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1"/>
  </p:sldMasterIdLst>
  <p:notesMasterIdLst>
    <p:notesMasterId r:id="rId174"/>
  </p:notesMasterIdLst>
  <p:handoutMasterIdLst>
    <p:handoutMasterId r:id="rId175"/>
  </p:handoutMasterIdLst>
  <p:sldIdLst>
    <p:sldId id="611" r:id="rId2"/>
    <p:sldId id="2941" r:id="rId3"/>
    <p:sldId id="2882" r:id="rId4"/>
    <p:sldId id="401" r:id="rId5"/>
    <p:sldId id="2949" r:id="rId6"/>
    <p:sldId id="2944" r:id="rId7"/>
    <p:sldId id="2943" r:id="rId8"/>
    <p:sldId id="259" r:id="rId9"/>
    <p:sldId id="2945" r:id="rId10"/>
    <p:sldId id="2851" r:id="rId11"/>
    <p:sldId id="2852" r:id="rId12"/>
    <p:sldId id="2920" r:id="rId13"/>
    <p:sldId id="2862" r:id="rId14"/>
    <p:sldId id="2942" r:id="rId15"/>
    <p:sldId id="2956" r:id="rId16"/>
    <p:sldId id="2952" r:id="rId17"/>
    <p:sldId id="2946" r:id="rId18"/>
    <p:sldId id="2900" r:id="rId19"/>
    <p:sldId id="2951" r:id="rId20"/>
    <p:sldId id="2955" r:id="rId21"/>
    <p:sldId id="2948" r:id="rId22"/>
    <p:sldId id="2902" r:id="rId23"/>
    <p:sldId id="2922" r:id="rId24"/>
    <p:sldId id="2935" r:id="rId25"/>
    <p:sldId id="2938" r:id="rId26"/>
    <p:sldId id="2936" r:id="rId27"/>
    <p:sldId id="2958" r:id="rId28"/>
    <p:sldId id="2916" r:id="rId29"/>
    <p:sldId id="256" r:id="rId30"/>
    <p:sldId id="2953" r:id="rId31"/>
    <p:sldId id="2954" r:id="rId32"/>
    <p:sldId id="2763" r:id="rId33"/>
    <p:sldId id="2918" r:id="rId34"/>
    <p:sldId id="2919" r:id="rId35"/>
    <p:sldId id="2923" r:id="rId36"/>
    <p:sldId id="2913" r:id="rId37"/>
    <p:sldId id="2926" r:id="rId38"/>
    <p:sldId id="2905" r:id="rId39"/>
    <p:sldId id="2904" r:id="rId40"/>
    <p:sldId id="2933" r:id="rId41"/>
    <p:sldId id="2924" r:id="rId42"/>
    <p:sldId id="2883" r:id="rId43"/>
    <p:sldId id="2934" r:id="rId44"/>
    <p:sldId id="2925" r:id="rId45"/>
    <p:sldId id="2860" r:id="rId46"/>
    <p:sldId id="2937" r:id="rId47"/>
    <p:sldId id="2906" r:id="rId48"/>
    <p:sldId id="2932" r:id="rId49"/>
    <p:sldId id="2939" r:id="rId50"/>
    <p:sldId id="2866" r:id="rId51"/>
    <p:sldId id="2864" r:id="rId52"/>
    <p:sldId id="2767" r:id="rId53"/>
    <p:sldId id="2741" r:id="rId54"/>
    <p:sldId id="2797" r:id="rId55"/>
    <p:sldId id="2929" r:id="rId56"/>
    <p:sldId id="2903" r:id="rId57"/>
    <p:sldId id="2720" r:id="rId58"/>
    <p:sldId id="258" r:id="rId59"/>
    <p:sldId id="2879" r:id="rId60"/>
    <p:sldId id="2804" r:id="rId61"/>
    <p:sldId id="2721" r:id="rId62"/>
    <p:sldId id="2834" r:id="rId63"/>
    <p:sldId id="2833" r:id="rId64"/>
    <p:sldId id="2832" r:id="rId65"/>
    <p:sldId id="2907" r:id="rId66"/>
    <p:sldId id="2884" r:id="rId67"/>
    <p:sldId id="2816" r:id="rId68"/>
    <p:sldId id="2817" r:id="rId69"/>
    <p:sldId id="2770" r:id="rId70"/>
    <p:sldId id="2829" r:id="rId71"/>
    <p:sldId id="2894" r:id="rId72"/>
    <p:sldId id="2893" r:id="rId73"/>
    <p:sldId id="2547" r:id="rId74"/>
    <p:sldId id="2765" r:id="rId75"/>
    <p:sldId id="2735" r:id="rId76"/>
    <p:sldId id="2895" r:id="rId77"/>
    <p:sldId id="2814" r:id="rId78"/>
    <p:sldId id="2858" r:id="rId79"/>
    <p:sldId id="2859" r:id="rId80"/>
    <p:sldId id="2863" r:id="rId81"/>
    <p:sldId id="2853" r:id="rId82"/>
    <p:sldId id="2927" r:id="rId83"/>
    <p:sldId id="2928" r:id="rId84"/>
    <p:sldId id="2880" r:id="rId85"/>
    <p:sldId id="2909" r:id="rId86"/>
    <p:sldId id="2910" r:id="rId87"/>
    <p:sldId id="2911" r:id="rId88"/>
    <p:sldId id="2912" r:id="rId89"/>
    <p:sldId id="2914" r:id="rId90"/>
    <p:sldId id="2930" r:id="rId91"/>
    <p:sldId id="2917" r:id="rId92"/>
    <p:sldId id="2865" r:id="rId93"/>
    <p:sldId id="2901" r:id="rId94"/>
    <p:sldId id="2921" r:id="rId95"/>
    <p:sldId id="2896" r:id="rId96"/>
    <p:sldId id="2890" r:id="rId97"/>
    <p:sldId id="268" r:id="rId98"/>
    <p:sldId id="269" r:id="rId99"/>
    <p:sldId id="2899" r:id="rId100"/>
    <p:sldId id="272" r:id="rId101"/>
    <p:sldId id="2760" r:id="rId102"/>
    <p:sldId id="2897" r:id="rId103"/>
    <p:sldId id="2869" r:id="rId104"/>
    <p:sldId id="2870" r:id="rId105"/>
    <p:sldId id="2822" r:id="rId106"/>
    <p:sldId id="2713" r:id="rId107"/>
    <p:sldId id="2887" r:id="rId108"/>
    <p:sldId id="2888" r:id="rId109"/>
    <p:sldId id="2819" r:id="rId110"/>
    <p:sldId id="2820" r:id="rId111"/>
    <p:sldId id="2844" r:id="rId112"/>
    <p:sldId id="2823" r:id="rId113"/>
    <p:sldId id="2843" r:id="rId114"/>
    <p:sldId id="2892" r:id="rId115"/>
    <p:sldId id="2891" r:id="rId116"/>
    <p:sldId id="2881" r:id="rId117"/>
    <p:sldId id="2885" r:id="rId118"/>
    <p:sldId id="2856" r:id="rId119"/>
    <p:sldId id="2855" r:id="rId120"/>
    <p:sldId id="2886" r:id="rId121"/>
    <p:sldId id="2857" r:id="rId122"/>
    <p:sldId id="2878" r:id="rId123"/>
    <p:sldId id="2734" r:id="rId124"/>
    <p:sldId id="2868" r:id="rId125"/>
    <p:sldId id="2769" r:id="rId126"/>
    <p:sldId id="2795" r:id="rId127"/>
    <p:sldId id="2831" r:id="rId128"/>
    <p:sldId id="2803" r:id="rId129"/>
    <p:sldId id="2849" r:id="rId130"/>
    <p:sldId id="2727" r:id="rId131"/>
    <p:sldId id="2731" r:id="rId132"/>
    <p:sldId id="2848" r:id="rId133"/>
    <p:sldId id="2850" r:id="rId134"/>
    <p:sldId id="2809" r:id="rId135"/>
    <p:sldId id="2854" r:id="rId136"/>
    <p:sldId id="2813" r:id="rId137"/>
    <p:sldId id="2867" r:id="rId138"/>
    <p:sldId id="2871" r:id="rId139"/>
    <p:sldId id="2874" r:id="rId140"/>
    <p:sldId id="2875" r:id="rId141"/>
    <p:sldId id="2876" r:id="rId142"/>
    <p:sldId id="2877" r:id="rId143"/>
    <p:sldId id="2740" r:id="rId144"/>
    <p:sldId id="2872" r:id="rId145"/>
    <p:sldId id="2747" r:id="rId146"/>
    <p:sldId id="2726" r:id="rId147"/>
    <p:sldId id="2761" r:id="rId148"/>
    <p:sldId id="2798" r:id="rId149"/>
    <p:sldId id="2789" r:id="rId150"/>
    <p:sldId id="2790" r:id="rId151"/>
    <p:sldId id="2799" r:id="rId152"/>
    <p:sldId id="2792" r:id="rId153"/>
    <p:sldId id="2793" r:id="rId154"/>
    <p:sldId id="2800" r:id="rId155"/>
    <p:sldId id="2801" r:id="rId156"/>
    <p:sldId id="2802" r:id="rId157"/>
    <p:sldId id="2718" r:id="rId158"/>
    <p:sldId id="2768" r:id="rId159"/>
    <p:sldId id="2762" r:id="rId160"/>
    <p:sldId id="2753" r:id="rId161"/>
    <p:sldId id="2759" r:id="rId162"/>
    <p:sldId id="2757" r:id="rId163"/>
    <p:sldId id="2754" r:id="rId164"/>
    <p:sldId id="2491" r:id="rId165"/>
    <p:sldId id="2265" r:id="rId166"/>
    <p:sldId id="2756" r:id="rId167"/>
    <p:sldId id="2783" r:id="rId168"/>
    <p:sldId id="2514" r:id="rId169"/>
    <p:sldId id="2707" r:id="rId170"/>
    <p:sldId id="2724" r:id="rId171"/>
    <p:sldId id="2830" r:id="rId172"/>
    <p:sldId id="2957" r:id="rId1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a serafini" initials="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05CF4"/>
    <a:srgbClr val="FF0000"/>
    <a:srgbClr val="291DF4"/>
    <a:srgbClr val="00FFFF"/>
    <a:srgbClr val="F6A500"/>
    <a:srgbClr val="8DD37C"/>
    <a:srgbClr val="86D174"/>
    <a:srgbClr val="ACDF9D"/>
    <a:srgbClr val="FBF77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6" autoAdjust="0"/>
    <p:restoredTop sz="94802" autoAdjust="0"/>
  </p:normalViewPr>
  <p:slideViewPr>
    <p:cSldViewPr>
      <p:cViewPr varScale="1">
        <p:scale>
          <a:sx n="75" d="100"/>
          <a:sy n="75" d="100"/>
        </p:scale>
        <p:origin x="763" y="43"/>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 d="1"/>
        <a:sy n="1" d="1"/>
      </p:scale>
      <p:origin x="0" y="0"/>
    </p:cViewPr>
  </p:sorterViewPr>
  <p:notesViewPr>
    <p:cSldViewPr>
      <p:cViewPr varScale="1">
        <p:scale>
          <a:sx n="77" d="100"/>
          <a:sy n="77" d="100"/>
        </p:scale>
        <p:origin x="3568"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US"/>
          </a:p>
        </p:txBody>
      </p:sp>
      <p:sp>
        <p:nvSpPr>
          <p:cNvPr id="150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US"/>
          </a:p>
        </p:txBody>
      </p:sp>
      <p:sp>
        <p:nvSpPr>
          <p:cNvPr id="150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A634021-B89B-CD4A-AC29-AA2D5A86F81B}" type="slidenum">
              <a:rPr lang="en-US"/>
              <a:pPr>
                <a:defRPr/>
              </a:pPr>
              <a:t>‹N›</a:t>
            </a:fld>
            <a:endParaRPr lang="en-US"/>
          </a:p>
        </p:txBody>
      </p:sp>
    </p:spTree>
    <p:extLst>
      <p:ext uri="{BB962C8B-B14F-4D97-AF65-F5344CB8AC3E}">
        <p14:creationId xmlns:p14="http://schemas.microsoft.com/office/powerpoint/2010/main" val="1408596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1" charset="0"/>
                <a:ea typeface="+mn-ea"/>
                <a:cs typeface="+mn-cs"/>
              </a:defRPr>
            </a:lvl1pPr>
          </a:lstStyle>
          <a:p>
            <a:pPr>
              <a:defRPr/>
            </a:pPr>
            <a:endParaRPr lang="en-GB"/>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99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1" charset="0"/>
                <a:ea typeface="+mn-ea"/>
                <a:cs typeface="+mn-cs"/>
              </a:defRPr>
            </a:lvl1pPr>
          </a:lstStyle>
          <a:p>
            <a:pPr>
              <a:defRPr/>
            </a:pPr>
            <a:endParaRPr lang="en-GB"/>
          </a:p>
        </p:txBody>
      </p:sp>
      <p:sp>
        <p:nvSpPr>
          <p:cNvPr id="399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D15EBF4-07BD-8E49-92C6-FE53D8C64376}" type="slidenum">
              <a:rPr lang="en-GB"/>
              <a:pPr>
                <a:defRPr/>
              </a:pPr>
              <a:t>‹N›</a:t>
            </a:fld>
            <a:endParaRPr lang="en-GB"/>
          </a:p>
        </p:txBody>
      </p:sp>
    </p:spTree>
    <p:extLst>
      <p:ext uri="{BB962C8B-B14F-4D97-AF65-F5344CB8AC3E}">
        <p14:creationId xmlns:p14="http://schemas.microsoft.com/office/powerpoint/2010/main" val="10214552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1123-F798-E161-3D89-ABAAC3A59C24}"/>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85B70C2D-6827-5C04-D774-FF7D842AEE6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23</a:t>
            </a:fld>
            <a:endParaRPr lang="en-GB" sz="1200"/>
          </a:p>
        </p:txBody>
      </p:sp>
      <p:sp>
        <p:nvSpPr>
          <p:cNvPr id="19458" name="Rectangle 2">
            <a:extLst>
              <a:ext uri="{FF2B5EF4-FFF2-40B4-BE49-F238E27FC236}">
                <a16:creationId xmlns:a16="http://schemas.microsoft.com/office/drawing/2014/main" id="{DABFE4F4-A40B-C72F-9A28-A3A07C11283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7E1B45A-DB6C-7B7E-9EF7-10EB558808B5}"/>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36932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FC108-727B-F9A2-5EB5-1D54897CB3BE}"/>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C4267977-59CA-10FF-B825-A255318819B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24</a:t>
            </a:fld>
            <a:endParaRPr lang="en-GB" sz="1200"/>
          </a:p>
        </p:txBody>
      </p:sp>
      <p:sp>
        <p:nvSpPr>
          <p:cNvPr id="19458" name="Rectangle 2">
            <a:extLst>
              <a:ext uri="{FF2B5EF4-FFF2-40B4-BE49-F238E27FC236}">
                <a16:creationId xmlns:a16="http://schemas.microsoft.com/office/drawing/2014/main" id="{A1EAB5BC-8F25-0C1D-DE57-2B736B207A4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1AE51049-0D9A-2416-CC51-ED45E95C2082}"/>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61330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A40A8-C031-51A2-7185-FFEEBC6FA010}"/>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AA33B9DC-B596-327B-4978-D09C2408874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25</a:t>
            </a:fld>
            <a:endParaRPr lang="en-GB" sz="1200"/>
          </a:p>
        </p:txBody>
      </p:sp>
      <p:sp>
        <p:nvSpPr>
          <p:cNvPr id="19458" name="Rectangle 2">
            <a:extLst>
              <a:ext uri="{FF2B5EF4-FFF2-40B4-BE49-F238E27FC236}">
                <a16:creationId xmlns:a16="http://schemas.microsoft.com/office/drawing/2014/main" id="{BD93660A-32E0-75B7-DC0A-B454E2B6F10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C00AB4E-C416-9FB3-F275-5B17E53FA9D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093561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64AEB-0DCC-2CEC-631A-21CEDBEFA79C}"/>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24AAE2BF-0060-2584-06EC-4B3A9CEAE4D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26</a:t>
            </a:fld>
            <a:endParaRPr lang="en-GB" sz="1200"/>
          </a:p>
        </p:txBody>
      </p:sp>
      <p:sp>
        <p:nvSpPr>
          <p:cNvPr id="19458" name="Rectangle 2">
            <a:extLst>
              <a:ext uri="{FF2B5EF4-FFF2-40B4-BE49-F238E27FC236}">
                <a16:creationId xmlns:a16="http://schemas.microsoft.com/office/drawing/2014/main" id="{55B92622-9656-423A-4D82-15D86C35024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DACD504-4D1B-1638-DD06-150EBA3F18CC}"/>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9464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57036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5FC8-012F-877E-4A1B-2BB1BF406C52}"/>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3577863F-F636-4702-E6CF-DB977D8540E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35</a:t>
            </a:fld>
            <a:endParaRPr lang="en-GB" sz="1200"/>
          </a:p>
        </p:txBody>
      </p:sp>
      <p:sp>
        <p:nvSpPr>
          <p:cNvPr id="19458" name="Rectangle 2">
            <a:extLst>
              <a:ext uri="{FF2B5EF4-FFF2-40B4-BE49-F238E27FC236}">
                <a16:creationId xmlns:a16="http://schemas.microsoft.com/office/drawing/2014/main" id="{9097D616-57AE-51AD-1E08-E9217A25000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375C933B-34D6-91CA-ED40-82D434E38718}"/>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866255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9E823-0F46-9663-30A9-0D00E0F3CADC}"/>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05ACB465-222F-0FBA-175D-F5D85D968E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36</a:t>
            </a:fld>
            <a:endParaRPr lang="en-GB" sz="1200"/>
          </a:p>
        </p:txBody>
      </p:sp>
      <p:sp>
        <p:nvSpPr>
          <p:cNvPr id="19458" name="Rectangle 2">
            <a:extLst>
              <a:ext uri="{FF2B5EF4-FFF2-40B4-BE49-F238E27FC236}">
                <a16:creationId xmlns:a16="http://schemas.microsoft.com/office/drawing/2014/main" id="{77EE2863-AEE1-B840-167A-62E3C44D2F5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990A76A9-1766-2ACC-B083-B6D8A97A06EC}"/>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70208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2A52-273B-B5C5-6BF2-67D6712C5D4B}"/>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7F7085B5-2000-D4DC-1E8B-8ED58F30073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38</a:t>
            </a:fld>
            <a:endParaRPr lang="en-GB" sz="1200"/>
          </a:p>
        </p:txBody>
      </p:sp>
      <p:sp>
        <p:nvSpPr>
          <p:cNvPr id="19458" name="Rectangle 2">
            <a:extLst>
              <a:ext uri="{FF2B5EF4-FFF2-40B4-BE49-F238E27FC236}">
                <a16:creationId xmlns:a16="http://schemas.microsoft.com/office/drawing/2014/main" id="{2F364869-CDB9-90E9-58C0-BDD135CDBB1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75AA99B7-FD0D-90B3-A02D-644F45EC86D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103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17D8-1F84-E545-C8EF-66B02CF06FD8}"/>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1B3EFD8D-595B-C751-4B23-A5CE9DBDC46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41</a:t>
            </a:fld>
            <a:endParaRPr lang="en-GB" sz="1200"/>
          </a:p>
        </p:txBody>
      </p:sp>
      <p:sp>
        <p:nvSpPr>
          <p:cNvPr id="19458" name="Rectangle 2">
            <a:extLst>
              <a:ext uri="{FF2B5EF4-FFF2-40B4-BE49-F238E27FC236}">
                <a16:creationId xmlns:a16="http://schemas.microsoft.com/office/drawing/2014/main" id="{6CFCE83F-0A5C-350F-F07C-983CC80D543F}"/>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8B78B6A-609A-9A80-0A29-71B14A13638F}"/>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378910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239944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1100-239F-E11E-4BF1-4B8D536A73C6}"/>
            </a:ext>
          </a:extLst>
        </p:cNvPr>
        <p:cNvGrpSpPr/>
        <p:nvPr/>
      </p:nvGrpSpPr>
      <p:grpSpPr>
        <a:xfrm>
          <a:off x="0" y="0"/>
          <a:ext cx="0" cy="0"/>
          <a:chOff x="0" y="0"/>
          <a:chExt cx="0" cy="0"/>
        </a:xfrm>
      </p:grpSpPr>
      <p:sp>
        <p:nvSpPr>
          <p:cNvPr id="51202" name="Segnaposto immagine diapositiva 1">
            <a:extLst>
              <a:ext uri="{FF2B5EF4-FFF2-40B4-BE49-F238E27FC236}">
                <a16:creationId xmlns:a16="http://schemas.microsoft.com/office/drawing/2014/main" id="{A31CE65F-D153-152A-F43F-EB3790422849}"/>
              </a:ext>
            </a:extLst>
          </p:cNvPr>
          <p:cNvSpPr>
            <a:spLocks noGrp="1" noRot="1" noChangeAspect="1" noTextEdit="1"/>
          </p:cNvSpPr>
          <p:nvPr>
            <p:ph type="sldImg"/>
          </p:nvPr>
        </p:nvSpPr>
        <p:spPr>
          <a:ln/>
        </p:spPr>
      </p:sp>
      <p:sp>
        <p:nvSpPr>
          <p:cNvPr id="3" name="Segnaposto note 2">
            <a:extLst>
              <a:ext uri="{FF2B5EF4-FFF2-40B4-BE49-F238E27FC236}">
                <a16:creationId xmlns:a16="http://schemas.microsoft.com/office/drawing/2014/main" id="{D7A3F01C-146E-E48F-441B-0B44F51FE95E}"/>
              </a:ext>
            </a:extLst>
          </p:cNvPr>
          <p:cNvSpPr>
            <a:spLocks noGrp="1"/>
          </p:cNvSpPr>
          <p:nvPr>
            <p:ph type="body" idx="1"/>
          </p:nvPr>
        </p:nvSpPr>
        <p:spPr/>
        <p:txBody>
          <a:bodyPr/>
          <a:lstStyle/>
          <a:p>
            <a:pPr eaLnBrk="1" fontAlgn="auto" hangingPunct="1">
              <a:spcBef>
                <a:spcPts val="0"/>
              </a:spcBef>
              <a:spcAft>
                <a:spcPts val="0"/>
              </a:spcAft>
              <a:defRPr/>
            </a:pPr>
            <a:r>
              <a:rPr lang="en-US" dirty="0">
                <a:latin typeface="+mn-lt"/>
                <a:cs typeface="+mn-cs"/>
              </a:rPr>
              <a:t>In the quantum model, one cannot rely anymore on the concept of trajectory, so it is impossible to access to the details of the scattering. What can be known is  that the  photon emerges from the collision with an upgraded frequency and that the electron undergoes a recoil. The conservation laws of energy and momentum permit to evaluate these quantities as a function of the angular coordinates, and , in particular the </a:t>
            </a:r>
            <a:r>
              <a:rPr lang="en-US" dirty="0" err="1">
                <a:latin typeface="+mn-lt"/>
                <a:cs typeface="+mn-cs"/>
              </a:rPr>
              <a:t>blueshifted</a:t>
            </a:r>
            <a:r>
              <a:rPr lang="en-US" dirty="0">
                <a:latin typeface="+mn-lt"/>
                <a:cs typeface="+mn-cs"/>
              </a:rPr>
              <a:t> frequency turns out to be ……. that is similar to the classical one apart for a term due to the electron recoil. The classical and quantum contribution are clearer in the wavelength expression, where they appear to be distinguished.</a:t>
            </a:r>
            <a:endParaRPr lang="it-IT" dirty="0">
              <a:latin typeface="+mn-lt"/>
              <a:cs typeface="+mn-cs"/>
            </a:endParaRPr>
          </a:p>
          <a:p>
            <a:pPr>
              <a:defRPr/>
            </a:pPr>
            <a:endParaRPr lang="it-IT" dirty="0"/>
          </a:p>
        </p:txBody>
      </p:sp>
      <p:sp>
        <p:nvSpPr>
          <p:cNvPr id="51204" name="Segnaposto numero diapositiva 3">
            <a:extLst>
              <a:ext uri="{FF2B5EF4-FFF2-40B4-BE49-F238E27FC236}">
                <a16:creationId xmlns:a16="http://schemas.microsoft.com/office/drawing/2014/main" id="{3764EA90-80D2-DDB6-42C2-6517708FCC0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32F592-38A4-46A0-AA41-31800D10F167}" type="slidenum">
              <a:rPr lang="it-IT" altLang="it-IT" smtClean="0"/>
              <a:pPr/>
              <a:t>2</a:t>
            </a:fld>
            <a:endParaRPr lang="it-IT" altLang="it-IT"/>
          </a:p>
        </p:txBody>
      </p:sp>
    </p:spTree>
    <p:extLst>
      <p:ext uri="{BB962C8B-B14F-4D97-AF65-F5344CB8AC3E}">
        <p14:creationId xmlns:p14="http://schemas.microsoft.com/office/powerpoint/2010/main" val="1991371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2387-E513-5048-F0FB-A7FC0CC07302}"/>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4D9F02C6-787D-8D30-4DB6-151086476E7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46</a:t>
            </a:fld>
            <a:endParaRPr lang="en-GB" sz="1200"/>
          </a:p>
        </p:txBody>
      </p:sp>
      <p:sp>
        <p:nvSpPr>
          <p:cNvPr id="19458" name="Rectangle 2">
            <a:extLst>
              <a:ext uri="{FF2B5EF4-FFF2-40B4-BE49-F238E27FC236}">
                <a16:creationId xmlns:a16="http://schemas.microsoft.com/office/drawing/2014/main" id="{109053B5-BC27-E1CB-6CD1-08742E913F9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BEB57CD-A4DE-D0A2-958F-5A41FE980370}"/>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27907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F16B5-5834-78CF-1088-516185C418D7}"/>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B2298C28-813C-9DF7-3828-6012801620D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47</a:t>
            </a:fld>
            <a:endParaRPr lang="en-GB" sz="1200"/>
          </a:p>
        </p:txBody>
      </p:sp>
      <p:sp>
        <p:nvSpPr>
          <p:cNvPr id="19458" name="Rectangle 2">
            <a:extLst>
              <a:ext uri="{FF2B5EF4-FFF2-40B4-BE49-F238E27FC236}">
                <a16:creationId xmlns:a16="http://schemas.microsoft.com/office/drawing/2014/main" id="{A3412498-01FB-74A6-1934-5A956546B57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BCBCE92-1BE5-75E6-232E-4760559EAF2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55574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447A-11D5-E698-9D69-5FA44BF78AF5}"/>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FCF7C743-F0C6-70A5-4741-6B717ABF584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48</a:t>
            </a:fld>
            <a:endParaRPr lang="en-GB" sz="1200"/>
          </a:p>
        </p:txBody>
      </p:sp>
      <p:sp>
        <p:nvSpPr>
          <p:cNvPr id="19458" name="Rectangle 2">
            <a:extLst>
              <a:ext uri="{FF2B5EF4-FFF2-40B4-BE49-F238E27FC236}">
                <a16:creationId xmlns:a16="http://schemas.microsoft.com/office/drawing/2014/main" id="{C4F8569C-4447-3F03-7FDE-89D0131B087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46432435-4500-5AD1-D601-9A0D05995932}"/>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49504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4DD4-9F80-080B-B7EA-1E0BF1F99EF9}"/>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2DD372C8-56C9-1389-38B1-E0F9FDD459C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49</a:t>
            </a:fld>
            <a:endParaRPr lang="en-GB" sz="1200"/>
          </a:p>
        </p:txBody>
      </p:sp>
      <p:sp>
        <p:nvSpPr>
          <p:cNvPr id="19458" name="Rectangle 2">
            <a:extLst>
              <a:ext uri="{FF2B5EF4-FFF2-40B4-BE49-F238E27FC236}">
                <a16:creationId xmlns:a16="http://schemas.microsoft.com/office/drawing/2014/main" id="{15FA8C3F-5A0C-B36C-FBB3-85905132F6D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8B2C3652-16BB-6E1B-FAE5-407D96819C03}"/>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541281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50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612618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51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195882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53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46139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54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843368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59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193771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E49730-E499-B04E-8B4C-9215A5893410}" type="slidenum">
              <a:rPr lang="en-US" smtClean="0"/>
              <a:t>60</a:t>
            </a:fld>
            <a:endParaRPr lang="en-US"/>
          </a:p>
        </p:txBody>
      </p:sp>
    </p:spTree>
    <p:extLst>
      <p:ext uri="{BB962C8B-B14F-4D97-AF65-F5344CB8AC3E}">
        <p14:creationId xmlns:p14="http://schemas.microsoft.com/office/powerpoint/2010/main" val="370182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3" name="Segnaposto note 2"/>
          <p:cNvSpPr>
            <a:spLocks noGrp="1"/>
          </p:cNvSpPr>
          <p:nvPr>
            <p:ph type="body" idx="1"/>
          </p:nvPr>
        </p:nvSpPr>
        <p:spPr/>
        <p:txBody>
          <a:bodyPr/>
          <a:lstStyle/>
          <a:p>
            <a:pPr eaLnBrk="1" fontAlgn="auto" hangingPunct="1">
              <a:spcBef>
                <a:spcPts val="0"/>
              </a:spcBef>
              <a:spcAft>
                <a:spcPts val="0"/>
              </a:spcAft>
              <a:defRPr/>
            </a:pPr>
            <a:r>
              <a:rPr lang="en-US" dirty="0">
                <a:latin typeface="+mn-lt"/>
                <a:cs typeface="+mn-cs"/>
              </a:rPr>
              <a:t>In the quantum model, one cannot rely anymore on the concept of trajectory, so it is impossible to access to the details of the scattering. What can be known is  that the  photon emerges from the collision with an upgraded frequency and that the electron undergoes a recoil. The conservation laws of energy and momentum permit to evaluate these quantities as a function of the angular coordinates, and , in particular the </a:t>
            </a:r>
            <a:r>
              <a:rPr lang="en-US" dirty="0" err="1">
                <a:latin typeface="+mn-lt"/>
                <a:cs typeface="+mn-cs"/>
              </a:rPr>
              <a:t>blueshifted</a:t>
            </a:r>
            <a:r>
              <a:rPr lang="en-US" dirty="0">
                <a:latin typeface="+mn-lt"/>
                <a:cs typeface="+mn-cs"/>
              </a:rPr>
              <a:t> frequency turns out to be ……. that is similar to the classical one apart for a term due to the electron recoil. The classical and quantum contribution are clearer in the wavelength expression, where they appear to be distinguished.</a:t>
            </a:r>
            <a:endParaRPr lang="it-IT" dirty="0">
              <a:latin typeface="+mn-lt"/>
              <a:cs typeface="+mn-cs"/>
            </a:endParaRPr>
          </a:p>
          <a:p>
            <a:pPr>
              <a:defRPr/>
            </a:pPr>
            <a:endParaRPr lang="it-IT" dirty="0"/>
          </a:p>
        </p:txBody>
      </p:sp>
      <p:sp>
        <p:nvSpPr>
          <p:cNvPr id="51204" name="Segnaposto numero diapositiva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32F592-38A4-46A0-AA41-31800D10F167}" type="slidenum">
              <a:rPr lang="it-IT" altLang="it-IT" smtClean="0"/>
              <a:pPr/>
              <a:t>4</a:t>
            </a:fld>
            <a:endParaRPr lang="it-IT" altLang="it-IT"/>
          </a:p>
        </p:txBody>
      </p:sp>
    </p:spTree>
    <p:extLst>
      <p:ext uri="{BB962C8B-B14F-4D97-AF65-F5344CB8AC3E}">
        <p14:creationId xmlns:p14="http://schemas.microsoft.com/office/powerpoint/2010/main" val="2441161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4B419-DE4D-7429-8051-11C7D4E7E47B}"/>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B9F9058C-B83A-BCAB-ABE7-4F04F85B4B1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65</a:t>
            </a:fld>
            <a:endParaRPr lang="en-GB" sz="1200"/>
          </a:p>
        </p:txBody>
      </p:sp>
      <p:sp>
        <p:nvSpPr>
          <p:cNvPr id="19458" name="Rectangle 2">
            <a:extLst>
              <a:ext uri="{FF2B5EF4-FFF2-40B4-BE49-F238E27FC236}">
                <a16:creationId xmlns:a16="http://schemas.microsoft.com/office/drawing/2014/main" id="{BA69D4A6-490E-9283-69E3-8AD3BCD2ABED}"/>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D9D864BC-C468-2C9C-2B8E-DBDE223E150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3852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69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90621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946889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831714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9685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56478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77</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024625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78</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23102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79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384023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80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435266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537370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81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92416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84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58271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5200-52E8-27A6-7A2A-8734C8A2C10F}"/>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BB9B8146-BE3E-208C-A693-D00A0748E7E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90</a:t>
            </a:fld>
            <a:endParaRPr lang="en-GB" sz="1200"/>
          </a:p>
        </p:txBody>
      </p:sp>
      <p:sp>
        <p:nvSpPr>
          <p:cNvPr id="19458" name="Rectangle 2">
            <a:extLst>
              <a:ext uri="{FF2B5EF4-FFF2-40B4-BE49-F238E27FC236}">
                <a16:creationId xmlns:a16="http://schemas.microsoft.com/office/drawing/2014/main" id="{AF8C76F8-00CE-179A-259A-8CC9EFF1C1FE}"/>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E7CCD5D6-94E2-145C-0DC1-EF1820DF099A}"/>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11333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92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873366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101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3711465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103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7254774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104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142050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B85B1BD-55FC-C54A-B7B4-CA1D001FB40C}" type="slidenum">
              <a:rPr lang="it-IT" sz="1200"/>
              <a:pPr/>
              <a:t>106</a:t>
            </a:fld>
            <a:endParaRPr lang="it-IT" sz="1200"/>
          </a:p>
        </p:txBody>
      </p:sp>
      <p:sp>
        <p:nvSpPr>
          <p:cNvPr id="28674" name="Rectangle 1026"/>
          <p:cNvSpPr>
            <a:spLocks noGrp="1" noRot="1" noChangeAspect="1" noChangeArrowheads="1"/>
          </p:cNvSpPr>
          <p:nvPr>
            <p:ph type="sldImg"/>
          </p:nvPr>
        </p:nvSpPr>
        <p:spPr>
          <a:solidFill>
            <a:srgbClr val="FFFFFF"/>
          </a:solidFill>
          <a:ln/>
        </p:spPr>
      </p:sp>
      <p:sp>
        <p:nvSpPr>
          <p:cNvPr id="28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668483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115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1698686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118</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5994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5794819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119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614785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6492076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238489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396256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080837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5832689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128</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623054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799048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87207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49281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BA01-9815-ADF4-B89C-8F755FD69236}"/>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C32EC373-E4D4-BFD0-35FD-EDC7C4A4490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12</a:t>
            </a:fld>
            <a:endParaRPr lang="en-GB" sz="1200"/>
          </a:p>
        </p:txBody>
      </p:sp>
      <p:sp>
        <p:nvSpPr>
          <p:cNvPr id="19458" name="Rectangle 2">
            <a:extLst>
              <a:ext uri="{FF2B5EF4-FFF2-40B4-BE49-F238E27FC236}">
                <a16:creationId xmlns:a16="http://schemas.microsoft.com/office/drawing/2014/main" id="{57E2A049-12BD-2DD6-71D1-210BF5151CE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1C9418C2-E7FB-763F-5CE4-AFD1D2A84AE2}"/>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897397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387496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8306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169868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3309179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500211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137</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99576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138</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396539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312880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8373362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4269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617653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76724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4489335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2269518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4209557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147</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7990481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148</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7324335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149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8228291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470481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3309179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30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FD15EBF4-07BD-8E49-92C6-FE53D8C64376}" type="slidenum">
              <a:rPr lang="en-GB" smtClean="0"/>
              <a:pPr>
                <a:defRPr/>
              </a:pPr>
              <a:t>15</a:t>
            </a:fld>
            <a:endParaRPr lang="en-GB"/>
          </a:p>
        </p:txBody>
      </p:sp>
    </p:spTree>
    <p:extLst>
      <p:ext uri="{BB962C8B-B14F-4D97-AF65-F5344CB8AC3E}">
        <p14:creationId xmlns:p14="http://schemas.microsoft.com/office/powerpoint/2010/main" val="976157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7038424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154</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936565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155</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2846633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7897346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159</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271951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160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6670764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161</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9398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162</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42935352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163</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7405819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578F37-57AB-AE49-AF8A-5CE902039303}" type="slidenum">
              <a:rPr lang="it-IT" sz="1200"/>
              <a:pPr/>
              <a:t>164</a:t>
            </a:fld>
            <a:endParaRPr lang="it-IT" sz="1200"/>
          </a:p>
        </p:txBody>
      </p:sp>
      <p:sp>
        <p:nvSpPr>
          <p:cNvPr id="26626" name="Rectangle 1026"/>
          <p:cNvSpPr>
            <a:spLocks noGrp="1" noRot="1" noChangeAspect="1" noChangeArrowheads="1"/>
          </p:cNvSpPr>
          <p:nvPr>
            <p:ph type="sldImg"/>
          </p:nvPr>
        </p:nvSpPr>
        <p:spPr>
          <a:solidFill>
            <a:srgbClr val="FFFFFF"/>
          </a:solidFill>
          <a:ln/>
        </p:spPr>
      </p:sp>
      <p:sp>
        <p:nvSpPr>
          <p:cNvPr id="26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97100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F8D33-1C88-54EA-FD4C-37D85B1532F3}"/>
            </a:ext>
          </a:extLst>
        </p:cNvPr>
        <p:cNvGrpSpPr/>
        <p:nvPr/>
      </p:nvGrpSpPr>
      <p:grpSpPr>
        <a:xfrm>
          <a:off x="0" y="0"/>
          <a:ext cx="0" cy="0"/>
          <a:chOff x="0" y="0"/>
          <a:chExt cx="0" cy="0"/>
        </a:xfrm>
      </p:grpSpPr>
      <p:sp>
        <p:nvSpPr>
          <p:cNvPr id="19457" name="Rectangle 7">
            <a:extLst>
              <a:ext uri="{FF2B5EF4-FFF2-40B4-BE49-F238E27FC236}">
                <a16:creationId xmlns:a16="http://schemas.microsoft.com/office/drawing/2014/main" id="{04A08753-05E9-FD32-6232-D8D8668F18F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22</a:t>
            </a:fld>
            <a:endParaRPr lang="en-GB" sz="1200"/>
          </a:p>
        </p:txBody>
      </p:sp>
      <p:sp>
        <p:nvSpPr>
          <p:cNvPr id="19458" name="Rectangle 2">
            <a:extLst>
              <a:ext uri="{FF2B5EF4-FFF2-40B4-BE49-F238E27FC236}">
                <a16:creationId xmlns:a16="http://schemas.microsoft.com/office/drawing/2014/main" id="{58BF8375-0FAB-36BB-BF5F-DDA9E3D51C1C}"/>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189DE9F-835A-29FC-4386-13F085A2901E}"/>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1138187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166</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0130687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BABF947-190E-D447-BF9A-6011E748C9B6}" type="slidenum">
              <a:rPr lang="en-GB" sz="1200"/>
              <a:pPr/>
              <a:t>168</a:t>
            </a:fld>
            <a:endParaRPr lang="en-GB" sz="1200"/>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3901699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94B0E32-AAB3-1A46-BE49-7BF58329C142}" type="slidenum">
              <a:rPr lang="en-GB" sz="1200"/>
              <a:pPr/>
              <a:t>170</a:t>
            </a:fld>
            <a:endParaRPr lang="en-GB"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1412046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82796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58947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289588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358609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stile</a:t>
            </a:r>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a:p>
        </p:txBody>
      </p:sp>
      <p:sp>
        <p:nvSpPr>
          <p:cNvPr id="4" name="Segnaposto testo 3"/>
          <p:cNvSpPr>
            <a:spLocks noGrp="1"/>
          </p:cNvSpPr>
          <p:nvPr>
            <p:ph type="body" sz="half" idx="2"/>
          </p:nvPr>
        </p:nvSpPr>
        <p:spPr>
          <a:xfrm>
            <a:off x="4648200" y="1981200"/>
            <a:ext cx="38100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989065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30623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99927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791770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562439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93270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1487560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166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06494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2" name="Rectangle 4"/>
          <p:cNvSpPr>
            <a:spLocks noGrp="1" noChangeArrowheads="1"/>
          </p:cNvSpPr>
          <p:nvPr>
            <p:ph type="dt" sz="half" idx="2"/>
          </p:nvPr>
        </p:nvSpPr>
        <p:spPr bwMode="auto">
          <a:xfrm>
            <a:off x="0" y="6553200"/>
            <a:ext cx="670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it-IT"/>
              <a:t>ICS &amp; Photon Colliders - PhD School on Accel. Phys. - INFN/LaSapienza - January 2019</a:t>
            </a:r>
            <a:endParaRPr lang="en-US"/>
          </a:p>
        </p:txBody>
      </p:sp>
      <p:pic>
        <p:nvPicPr>
          <p:cNvPr id="1029"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0"/>
            <a:ext cx="182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WordArt 16"/>
          <p:cNvSpPr>
            <a:spLocks noChangeArrowheads="1" noChangeShapeType="1" noTextEdit="1"/>
          </p:cNvSpPr>
          <p:nvPr/>
        </p:nvSpPr>
        <p:spPr bwMode="auto">
          <a:xfrm>
            <a:off x="6629400" y="152400"/>
            <a:ext cx="2362200" cy="457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it-IT" sz="3600" b="1" kern="10" normalizeH="1">
                <a:ln w="9525">
                  <a:round/>
                  <a:headEnd/>
                  <a:tailEnd/>
                </a:ln>
                <a:solidFill>
                  <a:srgbClr val="FF0000">
                    <a:alpha val="98038"/>
                  </a:srgbClr>
                </a:solidFill>
                <a:latin typeface="Times New Roman"/>
                <a:ea typeface="Times New Roman"/>
                <a:cs typeface="Times New Roman"/>
              </a:rPr>
              <a:t>PLASMON X</a:t>
            </a:r>
          </a:p>
        </p:txBody>
      </p:sp>
      <p:pic>
        <p:nvPicPr>
          <p:cNvPr id="103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2400" y="0"/>
            <a:ext cx="1600200" cy="584200"/>
          </a:xfrm>
          <a:prstGeom prst="rect">
            <a:avLst/>
          </a:prstGeom>
          <a:noFill/>
          <a:ln w="9525">
            <a:solidFill>
              <a:srgbClr val="E80000"/>
            </a:solidFill>
            <a:miter lim="800000"/>
            <a:headEnd/>
            <a:tailEnd/>
          </a:ln>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92501" r:id="rId1"/>
    <p:sldLayoutId id="2147492502" r:id="rId2"/>
    <p:sldLayoutId id="2147492503" r:id="rId3"/>
    <p:sldLayoutId id="2147492504" r:id="rId4"/>
    <p:sldLayoutId id="2147492505" r:id="rId5"/>
    <p:sldLayoutId id="2147492506" r:id="rId6"/>
    <p:sldLayoutId id="2147492507" r:id="rId7"/>
    <p:sldLayoutId id="2147492508" r:id="rId8"/>
    <p:sldLayoutId id="2147492509" r:id="rId9"/>
    <p:sldLayoutId id="2147492510" r:id="rId10"/>
    <p:sldLayoutId id="2147492511" r:id="rId11"/>
    <p:sldLayoutId id="2147492512" r:id="rId12"/>
    <p:sldLayoutId id="2147492513" r:id="rId13"/>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4.png"/><Relationship Id="rId7" Type="http://schemas.openxmlformats.org/officeDocument/2006/relationships/image" Target="../media/image4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442.png"/><Relationship Id="rId4" Type="http://schemas.openxmlformats.org/officeDocument/2006/relationships/image" Target="../media/image31.png"/><Relationship Id="rId9" Type="http://schemas.openxmlformats.org/officeDocument/2006/relationships/image" Target="../media/image430.png"/></Relationships>
</file>

<file path=ppt/slides/_rels/slide10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0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9.png"/><Relationship Id="rId4" Type="http://schemas.openxmlformats.org/officeDocument/2006/relationships/image" Target="../media/image188.png"/></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1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532.png"/><Relationship Id="rId13" Type="http://schemas.openxmlformats.org/officeDocument/2006/relationships/image" Target="../media/image583.png"/><Relationship Id="rId3" Type="http://schemas.openxmlformats.org/officeDocument/2006/relationships/image" Target="../media/image4.png"/><Relationship Id="rId7" Type="http://schemas.openxmlformats.org/officeDocument/2006/relationships/image" Target="../media/image563.png"/><Relationship Id="rId12" Type="http://schemas.openxmlformats.org/officeDocument/2006/relationships/image" Target="../media/image5730.png"/><Relationship Id="rId2" Type="http://schemas.openxmlformats.org/officeDocument/2006/relationships/notesSlide" Target="../notesSlides/notesSlide48.xml"/><Relationship Id="rId16" Type="http://schemas.openxmlformats.org/officeDocument/2006/relationships/image" Target="../media/image612.png"/><Relationship Id="rId1" Type="http://schemas.openxmlformats.org/officeDocument/2006/relationships/slideLayout" Target="../slideLayouts/slideLayout2.xml"/><Relationship Id="rId6" Type="http://schemas.openxmlformats.org/officeDocument/2006/relationships/image" Target="../media/image564.png"/><Relationship Id="rId11" Type="http://schemas.openxmlformats.org/officeDocument/2006/relationships/image" Target="../media/image562.png"/><Relationship Id="rId5" Type="http://schemas.openxmlformats.org/officeDocument/2006/relationships/image" Target="../media/image503.png"/><Relationship Id="rId15" Type="http://schemas.openxmlformats.org/officeDocument/2006/relationships/image" Target="../media/image603.png"/><Relationship Id="rId10" Type="http://schemas.openxmlformats.org/officeDocument/2006/relationships/image" Target="../media/image550.png"/><Relationship Id="rId4" Type="http://schemas.openxmlformats.org/officeDocument/2006/relationships/image" Target="../media/image195.gif"/><Relationship Id="rId9" Type="http://schemas.openxmlformats.org/officeDocument/2006/relationships/image" Target="../media/image571.png"/><Relationship Id="rId14" Type="http://schemas.openxmlformats.org/officeDocument/2006/relationships/image" Target="../media/image593.png"/></Relationships>
</file>

<file path=ppt/slides/_rels/slide11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gif"/><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46.png"/></Relationships>
</file>

<file path=ppt/slides/_rels/slide12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2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2.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oleObject" Target="../embeddings/oleObject23.bin"/><Relationship Id="rId5" Type="http://schemas.openxmlformats.org/officeDocument/2006/relationships/image" Target="../media/image131.jpg"/><Relationship Id="rId4" Type="http://schemas.openxmlformats.org/officeDocument/2006/relationships/image" Target="../media/image130.jpg"/></Relationships>
</file>

<file path=ppt/slides/_rels/slide126.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image" Target="../media/image4.png"/><Relationship Id="rId7" Type="http://schemas.openxmlformats.org/officeDocument/2006/relationships/image" Target="../media/image111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90.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1310.png"/></Relationships>
</file>

<file path=ppt/slides/_rels/slide127.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7.png"/></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www.marix.eu/" TargetMode="External"/><Relationship Id="rId4" Type="http://schemas.openxmlformats.org/officeDocument/2006/relationships/image" Target="../media/image208.png"/></Relationships>
</file>

<file path=ppt/slides/_rels/slide1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0.png"/><Relationship Id="rId7" Type="http://schemas.openxmlformats.org/officeDocument/2006/relationships/image" Target="../media/image602.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92.png"/><Relationship Id="rId5" Type="http://schemas.openxmlformats.org/officeDocument/2006/relationships/image" Target="../media/image582.png"/><Relationship Id="rId10" Type="http://schemas.openxmlformats.org/officeDocument/2006/relationships/image" Target="../media/image81.png"/><Relationship Id="rId4" Type="http://schemas.openxmlformats.org/officeDocument/2006/relationships/image" Target="../media/image573.png"/><Relationship Id="rId9" Type="http://schemas.openxmlformats.org/officeDocument/2006/relationships/image" Target="../media/image112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png"/><Relationship Id="rId7" Type="http://schemas.openxmlformats.org/officeDocument/2006/relationships/image" Target="../media/image401.png"/><Relationship Id="rId17" Type="http://schemas.openxmlformats.org/officeDocument/2006/relationships/image" Target="../media/image1200.png"/><Relationship Id="rId2" Type="http://schemas.openxmlformats.org/officeDocument/2006/relationships/notesSlide" Target="../notesSlides/notesSlide58.xml"/><Relationship Id="rId16" Type="http://schemas.openxmlformats.org/officeDocument/2006/relationships/image" Target="../media/image119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170.png"/><Relationship Id="rId5" Type="http://schemas.openxmlformats.org/officeDocument/2006/relationships/image" Target="../media/image87.png"/><Relationship Id="rId15" Type="http://schemas.openxmlformats.org/officeDocument/2006/relationships/image" Target="../media/image1180.png"/><Relationship Id="rId10" Type="http://schemas.openxmlformats.org/officeDocument/2006/relationships/image" Target="../media/image1160.png"/><Relationship Id="rId4" Type="http://schemas.openxmlformats.org/officeDocument/2006/relationships/image" Target="../media/image86.png"/><Relationship Id="rId9" Type="http://schemas.openxmlformats.org/officeDocument/2006/relationships/image" Target="../media/image390.png"/><Relationship Id="rId14" Type="http://schemas.openxmlformats.org/officeDocument/2006/relationships/image" Target="../media/image440.png"/></Relationships>
</file>

<file path=ppt/slides/_rels/slide131.xml.rels><?xml version="1.0" encoding="UTF-8" standalone="yes"?>
<Relationships xmlns="http://schemas.openxmlformats.org/package/2006/relationships"><Relationship Id="rId8" Type="http://schemas.openxmlformats.org/officeDocument/2006/relationships/image" Target="../media/image1220.png"/><Relationship Id="rId13" Type="http://schemas.openxmlformats.org/officeDocument/2006/relationships/image" Target="../media/image1240.png"/><Relationship Id="rId3" Type="http://schemas.openxmlformats.org/officeDocument/2006/relationships/image" Target="../media/image4.png"/><Relationship Id="rId7" Type="http://schemas.openxmlformats.org/officeDocument/2006/relationships/image" Target="../media/image1211.png"/><Relationship Id="rId12" Type="http://schemas.openxmlformats.org/officeDocument/2006/relationships/image" Target="../media/image530.png"/><Relationship Id="rId2" Type="http://schemas.openxmlformats.org/officeDocument/2006/relationships/notesSlide" Target="../notesSlides/notesSlide59.xml"/><Relationship Id="rId16" Type="http://schemas.openxmlformats.org/officeDocument/2006/relationships/image" Target="../media/image1260.png"/><Relationship Id="rId1" Type="http://schemas.openxmlformats.org/officeDocument/2006/relationships/slideLayout" Target="../slideLayouts/slideLayout2.xml"/><Relationship Id="rId6" Type="http://schemas.openxmlformats.org/officeDocument/2006/relationships/image" Target="../media/image470.png"/><Relationship Id="rId11" Type="http://schemas.openxmlformats.org/officeDocument/2006/relationships/image" Target="../media/image520.png"/><Relationship Id="rId5" Type="http://schemas.openxmlformats.org/officeDocument/2006/relationships/image" Target="../media/image460.png"/><Relationship Id="rId15" Type="http://schemas.openxmlformats.org/officeDocument/2006/relationships/image" Target="../media/image560.png"/><Relationship Id="rId10" Type="http://schemas.openxmlformats.org/officeDocument/2006/relationships/image" Target="../media/image1230.png"/><Relationship Id="rId4" Type="http://schemas.openxmlformats.org/officeDocument/2006/relationships/image" Target="../media/image87.png"/><Relationship Id="rId9" Type="http://schemas.openxmlformats.org/officeDocument/2006/relationships/image" Target="../media/image500.png"/><Relationship Id="rId14" Type="http://schemas.openxmlformats.org/officeDocument/2006/relationships/image" Target="../media/image1250.png"/></Relationships>
</file>

<file path=ppt/slides/_rels/slide132.xml.rels><?xml version="1.0" encoding="UTF-8" standalone="yes"?>
<Relationships xmlns="http://schemas.openxmlformats.org/package/2006/relationships"><Relationship Id="rId8" Type="http://schemas.openxmlformats.org/officeDocument/2006/relationships/image" Target="../media/image602.png"/><Relationship Id="rId3" Type="http://schemas.openxmlformats.org/officeDocument/2006/relationships/image" Target="../media/image4.png"/><Relationship Id="rId7" Type="http://schemas.openxmlformats.org/officeDocument/2006/relationships/image" Target="../media/image59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82.png"/><Relationship Id="rId5" Type="http://schemas.openxmlformats.org/officeDocument/2006/relationships/image" Target="../media/image573.png"/><Relationship Id="rId10" Type="http://schemas.openxmlformats.org/officeDocument/2006/relationships/image" Target="../media/image1280.png"/><Relationship Id="rId4" Type="http://schemas.openxmlformats.org/officeDocument/2006/relationships/image" Target="../media/image80.png"/><Relationship Id="rId9" Type="http://schemas.openxmlformats.org/officeDocument/2006/relationships/image" Target="../media/image1270.png"/></Relationships>
</file>

<file path=ppt/slides/_rels/slide133.xml.rels><?xml version="1.0" encoding="UTF-8" standalone="yes"?>
<Relationships xmlns="http://schemas.openxmlformats.org/package/2006/relationships"><Relationship Id="rId8" Type="http://schemas.openxmlformats.org/officeDocument/2006/relationships/image" Target="../media/image1330.png"/><Relationship Id="rId3" Type="http://schemas.openxmlformats.org/officeDocument/2006/relationships/image" Target="../media/image4.png"/><Relationship Id="rId7" Type="http://schemas.openxmlformats.org/officeDocument/2006/relationships/image" Target="../media/image132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11.png"/><Relationship Id="rId5" Type="http://schemas.openxmlformats.org/officeDocument/2006/relationships/image" Target="../media/image1301.png"/><Relationship Id="rId4" Type="http://schemas.openxmlformats.org/officeDocument/2006/relationships/image" Target="../media/image1290.png"/><Relationship Id="rId9" Type="http://schemas.openxmlformats.org/officeDocument/2006/relationships/image" Target="../media/image1340.png"/></Relationships>
</file>

<file path=ppt/slides/_rels/slide134.xml.rels><?xml version="1.0" encoding="UTF-8" standalone="yes"?>
<Relationships xmlns="http://schemas.openxmlformats.org/package/2006/relationships"><Relationship Id="rId8" Type="http://schemas.openxmlformats.org/officeDocument/2006/relationships/image" Target="../media/image5320.png"/><Relationship Id="rId13" Type="http://schemas.openxmlformats.org/officeDocument/2006/relationships/image" Target="../media/image5830.png"/><Relationship Id="rId3" Type="http://schemas.openxmlformats.org/officeDocument/2006/relationships/image" Target="../media/image4.png"/><Relationship Id="rId7" Type="http://schemas.openxmlformats.org/officeDocument/2006/relationships/image" Target="../media/image5630.png"/><Relationship Id="rId12" Type="http://schemas.openxmlformats.org/officeDocument/2006/relationships/image" Target="../media/image57300.png"/><Relationship Id="rId17" Type="http://schemas.openxmlformats.org/officeDocument/2006/relationships/image" Target="../media/image194.png"/><Relationship Id="rId2" Type="http://schemas.openxmlformats.org/officeDocument/2006/relationships/notesSlide" Target="../notesSlides/notesSlide62.xml"/><Relationship Id="rId16" Type="http://schemas.openxmlformats.org/officeDocument/2006/relationships/image" Target="../media/image6120.png"/><Relationship Id="rId1" Type="http://schemas.openxmlformats.org/officeDocument/2006/relationships/slideLayout" Target="../slideLayouts/slideLayout2.xml"/><Relationship Id="rId6" Type="http://schemas.openxmlformats.org/officeDocument/2006/relationships/image" Target="../media/image5640.png"/><Relationship Id="rId11" Type="http://schemas.openxmlformats.org/officeDocument/2006/relationships/image" Target="../media/image5620.png"/><Relationship Id="rId5" Type="http://schemas.openxmlformats.org/officeDocument/2006/relationships/image" Target="../media/image5030.png"/><Relationship Id="rId15" Type="http://schemas.openxmlformats.org/officeDocument/2006/relationships/image" Target="../media/image6030.png"/><Relationship Id="rId10" Type="http://schemas.openxmlformats.org/officeDocument/2006/relationships/image" Target="../media/image5500.png"/><Relationship Id="rId4" Type="http://schemas.openxmlformats.org/officeDocument/2006/relationships/image" Target="../media/image195.gif"/><Relationship Id="rId9" Type="http://schemas.openxmlformats.org/officeDocument/2006/relationships/image" Target="../media/image5710.png"/><Relationship Id="rId14" Type="http://schemas.openxmlformats.org/officeDocument/2006/relationships/image" Target="../media/image5930.png"/></Relationships>
</file>

<file path=ppt/slides/_rels/slide135.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png"/><Relationship Id="rId7" Type="http://schemas.openxmlformats.org/officeDocument/2006/relationships/image" Target="../media/image47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61.png"/><Relationship Id="rId10" Type="http://schemas.openxmlformats.org/officeDocument/2006/relationships/image" Target="../media/image261.png"/></Relationships>
</file>

<file path=ppt/slides/_rels/slide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491.png"/><Relationship Id="rId5" Type="http://schemas.openxmlformats.org/officeDocument/2006/relationships/image" Target="../media/image481.png"/><Relationship Id="rId4" Type="http://schemas.openxmlformats.org/officeDocument/2006/relationships/image" Target="../media/image473.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11.png"/><Relationship Id="rId5" Type="http://schemas.openxmlformats.org/officeDocument/2006/relationships/image" Target="../media/image502.png"/><Relationship Id="rId4" Type="http://schemas.openxmlformats.org/officeDocument/2006/relationships/image" Target="../media/image213.gif"/></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7.gif"/><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216.gif"/><Relationship Id="rId5" Type="http://schemas.openxmlformats.org/officeDocument/2006/relationships/image" Target="../media/image215.gif"/><Relationship Id="rId4" Type="http://schemas.openxmlformats.org/officeDocument/2006/relationships/image" Target="../media/image214.gif"/></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1.gi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220.gif"/><Relationship Id="rId5" Type="http://schemas.openxmlformats.org/officeDocument/2006/relationships/image" Target="../media/image219.gif"/><Relationship Id="rId4" Type="http://schemas.openxmlformats.org/officeDocument/2006/relationships/image" Target="../media/image218.gif"/></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192.png"/></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226.png"/><Relationship Id="rId18" Type="http://schemas.openxmlformats.org/officeDocument/2006/relationships/image" Target="../media/image360.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225.png"/><Relationship Id="rId17" Type="http://schemas.openxmlformats.org/officeDocument/2006/relationships/image" Target="../media/image350.png"/><Relationship Id="rId2" Type="http://schemas.openxmlformats.org/officeDocument/2006/relationships/video" Target="../media/media2.mp4"/><Relationship Id="rId16" Type="http://schemas.openxmlformats.org/officeDocument/2006/relationships/image" Target="../media/image340.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224.png"/><Relationship Id="rId5" Type="http://schemas.microsoft.com/office/2007/relationships/media" Target="../media/media4.mp4"/><Relationship Id="rId15" Type="http://schemas.openxmlformats.org/officeDocument/2006/relationships/image" Target="../media/image4.png"/><Relationship Id="rId10" Type="http://schemas.openxmlformats.org/officeDocument/2006/relationships/notesSlide" Target="../notesSlides/notesSlide73.xml"/><Relationship Id="rId4" Type="http://schemas.openxmlformats.org/officeDocument/2006/relationships/video" Target="../media/media3.mp4"/><Relationship Id="rId9" Type="http://schemas.openxmlformats.org/officeDocument/2006/relationships/slideLayout" Target="../slideLayouts/slideLayout2.xml"/><Relationship Id="rId14" Type="http://schemas.openxmlformats.org/officeDocument/2006/relationships/image" Target="../media/image227.png"/></Relationships>
</file>

<file path=ppt/slides/_rels/slide147.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61.png"/><Relationship Id="rId3" Type="http://schemas.openxmlformats.org/officeDocument/2006/relationships/image" Target="../media/image4.png"/><Relationship Id="rId7" Type="http://schemas.openxmlformats.org/officeDocument/2006/relationships/image" Target="../media/image300.png"/><Relationship Id="rId12" Type="http://schemas.openxmlformats.org/officeDocument/2006/relationships/image" Target="../media/image35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91.png"/><Relationship Id="rId11" Type="http://schemas.openxmlformats.org/officeDocument/2006/relationships/image" Target="../media/image341.png"/><Relationship Id="rId5" Type="http://schemas.openxmlformats.org/officeDocument/2006/relationships/image" Target="../media/image281.png"/><Relationship Id="rId10" Type="http://schemas.openxmlformats.org/officeDocument/2006/relationships/image" Target="../media/image330.png"/><Relationship Id="rId4" Type="http://schemas.openxmlformats.org/officeDocument/2006/relationships/image" Target="../media/image271.png"/><Relationship Id="rId9" Type="http://schemas.openxmlformats.org/officeDocument/2006/relationships/image" Target="../media/image320.png"/></Relationships>
</file>

<file path=ppt/slides/_rels/slide148.xml.rels><?xml version="1.0" encoding="UTF-8" standalone="yes"?>
<Relationships xmlns="http://schemas.openxmlformats.org/package/2006/relationships"><Relationship Id="rId8" Type="http://schemas.openxmlformats.org/officeDocument/2006/relationships/image" Target="../media/image472.png"/><Relationship Id="rId3" Type="http://schemas.openxmlformats.org/officeDocument/2006/relationships/image" Target="../media/image4.png"/><Relationship Id="rId7" Type="http://schemas.openxmlformats.org/officeDocument/2006/relationships/image" Target="../media/image22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391.png"/><Relationship Id="rId5" Type="http://schemas.openxmlformats.org/officeDocument/2006/relationships/image" Target="../media/image230.png"/><Relationship Id="rId10" Type="http://schemas.openxmlformats.org/officeDocument/2006/relationships/image" Target="../media/image381.png"/><Relationship Id="rId4" Type="http://schemas.openxmlformats.org/officeDocument/2006/relationships/image" Target="../media/image220.png"/><Relationship Id="rId9" Type="http://schemas.openxmlformats.org/officeDocument/2006/relationships/image" Target="../media/image370.png"/></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10.gif"/><Relationship Id="rId4" Type="http://schemas.openxmlformats.org/officeDocument/2006/relationships/image" Target="../media/image42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2.wmf"/><Relationship Id="rId4" Type="http://schemas.openxmlformats.org/officeDocument/2006/relationships/oleObject" Target="../embeddings/oleObject15.bin"/></Relationships>
</file>

<file path=ppt/slides/_rels/slide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229.gif"/><Relationship Id="rId4" Type="http://schemas.openxmlformats.org/officeDocument/2006/relationships/image" Target="../media/image441.png"/></Relationships>
</file>

<file path=ppt/slides/_rels/slide151.xml.rels><?xml version="1.0" encoding="UTF-8" standalone="yes"?>
<Relationships xmlns="http://schemas.openxmlformats.org/package/2006/relationships"><Relationship Id="rId8" Type="http://schemas.openxmlformats.org/officeDocument/2006/relationships/image" Target="../media/image482.png"/><Relationship Id="rId3" Type="http://schemas.openxmlformats.org/officeDocument/2006/relationships/image" Target="../media/image4.png"/><Relationship Id="rId7" Type="http://schemas.openxmlformats.org/officeDocument/2006/relationships/image" Target="../media/image4710.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4610.png"/><Relationship Id="rId5" Type="http://schemas.openxmlformats.org/officeDocument/2006/relationships/image" Target="../media/image250.png"/><Relationship Id="rId10" Type="http://schemas.openxmlformats.org/officeDocument/2006/relationships/image" Target="../media/image2610.png"/><Relationship Id="rId4" Type="http://schemas.openxmlformats.org/officeDocument/2006/relationships/image" Target="../media/image451.png"/><Relationship Id="rId9" Type="http://schemas.openxmlformats.org/officeDocument/2006/relationships/image" Target="../media/image492.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21.png"/><Relationship Id="rId5" Type="http://schemas.openxmlformats.org/officeDocument/2006/relationships/image" Target="../media/image512.png"/><Relationship Id="rId4" Type="http://schemas.openxmlformats.org/officeDocument/2006/relationships/image" Target="../media/image501.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41.png"/><Relationship Id="rId4" Type="http://schemas.openxmlformats.org/officeDocument/2006/relationships/image" Target="../media/image2010.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552.png"/><Relationship Id="rId5" Type="http://schemas.openxmlformats.org/officeDocument/2006/relationships/image" Target="../media/image232.png"/><Relationship Id="rId4" Type="http://schemas.openxmlformats.org/officeDocument/2006/relationships/image" Target="../media/image231.png"/></Relationships>
</file>

<file path=ppt/slides/_rels/slide155.xml.rels><?xml version="1.0" encoding="UTF-8" standalone="yes"?>
<Relationships xmlns="http://schemas.openxmlformats.org/package/2006/relationships"><Relationship Id="rId8" Type="http://schemas.openxmlformats.org/officeDocument/2006/relationships/image" Target="../media/image601.png"/><Relationship Id="rId3" Type="http://schemas.openxmlformats.org/officeDocument/2006/relationships/image" Target="../media/image4.png"/><Relationship Id="rId7" Type="http://schemas.openxmlformats.org/officeDocument/2006/relationships/image" Target="../media/image59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581.png"/><Relationship Id="rId5" Type="http://schemas.openxmlformats.org/officeDocument/2006/relationships/image" Target="../media/image572.png"/><Relationship Id="rId4" Type="http://schemas.openxmlformats.org/officeDocument/2006/relationships/image" Target="../media/image561.png"/></Relationships>
</file>

<file path=ppt/slides/_rels/slide156.xml.rels><?xml version="1.0" encoding="UTF-8" standalone="yes"?>
<Relationships xmlns="http://schemas.openxmlformats.org/package/2006/relationships"><Relationship Id="rId8" Type="http://schemas.openxmlformats.org/officeDocument/2006/relationships/image" Target="../media/image651.png"/><Relationship Id="rId3" Type="http://schemas.openxmlformats.org/officeDocument/2006/relationships/image" Target="../media/image4.png"/><Relationship Id="rId7" Type="http://schemas.openxmlformats.org/officeDocument/2006/relationships/image" Target="../media/image64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631.png"/><Relationship Id="rId5" Type="http://schemas.openxmlformats.org/officeDocument/2006/relationships/image" Target="../media/image621.png"/><Relationship Id="rId4" Type="http://schemas.openxmlformats.org/officeDocument/2006/relationships/image" Target="../media/image611.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oleObject" Target="../embeddings/oleObject23.bin"/><Relationship Id="rId1" Type="http://schemas.openxmlformats.org/officeDocument/2006/relationships/slideLayout" Target="../slideLayouts/slideLayout1.xml"/><Relationship Id="rId5" Type="http://schemas.openxmlformats.org/officeDocument/2006/relationships/image" Target="../media/image233.wmf"/><Relationship Id="rId4" Type="http://schemas.openxmlformats.org/officeDocument/2006/relationships/oleObject" Target="../embeddings/oleObject26.bin"/></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131.jpg"/><Relationship Id="rId4" Type="http://schemas.openxmlformats.org/officeDocument/2006/relationships/image" Target="../media/image130.jp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37.gif"/></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16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243.emf"/></Relationships>
</file>

<file path=ppt/slides/_rels/slide16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245.emf"/><Relationship Id="rId4" Type="http://schemas.openxmlformats.org/officeDocument/2006/relationships/oleObject" Target="../embeddings/oleObject27.bin"/></Relationships>
</file>

<file path=ppt/slides/_rels/slide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67.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7.png"/></Relationships>
</file>

<file path=ppt/slides/_rels/slide168.xml.rels><?xml version="1.0" encoding="UTF-8" standalone="yes"?>
<Relationships xmlns="http://schemas.openxmlformats.org/package/2006/relationships"><Relationship Id="rId8" Type="http://schemas.openxmlformats.org/officeDocument/2006/relationships/image" Target="../media/image249.png"/><Relationship Id="rId3" Type="http://schemas.openxmlformats.org/officeDocument/2006/relationships/oleObject" Target="../embeddings/oleObject28.bin"/><Relationship Id="rId7"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248.emf"/><Relationship Id="rId5" Type="http://schemas.openxmlformats.org/officeDocument/2006/relationships/oleObject" Target="../embeddings/oleObject29.bin"/><Relationship Id="rId4" Type="http://schemas.openxmlformats.org/officeDocument/2006/relationships/image" Target="../media/image247.emf"/></Relationships>
</file>

<file path=ppt/slides/_rels/slide16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290.png"/><Relationship Id="rId3" Type="http://schemas.openxmlformats.org/officeDocument/2006/relationships/image" Target="../media/image4.png"/><Relationship Id="rId7" Type="http://schemas.openxmlformats.org/officeDocument/2006/relationships/image" Target="../media/image280.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53.png"/><Relationship Id="rId10" Type="http://schemas.openxmlformats.org/officeDocument/2006/relationships/image" Target="../media/image254.png"/><Relationship Id="rId4" Type="http://schemas.openxmlformats.org/officeDocument/2006/relationships/image" Target="../media/image252.png"/><Relationship Id="rId9" Type="http://schemas.openxmlformats.org/officeDocument/2006/relationships/image" Target="../media/image2700.png"/></Relationships>
</file>

<file path=ppt/slides/_rels/slide171.xml.rels><?xml version="1.0" encoding="UTF-8" standalone="yes"?>
<Relationships xmlns="http://schemas.openxmlformats.org/package/2006/relationships"><Relationship Id="rId3" Type="http://schemas.openxmlformats.org/officeDocument/2006/relationships/image" Target="../media/image256.gif"/><Relationship Id="rId7" Type="http://schemas.openxmlformats.org/officeDocument/2006/relationships/image" Target="../media/image4.png"/><Relationship Id="rId2" Type="http://schemas.openxmlformats.org/officeDocument/2006/relationships/image" Target="../media/image255.gif"/><Relationship Id="rId1" Type="http://schemas.openxmlformats.org/officeDocument/2006/relationships/slideLayout" Target="../slideLayouts/slideLayout7.xml"/><Relationship Id="rId6" Type="http://schemas.openxmlformats.org/officeDocument/2006/relationships/image" Target="../media/image258.gif"/><Relationship Id="rId5" Type="http://schemas.openxmlformats.org/officeDocument/2006/relationships/image" Target="../media/image206.gif"/><Relationship Id="rId4" Type="http://schemas.openxmlformats.org/officeDocument/2006/relationships/image" Target="../media/image257.gif"/></Relationships>
</file>

<file path=ppt/slides/_rels/slide172.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54.wmf"/><Relationship Id="rId7" Type="http://schemas.openxmlformats.org/officeDocument/2006/relationships/image" Target="../media/image56.emf"/><Relationship Id="rId2" Type="http://schemas.openxmlformats.org/officeDocument/2006/relationships/oleObject" Target="../embeddings/oleObject16.bin"/><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55.emf"/><Relationship Id="rId4" Type="http://schemas.openxmlformats.org/officeDocument/2006/relationships/oleObject" Target="../embeddings/oleObject17.bin"/><Relationship Id="rId9" Type="http://schemas.openxmlformats.org/officeDocument/2006/relationships/image" Target="../media/image57.wmf"/></Relationships>
</file>

<file path=ppt/slides/_rels/slide2.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oleObject" Target="../embeddings/oleObject2.bin"/><Relationship Id="rId12" Type="http://schemas.openxmlformats.org/officeDocument/2006/relationships/image" Target="../media/image7.wmf"/><Relationship Id="rId2" Type="http://schemas.microsoft.com/office/2007/relationships/media" Target="../media/media1.mp4"/><Relationship Id="rId16" Type="http://schemas.openxmlformats.org/officeDocument/2006/relationships/image" Target="../media/image13.png"/><Relationship Id="rId1" Type="http://schemas.openxmlformats.org/officeDocument/2006/relationships/video" Target="NULL" TargetMode="External"/><Relationship Id="rId6" Type="http://schemas.openxmlformats.org/officeDocument/2006/relationships/image" Target="../media/image5.wmf"/><Relationship Id="rId11" Type="http://schemas.openxmlformats.org/officeDocument/2006/relationships/oleObject" Target="../embeddings/oleObject3.bin"/><Relationship Id="rId5" Type="http://schemas.openxmlformats.org/officeDocument/2006/relationships/oleObject" Target="../embeddings/oleObject1.bin"/><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emf"/><Relationship Id="rId7" Type="http://schemas.openxmlformats.org/officeDocument/2006/relationships/image" Target="../media/image75.png"/><Relationship Id="rId2" Type="http://schemas.openxmlformats.org/officeDocument/2006/relationships/oleObject" Target="../embeddings/oleObject20.bin"/><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oleObject" Target="../embeddings/oleObject21.bin"/></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0.png"/><Relationship Id="rId7" Type="http://schemas.openxmlformats.org/officeDocument/2006/relationships/image" Target="../media/image602.png"/><Relationship Id="rId12" Type="http://schemas.openxmlformats.org/officeDocument/2006/relationships/image" Target="../media/image18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2.png"/><Relationship Id="rId11" Type="http://schemas.openxmlformats.org/officeDocument/2006/relationships/image" Target="../media/image82.png"/><Relationship Id="rId5" Type="http://schemas.openxmlformats.org/officeDocument/2006/relationships/image" Target="../media/image582.png"/><Relationship Id="rId10" Type="http://schemas.openxmlformats.org/officeDocument/2006/relationships/image" Target="../media/image81.png"/><Relationship Id="rId4" Type="http://schemas.openxmlformats.org/officeDocument/2006/relationships/image" Target="../media/image573.png"/><Relationship Id="rId9" Type="http://schemas.openxmlformats.org/officeDocument/2006/relationships/image" Target="../media/image15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wmf"/><Relationship Id="rId11" Type="http://schemas.openxmlformats.org/officeDocument/2006/relationships/image" Target="../media/image7.wmf"/><Relationship Id="rId5" Type="http://schemas.openxmlformats.org/officeDocument/2006/relationships/oleObject" Target="../embeddings/oleObject4.bin"/><Relationship Id="rId10" Type="http://schemas.openxmlformats.org/officeDocument/2006/relationships/oleObject" Target="../embeddings/oleObject3.bin"/><Relationship Id="rId4" Type="http://schemas.openxmlformats.org/officeDocument/2006/relationships/image" Target="../media/image5.wmf"/><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1.png"/><Relationship Id="rId4" Type="http://schemas.openxmlformats.org/officeDocument/2006/relationships/image" Target="../media/image296.png"/></Relationships>
</file>

<file path=ppt/slides/_rels/slide41.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4.png"/><Relationship Id="rId7" Type="http://schemas.openxmlformats.org/officeDocument/2006/relationships/image" Target="../media/image401.png"/><Relationship Id="rId17" Type="http://schemas.openxmlformats.org/officeDocument/2006/relationships/image" Target="../media/image1200.png"/><Relationship Id="rId2" Type="http://schemas.openxmlformats.org/officeDocument/2006/relationships/notesSlide" Target="../notesSlides/notesSlide18.xml"/><Relationship Id="rId16" Type="http://schemas.openxmlformats.org/officeDocument/2006/relationships/image" Target="../media/image1190.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1170.png"/><Relationship Id="rId5" Type="http://schemas.openxmlformats.org/officeDocument/2006/relationships/image" Target="../media/image87.png"/><Relationship Id="rId15" Type="http://schemas.openxmlformats.org/officeDocument/2006/relationships/image" Target="../media/image1180.png"/><Relationship Id="rId10" Type="http://schemas.openxmlformats.org/officeDocument/2006/relationships/image" Target="../media/image1160.png"/><Relationship Id="rId4" Type="http://schemas.openxmlformats.org/officeDocument/2006/relationships/image" Target="../media/image86.png"/><Relationship Id="rId9" Type="http://schemas.openxmlformats.org/officeDocument/2006/relationships/image" Target="../media/image390.png"/><Relationship Id="rId14" Type="http://schemas.openxmlformats.org/officeDocument/2006/relationships/image" Target="../media/image440.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42.png"/><Relationship Id="rId4" Type="http://schemas.openxmlformats.org/officeDocument/2006/relationships/image" Target="../media/image331.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7.jp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52.xml.rels><?xml version="1.0" encoding="UTF-8" standalone="yes"?>
<Relationships xmlns="http://schemas.openxmlformats.org/package/2006/relationships"><Relationship Id="rId8" Type="http://schemas.openxmlformats.org/officeDocument/2006/relationships/image" Target="../media/image504.png"/><Relationship Id="rId3" Type="http://schemas.openxmlformats.org/officeDocument/2006/relationships/image" Target="../media/image106.png"/><Relationship Id="rId7" Type="http://schemas.openxmlformats.org/officeDocument/2006/relationships/image" Target="NULL"/><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523.png"/><Relationship Id="rId4" Type="http://schemas.openxmlformats.org/officeDocument/2006/relationships/image" Target="../media/image1550.png"/><Relationship Id="rId9" Type="http://schemas.openxmlformats.org/officeDocument/2006/relationships/image" Target="../media/image51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4.png"/><Relationship Id="rId7" Type="http://schemas.openxmlformats.org/officeDocument/2006/relationships/image" Target="../media/image151.png"/><Relationship Id="rId12" Type="http://schemas.openxmlformats.org/officeDocument/2006/relationships/image" Target="../media/image6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910.png"/><Relationship Id="rId5" Type="http://schemas.openxmlformats.org/officeDocument/2006/relationships/image" Target="../media/image1300.png"/><Relationship Id="rId10" Type="http://schemas.openxmlformats.org/officeDocument/2006/relationships/image" Target="../media/image811.png"/><Relationship Id="rId4" Type="http://schemas.openxmlformats.org/officeDocument/2006/relationships/image" Target="../media/image110.gif"/><Relationship Id="rId9" Type="http://schemas.openxmlformats.org/officeDocument/2006/relationships/image" Target="../media/image7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73.png"/><Relationship Id="rId7"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02.png"/><Relationship Id="rId5" Type="http://schemas.openxmlformats.org/officeDocument/2006/relationships/image" Target="../media/image592.png"/><Relationship Id="rId10" Type="http://schemas.openxmlformats.org/officeDocument/2006/relationships/image" Target="../media/image114.png"/><Relationship Id="rId4" Type="http://schemas.openxmlformats.org/officeDocument/2006/relationships/image" Target="../media/image582.png"/><Relationship Id="rId9" Type="http://schemas.openxmlformats.org/officeDocument/2006/relationships/image" Target="../media/image113.png"/></Relationships>
</file>

<file path=ppt/slides/_rels/slide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1.wmf"/><Relationship Id="rId7" Type="http://schemas.openxmlformats.org/officeDocument/2006/relationships/image" Target="../media/image23.w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22.emf"/><Relationship Id="rId10" Type="http://schemas.openxmlformats.org/officeDocument/2006/relationships/image" Target="../media/image29.png"/><Relationship Id="rId4" Type="http://schemas.openxmlformats.org/officeDocument/2006/relationships/oleObject" Target="../embeddings/oleObject7.bin"/><Relationship Id="rId9" Type="http://schemas.openxmlformats.org/officeDocument/2006/relationships/image" Target="../media/image24.emf"/></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8" Type="http://schemas.openxmlformats.org/officeDocument/2006/relationships/image" Target="../media/image1212.png"/><Relationship Id="rId3" Type="http://schemas.openxmlformats.org/officeDocument/2006/relationships/image" Target="../media/image642.png"/><Relationship Id="rId7"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71.png"/><Relationship Id="rId5" Type="http://schemas.openxmlformats.org/officeDocument/2006/relationships/image" Target="../media/image661.png"/><Relationship Id="rId10" Type="http://schemas.openxmlformats.org/officeDocument/2006/relationships/image" Target="../media/image701.png"/><Relationship Id="rId4" Type="http://schemas.openxmlformats.org/officeDocument/2006/relationships/image" Target="../media/image652.png"/><Relationship Id="rId9" Type="http://schemas.openxmlformats.org/officeDocument/2006/relationships/image" Target="../media/image69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80.png"/><Relationship Id="rId7" Type="http://schemas.openxmlformats.org/officeDocument/2006/relationships/image" Target="../media/image4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02.png"/><Relationship Id="rId4" Type="http://schemas.openxmlformats.org/officeDocument/2006/relationships/image" Target="../media/image393.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8.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oleObject" Target="../embeddings/oleObject22.bin"/><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4.png"/><Relationship Id="rId7" Type="http://schemas.openxmlformats.org/officeDocument/2006/relationships/image" Target="../media/image2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190.png"/><Relationship Id="rId10" Type="http://schemas.openxmlformats.org/officeDocument/2006/relationships/image" Target="../media/image245.png"/><Relationship Id="rId4" Type="http://schemas.openxmlformats.org/officeDocument/2006/relationships/image" Target="../media/image950.png"/><Relationship Id="rId9" Type="http://schemas.openxmlformats.org/officeDocument/2006/relationships/image" Target="../media/image239.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2.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oleObject" Target="../embeddings/oleObject23.bin"/><Relationship Id="rId5" Type="http://schemas.openxmlformats.org/officeDocument/2006/relationships/image" Target="../media/image131.jpg"/><Relationship Id="rId4" Type="http://schemas.openxmlformats.org/officeDocument/2006/relationships/image" Target="../media/image130.jp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4.png"/><Relationship Id="rId5" Type="http://schemas.openxmlformats.org/officeDocument/2006/relationships/image" Target="../media/image484.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oleObject" Target="../embeddings/oleObject24.bin"/><Relationship Id="rId7" Type="http://schemas.openxmlformats.org/officeDocument/2006/relationships/image" Target="../media/image4.png"/><Relationship Id="rId2"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37.wmf"/><Relationship Id="rId5" Type="http://schemas.openxmlformats.org/officeDocument/2006/relationships/oleObject" Target="../embeddings/oleObject25.bin"/><Relationship Id="rId4" Type="http://schemas.openxmlformats.org/officeDocument/2006/relationships/image" Target="../media/image136.wmf"/></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4.gif"/><Relationship Id="rId7" Type="http://schemas.openxmlformats.org/officeDocument/2006/relationships/image" Target="../media/image16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5.png"/><Relationship Id="rId4" Type="http://schemas.openxmlformats.org/officeDocument/2006/relationships/image" Target="../media/image4.png"/><Relationship Id="rId9" Type="http://schemas.openxmlformats.org/officeDocument/2006/relationships/image" Target="../media/image630.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0.bin"/><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391.png"/><Relationship Id="rId5" Type="http://schemas.openxmlformats.org/officeDocument/2006/relationships/image" Target="../media/image230.png"/><Relationship Id="rId10" Type="http://schemas.openxmlformats.org/officeDocument/2006/relationships/image" Target="../media/image381.png"/><Relationship Id="rId4" Type="http://schemas.openxmlformats.org/officeDocument/2006/relationships/image" Target="../media/image220.png"/><Relationship Id="rId9" Type="http://schemas.openxmlformats.org/officeDocument/2006/relationships/image" Target="../media/image370.png"/></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27.wmf"/><Relationship Id="rId7" Type="http://schemas.openxmlformats.org/officeDocument/2006/relationships/image" Target="../media/image29.emf"/><Relationship Id="rId2" Type="http://schemas.openxmlformats.org/officeDocument/2006/relationships/oleObject" Target="../embeddings/oleObject11.bin"/><Relationship Id="rId1" Type="http://schemas.openxmlformats.org/officeDocument/2006/relationships/slideLayout" Target="../slideLayouts/slideLayout2.xml"/><Relationship Id="rId6" Type="http://schemas.openxmlformats.org/officeDocument/2006/relationships/oleObject" Target="../embeddings/oleObject13.bin"/><Relationship Id="rId5" Type="http://schemas.openxmlformats.org/officeDocument/2006/relationships/image" Target="../media/image28.wmf"/><Relationship Id="rId4" Type="http://schemas.openxmlformats.org/officeDocument/2006/relationships/oleObject" Target="../embeddings/oleObject12.bin"/><Relationship Id="rId9" Type="http://schemas.openxmlformats.org/officeDocument/2006/relationships/image" Target="../media/image30.emf"/></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91.xml.rels><?xml version="1.0" encoding="UTF-8" standalone="yes"?>
<Relationships xmlns="http://schemas.openxmlformats.org/package/2006/relationships"><Relationship Id="rId3" Type="http://schemas.openxmlformats.org/officeDocument/2006/relationships/hyperlink" Target="http://dx.doi.org/10.1103/PhysRevAccelBeams.27.080701"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doi.org/10.1016/j.nima.2024.169964"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4.png"/><Relationship Id="rId7" Type="http://schemas.openxmlformats.org/officeDocument/2006/relationships/image" Target="../media/image162.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891.png"/><Relationship Id="rId5" Type="http://schemas.openxmlformats.org/officeDocument/2006/relationships/image" Target="../media/image881.png"/><Relationship Id="rId4" Type="http://schemas.openxmlformats.org/officeDocument/2006/relationships/image" Target="../media/image161.png"/></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165.png"/><Relationship Id="rId7" Type="http://schemas.openxmlformats.org/officeDocument/2006/relationships/image" Target="../media/image531.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522.png"/><Relationship Id="rId5" Type="http://schemas.openxmlformats.org/officeDocument/2006/relationships/image" Target="../media/image513.png"/><Relationship Id="rId4" Type="http://schemas.openxmlformats.org/officeDocument/2006/relationships/image" Target="../media/image166.png"/><Relationship Id="rId9"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622.png"/><Relationship Id="rId3" Type="http://schemas.openxmlformats.org/officeDocument/2006/relationships/image" Target="../media/image574.png"/><Relationship Id="rId7" Type="http://schemas.openxmlformats.org/officeDocument/2006/relationships/image" Target="../media/image613.png"/><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image" Target="../media/image604.png"/><Relationship Id="rId5" Type="http://schemas.openxmlformats.org/officeDocument/2006/relationships/image" Target="../media/image594.png"/><Relationship Id="rId4" Type="http://schemas.openxmlformats.org/officeDocument/2006/relationships/image" Target="../media/image584.png"/><Relationship Id="rId9"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4709"/>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sp>
        <p:nvSpPr>
          <p:cNvPr id="18438" name="Text Box 4"/>
          <p:cNvSpPr txBox="1">
            <a:spLocks noChangeArrowheads="1"/>
          </p:cNvSpPr>
          <p:nvPr/>
        </p:nvSpPr>
        <p:spPr bwMode="auto">
          <a:xfrm>
            <a:off x="179759" y="1436554"/>
            <a:ext cx="849694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800" dirty="0"/>
              <a:t>Luca Serafini</a:t>
            </a:r>
            <a:r>
              <a:rPr lang="en-US" sz="1800" u="sng" dirty="0"/>
              <a:t>,</a:t>
            </a:r>
            <a:r>
              <a:rPr lang="en-US" sz="1800" dirty="0"/>
              <a:t> </a:t>
            </a:r>
            <a:r>
              <a:rPr lang="en-US" sz="1800" u="sng" dirty="0"/>
              <a:t>Vittoria Petrillo</a:t>
            </a:r>
            <a:r>
              <a:rPr lang="en-US" sz="1800" dirty="0"/>
              <a:t> , Richardo Gallego and Sanae Samsam</a:t>
            </a:r>
          </a:p>
          <a:p>
            <a:pPr algn="ctr"/>
            <a:r>
              <a:rPr lang="en-US" sz="1800" dirty="0"/>
              <a:t>INFN-Milano and Università </a:t>
            </a:r>
            <a:r>
              <a:rPr lang="en-US" sz="1800" dirty="0" err="1"/>
              <a:t>degli</a:t>
            </a:r>
            <a:r>
              <a:rPr lang="en-US" sz="1800" dirty="0"/>
              <a:t> Studi di Milano</a:t>
            </a:r>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8" y="29829"/>
            <a:ext cx="763898" cy="461963"/>
          </a:xfrm>
          <a:prstGeom prst="rect">
            <a:avLst/>
          </a:prstGeom>
        </p:spPr>
      </p:pic>
      <p:sp>
        <p:nvSpPr>
          <p:cNvPr id="6" name="Rectangle 2">
            <a:extLst>
              <a:ext uri="{FF2B5EF4-FFF2-40B4-BE49-F238E27FC236}">
                <a16:creationId xmlns:a16="http://schemas.microsoft.com/office/drawing/2014/main" id="{4099B08A-178E-F6E2-34C9-05721D20C48A}"/>
              </a:ext>
            </a:extLst>
          </p:cNvPr>
          <p:cNvSpPr txBox="1">
            <a:spLocks noChangeArrowheads="1"/>
          </p:cNvSpPr>
          <p:nvPr/>
        </p:nvSpPr>
        <p:spPr bwMode="auto">
          <a:xfrm>
            <a:off x="539553" y="67851"/>
            <a:ext cx="8496944" cy="110799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GB" sz="3600" b="1" kern="0" dirty="0">
                <a:solidFill>
                  <a:srgbClr val="FF0000"/>
                </a:solidFill>
                <a:latin typeface="Times" charset="0"/>
                <a:ea typeface="ＭＳ Ｐゴシック" charset="0"/>
              </a:rPr>
              <a:t>Full Inverse Compton Scattering, Unruh photons and maximal acceleration</a:t>
            </a:r>
          </a:p>
        </p:txBody>
      </p:sp>
      <p:sp>
        <p:nvSpPr>
          <p:cNvPr id="5" name="CasellaDiTesto 4">
            <a:extLst>
              <a:ext uri="{FF2B5EF4-FFF2-40B4-BE49-F238E27FC236}">
                <a16:creationId xmlns:a16="http://schemas.microsoft.com/office/drawing/2014/main" id="{FB1A6D72-81A8-9C36-B17B-BF27E6257503}"/>
              </a:ext>
            </a:extLst>
          </p:cNvPr>
          <p:cNvSpPr txBox="1"/>
          <p:nvPr/>
        </p:nvSpPr>
        <p:spPr>
          <a:xfrm>
            <a:off x="1763688" y="2492896"/>
            <a:ext cx="4759960" cy="830997"/>
          </a:xfrm>
          <a:prstGeom prst="rect">
            <a:avLst/>
          </a:prstGeom>
          <a:noFill/>
        </p:spPr>
        <p:txBody>
          <a:bodyPr wrap="square">
            <a:spAutoFit/>
          </a:bodyPr>
          <a:lstStyle/>
          <a:p>
            <a:pPr marL="457200" indent="-457200" algn="just">
              <a:buFont typeface="Arial" panose="020B0604020202020204" pitchFamily="34" charset="0"/>
              <a:buChar char="•"/>
            </a:pPr>
            <a:r>
              <a:rPr lang="en-GB" sz="2400" b="1" kern="0" dirty="0">
                <a:solidFill>
                  <a:schemeClr val="accent2">
                    <a:lumMod val="75000"/>
                  </a:schemeClr>
                </a:solidFill>
                <a:latin typeface="Times" charset="0"/>
                <a:ea typeface="ＭＳ Ｐゴシック" charset="0"/>
              </a:rPr>
              <a:t>What is the Full Inverse Compton Scattering (FICS)?</a:t>
            </a:r>
          </a:p>
        </p:txBody>
      </p:sp>
      <p:sp>
        <p:nvSpPr>
          <p:cNvPr id="9" name="CasellaDiTesto 8">
            <a:extLst>
              <a:ext uri="{FF2B5EF4-FFF2-40B4-BE49-F238E27FC236}">
                <a16:creationId xmlns:a16="http://schemas.microsoft.com/office/drawing/2014/main" id="{F9C77B9F-7D5D-81DD-02E2-45AE80D90DD1}"/>
              </a:ext>
            </a:extLst>
          </p:cNvPr>
          <p:cNvSpPr txBox="1"/>
          <p:nvPr/>
        </p:nvSpPr>
        <p:spPr>
          <a:xfrm>
            <a:off x="1785744" y="3672911"/>
            <a:ext cx="4759960" cy="630942"/>
          </a:xfrm>
          <a:prstGeom prst="rect">
            <a:avLst/>
          </a:prstGeom>
          <a:noFill/>
        </p:spPr>
        <p:txBody>
          <a:bodyPr wrap="square">
            <a:spAutoFit/>
          </a:bodyPr>
          <a:lstStyle/>
          <a:p>
            <a:pPr marL="457200" indent="-457200" algn="just">
              <a:buFont typeface="Arial" panose="020B0604020202020204" pitchFamily="34" charset="0"/>
              <a:buChar char="•"/>
            </a:pPr>
            <a:r>
              <a:rPr lang="en-GB" sz="2400" b="1" kern="0" dirty="0">
                <a:solidFill>
                  <a:srgbClr val="105CF4"/>
                </a:solidFill>
                <a:latin typeface="Times" charset="0"/>
                <a:ea typeface="ＭＳ Ｐゴシック" charset="0"/>
              </a:rPr>
              <a:t>How to produce and detect it?</a:t>
            </a:r>
          </a:p>
          <a:p>
            <a:pPr marL="457200" indent="-457200" algn="just">
              <a:buFont typeface="Arial" panose="020B0604020202020204" pitchFamily="34" charset="0"/>
              <a:buChar char="•"/>
            </a:pPr>
            <a:endParaRPr lang="en-GB" sz="1100" b="1" i="1" kern="0" dirty="0">
              <a:solidFill>
                <a:srgbClr val="0070C0"/>
              </a:solidFill>
              <a:latin typeface="Times" charset="0"/>
              <a:ea typeface="ＭＳ Ｐゴシック" charset="0"/>
            </a:endParaRPr>
          </a:p>
        </p:txBody>
      </p:sp>
      <p:sp>
        <p:nvSpPr>
          <p:cNvPr id="11" name="CasellaDiTesto 10">
            <a:extLst>
              <a:ext uri="{FF2B5EF4-FFF2-40B4-BE49-F238E27FC236}">
                <a16:creationId xmlns:a16="http://schemas.microsoft.com/office/drawing/2014/main" id="{9888696A-B621-D17B-F01F-80B257FC0F57}"/>
              </a:ext>
            </a:extLst>
          </p:cNvPr>
          <p:cNvSpPr txBox="1"/>
          <p:nvPr/>
        </p:nvSpPr>
        <p:spPr>
          <a:xfrm>
            <a:off x="2048251" y="4603056"/>
            <a:ext cx="4759960" cy="830997"/>
          </a:xfrm>
          <a:prstGeom prst="rect">
            <a:avLst/>
          </a:prstGeom>
          <a:noFill/>
        </p:spPr>
        <p:txBody>
          <a:bodyPr wrap="square">
            <a:spAutoFit/>
          </a:bodyPr>
          <a:lstStyle/>
          <a:p>
            <a:r>
              <a:rPr lang="en-GB" sz="2400" b="1" kern="0" dirty="0">
                <a:solidFill>
                  <a:schemeClr val="accent2">
                    <a:lumMod val="60000"/>
                    <a:lumOff val="40000"/>
                  </a:schemeClr>
                </a:solidFill>
                <a:latin typeface="Times" charset="0"/>
                <a:ea typeface="ＭＳ Ｐゴシック" charset="0"/>
              </a:rPr>
              <a:t>Why is important and what can it be used for?</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8" name="Picture 7" descr="A close up of a math formula&#10;&#10;Description automatically generated with medium confidence">
            <a:extLst>
              <a:ext uri="{FF2B5EF4-FFF2-40B4-BE49-F238E27FC236}">
                <a16:creationId xmlns:a16="http://schemas.microsoft.com/office/drawing/2014/main" id="{9735E154-8F0F-2818-45E5-FF6B2A1D027E}"/>
              </a:ext>
            </a:extLst>
          </p:cNvPr>
          <p:cNvPicPr>
            <a:picLocks noChangeAspect="1"/>
          </p:cNvPicPr>
          <p:nvPr/>
        </p:nvPicPr>
        <p:blipFill>
          <a:blip r:embed="rId4"/>
          <a:stretch>
            <a:fillRect/>
          </a:stretch>
        </p:blipFill>
        <p:spPr>
          <a:xfrm>
            <a:off x="2843097" y="1196699"/>
            <a:ext cx="4367510" cy="1966709"/>
          </a:xfrm>
          <a:prstGeom prst="rect">
            <a:avLst/>
          </a:prstGeom>
        </p:spPr>
      </p:pic>
      <p:pic>
        <p:nvPicPr>
          <p:cNvPr id="10" name="Picture 9" descr="A white board with writing on it&#10;&#10;Description automatically generated">
            <a:extLst>
              <a:ext uri="{FF2B5EF4-FFF2-40B4-BE49-F238E27FC236}">
                <a16:creationId xmlns:a16="http://schemas.microsoft.com/office/drawing/2014/main" id="{2A6FC1B2-F46E-F008-9DA1-4ABF34CF9DAD}"/>
              </a:ext>
            </a:extLst>
          </p:cNvPr>
          <p:cNvPicPr>
            <a:picLocks noChangeAspect="1"/>
          </p:cNvPicPr>
          <p:nvPr/>
        </p:nvPicPr>
        <p:blipFill>
          <a:blip r:embed="rId5"/>
          <a:stretch>
            <a:fillRect/>
          </a:stretch>
        </p:blipFill>
        <p:spPr>
          <a:xfrm>
            <a:off x="3059832" y="3249054"/>
            <a:ext cx="3436558" cy="3384376"/>
          </a:xfrm>
          <a:prstGeom prst="rect">
            <a:avLst/>
          </a:prstGeom>
        </p:spPr>
      </p:pic>
      <p:sp>
        <p:nvSpPr>
          <p:cNvPr id="12" name="TextBox 11">
            <a:extLst>
              <a:ext uri="{FF2B5EF4-FFF2-40B4-BE49-F238E27FC236}">
                <a16:creationId xmlns:a16="http://schemas.microsoft.com/office/drawing/2014/main" id="{416BBF05-4CDA-5DA4-2E51-79E01A9DEFB7}"/>
              </a:ext>
            </a:extLst>
          </p:cNvPr>
          <p:cNvSpPr txBox="1"/>
          <p:nvPr/>
        </p:nvSpPr>
        <p:spPr>
          <a:xfrm>
            <a:off x="6593302" y="4316339"/>
            <a:ext cx="2550698" cy="461665"/>
          </a:xfrm>
          <a:prstGeom prst="rect">
            <a:avLst/>
          </a:prstGeom>
          <a:noFill/>
        </p:spPr>
        <p:txBody>
          <a:bodyPr wrap="none" rtlCol="0">
            <a:spAutoFit/>
          </a:bodyPr>
          <a:lstStyle/>
          <a:p>
            <a:r>
              <a:rPr lang="en-GB" dirty="0"/>
              <a:t>f</a:t>
            </a:r>
            <a:r>
              <a:rPr lang="en-IT" dirty="0"/>
              <a:t>or any value of </a:t>
            </a:r>
            <a:r>
              <a:rPr lang="en-IT" dirty="0">
                <a:latin typeface="Symbol" pitchFamily="2" charset="2"/>
              </a:rPr>
              <a:t>g</a:t>
            </a:r>
            <a:r>
              <a:rPr lang="en-IT" dirty="0"/>
              <a:t> !</a:t>
            </a:r>
          </a:p>
        </p:txBody>
      </p:sp>
      <p:sp>
        <p:nvSpPr>
          <p:cNvPr id="2" name="TextBox 1">
            <a:extLst>
              <a:ext uri="{FF2B5EF4-FFF2-40B4-BE49-F238E27FC236}">
                <a16:creationId xmlns:a16="http://schemas.microsoft.com/office/drawing/2014/main" id="{2A8D19D1-2C7A-72BF-4718-BA70126F6894}"/>
              </a:ext>
            </a:extLst>
          </p:cNvPr>
          <p:cNvSpPr txBox="1"/>
          <p:nvPr/>
        </p:nvSpPr>
        <p:spPr>
          <a:xfrm>
            <a:off x="-136496" y="3739874"/>
            <a:ext cx="3600400" cy="2308324"/>
          </a:xfrm>
          <a:prstGeom prst="rect">
            <a:avLst/>
          </a:prstGeom>
          <a:noFill/>
        </p:spPr>
        <p:txBody>
          <a:bodyPr wrap="square" rtlCol="0">
            <a:spAutoFit/>
          </a:bodyPr>
          <a:lstStyle/>
          <a:p>
            <a:pPr algn="ctr"/>
            <a:r>
              <a:rPr lang="en-IT" dirty="0"/>
              <a:t>Let’s focus on the</a:t>
            </a:r>
          </a:p>
          <a:p>
            <a:pPr algn="ctr"/>
            <a:r>
              <a:rPr lang="en-IT" dirty="0"/>
              <a:t>“turning point”</a:t>
            </a:r>
          </a:p>
          <a:p>
            <a:pPr algn="ctr"/>
            <a:r>
              <a:rPr lang="en-GB" dirty="0"/>
              <a:t>w</a:t>
            </a:r>
            <a:r>
              <a:rPr lang="en-IT" dirty="0"/>
              <a:t>here electron starts</a:t>
            </a:r>
          </a:p>
          <a:p>
            <a:pPr algn="ctr"/>
            <a:r>
              <a:rPr lang="en-IT" dirty="0"/>
              <a:t>to be back-scattered:</a:t>
            </a:r>
          </a:p>
          <a:p>
            <a:pPr algn="ctr"/>
            <a:r>
              <a:rPr lang="en-IT" dirty="0"/>
              <a:t>FICS  - Full Inverse Compton Scattering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512C9D0-31FC-8482-7AC0-790B834E7342}"/>
                  </a:ext>
                </a:extLst>
              </p:cNvPr>
              <p:cNvSpPr txBox="1"/>
              <p:nvPr/>
            </p:nvSpPr>
            <p:spPr>
              <a:xfrm>
                <a:off x="579457" y="2395358"/>
                <a:ext cx="1390283"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it-IT" i="0">
                              <a:latin typeface="Cambria Math" panose="02040503050406030204" pitchFamily="18" charset="0"/>
                            </a:rPr>
                            <m:t>E</m:t>
                          </m:r>
                          <m:r>
                            <a:rPr lang="it-IT" b="0" i="0">
                              <a:latin typeface="Cambria Math" panose="02040503050406030204" pitchFamily="18" charset="0"/>
                            </a:rPr>
                            <m:t>′</m:t>
                          </m:r>
                        </m:e>
                        <m:sub>
                          <m:r>
                            <m:rPr>
                              <m:sty m:val="p"/>
                            </m:rPr>
                            <a:rPr lang="it-IT" b="0" i="0">
                              <a:latin typeface="Cambria Math" panose="02040503050406030204" pitchFamily="18" charset="0"/>
                            </a:rPr>
                            <m:t>e</m:t>
                          </m:r>
                        </m:sub>
                      </m:sSub>
                      <m:r>
                        <a:rPr lang="en-IT" i="0">
                          <a:latin typeface="Cambria Math" panose="02040503050406030204" pitchFamily="18" charset="0"/>
                          <a:ea typeface="Cambria Math" panose="02040503050406030204" pitchFamily="18" charset="0"/>
                        </a:rPr>
                        <m:t>=</m:t>
                      </m:r>
                      <m:r>
                        <m:rPr>
                          <m:sty m:val="p"/>
                        </m:rPr>
                        <a:rPr lang="it-IT" b="0" i="0">
                          <a:latin typeface="Cambria Math" panose="02040503050406030204" pitchFamily="18" charset="0"/>
                          <a:ea typeface="Cambria Math" panose="02040503050406030204" pitchFamily="18" charset="0"/>
                        </a:rPr>
                        <m:t>m</m:t>
                      </m:r>
                      <m:sSup>
                        <m:sSupPr>
                          <m:ctrlPr>
                            <a:rPr lang="it-IT" b="0" i="1">
                              <a:latin typeface="Cambria Math" panose="02040503050406030204" pitchFamily="18" charset="0"/>
                              <a:ea typeface="Cambria Math" panose="02040503050406030204" pitchFamily="18" charset="0"/>
                            </a:rPr>
                          </m:ctrlPr>
                        </m:sSupPr>
                        <m:e>
                          <m:r>
                            <m:rPr>
                              <m:sty m:val="p"/>
                            </m:rPr>
                            <a:rPr lang="it-IT" b="0" i="0">
                              <a:latin typeface="Cambria Math" panose="02040503050406030204" pitchFamily="18" charset="0"/>
                              <a:ea typeface="Cambria Math" panose="02040503050406030204" pitchFamily="18" charset="0"/>
                            </a:rPr>
                            <m:t>c</m:t>
                          </m:r>
                        </m:e>
                        <m:sup>
                          <m:r>
                            <a:rPr lang="it-IT" b="0" i="0">
                              <a:latin typeface="Cambria Math" panose="02040503050406030204" pitchFamily="18" charset="0"/>
                              <a:ea typeface="Cambria Math" panose="02040503050406030204" pitchFamily="18" charset="0"/>
                            </a:rPr>
                            <m:t>2</m:t>
                          </m:r>
                        </m:sup>
                      </m:sSup>
                    </m:oMath>
                  </m:oMathPara>
                </a14:m>
                <a:endParaRPr lang="en-IT" dirty="0"/>
              </a:p>
            </p:txBody>
          </p:sp>
        </mc:Choice>
        <mc:Fallback xmlns="">
          <p:sp>
            <p:nvSpPr>
              <p:cNvPr id="11" name="TextBox 10">
                <a:extLst>
                  <a:ext uri="{FF2B5EF4-FFF2-40B4-BE49-F238E27FC236}">
                    <a16:creationId xmlns:a16="http://schemas.microsoft.com/office/drawing/2014/main" id="{8512C9D0-31FC-8482-7AC0-790B834E7342}"/>
                  </a:ext>
                </a:extLst>
              </p:cNvPr>
              <p:cNvSpPr txBox="1">
                <a:spLocks noRot="1" noChangeAspect="1" noMove="1" noResize="1" noEditPoints="1" noAdjustHandles="1" noChangeArrowheads="1" noChangeShapeType="1" noTextEdit="1"/>
              </p:cNvSpPr>
              <p:nvPr/>
            </p:nvSpPr>
            <p:spPr>
              <a:xfrm>
                <a:off x="579457" y="2395358"/>
                <a:ext cx="1390283" cy="405683"/>
              </a:xfrm>
              <a:prstGeom prst="rect">
                <a:avLst/>
              </a:prstGeom>
              <a:blipFill>
                <a:blip r:embed="rId6"/>
                <a:stretch>
                  <a:fillRect l="-5263" r="-2193" b="-1515"/>
                </a:stretch>
              </a:blipFill>
            </p:spPr>
            <p:txBody>
              <a:bodyPr/>
              <a:lstStyle/>
              <a:p>
                <a:r>
                  <a:rPr lang="it-IT">
                    <a:noFill/>
                  </a:rPr>
                  <a:t> </a:t>
                </a:r>
              </a:p>
            </p:txBody>
          </p:sp>
        </mc:Fallback>
      </mc:AlternateContent>
      <p:cxnSp>
        <p:nvCxnSpPr>
          <p:cNvPr id="14" name="Straight Arrow Connector 13">
            <a:extLst>
              <a:ext uri="{FF2B5EF4-FFF2-40B4-BE49-F238E27FC236}">
                <a16:creationId xmlns:a16="http://schemas.microsoft.com/office/drawing/2014/main" id="{5B941635-3CA2-9E51-3B86-52872778F628}"/>
              </a:ext>
            </a:extLst>
          </p:cNvPr>
          <p:cNvCxnSpPr/>
          <p:nvPr/>
        </p:nvCxnSpPr>
        <p:spPr bwMode="auto">
          <a:xfrm>
            <a:off x="395536" y="1832633"/>
            <a:ext cx="83140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 name="Curved Connector 14">
            <a:extLst>
              <a:ext uri="{FF2B5EF4-FFF2-40B4-BE49-F238E27FC236}">
                <a16:creationId xmlns:a16="http://schemas.microsoft.com/office/drawing/2014/main" id="{D9E37DD8-FB30-52BF-B3DC-F3176A42C6B6}"/>
              </a:ext>
            </a:extLst>
          </p:cNvPr>
          <p:cNvCxnSpPr>
            <a:cxnSpLocks/>
          </p:cNvCxnSpPr>
          <p:nvPr/>
        </p:nvCxnSpPr>
        <p:spPr bwMode="auto">
          <a:xfrm rot="10800000" flipV="1">
            <a:off x="1218999" y="1732813"/>
            <a:ext cx="444705" cy="99821"/>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587408C-9E11-8FCA-7ABA-1713712E707C}"/>
                  </a:ext>
                </a:extLst>
              </p:cNvPr>
              <p:cNvSpPr txBox="1"/>
              <p:nvPr/>
            </p:nvSpPr>
            <p:spPr>
              <a:xfrm>
                <a:off x="1579093" y="1378789"/>
                <a:ext cx="360418"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16" name="TextBox 15">
                <a:extLst>
                  <a:ext uri="{FF2B5EF4-FFF2-40B4-BE49-F238E27FC236}">
                    <a16:creationId xmlns:a16="http://schemas.microsoft.com/office/drawing/2014/main" id="{4587408C-9E11-8FCA-7ABA-1713712E707C}"/>
                  </a:ext>
                </a:extLst>
              </p:cNvPr>
              <p:cNvSpPr txBox="1">
                <a:spLocks noRot="1" noChangeAspect="1" noMove="1" noResize="1" noEditPoints="1" noAdjustHandles="1" noChangeArrowheads="1" noChangeShapeType="1" noTextEdit="1"/>
              </p:cNvSpPr>
              <p:nvPr/>
            </p:nvSpPr>
            <p:spPr>
              <a:xfrm>
                <a:off x="1579093" y="1378789"/>
                <a:ext cx="360418" cy="257324"/>
              </a:xfrm>
              <a:prstGeom prst="rect">
                <a:avLst/>
              </a:prstGeom>
              <a:blipFill>
                <a:blip r:embed="rId7"/>
                <a:stretch>
                  <a:fillRect l="-27586" r="-51724" b="-9047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472B3FA-3E2D-8CB2-6484-7F5C5A59A8B7}"/>
                  </a:ext>
                </a:extLst>
              </p:cNvPr>
              <p:cNvSpPr txBox="1"/>
              <p:nvPr/>
            </p:nvSpPr>
            <p:spPr>
              <a:xfrm>
                <a:off x="457481" y="1430254"/>
                <a:ext cx="252447"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oMath>
                  </m:oMathPara>
                </a14:m>
                <a:endParaRPr lang="en-US" baseline="30000"/>
              </a:p>
            </p:txBody>
          </p:sp>
        </mc:Choice>
        <mc:Fallback xmlns="">
          <p:sp>
            <p:nvSpPr>
              <p:cNvPr id="17" name="TextBox 16">
                <a:extLst>
                  <a:ext uri="{FF2B5EF4-FFF2-40B4-BE49-F238E27FC236}">
                    <a16:creationId xmlns:a16="http://schemas.microsoft.com/office/drawing/2014/main" id="{4472B3FA-3E2D-8CB2-6484-7F5C5A59A8B7}"/>
                  </a:ext>
                </a:extLst>
              </p:cNvPr>
              <p:cNvSpPr txBox="1">
                <a:spLocks noRot="1" noChangeAspect="1" noMove="1" noResize="1" noEditPoints="1" noAdjustHandles="1" noChangeArrowheads="1" noChangeShapeType="1" noTextEdit="1"/>
              </p:cNvSpPr>
              <p:nvPr/>
            </p:nvSpPr>
            <p:spPr>
              <a:xfrm>
                <a:off x="457481" y="1430254"/>
                <a:ext cx="252447" cy="233354"/>
              </a:xfrm>
              <a:prstGeom prst="rect">
                <a:avLst/>
              </a:prstGeom>
              <a:blipFill>
                <a:blip r:embed="rId8"/>
                <a:stretch>
                  <a:fillRect l="-45000" r="-40000" b="-70000"/>
                </a:stretch>
              </a:blipFill>
            </p:spPr>
            <p:txBody>
              <a:bodyPr/>
              <a:lstStyle/>
              <a:p>
                <a:r>
                  <a:rPr lang="en-IT">
                    <a:noFill/>
                  </a:rPr>
                  <a:t> </a:t>
                </a:r>
              </a:p>
            </p:txBody>
          </p:sp>
        </mc:Fallback>
      </mc:AlternateContent>
      <p:cxnSp>
        <p:nvCxnSpPr>
          <p:cNvPr id="18" name="Straight Arrow Connector 17">
            <a:extLst>
              <a:ext uri="{FF2B5EF4-FFF2-40B4-BE49-F238E27FC236}">
                <a16:creationId xmlns:a16="http://schemas.microsoft.com/office/drawing/2014/main" id="{DBAD2193-85E4-AFEB-D82D-747016F123D9}"/>
              </a:ext>
            </a:extLst>
          </p:cNvPr>
          <p:cNvCxnSpPr>
            <a:cxnSpLocks/>
          </p:cNvCxnSpPr>
          <p:nvPr/>
        </p:nvCxnSpPr>
        <p:spPr bwMode="auto">
          <a:xfrm>
            <a:off x="1218994" y="1832633"/>
            <a:ext cx="0" cy="96418"/>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9" name="Curved Connector 18">
            <a:extLst>
              <a:ext uri="{FF2B5EF4-FFF2-40B4-BE49-F238E27FC236}">
                <a16:creationId xmlns:a16="http://schemas.microsoft.com/office/drawing/2014/main" id="{ACA60C38-078D-6304-82D4-443EC63762DC}"/>
              </a:ext>
            </a:extLst>
          </p:cNvPr>
          <p:cNvCxnSpPr>
            <a:cxnSpLocks/>
          </p:cNvCxnSpPr>
          <p:nvPr/>
        </p:nvCxnSpPr>
        <p:spPr bwMode="auto">
          <a:xfrm>
            <a:off x="1218995" y="1829229"/>
            <a:ext cx="1327024" cy="159611"/>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F955A97-BC1E-C6A7-B19E-759C2F2A608C}"/>
                  </a:ext>
                </a:extLst>
              </p:cNvPr>
              <p:cNvSpPr txBox="1"/>
              <p:nvPr/>
            </p:nvSpPr>
            <p:spPr>
              <a:xfrm>
                <a:off x="2366112" y="1586982"/>
                <a:ext cx="426659"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20" name="TextBox 19">
                <a:extLst>
                  <a:ext uri="{FF2B5EF4-FFF2-40B4-BE49-F238E27FC236}">
                    <a16:creationId xmlns:a16="http://schemas.microsoft.com/office/drawing/2014/main" id="{FF955A97-BC1E-C6A7-B19E-759C2F2A608C}"/>
                  </a:ext>
                </a:extLst>
              </p:cNvPr>
              <p:cNvSpPr txBox="1">
                <a:spLocks noRot="1" noChangeAspect="1" noMove="1" noResize="1" noEditPoints="1" noAdjustHandles="1" noChangeArrowheads="1" noChangeShapeType="1" noTextEdit="1"/>
              </p:cNvSpPr>
              <p:nvPr/>
            </p:nvSpPr>
            <p:spPr>
              <a:xfrm>
                <a:off x="2366112" y="1586982"/>
                <a:ext cx="426659" cy="257324"/>
              </a:xfrm>
              <a:prstGeom prst="rect">
                <a:avLst/>
              </a:prstGeom>
              <a:blipFill>
                <a:blip r:embed="rId9"/>
                <a:stretch>
                  <a:fillRect l="-26471" r="-52941" b="-818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C708789-A8BE-39D0-1583-6E0AFFDF49FD}"/>
                  </a:ext>
                </a:extLst>
              </p:cNvPr>
              <p:cNvSpPr txBox="1"/>
              <p:nvPr/>
            </p:nvSpPr>
            <p:spPr>
              <a:xfrm>
                <a:off x="1117405" y="1916832"/>
                <a:ext cx="318688"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sub>
                      </m:sSub>
                    </m:oMath>
                  </m:oMathPara>
                </a14:m>
                <a:endParaRPr lang="en-US" baseline="30000"/>
              </a:p>
            </p:txBody>
          </p:sp>
        </mc:Choice>
        <mc:Fallback xmlns="">
          <p:sp>
            <p:nvSpPr>
              <p:cNvPr id="21" name="TextBox 20">
                <a:extLst>
                  <a:ext uri="{FF2B5EF4-FFF2-40B4-BE49-F238E27FC236}">
                    <a16:creationId xmlns:a16="http://schemas.microsoft.com/office/drawing/2014/main" id="{6C708789-A8BE-39D0-1583-6E0AFFDF49FD}"/>
                  </a:ext>
                </a:extLst>
              </p:cNvPr>
              <p:cNvSpPr txBox="1">
                <a:spLocks noRot="1" noChangeAspect="1" noMove="1" noResize="1" noEditPoints="1" noAdjustHandles="1" noChangeArrowheads="1" noChangeShapeType="1" noTextEdit="1"/>
              </p:cNvSpPr>
              <p:nvPr/>
            </p:nvSpPr>
            <p:spPr>
              <a:xfrm>
                <a:off x="1117405" y="1916832"/>
                <a:ext cx="318688" cy="233354"/>
              </a:xfrm>
              <a:prstGeom prst="rect">
                <a:avLst/>
              </a:prstGeom>
              <a:blipFill>
                <a:blip r:embed="rId10"/>
                <a:stretch>
                  <a:fillRect l="-33333" r="-37037" b="-7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3C3B1DC-2754-8489-FD70-3932FCE00B76}"/>
                  </a:ext>
                </a:extLst>
              </p:cNvPr>
              <p:cNvSpPr txBox="1"/>
              <p:nvPr/>
            </p:nvSpPr>
            <p:spPr>
              <a:xfrm>
                <a:off x="373405" y="2843371"/>
                <a:ext cx="1390283"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m:rPr>
                              <m:sty m:val="p"/>
                            </m:rPr>
                            <a:rPr lang="it-IT" b="0" i="0">
                              <a:latin typeface="Cambria Math" panose="02040503050406030204" pitchFamily="18" charset="0"/>
                            </a:rPr>
                            <m:t>T</m:t>
                          </m:r>
                          <m:r>
                            <a:rPr lang="it-IT" b="0" i="0">
                              <a:latin typeface="Cambria Math" panose="02040503050406030204" pitchFamily="18" charset="0"/>
                            </a:rPr>
                            <m:t>′</m:t>
                          </m:r>
                        </m:e>
                        <m:sub>
                          <m:r>
                            <m:rPr>
                              <m:sty m:val="p"/>
                            </m:rPr>
                            <a:rPr lang="it-IT" b="0" i="0">
                              <a:latin typeface="Cambria Math" panose="02040503050406030204" pitchFamily="18" charset="0"/>
                            </a:rPr>
                            <m:t>e</m:t>
                          </m:r>
                        </m:sub>
                      </m:sSub>
                      <m:r>
                        <a:rPr lang="en-IT" i="0">
                          <a:latin typeface="Cambria Math" panose="02040503050406030204" pitchFamily="18" charset="0"/>
                          <a:ea typeface="Cambria Math" panose="02040503050406030204" pitchFamily="18" charset="0"/>
                        </a:rPr>
                        <m:t>=</m:t>
                      </m:r>
                      <m:r>
                        <a:rPr lang="it-IT" b="0" i="0">
                          <a:latin typeface="Cambria Math" panose="02040503050406030204" pitchFamily="18" charset="0"/>
                          <a:ea typeface="Cambria Math" panose="02040503050406030204" pitchFamily="18" charset="0"/>
                        </a:rPr>
                        <m:t>0</m:t>
                      </m:r>
                    </m:oMath>
                  </m:oMathPara>
                </a14:m>
                <a:endParaRPr lang="en-IT" dirty="0"/>
              </a:p>
            </p:txBody>
          </p:sp>
        </mc:Choice>
        <mc:Fallback xmlns="">
          <p:sp>
            <p:nvSpPr>
              <p:cNvPr id="26" name="TextBox 25">
                <a:extLst>
                  <a:ext uri="{FF2B5EF4-FFF2-40B4-BE49-F238E27FC236}">
                    <a16:creationId xmlns:a16="http://schemas.microsoft.com/office/drawing/2014/main" id="{E3C3B1DC-2754-8489-FD70-3932FCE00B76}"/>
                  </a:ext>
                </a:extLst>
              </p:cNvPr>
              <p:cNvSpPr txBox="1">
                <a:spLocks noRot="1" noChangeAspect="1" noMove="1" noResize="1" noEditPoints="1" noAdjustHandles="1" noChangeArrowheads="1" noChangeShapeType="1" noTextEdit="1"/>
              </p:cNvSpPr>
              <p:nvPr/>
            </p:nvSpPr>
            <p:spPr>
              <a:xfrm>
                <a:off x="373405" y="2843371"/>
                <a:ext cx="1390283" cy="405683"/>
              </a:xfrm>
              <a:prstGeom prst="rect">
                <a:avLst/>
              </a:prstGeom>
              <a:blipFill>
                <a:blip r:embed="rId11"/>
                <a:stretch>
                  <a:fillRect b="-1493"/>
                </a:stretch>
              </a:blipFill>
            </p:spPr>
            <p:txBody>
              <a:bodyPr/>
              <a:lstStyle/>
              <a:p>
                <a:r>
                  <a:rPr lang="it-IT">
                    <a:noFill/>
                  </a:rPr>
                  <a:t> </a:t>
                </a:r>
              </a:p>
            </p:txBody>
          </p:sp>
        </mc:Fallback>
      </mc:AlternateContent>
      <p:sp>
        <p:nvSpPr>
          <p:cNvPr id="4" name="TextBox 3">
            <a:extLst>
              <a:ext uri="{FF2B5EF4-FFF2-40B4-BE49-F238E27FC236}">
                <a16:creationId xmlns:a16="http://schemas.microsoft.com/office/drawing/2014/main" id="{40F9715B-C291-3127-BD41-9DB9E279C174}"/>
              </a:ext>
            </a:extLst>
          </p:cNvPr>
          <p:cNvSpPr txBox="1"/>
          <p:nvPr/>
        </p:nvSpPr>
        <p:spPr>
          <a:xfrm>
            <a:off x="1974676" y="237540"/>
            <a:ext cx="5341527" cy="830997"/>
          </a:xfrm>
          <a:prstGeom prst="rect">
            <a:avLst/>
          </a:prstGeom>
          <a:noFill/>
        </p:spPr>
        <p:txBody>
          <a:bodyPr wrap="none" rtlCol="0">
            <a:spAutoFit/>
          </a:bodyPr>
          <a:lstStyle/>
          <a:p>
            <a:r>
              <a:rPr lang="it-IT" dirty="0" err="1"/>
              <a:t>Kinematics</a:t>
            </a:r>
            <a:r>
              <a:rPr lang="it-IT" dirty="0"/>
              <a:t> </a:t>
            </a:r>
            <a:r>
              <a:rPr lang="it-IT" dirty="0" err="1"/>
              <a:t>equations</a:t>
            </a:r>
            <a:r>
              <a:rPr lang="it-IT" dirty="0"/>
              <a:t> are </a:t>
            </a:r>
            <a:r>
              <a:rPr lang="it-IT" dirty="0" err="1"/>
              <a:t>straightforward</a:t>
            </a:r>
            <a:r>
              <a:rPr lang="it-IT" dirty="0"/>
              <a:t>.</a:t>
            </a:r>
          </a:p>
          <a:p>
            <a:r>
              <a:rPr lang="en-IT" dirty="0"/>
              <a:t>FICS equations</a:t>
            </a:r>
          </a:p>
        </p:txBody>
      </p:sp>
      <p:sp>
        <p:nvSpPr>
          <p:cNvPr id="6" name="TextBox 5">
            <a:extLst>
              <a:ext uri="{FF2B5EF4-FFF2-40B4-BE49-F238E27FC236}">
                <a16:creationId xmlns:a16="http://schemas.microsoft.com/office/drawing/2014/main" id="{959EC0F8-AEF3-83C6-5FE0-FC92E5BF1AEA}"/>
              </a:ext>
            </a:extLst>
          </p:cNvPr>
          <p:cNvSpPr txBox="1"/>
          <p:nvPr/>
        </p:nvSpPr>
        <p:spPr>
          <a:xfrm>
            <a:off x="6780878" y="3509041"/>
            <a:ext cx="2023311" cy="461665"/>
          </a:xfrm>
          <a:prstGeom prst="rect">
            <a:avLst/>
          </a:prstGeom>
          <a:noFill/>
        </p:spPr>
        <p:txBody>
          <a:bodyPr wrap="none" rtlCol="0">
            <a:spAutoFit/>
          </a:bodyPr>
          <a:lstStyle/>
          <a:p>
            <a:r>
              <a:rPr lang="en-IT" dirty="0"/>
              <a:t>FICS solutions</a:t>
            </a:r>
          </a:p>
        </p:txBody>
      </p:sp>
    </p:spTree>
    <p:extLst>
      <p:ext uri="{BB962C8B-B14F-4D97-AF65-F5344CB8AC3E}">
        <p14:creationId xmlns:p14="http://schemas.microsoft.com/office/powerpoint/2010/main" val="26486826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aph of a number of electrons&#10;&#10;Description automatically generated">
            <a:extLst>
              <a:ext uri="{FF2B5EF4-FFF2-40B4-BE49-F238E27FC236}">
                <a16:creationId xmlns:a16="http://schemas.microsoft.com/office/drawing/2014/main" id="{36E49222-5578-155F-682D-F13262A6305C}"/>
              </a:ext>
            </a:extLst>
          </p:cNvPr>
          <p:cNvPicPr>
            <a:picLocks noChangeAspect="1"/>
          </p:cNvPicPr>
          <p:nvPr/>
        </p:nvPicPr>
        <p:blipFill>
          <a:blip r:embed="rId2"/>
          <a:stretch>
            <a:fillRect/>
          </a:stretch>
        </p:blipFill>
        <p:spPr>
          <a:xfrm>
            <a:off x="479143" y="1958906"/>
            <a:ext cx="4039517" cy="2648957"/>
          </a:xfrm>
          <a:prstGeom prst="rect">
            <a:avLst/>
          </a:prstGeom>
        </p:spPr>
      </p:pic>
      <p:pic>
        <p:nvPicPr>
          <p:cNvPr id="7" name="Picture 6" descr="A graph of a number of electrons&#10;&#10;Description automatically generated">
            <a:extLst>
              <a:ext uri="{FF2B5EF4-FFF2-40B4-BE49-F238E27FC236}">
                <a16:creationId xmlns:a16="http://schemas.microsoft.com/office/drawing/2014/main" id="{31241852-D4B2-8EA5-82B5-E8B249845471}"/>
              </a:ext>
            </a:extLst>
          </p:cNvPr>
          <p:cNvPicPr>
            <a:picLocks noChangeAspect="1"/>
          </p:cNvPicPr>
          <p:nvPr/>
        </p:nvPicPr>
        <p:blipFill>
          <a:blip r:embed="rId3"/>
          <a:stretch>
            <a:fillRect/>
          </a:stretch>
        </p:blipFill>
        <p:spPr>
          <a:xfrm>
            <a:off x="4518660" y="1994081"/>
            <a:ext cx="4092856" cy="2613782"/>
          </a:xfrm>
          <a:prstGeom prst="rect">
            <a:avLst/>
          </a:prstGeom>
        </p:spPr>
      </p:pic>
      <p:pic>
        <p:nvPicPr>
          <p:cNvPr id="2" name="Picture 1">
            <a:extLst>
              <a:ext uri="{FF2B5EF4-FFF2-40B4-BE49-F238E27FC236}">
                <a16:creationId xmlns:a16="http://schemas.microsoft.com/office/drawing/2014/main" id="{9651FAA0-B415-E880-0495-41FF7AB28067}"/>
              </a:ext>
            </a:extLst>
          </p:cNvPr>
          <p:cNvPicPr>
            <a:picLocks noChangeAspect="1"/>
          </p:cNvPicPr>
          <p:nvPr/>
        </p:nvPicPr>
        <p:blipFill>
          <a:blip r:embed="rId4"/>
          <a:stretch>
            <a:fillRect/>
          </a:stretch>
        </p:blipFill>
        <p:spPr>
          <a:xfrm>
            <a:off x="40477" y="29829"/>
            <a:ext cx="1219155" cy="737276"/>
          </a:xfrm>
          <a:prstGeom prst="rect">
            <a:avLst/>
          </a:prstGeom>
        </p:spPr>
      </p:pic>
      <p:sp>
        <p:nvSpPr>
          <p:cNvPr id="4" name="Segnaposto data 6">
            <a:extLst>
              <a:ext uri="{FF2B5EF4-FFF2-40B4-BE49-F238E27FC236}">
                <a16:creationId xmlns:a16="http://schemas.microsoft.com/office/drawing/2014/main" id="{6EA17EC2-427E-9397-9CB7-7731AE1D8A5E}"/>
              </a:ext>
            </a:extLst>
          </p:cNvPr>
          <p:cNvSpPr>
            <a:spLocks noGrp="1"/>
          </p:cNvSpPr>
          <p:nvPr>
            <p:ph type="dt" sz="quarter" idx="10"/>
          </p:nvPr>
        </p:nvSpPr>
        <p:spPr>
          <a:xfrm>
            <a:off x="0" y="6553200"/>
            <a:ext cx="3779912"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ELI-NP – Magurele (Bucharest) -  July 9th, 2024</a:t>
            </a:r>
            <a:endParaRPr lang="en-US" sz="1400"/>
          </a:p>
        </p:txBody>
      </p:sp>
    </p:spTree>
    <p:extLst>
      <p:ext uri="{BB962C8B-B14F-4D97-AF65-F5344CB8AC3E}">
        <p14:creationId xmlns:p14="http://schemas.microsoft.com/office/powerpoint/2010/main" val="29269836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of a function&#10;&#10;Description automatically generated">
            <a:extLst>
              <a:ext uri="{FF2B5EF4-FFF2-40B4-BE49-F238E27FC236}">
                <a16:creationId xmlns:a16="http://schemas.microsoft.com/office/drawing/2014/main" id="{08B3488F-0889-325C-279F-4EB315BD9D65}"/>
              </a:ext>
            </a:extLst>
          </p:cNvPr>
          <p:cNvPicPr>
            <a:picLocks noChangeAspect="1"/>
          </p:cNvPicPr>
          <p:nvPr/>
        </p:nvPicPr>
        <p:blipFill>
          <a:blip r:embed="rId4"/>
          <a:stretch>
            <a:fillRect/>
          </a:stretch>
        </p:blipFill>
        <p:spPr>
          <a:xfrm>
            <a:off x="976064" y="957144"/>
            <a:ext cx="7772400" cy="5424184"/>
          </a:xfrm>
          <a:prstGeom prst="rect">
            <a:avLst/>
          </a:prstGeom>
        </p:spPr>
      </p:pic>
      <p:sp>
        <p:nvSpPr>
          <p:cNvPr id="2" name="TextBox 1">
            <a:extLst>
              <a:ext uri="{FF2B5EF4-FFF2-40B4-BE49-F238E27FC236}">
                <a16:creationId xmlns:a16="http://schemas.microsoft.com/office/drawing/2014/main" id="{CE3CF16B-82B9-B562-1F9D-BD043B62D426}"/>
              </a:ext>
            </a:extLst>
          </p:cNvPr>
          <p:cNvSpPr txBox="1"/>
          <p:nvPr/>
        </p:nvSpPr>
        <p:spPr>
          <a:xfrm>
            <a:off x="1436847" y="116632"/>
            <a:ext cx="7311617" cy="830997"/>
          </a:xfrm>
          <a:prstGeom prst="rect">
            <a:avLst/>
          </a:prstGeom>
          <a:solidFill>
            <a:srgbClr val="FFFF00"/>
          </a:solidFill>
        </p:spPr>
        <p:txBody>
          <a:bodyPr wrap="none" rtlCol="0">
            <a:spAutoFit/>
          </a:bodyPr>
          <a:lstStyle/>
          <a:p>
            <a:pPr algn="ctr"/>
            <a:r>
              <a:rPr lang="en-IT"/>
              <a:t>S.C.S.  Spectra at different recoil factors X</a:t>
            </a:r>
          </a:p>
          <a:p>
            <a:pPr algn="ctr"/>
            <a:r>
              <a:rPr lang="en-GB"/>
              <a:t>b</a:t>
            </a:r>
            <a:r>
              <a:rPr lang="en-IT"/>
              <a:t>ack-scattering of the photon is most likely in deep recoil</a:t>
            </a:r>
          </a:p>
        </p:txBody>
      </p:sp>
      <p:pic>
        <p:nvPicPr>
          <p:cNvPr id="7" name="Picture 6" descr="A math equation with a line&#10;&#10;Description automatically generated">
            <a:extLst>
              <a:ext uri="{FF2B5EF4-FFF2-40B4-BE49-F238E27FC236}">
                <a16:creationId xmlns:a16="http://schemas.microsoft.com/office/drawing/2014/main" id="{27B01DC2-69D4-059A-25CD-72EB5A02675F}"/>
              </a:ext>
            </a:extLst>
          </p:cNvPr>
          <p:cNvPicPr>
            <a:picLocks noChangeAspect="1"/>
          </p:cNvPicPr>
          <p:nvPr/>
        </p:nvPicPr>
        <p:blipFill>
          <a:blip r:embed="rId5"/>
          <a:stretch>
            <a:fillRect/>
          </a:stretch>
        </p:blipFill>
        <p:spPr>
          <a:xfrm>
            <a:off x="4139952" y="1268760"/>
            <a:ext cx="4743219" cy="785436"/>
          </a:xfrm>
          <a:prstGeom prst="rect">
            <a:avLst/>
          </a:prstGeom>
        </p:spPr>
      </p:pic>
      <p:sp>
        <p:nvSpPr>
          <p:cNvPr id="4" name="TextBox 3">
            <a:extLst>
              <a:ext uri="{FF2B5EF4-FFF2-40B4-BE49-F238E27FC236}">
                <a16:creationId xmlns:a16="http://schemas.microsoft.com/office/drawing/2014/main" id="{759C7BB2-9B39-1A32-FD59-752E5A214CD1}"/>
              </a:ext>
            </a:extLst>
          </p:cNvPr>
          <p:cNvSpPr txBox="1"/>
          <p:nvPr/>
        </p:nvSpPr>
        <p:spPr>
          <a:xfrm>
            <a:off x="395536" y="6413266"/>
            <a:ext cx="8432629" cy="400110"/>
          </a:xfrm>
          <a:prstGeom prst="rect">
            <a:avLst/>
          </a:prstGeom>
          <a:noFill/>
        </p:spPr>
        <p:txBody>
          <a:bodyPr wrap="none" rtlCol="0">
            <a:spAutoFit/>
          </a:bodyPr>
          <a:lstStyle/>
          <a:p>
            <a:r>
              <a:rPr lang="en-GB" sz="2000" i="1"/>
              <a:t>if an electron/photon interaction occurs in deep recoil it must be back-scattering</a:t>
            </a:r>
            <a:endParaRPr lang="en-IT" sz="2000" i="1"/>
          </a:p>
        </p:txBody>
      </p:sp>
    </p:spTree>
    <p:extLst>
      <p:ext uri="{BB962C8B-B14F-4D97-AF65-F5344CB8AC3E}">
        <p14:creationId xmlns:p14="http://schemas.microsoft.com/office/powerpoint/2010/main" val="2354479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graph and equations on a paper&#10;&#10;Description automatically generated">
            <a:extLst>
              <a:ext uri="{FF2B5EF4-FFF2-40B4-BE49-F238E27FC236}">
                <a16:creationId xmlns:a16="http://schemas.microsoft.com/office/drawing/2014/main" id="{42842895-DE2B-C9A2-2589-0E107C215997}"/>
              </a:ext>
            </a:extLst>
          </p:cNvPr>
          <p:cNvPicPr>
            <a:picLocks noChangeAspect="1"/>
          </p:cNvPicPr>
          <p:nvPr/>
        </p:nvPicPr>
        <p:blipFill>
          <a:blip r:embed="rId3"/>
          <a:stretch>
            <a:fillRect/>
          </a:stretch>
        </p:blipFill>
        <p:spPr>
          <a:xfrm>
            <a:off x="2267744" y="332656"/>
            <a:ext cx="4468093" cy="6525344"/>
          </a:xfrm>
          <a:prstGeom prst="rect">
            <a:avLst/>
          </a:prstGeom>
        </p:spPr>
      </p:pic>
    </p:spTree>
    <p:extLst>
      <p:ext uri="{BB962C8B-B14F-4D97-AF65-F5344CB8AC3E}">
        <p14:creationId xmlns:p14="http://schemas.microsoft.com/office/powerpoint/2010/main" val="29271958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6" name="Picture 5" descr="A graph of a graph showing a number of energy&#10;&#10;Description automatically generated">
            <a:extLst>
              <a:ext uri="{FF2B5EF4-FFF2-40B4-BE49-F238E27FC236}">
                <a16:creationId xmlns:a16="http://schemas.microsoft.com/office/drawing/2014/main" id="{3C437E6F-6643-38D7-1A4C-499EA2449445}"/>
              </a:ext>
            </a:extLst>
          </p:cNvPr>
          <p:cNvPicPr>
            <a:picLocks noChangeAspect="1"/>
          </p:cNvPicPr>
          <p:nvPr/>
        </p:nvPicPr>
        <p:blipFill>
          <a:blip r:embed="rId4"/>
          <a:stretch>
            <a:fillRect/>
          </a:stretch>
        </p:blipFill>
        <p:spPr>
          <a:xfrm>
            <a:off x="1115616" y="2011336"/>
            <a:ext cx="6682184" cy="4097037"/>
          </a:xfrm>
          <a:prstGeom prst="rect">
            <a:avLst/>
          </a:prstGeom>
        </p:spPr>
      </p:pic>
      <p:sp>
        <p:nvSpPr>
          <p:cNvPr id="2" name="TextBox 1">
            <a:extLst>
              <a:ext uri="{FF2B5EF4-FFF2-40B4-BE49-F238E27FC236}">
                <a16:creationId xmlns:a16="http://schemas.microsoft.com/office/drawing/2014/main" id="{A4A8EB5C-6246-F5F3-AEE3-46A7086B3A52}"/>
              </a:ext>
            </a:extLst>
          </p:cNvPr>
          <p:cNvSpPr txBox="1"/>
          <p:nvPr/>
        </p:nvSpPr>
        <p:spPr>
          <a:xfrm>
            <a:off x="1763688" y="116632"/>
            <a:ext cx="6869188" cy="830997"/>
          </a:xfrm>
          <a:prstGeom prst="rect">
            <a:avLst/>
          </a:prstGeom>
          <a:noFill/>
        </p:spPr>
        <p:txBody>
          <a:bodyPr wrap="none" rtlCol="0">
            <a:spAutoFit/>
          </a:bodyPr>
          <a:lstStyle/>
          <a:p>
            <a:pPr algn="ctr"/>
            <a:r>
              <a:rPr lang="en-IT"/>
              <a:t>Turning a radio-active Cobalt-60 fixed energy</a:t>
            </a:r>
          </a:p>
          <a:p>
            <a:pPr algn="ctr"/>
            <a:r>
              <a:rPr lang="en-IT"/>
              <a:t>gamma-ray source into a tunable sorce of gamma-rays</a:t>
            </a:r>
          </a:p>
        </p:txBody>
      </p:sp>
      <p:sp>
        <p:nvSpPr>
          <p:cNvPr id="5" name="TextBox 4">
            <a:extLst>
              <a:ext uri="{FF2B5EF4-FFF2-40B4-BE49-F238E27FC236}">
                <a16:creationId xmlns:a16="http://schemas.microsoft.com/office/drawing/2014/main" id="{9DB77C79-3E0A-3528-21D2-24F13B00CD65}"/>
              </a:ext>
            </a:extLst>
          </p:cNvPr>
          <p:cNvSpPr txBox="1"/>
          <p:nvPr/>
        </p:nvSpPr>
        <p:spPr>
          <a:xfrm>
            <a:off x="179512" y="1063984"/>
            <a:ext cx="7750840" cy="830997"/>
          </a:xfrm>
          <a:prstGeom prst="rect">
            <a:avLst/>
          </a:prstGeom>
          <a:solidFill>
            <a:schemeClr val="accent1"/>
          </a:solidFill>
        </p:spPr>
        <p:txBody>
          <a:bodyPr wrap="none" rtlCol="0">
            <a:spAutoFit/>
          </a:bodyPr>
          <a:lstStyle/>
          <a:p>
            <a:pPr algn="ctr"/>
            <a:r>
              <a:rPr lang="en-IT"/>
              <a:t>Previous Seminars:</a:t>
            </a:r>
          </a:p>
          <a:p>
            <a:pPr algn="ctr"/>
            <a:r>
              <a:rPr lang="en-IT"/>
              <a:t>3) </a:t>
            </a:r>
            <a:r>
              <a:rPr lang="en-GB"/>
              <a:t>T</a:t>
            </a:r>
            <a:r>
              <a:rPr lang="en-IT"/>
              <a:t>unable mono-chromatic </a:t>
            </a:r>
            <a:r>
              <a:rPr lang="en-IT">
                <a:latin typeface="Symbol" pitchFamily="2" charset="2"/>
              </a:rPr>
              <a:t>g</a:t>
            </a:r>
            <a:r>
              <a:rPr lang="en-IT"/>
              <a:t>-rays using radio-active sources</a:t>
            </a:r>
          </a:p>
        </p:txBody>
      </p:sp>
      <p:sp>
        <p:nvSpPr>
          <p:cNvPr id="4" name="Segnaposto data 6">
            <a:extLst>
              <a:ext uri="{FF2B5EF4-FFF2-40B4-BE49-F238E27FC236}">
                <a16:creationId xmlns:a16="http://schemas.microsoft.com/office/drawing/2014/main" id="{B3AFE3A9-38CE-84B3-917C-B75A2C5C7663}"/>
              </a:ext>
            </a:extLst>
          </p:cNvPr>
          <p:cNvSpPr>
            <a:spLocks noGrp="1"/>
          </p:cNvSpPr>
          <p:nvPr>
            <p:ph type="dt" sz="quarter" idx="10"/>
          </p:nvPr>
        </p:nvSpPr>
        <p:spPr>
          <a:xfrm>
            <a:off x="35496" y="6525344"/>
            <a:ext cx="446449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EupraXia Meeting – La Biodola (Elba) – Sept. 2024</a:t>
            </a:r>
            <a:endParaRPr lang="en-US" sz="1600"/>
          </a:p>
        </p:txBody>
      </p:sp>
    </p:spTree>
    <p:extLst>
      <p:ext uri="{BB962C8B-B14F-4D97-AF65-F5344CB8AC3E}">
        <p14:creationId xmlns:p14="http://schemas.microsoft.com/office/powerpoint/2010/main" val="157871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graph of energy and energy&#10;&#10;Description automatically generated">
            <a:extLst>
              <a:ext uri="{FF2B5EF4-FFF2-40B4-BE49-F238E27FC236}">
                <a16:creationId xmlns:a16="http://schemas.microsoft.com/office/drawing/2014/main" id="{C93BE3EF-5EA1-2B2C-3C3B-6D015AC7B288}"/>
              </a:ext>
            </a:extLst>
          </p:cNvPr>
          <p:cNvPicPr>
            <a:picLocks noChangeAspect="1"/>
          </p:cNvPicPr>
          <p:nvPr/>
        </p:nvPicPr>
        <p:blipFill>
          <a:blip r:embed="rId3"/>
          <a:stretch>
            <a:fillRect/>
          </a:stretch>
        </p:blipFill>
        <p:spPr>
          <a:xfrm>
            <a:off x="535608" y="478532"/>
            <a:ext cx="7772400" cy="3238500"/>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pic>
        <p:nvPicPr>
          <p:cNvPr id="5" name="Picture 4" descr="A graph of energy and pharmacology&#10;&#10;Description automatically generated">
            <a:extLst>
              <a:ext uri="{FF2B5EF4-FFF2-40B4-BE49-F238E27FC236}">
                <a16:creationId xmlns:a16="http://schemas.microsoft.com/office/drawing/2014/main" id="{DAE12EE7-A961-E9F0-93C6-89C7BD77844C}"/>
              </a:ext>
            </a:extLst>
          </p:cNvPr>
          <p:cNvPicPr>
            <a:picLocks noChangeAspect="1"/>
          </p:cNvPicPr>
          <p:nvPr/>
        </p:nvPicPr>
        <p:blipFill>
          <a:blip r:embed="rId5"/>
          <a:stretch>
            <a:fillRect/>
          </a:stretch>
        </p:blipFill>
        <p:spPr>
          <a:xfrm>
            <a:off x="539552" y="3573016"/>
            <a:ext cx="7772400" cy="3238500"/>
          </a:xfrm>
          <a:prstGeom prst="rect">
            <a:avLst/>
          </a:prstGeom>
        </p:spPr>
      </p:pic>
      <p:sp>
        <p:nvSpPr>
          <p:cNvPr id="2" name="TextBox 1">
            <a:extLst>
              <a:ext uri="{FF2B5EF4-FFF2-40B4-BE49-F238E27FC236}">
                <a16:creationId xmlns:a16="http://schemas.microsoft.com/office/drawing/2014/main" id="{9CE550F8-509B-D420-690A-2E2C9A75C8F3}"/>
              </a:ext>
            </a:extLst>
          </p:cNvPr>
          <p:cNvSpPr txBox="1"/>
          <p:nvPr/>
        </p:nvSpPr>
        <p:spPr>
          <a:xfrm>
            <a:off x="1907704" y="116632"/>
            <a:ext cx="6118406" cy="461665"/>
          </a:xfrm>
          <a:prstGeom prst="rect">
            <a:avLst/>
          </a:prstGeom>
          <a:noFill/>
        </p:spPr>
        <p:txBody>
          <a:bodyPr wrap="none" rtlCol="0">
            <a:spAutoFit/>
          </a:bodyPr>
          <a:lstStyle/>
          <a:p>
            <a:r>
              <a:rPr lang="en-IT"/>
              <a:t>2 spectral lines merged into a single tunable line</a:t>
            </a:r>
          </a:p>
        </p:txBody>
      </p:sp>
    </p:spTree>
    <p:extLst>
      <p:ext uri="{BB962C8B-B14F-4D97-AF65-F5344CB8AC3E}">
        <p14:creationId xmlns:p14="http://schemas.microsoft.com/office/powerpoint/2010/main" val="886523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screenshot of a white text&#10;&#10;Description automatically generated">
            <a:extLst>
              <a:ext uri="{FF2B5EF4-FFF2-40B4-BE49-F238E27FC236}">
                <a16:creationId xmlns:a16="http://schemas.microsoft.com/office/drawing/2014/main" id="{21D18249-EA0B-214B-1A63-E2D6186FAC1C}"/>
              </a:ext>
            </a:extLst>
          </p:cNvPr>
          <p:cNvPicPr>
            <a:picLocks noChangeAspect="1"/>
          </p:cNvPicPr>
          <p:nvPr/>
        </p:nvPicPr>
        <p:blipFill>
          <a:blip r:embed="rId3"/>
          <a:stretch>
            <a:fillRect/>
          </a:stretch>
        </p:blipFill>
        <p:spPr>
          <a:xfrm>
            <a:off x="2129907" y="404664"/>
            <a:ext cx="6978597" cy="6089723"/>
          </a:xfrm>
          <a:prstGeom prst="rect">
            <a:avLst/>
          </a:prstGeom>
        </p:spPr>
      </p:pic>
      <p:sp>
        <p:nvSpPr>
          <p:cNvPr id="2" name="Rectangle 1">
            <a:extLst>
              <a:ext uri="{FF2B5EF4-FFF2-40B4-BE49-F238E27FC236}">
                <a16:creationId xmlns:a16="http://schemas.microsoft.com/office/drawing/2014/main" id="{47E9F765-3AD1-B054-1985-BADC413C0548}"/>
              </a:ext>
            </a:extLst>
          </p:cNvPr>
          <p:cNvSpPr/>
          <p:nvPr/>
        </p:nvSpPr>
        <p:spPr bwMode="auto">
          <a:xfrm>
            <a:off x="2300189" y="1854269"/>
            <a:ext cx="3855987" cy="792088"/>
          </a:xfrm>
          <a:prstGeom prst="rect">
            <a:avLst/>
          </a:prstGeom>
          <a:solidFill>
            <a:srgbClr val="FFFF00">
              <a:alpha val="4948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4" name="Rectangle 13">
            <a:extLst>
              <a:ext uri="{FF2B5EF4-FFF2-40B4-BE49-F238E27FC236}">
                <a16:creationId xmlns:a16="http://schemas.microsoft.com/office/drawing/2014/main" id="{3A66C02E-483A-A6BA-BD21-5207AAB217FF}"/>
              </a:ext>
            </a:extLst>
          </p:cNvPr>
          <p:cNvSpPr/>
          <p:nvPr/>
        </p:nvSpPr>
        <p:spPr bwMode="auto">
          <a:xfrm>
            <a:off x="2144860" y="5661248"/>
            <a:ext cx="3855987" cy="792088"/>
          </a:xfrm>
          <a:prstGeom prst="rect">
            <a:avLst/>
          </a:prstGeom>
          <a:solidFill>
            <a:srgbClr val="92D050">
              <a:alpha val="4948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5" name="TextBox 14">
            <a:extLst>
              <a:ext uri="{FF2B5EF4-FFF2-40B4-BE49-F238E27FC236}">
                <a16:creationId xmlns:a16="http://schemas.microsoft.com/office/drawing/2014/main" id="{AB63869F-A211-CE0A-C176-41C5314E2553}"/>
              </a:ext>
            </a:extLst>
          </p:cNvPr>
          <p:cNvSpPr txBox="1"/>
          <p:nvPr/>
        </p:nvSpPr>
        <p:spPr>
          <a:xfrm>
            <a:off x="3079143" y="60759"/>
            <a:ext cx="5080123" cy="400110"/>
          </a:xfrm>
          <a:prstGeom prst="rect">
            <a:avLst/>
          </a:prstGeom>
          <a:noFill/>
        </p:spPr>
        <p:txBody>
          <a:bodyPr wrap="square" rtlCol="0">
            <a:spAutoFit/>
          </a:bodyPr>
          <a:lstStyle/>
          <a:p>
            <a:r>
              <a:rPr lang="en-GB" sz="2000">
                <a:effectLst/>
                <a:latin typeface="Helvetica Neue" panose="02000503000000020004" pitchFamily="2" charset="0"/>
              </a:rPr>
              <a:t>N. Ranjan </a:t>
            </a:r>
            <a:r>
              <a:rPr lang="en-GB" sz="2000" i="1">
                <a:effectLst/>
                <a:latin typeface="Helvetica Neue" panose="02000503000000020004" pitchFamily="2" charset="0"/>
              </a:rPr>
              <a:t>et al.,  </a:t>
            </a:r>
            <a:r>
              <a:rPr lang="en-GB" sz="2000" b="1">
                <a:effectLst/>
                <a:latin typeface="Helvetica Neue" panose="02000503000000020004" pitchFamily="2" charset="0"/>
              </a:rPr>
              <a:t>PRAB 21</a:t>
            </a:r>
            <a:r>
              <a:rPr lang="en-GB" sz="2000">
                <a:effectLst/>
                <a:latin typeface="Helvetica Neue" panose="02000503000000020004" pitchFamily="2" charset="0"/>
              </a:rPr>
              <a:t>, 030701 (2018)</a:t>
            </a:r>
          </a:p>
        </p:txBody>
      </p:sp>
      <p:sp>
        <p:nvSpPr>
          <p:cNvPr id="16" name="TextBox 15">
            <a:extLst>
              <a:ext uri="{FF2B5EF4-FFF2-40B4-BE49-F238E27FC236}">
                <a16:creationId xmlns:a16="http://schemas.microsoft.com/office/drawing/2014/main" id="{9408BA5A-E52B-A232-0639-2B0F34F763C2}"/>
              </a:ext>
            </a:extLst>
          </p:cNvPr>
          <p:cNvSpPr txBox="1"/>
          <p:nvPr/>
        </p:nvSpPr>
        <p:spPr>
          <a:xfrm>
            <a:off x="5796136" y="6351711"/>
            <a:ext cx="3238964" cy="461665"/>
          </a:xfrm>
          <a:prstGeom prst="rect">
            <a:avLst/>
          </a:prstGeom>
          <a:solidFill>
            <a:srgbClr val="FF0000"/>
          </a:solidFill>
        </p:spPr>
        <p:txBody>
          <a:bodyPr wrap="none" rtlCol="0">
            <a:spAutoFit/>
          </a:bodyPr>
          <a:lstStyle/>
          <a:p>
            <a:r>
              <a:rPr lang="en-GB" b="1" i="1"/>
              <a:t>I</a:t>
            </a:r>
            <a:r>
              <a:rPr lang="en-IT" b="1" i="1"/>
              <a:t>f E’</a:t>
            </a:r>
            <a:r>
              <a:rPr lang="en-IT" b="1" i="1" baseline="-25000"/>
              <a:t>ph </a:t>
            </a:r>
            <a:r>
              <a:rPr lang="en-IT" b="1" i="1"/>
              <a:t>=T</a:t>
            </a:r>
            <a:r>
              <a:rPr lang="en-IT" b="1" i="1" baseline="-25000"/>
              <a:t>e</a:t>
            </a:r>
            <a:r>
              <a:rPr lang="en-IT" b="1" i="1"/>
              <a:t> then T’</a:t>
            </a:r>
            <a:r>
              <a:rPr lang="en-IT" b="1" i="1" baseline="-25000"/>
              <a:t>e </a:t>
            </a:r>
            <a:r>
              <a:rPr lang="en-IT" b="1" i="1"/>
              <a:t>= 0 !</a:t>
            </a:r>
          </a:p>
        </p:txBody>
      </p:sp>
      <p:pic>
        <p:nvPicPr>
          <p:cNvPr id="19" name="Picture 18" descr="A diagram of a physics equation&#10;&#10;Description automatically generated">
            <a:extLst>
              <a:ext uri="{FF2B5EF4-FFF2-40B4-BE49-F238E27FC236}">
                <a16:creationId xmlns:a16="http://schemas.microsoft.com/office/drawing/2014/main" id="{6FB25765-1ECA-1EEA-D0E0-CD043D6D27FF}"/>
              </a:ext>
            </a:extLst>
          </p:cNvPr>
          <p:cNvPicPr>
            <a:picLocks noChangeAspect="1"/>
          </p:cNvPicPr>
          <p:nvPr/>
        </p:nvPicPr>
        <p:blipFill>
          <a:blip r:embed="rId4"/>
          <a:stretch>
            <a:fillRect/>
          </a:stretch>
        </p:blipFill>
        <p:spPr>
          <a:xfrm>
            <a:off x="35497" y="908720"/>
            <a:ext cx="2232248" cy="1205204"/>
          </a:xfrm>
          <a:prstGeom prst="rect">
            <a:avLst/>
          </a:prstGeom>
        </p:spPr>
      </p:pic>
      <p:sp>
        <p:nvSpPr>
          <p:cNvPr id="20" name="TextBox 19">
            <a:extLst>
              <a:ext uri="{FF2B5EF4-FFF2-40B4-BE49-F238E27FC236}">
                <a16:creationId xmlns:a16="http://schemas.microsoft.com/office/drawing/2014/main" id="{5AFBFE00-3434-4506-3AC8-8A582CD41E29}"/>
              </a:ext>
            </a:extLst>
          </p:cNvPr>
          <p:cNvSpPr txBox="1"/>
          <p:nvPr/>
        </p:nvSpPr>
        <p:spPr>
          <a:xfrm>
            <a:off x="6654544" y="5743128"/>
            <a:ext cx="1522148" cy="461665"/>
          </a:xfrm>
          <a:prstGeom prst="rect">
            <a:avLst/>
          </a:prstGeom>
          <a:noFill/>
        </p:spPr>
        <p:txBody>
          <a:bodyPr wrap="none" rtlCol="0">
            <a:spAutoFit/>
          </a:bodyPr>
          <a:lstStyle/>
          <a:p>
            <a:r>
              <a:rPr lang="en-IT" i="1"/>
              <a:t>T</a:t>
            </a:r>
            <a:r>
              <a:rPr lang="en-IT" i="1" baseline="-25000"/>
              <a:t>e</a:t>
            </a:r>
            <a:r>
              <a:rPr lang="en-IT" i="1"/>
              <a:t>=E</a:t>
            </a:r>
            <a:r>
              <a:rPr lang="en-IT" i="1" baseline="-25000"/>
              <a:t>e</a:t>
            </a:r>
            <a:r>
              <a:rPr lang="en-IT" i="1"/>
              <a:t>-mc</a:t>
            </a:r>
            <a:r>
              <a:rPr lang="en-IT" i="1" baseline="30000"/>
              <a:t>2</a:t>
            </a:r>
          </a:p>
        </p:txBody>
      </p:sp>
    </p:spTree>
    <p:extLst>
      <p:ext uri="{BB962C8B-B14F-4D97-AF65-F5344CB8AC3E}">
        <p14:creationId xmlns:p14="http://schemas.microsoft.com/office/powerpoint/2010/main" val="5666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5"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78DA7A1-4EC1-7045-B2A4-C717DEB30359}"/>
              </a:ext>
            </a:extLst>
          </p:cNvPr>
          <p:cNvPicPr>
            <a:picLocks noChangeAspect="1"/>
          </p:cNvPicPr>
          <p:nvPr/>
        </p:nvPicPr>
        <p:blipFill>
          <a:blip r:embed="rId4"/>
          <a:stretch>
            <a:fillRect/>
          </a:stretch>
        </p:blipFill>
        <p:spPr>
          <a:xfrm>
            <a:off x="107504" y="1250981"/>
            <a:ext cx="8244408" cy="5490387"/>
          </a:xfrm>
          <a:prstGeom prst="rect">
            <a:avLst/>
          </a:prstGeom>
        </p:spPr>
      </p:pic>
      <p:sp>
        <p:nvSpPr>
          <p:cNvPr id="6" name="TextBox 5">
            <a:extLst>
              <a:ext uri="{FF2B5EF4-FFF2-40B4-BE49-F238E27FC236}">
                <a16:creationId xmlns:a16="http://schemas.microsoft.com/office/drawing/2014/main" id="{17BB9D8B-4D69-0F48-AE96-AA61EAA8D5DC}"/>
              </a:ext>
            </a:extLst>
          </p:cNvPr>
          <p:cNvSpPr txBox="1"/>
          <p:nvPr/>
        </p:nvSpPr>
        <p:spPr>
          <a:xfrm>
            <a:off x="2164498" y="917921"/>
            <a:ext cx="1654620" cy="707886"/>
          </a:xfrm>
          <a:prstGeom prst="rect">
            <a:avLst/>
          </a:prstGeom>
          <a:noFill/>
        </p:spPr>
        <p:txBody>
          <a:bodyPr wrap="none" rtlCol="0">
            <a:spAutoFit/>
          </a:bodyPr>
          <a:lstStyle/>
          <a:p>
            <a:pPr algn="ctr"/>
            <a:r>
              <a:rPr lang="it-IT" sz="2000"/>
              <a:t>with</a:t>
            </a:r>
          </a:p>
          <a:p>
            <a:pPr algn="ctr"/>
            <a:r>
              <a:rPr lang="it-IT" sz="2000"/>
              <a:t>electron recoil</a:t>
            </a:r>
          </a:p>
        </p:txBody>
      </p:sp>
      <p:sp>
        <p:nvSpPr>
          <p:cNvPr id="26" name="TextBox 25">
            <a:extLst>
              <a:ext uri="{FF2B5EF4-FFF2-40B4-BE49-F238E27FC236}">
                <a16:creationId xmlns:a16="http://schemas.microsoft.com/office/drawing/2014/main" id="{09C19D2E-3275-3747-B0FC-1E9DF9D7B029}"/>
              </a:ext>
            </a:extLst>
          </p:cNvPr>
          <p:cNvSpPr txBox="1"/>
          <p:nvPr/>
        </p:nvSpPr>
        <p:spPr>
          <a:xfrm>
            <a:off x="4773187" y="820738"/>
            <a:ext cx="1654620" cy="707886"/>
          </a:xfrm>
          <a:prstGeom prst="rect">
            <a:avLst/>
          </a:prstGeom>
          <a:noFill/>
        </p:spPr>
        <p:txBody>
          <a:bodyPr wrap="none" rtlCol="0">
            <a:spAutoFit/>
          </a:bodyPr>
          <a:lstStyle/>
          <a:p>
            <a:pPr algn="ctr"/>
            <a:r>
              <a:rPr lang="it-IT" sz="2000"/>
              <a:t>without</a:t>
            </a:r>
          </a:p>
          <a:p>
            <a:pPr algn="ctr"/>
            <a:r>
              <a:rPr lang="it-IT" sz="2000"/>
              <a:t>electron recoil</a:t>
            </a:r>
          </a:p>
        </p:txBody>
      </p:sp>
      <p:cxnSp>
        <p:nvCxnSpPr>
          <p:cNvPr id="8" name="Straight Arrow Connector 7">
            <a:extLst>
              <a:ext uri="{FF2B5EF4-FFF2-40B4-BE49-F238E27FC236}">
                <a16:creationId xmlns:a16="http://schemas.microsoft.com/office/drawing/2014/main" id="{DB829751-4390-C64E-8F6F-1FC94F2B58E3}"/>
              </a:ext>
            </a:extLst>
          </p:cNvPr>
          <p:cNvCxnSpPr/>
          <p:nvPr/>
        </p:nvCxnSpPr>
        <p:spPr bwMode="auto">
          <a:xfrm flipH="1">
            <a:off x="5324884" y="1479678"/>
            <a:ext cx="179238" cy="8706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0A533C9A-5FAE-5241-8ECD-D734049817B7}"/>
              </a:ext>
            </a:extLst>
          </p:cNvPr>
          <p:cNvCxnSpPr>
            <a:cxnSpLocks/>
          </p:cNvCxnSpPr>
          <p:nvPr/>
        </p:nvCxnSpPr>
        <p:spPr bwMode="auto">
          <a:xfrm>
            <a:off x="3414461" y="1540439"/>
            <a:ext cx="497966" cy="7266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Rectangle 2">
            <a:extLst>
              <a:ext uri="{FF2B5EF4-FFF2-40B4-BE49-F238E27FC236}">
                <a16:creationId xmlns:a16="http://schemas.microsoft.com/office/drawing/2014/main" id="{87AA1298-A7EC-B749-9ED4-145EFDB0E39C}"/>
              </a:ext>
            </a:extLst>
          </p:cNvPr>
          <p:cNvSpPr txBox="1">
            <a:spLocks noChangeArrowheads="1"/>
          </p:cNvSpPr>
          <p:nvPr/>
        </p:nvSpPr>
        <p:spPr>
          <a:xfrm>
            <a:off x="230469" y="116632"/>
            <a:ext cx="8806027" cy="1454088"/>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US" sz="2400" b="1" i="1" kern="0">
                <a:solidFill>
                  <a:srgbClr val="FF0000"/>
                </a:solidFill>
                <a:latin typeface="Times" charset="0"/>
                <a:ea typeface="ＭＳ Ｐゴシック" charset="0"/>
                <a:cs typeface="ＭＳ Ｐゴシック" charset="0"/>
              </a:rPr>
              <a:t>Electron Recoil effect in </a:t>
            </a:r>
            <a:r>
              <a:rPr lang="en-US" sz="2400" b="1" i="1" kern="0">
                <a:solidFill>
                  <a:srgbClr val="FF0000"/>
                </a:solidFill>
                <a:latin typeface="Symbol" pitchFamily="2" charset="2"/>
                <a:ea typeface="ＭＳ Ｐゴシック" charset="0"/>
                <a:cs typeface="ＭＳ Ｐゴシック" charset="0"/>
              </a:rPr>
              <a:t>g</a:t>
            </a:r>
            <a:r>
              <a:rPr lang="en-US" sz="2400" b="1" i="1" kern="0">
                <a:solidFill>
                  <a:srgbClr val="FF0000"/>
                </a:solidFill>
                <a:latin typeface="Times" charset="0"/>
                <a:ea typeface="ＭＳ Ｐゴシック" charset="0"/>
                <a:cs typeface="ＭＳ Ｐゴシック" charset="0"/>
              </a:rPr>
              <a:t>-ray I.C.S. for Nuclear Photonics:</a:t>
            </a:r>
          </a:p>
          <a:p>
            <a:r>
              <a:rPr lang="en-US" sz="2400" b="1" i="1" kern="0">
                <a:solidFill>
                  <a:srgbClr val="FF0000"/>
                </a:solidFill>
                <a:latin typeface="Times" charset="0"/>
                <a:ea typeface="ＭＳ Ｐゴシック" charset="0"/>
                <a:cs typeface="ＭＳ Ｐゴシック" charset="0"/>
              </a:rPr>
              <a:t>C.E.M. fails to evaluate the correct red-shift in the spectrum</a:t>
            </a:r>
            <a:endParaRPr lang="en-US" sz="2400" b="1" i="1" kern="0">
              <a:solidFill>
                <a:srgbClr val="FF0000"/>
              </a:solidFill>
              <a:latin typeface="Helvetica"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9A28FB58-C1A3-8549-6D3A-0E3CE74CA019}"/>
              </a:ext>
            </a:extLst>
          </p:cNvPr>
          <p:cNvSpPr txBox="1"/>
          <p:nvPr/>
        </p:nvSpPr>
        <p:spPr>
          <a:xfrm>
            <a:off x="6948264" y="2598003"/>
            <a:ext cx="1938351" cy="830997"/>
          </a:xfrm>
          <a:prstGeom prst="rect">
            <a:avLst/>
          </a:prstGeom>
          <a:noFill/>
        </p:spPr>
        <p:txBody>
          <a:bodyPr wrap="none" rtlCol="0">
            <a:spAutoFit/>
          </a:bodyPr>
          <a:lstStyle/>
          <a:p>
            <a:r>
              <a:rPr lang="en-IT"/>
              <a:t>ELI-NP-GBS </a:t>
            </a:r>
          </a:p>
          <a:p>
            <a:r>
              <a:rPr lang="en-IT" i="1"/>
              <a:t>X</a:t>
            </a:r>
            <a:r>
              <a:rPr lang="en-IT"/>
              <a:t> &lt; 0.03</a:t>
            </a:r>
          </a:p>
        </p:txBody>
      </p:sp>
    </p:spTree>
    <p:extLst>
      <p:ext uri="{BB962C8B-B14F-4D97-AF65-F5344CB8AC3E}">
        <p14:creationId xmlns:p14="http://schemas.microsoft.com/office/powerpoint/2010/main" val="28181622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C9C612AD-B156-9A5A-99E4-66B62A307D13}"/>
              </a:ext>
            </a:extLst>
          </p:cNvPr>
          <p:cNvSpPr txBox="1"/>
          <p:nvPr/>
        </p:nvSpPr>
        <p:spPr>
          <a:xfrm>
            <a:off x="594003" y="1772816"/>
            <a:ext cx="7956024" cy="3416320"/>
          </a:xfrm>
          <a:prstGeom prst="rect">
            <a:avLst/>
          </a:prstGeom>
          <a:noFill/>
        </p:spPr>
        <p:txBody>
          <a:bodyPr wrap="none" rtlCol="0">
            <a:spAutoFit/>
          </a:bodyPr>
          <a:lstStyle/>
          <a:p>
            <a:pPr algn="ctr"/>
            <a:r>
              <a:rPr lang="en-IT"/>
              <a:t>So suprising that FICS was not mentioned nor described</a:t>
            </a:r>
          </a:p>
          <a:p>
            <a:pPr algn="ctr"/>
            <a:r>
              <a:rPr lang="en-IT"/>
              <a:t>in the previous literature on Compton direct/inverse Scattering</a:t>
            </a:r>
          </a:p>
          <a:p>
            <a:pPr algn="ctr"/>
            <a:r>
              <a:rPr lang="en-GB"/>
              <a:t>t</a:t>
            </a:r>
            <a:r>
              <a:rPr lang="en-IT"/>
              <a:t>hat</a:t>
            </a:r>
          </a:p>
          <a:p>
            <a:pPr algn="ctr"/>
            <a:r>
              <a:rPr lang="en-IT"/>
              <a:t>we really wanted to re-examine the first historical phases</a:t>
            </a:r>
          </a:p>
          <a:p>
            <a:pPr algn="ctr"/>
            <a:r>
              <a:rPr lang="en-GB"/>
              <a:t>o</a:t>
            </a:r>
            <a:r>
              <a:rPr lang="en-IT"/>
              <a:t>f the studies on electron-photon QED interaction</a:t>
            </a:r>
          </a:p>
          <a:p>
            <a:pPr algn="ctr"/>
            <a:endParaRPr lang="en-IT"/>
          </a:p>
          <a:p>
            <a:pPr algn="ctr"/>
            <a:r>
              <a:rPr lang="en-GB"/>
              <a:t>H</a:t>
            </a:r>
            <a:r>
              <a:rPr lang="en-IT"/>
              <a:t>ow comes that nobody yet identified FICS as the only regime</a:t>
            </a:r>
          </a:p>
          <a:p>
            <a:pPr algn="ctr"/>
            <a:r>
              <a:rPr lang="en-IT"/>
              <a:t>of complete/full transfer in-vacuum of</a:t>
            </a:r>
          </a:p>
          <a:p>
            <a:pPr algn="ctr"/>
            <a:r>
              <a:rPr lang="en-IT"/>
              <a:t>energy and momentum between an electron and a photon?</a:t>
            </a:r>
          </a:p>
        </p:txBody>
      </p:sp>
      <p:sp>
        <p:nvSpPr>
          <p:cNvPr id="4" name="Segnaposto data 6">
            <a:extLst>
              <a:ext uri="{FF2B5EF4-FFF2-40B4-BE49-F238E27FC236}">
                <a16:creationId xmlns:a16="http://schemas.microsoft.com/office/drawing/2014/main" id="{1A4DA8A8-6925-F127-8869-715124E6F9B3}"/>
              </a:ext>
            </a:extLst>
          </p:cNvPr>
          <p:cNvSpPr>
            <a:spLocks noGrp="1"/>
          </p:cNvSpPr>
          <p:nvPr>
            <p:ph type="dt" sz="quarter" idx="10"/>
          </p:nvPr>
        </p:nvSpPr>
        <p:spPr>
          <a:xfrm>
            <a:off x="0" y="6553200"/>
            <a:ext cx="406794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LaSapienza - Dipartimento SBAI -  July 3rd, 2024</a:t>
            </a:r>
            <a:endParaRPr lang="en-US" sz="1400"/>
          </a:p>
        </p:txBody>
      </p:sp>
    </p:spTree>
    <p:extLst>
      <p:ext uri="{BB962C8B-B14F-4D97-AF65-F5344CB8AC3E}">
        <p14:creationId xmlns:p14="http://schemas.microsoft.com/office/powerpoint/2010/main" val="36152689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paper with text and images&#10;&#10;Description automatically generated">
            <a:extLst>
              <a:ext uri="{FF2B5EF4-FFF2-40B4-BE49-F238E27FC236}">
                <a16:creationId xmlns:a16="http://schemas.microsoft.com/office/drawing/2014/main" id="{5A614437-7A3A-542B-1804-7F7812F11A9A}"/>
              </a:ext>
            </a:extLst>
          </p:cNvPr>
          <p:cNvPicPr>
            <a:picLocks noChangeAspect="1"/>
          </p:cNvPicPr>
          <p:nvPr/>
        </p:nvPicPr>
        <p:blipFill>
          <a:blip r:embed="rId3"/>
          <a:stretch>
            <a:fillRect/>
          </a:stretch>
        </p:blipFill>
        <p:spPr>
          <a:xfrm>
            <a:off x="1403648" y="398467"/>
            <a:ext cx="7489637" cy="5886038"/>
          </a:xfrm>
          <a:prstGeom prst="rect">
            <a:avLst/>
          </a:prstGeom>
        </p:spPr>
      </p:pic>
      <p:sp>
        <p:nvSpPr>
          <p:cNvPr id="2" name="TextBox 1">
            <a:extLst>
              <a:ext uri="{FF2B5EF4-FFF2-40B4-BE49-F238E27FC236}">
                <a16:creationId xmlns:a16="http://schemas.microsoft.com/office/drawing/2014/main" id="{9A02DC13-20EE-DD3D-CACB-EFF4FF7F8625}"/>
              </a:ext>
            </a:extLst>
          </p:cNvPr>
          <p:cNvSpPr txBox="1"/>
          <p:nvPr/>
        </p:nvSpPr>
        <p:spPr>
          <a:xfrm>
            <a:off x="1475656" y="2060848"/>
            <a:ext cx="6948505" cy="461665"/>
          </a:xfrm>
          <a:prstGeom prst="rect">
            <a:avLst/>
          </a:prstGeom>
          <a:noFill/>
        </p:spPr>
        <p:txBody>
          <a:bodyPr wrap="none" rtlCol="0">
            <a:spAutoFit/>
          </a:bodyPr>
          <a:lstStyle/>
          <a:p>
            <a:r>
              <a:rPr lang="en-GB" i="1">
                <a:solidFill>
                  <a:srgbClr val="0070C0"/>
                </a:solidFill>
              </a:rPr>
              <a:t>A</a:t>
            </a:r>
            <a:r>
              <a:rPr lang="en-IT" i="1">
                <a:solidFill>
                  <a:srgbClr val="0070C0"/>
                </a:solidFill>
              </a:rPr>
              <a:t>lmost at the same time as Arutyunian and co-workers</a:t>
            </a:r>
          </a:p>
        </p:txBody>
      </p:sp>
      <p:sp>
        <p:nvSpPr>
          <p:cNvPr id="4" name="Segnaposto data 6">
            <a:extLst>
              <a:ext uri="{FF2B5EF4-FFF2-40B4-BE49-F238E27FC236}">
                <a16:creationId xmlns:a16="http://schemas.microsoft.com/office/drawing/2014/main" id="{3DC52D12-9E54-5401-FC65-CA54BB24FC12}"/>
              </a:ext>
            </a:extLst>
          </p:cNvPr>
          <p:cNvSpPr>
            <a:spLocks noGrp="1"/>
          </p:cNvSpPr>
          <p:nvPr>
            <p:ph type="dt" sz="quarter" idx="10"/>
          </p:nvPr>
        </p:nvSpPr>
        <p:spPr>
          <a:xfrm>
            <a:off x="0" y="6553200"/>
            <a:ext cx="3779912"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ELI-NP – Magurele (Bucharest) -  July 9th, 2024</a:t>
            </a:r>
            <a:endParaRPr lang="en-US" sz="1400"/>
          </a:p>
        </p:txBody>
      </p:sp>
    </p:spTree>
    <p:extLst>
      <p:ext uri="{BB962C8B-B14F-4D97-AF65-F5344CB8AC3E}">
        <p14:creationId xmlns:p14="http://schemas.microsoft.com/office/powerpoint/2010/main" val="35617818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diagram of a physics letter&#10;&#10;Description automatically generated">
            <a:extLst>
              <a:ext uri="{FF2B5EF4-FFF2-40B4-BE49-F238E27FC236}">
                <a16:creationId xmlns:a16="http://schemas.microsoft.com/office/drawing/2014/main" id="{6F821C13-D998-4D04-CE4D-E4B9C2A17FC4}"/>
              </a:ext>
            </a:extLst>
          </p:cNvPr>
          <p:cNvPicPr>
            <a:picLocks noChangeAspect="1"/>
          </p:cNvPicPr>
          <p:nvPr/>
        </p:nvPicPr>
        <p:blipFill>
          <a:blip r:embed="rId3"/>
          <a:stretch>
            <a:fillRect/>
          </a:stretch>
        </p:blipFill>
        <p:spPr>
          <a:xfrm>
            <a:off x="1336104" y="1839045"/>
            <a:ext cx="7772400" cy="4686299"/>
          </a:xfrm>
          <a:prstGeom prst="rect">
            <a:avLst/>
          </a:prstGeom>
        </p:spPr>
      </p:pic>
      <p:pic>
        <p:nvPicPr>
          <p:cNvPr id="8" name="Picture 7" descr="A close-up of a text&#10;&#10;Description automatically generated">
            <a:extLst>
              <a:ext uri="{FF2B5EF4-FFF2-40B4-BE49-F238E27FC236}">
                <a16:creationId xmlns:a16="http://schemas.microsoft.com/office/drawing/2014/main" id="{84149D5D-9F34-1F53-EF20-72FD7906D5E1}"/>
              </a:ext>
            </a:extLst>
          </p:cNvPr>
          <p:cNvPicPr>
            <a:picLocks noChangeAspect="1"/>
          </p:cNvPicPr>
          <p:nvPr/>
        </p:nvPicPr>
        <p:blipFill>
          <a:blip r:embed="rId4"/>
          <a:stretch>
            <a:fillRect/>
          </a:stretch>
        </p:blipFill>
        <p:spPr>
          <a:xfrm>
            <a:off x="40477" y="4602367"/>
            <a:ext cx="4708695" cy="1922977"/>
          </a:xfrm>
          <a:prstGeom prst="rect">
            <a:avLst/>
          </a:prstGeom>
        </p:spPr>
      </p:pic>
      <p:pic>
        <p:nvPicPr>
          <p:cNvPr id="9" name="Picture 8" descr="A close-up of a paper&#10;&#10;Description automatically generated">
            <a:extLst>
              <a:ext uri="{FF2B5EF4-FFF2-40B4-BE49-F238E27FC236}">
                <a16:creationId xmlns:a16="http://schemas.microsoft.com/office/drawing/2014/main" id="{D8A54678-0089-1EBF-33B4-5BAC533AD729}"/>
              </a:ext>
            </a:extLst>
          </p:cNvPr>
          <p:cNvPicPr>
            <a:picLocks noChangeAspect="1"/>
          </p:cNvPicPr>
          <p:nvPr/>
        </p:nvPicPr>
        <p:blipFill>
          <a:blip r:embed="rId5"/>
          <a:stretch>
            <a:fillRect/>
          </a:stretch>
        </p:blipFill>
        <p:spPr>
          <a:xfrm>
            <a:off x="1295829" y="116632"/>
            <a:ext cx="7772400" cy="3988576"/>
          </a:xfrm>
          <a:prstGeom prst="rect">
            <a:avLst/>
          </a:prstGeom>
        </p:spPr>
      </p:pic>
      <p:sp>
        <p:nvSpPr>
          <p:cNvPr id="2" name="TextBox 1">
            <a:extLst>
              <a:ext uri="{FF2B5EF4-FFF2-40B4-BE49-F238E27FC236}">
                <a16:creationId xmlns:a16="http://schemas.microsoft.com/office/drawing/2014/main" id="{D2EFB04D-57E6-C67F-BACD-A61126DE4C2C}"/>
              </a:ext>
            </a:extLst>
          </p:cNvPr>
          <p:cNvSpPr txBox="1"/>
          <p:nvPr/>
        </p:nvSpPr>
        <p:spPr>
          <a:xfrm>
            <a:off x="2891042" y="620688"/>
            <a:ext cx="4144083" cy="461665"/>
          </a:xfrm>
          <a:prstGeom prst="rect">
            <a:avLst/>
          </a:prstGeom>
          <a:noFill/>
        </p:spPr>
        <p:txBody>
          <a:bodyPr wrap="none" rtlCol="0">
            <a:spAutoFit/>
          </a:bodyPr>
          <a:lstStyle/>
          <a:p>
            <a:r>
              <a:rPr lang="en-IT" b="1" i="1">
                <a:solidFill>
                  <a:srgbClr val="0070C0"/>
                </a:solidFill>
              </a:rPr>
              <a:t>First measured ICS – 500 MeV</a:t>
            </a:r>
          </a:p>
        </p:txBody>
      </p:sp>
    </p:spTree>
    <p:extLst>
      <p:ext uri="{BB962C8B-B14F-4D97-AF65-F5344CB8AC3E}">
        <p14:creationId xmlns:p14="http://schemas.microsoft.com/office/powerpoint/2010/main" val="3173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6" name="Picture 5" descr="A math equations on a white paper&#10;&#10;Description automatically generated">
            <a:extLst>
              <a:ext uri="{FF2B5EF4-FFF2-40B4-BE49-F238E27FC236}">
                <a16:creationId xmlns:a16="http://schemas.microsoft.com/office/drawing/2014/main" id="{CD673E00-CF20-AD8B-B7C2-67E365B996BB}"/>
              </a:ext>
            </a:extLst>
          </p:cNvPr>
          <p:cNvPicPr>
            <a:picLocks noChangeAspect="1"/>
          </p:cNvPicPr>
          <p:nvPr/>
        </p:nvPicPr>
        <p:blipFill>
          <a:blip r:embed="rId4"/>
          <a:stretch>
            <a:fillRect/>
          </a:stretch>
        </p:blipFill>
        <p:spPr>
          <a:xfrm>
            <a:off x="2469356" y="936600"/>
            <a:ext cx="4406900" cy="4292600"/>
          </a:xfrm>
          <a:prstGeom prst="rect">
            <a:avLst/>
          </a:prstGeom>
        </p:spPr>
      </p:pic>
      <p:sp>
        <p:nvSpPr>
          <p:cNvPr id="7" name="TextBox 6">
            <a:extLst>
              <a:ext uri="{FF2B5EF4-FFF2-40B4-BE49-F238E27FC236}">
                <a16:creationId xmlns:a16="http://schemas.microsoft.com/office/drawing/2014/main" id="{95504C33-8605-1FF8-ED52-D0D9CBEB2DD4}"/>
              </a:ext>
            </a:extLst>
          </p:cNvPr>
          <p:cNvSpPr txBox="1"/>
          <p:nvPr/>
        </p:nvSpPr>
        <p:spPr>
          <a:xfrm>
            <a:off x="1763688" y="5559623"/>
            <a:ext cx="6184706" cy="830997"/>
          </a:xfrm>
          <a:prstGeom prst="rect">
            <a:avLst/>
          </a:prstGeom>
          <a:solidFill>
            <a:srgbClr val="00B050"/>
          </a:solidFill>
        </p:spPr>
        <p:txBody>
          <a:bodyPr wrap="none" rtlCol="0">
            <a:spAutoFit/>
          </a:bodyPr>
          <a:lstStyle/>
          <a:p>
            <a:pPr algn="ctr"/>
            <a:r>
              <a:rPr lang="en-GB"/>
              <a:t>m</a:t>
            </a:r>
            <a:r>
              <a:rPr lang="en-IT"/>
              <a:t>c</a:t>
            </a:r>
            <a:r>
              <a:rPr lang="en-IT" baseline="30000"/>
              <a:t>2</a:t>
            </a:r>
            <a:r>
              <a:rPr lang="en-IT"/>
              <a:t>/2 photons can stop any relativistic electron !</a:t>
            </a:r>
          </a:p>
          <a:p>
            <a:pPr algn="ctr"/>
            <a:r>
              <a:rPr lang="en-IT"/>
              <a:t>The fractional energy loss of FICS is 100%</a:t>
            </a:r>
          </a:p>
        </p:txBody>
      </p:sp>
      <p:sp>
        <p:nvSpPr>
          <p:cNvPr id="2" name="TextBox 1">
            <a:extLst>
              <a:ext uri="{FF2B5EF4-FFF2-40B4-BE49-F238E27FC236}">
                <a16:creationId xmlns:a16="http://schemas.microsoft.com/office/drawing/2014/main" id="{E182CE79-AAA9-C62E-F7FD-4C1EC1582842}"/>
              </a:ext>
            </a:extLst>
          </p:cNvPr>
          <p:cNvSpPr txBox="1"/>
          <p:nvPr/>
        </p:nvSpPr>
        <p:spPr>
          <a:xfrm>
            <a:off x="2177571" y="224929"/>
            <a:ext cx="4990469" cy="461665"/>
          </a:xfrm>
          <a:prstGeom prst="rect">
            <a:avLst/>
          </a:prstGeom>
          <a:solidFill>
            <a:srgbClr val="FFFF00"/>
          </a:solidFill>
        </p:spPr>
        <p:txBody>
          <a:bodyPr wrap="none" rtlCol="0">
            <a:spAutoFit/>
          </a:bodyPr>
          <a:lstStyle/>
          <a:p>
            <a:r>
              <a:rPr lang="en-GB"/>
              <a:t>W</a:t>
            </a:r>
            <a:r>
              <a:rPr lang="en-IT"/>
              <a:t>hen </a:t>
            </a:r>
            <a:r>
              <a:rPr lang="en-IT" i="1">
                <a:latin typeface="Symbol" pitchFamily="2" charset="2"/>
              </a:rPr>
              <a:t>g</a:t>
            </a:r>
            <a:r>
              <a:rPr lang="en-IT"/>
              <a:t> &gt;&gt; 1   FICS solution becomes:</a:t>
            </a:r>
          </a:p>
        </p:txBody>
      </p:sp>
      <p:sp>
        <p:nvSpPr>
          <p:cNvPr id="5" name="Segnaposto data 6">
            <a:extLst>
              <a:ext uri="{FF2B5EF4-FFF2-40B4-BE49-F238E27FC236}">
                <a16:creationId xmlns:a16="http://schemas.microsoft.com/office/drawing/2014/main" id="{AE324C8E-266F-72FE-4FC7-C17909F05155}"/>
              </a:ext>
            </a:extLst>
          </p:cNvPr>
          <p:cNvSpPr>
            <a:spLocks noGrp="1"/>
          </p:cNvSpPr>
          <p:nvPr>
            <p:ph type="dt" sz="quarter" idx="10"/>
          </p:nvPr>
        </p:nvSpPr>
        <p:spPr>
          <a:xfrm>
            <a:off x="35496" y="6525344"/>
            <a:ext cx="446449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EupraXia Meeting – La Biodola (Elba) – Sept. 2024</a:t>
            </a:r>
            <a:endParaRPr lang="en-US" sz="1600"/>
          </a:p>
        </p:txBody>
      </p:sp>
    </p:spTree>
    <p:extLst>
      <p:ext uri="{BB962C8B-B14F-4D97-AF65-F5344CB8AC3E}">
        <p14:creationId xmlns:p14="http://schemas.microsoft.com/office/powerpoint/2010/main" val="4135452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sp>
        <p:nvSpPr>
          <p:cNvPr id="5" name="Segnaposto data 6">
            <a:extLst>
              <a:ext uri="{FF2B5EF4-FFF2-40B4-BE49-F238E27FC236}">
                <a16:creationId xmlns:a16="http://schemas.microsoft.com/office/drawing/2014/main" id="{D7E65ACD-29C3-EAEA-D32B-7EF8C19B1DD8}"/>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pic>
        <p:nvPicPr>
          <p:cNvPr id="3" name="Picture 2" descr="A close-up of a newspaper&#10;&#10;Description automatically generated">
            <a:extLst>
              <a:ext uri="{FF2B5EF4-FFF2-40B4-BE49-F238E27FC236}">
                <a16:creationId xmlns:a16="http://schemas.microsoft.com/office/drawing/2014/main" id="{ED4863CB-FCB9-3948-EC48-847C596A9401}"/>
              </a:ext>
            </a:extLst>
          </p:cNvPr>
          <p:cNvPicPr>
            <a:picLocks noChangeAspect="1"/>
          </p:cNvPicPr>
          <p:nvPr/>
        </p:nvPicPr>
        <p:blipFill>
          <a:blip r:embed="rId3"/>
          <a:stretch>
            <a:fillRect/>
          </a:stretch>
        </p:blipFill>
        <p:spPr>
          <a:xfrm>
            <a:off x="639507" y="1271700"/>
            <a:ext cx="7772400" cy="4314600"/>
          </a:xfrm>
          <a:prstGeom prst="rect">
            <a:avLst/>
          </a:prstGeom>
        </p:spPr>
      </p:pic>
      <p:sp>
        <p:nvSpPr>
          <p:cNvPr id="2" name="TextBox 1">
            <a:extLst>
              <a:ext uri="{FF2B5EF4-FFF2-40B4-BE49-F238E27FC236}">
                <a16:creationId xmlns:a16="http://schemas.microsoft.com/office/drawing/2014/main" id="{A6876893-3522-C57A-6D9D-8AE00020A6D8}"/>
              </a:ext>
            </a:extLst>
          </p:cNvPr>
          <p:cNvSpPr txBox="1"/>
          <p:nvPr/>
        </p:nvSpPr>
        <p:spPr>
          <a:xfrm>
            <a:off x="2525606" y="557737"/>
            <a:ext cx="4092787" cy="461665"/>
          </a:xfrm>
          <a:prstGeom prst="rect">
            <a:avLst/>
          </a:prstGeom>
          <a:noFill/>
        </p:spPr>
        <p:txBody>
          <a:bodyPr wrap="none" rtlCol="0">
            <a:spAutoFit/>
          </a:bodyPr>
          <a:lstStyle/>
          <a:p>
            <a:r>
              <a:rPr lang="en-IT" b="1" i="1">
                <a:solidFill>
                  <a:srgbClr val="0070C0"/>
                </a:solidFill>
              </a:rPr>
              <a:t>Second measured ICS – 6 GeV</a:t>
            </a:r>
          </a:p>
        </p:txBody>
      </p:sp>
    </p:spTree>
    <p:extLst>
      <p:ext uri="{BB962C8B-B14F-4D97-AF65-F5344CB8AC3E}">
        <p14:creationId xmlns:p14="http://schemas.microsoft.com/office/powerpoint/2010/main" val="540041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close-up of a paper&#10;&#10;Description automatically generated">
            <a:extLst>
              <a:ext uri="{FF2B5EF4-FFF2-40B4-BE49-F238E27FC236}">
                <a16:creationId xmlns:a16="http://schemas.microsoft.com/office/drawing/2014/main" id="{712DB8EC-F49B-1AB3-D42F-7BF11139A285}"/>
              </a:ext>
            </a:extLst>
          </p:cNvPr>
          <p:cNvPicPr>
            <a:picLocks noChangeAspect="1"/>
          </p:cNvPicPr>
          <p:nvPr/>
        </p:nvPicPr>
        <p:blipFill>
          <a:blip r:embed="rId3"/>
          <a:stretch>
            <a:fillRect/>
          </a:stretch>
        </p:blipFill>
        <p:spPr>
          <a:xfrm>
            <a:off x="1336104" y="116632"/>
            <a:ext cx="7772400" cy="1779794"/>
          </a:xfrm>
          <a:prstGeom prst="rect">
            <a:avLst/>
          </a:prstGeom>
          <a:ln>
            <a:solidFill>
              <a:schemeClr val="tx1"/>
            </a:solidFill>
          </a:ln>
        </p:spPr>
      </p:pic>
      <p:pic>
        <p:nvPicPr>
          <p:cNvPr id="6" name="Picture 5" descr="A close-up of a paper&#10;&#10;Description automatically generated">
            <a:extLst>
              <a:ext uri="{FF2B5EF4-FFF2-40B4-BE49-F238E27FC236}">
                <a16:creationId xmlns:a16="http://schemas.microsoft.com/office/drawing/2014/main" id="{FB422A0E-A6B8-4F3B-6796-7088C59FE10E}"/>
              </a:ext>
            </a:extLst>
          </p:cNvPr>
          <p:cNvPicPr>
            <a:picLocks noChangeAspect="1"/>
          </p:cNvPicPr>
          <p:nvPr/>
        </p:nvPicPr>
        <p:blipFill>
          <a:blip r:embed="rId4"/>
          <a:stretch>
            <a:fillRect/>
          </a:stretch>
        </p:blipFill>
        <p:spPr>
          <a:xfrm>
            <a:off x="107504" y="1963628"/>
            <a:ext cx="7772400" cy="1609388"/>
          </a:xfrm>
          <a:prstGeom prst="rect">
            <a:avLst/>
          </a:prstGeom>
          <a:ln>
            <a:solidFill>
              <a:schemeClr val="tx1"/>
            </a:solidFill>
          </a:ln>
        </p:spPr>
      </p:pic>
      <p:pic>
        <p:nvPicPr>
          <p:cNvPr id="9" name="Picture 8" descr="A close-up of a document&#10;&#10;Description automatically generated">
            <a:extLst>
              <a:ext uri="{FF2B5EF4-FFF2-40B4-BE49-F238E27FC236}">
                <a16:creationId xmlns:a16="http://schemas.microsoft.com/office/drawing/2014/main" id="{31C04C75-C6F5-5CE5-F745-6A8594DC5BDD}"/>
              </a:ext>
            </a:extLst>
          </p:cNvPr>
          <p:cNvPicPr>
            <a:picLocks noChangeAspect="1"/>
          </p:cNvPicPr>
          <p:nvPr/>
        </p:nvPicPr>
        <p:blipFill>
          <a:blip r:embed="rId5"/>
          <a:stretch>
            <a:fillRect/>
          </a:stretch>
        </p:blipFill>
        <p:spPr>
          <a:xfrm>
            <a:off x="2451720" y="3657324"/>
            <a:ext cx="6368752" cy="3156052"/>
          </a:xfrm>
          <a:prstGeom prst="rect">
            <a:avLst/>
          </a:prstGeom>
          <a:ln>
            <a:solidFill>
              <a:schemeClr val="tx1"/>
            </a:solidFill>
          </a:ln>
        </p:spPr>
      </p:pic>
      <p:sp>
        <p:nvSpPr>
          <p:cNvPr id="2" name="TextBox 1">
            <a:extLst>
              <a:ext uri="{FF2B5EF4-FFF2-40B4-BE49-F238E27FC236}">
                <a16:creationId xmlns:a16="http://schemas.microsoft.com/office/drawing/2014/main" id="{5BFF5BBA-5CA6-97B3-E3D9-31F3D33F380A}"/>
              </a:ext>
            </a:extLst>
          </p:cNvPr>
          <p:cNvSpPr txBox="1"/>
          <p:nvPr/>
        </p:nvSpPr>
        <p:spPr>
          <a:xfrm>
            <a:off x="107504" y="4221088"/>
            <a:ext cx="8856984" cy="707886"/>
          </a:xfrm>
          <a:prstGeom prst="rect">
            <a:avLst/>
          </a:prstGeom>
          <a:noFill/>
        </p:spPr>
        <p:txBody>
          <a:bodyPr wrap="square" rtlCol="0">
            <a:spAutoFit/>
          </a:bodyPr>
          <a:lstStyle/>
          <a:p>
            <a:pPr algn="ctr"/>
            <a:r>
              <a:rPr lang="en-IT" sz="2000" b="1">
                <a:solidFill>
                  <a:srgbClr val="C00000"/>
                </a:solidFill>
              </a:rPr>
              <a:t>Many studies in the literature on electron-photon beam collisions </a:t>
            </a:r>
            <a:r>
              <a:rPr lang="en-GB" sz="2000" b="1">
                <a:solidFill>
                  <a:srgbClr val="C00000"/>
                </a:solidFill>
              </a:rPr>
              <a:t>c</a:t>
            </a:r>
            <a:r>
              <a:rPr lang="en-IT" sz="2000" b="1">
                <a:solidFill>
                  <a:srgbClr val="C00000"/>
                </a:solidFill>
              </a:rPr>
              <a:t>ollective/statistical properties  (phase spaces, etc)</a:t>
            </a:r>
          </a:p>
        </p:txBody>
      </p:sp>
    </p:spTree>
    <p:extLst>
      <p:ext uri="{BB962C8B-B14F-4D97-AF65-F5344CB8AC3E}">
        <p14:creationId xmlns:p14="http://schemas.microsoft.com/office/powerpoint/2010/main" val="20917808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9" name="Picture 8" descr="A screenshot of a document&#10;&#10;Description automatically generated">
            <a:extLst>
              <a:ext uri="{FF2B5EF4-FFF2-40B4-BE49-F238E27FC236}">
                <a16:creationId xmlns:a16="http://schemas.microsoft.com/office/drawing/2014/main" id="{06267D3A-AA12-EE58-CF58-43B5C1653AF0}"/>
              </a:ext>
            </a:extLst>
          </p:cNvPr>
          <p:cNvPicPr>
            <a:picLocks noChangeAspect="1"/>
          </p:cNvPicPr>
          <p:nvPr/>
        </p:nvPicPr>
        <p:blipFill>
          <a:blip r:embed="rId3"/>
          <a:stretch>
            <a:fillRect/>
          </a:stretch>
        </p:blipFill>
        <p:spPr>
          <a:xfrm>
            <a:off x="1279239" y="3582467"/>
            <a:ext cx="7342961" cy="2815909"/>
          </a:xfrm>
          <a:prstGeom prst="rect">
            <a:avLst/>
          </a:prstGeom>
          <a:ln>
            <a:solidFill>
              <a:schemeClr val="tx1"/>
            </a:solidFill>
          </a:ln>
        </p:spPr>
      </p:pic>
      <p:pic>
        <p:nvPicPr>
          <p:cNvPr id="2" name="Picture 1" descr="A picture containing text, font, screenshot, algebra&#10;&#10;Description automatically generated">
            <a:extLst>
              <a:ext uri="{FF2B5EF4-FFF2-40B4-BE49-F238E27FC236}">
                <a16:creationId xmlns:a16="http://schemas.microsoft.com/office/drawing/2014/main" id="{634E3C88-6021-857B-6784-B4A6D9CF1A06}"/>
              </a:ext>
            </a:extLst>
          </p:cNvPr>
          <p:cNvPicPr>
            <a:picLocks noChangeAspect="1"/>
          </p:cNvPicPr>
          <p:nvPr/>
        </p:nvPicPr>
        <p:blipFill>
          <a:blip r:embed="rId4"/>
          <a:stretch>
            <a:fillRect/>
          </a:stretch>
        </p:blipFill>
        <p:spPr>
          <a:xfrm>
            <a:off x="1064520" y="1280612"/>
            <a:ext cx="7772400" cy="1932364"/>
          </a:xfrm>
          <a:prstGeom prst="rect">
            <a:avLst/>
          </a:prstGeom>
          <a:ln>
            <a:solidFill>
              <a:schemeClr val="tx1"/>
            </a:solidFill>
          </a:ln>
        </p:spPr>
      </p:pic>
      <p:sp>
        <p:nvSpPr>
          <p:cNvPr id="4" name="TextBox 3">
            <a:extLst>
              <a:ext uri="{FF2B5EF4-FFF2-40B4-BE49-F238E27FC236}">
                <a16:creationId xmlns:a16="http://schemas.microsoft.com/office/drawing/2014/main" id="{6D436A31-31D1-C0C3-78ED-C6F7D153EEAD}"/>
              </a:ext>
            </a:extLst>
          </p:cNvPr>
          <p:cNvSpPr txBox="1"/>
          <p:nvPr/>
        </p:nvSpPr>
        <p:spPr>
          <a:xfrm>
            <a:off x="2483768" y="222783"/>
            <a:ext cx="5144806" cy="830997"/>
          </a:xfrm>
          <a:prstGeom prst="rect">
            <a:avLst/>
          </a:prstGeom>
          <a:noFill/>
        </p:spPr>
        <p:txBody>
          <a:bodyPr wrap="none" rtlCol="0">
            <a:spAutoFit/>
          </a:bodyPr>
          <a:lstStyle/>
          <a:p>
            <a:pPr algn="ctr"/>
            <a:r>
              <a:rPr lang="en-GB" b="1"/>
              <a:t>R</a:t>
            </a:r>
            <a:r>
              <a:rPr lang="en-IT" b="1"/>
              <a:t>elevance of recoil in electron-photon</a:t>
            </a:r>
          </a:p>
          <a:p>
            <a:pPr algn="ctr"/>
            <a:r>
              <a:rPr lang="en-IT" b="1"/>
              <a:t>beam-beam collisions</a:t>
            </a:r>
          </a:p>
        </p:txBody>
      </p:sp>
      <p:sp>
        <p:nvSpPr>
          <p:cNvPr id="3" name="Segnaposto data 6">
            <a:extLst>
              <a:ext uri="{FF2B5EF4-FFF2-40B4-BE49-F238E27FC236}">
                <a16:creationId xmlns:a16="http://schemas.microsoft.com/office/drawing/2014/main" id="{323FB26C-E3C4-2E9D-33FE-BDCF64976DB6}"/>
              </a:ext>
            </a:extLst>
          </p:cNvPr>
          <p:cNvSpPr>
            <a:spLocks noGrp="1"/>
          </p:cNvSpPr>
          <p:nvPr>
            <p:ph type="dt" sz="quarter" idx="10"/>
          </p:nvPr>
        </p:nvSpPr>
        <p:spPr>
          <a:xfrm>
            <a:off x="0" y="6553200"/>
            <a:ext cx="406794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LaSapienza - Dipartimento SBAI -  July 3rd, 2024</a:t>
            </a:r>
            <a:endParaRPr lang="en-US" sz="1400"/>
          </a:p>
        </p:txBody>
      </p:sp>
    </p:spTree>
    <p:extLst>
      <p:ext uri="{BB962C8B-B14F-4D97-AF65-F5344CB8AC3E}">
        <p14:creationId xmlns:p14="http://schemas.microsoft.com/office/powerpoint/2010/main" val="410311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1482AFA-D039-4868-6BEB-EB73A48AFD06}"/>
              </a:ext>
            </a:extLst>
          </p:cNvPr>
          <p:cNvPicPr>
            <a:picLocks noChangeAspect="1"/>
          </p:cNvPicPr>
          <p:nvPr/>
        </p:nvPicPr>
        <p:blipFill>
          <a:blip r:embed="rId3"/>
          <a:stretch>
            <a:fillRect/>
          </a:stretch>
        </p:blipFill>
        <p:spPr>
          <a:xfrm>
            <a:off x="1477511" y="3402971"/>
            <a:ext cx="7342961" cy="3338397"/>
          </a:xfrm>
          <a:prstGeom prst="rect">
            <a:avLst/>
          </a:prstGeom>
          <a:ln>
            <a:solidFill>
              <a:schemeClr val="tx1"/>
            </a:solidFill>
          </a:ln>
        </p:spPr>
      </p:pic>
      <p:pic>
        <p:nvPicPr>
          <p:cNvPr id="2" name="Picture 1" descr="A picture containing text, screenshot, font, line&#10;&#10;Description automatically generated">
            <a:extLst>
              <a:ext uri="{FF2B5EF4-FFF2-40B4-BE49-F238E27FC236}">
                <a16:creationId xmlns:a16="http://schemas.microsoft.com/office/drawing/2014/main" id="{30E8DC43-0BD6-EBA5-7858-4AEA74DD63B1}"/>
              </a:ext>
            </a:extLst>
          </p:cNvPr>
          <p:cNvPicPr>
            <a:picLocks noChangeAspect="1"/>
          </p:cNvPicPr>
          <p:nvPr/>
        </p:nvPicPr>
        <p:blipFill>
          <a:blip r:embed="rId4"/>
          <a:stretch>
            <a:fillRect/>
          </a:stretch>
        </p:blipFill>
        <p:spPr>
          <a:xfrm>
            <a:off x="899592" y="815701"/>
            <a:ext cx="8134672" cy="2325267"/>
          </a:xfrm>
          <a:prstGeom prst="rect">
            <a:avLst/>
          </a:prstGeom>
          <a:ln>
            <a:solidFill>
              <a:schemeClr val="tx1"/>
            </a:solidFill>
          </a:ln>
        </p:spPr>
      </p:pic>
    </p:spTree>
    <p:extLst>
      <p:ext uri="{BB962C8B-B14F-4D97-AF65-F5344CB8AC3E}">
        <p14:creationId xmlns:p14="http://schemas.microsoft.com/office/powerpoint/2010/main" val="871587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2" name="Picture 1" descr="A math equations on a white background&#10;&#10;Description automatically generated">
            <a:extLst>
              <a:ext uri="{FF2B5EF4-FFF2-40B4-BE49-F238E27FC236}">
                <a16:creationId xmlns:a16="http://schemas.microsoft.com/office/drawing/2014/main" id="{821DAEC6-0D70-4DDF-956F-FBCFBBDFE74F}"/>
              </a:ext>
            </a:extLst>
          </p:cNvPr>
          <p:cNvPicPr>
            <a:picLocks noChangeAspect="1"/>
          </p:cNvPicPr>
          <p:nvPr/>
        </p:nvPicPr>
        <p:blipFill>
          <a:blip r:embed="rId3"/>
          <a:stretch>
            <a:fillRect/>
          </a:stretch>
        </p:blipFill>
        <p:spPr>
          <a:xfrm>
            <a:off x="1247700" y="1154415"/>
            <a:ext cx="6894963" cy="4397759"/>
          </a:xfrm>
          <a:prstGeom prst="rect">
            <a:avLst/>
          </a:prstGeom>
        </p:spPr>
      </p:pic>
      <p:sp>
        <p:nvSpPr>
          <p:cNvPr id="4" name="Segnaposto data 6">
            <a:extLst>
              <a:ext uri="{FF2B5EF4-FFF2-40B4-BE49-F238E27FC236}">
                <a16:creationId xmlns:a16="http://schemas.microsoft.com/office/drawing/2014/main" id="{32175587-D6B3-7205-B659-F1FEBF7FAF80}"/>
              </a:ext>
            </a:extLst>
          </p:cNvPr>
          <p:cNvSpPr>
            <a:spLocks noGrp="1"/>
          </p:cNvSpPr>
          <p:nvPr>
            <p:ph type="dt" sz="quarter" idx="10"/>
          </p:nvPr>
        </p:nvSpPr>
        <p:spPr>
          <a:xfrm>
            <a:off x="0" y="6553200"/>
            <a:ext cx="406794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LaSapienza - Dipartimento SBAI -  July 3rd, 2024</a:t>
            </a:r>
            <a:endParaRPr lang="en-US" sz="1400"/>
          </a:p>
        </p:txBody>
      </p:sp>
    </p:spTree>
    <p:extLst>
      <p:ext uri="{BB962C8B-B14F-4D97-AF65-F5344CB8AC3E}">
        <p14:creationId xmlns:p14="http://schemas.microsoft.com/office/powerpoint/2010/main" val="5607033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2" name="Picture 1">
            <a:extLst>
              <a:ext uri="{FF2B5EF4-FFF2-40B4-BE49-F238E27FC236}">
                <a16:creationId xmlns:a16="http://schemas.microsoft.com/office/drawing/2014/main" id="{38B3CD8A-FEB8-76CE-8223-291A14C24910}"/>
              </a:ext>
            </a:extLst>
          </p:cNvPr>
          <p:cNvPicPr>
            <a:picLocks noChangeAspect="1"/>
          </p:cNvPicPr>
          <p:nvPr/>
        </p:nvPicPr>
        <p:blipFill>
          <a:blip r:embed="rId4"/>
          <a:stretch>
            <a:fillRect/>
          </a:stretch>
        </p:blipFill>
        <p:spPr>
          <a:xfrm>
            <a:off x="685800" y="1313904"/>
            <a:ext cx="7772400" cy="4851400"/>
          </a:xfrm>
          <a:prstGeom prst="rect">
            <a:avLst/>
          </a:prstGeom>
        </p:spPr>
      </p:pic>
      <p:sp>
        <p:nvSpPr>
          <p:cNvPr id="4" name="TextBox 3">
            <a:extLst>
              <a:ext uri="{FF2B5EF4-FFF2-40B4-BE49-F238E27FC236}">
                <a16:creationId xmlns:a16="http://schemas.microsoft.com/office/drawing/2014/main" id="{45D2009C-0987-A9C6-CF80-47D4A4DEB040}"/>
              </a:ext>
            </a:extLst>
          </p:cNvPr>
          <p:cNvSpPr txBox="1"/>
          <p:nvPr/>
        </p:nvSpPr>
        <p:spPr>
          <a:xfrm>
            <a:off x="5639208" y="474717"/>
            <a:ext cx="2605200" cy="584775"/>
          </a:xfrm>
          <a:prstGeom prst="rect">
            <a:avLst/>
          </a:prstGeom>
          <a:noFill/>
        </p:spPr>
        <p:txBody>
          <a:bodyPr wrap="none" rtlCol="0">
            <a:spAutoFit/>
          </a:bodyPr>
          <a:lstStyle/>
          <a:p>
            <a:r>
              <a:rPr lang="en-IT" sz="3200" b="1" i="1">
                <a:solidFill>
                  <a:srgbClr val="C00000"/>
                </a:solidFill>
              </a:rPr>
              <a:t>E</a:t>
            </a:r>
            <a:r>
              <a:rPr lang="en-IT" sz="3200" b="1" i="1" baseline="-25000">
                <a:solidFill>
                  <a:srgbClr val="C00000"/>
                </a:solidFill>
              </a:rPr>
              <a:t>e</a:t>
            </a:r>
            <a:r>
              <a:rPr lang="en-IT" sz="3200" b="1">
                <a:solidFill>
                  <a:srgbClr val="C00000"/>
                </a:solidFill>
              </a:rPr>
              <a:t> = 100 MeV</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342C88-707E-E5AB-63AF-8436EBA9A411}"/>
                  </a:ext>
                </a:extLst>
              </p:cNvPr>
              <p:cNvSpPr txBox="1"/>
              <p:nvPr/>
            </p:nvSpPr>
            <p:spPr>
              <a:xfrm>
                <a:off x="2210057" y="4003698"/>
                <a:ext cx="1487399" cy="7581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b="0" i="1">
                          <a:latin typeface="Cambria Math" panose="02040503050406030204" pitchFamily="18" charset="0"/>
                        </a:rPr>
                        <m:t>=</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4</m:t>
                          </m:r>
                          <m:r>
                            <a:rPr lang="it-IT" sz="2000" b="0" i="1">
                              <a:latin typeface="Cambria Math" panose="02040503050406030204" pitchFamily="18" charset="0"/>
                              <a:ea typeface="Cambria Math" panose="02040503050406030204" pitchFamily="18" charset="0"/>
                            </a:rPr>
                            <m:t>𝛾</m:t>
                          </m:r>
                        </m:den>
                      </m:f>
                    </m:oMath>
                  </m:oMathPara>
                </a14:m>
                <a:endParaRPr lang="en-IT" sz="2000"/>
              </a:p>
            </p:txBody>
          </p:sp>
        </mc:Choice>
        <mc:Fallback xmlns="">
          <p:sp>
            <p:nvSpPr>
              <p:cNvPr id="5" name="TextBox 4">
                <a:extLst>
                  <a:ext uri="{FF2B5EF4-FFF2-40B4-BE49-F238E27FC236}">
                    <a16:creationId xmlns:a16="http://schemas.microsoft.com/office/drawing/2014/main" id="{1D342C88-707E-E5AB-63AF-8436EBA9A411}"/>
                  </a:ext>
                </a:extLst>
              </p:cNvPr>
              <p:cNvSpPr txBox="1">
                <a:spLocks noRot="1" noChangeAspect="1" noMove="1" noResize="1" noEditPoints="1" noAdjustHandles="1" noChangeArrowheads="1" noChangeShapeType="1" noTextEdit="1"/>
              </p:cNvSpPr>
              <p:nvPr/>
            </p:nvSpPr>
            <p:spPr>
              <a:xfrm>
                <a:off x="2210057" y="4003698"/>
                <a:ext cx="1487399" cy="758156"/>
              </a:xfrm>
              <a:prstGeom prst="rect">
                <a:avLst/>
              </a:prstGeom>
              <a:blipFill>
                <a:blip r:embed="rId5"/>
                <a:stretch>
                  <a:fillRect b="-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EBE1661-5AFE-34AF-B800-92AD2A50F83E}"/>
                  </a:ext>
                </a:extLst>
              </p:cNvPr>
              <p:cNvSpPr txBox="1"/>
              <p:nvPr/>
            </p:nvSpPr>
            <p:spPr>
              <a:xfrm>
                <a:off x="2234792" y="3748970"/>
                <a:ext cx="148739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b="0" i="1">
                          <a:latin typeface="Cambria Math" panose="02040503050406030204" pitchFamily="18" charset="0"/>
                        </a:rPr>
                        <m:t>𝑋</m:t>
                      </m:r>
                      <m:r>
                        <a:rPr lang="it-IT" sz="2000" b="0" i="1">
                          <a:latin typeface="Cambria Math" panose="02040503050406030204" pitchFamily="18" charset="0"/>
                        </a:rPr>
                        <m:t>=1</m:t>
                      </m:r>
                    </m:oMath>
                  </m:oMathPara>
                </a14:m>
                <a:endParaRPr lang="en-IT" sz="2000"/>
              </a:p>
            </p:txBody>
          </p:sp>
        </mc:Choice>
        <mc:Fallback xmlns="">
          <p:sp>
            <p:nvSpPr>
              <p:cNvPr id="6" name="TextBox 5">
                <a:extLst>
                  <a:ext uri="{FF2B5EF4-FFF2-40B4-BE49-F238E27FC236}">
                    <a16:creationId xmlns:a16="http://schemas.microsoft.com/office/drawing/2014/main" id="{8EBE1661-5AFE-34AF-B800-92AD2A50F83E}"/>
                  </a:ext>
                </a:extLst>
              </p:cNvPr>
              <p:cNvSpPr txBox="1">
                <a:spLocks noRot="1" noChangeAspect="1" noMove="1" noResize="1" noEditPoints="1" noAdjustHandles="1" noChangeArrowheads="1" noChangeShapeType="1" noTextEdit="1"/>
              </p:cNvSpPr>
              <p:nvPr/>
            </p:nvSpPr>
            <p:spPr>
              <a:xfrm>
                <a:off x="2234792" y="3748970"/>
                <a:ext cx="1487399" cy="400110"/>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756C31-D5F9-0E13-7016-A274287435A8}"/>
                  </a:ext>
                </a:extLst>
              </p:cNvPr>
              <p:cNvSpPr txBox="1"/>
              <p:nvPr/>
            </p:nvSpPr>
            <p:spPr>
              <a:xfrm>
                <a:off x="4089730" y="4725144"/>
                <a:ext cx="13532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b="0" i="1">
                          <a:latin typeface="Cambria Math" panose="02040503050406030204" pitchFamily="18" charset="0"/>
                        </a:rPr>
                        <m:t>𝑋</m:t>
                      </m:r>
                      <m:r>
                        <a:rPr lang="it-IT" sz="2000" b="0" i="1">
                          <a:latin typeface="Cambria Math" panose="02040503050406030204" pitchFamily="18" charset="0"/>
                        </a:rPr>
                        <m:t>=2</m:t>
                      </m:r>
                      <m:r>
                        <a:rPr lang="it-IT" sz="2000" b="0" i="1">
                          <a:latin typeface="Cambria Math" panose="02040503050406030204" pitchFamily="18" charset="0"/>
                          <a:ea typeface="Cambria Math" panose="02040503050406030204" pitchFamily="18" charset="0"/>
                        </a:rPr>
                        <m:t>𝛾</m:t>
                      </m:r>
                    </m:oMath>
                  </m:oMathPara>
                </a14:m>
                <a:endParaRPr lang="en-IT" sz="2000"/>
              </a:p>
            </p:txBody>
          </p:sp>
        </mc:Choice>
        <mc:Fallback xmlns="">
          <p:sp>
            <p:nvSpPr>
              <p:cNvPr id="7" name="TextBox 6">
                <a:extLst>
                  <a:ext uri="{FF2B5EF4-FFF2-40B4-BE49-F238E27FC236}">
                    <a16:creationId xmlns:a16="http://schemas.microsoft.com/office/drawing/2014/main" id="{68756C31-D5F9-0E13-7016-A274287435A8}"/>
                  </a:ext>
                </a:extLst>
              </p:cNvPr>
              <p:cNvSpPr txBox="1">
                <a:spLocks noRot="1" noChangeAspect="1" noMove="1" noResize="1" noEditPoints="1" noAdjustHandles="1" noChangeArrowheads="1" noChangeShapeType="1" noTextEdit="1"/>
              </p:cNvSpPr>
              <p:nvPr/>
            </p:nvSpPr>
            <p:spPr>
              <a:xfrm>
                <a:off x="4089730" y="4725144"/>
                <a:ext cx="1353229" cy="400110"/>
              </a:xfrm>
              <a:prstGeom prst="rect">
                <a:avLst/>
              </a:prstGeom>
              <a:blipFill>
                <a:blip r:embed="rId7"/>
                <a:stretch>
                  <a:fillRect b="-312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EE918A-2E96-BD4C-0B2F-B2FA9A60CBD8}"/>
                  </a:ext>
                </a:extLst>
              </p:cNvPr>
              <p:cNvSpPr txBox="1"/>
              <p:nvPr/>
            </p:nvSpPr>
            <p:spPr>
              <a:xfrm>
                <a:off x="3995936" y="5190153"/>
                <a:ext cx="1487399"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b="0" i="1">
                          <a:latin typeface="Cambria Math" panose="02040503050406030204" pitchFamily="18" charset="0"/>
                        </a:rPr>
                        <m:t>=</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2</m:t>
                          </m:r>
                        </m:den>
                      </m:f>
                    </m:oMath>
                  </m:oMathPara>
                </a14:m>
                <a:endParaRPr lang="en-IT" sz="2000"/>
              </a:p>
            </p:txBody>
          </p:sp>
        </mc:Choice>
        <mc:Fallback xmlns="">
          <p:sp>
            <p:nvSpPr>
              <p:cNvPr id="8" name="TextBox 7">
                <a:extLst>
                  <a:ext uri="{FF2B5EF4-FFF2-40B4-BE49-F238E27FC236}">
                    <a16:creationId xmlns:a16="http://schemas.microsoft.com/office/drawing/2014/main" id="{58EE918A-2E96-BD4C-0B2F-B2FA9A60CBD8}"/>
                  </a:ext>
                </a:extLst>
              </p:cNvPr>
              <p:cNvSpPr txBox="1">
                <a:spLocks noRot="1" noChangeAspect="1" noMove="1" noResize="1" noEditPoints="1" noAdjustHandles="1" noChangeArrowheads="1" noChangeShapeType="1" noTextEdit="1"/>
              </p:cNvSpPr>
              <p:nvPr/>
            </p:nvSpPr>
            <p:spPr>
              <a:xfrm>
                <a:off x="3995936" y="5190153"/>
                <a:ext cx="1487399" cy="707886"/>
              </a:xfrm>
              <a:prstGeom prst="rect">
                <a:avLst/>
              </a:prstGeom>
              <a:blipFill>
                <a:blip r:embed="rId8"/>
                <a:stretch>
                  <a:fillRect b="-70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D55AB6-EABD-C967-8571-39D163B7C364}"/>
                  </a:ext>
                </a:extLst>
              </p:cNvPr>
              <p:cNvSpPr txBox="1"/>
              <p:nvPr/>
            </p:nvSpPr>
            <p:spPr>
              <a:xfrm>
                <a:off x="5695585" y="3666183"/>
                <a:ext cx="13532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i="1">
                          <a:latin typeface="Cambria Math" panose="02040503050406030204" pitchFamily="18" charset="0"/>
                        </a:rPr>
                        <m:t>𝑋</m:t>
                      </m:r>
                      <m:r>
                        <a:rPr lang="it-IT" sz="2000" i="1">
                          <a:latin typeface="Cambria Math" panose="02040503050406030204" pitchFamily="18" charset="0"/>
                        </a:rPr>
                        <m:t>=4</m:t>
                      </m:r>
                      <m:sSup>
                        <m:sSupPr>
                          <m:ctrlPr>
                            <a:rPr lang="it-IT" sz="2000" i="1">
                              <a:latin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𝛾</m:t>
                          </m:r>
                        </m:e>
                        <m:sup>
                          <m:r>
                            <a:rPr lang="it-IT" sz="2000" i="1">
                              <a:latin typeface="Cambria Math" panose="02040503050406030204" pitchFamily="18" charset="0"/>
                            </a:rPr>
                            <m:t>2</m:t>
                          </m:r>
                        </m:sup>
                      </m:sSup>
                    </m:oMath>
                  </m:oMathPara>
                </a14:m>
                <a:endParaRPr lang="en-IT" sz="2000"/>
              </a:p>
            </p:txBody>
          </p:sp>
        </mc:Choice>
        <mc:Fallback xmlns="">
          <p:sp>
            <p:nvSpPr>
              <p:cNvPr id="9" name="TextBox 8">
                <a:extLst>
                  <a:ext uri="{FF2B5EF4-FFF2-40B4-BE49-F238E27FC236}">
                    <a16:creationId xmlns:a16="http://schemas.microsoft.com/office/drawing/2014/main" id="{D0D55AB6-EABD-C967-8571-39D163B7C364}"/>
                  </a:ext>
                </a:extLst>
              </p:cNvPr>
              <p:cNvSpPr txBox="1">
                <a:spLocks noRot="1" noChangeAspect="1" noMove="1" noResize="1" noEditPoints="1" noAdjustHandles="1" noChangeArrowheads="1" noChangeShapeType="1" noTextEdit="1"/>
              </p:cNvSpPr>
              <p:nvPr/>
            </p:nvSpPr>
            <p:spPr>
              <a:xfrm>
                <a:off x="5695585" y="3666183"/>
                <a:ext cx="1353229" cy="400110"/>
              </a:xfrm>
              <a:prstGeom prst="rect">
                <a:avLst/>
              </a:prstGeom>
              <a:blipFill>
                <a:blip r:embed="rId9"/>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D875B5-1047-5B5B-67CE-46A025E0000B}"/>
                  </a:ext>
                </a:extLst>
              </p:cNvPr>
              <p:cNvSpPr txBox="1"/>
              <p:nvPr/>
            </p:nvSpPr>
            <p:spPr>
              <a:xfrm>
                <a:off x="5197556" y="4007122"/>
                <a:ext cx="2292201" cy="429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i="1">
                          <a:latin typeface="Cambria Math" panose="02040503050406030204" pitchFamily="18" charset="0"/>
                        </a:rPr>
                        <m:t>=</m:t>
                      </m:r>
                      <m:r>
                        <a:rPr lang="it-IT" sz="2000" i="1">
                          <a:latin typeface="Cambria Math" panose="02040503050406030204" pitchFamily="18" charset="0"/>
                          <a:ea typeface="Cambria Math" panose="02040503050406030204" pitchFamily="18" charset="0"/>
                        </a:rPr>
                        <m:t>𝛾</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r>
                        <a:rPr lang="it-IT" sz="2000" b="0" i="1">
                          <a:latin typeface="Cambria Math" panose="02040503050406030204" pitchFamily="18" charset="0"/>
                        </a:rPr>
                        <m:t>=</m:t>
                      </m:r>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𝑒</m:t>
                          </m:r>
                        </m:sub>
                      </m:sSub>
                    </m:oMath>
                  </m:oMathPara>
                </a14:m>
                <a:endParaRPr lang="en-IT" sz="2000"/>
              </a:p>
            </p:txBody>
          </p:sp>
        </mc:Choice>
        <mc:Fallback xmlns="">
          <p:sp>
            <p:nvSpPr>
              <p:cNvPr id="10" name="TextBox 9">
                <a:extLst>
                  <a:ext uri="{FF2B5EF4-FFF2-40B4-BE49-F238E27FC236}">
                    <a16:creationId xmlns:a16="http://schemas.microsoft.com/office/drawing/2014/main" id="{E3D875B5-1047-5B5B-67CE-46A025E0000B}"/>
                  </a:ext>
                </a:extLst>
              </p:cNvPr>
              <p:cNvSpPr txBox="1">
                <a:spLocks noRot="1" noChangeAspect="1" noMove="1" noResize="1" noEditPoints="1" noAdjustHandles="1" noChangeArrowheads="1" noChangeShapeType="1" noTextEdit="1"/>
              </p:cNvSpPr>
              <p:nvPr/>
            </p:nvSpPr>
            <p:spPr>
              <a:xfrm>
                <a:off x="5197556" y="4007122"/>
                <a:ext cx="2292201" cy="429990"/>
              </a:xfrm>
              <a:prstGeom prst="rect">
                <a:avLst/>
              </a:prstGeom>
              <a:blipFill>
                <a:blip r:embed="rId10"/>
                <a:stretch>
                  <a:fillRect b="-5714"/>
                </a:stretch>
              </a:blipFill>
            </p:spPr>
            <p:txBody>
              <a:bodyPr/>
              <a:lstStyle/>
              <a:p>
                <a:r>
                  <a:rPr lang="en-IT">
                    <a:noFill/>
                  </a:rPr>
                  <a:t> </a:t>
                </a:r>
              </a:p>
            </p:txBody>
          </p:sp>
        </mc:Fallback>
      </mc:AlternateContent>
      <p:sp>
        <p:nvSpPr>
          <p:cNvPr id="11" name="TextBox 10">
            <a:extLst>
              <a:ext uri="{FF2B5EF4-FFF2-40B4-BE49-F238E27FC236}">
                <a16:creationId xmlns:a16="http://schemas.microsoft.com/office/drawing/2014/main" id="{0ECCE96C-B205-8FEA-A04D-A0C4948537C0}"/>
              </a:ext>
            </a:extLst>
          </p:cNvPr>
          <p:cNvSpPr txBox="1"/>
          <p:nvPr/>
        </p:nvSpPr>
        <p:spPr>
          <a:xfrm>
            <a:off x="6228184" y="6135687"/>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12" name="TextBox 11">
            <a:extLst>
              <a:ext uri="{FF2B5EF4-FFF2-40B4-BE49-F238E27FC236}">
                <a16:creationId xmlns:a16="http://schemas.microsoft.com/office/drawing/2014/main" id="{FF7E4C75-C38E-BEC3-9486-093F6CFDFA19}"/>
              </a:ext>
            </a:extLst>
          </p:cNvPr>
          <p:cNvSpPr txBox="1"/>
          <p:nvPr/>
        </p:nvSpPr>
        <p:spPr>
          <a:xfrm>
            <a:off x="1403648" y="286250"/>
            <a:ext cx="4039311" cy="830997"/>
          </a:xfrm>
          <a:prstGeom prst="rect">
            <a:avLst/>
          </a:prstGeom>
          <a:noFill/>
        </p:spPr>
        <p:txBody>
          <a:bodyPr wrap="none" rtlCol="0">
            <a:spAutoFit/>
          </a:bodyPr>
          <a:lstStyle/>
          <a:p>
            <a:r>
              <a:rPr lang="en-GB"/>
              <a:t>A</a:t>
            </a:r>
            <a:r>
              <a:rPr lang="en-IT"/>
              <a:t>ll quantities normalized to</a:t>
            </a:r>
          </a:p>
          <a:p>
            <a:r>
              <a:rPr lang="en-IT"/>
              <a:t>the total energy </a:t>
            </a:r>
            <a:r>
              <a:rPr lang="en-IT" i="1"/>
              <a:t>E</a:t>
            </a:r>
            <a:r>
              <a:rPr lang="en-IT" i="1" baseline="-25000"/>
              <a:t>tot</a:t>
            </a:r>
            <a:r>
              <a:rPr lang="en-IT" i="1"/>
              <a:t> =</a:t>
            </a:r>
            <a:r>
              <a:rPr lang="en-IT"/>
              <a:t> </a:t>
            </a:r>
            <a:r>
              <a:rPr lang="en-IT" i="1"/>
              <a:t>E</a:t>
            </a:r>
            <a:r>
              <a:rPr lang="en-IT" i="1" baseline="-25000"/>
              <a:t>e</a:t>
            </a:r>
            <a:r>
              <a:rPr lang="en-IT" i="1"/>
              <a:t> + E</a:t>
            </a:r>
            <a:r>
              <a:rPr lang="en-IT" i="1" baseline="-25000"/>
              <a:t>ph</a:t>
            </a:r>
          </a:p>
        </p:txBody>
      </p:sp>
      <p:sp>
        <p:nvSpPr>
          <p:cNvPr id="13" name="TextBox 12">
            <a:extLst>
              <a:ext uri="{FF2B5EF4-FFF2-40B4-BE49-F238E27FC236}">
                <a16:creationId xmlns:a16="http://schemas.microsoft.com/office/drawing/2014/main" id="{C570A141-587D-AB4A-E174-6B1DE9F8B538}"/>
              </a:ext>
            </a:extLst>
          </p:cNvPr>
          <p:cNvSpPr txBox="1"/>
          <p:nvPr/>
        </p:nvSpPr>
        <p:spPr>
          <a:xfrm>
            <a:off x="994118" y="2904241"/>
            <a:ext cx="1600118" cy="400110"/>
          </a:xfrm>
          <a:prstGeom prst="rect">
            <a:avLst/>
          </a:prstGeom>
          <a:noFill/>
        </p:spPr>
        <p:txBody>
          <a:bodyPr wrap="none" rtlCol="0">
            <a:spAutoFit/>
          </a:bodyPr>
          <a:lstStyle/>
          <a:p>
            <a:r>
              <a:rPr lang="en-IT" sz="2000" i="1"/>
              <a:t>E’</a:t>
            </a:r>
            <a:r>
              <a:rPr lang="en-IT" sz="2000" i="1" baseline="-25000"/>
              <a:t>e</a:t>
            </a:r>
            <a:r>
              <a:rPr lang="en-IT" sz="2000" i="1"/>
              <a:t> (E</a:t>
            </a:r>
            <a:r>
              <a:rPr lang="en-IT" sz="2000" i="1" baseline="-25000"/>
              <a:t>ph</a:t>
            </a:r>
            <a:r>
              <a:rPr lang="en-IT" sz="2000" i="1"/>
              <a:t>) / E</a:t>
            </a:r>
            <a:r>
              <a:rPr lang="en-IT" sz="2000" i="1" baseline="-25000"/>
              <a:t>tot</a:t>
            </a:r>
            <a:endParaRPr lang="en-IT" sz="2000" i="1"/>
          </a:p>
        </p:txBody>
      </p:sp>
      <p:sp>
        <p:nvSpPr>
          <p:cNvPr id="14" name="TextBox 13">
            <a:extLst>
              <a:ext uri="{FF2B5EF4-FFF2-40B4-BE49-F238E27FC236}">
                <a16:creationId xmlns:a16="http://schemas.microsoft.com/office/drawing/2014/main" id="{EE046DEB-B781-2A18-AC7F-5507B7837347}"/>
              </a:ext>
            </a:extLst>
          </p:cNvPr>
          <p:cNvSpPr txBox="1"/>
          <p:nvPr/>
        </p:nvSpPr>
        <p:spPr>
          <a:xfrm>
            <a:off x="3820279" y="2971515"/>
            <a:ext cx="1694695" cy="400110"/>
          </a:xfrm>
          <a:prstGeom prst="rect">
            <a:avLst/>
          </a:prstGeom>
          <a:noFill/>
        </p:spPr>
        <p:txBody>
          <a:bodyPr wrap="none" rtlCol="0">
            <a:spAutoFit/>
          </a:bodyPr>
          <a:lstStyle/>
          <a:p>
            <a:r>
              <a:rPr lang="en-IT" sz="2000" i="1"/>
              <a:t>E’</a:t>
            </a:r>
            <a:r>
              <a:rPr lang="en-IT" sz="2000" i="1" baseline="-25000"/>
              <a:t>ph</a:t>
            </a:r>
            <a:r>
              <a:rPr lang="en-IT" sz="2000" i="1"/>
              <a:t> (E</a:t>
            </a:r>
            <a:r>
              <a:rPr lang="en-IT" sz="2000" i="1" baseline="-25000"/>
              <a:t>ph</a:t>
            </a:r>
            <a:r>
              <a:rPr lang="en-IT" sz="2000" i="1"/>
              <a:t>) / E</a:t>
            </a:r>
            <a:r>
              <a:rPr lang="en-IT" sz="2000" i="1" baseline="-25000"/>
              <a:t>tot</a:t>
            </a:r>
            <a:endParaRPr lang="en-IT" sz="2000" i="1"/>
          </a:p>
        </p:txBody>
      </p:sp>
      <p:sp>
        <p:nvSpPr>
          <p:cNvPr id="15" name="TextBox 14">
            <a:extLst>
              <a:ext uri="{FF2B5EF4-FFF2-40B4-BE49-F238E27FC236}">
                <a16:creationId xmlns:a16="http://schemas.microsoft.com/office/drawing/2014/main" id="{52448F65-3603-BAD3-114D-12DE57598145}"/>
              </a:ext>
            </a:extLst>
          </p:cNvPr>
          <p:cNvSpPr txBox="1"/>
          <p:nvPr/>
        </p:nvSpPr>
        <p:spPr>
          <a:xfrm>
            <a:off x="7101197" y="3009789"/>
            <a:ext cx="1048685" cy="400110"/>
          </a:xfrm>
          <a:prstGeom prst="rect">
            <a:avLst/>
          </a:prstGeom>
          <a:noFill/>
        </p:spPr>
        <p:txBody>
          <a:bodyPr wrap="none" rtlCol="0">
            <a:spAutoFit/>
          </a:bodyPr>
          <a:lstStyle/>
          <a:p>
            <a:r>
              <a:rPr lang="en-IT" sz="2000" i="1"/>
              <a:t>E</a:t>
            </a:r>
            <a:r>
              <a:rPr lang="en-IT" sz="2000" i="1" baseline="-25000"/>
              <a:t>ph</a:t>
            </a:r>
            <a:r>
              <a:rPr lang="en-IT" sz="2000" i="1"/>
              <a:t> / E</a:t>
            </a:r>
            <a:r>
              <a:rPr lang="en-IT" sz="2000" i="1" baseline="-25000"/>
              <a:t>tot</a:t>
            </a:r>
            <a:endParaRPr lang="en-IT" sz="2000" i="1"/>
          </a:p>
        </p:txBody>
      </p:sp>
      <p:sp>
        <p:nvSpPr>
          <p:cNvPr id="16" name="TextBox 15">
            <a:extLst>
              <a:ext uri="{FF2B5EF4-FFF2-40B4-BE49-F238E27FC236}">
                <a16:creationId xmlns:a16="http://schemas.microsoft.com/office/drawing/2014/main" id="{9B3A15E8-13F2-2859-0FE6-AC2570B178C3}"/>
              </a:ext>
            </a:extLst>
          </p:cNvPr>
          <p:cNvSpPr txBox="1"/>
          <p:nvPr/>
        </p:nvSpPr>
        <p:spPr>
          <a:xfrm>
            <a:off x="4403219" y="1633928"/>
            <a:ext cx="1008108" cy="461665"/>
          </a:xfrm>
          <a:prstGeom prst="rect">
            <a:avLst/>
          </a:prstGeom>
          <a:noFill/>
        </p:spPr>
        <p:txBody>
          <a:bodyPr wrap="square" rtlCol="0">
            <a:spAutoFit/>
          </a:bodyPr>
          <a:lstStyle/>
          <a:p>
            <a:r>
              <a:rPr lang="en-IT" i="1"/>
              <a:t>X(E</a:t>
            </a:r>
            <a:r>
              <a:rPr lang="en-IT" i="1" baseline="-25000"/>
              <a:t>ph</a:t>
            </a:r>
            <a:r>
              <a:rPr lang="en-IT" i="1"/>
              <a:t>)</a:t>
            </a:r>
          </a:p>
        </p:txBody>
      </p:sp>
      <p:cxnSp>
        <p:nvCxnSpPr>
          <p:cNvPr id="17" name="Straight Arrow Connector 16">
            <a:extLst>
              <a:ext uri="{FF2B5EF4-FFF2-40B4-BE49-F238E27FC236}">
                <a16:creationId xmlns:a16="http://schemas.microsoft.com/office/drawing/2014/main" id="{4CAC3C9E-38F2-882D-27C4-896CAA5F0C76}"/>
              </a:ext>
            </a:extLst>
          </p:cNvPr>
          <p:cNvCxnSpPr/>
          <p:nvPr/>
        </p:nvCxnSpPr>
        <p:spPr bwMode="auto">
          <a:xfrm>
            <a:off x="2987824" y="262258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9B4D4D6-7310-87C2-F3AA-8396935E5142}"/>
              </a:ext>
            </a:extLst>
          </p:cNvPr>
          <p:cNvCxnSpPr/>
          <p:nvPr/>
        </p:nvCxnSpPr>
        <p:spPr bwMode="auto">
          <a:xfrm>
            <a:off x="4697203" y="378570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510DEC13-7169-4C46-F143-D9BCBAA1BD4C}"/>
              </a:ext>
            </a:extLst>
          </p:cNvPr>
          <p:cNvCxnSpPr/>
          <p:nvPr/>
        </p:nvCxnSpPr>
        <p:spPr bwMode="auto">
          <a:xfrm>
            <a:off x="6372200" y="262258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20" name="TextBox 19">
            <a:extLst>
              <a:ext uri="{FF2B5EF4-FFF2-40B4-BE49-F238E27FC236}">
                <a16:creationId xmlns:a16="http://schemas.microsoft.com/office/drawing/2014/main" id="{9AA072DD-E5AF-3C96-11AD-C6E8CFE9E0EE}"/>
              </a:ext>
            </a:extLst>
          </p:cNvPr>
          <p:cNvSpPr txBox="1"/>
          <p:nvPr/>
        </p:nvSpPr>
        <p:spPr>
          <a:xfrm>
            <a:off x="6793310" y="2545740"/>
            <a:ext cx="1739130" cy="523220"/>
          </a:xfrm>
          <a:prstGeom prst="rect">
            <a:avLst/>
          </a:prstGeom>
          <a:solidFill>
            <a:schemeClr val="accent1"/>
          </a:solidFill>
        </p:spPr>
        <p:txBody>
          <a:bodyPr wrap="none" rtlCol="0">
            <a:spAutoFit/>
          </a:bodyPr>
          <a:lstStyle/>
          <a:p>
            <a:pPr algn="ctr"/>
            <a:r>
              <a:rPr lang="en-GB" sz="1400">
                <a:effectLst/>
                <a:latin typeface="Times" pitchFamily="2" charset="0"/>
              </a:rPr>
              <a:t>A.H. Compton,</a:t>
            </a:r>
          </a:p>
          <a:p>
            <a:pPr algn="ctr"/>
            <a:r>
              <a:rPr lang="en-GB" sz="1400">
                <a:effectLst/>
                <a:latin typeface="Times" pitchFamily="2" charset="0"/>
              </a:rPr>
              <a:t>Phys. Rev. 21 (1923) </a:t>
            </a:r>
          </a:p>
        </p:txBody>
      </p:sp>
      <p:sp>
        <p:nvSpPr>
          <p:cNvPr id="21" name="TextBox 20">
            <a:extLst>
              <a:ext uri="{FF2B5EF4-FFF2-40B4-BE49-F238E27FC236}">
                <a16:creationId xmlns:a16="http://schemas.microsoft.com/office/drawing/2014/main" id="{9606CA3A-6FD6-8EE9-31AD-009577D98B8C}"/>
              </a:ext>
            </a:extLst>
          </p:cNvPr>
          <p:cNvSpPr txBox="1"/>
          <p:nvPr/>
        </p:nvSpPr>
        <p:spPr>
          <a:xfrm>
            <a:off x="1185081" y="2340169"/>
            <a:ext cx="1442703" cy="584775"/>
          </a:xfrm>
          <a:prstGeom prst="rect">
            <a:avLst/>
          </a:prstGeom>
          <a:solidFill>
            <a:srgbClr val="FFFF00"/>
          </a:solidFill>
        </p:spPr>
        <p:txBody>
          <a:bodyPr wrap="none" rtlCol="0">
            <a:spAutoFit/>
          </a:bodyPr>
          <a:lstStyle/>
          <a:p>
            <a:pPr algn="ctr"/>
            <a:r>
              <a:rPr lang="en-IT" sz="1600"/>
              <a:t>I.C.S.</a:t>
            </a:r>
          </a:p>
          <a:p>
            <a:pPr algn="ctr"/>
            <a:r>
              <a:rPr lang="en-IT" sz="1600"/>
              <a:t>STAR, ELI-NP</a:t>
            </a:r>
          </a:p>
        </p:txBody>
      </p:sp>
      <p:sp>
        <p:nvSpPr>
          <p:cNvPr id="22" name="TextBox 21">
            <a:extLst>
              <a:ext uri="{FF2B5EF4-FFF2-40B4-BE49-F238E27FC236}">
                <a16:creationId xmlns:a16="http://schemas.microsoft.com/office/drawing/2014/main" id="{8CFB15C5-EAF1-42BB-2249-C5BFB010586B}"/>
              </a:ext>
            </a:extLst>
          </p:cNvPr>
          <p:cNvSpPr txBox="1"/>
          <p:nvPr/>
        </p:nvSpPr>
        <p:spPr>
          <a:xfrm rot="2735960">
            <a:off x="3222683" y="3963485"/>
            <a:ext cx="1418979" cy="338554"/>
          </a:xfrm>
          <a:prstGeom prst="rect">
            <a:avLst/>
          </a:prstGeom>
          <a:solidFill>
            <a:srgbClr val="FFFF00"/>
          </a:solidFill>
        </p:spPr>
        <p:txBody>
          <a:bodyPr wrap="none" rtlCol="0">
            <a:spAutoFit/>
          </a:bodyPr>
          <a:lstStyle/>
          <a:p>
            <a:pPr algn="ctr"/>
            <a:r>
              <a:rPr lang="en-IT" sz="1600"/>
              <a:t>Astro-physics?</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4405B7C-7B01-799F-A43C-AC5647393195}"/>
                  </a:ext>
                </a:extLst>
              </p:cNvPr>
              <p:cNvSpPr txBox="1"/>
              <p:nvPr/>
            </p:nvSpPr>
            <p:spPr>
              <a:xfrm>
                <a:off x="6405697" y="1772816"/>
                <a:ext cx="2793114" cy="7177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sz="2000" b="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𝜆</m:t>
                          </m:r>
                        </m:e>
                        <m:sup>
                          <m:r>
                            <a:rPr lang="it-IT" sz="2000" b="0" i="1">
                              <a:latin typeface="Cambria Math" panose="02040503050406030204" pitchFamily="18" charset="0"/>
                              <a:ea typeface="Cambria Math" panose="02040503050406030204" pitchFamily="18" charset="0"/>
                            </a:rPr>
                            <m:t>′</m:t>
                          </m:r>
                        </m:sup>
                      </m:sSup>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𝜆</m:t>
                      </m:r>
                      <m:r>
                        <a:rPr lang="it-IT" sz="2000" b="0" i="1">
                          <a:latin typeface="Cambria Math" panose="02040503050406030204" pitchFamily="18" charset="0"/>
                          <a:ea typeface="Cambria Math" panose="02040503050406030204" pitchFamily="18" charset="0"/>
                        </a:rPr>
                        <m:t>=</m:t>
                      </m:r>
                      <m:sSub>
                        <m:sSubPr>
                          <m:ctrlPr>
                            <a:rPr lang="it-IT" sz="2000" b="0" i="1">
                              <a:latin typeface="Cambria Math" panose="02040503050406030204" pitchFamily="18" charset="0"/>
                              <a:ea typeface="Cambria Math" panose="02040503050406030204" pitchFamily="18" charset="0"/>
                            </a:rPr>
                          </m:ctrlPr>
                        </m:sSubPr>
                        <m:e>
                          <m:r>
                            <a:rPr lang="it-IT" sz="2000" b="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𝐶</m:t>
                          </m:r>
                        </m:sub>
                      </m:sSub>
                      <m:d>
                        <m:dPr>
                          <m:ctrlPr>
                            <a:rPr lang="it-IT" sz="2000" b="0" i="1">
                              <a:latin typeface="Cambria Math" panose="02040503050406030204" pitchFamily="18" charset="0"/>
                              <a:ea typeface="Cambria Math" panose="02040503050406030204" pitchFamily="18" charset="0"/>
                            </a:rPr>
                          </m:ctrlPr>
                        </m:dPr>
                        <m:e>
                          <m:r>
                            <a:rPr lang="it-IT" sz="2000" b="0" i="1">
                              <a:latin typeface="Cambria Math" panose="02040503050406030204" pitchFamily="18" charset="0"/>
                              <a:ea typeface="Cambria Math" panose="02040503050406030204" pitchFamily="18" charset="0"/>
                            </a:rPr>
                            <m:t>1−</m:t>
                          </m:r>
                          <m:func>
                            <m:funcPr>
                              <m:ctrlPr>
                                <a:rPr lang="it-IT" sz="2000" b="0" i="1">
                                  <a:latin typeface="Cambria Math" panose="02040503050406030204" pitchFamily="18" charset="0"/>
                                  <a:ea typeface="Cambria Math" panose="02040503050406030204" pitchFamily="18" charset="0"/>
                                </a:rPr>
                              </m:ctrlPr>
                            </m:funcPr>
                            <m:fName>
                              <m:r>
                                <m:rPr>
                                  <m:sty m:val="p"/>
                                </m:rPr>
                                <a:rPr lang="it-IT" sz="2000" b="0" i="0">
                                  <a:latin typeface="Cambria Math" panose="02040503050406030204" pitchFamily="18" charset="0"/>
                                  <a:ea typeface="Cambria Math" panose="02040503050406030204" pitchFamily="18" charset="0"/>
                                </a:rPr>
                                <m:t>cos</m:t>
                              </m:r>
                            </m:fName>
                            <m:e>
                              <m:r>
                                <a:rPr lang="it-IT" sz="2000" b="0" i="1">
                                  <a:latin typeface="Cambria Math" panose="02040503050406030204" pitchFamily="18" charset="0"/>
                                  <a:ea typeface="Cambria Math" panose="02040503050406030204" pitchFamily="18" charset="0"/>
                                </a:rPr>
                                <m:t>𝜗</m:t>
                              </m:r>
                            </m:e>
                          </m:func>
                        </m:e>
                      </m:d>
                    </m:oMath>
                  </m:oMathPara>
                </a14:m>
                <a:endParaRPr lang="en-IT" sz="2000"/>
              </a:p>
              <a:p>
                <a:pPr/>
                <a14:m>
                  <m:oMathPara xmlns:m="http://schemas.openxmlformats.org/officeDocument/2006/math">
                    <m:oMathParaPr>
                      <m:jc m:val="centerGroup"/>
                    </m:oMathParaPr>
                    <m:oMath xmlns:m="http://schemas.openxmlformats.org/officeDocument/2006/math">
                      <m:sSubSup>
                        <m:sSubSupPr>
                          <m:ctrlPr>
                            <a:rPr lang="it-IT" sz="2000" i="1">
                              <a:latin typeface="Cambria Math" panose="02040503050406030204" pitchFamily="18" charset="0"/>
                              <a:ea typeface="Cambria Math" panose="02040503050406030204" pitchFamily="18" charset="0"/>
                            </a:rPr>
                          </m:ctrlPr>
                        </m:sSubSupPr>
                        <m:e>
                          <m:r>
                            <a:rPr lang="it-IT" sz="200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𝑚𝑖𝑛</m:t>
                          </m:r>
                        </m:sub>
                        <m:sup>
                          <m:r>
                            <a:rPr lang="it-IT" sz="2000" b="0" i="1">
                              <a:latin typeface="Cambria Math" panose="02040503050406030204" pitchFamily="18" charset="0"/>
                              <a:ea typeface="Cambria Math" panose="02040503050406030204" pitchFamily="18" charset="0"/>
                            </a:rPr>
                            <m:t>′</m:t>
                          </m:r>
                        </m:sup>
                      </m:sSubSup>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𝜆</m:t>
                      </m:r>
                      <m:r>
                        <a:rPr lang="it-IT" sz="2000" b="0" i="1">
                          <a:latin typeface="Cambria Math" panose="02040503050406030204" pitchFamily="18" charset="0"/>
                          <a:ea typeface="Cambria Math" panose="02040503050406030204" pitchFamily="18" charset="0"/>
                        </a:rPr>
                        <m:t>=2</m:t>
                      </m:r>
                      <m:sSub>
                        <m:sSubPr>
                          <m:ctrlPr>
                            <a:rPr lang="it-IT" sz="2000" b="0" i="1">
                              <a:latin typeface="Cambria Math" panose="02040503050406030204" pitchFamily="18" charset="0"/>
                              <a:ea typeface="Cambria Math" panose="02040503050406030204" pitchFamily="18" charset="0"/>
                            </a:rPr>
                          </m:ctrlPr>
                        </m:sSubPr>
                        <m:e>
                          <m:r>
                            <a:rPr lang="it-IT" sz="2000" b="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𝐶</m:t>
                          </m:r>
                        </m:sub>
                      </m:sSub>
                    </m:oMath>
                  </m:oMathPara>
                </a14:m>
                <a:endParaRPr lang="en-IT" sz="2000"/>
              </a:p>
            </p:txBody>
          </p:sp>
        </mc:Choice>
        <mc:Fallback xmlns="">
          <p:sp>
            <p:nvSpPr>
              <p:cNvPr id="23" name="TextBox 22">
                <a:extLst>
                  <a:ext uri="{FF2B5EF4-FFF2-40B4-BE49-F238E27FC236}">
                    <a16:creationId xmlns:a16="http://schemas.microsoft.com/office/drawing/2014/main" id="{14405B7C-7B01-799F-A43C-AC5647393195}"/>
                  </a:ext>
                </a:extLst>
              </p:cNvPr>
              <p:cNvSpPr txBox="1">
                <a:spLocks noRot="1" noChangeAspect="1" noMove="1" noResize="1" noEditPoints="1" noAdjustHandles="1" noChangeArrowheads="1" noChangeShapeType="1" noTextEdit="1"/>
              </p:cNvSpPr>
              <p:nvPr/>
            </p:nvSpPr>
            <p:spPr>
              <a:xfrm>
                <a:off x="6405697" y="1772816"/>
                <a:ext cx="2793114" cy="717761"/>
              </a:xfrm>
              <a:prstGeom prst="rect">
                <a:avLst/>
              </a:prstGeom>
              <a:blipFill>
                <a:blip r:embed="rId11"/>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A1E6C96-E161-E01D-4EFA-D6817C97A890}"/>
                  </a:ext>
                </a:extLst>
              </p:cNvPr>
              <p:cNvSpPr txBox="1"/>
              <p:nvPr/>
            </p:nvSpPr>
            <p:spPr>
              <a:xfrm>
                <a:off x="3562743" y="6242579"/>
                <a:ext cx="2305401" cy="570797"/>
              </a:xfrm>
              <a:prstGeom prst="rect">
                <a:avLst/>
              </a:prstGeom>
              <a:noFill/>
            </p:spPr>
            <p:txBody>
              <a:bodyPr wrap="square">
                <a:spAutoFit/>
              </a:bodyPr>
              <a:lstStyle/>
              <a:p>
                <a14:m>
                  <m:oMath xmlns:m="http://schemas.openxmlformats.org/officeDocument/2006/math">
                    <m:sSubSup>
                      <m:sSubSupPr>
                        <m:ctrlPr>
                          <a:rPr lang="it-IT" sz="2000" i="1">
                            <a:latin typeface="Cambria Math" panose="02040503050406030204" pitchFamily="18" charset="0"/>
                          </a:rPr>
                        </m:ctrlPr>
                      </m:sSubSupPr>
                      <m:e>
                        <m:r>
                          <a:rPr lang="it-IT" sz="2000" b="0" i="1">
                            <a:latin typeface="Cambria Math" panose="02040503050406030204" pitchFamily="18" charset="0"/>
                          </a:rPr>
                          <m:t>𝐸</m:t>
                        </m:r>
                      </m:e>
                      <m:sub>
                        <m:r>
                          <a:rPr lang="it-IT" sz="2000" b="0" i="1">
                            <a:latin typeface="Cambria Math" panose="02040503050406030204" pitchFamily="18" charset="0"/>
                          </a:rPr>
                          <m:t>𝑝h</m:t>
                        </m:r>
                      </m:sub>
                      <m:sup>
                        <m:r>
                          <a:rPr lang="it-IT" sz="2000" b="0" i="1">
                            <a:latin typeface="Cambria Math" panose="02040503050406030204" pitchFamily="18" charset="0"/>
                          </a:rPr>
                          <m:t>𝐸𝑅𝐹</m:t>
                        </m:r>
                      </m:sup>
                    </m:sSubSup>
                    <m:r>
                      <a:rPr lang="it-IT" sz="2000" b="0" i="1">
                        <a:latin typeface="Cambria Math" panose="02040503050406030204" pitchFamily="18" charset="0"/>
                      </a:rPr>
                      <m:t>=2</m:t>
                    </m:r>
                    <m:r>
                      <a:rPr lang="it-IT" sz="2000" b="0" i="1">
                        <a:latin typeface="Cambria Math" panose="02040503050406030204" pitchFamily="18" charset="0"/>
                        <a:ea typeface="Cambria Math" panose="02040503050406030204" pitchFamily="18" charset="0"/>
                      </a:rPr>
                      <m:t>𝛾</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2</m:t>
                        </m:r>
                      </m:den>
                    </m:f>
                  </m:oMath>
                </a14:m>
                <a:r>
                  <a:rPr lang="en-IT" sz="2000"/>
                  <a:t> =</a:t>
                </a:r>
                <a:r>
                  <a:rPr lang="en-IT" sz="2000" i="1"/>
                  <a:t> E</a:t>
                </a:r>
                <a:r>
                  <a:rPr lang="en-IT" sz="2000" i="1" baseline="-25000"/>
                  <a:t>e</a:t>
                </a:r>
                <a:endParaRPr lang="en-IT" sz="2000"/>
              </a:p>
            </p:txBody>
          </p:sp>
        </mc:Choice>
        <mc:Fallback xmlns="">
          <p:sp>
            <p:nvSpPr>
              <p:cNvPr id="25" name="TextBox 24">
                <a:extLst>
                  <a:ext uri="{FF2B5EF4-FFF2-40B4-BE49-F238E27FC236}">
                    <a16:creationId xmlns:a16="http://schemas.microsoft.com/office/drawing/2014/main" id="{CA1E6C96-E161-E01D-4EFA-D6817C97A890}"/>
                  </a:ext>
                </a:extLst>
              </p:cNvPr>
              <p:cNvSpPr txBox="1">
                <a:spLocks noRot="1" noChangeAspect="1" noMove="1" noResize="1" noEditPoints="1" noAdjustHandles="1" noChangeArrowheads="1" noChangeShapeType="1" noTextEdit="1"/>
              </p:cNvSpPr>
              <p:nvPr/>
            </p:nvSpPr>
            <p:spPr>
              <a:xfrm>
                <a:off x="3562743" y="6242579"/>
                <a:ext cx="2305401" cy="570797"/>
              </a:xfrm>
              <a:prstGeom prst="rect">
                <a:avLst/>
              </a:prstGeom>
              <a:blipFill>
                <a:blip r:embed="rId12"/>
                <a:stretch>
                  <a:fillRect b="-8696"/>
                </a:stretch>
              </a:blipFill>
            </p:spPr>
            <p:txBody>
              <a:bodyPr/>
              <a:lstStyle/>
              <a:p>
                <a:r>
                  <a:rPr lang="en-IT">
                    <a:noFill/>
                  </a:rPr>
                  <a:t> </a:t>
                </a:r>
              </a:p>
            </p:txBody>
          </p:sp>
        </mc:Fallback>
      </mc:AlternateContent>
      <p:cxnSp>
        <p:nvCxnSpPr>
          <p:cNvPr id="27" name="Straight Arrow Connector 26">
            <a:extLst>
              <a:ext uri="{FF2B5EF4-FFF2-40B4-BE49-F238E27FC236}">
                <a16:creationId xmlns:a16="http://schemas.microsoft.com/office/drawing/2014/main" id="{D691F742-4C13-6404-1BAB-643BC4AF8E7E}"/>
              </a:ext>
            </a:extLst>
          </p:cNvPr>
          <p:cNvCxnSpPr>
            <a:cxnSpLocks/>
          </p:cNvCxnSpPr>
          <p:nvPr/>
        </p:nvCxnSpPr>
        <p:spPr bwMode="auto">
          <a:xfrm>
            <a:off x="4697203" y="5157192"/>
            <a:ext cx="306845" cy="1085387"/>
          </a:xfrm>
          <a:prstGeom prst="straightConnector1">
            <a:avLst/>
          </a:prstGeom>
          <a:solidFill>
            <a:schemeClr val="accent1"/>
          </a:solidFill>
          <a:ln w="47625" cap="flat" cmpd="sng" algn="ctr">
            <a:solidFill>
              <a:srgbClr val="C00000"/>
            </a:solidFill>
            <a:prstDash val="sysDash"/>
            <a:round/>
            <a:headEnd type="none" w="med" len="med"/>
            <a:tailEnd type="triangle"/>
          </a:ln>
          <a:effectLst/>
        </p:spPr>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7F536D3-2A5A-EDA5-62BB-67D5C3BFD402}"/>
                  </a:ext>
                </a:extLst>
              </p:cNvPr>
              <p:cNvSpPr txBox="1"/>
              <p:nvPr/>
            </p:nvSpPr>
            <p:spPr>
              <a:xfrm>
                <a:off x="1187624" y="1945435"/>
                <a:ext cx="2149178" cy="331437"/>
              </a:xfrm>
              <a:prstGeom prst="rect">
                <a:avLst/>
              </a:prstGeom>
              <a:noFill/>
            </p:spPr>
            <p:txBody>
              <a:bodyPr wrap="none" lIns="0" tIns="0" rIns="0" bIns="0" rtlCol="0">
                <a:spAutoFit/>
              </a:bodyPr>
              <a:lstStyle/>
              <a:p>
                <a14:m>
                  <m:oMath xmlns:m="http://schemas.openxmlformats.org/officeDocument/2006/math">
                    <m:sSub>
                      <m:sSubPr>
                        <m:ctrlPr>
                          <a:rPr lang="it-IT" sz="2000" b="0" i="1">
                            <a:latin typeface="Cambria Math" panose="02040503050406030204" pitchFamily="18" charset="0"/>
                          </a:rPr>
                        </m:ctrlPr>
                      </m:sSubPr>
                      <m:e>
                        <m:r>
                          <a:rPr lang="it-IT" sz="2000" b="0" i="1">
                            <a:latin typeface="Cambria Math" panose="02040503050406030204" pitchFamily="18" charset="0"/>
                          </a:rPr>
                          <m:t>𝐸</m:t>
                        </m:r>
                        <m:r>
                          <a:rPr lang="it-IT" sz="2000" b="0" i="1">
                            <a:latin typeface="Cambria Math" panose="02040503050406030204" pitchFamily="18" charset="0"/>
                          </a:rPr>
                          <m:t>′</m:t>
                        </m:r>
                      </m:e>
                      <m:sub>
                        <m:r>
                          <a:rPr lang="it-IT" sz="2000" b="0" i="1">
                            <a:latin typeface="Cambria Math" panose="02040503050406030204" pitchFamily="18" charset="0"/>
                            <a:ea typeface="Cambria Math" panose="02040503050406030204" pitchFamily="18" charset="0"/>
                          </a:rPr>
                          <m:t>𝑝h</m:t>
                        </m:r>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𝑚𝑎𝑥</m:t>
                        </m:r>
                      </m:sub>
                    </m:sSub>
                    <m:r>
                      <a:rPr lang="it-IT" sz="2000" b="0" i="1">
                        <a:latin typeface="Cambria Math" panose="02040503050406030204" pitchFamily="18" charset="0"/>
                      </a:rPr>
                      <m:t> </m:t>
                    </m:r>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rPr>
                      <m:t> 4</m:t>
                    </m:r>
                    <m:r>
                      <a:rPr lang="it-IT" sz="2000" i="1">
                        <a:latin typeface="Cambria Math" panose="02040503050406030204" pitchFamily="18" charset="0"/>
                        <a:ea typeface="Cambria Math" panose="02040503050406030204" pitchFamily="18" charset="0"/>
                      </a:rPr>
                      <m:t>𝛾</m:t>
                    </m:r>
                    <m:r>
                      <a:rPr lang="it-IT" sz="2000" b="0" i="1" baseline="30000">
                        <a:latin typeface="Cambria Math" panose="02040503050406030204" pitchFamily="18" charset="0"/>
                        <a:ea typeface="Cambria Math" panose="02040503050406030204" pitchFamily="18" charset="0"/>
                      </a:rPr>
                      <m:t>2</m:t>
                    </m:r>
                  </m:oMath>
                </a14:m>
                <a:r>
                  <a:rPr lang="it-IT" sz="2000"/>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ea typeface="Cambria Math" panose="02040503050406030204" pitchFamily="18" charset="0"/>
                          </a:rPr>
                          <m:t>𝑝h</m:t>
                        </m:r>
                      </m:sub>
                    </m:sSub>
                  </m:oMath>
                </a14:m>
                <a:endParaRPr lang="en-US" sz="2000" baseline="30000"/>
              </a:p>
            </p:txBody>
          </p:sp>
        </mc:Choice>
        <mc:Fallback xmlns="">
          <p:sp>
            <p:nvSpPr>
              <p:cNvPr id="30" name="TextBox 29">
                <a:extLst>
                  <a:ext uri="{FF2B5EF4-FFF2-40B4-BE49-F238E27FC236}">
                    <a16:creationId xmlns:a16="http://schemas.microsoft.com/office/drawing/2014/main" id="{E7F536D3-2A5A-EDA5-62BB-67D5C3BFD402}"/>
                  </a:ext>
                </a:extLst>
              </p:cNvPr>
              <p:cNvSpPr txBox="1">
                <a:spLocks noRot="1" noChangeAspect="1" noMove="1" noResize="1" noEditPoints="1" noAdjustHandles="1" noChangeArrowheads="1" noChangeShapeType="1" noTextEdit="1"/>
              </p:cNvSpPr>
              <p:nvPr/>
            </p:nvSpPr>
            <p:spPr>
              <a:xfrm>
                <a:off x="1187624" y="1945435"/>
                <a:ext cx="2149178" cy="331437"/>
              </a:xfrm>
              <a:prstGeom prst="rect">
                <a:avLst/>
              </a:prstGeom>
              <a:blipFill>
                <a:blip r:embed="rId13"/>
                <a:stretch>
                  <a:fillRect l="-4706" t="-7407" r="-2353" b="-259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16A66F6-3A8D-1BFC-5621-32DED5A641F6}"/>
                  </a:ext>
                </a:extLst>
              </p:cNvPr>
              <p:cNvSpPr txBox="1"/>
              <p:nvPr/>
            </p:nvSpPr>
            <p:spPr>
              <a:xfrm>
                <a:off x="5441595" y="4453081"/>
                <a:ext cx="17697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
                        <a:rPr lang="it-IT" sz="2000" b="0" i="1">
                          <a:latin typeface="Cambria Math" panose="02040503050406030204" pitchFamily="18" charset="0"/>
                        </a:rPr>
                        <m:t>2</m:t>
                      </m:r>
                      <m:r>
                        <a:rPr lang="it-IT" sz="2000" i="1">
                          <a:latin typeface="Cambria Math" panose="02040503050406030204" pitchFamily="18" charset="0"/>
                          <a:ea typeface="Cambria Math" panose="02040503050406030204" pitchFamily="18" charset="0"/>
                        </a:rPr>
                        <m:t>𝛾</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4" name="TextBox 23">
                <a:extLst>
                  <a:ext uri="{FF2B5EF4-FFF2-40B4-BE49-F238E27FC236}">
                    <a16:creationId xmlns:a16="http://schemas.microsoft.com/office/drawing/2014/main" id="{416A66F6-3A8D-1BFC-5621-32DED5A641F6}"/>
                  </a:ext>
                </a:extLst>
              </p:cNvPr>
              <p:cNvSpPr txBox="1">
                <a:spLocks noRot="1" noChangeAspect="1" noMove="1" noResize="1" noEditPoints="1" noAdjustHandles="1" noChangeArrowheads="1" noChangeShapeType="1" noTextEdit="1"/>
              </p:cNvSpPr>
              <p:nvPr/>
            </p:nvSpPr>
            <p:spPr>
              <a:xfrm>
                <a:off x="5441595" y="4453081"/>
                <a:ext cx="1769762" cy="400110"/>
              </a:xfrm>
              <a:prstGeom prst="rect">
                <a:avLst/>
              </a:prstGeom>
              <a:blipFill>
                <a:blip r:embed="rId14"/>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6A552AC-7388-A984-939A-240D47EBDBC5}"/>
                  </a:ext>
                </a:extLst>
              </p:cNvPr>
              <p:cNvSpPr txBox="1"/>
              <p:nvPr/>
            </p:nvSpPr>
            <p:spPr>
              <a:xfrm>
                <a:off x="2126203" y="4747220"/>
                <a:ext cx="1769762" cy="4364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ad>
                        <m:radPr>
                          <m:degHide m:val="on"/>
                          <m:ctrlPr>
                            <a:rPr lang="it-IT" sz="2000" i="1">
                              <a:latin typeface="Cambria Math" panose="02040503050406030204" pitchFamily="18" charset="0"/>
                            </a:rPr>
                          </m:ctrlPr>
                        </m:radPr>
                        <m:deg/>
                        <m:e>
                          <m:r>
                            <a:rPr lang="it-IT" sz="2000" b="0" i="1">
                              <a:latin typeface="Cambria Math" panose="02040503050406030204" pitchFamily="18" charset="0"/>
                            </a:rPr>
                            <m:t>2</m:t>
                          </m:r>
                        </m:e>
                      </m:rad>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6" name="TextBox 25">
                <a:extLst>
                  <a:ext uri="{FF2B5EF4-FFF2-40B4-BE49-F238E27FC236}">
                    <a16:creationId xmlns:a16="http://schemas.microsoft.com/office/drawing/2014/main" id="{56A552AC-7388-A984-939A-240D47EBDBC5}"/>
                  </a:ext>
                </a:extLst>
              </p:cNvPr>
              <p:cNvSpPr txBox="1">
                <a:spLocks noRot="1" noChangeAspect="1" noMove="1" noResize="1" noEditPoints="1" noAdjustHandles="1" noChangeArrowheads="1" noChangeShapeType="1" noTextEdit="1"/>
              </p:cNvSpPr>
              <p:nvPr/>
            </p:nvSpPr>
            <p:spPr>
              <a:xfrm>
                <a:off x="2126203" y="4747220"/>
                <a:ext cx="1769762" cy="436402"/>
              </a:xfrm>
              <a:prstGeom prst="rect">
                <a:avLst/>
              </a:prstGeom>
              <a:blipFill>
                <a:blip r:embed="rId1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33FAE7-D4CF-FCF4-A187-3531D3A28559}"/>
                  </a:ext>
                </a:extLst>
              </p:cNvPr>
              <p:cNvSpPr txBox="1"/>
              <p:nvPr/>
            </p:nvSpPr>
            <p:spPr>
              <a:xfrm>
                <a:off x="858022" y="3429000"/>
                <a:ext cx="17697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8" name="TextBox 27">
                <a:extLst>
                  <a:ext uri="{FF2B5EF4-FFF2-40B4-BE49-F238E27FC236}">
                    <a16:creationId xmlns:a16="http://schemas.microsoft.com/office/drawing/2014/main" id="{1C33FAE7-D4CF-FCF4-A187-3531D3A28559}"/>
                  </a:ext>
                </a:extLst>
              </p:cNvPr>
              <p:cNvSpPr txBox="1">
                <a:spLocks noRot="1" noChangeAspect="1" noMove="1" noResize="1" noEditPoints="1" noAdjustHandles="1" noChangeArrowheads="1" noChangeShapeType="1" noTextEdit="1"/>
              </p:cNvSpPr>
              <p:nvPr/>
            </p:nvSpPr>
            <p:spPr>
              <a:xfrm>
                <a:off x="858022" y="3429000"/>
                <a:ext cx="1769762" cy="400110"/>
              </a:xfrm>
              <a:prstGeom prst="rect">
                <a:avLst/>
              </a:prstGeom>
              <a:blipFill>
                <a:blip r:embed="rId16"/>
                <a:stretch>
                  <a:fillRect/>
                </a:stretch>
              </a:blipFill>
            </p:spPr>
            <p:txBody>
              <a:bodyPr/>
              <a:lstStyle/>
              <a:p>
                <a:r>
                  <a:rPr lang="en-IT">
                    <a:noFill/>
                  </a:rPr>
                  <a:t> </a:t>
                </a:r>
              </a:p>
            </p:txBody>
          </p:sp>
        </mc:Fallback>
      </mc:AlternateContent>
      <p:sp>
        <p:nvSpPr>
          <p:cNvPr id="29" name="TextBox 28">
            <a:extLst>
              <a:ext uri="{FF2B5EF4-FFF2-40B4-BE49-F238E27FC236}">
                <a16:creationId xmlns:a16="http://schemas.microsoft.com/office/drawing/2014/main" id="{6938B0F7-1F45-2DF6-00C7-C4DE59E2F6F0}"/>
              </a:ext>
            </a:extLst>
          </p:cNvPr>
          <p:cNvSpPr txBox="1"/>
          <p:nvPr/>
        </p:nvSpPr>
        <p:spPr>
          <a:xfrm>
            <a:off x="2683773" y="2348880"/>
            <a:ext cx="736099" cy="369332"/>
          </a:xfrm>
          <a:prstGeom prst="rect">
            <a:avLst/>
          </a:prstGeom>
          <a:noFill/>
        </p:spPr>
        <p:txBody>
          <a:bodyPr wrap="none" rtlCol="0">
            <a:spAutoFit/>
          </a:bodyPr>
          <a:lstStyle/>
          <a:p>
            <a:r>
              <a:rPr lang="en-IT" sz="1800" b="1"/>
              <a:t>DICS</a:t>
            </a:r>
          </a:p>
        </p:txBody>
      </p:sp>
      <p:sp>
        <p:nvSpPr>
          <p:cNvPr id="31" name="TextBox 30">
            <a:extLst>
              <a:ext uri="{FF2B5EF4-FFF2-40B4-BE49-F238E27FC236}">
                <a16:creationId xmlns:a16="http://schemas.microsoft.com/office/drawing/2014/main" id="{1F422B96-8D7F-9417-C317-23D4A0E9BD18}"/>
              </a:ext>
            </a:extLst>
          </p:cNvPr>
          <p:cNvSpPr txBox="1"/>
          <p:nvPr/>
        </p:nvSpPr>
        <p:spPr>
          <a:xfrm>
            <a:off x="4339957" y="3491716"/>
            <a:ext cx="710451" cy="369332"/>
          </a:xfrm>
          <a:prstGeom prst="rect">
            <a:avLst/>
          </a:prstGeom>
          <a:noFill/>
        </p:spPr>
        <p:txBody>
          <a:bodyPr wrap="none" rtlCol="0">
            <a:spAutoFit/>
          </a:bodyPr>
          <a:lstStyle/>
          <a:p>
            <a:r>
              <a:rPr lang="en-IT" sz="1800" b="1"/>
              <a:t>FICS</a:t>
            </a:r>
          </a:p>
        </p:txBody>
      </p:sp>
      <p:sp>
        <p:nvSpPr>
          <p:cNvPr id="32" name="TextBox 31">
            <a:extLst>
              <a:ext uri="{FF2B5EF4-FFF2-40B4-BE49-F238E27FC236}">
                <a16:creationId xmlns:a16="http://schemas.microsoft.com/office/drawing/2014/main" id="{7667F357-FAC4-40CC-9793-A8D6724D7845}"/>
              </a:ext>
            </a:extLst>
          </p:cNvPr>
          <p:cNvSpPr txBox="1"/>
          <p:nvPr/>
        </p:nvSpPr>
        <p:spPr>
          <a:xfrm>
            <a:off x="6012160" y="2339588"/>
            <a:ext cx="607859" cy="369332"/>
          </a:xfrm>
          <a:prstGeom prst="rect">
            <a:avLst/>
          </a:prstGeom>
          <a:noFill/>
        </p:spPr>
        <p:txBody>
          <a:bodyPr wrap="none" rtlCol="0">
            <a:spAutoFit/>
          </a:bodyPr>
          <a:lstStyle/>
          <a:p>
            <a:r>
              <a:rPr lang="en-IT" sz="1800" b="1"/>
              <a:t>SCS</a:t>
            </a:r>
          </a:p>
        </p:txBody>
      </p:sp>
    </p:spTree>
    <p:extLst>
      <p:ext uri="{BB962C8B-B14F-4D97-AF65-F5344CB8AC3E}">
        <p14:creationId xmlns:p14="http://schemas.microsoft.com/office/powerpoint/2010/main" val="36303877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grpSp>
        <p:nvGrpSpPr>
          <p:cNvPr id="13" name="Group 12">
            <a:extLst>
              <a:ext uri="{FF2B5EF4-FFF2-40B4-BE49-F238E27FC236}">
                <a16:creationId xmlns:a16="http://schemas.microsoft.com/office/drawing/2014/main" id="{336046DB-D63A-A050-4928-81DC18931DE9}"/>
              </a:ext>
            </a:extLst>
          </p:cNvPr>
          <p:cNvGrpSpPr/>
          <p:nvPr/>
        </p:nvGrpSpPr>
        <p:grpSpPr>
          <a:xfrm>
            <a:off x="7616" y="2764206"/>
            <a:ext cx="9078596" cy="2320978"/>
            <a:chOff x="36152" y="1836937"/>
            <a:chExt cx="9078596" cy="2320978"/>
          </a:xfrm>
        </p:grpSpPr>
        <p:pic>
          <p:nvPicPr>
            <p:cNvPr id="6" name="Picture 5" descr="A close-up of a text&#10;&#10;Description automatically generated">
              <a:extLst>
                <a:ext uri="{FF2B5EF4-FFF2-40B4-BE49-F238E27FC236}">
                  <a16:creationId xmlns:a16="http://schemas.microsoft.com/office/drawing/2014/main" id="{26AD867E-82C9-09CE-528A-4C1362A11C9B}"/>
                </a:ext>
              </a:extLst>
            </p:cNvPr>
            <p:cNvPicPr>
              <a:picLocks noChangeAspect="1"/>
            </p:cNvPicPr>
            <p:nvPr/>
          </p:nvPicPr>
          <p:blipFill>
            <a:blip r:embed="rId3"/>
            <a:stretch>
              <a:fillRect/>
            </a:stretch>
          </p:blipFill>
          <p:spPr>
            <a:xfrm>
              <a:off x="36152" y="1836937"/>
              <a:ext cx="9078596" cy="2320978"/>
            </a:xfrm>
            <a:prstGeom prst="rect">
              <a:avLst/>
            </a:prstGeom>
          </p:spPr>
        </p:pic>
        <p:sp>
          <p:nvSpPr>
            <p:cNvPr id="8" name="Rectangle 7">
              <a:extLst>
                <a:ext uri="{FF2B5EF4-FFF2-40B4-BE49-F238E27FC236}">
                  <a16:creationId xmlns:a16="http://schemas.microsoft.com/office/drawing/2014/main" id="{6FC52374-E408-AB0A-6E44-3F685B7E5840}"/>
                </a:ext>
              </a:extLst>
            </p:cNvPr>
            <p:cNvSpPr/>
            <p:nvPr/>
          </p:nvSpPr>
          <p:spPr bwMode="auto">
            <a:xfrm>
              <a:off x="6012160" y="2420888"/>
              <a:ext cx="1944216" cy="216024"/>
            </a:xfrm>
            <a:prstGeom prst="rect">
              <a:avLst/>
            </a:prstGeom>
            <a:solidFill>
              <a:srgbClr val="FFFF00">
                <a:alpha val="4118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9" name="Rectangle 8">
              <a:extLst>
                <a:ext uri="{FF2B5EF4-FFF2-40B4-BE49-F238E27FC236}">
                  <a16:creationId xmlns:a16="http://schemas.microsoft.com/office/drawing/2014/main" id="{A42B9FED-54EF-2F8E-1783-F8D14DFF2D44}"/>
                </a:ext>
              </a:extLst>
            </p:cNvPr>
            <p:cNvSpPr/>
            <p:nvPr/>
          </p:nvSpPr>
          <p:spPr bwMode="auto">
            <a:xfrm>
              <a:off x="6372200" y="2970559"/>
              <a:ext cx="2592288" cy="216024"/>
            </a:xfrm>
            <a:prstGeom prst="rect">
              <a:avLst/>
            </a:prstGeom>
            <a:solidFill>
              <a:srgbClr val="FFFF00">
                <a:alpha val="4118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0" name="Rectangle 9">
              <a:extLst>
                <a:ext uri="{FF2B5EF4-FFF2-40B4-BE49-F238E27FC236}">
                  <a16:creationId xmlns:a16="http://schemas.microsoft.com/office/drawing/2014/main" id="{27447746-5AF5-D834-07CF-ED1802E54F2E}"/>
                </a:ext>
              </a:extLst>
            </p:cNvPr>
            <p:cNvSpPr/>
            <p:nvPr/>
          </p:nvSpPr>
          <p:spPr bwMode="auto">
            <a:xfrm>
              <a:off x="3131840" y="3429000"/>
              <a:ext cx="4536504" cy="135237"/>
            </a:xfrm>
            <a:prstGeom prst="rect">
              <a:avLst/>
            </a:prstGeom>
            <a:solidFill>
              <a:srgbClr val="FFFF00">
                <a:alpha val="4118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1" name="Rectangle 10">
              <a:extLst>
                <a:ext uri="{FF2B5EF4-FFF2-40B4-BE49-F238E27FC236}">
                  <a16:creationId xmlns:a16="http://schemas.microsoft.com/office/drawing/2014/main" id="{988547C4-9A2D-F0FE-4ADB-7FFE132BBB11}"/>
                </a:ext>
              </a:extLst>
            </p:cNvPr>
            <p:cNvSpPr/>
            <p:nvPr/>
          </p:nvSpPr>
          <p:spPr bwMode="auto">
            <a:xfrm>
              <a:off x="3779912" y="3806654"/>
              <a:ext cx="2736304" cy="216023"/>
            </a:xfrm>
            <a:prstGeom prst="rect">
              <a:avLst/>
            </a:prstGeom>
            <a:solidFill>
              <a:srgbClr val="FFFF00">
                <a:alpha val="4118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grpSp>
      <p:sp>
        <p:nvSpPr>
          <p:cNvPr id="12" name="TextBox 11">
            <a:extLst>
              <a:ext uri="{FF2B5EF4-FFF2-40B4-BE49-F238E27FC236}">
                <a16:creationId xmlns:a16="http://schemas.microsoft.com/office/drawing/2014/main" id="{82687FEB-4249-D8F0-656A-493BECB30269}"/>
              </a:ext>
            </a:extLst>
          </p:cNvPr>
          <p:cNvSpPr txBox="1"/>
          <p:nvPr/>
        </p:nvSpPr>
        <p:spPr>
          <a:xfrm>
            <a:off x="648942" y="1058415"/>
            <a:ext cx="7739042" cy="1200329"/>
          </a:xfrm>
          <a:prstGeom prst="rect">
            <a:avLst/>
          </a:prstGeom>
          <a:noFill/>
        </p:spPr>
        <p:txBody>
          <a:bodyPr wrap="none" rtlCol="0">
            <a:spAutoFit/>
          </a:bodyPr>
          <a:lstStyle/>
          <a:p>
            <a:pPr algn="ctr"/>
            <a:r>
              <a:rPr lang="en-IT"/>
              <a:t>If you ask Chat-gpt :</a:t>
            </a:r>
          </a:p>
          <a:p>
            <a:pPr algn="ctr"/>
            <a:r>
              <a:rPr lang="en-IT"/>
              <a:t>“can an electron transfer its total kinetic energy to a photon?”</a:t>
            </a:r>
          </a:p>
          <a:p>
            <a:pPr algn="ctr"/>
            <a:r>
              <a:rPr lang="en-IT"/>
              <a:t>It will answer “no”  -  </a:t>
            </a:r>
            <a:r>
              <a:rPr lang="en-IT" u="sng"/>
              <a:t>a wrong (or not updated) answer </a:t>
            </a:r>
          </a:p>
        </p:txBody>
      </p:sp>
      <p:sp>
        <p:nvSpPr>
          <p:cNvPr id="2" name="Text Box 6">
            <a:extLst>
              <a:ext uri="{FF2B5EF4-FFF2-40B4-BE49-F238E27FC236}">
                <a16:creationId xmlns:a16="http://schemas.microsoft.com/office/drawing/2014/main" id="{36D55DFF-DCAE-7EBB-1127-F206A1087BFD}"/>
              </a:ext>
            </a:extLst>
          </p:cNvPr>
          <p:cNvSpPr txBox="1">
            <a:spLocks noChangeArrowheads="1"/>
          </p:cNvSpPr>
          <p:nvPr/>
        </p:nvSpPr>
        <p:spPr bwMode="auto">
          <a:xfrm>
            <a:off x="7182723" y="6453336"/>
            <a:ext cx="1925781"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S. Sanae</a:t>
            </a:r>
            <a:endParaRPr lang="en-US"/>
          </a:p>
        </p:txBody>
      </p:sp>
      <p:sp>
        <p:nvSpPr>
          <p:cNvPr id="5" name="Segnaposto data 6">
            <a:extLst>
              <a:ext uri="{FF2B5EF4-FFF2-40B4-BE49-F238E27FC236}">
                <a16:creationId xmlns:a16="http://schemas.microsoft.com/office/drawing/2014/main" id="{BC61EA1D-F890-5029-0DE5-83D9383947A8}"/>
              </a:ext>
            </a:extLst>
          </p:cNvPr>
          <p:cNvSpPr>
            <a:spLocks noGrp="1"/>
          </p:cNvSpPr>
          <p:nvPr>
            <p:ph type="dt" sz="quarter" idx="10"/>
          </p:nvPr>
        </p:nvSpPr>
        <p:spPr>
          <a:xfrm>
            <a:off x="0" y="6553200"/>
            <a:ext cx="3779912"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ELI-NP – Magurele (Bucharest) -  July 9th, 2024</a:t>
            </a:r>
            <a:endParaRPr lang="en-US" sz="1400"/>
          </a:p>
        </p:txBody>
      </p:sp>
      <p:sp>
        <p:nvSpPr>
          <p:cNvPr id="3" name="TextBox 2">
            <a:extLst>
              <a:ext uri="{FF2B5EF4-FFF2-40B4-BE49-F238E27FC236}">
                <a16:creationId xmlns:a16="http://schemas.microsoft.com/office/drawing/2014/main" id="{3B808E73-4966-57A5-E049-8263CE79F4B2}"/>
              </a:ext>
            </a:extLst>
          </p:cNvPr>
          <p:cNvSpPr txBox="1"/>
          <p:nvPr/>
        </p:nvSpPr>
        <p:spPr>
          <a:xfrm>
            <a:off x="2701066" y="5475082"/>
            <a:ext cx="3786614" cy="461665"/>
          </a:xfrm>
          <a:prstGeom prst="rect">
            <a:avLst/>
          </a:prstGeom>
          <a:noFill/>
        </p:spPr>
        <p:txBody>
          <a:bodyPr wrap="none" rtlCol="0">
            <a:spAutoFit/>
          </a:bodyPr>
          <a:lstStyle/>
          <a:p>
            <a:r>
              <a:rPr lang="en-GB" b="1" i="1"/>
              <a:t>T</a:t>
            </a:r>
            <a:r>
              <a:rPr lang="en-IT" b="1" i="1"/>
              <a:t>his was done in June 2024</a:t>
            </a:r>
          </a:p>
        </p:txBody>
      </p:sp>
    </p:spTree>
    <p:extLst>
      <p:ext uri="{BB962C8B-B14F-4D97-AF65-F5344CB8AC3E}">
        <p14:creationId xmlns:p14="http://schemas.microsoft.com/office/powerpoint/2010/main" val="4347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spTree>
    <p:extLst>
      <p:ext uri="{BB962C8B-B14F-4D97-AF65-F5344CB8AC3E}">
        <p14:creationId xmlns:p14="http://schemas.microsoft.com/office/powerpoint/2010/main" val="12730538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6" name="Picture 5" descr="A group of graphs of different colors&#10;&#10;Description automatically generated with medium confidence">
            <a:extLst>
              <a:ext uri="{FF2B5EF4-FFF2-40B4-BE49-F238E27FC236}">
                <a16:creationId xmlns:a16="http://schemas.microsoft.com/office/drawing/2014/main" id="{DD6805CD-5A55-46A3-1058-ED7EDCEBA67F}"/>
              </a:ext>
            </a:extLst>
          </p:cNvPr>
          <p:cNvPicPr>
            <a:picLocks noChangeAspect="1"/>
          </p:cNvPicPr>
          <p:nvPr/>
        </p:nvPicPr>
        <p:blipFill>
          <a:blip r:embed="rId4"/>
          <a:stretch>
            <a:fillRect/>
          </a:stretch>
        </p:blipFill>
        <p:spPr>
          <a:xfrm>
            <a:off x="539552" y="1196752"/>
            <a:ext cx="7772400" cy="4868333"/>
          </a:xfrm>
          <a:prstGeom prst="rect">
            <a:avLst/>
          </a:prstGeom>
        </p:spPr>
      </p:pic>
      <p:sp>
        <p:nvSpPr>
          <p:cNvPr id="2" name="Segnaposto data 6">
            <a:extLst>
              <a:ext uri="{FF2B5EF4-FFF2-40B4-BE49-F238E27FC236}">
                <a16:creationId xmlns:a16="http://schemas.microsoft.com/office/drawing/2014/main" id="{7421BD91-3B96-62CD-9384-C60D7DBB3188}"/>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4" name="TextBox 3">
            <a:extLst>
              <a:ext uri="{FF2B5EF4-FFF2-40B4-BE49-F238E27FC236}">
                <a16:creationId xmlns:a16="http://schemas.microsoft.com/office/drawing/2014/main" id="{DA11B8ED-2D92-E708-0ABE-32C2F112B467}"/>
              </a:ext>
            </a:extLst>
          </p:cNvPr>
          <p:cNvSpPr txBox="1"/>
          <p:nvPr/>
        </p:nvSpPr>
        <p:spPr>
          <a:xfrm>
            <a:off x="1278768" y="391844"/>
            <a:ext cx="7772400" cy="830997"/>
          </a:xfrm>
          <a:prstGeom prst="rect">
            <a:avLst/>
          </a:prstGeom>
          <a:noFill/>
        </p:spPr>
        <p:txBody>
          <a:bodyPr wrap="square" rtlCol="0">
            <a:spAutoFit/>
          </a:bodyPr>
          <a:lstStyle/>
          <a:p>
            <a:pPr algn="ctr"/>
            <a:r>
              <a:rPr lang="en-IT"/>
              <a:t>V. Petrillo, ad-hoc developed Montecarlo code for linear QED</a:t>
            </a:r>
          </a:p>
          <a:p>
            <a:pPr algn="ctr"/>
            <a:r>
              <a:rPr lang="en-IT"/>
              <a:t>1) low recoil 2) DICS (X=1) 3) deep recoil (X=8)</a:t>
            </a:r>
          </a:p>
        </p:txBody>
      </p:sp>
    </p:spTree>
    <p:extLst>
      <p:ext uri="{BB962C8B-B14F-4D97-AF65-F5344CB8AC3E}">
        <p14:creationId xmlns:p14="http://schemas.microsoft.com/office/powerpoint/2010/main" val="21002389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oup of graphs of different sizes&#10;&#10;Description automatically generated with medium confidence">
            <a:extLst>
              <a:ext uri="{FF2B5EF4-FFF2-40B4-BE49-F238E27FC236}">
                <a16:creationId xmlns:a16="http://schemas.microsoft.com/office/drawing/2014/main" id="{38626898-9F2A-3087-E86D-432EEE547D83}"/>
              </a:ext>
            </a:extLst>
          </p:cNvPr>
          <p:cNvPicPr>
            <a:picLocks noChangeAspect="1"/>
          </p:cNvPicPr>
          <p:nvPr/>
        </p:nvPicPr>
        <p:blipFill>
          <a:blip r:embed="rId4"/>
          <a:stretch>
            <a:fillRect/>
          </a:stretch>
        </p:blipFill>
        <p:spPr>
          <a:xfrm>
            <a:off x="971600" y="1828316"/>
            <a:ext cx="7772400" cy="4553012"/>
          </a:xfrm>
          <a:prstGeom prst="rect">
            <a:avLst/>
          </a:prstGeom>
        </p:spPr>
      </p:pic>
      <p:sp>
        <p:nvSpPr>
          <p:cNvPr id="2" name="Segnaposto data 6">
            <a:extLst>
              <a:ext uri="{FF2B5EF4-FFF2-40B4-BE49-F238E27FC236}">
                <a16:creationId xmlns:a16="http://schemas.microsoft.com/office/drawing/2014/main" id="{E7485825-1609-87EE-4961-8148C15700F7}"/>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4" name="TextBox 3">
            <a:extLst>
              <a:ext uri="{FF2B5EF4-FFF2-40B4-BE49-F238E27FC236}">
                <a16:creationId xmlns:a16="http://schemas.microsoft.com/office/drawing/2014/main" id="{0EBD3169-B824-6185-AD0D-54E57DC5D602}"/>
              </a:ext>
            </a:extLst>
          </p:cNvPr>
          <p:cNvSpPr txBox="1"/>
          <p:nvPr/>
        </p:nvSpPr>
        <p:spPr>
          <a:xfrm>
            <a:off x="1278768" y="188640"/>
            <a:ext cx="7772400" cy="1569660"/>
          </a:xfrm>
          <a:prstGeom prst="rect">
            <a:avLst/>
          </a:prstGeom>
          <a:noFill/>
        </p:spPr>
        <p:txBody>
          <a:bodyPr wrap="square" rtlCol="0">
            <a:spAutoFit/>
          </a:bodyPr>
          <a:lstStyle/>
          <a:p>
            <a:pPr algn="ctr"/>
            <a:r>
              <a:rPr lang="en-IT"/>
              <a:t>V. Petrillo, ad-hoc developed Montecarlo code for linear QED</a:t>
            </a:r>
          </a:p>
          <a:p>
            <a:pPr algn="ctr"/>
            <a:endParaRPr lang="en-IT"/>
          </a:p>
          <a:p>
            <a:pPr marL="457200" indent="-457200" algn="ctr">
              <a:buAutoNum type="arabicParenR"/>
            </a:pPr>
            <a:r>
              <a:rPr lang="en-GB"/>
              <a:t>e</a:t>
            </a:r>
            <a:r>
              <a:rPr lang="en-IT"/>
              <a:t>lectron back-scattering (X=12.000) 2) SCS (X=40.000)</a:t>
            </a:r>
          </a:p>
          <a:p>
            <a:pPr algn="ctr"/>
            <a:r>
              <a:rPr lang="en-IT"/>
              <a:t>3) Direct Compton (X=1.2</a:t>
            </a:r>
            <a:r>
              <a:rPr lang="en-IT" baseline="30000"/>
              <a:t>.</a:t>
            </a:r>
            <a:r>
              <a:rPr lang="en-IT"/>
              <a:t>10</a:t>
            </a:r>
            <a:r>
              <a:rPr lang="en-IT" baseline="30000"/>
              <a:t>5</a:t>
            </a:r>
            <a:r>
              <a:rPr lang="en-IT"/>
              <a:t>)</a:t>
            </a:r>
          </a:p>
        </p:txBody>
      </p:sp>
    </p:spTree>
    <p:extLst>
      <p:ext uri="{BB962C8B-B14F-4D97-AF65-F5344CB8AC3E}">
        <p14:creationId xmlns:p14="http://schemas.microsoft.com/office/powerpoint/2010/main" val="274368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F2AE9-AEC1-0B1C-E250-07878DE9FA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96D16C-EA76-3511-BA50-5130FB406976}"/>
              </a:ext>
            </a:extLst>
          </p:cNvPr>
          <p:cNvPicPr>
            <a:picLocks noChangeAspect="1"/>
          </p:cNvPicPr>
          <p:nvPr/>
        </p:nvPicPr>
        <p:blipFill>
          <a:blip r:embed="rId3"/>
          <a:stretch>
            <a:fillRect/>
          </a:stretch>
        </p:blipFill>
        <p:spPr>
          <a:xfrm>
            <a:off x="1066800" y="1231900"/>
            <a:ext cx="7010400" cy="4394200"/>
          </a:xfrm>
          <a:prstGeom prst="rect">
            <a:avLst/>
          </a:prstGeom>
        </p:spPr>
      </p:pic>
      <p:sp>
        <p:nvSpPr>
          <p:cNvPr id="18435" name="CasellaDiTesto 6">
            <a:extLst>
              <a:ext uri="{FF2B5EF4-FFF2-40B4-BE49-F238E27FC236}">
                <a16:creationId xmlns:a16="http://schemas.microsoft.com/office/drawing/2014/main" id="{0DC71609-B12F-48C2-AFDF-8E0F43A28946}"/>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144E2DB3-205D-756A-8C96-757C1A6F6E82}"/>
              </a:ext>
            </a:extLst>
          </p:cNvPr>
          <p:cNvPicPr>
            <a:picLocks noChangeAspect="1"/>
          </p:cNvPicPr>
          <p:nvPr/>
        </p:nvPicPr>
        <p:blipFill>
          <a:blip r:embed="rId4"/>
          <a:stretch>
            <a:fillRect/>
          </a:stretch>
        </p:blipFill>
        <p:spPr>
          <a:xfrm>
            <a:off x="40477" y="29829"/>
            <a:ext cx="1219155" cy="737276"/>
          </a:xfrm>
          <a:prstGeom prst="rect">
            <a:avLst/>
          </a:prstGeom>
        </p:spPr>
      </p:pic>
      <p:sp>
        <p:nvSpPr>
          <p:cNvPr id="8" name="TextBox 7">
            <a:extLst>
              <a:ext uri="{FF2B5EF4-FFF2-40B4-BE49-F238E27FC236}">
                <a16:creationId xmlns:a16="http://schemas.microsoft.com/office/drawing/2014/main" id="{2F40D384-EA58-D3C8-0CCF-12F4D336D798}"/>
              </a:ext>
            </a:extLst>
          </p:cNvPr>
          <p:cNvSpPr txBox="1"/>
          <p:nvPr/>
        </p:nvSpPr>
        <p:spPr>
          <a:xfrm>
            <a:off x="1566410" y="2146185"/>
            <a:ext cx="862737" cy="400110"/>
          </a:xfrm>
          <a:prstGeom prst="rect">
            <a:avLst/>
          </a:prstGeom>
          <a:noFill/>
        </p:spPr>
        <p:txBody>
          <a:bodyPr wrap="none" rtlCol="0">
            <a:spAutoFit/>
          </a:bodyPr>
          <a:lstStyle/>
          <a:p>
            <a:r>
              <a:rPr lang="en-IT" sz="2000"/>
              <a:t>1 GeV</a:t>
            </a:r>
          </a:p>
        </p:txBody>
      </p:sp>
      <p:sp>
        <p:nvSpPr>
          <p:cNvPr id="10" name="TextBox 9">
            <a:extLst>
              <a:ext uri="{FF2B5EF4-FFF2-40B4-BE49-F238E27FC236}">
                <a16:creationId xmlns:a16="http://schemas.microsoft.com/office/drawing/2014/main" id="{76DCF491-EA16-AB62-8648-E87CB42ACDEE}"/>
              </a:ext>
            </a:extLst>
          </p:cNvPr>
          <p:cNvSpPr txBox="1"/>
          <p:nvPr/>
        </p:nvSpPr>
        <p:spPr>
          <a:xfrm>
            <a:off x="6444550" y="5445224"/>
            <a:ext cx="1492716" cy="461665"/>
          </a:xfrm>
          <a:prstGeom prst="rect">
            <a:avLst/>
          </a:prstGeom>
          <a:noFill/>
        </p:spPr>
        <p:txBody>
          <a:bodyPr wrap="none" rtlCol="0">
            <a:spAutoFit/>
          </a:bodyPr>
          <a:lstStyle/>
          <a:p>
            <a:r>
              <a:rPr lang="en-IT" dirty="0"/>
              <a:t>E</a:t>
            </a:r>
            <a:r>
              <a:rPr lang="en-IT" baseline="-25000" dirty="0"/>
              <a:t>ph</a:t>
            </a:r>
            <a:r>
              <a:rPr lang="en-IT" dirty="0"/>
              <a:t> (MeV)</a:t>
            </a:r>
          </a:p>
        </p:txBody>
      </p:sp>
      <p:sp>
        <p:nvSpPr>
          <p:cNvPr id="11" name="TextBox 10">
            <a:extLst>
              <a:ext uri="{FF2B5EF4-FFF2-40B4-BE49-F238E27FC236}">
                <a16:creationId xmlns:a16="http://schemas.microsoft.com/office/drawing/2014/main" id="{D49C3F6F-AB74-CF21-3527-77F90D7CCBA0}"/>
              </a:ext>
            </a:extLst>
          </p:cNvPr>
          <p:cNvSpPr txBox="1"/>
          <p:nvPr/>
        </p:nvSpPr>
        <p:spPr>
          <a:xfrm rot="16200000">
            <a:off x="43917" y="3268941"/>
            <a:ext cx="1507144" cy="461665"/>
          </a:xfrm>
          <a:prstGeom prst="rect">
            <a:avLst/>
          </a:prstGeom>
          <a:noFill/>
        </p:spPr>
        <p:txBody>
          <a:bodyPr wrap="none" rtlCol="0">
            <a:spAutoFit/>
          </a:bodyPr>
          <a:lstStyle/>
          <a:p>
            <a:r>
              <a:rPr lang="en-IT" dirty="0"/>
              <a:t>E’</a:t>
            </a:r>
            <a:r>
              <a:rPr lang="en-IT" baseline="-25000" dirty="0"/>
              <a:t>e  </a:t>
            </a:r>
            <a:r>
              <a:rPr lang="en-IT" dirty="0"/>
              <a:t>(MeV)</a:t>
            </a:r>
          </a:p>
        </p:txBody>
      </p:sp>
      <p:cxnSp>
        <p:nvCxnSpPr>
          <p:cNvPr id="15" name="Straight Connector 14">
            <a:extLst>
              <a:ext uri="{FF2B5EF4-FFF2-40B4-BE49-F238E27FC236}">
                <a16:creationId xmlns:a16="http://schemas.microsoft.com/office/drawing/2014/main" id="{D3AABD46-F30E-2E19-5454-71AE8BE7523A}"/>
              </a:ext>
            </a:extLst>
          </p:cNvPr>
          <p:cNvCxnSpPr>
            <a:cxnSpLocks/>
          </p:cNvCxnSpPr>
          <p:nvPr/>
        </p:nvCxnSpPr>
        <p:spPr bwMode="auto">
          <a:xfrm>
            <a:off x="5868144" y="5157192"/>
            <a:ext cx="0" cy="650393"/>
          </a:xfrm>
          <a:prstGeom prst="line">
            <a:avLst/>
          </a:prstGeom>
          <a:solidFill>
            <a:schemeClr val="accent1"/>
          </a:solidFill>
          <a:ln w="34925" cap="flat" cmpd="sng" algn="ctr">
            <a:solidFill>
              <a:schemeClr val="tx1"/>
            </a:solidFill>
            <a:prstDash val="solid"/>
            <a:round/>
            <a:headEnd type="triangle" w="med" len="med"/>
            <a:tailEnd type="triangle" w="med" len="med"/>
          </a:ln>
          <a:effectLst/>
        </p:spPr>
      </p:cxnSp>
      <p:sp>
        <p:nvSpPr>
          <p:cNvPr id="16" name="TextBox 15">
            <a:extLst>
              <a:ext uri="{FF2B5EF4-FFF2-40B4-BE49-F238E27FC236}">
                <a16:creationId xmlns:a16="http://schemas.microsoft.com/office/drawing/2014/main" id="{650F3C9A-5F04-9FE1-5390-635AC16BE4F2}"/>
              </a:ext>
            </a:extLst>
          </p:cNvPr>
          <p:cNvSpPr txBox="1"/>
          <p:nvPr/>
        </p:nvSpPr>
        <p:spPr>
          <a:xfrm>
            <a:off x="5316300" y="5877272"/>
            <a:ext cx="1559956" cy="400110"/>
          </a:xfrm>
          <a:prstGeom prst="rect">
            <a:avLst/>
          </a:prstGeom>
          <a:noFill/>
        </p:spPr>
        <p:txBody>
          <a:bodyPr wrap="square" rtlCol="0">
            <a:spAutoFit/>
          </a:bodyPr>
          <a:lstStyle/>
          <a:p>
            <a:r>
              <a:rPr lang="en-IT" sz="2000" dirty="0"/>
              <a:t>E</a:t>
            </a:r>
            <a:r>
              <a:rPr lang="en-IT" sz="2000" baseline="-25000" dirty="0"/>
              <a:t>ph</a:t>
            </a:r>
            <a:r>
              <a:rPr lang="en-IT" sz="2000" dirty="0"/>
              <a:t> =0.5mc</a:t>
            </a:r>
            <a:r>
              <a:rPr lang="en-IT" sz="2000" baseline="30000" dirty="0"/>
              <a:t>2</a:t>
            </a:r>
          </a:p>
        </p:txBody>
      </p:sp>
      <p:sp>
        <p:nvSpPr>
          <p:cNvPr id="21" name="TextBox 20">
            <a:extLst>
              <a:ext uri="{FF2B5EF4-FFF2-40B4-BE49-F238E27FC236}">
                <a16:creationId xmlns:a16="http://schemas.microsoft.com/office/drawing/2014/main" id="{5B9A1818-9117-F2A0-3D76-AF3D9E2DA7B7}"/>
              </a:ext>
            </a:extLst>
          </p:cNvPr>
          <p:cNvSpPr txBox="1"/>
          <p:nvPr/>
        </p:nvSpPr>
        <p:spPr>
          <a:xfrm>
            <a:off x="1569532" y="3284111"/>
            <a:ext cx="1576072" cy="400110"/>
          </a:xfrm>
          <a:prstGeom prst="rect">
            <a:avLst/>
          </a:prstGeom>
          <a:noFill/>
        </p:spPr>
        <p:txBody>
          <a:bodyPr wrap="none" rtlCol="0">
            <a:spAutoFit/>
          </a:bodyPr>
          <a:lstStyle/>
          <a:p>
            <a:r>
              <a:rPr lang="en-IT" sz="2000" dirty="0"/>
              <a:t>E</a:t>
            </a:r>
            <a:r>
              <a:rPr lang="en-IT" sz="2000" baseline="-25000" dirty="0"/>
              <a:t>e</a:t>
            </a:r>
            <a:r>
              <a:rPr lang="en-IT" sz="2000" dirty="0"/>
              <a:t> = 50 MeV</a:t>
            </a:r>
          </a:p>
        </p:txBody>
      </p:sp>
      <p:sp>
        <p:nvSpPr>
          <p:cNvPr id="17" name="TextBox 16">
            <a:extLst>
              <a:ext uri="{FF2B5EF4-FFF2-40B4-BE49-F238E27FC236}">
                <a16:creationId xmlns:a16="http://schemas.microsoft.com/office/drawing/2014/main" id="{C862B31F-785B-4812-3C80-F8A71CA7298A}"/>
              </a:ext>
            </a:extLst>
          </p:cNvPr>
          <p:cNvSpPr txBox="1"/>
          <p:nvPr/>
        </p:nvSpPr>
        <p:spPr>
          <a:xfrm>
            <a:off x="2739908" y="4653136"/>
            <a:ext cx="2755050" cy="461665"/>
          </a:xfrm>
          <a:prstGeom prst="rect">
            <a:avLst/>
          </a:prstGeom>
          <a:noFill/>
        </p:spPr>
        <p:txBody>
          <a:bodyPr wrap="none" rtlCol="0">
            <a:spAutoFit/>
          </a:bodyPr>
          <a:lstStyle/>
          <a:p>
            <a:r>
              <a:rPr lang="en-IT" dirty="0"/>
              <a:t>E’</a:t>
            </a:r>
            <a:r>
              <a:rPr lang="en-IT" baseline="-25000" dirty="0"/>
              <a:t>e </a:t>
            </a:r>
            <a:r>
              <a:rPr lang="en-IT" dirty="0"/>
              <a:t>=511 keV , T’</a:t>
            </a:r>
            <a:r>
              <a:rPr lang="en-IT" baseline="-25000" dirty="0"/>
              <a:t>e</a:t>
            </a:r>
            <a:r>
              <a:rPr lang="en-IT" dirty="0"/>
              <a:t>=0</a:t>
            </a:r>
          </a:p>
        </p:txBody>
      </p:sp>
      <p:cxnSp>
        <p:nvCxnSpPr>
          <p:cNvPr id="23" name="Straight Connector 22">
            <a:extLst>
              <a:ext uri="{FF2B5EF4-FFF2-40B4-BE49-F238E27FC236}">
                <a16:creationId xmlns:a16="http://schemas.microsoft.com/office/drawing/2014/main" id="{E500BA4C-7231-57D7-EAE5-70C3501AA0E0}"/>
              </a:ext>
            </a:extLst>
          </p:cNvPr>
          <p:cNvCxnSpPr>
            <a:cxnSpLocks/>
          </p:cNvCxnSpPr>
          <p:nvPr/>
        </p:nvCxnSpPr>
        <p:spPr bwMode="auto">
          <a:xfrm>
            <a:off x="1403648" y="5058000"/>
            <a:ext cx="4464496" cy="0"/>
          </a:xfrm>
          <a:prstGeom prst="line">
            <a:avLst/>
          </a:prstGeom>
          <a:solidFill>
            <a:schemeClr val="accent1"/>
          </a:solidFill>
          <a:ln w="15875" cap="flat" cmpd="sng" algn="ctr">
            <a:solidFill>
              <a:schemeClr val="tx1"/>
            </a:solidFill>
            <a:prstDash val="solid"/>
            <a:round/>
            <a:headEnd type="triangle" w="med" len="med"/>
            <a:tailEnd type="triangle" w="med" len="med"/>
          </a:ln>
          <a:effectLst/>
        </p:spPr>
      </p:cxnSp>
      <p:sp>
        <p:nvSpPr>
          <p:cNvPr id="26" name="TextBox 25">
            <a:extLst>
              <a:ext uri="{FF2B5EF4-FFF2-40B4-BE49-F238E27FC236}">
                <a16:creationId xmlns:a16="http://schemas.microsoft.com/office/drawing/2014/main" id="{D25EEE75-A4E5-1EF8-D021-CE9887A3A31E}"/>
              </a:ext>
            </a:extLst>
          </p:cNvPr>
          <p:cNvSpPr txBox="1"/>
          <p:nvPr/>
        </p:nvSpPr>
        <p:spPr>
          <a:xfrm>
            <a:off x="1569531" y="2708920"/>
            <a:ext cx="1160895" cy="400110"/>
          </a:xfrm>
          <a:prstGeom prst="rect">
            <a:avLst/>
          </a:prstGeom>
          <a:noFill/>
        </p:spPr>
        <p:txBody>
          <a:bodyPr wrap="none" rtlCol="0">
            <a:spAutoFit/>
          </a:bodyPr>
          <a:lstStyle/>
          <a:p>
            <a:r>
              <a:rPr lang="en-IT" sz="2000"/>
              <a:t>200 MeV</a:t>
            </a:r>
          </a:p>
        </p:txBody>
      </p:sp>
      <p:sp>
        <p:nvSpPr>
          <p:cNvPr id="27" name="TextBox 26">
            <a:extLst>
              <a:ext uri="{FF2B5EF4-FFF2-40B4-BE49-F238E27FC236}">
                <a16:creationId xmlns:a16="http://schemas.microsoft.com/office/drawing/2014/main" id="{6A83B876-5C40-60C4-7082-E85D4E192CFA}"/>
              </a:ext>
            </a:extLst>
          </p:cNvPr>
          <p:cNvSpPr txBox="1"/>
          <p:nvPr/>
        </p:nvSpPr>
        <p:spPr>
          <a:xfrm>
            <a:off x="1475656" y="1556792"/>
            <a:ext cx="862737" cy="400110"/>
          </a:xfrm>
          <a:prstGeom prst="rect">
            <a:avLst/>
          </a:prstGeom>
          <a:noFill/>
        </p:spPr>
        <p:txBody>
          <a:bodyPr wrap="none" rtlCol="0">
            <a:spAutoFit/>
          </a:bodyPr>
          <a:lstStyle/>
          <a:p>
            <a:r>
              <a:rPr lang="en-IT" sz="2000"/>
              <a:t>5 GeV</a:t>
            </a:r>
          </a:p>
        </p:txBody>
      </p:sp>
      <p:sp>
        <p:nvSpPr>
          <p:cNvPr id="28" name="TextBox 27">
            <a:extLst>
              <a:ext uri="{FF2B5EF4-FFF2-40B4-BE49-F238E27FC236}">
                <a16:creationId xmlns:a16="http://schemas.microsoft.com/office/drawing/2014/main" id="{A3E7BB91-AC55-22D1-A34C-747C8E0002EB}"/>
              </a:ext>
            </a:extLst>
          </p:cNvPr>
          <p:cNvSpPr txBox="1"/>
          <p:nvPr/>
        </p:nvSpPr>
        <p:spPr>
          <a:xfrm>
            <a:off x="1043608" y="5909210"/>
            <a:ext cx="1362346" cy="400110"/>
          </a:xfrm>
          <a:prstGeom prst="rect">
            <a:avLst/>
          </a:prstGeom>
          <a:noFill/>
        </p:spPr>
        <p:txBody>
          <a:bodyPr wrap="square" rtlCol="0">
            <a:spAutoFit/>
          </a:bodyPr>
          <a:lstStyle/>
          <a:p>
            <a:r>
              <a:rPr lang="en-IT" sz="2000" dirty="0"/>
              <a:t>E</a:t>
            </a:r>
            <a:r>
              <a:rPr lang="en-IT" sz="2000" baseline="-25000" dirty="0"/>
              <a:t>ph</a:t>
            </a:r>
            <a:r>
              <a:rPr lang="en-IT" sz="2000" dirty="0"/>
              <a:t> = 1 eV</a:t>
            </a:r>
            <a:endParaRPr lang="en-IT" sz="2000" baseline="30000" dirty="0"/>
          </a:p>
        </p:txBody>
      </p:sp>
      <p:cxnSp>
        <p:nvCxnSpPr>
          <p:cNvPr id="29" name="Straight Connector 28">
            <a:extLst>
              <a:ext uri="{FF2B5EF4-FFF2-40B4-BE49-F238E27FC236}">
                <a16:creationId xmlns:a16="http://schemas.microsoft.com/office/drawing/2014/main" id="{E629BC2A-D281-EBE6-32BB-4149F65764B1}"/>
              </a:ext>
            </a:extLst>
          </p:cNvPr>
          <p:cNvCxnSpPr>
            <a:cxnSpLocks/>
          </p:cNvCxnSpPr>
          <p:nvPr/>
        </p:nvCxnSpPr>
        <p:spPr bwMode="auto">
          <a:xfrm>
            <a:off x="1656000" y="5380251"/>
            <a:ext cx="0" cy="650393"/>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cxnSp>
        <p:nvCxnSpPr>
          <p:cNvPr id="30" name="Straight Connector 29">
            <a:extLst>
              <a:ext uri="{FF2B5EF4-FFF2-40B4-BE49-F238E27FC236}">
                <a16:creationId xmlns:a16="http://schemas.microsoft.com/office/drawing/2014/main" id="{203922C9-65E4-6F08-53C5-FD51AA62F3BC}"/>
              </a:ext>
            </a:extLst>
          </p:cNvPr>
          <p:cNvCxnSpPr>
            <a:cxnSpLocks/>
          </p:cNvCxnSpPr>
          <p:nvPr/>
        </p:nvCxnSpPr>
        <p:spPr bwMode="auto">
          <a:xfrm>
            <a:off x="3995936" y="5380251"/>
            <a:ext cx="0" cy="650393"/>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31" name="TextBox 30">
            <a:extLst>
              <a:ext uri="{FF2B5EF4-FFF2-40B4-BE49-F238E27FC236}">
                <a16:creationId xmlns:a16="http://schemas.microsoft.com/office/drawing/2014/main" id="{6A9C88D2-BF8A-F1F8-AE3E-8C6C4A2FD6A5}"/>
              </a:ext>
            </a:extLst>
          </p:cNvPr>
          <p:cNvSpPr txBox="1"/>
          <p:nvPr/>
        </p:nvSpPr>
        <p:spPr>
          <a:xfrm>
            <a:off x="3370824" y="5917431"/>
            <a:ext cx="1559955" cy="400110"/>
          </a:xfrm>
          <a:prstGeom prst="rect">
            <a:avLst/>
          </a:prstGeom>
          <a:noFill/>
        </p:spPr>
        <p:txBody>
          <a:bodyPr wrap="square" rtlCol="0">
            <a:spAutoFit/>
          </a:bodyPr>
          <a:lstStyle/>
          <a:p>
            <a:r>
              <a:rPr lang="en-IT" sz="2000" dirty="0"/>
              <a:t>E</a:t>
            </a:r>
            <a:r>
              <a:rPr lang="en-IT" sz="2000" baseline="-25000" dirty="0"/>
              <a:t>ph</a:t>
            </a:r>
            <a:r>
              <a:rPr lang="en-IT" sz="2000" dirty="0"/>
              <a:t> = 1 keV</a:t>
            </a:r>
            <a:endParaRPr lang="en-IT" sz="2000" baseline="30000" dirty="0"/>
          </a:p>
        </p:txBody>
      </p:sp>
      <p:sp>
        <p:nvSpPr>
          <p:cNvPr id="37" name="TextBox 36">
            <a:extLst>
              <a:ext uri="{FF2B5EF4-FFF2-40B4-BE49-F238E27FC236}">
                <a16:creationId xmlns:a16="http://schemas.microsoft.com/office/drawing/2014/main" id="{8A5482EB-01AD-130E-BCBE-C49829A6D120}"/>
              </a:ext>
            </a:extLst>
          </p:cNvPr>
          <p:cNvSpPr txBox="1"/>
          <p:nvPr/>
        </p:nvSpPr>
        <p:spPr>
          <a:xfrm>
            <a:off x="3991316" y="573850"/>
            <a:ext cx="4708340" cy="461665"/>
          </a:xfrm>
          <a:prstGeom prst="rect">
            <a:avLst/>
          </a:prstGeom>
          <a:noFill/>
        </p:spPr>
        <p:txBody>
          <a:bodyPr wrap="none" rtlCol="0">
            <a:spAutoFit/>
          </a:bodyPr>
          <a:lstStyle/>
          <a:p>
            <a:r>
              <a:rPr lang="en-GB" dirty="0"/>
              <a:t>in vacuum e</a:t>
            </a:r>
            <a:r>
              <a:rPr lang="en-IT" dirty="0"/>
              <a:t>lectron-photon collision</a:t>
            </a:r>
          </a:p>
        </p:txBody>
      </p:sp>
      <p:grpSp>
        <p:nvGrpSpPr>
          <p:cNvPr id="46" name="Group 45">
            <a:extLst>
              <a:ext uri="{FF2B5EF4-FFF2-40B4-BE49-F238E27FC236}">
                <a16:creationId xmlns:a16="http://schemas.microsoft.com/office/drawing/2014/main" id="{DB9F1356-CBA2-5C86-8017-7E3F546CD0A2}"/>
              </a:ext>
            </a:extLst>
          </p:cNvPr>
          <p:cNvGrpSpPr/>
          <p:nvPr/>
        </p:nvGrpSpPr>
        <p:grpSpPr>
          <a:xfrm>
            <a:off x="1798042" y="261583"/>
            <a:ext cx="2209163" cy="1090329"/>
            <a:chOff x="6915819" y="107187"/>
            <a:chExt cx="2209163" cy="1090329"/>
          </a:xfrm>
        </p:grpSpPr>
        <p:cxnSp>
          <p:nvCxnSpPr>
            <p:cNvPr id="38" name="Straight Arrow Connector 37">
              <a:extLst>
                <a:ext uri="{FF2B5EF4-FFF2-40B4-BE49-F238E27FC236}">
                  <a16:creationId xmlns:a16="http://schemas.microsoft.com/office/drawing/2014/main" id="{0B0DC21E-917D-7810-DEE7-B01B77DC98CC}"/>
                </a:ext>
              </a:extLst>
            </p:cNvPr>
            <p:cNvCxnSpPr/>
            <p:nvPr/>
          </p:nvCxnSpPr>
          <p:spPr bwMode="auto">
            <a:xfrm>
              <a:off x="6915819" y="591019"/>
              <a:ext cx="83140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Curved Connector 38">
              <a:extLst>
                <a:ext uri="{FF2B5EF4-FFF2-40B4-BE49-F238E27FC236}">
                  <a16:creationId xmlns:a16="http://schemas.microsoft.com/office/drawing/2014/main" id="{F2392E9C-16F5-C887-6107-4814F5990863}"/>
                </a:ext>
              </a:extLst>
            </p:cNvPr>
            <p:cNvCxnSpPr>
              <a:cxnSpLocks/>
            </p:cNvCxnSpPr>
            <p:nvPr/>
          </p:nvCxnSpPr>
          <p:spPr bwMode="auto">
            <a:xfrm rot="10800000">
              <a:off x="7739278" y="591019"/>
              <a:ext cx="790021" cy="2901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7F93752-6CAD-83B1-A5CF-8D8E3C3EA290}"/>
                    </a:ext>
                  </a:extLst>
                </p:cNvPr>
                <p:cNvSpPr txBox="1"/>
                <p:nvPr/>
              </p:nvSpPr>
              <p:spPr>
                <a:xfrm>
                  <a:off x="8604070" y="723404"/>
                  <a:ext cx="520912"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m:rPr>
                                <m:sty m:val="p"/>
                              </m:rPr>
                              <a:rPr lang="it-IT" b="0" i="0">
                                <a:latin typeface="Cambria Math" panose="02040503050406030204" pitchFamily="18" charset="0"/>
                              </a:rPr>
                              <m:t>E</m:t>
                            </m:r>
                          </m:e>
                          <m:sub>
                            <m:r>
                              <m:rPr>
                                <m:sty m:val="p"/>
                              </m:rPr>
                              <a:rPr lang="it-IT" b="0" i="0">
                                <a:latin typeface="Cambria Math" panose="02040503050406030204" pitchFamily="18" charset="0"/>
                                <a:ea typeface="Cambria Math" panose="02040503050406030204" pitchFamily="18" charset="0"/>
                              </a:rPr>
                              <m:t>ph</m:t>
                            </m:r>
                          </m:sub>
                        </m:sSub>
                      </m:oMath>
                    </m:oMathPara>
                  </a14:m>
                  <a:endParaRPr lang="en-US" baseline="30000" dirty="0"/>
                </a:p>
              </p:txBody>
            </p:sp>
          </mc:Choice>
          <mc:Fallback xmlns="">
            <p:sp>
              <p:nvSpPr>
                <p:cNvPr id="40" name="TextBox 39">
                  <a:extLst>
                    <a:ext uri="{FF2B5EF4-FFF2-40B4-BE49-F238E27FC236}">
                      <a16:creationId xmlns:a16="http://schemas.microsoft.com/office/drawing/2014/main" id="{87F93752-6CAD-83B1-A5CF-8D8E3C3EA290}"/>
                    </a:ext>
                  </a:extLst>
                </p:cNvPr>
                <p:cNvSpPr txBox="1">
                  <a:spLocks noRot="1" noChangeAspect="1" noMove="1" noResize="1" noEditPoints="1" noAdjustHandles="1" noChangeArrowheads="1" noChangeShapeType="1" noTextEdit="1"/>
                </p:cNvSpPr>
                <p:nvPr/>
              </p:nvSpPr>
              <p:spPr>
                <a:xfrm>
                  <a:off x="8604070" y="723404"/>
                  <a:ext cx="520912" cy="402226"/>
                </a:xfrm>
                <a:prstGeom prst="rect">
                  <a:avLst/>
                </a:prstGeom>
                <a:blipFill>
                  <a:blip r:embed="rId5"/>
                  <a:stretch>
                    <a:fillRect l="-15294" r="-14118" b="-2575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FD911173-6260-E270-F2FD-7E7C2469BA7D}"/>
                    </a:ext>
                  </a:extLst>
                </p:cNvPr>
                <p:cNvSpPr txBox="1"/>
                <p:nvPr/>
              </p:nvSpPr>
              <p:spPr>
                <a:xfrm>
                  <a:off x="6977764" y="188640"/>
                  <a:ext cx="363818"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m:rPr>
                                <m:sty m:val="p"/>
                              </m:rPr>
                              <a:rPr lang="it-IT" b="0" i="0">
                                <a:latin typeface="Cambria Math" panose="02040503050406030204" pitchFamily="18" charset="0"/>
                              </a:rPr>
                              <m:t>E</m:t>
                            </m:r>
                          </m:e>
                          <m:sub>
                            <m:r>
                              <m:rPr>
                                <m:sty m:val="p"/>
                              </m:rPr>
                              <a:rPr lang="it-IT" b="0" i="0">
                                <a:latin typeface="Cambria Math" panose="02040503050406030204" pitchFamily="18" charset="0"/>
                              </a:rPr>
                              <m:t>e</m:t>
                            </m:r>
                          </m:sub>
                        </m:sSub>
                      </m:oMath>
                    </m:oMathPara>
                  </a14:m>
                  <a:endParaRPr lang="en-US" baseline="30000" dirty="0"/>
                </a:p>
              </p:txBody>
            </p:sp>
          </mc:Choice>
          <mc:Fallback xmlns="">
            <p:sp>
              <p:nvSpPr>
                <p:cNvPr id="41" name="TextBox 40">
                  <a:extLst>
                    <a:ext uri="{FF2B5EF4-FFF2-40B4-BE49-F238E27FC236}">
                      <a16:creationId xmlns:a16="http://schemas.microsoft.com/office/drawing/2014/main" id="{FD911173-6260-E270-F2FD-7E7C2469BA7D}"/>
                    </a:ext>
                  </a:extLst>
                </p:cNvPr>
                <p:cNvSpPr txBox="1">
                  <a:spLocks noRot="1" noChangeAspect="1" noMove="1" noResize="1" noEditPoints="1" noAdjustHandles="1" noChangeArrowheads="1" noChangeShapeType="1" noTextEdit="1"/>
                </p:cNvSpPr>
                <p:nvPr/>
              </p:nvSpPr>
              <p:spPr>
                <a:xfrm>
                  <a:off x="6977764" y="188640"/>
                  <a:ext cx="363818" cy="360804"/>
                </a:xfrm>
                <a:prstGeom prst="rect">
                  <a:avLst/>
                </a:prstGeom>
                <a:blipFill>
                  <a:blip r:embed="rId6"/>
                  <a:stretch>
                    <a:fillRect l="-21667" r="-5000" b="-15254"/>
                  </a:stretch>
                </a:blipFill>
              </p:spPr>
              <p:txBody>
                <a:bodyPr/>
                <a:lstStyle/>
                <a:p>
                  <a:r>
                    <a:rPr lang="it-IT">
                      <a:noFill/>
                    </a:rPr>
                    <a:t> </a:t>
                  </a:r>
                </a:p>
              </p:txBody>
            </p:sp>
          </mc:Fallback>
        </mc:AlternateContent>
        <p:cxnSp>
          <p:nvCxnSpPr>
            <p:cNvPr id="42" name="Straight Arrow Connector 41">
              <a:extLst>
                <a:ext uri="{FF2B5EF4-FFF2-40B4-BE49-F238E27FC236}">
                  <a16:creationId xmlns:a16="http://schemas.microsoft.com/office/drawing/2014/main" id="{E53ED62E-376A-4E39-7045-5F75CD1C4388}"/>
                </a:ext>
              </a:extLst>
            </p:cNvPr>
            <p:cNvCxnSpPr/>
            <p:nvPr/>
          </p:nvCxnSpPr>
          <p:spPr bwMode="auto">
            <a:xfrm flipH="1">
              <a:off x="7486830" y="591019"/>
              <a:ext cx="252447" cy="52334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43" name="Curved Connector 42">
              <a:extLst>
                <a:ext uri="{FF2B5EF4-FFF2-40B4-BE49-F238E27FC236}">
                  <a16:creationId xmlns:a16="http://schemas.microsoft.com/office/drawing/2014/main" id="{4A9339FC-6057-6CF3-3D98-56C5AADA19A7}"/>
                </a:ext>
              </a:extLst>
            </p:cNvPr>
            <p:cNvCxnSpPr>
              <a:cxnSpLocks/>
            </p:cNvCxnSpPr>
            <p:nvPr/>
          </p:nvCxnSpPr>
          <p:spPr bwMode="auto">
            <a:xfrm rot="5400000" flipH="1" flipV="1">
              <a:off x="7743920" y="102545"/>
              <a:ext cx="418150" cy="427434"/>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5D0D09E-0AD3-C148-2E00-C49578ECCFA2}"/>
                    </a:ext>
                  </a:extLst>
                </p:cNvPr>
                <p:cNvSpPr txBox="1"/>
                <p:nvPr/>
              </p:nvSpPr>
              <p:spPr>
                <a:xfrm>
                  <a:off x="8183986" y="147340"/>
                  <a:ext cx="601062" cy="4022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m:rPr>
                                <m:sty m:val="p"/>
                              </m:rPr>
                              <a:rPr lang="it-IT" b="0" i="0">
                                <a:latin typeface="Cambria Math" panose="02040503050406030204" pitchFamily="18" charset="0"/>
                              </a:rPr>
                              <m:t>E</m:t>
                            </m:r>
                            <m:r>
                              <a:rPr lang="it-IT" b="0" i="0">
                                <a:latin typeface="Cambria Math" panose="02040503050406030204" pitchFamily="18" charset="0"/>
                              </a:rPr>
                              <m:t>′</m:t>
                            </m:r>
                          </m:e>
                          <m:sub>
                            <m:r>
                              <m:rPr>
                                <m:sty m:val="p"/>
                              </m:rPr>
                              <a:rPr lang="it-IT" b="0" i="0">
                                <a:latin typeface="Cambria Math" panose="02040503050406030204" pitchFamily="18" charset="0"/>
                                <a:ea typeface="Cambria Math" panose="02040503050406030204" pitchFamily="18" charset="0"/>
                              </a:rPr>
                              <m:t>ph</m:t>
                            </m:r>
                          </m:sub>
                        </m:sSub>
                      </m:oMath>
                    </m:oMathPara>
                  </a14:m>
                  <a:endParaRPr lang="en-US" baseline="30000" dirty="0"/>
                </a:p>
              </p:txBody>
            </p:sp>
          </mc:Choice>
          <mc:Fallback xmlns="">
            <p:sp>
              <p:nvSpPr>
                <p:cNvPr id="44" name="TextBox 43">
                  <a:extLst>
                    <a:ext uri="{FF2B5EF4-FFF2-40B4-BE49-F238E27FC236}">
                      <a16:creationId xmlns:a16="http://schemas.microsoft.com/office/drawing/2014/main" id="{35D0D09E-0AD3-C148-2E00-C49578ECCFA2}"/>
                    </a:ext>
                  </a:extLst>
                </p:cNvPr>
                <p:cNvSpPr txBox="1">
                  <a:spLocks noRot="1" noChangeAspect="1" noMove="1" noResize="1" noEditPoints="1" noAdjustHandles="1" noChangeArrowheads="1" noChangeShapeType="1" noTextEdit="1"/>
                </p:cNvSpPr>
                <p:nvPr/>
              </p:nvSpPr>
              <p:spPr>
                <a:xfrm>
                  <a:off x="8183986" y="147340"/>
                  <a:ext cx="601062" cy="402226"/>
                </a:xfrm>
                <a:prstGeom prst="rect">
                  <a:avLst/>
                </a:prstGeom>
                <a:blipFill>
                  <a:blip r:embed="rId7"/>
                  <a:stretch>
                    <a:fillRect l="-15152" r="-11111" b="-2727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B1C445A-7328-1EE6-4357-36723A8A785E}"/>
                    </a:ext>
                  </a:extLst>
                </p:cNvPr>
                <p:cNvSpPr txBox="1"/>
                <p:nvPr/>
              </p:nvSpPr>
              <p:spPr>
                <a:xfrm>
                  <a:off x="7637688" y="836712"/>
                  <a:ext cx="443968"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m:rPr>
                                <m:sty m:val="p"/>
                              </m:rPr>
                              <a:rPr lang="it-IT" b="0" i="0">
                                <a:latin typeface="Cambria Math" panose="02040503050406030204" pitchFamily="18" charset="0"/>
                              </a:rPr>
                              <m:t>E</m:t>
                            </m:r>
                            <m:r>
                              <a:rPr lang="it-IT" b="0" i="0">
                                <a:latin typeface="Cambria Math" panose="02040503050406030204" pitchFamily="18" charset="0"/>
                              </a:rPr>
                              <m:t>′</m:t>
                            </m:r>
                          </m:e>
                          <m:sub>
                            <m:r>
                              <m:rPr>
                                <m:sty m:val="p"/>
                              </m:rPr>
                              <a:rPr lang="it-IT" b="0" i="0">
                                <a:latin typeface="Cambria Math" panose="02040503050406030204" pitchFamily="18" charset="0"/>
                                <a:ea typeface="Cambria Math" panose="02040503050406030204" pitchFamily="18" charset="0"/>
                              </a:rPr>
                              <m:t>e</m:t>
                            </m:r>
                          </m:sub>
                        </m:sSub>
                      </m:oMath>
                    </m:oMathPara>
                  </a14:m>
                  <a:endParaRPr lang="en-US" baseline="30000" dirty="0"/>
                </a:p>
              </p:txBody>
            </p:sp>
          </mc:Choice>
          <mc:Fallback xmlns="">
            <p:sp>
              <p:nvSpPr>
                <p:cNvPr id="45" name="TextBox 44">
                  <a:extLst>
                    <a:ext uri="{FF2B5EF4-FFF2-40B4-BE49-F238E27FC236}">
                      <a16:creationId xmlns:a16="http://schemas.microsoft.com/office/drawing/2014/main" id="{8B1C445A-7328-1EE6-4357-36723A8A785E}"/>
                    </a:ext>
                  </a:extLst>
                </p:cNvPr>
                <p:cNvSpPr txBox="1">
                  <a:spLocks noRot="1" noChangeAspect="1" noMove="1" noResize="1" noEditPoints="1" noAdjustHandles="1" noChangeArrowheads="1" noChangeShapeType="1" noTextEdit="1"/>
                </p:cNvSpPr>
                <p:nvPr/>
              </p:nvSpPr>
              <p:spPr>
                <a:xfrm>
                  <a:off x="7637688" y="836712"/>
                  <a:ext cx="443968" cy="360804"/>
                </a:xfrm>
                <a:prstGeom prst="rect">
                  <a:avLst/>
                </a:prstGeom>
                <a:blipFill>
                  <a:blip r:embed="rId8"/>
                  <a:stretch>
                    <a:fillRect l="-20548" r="-4110" b="-13559"/>
                  </a:stretch>
                </a:blipFill>
              </p:spPr>
              <p:txBody>
                <a:bodyPr/>
                <a:lstStyle/>
                <a:p>
                  <a:r>
                    <a:rPr lang="it-IT">
                      <a:noFill/>
                    </a:rPr>
                    <a:t> </a:t>
                  </a:r>
                </a:p>
              </p:txBody>
            </p:sp>
          </mc:Fallback>
        </mc:AlternateContent>
      </p:grpSp>
      <p:sp>
        <p:nvSpPr>
          <p:cNvPr id="6" name="TextBox 5">
            <a:extLst>
              <a:ext uri="{FF2B5EF4-FFF2-40B4-BE49-F238E27FC236}">
                <a16:creationId xmlns:a16="http://schemas.microsoft.com/office/drawing/2014/main" id="{0AAE1660-FB7A-3392-2E25-25B4DC525B6F}"/>
              </a:ext>
            </a:extLst>
          </p:cNvPr>
          <p:cNvSpPr txBox="1"/>
          <p:nvPr/>
        </p:nvSpPr>
        <p:spPr>
          <a:xfrm>
            <a:off x="4324062" y="1963651"/>
            <a:ext cx="2844048" cy="830997"/>
          </a:xfrm>
          <a:prstGeom prst="rect">
            <a:avLst/>
          </a:prstGeom>
          <a:noFill/>
        </p:spPr>
        <p:txBody>
          <a:bodyPr wrap="none" rtlCol="0">
            <a:spAutoFit/>
          </a:bodyPr>
          <a:lstStyle/>
          <a:p>
            <a:r>
              <a:rPr lang="en-IT" b="1">
                <a:solidFill>
                  <a:srgbClr val="C00000"/>
                </a:solidFill>
              </a:rPr>
              <a:t>FICS – Full Inverse</a:t>
            </a:r>
          </a:p>
          <a:p>
            <a:r>
              <a:rPr lang="en-IT" b="1">
                <a:solidFill>
                  <a:srgbClr val="C00000"/>
                </a:solidFill>
              </a:rPr>
              <a:t>Compton Scattering</a:t>
            </a:r>
          </a:p>
        </p:txBody>
      </p:sp>
      <p:cxnSp>
        <p:nvCxnSpPr>
          <p:cNvPr id="9" name="Straight Arrow Connector 8">
            <a:extLst>
              <a:ext uri="{FF2B5EF4-FFF2-40B4-BE49-F238E27FC236}">
                <a16:creationId xmlns:a16="http://schemas.microsoft.com/office/drawing/2014/main" id="{B6B55893-B87F-54B1-572A-2330883B588D}"/>
              </a:ext>
            </a:extLst>
          </p:cNvPr>
          <p:cNvCxnSpPr>
            <a:cxnSpLocks/>
          </p:cNvCxnSpPr>
          <p:nvPr/>
        </p:nvCxnSpPr>
        <p:spPr bwMode="auto">
          <a:xfrm>
            <a:off x="5868144" y="2794648"/>
            <a:ext cx="0" cy="20893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6F7A788-0B04-3F41-D53B-8F6A4232EF2D}"/>
                  </a:ext>
                </a:extLst>
              </p:cNvPr>
              <p:cNvSpPr txBox="1"/>
              <p:nvPr/>
            </p:nvSpPr>
            <p:spPr>
              <a:xfrm>
                <a:off x="4489505" y="3328536"/>
                <a:ext cx="3178839" cy="7387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m:rPr>
                              <m:sty m:val="p"/>
                            </m:rPr>
                            <a:rPr lang="it-IT" i="0">
                              <a:latin typeface="Cambria Math" panose="02040503050406030204" pitchFamily="18" charset="0"/>
                            </a:rPr>
                            <m:t>E</m:t>
                          </m:r>
                        </m:e>
                        <m:sub>
                          <m:r>
                            <m:rPr>
                              <m:sty m:val="p"/>
                            </m:rPr>
                            <a:rPr lang="it-IT" i="0">
                              <a:latin typeface="Cambria Math" panose="02040503050406030204" pitchFamily="18" charset="0"/>
                            </a:rPr>
                            <m:t>ph</m:t>
                          </m:r>
                          <m:r>
                            <a:rPr lang="it-IT" b="0" i="0">
                              <a:latin typeface="Cambria Math" panose="02040503050406030204" pitchFamily="18" charset="0"/>
                            </a:rPr>
                            <m:t>−</m:t>
                          </m:r>
                          <m:r>
                            <m:rPr>
                              <m:sty m:val="p"/>
                            </m:rPr>
                            <a:rPr lang="it-IT" b="0" i="0">
                              <a:latin typeface="Cambria Math" panose="02040503050406030204" pitchFamily="18" charset="0"/>
                            </a:rPr>
                            <m:t>FICS</m:t>
                          </m:r>
                        </m:sub>
                        <m:sup>
                          <m:r>
                            <a:rPr lang="it-IT" i="0">
                              <a:latin typeface="Cambria Math" panose="02040503050406030204" pitchFamily="18" charset="0"/>
                            </a:rPr>
                            <m:t>′</m:t>
                          </m:r>
                        </m:sup>
                      </m:sSubSup>
                      <m:r>
                        <a:rPr lang="it-IT" b="0" i="0">
                          <a:latin typeface="Cambria Math" charset="0"/>
                        </a:rPr>
                        <m:t>=</m:t>
                      </m:r>
                      <m:sSub>
                        <m:sSubPr>
                          <m:ctrlPr>
                            <a:rPr lang="it-IT" b="0" i="1">
                              <a:latin typeface="Cambria Math" panose="02040503050406030204" pitchFamily="18" charset="0"/>
                            </a:rPr>
                          </m:ctrlPr>
                        </m:sSubPr>
                        <m:e>
                          <m:r>
                            <m:rPr>
                              <m:sty m:val="p"/>
                            </m:rPr>
                            <a:rPr lang="it-IT" b="0" i="0">
                              <a:latin typeface="Cambria Math" panose="02040503050406030204" pitchFamily="18" charset="0"/>
                            </a:rPr>
                            <m:t>T</m:t>
                          </m:r>
                        </m:e>
                        <m:sub>
                          <m:r>
                            <m:rPr>
                              <m:sty m:val="p"/>
                            </m:rPr>
                            <a:rPr lang="it-IT" b="0" i="0">
                              <a:latin typeface="Cambria Math" panose="02040503050406030204" pitchFamily="18" charset="0"/>
                            </a:rPr>
                            <m:t>e</m:t>
                          </m:r>
                        </m:sub>
                      </m:sSub>
                      <m:r>
                        <a:rPr lang="it-IT" b="0" i="0">
                          <a:latin typeface="Cambria Math" panose="02040503050406030204" pitchFamily="18"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m:rPr>
                                  <m:sty m:val="p"/>
                                </m:rPr>
                                <a:rPr lang="it-IT" b="0" i="0">
                                  <a:latin typeface="Cambria Math" panose="02040503050406030204" pitchFamily="18" charset="0"/>
                                </a:rPr>
                                <m:t>mc</m:t>
                              </m:r>
                            </m:e>
                            <m:sup>
                              <m:r>
                                <a:rPr lang="it-IT" b="0" i="0">
                                  <a:latin typeface="Cambria Math" panose="02040503050406030204" pitchFamily="18" charset="0"/>
                                </a:rPr>
                                <m:t>2</m:t>
                              </m:r>
                            </m:sup>
                          </m:sSup>
                        </m:num>
                        <m:den>
                          <m:r>
                            <a:rPr lang="it-IT" b="0" i="0">
                              <a:latin typeface="Cambria Math" panose="02040503050406030204" pitchFamily="18" charset="0"/>
                            </a:rPr>
                            <m:t>2</m:t>
                          </m:r>
                        </m:den>
                      </m:f>
                    </m:oMath>
                  </m:oMathPara>
                </a14:m>
                <a:endParaRPr lang="en-US" dirty="0"/>
              </a:p>
            </p:txBody>
          </p:sp>
        </mc:Choice>
        <mc:Fallback xmlns="">
          <p:sp>
            <p:nvSpPr>
              <p:cNvPr id="2" name="TextBox 1">
                <a:extLst>
                  <a:ext uri="{FF2B5EF4-FFF2-40B4-BE49-F238E27FC236}">
                    <a16:creationId xmlns:a16="http://schemas.microsoft.com/office/drawing/2014/main" id="{D6F7A788-0B04-3F41-D53B-8F6A4232EF2D}"/>
                  </a:ext>
                </a:extLst>
              </p:cNvPr>
              <p:cNvSpPr txBox="1">
                <a:spLocks noRot="1" noChangeAspect="1" noMove="1" noResize="1" noEditPoints="1" noAdjustHandles="1" noChangeArrowheads="1" noChangeShapeType="1" noTextEdit="1"/>
              </p:cNvSpPr>
              <p:nvPr/>
            </p:nvSpPr>
            <p:spPr>
              <a:xfrm>
                <a:off x="4489505" y="3328536"/>
                <a:ext cx="3178839" cy="738728"/>
              </a:xfrm>
              <a:prstGeom prst="rect">
                <a:avLst/>
              </a:prstGeom>
              <a:blipFill>
                <a:blip r:embed="rId9"/>
                <a:stretch>
                  <a:fillRect/>
                </a:stretch>
              </a:blipFill>
            </p:spPr>
            <p:txBody>
              <a:bodyPr/>
              <a:lstStyle/>
              <a:p>
                <a:r>
                  <a:rPr lang="it-IT">
                    <a:noFill/>
                  </a:rPr>
                  <a:t> </a:t>
                </a:r>
              </a:p>
            </p:txBody>
          </p:sp>
        </mc:Fallback>
      </mc:AlternateContent>
      <p:sp>
        <p:nvSpPr>
          <p:cNvPr id="12" name="CasellaDiTesto 11">
            <a:extLst>
              <a:ext uri="{FF2B5EF4-FFF2-40B4-BE49-F238E27FC236}">
                <a16:creationId xmlns:a16="http://schemas.microsoft.com/office/drawing/2014/main" id="{DE3B35D6-A050-D12A-9F59-6F6CD75C28B8}"/>
              </a:ext>
            </a:extLst>
          </p:cNvPr>
          <p:cNvSpPr txBox="1"/>
          <p:nvPr/>
        </p:nvSpPr>
        <p:spPr>
          <a:xfrm>
            <a:off x="3821257" y="70903"/>
            <a:ext cx="5154873" cy="461665"/>
          </a:xfrm>
          <a:prstGeom prst="rect">
            <a:avLst/>
          </a:prstGeom>
          <a:noFill/>
        </p:spPr>
        <p:txBody>
          <a:bodyPr wrap="none" rtlCol="0">
            <a:spAutoFit/>
          </a:bodyPr>
          <a:lstStyle/>
          <a:p>
            <a:r>
              <a:rPr lang="it-IT" b="1" dirty="0">
                <a:solidFill>
                  <a:srgbClr val="FF0000"/>
                </a:solidFill>
              </a:rPr>
              <a:t>With </a:t>
            </a:r>
            <a:r>
              <a:rPr lang="it-IT" b="1" dirty="0" err="1">
                <a:solidFill>
                  <a:srgbClr val="FF0000"/>
                </a:solidFill>
              </a:rPr>
              <a:t>different</a:t>
            </a:r>
            <a:r>
              <a:rPr lang="it-IT" b="1" dirty="0">
                <a:solidFill>
                  <a:srgbClr val="FF0000"/>
                </a:solidFill>
              </a:rPr>
              <a:t> electron </a:t>
            </a:r>
            <a:r>
              <a:rPr lang="it-IT" b="1" dirty="0" err="1">
                <a:solidFill>
                  <a:srgbClr val="FF0000"/>
                </a:solidFill>
              </a:rPr>
              <a:t>initial</a:t>
            </a:r>
            <a:r>
              <a:rPr lang="it-IT" b="1" dirty="0">
                <a:solidFill>
                  <a:srgbClr val="FF0000"/>
                </a:solidFill>
              </a:rPr>
              <a:t> energy?</a:t>
            </a:r>
          </a:p>
        </p:txBody>
      </p:sp>
    </p:spTree>
    <p:extLst>
      <p:ext uri="{BB962C8B-B14F-4D97-AF65-F5344CB8AC3E}">
        <p14:creationId xmlns:p14="http://schemas.microsoft.com/office/powerpoint/2010/main" val="31888489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white board with writing on it&#10;&#10;Description automatically generated">
            <a:extLst>
              <a:ext uri="{FF2B5EF4-FFF2-40B4-BE49-F238E27FC236}">
                <a16:creationId xmlns:a16="http://schemas.microsoft.com/office/drawing/2014/main" id="{65D7F55E-0F41-3CB8-63E0-08F5B8CD2330}"/>
              </a:ext>
            </a:extLst>
          </p:cNvPr>
          <p:cNvPicPr>
            <a:picLocks noChangeAspect="1"/>
          </p:cNvPicPr>
          <p:nvPr/>
        </p:nvPicPr>
        <p:blipFill>
          <a:blip r:embed="rId3"/>
          <a:stretch>
            <a:fillRect/>
          </a:stretch>
        </p:blipFill>
        <p:spPr>
          <a:xfrm>
            <a:off x="1691680" y="260648"/>
            <a:ext cx="6705600" cy="5854700"/>
          </a:xfrm>
          <a:prstGeom prst="rect">
            <a:avLst/>
          </a:prstGeom>
        </p:spPr>
      </p:pic>
      <p:sp>
        <p:nvSpPr>
          <p:cNvPr id="2" name="Segnaposto data 6">
            <a:extLst>
              <a:ext uri="{FF2B5EF4-FFF2-40B4-BE49-F238E27FC236}">
                <a16:creationId xmlns:a16="http://schemas.microsoft.com/office/drawing/2014/main" id="{4B5BE063-B9EE-8595-7B0E-15D46D6F0504}"/>
              </a:ext>
            </a:extLst>
          </p:cNvPr>
          <p:cNvSpPr>
            <a:spLocks noGrp="1"/>
          </p:cNvSpPr>
          <p:nvPr>
            <p:ph type="dt" sz="quarter" idx="10"/>
          </p:nvPr>
        </p:nvSpPr>
        <p:spPr>
          <a:xfrm>
            <a:off x="0" y="6553200"/>
            <a:ext cx="478802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UBA-24 Workshop  @  CANDLE (Armenia) -  June 19th, 2024</a:t>
            </a:r>
            <a:endParaRPr lang="en-US" sz="1400"/>
          </a:p>
        </p:txBody>
      </p:sp>
    </p:spTree>
    <p:extLst>
      <p:ext uri="{BB962C8B-B14F-4D97-AF65-F5344CB8AC3E}">
        <p14:creationId xmlns:p14="http://schemas.microsoft.com/office/powerpoint/2010/main" val="42880320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graph of a solar cell&#10;&#10;Description automatically generated with medium confidence">
            <a:extLst>
              <a:ext uri="{FF2B5EF4-FFF2-40B4-BE49-F238E27FC236}">
                <a16:creationId xmlns:a16="http://schemas.microsoft.com/office/drawing/2014/main" id="{A954AFC0-9E7A-DF20-7A37-28B715F24CBB}"/>
              </a:ext>
            </a:extLst>
          </p:cNvPr>
          <p:cNvPicPr>
            <a:picLocks noChangeAspect="1"/>
          </p:cNvPicPr>
          <p:nvPr/>
        </p:nvPicPr>
        <p:blipFill>
          <a:blip r:embed="rId4"/>
          <a:stretch>
            <a:fillRect/>
          </a:stretch>
        </p:blipFill>
        <p:spPr>
          <a:xfrm>
            <a:off x="270031" y="2204864"/>
            <a:ext cx="8625003" cy="3384376"/>
          </a:xfrm>
          <a:prstGeom prst="rect">
            <a:avLst/>
          </a:prstGeom>
        </p:spPr>
      </p:pic>
      <p:sp>
        <p:nvSpPr>
          <p:cNvPr id="2" name="Segnaposto data 6">
            <a:extLst>
              <a:ext uri="{FF2B5EF4-FFF2-40B4-BE49-F238E27FC236}">
                <a16:creationId xmlns:a16="http://schemas.microsoft.com/office/drawing/2014/main" id="{4C12A7E9-EF92-2649-43AF-D540A94AE4E6}"/>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5" name="TextBox 4">
            <a:extLst>
              <a:ext uri="{FF2B5EF4-FFF2-40B4-BE49-F238E27FC236}">
                <a16:creationId xmlns:a16="http://schemas.microsoft.com/office/drawing/2014/main" id="{BC1A719D-68A5-9CCE-3D5C-A5D82804EE01}"/>
              </a:ext>
            </a:extLst>
          </p:cNvPr>
          <p:cNvSpPr txBox="1"/>
          <p:nvPr/>
        </p:nvSpPr>
        <p:spPr>
          <a:xfrm>
            <a:off x="971600" y="1037927"/>
            <a:ext cx="7354899" cy="830997"/>
          </a:xfrm>
          <a:prstGeom prst="rect">
            <a:avLst/>
          </a:prstGeom>
          <a:noFill/>
        </p:spPr>
        <p:txBody>
          <a:bodyPr wrap="none" rtlCol="0">
            <a:spAutoFit/>
          </a:bodyPr>
          <a:lstStyle/>
          <a:p>
            <a:pPr algn="ctr"/>
            <a:r>
              <a:rPr lang="en-IT"/>
              <a:t>Spectral Purification of incident Channeling Radiation</a:t>
            </a:r>
          </a:p>
          <a:p>
            <a:pPr algn="ctr"/>
            <a:r>
              <a:rPr lang="en-IT"/>
              <a:t>C</a:t>
            </a:r>
            <a:r>
              <a:rPr lang="en-GB"/>
              <a:t>o</a:t>
            </a:r>
            <a:r>
              <a:rPr lang="en-IT"/>
              <a:t>mpact, sustainable, mono-chromatic gamma-ray source</a:t>
            </a:r>
          </a:p>
        </p:txBody>
      </p:sp>
    </p:spTree>
    <p:extLst>
      <p:ext uri="{BB962C8B-B14F-4D97-AF65-F5344CB8AC3E}">
        <p14:creationId xmlns:p14="http://schemas.microsoft.com/office/powerpoint/2010/main" val="24927499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graph of a graph of a graph&#10;&#10;Description automatically generated with medium confidence">
            <a:extLst>
              <a:ext uri="{FF2B5EF4-FFF2-40B4-BE49-F238E27FC236}">
                <a16:creationId xmlns:a16="http://schemas.microsoft.com/office/drawing/2014/main" id="{5B2BD662-89F7-2E50-2E4C-BA5640017F38}"/>
              </a:ext>
            </a:extLst>
          </p:cNvPr>
          <p:cNvPicPr>
            <a:picLocks noChangeAspect="1"/>
          </p:cNvPicPr>
          <p:nvPr/>
        </p:nvPicPr>
        <p:blipFill>
          <a:blip r:embed="rId3"/>
          <a:stretch>
            <a:fillRect/>
          </a:stretch>
        </p:blipFill>
        <p:spPr>
          <a:xfrm>
            <a:off x="827584" y="2492896"/>
            <a:ext cx="7772400" cy="3649059"/>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4C12A7E9-EF92-2649-43AF-D540A94AE4E6}"/>
              </a:ext>
            </a:extLst>
          </p:cNvPr>
          <p:cNvSpPr>
            <a:spLocks noGrp="1"/>
          </p:cNvSpPr>
          <p:nvPr>
            <p:ph type="dt" sz="quarter" idx="10"/>
          </p:nvPr>
        </p:nvSpPr>
        <p:spPr>
          <a:xfrm>
            <a:off x="0" y="6553200"/>
            <a:ext cx="6444208"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4" name="TextBox 3">
            <a:extLst>
              <a:ext uri="{FF2B5EF4-FFF2-40B4-BE49-F238E27FC236}">
                <a16:creationId xmlns:a16="http://schemas.microsoft.com/office/drawing/2014/main" id="{329E5D56-7507-2DA5-FAE8-C073D1E73873}"/>
              </a:ext>
            </a:extLst>
          </p:cNvPr>
          <p:cNvSpPr txBox="1"/>
          <p:nvPr/>
        </p:nvSpPr>
        <p:spPr>
          <a:xfrm>
            <a:off x="401627" y="881322"/>
            <a:ext cx="8340745" cy="1200329"/>
          </a:xfrm>
          <a:prstGeom prst="rect">
            <a:avLst/>
          </a:prstGeom>
          <a:noFill/>
        </p:spPr>
        <p:txBody>
          <a:bodyPr wrap="none" rtlCol="0">
            <a:spAutoFit/>
          </a:bodyPr>
          <a:lstStyle/>
          <a:p>
            <a:r>
              <a:rPr lang="en-IT"/>
              <a:t>Deep recoil cancels the </a:t>
            </a:r>
            <a:r>
              <a:rPr lang="en-IT">
                <a:latin typeface="Symbol" pitchFamily="2" charset="2"/>
              </a:rPr>
              <a:t>g</a:t>
            </a:r>
            <a:r>
              <a:rPr lang="en-IT" baseline="30000">
                <a:latin typeface="Symbol" pitchFamily="2" charset="2"/>
              </a:rPr>
              <a:t>2</a:t>
            </a:r>
            <a:r>
              <a:rPr lang="en-IT">
                <a:latin typeface="Symbol" pitchFamily="2" charset="2"/>
              </a:rPr>
              <a:t>q</a:t>
            </a:r>
            <a:r>
              <a:rPr lang="en-IT" baseline="30000">
                <a:latin typeface="Symbol" pitchFamily="2" charset="2"/>
              </a:rPr>
              <a:t>2</a:t>
            </a:r>
            <a:r>
              <a:rPr lang="en-IT"/>
              <a:t> disease/correlation, therefore strongly</a:t>
            </a:r>
          </a:p>
          <a:p>
            <a:r>
              <a:rPr lang="en-IT"/>
              <a:t>decreases the dependence of the back-scattered photon beam</a:t>
            </a:r>
          </a:p>
          <a:p>
            <a:r>
              <a:rPr lang="en-IT"/>
              <a:t>bandwidth on the electron beam transverse emittance</a:t>
            </a:r>
          </a:p>
        </p:txBody>
      </p:sp>
    </p:spTree>
    <p:extLst>
      <p:ext uri="{BB962C8B-B14F-4D97-AF65-F5344CB8AC3E}">
        <p14:creationId xmlns:p14="http://schemas.microsoft.com/office/powerpoint/2010/main" val="23784041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lose-up of a letter&#10;&#10;Description automatically generated">
            <a:extLst>
              <a:ext uri="{FF2B5EF4-FFF2-40B4-BE49-F238E27FC236}">
                <a16:creationId xmlns:a16="http://schemas.microsoft.com/office/drawing/2014/main" id="{3F62D46F-633D-3AA6-D130-0E4AE6CCFDE5}"/>
              </a:ext>
            </a:extLst>
          </p:cNvPr>
          <p:cNvPicPr>
            <a:picLocks noChangeAspect="1"/>
          </p:cNvPicPr>
          <p:nvPr/>
        </p:nvPicPr>
        <p:blipFill>
          <a:blip r:embed="rId3"/>
          <a:stretch>
            <a:fillRect/>
          </a:stretch>
        </p:blipFill>
        <p:spPr>
          <a:xfrm>
            <a:off x="904056" y="692696"/>
            <a:ext cx="7772400" cy="1772208"/>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B02940D6-51C2-E81A-E6BA-62AB62C09F23}"/>
              </a:ext>
            </a:extLst>
          </p:cNvPr>
          <p:cNvPicPr>
            <a:picLocks noChangeAspect="1"/>
          </p:cNvPicPr>
          <p:nvPr/>
        </p:nvPicPr>
        <p:blipFill>
          <a:blip r:embed="rId5"/>
          <a:stretch>
            <a:fillRect/>
          </a:stretch>
        </p:blipFill>
        <p:spPr>
          <a:xfrm>
            <a:off x="1115616" y="2730159"/>
            <a:ext cx="6840760" cy="4011209"/>
          </a:xfrm>
          <a:prstGeom prst="rect">
            <a:avLst/>
          </a:prstGeom>
        </p:spPr>
      </p:pic>
      <p:sp>
        <p:nvSpPr>
          <p:cNvPr id="2" name="Text Box 6">
            <a:extLst>
              <a:ext uri="{FF2B5EF4-FFF2-40B4-BE49-F238E27FC236}">
                <a16:creationId xmlns:a16="http://schemas.microsoft.com/office/drawing/2014/main" id="{2D7516A3-86EA-47E6-63C8-E4788B6C8BBA}"/>
              </a:ext>
            </a:extLst>
          </p:cNvPr>
          <p:cNvSpPr txBox="1">
            <a:spLocks noChangeArrowheads="1"/>
          </p:cNvSpPr>
          <p:nvPr/>
        </p:nvSpPr>
        <p:spPr bwMode="auto">
          <a:xfrm>
            <a:off x="6804248" y="6453336"/>
            <a:ext cx="2223686"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L. Bandiera</a:t>
            </a:r>
            <a:endParaRPr lang="en-US"/>
          </a:p>
        </p:txBody>
      </p:sp>
    </p:spTree>
    <p:extLst>
      <p:ext uri="{BB962C8B-B14F-4D97-AF65-F5344CB8AC3E}">
        <p14:creationId xmlns:p14="http://schemas.microsoft.com/office/powerpoint/2010/main" val="3945395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lygon&#10;&#10;Description automatically generated with low confidence">
            <a:extLst>
              <a:ext uri="{FF2B5EF4-FFF2-40B4-BE49-F238E27FC236}">
                <a16:creationId xmlns:a16="http://schemas.microsoft.com/office/drawing/2014/main" id="{951735A6-9965-E141-4EBA-CC57D0C6EB5F}"/>
              </a:ext>
            </a:extLst>
          </p:cNvPr>
          <p:cNvPicPr>
            <a:picLocks noChangeAspect="1"/>
          </p:cNvPicPr>
          <p:nvPr/>
        </p:nvPicPr>
        <p:blipFill>
          <a:blip r:embed="rId2"/>
          <a:stretch>
            <a:fillRect/>
          </a:stretch>
        </p:blipFill>
        <p:spPr>
          <a:xfrm>
            <a:off x="467544" y="624160"/>
            <a:ext cx="7772400" cy="6045200"/>
          </a:xfrm>
          <a:prstGeom prst="rect">
            <a:avLst/>
          </a:prstGeom>
        </p:spPr>
      </p:pic>
      <p:pic>
        <p:nvPicPr>
          <p:cNvPr id="3" name="Picture 2">
            <a:extLst>
              <a:ext uri="{FF2B5EF4-FFF2-40B4-BE49-F238E27FC236}">
                <a16:creationId xmlns:a16="http://schemas.microsoft.com/office/drawing/2014/main" id="{CEBC4CA3-5768-720C-6453-B1A16F0CE755}"/>
              </a:ext>
            </a:extLst>
          </p:cNvPr>
          <p:cNvPicPr>
            <a:picLocks noChangeAspect="1"/>
          </p:cNvPicPr>
          <p:nvPr/>
        </p:nvPicPr>
        <p:blipFill>
          <a:blip r:embed="rId3"/>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51160566-109B-4390-6A1C-0568E06DB5DD}"/>
              </a:ext>
            </a:extLst>
          </p:cNvPr>
          <p:cNvSpPr txBox="1"/>
          <p:nvPr/>
        </p:nvSpPr>
        <p:spPr>
          <a:xfrm>
            <a:off x="1300175" y="580618"/>
            <a:ext cx="1834156" cy="400110"/>
          </a:xfrm>
          <a:prstGeom prst="rect">
            <a:avLst/>
          </a:prstGeom>
          <a:noFill/>
        </p:spPr>
        <p:txBody>
          <a:bodyPr wrap="none" rtlCol="0">
            <a:spAutoFit/>
          </a:bodyPr>
          <a:lstStyle/>
          <a:p>
            <a:r>
              <a:rPr lang="en-IT" sz="2000">
                <a:solidFill>
                  <a:srgbClr val="FF0000"/>
                </a:solidFill>
              </a:rPr>
              <a:t>20% rms spread</a:t>
            </a:r>
          </a:p>
        </p:txBody>
      </p:sp>
      <p:sp>
        <p:nvSpPr>
          <p:cNvPr id="6" name="TextBox 5">
            <a:extLst>
              <a:ext uri="{FF2B5EF4-FFF2-40B4-BE49-F238E27FC236}">
                <a16:creationId xmlns:a16="http://schemas.microsoft.com/office/drawing/2014/main" id="{FB999EDB-EEC3-0BBD-CC2A-9A8BAB3F362A}"/>
              </a:ext>
            </a:extLst>
          </p:cNvPr>
          <p:cNvSpPr txBox="1"/>
          <p:nvPr/>
        </p:nvSpPr>
        <p:spPr>
          <a:xfrm>
            <a:off x="5436096" y="580618"/>
            <a:ext cx="3690434" cy="400110"/>
          </a:xfrm>
          <a:prstGeom prst="rect">
            <a:avLst/>
          </a:prstGeom>
          <a:noFill/>
        </p:spPr>
        <p:txBody>
          <a:bodyPr wrap="none" rtlCol="0">
            <a:spAutoFit/>
          </a:bodyPr>
          <a:lstStyle/>
          <a:p>
            <a:r>
              <a:rPr lang="en-IT" sz="2000"/>
              <a:t>Incoming e- </a:t>
            </a:r>
            <a:r>
              <a:rPr lang="en-GB" sz="2000"/>
              <a:t>b</a:t>
            </a:r>
            <a:r>
              <a:rPr lang="en-IT" sz="2000"/>
              <a:t>eam </a:t>
            </a:r>
            <a:r>
              <a:rPr lang="en-IT" sz="2000">
                <a:solidFill>
                  <a:srgbClr val="0070C0"/>
                </a:solidFill>
              </a:rPr>
              <a:t>10</a:t>
            </a:r>
            <a:r>
              <a:rPr lang="en-IT" sz="2000" baseline="30000">
                <a:solidFill>
                  <a:srgbClr val="0070C0"/>
                </a:solidFill>
              </a:rPr>
              <a:t>-4</a:t>
            </a:r>
            <a:r>
              <a:rPr lang="en-IT" sz="2000">
                <a:solidFill>
                  <a:srgbClr val="0070C0"/>
                </a:solidFill>
              </a:rPr>
              <a:t> rms spread</a:t>
            </a:r>
          </a:p>
        </p:txBody>
      </p:sp>
      <p:sp>
        <p:nvSpPr>
          <p:cNvPr id="7" name="TextBox 6">
            <a:extLst>
              <a:ext uri="{FF2B5EF4-FFF2-40B4-BE49-F238E27FC236}">
                <a16:creationId xmlns:a16="http://schemas.microsoft.com/office/drawing/2014/main" id="{2E1F7A43-AC35-EDE5-3E84-A6DC688EE420}"/>
              </a:ext>
            </a:extLst>
          </p:cNvPr>
          <p:cNvSpPr txBox="1"/>
          <p:nvPr/>
        </p:nvSpPr>
        <p:spPr>
          <a:xfrm>
            <a:off x="1403648" y="2952267"/>
            <a:ext cx="1667764" cy="707886"/>
          </a:xfrm>
          <a:prstGeom prst="rect">
            <a:avLst/>
          </a:prstGeom>
          <a:noFill/>
        </p:spPr>
        <p:txBody>
          <a:bodyPr wrap="none" rtlCol="0">
            <a:spAutoFit/>
          </a:bodyPr>
          <a:lstStyle/>
          <a:p>
            <a:r>
              <a:rPr lang="en-IT" sz="2000" b="1">
                <a:solidFill>
                  <a:srgbClr val="00B050"/>
                </a:solidFill>
              </a:rPr>
              <a:t>2.10</a:t>
            </a:r>
            <a:r>
              <a:rPr lang="en-IT" sz="2000" b="1" baseline="30000">
                <a:solidFill>
                  <a:srgbClr val="00B050"/>
                </a:solidFill>
              </a:rPr>
              <a:t>-4</a:t>
            </a:r>
          </a:p>
          <a:p>
            <a:r>
              <a:rPr lang="en-GB" sz="2000" b="1">
                <a:solidFill>
                  <a:srgbClr val="00B050"/>
                </a:solidFill>
              </a:rPr>
              <a:t>r</a:t>
            </a:r>
            <a:r>
              <a:rPr lang="en-IT" sz="2000" b="1">
                <a:solidFill>
                  <a:srgbClr val="00B050"/>
                </a:solidFill>
              </a:rPr>
              <a:t>ms     spread</a:t>
            </a:r>
          </a:p>
        </p:txBody>
      </p:sp>
      <p:sp>
        <p:nvSpPr>
          <p:cNvPr id="9" name="TextBox 8">
            <a:extLst>
              <a:ext uri="{FF2B5EF4-FFF2-40B4-BE49-F238E27FC236}">
                <a16:creationId xmlns:a16="http://schemas.microsoft.com/office/drawing/2014/main" id="{0678C091-DA3C-0548-6E17-35B6538880B7}"/>
              </a:ext>
            </a:extLst>
          </p:cNvPr>
          <p:cNvSpPr txBox="1"/>
          <p:nvPr/>
        </p:nvSpPr>
        <p:spPr>
          <a:xfrm>
            <a:off x="1259632" y="87015"/>
            <a:ext cx="7772399" cy="461665"/>
          </a:xfrm>
          <a:prstGeom prst="rect">
            <a:avLst/>
          </a:prstGeom>
          <a:noFill/>
        </p:spPr>
        <p:txBody>
          <a:bodyPr wrap="square">
            <a:spAutoFit/>
          </a:bodyPr>
          <a:lstStyle/>
          <a:p>
            <a:r>
              <a:rPr lang="en-GB" sz="2400" b="1" i="1">
                <a:solidFill>
                  <a:srgbClr val="FF0000"/>
                </a:solidFill>
                <a:latin typeface="Symbol" pitchFamily="2" charset="2"/>
              </a:rPr>
              <a:t>g </a:t>
            </a:r>
            <a:r>
              <a:rPr lang="en-GB" sz="2400" b="1" i="1">
                <a:solidFill>
                  <a:srgbClr val="FF0000"/>
                </a:solidFill>
                <a:latin typeface="Times" charset="0"/>
                <a:ea typeface="ＭＳ Ｐゴシック" charset="0"/>
              </a:rPr>
              <a:t>-ray </a:t>
            </a:r>
            <a:r>
              <a:rPr lang="en-GB" b="1" i="1">
                <a:solidFill>
                  <a:srgbClr val="FF0000"/>
                </a:solidFill>
              </a:rPr>
              <a:t>i</a:t>
            </a:r>
            <a:r>
              <a:rPr lang="en-GB" sz="2400" b="1" i="1">
                <a:solidFill>
                  <a:srgbClr val="FF0000"/>
                </a:solidFill>
                <a:latin typeface="Times" charset="0"/>
                <a:ea typeface="ＭＳ Ｐゴシック" charset="0"/>
              </a:rPr>
              <a:t>n-vacuum mono-chromatization, </a:t>
            </a:r>
            <a:r>
              <a:rPr lang="en-GB" b="1" i="1">
                <a:solidFill>
                  <a:srgbClr val="FF0000"/>
                </a:solidFill>
              </a:rPr>
              <a:t>SCS at large Recoil</a:t>
            </a:r>
            <a:endParaRPr lang="en-IT"/>
          </a:p>
        </p:txBody>
      </p:sp>
      <p:sp>
        <p:nvSpPr>
          <p:cNvPr id="10" name="TextBox 9">
            <a:extLst>
              <a:ext uri="{FF2B5EF4-FFF2-40B4-BE49-F238E27FC236}">
                <a16:creationId xmlns:a16="http://schemas.microsoft.com/office/drawing/2014/main" id="{9801975F-9D6D-4538-F3BC-6DA9841B260C}"/>
              </a:ext>
            </a:extLst>
          </p:cNvPr>
          <p:cNvSpPr txBox="1"/>
          <p:nvPr/>
        </p:nvSpPr>
        <p:spPr>
          <a:xfrm>
            <a:off x="1479078" y="4829090"/>
            <a:ext cx="1508746" cy="400110"/>
          </a:xfrm>
          <a:prstGeom prst="rect">
            <a:avLst/>
          </a:prstGeom>
          <a:noFill/>
        </p:spPr>
        <p:txBody>
          <a:bodyPr wrap="none" rtlCol="0">
            <a:spAutoFit/>
          </a:bodyPr>
          <a:lstStyle/>
          <a:p>
            <a:r>
              <a:rPr lang="en-IT" sz="2000">
                <a:solidFill>
                  <a:srgbClr val="FF0000"/>
                </a:solidFill>
              </a:rPr>
              <a:t>10</a:t>
            </a:r>
            <a:r>
              <a:rPr lang="en-IT" sz="2000" baseline="30000">
                <a:solidFill>
                  <a:srgbClr val="FF0000"/>
                </a:solidFill>
              </a:rPr>
              <a:t>-1</a:t>
            </a:r>
            <a:r>
              <a:rPr lang="en-IT" sz="2000">
                <a:solidFill>
                  <a:srgbClr val="FF0000"/>
                </a:solidFill>
              </a:rPr>
              <a:t>    spread</a:t>
            </a:r>
          </a:p>
        </p:txBody>
      </p:sp>
      <p:sp>
        <p:nvSpPr>
          <p:cNvPr id="11" name="TextBox 10">
            <a:extLst>
              <a:ext uri="{FF2B5EF4-FFF2-40B4-BE49-F238E27FC236}">
                <a16:creationId xmlns:a16="http://schemas.microsoft.com/office/drawing/2014/main" id="{3CFA6F02-DF90-32B4-1610-9A4FD44B0133}"/>
              </a:ext>
            </a:extLst>
          </p:cNvPr>
          <p:cNvSpPr txBox="1"/>
          <p:nvPr/>
        </p:nvSpPr>
        <p:spPr>
          <a:xfrm>
            <a:off x="7536214" y="2952267"/>
            <a:ext cx="1572290" cy="1200329"/>
          </a:xfrm>
          <a:prstGeom prst="rect">
            <a:avLst/>
          </a:prstGeom>
          <a:noFill/>
        </p:spPr>
        <p:txBody>
          <a:bodyPr wrap="none" rtlCol="0">
            <a:spAutoFit/>
          </a:bodyPr>
          <a:lstStyle/>
          <a:p>
            <a:r>
              <a:rPr lang="en-IT"/>
              <a:t>no energy-</a:t>
            </a:r>
          </a:p>
          <a:p>
            <a:r>
              <a:rPr lang="en-GB"/>
              <a:t>a</a:t>
            </a:r>
            <a:r>
              <a:rPr lang="en-IT"/>
              <a:t>ngular</a:t>
            </a:r>
          </a:p>
          <a:p>
            <a:r>
              <a:rPr lang="en-IT"/>
              <a:t>correlation</a:t>
            </a:r>
          </a:p>
        </p:txBody>
      </p:sp>
      <p:sp>
        <p:nvSpPr>
          <p:cNvPr id="8" name="TextBox 7">
            <a:extLst>
              <a:ext uri="{FF2B5EF4-FFF2-40B4-BE49-F238E27FC236}">
                <a16:creationId xmlns:a16="http://schemas.microsoft.com/office/drawing/2014/main" id="{21B6E03D-F50A-BC6C-3321-1CBA08DCABCC}"/>
              </a:ext>
            </a:extLst>
          </p:cNvPr>
          <p:cNvSpPr txBox="1"/>
          <p:nvPr/>
        </p:nvSpPr>
        <p:spPr>
          <a:xfrm>
            <a:off x="6588224" y="6453336"/>
            <a:ext cx="2470869" cy="400110"/>
          </a:xfrm>
          <a:prstGeom prst="rect">
            <a:avLst/>
          </a:prstGeom>
          <a:noFill/>
        </p:spPr>
        <p:txBody>
          <a:bodyPr wrap="none" rtlCol="0">
            <a:spAutoFit/>
          </a:bodyPr>
          <a:lstStyle/>
          <a:p>
            <a:r>
              <a:rPr lang="en-IT" sz="2000"/>
              <a:t>C. Curatolo - Whizard</a:t>
            </a:r>
          </a:p>
        </p:txBody>
      </p:sp>
      <p:grpSp>
        <p:nvGrpSpPr>
          <p:cNvPr id="13" name="Group 12">
            <a:extLst>
              <a:ext uri="{FF2B5EF4-FFF2-40B4-BE49-F238E27FC236}">
                <a16:creationId xmlns:a16="http://schemas.microsoft.com/office/drawing/2014/main" id="{1E9C780C-6901-86A6-2396-137E24B44680}"/>
              </a:ext>
            </a:extLst>
          </p:cNvPr>
          <p:cNvGrpSpPr/>
          <p:nvPr/>
        </p:nvGrpSpPr>
        <p:grpSpPr>
          <a:xfrm>
            <a:off x="110926" y="1700808"/>
            <a:ext cx="1508746" cy="1728192"/>
            <a:chOff x="110926" y="1700808"/>
            <a:chExt cx="1508746" cy="1728192"/>
          </a:xfrm>
        </p:grpSpPr>
        <p:sp>
          <p:nvSpPr>
            <p:cNvPr id="2" name="Curved Right Arrow 1">
              <a:extLst>
                <a:ext uri="{FF2B5EF4-FFF2-40B4-BE49-F238E27FC236}">
                  <a16:creationId xmlns:a16="http://schemas.microsoft.com/office/drawing/2014/main" id="{43AB407D-DA30-CF00-625E-80B363DE6804}"/>
                </a:ext>
              </a:extLst>
            </p:cNvPr>
            <p:cNvSpPr/>
            <p:nvPr/>
          </p:nvSpPr>
          <p:spPr bwMode="auto">
            <a:xfrm>
              <a:off x="112485" y="1700808"/>
              <a:ext cx="499075" cy="1728192"/>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2" name="TextBox 11">
              <a:extLst>
                <a:ext uri="{FF2B5EF4-FFF2-40B4-BE49-F238E27FC236}">
                  <a16:creationId xmlns:a16="http://schemas.microsoft.com/office/drawing/2014/main" id="{B46CF8BB-BC89-A143-309B-3A2CE2576836}"/>
                </a:ext>
              </a:extLst>
            </p:cNvPr>
            <p:cNvSpPr txBox="1"/>
            <p:nvPr/>
          </p:nvSpPr>
          <p:spPr>
            <a:xfrm>
              <a:off x="110926" y="1916832"/>
              <a:ext cx="1508746" cy="1200329"/>
            </a:xfrm>
            <a:prstGeom prst="rect">
              <a:avLst/>
            </a:prstGeom>
            <a:noFill/>
          </p:spPr>
          <p:txBody>
            <a:bodyPr wrap="none" rtlCol="0">
              <a:spAutoFit/>
            </a:bodyPr>
            <a:lstStyle/>
            <a:p>
              <a:r>
                <a:rPr lang="en-GB"/>
                <a:t>E</a:t>
              </a:r>
              <a:r>
                <a:rPr lang="en-IT"/>
                <a:t>lectron</a:t>
              </a:r>
            </a:p>
            <a:p>
              <a:r>
                <a:rPr lang="en-GB"/>
                <a:t>C</a:t>
              </a:r>
              <a:r>
                <a:rPr lang="en-IT"/>
                <a:t>ooling of</a:t>
              </a:r>
            </a:p>
            <a:p>
              <a:r>
                <a:rPr lang="en-IT"/>
                <a:t>photons!!</a:t>
              </a:r>
            </a:p>
          </p:txBody>
        </p:sp>
      </p:grpSp>
      <p:sp>
        <p:nvSpPr>
          <p:cNvPr id="14" name="TextBox 13">
            <a:extLst>
              <a:ext uri="{FF2B5EF4-FFF2-40B4-BE49-F238E27FC236}">
                <a16:creationId xmlns:a16="http://schemas.microsoft.com/office/drawing/2014/main" id="{901BEBBD-D8CB-6BF2-D473-82AA5F1294DB}"/>
              </a:ext>
            </a:extLst>
          </p:cNvPr>
          <p:cNvSpPr txBox="1"/>
          <p:nvPr/>
        </p:nvSpPr>
        <p:spPr>
          <a:xfrm>
            <a:off x="110926" y="5861883"/>
            <a:ext cx="1268296" cy="830997"/>
          </a:xfrm>
          <a:prstGeom prst="rect">
            <a:avLst/>
          </a:prstGeom>
          <a:noFill/>
        </p:spPr>
        <p:txBody>
          <a:bodyPr wrap="none" rtlCol="0">
            <a:spAutoFit/>
          </a:bodyPr>
          <a:lstStyle/>
          <a:p>
            <a:r>
              <a:rPr lang="en-GB"/>
              <a:t>e</a:t>
            </a:r>
            <a:r>
              <a:rPr lang="en-IT"/>
              <a:t>- beam</a:t>
            </a:r>
          </a:p>
          <a:p>
            <a:r>
              <a:rPr lang="en-GB"/>
              <a:t>i</a:t>
            </a:r>
            <a:r>
              <a:rPr lang="en-IT"/>
              <a:t>s heated</a:t>
            </a:r>
          </a:p>
        </p:txBody>
      </p:sp>
    </p:spTree>
    <p:extLst>
      <p:ext uri="{BB962C8B-B14F-4D97-AF65-F5344CB8AC3E}">
        <p14:creationId xmlns:p14="http://schemas.microsoft.com/office/powerpoint/2010/main" val="342075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of a graph of a number of numbers&#10;&#10;Description automatically generated with medium confidence">
            <a:extLst>
              <a:ext uri="{FF2B5EF4-FFF2-40B4-BE49-F238E27FC236}">
                <a16:creationId xmlns:a16="http://schemas.microsoft.com/office/drawing/2014/main" id="{837732CF-81BA-29F4-E5DD-72B2539B752B}"/>
              </a:ext>
            </a:extLst>
          </p:cNvPr>
          <p:cNvPicPr>
            <a:picLocks noChangeAspect="1"/>
          </p:cNvPicPr>
          <p:nvPr/>
        </p:nvPicPr>
        <p:blipFill>
          <a:blip r:embed="rId4"/>
          <a:stretch>
            <a:fillRect/>
          </a:stretch>
        </p:blipFill>
        <p:spPr>
          <a:xfrm>
            <a:off x="175697" y="2566380"/>
            <a:ext cx="5349952" cy="3780548"/>
          </a:xfrm>
          <a:prstGeom prst="rect">
            <a:avLst/>
          </a:prstGeom>
        </p:spPr>
      </p:pic>
      <p:pic>
        <p:nvPicPr>
          <p:cNvPr id="9" name="Picture 8" descr="A graph of a number of objects&#10;&#10;Description automatically generated with medium confidence">
            <a:extLst>
              <a:ext uri="{FF2B5EF4-FFF2-40B4-BE49-F238E27FC236}">
                <a16:creationId xmlns:a16="http://schemas.microsoft.com/office/drawing/2014/main" id="{80F3312D-6E68-F2EB-662F-3FA5888AF6E5}"/>
              </a:ext>
            </a:extLst>
          </p:cNvPr>
          <p:cNvPicPr>
            <a:picLocks noChangeAspect="1"/>
          </p:cNvPicPr>
          <p:nvPr/>
        </p:nvPicPr>
        <p:blipFill>
          <a:blip r:embed="rId5"/>
          <a:stretch>
            <a:fillRect/>
          </a:stretch>
        </p:blipFill>
        <p:spPr>
          <a:xfrm>
            <a:off x="3495170" y="77576"/>
            <a:ext cx="5194833" cy="3670932"/>
          </a:xfrm>
          <a:prstGeom prst="rect">
            <a:avLst/>
          </a:prstGeom>
        </p:spPr>
      </p:pic>
      <p:graphicFrame>
        <p:nvGraphicFramePr>
          <p:cNvPr id="2" name="Oggetto 3">
            <a:extLst>
              <a:ext uri="{FF2B5EF4-FFF2-40B4-BE49-F238E27FC236}">
                <a16:creationId xmlns:a16="http://schemas.microsoft.com/office/drawing/2014/main" id="{A8FA7329-2143-82B9-47EF-986E1ADAC4CA}"/>
              </a:ext>
            </a:extLst>
          </p:cNvPr>
          <p:cNvGraphicFramePr>
            <a:graphicFrameLocks noChangeAspect="1"/>
          </p:cNvGraphicFramePr>
          <p:nvPr/>
        </p:nvGraphicFramePr>
        <p:xfrm>
          <a:off x="4774248" y="3748507"/>
          <a:ext cx="4334256" cy="3064869"/>
        </p:xfrm>
        <a:graphic>
          <a:graphicData uri="http://schemas.openxmlformats.org/presentationml/2006/ole">
            <mc:AlternateContent xmlns:mc="http://schemas.openxmlformats.org/markup-compatibility/2006">
              <mc:Choice xmlns:v="urn:schemas-microsoft-com:vml" Requires="v">
                <p:oleObj name="Graph" r:id="rId6" imgW="4276800" imgH="3024000" progId="Origin50.Graph">
                  <p:embed/>
                </p:oleObj>
              </mc:Choice>
              <mc:Fallback>
                <p:oleObj name="Graph" r:id="rId6" imgW="4276800" imgH="3024000" progId="Origin50.Graph">
                  <p:embed/>
                  <p:pic>
                    <p:nvPicPr>
                      <p:cNvPr id="2" name="Oggetto 3">
                        <a:extLst>
                          <a:ext uri="{FF2B5EF4-FFF2-40B4-BE49-F238E27FC236}">
                            <a16:creationId xmlns:a16="http://schemas.microsoft.com/office/drawing/2014/main" id="{A8FA7329-2143-82B9-47EF-986E1ADAC4CA}"/>
                          </a:ext>
                        </a:extLst>
                      </p:cNvPr>
                      <p:cNvPicPr/>
                      <p:nvPr/>
                    </p:nvPicPr>
                    <p:blipFill>
                      <a:blip r:embed="rId7"/>
                      <a:stretch>
                        <a:fillRect/>
                      </a:stretch>
                    </p:blipFill>
                    <p:spPr>
                      <a:xfrm>
                        <a:off x="4774248" y="3748507"/>
                        <a:ext cx="4334256" cy="3064869"/>
                      </a:xfrm>
                      <a:prstGeom prst="rect">
                        <a:avLst/>
                      </a:prstGeom>
                    </p:spPr>
                  </p:pic>
                </p:oleObj>
              </mc:Fallback>
            </mc:AlternateContent>
          </a:graphicData>
        </a:graphic>
      </p:graphicFrame>
      <p:sp>
        <p:nvSpPr>
          <p:cNvPr id="7" name="Bent Up Arrow 6">
            <a:extLst>
              <a:ext uri="{FF2B5EF4-FFF2-40B4-BE49-F238E27FC236}">
                <a16:creationId xmlns:a16="http://schemas.microsoft.com/office/drawing/2014/main" id="{296A6598-F434-1906-5346-0F3483A39AE2}"/>
              </a:ext>
            </a:extLst>
          </p:cNvPr>
          <p:cNvSpPr/>
          <p:nvPr/>
        </p:nvSpPr>
        <p:spPr bwMode="auto">
          <a:xfrm rot="10800000">
            <a:off x="1835696" y="1462861"/>
            <a:ext cx="1834882" cy="1274141"/>
          </a:xfrm>
          <a:prstGeom prst="ben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8" name="Curved Right Arrow 7">
            <a:extLst>
              <a:ext uri="{FF2B5EF4-FFF2-40B4-BE49-F238E27FC236}">
                <a16:creationId xmlns:a16="http://schemas.microsoft.com/office/drawing/2014/main" id="{0FF63F41-D36E-D266-36E6-A9E61E2597EB}"/>
              </a:ext>
            </a:extLst>
          </p:cNvPr>
          <p:cNvSpPr/>
          <p:nvPr/>
        </p:nvSpPr>
        <p:spPr bwMode="auto">
          <a:xfrm rot="16200000">
            <a:off x="4610723" y="4917320"/>
            <a:ext cx="699175" cy="2619080"/>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A17EB0B5-F8D7-D160-53E6-2E504AD3329E}"/>
              </a:ext>
            </a:extLst>
          </p:cNvPr>
          <p:cNvSpPr txBox="1"/>
          <p:nvPr/>
        </p:nvSpPr>
        <p:spPr>
          <a:xfrm>
            <a:off x="5583307" y="133834"/>
            <a:ext cx="3453189" cy="1938992"/>
          </a:xfrm>
          <a:prstGeom prst="rect">
            <a:avLst/>
          </a:prstGeom>
          <a:noFill/>
        </p:spPr>
        <p:txBody>
          <a:bodyPr wrap="none" rtlCol="0">
            <a:spAutoFit/>
          </a:bodyPr>
          <a:lstStyle/>
          <a:p>
            <a:r>
              <a:rPr lang="en-GB" b="1"/>
              <a:t>B</a:t>
            </a:r>
            <a:r>
              <a:rPr lang="en-IT" b="1"/>
              <a:t>road-band incident</a:t>
            </a:r>
          </a:p>
          <a:p>
            <a:r>
              <a:rPr lang="en-IT" b="1"/>
              <a:t>photon beam</a:t>
            </a:r>
          </a:p>
          <a:p>
            <a:r>
              <a:rPr lang="en-GB"/>
              <a:t>f</a:t>
            </a:r>
            <a:r>
              <a:rPr lang="en-IT"/>
              <a:t>rom channeling radiation,</a:t>
            </a:r>
          </a:p>
          <a:p>
            <a:r>
              <a:rPr lang="en-IT"/>
              <a:t>bremsstrahlung,</a:t>
            </a:r>
          </a:p>
          <a:p>
            <a:r>
              <a:rPr lang="en-IT"/>
              <a:t>betatron radiation, etc</a:t>
            </a:r>
          </a:p>
        </p:txBody>
      </p:sp>
      <p:sp>
        <p:nvSpPr>
          <p:cNvPr id="11" name="TextBox 10">
            <a:extLst>
              <a:ext uri="{FF2B5EF4-FFF2-40B4-BE49-F238E27FC236}">
                <a16:creationId xmlns:a16="http://schemas.microsoft.com/office/drawing/2014/main" id="{A7F65003-94FE-44EE-DE77-F46BB8855CB5}"/>
              </a:ext>
            </a:extLst>
          </p:cNvPr>
          <p:cNvSpPr txBox="1"/>
          <p:nvPr/>
        </p:nvSpPr>
        <p:spPr>
          <a:xfrm>
            <a:off x="755576" y="1841994"/>
            <a:ext cx="3528392" cy="461665"/>
          </a:xfrm>
          <a:prstGeom prst="rect">
            <a:avLst/>
          </a:prstGeom>
          <a:noFill/>
        </p:spPr>
        <p:txBody>
          <a:bodyPr wrap="square" rtlCol="0">
            <a:spAutoFit/>
          </a:bodyPr>
          <a:lstStyle/>
          <a:p>
            <a:r>
              <a:rPr lang="it-IT" b="1"/>
              <a:t>spectral      purification</a:t>
            </a:r>
            <a:endParaRPr lang="en-IT" b="1"/>
          </a:p>
        </p:txBody>
      </p:sp>
      <p:sp>
        <p:nvSpPr>
          <p:cNvPr id="12" name="TextBox 11">
            <a:extLst>
              <a:ext uri="{FF2B5EF4-FFF2-40B4-BE49-F238E27FC236}">
                <a16:creationId xmlns:a16="http://schemas.microsoft.com/office/drawing/2014/main" id="{B81B2F6E-8F54-425F-AA49-CC48C08E6923}"/>
              </a:ext>
            </a:extLst>
          </p:cNvPr>
          <p:cNvSpPr txBox="1"/>
          <p:nvPr/>
        </p:nvSpPr>
        <p:spPr>
          <a:xfrm>
            <a:off x="4290850" y="6063679"/>
            <a:ext cx="1467068" cy="461665"/>
          </a:xfrm>
          <a:prstGeom prst="rect">
            <a:avLst/>
          </a:prstGeom>
          <a:noFill/>
        </p:spPr>
        <p:txBody>
          <a:bodyPr wrap="none" rtlCol="0">
            <a:spAutoFit/>
          </a:bodyPr>
          <a:lstStyle/>
          <a:p>
            <a:r>
              <a:rPr lang="it-IT" b="1"/>
              <a:t>tunability</a:t>
            </a:r>
            <a:endParaRPr lang="en-IT" b="1"/>
          </a:p>
        </p:txBody>
      </p:sp>
      <p:sp>
        <p:nvSpPr>
          <p:cNvPr id="6" name="TextBox 5">
            <a:extLst>
              <a:ext uri="{FF2B5EF4-FFF2-40B4-BE49-F238E27FC236}">
                <a16:creationId xmlns:a16="http://schemas.microsoft.com/office/drawing/2014/main" id="{24D73D7C-7CB5-6B54-D767-7C084ED02602}"/>
              </a:ext>
            </a:extLst>
          </p:cNvPr>
          <p:cNvSpPr txBox="1"/>
          <p:nvPr/>
        </p:nvSpPr>
        <p:spPr>
          <a:xfrm>
            <a:off x="2339752" y="3595730"/>
            <a:ext cx="2844048" cy="830997"/>
          </a:xfrm>
          <a:prstGeom prst="rect">
            <a:avLst/>
          </a:prstGeom>
          <a:noFill/>
        </p:spPr>
        <p:txBody>
          <a:bodyPr wrap="none" rtlCol="0">
            <a:spAutoFit/>
          </a:bodyPr>
          <a:lstStyle/>
          <a:p>
            <a:r>
              <a:rPr lang="en-IT" b="1">
                <a:solidFill>
                  <a:srgbClr val="C00000"/>
                </a:solidFill>
              </a:rPr>
              <a:t>Deep Recoil Inverse</a:t>
            </a:r>
          </a:p>
          <a:p>
            <a:r>
              <a:rPr lang="en-IT" b="1">
                <a:solidFill>
                  <a:srgbClr val="C00000"/>
                </a:solidFill>
              </a:rPr>
              <a:t>Compton Scattering</a:t>
            </a:r>
          </a:p>
        </p:txBody>
      </p:sp>
    </p:spTree>
    <p:extLst>
      <p:ext uri="{BB962C8B-B14F-4D97-AF65-F5344CB8AC3E}">
        <p14:creationId xmlns:p14="http://schemas.microsoft.com/office/powerpoint/2010/main" val="17107921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46BB4D24-8A65-0102-C13F-BBB46F90E768}"/>
              </a:ext>
            </a:extLst>
          </p:cNvPr>
          <p:cNvSpPr txBox="1"/>
          <p:nvPr/>
        </p:nvSpPr>
        <p:spPr>
          <a:xfrm>
            <a:off x="1259632" y="116632"/>
            <a:ext cx="7772400" cy="830997"/>
          </a:xfrm>
          <a:prstGeom prst="rect">
            <a:avLst/>
          </a:prstGeom>
          <a:noFill/>
        </p:spPr>
        <p:txBody>
          <a:bodyPr wrap="square" rtlCol="0">
            <a:spAutoFit/>
          </a:bodyPr>
          <a:lstStyle/>
          <a:p>
            <a:r>
              <a:rPr lang="en-IT"/>
              <a:t>Trapping electrons (positrons) into a magnetic bottle by SCS</a:t>
            </a:r>
          </a:p>
          <a:p>
            <a:r>
              <a:rPr lang="en-IT"/>
              <a:t>at low recoil ( 72 keV photon beam heats up 5 keV e</a:t>
            </a:r>
            <a:r>
              <a:rPr lang="en-IT" baseline="30000"/>
              <a:t>-</a:t>
            </a:r>
            <a:r>
              <a:rPr lang="en-IT"/>
              <a:t> beam)</a:t>
            </a:r>
          </a:p>
        </p:txBody>
      </p:sp>
      <p:pic>
        <p:nvPicPr>
          <p:cNvPr id="10" name="Picture 9" descr="A graph with colorful lines&#10;&#10;Description automatically generated">
            <a:extLst>
              <a:ext uri="{FF2B5EF4-FFF2-40B4-BE49-F238E27FC236}">
                <a16:creationId xmlns:a16="http://schemas.microsoft.com/office/drawing/2014/main" id="{60432643-90BB-6AD6-0954-FE00681BD04D}"/>
              </a:ext>
            </a:extLst>
          </p:cNvPr>
          <p:cNvPicPr>
            <a:picLocks noChangeAspect="1"/>
          </p:cNvPicPr>
          <p:nvPr/>
        </p:nvPicPr>
        <p:blipFill>
          <a:blip r:embed="rId4"/>
          <a:stretch>
            <a:fillRect/>
          </a:stretch>
        </p:blipFill>
        <p:spPr>
          <a:xfrm>
            <a:off x="4193958" y="3861048"/>
            <a:ext cx="4914546" cy="2808312"/>
          </a:xfrm>
          <a:prstGeom prst="rect">
            <a:avLst/>
          </a:prstGeom>
        </p:spPr>
      </p:pic>
      <p:pic>
        <p:nvPicPr>
          <p:cNvPr id="8" name="Picture 7" descr="A graph of a graph of a beam&#10;&#10;Description automatically generated with medium confidence">
            <a:extLst>
              <a:ext uri="{FF2B5EF4-FFF2-40B4-BE49-F238E27FC236}">
                <a16:creationId xmlns:a16="http://schemas.microsoft.com/office/drawing/2014/main" id="{B9FA79FB-1D0F-3571-B9CA-996DB5566478}"/>
              </a:ext>
            </a:extLst>
          </p:cNvPr>
          <p:cNvPicPr>
            <a:picLocks noChangeAspect="1"/>
          </p:cNvPicPr>
          <p:nvPr/>
        </p:nvPicPr>
        <p:blipFill>
          <a:blip r:embed="rId5"/>
          <a:stretch>
            <a:fillRect/>
          </a:stretch>
        </p:blipFill>
        <p:spPr>
          <a:xfrm>
            <a:off x="35496" y="908720"/>
            <a:ext cx="4896544" cy="3394578"/>
          </a:xfrm>
          <a:prstGeom prst="rect">
            <a:avLst/>
          </a:prstGeom>
        </p:spPr>
      </p:pic>
      <p:cxnSp>
        <p:nvCxnSpPr>
          <p:cNvPr id="4" name="Straight Arrow Connector 3">
            <a:extLst>
              <a:ext uri="{FF2B5EF4-FFF2-40B4-BE49-F238E27FC236}">
                <a16:creationId xmlns:a16="http://schemas.microsoft.com/office/drawing/2014/main" id="{5BFF6D33-345C-D741-A886-259C037A7937}"/>
              </a:ext>
            </a:extLst>
          </p:cNvPr>
          <p:cNvCxnSpPr/>
          <p:nvPr/>
        </p:nvCxnSpPr>
        <p:spPr bwMode="auto">
          <a:xfrm>
            <a:off x="1907704" y="3480784"/>
            <a:ext cx="83140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 name="Curved Connector 4">
            <a:extLst>
              <a:ext uri="{FF2B5EF4-FFF2-40B4-BE49-F238E27FC236}">
                <a16:creationId xmlns:a16="http://schemas.microsoft.com/office/drawing/2014/main" id="{638645BA-7CFB-AFA6-AD78-7A3701B1A854}"/>
              </a:ext>
            </a:extLst>
          </p:cNvPr>
          <p:cNvCxnSpPr>
            <a:cxnSpLocks/>
          </p:cNvCxnSpPr>
          <p:nvPr/>
        </p:nvCxnSpPr>
        <p:spPr bwMode="auto">
          <a:xfrm rot="10800000">
            <a:off x="2731164" y="3480784"/>
            <a:ext cx="1189162" cy="16424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FF5446-B82C-1757-D65B-7840A618B8CE}"/>
                  </a:ext>
                </a:extLst>
              </p:cNvPr>
              <p:cNvSpPr txBox="1"/>
              <p:nvPr/>
            </p:nvSpPr>
            <p:spPr>
              <a:xfrm>
                <a:off x="3640125" y="3223459"/>
                <a:ext cx="360418"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6" name="TextBox 5">
                <a:extLst>
                  <a:ext uri="{FF2B5EF4-FFF2-40B4-BE49-F238E27FC236}">
                    <a16:creationId xmlns:a16="http://schemas.microsoft.com/office/drawing/2014/main" id="{45FF5446-B82C-1757-D65B-7840A618B8CE}"/>
                  </a:ext>
                </a:extLst>
              </p:cNvPr>
              <p:cNvSpPr txBox="1">
                <a:spLocks noRot="1" noChangeAspect="1" noMove="1" noResize="1" noEditPoints="1" noAdjustHandles="1" noChangeArrowheads="1" noChangeShapeType="1" noTextEdit="1"/>
              </p:cNvSpPr>
              <p:nvPr/>
            </p:nvSpPr>
            <p:spPr>
              <a:xfrm>
                <a:off x="3640125" y="3223459"/>
                <a:ext cx="360418" cy="257324"/>
              </a:xfrm>
              <a:prstGeom prst="rect">
                <a:avLst/>
              </a:prstGeom>
              <a:blipFill>
                <a:blip r:embed="rId6"/>
                <a:stretch>
                  <a:fillRect l="-27586" r="-51724" b="-818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8FA3D7-A2BA-5111-186A-EF15F413C90D}"/>
                  </a:ext>
                </a:extLst>
              </p:cNvPr>
              <p:cNvSpPr txBox="1"/>
              <p:nvPr/>
            </p:nvSpPr>
            <p:spPr>
              <a:xfrm>
                <a:off x="1547664" y="3195646"/>
                <a:ext cx="252447"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oMath>
                  </m:oMathPara>
                </a14:m>
                <a:endParaRPr lang="en-US" baseline="30000"/>
              </a:p>
            </p:txBody>
          </p:sp>
        </mc:Choice>
        <mc:Fallback xmlns="">
          <p:sp>
            <p:nvSpPr>
              <p:cNvPr id="7" name="TextBox 6">
                <a:extLst>
                  <a:ext uri="{FF2B5EF4-FFF2-40B4-BE49-F238E27FC236}">
                    <a16:creationId xmlns:a16="http://schemas.microsoft.com/office/drawing/2014/main" id="{338FA3D7-A2BA-5111-186A-EF15F413C90D}"/>
                  </a:ext>
                </a:extLst>
              </p:cNvPr>
              <p:cNvSpPr txBox="1">
                <a:spLocks noRot="1" noChangeAspect="1" noMove="1" noResize="1" noEditPoints="1" noAdjustHandles="1" noChangeArrowheads="1" noChangeShapeType="1" noTextEdit="1"/>
              </p:cNvSpPr>
              <p:nvPr/>
            </p:nvSpPr>
            <p:spPr>
              <a:xfrm>
                <a:off x="1547664" y="3195646"/>
                <a:ext cx="252447" cy="233354"/>
              </a:xfrm>
              <a:prstGeom prst="rect">
                <a:avLst/>
              </a:prstGeom>
              <a:blipFill>
                <a:blip r:embed="rId7"/>
                <a:stretch>
                  <a:fillRect l="-38095" r="-38095" b="-70000"/>
                </a:stretch>
              </a:blipFill>
            </p:spPr>
            <p:txBody>
              <a:bodyPr/>
              <a:lstStyle/>
              <a:p>
                <a:r>
                  <a:rPr lang="en-IT">
                    <a:noFill/>
                  </a:rPr>
                  <a:t> </a:t>
                </a:r>
              </a:p>
            </p:txBody>
          </p:sp>
        </mc:Fallback>
      </mc:AlternateContent>
      <p:cxnSp>
        <p:nvCxnSpPr>
          <p:cNvPr id="9" name="Straight Arrow Connector 8">
            <a:extLst>
              <a:ext uri="{FF2B5EF4-FFF2-40B4-BE49-F238E27FC236}">
                <a16:creationId xmlns:a16="http://schemas.microsoft.com/office/drawing/2014/main" id="{1E8CCEB9-54F0-5986-8031-012653D1CF0B}"/>
              </a:ext>
            </a:extLst>
          </p:cNvPr>
          <p:cNvCxnSpPr>
            <a:cxnSpLocks/>
          </p:cNvCxnSpPr>
          <p:nvPr/>
        </p:nvCxnSpPr>
        <p:spPr bwMode="auto">
          <a:xfrm>
            <a:off x="2731162" y="3480784"/>
            <a:ext cx="112646" cy="668296"/>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11" name="Curved Connector 10">
            <a:extLst>
              <a:ext uri="{FF2B5EF4-FFF2-40B4-BE49-F238E27FC236}">
                <a16:creationId xmlns:a16="http://schemas.microsoft.com/office/drawing/2014/main" id="{9A6ADBF7-BCA9-993F-9276-AEED09175C48}"/>
              </a:ext>
            </a:extLst>
          </p:cNvPr>
          <p:cNvCxnSpPr>
            <a:cxnSpLocks/>
          </p:cNvCxnSpPr>
          <p:nvPr/>
        </p:nvCxnSpPr>
        <p:spPr bwMode="auto">
          <a:xfrm rot="16200000" flipV="1">
            <a:off x="2434393" y="3118335"/>
            <a:ext cx="490160" cy="103378"/>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CE4FAC-46A7-C9A7-8DD4-12E9FCAF58DB}"/>
                  </a:ext>
                </a:extLst>
              </p:cNvPr>
              <p:cNvSpPr txBox="1"/>
              <p:nvPr/>
            </p:nvSpPr>
            <p:spPr>
              <a:xfrm>
                <a:off x="2627784" y="2492896"/>
                <a:ext cx="426659"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12" name="TextBox 11">
                <a:extLst>
                  <a:ext uri="{FF2B5EF4-FFF2-40B4-BE49-F238E27FC236}">
                    <a16:creationId xmlns:a16="http://schemas.microsoft.com/office/drawing/2014/main" id="{A4CE4FAC-46A7-C9A7-8DD4-12E9FCAF58DB}"/>
                  </a:ext>
                </a:extLst>
              </p:cNvPr>
              <p:cNvSpPr txBox="1">
                <a:spLocks noRot="1" noChangeAspect="1" noMove="1" noResize="1" noEditPoints="1" noAdjustHandles="1" noChangeArrowheads="1" noChangeShapeType="1" noTextEdit="1"/>
              </p:cNvSpPr>
              <p:nvPr/>
            </p:nvSpPr>
            <p:spPr>
              <a:xfrm>
                <a:off x="2627784" y="2492896"/>
                <a:ext cx="426659" cy="257324"/>
              </a:xfrm>
              <a:prstGeom prst="rect">
                <a:avLst/>
              </a:prstGeom>
              <a:blipFill>
                <a:blip r:embed="rId8"/>
                <a:stretch>
                  <a:fillRect l="-25714" r="-48571" b="-8571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B66F68F-0CDE-4476-A49C-58BE278E9F43}"/>
                  </a:ext>
                </a:extLst>
              </p:cNvPr>
              <p:cNvSpPr txBox="1"/>
              <p:nvPr/>
            </p:nvSpPr>
            <p:spPr>
              <a:xfrm>
                <a:off x="2741144" y="4221088"/>
                <a:ext cx="318688"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sub>
                      </m:sSub>
                    </m:oMath>
                  </m:oMathPara>
                </a14:m>
                <a:endParaRPr lang="en-US" baseline="30000"/>
              </a:p>
            </p:txBody>
          </p:sp>
        </mc:Choice>
        <mc:Fallback xmlns="">
          <p:sp>
            <p:nvSpPr>
              <p:cNvPr id="13" name="TextBox 12">
                <a:extLst>
                  <a:ext uri="{FF2B5EF4-FFF2-40B4-BE49-F238E27FC236}">
                    <a16:creationId xmlns:a16="http://schemas.microsoft.com/office/drawing/2014/main" id="{BB66F68F-0CDE-4476-A49C-58BE278E9F43}"/>
                  </a:ext>
                </a:extLst>
              </p:cNvPr>
              <p:cNvSpPr txBox="1">
                <a:spLocks noRot="1" noChangeAspect="1" noMove="1" noResize="1" noEditPoints="1" noAdjustHandles="1" noChangeArrowheads="1" noChangeShapeType="1" noTextEdit="1"/>
              </p:cNvSpPr>
              <p:nvPr/>
            </p:nvSpPr>
            <p:spPr>
              <a:xfrm>
                <a:off x="2741144" y="4221088"/>
                <a:ext cx="318688" cy="233354"/>
              </a:xfrm>
              <a:prstGeom prst="rect">
                <a:avLst/>
              </a:prstGeom>
              <a:blipFill>
                <a:blip r:embed="rId9"/>
                <a:stretch>
                  <a:fillRect l="-40000" r="-44000" b="-73684"/>
                </a:stretch>
              </a:blipFill>
            </p:spPr>
            <p:txBody>
              <a:bodyPr/>
              <a:lstStyle/>
              <a:p>
                <a:r>
                  <a:rPr lang="en-IT">
                    <a:noFill/>
                  </a:rPr>
                  <a:t> </a:t>
                </a:r>
              </a:p>
            </p:txBody>
          </p:sp>
        </mc:Fallback>
      </mc:AlternateContent>
      <p:sp>
        <p:nvSpPr>
          <p:cNvPr id="15" name="Segnaposto data 6">
            <a:extLst>
              <a:ext uri="{FF2B5EF4-FFF2-40B4-BE49-F238E27FC236}">
                <a16:creationId xmlns:a16="http://schemas.microsoft.com/office/drawing/2014/main" id="{B12E828D-9E07-4F78-A02B-B2845697FD60}"/>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14" name="TextBox 13">
            <a:extLst>
              <a:ext uri="{FF2B5EF4-FFF2-40B4-BE49-F238E27FC236}">
                <a16:creationId xmlns:a16="http://schemas.microsoft.com/office/drawing/2014/main" id="{B80F9883-B9ED-3126-A3DD-2CE799AE5B2D}"/>
              </a:ext>
            </a:extLst>
          </p:cNvPr>
          <p:cNvSpPr txBox="1"/>
          <p:nvPr/>
        </p:nvSpPr>
        <p:spPr>
          <a:xfrm>
            <a:off x="5436096" y="2042526"/>
            <a:ext cx="2937022" cy="830997"/>
          </a:xfrm>
          <a:prstGeom prst="rect">
            <a:avLst/>
          </a:prstGeom>
          <a:noFill/>
        </p:spPr>
        <p:txBody>
          <a:bodyPr wrap="none" rtlCol="0">
            <a:spAutoFit/>
          </a:bodyPr>
          <a:lstStyle/>
          <a:p>
            <a:r>
              <a:rPr lang="en-IT" b="1">
                <a:solidFill>
                  <a:srgbClr val="C00000"/>
                </a:solidFill>
              </a:rPr>
              <a:t>SCS    -    Symmetric</a:t>
            </a:r>
          </a:p>
          <a:p>
            <a:r>
              <a:rPr lang="en-IT" b="1">
                <a:solidFill>
                  <a:srgbClr val="C00000"/>
                </a:solidFill>
              </a:rPr>
              <a:t>Compton Scattering</a:t>
            </a:r>
          </a:p>
        </p:txBody>
      </p:sp>
    </p:spTree>
    <p:extLst>
      <p:ext uri="{BB962C8B-B14F-4D97-AF65-F5344CB8AC3E}">
        <p14:creationId xmlns:p14="http://schemas.microsoft.com/office/powerpoint/2010/main" val="7065425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math equation with numbers and symbols&#10;&#10;Description automatically generated">
            <a:extLst>
              <a:ext uri="{FF2B5EF4-FFF2-40B4-BE49-F238E27FC236}">
                <a16:creationId xmlns:a16="http://schemas.microsoft.com/office/drawing/2014/main" id="{657AD998-8939-05A2-34F6-F598DDFE3356}"/>
              </a:ext>
            </a:extLst>
          </p:cNvPr>
          <p:cNvPicPr>
            <a:picLocks noChangeAspect="1"/>
          </p:cNvPicPr>
          <p:nvPr/>
        </p:nvPicPr>
        <p:blipFill>
          <a:blip r:embed="rId2"/>
          <a:stretch>
            <a:fillRect/>
          </a:stretch>
        </p:blipFill>
        <p:spPr>
          <a:xfrm>
            <a:off x="2646006" y="2636912"/>
            <a:ext cx="3698706" cy="1212181"/>
          </a:xfrm>
          <a:prstGeom prst="rect">
            <a:avLst/>
          </a:prstGeom>
        </p:spPr>
      </p:pic>
      <p:pic>
        <p:nvPicPr>
          <p:cNvPr id="5" name="Picture 4">
            <a:extLst>
              <a:ext uri="{FF2B5EF4-FFF2-40B4-BE49-F238E27FC236}">
                <a16:creationId xmlns:a16="http://schemas.microsoft.com/office/drawing/2014/main" id="{8CF23D11-A8C9-00DF-1148-9721937B2063}"/>
              </a:ext>
            </a:extLst>
          </p:cNvPr>
          <p:cNvPicPr>
            <a:picLocks noChangeAspect="1"/>
          </p:cNvPicPr>
          <p:nvPr/>
        </p:nvPicPr>
        <p:blipFill>
          <a:blip r:embed="rId3"/>
          <a:stretch>
            <a:fillRect/>
          </a:stretch>
        </p:blipFill>
        <p:spPr>
          <a:xfrm rot="21187486">
            <a:off x="4429603" y="518866"/>
            <a:ext cx="1981405" cy="1221867"/>
          </a:xfrm>
          <a:prstGeom prst="rect">
            <a:avLst/>
          </a:prstGeom>
        </p:spPr>
      </p:pic>
      <p:cxnSp>
        <p:nvCxnSpPr>
          <p:cNvPr id="6" name="Straight Arrow Connector 5">
            <a:extLst>
              <a:ext uri="{FF2B5EF4-FFF2-40B4-BE49-F238E27FC236}">
                <a16:creationId xmlns:a16="http://schemas.microsoft.com/office/drawing/2014/main" id="{5E1A6FCD-18D8-D7CF-805C-EC140CC883B7}"/>
              </a:ext>
            </a:extLst>
          </p:cNvPr>
          <p:cNvCxnSpPr/>
          <p:nvPr/>
        </p:nvCxnSpPr>
        <p:spPr bwMode="auto">
          <a:xfrm flipV="1">
            <a:off x="2987824" y="1343067"/>
            <a:ext cx="5940152" cy="43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5C113604-31C2-41D4-D51D-8146BC641A9E}"/>
              </a:ext>
            </a:extLst>
          </p:cNvPr>
          <p:cNvCxnSpPr>
            <a:cxnSpLocks/>
          </p:cNvCxnSpPr>
          <p:nvPr/>
        </p:nvCxnSpPr>
        <p:spPr bwMode="auto">
          <a:xfrm flipV="1">
            <a:off x="3012208" y="1028765"/>
            <a:ext cx="3717776" cy="3582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A813C2B0-DF6F-4438-3540-E5C2A1D35F05}"/>
              </a:ext>
            </a:extLst>
          </p:cNvPr>
          <p:cNvCxnSpPr/>
          <p:nvPr/>
        </p:nvCxnSpPr>
        <p:spPr bwMode="auto">
          <a:xfrm>
            <a:off x="714095" y="1377479"/>
            <a:ext cx="1944216"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53311B3A-ABD5-5D7B-E648-5E5DEEBCF7C4}"/>
              </a:ext>
            </a:extLst>
          </p:cNvPr>
          <p:cNvSpPr txBox="1"/>
          <p:nvPr/>
        </p:nvSpPr>
        <p:spPr>
          <a:xfrm>
            <a:off x="107504" y="1420110"/>
            <a:ext cx="2994731" cy="830997"/>
          </a:xfrm>
          <a:prstGeom prst="rect">
            <a:avLst/>
          </a:prstGeom>
          <a:noFill/>
        </p:spPr>
        <p:txBody>
          <a:bodyPr wrap="none" rtlCol="0">
            <a:spAutoFit/>
          </a:bodyPr>
          <a:lstStyle/>
          <a:p>
            <a:r>
              <a:rPr lang="en-GB"/>
              <a:t>scattered</a:t>
            </a:r>
            <a:r>
              <a:rPr lang="en-IT"/>
              <a:t> electron</a:t>
            </a:r>
          </a:p>
          <a:p>
            <a:r>
              <a:rPr lang="en-IT"/>
              <a:t>E’</a:t>
            </a:r>
            <a:r>
              <a:rPr lang="en-IT" baseline="-25000"/>
              <a:t>e</a:t>
            </a:r>
            <a:r>
              <a:rPr lang="en-IT"/>
              <a:t> = </a:t>
            </a:r>
            <a:r>
              <a:rPr lang="en-IT">
                <a:latin typeface="Symbol" pitchFamily="2" charset="2"/>
              </a:rPr>
              <a:t>g</a:t>
            </a:r>
            <a:r>
              <a:rPr lang="en-IT">
                <a:latin typeface="+mn-lt"/>
              </a:rPr>
              <a:t>mc</a:t>
            </a:r>
            <a:r>
              <a:rPr lang="en-IT" baseline="30000">
                <a:latin typeface="+mn-lt"/>
              </a:rPr>
              <a:t>2</a:t>
            </a:r>
            <a:r>
              <a:rPr lang="en-IT"/>
              <a:t> + E</a:t>
            </a:r>
            <a:r>
              <a:rPr lang="en-IT" baseline="-25000"/>
              <a:t>ph </a:t>
            </a:r>
            <a:r>
              <a:rPr lang="en-IT"/>
              <a:t>– E’</a:t>
            </a:r>
            <a:r>
              <a:rPr lang="en-IT" baseline="-25000"/>
              <a:t>ph</a:t>
            </a:r>
          </a:p>
        </p:txBody>
      </p:sp>
      <p:sp>
        <p:nvSpPr>
          <p:cNvPr id="10" name="Arc 9">
            <a:extLst>
              <a:ext uri="{FF2B5EF4-FFF2-40B4-BE49-F238E27FC236}">
                <a16:creationId xmlns:a16="http://schemas.microsoft.com/office/drawing/2014/main" id="{8A17B520-B162-F1B1-38FB-38E8765ED2DD}"/>
              </a:ext>
            </a:extLst>
          </p:cNvPr>
          <p:cNvSpPr/>
          <p:nvPr/>
        </p:nvSpPr>
        <p:spPr bwMode="auto">
          <a:xfrm>
            <a:off x="6371345" y="1032439"/>
            <a:ext cx="117866" cy="658452"/>
          </a:xfrm>
          <a:prstGeom prst="arc">
            <a:avLst/>
          </a:prstGeom>
          <a:solidFill>
            <a:schemeClr val="accent1"/>
          </a:solidFill>
          <a:ln w="317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1" name="TextBox 10">
            <a:extLst>
              <a:ext uri="{FF2B5EF4-FFF2-40B4-BE49-F238E27FC236}">
                <a16:creationId xmlns:a16="http://schemas.microsoft.com/office/drawing/2014/main" id="{4C9473D4-07BB-2FB6-48CD-5F4BA8CDAE76}"/>
              </a:ext>
            </a:extLst>
          </p:cNvPr>
          <p:cNvSpPr txBox="1"/>
          <p:nvPr/>
        </p:nvSpPr>
        <p:spPr>
          <a:xfrm>
            <a:off x="6444208" y="980728"/>
            <a:ext cx="376210" cy="461665"/>
          </a:xfrm>
          <a:prstGeom prst="rect">
            <a:avLst/>
          </a:prstGeom>
          <a:noFill/>
        </p:spPr>
        <p:txBody>
          <a:bodyPr wrap="square">
            <a:spAutoFit/>
          </a:bodyPr>
          <a:lstStyle/>
          <a:p>
            <a:r>
              <a:rPr lang="en-IT" sz="2400">
                <a:latin typeface="Symbol" pitchFamily="2" charset="2"/>
              </a:rPr>
              <a:t>q</a:t>
            </a:r>
            <a:endParaRPr lang="en-IT"/>
          </a:p>
        </p:txBody>
      </p:sp>
      <p:sp>
        <p:nvSpPr>
          <p:cNvPr id="12" name="TextBox 11">
            <a:extLst>
              <a:ext uri="{FF2B5EF4-FFF2-40B4-BE49-F238E27FC236}">
                <a16:creationId xmlns:a16="http://schemas.microsoft.com/office/drawing/2014/main" id="{2E9787CF-B885-BB73-B700-DC8139A42821}"/>
              </a:ext>
            </a:extLst>
          </p:cNvPr>
          <p:cNvSpPr txBox="1"/>
          <p:nvPr/>
        </p:nvSpPr>
        <p:spPr>
          <a:xfrm rot="21131549">
            <a:off x="2797020" y="296399"/>
            <a:ext cx="3671931" cy="369332"/>
          </a:xfrm>
          <a:prstGeom prst="rect">
            <a:avLst/>
          </a:prstGeom>
          <a:noFill/>
        </p:spPr>
        <p:txBody>
          <a:bodyPr wrap="square" rtlCol="0">
            <a:spAutoFit/>
          </a:bodyPr>
          <a:lstStyle/>
          <a:p>
            <a:r>
              <a:rPr lang="en-IT" sz="1800"/>
              <a:t>E’</a:t>
            </a:r>
            <a:r>
              <a:rPr lang="en-IT" sz="1800" baseline="-25000"/>
              <a:t>ph  </a:t>
            </a:r>
            <a:r>
              <a:rPr lang="en-IT" sz="1800" b="1"/>
              <a:t>-</a:t>
            </a:r>
            <a:r>
              <a:rPr lang="en-IT" sz="1800" baseline="-25000"/>
              <a:t> </a:t>
            </a:r>
            <a:r>
              <a:rPr lang="en-GB" sz="1800"/>
              <a:t>energy of scattered</a:t>
            </a:r>
            <a:r>
              <a:rPr lang="en-IT" sz="1800"/>
              <a:t> photon at </a:t>
            </a:r>
            <a:r>
              <a:rPr lang="en-IT" sz="1800">
                <a:latin typeface="Symbol" pitchFamily="2" charset="2"/>
              </a:rPr>
              <a:t>q</a:t>
            </a:r>
            <a:endParaRPr lang="en-IT" sz="1800" baseline="-25000"/>
          </a:p>
        </p:txBody>
      </p:sp>
      <p:pic>
        <p:nvPicPr>
          <p:cNvPr id="14" name="Picture 13" descr="A mathematical equation with black text&#10;&#10;Description automatically generated">
            <a:extLst>
              <a:ext uri="{FF2B5EF4-FFF2-40B4-BE49-F238E27FC236}">
                <a16:creationId xmlns:a16="http://schemas.microsoft.com/office/drawing/2014/main" id="{36D5A76C-5B25-4BEE-E846-E20199B0CBE5}"/>
              </a:ext>
            </a:extLst>
          </p:cNvPr>
          <p:cNvPicPr>
            <a:picLocks noChangeAspect="1"/>
          </p:cNvPicPr>
          <p:nvPr/>
        </p:nvPicPr>
        <p:blipFill>
          <a:blip r:embed="rId4"/>
          <a:stretch>
            <a:fillRect/>
          </a:stretch>
        </p:blipFill>
        <p:spPr>
          <a:xfrm>
            <a:off x="2195736" y="4246364"/>
            <a:ext cx="5112568" cy="1126852"/>
          </a:xfrm>
          <a:prstGeom prst="rect">
            <a:avLst/>
          </a:prstGeom>
        </p:spPr>
      </p:pic>
      <p:sp>
        <p:nvSpPr>
          <p:cNvPr id="15" name="TextBox 14">
            <a:extLst>
              <a:ext uri="{FF2B5EF4-FFF2-40B4-BE49-F238E27FC236}">
                <a16:creationId xmlns:a16="http://schemas.microsoft.com/office/drawing/2014/main" id="{B77B4ADE-1822-CC87-CAFF-1B5881CE605F}"/>
              </a:ext>
            </a:extLst>
          </p:cNvPr>
          <p:cNvSpPr txBox="1"/>
          <p:nvPr/>
        </p:nvSpPr>
        <p:spPr>
          <a:xfrm>
            <a:off x="765697" y="5661248"/>
            <a:ext cx="7694735" cy="830997"/>
          </a:xfrm>
          <a:prstGeom prst="rect">
            <a:avLst/>
          </a:prstGeom>
          <a:noFill/>
        </p:spPr>
        <p:txBody>
          <a:bodyPr wrap="none" rtlCol="0">
            <a:spAutoFit/>
          </a:bodyPr>
          <a:lstStyle/>
          <a:p>
            <a:r>
              <a:rPr lang="en-IT" i="1"/>
              <a:t>X</a:t>
            </a:r>
            <a:r>
              <a:rPr lang="en-IT"/>
              <a:t> = recoil parameter – twice the energy of the photon seen</a:t>
            </a:r>
          </a:p>
          <a:p>
            <a:r>
              <a:rPr lang="en-GB"/>
              <a:t>b</a:t>
            </a:r>
            <a:r>
              <a:rPr lang="en-IT"/>
              <a:t>y the electron in its own reference frame normalized to mc</a:t>
            </a:r>
            <a:r>
              <a:rPr lang="en-IT" baseline="30000"/>
              <a:t>2</a:t>
            </a:r>
          </a:p>
        </p:txBody>
      </p:sp>
      <p:sp>
        <p:nvSpPr>
          <p:cNvPr id="3" name="TextBox 2">
            <a:extLst>
              <a:ext uri="{FF2B5EF4-FFF2-40B4-BE49-F238E27FC236}">
                <a16:creationId xmlns:a16="http://schemas.microsoft.com/office/drawing/2014/main" id="{7ED7B72F-A9F8-21CB-3B2B-305770BE7AE5}"/>
              </a:ext>
            </a:extLst>
          </p:cNvPr>
          <p:cNvSpPr txBox="1"/>
          <p:nvPr/>
        </p:nvSpPr>
        <p:spPr>
          <a:xfrm rot="21225735">
            <a:off x="6356599" y="522601"/>
            <a:ext cx="2052165" cy="461665"/>
          </a:xfrm>
          <a:prstGeom prst="rect">
            <a:avLst/>
          </a:prstGeom>
          <a:noFill/>
        </p:spPr>
        <p:txBody>
          <a:bodyPr wrap="none" rtlCol="0">
            <a:spAutoFit/>
          </a:bodyPr>
          <a:lstStyle/>
          <a:p>
            <a:r>
              <a:rPr lang="en-GB"/>
              <a:t>r</a:t>
            </a:r>
            <a:r>
              <a:rPr lang="en-IT"/>
              <a:t>ed shift at </a:t>
            </a:r>
            <a:r>
              <a:rPr lang="en-IT">
                <a:latin typeface="Symbol" pitchFamily="2" charset="2"/>
              </a:rPr>
              <a:t>q</a:t>
            </a:r>
            <a:r>
              <a:rPr lang="en-IT"/>
              <a:t>≠0</a:t>
            </a:r>
          </a:p>
        </p:txBody>
      </p:sp>
      <p:sp>
        <p:nvSpPr>
          <p:cNvPr id="13" name="Oval 12">
            <a:extLst>
              <a:ext uri="{FF2B5EF4-FFF2-40B4-BE49-F238E27FC236}">
                <a16:creationId xmlns:a16="http://schemas.microsoft.com/office/drawing/2014/main" id="{AD953157-48C8-F5DE-A2BF-17915B1668CE}"/>
              </a:ext>
            </a:extLst>
          </p:cNvPr>
          <p:cNvSpPr/>
          <p:nvPr/>
        </p:nvSpPr>
        <p:spPr bwMode="auto">
          <a:xfrm>
            <a:off x="5420305" y="3243002"/>
            <a:ext cx="1068906" cy="606091"/>
          </a:xfrm>
          <a:prstGeom prst="ellipse">
            <a:avLst/>
          </a:prstGeom>
          <a:solidFill>
            <a:srgbClr val="FFFF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cxnSp>
        <p:nvCxnSpPr>
          <p:cNvPr id="17" name="Straight Arrow Connector 16">
            <a:extLst>
              <a:ext uri="{FF2B5EF4-FFF2-40B4-BE49-F238E27FC236}">
                <a16:creationId xmlns:a16="http://schemas.microsoft.com/office/drawing/2014/main" id="{A1B06534-6D56-1BD0-C627-85CDD5FC608E}"/>
              </a:ext>
            </a:extLst>
          </p:cNvPr>
          <p:cNvCxnSpPr>
            <a:cxnSpLocks/>
          </p:cNvCxnSpPr>
          <p:nvPr/>
        </p:nvCxnSpPr>
        <p:spPr bwMode="auto">
          <a:xfrm flipH="1">
            <a:off x="6489211" y="947629"/>
            <a:ext cx="1116859" cy="24813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 name="Picture 1">
            <a:extLst>
              <a:ext uri="{FF2B5EF4-FFF2-40B4-BE49-F238E27FC236}">
                <a16:creationId xmlns:a16="http://schemas.microsoft.com/office/drawing/2014/main" id="{EB9560E9-4021-B417-6A34-BDBA9BEF3B97}"/>
              </a:ext>
            </a:extLst>
          </p:cNvPr>
          <p:cNvPicPr>
            <a:picLocks noChangeAspect="1"/>
          </p:cNvPicPr>
          <p:nvPr/>
        </p:nvPicPr>
        <p:blipFill>
          <a:blip r:embed="rId5"/>
          <a:stretch>
            <a:fillRect/>
          </a:stretch>
        </p:blipFill>
        <p:spPr>
          <a:xfrm>
            <a:off x="40477" y="29829"/>
            <a:ext cx="1219155" cy="737276"/>
          </a:xfrm>
          <a:prstGeom prst="rect">
            <a:avLst/>
          </a:prstGeom>
        </p:spPr>
      </p:pic>
      <p:sp>
        <p:nvSpPr>
          <p:cNvPr id="16" name="Segnaposto data 6">
            <a:extLst>
              <a:ext uri="{FF2B5EF4-FFF2-40B4-BE49-F238E27FC236}">
                <a16:creationId xmlns:a16="http://schemas.microsoft.com/office/drawing/2014/main" id="{F015086F-79C4-013B-7BD4-CFD6391AA65B}"/>
              </a:ext>
            </a:extLst>
          </p:cNvPr>
          <p:cNvSpPr>
            <a:spLocks noGrp="1"/>
          </p:cNvSpPr>
          <p:nvPr>
            <p:ph type="dt" sz="quarter" idx="10"/>
          </p:nvPr>
        </p:nvSpPr>
        <p:spPr>
          <a:xfrm>
            <a:off x="0" y="6553200"/>
            <a:ext cx="4860032"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African Conference of Physics – George (SA) – Sept. 25th 2023</a:t>
            </a:r>
            <a:endParaRPr lang="en-US" sz="1400"/>
          </a:p>
        </p:txBody>
      </p:sp>
      <p:sp>
        <p:nvSpPr>
          <p:cNvPr id="18" name="TextBox 17">
            <a:extLst>
              <a:ext uri="{FF2B5EF4-FFF2-40B4-BE49-F238E27FC236}">
                <a16:creationId xmlns:a16="http://schemas.microsoft.com/office/drawing/2014/main" id="{45D9E4AE-9D98-B6E0-6A03-24D801354E0B}"/>
              </a:ext>
            </a:extLst>
          </p:cNvPr>
          <p:cNvSpPr txBox="1"/>
          <p:nvPr/>
        </p:nvSpPr>
        <p:spPr>
          <a:xfrm>
            <a:off x="2014611" y="4933597"/>
            <a:ext cx="5223867" cy="1477328"/>
          </a:xfrm>
          <a:prstGeom prst="rect">
            <a:avLst/>
          </a:prstGeom>
          <a:solidFill>
            <a:srgbClr val="FFFF00"/>
          </a:solidFill>
        </p:spPr>
        <p:txBody>
          <a:bodyPr wrap="none" rtlCol="0">
            <a:spAutoFit/>
          </a:bodyPr>
          <a:lstStyle/>
          <a:p>
            <a:pPr algn="ctr"/>
            <a:r>
              <a:rPr lang="en-IT" sz="1800" i="1"/>
              <a:t>All  I.C.S.  X/</a:t>
            </a:r>
            <a:r>
              <a:rPr lang="en-IT" sz="1800" i="1">
                <a:latin typeface="Symbol" pitchFamily="2" charset="2"/>
              </a:rPr>
              <a:t>g</a:t>
            </a:r>
            <a:r>
              <a:rPr lang="en-IT" sz="1800" i="1"/>
              <a:t> ray S</a:t>
            </a:r>
            <a:r>
              <a:rPr lang="en-GB" sz="1800" i="1"/>
              <a:t>o</a:t>
            </a:r>
            <a:r>
              <a:rPr lang="en-IT" sz="1800" i="1"/>
              <a:t>urces work at X&lt;1 and A</a:t>
            </a:r>
            <a:r>
              <a:rPr lang="en-US" sz="1800" b="1" i="1"/>
              <a:t> » </a:t>
            </a:r>
            <a:r>
              <a:rPr lang="en-IT" sz="1800" i="1"/>
              <a:t>1</a:t>
            </a:r>
          </a:p>
          <a:p>
            <a:pPr algn="ctr"/>
            <a:endParaRPr lang="en-IT" sz="1800" i="1"/>
          </a:p>
          <a:p>
            <a:pPr algn="ctr"/>
            <a:r>
              <a:rPr lang="en-IT" sz="1800" i="1"/>
              <a:t>STAR (350 keV)   X</a:t>
            </a:r>
            <a:r>
              <a:rPr lang="en-IT" sz="1800" i="1" baseline="-25000"/>
              <a:t>STAR</a:t>
            </a:r>
            <a:r>
              <a:rPr lang="en-IT" sz="1800" i="1"/>
              <a:t> &lt; 2.6</a:t>
            </a:r>
            <a:r>
              <a:rPr lang="en-IT" sz="1800" i="1" baseline="30000"/>
              <a:t>.</a:t>
            </a:r>
            <a:r>
              <a:rPr lang="en-IT" sz="1800" i="1"/>
              <a:t>10</a:t>
            </a:r>
            <a:r>
              <a:rPr lang="en-IT" sz="1800" i="1" baseline="30000"/>
              <a:t>-3</a:t>
            </a:r>
            <a:r>
              <a:rPr lang="en-IT" sz="1800" i="1"/>
              <a:t>   A</a:t>
            </a:r>
            <a:r>
              <a:rPr lang="en-IT" sz="1800" i="1" baseline="-25000"/>
              <a:t>STAR</a:t>
            </a:r>
            <a:r>
              <a:rPr lang="en-IT" sz="1800" i="1"/>
              <a:t>  &gt; 10</a:t>
            </a:r>
            <a:r>
              <a:rPr lang="en-IT" sz="1800" i="1" baseline="30000"/>
              <a:t>4</a:t>
            </a:r>
          </a:p>
          <a:p>
            <a:pPr algn="ctr"/>
            <a:endParaRPr lang="en-IT" sz="1800" i="1"/>
          </a:p>
          <a:p>
            <a:pPr algn="ctr"/>
            <a:r>
              <a:rPr lang="en-IT" sz="1800" i="1"/>
              <a:t>ELI-NP (20 MeV)  X</a:t>
            </a:r>
            <a:r>
              <a:rPr lang="en-IT" sz="1800" i="1" baseline="-25000"/>
              <a:t>ELI-NP</a:t>
            </a:r>
            <a:r>
              <a:rPr lang="en-IT" sz="1800" i="1"/>
              <a:t> &lt; 0.026   A</a:t>
            </a:r>
            <a:r>
              <a:rPr lang="en-IT" sz="1800" i="1" baseline="-25000"/>
              <a:t>ELI-NP</a:t>
            </a:r>
            <a:r>
              <a:rPr lang="en-IT" sz="1800" i="1"/>
              <a:t>  &gt;  2.4</a:t>
            </a:r>
            <a:r>
              <a:rPr lang="en-IT" sz="1800" i="1" baseline="30000"/>
              <a:t>.</a:t>
            </a:r>
            <a:r>
              <a:rPr lang="en-IT" sz="1800" i="1"/>
              <a:t>10</a:t>
            </a:r>
            <a:r>
              <a:rPr lang="en-IT" sz="1800" i="1" baseline="30000"/>
              <a:t>5</a:t>
            </a:r>
          </a:p>
        </p:txBody>
      </p:sp>
    </p:spTree>
    <p:extLst>
      <p:ext uri="{BB962C8B-B14F-4D97-AF65-F5344CB8AC3E}">
        <p14:creationId xmlns:p14="http://schemas.microsoft.com/office/powerpoint/2010/main" val="396615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picture containing text, diagram, screenshot, plot&#10;&#10;Description automatically generated">
            <a:extLst>
              <a:ext uri="{FF2B5EF4-FFF2-40B4-BE49-F238E27FC236}">
                <a16:creationId xmlns:a16="http://schemas.microsoft.com/office/drawing/2014/main" id="{88FBCFA1-4C39-C83F-87E9-D33FF474095F}"/>
              </a:ext>
            </a:extLst>
          </p:cNvPr>
          <p:cNvPicPr>
            <a:picLocks noChangeAspect="1"/>
          </p:cNvPicPr>
          <p:nvPr/>
        </p:nvPicPr>
        <p:blipFill>
          <a:blip r:embed="rId4"/>
          <a:stretch>
            <a:fillRect/>
          </a:stretch>
        </p:blipFill>
        <p:spPr>
          <a:xfrm>
            <a:off x="980256" y="836712"/>
            <a:ext cx="7500083" cy="5544616"/>
          </a:xfrm>
          <a:prstGeom prst="rect">
            <a:avLst/>
          </a:prstGeom>
        </p:spPr>
      </p:pic>
      <p:sp>
        <p:nvSpPr>
          <p:cNvPr id="5" name="TextBox 4">
            <a:extLst>
              <a:ext uri="{FF2B5EF4-FFF2-40B4-BE49-F238E27FC236}">
                <a16:creationId xmlns:a16="http://schemas.microsoft.com/office/drawing/2014/main" id="{E1AF7688-5E69-36FA-78D2-D3125B02B3CA}"/>
              </a:ext>
            </a:extLst>
          </p:cNvPr>
          <p:cNvSpPr txBox="1"/>
          <p:nvPr/>
        </p:nvSpPr>
        <p:spPr>
          <a:xfrm>
            <a:off x="1662681" y="188640"/>
            <a:ext cx="6639125" cy="830997"/>
          </a:xfrm>
          <a:prstGeom prst="rect">
            <a:avLst/>
          </a:prstGeom>
          <a:noFill/>
        </p:spPr>
        <p:txBody>
          <a:bodyPr wrap="none" rtlCol="0">
            <a:spAutoFit/>
          </a:bodyPr>
          <a:lstStyle/>
          <a:p>
            <a:pPr algn="ctr"/>
            <a:r>
              <a:rPr lang="en-IT"/>
              <a:t>BriXSinO’s ICS source – Illya Drebot with CAIN – </a:t>
            </a:r>
          </a:p>
          <a:p>
            <a:pPr algn="ctr"/>
            <a:r>
              <a:rPr lang="en-IT"/>
              <a:t>ICS Moustache</a:t>
            </a:r>
          </a:p>
        </p:txBody>
      </p:sp>
      <p:sp>
        <p:nvSpPr>
          <p:cNvPr id="2" name="Rectangle 13">
            <a:extLst>
              <a:ext uri="{FF2B5EF4-FFF2-40B4-BE49-F238E27FC236}">
                <a16:creationId xmlns:a16="http://schemas.microsoft.com/office/drawing/2014/main" id="{8FF06243-FAC7-FDDE-8FAD-B61796898B15}"/>
              </a:ext>
            </a:extLst>
          </p:cNvPr>
          <p:cNvSpPr>
            <a:spLocks noChangeArrowheads="1"/>
          </p:cNvSpPr>
          <p:nvPr/>
        </p:nvSpPr>
        <p:spPr bwMode="auto">
          <a:xfrm>
            <a:off x="4860032" y="6309320"/>
            <a:ext cx="4214598" cy="471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120000"/>
              </a:lnSpc>
              <a:spcBef>
                <a:spcPct val="20000"/>
              </a:spcBef>
            </a:pPr>
            <a:r>
              <a:rPr lang="en-US" sz="2000" b="1">
                <a:solidFill>
                  <a:srgbClr val="0000FF"/>
                </a:solidFill>
              </a:rPr>
              <a:t>BriXSinO T.D.R.  @ </a:t>
            </a:r>
            <a:r>
              <a:rPr lang="en-US" sz="2000" b="1">
                <a:solidFill>
                  <a:srgbClr val="0000FF"/>
                </a:solidFill>
                <a:hlinkClick r:id="rId5"/>
              </a:rPr>
              <a:t>www.marix.eu</a:t>
            </a:r>
            <a:endParaRPr lang="en-US" sz="2000" b="1">
              <a:solidFill>
                <a:srgbClr val="0000FF"/>
              </a:solidFill>
            </a:endParaRPr>
          </a:p>
        </p:txBody>
      </p:sp>
      <p:sp>
        <p:nvSpPr>
          <p:cNvPr id="6" name="Segnaposto data 6">
            <a:extLst>
              <a:ext uri="{FF2B5EF4-FFF2-40B4-BE49-F238E27FC236}">
                <a16:creationId xmlns:a16="http://schemas.microsoft.com/office/drawing/2014/main" id="{76EC62C2-36F1-8BF2-3D49-EC1AF041DCEF}"/>
              </a:ext>
            </a:extLst>
          </p:cNvPr>
          <p:cNvSpPr>
            <a:spLocks noGrp="1"/>
          </p:cNvSpPr>
          <p:nvPr>
            <p:ph type="dt" sz="quarter" idx="10"/>
          </p:nvPr>
        </p:nvSpPr>
        <p:spPr>
          <a:xfrm>
            <a:off x="0" y="6553200"/>
            <a:ext cx="406794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Channeling 2023 Conference – Riccione – June 2023</a:t>
            </a:r>
            <a:endParaRPr lang="en-US" sz="1400"/>
          </a:p>
        </p:txBody>
      </p:sp>
    </p:spTree>
    <p:extLst>
      <p:ext uri="{BB962C8B-B14F-4D97-AF65-F5344CB8AC3E}">
        <p14:creationId xmlns:p14="http://schemas.microsoft.com/office/powerpoint/2010/main" val="10223605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E34605-3BD5-87E1-9012-8226CB9160AA}"/>
              </a:ext>
            </a:extLst>
          </p:cNvPr>
          <p:cNvGrpSpPr/>
          <p:nvPr/>
        </p:nvGrpSpPr>
        <p:grpSpPr>
          <a:xfrm>
            <a:off x="379475" y="1335323"/>
            <a:ext cx="4248472" cy="2051225"/>
            <a:chOff x="1246244" y="1988840"/>
            <a:chExt cx="6715904" cy="3672408"/>
          </a:xfrm>
        </p:grpSpPr>
        <p:pic>
          <p:nvPicPr>
            <p:cNvPr id="15" name="Picture 14" descr="A picture containing diagram&#10;&#10;Description automatically generated">
              <a:extLst>
                <a:ext uri="{FF2B5EF4-FFF2-40B4-BE49-F238E27FC236}">
                  <a16:creationId xmlns:a16="http://schemas.microsoft.com/office/drawing/2014/main" id="{647941A5-49BC-84EA-5668-9D1EA89775CB}"/>
                </a:ext>
              </a:extLst>
            </p:cNvPr>
            <p:cNvPicPr>
              <a:picLocks noChangeAspect="1"/>
            </p:cNvPicPr>
            <p:nvPr/>
          </p:nvPicPr>
          <p:blipFill>
            <a:blip r:embed="rId3"/>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E334C64-9740-AEA6-948C-3021D9B34314}"/>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15" name="TextBox 14">
                  <a:extLst>
                    <a:ext uri="{FF2B5EF4-FFF2-40B4-BE49-F238E27FC236}">
                      <a16:creationId xmlns:a16="http://schemas.microsoft.com/office/drawing/2014/main" id="{8F38B801-0756-F681-AAA6-5CEB3F2F8CB5}"/>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4"/>
                  <a:stretch>
                    <a:fillRect l="-20513" r="-15385" b="-10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8599C4A-A2F2-EED2-413D-34FE53A1AE05}"/>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16" name="TextBox 15">
                  <a:extLst>
                    <a:ext uri="{FF2B5EF4-FFF2-40B4-BE49-F238E27FC236}">
                      <a16:creationId xmlns:a16="http://schemas.microsoft.com/office/drawing/2014/main" id="{ACFDC993-EC69-2C48-7295-6F151EE2E96C}"/>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5"/>
                  <a:stretch>
                    <a:fillRect l="-20513" r="-33333" b="-9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051104C-48BC-721E-B1A7-56506A541031}"/>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17" name="TextBox 16">
                  <a:extLst>
                    <a:ext uri="{FF2B5EF4-FFF2-40B4-BE49-F238E27FC236}">
                      <a16:creationId xmlns:a16="http://schemas.microsoft.com/office/drawing/2014/main" id="{F00D79E8-D6B1-C8C2-38A5-A192AAE3C661}"/>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6"/>
                  <a:stretch>
                    <a:fillRect l="-2500" b="-7368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87200CF-F782-3C3D-1BB9-0F523222FD99}"/>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8" name="TextBox 17">
                  <a:extLst>
                    <a:ext uri="{FF2B5EF4-FFF2-40B4-BE49-F238E27FC236}">
                      <a16:creationId xmlns:a16="http://schemas.microsoft.com/office/drawing/2014/main" id="{97F939A4-FECC-8F56-4912-D5A7706C47E4}"/>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7"/>
                  <a:stretch>
                    <a:fillRect l="-10000" b="-73684"/>
                  </a:stretch>
                </a:blipFill>
              </p:spPr>
              <p:txBody>
                <a:bodyPr/>
                <a:lstStyle/>
                <a:p>
                  <a:r>
                    <a:rPr lang="en-IT">
                      <a:noFill/>
                    </a:rPr>
                    <a:t> </a:t>
                  </a:r>
                </a:p>
              </p:txBody>
            </p:sp>
          </mc:Fallback>
        </mc:AlternateContent>
      </p:gr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8"/>
          <a:stretch>
            <a:fillRect/>
          </a:stretch>
        </p:blipFill>
        <p:spPr>
          <a:xfrm>
            <a:off x="40477" y="29829"/>
            <a:ext cx="1075139" cy="650183"/>
          </a:xfrm>
          <a:prstGeom prst="rect">
            <a:avLst/>
          </a:prstGeom>
        </p:spPr>
      </p:pic>
      <p:sp>
        <p:nvSpPr>
          <p:cNvPr id="22" name="TextBox 21">
            <a:extLst>
              <a:ext uri="{FF2B5EF4-FFF2-40B4-BE49-F238E27FC236}">
                <a16:creationId xmlns:a16="http://schemas.microsoft.com/office/drawing/2014/main" id="{431D398D-7448-F41B-7D71-97103EEFCCB5}"/>
              </a:ext>
            </a:extLst>
          </p:cNvPr>
          <p:cNvSpPr txBox="1"/>
          <p:nvPr/>
        </p:nvSpPr>
        <p:spPr>
          <a:xfrm>
            <a:off x="4815592" y="1945436"/>
            <a:ext cx="3906281" cy="830997"/>
          </a:xfrm>
          <a:prstGeom prst="rect">
            <a:avLst/>
          </a:prstGeom>
          <a:noFill/>
        </p:spPr>
        <p:txBody>
          <a:bodyPr wrap="square">
            <a:spAutoFit/>
          </a:bodyPr>
          <a:lstStyle/>
          <a:p>
            <a:r>
              <a:rPr lang="en-US" sz="2400" b="1" i="1">
                <a:solidFill>
                  <a:srgbClr val="C00000"/>
                </a:solidFill>
              </a:rPr>
              <a:t>X ≡  4</a:t>
            </a:r>
            <a:r>
              <a:rPr lang="en-US" sz="2400" b="1" i="1">
                <a:solidFill>
                  <a:srgbClr val="C00000"/>
                </a:solidFill>
                <a:latin typeface="Symbol" pitchFamily="2" charset="2"/>
              </a:rPr>
              <a:t>g</a:t>
            </a:r>
            <a:r>
              <a:rPr lang="en-US" sz="2400" b="1" i="1" baseline="30000">
                <a:solidFill>
                  <a:srgbClr val="C00000"/>
                </a:solidFill>
                <a:latin typeface="Symbol" pitchFamily="2" charset="2"/>
              </a:rPr>
              <a:t>2 </a:t>
            </a:r>
            <a:r>
              <a:rPr lang="en-US" sz="2400" b="1" i="1">
                <a:solidFill>
                  <a:srgbClr val="C00000"/>
                </a:solidFill>
              </a:rPr>
              <a:t>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endParaRPr lang="en-US" sz="2400" b="1" i="1">
              <a:solidFill>
                <a:srgbClr val="C00000"/>
              </a:solidFill>
            </a:endParaRPr>
          </a:p>
          <a:p>
            <a:r>
              <a:rPr lang="en-US" sz="2400" b="1" i="1">
                <a:solidFill>
                  <a:srgbClr val="C00000"/>
                </a:solidFill>
              </a:rPr>
              <a:t>A ≡  </a:t>
            </a:r>
            <a:r>
              <a:rPr lang="en-US" sz="2400" b="1" i="1">
                <a:solidFill>
                  <a:srgbClr val="C00000"/>
                </a:solidFill>
                <a:latin typeface="Symbol" pitchFamily="2" charset="2"/>
              </a:rPr>
              <a:t>bg</a:t>
            </a:r>
            <a:r>
              <a:rPr lang="en-US" sz="2400" b="1" i="1" baseline="30000">
                <a:solidFill>
                  <a:srgbClr val="C00000"/>
                </a:solidFill>
                <a:latin typeface="Symbol" pitchFamily="2" charset="2"/>
              </a:rPr>
              <a:t>2</a:t>
            </a:r>
            <a:r>
              <a:rPr lang="en-US" sz="1600" b="1" i="1">
                <a:solidFill>
                  <a:srgbClr val="C00000"/>
                </a:solidFill>
                <a:latin typeface="Symbol" pitchFamily="2" charset="2"/>
              </a:rPr>
              <a:t>- </a:t>
            </a:r>
            <a:r>
              <a:rPr lang="en-US" sz="2400" b="1" i="1">
                <a:solidFill>
                  <a:srgbClr val="C00000"/>
                </a:solidFill>
              </a:rPr>
              <a:t>X/4 = </a:t>
            </a:r>
            <a:r>
              <a:rPr lang="en-US" sz="2400" b="1" i="1">
                <a:solidFill>
                  <a:srgbClr val="C00000"/>
                </a:solidFill>
                <a:latin typeface="Symbol" pitchFamily="2" charset="2"/>
              </a:rPr>
              <a:t>g</a:t>
            </a:r>
            <a:r>
              <a:rPr lang="en-US" sz="2400" b="1" i="1" baseline="30000">
                <a:solidFill>
                  <a:srgbClr val="C00000"/>
                </a:solidFill>
                <a:latin typeface="Symbol" pitchFamily="2" charset="2"/>
              </a:rPr>
              <a:t>2</a:t>
            </a:r>
            <a:r>
              <a:rPr lang="en-US" sz="2400" b="1" i="1">
                <a:solidFill>
                  <a:srgbClr val="C00000"/>
                </a:solidFill>
                <a:latin typeface="Symbol" pitchFamily="2" charset="2"/>
              </a:rPr>
              <a:t>(b-</a:t>
            </a:r>
            <a:r>
              <a:rPr lang="en-US" sz="2400" b="1" i="1">
                <a:solidFill>
                  <a:srgbClr val="C00000"/>
                </a:solidFill>
              </a:rPr>
              <a:t> 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r>
              <a:rPr lang="en-US" sz="2400" b="1" i="1">
                <a:solidFill>
                  <a:srgbClr val="C00000"/>
                </a:solidFill>
                <a:latin typeface="Symbol" pitchFamily="2" charset="2"/>
              </a:rPr>
              <a:t>)</a:t>
            </a:r>
            <a:r>
              <a:rPr lang="en-US" sz="2400" b="1" i="1">
                <a:solidFill>
                  <a:srgbClr val="C00000"/>
                </a:solidFill>
              </a:rPr>
              <a:t>  </a:t>
            </a:r>
            <a:endParaRPr lang="en-IT">
              <a:solidFill>
                <a:srgbClr val="C00000"/>
              </a:solidFill>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7813A8-AEC9-CAD8-1087-FF3BBCE31F17}"/>
                  </a:ext>
                </a:extLst>
              </p:cNvPr>
              <p:cNvSpPr txBox="1"/>
              <p:nvPr/>
            </p:nvSpPr>
            <p:spPr>
              <a:xfrm>
                <a:off x="1736591" y="116632"/>
                <a:ext cx="5859745" cy="1034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num>
                        <m:den>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4</m:t>
                              </m:r>
                            </m:den>
                          </m:f>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30" name="TextBox 29">
                <a:extLst>
                  <a:ext uri="{FF2B5EF4-FFF2-40B4-BE49-F238E27FC236}">
                    <a16:creationId xmlns:a16="http://schemas.microsoft.com/office/drawing/2014/main" id="{CE7813A8-AEC9-CAD8-1087-FF3BBCE31F17}"/>
                  </a:ext>
                </a:extLst>
              </p:cNvPr>
              <p:cNvSpPr txBox="1">
                <a:spLocks noRot="1" noChangeAspect="1" noMove="1" noResize="1" noEditPoints="1" noAdjustHandles="1" noChangeArrowheads="1" noChangeShapeType="1" noTextEdit="1"/>
              </p:cNvSpPr>
              <p:nvPr/>
            </p:nvSpPr>
            <p:spPr>
              <a:xfrm>
                <a:off x="1736591" y="116632"/>
                <a:ext cx="5859745" cy="1034257"/>
              </a:xfrm>
              <a:prstGeom prst="rect">
                <a:avLst/>
              </a:prstGeom>
              <a:blipFill>
                <a:blip r:embed="rId9"/>
                <a:stretch>
                  <a:fillRect b="-9756"/>
                </a:stretch>
              </a:blipFill>
            </p:spPr>
            <p:txBody>
              <a:bodyPr/>
              <a:lstStyle/>
              <a:p>
                <a:r>
                  <a:rPr lang="en-IT">
                    <a:noFill/>
                  </a:rPr>
                  <a:t> </a:t>
                </a:r>
              </a:p>
            </p:txBody>
          </p:sp>
        </mc:Fallback>
      </mc:AlternateContent>
      <p:sp>
        <p:nvSpPr>
          <p:cNvPr id="32" name="TextBox 31">
            <a:extLst>
              <a:ext uri="{FF2B5EF4-FFF2-40B4-BE49-F238E27FC236}">
                <a16:creationId xmlns:a16="http://schemas.microsoft.com/office/drawing/2014/main" id="{E294F877-05C7-9262-37C0-3FE56C04BD89}"/>
              </a:ext>
            </a:extLst>
          </p:cNvPr>
          <p:cNvSpPr txBox="1"/>
          <p:nvPr/>
        </p:nvSpPr>
        <p:spPr>
          <a:xfrm>
            <a:off x="179512" y="5994405"/>
            <a:ext cx="8842485" cy="461665"/>
          </a:xfrm>
          <a:prstGeom prst="rect">
            <a:avLst/>
          </a:prstGeom>
          <a:noFill/>
        </p:spPr>
        <p:txBody>
          <a:bodyPr wrap="none" rtlCol="0">
            <a:spAutoFit/>
          </a:bodyPr>
          <a:lstStyle/>
          <a:p>
            <a:r>
              <a:rPr lang="en-IT" i="1"/>
              <a:t>A=0 , i.e. </a:t>
            </a:r>
            <a:r>
              <a:rPr lang="en-IT"/>
              <a:t>Symmetric Compton Scattering cancels the </a:t>
            </a:r>
            <a:r>
              <a:rPr lang="en-IT" i="1">
                <a:latin typeface="Symbol" pitchFamily="2" charset="2"/>
              </a:rPr>
              <a:t>g</a:t>
            </a:r>
            <a:r>
              <a:rPr lang="en-IT" i="1" baseline="30000">
                <a:latin typeface="Symbol" pitchFamily="2" charset="2"/>
              </a:rPr>
              <a:t>2</a:t>
            </a:r>
            <a:r>
              <a:rPr lang="en-IT" i="1">
                <a:latin typeface="Symbol" pitchFamily="2" charset="2"/>
              </a:rPr>
              <a:t>q</a:t>
            </a:r>
            <a:r>
              <a:rPr lang="en-IT" i="1" baseline="30000">
                <a:latin typeface="Symbol" pitchFamily="2" charset="2"/>
              </a:rPr>
              <a:t>2</a:t>
            </a:r>
            <a:r>
              <a:rPr lang="en-IT"/>
              <a:t> correlation</a:t>
            </a:r>
          </a:p>
        </p:txBody>
      </p:sp>
      <p:pic>
        <p:nvPicPr>
          <p:cNvPr id="34" name="Picture 33" descr="A mathematical equation with black text&#10;&#10;Description automatically generated">
            <a:extLst>
              <a:ext uri="{FF2B5EF4-FFF2-40B4-BE49-F238E27FC236}">
                <a16:creationId xmlns:a16="http://schemas.microsoft.com/office/drawing/2014/main" id="{06CDD7E6-AA48-152A-A192-31F02ADFDB92}"/>
              </a:ext>
            </a:extLst>
          </p:cNvPr>
          <p:cNvPicPr>
            <a:picLocks noChangeAspect="1"/>
          </p:cNvPicPr>
          <p:nvPr/>
        </p:nvPicPr>
        <p:blipFill>
          <a:blip r:embed="rId10"/>
          <a:stretch>
            <a:fillRect/>
          </a:stretch>
        </p:blipFill>
        <p:spPr>
          <a:xfrm>
            <a:off x="1835696" y="4492656"/>
            <a:ext cx="5251873" cy="1240600"/>
          </a:xfrm>
          <a:prstGeom prst="rect">
            <a:avLst/>
          </a:prstGeom>
        </p:spPr>
      </p:pic>
      <p:sp>
        <p:nvSpPr>
          <p:cNvPr id="35" name="Down Arrow 34">
            <a:extLst>
              <a:ext uri="{FF2B5EF4-FFF2-40B4-BE49-F238E27FC236}">
                <a16:creationId xmlns:a16="http://schemas.microsoft.com/office/drawing/2014/main" id="{E9D1FEAF-C822-7D0E-9EEF-C32E6D5A003E}"/>
              </a:ext>
            </a:extLst>
          </p:cNvPr>
          <p:cNvSpPr/>
          <p:nvPr/>
        </p:nvSpPr>
        <p:spPr bwMode="auto">
          <a:xfrm>
            <a:off x="5004048" y="3356992"/>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316054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a function&#10;&#10;Description automatically generated">
            <a:extLst>
              <a:ext uri="{FF2B5EF4-FFF2-40B4-BE49-F238E27FC236}">
                <a16:creationId xmlns:a16="http://schemas.microsoft.com/office/drawing/2014/main" id="{81FB1EFD-E671-3217-4ECB-9F9954AA8447}"/>
              </a:ext>
            </a:extLst>
          </p:cNvPr>
          <p:cNvPicPr>
            <a:picLocks noChangeAspect="1"/>
          </p:cNvPicPr>
          <p:nvPr/>
        </p:nvPicPr>
        <p:blipFill>
          <a:blip r:embed="rId3"/>
          <a:stretch>
            <a:fillRect/>
          </a:stretch>
        </p:blipFill>
        <p:spPr>
          <a:xfrm>
            <a:off x="425574" y="685800"/>
            <a:ext cx="8322890" cy="5233608"/>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9D2E15EB-1227-8DF3-3166-B516F720E267}"/>
              </a:ext>
            </a:extLst>
          </p:cNvPr>
          <p:cNvSpPr txBox="1"/>
          <p:nvPr/>
        </p:nvSpPr>
        <p:spPr>
          <a:xfrm>
            <a:off x="1267583" y="2541706"/>
            <a:ext cx="811504" cy="400110"/>
          </a:xfrm>
          <a:prstGeom prst="rect">
            <a:avLst/>
          </a:prstGeom>
          <a:noFill/>
        </p:spPr>
        <p:txBody>
          <a:bodyPr wrap="none" rtlCol="0">
            <a:spAutoFit/>
          </a:bodyPr>
          <a:lstStyle/>
          <a:p>
            <a:r>
              <a:rPr lang="en-IT" sz="2000"/>
              <a:t>1 TeV</a:t>
            </a:r>
          </a:p>
        </p:txBody>
      </p:sp>
      <p:sp>
        <p:nvSpPr>
          <p:cNvPr id="6" name="TextBox 5">
            <a:extLst>
              <a:ext uri="{FF2B5EF4-FFF2-40B4-BE49-F238E27FC236}">
                <a16:creationId xmlns:a16="http://schemas.microsoft.com/office/drawing/2014/main" id="{26AA7DFE-305C-BA95-2EEC-84FEFC616906}"/>
              </a:ext>
            </a:extLst>
          </p:cNvPr>
          <p:cNvSpPr txBox="1"/>
          <p:nvPr/>
        </p:nvSpPr>
        <p:spPr>
          <a:xfrm>
            <a:off x="1023687" y="2161231"/>
            <a:ext cx="939744" cy="400110"/>
          </a:xfrm>
          <a:prstGeom prst="rect">
            <a:avLst/>
          </a:prstGeom>
          <a:noFill/>
        </p:spPr>
        <p:txBody>
          <a:bodyPr wrap="none" rtlCol="0">
            <a:spAutoFit/>
          </a:bodyPr>
          <a:lstStyle/>
          <a:p>
            <a:r>
              <a:rPr lang="en-IT" sz="2000" dirty="0"/>
              <a:t>10 TeV</a:t>
            </a:r>
          </a:p>
        </p:txBody>
      </p:sp>
      <p:sp>
        <p:nvSpPr>
          <p:cNvPr id="7" name="TextBox 6">
            <a:extLst>
              <a:ext uri="{FF2B5EF4-FFF2-40B4-BE49-F238E27FC236}">
                <a16:creationId xmlns:a16="http://schemas.microsoft.com/office/drawing/2014/main" id="{BD8E1458-2C34-6F4B-CAA4-B6301990D395}"/>
              </a:ext>
            </a:extLst>
          </p:cNvPr>
          <p:cNvSpPr txBox="1"/>
          <p:nvPr/>
        </p:nvSpPr>
        <p:spPr>
          <a:xfrm>
            <a:off x="827705" y="1710402"/>
            <a:ext cx="1067985" cy="400110"/>
          </a:xfrm>
          <a:prstGeom prst="rect">
            <a:avLst/>
          </a:prstGeom>
          <a:noFill/>
        </p:spPr>
        <p:txBody>
          <a:bodyPr wrap="none" rtlCol="0">
            <a:spAutoFit/>
          </a:bodyPr>
          <a:lstStyle/>
          <a:p>
            <a:r>
              <a:rPr lang="en-IT" sz="2000" dirty="0"/>
              <a:t>100 TeV</a:t>
            </a:r>
          </a:p>
        </p:txBody>
      </p:sp>
      <p:sp>
        <p:nvSpPr>
          <p:cNvPr id="8" name="TextBox 7">
            <a:extLst>
              <a:ext uri="{FF2B5EF4-FFF2-40B4-BE49-F238E27FC236}">
                <a16:creationId xmlns:a16="http://schemas.microsoft.com/office/drawing/2014/main" id="{E40D05EC-C98E-640F-249C-4850208CC96D}"/>
              </a:ext>
            </a:extLst>
          </p:cNvPr>
          <p:cNvSpPr txBox="1"/>
          <p:nvPr/>
        </p:nvSpPr>
        <p:spPr>
          <a:xfrm>
            <a:off x="853880" y="1342233"/>
            <a:ext cx="819455" cy="400110"/>
          </a:xfrm>
          <a:prstGeom prst="rect">
            <a:avLst/>
          </a:prstGeom>
          <a:noFill/>
        </p:spPr>
        <p:txBody>
          <a:bodyPr wrap="none" rtlCol="0">
            <a:spAutoFit/>
          </a:bodyPr>
          <a:lstStyle/>
          <a:p>
            <a:r>
              <a:rPr lang="en-IT" sz="2000"/>
              <a:t>1 PeV</a:t>
            </a:r>
          </a:p>
        </p:txBody>
      </p:sp>
      <p:sp>
        <p:nvSpPr>
          <p:cNvPr id="9" name="TextBox 8">
            <a:extLst>
              <a:ext uri="{FF2B5EF4-FFF2-40B4-BE49-F238E27FC236}">
                <a16:creationId xmlns:a16="http://schemas.microsoft.com/office/drawing/2014/main" id="{BF8FA244-C3B8-7C32-7CB1-BFACFB89ADEC}"/>
              </a:ext>
            </a:extLst>
          </p:cNvPr>
          <p:cNvSpPr txBox="1"/>
          <p:nvPr/>
        </p:nvSpPr>
        <p:spPr>
          <a:xfrm>
            <a:off x="1227119" y="921499"/>
            <a:ext cx="1075936" cy="400110"/>
          </a:xfrm>
          <a:prstGeom prst="rect">
            <a:avLst/>
          </a:prstGeom>
          <a:noFill/>
        </p:spPr>
        <p:txBody>
          <a:bodyPr wrap="none" rtlCol="0">
            <a:spAutoFit/>
          </a:bodyPr>
          <a:lstStyle/>
          <a:p>
            <a:r>
              <a:rPr lang="en-IT" sz="2000"/>
              <a:t>100 PeV</a:t>
            </a:r>
          </a:p>
        </p:txBody>
      </p:sp>
      <p:sp>
        <p:nvSpPr>
          <p:cNvPr id="10" name="TextBox 9">
            <a:extLst>
              <a:ext uri="{FF2B5EF4-FFF2-40B4-BE49-F238E27FC236}">
                <a16:creationId xmlns:a16="http://schemas.microsoft.com/office/drawing/2014/main" id="{C9BCA644-C399-6CA6-4561-3C2627225C06}"/>
              </a:ext>
            </a:extLst>
          </p:cNvPr>
          <p:cNvSpPr txBox="1"/>
          <p:nvPr/>
        </p:nvSpPr>
        <p:spPr>
          <a:xfrm>
            <a:off x="6444208" y="5694659"/>
            <a:ext cx="1712328" cy="523220"/>
          </a:xfrm>
          <a:prstGeom prst="rect">
            <a:avLst/>
          </a:prstGeom>
          <a:noFill/>
        </p:spPr>
        <p:txBody>
          <a:bodyPr wrap="none" rtlCol="0">
            <a:spAutoFit/>
          </a:bodyPr>
          <a:lstStyle/>
          <a:p>
            <a:r>
              <a:rPr lang="en-IT" sz="2800" dirty="0"/>
              <a:t>E</a:t>
            </a:r>
            <a:r>
              <a:rPr lang="en-IT" sz="2800" baseline="-25000" dirty="0"/>
              <a:t>ph</a:t>
            </a:r>
            <a:r>
              <a:rPr lang="en-IT" sz="2800" dirty="0"/>
              <a:t> (MeV)</a:t>
            </a:r>
          </a:p>
        </p:txBody>
      </p:sp>
      <p:sp>
        <p:nvSpPr>
          <p:cNvPr id="11" name="TextBox 10">
            <a:extLst>
              <a:ext uri="{FF2B5EF4-FFF2-40B4-BE49-F238E27FC236}">
                <a16:creationId xmlns:a16="http://schemas.microsoft.com/office/drawing/2014/main" id="{B7E7FA97-7E0B-F462-9FB6-A07660358025}"/>
              </a:ext>
            </a:extLst>
          </p:cNvPr>
          <p:cNvSpPr txBox="1"/>
          <p:nvPr/>
        </p:nvSpPr>
        <p:spPr>
          <a:xfrm rot="16200000">
            <a:off x="-520872" y="3503128"/>
            <a:ext cx="1667444" cy="523220"/>
          </a:xfrm>
          <a:prstGeom prst="rect">
            <a:avLst/>
          </a:prstGeom>
          <a:noFill/>
        </p:spPr>
        <p:txBody>
          <a:bodyPr wrap="none" rtlCol="0">
            <a:spAutoFit/>
          </a:bodyPr>
          <a:lstStyle/>
          <a:p>
            <a:r>
              <a:rPr lang="en-IT" sz="2800" dirty="0"/>
              <a:t>E’</a:t>
            </a:r>
            <a:r>
              <a:rPr lang="en-IT" sz="2800" baseline="-25000" dirty="0"/>
              <a:t>e </a:t>
            </a:r>
            <a:r>
              <a:rPr lang="en-IT" sz="2800" dirty="0"/>
              <a:t>(MeV)</a:t>
            </a:r>
          </a:p>
        </p:txBody>
      </p:sp>
      <p:cxnSp>
        <p:nvCxnSpPr>
          <p:cNvPr id="12" name="Straight Arrow Connector 11">
            <a:extLst>
              <a:ext uri="{FF2B5EF4-FFF2-40B4-BE49-F238E27FC236}">
                <a16:creationId xmlns:a16="http://schemas.microsoft.com/office/drawing/2014/main" id="{345E8586-C876-0A06-5AB8-7A1EE77649D2}"/>
              </a:ext>
            </a:extLst>
          </p:cNvPr>
          <p:cNvCxnSpPr/>
          <p:nvPr/>
        </p:nvCxnSpPr>
        <p:spPr bwMode="auto">
          <a:xfrm>
            <a:off x="5038554" y="4005064"/>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13" name="TextBox 12">
            <a:extLst>
              <a:ext uri="{FF2B5EF4-FFF2-40B4-BE49-F238E27FC236}">
                <a16:creationId xmlns:a16="http://schemas.microsoft.com/office/drawing/2014/main" id="{52549213-26E7-F541-0BAF-E8985D7F0A02}"/>
              </a:ext>
            </a:extLst>
          </p:cNvPr>
          <p:cNvSpPr txBox="1"/>
          <p:nvPr/>
        </p:nvSpPr>
        <p:spPr>
          <a:xfrm>
            <a:off x="3779912" y="5013176"/>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sp>
        <p:nvSpPr>
          <p:cNvPr id="14" name="TextBox 13">
            <a:extLst>
              <a:ext uri="{FF2B5EF4-FFF2-40B4-BE49-F238E27FC236}">
                <a16:creationId xmlns:a16="http://schemas.microsoft.com/office/drawing/2014/main" id="{838ECD69-E2BE-9DB7-9425-D189DF3E5BBE}"/>
              </a:ext>
            </a:extLst>
          </p:cNvPr>
          <p:cNvSpPr txBox="1"/>
          <p:nvPr/>
        </p:nvSpPr>
        <p:spPr>
          <a:xfrm>
            <a:off x="4472777" y="3894723"/>
            <a:ext cx="566181" cy="461665"/>
          </a:xfrm>
          <a:prstGeom prst="rect">
            <a:avLst/>
          </a:prstGeom>
          <a:noFill/>
        </p:spPr>
        <p:txBody>
          <a:bodyPr wrap="none" rtlCol="0">
            <a:spAutoFit/>
          </a:bodyPr>
          <a:lstStyle/>
          <a:p>
            <a:r>
              <a:rPr lang="en-IT" i="1"/>
              <a:t>E’</a:t>
            </a:r>
            <a:r>
              <a:rPr lang="en-IT" i="1" baseline="-25000"/>
              <a:t>e</a:t>
            </a:r>
            <a:endParaRPr lang="en-IT" i="1"/>
          </a:p>
        </p:txBody>
      </p:sp>
      <p:cxnSp>
        <p:nvCxnSpPr>
          <p:cNvPr id="15" name="Straight Connector 14">
            <a:extLst>
              <a:ext uri="{FF2B5EF4-FFF2-40B4-BE49-F238E27FC236}">
                <a16:creationId xmlns:a16="http://schemas.microsoft.com/office/drawing/2014/main" id="{4AFA5F6F-BF3B-FCF4-0B65-3508B679856F}"/>
              </a:ext>
            </a:extLst>
          </p:cNvPr>
          <p:cNvCxnSpPr>
            <a:cxnSpLocks/>
          </p:cNvCxnSpPr>
          <p:nvPr/>
        </p:nvCxnSpPr>
        <p:spPr bwMode="auto">
          <a:xfrm>
            <a:off x="5059379" y="5373216"/>
            <a:ext cx="0" cy="650393"/>
          </a:xfrm>
          <a:prstGeom prst="line">
            <a:avLst/>
          </a:prstGeom>
          <a:solidFill>
            <a:schemeClr val="accent1"/>
          </a:solidFill>
          <a:ln w="34925" cap="flat" cmpd="sng" algn="ctr">
            <a:solidFill>
              <a:schemeClr val="tx1"/>
            </a:solidFill>
            <a:prstDash val="solid"/>
            <a:round/>
            <a:headEnd type="triangle" w="med" len="med"/>
            <a:tailEnd type="triangle" w="med" len="med"/>
          </a:ln>
          <a:effectLst/>
        </p:spPr>
      </p:cxnSp>
      <p:sp>
        <p:nvSpPr>
          <p:cNvPr id="16" name="TextBox 15">
            <a:extLst>
              <a:ext uri="{FF2B5EF4-FFF2-40B4-BE49-F238E27FC236}">
                <a16:creationId xmlns:a16="http://schemas.microsoft.com/office/drawing/2014/main" id="{DF2CB18C-93F0-7D35-46B1-864EEFD1D5C6}"/>
              </a:ext>
            </a:extLst>
          </p:cNvPr>
          <p:cNvSpPr txBox="1"/>
          <p:nvPr/>
        </p:nvSpPr>
        <p:spPr>
          <a:xfrm>
            <a:off x="4499992" y="5949280"/>
            <a:ext cx="1559956" cy="400110"/>
          </a:xfrm>
          <a:prstGeom prst="rect">
            <a:avLst/>
          </a:prstGeom>
          <a:noFill/>
        </p:spPr>
        <p:txBody>
          <a:bodyPr wrap="square" rtlCol="0">
            <a:spAutoFit/>
          </a:bodyPr>
          <a:lstStyle/>
          <a:p>
            <a:r>
              <a:rPr lang="en-IT" sz="2000" dirty="0"/>
              <a:t>E</a:t>
            </a:r>
            <a:r>
              <a:rPr lang="en-IT" sz="2000" baseline="-25000" dirty="0"/>
              <a:t>ph</a:t>
            </a:r>
            <a:r>
              <a:rPr lang="en-IT" sz="2000" dirty="0"/>
              <a:t> =0.5mc</a:t>
            </a:r>
            <a:r>
              <a:rPr lang="en-IT" sz="2000" baseline="30000" dirty="0"/>
              <a:t>2</a:t>
            </a:r>
          </a:p>
        </p:txBody>
      </p:sp>
      <p:sp>
        <p:nvSpPr>
          <p:cNvPr id="19" name="TextBox 18">
            <a:extLst>
              <a:ext uri="{FF2B5EF4-FFF2-40B4-BE49-F238E27FC236}">
                <a16:creationId xmlns:a16="http://schemas.microsoft.com/office/drawing/2014/main" id="{9F5D9945-7B13-E62F-7C48-9CC056CFBA6D}"/>
              </a:ext>
            </a:extLst>
          </p:cNvPr>
          <p:cNvSpPr txBox="1"/>
          <p:nvPr/>
        </p:nvSpPr>
        <p:spPr>
          <a:xfrm>
            <a:off x="2864248" y="908720"/>
            <a:ext cx="4624151" cy="707886"/>
          </a:xfrm>
          <a:prstGeom prst="rect">
            <a:avLst/>
          </a:prstGeom>
          <a:noFill/>
        </p:spPr>
        <p:txBody>
          <a:bodyPr wrap="none" rtlCol="0">
            <a:spAutoFit/>
          </a:bodyPr>
          <a:lstStyle/>
          <a:p>
            <a:r>
              <a:rPr lang="en-IT" sz="2000" dirty="0"/>
              <a:t>0.5mc</a:t>
            </a:r>
            <a:r>
              <a:rPr lang="en-IT" sz="2000" baseline="30000" dirty="0"/>
              <a:t>2</a:t>
            </a:r>
            <a:r>
              <a:rPr lang="en-IT" sz="2000" dirty="0"/>
              <a:t> = 255.5 keV colliding photons will</a:t>
            </a:r>
          </a:p>
          <a:p>
            <a:r>
              <a:rPr lang="en-GB" sz="2000" dirty="0"/>
              <a:t>stop</a:t>
            </a:r>
            <a:r>
              <a:rPr lang="en-IT" sz="2000" dirty="0"/>
              <a:t> relativistic electrons of any energy E</a:t>
            </a:r>
            <a:r>
              <a:rPr lang="en-IT" sz="2000" baseline="-25000" dirty="0"/>
              <a:t>e </a:t>
            </a:r>
            <a:r>
              <a:rPr lang="en-IT" sz="2000" dirty="0"/>
              <a:t>!</a:t>
            </a:r>
          </a:p>
        </p:txBody>
      </p:sp>
      <p:sp>
        <p:nvSpPr>
          <p:cNvPr id="21" name="TextBox 20">
            <a:extLst>
              <a:ext uri="{FF2B5EF4-FFF2-40B4-BE49-F238E27FC236}">
                <a16:creationId xmlns:a16="http://schemas.microsoft.com/office/drawing/2014/main" id="{D1103BDB-DE11-65D3-5235-5B8BAA571EAC}"/>
              </a:ext>
            </a:extLst>
          </p:cNvPr>
          <p:cNvSpPr txBox="1"/>
          <p:nvPr/>
        </p:nvSpPr>
        <p:spPr>
          <a:xfrm>
            <a:off x="1267583" y="3197677"/>
            <a:ext cx="1119217" cy="400110"/>
          </a:xfrm>
          <a:prstGeom prst="rect">
            <a:avLst/>
          </a:prstGeom>
          <a:noFill/>
        </p:spPr>
        <p:txBody>
          <a:bodyPr wrap="none" rtlCol="0">
            <a:spAutoFit/>
          </a:bodyPr>
          <a:lstStyle/>
          <a:p>
            <a:r>
              <a:rPr lang="en-IT" sz="2000" dirty="0"/>
              <a:t>100 GeV</a:t>
            </a:r>
          </a:p>
        </p:txBody>
      </p:sp>
      <p:sp>
        <p:nvSpPr>
          <p:cNvPr id="2" name="TextBox 1">
            <a:extLst>
              <a:ext uri="{FF2B5EF4-FFF2-40B4-BE49-F238E27FC236}">
                <a16:creationId xmlns:a16="http://schemas.microsoft.com/office/drawing/2014/main" id="{E20080C3-1D57-A598-87BF-818B3212295D}"/>
              </a:ext>
            </a:extLst>
          </p:cNvPr>
          <p:cNvSpPr txBox="1"/>
          <p:nvPr/>
        </p:nvSpPr>
        <p:spPr>
          <a:xfrm>
            <a:off x="1872864" y="6516052"/>
            <a:ext cx="7025321" cy="369332"/>
          </a:xfrm>
          <a:prstGeom prst="rect">
            <a:avLst/>
          </a:prstGeom>
          <a:noFill/>
        </p:spPr>
        <p:txBody>
          <a:bodyPr wrap="none" rtlCol="0">
            <a:spAutoFit/>
          </a:bodyPr>
          <a:lstStyle/>
          <a:p>
            <a:r>
              <a:rPr lang="en-IT" sz="1800" dirty="0"/>
              <a:t>*hadronic threshold (E</a:t>
            </a:r>
            <a:r>
              <a:rPr lang="en-IT" sz="1800" baseline="-25000" dirty="0"/>
              <a:t>cm </a:t>
            </a:r>
            <a:r>
              <a:rPr lang="en-IT" sz="1800" dirty="0"/>
              <a:t>&lt; 600 MeV) with 255.5 keV photons ≈ 360 GeV</a:t>
            </a:r>
          </a:p>
        </p:txBody>
      </p:sp>
      <p:sp>
        <p:nvSpPr>
          <p:cNvPr id="17" name="TextBox 16">
            <a:extLst>
              <a:ext uri="{FF2B5EF4-FFF2-40B4-BE49-F238E27FC236}">
                <a16:creationId xmlns:a16="http://schemas.microsoft.com/office/drawing/2014/main" id="{B13FE152-F918-1AA7-EE94-9A5E3DAE3135}"/>
              </a:ext>
            </a:extLst>
          </p:cNvPr>
          <p:cNvSpPr txBox="1"/>
          <p:nvPr/>
        </p:nvSpPr>
        <p:spPr>
          <a:xfrm>
            <a:off x="2731802" y="6011996"/>
            <a:ext cx="1192126" cy="369332"/>
          </a:xfrm>
          <a:prstGeom prst="rect">
            <a:avLst/>
          </a:prstGeom>
          <a:noFill/>
        </p:spPr>
        <p:txBody>
          <a:bodyPr wrap="square" rtlCol="0">
            <a:spAutoFit/>
          </a:bodyPr>
          <a:lstStyle/>
          <a:p>
            <a:r>
              <a:rPr lang="en-IT" sz="1800" dirty="0"/>
              <a:t>E</a:t>
            </a:r>
            <a:r>
              <a:rPr lang="en-IT" sz="1800" baseline="-25000" dirty="0"/>
              <a:t>ph</a:t>
            </a:r>
            <a:r>
              <a:rPr lang="en-IT" sz="1800" dirty="0"/>
              <a:t>=1 eV</a:t>
            </a:r>
            <a:endParaRPr lang="en-IT" sz="1800" baseline="30000" dirty="0"/>
          </a:p>
        </p:txBody>
      </p:sp>
      <p:cxnSp>
        <p:nvCxnSpPr>
          <p:cNvPr id="18" name="Straight Connector 17">
            <a:extLst>
              <a:ext uri="{FF2B5EF4-FFF2-40B4-BE49-F238E27FC236}">
                <a16:creationId xmlns:a16="http://schemas.microsoft.com/office/drawing/2014/main" id="{0124AA02-D39A-D427-5AE5-31AD5436DCF3}"/>
              </a:ext>
            </a:extLst>
          </p:cNvPr>
          <p:cNvCxnSpPr>
            <a:cxnSpLocks/>
          </p:cNvCxnSpPr>
          <p:nvPr/>
        </p:nvCxnSpPr>
        <p:spPr bwMode="auto">
          <a:xfrm>
            <a:off x="2085076" y="5640367"/>
            <a:ext cx="0" cy="335985"/>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cxnSp>
        <p:nvCxnSpPr>
          <p:cNvPr id="22" name="Straight Connector 21">
            <a:extLst>
              <a:ext uri="{FF2B5EF4-FFF2-40B4-BE49-F238E27FC236}">
                <a16:creationId xmlns:a16="http://schemas.microsoft.com/office/drawing/2014/main" id="{84EA618D-9C15-3BA9-320F-550E6552A881}"/>
              </a:ext>
            </a:extLst>
          </p:cNvPr>
          <p:cNvCxnSpPr>
            <a:cxnSpLocks/>
          </p:cNvCxnSpPr>
          <p:nvPr/>
        </p:nvCxnSpPr>
        <p:spPr bwMode="auto">
          <a:xfrm>
            <a:off x="3203848" y="5586077"/>
            <a:ext cx="0" cy="444567"/>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23" name="TextBox 22">
            <a:extLst>
              <a:ext uri="{FF2B5EF4-FFF2-40B4-BE49-F238E27FC236}">
                <a16:creationId xmlns:a16="http://schemas.microsoft.com/office/drawing/2014/main" id="{59CE32D9-E5EA-651F-C21B-996F3CB07BC3}"/>
              </a:ext>
            </a:extLst>
          </p:cNvPr>
          <p:cNvSpPr txBox="1"/>
          <p:nvPr/>
        </p:nvSpPr>
        <p:spPr>
          <a:xfrm>
            <a:off x="1379980" y="6004592"/>
            <a:ext cx="1247804" cy="369332"/>
          </a:xfrm>
          <a:prstGeom prst="rect">
            <a:avLst/>
          </a:prstGeom>
          <a:noFill/>
        </p:spPr>
        <p:txBody>
          <a:bodyPr wrap="square" rtlCol="0">
            <a:spAutoFit/>
          </a:bodyPr>
          <a:lstStyle/>
          <a:p>
            <a:r>
              <a:rPr lang="en-IT" sz="1800" dirty="0"/>
              <a:t>E</a:t>
            </a:r>
            <a:r>
              <a:rPr lang="en-IT" sz="1800" baseline="-25000" dirty="0"/>
              <a:t>ph</a:t>
            </a:r>
            <a:r>
              <a:rPr lang="en-IT" sz="1800" dirty="0"/>
              <a:t>=1 meV</a:t>
            </a:r>
            <a:endParaRPr lang="en-IT" sz="1800" baseline="30000" dirty="0"/>
          </a:p>
        </p:txBody>
      </p:sp>
      <p:cxnSp>
        <p:nvCxnSpPr>
          <p:cNvPr id="29" name="Straight Connector 28">
            <a:extLst>
              <a:ext uri="{FF2B5EF4-FFF2-40B4-BE49-F238E27FC236}">
                <a16:creationId xmlns:a16="http://schemas.microsoft.com/office/drawing/2014/main" id="{D8B29AD4-AE65-9BDA-3DE9-8720B7CAC7A7}"/>
              </a:ext>
            </a:extLst>
          </p:cNvPr>
          <p:cNvCxnSpPr>
            <a:cxnSpLocks/>
          </p:cNvCxnSpPr>
          <p:nvPr/>
        </p:nvCxnSpPr>
        <p:spPr bwMode="auto">
          <a:xfrm>
            <a:off x="1100632" y="5792767"/>
            <a:ext cx="0" cy="335985"/>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30" name="TextBox 29">
            <a:extLst>
              <a:ext uri="{FF2B5EF4-FFF2-40B4-BE49-F238E27FC236}">
                <a16:creationId xmlns:a16="http://schemas.microsoft.com/office/drawing/2014/main" id="{3DA449F4-F72C-C546-5E03-FC10FAAA0FF8}"/>
              </a:ext>
            </a:extLst>
          </p:cNvPr>
          <p:cNvSpPr txBox="1"/>
          <p:nvPr/>
        </p:nvSpPr>
        <p:spPr>
          <a:xfrm>
            <a:off x="179512" y="6093296"/>
            <a:ext cx="1247804" cy="369332"/>
          </a:xfrm>
          <a:prstGeom prst="rect">
            <a:avLst/>
          </a:prstGeom>
          <a:noFill/>
        </p:spPr>
        <p:txBody>
          <a:bodyPr wrap="square" rtlCol="0">
            <a:spAutoFit/>
          </a:bodyPr>
          <a:lstStyle/>
          <a:p>
            <a:r>
              <a:rPr lang="en-IT" sz="1800" dirty="0"/>
              <a:t>E</a:t>
            </a:r>
            <a:r>
              <a:rPr lang="en-IT" sz="1800" baseline="-25000" dirty="0"/>
              <a:t>ph</a:t>
            </a:r>
            <a:r>
              <a:rPr lang="en-IT" sz="1800" dirty="0"/>
              <a:t>=1 </a:t>
            </a:r>
            <a:r>
              <a:rPr lang="en-IT" sz="1800" dirty="0">
                <a:latin typeface="Symbol" pitchFamily="2" charset="2"/>
              </a:rPr>
              <a:t>m</a:t>
            </a:r>
            <a:r>
              <a:rPr lang="en-IT" sz="1800" dirty="0"/>
              <a:t>eV</a:t>
            </a:r>
            <a:endParaRPr lang="en-IT" sz="1800" baseline="30000" dirty="0"/>
          </a:p>
        </p:txBody>
      </p:sp>
      <p:sp>
        <p:nvSpPr>
          <p:cNvPr id="32" name="TextBox 31">
            <a:extLst>
              <a:ext uri="{FF2B5EF4-FFF2-40B4-BE49-F238E27FC236}">
                <a16:creationId xmlns:a16="http://schemas.microsoft.com/office/drawing/2014/main" id="{976A9831-7590-8AE3-B958-20958E262007}"/>
              </a:ext>
            </a:extLst>
          </p:cNvPr>
          <p:cNvSpPr txBox="1"/>
          <p:nvPr/>
        </p:nvSpPr>
        <p:spPr>
          <a:xfrm>
            <a:off x="2135598" y="44624"/>
            <a:ext cx="5614999" cy="707886"/>
          </a:xfrm>
          <a:prstGeom prst="rect">
            <a:avLst/>
          </a:prstGeom>
          <a:solidFill>
            <a:srgbClr val="FFFF00"/>
          </a:solidFill>
        </p:spPr>
        <p:txBody>
          <a:bodyPr wrap="none" rtlCol="0">
            <a:spAutoFit/>
          </a:bodyPr>
          <a:lstStyle/>
          <a:p>
            <a:r>
              <a:rPr lang="en-IT" sz="2000" dirty="0"/>
              <a:t>Full Inverse Compton Scattering: amazing power</a:t>
            </a:r>
          </a:p>
          <a:p>
            <a:r>
              <a:rPr lang="en-IT" sz="2000" dirty="0"/>
              <a:t>of 255.5 keV photons to stop ANY colliding electron</a:t>
            </a:r>
          </a:p>
        </p:txBody>
      </p:sp>
      <p:pic>
        <p:nvPicPr>
          <p:cNvPr id="1026" name="Picture 2" descr="Amori, stupori e altri sapori - L’Archetipo">
            <a:extLst>
              <a:ext uri="{FF2B5EF4-FFF2-40B4-BE49-F238E27FC236}">
                <a16:creationId xmlns:a16="http://schemas.microsoft.com/office/drawing/2014/main" id="{E6C17132-5B69-94C9-488B-FFFC82BD5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509" y="3197676"/>
            <a:ext cx="1521232" cy="197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1574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picture containing text, person&#10;&#10;Description automatically generated">
            <a:extLst>
              <a:ext uri="{FF2B5EF4-FFF2-40B4-BE49-F238E27FC236}">
                <a16:creationId xmlns:a16="http://schemas.microsoft.com/office/drawing/2014/main" id="{FED9E284-D7FE-797F-6F78-16FB0B816CF6}"/>
              </a:ext>
            </a:extLst>
          </p:cNvPr>
          <p:cNvPicPr>
            <a:picLocks noChangeAspect="1"/>
          </p:cNvPicPr>
          <p:nvPr/>
        </p:nvPicPr>
        <p:blipFill>
          <a:blip r:embed="rId4"/>
          <a:stretch>
            <a:fillRect/>
          </a:stretch>
        </p:blipFill>
        <p:spPr>
          <a:xfrm>
            <a:off x="1598331" y="692696"/>
            <a:ext cx="6163361" cy="1930771"/>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02C22C8D-0193-810E-B80A-2D4E1B7172F6}"/>
              </a:ext>
            </a:extLst>
          </p:cNvPr>
          <p:cNvPicPr>
            <a:picLocks noChangeAspect="1"/>
          </p:cNvPicPr>
          <p:nvPr/>
        </p:nvPicPr>
        <p:blipFill>
          <a:blip r:embed="rId5"/>
          <a:stretch>
            <a:fillRect/>
          </a:stretch>
        </p:blipFill>
        <p:spPr>
          <a:xfrm>
            <a:off x="1716236" y="2564904"/>
            <a:ext cx="5880100" cy="1104900"/>
          </a:xfrm>
          <a:prstGeom prst="rect">
            <a:avLst/>
          </a:prstGeom>
        </p:spPr>
      </p:pic>
      <p:cxnSp>
        <p:nvCxnSpPr>
          <p:cNvPr id="8" name="Straight Arrow Connector 7">
            <a:extLst>
              <a:ext uri="{FF2B5EF4-FFF2-40B4-BE49-F238E27FC236}">
                <a16:creationId xmlns:a16="http://schemas.microsoft.com/office/drawing/2014/main" id="{127653B3-D8B0-A96B-D48F-57901305B7BC}"/>
              </a:ext>
            </a:extLst>
          </p:cNvPr>
          <p:cNvCxnSpPr>
            <a:cxnSpLocks/>
          </p:cNvCxnSpPr>
          <p:nvPr/>
        </p:nvCxnSpPr>
        <p:spPr bwMode="auto">
          <a:xfrm flipH="1">
            <a:off x="2339752" y="3645024"/>
            <a:ext cx="2532559" cy="10182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4AE63BFF-4AB4-754C-22E1-184B07CE0A8F}"/>
              </a:ext>
            </a:extLst>
          </p:cNvPr>
          <p:cNvCxnSpPr>
            <a:cxnSpLocks/>
          </p:cNvCxnSpPr>
          <p:nvPr/>
        </p:nvCxnSpPr>
        <p:spPr bwMode="auto">
          <a:xfrm>
            <a:off x="5004047" y="3614354"/>
            <a:ext cx="0" cy="8947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9C758AD-84D9-0658-328B-D75D34FD0258}"/>
              </a:ext>
            </a:extLst>
          </p:cNvPr>
          <p:cNvCxnSpPr>
            <a:cxnSpLocks/>
          </p:cNvCxnSpPr>
          <p:nvPr/>
        </p:nvCxnSpPr>
        <p:spPr bwMode="auto">
          <a:xfrm>
            <a:off x="5124078" y="3639232"/>
            <a:ext cx="2472258" cy="12679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TextBox 1">
            <a:extLst>
              <a:ext uri="{FF2B5EF4-FFF2-40B4-BE49-F238E27FC236}">
                <a16:creationId xmlns:a16="http://schemas.microsoft.com/office/drawing/2014/main" id="{5881B631-E29E-8A19-FB5A-82197E5DF541}"/>
              </a:ext>
            </a:extLst>
          </p:cNvPr>
          <p:cNvSpPr txBox="1"/>
          <p:nvPr/>
        </p:nvSpPr>
        <p:spPr>
          <a:xfrm>
            <a:off x="74262" y="3573016"/>
            <a:ext cx="2337499" cy="830997"/>
          </a:xfrm>
          <a:prstGeom prst="rect">
            <a:avLst/>
          </a:prstGeom>
          <a:noFill/>
        </p:spPr>
        <p:txBody>
          <a:bodyPr wrap="none" rtlCol="0">
            <a:spAutoFit/>
          </a:bodyPr>
          <a:lstStyle/>
          <a:p>
            <a:r>
              <a:rPr lang="en-IT"/>
              <a:t>Arthur Compton,</a:t>
            </a:r>
          </a:p>
          <a:p>
            <a:r>
              <a:rPr lang="en-IT"/>
              <a:t>Nobel Prize 1927</a:t>
            </a:r>
          </a:p>
        </p:txBody>
      </p:sp>
      <p:pic>
        <p:nvPicPr>
          <p:cNvPr id="7" name="Picture 6" descr="A picture containing shape&#10;&#10;Description automatically generated">
            <a:extLst>
              <a:ext uri="{FF2B5EF4-FFF2-40B4-BE49-F238E27FC236}">
                <a16:creationId xmlns:a16="http://schemas.microsoft.com/office/drawing/2014/main" id="{F16C8E97-44A0-F0A9-4064-0C6D3085859C}"/>
              </a:ext>
            </a:extLst>
          </p:cNvPr>
          <p:cNvPicPr>
            <a:picLocks noChangeAspect="1"/>
          </p:cNvPicPr>
          <p:nvPr/>
        </p:nvPicPr>
        <p:blipFill>
          <a:blip r:embed="rId6"/>
          <a:stretch>
            <a:fillRect/>
          </a:stretch>
        </p:blipFill>
        <p:spPr>
          <a:xfrm>
            <a:off x="74262" y="4797152"/>
            <a:ext cx="2761446" cy="183419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510A41-05CF-773B-DA53-D50A86CAF861}"/>
                  </a:ext>
                </a:extLst>
              </p:cNvPr>
              <p:cNvSpPr txBox="1"/>
              <p:nvPr/>
            </p:nvSpPr>
            <p:spPr>
              <a:xfrm>
                <a:off x="71061" y="2727590"/>
                <a:ext cx="1527270" cy="7014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r>
                            <a:rPr lang="it-IT" i="1">
                              <a:latin typeface="Cambria Math" panose="02040503050406030204" pitchFamily="18" charset="0"/>
                              <a:ea typeface="Cambria Math" panose="02040503050406030204" pitchFamily="18" charset="0"/>
                            </a:rPr>
                            <m:t>ℏ</m:t>
                          </m:r>
                          <m:r>
                            <a:rPr lang="it-IT" i="1">
                              <a:latin typeface="Cambria Math" panose="02040503050406030204" pitchFamily="18" charset="0"/>
                              <a:ea typeface="Cambria Math" panose="02040503050406030204" pitchFamily="18" charset="0"/>
                            </a:rPr>
                            <m:t>𝜔</m:t>
                          </m:r>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oMath>
                  </m:oMathPara>
                </a14:m>
                <a:endParaRPr lang="en-US"/>
              </a:p>
            </p:txBody>
          </p:sp>
        </mc:Choice>
        <mc:Fallback xmlns="">
          <p:sp>
            <p:nvSpPr>
              <p:cNvPr id="11" name="TextBox 10">
                <a:extLst>
                  <a:ext uri="{FF2B5EF4-FFF2-40B4-BE49-F238E27FC236}">
                    <a16:creationId xmlns:a16="http://schemas.microsoft.com/office/drawing/2014/main" id="{10510A41-05CF-773B-DA53-D50A86CAF861}"/>
                  </a:ext>
                </a:extLst>
              </p:cNvPr>
              <p:cNvSpPr txBox="1">
                <a:spLocks noRot="1" noChangeAspect="1" noMove="1" noResize="1" noEditPoints="1" noAdjustHandles="1" noChangeArrowheads="1" noChangeShapeType="1" noTextEdit="1"/>
              </p:cNvSpPr>
              <p:nvPr/>
            </p:nvSpPr>
            <p:spPr>
              <a:xfrm>
                <a:off x="71061" y="2727590"/>
                <a:ext cx="1527270" cy="701410"/>
              </a:xfrm>
              <a:prstGeom prst="rect">
                <a:avLst/>
              </a:prstGeom>
              <a:blipFill>
                <a:blip r:embed="rId7"/>
                <a:stretch>
                  <a:fillRect l="-826" t="-5263" r="-3306" b="-70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ED5942-15F4-531B-0BA8-4584AD4ACC60}"/>
                  </a:ext>
                </a:extLst>
              </p:cNvPr>
              <p:cNvSpPr txBox="1"/>
              <p:nvPr/>
            </p:nvSpPr>
            <p:spPr>
              <a:xfrm>
                <a:off x="217888" y="4355812"/>
                <a:ext cx="156421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𝛽</m:t>
                      </m:r>
                      <m:r>
                        <a:rPr lang="it-IT" b="0" i="1">
                          <a:latin typeface="Cambria Math" panose="02040503050406030204" pitchFamily="18" charset="0"/>
                          <a:ea typeface="Cambria Math" panose="02040503050406030204" pitchFamily="18" charset="0"/>
                        </a:rPr>
                        <m:t>=0</m:t>
                      </m:r>
                    </m:oMath>
                  </m:oMathPara>
                </a14:m>
                <a:endParaRPr lang="en-US"/>
              </a:p>
            </p:txBody>
          </p:sp>
        </mc:Choice>
        <mc:Fallback xmlns="">
          <p:sp>
            <p:nvSpPr>
              <p:cNvPr id="14" name="TextBox 13">
                <a:extLst>
                  <a:ext uri="{FF2B5EF4-FFF2-40B4-BE49-F238E27FC236}">
                    <a16:creationId xmlns:a16="http://schemas.microsoft.com/office/drawing/2014/main" id="{B0ED5942-15F4-531B-0BA8-4584AD4ACC60}"/>
                  </a:ext>
                </a:extLst>
              </p:cNvPr>
              <p:cNvSpPr txBox="1">
                <a:spLocks noRot="1" noChangeAspect="1" noMove="1" noResize="1" noEditPoints="1" noAdjustHandles="1" noChangeArrowheads="1" noChangeShapeType="1" noTextEdit="1"/>
              </p:cNvSpPr>
              <p:nvPr/>
            </p:nvSpPr>
            <p:spPr>
              <a:xfrm>
                <a:off x="217888" y="4355812"/>
                <a:ext cx="1564211" cy="369332"/>
              </a:xfrm>
              <a:prstGeom prst="rect">
                <a:avLst/>
              </a:prstGeom>
              <a:blipFill>
                <a:blip r:embed="rId8"/>
                <a:stretch>
                  <a:fillRect t="-3448" b="-3448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5B1DDF6-8A34-B97E-39B7-4C0EBDE8DA0E}"/>
                  </a:ext>
                </a:extLst>
              </p:cNvPr>
              <p:cNvSpPr txBox="1"/>
              <p:nvPr/>
            </p:nvSpPr>
            <p:spPr>
              <a:xfrm>
                <a:off x="6346665" y="3704295"/>
                <a:ext cx="2235865"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 </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𝑋</m:t>
                          </m:r>
                        </m:num>
                        <m:den>
                          <m:r>
                            <a:rPr lang="it-IT" b="0" i="1">
                              <a:latin typeface="Cambria Math" panose="02040503050406030204" pitchFamily="18" charset="0"/>
                              <a:ea typeface="Cambria Math" panose="02040503050406030204" pitchFamily="18" charset="0"/>
                            </a:rPr>
                            <m:t>4</m:t>
                          </m:r>
                        </m:den>
                      </m:f>
                    </m:oMath>
                  </m:oMathPara>
                </a14:m>
                <a:endParaRPr lang="en-US"/>
              </a:p>
            </p:txBody>
          </p:sp>
        </mc:Choice>
        <mc:Fallback xmlns="">
          <p:sp>
            <p:nvSpPr>
              <p:cNvPr id="15" name="TextBox 14">
                <a:extLst>
                  <a:ext uri="{FF2B5EF4-FFF2-40B4-BE49-F238E27FC236}">
                    <a16:creationId xmlns:a16="http://schemas.microsoft.com/office/drawing/2014/main" id="{D5B1DDF6-8A34-B97E-39B7-4C0EBDE8DA0E}"/>
                  </a:ext>
                </a:extLst>
              </p:cNvPr>
              <p:cNvSpPr txBox="1">
                <a:spLocks noRot="1" noChangeAspect="1" noMove="1" noResize="1" noEditPoints="1" noAdjustHandles="1" noChangeArrowheads="1" noChangeShapeType="1" noTextEdit="1"/>
              </p:cNvSpPr>
              <p:nvPr/>
            </p:nvSpPr>
            <p:spPr>
              <a:xfrm>
                <a:off x="6346665" y="3704295"/>
                <a:ext cx="2235865" cy="689035"/>
              </a:xfrm>
              <a:prstGeom prst="rect">
                <a:avLst/>
              </a:prstGeom>
              <a:blipFill>
                <a:blip r:embed="rId9"/>
                <a:stretch>
                  <a:fillRect b="-12500"/>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F70AAAC0-AD8B-C39C-ED8B-8ABD3720C683}"/>
              </a:ext>
            </a:extLst>
          </p:cNvPr>
          <p:cNvSpPr txBox="1"/>
          <p:nvPr/>
        </p:nvSpPr>
        <p:spPr>
          <a:xfrm>
            <a:off x="7613167" y="4738537"/>
            <a:ext cx="930063" cy="461665"/>
          </a:xfrm>
          <a:prstGeom prst="rect">
            <a:avLst/>
          </a:prstGeom>
          <a:noFill/>
        </p:spPr>
        <p:txBody>
          <a:bodyPr wrap="none" rtlCol="0">
            <a:spAutoFit/>
          </a:bodyPr>
          <a:lstStyle/>
          <a:p>
            <a:pPr algn="ctr"/>
            <a:r>
              <a:rPr lang="en-IT" b="1"/>
              <a:t>I.C.S.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D72CC6-89B4-E948-2250-F807CD6A7A9D}"/>
                  </a:ext>
                </a:extLst>
              </p:cNvPr>
              <p:cNvSpPr txBox="1"/>
              <p:nvPr/>
            </p:nvSpPr>
            <p:spPr>
              <a:xfrm>
                <a:off x="6340565" y="5366303"/>
                <a:ext cx="2815963" cy="808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rPr>
                                <m:t>2</m:t>
                              </m:r>
                            </m:sup>
                          </m:sSup>
                        </m:den>
                      </m:f>
                    </m:oMath>
                  </m:oMathPara>
                </a14:m>
                <a:endParaRPr lang="en-US"/>
              </a:p>
            </p:txBody>
          </p:sp>
        </mc:Choice>
        <mc:Fallback xmlns="">
          <p:sp>
            <p:nvSpPr>
              <p:cNvPr id="18" name="TextBox 17">
                <a:extLst>
                  <a:ext uri="{FF2B5EF4-FFF2-40B4-BE49-F238E27FC236}">
                    <a16:creationId xmlns:a16="http://schemas.microsoft.com/office/drawing/2014/main" id="{FFD72CC6-89B4-E948-2250-F807CD6A7A9D}"/>
                  </a:ext>
                </a:extLst>
              </p:cNvPr>
              <p:cNvSpPr txBox="1">
                <a:spLocks noRot="1" noChangeAspect="1" noMove="1" noResize="1" noEditPoints="1" noAdjustHandles="1" noChangeArrowheads="1" noChangeShapeType="1" noTextEdit="1"/>
              </p:cNvSpPr>
              <p:nvPr/>
            </p:nvSpPr>
            <p:spPr>
              <a:xfrm>
                <a:off x="6340565" y="5366303"/>
                <a:ext cx="2815963" cy="808426"/>
              </a:xfrm>
              <a:prstGeom prst="rect">
                <a:avLst/>
              </a:prstGeom>
              <a:blipFill>
                <a:blip r:embed="rId10"/>
                <a:stretch>
                  <a:fillRect l="-2703" r="-450" b="-10769"/>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8ABB4318-09E0-51F8-ECFC-B4A0E013B6A3}"/>
              </a:ext>
            </a:extLst>
          </p:cNvPr>
          <p:cNvSpPr txBox="1"/>
          <p:nvPr/>
        </p:nvSpPr>
        <p:spPr>
          <a:xfrm rot="20278665">
            <a:off x="2539849" y="4114402"/>
            <a:ext cx="2142702" cy="369332"/>
          </a:xfrm>
          <a:prstGeom prst="rect">
            <a:avLst/>
          </a:prstGeom>
          <a:noFill/>
        </p:spPr>
        <p:txBody>
          <a:bodyPr wrap="none" rtlCol="0">
            <a:spAutoFit/>
          </a:bodyPr>
          <a:lstStyle/>
          <a:p>
            <a:r>
              <a:rPr lang="en-GB" sz="1800"/>
              <a:t>p</a:t>
            </a:r>
            <a:r>
              <a:rPr lang="en-IT" sz="1800"/>
              <a:t>hoton looses energy</a:t>
            </a:r>
          </a:p>
        </p:txBody>
      </p:sp>
      <p:sp>
        <p:nvSpPr>
          <p:cNvPr id="10" name="TextBox 9">
            <a:extLst>
              <a:ext uri="{FF2B5EF4-FFF2-40B4-BE49-F238E27FC236}">
                <a16:creationId xmlns:a16="http://schemas.microsoft.com/office/drawing/2014/main" id="{ADAC66DA-2AAF-4FCF-D4C1-585E678CAC4C}"/>
              </a:ext>
            </a:extLst>
          </p:cNvPr>
          <p:cNvSpPr txBox="1"/>
          <p:nvPr/>
        </p:nvSpPr>
        <p:spPr>
          <a:xfrm rot="1695366">
            <a:off x="5156381" y="4219347"/>
            <a:ext cx="2245295" cy="369332"/>
          </a:xfrm>
          <a:prstGeom prst="rect">
            <a:avLst/>
          </a:prstGeom>
          <a:noFill/>
        </p:spPr>
        <p:txBody>
          <a:bodyPr wrap="none" rtlCol="0">
            <a:spAutoFit/>
          </a:bodyPr>
          <a:lstStyle/>
          <a:p>
            <a:r>
              <a:rPr lang="en-GB" sz="1800"/>
              <a:t>electr</a:t>
            </a:r>
            <a:r>
              <a:rPr lang="en-IT" sz="1800"/>
              <a:t>on looses energy</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CC94AB0-A140-1993-2F65-1CEFF45F9D9C}"/>
                  </a:ext>
                </a:extLst>
              </p:cNvPr>
              <p:cNvSpPr txBox="1"/>
              <p:nvPr/>
            </p:nvSpPr>
            <p:spPr>
              <a:xfrm>
                <a:off x="7114238" y="6274132"/>
                <a:ext cx="1970283" cy="478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a:latin typeface="Cambria Math" panose="02040503050406030204" pitchFamily="18" charset="0"/>
                            </a:rPr>
                          </m:ctrlPr>
                        </m:funcPr>
                        <m:fName>
                          <m:limLow>
                            <m:limLowPr>
                              <m:ctrlPr>
                                <a:rPr lang="en-US" b="0" i="1">
                                  <a:latin typeface="Cambria Math" panose="02040503050406030204" pitchFamily="18" charset="0"/>
                                </a:rPr>
                              </m:ctrlPr>
                            </m:limLowPr>
                            <m:e>
                              <m:r>
                                <m:rPr>
                                  <m:sty m:val="p"/>
                                </m:rPr>
                                <a:rPr lang="en-US" b="0" i="0">
                                  <a:latin typeface="Cambria Math" panose="02040503050406030204" pitchFamily="18" charset="0"/>
                                </a:rPr>
                                <m:t>lim</m:t>
                              </m:r>
                            </m:e>
                            <m:lim>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lim>
                          </m:limLow>
                        </m:fName>
                        <m:e>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e>
                      </m:func>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a:p>
            </p:txBody>
          </p:sp>
        </mc:Choice>
        <mc:Fallback xmlns="">
          <p:sp>
            <p:nvSpPr>
              <p:cNvPr id="21" name="TextBox 20">
                <a:extLst>
                  <a:ext uri="{FF2B5EF4-FFF2-40B4-BE49-F238E27FC236}">
                    <a16:creationId xmlns:a16="http://schemas.microsoft.com/office/drawing/2014/main" id="{5CC94AB0-A140-1993-2F65-1CEFF45F9D9C}"/>
                  </a:ext>
                </a:extLst>
              </p:cNvPr>
              <p:cNvSpPr txBox="1">
                <a:spLocks noRot="1" noChangeAspect="1" noMove="1" noResize="1" noEditPoints="1" noAdjustHandles="1" noChangeArrowheads="1" noChangeShapeType="1" noTextEdit="1"/>
              </p:cNvSpPr>
              <p:nvPr/>
            </p:nvSpPr>
            <p:spPr>
              <a:xfrm>
                <a:off x="7114238" y="6274132"/>
                <a:ext cx="1970283" cy="478785"/>
              </a:xfrm>
              <a:prstGeom prst="rect">
                <a:avLst/>
              </a:prstGeom>
              <a:blipFill>
                <a:blip r:embed="rId11"/>
                <a:stretch>
                  <a:fillRect l="-1282" b="-15385"/>
                </a:stretch>
              </a:blipFill>
            </p:spPr>
            <p:txBody>
              <a:bodyPr/>
              <a:lstStyle/>
              <a:p>
                <a:r>
                  <a:rPr lang="en-IT">
                    <a:noFill/>
                  </a:rPr>
                  <a:t> </a:t>
                </a:r>
              </a:p>
            </p:txBody>
          </p:sp>
        </mc:Fallback>
      </mc:AlternateContent>
      <p:sp>
        <p:nvSpPr>
          <p:cNvPr id="22" name="Rectangle 21">
            <a:extLst>
              <a:ext uri="{FF2B5EF4-FFF2-40B4-BE49-F238E27FC236}">
                <a16:creationId xmlns:a16="http://schemas.microsoft.com/office/drawing/2014/main" id="{1EB4C269-F477-C111-416D-0BF84F077A78}"/>
              </a:ext>
            </a:extLst>
          </p:cNvPr>
          <p:cNvSpPr/>
          <p:nvPr/>
        </p:nvSpPr>
        <p:spPr bwMode="auto">
          <a:xfrm>
            <a:off x="1782099" y="2564904"/>
            <a:ext cx="5814237" cy="1010185"/>
          </a:xfrm>
          <a:prstGeom prst="rect">
            <a:avLst/>
          </a:prstGeom>
          <a:solidFill>
            <a:srgbClr val="FFFF00">
              <a:alpha val="29945"/>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763EA7-FF50-D00A-3D4D-AD76C66E278C}"/>
                  </a:ext>
                </a:extLst>
              </p:cNvPr>
              <p:cNvSpPr txBox="1"/>
              <p:nvPr/>
            </p:nvSpPr>
            <p:spPr>
              <a:xfrm>
                <a:off x="102861" y="6309320"/>
                <a:ext cx="109757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𝜆</m:t>
                      </m:r>
                      <m:r>
                        <a:rPr lang="it-IT" b="0" i="1">
                          <a:latin typeface="Cambria Math" panose="02040503050406030204" pitchFamily="18" charset="0"/>
                          <a:ea typeface="Cambria Math" panose="02040503050406030204" pitchFamily="18" charset="0"/>
                        </a:rPr>
                        <m:t>′≠∞</m:t>
                      </m:r>
                    </m:oMath>
                  </m:oMathPara>
                </a14:m>
                <a:endParaRPr lang="en-US"/>
              </a:p>
            </p:txBody>
          </p:sp>
        </mc:Choice>
        <mc:Fallback xmlns="">
          <p:sp>
            <p:nvSpPr>
              <p:cNvPr id="16" name="TextBox 15">
                <a:extLst>
                  <a:ext uri="{FF2B5EF4-FFF2-40B4-BE49-F238E27FC236}">
                    <a16:creationId xmlns:a16="http://schemas.microsoft.com/office/drawing/2014/main" id="{98763EA7-FF50-D00A-3D4D-AD76C66E278C}"/>
                  </a:ext>
                </a:extLst>
              </p:cNvPr>
              <p:cNvSpPr txBox="1">
                <a:spLocks noRot="1" noChangeAspect="1" noMove="1" noResize="1" noEditPoints="1" noAdjustHandles="1" noChangeArrowheads="1" noChangeShapeType="1" noTextEdit="1"/>
              </p:cNvSpPr>
              <p:nvPr/>
            </p:nvSpPr>
            <p:spPr>
              <a:xfrm>
                <a:off x="102861" y="6309320"/>
                <a:ext cx="1097578" cy="369332"/>
              </a:xfrm>
              <a:prstGeom prst="rect">
                <a:avLst/>
              </a:prstGeom>
              <a:blipFill>
                <a:blip r:embed="rId14"/>
                <a:stretch>
                  <a:fillRect l="-2299" t="-3226" b="-3226"/>
                </a:stretch>
              </a:blipFill>
            </p:spPr>
            <p:txBody>
              <a:bodyPr/>
              <a:lstStyle/>
              <a:p>
                <a:r>
                  <a:rPr lang="en-IT">
                    <a:noFill/>
                  </a:rPr>
                  <a:t> </a:t>
                </a:r>
              </a:p>
            </p:txBody>
          </p:sp>
        </mc:Fallback>
      </mc:AlternateContent>
      <p:sp>
        <p:nvSpPr>
          <p:cNvPr id="25" name="TextBox 24">
            <a:extLst>
              <a:ext uri="{FF2B5EF4-FFF2-40B4-BE49-F238E27FC236}">
                <a16:creationId xmlns:a16="http://schemas.microsoft.com/office/drawing/2014/main" id="{34BD5332-7138-CEC0-B56C-DB4FCFC58CA0}"/>
              </a:ext>
            </a:extLst>
          </p:cNvPr>
          <p:cNvSpPr txBox="1"/>
          <p:nvPr/>
        </p:nvSpPr>
        <p:spPr>
          <a:xfrm>
            <a:off x="-36512" y="6616749"/>
            <a:ext cx="2977097" cy="338554"/>
          </a:xfrm>
          <a:prstGeom prst="rect">
            <a:avLst/>
          </a:prstGeom>
          <a:noFill/>
        </p:spPr>
        <p:txBody>
          <a:bodyPr wrap="none" rtlCol="0">
            <a:spAutoFit/>
          </a:bodyPr>
          <a:lstStyle/>
          <a:p>
            <a:r>
              <a:rPr lang="en-GB" sz="1600"/>
              <a:t>i</a:t>
            </a:r>
            <a:r>
              <a:rPr lang="en-IT" sz="1600"/>
              <a:t>solated e</a:t>
            </a:r>
            <a:r>
              <a:rPr lang="en-IT" sz="1600" baseline="30000"/>
              <a:t>-</a:t>
            </a:r>
            <a:r>
              <a:rPr lang="en-IT" sz="1600"/>
              <a:t> cannot absorb a photon</a:t>
            </a:r>
          </a:p>
        </p:txBody>
      </p:sp>
      <p:sp>
        <p:nvSpPr>
          <p:cNvPr id="18433" name="Rectangle 2"/>
          <p:cNvSpPr>
            <a:spLocks noGrp="1" noChangeArrowheads="1"/>
          </p:cNvSpPr>
          <p:nvPr>
            <p:ph type="title"/>
          </p:nvPr>
        </p:nvSpPr>
        <p:spPr>
          <a:xfrm>
            <a:off x="1691680" y="78189"/>
            <a:ext cx="6336704" cy="830531"/>
          </a:xfrm>
        </p:spPr>
        <p:txBody>
          <a:bodyPr/>
          <a:lstStyle/>
          <a:p>
            <a:r>
              <a:rPr lang="en-GB" sz="2400" b="1" i="1">
                <a:solidFill>
                  <a:srgbClr val="FF0000"/>
                </a:solidFill>
                <a:latin typeface="Times" charset="0"/>
                <a:ea typeface="ＭＳ Ｐゴシック" charset="0"/>
              </a:rPr>
              <a:t>An invariant view at Compton effect - 1</a:t>
            </a:r>
            <a:br>
              <a:rPr lang="en-GB" sz="2800" b="1" i="1">
                <a:solidFill>
                  <a:srgbClr val="FF0000"/>
                </a:solidFill>
                <a:latin typeface="Times" charset="0"/>
                <a:ea typeface="ＭＳ Ｐゴシック" charset="0"/>
              </a:rPr>
            </a:br>
            <a:r>
              <a:rPr lang="en-GB" sz="2000" b="1" i="1">
                <a:solidFill>
                  <a:schemeClr val="tx1"/>
                </a:solidFill>
                <a:latin typeface="Times" charset="0"/>
                <a:ea typeface="ＭＳ Ｐゴシック" charset="0"/>
              </a:rPr>
              <a:t>(any inertial ref. frame)</a:t>
            </a:r>
            <a:endParaRPr lang="en-US" sz="2000" b="1" i="1">
              <a:solidFill>
                <a:schemeClr val="tx1"/>
              </a:solidFill>
              <a:latin typeface="Times" charset="0"/>
              <a:ea typeface="ＭＳ Ｐゴシック" charset="0"/>
            </a:endParaRPr>
          </a:p>
        </p:txBody>
      </p:sp>
      <p:sp>
        <p:nvSpPr>
          <p:cNvPr id="26" name="TextBox 25">
            <a:extLst>
              <a:ext uri="{FF2B5EF4-FFF2-40B4-BE49-F238E27FC236}">
                <a16:creationId xmlns:a16="http://schemas.microsoft.com/office/drawing/2014/main" id="{DE1D5218-6DB5-75C4-5FF1-747AEB536960}"/>
              </a:ext>
            </a:extLst>
          </p:cNvPr>
          <p:cNvSpPr txBox="1"/>
          <p:nvPr/>
        </p:nvSpPr>
        <p:spPr>
          <a:xfrm>
            <a:off x="6867657" y="706142"/>
            <a:ext cx="2235866" cy="584775"/>
          </a:xfrm>
          <a:prstGeom prst="rect">
            <a:avLst/>
          </a:prstGeom>
          <a:noFill/>
        </p:spPr>
        <p:txBody>
          <a:bodyPr wrap="square">
            <a:spAutoFit/>
          </a:bodyPr>
          <a:lstStyle/>
          <a:p>
            <a:pPr algn="l"/>
            <a:r>
              <a:rPr lang="en-GB" sz="1600" b="0" i="0">
                <a:solidFill>
                  <a:srgbClr val="222222"/>
                </a:solidFill>
                <a:effectLst/>
                <a:latin typeface="Arial" panose="020B0604020202020204" pitchFamily="34" charset="0"/>
              </a:rPr>
              <a:t>Phys. Rev. AB (2018)</a:t>
            </a:r>
          </a:p>
          <a:p>
            <a:pPr algn="l"/>
            <a:r>
              <a:rPr lang="en-GB" sz="1600" b="1" i="0">
                <a:solidFill>
                  <a:srgbClr val="222222"/>
                </a:solidFill>
                <a:effectLst/>
                <a:latin typeface="Arial" panose="020B0604020202020204" pitchFamily="34" charset="0"/>
              </a:rPr>
              <a:t>21</a:t>
            </a:r>
            <a:r>
              <a:rPr lang="en-GB" sz="1600" b="0" i="0">
                <a:solidFill>
                  <a:srgbClr val="222222"/>
                </a:solidFill>
                <a:effectLst/>
                <a:latin typeface="Arial" panose="020B0604020202020204" pitchFamily="34" charset="0"/>
              </a:rPr>
              <a:t>, 030701</a:t>
            </a:r>
          </a:p>
        </p:txBody>
      </p:sp>
      <p:sp>
        <p:nvSpPr>
          <p:cNvPr id="12" name="TextBox 11">
            <a:extLst>
              <a:ext uri="{FF2B5EF4-FFF2-40B4-BE49-F238E27FC236}">
                <a16:creationId xmlns:a16="http://schemas.microsoft.com/office/drawing/2014/main" id="{44CF6265-60AF-613C-6525-871D86985FF5}"/>
              </a:ext>
            </a:extLst>
          </p:cNvPr>
          <p:cNvSpPr txBox="1"/>
          <p:nvPr/>
        </p:nvSpPr>
        <p:spPr>
          <a:xfrm>
            <a:off x="4535562" y="4551511"/>
            <a:ext cx="981359" cy="461665"/>
          </a:xfrm>
          <a:prstGeom prst="rect">
            <a:avLst/>
          </a:prstGeom>
          <a:noFill/>
        </p:spPr>
        <p:txBody>
          <a:bodyPr wrap="none" rtlCol="0">
            <a:spAutoFit/>
          </a:bodyPr>
          <a:lstStyle/>
          <a:p>
            <a:pPr algn="ctr"/>
            <a:r>
              <a:rPr lang="en-IT" b="1"/>
              <a:t>S.C.S.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03DF43-1C23-3979-5D5C-AB742B75A4BF}"/>
                  </a:ext>
                </a:extLst>
              </p:cNvPr>
              <p:cNvSpPr txBox="1"/>
              <p:nvPr/>
            </p:nvSpPr>
            <p:spPr>
              <a:xfrm>
                <a:off x="3690456" y="5102822"/>
                <a:ext cx="2235865"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𝛽</m:t>
                      </m:r>
                      <m:r>
                        <a:rPr lang="it-IT" b="0" i="1">
                          <a:latin typeface="Cambria Math" panose="02040503050406030204" pitchFamily="18" charset="0"/>
                          <a:ea typeface="Cambria Math" panose="02040503050406030204" pitchFamily="18" charset="0"/>
                        </a:rPr>
                        <m:t> </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𝑋</m:t>
                          </m:r>
                        </m:num>
                        <m:den>
                          <m:r>
                            <a:rPr lang="it-IT" b="0" i="1">
                              <a:latin typeface="Cambria Math" panose="02040503050406030204" pitchFamily="18" charset="0"/>
                              <a:ea typeface="Cambria Math" panose="02040503050406030204" pitchFamily="18" charset="0"/>
                            </a:rPr>
                            <m:t>4</m:t>
                          </m:r>
                        </m:den>
                      </m:f>
                    </m:oMath>
                  </m:oMathPara>
                </a14:m>
                <a:endParaRPr lang="en-US"/>
              </a:p>
            </p:txBody>
          </p:sp>
        </mc:Choice>
        <mc:Fallback xmlns="">
          <p:sp>
            <p:nvSpPr>
              <p:cNvPr id="19" name="TextBox 18">
                <a:extLst>
                  <a:ext uri="{FF2B5EF4-FFF2-40B4-BE49-F238E27FC236}">
                    <a16:creationId xmlns:a16="http://schemas.microsoft.com/office/drawing/2014/main" id="{5003DF43-1C23-3979-5D5C-AB742B75A4BF}"/>
                  </a:ext>
                </a:extLst>
              </p:cNvPr>
              <p:cNvSpPr txBox="1">
                <a:spLocks noRot="1" noChangeAspect="1" noMove="1" noResize="1" noEditPoints="1" noAdjustHandles="1" noChangeArrowheads="1" noChangeShapeType="1" noTextEdit="1"/>
              </p:cNvSpPr>
              <p:nvPr/>
            </p:nvSpPr>
            <p:spPr>
              <a:xfrm>
                <a:off x="3690456" y="5102822"/>
                <a:ext cx="2235865" cy="689035"/>
              </a:xfrm>
              <a:prstGeom prst="rect">
                <a:avLst/>
              </a:prstGeom>
              <a:blipFill>
                <a:blip r:embed="rId15"/>
                <a:stretch>
                  <a:fillRect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DBAE3AB-99C1-472F-FBE6-DC2A7211F5B8}"/>
                  </a:ext>
                </a:extLst>
              </p:cNvPr>
              <p:cNvSpPr txBox="1"/>
              <p:nvPr/>
            </p:nvSpPr>
            <p:spPr>
              <a:xfrm>
                <a:off x="3491880" y="5777632"/>
                <a:ext cx="2861809"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r>
                        <a:rPr lang="it-IT" b="0" i="1">
                          <a:latin typeface="Cambria Math" panose="02040503050406030204" pitchFamily="18" charset="0"/>
                          <a:ea typeface="Cambria Math" panose="02040503050406030204" pitchFamily="18" charset="0"/>
                        </a:rPr>
                        <m:t>𝛽𝛾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20" name="TextBox 19">
                <a:extLst>
                  <a:ext uri="{FF2B5EF4-FFF2-40B4-BE49-F238E27FC236}">
                    <a16:creationId xmlns:a16="http://schemas.microsoft.com/office/drawing/2014/main" id="{0DBAE3AB-99C1-472F-FBE6-DC2A7211F5B8}"/>
                  </a:ext>
                </a:extLst>
              </p:cNvPr>
              <p:cNvSpPr txBox="1">
                <a:spLocks noRot="1" noChangeAspect="1" noMove="1" noResize="1" noEditPoints="1" noAdjustHandles="1" noChangeArrowheads="1" noChangeShapeType="1" noTextEdit="1"/>
              </p:cNvSpPr>
              <p:nvPr/>
            </p:nvSpPr>
            <p:spPr>
              <a:xfrm>
                <a:off x="3491880" y="5777632"/>
                <a:ext cx="2861809" cy="405304"/>
              </a:xfrm>
              <a:prstGeom prst="rect">
                <a:avLst/>
              </a:prstGeom>
              <a:blipFill>
                <a:blip r:embed="rId16"/>
                <a:stretch>
                  <a:fillRect l="-2655" r="-442" b="-25000"/>
                </a:stretch>
              </a:blipFill>
            </p:spPr>
            <p:txBody>
              <a:bodyPr/>
              <a:lstStyle/>
              <a:p>
                <a:r>
                  <a:rPr lang="en-IT">
                    <a:noFill/>
                  </a:rPr>
                  <a:t> </a:t>
                </a:r>
              </a:p>
            </p:txBody>
          </p:sp>
        </mc:Fallback>
      </mc:AlternateContent>
      <p:sp>
        <p:nvSpPr>
          <p:cNvPr id="23" name="Oval 22">
            <a:extLst>
              <a:ext uri="{FF2B5EF4-FFF2-40B4-BE49-F238E27FC236}">
                <a16:creationId xmlns:a16="http://schemas.microsoft.com/office/drawing/2014/main" id="{7C596FB5-4531-4E1A-313F-91E3300E0F9A}"/>
              </a:ext>
            </a:extLst>
          </p:cNvPr>
          <p:cNvSpPr/>
          <p:nvPr/>
        </p:nvSpPr>
        <p:spPr bwMode="auto">
          <a:xfrm>
            <a:off x="3499384" y="4979180"/>
            <a:ext cx="2800808" cy="1834196"/>
          </a:xfrm>
          <a:prstGeom prst="ellipse">
            <a:avLst/>
          </a:prstGeom>
          <a:solidFill>
            <a:srgbClr val="00B050">
              <a:alpha val="4125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6F52B0B-BEA3-A035-67F4-71263560B499}"/>
                  </a:ext>
                </a:extLst>
              </p:cNvPr>
              <p:cNvSpPr txBox="1"/>
              <p:nvPr/>
            </p:nvSpPr>
            <p:spPr>
              <a:xfrm>
                <a:off x="3936505" y="6228842"/>
                <a:ext cx="2142061"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i="1">
                          <a:latin typeface="Cambria Math" charset="0"/>
                          <a:ea typeface="Cambria Math" panose="02040503050406030204" pitchFamily="18" charset="0"/>
                        </a:rPr>
                        <m:t>≠</m:t>
                      </m:r>
                      <m:r>
                        <a:rPr lang="it-IT" b="0" i="1">
                          <a:latin typeface="Cambria Math" panose="02040503050406030204" pitchFamily="18" charset="0"/>
                        </a:rPr>
                        <m:t>𝑓</m:t>
                      </m:r>
                      <m:d>
                        <m:dPr>
                          <m:ctrlPr>
                            <a:rPr lang="it-IT" b="0" i="1">
                              <a:latin typeface="Cambria Math" panose="02040503050406030204" pitchFamily="18" charset="0"/>
                            </a:rPr>
                          </m:ctrlPr>
                        </m:dPr>
                        <m:e>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𝜗</m:t>
                              </m:r>
                            </m:e>
                            <m:sup>
                              <m:r>
                                <a:rPr lang="it-IT" b="0" i="1">
                                  <a:latin typeface="Cambria Math" panose="02040503050406030204" pitchFamily="18" charset="0"/>
                                </a:rPr>
                                <m:t>2</m:t>
                              </m:r>
                            </m:sup>
                          </m:sSup>
                        </m:e>
                      </m:d>
                    </m:oMath>
                  </m:oMathPara>
                </a14:m>
                <a:endParaRPr lang="en-US"/>
              </a:p>
            </p:txBody>
          </p:sp>
        </mc:Choice>
        <mc:Fallback xmlns="">
          <p:sp>
            <p:nvSpPr>
              <p:cNvPr id="24" name="TextBox 23">
                <a:extLst>
                  <a:ext uri="{FF2B5EF4-FFF2-40B4-BE49-F238E27FC236}">
                    <a16:creationId xmlns:a16="http://schemas.microsoft.com/office/drawing/2014/main" id="{66F52B0B-BEA3-A035-67F4-71263560B499}"/>
                  </a:ext>
                </a:extLst>
              </p:cNvPr>
              <p:cNvSpPr txBox="1">
                <a:spLocks noRot="1" noChangeAspect="1" noMove="1" noResize="1" noEditPoints="1" noAdjustHandles="1" noChangeArrowheads="1" noChangeShapeType="1" noTextEdit="1"/>
              </p:cNvSpPr>
              <p:nvPr/>
            </p:nvSpPr>
            <p:spPr>
              <a:xfrm>
                <a:off x="3936505" y="6228842"/>
                <a:ext cx="2142061" cy="405304"/>
              </a:xfrm>
              <a:prstGeom prst="rect">
                <a:avLst/>
              </a:prstGeom>
              <a:blipFill>
                <a:blip r:embed="rId17"/>
                <a:stretch>
                  <a:fillRect l="-3550" b="-21212"/>
                </a:stretch>
              </a:blipFill>
            </p:spPr>
            <p:txBody>
              <a:bodyPr/>
              <a:lstStyle/>
              <a:p>
                <a:r>
                  <a:rPr lang="en-IT">
                    <a:noFill/>
                  </a:rPr>
                  <a:t> </a:t>
                </a:r>
              </a:p>
            </p:txBody>
          </p:sp>
        </mc:Fallback>
      </mc:AlternateContent>
      <p:sp>
        <p:nvSpPr>
          <p:cNvPr id="27" name="TextBox 26">
            <a:extLst>
              <a:ext uri="{FF2B5EF4-FFF2-40B4-BE49-F238E27FC236}">
                <a16:creationId xmlns:a16="http://schemas.microsoft.com/office/drawing/2014/main" id="{B46BD8E5-93A7-18AC-64E9-75373EFF9465}"/>
              </a:ext>
            </a:extLst>
          </p:cNvPr>
          <p:cNvSpPr txBox="1"/>
          <p:nvPr/>
        </p:nvSpPr>
        <p:spPr>
          <a:xfrm rot="20134216">
            <a:off x="2848248" y="3871131"/>
            <a:ext cx="734496" cy="461665"/>
          </a:xfrm>
          <a:prstGeom prst="rect">
            <a:avLst/>
          </a:prstGeom>
          <a:noFill/>
        </p:spPr>
        <p:txBody>
          <a:bodyPr wrap="none" rtlCol="0">
            <a:spAutoFit/>
          </a:bodyPr>
          <a:lstStyle/>
          <a:p>
            <a:r>
              <a:rPr lang="en-IT" i="1"/>
              <a:t>A&lt;0</a:t>
            </a:r>
          </a:p>
        </p:txBody>
      </p:sp>
      <p:sp>
        <p:nvSpPr>
          <p:cNvPr id="29" name="TextBox 28">
            <a:extLst>
              <a:ext uri="{FF2B5EF4-FFF2-40B4-BE49-F238E27FC236}">
                <a16:creationId xmlns:a16="http://schemas.microsoft.com/office/drawing/2014/main" id="{18E2F5DD-14BB-71CB-8EF6-F899338B40A6}"/>
              </a:ext>
            </a:extLst>
          </p:cNvPr>
          <p:cNvSpPr txBox="1"/>
          <p:nvPr/>
        </p:nvSpPr>
        <p:spPr>
          <a:xfrm rot="1419814">
            <a:off x="5631233" y="3620057"/>
            <a:ext cx="734496" cy="461665"/>
          </a:xfrm>
          <a:prstGeom prst="rect">
            <a:avLst/>
          </a:prstGeom>
          <a:noFill/>
        </p:spPr>
        <p:txBody>
          <a:bodyPr wrap="none" rtlCol="0">
            <a:spAutoFit/>
          </a:bodyPr>
          <a:lstStyle/>
          <a:p>
            <a:r>
              <a:rPr lang="en-IT" i="1"/>
              <a:t>A&gt;0</a:t>
            </a:r>
          </a:p>
        </p:txBody>
      </p:sp>
      <p:sp>
        <p:nvSpPr>
          <p:cNvPr id="30" name="TextBox 29">
            <a:extLst>
              <a:ext uri="{FF2B5EF4-FFF2-40B4-BE49-F238E27FC236}">
                <a16:creationId xmlns:a16="http://schemas.microsoft.com/office/drawing/2014/main" id="{6B08B1DB-2AAD-8642-BAD6-11D4D071F35D}"/>
              </a:ext>
            </a:extLst>
          </p:cNvPr>
          <p:cNvSpPr txBox="1"/>
          <p:nvPr/>
        </p:nvSpPr>
        <p:spPr>
          <a:xfrm>
            <a:off x="4653747" y="3847163"/>
            <a:ext cx="734496" cy="461665"/>
          </a:xfrm>
          <a:prstGeom prst="rect">
            <a:avLst/>
          </a:prstGeom>
          <a:noFill/>
        </p:spPr>
        <p:txBody>
          <a:bodyPr wrap="none" rtlCol="0">
            <a:spAutoFit/>
          </a:bodyPr>
          <a:lstStyle/>
          <a:p>
            <a:r>
              <a:rPr lang="en-IT" i="1"/>
              <a:t>A=0</a:t>
            </a:r>
          </a:p>
        </p:txBody>
      </p:sp>
    </p:spTree>
    <p:extLst>
      <p:ext uri="{BB962C8B-B14F-4D97-AF65-F5344CB8AC3E}">
        <p14:creationId xmlns:p14="http://schemas.microsoft.com/office/powerpoint/2010/main" val="27126521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02C22C8D-0193-810E-B80A-2D4E1B7172F6}"/>
              </a:ext>
            </a:extLst>
          </p:cNvPr>
          <p:cNvPicPr>
            <a:picLocks noChangeAspect="1"/>
          </p:cNvPicPr>
          <p:nvPr/>
        </p:nvPicPr>
        <p:blipFill>
          <a:blip r:embed="rId4"/>
          <a:stretch>
            <a:fillRect/>
          </a:stretch>
        </p:blipFill>
        <p:spPr>
          <a:xfrm>
            <a:off x="1808430" y="1027380"/>
            <a:ext cx="5880100" cy="1104900"/>
          </a:xfrm>
          <a:prstGeom prst="rect">
            <a:avLst/>
          </a:prstGeom>
        </p:spPr>
      </p:pic>
      <p:cxnSp>
        <p:nvCxnSpPr>
          <p:cNvPr id="8" name="Straight Arrow Connector 7">
            <a:extLst>
              <a:ext uri="{FF2B5EF4-FFF2-40B4-BE49-F238E27FC236}">
                <a16:creationId xmlns:a16="http://schemas.microsoft.com/office/drawing/2014/main" id="{127653B3-D8B0-A96B-D48F-57901305B7BC}"/>
              </a:ext>
            </a:extLst>
          </p:cNvPr>
          <p:cNvCxnSpPr>
            <a:cxnSpLocks/>
          </p:cNvCxnSpPr>
          <p:nvPr/>
        </p:nvCxnSpPr>
        <p:spPr bwMode="auto">
          <a:xfrm flipH="1">
            <a:off x="2039441" y="2364184"/>
            <a:ext cx="2532559" cy="10182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4AE63BFF-4AB4-754C-22E1-184B07CE0A8F}"/>
              </a:ext>
            </a:extLst>
          </p:cNvPr>
          <p:cNvCxnSpPr>
            <a:cxnSpLocks/>
          </p:cNvCxnSpPr>
          <p:nvPr/>
        </p:nvCxnSpPr>
        <p:spPr bwMode="auto">
          <a:xfrm flipH="1">
            <a:off x="4667611" y="2359891"/>
            <a:ext cx="28962" cy="11549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9C758AD-84D9-0658-328B-D75D34FD0258}"/>
              </a:ext>
            </a:extLst>
          </p:cNvPr>
          <p:cNvCxnSpPr>
            <a:cxnSpLocks/>
          </p:cNvCxnSpPr>
          <p:nvPr/>
        </p:nvCxnSpPr>
        <p:spPr bwMode="auto">
          <a:xfrm>
            <a:off x="4801280" y="2399506"/>
            <a:ext cx="2472258" cy="12679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TextBox 1">
            <a:extLst>
              <a:ext uri="{FF2B5EF4-FFF2-40B4-BE49-F238E27FC236}">
                <a16:creationId xmlns:a16="http://schemas.microsoft.com/office/drawing/2014/main" id="{5881B631-E29E-8A19-FB5A-82197E5DF541}"/>
              </a:ext>
            </a:extLst>
          </p:cNvPr>
          <p:cNvSpPr txBox="1"/>
          <p:nvPr/>
        </p:nvSpPr>
        <p:spPr>
          <a:xfrm>
            <a:off x="56825" y="3284984"/>
            <a:ext cx="2308068" cy="461665"/>
          </a:xfrm>
          <a:prstGeom prst="rect">
            <a:avLst/>
          </a:prstGeom>
          <a:noFill/>
        </p:spPr>
        <p:txBody>
          <a:bodyPr wrap="none" rtlCol="0">
            <a:spAutoFit/>
          </a:bodyPr>
          <a:lstStyle/>
          <a:p>
            <a:r>
              <a:rPr lang="en-IT" b="1"/>
              <a:t>Direct Compton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510A41-05CF-773B-DA53-D50A86CAF861}"/>
                  </a:ext>
                </a:extLst>
              </p:cNvPr>
              <p:cNvSpPr txBox="1"/>
              <p:nvPr/>
            </p:nvSpPr>
            <p:spPr>
              <a:xfrm>
                <a:off x="138829" y="1325518"/>
                <a:ext cx="1527270" cy="7014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r>
                            <a:rPr lang="it-IT" i="1">
                              <a:latin typeface="Cambria Math" panose="02040503050406030204" pitchFamily="18" charset="0"/>
                              <a:ea typeface="Cambria Math" panose="02040503050406030204" pitchFamily="18" charset="0"/>
                            </a:rPr>
                            <m:t>ℏ</m:t>
                          </m:r>
                          <m:r>
                            <a:rPr lang="it-IT" i="1">
                              <a:latin typeface="Cambria Math" panose="02040503050406030204" pitchFamily="18" charset="0"/>
                              <a:ea typeface="Cambria Math" panose="02040503050406030204" pitchFamily="18" charset="0"/>
                            </a:rPr>
                            <m:t>𝜔</m:t>
                          </m:r>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oMath>
                  </m:oMathPara>
                </a14:m>
                <a:endParaRPr lang="en-US"/>
              </a:p>
            </p:txBody>
          </p:sp>
        </mc:Choice>
        <mc:Fallback xmlns="">
          <p:sp>
            <p:nvSpPr>
              <p:cNvPr id="11" name="TextBox 10">
                <a:extLst>
                  <a:ext uri="{FF2B5EF4-FFF2-40B4-BE49-F238E27FC236}">
                    <a16:creationId xmlns:a16="http://schemas.microsoft.com/office/drawing/2014/main" id="{10510A41-05CF-773B-DA53-D50A86CAF861}"/>
                  </a:ext>
                </a:extLst>
              </p:cNvPr>
              <p:cNvSpPr txBox="1">
                <a:spLocks noRot="1" noChangeAspect="1" noMove="1" noResize="1" noEditPoints="1" noAdjustHandles="1" noChangeArrowheads="1" noChangeShapeType="1" noTextEdit="1"/>
              </p:cNvSpPr>
              <p:nvPr/>
            </p:nvSpPr>
            <p:spPr>
              <a:xfrm>
                <a:off x="138829" y="1325518"/>
                <a:ext cx="1527270" cy="701410"/>
              </a:xfrm>
              <a:prstGeom prst="rect">
                <a:avLst/>
              </a:prstGeom>
              <a:blipFill>
                <a:blip r:embed="rId5"/>
                <a:stretch>
                  <a:fillRect l="-826" t="-5357" r="-2479" b="-89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ED5942-15F4-531B-0BA8-4584AD4ACC60}"/>
                  </a:ext>
                </a:extLst>
              </p:cNvPr>
              <p:cNvSpPr txBox="1"/>
              <p:nvPr/>
            </p:nvSpPr>
            <p:spPr>
              <a:xfrm>
                <a:off x="179512" y="3789040"/>
                <a:ext cx="179521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𝛽</m:t>
                      </m:r>
                      <m:r>
                        <a:rPr lang="it-IT" b="0" i="1">
                          <a:latin typeface="Cambria Math" panose="02040503050406030204" pitchFamily="18" charset="0"/>
                          <a:ea typeface="Cambria Math" panose="02040503050406030204" pitchFamily="18" charset="0"/>
                        </a:rPr>
                        <m:t>=0 ;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m:t>
                      </m:r>
                    </m:oMath>
                  </m:oMathPara>
                </a14:m>
                <a:endParaRPr lang="en-US"/>
              </a:p>
            </p:txBody>
          </p:sp>
        </mc:Choice>
        <mc:Fallback xmlns="">
          <p:sp>
            <p:nvSpPr>
              <p:cNvPr id="14" name="TextBox 13">
                <a:extLst>
                  <a:ext uri="{FF2B5EF4-FFF2-40B4-BE49-F238E27FC236}">
                    <a16:creationId xmlns:a16="http://schemas.microsoft.com/office/drawing/2014/main" id="{B0ED5942-15F4-531B-0BA8-4584AD4ACC60}"/>
                  </a:ext>
                </a:extLst>
              </p:cNvPr>
              <p:cNvSpPr txBox="1">
                <a:spLocks noRot="1" noChangeAspect="1" noMove="1" noResize="1" noEditPoints="1" noAdjustHandles="1" noChangeArrowheads="1" noChangeShapeType="1" noTextEdit="1"/>
              </p:cNvSpPr>
              <p:nvPr/>
            </p:nvSpPr>
            <p:spPr>
              <a:xfrm>
                <a:off x="179512" y="3789040"/>
                <a:ext cx="1795217" cy="369332"/>
              </a:xfrm>
              <a:prstGeom prst="rect">
                <a:avLst/>
              </a:prstGeom>
              <a:blipFill>
                <a:blip r:embed="rId6"/>
                <a:stretch>
                  <a:fillRect l="-6294" t="-10000" r="-4895" b="-33333"/>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F70AAAC0-AD8B-C39C-ED8B-8ABD3720C683}"/>
              </a:ext>
            </a:extLst>
          </p:cNvPr>
          <p:cNvSpPr txBox="1"/>
          <p:nvPr/>
        </p:nvSpPr>
        <p:spPr>
          <a:xfrm>
            <a:off x="7506687" y="3540974"/>
            <a:ext cx="930063" cy="461665"/>
          </a:xfrm>
          <a:prstGeom prst="rect">
            <a:avLst/>
          </a:prstGeom>
          <a:noFill/>
        </p:spPr>
        <p:txBody>
          <a:bodyPr wrap="none" rtlCol="0">
            <a:spAutoFit/>
          </a:bodyPr>
          <a:lstStyle/>
          <a:p>
            <a:pPr algn="ctr"/>
            <a:r>
              <a:rPr lang="en-IT" b="1"/>
              <a:t>I.C.S.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D72CC6-89B4-E948-2250-F807CD6A7A9D}"/>
                  </a:ext>
                </a:extLst>
              </p:cNvPr>
              <p:cNvSpPr txBox="1"/>
              <p:nvPr/>
            </p:nvSpPr>
            <p:spPr>
              <a:xfrm>
                <a:off x="6300192" y="3969015"/>
                <a:ext cx="2815964" cy="808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rPr>
                                <m:t>2</m:t>
                              </m:r>
                            </m:sup>
                          </m:sSup>
                        </m:den>
                      </m:f>
                    </m:oMath>
                  </m:oMathPara>
                </a14:m>
                <a:endParaRPr lang="en-US"/>
              </a:p>
            </p:txBody>
          </p:sp>
        </mc:Choice>
        <mc:Fallback xmlns="">
          <p:sp>
            <p:nvSpPr>
              <p:cNvPr id="18" name="TextBox 17">
                <a:extLst>
                  <a:ext uri="{FF2B5EF4-FFF2-40B4-BE49-F238E27FC236}">
                    <a16:creationId xmlns:a16="http://schemas.microsoft.com/office/drawing/2014/main" id="{FFD72CC6-89B4-E948-2250-F807CD6A7A9D}"/>
                  </a:ext>
                </a:extLst>
              </p:cNvPr>
              <p:cNvSpPr txBox="1">
                <a:spLocks noRot="1" noChangeAspect="1" noMove="1" noResize="1" noEditPoints="1" noAdjustHandles="1" noChangeArrowheads="1" noChangeShapeType="1" noTextEdit="1"/>
              </p:cNvSpPr>
              <p:nvPr/>
            </p:nvSpPr>
            <p:spPr>
              <a:xfrm>
                <a:off x="6300192" y="3969015"/>
                <a:ext cx="2815964" cy="808426"/>
              </a:xfrm>
              <a:prstGeom prst="rect">
                <a:avLst/>
              </a:prstGeom>
              <a:blipFill>
                <a:blip r:embed="rId7"/>
                <a:stretch>
                  <a:fillRect l="-1794" r="-448" b="-10769"/>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8ABB4318-09E0-51F8-ECFC-B4A0E013B6A3}"/>
              </a:ext>
            </a:extLst>
          </p:cNvPr>
          <p:cNvSpPr txBox="1"/>
          <p:nvPr/>
        </p:nvSpPr>
        <p:spPr>
          <a:xfrm rot="20278665">
            <a:off x="2342612" y="2848445"/>
            <a:ext cx="2142702" cy="369332"/>
          </a:xfrm>
          <a:prstGeom prst="rect">
            <a:avLst/>
          </a:prstGeom>
          <a:noFill/>
        </p:spPr>
        <p:txBody>
          <a:bodyPr wrap="none" rtlCol="0">
            <a:spAutoFit/>
          </a:bodyPr>
          <a:lstStyle/>
          <a:p>
            <a:r>
              <a:rPr lang="en-GB" sz="1800"/>
              <a:t>p</a:t>
            </a:r>
            <a:r>
              <a:rPr lang="en-IT" sz="1800"/>
              <a:t>hoton looses energy</a:t>
            </a:r>
          </a:p>
        </p:txBody>
      </p:sp>
      <p:sp>
        <p:nvSpPr>
          <p:cNvPr id="10" name="TextBox 9">
            <a:extLst>
              <a:ext uri="{FF2B5EF4-FFF2-40B4-BE49-F238E27FC236}">
                <a16:creationId xmlns:a16="http://schemas.microsoft.com/office/drawing/2014/main" id="{ADAC66DA-2AAF-4FCF-D4C1-585E678CAC4C}"/>
              </a:ext>
            </a:extLst>
          </p:cNvPr>
          <p:cNvSpPr txBox="1"/>
          <p:nvPr/>
        </p:nvSpPr>
        <p:spPr>
          <a:xfrm rot="1695366">
            <a:off x="4812614" y="2920149"/>
            <a:ext cx="2245295" cy="369332"/>
          </a:xfrm>
          <a:prstGeom prst="rect">
            <a:avLst/>
          </a:prstGeom>
          <a:noFill/>
        </p:spPr>
        <p:txBody>
          <a:bodyPr wrap="none" rtlCol="0">
            <a:spAutoFit/>
          </a:bodyPr>
          <a:lstStyle/>
          <a:p>
            <a:r>
              <a:rPr lang="en-GB" sz="1800"/>
              <a:t>electr</a:t>
            </a:r>
            <a:r>
              <a:rPr lang="en-IT" sz="1800"/>
              <a:t>on looses energy</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CC94AB0-A140-1993-2F65-1CEFF45F9D9C}"/>
                  </a:ext>
                </a:extLst>
              </p:cNvPr>
              <p:cNvSpPr txBox="1"/>
              <p:nvPr/>
            </p:nvSpPr>
            <p:spPr>
              <a:xfrm>
                <a:off x="7268265" y="5020529"/>
                <a:ext cx="1458540" cy="15058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ea typeface="Cambria Math" panose="02040503050406030204" pitchFamily="18" charset="0"/>
                        </a:rPr>
                        <m:t>𝛾</m:t>
                      </m:r>
                      <m:r>
                        <a:rPr lang="it-IT" i="1">
                          <a:latin typeface="Cambria Math" panose="02040503050406030204" pitchFamily="18" charset="0"/>
                          <a:ea typeface="Cambria Math" panose="02040503050406030204" pitchFamily="18" charset="0"/>
                        </a:rPr>
                        <m:t> →∞</m:t>
                      </m:r>
                    </m:oMath>
                  </m:oMathPara>
                </a14:m>
                <a:endParaRPr lang="it-IT"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oMath>
                  </m:oMathPara>
                </a14:m>
                <a:endParaRPr lang="it-IT" b="0" i="1">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i="1">
                          <a:latin typeface="Cambria Math" charset="0"/>
                          <a:ea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r>
                            <a:rPr lang="it-IT" i="1">
                              <a:latin typeface="Cambria Math" panose="02040503050406030204" pitchFamily="18" charset="0"/>
                              <a:ea typeface="Cambria Math" panose="02040503050406030204" pitchFamily="18" charset="0"/>
                            </a:rPr>
                            <m:t>′</m:t>
                          </m:r>
                        </m:sub>
                      </m:sSub>
                      <m:r>
                        <a:rPr lang="it-IT" i="1">
                          <a:latin typeface="Cambria Math"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21" name="TextBox 20">
                <a:extLst>
                  <a:ext uri="{FF2B5EF4-FFF2-40B4-BE49-F238E27FC236}">
                    <a16:creationId xmlns:a16="http://schemas.microsoft.com/office/drawing/2014/main" id="{5CC94AB0-A140-1993-2F65-1CEFF45F9D9C}"/>
                  </a:ext>
                </a:extLst>
              </p:cNvPr>
              <p:cNvSpPr txBox="1">
                <a:spLocks noRot="1" noChangeAspect="1" noMove="1" noResize="1" noEditPoints="1" noAdjustHandles="1" noChangeArrowheads="1" noChangeShapeType="1" noTextEdit="1"/>
              </p:cNvSpPr>
              <p:nvPr/>
            </p:nvSpPr>
            <p:spPr>
              <a:xfrm>
                <a:off x="7268265" y="5020529"/>
                <a:ext cx="1458540" cy="1505861"/>
              </a:xfrm>
              <a:prstGeom prst="rect">
                <a:avLst/>
              </a:prstGeom>
              <a:blipFill>
                <a:blip r:embed="rId8"/>
                <a:stretch>
                  <a:fillRect l="-4310" t="-2500" r="-862" b="-833"/>
                </a:stretch>
              </a:blipFill>
            </p:spPr>
            <p:txBody>
              <a:bodyPr/>
              <a:lstStyle/>
              <a:p>
                <a:r>
                  <a:rPr lang="en-IT">
                    <a:noFill/>
                  </a:rPr>
                  <a:t> </a:t>
                </a:r>
              </a:p>
            </p:txBody>
          </p:sp>
        </mc:Fallback>
      </mc:AlternateContent>
      <p:sp>
        <p:nvSpPr>
          <p:cNvPr id="22" name="Rectangle 21">
            <a:extLst>
              <a:ext uri="{FF2B5EF4-FFF2-40B4-BE49-F238E27FC236}">
                <a16:creationId xmlns:a16="http://schemas.microsoft.com/office/drawing/2014/main" id="{1EB4C269-F477-C111-416D-0BF84F077A78}"/>
              </a:ext>
            </a:extLst>
          </p:cNvPr>
          <p:cNvSpPr/>
          <p:nvPr/>
        </p:nvSpPr>
        <p:spPr bwMode="auto">
          <a:xfrm>
            <a:off x="1833064" y="1086838"/>
            <a:ext cx="5814237" cy="1010185"/>
          </a:xfrm>
          <a:prstGeom prst="rect">
            <a:avLst/>
          </a:prstGeom>
          <a:solidFill>
            <a:srgbClr val="FFFF00">
              <a:alpha val="29945"/>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8433" name="Rectangle 2"/>
          <p:cNvSpPr>
            <a:spLocks noGrp="1" noChangeArrowheads="1"/>
          </p:cNvSpPr>
          <p:nvPr>
            <p:ph type="title"/>
          </p:nvPr>
        </p:nvSpPr>
        <p:spPr>
          <a:xfrm>
            <a:off x="1691680" y="78189"/>
            <a:ext cx="6336704" cy="830531"/>
          </a:xfrm>
        </p:spPr>
        <p:txBody>
          <a:bodyPr/>
          <a:lstStyle/>
          <a:p>
            <a:r>
              <a:rPr lang="en-GB" sz="2400" b="1" i="1">
                <a:solidFill>
                  <a:srgbClr val="FF0000"/>
                </a:solidFill>
                <a:latin typeface="Times" charset="0"/>
                <a:ea typeface="ＭＳ Ｐゴシック" charset="0"/>
              </a:rPr>
              <a:t>An invariant view at Compton effect - 2</a:t>
            </a:r>
            <a:br>
              <a:rPr lang="en-GB" sz="2800" b="1" i="1">
                <a:solidFill>
                  <a:srgbClr val="FF0000"/>
                </a:solidFill>
                <a:latin typeface="Times" charset="0"/>
                <a:ea typeface="ＭＳ Ｐゴシック" charset="0"/>
              </a:rPr>
            </a:br>
            <a:r>
              <a:rPr lang="en-GB" sz="2000" b="1" i="1">
                <a:solidFill>
                  <a:schemeClr val="tx1"/>
                </a:solidFill>
                <a:latin typeface="Times" charset="0"/>
                <a:ea typeface="ＭＳ Ｐゴシック" charset="0"/>
              </a:rPr>
              <a:t>(any inertial ref. frame)</a:t>
            </a:r>
            <a:endParaRPr lang="en-US" sz="2000" b="1" i="1">
              <a:solidFill>
                <a:schemeClr val="tx1"/>
              </a:solidFill>
              <a:latin typeface="Times" charset="0"/>
              <a:ea typeface="ＭＳ Ｐゴシック" charset="0"/>
            </a:endParaRPr>
          </a:p>
        </p:txBody>
      </p:sp>
      <p:sp>
        <p:nvSpPr>
          <p:cNvPr id="12" name="TextBox 11">
            <a:extLst>
              <a:ext uri="{FF2B5EF4-FFF2-40B4-BE49-F238E27FC236}">
                <a16:creationId xmlns:a16="http://schemas.microsoft.com/office/drawing/2014/main" id="{44CF6265-60AF-613C-6525-871D86985FF5}"/>
              </a:ext>
            </a:extLst>
          </p:cNvPr>
          <p:cNvSpPr txBox="1"/>
          <p:nvPr/>
        </p:nvSpPr>
        <p:spPr>
          <a:xfrm>
            <a:off x="4276220" y="3429000"/>
            <a:ext cx="981359" cy="461665"/>
          </a:xfrm>
          <a:prstGeom prst="rect">
            <a:avLst/>
          </a:prstGeom>
          <a:noFill/>
        </p:spPr>
        <p:txBody>
          <a:bodyPr wrap="none" rtlCol="0">
            <a:spAutoFit/>
          </a:bodyPr>
          <a:lstStyle/>
          <a:p>
            <a:pPr algn="ctr"/>
            <a:r>
              <a:rPr lang="en-IT" b="1"/>
              <a:t>S.C.S.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03DF43-1C23-3979-5D5C-AB742B75A4BF}"/>
                  </a:ext>
                </a:extLst>
              </p:cNvPr>
              <p:cNvSpPr txBox="1"/>
              <p:nvPr/>
            </p:nvSpPr>
            <p:spPr>
              <a:xfrm>
                <a:off x="3704287" y="3933056"/>
                <a:ext cx="2235865"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ea typeface="Cambria Math" panose="02040503050406030204" pitchFamily="18" charset="0"/>
                        </a:rPr>
                        <m:t>𝑋</m:t>
                      </m:r>
                      <m:r>
                        <a:rPr lang="it-IT" i="1">
                          <a:latin typeface="Cambria Math" panose="02040503050406030204" pitchFamily="18" charset="0"/>
                          <a:ea typeface="Cambria Math" panose="02040503050406030204" pitchFamily="18" charset="0"/>
                        </a:rPr>
                        <m:t>=4</m:t>
                      </m:r>
                      <m:r>
                        <a:rPr lang="it-IT" i="1">
                          <a:latin typeface="Cambria Math" panose="02040503050406030204" pitchFamily="18" charset="0"/>
                          <a:ea typeface="Cambria Math" panose="02040503050406030204" pitchFamily="18" charset="0"/>
                        </a:rPr>
                        <m:t>𝛽</m:t>
                      </m:r>
                      <m:r>
                        <a:rPr lang="it-IT" i="1">
                          <a:latin typeface="Cambria Math" panose="02040503050406030204" pitchFamily="18" charset="0"/>
                          <a:ea typeface="Cambria Math" panose="02040503050406030204" pitchFamily="18" charset="0"/>
                        </a:rPr>
                        <m:t> </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19" name="TextBox 18">
                <a:extLst>
                  <a:ext uri="{FF2B5EF4-FFF2-40B4-BE49-F238E27FC236}">
                    <a16:creationId xmlns:a16="http://schemas.microsoft.com/office/drawing/2014/main" id="{5003DF43-1C23-3979-5D5C-AB742B75A4BF}"/>
                  </a:ext>
                </a:extLst>
              </p:cNvPr>
              <p:cNvSpPr txBox="1">
                <a:spLocks noRot="1" noChangeAspect="1" noMove="1" noResize="1" noEditPoints="1" noAdjustHandles="1" noChangeArrowheads="1" noChangeShapeType="1" noTextEdit="1"/>
              </p:cNvSpPr>
              <p:nvPr/>
            </p:nvSpPr>
            <p:spPr>
              <a:xfrm>
                <a:off x="3704287" y="3933056"/>
                <a:ext cx="2235865" cy="369332"/>
              </a:xfrm>
              <a:prstGeom prst="rect">
                <a:avLst/>
              </a:prstGeom>
              <a:blipFill>
                <a:blip r:embed="rId9"/>
                <a:stretch>
                  <a:fillRect t="-10000" b="-3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DBAE3AB-99C1-472F-FBE6-DC2A7211F5B8}"/>
                  </a:ext>
                </a:extLst>
              </p:cNvPr>
              <p:cNvSpPr txBox="1"/>
              <p:nvPr/>
            </p:nvSpPr>
            <p:spPr>
              <a:xfrm>
                <a:off x="3545718" y="4355812"/>
                <a:ext cx="2713692"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𝑝h</m:t>
                          </m:r>
                        </m:sub>
                      </m:sSub>
                      <m:r>
                        <a:rPr lang="it-IT" b="0" i="1">
                          <a:latin typeface="Cambria Math" charset="0"/>
                        </a:rPr>
                        <m:t>=</m:t>
                      </m:r>
                      <m:sSub>
                        <m:sSubPr>
                          <m:ctrlPr>
                            <a:rPr lang="en-US" i="1">
                              <a:latin typeface="Cambria Math" panose="02040503050406030204" pitchFamily="18" charset="0"/>
                            </a:rPr>
                          </m:ctrlPr>
                        </m:sSubPr>
                        <m:e>
                          <m:r>
                            <a:rPr lang="it-IT" b="0" i="1">
                              <a:latin typeface="Cambria Math" panose="02040503050406030204" pitchFamily="18" charset="0"/>
                            </a:rPr>
                            <m:t>𝑝</m:t>
                          </m:r>
                        </m:e>
                        <m:sub>
                          <m:r>
                            <a:rPr lang="it-IT" i="1">
                              <a:latin typeface="Cambria Math" panose="02040503050406030204" pitchFamily="18" charset="0"/>
                            </a:rPr>
                            <m:t>𝑒</m:t>
                          </m:r>
                        </m:sub>
                      </m:sSub>
                      <m:r>
                        <a:rPr lang="it-IT" b="0" i="1">
                          <a:latin typeface="Cambria Math" panose="02040503050406030204" pitchFamily="18" charset="0"/>
                        </a:rPr>
                        <m:t>𝑐</m:t>
                      </m:r>
                      <m:r>
                        <a:rPr lang="it-IT" b="0" i="1">
                          <a:latin typeface="Cambria Math" panose="02040503050406030204" pitchFamily="18" charset="0"/>
                        </a:rPr>
                        <m:t>=</m:t>
                      </m:r>
                      <m:r>
                        <a:rPr lang="it-IT" b="0" i="1">
                          <a:latin typeface="Cambria Math" panose="02040503050406030204" pitchFamily="18" charset="0"/>
                          <a:ea typeface="Cambria Math" panose="02040503050406030204" pitchFamily="18" charset="0"/>
                        </a:rPr>
                        <m:t>𝛽𝛾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20" name="TextBox 19">
                <a:extLst>
                  <a:ext uri="{FF2B5EF4-FFF2-40B4-BE49-F238E27FC236}">
                    <a16:creationId xmlns:a16="http://schemas.microsoft.com/office/drawing/2014/main" id="{0DBAE3AB-99C1-472F-FBE6-DC2A7211F5B8}"/>
                  </a:ext>
                </a:extLst>
              </p:cNvPr>
              <p:cNvSpPr txBox="1">
                <a:spLocks noRot="1" noChangeAspect="1" noMove="1" noResize="1" noEditPoints="1" noAdjustHandles="1" noChangeArrowheads="1" noChangeShapeType="1" noTextEdit="1"/>
              </p:cNvSpPr>
              <p:nvPr/>
            </p:nvSpPr>
            <p:spPr>
              <a:xfrm>
                <a:off x="3545718" y="4355812"/>
                <a:ext cx="2713692" cy="405304"/>
              </a:xfrm>
              <a:prstGeom prst="rect">
                <a:avLst/>
              </a:prstGeom>
              <a:blipFill>
                <a:blip r:embed="rId10"/>
                <a:stretch>
                  <a:fillRect l="-1869" r="-467" b="-2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434BBEE-7409-3FC4-36C5-817577844CD5}"/>
                  </a:ext>
                </a:extLst>
              </p:cNvPr>
              <p:cNvSpPr txBox="1"/>
              <p:nvPr/>
            </p:nvSpPr>
            <p:spPr>
              <a:xfrm>
                <a:off x="35496" y="4293096"/>
                <a:ext cx="3269485" cy="92826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ea typeface="Cambria Math" panose="02040503050406030204" pitchFamily="18" charset="0"/>
                        </a:rPr>
                        <m:t>𝜈</m:t>
                      </m:r>
                      <m:r>
                        <a:rPr lang="it-IT" b="0" i="1">
                          <a:latin typeface="Cambria Math" panose="02040503050406030204" pitchFamily="18" charset="0"/>
                          <a:ea typeface="Cambria Math" panose="02040503050406030204" pitchFamily="18" charset="0"/>
                        </a:rPr>
                        <m:t>′</m:t>
                      </m:r>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𝜈</m:t>
                          </m:r>
                        </m:num>
                        <m:den>
                          <m:r>
                            <a:rPr lang="it-IT" b="0" i="1">
                              <a:latin typeface="Cambria Math" panose="02040503050406030204" pitchFamily="18" charset="0"/>
                            </a:rPr>
                            <m:t>1+</m:t>
                          </m:r>
                          <m:f>
                            <m:fPr>
                              <m:ctrlPr>
                                <a:rPr lang="it-IT" b="0" i="1">
                                  <a:latin typeface="Cambria Math" panose="02040503050406030204" pitchFamily="18" charset="0"/>
                                </a:rPr>
                              </m:ctrlPr>
                            </m:fPr>
                            <m:num>
                              <m:sSub>
                                <m:sSubPr>
                                  <m:ctrlPr>
                                    <a:rPr lang="it-IT" b="0" i="1">
                                      <a:latin typeface="Cambria Math" panose="02040503050406030204" pitchFamily="18" charset="0"/>
                                    </a:rPr>
                                  </m:ctrlPr>
                                </m:sSubPr>
                                <m:e>
                                  <m:r>
                                    <a:rPr lang="it-IT" b="0" i="1">
                                      <a:latin typeface="Cambria Math" panose="02040503050406030204" pitchFamily="18" charset="0"/>
                                    </a:rPr>
                                    <m:t>𝑋</m:t>
                                  </m:r>
                                </m:e>
                                <m:sub>
                                  <m:r>
                                    <a:rPr lang="it-IT" b="0" i="1">
                                      <a:latin typeface="Cambria Math" panose="02040503050406030204" pitchFamily="18" charset="0"/>
                                    </a:rPr>
                                    <m:t>𝐷𝐶</m:t>
                                  </m:r>
                                </m:sub>
                              </m:sSub>
                            </m:num>
                            <m:den>
                              <m:r>
                                <a:rPr lang="it-IT" b="0" i="1">
                                  <a:latin typeface="Cambria Math" panose="02040503050406030204" pitchFamily="18" charset="0"/>
                                </a:rPr>
                                <m:t>4</m:t>
                              </m:r>
                            </m:den>
                          </m:f>
                          <m:d>
                            <m:dPr>
                              <m:ctrlPr>
                                <a:rPr lang="it-IT" b="0" i="1">
                                  <a:latin typeface="Cambria Math" panose="02040503050406030204" pitchFamily="18" charset="0"/>
                                </a:rPr>
                              </m:ctrlPr>
                            </m:dPr>
                            <m:e>
                              <m:r>
                                <a:rPr lang="it-IT" b="0" i="1">
                                  <a:latin typeface="Cambria Math" panose="02040503050406030204" pitchFamily="18" charset="0"/>
                                </a:rPr>
                                <m:t>1+</m:t>
                              </m:r>
                              <m:func>
                                <m:funcPr>
                                  <m:ctrlPr>
                                    <a:rPr lang="it-IT" b="0" i="1">
                                      <a:latin typeface="Cambria Math" panose="02040503050406030204" pitchFamily="18" charset="0"/>
                                    </a:rPr>
                                  </m:ctrlPr>
                                </m:funcPr>
                                <m:fName>
                                  <m:r>
                                    <m:rPr>
                                      <m:sty m:val="p"/>
                                    </m:rPr>
                                    <a:rPr lang="it-IT" b="0" i="0">
                                      <a:latin typeface="Cambria Math" panose="02040503050406030204" pitchFamily="18" charset="0"/>
                                    </a:rPr>
                                    <m:t>cos</m:t>
                                  </m:r>
                                </m:fName>
                                <m:e>
                                  <m:r>
                                    <a:rPr lang="it-IT" b="0" i="1">
                                      <a:latin typeface="Cambria Math" panose="02040503050406030204" pitchFamily="18" charset="0"/>
                                      <a:ea typeface="Cambria Math" panose="02040503050406030204" pitchFamily="18" charset="0"/>
                                    </a:rPr>
                                    <m:t>𝜗</m:t>
                                  </m:r>
                                </m:e>
                              </m:func>
                            </m:e>
                          </m:d>
                        </m:den>
                      </m:f>
                    </m:oMath>
                  </m:oMathPara>
                </a14:m>
                <a:endParaRPr lang="en-US"/>
              </a:p>
            </p:txBody>
          </p:sp>
        </mc:Choice>
        <mc:Fallback xmlns="">
          <p:sp>
            <p:nvSpPr>
              <p:cNvPr id="4" name="TextBox 3">
                <a:extLst>
                  <a:ext uri="{FF2B5EF4-FFF2-40B4-BE49-F238E27FC236}">
                    <a16:creationId xmlns:a16="http://schemas.microsoft.com/office/drawing/2014/main" id="{7434BBEE-7409-3FC4-36C5-817577844CD5}"/>
                  </a:ext>
                </a:extLst>
              </p:cNvPr>
              <p:cNvSpPr txBox="1">
                <a:spLocks noRot="1" noChangeAspect="1" noMove="1" noResize="1" noEditPoints="1" noAdjustHandles="1" noChangeArrowheads="1" noChangeShapeType="1" noTextEdit="1"/>
              </p:cNvSpPr>
              <p:nvPr/>
            </p:nvSpPr>
            <p:spPr>
              <a:xfrm>
                <a:off x="35496" y="4293096"/>
                <a:ext cx="3269485" cy="928267"/>
              </a:xfrm>
              <a:prstGeom prst="rect">
                <a:avLst/>
              </a:prstGeom>
              <a:blipFill>
                <a:blip r:embed="rId11"/>
                <a:stretch>
                  <a:fillRect l="-386" b="-9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BBA5DF5-5933-2F52-E254-7F3E41DC70B4}"/>
                  </a:ext>
                </a:extLst>
              </p:cNvPr>
              <p:cNvSpPr txBox="1"/>
              <p:nvPr/>
            </p:nvSpPr>
            <p:spPr>
              <a:xfrm>
                <a:off x="114528" y="5365721"/>
                <a:ext cx="2471031" cy="542713"/>
              </a:xfrm>
              <a:prstGeom prst="rect">
                <a:avLst/>
              </a:prstGeom>
              <a:noFill/>
            </p:spPr>
            <p:txBody>
              <a:bodyPr wrap="square" lIns="0" tIns="0" rIns="0" bIns="0" rtlCol="0">
                <a:spAutoFit/>
              </a:bodyPr>
              <a:lstStyle/>
              <a:p>
                <a14:m>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𝑋</m:t>
                        </m:r>
                      </m:e>
                      <m:sub>
                        <m:r>
                          <a:rPr lang="it-IT" b="0" i="1">
                            <a:latin typeface="Cambria Math" panose="02040503050406030204" pitchFamily="18" charset="0"/>
                          </a:rPr>
                          <m:t>𝐷𝐶</m:t>
                        </m:r>
                      </m:sub>
                    </m:sSub>
                    <m:r>
                      <a:rPr lang="it-IT" b="0" i="1">
                        <a:latin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ℏ</m:t>
                        </m:r>
                        <m:r>
                          <a:rPr lang="it-IT" i="1">
                            <a:latin typeface="Cambria Math" panose="02040503050406030204" pitchFamily="18" charset="0"/>
                            <a:ea typeface="Cambria Math" panose="02040503050406030204" pitchFamily="18" charset="0"/>
                          </a:rPr>
                          <m:t>𝜔</m:t>
                        </m:r>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oMath>
                </a14:m>
                <a:r>
                  <a:rPr lang="it-IT"/>
                  <a:t> </a:t>
                </a:r>
                <a14:m>
                  <m:oMath xmlns:m="http://schemas.openxmlformats.org/officeDocument/2006/math">
                    <m:r>
                      <a:rPr lang="it-IT"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4</m:t>
                        </m:r>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rPr>
                              <m:t>𝐶</m:t>
                            </m:r>
                          </m:sub>
                        </m:sSub>
                      </m:num>
                      <m:den>
                        <m:r>
                          <a:rPr lang="it-IT" i="1">
                            <a:latin typeface="Cambria Math" panose="02040503050406030204" pitchFamily="18" charset="0"/>
                            <a:ea typeface="Cambria Math" panose="02040503050406030204" pitchFamily="18" charset="0"/>
                          </a:rPr>
                          <m:t>𝜆</m:t>
                        </m:r>
                      </m:den>
                    </m:f>
                  </m:oMath>
                </a14:m>
                <a:endParaRPr lang="en-US"/>
              </a:p>
            </p:txBody>
          </p:sp>
        </mc:Choice>
        <mc:Fallback xmlns="">
          <p:sp>
            <p:nvSpPr>
              <p:cNvPr id="7" name="TextBox 6">
                <a:extLst>
                  <a:ext uri="{FF2B5EF4-FFF2-40B4-BE49-F238E27FC236}">
                    <a16:creationId xmlns:a16="http://schemas.microsoft.com/office/drawing/2014/main" id="{2BBA5DF5-5933-2F52-E254-7F3E41DC70B4}"/>
                  </a:ext>
                </a:extLst>
              </p:cNvPr>
              <p:cNvSpPr txBox="1">
                <a:spLocks noRot="1" noChangeAspect="1" noMove="1" noResize="1" noEditPoints="1" noAdjustHandles="1" noChangeArrowheads="1" noChangeShapeType="1" noTextEdit="1"/>
              </p:cNvSpPr>
              <p:nvPr/>
            </p:nvSpPr>
            <p:spPr>
              <a:xfrm>
                <a:off x="114528" y="5365721"/>
                <a:ext cx="2471031" cy="542713"/>
              </a:xfrm>
              <a:prstGeom prst="rect">
                <a:avLst/>
              </a:prstGeom>
              <a:blipFill>
                <a:blip r:embed="rId12"/>
                <a:stretch>
                  <a:fillRect l="-4615" b="-1363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7CDCA79-01F4-6A18-4942-5ACE854F7013}"/>
                  </a:ext>
                </a:extLst>
              </p:cNvPr>
              <p:cNvSpPr txBox="1"/>
              <p:nvPr/>
            </p:nvSpPr>
            <p:spPr>
              <a:xfrm>
                <a:off x="3545401" y="5363924"/>
                <a:ext cx="2898807"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𝜗</m:t>
                      </m:r>
                    </m:oMath>
                  </m:oMathPara>
                </a14:m>
                <a:endParaRPr lang="en-US"/>
              </a:p>
            </p:txBody>
          </p:sp>
        </mc:Choice>
        <mc:Fallback xmlns="">
          <p:sp>
            <p:nvSpPr>
              <p:cNvPr id="29" name="TextBox 28">
                <a:extLst>
                  <a:ext uri="{FF2B5EF4-FFF2-40B4-BE49-F238E27FC236}">
                    <a16:creationId xmlns:a16="http://schemas.microsoft.com/office/drawing/2014/main" id="{37CDCA79-01F4-6A18-4942-5ACE854F7013}"/>
                  </a:ext>
                </a:extLst>
              </p:cNvPr>
              <p:cNvSpPr txBox="1">
                <a:spLocks noRot="1" noChangeAspect="1" noMove="1" noResize="1" noEditPoints="1" noAdjustHandles="1" noChangeArrowheads="1" noChangeShapeType="1" noTextEdit="1"/>
              </p:cNvSpPr>
              <p:nvPr/>
            </p:nvSpPr>
            <p:spPr>
              <a:xfrm>
                <a:off x="3545401" y="5363924"/>
                <a:ext cx="2898807" cy="369332"/>
              </a:xfrm>
              <a:prstGeom prst="rect">
                <a:avLst/>
              </a:prstGeom>
              <a:blipFill>
                <a:blip r:embed="rId13"/>
                <a:stretch>
                  <a:fillRect l="-1310" t="-10000" r="-873" b="-3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EF26342-C060-842C-BACB-A323ED9A2DA9}"/>
                  </a:ext>
                </a:extLst>
              </p:cNvPr>
              <p:cNvSpPr txBox="1"/>
              <p:nvPr/>
            </p:nvSpPr>
            <p:spPr>
              <a:xfrm>
                <a:off x="3990608" y="3006244"/>
                <a:ext cx="1468031"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it-IT" b="0" i="1">
                              <a:latin typeface="Cambria Math" panose="02040503050406030204" pitchFamily="18" charset="0"/>
                            </a:rPr>
                          </m:ctrlPr>
                        </m:accPr>
                        <m:e>
                          <m:sSub>
                            <m:sSubPr>
                              <m:ctrlPr>
                                <a:rPr lang="it-IT" b="0" i="1">
                                  <a:latin typeface="Cambria Math" panose="02040503050406030204" pitchFamily="18" charset="0"/>
                                </a:rPr>
                              </m:ctrlPr>
                            </m:sSubPr>
                            <m:e>
                              <m:r>
                                <a:rPr lang="it-IT" b="0" i="1">
                                  <a:latin typeface="Cambria Math" panose="02040503050406030204" pitchFamily="18" charset="0"/>
                                </a:rPr>
                                <m:t>𝑝</m:t>
                              </m:r>
                            </m:e>
                            <m:sub>
                              <m:r>
                                <a:rPr lang="it-IT" b="0" i="1">
                                  <a:latin typeface="Cambria Math" panose="02040503050406030204" pitchFamily="18" charset="0"/>
                                </a:rPr>
                                <m:t>𝑒</m:t>
                              </m:r>
                            </m:sub>
                          </m:sSub>
                        </m:e>
                      </m:acc>
                      <m:r>
                        <a:rPr lang="it-IT" b="0" i="1">
                          <a:latin typeface="Cambria Math" panose="02040503050406030204" pitchFamily="18" charset="0"/>
                        </a:rPr>
                        <m:t>=−</m:t>
                      </m:r>
                      <m:acc>
                        <m:accPr>
                          <m:chr m:val="⃑"/>
                          <m:ctrlPr>
                            <a:rPr lang="it-IT" b="0" i="1">
                              <a:latin typeface="Cambria Math" panose="02040503050406030204" pitchFamily="18" charset="0"/>
                            </a:rPr>
                          </m:ctrlPr>
                        </m:accPr>
                        <m:e>
                          <m:sSub>
                            <m:sSubPr>
                              <m:ctrlPr>
                                <a:rPr lang="it-IT" b="0" i="1">
                                  <a:latin typeface="Cambria Math" panose="02040503050406030204" pitchFamily="18" charset="0"/>
                                </a:rPr>
                              </m:ctrlPr>
                            </m:sSubPr>
                            <m:e>
                              <m:r>
                                <a:rPr lang="it-IT" b="0" i="1">
                                  <a:latin typeface="Cambria Math" panose="02040503050406030204" pitchFamily="18" charset="0"/>
                                </a:rPr>
                                <m:t>𝑝</m:t>
                              </m:r>
                            </m:e>
                            <m:sub>
                              <m:r>
                                <a:rPr lang="it-IT" b="0" i="1">
                                  <a:latin typeface="Cambria Math" panose="02040503050406030204" pitchFamily="18" charset="0"/>
                                </a:rPr>
                                <m:t>𝑝h</m:t>
                              </m:r>
                            </m:sub>
                          </m:sSub>
                        </m:e>
                      </m:acc>
                    </m:oMath>
                  </m:oMathPara>
                </a14:m>
                <a:endParaRPr lang="en-IT"/>
              </a:p>
            </p:txBody>
          </p:sp>
        </mc:Choice>
        <mc:Fallback xmlns="">
          <p:sp>
            <p:nvSpPr>
              <p:cNvPr id="30" name="TextBox 29">
                <a:extLst>
                  <a:ext uri="{FF2B5EF4-FFF2-40B4-BE49-F238E27FC236}">
                    <a16:creationId xmlns:a16="http://schemas.microsoft.com/office/drawing/2014/main" id="{9EF26342-C060-842C-BACB-A323ED9A2DA9}"/>
                  </a:ext>
                </a:extLst>
              </p:cNvPr>
              <p:cNvSpPr txBox="1">
                <a:spLocks noRot="1" noChangeAspect="1" noMove="1" noResize="1" noEditPoints="1" noAdjustHandles="1" noChangeArrowheads="1" noChangeShapeType="1" noTextEdit="1"/>
              </p:cNvSpPr>
              <p:nvPr/>
            </p:nvSpPr>
            <p:spPr>
              <a:xfrm>
                <a:off x="3990608" y="3006244"/>
                <a:ext cx="1468031" cy="397866"/>
              </a:xfrm>
              <a:prstGeom prst="rect">
                <a:avLst/>
              </a:prstGeom>
              <a:blipFill>
                <a:blip r:embed="rId14"/>
                <a:stretch>
                  <a:fillRect l="-4310" r="-2586" b="-2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1607D57-9B78-2E30-3D9C-1618ABAB5E97}"/>
                  </a:ext>
                </a:extLst>
              </p:cNvPr>
              <p:cNvSpPr txBox="1"/>
              <p:nvPr/>
            </p:nvSpPr>
            <p:spPr>
              <a:xfrm>
                <a:off x="4247321" y="5936819"/>
                <a:ext cx="11199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𝛾</m:t>
                          </m:r>
                        </m:e>
                        <m:sub>
                          <m:r>
                            <a:rPr lang="it-IT" b="0" i="1">
                              <a:latin typeface="Cambria Math" panose="02040503050406030204" pitchFamily="18" charset="0"/>
                            </a:rPr>
                            <m:t>𝑐𝑚</m:t>
                          </m:r>
                        </m:sub>
                      </m:sSub>
                      <m:r>
                        <a:rPr lang="it-IT" b="0" i="1">
                          <a:latin typeface="Cambria Math" panose="02040503050406030204" pitchFamily="18" charset="0"/>
                        </a:rPr>
                        <m:t>=1</m:t>
                      </m:r>
                    </m:oMath>
                  </m:oMathPara>
                </a14:m>
                <a:endParaRPr lang="en-US"/>
              </a:p>
            </p:txBody>
          </p:sp>
        </mc:Choice>
        <mc:Fallback xmlns="">
          <p:sp>
            <p:nvSpPr>
              <p:cNvPr id="31" name="TextBox 30">
                <a:extLst>
                  <a:ext uri="{FF2B5EF4-FFF2-40B4-BE49-F238E27FC236}">
                    <a16:creationId xmlns:a16="http://schemas.microsoft.com/office/drawing/2014/main" id="{C1607D57-9B78-2E30-3D9C-1618ABAB5E97}"/>
                  </a:ext>
                </a:extLst>
              </p:cNvPr>
              <p:cNvSpPr txBox="1">
                <a:spLocks noRot="1" noChangeAspect="1" noMove="1" noResize="1" noEditPoints="1" noAdjustHandles="1" noChangeArrowheads="1" noChangeShapeType="1" noTextEdit="1"/>
              </p:cNvSpPr>
              <p:nvPr/>
            </p:nvSpPr>
            <p:spPr>
              <a:xfrm>
                <a:off x="4247321" y="5936819"/>
                <a:ext cx="1119922" cy="369332"/>
              </a:xfrm>
              <a:prstGeom prst="rect">
                <a:avLst/>
              </a:prstGeom>
              <a:blipFill>
                <a:blip r:embed="rId15"/>
                <a:stretch>
                  <a:fillRect l="-5618" r="-5618" b="-20000"/>
                </a:stretch>
              </a:blipFill>
            </p:spPr>
            <p:txBody>
              <a:bodyPr/>
              <a:lstStyle/>
              <a:p>
                <a:r>
                  <a:rPr lang="en-IT">
                    <a:noFill/>
                  </a:rPr>
                  <a:t> </a:t>
                </a:r>
              </a:p>
            </p:txBody>
          </p:sp>
        </mc:Fallback>
      </mc:AlternateContent>
      <p:sp>
        <p:nvSpPr>
          <p:cNvPr id="34" name="TextBox 33">
            <a:extLst>
              <a:ext uri="{FF2B5EF4-FFF2-40B4-BE49-F238E27FC236}">
                <a16:creationId xmlns:a16="http://schemas.microsoft.com/office/drawing/2014/main" id="{E1464C35-BC19-71B7-9CA0-DBBF7815AEF6}"/>
              </a:ext>
            </a:extLst>
          </p:cNvPr>
          <p:cNvSpPr txBox="1"/>
          <p:nvPr/>
        </p:nvSpPr>
        <p:spPr>
          <a:xfrm>
            <a:off x="3115926" y="6381328"/>
            <a:ext cx="3400290" cy="400110"/>
          </a:xfrm>
          <a:prstGeom prst="rect">
            <a:avLst/>
          </a:prstGeom>
          <a:noFill/>
        </p:spPr>
        <p:txBody>
          <a:bodyPr wrap="none" rtlCol="0">
            <a:spAutoFit/>
          </a:bodyPr>
          <a:lstStyle/>
          <a:p>
            <a:r>
              <a:rPr lang="en-IT" sz="2000"/>
              <a:t>CM ref. frame = Lab ref. frame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4DE9C9C-1698-D546-78C1-4B0C11F0C0DD}"/>
                  </a:ext>
                </a:extLst>
              </p:cNvPr>
              <p:cNvSpPr txBox="1"/>
              <p:nvPr/>
            </p:nvSpPr>
            <p:spPr>
              <a:xfrm>
                <a:off x="4059244" y="4859868"/>
                <a:ext cx="1905265" cy="397866"/>
              </a:xfrm>
              <a:prstGeom prst="rect">
                <a:avLst/>
              </a:prstGeom>
              <a:noFill/>
            </p:spPr>
            <p:txBody>
              <a:bodyPr wrap="none" lIns="0" tIns="0" rIns="0" bIns="0" rtlCol="0">
                <a:spAutoFit/>
              </a:bodyPr>
              <a:lstStyle/>
              <a:p>
                <a14:m>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oMath>
                </a14:m>
                <a:r>
                  <a:rPr lang="en-US"/>
                  <a:t> </a:t>
                </a:r>
                <a14:m>
                  <m:oMath xmlns:m="http://schemas.openxmlformats.org/officeDocument/2006/math">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𝜗</m:t>
                    </m:r>
                  </m:oMath>
                </a14:m>
                <a:endParaRPr lang="en-US"/>
              </a:p>
            </p:txBody>
          </p:sp>
        </mc:Choice>
        <mc:Fallback xmlns="">
          <p:sp>
            <p:nvSpPr>
              <p:cNvPr id="15" name="TextBox 14">
                <a:extLst>
                  <a:ext uri="{FF2B5EF4-FFF2-40B4-BE49-F238E27FC236}">
                    <a16:creationId xmlns:a16="http://schemas.microsoft.com/office/drawing/2014/main" id="{E4DE9C9C-1698-D546-78C1-4B0C11F0C0DD}"/>
                  </a:ext>
                </a:extLst>
              </p:cNvPr>
              <p:cNvSpPr txBox="1">
                <a:spLocks noRot="1" noChangeAspect="1" noMove="1" noResize="1" noEditPoints="1" noAdjustHandles="1" noChangeArrowheads="1" noChangeShapeType="1" noTextEdit="1"/>
              </p:cNvSpPr>
              <p:nvPr/>
            </p:nvSpPr>
            <p:spPr>
              <a:xfrm>
                <a:off x="4059244" y="4859868"/>
                <a:ext cx="1905265" cy="397866"/>
              </a:xfrm>
              <a:prstGeom prst="rect">
                <a:avLst/>
              </a:prstGeom>
              <a:blipFill>
                <a:blip r:embed="rId16"/>
                <a:stretch>
                  <a:fillRect l="-5960" r="-3974" b="-25000"/>
                </a:stretch>
              </a:blipFill>
            </p:spPr>
            <p:txBody>
              <a:bodyPr/>
              <a:lstStyle/>
              <a:p>
                <a:r>
                  <a:rPr lang="en-IT">
                    <a:noFill/>
                  </a:rPr>
                  <a:t> </a:t>
                </a:r>
              </a:p>
            </p:txBody>
          </p:sp>
        </mc:Fallback>
      </mc:AlternateContent>
      <p:sp>
        <p:nvSpPr>
          <p:cNvPr id="16" name="TextBox 15">
            <a:extLst>
              <a:ext uri="{FF2B5EF4-FFF2-40B4-BE49-F238E27FC236}">
                <a16:creationId xmlns:a16="http://schemas.microsoft.com/office/drawing/2014/main" id="{57F504A2-9F61-2DA2-1217-3AA58DB3C9AD}"/>
              </a:ext>
            </a:extLst>
          </p:cNvPr>
          <p:cNvSpPr txBox="1"/>
          <p:nvPr/>
        </p:nvSpPr>
        <p:spPr>
          <a:xfrm rot="20134216">
            <a:off x="2734848" y="2450791"/>
            <a:ext cx="734496" cy="461665"/>
          </a:xfrm>
          <a:prstGeom prst="rect">
            <a:avLst/>
          </a:prstGeom>
          <a:noFill/>
        </p:spPr>
        <p:txBody>
          <a:bodyPr wrap="none" rtlCol="0">
            <a:spAutoFit/>
          </a:bodyPr>
          <a:lstStyle/>
          <a:p>
            <a:r>
              <a:rPr lang="en-IT" i="1"/>
              <a:t>A&lt;0</a:t>
            </a:r>
          </a:p>
        </p:txBody>
      </p:sp>
      <p:sp>
        <p:nvSpPr>
          <p:cNvPr id="23" name="TextBox 22">
            <a:extLst>
              <a:ext uri="{FF2B5EF4-FFF2-40B4-BE49-F238E27FC236}">
                <a16:creationId xmlns:a16="http://schemas.microsoft.com/office/drawing/2014/main" id="{2F8DCCEB-7EF6-C0B5-5D65-0088A8C88911}"/>
              </a:ext>
            </a:extLst>
          </p:cNvPr>
          <p:cNvSpPr txBox="1"/>
          <p:nvPr/>
        </p:nvSpPr>
        <p:spPr>
          <a:xfrm rot="1419814">
            <a:off x="5546751" y="2488374"/>
            <a:ext cx="734496" cy="461665"/>
          </a:xfrm>
          <a:prstGeom prst="rect">
            <a:avLst/>
          </a:prstGeom>
          <a:noFill/>
        </p:spPr>
        <p:txBody>
          <a:bodyPr wrap="none" rtlCol="0">
            <a:spAutoFit/>
          </a:bodyPr>
          <a:lstStyle/>
          <a:p>
            <a:r>
              <a:rPr lang="en-IT" i="1"/>
              <a:t>A&gt;0</a:t>
            </a:r>
          </a:p>
        </p:txBody>
      </p:sp>
      <p:sp>
        <p:nvSpPr>
          <p:cNvPr id="24" name="TextBox 23">
            <a:extLst>
              <a:ext uri="{FF2B5EF4-FFF2-40B4-BE49-F238E27FC236}">
                <a16:creationId xmlns:a16="http://schemas.microsoft.com/office/drawing/2014/main" id="{5CB80257-B10D-941D-5EF4-3FB84D1FC828}"/>
              </a:ext>
            </a:extLst>
          </p:cNvPr>
          <p:cNvSpPr txBox="1"/>
          <p:nvPr/>
        </p:nvSpPr>
        <p:spPr>
          <a:xfrm>
            <a:off x="4366643" y="2564904"/>
            <a:ext cx="734496" cy="461665"/>
          </a:xfrm>
          <a:prstGeom prst="rect">
            <a:avLst/>
          </a:prstGeom>
          <a:noFill/>
        </p:spPr>
        <p:txBody>
          <a:bodyPr wrap="none" rtlCol="0">
            <a:spAutoFit/>
          </a:bodyPr>
          <a:lstStyle/>
          <a:p>
            <a:r>
              <a:rPr lang="en-IT" i="1"/>
              <a:t>A=0</a:t>
            </a:r>
          </a:p>
        </p:txBody>
      </p:sp>
    </p:spTree>
    <p:extLst>
      <p:ext uri="{BB962C8B-B14F-4D97-AF65-F5344CB8AC3E}">
        <p14:creationId xmlns:p14="http://schemas.microsoft.com/office/powerpoint/2010/main" val="987421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D5FD1E20-F9F0-DEAF-F786-B815999F50BE}"/>
              </a:ext>
            </a:extLst>
          </p:cNvPr>
          <p:cNvSpPr>
            <a:spLocks noGrp="1"/>
          </p:cNvSpPr>
          <p:nvPr>
            <p:ph type="dt" sz="quarter" idx="10"/>
          </p:nvPr>
        </p:nvSpPr>
        <p:spPr>
          <a:xfrm>
            <a:off x="0" y="6553200"/>
            <a:ext cx="6444208"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grpSp>
        <p:nvGrpSpPr>
          <p:cNvPr id="4" name="Group 3">
            <a:extLst>
              <a:ext uri="{FF2B5EF4-FFF2-40B4-BE49-F238E27FC236}">
                <a16:creationId xmlns:a16="http://schemas.microsoft.com/office/drawing/2014/main" id="{A15399AF-D67E-D3EF-1976-EAD901EEC4DE}"/>
              </a:ext>
            </a:extLst>
          </p:cNvPr>
          <p:cNvGrpSpPr/>
          <p:nvPr/>
        </p:nvGrpSpPr>
        <p:grpSpPr>
          <a:xfrm>
            <a:off x="2699792" y="1700808"/>
            <a:ext cx="4248472" cy="2051225"/>
            <a:chOff x="1246244" y="1988840"/>
            <a:chExt cx="6715904" cy="3672408"/>
          </a:xfrm>
        </p:grpSpPr>
        <p:pic>
          <p:nvPicPr>
            <p:cNvPr id="5" name="Picture 4" descr="A picture containing diagram&#10;&#10;Description automatically generated">
              <a:extLst>
                <a:ext uri="{FF2B5EF4-FFF2-40B4-BE49-F238E27FC236}">
                  <a16:creationId xmlns:a16="http://schemas.microsoft.com/office/drawing/2014/main" id="{1F749989-F437-9C79-02D3-662AA51354F2}"/>
                </a:ext>
              </a:extLst>
            </p:cNvPr>
            <p:cNvPicPr>
              <a:picLocks noChangeAspect="1"/>
            </p:cNvPicPr>
            <p:nvPr/>
          </p:nvPicPr>
          <p:blipFill>
            <a:blip r:embed="rId4"/>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AAC3708-7D09-E022-1519-C78EA088DBFB}"/>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15" name="TextBox 14">
                  <a:extLst>
                    <a:ext uri="{FF2B5EF4-FFF2-40B4-BE49-F238E27FC236}">
                      <a16:creationId xmlns:a16="http://schemas.microsoft.com/office/drawing/2014/main" id="{8F38B801-0756-F681-AAA6-5CEB3F2F8CB5}"/>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5"/>
                  <a:stretch>
                    <a:fillRect l="-20513" r="-15385" b="-10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EAE6CB-5B49-DE03-AFAE-1274EDA0511C}"/>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16" name="TextBox 15">
                  <a:extLst>
                    <a:ext uri="{FF2B5EF4-FFF2-40B4-BE49-F238E27FC236}">
                      <a16:creationId xmlns:a16="http://schemas.microsoft.com/office/drawing/2014/main" id="{ACFDC993-EC69-2C48-7295-6F151EE2E96C}"/>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6"/>
                  <a:stretch>
                    <a:fillRect l="-20513" r="-33333" b="-9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C9DECAE-557B-8D4E-9E9A-BB5F33286A95}"/>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17" name="TextBox 16">
                  <a:extLst>
                    <a:ext uri="{FF2B5EF4-FFF2-40B4-BE49-F238E27FC236}">
                      <a16:creationId xmlns:a16="http://schemas.microsoft.com/office/drawing/2014/main" id="{F00D79E8-D6B1-C8C2-38A5-A192AAE3C661}"/>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7"/>
                  <a:stretch>
                    <a:fillRect l="-2500" b="-7368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2F60CF1-D87C-BA84-00F3-FA9D6DC3ACD9}"/>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8" name="TextBox 17">
                  <a:extLst>
                    <a:ext uri="{FF2B5EF4-FFF2-40B4-BE49-F238E27FC236}">
                      <a16:creationId xmlns:a16="http://schemas.microsoft.com/office/drawing/2014/main" id="{97F939A4-FECC-8F56-4912-D5A7706C47E4}"/>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8"/>
                  <a:stretch>
                    <a:fillRect l="-10000" b="-73684"/>
                  </a:stretch>
                </a:blipFill>
              </p:spPr>
              <p:txBody>
                <a:bodyPr/>
                <a:lstStyle/>
                <a:p>
                  <a:r>
                    <a:rPr lang="en-IT">
                      <a:noFill/>
                    </a:rPr>
                    <a:t> </a:t>
                  </a:r>
                </a:p>
              </p:txBody>
            </p:sp>
          </mc:Fallback>
        </mc:AlternateContent>
      </p:grpSp>
      <p:sp>
        <p:nvSpPr>
          <p:cNvPr id="10" name="TextBox 9">
            <a:extLst>
              <a:ext uri="{FF2B5EF4-FFF2-40B4-BE49-F238E27FC236}">
                <a16:creationId xmlns:a16="http://schemas.microsoft.com/office/drawing/2014/main" id="{162A0F28-DA40-D794-74F4-FE79955DAA2A}"/>
              </a:ext>
            </a:extLst>
          </p:cNvPr>
          <p:cNvSpPr txBox="1"/>
          <p:nvPr/>
        </p:nvSpPr>
        <p:spPr>
          <a:xfrm>
            <a:off x="995800" y="764704"/>
            <a:ext cx="7656455" cy="830997"/>
          </a:xfrm>
          <a:prstGeom prst="rect">
            <a:avLst/>
          </a:prstGeom>
          <a:noFill/>
        </p:spPr>
        <p:txBody>
          <a:bodyPr wrap="none" rtlCol="0">
            <a:spAutoFit/>
          </a:bodyPr>
          <a:lstStyle/>
          <a:p>
            <a:pPr algn="ctr"/>
            <a:r>
              <a:rPr lang="en-IT"/>
              <a:t>Let’s consider the condition of maximum energy/momentum</a:t>
            </a:r>
          </a:p>
          <a:p>
            <a:pPr algn="ctr"/>
            <a:r>
              <a:rPr lang="en-IT"/>
              <a:t>transfer between electron and photon, </a:t>
            </a:r>
            <a:r>
              <a:rPr lang="en-IT" i="1"/>
              <a:t>i.e.</a:t>
            </a:r>
            <a:r>
              <a:rPr lang="en-IT"/>
              <a:t>   </a:t>
            </a:r>
            <a:r>
              <a:rPr lang="en-GB">
                <a:latin typeface="Symbol" pitchFamily="2" charset="2"/>
              </a:rPr>
              <a:t>q </a:t>
            </a:r>
            <a:r>
              <a:rPr lang="en-IT"/>
              <a:t>= 0</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FABBEC-6414-96B1-DCE0-B9351697DC61}"/>
                  </a:ext>
                </a:extLst>
              </p:cNvPr>
              <p:cNvSpPr txBox="1"/>
              <p:nvPr/>
            </p:nvSpPr>
            <p:spPr>
              <a:xfrm>
                <a:off x="2240647" y="4005064"/>
                <a:ext cx="5859745" cy="1034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num>
                        <m:den>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4</m:t>
                              </m:r>
                            </m:den>
                          </m:f>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1" name="TextBox 10">
                <a:extLst>
                  <a:ext uri="{FF2B5EF4-FFF2-40B4-BE49-F238E27FC236}">
                    <a16:creationId xmlns:a16="http://schemas.microsoft.com/office/drawing/2014/main" id="{A2FABBEC-6414-96B1-DCE0-B9351697DC61}"/>
                  </a:ext>
                </a:extLst>
              </p:cNvPr>
              <p:cNvSpPr txBox="1">
                <a:spLocks noRot="1" noChangeAspect="1" noMove="1" noResize="1" noEditPoints="1" noAdjustHandles="1" noChangeArrowheads="1" noChangeShapeType="1" noTextEdit="1"/>
              </p:cNvSpPr>
              <p:nvPr/>
            </p:nvSpPr>
            <p:spPr>
              <a:xfrm>
                <a:off x="2240647" y="4005064"/>
                <a:ext cx="5859745" cy="1034257"/>
              </a:xfrm>
              <a:prstGeom prst="rect">
                <a:avLst/>
              </a:prstGeom>
              <a:blipFill>
                <a:blip r:embed="rId9"/>
                <a:stretch>
                  <a:fillRect b="-975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484672-A11F-0848-6751-8F6D741FEA83}"/>
                  </a:ext>
                </a:extLst>
              </p:cNvPr>
              <p:cNvSpPr txBox="1"/>
              <p:nvPr/>
            </p:nvSpPr>
            <p:spPr>
              <a:xfrm>
                <a:off x="3305340" y="5373216"/>
                <a:ext cx="3426900" cy="1034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2</m:t>
                          </m:r>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num>
                        <m:den>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r>
                            <a:rPr lang="it-IT"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2</m:t>
                              </m:r>
                            </m:den>
                          </m:f>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2" name="TextBox 11">
                <a:extLst>
                  <a:ext uri="{FF2B5EF4-FFF2-40B4-BE49-F238E27FC236}">
                    <a16:creationId xmlns:a16="http://schemas.microsoft.com/office/drawing/2014/main" id="{7E484672-A11F-0848-6751-8F6D741FEA83}"/>
                  </a:ext>
                </a:extLst>
              </p:cNvPr>
              <p:cNvSpPr txBox="1">
                <a:spLocks noRot="1" noChangeAspect="1" noMove="1" noResize="1" noEditPoints="1" noAdjustHandles="1" noChangeArrowheads="1" noChangeShapeType="1" noTextEdit="1"/>
              </p:cNvSpPr>
              <p:nvPr/>
            </p:nvSpPr>
            <p:spPr>
              <a:xfrm>
                <a:off x="3305340" y="5373216"/>
                <a:ext cx="3426900" cy="1034257"/>
              </a:xfrm>
              <a:prstGeom prst="rect">
                <a:avLst/>
              </a:prstGeom>
              <a:blipFill>
                <a:blip r:embed="rId10"/>
                <a:stretch>
                  <a:fillRect l="-1481" r="-741" b="-9639"/>
                </a:stretch>
              </a:blipFill>
            </p:spPr>
            <p:txBody>
              <a:bodyPr/>
              <a:lstStyle/>
              <a:p>
                <a:r>
                  <a:rPr lang="en-IT">
                    <a:noFill/>
                  </a:rPr>
                  <a:t> </a:t>
                </a:r>
              </a:p>
            </p:txBody>
          </p:sp>
        </mc:Fallback>
      </mc:AlternateContent>
      <p:sp>
        <p:nvSpPr>
          <p:cNvPr id="13" name="Bent Arrow 12">
            <a:extLst>
              <a:ext uri="{FF2B5EF4-FFF2-40B4-BE49-F238E27FC236}">
                <a16:creationId xmlns:a16="http://schemas.microsoft.com/office/drawing/2014/main" id="{2B6F558A-82C8-92BD-7DF7-F0B3B7F90798}"/>
              </a:ext>
            </a:extLst>
          </p:cNvPr>
          <p:cNvSpPr/>
          <p:nvPr/>
        </p:nvSpPr>
        <p:spPr bwMode="auto">
          <a:xfrm rot="9041279">
            <a:off x="6930017" y="4983088"/>
            <a:ext cx="1271944" cy="108012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5" name="TextBox 14">
            <a:extLst>
              <a:ext uri="{FF2B5EF4-FFF2-40B4-BE49-F238E27FC236}">
                <a16:creationId xmlns:a16="http://schemas.microsoft.com/office/drawing/2014/main" id="{D42D7563-A5F8-15F6-44D2-5B1A84FD7809}"/>
              </a:ext>
            </a:extLst>
          </p:cNvPr>
          <p:cNvSpPr txBox="1"/>
          <p:nvPr/>
        </p:nvSpPr>
        <p:spPr>
          <a:xfrm>
            <a:off x="7812360" y="5142383"/>
            <a:ext cx="938239" cy="461665"/>
          </a:xfrm>
          <a:prstGeom prst="rect">
            <a:avLst/>
          </a:prstGeom>
          <a:noFill/>
        </p:spPr>
        <p:txBody>
          <a:bodyPr wrap="square">
            <a:spAutoFit/>
          </a:bodyPr>
          <a:lstStyle/>
          <a:p>
            <a:r>
              <a:rPr lang="en-GB">
                <a:latin typeface="Symbol" pitchFamily="2" charset="2"/>
              </a:rPr>
              <a:t>q </a:t>
            </a:r>
            <a:r>
              <a:rPr lang="en-IT"/>
              <a:t>= 0</a:t>
            </a:r>
          </a:p>
        </p:txBody>
      </p:sp>
    </p:spTree>
    <p:extLst>
      <p:ext uri="{BB962C8B-B14F-4D97-AF65-F5344CB8AC3E}">
        <p14:creationId xmlns:p14="http://schemas.microsoft.com/office/powerpoint/2010/main" val="23568688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D5FD1E20-F9F0-DEAF-F786-B815999F50BE}"/>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56DEDC-F58A-E888-86ED-BBB16A0E25F2}"/>
                  </a:ext>
                </a:extLst>
              </p:cNvPr>
              <p:cNvSpPr txBox="1"/>
              <p:nvPr/>
            </p:nvSpPr>
            <p:spPr>
              <a:xfrm>
                <a:off x="3187853" y="1916832"/>
                <a:ext cx="2896315" cy="756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m:t>
                          </m:r>
                          <m:r>
                            <a:rPr lang="it-IT" i="1">
                              <a:latin typeface="Cambria Math" panose="02040503050406030204" pitchFamily="18" charset="0"/>
                            </a:rPr>
                            <m:t>𝑋</m:t>
                          </m:r>
                        </m:den>
                      </m:f>
                    </m:oMath>
                  </m:oMathPara>
                </a14:m>
                <a:endParaRPr lang="en-US"/>
              </a:p>
            </p:txBody>
          </p:sp>
        </mc:Choice>
        <mc:Fallback xmlns="">
          <p:sp>
            <p:nvSpPr>
              <p:cNvPr id="13" name="TextBox 12">
                <a:extLst>
                  <a:ext uri="{FF2B5EF4-FFF2-40B4-BE49-F238E27FC236}">
                    <a16:creationId xmlns:a16="http://schemas.microsoft.com/office/drawing/2014/main" id="{0F56DEDC-F58A-E888-86ED-BBB16A0E25F2}"/>
                  </a:ext>
                </a:extLst>
              </p:cNvPr>
              <p:cNvSpPr txBox="1">
                <a:spLocks noRot="1" noChangeAspect="1" noMove="1" noResize="1" noEditPoints="1" noAdjustHandles="1" noChangeArrowheads="1" noChangeShapeType="1" noTextEdit="1"/>
              </p:cNvSpPr>
              <p:nvPr/>
            </p:nvSpPr>
            <p:spPr>
              <a:xfrm>
                <a:off x="3187853" y="1916832"/>
                <a:ext cx="2896315" cy="756746"/>
              </a:xfrm>
              <a:prstGeom prst="rect">
                <a:avLst/>
              </a:prstGeom>
              <a:blipFill>
                <a:blip r:embed="rId4"/>
                <a:stretch>
                  <a:fillRect b="-11475"/>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F4E1255D-4784-36EA-2376-989C7C63380D}"/>
              </a:ext>
            </a:extLst>
          </p:cNvPr>
          <p:cNvSpPr txBox="1"/>
          <p:nvPr/>
        </p:nvSpPr>
        <p:spPr>
          <a:xfrm>
            <a:off x="575800" y="2797119"/>
            <a:ext cx="3041217" cy="461665"/>
          </a:xfrm>
          <a:prstGeom prst="rect">
            <a:avLst/>
          </a:prstGeom>
          <a:noFill/>
        </p:spPr>
        <p:txBody>
          <a:bodyPr wrap="none" rtlCol="0">
            <a:spAutoFit/>
          </a:bodyPr>
          <a:lstStyle/>
          <a:p>
            <a:r>
              <a:rPr lang="en-IT"/>
              <a:t>Thomson limit: X &lt;&lt; 1</a:t>
            </a:r>
          </a:p>
        </p:txBody>
      </p:sp>
      <p:sp>
        <p:nvSpPr>
          <p:cNvPr id="15" name="TextBox 14">
            <a:extLst>
              <a:ext uri="{FF2B5EF4-FFF2-40B4-BE49-F238E27FC236}">
                <a16:creationId xmlns:a16="http://schemas.microsoft.com/office/drawing/2014/main" id="{DB944D5B-D016-2471-4617-B41A552D00E6}"/>
              </a:ext>
            </a:extLst>
          </p:cNvPr>
          <p:cNvSpPr txBox="1"/>
          <p:nvPr/>
        </p:nvSpPr>
        <p:spPr>
          <a:xfrm>
            <a:off x="4698230" y="2797118"/>
            <a:ext cx="3869970" cy="461665"/>
          </a:xfrm>
          <a:prstGeom prst="rect">
            <a:avLst/>
          </a:prstGeom>
          <a:noFill/>
        </p:spPr>
        <p:txBody>
          <a:bodyPr wrap="none" rtlCol="0">
            <a:spAutoFit/>
          </a:bodyPr>
          <a:lstStyle/>
          <a:p>
            <a:r>
              <a:rPr lang="en-IT"/>
              <a:t>Deep recoil Compton: X &gt;&gt; 1</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1C011E9-9E59-92E8-7FB8-C0226B14B67C}"/>
                  </a:ext>
                </a:extLst>
              </p:cNvPr>
              <p:cNvSpPr txBox="1"/>
              <p:nvPr/>
            </p:nvSpPr>
            <p:spPr>
              <a:xfrm>
                <a:off x="575799" y="3579535"/>
                <a:ext cx="3041218" cy="41492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b="0" i="1">
                          <a:latin typeface="Cambria Math" charset="0"/>
                        </a:rPr>
                        <m:t>=</m:t>
                      </m:r>
                      <m:r>
                        <a:rPr lang="it-IT"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6" name="TextBox 15">
                <a:extLst>
                  <a:ext uri="{FF2B5EF4-FFF2-40B4-BE49-F238E27FC236}">
                    <a16:creationId xmlns:a16="http://schemas.microsoft.com/office/drawing/2014/main" id="{C1C011E9-9E59-92E8-7FB8-C0226B14B67C}"/>
                  </a:ext>
                </a:extLst>
              </p:cNvPr>
              <p:cNvSpPr txBox="1">
                <a:spLocks noRot="1" noChangeAspect="1" noMove="1" noResize="1" noEditPoints="1" noAdjustHandles="1" noChangeArrowheads="1" noChangeShapeType="1" noTextEdit="1"/>
              </p:cNvSpPr>
              <p:nvPr/>
            </p:nvSpPr>
            <p:spPr>
              <a:xfrm>
                <a:off x="575799" y="3579535"/>
                <a:ext cx="3041218" cy="414922"/>
              </a:xfrm>
              <a:prstGeom prst="rect">
                <a:avLst/>
              </a:prstGeom>
              <a:blipFill>
                <a:blip r:embed="rId5"/>
                <a:stretch>
                  <a:fillRect b="-2352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E4EF7A5-BFA8-32C2-A51C-C06DA54F630A}"/>
                  </a:ext>
                </a:extLst>
              </p:cNvPr>
              <p:cNvSpPr txBox="1"/>
              <p:nvPr/>
            </p:nvSpPr>
            <p:spPr>
              <a:xfrm>
                <a:off x="5155233" y="3429000"/>
                <a:ext cx="3231590" cy="701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𝑚𝑎𝑥</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1</m:t>
                              </m:r>
                            </m:num>
                            <m:den>
                              <m:r>
                                <a:rPr lang="it-IT" i="1">
                                  <a:latin typeface="Cambria Math" panose="02040503050406030204" pitchFamily="18" charset="0"/>
                                </a:rPr>
                                <m:t>𝑋</m:t>
                              </m:r>
                            </m:den>
                          </m:f>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baseline="30000"/>
              </a:p>
            </p:txBody>
          </p:sp>
        </mc:Choice>
        <mc:Fallback xmlns="">
          <p:sp>
            <p:nvSpPr>
              <p:cNvPr id="17" name="TextBox 16">
                <a:extLst>
                  <a:ext uri="{FF2B5EF4-FFF2-40B4-BE49-F238E27FC236}">
                    <a16:creationId xmlns:a16="http://schemas.microsoft.com/office/drawing/2014/main" id="{2E4EF7A5-BFA8-32C2-A51C-C06DA54F630A}"/>
                  </a:ext>
                </a:extLst>
              </p:cNvPr>
              <p:cNvSpPr txBox="1">
                <a:spLocks noRot="1" noChangeAspect="1" noMove="1" noResize="1" noEditPoints="1" noAdjustHandles="1" noChangeArrowheads="1" noChangeShapeType="1" noTextEdit="1"/>
              </p:cNvSpPr>
              <p:nvPr/>
            </p:nvSpPr>
            <p:spPr>
              <a:xfrm>
                <a:off x="5155233" y="3429000"/>
                <a:ext cx="3231590" cy="701731"/>
              </a:xfrm>
              <a:prstGeom prst="rect">
                <a:avLst/>
              </a:prstGeom>
              <a:blipFill>
                <a:blip r:embed="rId6"/>
                <a:stretch>
                  <a:fillRect l="-2745" t="-1786" b="-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85A1B23-D674-5A92-B44D-2BA8E749C392}"/>
                  </a:ext>
                </a:extLst>
              </p:cNvPr>
              <p:cNvSpPr txBox="1"/>
              <p:nvPr/>
            </p:nvSpPr>
            <p:spPr>
              <a:xfrm>
                <a:off x="2007304" y="4522588"/>
                <a:ext cx="5087996" cy="4074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𝑇𝑂𝑇</m:t>
                              </m:r>
                            </m:sub>
                          </m:sSub>
                          <m:r>
                            <a:rPr lang="it-IT" b="0" i="1">
                              <a:latin typeface="Cambria Math" panose="02040503050406030204" pitchFamily="18" charset="0"/>
                            </a:rPr>
                            <m:t>=</m:t>
                          </m:r>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𝑚𝑎𝑥</m:t>
                          </m:r>
                        </m:sub>
                        <m:sup>
                          <m:r>
                            <a:rPr lang="it-IT" i="1">
                              <a:latin typeface="Cambria Math" panose="02040503050406030204" pitchFamily="18" charset="0"/>
                            </a:rPr>
                            <m:t>′</m:t>
                          </m:r>
                        </m:sup>
                      </m:sSubSup>
                    </m:oMath>
                  </m:oMathPara>
                </a14:m>
                <a:endParaRPr lang="en-US"/>
              </a:p>
            </p:txBody>
          </p:sp>
        </mc:Choice>
        <mc:Fallback xmlns="">
          <p:sp>
            <p:nvSpPr>
              <p:cNvPr id="18" name="TextBox 17">
                <a:extLst>
                  <a:ext uri="{FF2B5EF4-FFF2-40B4-BE49-F238E27FC236}">
                    <a16:creationId xmlns:a16="http://schemas.microsoft.com/office/drawing/2014/main" id="{685A1B23-D674-5A92-B44D-2BA8E749C392}"/>
                  </a:ext>
                </a:extLst>
              </p:cNvPr>
              <p:cNvSpPr txBox="1">
                <a:spLocks noRot="1" noChangeAspect="1" noMove="1" noResize="1" noEditPoints="1" noAdjustHandles="1" noChangeArrowheads="1" noChangeShapeType="1" noTextEdit="1"/>
              </p:cNvSpPr>
              <p:nvPr/>
            </p:nvSpPr>
            <p:spPr>
              <a:xfrm>
                <a:off x="2007304" y="4522588"/>
                <a:ext cx="5087996" cy="407484"/>
              </a:xfrm>
              <a:prstGeom prst="rect">
                <a:avLst/>
              </a:prstGeom>
              <a:blipFill>
                <a:blip r:embed="rId7"/>
                <a:stretch>
                  <a:fillRect l="-746" b="-2424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E5ADE06-F611-119D-4F54-8E8C99D1A5FA}"/>
                  </a:ext>
                </a:extLst>
              </p:cNvPr>
              <p:cNvSpPr txBox="1"/>
              <p:nvPr/>
            </p:nvSpPr>
            <p:spPr>
              <a:xfrm>
                <a:off x="1619672" y="198329"/>
                <a:ext cx="6660157" cy="1607812"/>
              </a:xfrm>
              <a:prstGeom prst="rect">
                <a:avLst/>
              </a:prstGeom>
              <a:solidFill>
                <a:srgbClr val="FFFF00"/>
              </a:solidFill>
            </p:spPr>
            <p:txBody>
              <a:bodyPr wrap="none" rtlCol="0">
                <a:spAutoFit/>
              </a:bodyPr>
              <a:lstStyle/>
              <a:p>
                <a:pPr algn="ctr"/>
                <a:r>
                  <a:rPr lang="en-GB">
                    <a:latin typeface="Symbol" pitchFamily="2" charset="2"/>
                  </a:rPr>
                  <a:t>q </a:t>
                </a:r>
                <a:r>
                  <a:rPr lang="en-IT">
                    <a:latin typeface="Symbol" pitchFamily="2" charset="2"/>
                  </a:rPr>
                  <a:t>= 0</a:t>
                </a:r>
                <a:r>
                  <a:rPr lang="en-IT"/>
                  <a:t> corresponds to:</a:t>
                </a:r>
              </a:p>
              <a:p>
                <a:pPr algn="ctr"/>
                <a:r>
                  <a:rPr lang="en-IT"/>
                  <a:t>maximum energy of back-scattered photon </a:t>
                </a:r>
                <a14:m>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𝑚𝑎𝑥</m:t>
                        </m:r>
                      </m:sub>
                      <m:sup>
                        <m:r>
                          <a:rPr lang="it-IT" i="1">
                            <a:latin typeface="Cambria Math" panose="02040503050406030204" pitchFamily="18" charset="0"/>
                          </a:rPr>
                          <m:t>′</m:t>
                        </m:r>
                      </m:sup>
                    </m:sSubSup>
                  </m:oMath>
                </a14:m>
                <a:endParaRPr lang="en-IT"/>
              </a:p>
              <a:p>
                <a:pPr algn="ctr"/>
                <a:r>
                  <a:rPr lang="en-IT"/>
                  <a:t>and</a:t>
                </a:r>
              </a:p>
              <a:p>
                <a:pPr algn="ctr"/>
                <a:r>
                  <a:rPr lang="en-IT"/>
                  <a:t>minimum energy of electron after scattering </a:t>
                </a:r>
                <a14:m>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oMath>
                </a14:m>
                <a:endParaRPr lang="en-IT"/>
              </a:p>
            </p:txBody>
          </p:sp>
        </mc:Choice>
        <mc:Fallback xmlns="">
          <p:sp>
            <p:nvSpPr>
              <p:cNvPr id="19" name="TextBox 18">
                <a:extLst>
                  <a:ext uri="{FF2B5EF4-FFF2-40B4-BE49-F238E27FC236}">
                    <a16:creationId xmlns:a16="http://schemas.microsoft.com/office/drawing/2014/main" id="{2E5ADE06-F611-119D-4F54-8E8C99D1A5FA}"/>
                  </a:ext>
                </a:extLst>
              </p:cNvPr>
              <p:cNvSpPr txBox="1">
                <a:spLocks noRot="1" noChangeAspect="1" noMove="1" noResize="1" noEditPoints="1" noAdjustHandles="1" noChangeArrowheads="1" noChangeShapeType="1" noTextEdit="1"/>
              </p:cNvSpPr>
              <p:nvPr/>
            </p:nvSpPr>
            <p:spPr>
              <a:xfrm>
                <a:off x="1619672" y="198329"/>
                <a:ext cx="6660157" cy="1607812"/>
              </a:xfrm>
              <a:prstGeom prst="rect">
                <a:avLst/>
              </a:prstGeom>
              <a:blipFill>
                <a:blip r:embed="rId8"/>
                <a:stretch>
                  <a:fillRect l="-952" t="-4688" b="-781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A18A934-6AEB-9355-76DE-C9062BB46564}"/>
                  </a:ext>
                </a:extLst>
              </p:cNvPr>
              <p:cNvSpPr txBox="1"/>
              <p:nvPr/>
            </p:nvSpPr>
            <p:spPr>
              <a:xfrm>
                <a:off x="1088151" y="5301208"/>
                <a:ext cx="6940233" cy="7567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𝑚𝑎𝑥</m:t>
                          </m:r>
                        </m:sub>
                        <m:sup>
                          <m:r>
                            <a:rPr lang="it-IT" i="1">
                              <a:latin typeface="Cambria Math" panose="02040503050406030204" pitchFamily="18" charset="0"/>
                            </a:rPr>
                            <m:t>′</m:t>
                          </m:r>
                        </m:sup>
                      </m:sSubSup>
                      <m:r>
                        <a:rPr lang="it-IT" b="0"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i="1">
                              <a:latin typeface="Cambria Math" panose="02040503050406030204" pitchFamily="18" charset="0"/>
                            </a:rPr>
                            <m:t>1</m:t>
                          </m:r>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rPr>
                            <m:t>𝑋</m:t>
                          </m:r>
                        </m:den>
                      </m:f>
                    </m:oMath>
                  </m:oMathPara>
                </a14:m>
                <a:endParaRPr lang="en-US"/>
              </a:p>
            </p:txBody>
          </p:sp>
        </mc:Choice>
        <mc:Fallback xmlns="">
          <p:sp>
            <p:nvSpPr>
              <p:cNvPr id="20" name="TextBox 19">
                <a:extLst>
                  <a:ext uri="{FF2B5EF4-FFF2-40B4-BE49-F238E27FC236}">
                    <a16:creationId xmlns:a16="http://schemas.microsoft.com/office/drawing/2014/main" id="{5A18A934-6AEB-9355-76DE-C9062BB46564}"/>
                  </a:ext>
                </a:extLst>
              </p:cNvPr>
              <p:cNvSpPr txBox="1">
                <a:spLocks noRot="1" noChangeAspect="1" noMove="1" noResize="1" noEditPoints="1" noAdjustHandles="1" noChangeArrowheads="1" noChangeShapeType="1" noTextEdit="1"/>
              </p:cNvSpPr>
              <p:nvPr/>
            </p:nvSpPr>
            <p:spPr>
              <a:xfrm>
                <a:off x="1088151" y="5301208"/>
                <a:ext cx="6940233" cy="756746"/>
              </a:xfrm>
              <a:prstGeom prst="rect">
                <a:avLst/>
              </a:prstGeom>
              <a:blipFill>
                <a:blip r:embed="rId9"/>
                <a:stretch>
                  <a:fillRect l="-365" b="-11475"/>
                </a:stretch>
              </a:blipFill>
            </p:spPr>
            <p:txBody>
              <a:bodyPr/>
              <a:lstStyle/>
              <a:p>
                <a:r>
                  <a:rPr lang="en-IT">
                    <a:noFill/>
                  </a:rPr>
                  <a:t> </a:t>
                </a:r>
              </a:p>
            </p:txBody>
          </p:sp>
        </mc:Fallback>
      </mc:AlternateContent>
      <p:sp>
        <p:nvSpPr>
          <p:cNvPr id="4" name="Oval 3">
            <a:extLst>
              <a:ext uri="{FF2B5EF4-FFF2-40B4-BE49-F238E27FC236}">
                <a16:creationId xmlns:a16="http://schemas.microsoft.com/office/drawing/2014/main" id="{7B2103EC-C425-2612-CD6E-CDDE43949665}"/>
              </a:ext>
            </a:extLst>
          </p:cNvPr>
          <p:cNvSpPr/>
          <p:nvPr/>
        </p:nvSpPr>
        <p:spPr bwMode="auto">
          <a:xfrm>
            <a:off x="971600" y="5373216"/>
            <a:ext cx="1224136" cy="864096"/>
          </a:xfrm>
          <a:prstGeom prst="ellipse">
            <a:avLst/>
          </a:prstGeom>
          <a:solidFill>
            <a:schemeClr val="accent1">
              <a:alpha val="4042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5" name="Oval 4">
            <a:extLst>
              <a:ext uri="{FF2B5EF4-FFF2-40B4-BE49-F238E27FC236}">
                <a16:creationId xmlns:a16="http://schemas.microsoft.com/office/drawing/2014/main" id="{DC012E58-29F4-219D-75E3-3CE67A0440FB}"/>
              </a:ext>
            </a:extLst>
          </p:cNvPr>
          <p:cNvSpPr/>
          <p:nvPr/>
        </p:nvSpPr>
        <p:spPr bwMode="auto">
          <a:xfrm>
            <a:off x="5436096" y="5179801"/>
            <a:ext cx="2952328" cy="1057511"/>
          </a:xfrm>
          <a:prstGeom prst="ellipse">
            <a:avLst/>
          </a:prstGeom>
          <a:solidFill>
            <a:schemeClr val="accent1">
              <a:alpha val="4042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3580026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2" name="Picture 1">
            <a:extLst>
              <a:ext uri="{FF2B5EF4-FFF2-40B4-BE49-F238E27FC236}">
                <a16:creationId xmlns:a16="http://schemas.microsoft.com/office/drawing/2014/main" id="{38B3CD8A-FEB8-76CE-8223-291A14C24910}"/>
              </a:ext>
            </a:extLst>
          </p:cNvPr>
          <p:cNvPicPr>
            <a:picLocks noChangeAspect="1"/>
          </p:cNvPicPr>
          <p:nvPr/>
        </p:nvPicPr>
        <p:blipFill>
          <a:blip r:embed="rId4"/>
          <a:stretch>
            <a:fillRect/>
          </a:stretch>
        </p:blipFill>
        <p:spPr>
          <a:xfrm>
            <a:off x="685800" y="1313904"/>
            <a:ext cx="7772400" cy="4851400"/>
          </a:xfrm>
          <a:prstGeom prst="rect">
            <a:avLst/>
          </a:prstGeom>
        </p:spPr>
      </p:pic>
      <p:sp>
        <p:nvSpPr>
          <p:cNvPr id="4" name="TextBox 3">
            <a:extLst>
              <a:ext uri="{FF2B5EF4-FFF2-40B4-BE49-F238E27FC236}">
                <a16:creationId xmlns:a16="http://schemas.microsoft.com/office/drawing/2014/main" id="{45D2009C-0987-A9C6-CF80-47D4A4DEB040}"/>
              </a:ext>
            </a:extLst>
          </p:cNvPr>
          <p:cNvSpPr txBox="1"/>
          <p:nvPr/>
        </p:nvSpPr>
        <p:spPr>
          <a:xfrm>
            <a:off x="5639208" y="474717"/>
            <a:ext cx="2605200" cy="584775"/>
          </a:xfrm>
          <a:prstGeom prst="rect">
            <a:avLst/>
          </a:prstGeom>
          <a:noFill/>
        </p:spPr>
        <p:txBody>
          <a:bodyPr wrap="none" rtlCol="0">
            <a:spAutoFit/>
          </a:bodyPr>
          <a:lstStyle/>
          <a:p>
            <a:r>
              <a:rPr lang="en-IT" sz="3200" b="1" i="1">
                <a:solidFill>
                  <a:srgbClr val="C00000"/>
                </a:solidFill>
              </a:rPr>
              <a:t>E</a:t>
            </a:r>
            <a:r>
              <a:rPr lang="en-IT" sz="3200" b="1" i="1" baseline="-25000">
                <a:solidFill>
                  <a:srgbClr val="C00000"/>
                </a:solidFill>
              </a:rPr>
              <a:t>e</a:t>
            </a:r>
            <a:r>
              <a:rPr lang="en-IT" sz="3200" b="1">
                <a:solidFill>
                  <a:srgbClr val="C00000"/>
                </a:solidFill>
              </a:rPr>
              <a:t> = 100 MeV</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342C88-707E-E5AB-63AF-8436EBA9A411}"/>
                  </a:ext>
                </a:extLst>
              </p:cNvPr>
              <p:cNvSpPr txBox="1"/>
              <p:nvPr/>
            </p:nvSpPr>
            <p:spPr>
              <a:xfrm>
                <a:off x="2210057" y="4003698"/>
                <a:ext cx="1487399" cy="7581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b="0" i="1">
                          <a:latin typeface="Cambria Math" panose="02040503050406030204" pitchFamily="18" charset="0"/>
                        </a:rPr>
                        <m:t>=</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4</m:t>
                          </m:r>
                          <m:r>
                            <a:rPr lang="it-IT" sz="2000" b="0" i="1">
                              <a:latin typeface="Cambria Math" panose="02040503050406030204" pitchFamily="18" charset="0"/>
                              <a:ea typeface="Cambria Math" panose="02040503050406030204" pitchFamily="18" charset="0"/>
                            </a:rPr>
                            <m:t>𝛾</m:t>
                          </m:r>
                        </m:den>
                      </m:f>
                    </m:oMath>
                  </m:oMathPara>
                </a14:m>
                <a:endParaRPr lang="en-IT" sz="2000"/>
              </a:p>
            </p:txBody>
          </p:sp>
        </mc:Choice>
        <mc:Fallback xmlns="">
          <p:sp>
            <p:nvSpPr>
              <p:cNvPr id="5" name="TextBox 4">
                <a:extLst>
                  <a:ext uri="{FF2B5EF4-FFF2-40B4-BE49-F238E27FC236}">
                    <a16:creationId xmlns:a16="http://schemas.microsoft.com/office/drawing/2014/main" id="{1D342C88-707E-E5AB-63AF-8436EBA9A411}"/>
                  </a:ext>
                </a:extLst>
              </p:cNvPr>
              <p:cNvSpPr txBox="1">
                <a:spLocks noRot="1" noChangeAspect="1" noMove="1" noResize="1" noEditPoints="1" noAdjustHandles="1" noChangeArrowheads="1" noChangeShapeType="1" noTextEdit="1"/>
              </p:cNvSpPr>
              <p:nvPr/>
            </p:nvSpPr>
            <p:spPr>
              <a:xfrm>
                <a:off x="2210057" y="4003698"/>
                <a:ext cx="1487399" cy="758156"/>
              </a:xfrm>
              <a:prstGeom prst="rect">
                <a:avLst/>
              </a:prstGeom>
              <a:blipFill>
                <a:blip r:embed="rId5"/>
                <a:stretch>
                  <a:fillRect b="-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EBE1661-5AFE-34AF-B800-92AD2A50F83E}"/>
                  </a:ext>
                </a:extLst>
              </p:cNvPr>
              <p:cNvSpPr txBox="1"/>
              <p:nvPr/>
            </p:nvSpPr>
            <p:spPr>
              <a:xfrm>
                <a:off x="2234792" y="3748970"/>
                <a:ext cx="148739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b="0" i="1">
                          <a:latin typeface="Cambria Math" panose="02040503050406030204" pitchFamily="18" charset="0"/>
                        </a:rPr>
                        <m:t>𝑋</m:t>
                      </m:r>
                      <m:r>
                        <a:rPr lang="it-IT" sz="2000" b="0" i="1">
                          <a:latin typeface="Cambria Math" panose="02040503050406030204" pitchFamily="18" charset="0"/>
                        </a:rPr>
                        <m:t>=1</m:t>
                      </m:r>
                    </m:oMath>
                  </m:oMathPara>
                </a14:m>
                <a:endParaRPr lang="en-IT" sz="2000"/>
              </a:p>
            </p:txBody>
          </p:sp>
        </mc:Choice>
        <mc:Fallback xmlns="">
          <p:sp>
            <p:nvSpPr>
              <p:cNvPr id="6" name="TextBox 5">
                <a:extLst>
                  <a:ext uri="{FF2B5EF4-FFF2-40B4-BE49-F238E27FC236}">
                    <a16:creationId xmlns:a16="http://schemas.microsoft.com/office/drawing/2014/main" id="{8EBE1661-5AFE-34AF-B800-92AD2A50F83E}"/>
                  </a:ext>
                </a:extLst>
              </p:cNvPr>
              <p:cNvSpPr txBox="1">
                <a:spLocks noRot="1" noChangeAspect="1" noMove="1" noResize="1" noEditPoints="1" noAdjustHandles="1" noChangeArrowheads="1" noChangeShapeType="1" noTextEdit="1"/>
              </p:cNvSpPr>
              <p:nvPr/>
            </p:nvSpPr>
            <p:spPr>
              <a:xfrm>
                <a:off x="2234792" y="3748970"/>
                <a:ext cx="1487399" cy="400110"/>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756C31-D5F9-0E13-7016-A274287435A8}"/>
                  </a:ext>
                </a:extLst>
              </p:cNvPr>
              <p:cNvSpPr txBox="1"/>
              <p:nvPr/>
            </p:nvSpPr>
            <p:spPr>
              <a:xfrm>
                <a:off x="4089730" y="4725144"/>
                <a:ext cx="13532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b="0" i="1">
                          <a:latin typeface="Cambria Math" panose="02040503050406030204" pitchFamily="18" charset="0"/>
                        </a:rPr>
                        <m:t>𝑋</m:t>
                      </m:r>
                      <m:r>
                        <a:rPr lang="it-IT" sz="2000" b="0" i="1">
                          <a:latin typeface="Cambria Math" panose="02040503050406030204" pitchFamily="18" charset="0"/>
                        </a:rPr>
                        <m:t>=2</m:t>
                      </m:r>
                      <m:r>
                        <a:rPr lang="it-IT" sz="2000" b="0" i="1">
                          <a:latin typeface="Cambria Math" panose="02040503050406030204" pitchFamily="18" charset="0"/>
                          <a:ea typeface="Cambria Math" panose="02040503050406030204" pitchFamily="18" charset="0"/>
                        </a:rPr>
                        <m:t>𝛾</m:t>
                      </m:r>
                    </m:oMath>
                  </m:oMathPara>
                </a14:m>
                <a:endParaRPr lang="en-IT" sz="2000"/>
              </a:p>
            </p:txBody>
          </p:sp>
        </mc:Choice>
        <mc:Fallback xmlns="">
          <p:sp>
            <p:nvSpPr>
              <p:cNvPr id="7" name="TextBox 6">
                <a:extLst>
                  <a:ext uri="{FF2B5EF4-FFF2-40B4-BE49-F238E27FC236}">
                    <a16:creationId xmlns:a16="http://schemas.microsoft.com/office/drawing/2014/main" id="{68756C31-D5F9-0E13-7016-A274287435A8}"/>
                  </a:ext>
                </a:extLst>
              </p:cNvPr>
              <p:cNvSpPr txBox="1">
                <a:spLocks noRot="1" noChangeAspect="1" noMove="1" noResize="1" noEditPoints="1" noAdjustHandles="1" noChangeArrowheads="1" noChangeShapeType="1" noTextEdit="1"/>
              </p:cNvSpPr>
              <p:nvPr/>
            </p:nvSpPr>
            <p:spPr>
              <a:xfrm>
                <a:off x="4089730" y="4725144"/>
                <a:ext cx="1353229" cy="400110"/>
              </a:xfrm>
              <a:prstGeom prst="rect">
                <a:avLst/>
              </a:prstGeom>
              <a:blipFill>
                <a:blip r:embed="rId7"/>
                <a:stretch>
                  <a:fillRect b="-312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EE918A-2E96-BD4C-0B2F-B2FA9A60CBD8}"/>
                  </a:ext>
                </a:extLst>
              </p:cNvPr>
              <p:cNvSpPr txBox="1"/>
              <p:nvPr/>
            </p:nvSpPr>
            <p:spPr>
              <a:xfrm>
                <a:off x="3995936" y="5190153"/>
                <a:ext cx="1487399"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b="0" i="1">
                          <a:latin typeface="Cambria Math" panose="02040503050406030204" pitchFamily="18" charset="0"/>
                        </a:rPr>
                        <m:t>=</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2</m:t>
                          </m:r>
                        </m:den>
                      </m:f>
                    </m:oMath>
                  </m:oMathPara>
                </a14:m>
                <a:endParaRPr lang="en-IT" sz="2000"/>
              </a:p>
            </p:txBody>
          </p:sp>
        </mc:Choice>
        <mc:Fallback xmlns="">
          <p:sp>
            <p:nvSpPr>
              <p:cNvPr id="8" name="TextBox 7">
                <a:extLst>
                  <a:ext uri="{FF2B5EF4-FFF2-40B4-BE49-F238E27FC236}">
                    <a16:creationId xmlns:a16="http://schemas.microsoft.com/office/drawing/2014/main" id="{58EE918A-2E96-BD4C-0B2F-B2FA9A60CBD8}"/>
                  </a:ext>
                </a:extLst>
              </p:cNvPr>
              <p:cNvSpPr txBox="1">
                <a:spLocks noRot="1" noChangeAspect="1" noMove="1" noResize="1" noEditPoints="1" noAdjustHandles="1" noChangeArrowheads="1" noChangeShapeType="1" noTextEdit="1"/>
              </p:cNvSpPr>
              <p:nvPr/>
            </p:nvSpPr>
            <p:spPr>
              <a:xfrm>
                <a:off x="3995936" y="5190153"/>
                <a:ext cx="1487399" cy="707886"/>
              </a:xfrm>
              <a:prstGeom prst="rect">
                <a:avLst/>
              </a:prstGeom>
              <a:blipFill>
                <a:blip r:embed="rId8"/>
                <a:stretch>
                  <a:fillRect b="-70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0D55AB6-EABD-C967-8571-39D163B7C364}"/>
                  </a:ext>
                </a:extLst>
              </p:cNvPr>
              <p:cNvSpPr txBox="1"/>
              <p:nvPr/>
            </p:nvSpPr>
            <p:spPr>
              <a:xfrm>
                <a:off x="5695585" y="3666183"/>
                <a:ext cx="135322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2000" i="1">
                          <a:latin typeface="Cambria Math" panose="02040503050406030204" pitchFamily="18" charset="0"/>
                        </a:rPr>
                        <m:t>𝑋</m:t>
                      </m:r>
                      <m:r>
                        <a:rPr lang="it-IT" sz="2000" i="1">
                          <a:latin typeface="Cambria Math" panose="02040503050406030204" pitchFamily="18" charset="0"/>
                        </a:rPr>
                        <m:t>=4</m:t>
                      </m:r>
                      <m:sSup>
                        <m:sSupPr>
                          <m:ctrlPr>
                            <a:rPr lang="it-IT" sz="2000" i="1">
                              <a:latin typeface="Cambria Math" panose="02040503050406030204" pitchFamily="18" charset="0"/>
                            </a:rPr>
                          </m:ctrlPr>
                        </m:sSupPr>
                        <m:e>
                          <m:r>
                            <a:rPr lang="it-IT" sz="2000" i="1">
                              <a:latin typeface="Cambria Math" panose="02040503050406030204" pitchFamily="18" charset="0"/>
                              <a:ea typeface="Cambria Math" panose="02040503050406030204" pitchFamily="18" charset="0"/>
                            </a:rPr>
                            <m:t>𝛾</m:t>
                          </m:r>
                        </m:e>
                        <m:sup>
                          <m:r>
                            <a:rPr lang="it-IT" sz="2000" i="1">
                              <a:latin typeface="Cambria Math" panose="02040503050406030204" pitchFamily="18" charset="0"/>
                            </a:rPr>
                            <m:t>2</m:t>
                          </m:r>
                        </m:sup>
                      </m:sSup>
                    </m:oMath>
                  </m:oMathPara>
                </a14:m>
                <a:endParaRPr lang="en-IT" sz="2000"/>
              </a:p>
            </p:txBody>
          </p:sp>
        </mc:Choice>
        <mc:Fallback xmlns="">
          <p:sp>
            <p:nvSpPr>
              <p:cNvPr id="9" name="TextBox 8">
                <a:extLst>
                  <a:ext uri="{FF2B5EF4-FFF2-40B4-BE49-F238E27FC236}">
                    <a16:creationId xmlns:a16="http://schemas.microsoft.com/office/drawing/2014/main" id="{D0D55AB6-EABD-C967-8571-39D163B7C364}"/>
                  </a:ext>
                </a:extLst>
              </p:cNvPr>
              <p:cNvSpPr txBox="1">
                <a:spLocks noRot="1" noChangeAspect="1" noMove="1" noResize="1" noEditPoints="1" noAdjustHandles="1" noChangeArrowheads="1" noChangeShapeType="1" noTextEdit="1"/>
              </p:cNvSpPr>
              <p:nvPr/>
            </p:nvSpPr>
            <p:spPr>
              <a:xfrm>
                <a:off x="5695585" y="3666183"/>
                <a:ext cx="1353229" cy="400110"/>
              </a:xfrm>
              <a:prstGeom prst="rect">
                <a:avLst/>
              </a:prstGeom>
              <a:blipFill>
                <a:blip r:embed="rId9"/>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D875B5-1047-5B5B-67CE-46A025E0000B}"/>
                  </a:ext>
                </a:extLst>
              </p:cNvPr>
              <p:cNvSpPr txBox="1"/>
              <p:nvPr/>
            </p:nvSpPr>
            <p:spPr>
              <a:xfrm>
                <a:off x="5197556" y="4007122"/>
                <a:ext cx="2292201" cy="4299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rPr>
                            <m:t>𝑝h</m:t>
                          </m:r>
                        </m:sub>
                      </m:sSub>
                      <m:r>
                        <a:rPr lang="it-IT" sz="2000" i="1">
                          <a:latin typeface="Cambria Math" panose="02040503050406030204" pitchFamily="18" charset="0"/>
                        </a:rPr>
                        <m:t>=</m:t>
                      </m:r>
                      <m:r>
                        <a:rPr lang="it-IT" sz="2000" i="1">
                          <a:latin typeface="Cambria Math" panose="02040503050406030204" pitchFamily="18" charset="0"/>
                          <a:ea typeface="Cambria Math" panose="02040503050406030204" pitchFamily="18" charset="0"/>
                        </a:rPr>
                        <m:t>𝛾</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r>
                        <a:rPr lang="it-IT" sz="2000" b="0" i="1">
                          <a:latin typeface="Cambria Math" panose="02040503050406030204" pitchFamily="18" charset="0"/>
                        </a:rPr>
                        <m:t>=</m:t>
                      </m:r>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𝑒</m:t>
                          </m:r>
                        </m:sub>
                      </m:sSub>
                    </m:oMath>
                  </m:oMathPara>
                </a14:m>
                <a:endParaRPr lang="en-IT" sz="2000"/>
              </a:p>
            </p:txBody>
          </p:sp>
        </mc:Choice>
        <mc:Fallback xmlns="">
          <p:sp>
            <p:nvSpPr>
              <p:cNvPr id="10" name="TextBox 9">
                <a:extLst>
                  <a:ext uri="{FF2B5EF4-FFF2-40B4-BE49-F238E27FC236}">
                    <a16:creationId xmlns:a16="http://schemas.microsoft.com/office/drawing/2014/main" id="{E3D875B5-1047-5B5B-67CE-46A025E0000B}"/>
                  </a:ext>
                </a:extLst>
              </p:cNvPr>
              <p:cNvSpPr txBox="1">
                <a:spLocks noRot="1" noChangeAspect="1" noMove="1" noResize="1" noEditPoints="1" noAdjustHandles="1" noChangeArrowheads="1" noChangeShapeType="1" noTextEdit="1"/>
              </p:cNvSpPr>
              <p:nvPr/>
            </p:nvSpPr>
            <p:spPr>
              <a:xfrm>
                <a:off x="5197556" y="4007122"/>
                <a:ext cx="2292201" cy="429990"/>
              </a:xfrm>
              <a:prstGeom prst="rect">
                <a:avLst/>
              </a:prstGeom>
              <a:blipFill>
                <a:blip r:embed="rId10"/>
                <a:stretch>
                  <a:fillRect b="-5714"/>
                </a:stretch>
              </a:blipFill>
            </p:spPr>
            <p:txBody>
              <a:bodyPr/>
              <a:lstStyle/>
              <a:p>
                <a:r>
                  <a:rPr lang="en-IT">
                    <a:noFill/>
                  </a:rPr>
                  <a:t> </a:t>
                </a:r>
              </a:p>
            </p:txBody>
          </p:sp>
        </mc:Fallback>
      </mc:AlternateContent>
      <p:sp>
        <p:nvSpPr>
          <p:cNvPr id="11" name="TextBox 10">
            <a:extLst>
              <a:ext uri="{FF2B5EF4-FFF2-40B4-BE49-F238E27FC236}">
                <a16:creationId xmlns:a16="http://schemas.microsoft.com/office/drawing/2014/main" id="{0ECCE96C-B205-8FEA-A04D-A0C4948537C0}"/>
              </a:ext>
            </a:extLst>
          </p:cNvPr>
          <p:cNvSpPr txBox="1"/>
          <p:nvPr/>
        </p:nvSpPr>
        <p:spPr>
          <a:xfrm>
            <a:off x="6228184" y="6135687"/>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12" name="TextBox 11">
            <a:extLst>
              <a:ext uri="{FF2B5EF4-FFF2-40B4-BE49-F238E27FC236}">
                <a16:creationId xmlns:a16="http://schemas.microsoft.com/office/drawing/2014/main" id="{FF7E4C75-C38E-BEC3-9486-093F6CFDFA19}"/>
              </a:ext>
            </a:extLst>
          </p:cNvPr>
          <p:cNvSpPr txBox="1"/>
          <p:nvPr/>
        </p:nvSpPr>
        <p:spPr>
          <a:xfrm>
            <a:off x="1403648" y="286250"/>
            <a:ext cx="4039311" cy="830997"/>
          </a:xfrm>
          <a:prstGeom prst="rect">
            <a:avLst/>
          </a:prstGeom>
          <a:noFill/>
        </p:spPr>
        <p:txBody>
          <a:bodyPr wrap="none" rtlCol="0">
            <a:spAutoFit/>
          </a:bodyPr>
          <a:lstStyle/>
          <a:p>
            <a:r>
              <a:rPr lang="en-GB"/>
              <a:t>A</a:t>
            </a:r>
            <a:r>
              <a:rPr lang="en-IT"/>
              <a:t>ll quantities normalized to</a:t>
            </a:r>
          </a:p>
          <a:p>
            <a:r>
              <a:rPr lang="en-IT"/>
              <a:t>the total energy </a:t>
            </a:r>
            <a:r>
              <a:rPr lang="en-IT" i="1"/>
              <a:t>E</a:t>
            </a:r>
            <a:r>
              <a:rPr lang="en-IT" i="1" baseline="-25000"/>
              <a:t>tot</a:t>
            </a:r>
            <a:r>
              <a:rPr lang="en-IT" i="1"/>
              <a:t> =</a:t>
            </a:r>
            <a:r>
              <a:rPr lang="en-IT"/>
              <a:t> </a:t>
            </a:r>
            <a:r>
              <a:rPr lang="en-IT" i="1"/>
              <a:t>E</a:t>
            </a:r>
            <a:r>
              <a:rPr lang="en-IT" i="1" baseline="-25000"/>
              <a:t>e</a:t>
            </a:r>
            <a:r>
              <a:rPr lang="en-IT" i="1"/>
              <a:t> + E</a:t>
            </a:r>
            <a:r>
              <a:rPr lang="en-IT" i="1" baseline="-25000"/>
              <a:t>ph</a:t>
            </a:r>
          </a:p>
        </p:txBody>
      </p:sp>
      <p:sp>
        <p:nvSpPr>
          <p:cNvPr id="13" name="TextBox 12">
            <a:extLst>
              <a:ext uri="{FF2B5EF4-FFF2-40B4-BE49-F238E27FC236}">
                <a16:creationId xmlns:a16="http://schemas.microsoft.com/office/drawing/2014/main" id="{C570A141-587D-AB4A-E174-6B1DE9F8B538}"/>
              </a:ext>
            </a:extLst>
          </p:cNvPr>
          <p:cNvSpPr txBox="1"/>
          <p:nvPr/>
        </p:nvSpPr>
        <p:spPr>
          <a:xfrm>
            <a:off x="994118" y="2904241"/>
            <a:ext cx="1600118" cy="400110"/>
          </a:xfrm>
          <a:prstGeom prst="rect">
            <a:avLst/>
          </a:prstGeom>
          <a:noFill/>
        </p:spPr>
        <p:txBody>
          <a:bodyPr wrap="none" rtlCol="0">
            <a:spAutoFit/>
          </a:bodyPr>
          <a:lstStyle/>
          <a:p>
            <a:r>
              <a:rPr lang="en-IT" sz="2000" i="1"/>
              <a:t>E’</a:t>
            </a:r>
            <a:r>
              <a:rPr lang="en-IT" sz="2000" i="1" baseline="-25000"/>
              <a:t>e</a:t>
            </a:r>
            <a:r>
              <a:rPr lang="en-IT" sz="2000" i="1"/>
              <a:t> (E</a:t>
            </a:r>
            <a:r>
              <a:rPr lang="en-IT" sz="2000" i="1" baseline="-25000"/>
              <a:t>ph</a:t>
            </a:r>
            <a:r>
              <a:rPr lang="en-IT" sz="2000" i="1"/>
              <a:t>) / E</a:t>
            </a:r>
            <a:r>
              <a:rPr lang="en-IT" sz="2000" i="1" baseline="-25000"/>
              <a:t>tot</a:t>
            </a:r>
            <a:endParaRPr lang="en-IT" sz="2000" i="1"/>
          </a:p>
        </p:txBody>
      </p:sp>
      <p:sp>
        <p:nvSpPr>
          <p:cNvPr id="14" name="TextBox 13">
            <a:extLst>
              <a:ext uri="{FF2B5EF4-FFF2-40B4-BE49-F238E27FC236}">
                <a16:creationId xmlns:a16="http://schemas.microsoft.com/office/drawing/2014/main" id="{EE046DEB-B781-2A18-AC7F-5507B7837347}"/>
              </a:ext>
            </a:extLst>
          </p:cNvPr>
          <p:cNvSpPr txBox="1"/>
          <p:nvPr/>
        </p:nvSpPr>
        <p:spPr>
          <a:xfrm>
            <a:off x="3820279" y="2971515"/>
            <a:ext cx="1694695" cy="400110"/>
          </a:xfrm>
          <a:prstGeom prst="rect">
            <a:avLst/>
          </a:prstGeom>
          <a:noFill/>
        </p:spPr>
        <p:txBody>
          <a:bodyPr wrap="none" rtlCol="0">
            <a:spAutoFit/>
          </a:bodyPr>
          <a:lstStyle/>
          <a:p>
            <a:r>
              <a:rPr lang="en-IT" sz="2000" i="1"/>
              <a:t>E’</a:t>
            </a:r>
            <a:r>
              <a:rPr lang="en-IT" sz="2000" i="1" baseline="-25000"/>
              <a:t>ph</a:t>
            </a:r>
            <a:r>
              <a:rPr lang="en-IT" sz="2000" i="1"/>
              <a:t> (E</a:t>
            </a:r>
            <a:r>
              <a:rPr lang="en-IT" sz="2000" i="1" baseline="-25000"/>
              <a:t>ph</a:t>
            </a:r>
            <a:r>
              <a:rPr lang="en-IT" sz="2000" i="1"/>
              <a:t>) / E</a:t>
            </a:r>
            <a:r>
              <a:rPr lang="en-IT" sz="2000" i="1" baseline="-25000"/>
              <a:t>tot</a:t>
            </a:r>
            <a:endParaRPr lang="en-IT" sz="2000" i="1"/>
          </a:p>
        </p:txBody>
      </p:sp>
      <p:sp>
        <p:nvSpPr>
          <p:cNvPr id="15" name="TextBox 14">
            <a:extLst>
              <a:ext uri="{FF2B5EF4-FFF2-40B4-BE49-F238E27FC236}">
                <a16:creationId xmlns:a16="http://schemas.microsoft.com/office/drawing/2014/main" id="{52448F65-3603-BAD3-114D-12DE57598145}"/>
              </a:ext>
            </a:extLst>
          </p:cNvPr>
          <p:cNvSpPr txBox="1"/>
          <p:nvPr/>
        </p:nvSpPr>
        <p:spPr>
          <a:xfrm>
            <a:off x="7101197" y="3009789"/>
            <a:ext cx="1048685" cy="400110"/>
          </a:xfrm>
          <a:prstGeom prst="rect">
            <a:avLst/>
          </a:prstGeom>
          <a:noFill/>
        </p:spPr>
        <p:txBody>
          <a:bodyPr wrap="none" rtlCol="0">
            <a:spAutoFit/>
          </a:bodyPr>
          <a:lstStyle/>
          <a:p>
            <a:r>
              <a:rPr lang="en-IT" sz="2000" i="1"/>
              <a:t>E</a:t>
            </a:r>
            <a:r>
              <a:rPr lang="en-IT" sz="2000" i="1" baseline="-25000"/>
              <a:t>ph</a:t>
            </a:r>
            <a:r>
              <a:rPr lang="en-IT" sz="2000" i="1"/>
              <a:t> / E</a:t>
            </a:r>
            <a:r>
              <a:rPr lang="en-IT" sz="2000" i="1" baseline="-25000"/>
              <a:t>tot</a:t>
            </a:r>
            <a:endParaRPr lang="en-IT" sz="2000" i="1"/>
          </a:p>
        </p:txBody>
      </p:sp>
      <p:sp>
        <p:nvSpPr>
          <p:cNvPr id="16" name="TextBox 15">
            <a:extLst>
              <a:ext uri="{FF2B5EF4-FFF2-40B4-BE49-F238E27FC236}">
                <a16:creationId xmlns:a16="http://schemas.microsoft.com/office/drawing/2014/main" id="{9B3A15E8-13F2-2859-0FE6-AC2570B178C3}"/>
              </a:ext>
            </a:extLst>
          </p:cNvPr>
          <p:cNvSpPr txBox="1"/>
          <p:nvPr/>
        </p:nvSpPr>
        <p:spPr>
          <a:xfrm>
            <a:off x="4403219" y="1633928"/>
            <a:ext cx="1008108" cy="461665"/>
          </a:xfrm>
          <a:prstGeom prst="rect">
            <a:avLst/>
          </a:prstGeom>
          <a:noFill/>
        </p:spPr>
        <p:txBody>
          <a:bodyPr wrap="square" rtlCol="0">
            <a:spAutoFit/>
          </a:bodyPr>
          <a:lstStyle/>
          <a:p>
            <a:r>
              <a:rPr lang="en-IT" i="1"/>
              <a:t>X(E</a:t>
            </a:r>
            <a:r>
              <a:rPr lang="en-IT" i="1" baseline="-25000"/>
              <a:t>ph</a:t>
            </a:r>
            <a:r>
              <a:rPr lang="en-IT" i="1"/>
              <a:t>)</a:t>
            </a:r>
          </a:p>
        </p:txBody>
      </p:sp>
      <p:cxnSp>
        <p:nvCxnSpPr>
          <p:cNvPr id="17" name="Straight Arrow Connector 16">
            <a:extLst>
              <a:ext uri="{FF2B5EF4-FFF2-40B4-BE49-F238E27FC236}">
                <a16:creationId xmlns:a16="http://schemas.microsoft.com/office/drawing/2014/main" id="{4CAC3C9E-38F2-882D-27C4-896CAA5F0C76}"/>
              </a:ext>
            </a:extLst>
          </p:cNvPr>
          <p:cNvCxnSpPr/>
          <p:nvPr/>
        </p:nvCxnSpPr>
        <p:spPr bwMode="auto">
          <a:xfrm>
            <a:off x="2987824" y="262258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09B4D4D6-7310-87C2-F3AA-8396935E5142}"/>
              </a:ext>
            </a:extLst>
          </p:cNvPr>
          <p:cNvCxnSpPr/>
          <p:nvPr/>
        </p:nvCxnSpPr>
        <p:spPr bwMode="auto">
          <a:xfrm>
            <a:off x="4697203" y="378570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510DEC13-7169-4C46-F143-D9BCBAA1BD4C}"/>
              </a:ext>
            </a:extLst>
          </p:cNvPr>
          <p:cNvCxnSpPr/>
          <p:nvPr/>
        </p:nvCxnSpPr>
        <p:spPr bwMode="auto">
          <a:xfrm>
            <a:off x="6372200" y="2622589"/>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20" name="TextBox 19">
            <a:extLst>
              <a:ext uri="{FF2B5EF4-FFF2-40B4-BE49-F238E27FC236}">
                <a16:creationId xmlns:a16="http://schemas.microsoft.com/office/drawing/2014/main" id="{9AA072DD-E5AF-3C96-11AD-C6E8CFE9E0EE}"/>
              </a:ext>
            </a:extLst>
          </p:cNvPr>
          <p:cNvSpPr txBox="1"/>
          <p:nvPr/>
        </p:nvSpPr>
        <p:spPr>
          <a:xfrm>
            <a:off x="6793310" y="2545740"/>
            <a:ext cx="1739130" cy="523220"/>
          </a:xfrm>
          <a:prstGeom prst="rect">
            <a:avLst/>
          </a:prstGeom>
          <a:solidFill>
            <a:schemeClr val="accent1"/>
          </a:solidFill>
        </p:spPr>
        <p:txBody>
          <a:bodyPr wrap="none" rtlCol="0">
            <a:spAutoFit/>
          </a:bodyPr>
          <a:lstStyle/>
          <a:p>
            <a:pPr algn="ctr"/>
            <a:r>
              <a:rPr lang="en-GB" sz="1400">
                <a:effectLst/>
                <a:latin typeface="Times" pitchFamily="2" charset="0"/>
              </a:rPr>
              <a:t>A.H. Compton,</a:t>
            </a:r>
          </a:p>
          <a:p>
            <a:pPr algn="ctr"/>
            <a:r>
              <a:rPr lang="en-GB" sz="1400">
                <a:effectLst/>
                <a:latin typeface="Times" pitchFamily="2" charset="0"/>
              </a:rPr>
              <a:t>Phys. Rev. 21 (1923) </a:t>
            </a:r>
          </a:p>
        </p:txBody>
      </p:sp>
      <p:sp>
        <p:nvSpPr>
          <p:cNvPr id="21" name="TextBox 20">
            <a:extLst>
              <a:ext uri="{FF2B5EF4-FFF2-40B4-BE49-F238E27FC236}">
                <a16:creationId xmlns:a16="http://schemas.microsoft.com/office/drawing/2014/main" id="{9606CA3A-6FD6-8EE9-31AD-009577D98B8C}"/>
              </a:ext>
            </a:extLst>
          </p:cNvPr>
          <p:cNvSpPr txBox="1"/>
          <p:nvPr/>
        </p:nvSpPr>
        <p:spPr>
          <a:xfrm>
            <a:off x="1185081" y="2340169"/>
            <a:ext cx="1442703" cy="584775"/>
          </a:xfrm>
          <a:prstGeom prst="rect">
            <a:avLst/>
          </a:prstGeom>
          <a:solidFill>
            <a:srgbClr val="FFFF00"/>
          </a:solidFill>
        </p:spPr>
        <p:txBody>
          <a:bodyPr wrap="none" rtlCol="0">
            <a:spAutoFit/>
          </a:bodyPr>
          <a:lstStyle/>
          <a:p>
            <a:pPr algn="ctr"/>
            <a:r>
              <a:rPr lang="en-IT" sz="1600"/>
              <a:t>I.C.S.</a:t>
            </a:r>
          </a:p>
          <a:p>
            <a:pPr algn="ctr"/>
            <a:r>
              <a:rPr lang="en-IT" sz="1600"/>
              <a:t>STAR, ELI-NP</a:t>
            </a:r>
          </a:p>
        </p:txBody>
      </p:sp>
      <p:sp>
        <p:nvSpPr>
          <p:cNvPr id="22" name="TextBox 21">
            <a:extLst>
              <a:ext uri="{FF2B5EF4-FFF2-40B4-BE49-F238E27FC236}">
                <a16:creationId xmlns:a16="http://schemas.microsoft.com/office/drawing/2014/main" id="{8CFB15C5-EAF1-42BB-2249-C5BFB010586B}"/>
              </a:ext>
            </a:extLst>
          </p:cNvPr>
          <p:cNvSpPr txBox="1"/>
          <p:nvPr/>
        </p:nvSpPr>
        <p:spPr>
          <a:xfrm rot="2735960">
            <a:off x="3222683" y="3963485"/>
            <a:ext cx="1418979" cy="338554"/>
          </a:xfrm>
          <a:prstGeom prst="rect">
            <a:avLst/>
          </a:prstGeom>
          <a:solidFill>
            <a:srgbClr val="FFFF00"/>
          </a:solidFill>
        </p:spPr>
        <p:txBody>
          <a:bodyPr wrap="none" rtlCol="0">
            <a:spAutoFit/>
          </a:bodyPr>
          <a:lstStyle/>
          <a:p>
            <a:pPr algn="ctr"/>
            <a:r>
              <a:rPr lang="en-IT" sz="1600"/>
              <a:t>Astro-physics?</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4405B7C-7B01-799F-A43C-AC5647393195}"/>
                  </a:ext>
                </a:extLst>
              </p:cNvPr>
              <p:cNvSpPr txBox="1"/>
              <p:nvPr/>
            </p:nvSpPr>
            <p:spPr>
              <a:xfrm>
                <a:off x="6405697" y="1772816"/>
                <a:ext cx="2793114" cy="7177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sz="2000" b="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𝜆</m:t>
                          </m:r>
                        </m:e>
                        <m:sup>
                          <m:r>
                            <a:rPr lang="it-IT" sz="2000" b="0" i="1">
                              <a:latin typeface="Cambria Math" panose="02040503050406030204" pitchFamily="18" charset="0"/>
                              <a:ea typeface="Cambria Math" panose="02040503050406030204" pitchFamily="18" charset="0"/>
                            </a:rPr>
                            <m:t>′</m:t>
                          </m:r>
                        </m:sup>
                      </m:sSup>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𝜆</m:t>
                      </m:r>
                      <m:r>
                        <a:rPr lang="it-IT" sz="2000" b="0" i="1">
                          <a:latin typeface="Cambria Math" panose="02040503050406030204" pitchFamily="18" charset="0"/>
                          <a:ea typeface="Cambria Math" panose="02040503050406030204" pitchFamily="18" charset="0"/>
                        </a:rPr>
                        <m:t>=</m:t>
                      </m:r>
                      <m:sSub>
                        <m:sSubPr>
                          <m:ctrlPr>
                            <a:rPr lang="it-IT" sz="2000" b="0" i="1">
                              <a:latin typeface="Cambria Math" panose="02040503050406030204" pitchFamily="18" charset="0"/>
                              <a:ea typeface="Cambria Math" panose="02040503050406030204" pitchFamily="18" charset="0"/>
                            </a:rPr>
                          </m:ctrlPr>
                        </m:sSubPr>
                        <m:e>
                          <m:r>
                            <a:rPr lang="it-IT" sz="2000" b="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𝐶</m:t>
                          </m:r>
                        </m:sub>
                      </m:sSub>
                      <m:d>
                        <m:dPr>
                          <m:ctrlPr>
                            <a:rPr lang="it-IT" sz="2000" b="0" i="1">
                              <a:latin typeface="Cambria Math" panose="02040503050406030204" pitchFamily="18" charset="0"/>
                              <a:ea typeface="Cambria Math" panose="02040503050406030204" pitchFamily="18" charset="0"/>
                            </a:rPr>
                          </m:ctrlPr>
                        </m:dPr>
                        <m:e>
                          <m:r>
                            <a:rPr lang="it-IT" sz="2000" b="0" i="1">
                              <a:latin typeface="Cambria Math" panose="02040503050406030204" pitchFamily="18" charset="0"/>
                              <a:ea typeface="Cambria Math" panose="02040503050406030204" pitchFamily="18" charset="0"/>
                            </a:rPr>
                            <m:t>1−</m:t>
                          </m:r>
                          <m:func>
                            <m:funcPr>
                              <m:ctrlPr>
                                <a:rPr lang="it-IT" sz="2000" b="0" i="1">
                                  <a:latin typeface="Cambria Math" panose="02040503050406030204" pitchFamily="18" charset="0"/>
                                  <a:ea typeface="Cambria Math" panose="02040503050406030204" pitchFamily="18" charset="0"/>
                                </a:rPr>
                              </m:ctrlPr>
                            </m:funcPr>
                            <m:fName>
                              <m:r>
                                <m:rPr>
                                  <m:sty m:val="p"/>
                                </m:rPr>
                                <a:rPr lang="it-IT" sz="2000" b="0" i="0">
                                  <a:latin typeface="Cambria Math" panose="02040503050406030204" pitchFamily="18" charset="0"/>
                                  <a:ea typeface="Cambria Math" panose="02040503050406030204" pitchFamily="18" charset="0"/>
                                </a:rPr>
                                <m:t>cos</m:t>
                              </m:r>
                            </m:fName>
                            <m:e>
                              <m:r>
                                <a:rPr lang="it-IT" sz="2000" b="0" i="1">
                                  <a:latin typeface="Cambria Math" panose="02040503050406030204" pitchFamily="18" charset="0"/>
                                  <a:ea typeface="Cambria Math" panose="02040503050406030204" pitchFamily="18" charset="0"/>
                                </a:rPr>
                                <m:t>𝜗</m:t>
                              </m:r>
                            </m:e>
                          </m:func>
                        </m:e>
                      </m:d>
                    </m:oMath>
                  </m:oMathPara>
                </a14:m>
                <a:endParaRPr lang="en-IT" sz="2000"/>
              </a:p>
              <a:p>
                <a:pPr/>
                <a14:m>
                  <m:oMathPara xmlns:m="http://schemas.openxmlformats.org/officeDocument/2006/math">
                    <m:oMathParaPr>
                      <m:jc m:val="centerGroup"/>
                    </m:oMathParaPr>
                    <m:oMath xmlns:m="http://schemas.openxmlformats.org/officeDocument/2006/math">
                      <m:sSubSup>
                        <m:sSubSupPr>
                          <m:ctrlPr>
                            <a:rPr lang="it-IT" sz="2000" i="1">
                              <a:latin typeface="Cambria Math" panose="02040503050406030204" pitchFamily="18" charset="0"/>
                              <a:ea typeface="Cambria Math" panose="02040503050406030204" pitchFamily="18" charset="0"/>
                            </a:rPr>
                          </m:ctrlPr>
                        </m:sSubSupPr>
                        <m:e>
                          <m:r>
                            <a:rPr lang="it-IT" sz="200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𝑚𝑖𝑛</m:t>
                          </m:r>
                        </m:sub>
                        <m:sup>
                          <m:r>
                            <a:rPr lang="it-IT" sz="2000" b="0" i="1">
                              <a:latin typeface="Cambria Math" panose="02040503050406030204" pitchFamily="18" charset="0"/>
                              <a:ea typeface="Cambria Math" panose="02040503050406030204" pitchFamily="18" charset="0"/>
                            </a:rPr>
                            <m:t>′</m:t>
                          </m:r>
                        </m:sup>
                      </m:sSubSup>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𝜆</m:t>
                      </m:r>
                      <m:r>
                        <a:rPr lang="it-IT" sz="2000" b="0" i="1">
                          <a:latin typeface="Cambria Math" panose="02040503050406030204" pitchFamily="18" charset="0"/>
                          <a:ea typeface="Cambria Math" panose="02040503050406030204" pitchFamily="18" charset="0"/>
                        </a:rPr>
                        <m:t>=2</m:t>
                      </m:r>
                      <m:sSub>
                        <m:sSubPr>
                          <m:ctrlPr>
                            <a:rPr lang="it-IT" sz="2000" b="0" i="1">
                              <a:latin typeface="Cambria Math" panose="02040503050406030204" pitchFamily="18" charset="0"/>
                              <a:ea typeface="Cambria Math" panose="02040503050406030204" pitchFamily="18" charset="0"/>
                            </a:rPr>
                          </m:ctrlPr>
                        </m:sSubPr>
                        <m:e>
                          <m:r>
                            <a:rPr lang="it-IT" sz="2000" b="0" i="1">
                              <a:latin typeface="Cambria Math" panose="02040503050406030204" pitchFamily="18" charset="0"/>
                              <a:ea typeface="Cambria Math" panose="02040503050406030204" pitchFamily="18" charset="0"/>
                            </a:rPr>
                            <m:t>𝜆</m:t>
                          </m:r>
                        </m:e>
                        <m:sub>
                          <m:r>
                            <a:rPr lang="it-IT" sz="2000" b="0" i="1">
                              <a:latin typeface="Cambria Math" panose="02040503050406030204" pitchFamily="18" charset="0"/>
                              <a:ea typeface="Cambria Math" panose="02040503050406030204" pitchFamily="18" charset="0"/>
                            </a:rPr>
                            <m:t>𝐶</m:t>
                          </m:r>
                        </m:sub>
                      </m:sSub>
                    </m:oMath>
                  </m:oMathPara>
                </a14:m>
                <a:endParaRPr lang="en-IT" sz="2000"/>
              </a:p>
            </p:txBody>
          </p:sp>
        </mc:Choice>
        <mc:Fallback xmlns="">
          <p:sp>
            <p:nvSpPr>
              <p:cNvPr id="23" name="TextBox 22">
                <a:extLst>
                  <a:ext uri="{FF2B5EF4-FFF2-40B4-BE49-F238E27FC236}">
                    <a16:creationId xmlns:a16="http://schemas.microsoft.com/office/drawing/2014/main" id="{14405B7C-7B01-799F-A43C-AC5647393195}"/>
                  </a:ext>
                </a:extLst>
              </p:cNvPr>
              <p:cNvSpPr txBox="1">
                <a:spLocks noRot="1" noChangeAspect="1" noMove="1" noResize="1" noEditPoints="1" noAdjustHandles="1" noChangeArrowheads="1" noChangeShapeType="1" noTextEdit="1"/>
              </p:cNvSpPr>
              <p:nvPr/>
            </p:nvSpPr>
            <p:spPr>
              <a:xfrm>
                <a:off x="6405697" y="1772816"/>
                <a:ext cx="2793114" cy="717761"/>
              </a:xfrm>
              <a:prstGeom prst="rect">
                <a:avLst/>
              </a:prstGeom>
              <a:blipFill>
                <a:blip r:embed="rId11"/>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A1E6C96-E161-E01D-4EFA-D6817C97A890}"/>
                  </a:ext>
                </a:extLst>
              </p:cNvPr>
              <p:cNvSpPr txBox="1"/>
              <p:nvPr/>
            </p:nvSpPr>
            <p:spPr>
              <a:xfrm>
                <a:off x="3562743" y="6242579"/>
                <a:ext cx="2305401" cy="570797"/>
              </a:xfrm>
              <a:prstGeom prst="rect">
                <a:avLst/>
              </a:prstGeom>
              <a:noFill/>
            </p:spPr>
            <p:txBody>
              <a:bodyPr wrap="square">
                <a:spAutoFit/>
              </a:bodyPr>
              <a:lstStyle/>
              <a:p>
                <a14:m>
                  <m:oMath xmlns:m="http://schemas.openxmlformats.org/officeDocument/2006/math">
                    <m:sSubSup>
                      <m:sSubSupPr>
                        <m:ctrlPr>
                          <a:rPr lang="it-IT" sz="2000" i="1">
                            <a:latin typeface="Cambria Math" panose="02040503050406030204" pitchFamily="18" charset="0"/>
                          </a:rPr>
                        </m:ctrlPr>
                      </m:sSubSupPr>
                      <m:e>
                        <m:r>
                          <a:rPr lang="it-IT" sz="2000" b="0" i="1">
                            <a:latin typeface="Cambria Math" panose="02040503050406030204" pitchFamily="18" charset="0"/>
                          </a:rPr>
                          <m:t>𝐸</m:t>
                        </m:r>
                      </m:e>
                      <m:sub>
                        <m:r>
                          <a:rPr lang="it-IT" sz="2000" b="0" i="1">
                            <a:latin typeface="Cambria Math" panose="02040503050406030204" pitchFamily="18" charset="0"/>
                          </a:rPr>
                          <m:t>𝑝h</m:t>
                        </m:r>
                      </m:sub>
                      <m:sup>
                        <m:r>
                          <a:rPr lang="it-IT" sz="2000" b="0" i="1">
                            <a:latin typeface="Cambria Math" panose="02040503050406030204" pitchFamily="18" charset="0"/>
                          </a:rPr>
                          <m:t>𝐸𝑅𝐹</m:t>
                        </m:r>
                      </m:sup>
                    </m:sSubSup>
                    <m:r>
                      <a:rPr lang="it-IT" sz="2000" b="0" i="1">
                        <a:latin typeface="Cambria Math" panose="02040503050406030204" pitchFamily="18" charset="0"/>
                      </a:rPr>
                      <m:t>=2</m:t>
                    </m:r>
                    <m:r>
                      <a:rPr lang="it-IT" sz="2000" b="0" i="1">
                        <a:latin typeface="Cambria Math" panose="02040503050406030204" pitchFamily="18" charset="0"/>
                        <a:ea typeface="Cambria Math" panose="02040503050406030204" pitchFamily="18" charset="0"/>
                      </a:rPr>
                      <m:t>𝛾</m:t>
                    </m:r>
                    <m:f>
                      <m:fPr>
                        <m:ctrlPr>
                          <a:rPr lang="it-IT" sz="2000" b="0" i="1">
                            <a:latin typeface="Cambria Math" panose="02040503050406030204" pitchFamily="18" charset="0"/>
                          </a:rPr>
                        </m:ctrlPr>
                      </m:fPr>
                      <m:num>
                        <m:r>
                          <a:rPr lang="it-IT" sz="2000" b="0" i="1">
                            <a:latin typeface="Cambria Math" panose="02040503050406030204" pitchFamily="18" charset="0"/>
                          </a:rPr>
                          <m:t>𝑚</m:t>
                        </m:r>
                        <m:sSup>
                          <m:sSupPr>
                            <m:ctrlPr>
                              <a:rPr lang="it-IT" sz="2000" b="0" i="1">
                                <a:latin typeface="Cambria Math" panose="02040503050406030204" pitchFamily="18" charset="0"/>
                              </a:rPr>
                            </m:ctrlPr>
                          </m:sSupPr>
                          <m:e>
                            <m:r>
                              <a:rPr lang="it-IT" sz="2000" b="0" i="1">
                                <a:latin typeface="Cambria Math" panose="02040503050406030204" pitchFamily="18" charset="0"/>
                              </a:rPr>
                              <m:t>𝑐</m:t>
                            </m:r>
                          </m:e>
                          <m:sup>
                            <m:r>
                              <a:rPr lang="it-IT" sz="2000" b="0" i="1">
                                <a:latin typeface="Cambria Math" panose="02040503050406030204" pitchFamily="18" charset="0"/>
                              </a:rPr>
                              <m:t>2</m:t>
                            </m:r>
                          </m:sup>
                        </m:sSup>
                      </m:num>
                      <m:den>
                        <m:r>
                          <a:rPr lang="it-IT" sz="2000" b="0" i="1">
                            <a:latin typeface="Cambria Math" panose="02040503050406030204" pitchFamily="18" charset="0"/>
                          </a:rPr>
                          <m:t>2</m:t>
                        </m:r>
                      </m:den>
                    </m:f>
                  </m:oMath>
                </a14:m>
                <a:r>
                  <a:rPr lang="en-IT" sz="2000"/>
                  <a:t> =</a:t>
                </a:r>
                <a:r>
                  <a:rPr lang="en-IT" sz="2000" i="1"/>
                  <a:t> E</a:t>
                </a:r>
                <a:r>
                  <a:rPr lang="en-IT" sz="2000" i="1" baseline="-25000"/>
                  <a:t>e</a:t>
                </a:r>
                <a:endParaRPr lang="en-IT" sz="2000"/>
              </a:p>
            </p:txBody>
          </p:sp>
        </mc:Choice>
        <mc:Fallback xmlns="">
          <p:sp>
            <p:nvSpPr>
              <p:cNvPr id="25" name="TextBox 24">
                <a:extLst>
                  <a:ext uri="{FF2B5EF4-FFF2-40B4-BE49-F238E27FC236}">
                    <a16:creationId xmlns:a16="http://schemas.microsoft.com/office/drawing/2014/main" id="{CA1E6C96-E161-E01D-4EFA-D6817C97A890}"/>
                  </a:ext>
                </a:extLst>
              </p:cNvPr>
              <p:cNvSpPr txBox="1">
                <a:spLocks noRot="1" noChangeAspect="1" noMove="1" noResize="1" noEditPoints="1" noAdjustHandles="1" noChangeArrowheads="1" noChangeShapeType="1" noTextEdit="1"/>
              </p:cNvSpPr>
              <p:nvPr/>
            </p:nvSpPr>
            <p:spPr>
              <a:xfrm>
                <a:off x="3562743" y="6242579"/>
                <a:ext cx="2305401" cy="570797"/>
              </a:xfrm>
              <a:prstGeom prst="rect">
                <a:avLst/>
              </a:prstGeom>
              <a:blipFill>
                <a:blip r:embed="rId12"/>
                <a:stretch>
                  <a:fillRect b="-8696"/>
                </a:stretch>
              </a:blipFill>
            </p:spPr>
            <p:txBody>
              <a:bodyPr/>
              <a:lstStyle/>
              <a:p>
                <a:r>
                  <a:rPr lang="en-IT">
                    <a:noFill/>
                  </a:rPr>
                  <a:t> </a:t>
                </a:r>
              </a:p>
            </p:txBody>
          </p:sp>
        </mc:Fallback>
      </mc:AlternateContent>
      <p:cxnSp>
        <p:nvCxnSpPr>
          <p:cNvPr id="27" name="Straight Arrow Connector 26">
            <a:extLst>
              <a:ext uri="{FF2B5EF4-FFF2-40B4-BE49-F238E27FC236}">
                <a16:creationId xmlns:a16="http://schemas.microsoft.com/office/drawing/2014/main" id="{D691F742-4C13-6404-1BAB-643BC4AF8E7E}"/>
              </a:ext>
            </a:extLst>
          </p:cNvPr>
          <p:cNvCxnSpPr>
            <a:cxnSpLocks/>
          </p:cNvCxnSpPr>
          <p:nvPr/>
        </p:nvCxnSpPr>
        <p:spPr bwMode="auto">
          <a:xfrm>
            <a:off x="4697203" y="5157192"/>
            <a:ext cx="306845" cy="1085387"/>
          </a:xfrm>
          <a:prstGeom prst="straightConnector1">
            <a:avLst/>
          </a:prstGeom>
          <a:solidFill>
            <a:schemeClr val="accent1"/>
          </a:solidFill>
          <a:ln w="47625" cap="flat" cmpd="sng" algn="ctr">
            <a:solidFill>
              <a:srgbClr val="C00000"/>
            </a:solidFill>
            <a:prstDash val="sysDash"/>
            <a:round/>
            <a:headEnd type="none" w="med" len="med"/>
            <a:tailEnd type="triangle"/>
          </a:ln>
          <a:effectLst/>
        </p:spPr>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7F536D3-2A5A-EDA5-62BB-67D5C3BFD402}"/>
                  </a:ext>
                </a:extLst>
              </p:cNvPr>
              <p:cNvSpPr txBox="1"/>
              <p:nvPr/>
            </p:nvSpPr>
            <p:spPr>
              <a:xfrm>
                <a:off x="1187624" y="1945435"/>
                <a:ext cx="2149178" cy="331437"/>
              </a:xfrm>
              <a:prstGeom prst="rect">
                <a:avLst/>
              </a:prstGeom>
              <a:noFill/>
            </p:spPr>
            <p:txBody>
              <a:bodyPr wrap="none" lIns="0" tIns="0" rIns="0" bIns="0" rtlCol="0">
                <a:spAutoFit/>
              </a:bodyPr>
              <a:lstStyle/>
              <a:p>
                <a14:m>
                  <m:oMath xmlns:m="http://schemas.openxmlformats.org/officeDocument/2006/math">
                    <m:sSub>
                      <m:sSubPr>
                        <m:ctrlPr>
                          <a:rPr lang="it-IT" sz="2000" b="0" i="1">
                            <a:latin typeface="Cambria Math" panose="02040503050406030204" pitchFamily="18" charset="0"/>
                          </a:rPr>
                        </m:ctrlPr>
                      </m:sSubPr>
                      <m:e>
                        <m:r>
                          <a:rPr lang="it-IT" sz="2000" b="0" i="1">
                            <a:latin typeface="Cambria Math" panose="02040503050406030204" pitchFamily="18" charset="0"/>
                          </a:rPr>
                          <m:t>𝐸</m:t>
                        </m:r>
                        <m:r>
                          <a:rPr lang="it-IT" sz="2000" b="0" i="1">
                            <a:latin typeface="Cambria Math" panose="02040503050406030204" pitchFamily="18" charset="0"/>
                          </a:rPr>
                          <m:t>′</m:t>
                        </m:r>
                      </m:e>
                      <m:sub>
                        <m:r>
                          <a:rPr lang="it-IT" sz="2000" b="0" i="1">
                            <a:latin typeface="Cambria Math" panose="02040503050406030204" pitchFamily="18" charset="0"/>
                            <a:ea typeface="Cambria Math" panose="02040503050406030204" pitchFamily="18" charset="0"/>
                          </a:rPr>
                          <m:t>𝑝h</m:t>
                        </m:r>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ea typeface="Cambria Math" panose="02040503050406030204" pitchFamily="18" charset="0"/>
                          </a:rPr>
                          <m:t>𝑚𝑎𝑥</m:t>
                        </m:r>
                      </m:sub>
                    </m:sSub>
                    <m:r>
                      <a:rPr lang="it-IT" sz="2000" b="0" i="1">
                        <a:latin typeface="Cambria Math" panose="02040503050406030204" pitchFamily="18" charset="0"/>
                      </a:rPr>
                      <m:t> </m:t>
                    </m:r>
                    <m:r>
                      <a:rPr lang="it-IT" sz="2000" b="0" i="1">
                        <a:latin typeface="Cambria Math" panose="02040503050406030204" pitchFamily="18" charset="0"/>
                        <a:ea typeface="Cambria Math" panose="02040503050406030204" pitchFamily="18" charset="0"/>
                      </a:rPr>
                      <m:t>~</m:t>
                    </m:r>
                    <m:r>
                      <a:rPr lang="it-IT" sz="2000" b="0" i="1">
                        <a:latin typeface="Cambria Math" panose="02040503050406030204" pitchFamily="18" charset="0"/>
                      </a:rPr>
                      <m:t> 4</m:t>
                    </m:r>
                    <m:r>
                      <a:rPr lang="it-IT" sz="2000" i="1">
                        <a:latin typeface="Cambria Math" panose="02040503050406030204" pitchFamily="18" charset="0"/>
                        <a:ea typeface="Cambria Math" panose="02040503050406030204" pitchFamily="18" charset="0"/>
                      </a:rPr>
                      <m:t>𝛾</m:t>
                    </m:r>
                    <m:r>
                      <a:rPr lang="it-IT" sz="2000" b="0" i="1" baseline="30000">
                        <a:latin typeface="Cambria Math" panose="02040503050406030204" pitchFamily="18" charset="0"/>
                        <a:ea typeface="Cambria Math" panose="02040503050406030204" pitchFamily="18" charset="0"/>
                      </a:rPr>
                      <m:t>2</m:t>
                    </m:r>
                  </m:oMath>
                </a14:m>
                <a:r>
                  <a:rPr lang="it-IT" sz="2000"/>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𝐸</m:t>
                        </m:r>
                      </m:e>
                      <m:sub>
                        <m:r>
                          <a:rPr lang="it-IT" sz="2000" i="1">
                            <a:latin typeface="Cambria Math" panose="02040503050406030204" pitchFamily="18" charset="0"/>
                            <a:ea typeface="Cambria Math" panose="02040503050406030204" pitchFamily="18" charset="0"/>
                          </a:rPr>
                          <m:t>𝑝h</m:t>
                        </m:r>
                      </m:sub>
                    </m:sSub>
                  </m:oMath>
                </a14:m>
                <a:endParaRPr lang="en-US" sz="2000" baseline="30000"/>
              </a:p>
            </p:txBody>
          </p:sp>
        </mc:Choice>
        <mc:Fallback xmlns="">
          <p:sp>
            <p:nvSpPr>
              <p:cNvPr id="30" name="TextBox 29">
                <a:extLst>
                  <a:ext uri="{FF2B5EF4-FFF2-40B4-BE49-F238E27FC236}">
                    <a16:creationId xmlns:a16="http://schemas.microsoft.com/office/drawing/2014/main" id="{E7F536D3-2A5A-EDA5-62BB-67D5C3BFD402}"/>
                  </a:ext>
                </a:extLst>
              </p:cNvPr>
              <p:cNvSpPr txBox="1">
                <a:spLocks noRot="1" noChangeAspect="1" noMove="1" noResize="1" noEditPoints="1" noAdjustHandles="1" noChangeArrowheads="1" noChangeShapeType="1" noTextEdit="1"/>
              </p:cNvSpPr>
              <p:nvPr/>
            </p:nvSpPr>
            <p:spPr>
              <a:xfrm>
                <a:off x="1187624" y="1945435"/>
                <a:ext cx="2149178" cy="331437"/>
              </a:xfrm>
              <a:prstGeom prst="rect">
                <a:avLst/>
              </a:prstGeom>
              <a:blipFill>
                <a:blip r:embed="rId13"/>
                <a:stretch>
                  <a:fillRect l="-4706" t="-7407" r="-2353" b="-259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16A66F6-3A8D-1BFC-5621-32DED5A641F6}"/>
                  </a:ext>
                </a:extLst>
              </p:cNvPr>
              <p:cNvSpPr txBox="1"/>
              <p:nvPr/>
            </p:nvSpPr>
            <p:spPr>
              <a:xfrm>
                <a:off x="5441595" y="4453081"/>
                <a:ext cx="17697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
                        <a:rPr lang="it-IT" sz="2000" b="0" i="1">
                          <a:latin typeface="Cambria Math" panose="02040503050406030204" pitchFamily="18" charset="0"/>
                        </a:rPr>
                        <m:t>2</m:t>
                      </m:r>
                      <m:r>
                        <a:rPr lang="it-IT" sz="2000" i="1">
                          <a:latin typeface="Cambria Math" panose="02040503050406030204" pitchFamily="18" charset="0"/>
                          <a:ea typeface="Cambria Math" panose="02040503050406030204" pitchFamily="18" charset="0"/>
                        </a:rPr>
                        <m:t>𝛾</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4" name="TextBox 23">
                <a:extLst>
                  <a:ext uri="{FF2B5EF4-FFF2-40B4-BE49-F238E27FC236}">
                    <a16:creationId xmlns:a16="http://schemas.microsoft.com/office/drawing/2014/main" id="{416A66F6-3A8D-1BFC-5621-32DED5A641F6}"/>
                  </a:ext>
                </a:extLst>
              </p:cNvPr>
              <p:cNvSpPr txBox="1">
                <a:spLocks noRot="1" noChangeAspect="1" noMove="1" noResize="1" noEditPoints="1" noAdjustHandles="1" noChangeArrowheads="1" noChangeShapeType="1" noTextEdit="1"/>
              </p:cNvSpPr>
              <p:nvPr/>
            </p:nvSpPr>
            <p:spPr>
              <a:xfrm>
                <a:off x="5441595" y="4453081"/>
                <a:ext cx="1769762" cy="400110"/>
              </a:xfrm>
              <a:prstGeom prst="rect">
                <a:avLst/>
              </a:prstGeom>
              <a:blipFill>
                <a:blip r:embed="rId14"/>
                <a:stretch>
                  <a:fillRect b="-303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6A552AC-7388-A984-939A-240D47EBDBC5}"/>
                  </a:ext>
                </a:extLst>
              </p:cNvPr>
              <p:cNvSpPr txBox="1"/>
              <p:nvPr/>
            </p:nvSpPr>
            <p:spPr>
              <a:xfrm>
                <a:off x="2126203" y="4747220"/>
                <a:ext cx="1769762" cy="4364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ad>
                        <m:radPr>
                          <m:degHide m:val="on"/>
                          <m:ctrlPr>
                            <a:rPr lang="it-IT" sz="2000" i="1">
                              <a:latin typeface="Cambria Math" panose="02040503050406030204" pitchFamily="18" charset="0"/>
                            </a:rPr>
                          </m:ctrlPr>
                        </m:radPr>
                        <m:deg/>
                        <m:e>
                          <m:r>
                            <a:rPr lang="it-IT" sz="2000" b="0" i="1">
                              <a:latin typeface="Cambria Math" panose="02040503050406030204" pitchFamily="18" charset="0"/>
                            </a:rPr>
                            <m:t>2</m:t>
                          </m:r>
                        </m:e>
                      </m:rad>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6" name="TextBox 25">
                <a:extLst>
                  <a:ext uri="{FF2B5EF4-FFF2-40B4-BE49-F238E27FC236}">
                    <a16:creationId xmlns:a16="http://schemas.microsoft.com/office/drawing/2014/main" id="{56A552AC-7388-A984-939A-240D47EBDBC5}"/>
                  </a:ext>
                </a:extLst>
              </p:cNvPr>
              <p:cNvSpPr txBox="1">
                <a:spLocks noRot="1" noChangeAspect="1" noMove="1" noResize="1" noEditPoints="1" noAdjustHandles="1" noChangeArrowheads="1" noChangeShapeType="1" noTextEdit="1"/>
              </p:cNvSpPr>
              <p:nvPr/>
            </p:nvSpPr>
            <p:spPr>
              <a:xfrm>
                <a:off x="2126203" y="4747220"/>
                <a:ext cx="1769762" cy="436402"/>
              </a:xfrm>
              <a:prstGeom prst="rect">
                <a:avLst/>
              </a:prstGeom>
              <a:blipFill>
                <a:blip r:embed="rId15"/>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C33FAE7-D4CF-FCF4-A187-3531D3A28559}"/>
                  </a:ext>
                </a:extLst>
              </p:cNvPr>
              <p:cNvSpPr txBox="1"/>
              <p:nvPr/>
            </p:nvSpPr>
            <p:spPr>
              <a:xfrm>
                <a:off x="858022" y="3429000"/>
                <a:ext cx="176976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r>
                            <a:rPr lang="it-IT" sz="2000" b="0" i="1">
                              <a:latin typeface="Cambria Math" panose="02040503050406030204" pitchFamily="18" charset="0"/>
                            </a:rPr>
                            <m:t>𝑐𝑚</m:t>
                          </m:r>
                        </m:sub>
                      </m:sSub>
                      <m:r>
                        <a:rPr lang="it-IT" sz="2000" i="1">
                          <a:latin typeface="Cambria Math" panose="02040503050406030204" pitchFamily="18" charset="0"/>
                        </a:rPr>
                        <m:t>=</m:t>
                      </m:r>
                      <m:r>
                        <a:rPr lang="it-IT" sz="2000" i="1">
                          <a:latin typeface="Cambria Math" panose="02040503050406030204" pitchFamily="18" charset="0"/>
                        </a:rPr>
                        <m:t>𝑚</m:t>
                      </m:r>
                      <m:sSup>
                        <m:sSupPr>
                          <m:ctrlPr>
                            <a:rPr lang="it-IT" sz="2000" i="1">
                              <a:latin typeface="Cambria Math" panose="02040503050406030204" pitchFamily="18" charset="0"/>
                            </a:rPr>
                          </m:ctrlPr>
                        </m:sSupPr>
                        <m:e>
                          <m:r>
                            <a:rPr lang="it-IT" sz="2000" i="1">
                              <a:latin typeface="Cambria Math" panose="02040503050406030204" pitchFamily="18" charset="0"/>
                            </a:rPr>
                            <m:t>𝑐</m:t>
                          </m:r>
                        </m:e>
                        <m:sup>
                          <m:r>
                            <a:rPr lang="it-IT" sz="2000" i="1">
                              <a:latin typeface="Cambria Math" panose="02040503050406030204" pitchFamily="18" charset="0"/>
                            </a:rPr>
                            <m:t>2</m:t>
                          </m:r>
                        </m:sup>
                      </m:sSup>
                    </m:oMath>
                  </m:oMathPara>
                </a14:m>
                <a:endParaRPr lang="en-IT" sz="2000"/>
              </a:p>
            </p:txBody>
          </p:sp>
        </mc:Choice>
        <mc:Fallback xmlns="">
          <p:sp>
            <p:nvSpPr>
              <p:cNvPr id="28" name="TextBox 27">
                <a:extLst>
                  <a:ext uri="{FF2B5EF4-FFF2-40B4-BE49-F238E27FC236}">
                    <a16:creationId xmlns:a16="http://schemas.microsoft.com/office/drawing/2014/main" id="{1C33FAE7-D4CF-FCF4-A187-3531D3A28559}"/>
                  </a:ext>
                </a:extLst>
              </p:cNvPr>
              <p:cNvSpPr txBox="1">
                <a:spLocks noRot="1" noChangeAspect="1" noMove="1" noResize="1" noEditPoints="1" noAdjustHandles="1" noChangeArrowheads="1" noChangeShapeType="1" noTextEdit="1"/>
              </p:cNvSpPr>
              <p:nvPr/>
            </p:nvSpPr>
            <p:spPr>
              <a:xfrm>
                <a:off x="858022" y="3429000"/>
                <a:ext cx="1769762" cy="400110"/>
              </a:xfrm>
              <a:prstGeom prst="rect">
                <a:avLst/>
              </a:prstGeom>
              <a:blipFill>
                <a:blip r:embed="rId16"/>
                <a:stretch>
                  <a:fillRect/>
                </a:stretch>
              </a:blipFill>
            </p:spPr>
            <p:txBody>
              <a:bodyPr/>
              <a:lstStyle/>
              <a:p>
                <a:r>
                  <a:rPr lang="en-IT">
                    <a:noFill/>
                  </a:rPr>
                  <a:t> </a:t>
                </a:r>
              </a:p>
            </p:txBody>
          </p:sp>
        </mc:Fallback>
      </mc:AlternateContent>
      <p:sp>
        <p:nvSpPr>
          <p:cNvPr id="29" name="TextBox 28">
            <a:extLst>
              <a:ext uri="{FF2B5EF4-FFF2-40B4-BE49-F238E27FC236}">
                <a16:creationId xmlns:a16="http://schemas.microsoft.com/office/drawing/2014/main" id="{6938B0F7-1F45-2DF6-00C7-C4DE59E2F6F0}"/>
              </a:ext>
            </a:extLst>
          </p:cNvPr>
          <p:cNvSpPr txBox="1"/>
          <p:nvPr/>
        </p:nvSpPr>
        <p:spPr>
          <a:xfrm>
            <a:off x="2683773" y="2348880"/>
            <a:ext cx="736099" cy="369332"/>
          </a:xfrm>
          <a:prstGeom prst="rect">
            <a:avLst/>
          </a:prstGeom>
          <a:noFill/>
        </p:spPr>
        <p:txBody>
          <a:bodyPr wrap="none" rtlCol="0">
            <a:spAutoFit/>
          </a:bodyPr>
          <a:lstStyle/>
          <a:p>
            <a:r>
              <a:rPr lang="en-IT" sz="1800" b="1"/>
              <a:t>DICS</a:t>
            </a:r>
          </a:p>
        </p:txBody>
      </p:sp>
      <p:sp>
        <p:nvSpPr>
          <p:cNvPr id="31" name="TextBox 30">
            <a:extLst>
              <a:ext uri="{FF2B5EF4-FFF2-40B4-BE49-F238E27FC236}">
                <a16:creationId xmlns:a16="http://schemas.microsoft.com/office/drawing/2014/main" id="{1F422B96-8D7F-9417-C317-23D4A0E9BD18}"/>
              </a:ext>
            </a:extLst>
          </p:cNvPr>
          <p:cNvSpPr txBox="1"/>
          <p:nvPr/>
        </p:nvSpPr>
        <p:spPr>
          <a:xfrm>
            <a:off x="4339957" y="3491716"/>
            <a:ext cx="710451" cy="369332"/>
          </a:xfrm>
          <a:prstGeom prst="rect">
            <a:avLst/>
          </a:prstGeom>
          <a:noFill/>
        </p:spPr>
        <p:txBody>
          <a:bodyPr wrap="none" rtlCol="0">
            <a:spAutoFit/>
          </a:bodyPr>
          <a:lstStyle/>
          <a:p>
            <a:r>
              <a:rPr lang="en-IT" sz="1800" b="1"/>
              <a:t>FICS</a:t>
            </a:r>
          </a:p>
        </p:txBody>
      </p:sp>
      <p:sp>
        <p:nvSpPr>
          <p:cNvPr id="32" name="TextBox 31">
            <a:extLst>
              <a:ext uri="{FF2B5EF4-FFF2-40B4-BE49-F238E27FC236}">
                <a16:creationId xmlns:a16="http://schemas.microsoft.com/office/drawing/2014/main" id="{7667F357-FAC4-40CC-9793-A8D6724D7845}"/>
              </a:ext>
            </a:extLst>
          </p:cNvPr>
          <p:cNvSpPr txBox="1"/>
          <p:nvPr/>
        </p:nvSpPr>
        <p:spPr>
          <a:xfrm>
            <a:off x="6012160" y="2339588"/>
            <a:ext cx="607859" cy="369332"/>
          </a:xfrm>
          <a:prstGeom prst="rect">
            <a:avLst/>
          </a:prstGeom>
          <a:noFill/>
        </p:spPr>
        <p:txBody>
          <a:bodyPr wrap="none" rtlCol="0">
            <a:spAutoFit/>
          </a:bodyPr>
          <a:lstStyle/>
          <a:p>
            <a:r>
              <a:rPr lang="en-IT" sz="1800" b="1"/>
              <a:t>SCS</a:t>
            </a:r>
          </a:p>
        </p:txBody>
      </p:sp>
      <p:pic>
        <p:nvPicPr>
          <p:cNvPr id="33" name="Picture 32" descr="A math equations on a white background&#10;&#10;Description automatically generated">
            <a:extLst>
              <a:ext uri="{FF2B5EF4-FFF2-40B4-BE49-F238E27FC236}">
                <a16:creationId xmlns:a16="http://schemas.microsoft.com/office/drawing/2014/main" id="{70F1AB90-241F-800E-EDB4-686DAB861351}"/>
              </a:ext>
            </a:extLst>
          </p:cNvPr>
          <p:cNvPicPr>
            <a:picLocks noChangeAspect="1"/>
          </p:cNvPicPr>
          <p:nvPr/>
        </p:nvPicPr>
        <p:blipFill>
          <a:blip r:embed="rId17"/>
          <a:stretch>
            <a:fillRect/>
          </a:stretch>
        </p:blipFill>
        <p:spPr>
          <a:xfrm>
            <a:off x="179512" y="1157750"/>
            <a:ext cx="8867092" cy="5655626"/>
          </a:xfrm>
          <a:prstGeom prst="rect">
            <a:avLst/>
          </a:prstGeom>
        </p:spPr>
      </p:pic>
    </p:spTree>
    <p:extLst>
      <p:ext uri="{BB962C8B-B14F-4D97-AF65-F5344CB8AC3E}">
        <p14:creationId xmlns:p14="http://schemas.microsoft.com/office/powerpoint/2010/main" val="373560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86E271-F018-A41E-8A0D-AF295C5B38F6}"/>
                  </a:ext>
                </a:extLst>
              </p:cNvPr>
              <p:cNvSpPr txBox="1"/>
              <p:nvPr/>
            </p:nvSpPr>
            <p:spPr>
              <a:xfrm>
                <a:off x="35496" y="3550985"/>
                <a:ext cx="6221895" cy="732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m:t>
                      </m:r>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 </m:t>
                      </m:r>
                      <m:f>
                        <m:fPr>
                          <m:ctrlPr>
                            <a:rPr lang="it-IT" b="0" i="1">
                              <a:latin typeface="Cambria Math" panose="02040503050406030204" pitchFamily="18" charset="0"/>
                            </a:rPr>
                          </m:ctrlPr>
                        </m:fPr>
                        <m:num>
                          <m:r>
                            <a:rPr lang="it-IT" b="0" i="1">
                              <a:latin typeface="Cambria Math" panose="02040503050406030204" pitchFamily="18" charset="0"/>
                            </a:rPr>
                            <m:t>1+</m:t>
                          </m:r>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rPr>
                                <m:t>𝑋</m:t>
                              </m:r>
                            </m:e>
                          </m:d>
                          <m:f>
                            <m:fPr>
                              <m:type m:val="lin"/>
                              <m:ctrlPr>
                                <a:rPr lang="it-IT" b="0" i="1">
                                  <a:latin typeface="Cambria Math" panose="02040503050406030204" pitchFamily="18" charset="0"/>
                                </a:rPr>
                              </m:ctrlPr>
                            </m:fPr>
                            <m:num>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den>
                          </m:f>
                        </m:num>
                        <m:den>
                          <m:r>
                            <a:rPr lang="it-IT" b="0" i="1">
                              <a:latin typeface="Cambria Math" panose="02040503050406030204" pitchFamily="18" charset="0"/>
                            </a:rPr>
                            <m:t>1</m:t>
                          </m:r>
                          <m:r>
                            <a:rPr lang="it-IT" i="1">
                              <a:latin typeface="Cambria Math" panose="02040503050406030204" pitchFamily="18" charset="0"/>
                            </a:rPr>
                            <m:t>+</m:t>
                          </m:r>
                          <m:r>
                            <a:rPr lang="it-IT" b="0" i="1">
                              <a:latin typeface="Cambria Math" panose="02040503050406030204" pitchFamily="18" charset="0"/>
                            </a:rPr>
                            <m:t>𝑋</m:t>
                          </m:r>
                        </m:den>
                      </m:f>
                    </m:oMath>
                  </m:oMathPara>
                </a14:m>
                <a:endParaRPr lang="en-US"/>
              </a:p>
            </p:txBody>
          </p:sp>
        </mc:Choice>
        <mc:Fallback xmlns="">
          <p:sp>
            <p:nvSpPr>
              <p:cNvPr id="4" name="TextBox 3">
                <a:extLst>
                  <a:ext uri="{FF2B5EF4-FFF2-40B4-BE49-F238E27FC236}">
                    <a16:creationId xmlns:a16="http://schemas.microsoft.com/office/drawing/2014/main" id="{E786E271-F018-A41E-8A0D-AF295C5B38F6}"/>
                  </a:ext>
                </a:extLst>
              </p:cNvPr>
              <p:cNvSpPr txBox="1">
                <a:spLocks noRot="1" noChangeAspect="1" noMove="1" noResize="1" noEditPoints="1" noAdjustHandles="1" noChangeArrowheads="1" noChangeShapeType="1" noTextEdit="1"/>
              </p:cNvSpPr>
              <p:nvPr/>
            </p:nvSpPr>
            <p:spPr>
              <a:xfrm>
                <a:off x="35496" y="3550985"/>
                <a:ext cx="6221895" cy="732380"/>
              </a:xfrm>
              <a:prstGeom prst="rect">
                <a:avLst/>
              </a:prstGeom>
              <a:blipFill>
                <a:blip r:embed="rId6"/>
                <a:stretch>
                  <a:fillRect t="-88136" b="-76271"/>
                </a:stretch>
              </a:blipFill>
            </p:spPr>
            <p:txBody>
              <a:bodyPr/>
              <a:lstStyle/>
              <a:p>
                <a:r>
                  <a:rPr lang="en-IT">
                    <a:noFill/>
                  </a:rPr>
                  <a:t> </a:t>
                </a:r>
              </a:p>
            </p:txBody>
          </p:sp>
        </mc:Fallback>
      </mc:AlternateContent>
      <p:cxnSp>
        <p:nvCxnSpPr>
          <p:cNvPr id="6" name="Straight Arrow Connector 5">
            <a:extLst>
              <a:ext uri="{FF2B5EF4-FFF2-40B4-BE49-F238E27FC236}">
                <a16:creationId xmlns:a16="http://schemas.microsoft.com/office/drawing/2014/main" id="{B5E093C5-4229-A6C9-AE11-3996C8F72A14}"/>
              </a:ext>
            </a:extLst>
          </p:cNvPr>
          <p:cNvCxnSpPr/>
          <p:nvPr/>
        </p:nvCxnSpPr>
        <p:spPr bwMode="auto">
          <a:xfrm flipV="1">
            <a:off x="6223384" y="3232970"/>
            <a:ext cx="1197288" cy="7041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02992AE8-FBBB-168D-268E-71F09E82B200}"/>
              </a:ext>
            </a:extLst>
          </p:cNvPr>
          <p:cNvCxnSpPr>
            <a:cxnSpLocks/>
          </p:cNvCxnSpPr>
          <p:nvPr/>
        </p:nvCxnSpPr>
        <p:spPr bwMode="auto">
          <a:xfrm>
            <a:off x="6257391" y="4000225"/>
            <a:ext cx="1258553" cy="5835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5157849B-2608-417B-7D82-A705A7F25349}"/>
              </a:ext>
            </a:extLst>
          </p:cNvPr>
          <p:cNvSpPr txBox="1"/>
          <p:nvPr/>
        </p:nvSpPr>
        <p:spPr>
          <a:xfrm>
            <a:off x="6180831" y="4317527"/>
            <a:ext cx="907621" cy="461665"/>
          </a:xfrm>
          <a:prstGeom prst="rect">
            <a:avLst/>
          </a:prstGeom>
          <a:noFill/>
        </p:spPr>
        <p:txBody>
          <a:bodyPr wrap="none" rtlCol="0">
            <a:spAutoFit/>
          </a:bodyPr>
          <a:lstStyle/>
          <a:p>
            <a:r>
              <a:rPr lang="en-IT"/>
              <a:t>X&gt;&gt;1</a:t>
            </a:r>
          </a:p>
        </p:txBody>
      </p:sp>
      <p:sp>
        <p:nvSpPr>
          <p:cNvPr id="13" name="TextBox 12">
            <a:extLst>
              <a:ext uri="{FF2B5EF4-FFF2-40B4-BE49-F238E27FC236}">
                <a16:creationId xmlns:a16="http://schemas.microsoft.com/office/drawing/2014/main" id="{C6E40C79-F8F4-ADC4-B401-F2F93D73F15B}"/>
              </a:ext>
            </a:extLst>
          </p:cNvPr>
          <p:cNvSpPr txBox="1"/>
          <p:nvPr/>
        </p:nvSpPr>
        <p:spPr>
          <a:xfrm>
            <a:off x="6184659" y="3111351"/>
            <a:ext cx="907621" cy="461665"/>
          </a:xfrm>
          <a:prstGeom prst="rect">
            <a:avLst/>
          </a:prstGeom>
          <a:noFill/>
        </p:spPr>
        <p:txBody>
          <a:bodyPr wrap="none" rtlCol="0">
            <a:spAutoFit/>
          </a:bodyPr>
          <a:lstStyle/>
          <a:p>
            <a:r>
              <a:rPr lang="en-IT"/>
              <a:t>X&lt;&lt;1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987AD-C500-F0B9-B25C-D68DE0FE63F6}"/>
                  </a:ext>
                </a:extLst>
              </p:cNvPr>
              <p:cNvSpPr txBox="1"/>
              <p:nvPr/>
            </p:nvSpPr>
            <p:spPr>
              <a:xfrm>
                <a:off x="7236296" y="2852936"/>
                <a:ext cx="1741118" cy="3695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a:p>
            </p:txBody>
          </p:sp>
        </mc:Choice>
        <mc:Fallback xmlns="">
          <p:sp>
            <p:nvSpPr>
              <p:cNvPr id="14" name="TextBox 13">
                <a:extLst>
                  <a:ext uri="{FF2B5EF4-FFF2-40B4-BE49-F238E27FC236}">
                    <a16:creationId xmlns:a16="http://schemas.microsoft.com/office/drawing/2014/main" id="{A9A987AD-C500-F0B9-B25C-D68DE0FE63F6}"/>
                  </a:ext>
                </a:extLst>
              </p:cNvPr>
              <p:cNvSpPr txBox="1">
                <a:spLocks noRot="1" noChangeAspect="1" noMove="1" noResize="1" noEditPoints="1" noAdjustHandles="1" noChangeArrowheads="1" noChangeShapeType="1" noTextEdit="1"/>
              </p:cNvSpPr>
              <p:nvPr/>
            </p:nvSpPr>
            <p:spPr>
              <a:xfrm>
                <a:off x="7236296" y="2852936"/>
                <a:ext cx="1741118" cy="369588"/>
              </a:xfrm>
              <a:prstGeom prst="rect">
                <a:avLst/>
              </a:prstGeom>
              <a:blipFill>
                <a:blip r:embed="rId7"/>
                <a:stretch>
                  <a:fillRect l="-5755" t="-10000" b="-3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624DF14-5EAD-28CF-D360-71D4B0FE7251}"/>
                  </a:ext>
                </a:extLst>
              </p:cNvPr>
              <p:cNvSpPr txBox="1"/>
              <p:nvPr/>
            </p:nvSpPr>
            <p:spPr>
              <a:xfrm>
                <a:off x="7093144" y="4646842"/>
                <a:ext cx="1898725"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b="0" i="1">
                              <a:latin typeface="Cambria Math" panose="02040503050406030204" pitchFamily="18" charset="0"/>
                            </a:rPr>
                            <m:t>𝑝h</m:t>
                          </m:r>
                        </m:sub>
                      </m:sSub>
                    </m:oMath>
                  </m:oMathPara>
                </a14:m>
                <a:endParaRPr lang="en-US"/>
              </a:p>
            </p:txBody>
          </p:sp>
        </mc:Choice>
        <mc:Fallback xmlns="">
          <p:sp>
            <p:nvSpPr>
              <p:cNvPr id="15" name="TextBox 14">
                <a:extLst>
                  <a:ext uri="{FF2B5EF4-FFF2-40B4-BE49-F238E27FC236}">
                    <a16:creationId xmlns:a16="http://schemas.microsoft.com/office/drawing/2014/main" id="{7624DF14-5EAD-28CF-D360-71D4B0FE7251}"/>
                  </a:ext>
                </a:extLst>
              </p:cNvPr>
              <p:cNvSpPr txBox="1">
                <a:spLocks noRot="1" noChangeAspect="1" noMove="1" noResize="1" noEditPoints="1" noAdjustHandles="1" noChangeArrowheads="1" noChangeShapeType="1" noTextEdit="1"/>
              </p:cNvSpPr>
              <p:nvPr/>
            </p:nvSpPr>
            <p:spPr>
              <a:xfrm>
                <a:off x="7093144" y="4646842"/>
                <a:ext cx="1898725" cy="397866"/>
              </a:xfrm>
              <a:prstGeom prst="rect">
                <a:avLst/>
              </a:prstGeom>
              <a:blipFill>
                <a:blip r:embed="rId8"/>
                <a:stretch>
                  <a:fillRect l="-5333" t="-6061" r="-2000" b="-27273"/>
                </a:stretch>
              </a:blipFill>
            </p:spPr>
            <p:txBody>
              <a:bodyPr/>
              <a:lstStyle/>
              <a:p>
                <a:r>
                  <a:rPr lang="en-IT">
                    <a:noFill/>
                  </a:rPr>
                  <a:t> </a:t>
                </a:r>
              </a:p>
            </p:txBody>
          </p:sp>
        </mc:Fallback>
      </mc:AlternateContent>
      <p:cxnSp>
        <p:nvCxnSpPr>
          <p:cNvPr id="7" name="Straight Arrow Connector 6">
            <a:extLst>
              <a:ext uri="{FF2B5EF4-FFF2-40B4-BE49-F238E27FC236}">
                <a16:creationId xmlns:a16="http://schemas.microsoft.com/office/drawing/2014/main" id="{80F048FB-C7D3-B2EE-67D4-7A65EF639E44}"/>
              </a:ext>
            </a:extLst>
          </p:cNvPr>
          <p:cNvCxnSpPr>
            <a:cxnSpLocks/>
          </p:cNvCxnSpPr>
          <p:nvPr/>
        </p:nvCxnSpPr>
        <p:spPr bwMode="auto">
          <a:xfrm flipV="1">
            <a:off x="755576" y="3222524"/>
            <a:ext cx="218514" cy="4945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886C74-E399-8E48-BA8F-803E91218E5F}"/>
                  </a:ext>
                </a:extLst>
              </p:cNvPr>
              <p:cNvSpPr txBox="1"/>
              <p:nvPr/>
            </p:nvSpPr>
            <p:spPr>
              <a:xfrm>
                <a:off x="755576" y="2480149"/>
                <a:ext cx="4233980" cy="876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f>
                            <m:fPr>
                              <m:type m:val="lin"/>
                              <m:ctrlPr>
                                <a:rPr lang="it-IT" b="0" i="1">
                                  <a:latin typeface="Cambria Math" panose="02040503050406030204" pitchFamily="18" charset="0"/>
                                </a:rPr>
                              </m:ctrlPr>
                            </m:fPr>
                            <m:num>
                              <m:r>
                                <a:rPr lang="it-IT" i="1">
                                  <a:latin typeface="Cambria Math" panose="02040503050406030204" pitchFamily="18" charset="0"/>
                                </a:rPr>
                                <m:t>4</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p>
                                <m:sSupPr>
                                  <m:ctrlPr>
                                    <a:rPr lang="it-IT" i="1">
                                      <a:latin typeface="Cambria Math" panose="02040503050406030204" pitchFamily="18" charset="0"/>
                                    </a:rPr>
                                  </m:ctrlPr>
                                </m:sSup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e>
                                <m:sup>
                                  <m:r>
                                    <a:rPr lang="it-IT" i="1">
                                      <a:latin typeface="Cambria Math" panose="02040503050406030204" pitchFamily="18" charset="0"/>
                                    </a:rPr>
                                    <m:t>2</m:t>
                                  </m:r>
                                </m:sup>
                              </m:sSup>
                            </m:num>
                            <m:den>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e>
                                  </m:d>
                                </m:e>
                                <m:sup>
                                  <m:r>
                                    <a:rPr lang="it-IT" i="1">
                                      <a:latin typeface="Cambria Math" panose="02040503050406030204" pitchFamily="18" charset="0"/>
                                      <a:ea typeface="Cambria Math" panose="02040503050406030204" pitchFamily="18" charset="0"/>
                                    </a:rPr>
                                    <m:t>2</m:t>
                                  </m:r>
                                </m:sup>
                              </m:sSup>
                            </m:den>
                          </m:f>
                        </m:num>
                        <m:den>
                          <m:r>
                            <a:rPr lang="it-IT" b="0" i="1">
                              <a:latin typeface="Cambria Math" panose="02040503050406030204" pitchFamily="18" charset="0"/>
                            </a:rPr>
                            <m:t>1</m:t>
                          </m:r>
                          <m:r>
                            <a:rPr lang="it-IT" i="1">
                              <a:latin typeface="Cambria Math" panose="02040503050406030204" pitchFamily="18" charset="0"/>
                            </a:rPr>
                            <m:t>+</m:t>
                          </m:r>
                          <m:f>
                            <m:fPr>
                              <m:type m:val="lin"/>
                              <m:ctrlPr>
                                <a:rPr lang="it-IT" i="1">
                                  <a:latin typeface="Cambria Math" panose="02040503050406030204" pitchFamily="18" charset="0"/>
                                </a:rPr>
                              </m:ctrlPr>
                            </m:fPr>
                            <m:num>
                              <m:sSub>
                                <m:sSubPr>
                                  <m:ctrlPr>
                                    <a:rPr lang="en-US" i="1">
                                      <a:latin typeface="Cambria Math" panose="02040503050406030204" pitchFamily="18" charset="0"/>
                                    </a:rPr>
                                  </m:ctrlPr>
                                </m:sSubPr>
                                <m:e>
                                  <m:r>
                                    <a:rPr lang="it-IT" b="0" i="1">
                                      <a:latin typeface="Cambria Math" panose="02040503050406030204" pitchFamily="18" charset="0"/>
                                    </a:rPr>
                                    <m:t>4</m:t>
                                  </m:r>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num>
                            <m:den>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e>
                                  </m:d>
                                </m:e>
                                <m:sup>
                                  <m:r>
                                    <a:rPr lang="it-IT" i="1">
                                      <a:latin typeface="Cambria Math" panose="02040503050406030204" pitchFamily="18" charset="0"/>
                                      <a:ea typeface="Cambria Math" panose="02040503050406030204" pitchFamily="18" charset="0"/>
                                    </a:rPr>
                                    <m:t>2</m:t>
                                  </m:r>
                                </m:sup>
                              </m:sSup>
                            </m:den>
                          </m:f>
                        </m:den>
                      </m:f>
                    </m:oMath>
                  </m:oMathPara>
                </a14:m>
                <a:endParaRPr lang="en-US"/>
              </a:p>
            </p:txBody>
          </p:sp>
        </mc:Choice>
        <mc:Fallback xmlns="">
          <p:sp>
            <p:nvSpPr>
              <p:cNvPr id="18" name="TextBox 17">
                <a:extLst>
                  <a:ext uri="{FF2B5EF4-FFF2-40B4-BE49-F238E27FC236}">
                    <a16:creationId xmlns:a16="http://schemas.microsoft.com/office/drawing/2014/main" id="{05886C74-E399-8E48-BA8F-803E91218E5F}"/>
                  </a:ext>
                </a:extLst>
              </p:cNvPr>
              <p:cNvSpPr txBox="1">
                <a:spLocks noRot="1" noChangeAspect="1" noMove="1" noResize="1" noEditPoints="1" noAdjustHandles="1" noChangeArrowheads="1" noChangeShapeType="1" noTextEdit="1"/>
              </p:cNvSpPr>
              <p:nvPr/>
            </p:nvSpPr>
            <p:spPr>
              <a:xfrm>
                <a:off x="755576" y="2480149"/>
                <a:ext cx="4233980" cy="876843"/>
              </a:xfrm>
              <a:prstGeom prst="rect">
                <a:avLst/>
              </a:prstGeom>
              <a:blipFill>
                <a:blip r:embed="rId10"/>
                <a:stretch>
                  <a:fillRect l="-1198" t="-68571" r="-299" b="-102857"/>
                </a:stretch>
              </a:blipFill>
            </p:spPr>
            <p:txBody>
              <a:bodyPr/>
              <a:lstStyle/>
              <a:p>
                <a:r>
                  <a:rPr lang="en-IT">
                    <a:noFill/>
                  </a:rPr>
                  <a:t> </a:t>
                </a:r>
              </a:p>
            </p:txBody>
          </p:sp>
        </mc:Fallback>
      </mc:AlternateContent>
      <p:sp>
        <p:nvSpPr>
          <p:cNvPr id="2" name="TextBox 1">
            <a:extLst>
              <a:ext uri="{FF2B5EF4-FFF2-40B4-BE49-F238E27FC236}">
                <a16:creationId xmlns:a16="http://schemas.microsoft.com/office/drawing/2014/main" id="{69E0A5A6-F05F-4D1F-C372-119B63996377}"/>
              </a:ext>
            </a:extLst>
          </p:cNvPr>
          <p:cNvSpPr txBox="1"/>
          <p:nvPr/>
        </p:nvSpPr>
        <p:spPr>
          <a:xfrm>
            <a:off x="974090" y="1099471"/>
            <a:ext cx="7745454" cy="830997"/>
          </a:xfrm>
          <a:prstGeom prst="rect">
            <a:avLst/>
          </a:prstGeom>
          <a:noFill/>
        </p:spPr>
        <p:txBody>
          <a:bodyPr wrap="none" rtlCol="0">
            <a:spAutoFit/>
          </a:bodyPr>
          <a:lstStyle/>
          <a:p>
            <a:pPr algn="ctr"/>
            <a:r>
              <a:rPr lang="en-IT"/>
              <a:t>when recoil </a:t>
            </a:r>
            <a:r>
              <a:rPr lang="en-IT" i="1"/>
              <a:t>X</a:t>
            </a:r>
            <a:r>
              <a:rPr lang="en-IT"/>
              <a:t> is large electron swaps with photon,</a:t>
            </a:r>
          </a:p>
          <a:p>
            <a:pPr algn="ctr"/>
            <a:r>
              <a:rPr lang="en-GB"/>
              <a:t>m</a:t>
            </a:r>
            <a:r>
              <a:rPr lang="en-IT"/>
              <a:t>aximum energy loss by the electron in favour to the photon</a:t>
            </a:r>
          </a:p>
        </p:txBody>
      </p:sp>
      <p:sp>
        <p:nvSpPr>
          <p:cNvPr id="5" name="Segnaposto data 6">
            <a:extLst>
              <a:ext uri="{FF2B5EF4-FFF2-40B4-BE49-F238E27FC236}">
                <a16:creationId xmlns:a16="http://schemas.microsoft.com/office/drawing/2014/main" id="{0B06CA47-5138-4B54-767D-81931546A5CB}"/>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Tree>
    <p:extLst>
      <p:ext uri="{BB962C8B-B14F-4D97-AF65-F5344CB8AC3E}">
        <p14:creationId xmlns:p14="http://schemas.microsoft.com/office/powerpoint/2010/main" val="5646917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A graph of a function&#10;&#10;Description automatically generated">
            <a:extLst>
              <a:ext uri="{FF2B5EF4-FFF2-40B4-BE49-F238E27FC236}">
                <a16:creationId xmlns:a16="http://schemas.microsoft.com/office/drawing/2014/main" id="{81FB1EFD-E671-3217-4ECB-9F9954AA8447}"/>
              </a:ext>
            </a:extLst>
          </p:cNvPr>
          <p:cNvPicPr>
            <a:picLocks noChangeAspect="1"/>
          </p:cNvPicPr>
          <p:nvPr/>
        </p:nvPicPr>
        <p:blipFill>
          <a:blip r:embed="rId3"/>
          <a:stretch>
            <a:fillRect/>
          </a:stretch>
        </p:blipFill>
        <p:spPr>
          <a:xfrm>
            <a:off x="425574" y="685800"/>
            <a:ext cx="8322890" cy="5233608"/>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9D2E15EB-1227-8DF3-3166-B516F720E267}"/>
              </a:ext>
            </a:extLst>
          </p:cNvPr>
          <p:cNvSpPr txBox="1"/>
          <p:nvPr/>
        </p:nvSpPr>
        <p:spPr>
          <a:xfrm>
            <a:off x="1267583" y="2541706"/>
            <a:ext cx="811504" cy="400110"/>
          </a:xfrm>
          <a:prstGeom prst="rect">
            <a:avLst/>
          </a:prstGeom>
          <a:noFill/>
        </p:spPr>
        <p:txBody>
          <a:bodyPr wrap="none" rtlCol="0">
            <a:spAutoFit/>
          </a:bodyPr>
          <a:lstStyle/>
          <a:p>
            <a:r>
              <a:rPr lang="en-IT" sz="2000"/>
              <a:t>1 TeV</a:t>
            </a:r>
          </a:p>
        </p:txBody>
      </p:sp>
      <p:sp>
        <p:nvSpPr>
          <p:cNvPr id="6" name="TextBox 5">
            <a:extLst>
              <a:ext uri="{FF2B5EF4-FFF2-40B4-BE49-F238E27FC236}">
                <a16:creationId xmlns:a16="http://schemas.microsoft.com/office/drawing/2014/main" id="{26AA7DFE-305C-BA95-2EEC-84FEFC616906}"/>
              </a:ext>
            </a:extLst>
          </p:cNvPr>
          <p:cNvSpPr txBox="1"/>
          <p:nvPr/>
        </p:nvSpPr>
        <p:spPr>
          <a:xfrm>
            <a:off x="235019" y="2252931"/>
            <a:ext cx="939744" cy="400110"/>
          </a:xfrm>
          <a:prstGeom prst="rect">
            <a:avLst/>
          </a:prstGeom>
          <a:noFill/>
        </p:spPr>
        <p:txBody>
          <a:bodyPr wrap="none" rtlCol="0">
            <a:spAutoFit/>
          </a:bodyPr>
          <a:lstStyle/>
          <a:p>
            <a:r>
              <a:rPr lang="en-IT" sz="2000"/>
              <a:t>10 TeV</a:t>
            </a:r>
          </a:p>
        </p:txBody>
      </p:sp>
      <p:sp>
        <p:nvSpPr>
          <p:cNvPr id="7" name="TextBox 6">
            <a:extLst>
              <a:ext uri="{FF2B5EF4-FFF2-40B4-BE49-F238E27FC236}">
                <a16:creationId xmlns:a16="http://schemas.microsoft.com/office/drawing/2014/main" id="{BD8E1458-2C34-6F4B-CAA4-B6301990D395}"/>
              </a:ext>
            </a:extLst>
          </p:cNvPr>
          <p:cNvSpPr txBox="1"/>
          <p:nvPr/>
        </p:nvSpPr>
        <p:spPr>
          <a:xfrm>
            <a:off x="94548" y="1862909"/>
            <a:ext cx="1067985" cy="400110"/>
          </a:xfrm>
          <a:prstGeom prst="rect">
            <a:avLst/>
          </a:prstGeom>
          <a:noFill/>
        </p:spPr>
        <p:txBody>
          <a:bodyPr wrap="none" rtlCol="0">
            <a:spAutoFit/>
          </a:bodyPr>
          <a:lstStyle/>
          <a:p>
            <a:r>
              <a:rPr lang="en-IT" sz="2000"/>
              <a:t>100 TeV</a:t>
            </a:r>
          </a:p>
        </p:txBody>
      </p:sp>
      <p:sp>
        <p:nvSpPr>
          <p:cNvPr id="8" name="TextBox 7">
            <a:extLst>
              <a:ext uri="{FF2B5EF4-FFF2-40B4-BE49-F238E27FC236}">
                <a16:creationId xmlns:a16="http://schemas.microsoft.com/office/drawing/2014/main" id="{E40D05EC-C98E-640F-249C-4850208CC96D}"/>
              </a:ext>
            </a:extLst>
          </p:cNvPr>
          <p:cNvSpPr txBox="1"/>
          <p:nvPr/>
        </p:nvSpPr>
        <p:spPr>
          <a:xfrm>
            <a:off x="853880" y="1342233"/>
            <a:ext cx="819455" cy="400110"/>
          </a:xfrm>
          <a:prstGeom prst="rect">
            <a:avLst/>
          </a:prstGeom>
          <a:noFill/>
        </p:spPr>
        <p:txBody>
          <a:bodyPr wrap="none" rtlCol="0">
            <a:spAutoFit/>
          </a:bodyPr>
          <a:lstStyle/>
          <a:p>
            <a:r>
              <a:rPr lang="en-IT" sz="2000"/>
              <a:t>1 PeV</a:t>
            </a:r>
          </a:p>
        </p:txBody>
      </p:sp>
      <p:sp>
        <p:nvSpPr>
          <p:cNvPr id="9" name="TextBox 8">
            <a:extLst>
              <a:ext uri="{FF2B5EF4-FFF2-40B4-BE49-F238E27FC236}">
                <a16:creationId xmlns:a16="http://schemas.microsoft.com/office/drawing/2014/main" id="{BF8FA244-C3B8-7C32-7CB1-BFACFB89ADEC}"/>
              </a:ext>
            </a:extLst>
          </p:cNvPr>
          <p:cNvSpPr txBox="1"/>
          <p:nvPr/>
        </p:nvSpPr>
        <p:spPr>
          <a:xfrm>
            <a:off x="1227119" y="921499"/>
            <a:ext cx="1075936" cy="400110"/>
          </a:xfrm>
          <a:prstGeom prst="rect">
            <a:avLst/>
          </a:prstGeom>
          <a:noFill/>
        </p:spPr>
        <p:txBody>
          <a:bodyPr wrap="none" rtlCol="0">
            <a:spAutoFit/>
          </a:bodyPr>
          <a:lstStyle/>
          <a:p>
            <a:r>
              <a:rPr lang="en-IT" sz="2000"/>
              <a:t>100 PeV</a:t>
            </a:r>
          </a:p>
        </p:txBody>
      </p:sp>
      <p:sp>
        <p:nvSpPr>
          <p:cNvPr id="10" name="TextBox 9">
            <a:extLst>
              <a:ext uri="{FF2B5EF4-FFF2-40B4-BE49-F238E27FC236}">
                <a16:creationId xmlns:a16="http://schemas.microsoft.com/office/drawing/2014/main" id="{C9BCA644-C399-6CA6-4561-3C2627225C06}"/>
              </a:ext>
            </a:extLst>
          </p:cNvPr>
          <p:cNvSpPr txBox="1"/>
          <p:nvPr/>
        </p:nvSpPr>
        <p:spPr>
          <a:xfrm>
            <a:off x="6444208" y="5694659"/>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11" name="TextBox 10">
            <a:extLst>
              <a:ext uri="{FF2B5EF4-FFF2-40B4-BE49-F238E27FC236}">
                <a16:creationId xmlns:a16="http://schemas.microsoft.com/office/drawing/2014/main" id="{B7E7FA97-7E0B-F462-9FB6-A07660358025}"/>
              </a:ext>
            </a:extLst>
          </p:cNvPr>
          <p:cNvSpPr txBox="1"/>
          <p:nvPr/>
        </p:nvSpPr>
        <p:spPr>
          <a:xfrm>
            <a:off x="112299" y="4316294"/>
            <a:ext cx="1402948" cy="461665"/>
          </a:xfrm>
          <a:prstGeom prst="rect">
            <a:avLst/>
          </a:prstGeom>
          <a:noFill/>
        </p:spPr>
        <p:txBody>
          <a:bodyPr wrap="none" rtlCol="0">
            <a:spAutoFit/>
          </a:bodyPr>
          <a:lstStyle/>
          <a:p>
            <a:r>
              <a:rPr lang="en-IT" i="1"/>
              <a:t>E’</a:t>
            </a:r>
            <a:r>
              <a:rPr lang="en-IT" i="1" baseline="-25000"/>
              <a:t>e </a:t>
            </a:r>
            <a:r>
              <a:rPr lang="en-IT" i="1"/>
              <a:t>(MeV)</a:t>
            </a:r>
          </a:p>
        </p:txBody>
      </p:sp>
      <p:cxnSp>
        <p:nvCxnSpPr>
          <p:cNvPr id="12" name="Straight Arrow Connector 11">
            <a:extLst>
              <a:ext uri="{FF2B5EF4-FFF2-40B4-BE49-F238E27FC236}">
                <a16:creationId xmlns:a16="http://schemas.microsoft.com/office/drawing/2014/main" id="{345E8586-C876-0A06-5AB8-7A1EE77649D2}"/>
              </a:ext>
            </a:extLst>
          </p:cNvPr>
          <p:cNvCxnSpPr/>
          <p:nvPr/>
        </p:nvCxnSpPr>
        <p:spPr bwMode="auto">
          <a:xfrm>
            <a:off x="5038554" y="4005064"/>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13" name="TextBox 12">
            <a:extLst>
              <a:ext uri="{FF2B5EF4-FFF2-40B4-BE49-F238E27FC236}">
                <a16:creationId xmlns:a16="http://schemas.microsoft.com/office/drawing/2014/main" id="{52549213-26E7-F541-0BAF-E8985D7F0A02}"/>
              </a:ext>
            </a:extLst>
          </p:cNvPr>
          <p:cNvSpPr txBox="1"/>
          <p:nvPr/>
        </p:nvSpPr>
        <p:spPr>
          <a:xfrm>
            <a:off x="3779912" y="5013176"/>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sp>
        <p:nvSpPr>
          <p:cNvPr id="14" name="TextBox 13">
            <a:extLst>
              <a:ext uri="{FF2B5EF4-FFF2-40B4-BE49-F238E27FC236}">
                <a16:creationId xmlns:a16="http://schemas.microsoft.com/office/drawing/2014/main" id="{838ECD69-E2BE-9DB7-9425-D189DF3E5BBE}"/>
              </a:ext>
            </a:extLst>
          </p:cNvPr>
          <p:cNvSpPr txBox="1"/>
          <p:nvPr/>
        </p:nvSpPr>
        <p:spPr>
          <a:xfrm>
            <a:off x="4472777" y="3894723"/>
            <a:ext cx="566181" cy="461665"/>
          </a:xfrm>
          <a:prstGeom prst="rect">
            <a:avLst/>
          </a:prstGeom>
          <a:noFill/>
        </p:spPr>
        <p:txBody>
          <a:bodyPr wrap="none" rtlCol="0">
            <a:spAutoFit/>
          </a:bodyPr>
          <a:lstStyle/>
          <a:p>
            <a:r>
              <a:rPr lang="en-IT" i="1"/>
              <a:t>E’</a:t>
            </a:r>
            <a:r>
              <a:rPr lang="en-IT" i="1" baseline="-25000"/>
              <a:t>e</a:t>
            </a:r>
            <a:endParaRPr lang="en-IT" i="1"/>
          </a:p>
        </p:txBody>
      </p:sp>
      <p:cxnSp>
        <p:nvCxnSpPr>
          <p:cNvPr id="15" name="Straight Connector 14">
            <a:extLst>
              <a:ext uri="{FF2B5EF4-FFF2-40B4-BE49-F238E27FC236}">
                <a16:creationId xmlns:a16="http://schemas.microsoft.com/office/drawing/2014/main" id="{4AFA5F6F-BF3B-FCF4-0B65-3508B679856F}"/>
              </a:ext>
            </a:extLst>
          </p:cNvPr>
          <p:cNvCxnSpPr>
            <a:cxnSpLocks/>
          </p:cNvCxnSpPr>
          <p:nvPr/>
        </p:nvCxnSpPr>
        <p:spPr bwMode="auto">
          <a:xfrm>
            <a:off x="5059379" y="5373216"/>
            <a:ext cx="0" cy="650393"/>
          </a:xfrm>
          <a:prstGeom prst="line">
            <a:avLst/>
          </a:prstGeom>
          <a:solidFill>
            <a:schemeClr val="accent1"/>
          </a:solidFill>
          <a:ln w="34925" cap="flat" cmpd="sng" algn="ctr">
            <a:solidFill>
              <a:schemeClr val="tx1"/>
            </a:solidFill>
            <a:prstDash val="solid"/>
            <a:round/>
            <a:headEnd type="triangle" w="med" len="med"/>
            <a:tailEnd type="triangle" w="med" len="med"/>
          </a:ln>
          <a:effectLst/>
        </p:spPr>
      </p:cxnSp>
      <p:sp>
        <p:nvSpPr>
          <p:cNvPr id="16" name="TextBox 15">
            <a:extLst>
              <a:ext uri="{FF2B5EF4-FFF2-40B4-BE49-F238E27FC236}">
                <a16:creationId xmlns:a16="http://schemas.microsoft.com/office/drawing/2014/main" id="{DF2CB18C-93F0-7D35-46B1-864EEFD1D5C6}"/>
              </a:ext>
            </a:extLst>
          </p:cNvPr>
          <p:cNvSpPr txBox="1"/>
          <p:nvPr/>
        </p:nvSpPr>
        <p:spPr>
          <a:xfrm>
            <a:off x="4499992" y="5949280"/>
            <a:ext cx="1559956" cy="400110"/>
          </a:xfrm>
          <a:prstGeom prst="rect">
            <a:avLst/>
          </a:prstGeom>
          <a:noFill/>
        </p:spPr>
        <p:txBody>
          <a:bodyPr wrap="square" rtlCol="0">
            <a:spAutoFit/>
          </a:bodyPr>
          <a:lstStyle/>
          <a:p>
            <a:r>
              <a:rPr lang="en-IT" sz="2000" i="1"/>
              <a:t>E</a:t>
            </a:r>
            <a:r>
              <a:rPr lang="en-IT" sz="2000" i="1" baseline="-25000"/>
              <a:t>ph</a:t>
            </a:r>
            <a:r>
              <a:rPr lang="en-IT" sz="2000" i="1"/>
              <a:t> =0.5mc</a:t>
            </a:r>
            <a:r>
              <a:rPr lang="en-IT" sz="2000" i="1" baseline="30000"/>
              <a:t>2</a:t>
            </a:r>
          </a:p>
        </p:txBody>
      </p:sp>
      <p:sp>
        <p:nvSpPr>
          <p:cNvPr id="19" name="TextBox 18">
            <a:extLst>
              <a:ext uri="{FF2B5EF4-FFF2-40B4-BE49-F238E27FC236}">
                <a16:creationId xmlns:a16="http://schemas.microsoft.com/office/drawing/2014/main" id="{9F5D9945-7B13-E62F-7C48-9CC056CFBA6D}"/>
              </a:ext>
            </a:extLst>
          </p:cNvPr>
          <p:cNvSpPr txBox="1"/>
          <p:nvPr/>
        </p:nvSpPr>
        <p:spPr>
          <a:xfrm>
            <a:off x="3142519" y="1490881"/>
            <a:ext cx="4624151" cy="707886"/>
          </a:xfrm>
          <a:prstGeom prst="rect">
            <a:avLst/>
          </a:prstGeom>
          <a:noFill/>
        </p:spPr>
        <p:txBody>
          <a:bodyPr wrap="none" rtlCol="0">
            <a:spAutoFit/>
          </a:bodyPr>
          <a:lstStyle/>
          <a:p>
            <a:r>
              <a:rPr lang="en-IT" sz="2000" i="1"/>
              <a:t>0.5mc</a:t>
            </a:r>
            <a:r>
              <a:rPr lang="en-IT" sz="2000" i="1" baseline="30000"/>
              <a:t>2</a:t>
            </a:r>
            <a:r>
              <a:rPr lang="en-IT" sz="2000" i="1"/>
              <a:t> = 255.5 keV colliding photons will</a:t>
            </a:r>
          </a:p>
          <a:p>
            <a:r>
              <a:rPr lang="en-GB" sz="2000" i="1"/>
              <a:t>stop</a:t>
            </a:r>
            <a:r>
              <a:rPr lang="en-IT" sz="2000" i="1"/>
              <a:t> relativistic electrons of any energy E</a:t>
            </a:r>
            <a:r>
              <a:rPr lang="en-IT" sz="2000" i="1" baseline="-25000"/>
              <a:t>e </a:t>
            </a:r>
            <a:r>
              <a:rPr lang="en-IT" sz="2000" i="1"/>
              <a:t>!</a:t>
            </a:r>
          </a:p>
        </p:txBody>
      </p:sp>
      <p:sp>
        <p:nvSpPr>
          <p:cNvPr id="21" name="TextBox 20">
            <a:extLst>
              <a:ext uri="{FF2B5EF4-FFF2-40B4-BE49-F238E27FC236}">
                <a16:creationId xmlns:a16="http://schemas.microsoft.com/office/drawing/2014/main" id="{D1103BDB-DE11-65D3-5235-5B8BAA571EAC}"/>
              </a:ext>
            </a:extLst>
          </p:cNvPr>
          <p:cNvSpPr txBox="1"/>
          <p:nvPr/>
        </p:nvSpPr>
        <p:spPr>
          <a:xfrm>
            <a:off x="1267583" y="3197677"/>
            <a:ext cx="1119217" cy="400110"/>
          </a:xfrm>
          <a:prstGeom prst="rect">
            <a:avLst/>
          </a:prstGeom>
          <a:noFill/>
        </p:spPr>
        <p:txBody>
          <a:bodyPr wrap="none" rtlCol="0">
            <a:spAutoFit/>
          </a:bodyPr>
          <a:lstStyle/>
          <a:p>
            <a:r>
              <a:rPr lang="en-IT" sz="2000"/>
              <a:t>100 GeV</a:t>
            </a:r>
          </a:p>
        </p:txBody>
      </p:sp>
      <p:sp>
        <p:nvSpPr>
          <p:cNvPr id="2" name="TextBox 1">
            <a:extLst>
              <a:ext uri="{FF2B5EF4-FFF2-40B4-BE49-F238E27FC236}">
                <a16:creationId xmlns:a16="http://schemas.microsoft.com/office/drawing/2014/main" id="{E20080C3-1D57-A598-87BF-818B3212295D}"/>
              </a:ext>
            </a:extLst>
          </p:cNvPr>
          <p:cNvSpPr txBox="1"/>
          <p:nvPr/>
        </p:nvSpPr>
        <p:spPr>
          <a:xfrm>
            <a:off x="179512" y="6453336"/>
            <a:ext cx="7937622" cy="400110"/>
          </a:xfrm>
          <a:prstGeom prst="rect">
            <a:avLst/>
          </a:prstGeom>
          <a:noFill/>
        </p:spPr>
        <p:txBody>
          <a:bodyPr wrap="none" rtlCol="0">
            <a:spAutoFit/>
          </a:bodyPr>
          <a:lstStyle/>
          <a:p>
            <a:r>
              <a:rPr lang="en-IT" sz="2000" i="1"/>
              <a:t>*hadronic threshold (E</a:t>
            </a:r>
            <a:r>
              <a:rPr lang="en-IT" sz="2000" i="1" baseline="-25000"/>
              <a:t>cm </a:t>
            </a:r>
            <a:r>
              <a:rPr lang="en-IT" sz="2000" i="1"/>
              <a:t>&lt; 600 MeV) with 255.5 keV photons ≈ 360 GeV</a:t>
            </a:r>
          </a:p>
        </p:txBody>
      </p:sp>
    </p:spTree>
    <p:extLst>
      <p:ext uri="{BB962C8B-B14F-4D97-AF65-F5344CB8AC3E}">
        <p14:creationId xmlns:p14="http://schemas.microsoft.com/office/powerpoint/2010/main" val="5837806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text on a page&#10;&#10;Description automatically generated">
            <a:extLst>
              <a:ext uri="{FF2B5EF4-FFF2-40B4-BE49-F238E27FC236}">
                <a16:creationId xmlns:a16="http://schemas.microsoft.com/office/drawing/2014/main" id="{E5199A89-C2EA-FF90-5A58-DC2149B12D56}"/>
              </a:ext>
            </a:extLst>
          </p:cNvPr>
          <p:cNvPicPr>
            <a:picLocks noChangeAspect="1"/>
          </p:cNvPicPr>
          <p:nvPr/>
        </p:nvPicPr>
        <p:blipFill rotWithShape="1">
          <a:blip r:embed="rId3"/>
          <a:srcRect t="4" b="50492"/>
          <a:stretch/>
        </p:blipFill>
        <p:spPr>
          <a:xfrm>
            <a:off x="755576" y="260648"/>
            <a:ext cx="7772400" cy="1944000"/>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pic>
        <p:nvPicPr>
          <p:cNvPr id="7" name="Picture 6" descr="A text on a white background&#10;&#10;Description automatically generated">
            <a:extLst>
              <a:ext uri="{FF2B5EF4-FFF2-40B4-BE49-F238E27FC236}">
                <a16:creationId xmlns:a16="http://schemas.microsoft.com/office/drawing/2014/main" id="{9E8D5D71-C437-1783-CD49-B8318209D4D4}"/>
              </a:ext>
            </a:extLst>
          </p:cNvPr>
          <p:cNvPicPr>
            <a:picLocks noChangeAspect="1"/>
          </p:cNvPicPr>
          <p:nvPr/>
        </p:nvPicPr>
        <p:blipFill>
          <a:blip r:embed="rId5"/>
          <a:stretch>
            <a:fillRect/>
          </a:stretch>
        </p:blipFill>
        <p:spPr>
          <a:xfrm>
            <a:off x="1979712" y="3284984"/>
            <a:ext cx="5486400" cy="3048000"/>
          </a:xfrm>
          <a:prstGeom prst="rect">
            <a:avLst/>
          </a:prstGeom>
        </p:spPr>
      </p:pic>
      <p:pic>
        <p:nvPicPr>
          <p:cNvPr id="9" name="Picture 8" descr="A close up of black text&#10;&#10;Description automatically generated">
            <a:extLst>
              <a:ext uri="{FF2B5EF4-FFF2-40B4-BE49-F238E27FC236}">
                <a16:creationId xmlns:a16="http://schemas.microsoft.com/office/drawing/2014/main" id="{9923B42A-9CF0-C35E-712E-5D5634AC54DB}"/>
              </a:ext>
            </a:extLst>
          </p:cNvPr>
          <p:cNvPicPr>
            <a:picLocks noChangeAspect="1"/>
          </p:cNvPicPr>
          <p:nvPr/>
        </p:nvPicPr>
        <p:blipFill>
          <a:blip r:embed="rId6"/>
          <a:stretch>
            <a:fillRect/>
          </a:stretch>
        </p:blipFill>
        <p:spPr>
          <a:xfrm>
            <a:off x="1979712" y="2287444"/>
            <a:ext cx="5588000" cy="1041400"/>
          </a:xfrm>
          <a:prstGeom prst="rect">
            <a:avLst/>
          </a:prstGeom>
        </p:spPr>
      </p:pic>
      <p:sp>
        <p:nvSpPr>
          <p:cNvPr id="2" name="Segnaposto data 6">
            <a:extLst>
              <a:ext uri="{FF2B5EF4-FFF2-40B4-BE49-F238E27FC236}">
                <a16:creationId xmlns:a16="http://schemas.microsoft.com/office/drawing/2014/main" id="{A77E1C24-F75D-7917-E4E0-F9AD4077584B}"/>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4" name="Rectangle 3">
            <a:extLst>
              <a:ext uri="{FF2B5EF4-FFF2-40B4-BE49-F238E27FC236}">
                <a16:creationId xmlns:a16="http://schemas.microsoft.com/office/drawing/2014/main" id="{E422FD87-92B4-DACB-741C-FFF58D11AE8B}"/>
              </a:ext>
            </a:extLst>
          </p:cNvPr>
          <p:cNvSpPr/>
          <p:nvPr/>
        </p:nvSpPr>
        <p:spPr bwMode="auto">
          <a:xfrm>
            <a:off x="1907704" y="2708920"/>
            <a:ext cx="5588000" cy="1080120"/>
          </a:xfrm>
          <a:prstGeom prst="rect">
            <a:avLst/>
          </a:prstGeom>
          <a:solidFill>
            <a:srgbClr val="FF0000">
              <a:alpha val="4402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6" name="Oval 5">
            <a:extLst>
              <a:ext uri="{FF2B5EF4-FFF2-40B4-BE49-F238E27FC236}">
                <a16:creationId xmlns:a16="http://schemas.microsoft.com/office/drawing/2014/main" id="{548B3352-900C-24A2-2EA1-90BD035910EA}"/>
              </a:ext>
            </a:extLst>
          </p:cNvPr>
          <p:cNvSpPr/>
          <p:nvPr/>
        </p:nvSpPr>
        <p:spPr bwMode="auto">
          <a:xfrm>
            <a:off x="4355976" y="4941168"/>
            <a:ext cx="936104" cy="504056"/>
          </a:xfrm>
          <a:prstGeom prst="ellipse">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8" name="TextBox 7">
            <a:extLst>
              <a:ext uri="{FF2B5EF4-FFF2-40B4-BE49-F238E27FC236}">
                <a16:creationId xmlns:a16="http://schemas.microsoft.com/office/drawing/2014/main" id="{027CD1B3-8575-8CC4-D63B-742334A64338}"/>
              </a:ext>
            </a:extLst>
          </p:cNvPr>
          <p:cNvSpPr txBox="1"/>
          <p:nvPr/>
        </p:nvSpPr>
        <p:spPr>
          <a:xfrm>
            <a:off x="5785641" y="6091535"/>
            <a:ext cx="2757293" cy="461665"/>
          </a:xfrm>
          <a:prstGeom prst="rect">
            <a:avLst/>
          </a:prstGeom>
          <a:solidFill>
            <a:srgbClr val="FFFF00"/>
          </a:solidFill>
        </p:spPr>
        <p:txBody>
          <a:bodyPr wrap="none" rtlCol="0">
            <a:spAutoFit/>
          </a:bodyPr>
          <a:lstStyle/>
          <a:p>
            <a:r>
              <a:rPr lang="en-IT"/>
              <a:t>50 TeV electrons !!!!</a:t>
            </a:r>
          </a:p>
        </p:txBody>
      </p:sp>
    </p:spTree>
    <p:extLst>
      <p:ext uri="{BB962C8B-B14F-4D97-AF65-F5344CB8AC3E}">
        <p14:creationId xmlns:p14="http://schemas.microsoft.com/office/powerpoint/2010/main" val="3311190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4C12A7E9-EF92-2649-43AF-D540A94AE4E6}"/>
              </a:ext>
            </a:extLst>
          </p:cNvPr>
          <p:cNvSpPr>
            <a:spLocks noGrp="1"/>
          </p:cNvSpPr>
          <p:nvPr>
            <p:ph type="dt" sz="quarter" idx="10"/>
          </p:nvPr>
        </p:nvSpPr>
        <p:spPr>
          <a:xfrm>
            <a:off x="0" y="6553200"/>
            <a:ext cx="6444208"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Tree>
    <p:extLst>
      <p:ext uri="{BB962C8B-B14F-4D97-AF65-F5344CB8AC3E}">
        <p14:creationId xmlns:p14="http://schemas.microsoft.com/office/powerpoint/2010/main" val="20595666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025595E2-941E-05E3-DDA3-87278B356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458" y="914400"/>
            <a:ext cx="7505564" cy="5453390"/>
          </a:xfrm>
          <a:prstGeom prst="rect">
            <a:avLst/>
          </a:prstGeom>
        </p:spPr>
      </p:pic>
      <p:pic>
        <p:nvPicPr>
          <p:cNvPr id="12902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53FA63-50DC-4D43-9532-E0E051BA64D5}"/>
              </a:ext>
            </a:extLst>
          </p:cNvPr>
          <p:cNvSpPr/>
          <p:nvPr/>
        </p:nvSpPr>
        <p:spPr>
          <a:xfrm>
            <a:off x="1403648" y="241484"/>
            <a:ext cx="6984776" cy="523220"/>
          </a:xfrm>
          <a:prstGeom prst="rect">
            <a:avLst/>
          </a:prstGeom>
        </p:spPr>
        <p:txBody>
          <a:bodyPr wrap="square">
            <a:spAutoFit/>
          </a:bodyPr>
          <a:lstStyle/>
          <a:p>
            <a:pPr algn="ctr"/>
            <a:r>
              <a:rPr lang="it-IT" sz="2800" b="1">
                <a:latin typeface="Adobe Arabic" panose="02040503050201020203" pitchFamily="18" charset="-78"/>
                <a:cs typeface="Adobe Arabic" panose="02040503050201020203" pitchFamily="18" charset="-78"/>
              </a:rPr>
              <a:t>Total cross-section for QED ( e,</a:t>
            </a:r>
            <a:r>
              <a:rPr lang="it-IT" sz="2800" b="1" i="1">
                <a:latin typeface="Symbol" pitchFamily="2" charset="2"/>
                <a:cs typeface="Adobe Arabic" panose="02040503050201020203" pitchFamily="18" charset="-78"/>
              </a:rPr>
              <a:t>g </a:t>
            </a:r>
            <a:r>
              <a:rPr lang="it-IT" sz="2800" b="1">
                <a:latin typeface="Adobe Arabic" panose="02040503050201020203" pitchFamily="18" charset="-78"/>
                <a:cs typeface="Adobe Arabic" panose="02040503050201020203" pitchFamily="18" charset="-78"/>
              </a:rPr>
              <a:t>) reactions</a:t>
            </a:r>
            <a:endParaRPr lang="en-IT" sz="2800" b="1">
              <a:latin typeface="Adobe Arabic" panose="02040503050201020203" pitchFamily="18" charset="-78"/>
              <a:cs typeface="Adobe Arabic" panose="02040503050201020203" pitchFamily="18" charset="-78"/>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FA565C9-4BA0-B94C-853B-89D6D1599E99}"/>
                  </a:ext>
                </a:extLst>
              </p:cNvPr>
              <p:cNvSpPr/>
              <p:nvPr/>
            </p:nvSpPr>
            <p:spPr>
              <a:xfrm>
                <a:off x="3275856" y="1443335"/>
                <a:ext cx="309634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f>
                        <m:fPr>
                          <m:type m:val="lin"/>
                          <m:ctrlPr>
                            <a:rPr lang="it-IT" b="0" i="1">
                              <a:latin typeface="Cambria Math" panose="02040503050406030204" pitchFamily="18" charset="0"/>
                              <a:ea typeface="Cambria Math" panose="02040503050406030204" pitchFamily="18" charset="0"/>
                            </a:rPr>
                          </m:ctrlPr>
                        </m:fPr>
                        <m:num>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num>
                        <m:den>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den>
                      </m:f>
                    </m:oMath>
                  </m:oMathPara>
                </a14:m>
                <a:endParaRPr lang="en-IT"/>
              </a:p>
            </p:txBody>
          </p:sp>
        </mc:Choice>
        <mc:Fallback xmlns="">
          <p:sp>
            <p:nvSpPr>
              <p:cNvPr id="14" name="Rectangle 13">
                <a:extLst>
                  <a:ext uri="{FF2B5EF4-FFF2-40B4-BE49-F238E27FC236}">
                    <a16:creationId xmlns:a16="http://schemas.microsoft.com/office/drawing/2014/main" id="{3FA565C9-4BA0-B94C-853B-89D6D1599E99}"/>
                  </a:ext>
                </a:extLst>
              </p:cNvPr>
              <p:cNvSpPr>
                <a:spLocks noRot="1" noChangeAspect="1" noMove="1" noResize="1" noEditPoints="1" noAdjustHandles="1" noChangeArrowheads="1" noChangeShapeType="1" noTextEdit="1"/>
              </p:cNvSpPr>
              <p:nvPr/>
            </p:nvSpPr>
            <p:spPr>
              <a:xfrm>
                <a:off x="3275856" y="1443335"/>
                <a:ext cx="3096344" cy="461665"/>
              </a:xfrm>
              <a:prstGeom prst="rect">
                <a:avLst/>
              </a:prstGeom>
              <a:blipFill>
                <a:blip r:embed="rId4"/>
                <a:stretch>
                  <a:fillRect t="-123684" b="-184211"/>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A10035C-6ACB-CD47-8114-317C708395EE}"/>
                  </a:ext>
                </a:extLst>
              </p:cNvPr>
              <p:cNvSpPr/>
              <p:nvPr/>
            </p:nvSpPr>
            <p:spPr>
              <a:xfrm>
                <a:off x="3599770" y="1844824"/>
                <a:ext cx="277243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oMath>
                  </m:oMathPara>
                </a14:m>
                <a:endParaRPr lang="en-IT"/>
              </a:p>
            </p:txBody>
          </p:sp>
        </mc:Choice>
        <mc:Fallback xmlns="">
          <p:sp>
            <p:nvSpPr>
              <p:cNvPr id="15" name="Rectangle 14">
                <a:extLst>
                  <a:ext uri="{FF2B5EF4-FFF2-40B4-BE49-F238E27FC236}">
                    <a16:creationId xmlns:a16="http://schemas.microsoft.com/office/drawing/2014/main" id="{4A10035C-6ACB-CD47-8114-317C708395EE}"/>
                  </a:ext>
                </a:extLst>
              </p:cNvPr>
              <p:cNvSpPr>
                <a:spLocks noRot="1" noChangeAspect="1" noMove="1" noResize="1" noEditPoints="1" noAdjustHandles="1" noChangeArrowheads="1" noChangeShapeType="1" noTextEdit="1"/>
              </p:cNvSpPr>
              <p:nvPr/>
            </p:nvSpPr>
            <p:spPr>
              <a:xfrm>
                <a:off x="3599770" y="1844824"/>
                <a:ext cx="2772430" cy="461665"/>
              </a:xfrm>
              <a:prstGeom prst="rect">
                <a:avLst/>
              </a:prstGeom>
              <a:blipFill>
                <a:blip r:embed="rId5"/>
                <a:stretch>
                  <a:fillRect b="-810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18CADA7-2180-A44C-B31E-815C4A349F1C}"/>
                  </a:ext>
                </a:extLst>
              </p:cNvPr>
              <p:cNvSpPr/>
              <p:nvPr/>
            </p:nvSpPr>
            <p:spPr>
              <a:xfrm>
                <a:off x="13741" y="6129789"/>
                <a:ext cx="2736534" cy="539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𝐶𝑀</m:t>
                          </m:r>
                        </m:sub>
                      </m:sSub>
                      <m:r>
                        <a:rPr lang="it-IT" b="0" i="1">
                          <a:latin typeface="Cambria Math" panose="02040503050406030204" pitchFamily="18" charset="0"/>
                          <a:ea typeface="Cambria Math" panose="02040503050406030204" pitchFamily="18" charset="0"/>
                        </a:rPr>
                        <m:t>=2</m:t>
                      </m:r>
                      <m:rad>
                        <m:radPr>
                          <m:degHide m:val="on"/>
                          <m:ctrlPr>
                            <a:rPr lang="it-IT" b="0" i="1">
                              <a:latin typeface="Cambria Math" panose="02040503050406030204" pitchFamily="18" charset="0"/>
                              <a:ea typeface="Cambria Math" panose="02040503050406030204" pitchFamily="18" charset="0"/>
                            </a:rPr>
                          </m:ctrlPr>
                        </m:radPr>
                        <m:deg/>
                        <m:e>
                          <m:sSub>
                            <m:sSubPr>
                              <m:ctrlPr>
                                <a:rPr lang="it-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𝑚</m:t>
                              </m:r>
                            </m:e>
                            <m:sub>
                              <m:r>
                                <a:rPr lang="it-IT" i="1">
                                  <a:latin typeface="Cambria Math" panose="02040503050406030204" pitchFamily="18" charset="0"/>
                                  <a:ea typeface="Cambria Math" panose="02040503050406030204" pitchFamily="18" charset="0"/>
                                </a:rPr>
                                <m:t>𝑒</m:t>
                              </m:r>
                            </m:sub>
                          </m:sSub>
                          <m:r>
                            <a:rPr lang="it-IT" b="0" i="1">
                              <a:latin typeface="Cambria Math" panose="02040503050406030204" pitchFamily="18" charset="0"/>
                              <a:ea typeface="Cambria Math" panose="02040503050406030204" pitchFamily="18" charset="0"/>
                            </a:rPr>
                            <m:t>𝑐</m:t>
                          </m:r>
                          <m:r>
                            <a:rPr lang="it-IT" b="0" i="1" baseline="30000">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h</m:t>
                          </m:r>
                          <m:r>
                            <a:rPr lang="it-IT" b="0" i="1">
                              <a:latin typeface="Cambria Math" panose="02040503050406030204" pitchFamily="18" charset="0"/>
                              <a:ea typeface="Cambria Math" panose="02040503050406030204" pitchFamily="18" charset="0"/>
                            </a:rPr>
                            <m:t>𝜈</m:t>
                          </m:r>
                        </m:e>
                      </m:rad>
                    </m:oMath>
                  </m:oMathPara>
                </a14:m>
                <a:endParaRPr lang="en-IT"/>
              </a:p>
            </p:txBody>
          </p:sp>
        </mc:Choice>
        <mc:Fallback xmlns="">
          <p:sp>
            <p:nvSpPr>
              <p:cNvPr id="17" name="Rectangle 16">
                <a:extLst>
                  <a:ext uri="{FF2B5EF4-FFF2-40B4-BE49-F238E27FC236}">
                    <a16:creationId xmlns:a16="http://schemas.microsoft.com/office/drawing/2014/main" id="{518CADA7-2180-A44C-B31E-815C4A349F1C}"/>
                  </a:ext>
                </a:extLst>
              </p:cNvPr>
              <p:cNvSpPr>
                <a:spLocks noRot="1" noChangeAspect="1" noMove="1" noResize="1" noEditPoints="1" noAdjustHandles="1" noChangeArrowheads="1" noChangeShapeType="1" noTextEdit="1"/>
              </p:cNvSpPr>
              <p:nvPr/>
            </p:nvSpPr>
            <p:spPr>
              <a:xfrm>
                <a:off x="13741" y="6129789"/>
                <a:ext cx="2736534" cy="539571"/>
              </a:xfrm>
              <a:prstGeom prst="rect">
                <a:avLst/>
              </a:prstGeom>
              <a:blipFill>
                <a:blip r:embed="rId6"/>
                <a:stretch>
                  <a:fillRect b="-9091"/>
                </a:stretch>
              </a:blipFill>
            </p:spPr>
            <p:txBody>
              <a:bodyPr/>
              <a:lstStyle/>
              <a:p>
                <a:r>
                  <a:rPr lang="en-IT">
                    <a:noFill/>
                  </a:rPr>
                  <a:t> </a:t>
                </a:r>
              </a:p>
            </p:txBody>
          </p:sp>
        </mc:Fallback>
      </mc:AlternateContent>
      <p:sp>
        <p:nvSpPr>
          <p:cNvPr id="6" name="Oval 5">
            <a:extLst>
              <a:ext uri="{FF2B5EF4-FFF2-40B4-BE49-F238E27FC236}">
                <a16:creationId xmlns:a16="http://schemas.microsoft.com/office/drawing/2014/main" id="{396F1D08-FD1C-D470-F655-1AC353C34A5A}"/>
              </a:ext>
            </a:extLst>
          </p:cNvPr>
          <p:cNvSpPr/>
          <p:nvPr/>
        </p:nvSpPr>
        <p:spPr bwMode="auto">
          <a:xfrm>
            <a:off x="1821501" y="914399"/>
            <a:ext cx="1454355" cy="1650505"/>
          </a:xfrm>
          <a:prstGeom prst="ellipse">
            <a:avLst/>
          </a:pr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700616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o grafico 2">
            <a:extLst>
              <a:ext uri="{FF2B5EF4-FFF2-40B4-BE49-F238E27FC236}">
                <a16:creationId xmlns:a16="http://schemas.microsoft.com/office/drawing/2014/main" id="{45DE3012-DF68-5378-B57D-9F9F36F3D1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899" y="849793"/>
            <a:ext cx="4900899" cy="3232245"/>
          </a:xfrm>
          <a:prstGeom prst="rect">
            <a:avLst/>
          </a:prstGeom>
        </p:spPr>
      </p:pic>
      <p:sp>
        <p:nvSpPr>
          <p:cNvPr id="4" name="Stella a 5 punte 3">
            <a:extLst>
              <a:ext uri="{FF2B5EF4-FFF2-40B4-BE49-F238E27FC236}">
                <a16:creationId xmlns:a16="http://schemas.microsoft.com/office/drawing/2014/main" id="{FC95B790-FF11-AE6C-E131-56017679D74D}"/>
              </a:ext>
            </a:extLst>
          </p:cNvPr>
          <p:cNvSpPr/>
          <p:nvPr/>
        </p:nvSpPr>
        <p:spPr bwMode="auto">
          <a:xfrm>
            <a:off x="1547664" y="2564904"/>
            <a:ext cx="144016" cy="216024"/>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7" name="TextBox 1">
            <a:extLst>
              <a:ext uri="{FF2B5EF4-FFF2-40B4-BE49-F238E27FC236}">
                <a16:creationId xmlns:a16="http://schemas.microsoft.com/office/drawing/2014/main" id="{389C7806-BA36-DF80-5DA9-644C3B489E65}"/>
              </a:ext>
            </a:extLst>
          </p:cNvPr>
          <p:cNvSpPr txBox="1"/>
          <p:nvPr/>
        </p:nvSpPr>
        <p:spPr>
          <a:xfrm>
            <a:off x="467544" y="5767543"/>
            <a:ext cx="7025321" cy="369332"/>
          </a:xfrm>
          <a:prstGeom prst="rect">
            <a:avLst/>
          </a:prstGeom>
          <a:noFill/>
        </p:spPr>
        <p:txBody>
          <a:bodyPr wrap="none" rtlCol="0">
            <a:spAutoFit/>
          </a:bodyPr>
          <a:lstStyle/>
          <a:p>
            <a:r>
              <a:rPr lang="en-IT" sz="1800" dirty="0"/>
              <a:t>*hadronic threshold (E</a:t>
            </a:r>
            <a:r>
              <a:rPr lang="en-IT" sz="1800" baseline="-25000" dirty="0"/>
              <a:t>cm </a:t>
            </a:r>
            <a:r>
              <a:rPr lang="en-IT" sz="1800" dirty="0"/>
              <a:t>&lt; 600 MeV) with 255.5 keV photons ≈ 360 GeV</a:t>
            </a:r>
          </a:p>
        </p:txBody>
      </p:sp>
      <p:pic>
        <p:nvPicPr>
          <p:cNvPr id="8" name="Picture 3" descr="A paper with text and numbers&#10;&#10;Description automatically generated">
            <a:extLst>
              <a:ext uri="{FF2B5EF4-FFF2-40B4-BE49-F238E27FC236}">
                <a16:creationId xmlns:a16="http://schemas.microsoft.com/office/drawing/2014/main" id="{5897C4FB-2DD6-531F-98D9-406EE72A971F}"/>
              </a:ext>
            </a:extLst>
          </p:cNvPr>
          <p:cNvPicPr>
            <a:picLocks noChangeAspect="1"/>
          </p:cNvPicPr>
          <p:nvPr/>
        </p:nvPicPr>
        <p:blipFill>
          <a:blip r:embed="rId4"/>
          <a:srcRect l="1" r="-1816" b="859"/>
          <a:stretch/>
        </p:blipFill>
        <p:spPr>
          <a:xfrm>
            <a:off x="4644008" y="3128742"/>
            <a:ext cx="4260938" cy="2541518"/>
          </a:xfrm>
          <a:prstGeom prst="rect">
            <a:avLst/>
          </a:prstGeom>
        </p:spPr>
      </p:pic>
      <p:sp>
        <p:nvSpPr>
          <p:cNvPr id="9" name="TextBox 1">
            <a:extLst>
              <a:ext uri="{FF2B5EF4-FFF2-40B4-BE49-F238E27FC236}">
                <a16:creationId xmlns:a16="http://schemas.microsoft.com/office/drawing/2014/main" id="{46A2DEA5-E724-E556-F5E3-99D20FDF6FA8}"/>
              </a:ext>
            </a:extLst>
          </p:cNvPr>
          <p:cNvSpPr txBox="1"/>
          <p:nvPr/>
        </p:nvSpPr>
        <p:spPr>
          <a:xfrm>
            <a:off x="1259632" y="260648"/>
            <a:ext cx="7185813" cy="1200329"/>
          </a:xfrm>
          <a:prstGeom prst="rect">
            <a:avLst/>
          </a:prstGeom>
          <a:noFill/>
        </p:spPr>
        <p:txBody>
          <a:bodyPr wrap="none" rtlCol="0">
            <a:spAutoFit/>
          </a:bodyPr>
          <a:lstStyle/>
          <a:p>
            <a:r>
              <a:rPr lang="en-GB" b="1" dirty="0">
                <a:solidFill>
                  <a:srgbClr val="FF0000"/>
                </a:solidFill>
              </a:rPr>
              <a:t>What is the larger measured X value?</a:t>
            </a:r>
          </a:p>
          <a:p>
            <a:r>
              <a:rPr lang="en-GB" dirty="0"/>
              <a:t>L</a:t>
            </a:r>
            <a:r>
              <a:rPr lang="en-IT" dirty="0"/>
              <a:t>argest value of recoil factor X achieved in</a:t>
            </a:r>
            <a:r>
              <a:rPr lang="it-IT" dirty="0"/>
              <a:t> </a:t>
            </a:r>
            <a:r>
              <a:rPr lang="en-IT" dirty="0"/>
              <a:t>experiments </a:t>
            </a:r>
            <a:endParaRPr lang="it-IT" dirty="0"/>
          </a:p>
          <a:p>
            <a:r>
              <a:rPr lang="en-IT" dirty="0"/>
              <a:t>so far is  </a:t>
            </a:r>
            <a:r>
              <a:rPr lang="en-IT" i="1" dirty="0"/>
              <a:t>X=1.8    </a:t>
            </a:r>
            <a:r>
              <a:rPr lang="en-IT" dirty="0"/>
              <a:t>at   SLAC in 1999</a:t>
            </a:r>
          </a:p>
        </p:txBody>
      </p:sp>
    </p:spTree>
    <p:extLst>
      <p:ext uri="{BB962C8B-B14F-4D97-AF65-F5344CB8AC3E}">
        <p14:creationId xmlns:p14="http://schemas.microsoft.com/office/powerpoint/2010/main" val="34717935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2" name="Picture 1">
            <a:extLst>
              <a:ext uri="{FF2B5EF4-FFF2-40B4-BE49-F238E27FC236}">
                <a16:creationId xmlns:a16="http://schemas.microsoft.com/office/drawing/2014/main" id="{49ABD180-4BD0-2E2C-1345-CF56462399EC}"/>
              </a:ext>
            </a:extLst>
          </p:cNvPr>
          <p:cNvPicPr>
            <a:picLocks noChangeAspect="1"/>
          </p:cNvPicPr>
          <p:nvPr/>
        </p:nvPicPr>
        <p:blipFill>
          <a:blip r:embed="rId4"/>
          <a:stretch>
            <a:fillRect/>
          </a:stretch>
        </p:blipFill>
        <p:spPr>
          <a:xfrm>
            <a:off x="1691456" y="1225550"/>
            <a:ext cx="6985000" cy="4406900"/>
          </a:xfrm>
          <a:prstGeom prst="rect">
            <a:avLst/>
          </a:prstGeom>
        </p:spPr>
      </p:pic>
      <p:sp>
        <p:nvSpPr>
          <p:cNvPr id="4" name="TextBox 3">
            <a:extLst>
              <a:ext uri="{FF2B5EF4-FFF2-40B4-BE49-F238E27FC236}">
                <a16:creationId xmlns:a16="http://schemas.microsoft.com/office/drawing/2014/main" id="{BC95528D-1DC0-2AD1-AFA9-2A8265E70092}"/>
              </a:ext>
            </a:extLst>
          </p:cNvPr>
          <p:cNvSpPr txBox="1"/>
          <p:nvPr/>
        </p:nvSpPr>
        <p:spPr>
          <a:xfrm>
            <a:off x="6760355" y="5614736"/>
            <a:ext cx="1242648" cy="400110"/>
          </a:xfrm>
          <a:prstGeom prst="rect">
            <a:avLst/>
          </a:prstGeom>
          <a:noFill/>
        </p:spPr>
        <p:txBody>
          <a:bodyPr wrap="none" rtlCol="0">
            <a:spAutoFit/>
          </a:bodyPr>
          <a:lstStyle/>
          <a:p>
            <a:r>
              <a:rPr lang="en-IT" sz="2000" i="1"/>
              <a:t>E</a:t>
            </a:r>
            <a:r>
              <a:rPr lang="en-IT" sz="2000" i="1" baseline="-25000"/>
              <a:t>e</a:t>
            </a:r>
            <a:r>
              <a:rPr lang="en-IT" sz="2000"/>
              <a:t>  (MeV)</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78A4B94-975D-E420-AC7C-AF171D0FA82B}"/>
                  </a:ext>
                </a:extLst>
              </p:cNvPr>
              <p:cNvSpPr/>
              <p:nvPr/>
            </p:nvSpPr>
            <p:spPr>
              <a:xfrm>
                <a:off x="4932040" y="2132856"/>
                <a:ext cx="3096344"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f>
                        <m:fPr>
                          <m:type m:val="lin"/>
                          <m:ctrlPr>
                            <a:rPr lang="it-IT" b="0" i="1">
                              <a:latin typeface="Cambria Math" panose="02040503050406030204" pitchFamily="18" charset="0"/>
                              <a:ea typeface="Cambria Math" panose="02040503050406030204" pitchFamily="18" charset="0"/>
                            </a:rPr>
                          </m:ctrlPr>
                        </m:fPr>
                        <m:num>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num>
                        <m:den>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den>
                      </m:f>
                    </m:oMath>
                  </m:oMathPara>
                </a14:m>
                <a:endParaRPr lang="en-IT"/>
              </a:p>
            </p:txBody>
          </p:sp>
        </mc:Choice>
        <mc:Fallback xmlns="">
          <p:sp>
            <p:nvSpPr>
              <p:cNvPr id="5" name="Rectangle 4">
                <a:extLst>
                  <a:ext uri="{FF2B5EF4-FFF2-40B4-BE49-F238E27FC236}">
                    <a16:creationId xmlns:a16="http://schemas.microsoft.com/office/drawing/2014/main" id="{078A4B94-975D-E420-AC7C-AF171D0FA82B}"/>
                  </a:ext>
                </a:extLst>
              </p:cNvPr>
              <p:cNvSpPr>
                <a:spLocks noRot="1" noChangeAspect="1" noMove="1" noResize="1" noEditPoints="1" noAdjustHandles="1" noChangeArrowheads="1" noChangeShapeType="1" noTextEdit="1"/>
              </p:cNvSpPr>
              <p:nvPr/>
            </p:nvSpPr>
            <p:spPr>
              <a:xfrm>
                <a:off x="4932040" y="2132856"/>
                <a:ext cx="3096344" cy="461665"/>
              </a:xfrm>
              <a:prstGeom prst="rect">
                <a:avLst/>
              </a:prstGeom>
              <a:blipFill>
                <a:blip r:embed="rId5"/>
                <a:stretch>
                  <a:fillRect t="-129730" b="-18918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00ACBD8-5B40-0709-78E2-2061E42C0563}"/>
                  </a:ext>
                </a:extLst>
              </p:cNvPr>
              <p:cNvSpPr/>
              <p:nvPr/>
            </p:nvSpPr>
            <p:spPr>
              <a:xfrm>
                <a:off x="3671778" y="3759423"/>
                <a:ext cx="277243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oMath>
                  </m:oMathPara>
                </a14:m>
                <a:endParaRPr lang="en-IT"/>
              </a:p>
            </p:txBody>
          </p:sp>
        </mc:Choice>
        <mc:Fallback xmlns="">
          <p:sp>
            <p:nvSpPr>
              <p:cNvPr id="6" name="Rectangle 5">
                <a:extLst>
                  <a:ext uri="{FF2B5EF4-FFF2-40B4-BE49-F238E27FC236}">
                    <a16:creationId xmlns:a16="http://schemas.microsoft.com/office/drawing/2014/main" id="{E00ACBD8-5B40-0709-78E2-2061E42C0563}"/>
                  </a:ext>
                </a:extLst>
              </p:cNvPr>
              <p:cNvSpPr>
                <a:spLocks noRot="1" noChangeAspect="1" noMove="1" noResize="1" noEditPoints="1" noAdjustHandles="1" noChangeArrowheads="1" noChangeShapeType="1" noTextEdit="1"/>
              </p:cNvSpPr>
              <p:nvPr/>
            </p:nvSpPr>
            <p:spPr>
              <a:xfrm>
                <a:off x="3671778" y="3759423"/>
                <a:ext cx="2772430" cy="461665"/>
              </a:xfrm>
              <a:prstGeom prst="rect">
                <a:avLst/>
              </a:prstGeom>
              <a:blipFill>
                <a:blip r:embed="rId6"/>
                <a:stretch>
                  <a:fillRect b="-8108"/>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3745931C-A6DF-DE49-B576-211831B6D2C3}"/>
              </a:ext>
            </a:extLst>
          </p:cNvPr>
          <p:cNvSpPr txBox="1"/>
          <p:nvPr/>
        </p:nvSpPr>
        <p:spPr>
          <a:xfrm>
            <a:off x="179512" y="1887215"/>
            <a:ext cx="1760418" cy="461665"/>
          </a:xfrm>
          <a:prstGeom prst="rect">
            <a:avLst/>
          </a:prstGeom>
          <a:noFill/>
        </p:spPr>
        <p:txBody>
          <a:bodyPr wrap="none" rtlCol="0">
            <a:spAutoFit/>
          </a:bodyPr>
          <a:lstStyle/>
          <a:p>
            <a:r>
              <a:rPr lang="en-IT" i="1">
                <a:latin typeface="Symbol" pitchFamily="2" charset="2"/>
              </a:rPr>
              <a:t>S</a:t>
            </a:r>
            <a:r>
              <a:rPr lang="en-IT" i="1" baseline="-25000">
                <a:latin typeface="Arial" panose="020B0604020202020204" pitchFamily="34" charset="0"/>
                <a:cs typeface="Arial" panose="020B0604020202020204" pitchFamily="34" charset="0"/>
              </a:rPr>
              <a:t>tot</a:t>
            </a:r>
            <a:r>
              <a:rPr lang="en-IT" i="1">
                <a:latin typeface="Symbol" pitchFamily="2" charset="2"/>
              </a:rPr>
              <a:t>  </a:t>
            </a:r>
            <a:r>
              <a:rPr lang="en-IT" i="1"/>
              <a:t>(mbarn)</a:t>
            </a:r>
          </a:p>
        </p:txBody>
      </p:sp>
      <p:sp>
        <p:nvSpPr>
          <p:cNvPr id="8" name="Rectangle 7">
            <a:extLst>
              <a:ext uri="{FF2B5EF4-FFF2-40B4-BE49-F238E27FC236}">
                <a16:creationId xmlns:a16="http://schemas.microsoft.com/office/drawing/2014/main" id="{6DF12D0D-784C-638A-29CB-DAC12664DE6E}"/>
              </a:ext>
            </a:extLst>
          </p:cNvPr>
          <p:cNvSpPr/>
          <p:nvPr/>
        </p:nvSpPr>
        <p:spPr>
          <a:xfrm>
            <a:off x="1691456" y="116632"/>
            <a:ext cx="6696968" cy="954107"/>
          </a:xfrm>
          <a:prstGeom prst="rect">
            <a:avLst/>
          </a:prstGeom>
        </p:spPr>
        <p:txBody>
          <a:bodyPr wrap="square">
            <a:spAutoFit/>
          </a:bodyPr>
          <a:lstStyle/>
          <a:p>
            <a:pPr algn="ctr"/>
            <a:r>
              <a:rPr lang="it-IT" sz="2800" b="1">
                <a:latin typeface="Adobe Arabic" panose="02040503050201020203" pitchFamily="18" charset="-78"/>
                <a:cs typeface="Adobe Arabic" panose="02040503050201020203" pitchFamily="18" charset="-78"/>
              </a:rPr>
              <a:t>Total cross-sections for Compton and Bethe-Heitler</a:t>
            </a:r>
          </a:p>
          <a:p>
            <a:pPr algn="ctr"/>
            <a:r>
              <a:rPr lang="it-IT" sz="2800" b="1">
                <a:latin typeface="Adobe Arabic" panose="02040503050201020203" pitchFamily="18" charset="-78"/>
                <a:cs typeface="Adobe Arabic" panose="02040503050201020203" pitchFamily="18" charset="-78"/>
              </a:rPr>
              <a:t>E</a:t>
            </a:r>
            <a:r>
              <a:rPr lang="it-IT" sz="2800" b="1" baseline="-25000">
                <a:latin typeface="Adobe Arabic" panose="02040503050201020203" pitchFamily="18" charset="-78"/>
                <a:cs typeface="Adobe Arabic" panose="02040503050201020203" pitchFamily="18" charset="-78"/>
              </a:rPr>
              <a:t>ph </a:t>
            </a:r>
            <a:r>
              <a:rPr lang="it-IT" sz="2800" b="1">
                <a:latin typeface="Adobe Arabic" panose="02040503050201020203" pitchFamily="18" charset="-78"/>
                <a:cs typeface="Adobe Arabic" panose="02040503050201020203" pitchFamily="18" charset="-78"/>
              </a:rPr>
              <a:t>= 255.5 keV     (E</a:t>
            </a:r>
            <a:r>
              <a:rPr lang="it-IT" sz="2800" b="1" baseline="-25000">
                <a:latin typeface="Adobe Arabic" panose="02040503050201020203" pitchFamily="18" charset="-78"/>
                <a:cs typeface="Adobe Arabic" panose="02040503050201020203" pitchFamily="18" charset="-78"/>
              </a:rPr>
              <a:t>e</a:t>
            </a:r>
            <a:r>
              <a:rPr lang="it-IT" sz="2800" b="1">
                <a:latin typeface="Adobe Arabic" panose="02040503050201020203" pitchFamily="18" charset="-78"/>
                <a:cs typeface="Adobe Arabic" panose="02040503050201020203" pitchFamily="18" charset="-78"/>
              </a:rPr>
              <a:t>  from 50 MeV to 5 GeV)</a:t>
            </a:r>
            <a:endParaRPr lang="en-IT" sz="2800" b="1">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1838882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a:extLst>
              <a:ext uri="{FF2B5EF4-FFF2-40B4-BE49-F238E27FC236}">
                <a16:creationId xmlns:a16="http://schemas.microsoft.com/office/drawing/2014/main" id="{940088B1-A4E6-FA4D-40CF-C6196ED77618}"/>
              </a:ext>
            </a:extLst>
          </p:cNvPr>
          <p:cNvPicPr>
            <a:picLocks noChangeAspect="1"/>
          </p:cNvPicPr>
          <p:nvPr/>
        </p:nvPicPr>
        <p:blipFill>
          <a:blip r:embed="rId4"/>
          <a:stretch>
            <a:fillRect/>
          </a:stretch>
        </p:blipFill>
        <p:spPr>
          <a:xfrm>
            <a:off x="35496" y="836712"/>
            <a:ext cx="4572000" cy="2908300"/>
          </a:xfrm>
          <a:prstGeom prst="rect">
            <a:avLst/>
          </a:prstGeom>
        </p:spPr>
      </p:pic>
      <p:pic>
        <p:nvPicPr>
          <p:cNvPr id="6" name="Picture 5">
            <a:extLst>
              <a:ext uri="{FF2B5EF4-FFF2-40B4-BE49-F238E27FC236}">
                <a16:creationId xmlns:a16="http://schemas.microsoft.com/office/drawing/2014/main" id="{32243462-B065-293E-17E9-CAD1DFA80E32}"/>
              </a:ext>
            </a:extLst>
          </p:cNvPr>
          <p:cNvPicPr>
            <a:picLocks noChangeAspect="1"/>
          </p:cNvPicPr>
          <p:nvPr/>
        </p:nvPicPr>
        <p:blipFill>
          <a:blip r:embed="rId5"/>
          <a:stretch>
            <a:fillRect/>
          </a:stretch>
        </p:blipFill>
        <p:spPr>
          <a:xfrm>
            <a:off x="4572000" y="836712"/>
            <a:ext cx="4572000" cy="2908300"/>
          </a:xfrm>
          <a:prstGeom prst="rect">
            <a:avLst/>
          </a:prstGeom>
        </p:spPr>
      </p:pic>
      <p:pic>
        <p:nvPicPr>
          <p:cNvPr id="7" name="Picture 6">
            <a:extLst>
              <a:ext uri="{FF2B5EF4-FFF2-40B4-BE49-F238E27FC236}">
                <a16:creationId xmlns:a16="http://schemas.microsoft.com/office/drawing/2014/main" id="{3BD948DC-D406-B981-CAC5-6982EB87684C}"/>
              </a:ext>
            </a:extLst>
          </p:cNvPr>
          <p:cNvPicPr>
            <a:picLocks noChangeAspect="1"/>
          </p:cNvPicPr>
          <p:nvPr/>
        </p:nvPicPr>
        <p:blipFill>
          <a:blip r:embed="rId6"/>
          <a:stretch>
            <a:fillRect/>
          </a:stretch>
        </p:blipFill>
        <p:spPr>
          <a:xfrm>
            <a:off x="41106" y="3933056"/>
            <a:ext cx="4572000" cy="2908300"/>
          </a:xfrm>
          <a:prstGeom prst="rect">
            <a:avLst/>
          </a:prstGeom>
        </p:spPr>
      </p:pic>
      <p:pic>
        <p:nvPicPr>
          <p:cNvPr id="8" name="Picture 7">
            <a:extLst>
              <a:ext uri="{FF2B5EF4-FFF2-40B4-BE49-F238E27FC236}">
                <a16:creationId xmlns:a16="http://schemas.microsoft.com/office/drawing/2014/main" id="{8942B3D9-70E4-F6DD-2133-93525CBBA60A}"/>
              </a:ext>
            </a:extLst>
          </p:cNvPr>
          <p:cNvPicPr>
            <a:picLocks noChangeAspect="1"/>
          </p:cNvPicPr>
          <p:nvPr/>
        </p:nvPicPr>
        <p:blipFill>
          <a:blip r:embed="rId7"/>
          <a:stretch>
            <a:fillRect/>
          </a:stretch>
        </p:blipFill>
        <p:spPr>
          <a:xfrm>
            <a:off x="4572000" y="3933056"/>
            <a:ext cx="4572000" cy="2908300"/>
          </a:xfrm>
          <a:prstGeom prst="rect">
            <a:avLst/>
          </a:prstGeom>
        </p:spPr>
      </p:pic>
      <p:sp>
        <p:nvSpPr>
          <p:cNvPr id="9" name="TextBox 8">
            <a:extLst>
              <a:ext uri="{FF2B5EF4-FFF2-40B4-BE49-F238E27FC236}">
                <a16:creationId xmlns:a16="http://schemas.microsoft.com/office/drawing/2014/main" id="{15695E61-E48B-7FB2-3B66-1E76C7AC685B}"/>
              </a:ext>
            </a:extLst>
          </p:cNvPr>
          <p:cNvSpPr txBox="1"/>
          <p:nvPr/>
        </p:nvSpPr>
        <p:spPr>
          <a:xfrm>
            <a:off x="1763688" y="980728"/>
            <a:ext cx="1409360" cy="400110"/>
          </a:xfrm>
          <a:prstGeom prst="rect">
            <a:avLst/>
          </a:prstGeom>
          <a:noFill/>
        </p:spPr>
        <p:txBody>
          <a:bodyPr wrap="none" rtlCol="0">
            <a:spAutoFit/>
          </a:bodyPr>
          <a:lstStyle/>
          <a:p>
            <a:r>
              <a:rPr lang="en-IT" sz="2000" i="1"/>
              <a:t>E</a:t>
            </a:r>
            <a:r>
              <a:rPr lang="en-IT" sz="2000" i="1" baseline="-25000"/>
              <a:t>e</a:t>
            </a:r>
            <a:r>
              <a:rPr lang="en-IT" sz="2000"/>
              <a:t> = 5 MeV</a:t>
            </a:r>
          </a:p>
        </p:txBody>
      </p:sp>
      <p:sp>
        <p:nvSpPr>
          <p:cNvPr id="10" name="TextBox 9">
            <a:extLst>
              <a:ext uri="{FF2B5EF4-FFF2-40B4-BE49-F238E27FC236}">
                <a16:creationId xmlns:a16="http://schemas.microsoft.com/office/drawing/2014/main" id="{3C534492-CA35-BAE6-18F5-641C9400CB7D}"/>
              </a:ext>
            </a:extLst>
          </p:cNvPr>
          <p:cNvSpPr txBox="1"/>
          <p:nvPr/>
        </p:nvSpPr>
        <p:spPr>
          <a:xfrm>
            <a:off x="6300192" y="1006566"/>
            <a:ext cx="1409360" cy="400110"/>
          </a:xfrm>
          <a:prstGeom prst="rect">
            <a:avLst/>
          </a:prstGeom>
          <a:noFill/>
        </p:spPr>
        <p:txBody>
          <a:bodyPr wrap="none" rtlCol="0">
            <a:spAutoFit/>
          </a:bodyPr>
          <a:lstStyle/>
          <a:p>
            <a:r>
              <a:rPr lang="en-IT" sz="2000" i="1"/>
              <a:t>E</a:t>
            </a:r>
            <a:r>
              <a:rPr lang="en-IT" sz="2000" i="1" baseline="-25000"/>
              <a:t>e</a:t>
            </a:r>
            <a:r>
              <a:rPr lang="en-IT" sz="2000"/>
              <a:t> = 2 MeV</a:t>
            </a:r>
          </a:p>
        </p:txBody>
      </p:sp>
      <p:sp>
        <p:nvSpPr>
          <p:cNvPr id="11" name="TextBox 10">
            <a:extLst>
              <a:ext uri="{FF2B5EF4-FFF2-40B4-BE49-F238E27FC236}">
                <a16:creationId xmlns:a16="http://schemas.microsoft.com/office/drawing/2014/main" id="{0A293B1B-58FE-42F6-F82C-768902E51A2B}"/>
              </a:ext>
            </a:extLst>
          </p:cNvPr>
          <p:cNvSpPr txBox="1"/>
          <p:nvPr/>
        </p:nvSpPr>
        <p:spPr>
          <a:xfrm>
            <a:off x="1633046" y="4149080"/>
            <a:ext cx="1409360" cy="400110"/>
          </a:xfrm>
          <a:prstGeom prst="rect">
            <a:avLst/>
          </a:prstGeom>
          <a:noFill/>
        </p:spPr>
        <p:txBody>
          <a:bodyPr wrap="none" rtlCol="0">
            <a:spAutoFit/>
          </a:bodyPr>
          <a:lstStyle/>
          <a:p>
            <a:r>
              <a:rPr lang="en-IT" sz="2000" i="1"/>
              <a:t>E</a:t>
            </a:r>
            <a:r>
              <a:rPr lang="en-IT" sz="2000" i="1" baseline="-25000"/>
              <a:t>e</a:t>
            </a:r>
            <a:r>
              <a:rPr lang="en-IT" sz="2000"/>
              <a:t> = 1 MeV</a:t>
            </a:r>
          </a:p>
        </p:txBody>
      </p:sp>
      <p:sp>
        <p:nvSpPr>
          <p:cNvPr id="12" name="TextBox 11">
            <a:extLst>
              <a:ext uri="{FF2B5EF4-FFF2-40B4-BE49-F238E27FC236}">
                <a16:creationId xmlns:a16="http://schemas.microsoft.com/office/drawing/2014/main" id="{F4E07FEC-0009-E761-BEEB-CD62057E7D3D}"/>
              </a:ext>
            </a:extLst>
          </p:cNvPr>
          <p:cNvSpPr txBox="1"/>
          <p:nvPr/>
        </p:nvSpPr>
        <p:spPr>
          <a:xfrm>
            <a:off x="6286394" y="4149080"/>
            <a:ext cx="1601721" cy="400110"/>
          </a:xfrm>
          <a:prstGeom prst="rect">
            <a:avLst/>
          </a:prstGeom>
          <a:noFill/>
        </p:spPr>
        <p:txBody>
          <a:bodyPr wrap="none" rtlCol="0">
            <a:spAutoFit/>
          </a:bodyPr>
          <a:lstStyle/>
          <a:p>
            <a:r>
              <a:rPr lang="en-IT" sz="2000" i="1"/>
              <a:t>E</a:t>
            </a:r>
            <a:r>
              <a:rPr lang="en-IT" sz="2000" i="1" baseline="-25000"/>
              <a:t>e</a:t>
            </a:r>
            <a:r>
              <a:rPr lang="en-IT" sz="2000"/>
              <a:t> = 0.8 MeV</a:t>
            </a:r>
          </a:p>
        </p:txBody>
      </p:sp>
      <p:sp>
        <p:nvSpPr>
          <p:cNvPr id="2" name="TextBox 1">
            <a:extLst>
              <a:ext uri="{FF2B5EF4-FFF2-40B4-BE49-F238E27FC236}">
                <a16:creationId xmlns:a16="http://schemas.microsoft.com/office/drawing/2014/main" id="{BE0DA552-0BE1-C846-A228-4751EA66DC3A}"/>
              </a:ext>
            </a:extLst>
          </p:cNvPr>
          <p:cNvSpPr txBox="1"/>
          <p:nvPr/>
        </p:nvSpPr>
        <p:spPr>
          <a:xfrm>
            <a:off x="3347864" y="167634"/>
            <a:ext cx="2746265" cy="461665"/>
          </a:xfrm>
          <a:prstGeom prst="rect">
            <a:avLst/>
          </a:prstGeom>
          <a:noFill/>
        </p:spPr>
        <p:txBody>
          <a:bodyPr wrap="none" rtlCol="0">
            <a:spAutoFit/>
          </a:bodyPr>
          <a:lstStyle/>
          <a:p>
            <a:r>
              <a:rPr lang="en-GB"/>
              <a:t>F</a:t>
            </a:r>
            <a:r>
              <a:rPr lang="en-IT"/>
              <a:t>ICS low relativistic</a:t>
            </a:r>
          </a:p>
        </p:txBody>
      </p:sp>
    </p:spTree>
    <p:extLst>
      <p:ext uri="{BB962C8B-B14F-4D97-AF65-F5344CB8AC3E}">
        <p14:creationId xmlns:p14="http://schemas.microsoft.com/office/powerpoint/2010/main" val="35818085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2" name="Picture 1">
            <a:extLst>
              <a:ext uri="{FF2B5EF4-FFF2-40B4-BE49-F238E27FC236}">
                <a16:creationId xmlns:a16="http://schemas.microsoft.com/office/drawing/2014/main" id="{BE209569-72F5-004C-EF6C-346171C4447F}"/>
              </a:ext>
            </a:extLst>
          </p:cNvPr>
          <p:cNvPicPr>
            <a:picLocks noChangeAspect="1"/>
          </p:cNvPicPr>
          <p:nvPr/>
        </p:nvPicPr>
        <p:blipFill>
          <a:blip r:embed="rId4"/>
          <a:stretch>
            <a:fillRect/>
          </a:stretch>
        </p:blipFill>
        <p:spPr>
          <a:xfrm>
            <a:off x="35496" y="908720"/>
            <a:ext cx="4572000" cy="2946400"/>
          </a:xfrm>
          <a:prstGeom prst="rect">
            <a:avLst/>
          </a:prstGeom>
        </p:spPr>
      </p:pic>
      <p:pic>
        <p:nvPicPr>
          <p:cNvPr id="4" name="Picture 3">
            <a:extLst>
              <a:ext uri="{FF2B5EF4-FFF2-40B4-BE49-F238E27FC236}">
                <a16:creationId xmlns:a16="http://schemas.microsoft.com/office/drawing/2014/main" id="{93E250F6-0957-31B0-E0C4-E0CCA05B8DA0}"/>
              </a:ext>
            </a:extLst>
          </p:cNvPr>
          <p:cNvPicPr>
            <a:picLocks noChangeAspect="1"/>
          </p:cNvPicPr>
          <p:nvPr/>
        </p:nvPicPr>
        <p:blipFill>
          <a:blip r:embed="rId5"/>
          <a:stretch>
            <a:fillRect/>
          </a:stretch>
        </p:blipFill>
        <p:spPr>
          <a:xfrm>
            <a:off x="4572000" y="908720"/>
            <a:ext cx="4572000" cy="2946400"/>
          </a:xfrm>
          <a:prstGeom prst="rect">
            <a:avLst/>
          </a:prstGeom>
        </p:spPr>
      </p:pic>
      <p:pic>
        <p:nvPicPr>
          <p:cNvPr id="5" name="Picture 4">
            <a:extLst>
              <a:ext uri="{FF2B5EF4-FFF2-40B4-BE49-F238E27FC236}">
                <a16:creationId xmlns:a16="http://schemas.microsoft.com/office/drawing/2014/main" id="{DD5A1E57-9FC7-C73B-E195-5CC58AE0AAE9}"/>
              </a:ext>
            </a:extLst>
          </p:cNvPr>
          <p:cNvPicPr>
            <a:picLocks noChangeAspect="1"/>
          </p:cNvPicPr>
          <p:nvPr/>
        </p:nvPicPr>
        <p:blipFill>
          <a:blip r:embed="rId6"/>
          <a:stretch>
            <a:fillRect/>
          </a:stretch>
        </p:blipFill>
        <p:spPr>
          <a:xfrm>
            <a:off x="35496" y="3866976"/>
            <a:ext cx="4572000" cy="2946400"/>
          </a:xfrm>
          <a:prstGeom prst="rect">
            <a:avLst/>
          </a:prstGeom>
        </p:spPr>
      </p:pic>
      <p:pic>
        <p:nvPicPr>
          <p:cNvPr id="6" name="Picture 5">
            <a:extLst>
              <a:ext uri="{FF2B5EF4-FFF2-40B4-BE49-F238E27FC236}">
                <a16:creationId xmlns:a16="http://schemas.microsoft.com/office/drawing/2014/main" id="{C7FD5DE5-0ABE-7A8F-499A-96B1A1959500}"/>
              </a:ext>
            </a:extLst>
          </p:cNvPr>
          <p:cNvPicPr>
            <a:picLocks noChangeAspect="1"/>
          </p:cNvPicPr>
          <p:nvPr/>
        </p:nvPicPr>
        <p:blipFill>
          <a:blip r:embed="rId7"/>
          <a:stretch>
            <a:fillRect/>
          </a:stretch>
        </p:blipFill>
        <p:spPr>
          <a:xfrm>
            <a:off x="4572000" y="3855120"/>
            <a:ext cx="4572000" cy="2946400"/>
          </a:xfrm>
          <a:prstGeom prst="rect">
            <a:avLst/>
          </a:prstGeom>
        </p:spPr>
      </p:pic>
      <p:sp>
        <p:nvSpPr>
          <p:cNvPr id="7" name="TextBox 6">
            <a:extLst>
              <a:ext uri="{FF2B5EF4-FFF2-40B4-BE49-F238E27FC236}">
                <a16:creationId xmlns:a16="http://schemas.microsoft.com/office/drawing/2014/main" id="{F0F413F7-3AE4-1CCA-614D-49251B643403}"/>
              </a:ext>
            </a:extLst>
          </p:cNvPr>
          <p:cNvSpPr txBox="1"/>
          <p:nvPr/>
        </p:nvSpPr>
        <p:spPr>
          <a:xfrm>
            <a:off x="1599068" y="1556792"/>
            <a:ext cx="1601721" cy="400110"/>
          </a:xfrm>
          <a:prstGeom prst="rect">
            <a:avLst/>
          </a:prstGeom>
          <a:noFill/>
        </p:spPr>
        <p:txBody>
          <a:bodyPr wrap="none" rtlCol="0">
            <a:spAutoFit/>
          </a:bodyPr>
          <a:lstStyle/>
          <a:p>
            <a:r>
              <a:rPr lang="en-IT" sz="2000" i="1"/>
              <a:t>E</a:t>
            </a:r>
            <a:r>
              <a:rPr lang="en-IT" sz="2000" i="1" baseline="-25000"/>
              <a:t>e</a:t>
            </a:r>
            <a:r>
              <a:rPr lang="en-IT" sz="2000"/>
              <a:t> = 1.1 MeV</a:t>
            </a:r>
          </a:p>
        </p:txBody>
      </p:sp>
      <p:sp>
        <p:nvSpPr>
          <p:cNvPr id="8" name="TextBox 7">
            <a:extLst>
              <a:ext uri="{FF2B5EF4-FFF2-40B4-BE49-F238E27FC236}">
                <a16:creationId xmlns:a16="http://schemas.microsoft.com/office/drawing/2014/main" id="{7E15B415-7EA9-9F7D-FD1D-F0448E90986D}"/>
              </a:ext>
            </a:extLst>
          </p:cNvPr>
          <p:cNvSpPr txBox="1"/>
          <p:nvPr/>
        </p:nvSpPr>
        <p:spPr>
          <a:xfrm>
            <a:off x="6074887" y="1586666"/>
            <a:ext cx="1601721" cy="400110"/>
          </a:xfrm>
          <a:prstGeom prst="rect">
            <a:avLst/>
          </a:prstGeom>
          <a:noFill/>
        </p:spPr>
        <p:txBody>
          <a:bodyPr wrap="none" rtlCol="0">
            <a:spAutoFit/>
          </a:bodyPr>
          <a:lstStyle/>
          <a:p>
            <a:r>
              <a:rPr lang="en-IT" sz="2000" i="1"/>
              <a:t>E</a:t>
            </a:r>
            <a:r>
              <a:rPr lang="en-IT" sz="2000" i="1" baseline="-25000"/>
              <a:t>e</a:t>
            </a:r>
            <a:r>
              <a:rPr lang="en-IT" sz="2000"/>
              <a:t> = 0.8 MeV</a:t>
            </a:r>
          </a:p>
        </p:txBody>
      </p:sp>
      <p:sp>
        <p:nvSpPr>
          <p:cNvPr id="9" name="TextBox 8">
            <a:extLst>
              <a:ext uri="{FF2B5EF4-FFF2-40B4-BE49-F238E27FC236}">
                <a16:creationId xmlns:a16="http://schemas.microsoft.com/office/drawing/2014/main" id="{0A789CC2-DA8A-C158-B70C-DC77A0F5C184}"/>
              </a:ext>
            </a:extLst>
          </p:cNvPr>
          <p:cNvSpPr txBox="1"/>
          <p:nvPr/>
        </p:nvSpPr>
        <p:spPr>
          <a:xfrm>
            <a:off x="1483575" y="4634048"/>
            <a:ext cx="1601721" cy="400110"/>
          </a:xfrm>
          <a:prstGeom prst="rect">
            <a:avLst/>
          </a:prstGeom>
          <a:noFill/>
        </p:spPr>
        <p:txBody>
          <a:bodyPr wrap="none" rtlCol="0">
            <a:spAutoFit/>
          </a:bodyPr>
          <a:lstStyle/>
          <a:p>
            <a:r>
              <a:rPr lang="en-IT" sz="2000" i="1"/>
              <a:t>E</a:t>
            </a:r>
            <a:r>
              <a:rPr lang="en-IT" sz="2000" i="1" baseline="-25000"/>
              <a:t>e</a:t>
            </a:r>
            <a:r>
              <a:rPr lang="en-IT" sz="2000"/>
              <a:t> = 0.7 MeV</a:t>
            </a:r>
          </a:p>
        </p:txBody>
      </p:sp>
      <p:sp>
        <p:nvSpPr>
          <p:cNvPr id="10" name="TextBox 9">
            <a:extLst>
              <a:ext uri="{FF2B5EF4-FFF2-40B4-BE49-F238E27FC236}">
                <a16:creationId xmlns:a16="http://schemas.microsoft.com/office/drawing/2014/main" id="{C94BCCDE-394C-E47F-4C93-0D41CAD69D86}"/>
              </a:ext>
            </a:extLst>
          </p:cNvPr>
          <p:cNvSpPr txBox="1"/>
          <p:nvPr/>
        </p:nvSpPr>
        <p:spPr>
          <a:xfrm>
            <a:off x="5868144" y="4653163"/>
            <a:ext cx="1601721" cy="400110"/>
          </a:xfrm>
          <a:prstGeom prst="rect">
            <a:avLst/>
          </a:prstGeom>
          <a:noFill/>
        </p:spPr>
        <p:txBody>
          <a:bodyPr wrap="none" rtlCol="0">
            <a:spAutoFit/>
          </a:bodyPr>
          <a:lstStyle/>
          <a:p>
            <a:r>
              <a:rPr lang="en-IT" sz="2000" i="1"/>
              <a:t>E</a:t>
            </a:r>
            <a:r>
              <a:rPr lang="en-IT" sz="2000" i="1" baseline="-25000"/>
              <a:t>e</a:t>
            </a:r>
            <a:r>
              <a:rPr lang="en-IT" sz="2000"/>
              <a:t> = 0.6 MeV</a:t>
            </a:r>
          </a:p>
        </p:txBody>
      </p:sp>
      <p:sp>
        <p:nvSpPr>
          <p:cNvPr id="11" name="TextBox 10">
            <a:extLst>
              <a:ext uri="{FF2B5EF4-FFF2-40B4-BE49-F238E27FC236}">
                <a16:creationId xmlns:a16="http://schemas.microsoft.com/office/drawing/2014/main" id="{1FCD5855-489B-0E31-4349-5D1E1708848B}"/>
              </a:ext>
            </a:extLst>
          </p:cNvPr>
          <p:cNvSpPr txBox="1"/>
          <p:nvPr/>
        </p:nvSpPr>
        <p:spPr>
          <a:xfrm>
            <a:off x="3347864" y="167634"/>
            <a:ext cx="3369833" cy="461665"/>
          </a:xfrm>
          <a:prstGeom prst="rect">
            <a:avLst/>
          </a:prstGeom>
          <a:noFill/>
        </p:spPr>
        <p:txBody>
          <a:bodyPr wrap="none" rtlCol="0">
            <a:spAutoFit/>
          </a:bodyPr>
          <a:lstStyle/>
          <a:p>
            <a:r>
              <a:rPr lang="en-GB"/>
              <a:t>F</a:t>
            </a:r>
            <a:r>
              <a:rPr lang="en-IT"/>
              <a:t>ICS very low relativistic</a:t>
            </a:r>
          </a:p>
        </p:txBody>
      </p:sp>
    </p:spTree>
    <p:extLst>
      <p:ext uri="{BB962C8B-B14F-4D97-AF65-F5344CB8AC3E}">
        <p14:creationId xmlns:p14="http://schemas.microsoft.com/office/powerpoint/2010/main" val="19938157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323529" y="415148"/>
            <a:ext cx="8712967" cy="1296144"/>
          </a:xfrm>
        </p:spPr>
        <p:txBody>
          <a:bodyPr/>
          <a:lstStyle/>
          <a:p>
            <a:r>
              <a:rPr lang="en-GB" sz="2800" b="1" i="1">
                <a:solidFill>
                  <a:srgbClr val="FF0000"/>
                </a:solidFill>
                <a:latin typeface="Times" charset="0"/>
                <a:ea typeface="ＭＳ Ｐゴシック" charset="0"/>
              </a:rPr>
              <a:t>Large Recoil in ICS damps the effect of large</a:t>
            </a:r>
            <a:br>
              <a:rPr lang="en-GB" sz="2800" b="1" i="1">
                <a:solidFill>
                  <a:srgbClr val="FF0000"/>
                </a:solidFill>
                <a:latin typeface="Times" charset="0"/>
                <a:ea typeface="ＭＳ Ｐゴシック" charset="0"/>
              </a:rPr>
            </a:br>
            <a:r>
              <a:rPr lang="en-GB" sz="2800" b="1" i="1">
                <a:solidFill>
                  <a:srgbClr val="FF0000"/>
                </a:solidFill>
                <a:latin typeface="Times" charset="0"/>
                <a:ea typeface="ＭＳ Ｐゴシック" charset="0"/>
              </a:rPr>
              <a:t>bandwidth incident photon beams onto the bandwidth of scattered photons</a:t>
            </a:r>
            <a:endParaRPr lang="en-US" sz="2800" b="1" i="1">
              <a:solidFill>
                <a:srgbClr val="FF0000"/>
              </a:solidFill>
              <a:latin typeface="Times" charset="0"/>
              <a:ea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10" name="Picture 9" descr="A picture containing text, font, screenshot, algebra&#10;&#10;Description automatically generated">
            <a:extLst>
              <a:ext uri="{FF2B5EF4-FFF2-40B4-BE49-F238E27FC236}">
                <a16:creationId xmlns:a16="http://schemas.microsoft.com/office/drawing/2014/main" id="{B40F1FF6-13CD-1440-5639-325AA2750CF9}"/>
              </a:ext>
            </a:extLst>
          </p:cNvPr>
          <p:cNvPicPr>
            <a:picLocks noChangeAspect="1"/>
          </p:cNvPicPr>
          <p:nvPr/>
        </p:nvPicPr>
        <p:blipFill>
          <a:blip r:embed="rId4"/>
          <a:stretch>
            <a:fillRect/>
          </a:stretch>
        </p:blipFill>
        <p:spPr>
          <a:xfrm>
            <a:off x="688032" y="1916832"/>
            <a:ext cx="7772400" cy="1932364"/>
          </a:xfrm>
          <a:prstGeom prst="rect">
            <a:avLst/>
          </a:prstGeom>
        </p:spPr>
      </p:pic>
      <p:pic>
        <p:nvPicPr>
          <p:cNvPr id="4" name="Picture 3">
            <a:extLst>
              <a:ext uri="{FF2B5EF4-FFF2-40B4-BE49-F238E27FC236}">
                <a16:creationId xmlns:a16="http://schemas.microsoft.com/office/drawing/2014/main" id="{BD961D1F-E709-E612-651A-4AE10FD2E534}"/>
              </a:ext>
            </a:extLst>
          </p:cNvPr>
          <p:cNvPicPr>
            <a:picLocks noChangeAspect="1"/>
          </p:cNvPicPr>
          <p:nvPr/>
        </p:nvPicPr>
        <p:blipFill>
          <a:blip r:embed="rId5"/>
          <a:stretch>
            <a:fillRect/>
          </a:stretch>
        </p:blipFill>
        <p:spPr>
          <a:xfrm>
            <a:off x="143508" y="4385472"/>
            <a:ext cx="8856984" cy="842199"/>
          </a:xfrm>
          <a:prstGeom prst="rect">
            <a:avLst/>
          </a:prstGeom>
        </p:spPr>
      </p:pic>
      <p:sp>
        <p:nvSpPr>
          <p:cNvPr id="6" name="Oval 5">
            <a:extLst>
              <a:ext uri="{FF2B5EF4-FFF2-40B4-BE49-F238E27FC236}">
                <a16:creationId xmlns:a16="http://schemas.microsoft.com/office/drawing/2014/main" id="{5F2131B1-A82B-CB55-9028-EEDFC09E889F}"/>
              </a:ext>
            </a:extLst>
          </p:cNvPr>
          <p:cNvSpPr/>
          <p:nvPr/>
        </p:nvSpPr>
        <p:spPr bwMode="auto">
          <a:xfrm>
            <a:off x="5076056" y="4293096"/>
            <a:ext cx="1440160" cy="1059752"/>
          </a:xfrm>
          <a:prstGeom prst="ellipse">
            <a:avLst/>
          </a:prstGeom>
          <a:solidFill>
            <a:srgbClr val="FFFF00">
              <a:alpha val="36508"/>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 name="TextBox 1">
            <a:extLst>
              <a:ext uri="{FF2B5EF4-FFF2-40B4-BE49-F238E27FC236}">
                <a16:creationId xmlns:a16="http://schemas.microsoft.com/office/drawing/2014/main" id="{4A0CD001-0450-7403-66DF-3DE2EBFB8870}"/>
              </a:ext>
            </a:extLst>
          </p:cNvPr>
          <p:cNvSpPr txBox="1"/>
          <p:nvPr/>
        </p:nvSpPr>
        <p:spPr>
          <a:xfrm>
            <a:off x="143508" y="5460872"/>
            <a:ext cx="1582484" cy="830997"/>
          </a:xfrm>
          <a:prstGeom prst="rect">
            <a:avLst/>
          </a:prstGeom>
          <a:noFill/>
        </p:spPr>
        <p:txBody>
          <a:bodyPr wrap="none" rtlCol="0">
            <a:spAutoFit/>
          </a:bodyPr>
          <a:lstStyle/>
          <a:p>
            <a:pPr algn="ctr"/>
            <a:r>
              <a:rPr lang="en-GB"/>
              <a:t>c</a:t>
            </a:r>
            <a:r>
              <a:rPr lang="en-IT"/>
              <a:t>ollimation</a:t>
            </a:r>
          </a:p>
          <a:p>
            <a:pPr algn="ctr"/>
            <a:r>
              <a:rPr lang="en-IT"/>
              <a:t>angle</a:t>
            </a:r>
          </a:p>
        </p:txBody>
      </p:sp>
      <p:sp>
        <p:nvSpPr>
          <p:cNvPr id="5" name="TextBox 4">
            <a:extLst>
              <a:ext uri="{FF2B5EF4-FFF2-40B4-BE49-F238E27FC236}">
                <a16:creationId xmlns:a16="http://schemas.microsoft.com/office/drawing/2014/main" id="{D76256FC-FD9C-B2B6-18CD-1218E100F1D2}"/>
              </a:ext>
            </a:extLst>
          </p:cNvPr>
          <p:cNvSpPr txBox="1"/>
          <p:nvPr/>
        </p:nvSpPr>
        <p:spPr>
          <a:xfrm>
            <a:off x="1835696" y="5766355"/>
            <a:ext cx="1377301" cy="830997"/>
          </a:xfrm>
          <a:prstGeom prst="rect">
            <a:avLst/>
          </a:prstGeom>
          <a:noFill/>
        </p:spPr>
        <p:txBody>
          <a:bodyPr wrap="none" rtlCol="0">
            <a:spAutoFit/>
          </a:bodyPr>
          <a:lstStyle/>
          <a:p>
            <a:pPr algn="ctr"/>
            <a:r>
              <a:rPr lang="it-IT"/>
              <a:t>beam</a:t>
            </a:r>
            <a:endParaRPr lang="en-IT"/>
          </a:p>
          <a:p>
            <a:pPr algn="ctr"/>
            <a:r>
              <a:rPr lang="en-IT"/>
              <a:t>emittance</a:t>
            </a:r>
          </a:p>
        </p:txBody>
      </p:sp>
      <p:sp>
        <p:nvSpPr>
          <p:cNvPr id="7" name="TextBox 6">
            <a:extLst>
              <a:ext uri="{FF2B5EF4-FFF2-40B4-BE49-F238E27FC236}">
                <a16:creationId xmlns:a16="http://schemas.microsoft.com/office/drawing/2014/main" id="{568FB98D-BE1F-B751-E5B7-4CF87F4589E9}"/>
              </a:ext>
            </a:extLst>
          </p:cNvPr>
          <p:cNvSpPr txBox="1"/>
          <p:nvPr/>
        </p:nvSpPr>
        <p:spPr>
          <a:xfrm>
            <a:off x="3463993" y="5227671"/>
            <a:ext cx="1431803" cy="830997"/>
          </a:xfrm>
          <a:prstGeom prst="rect">
            <a:avLst/>
          </a:prstGeom>
          <a:noFill/>
        </p:spPr>
        <p:txBody>
          <a:bodyPr wrap="none" rtlCol="0">
            <a:spAutoFit/>
          </a:bodyPr>
          <a:lstStyle/>
          <a:p>
            <a:pPr algn="ctr"/>
            <a:r>
              <a:rPr lang="it-IT"/>
              <a:t>beam</a:t>
            </a:r>
            <a:endParaRPr lang="en-IT"/>
          </a:p>
          <a:p>
            <a:pPr algn="ctr"/>
            <a:r>
              <a:rPr lang="en-GB"/>
              <a:t>e</a:t>
            </a:r>
            <a:r>
              <a:rPr lang="en-IT"/>
              <a:t>n. spread</a:t>
            </a:r>
          </a:p>
        </p:txBody>
      </p:sp>
      <p:cxnSp>
        <p:nvCxnSpPr>
          <p:cNvPr id="9" name="Straight Arrow Connector 8">
            <a:extLst>
              <a:ext uri="{FF2B5EF4-FFF2-40B4-BE49-F238E27FC236}">
                <a16:creationId xmlns:a16="http://schemas.microsoft.com/office/drawing/2014/main" id="{E4252AAA-E5B8-F7F5-2009-437B973C3B6F}"/>
              </a:ext>
            </a:extLst>
          </p:cNvPr>
          <p:cNvCxnSpPr>
            <a:cxnSpLocks/>
          </p:cNvCxnSpPr>
          <p:nvPr/>
        </p:nvCxnSpPr>
        <p:spPr bwMode="auto">
          <a:xfrm flipV="1">
            <a:off x="1043608" y="5085184"/>
            <a:ext cx="432048" cy="504056"/>
          </a:xfrm>
          <a:prstGeom prst="straightConnector1">
            <a:avLst/>
          </a:prstGeom>
          <a:solidFill>
            <a:schemeClr val="accent1"/>
          </a:solidFill>
          <a:ln w="34925" cap="flat" cmpd="sng" algn="ctr">
            <a:solidFill>
              <a:srgbClr val="C0000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4B7CB1F4-B0D0-9F79-5E10-4E0D9E8CF262}"/>
              </a:ext>
            </a:extLst>
          </p:cNvPr>
          <p:cNvCxnSpPr>
            <a:cxnSpLocks/>
          </p:cNvCxnSpPr>
          <p:nvPr/>
        </p:nvCxnSpPr>
        <p:spPr bwMode="auto">
          <a:xfrm flipV="1">
            <a:off x="2692890" y="5157173"/>
            <a:ext cx="0" cy="609182"/>
          </a:xfrm>
          <a:prstGeom prst="straightConnector1">
            <a:avLst/>
          </a:prstGeom>
          <a:solidFill>
            <a:schemeClr val="accent1"/>
          </a:solidFill>
          <a:ln w="34925" cap="flat" cmpd="sng" algn="ctr">
            <a:solidFill>
              <a:srgbClr val="C00000"/>
            </a:solidFill>
            <a:prstDash val="solid"/>
            <a:round/>
            <a:headEnd type="none" w="med" len="med"/>
            <a:tailEnd type="triangle"/>
          </a:ln>
          <a:effectLst/>
        </p:spPr>
      </p:cxnSp>
      <p:sp>
        <p:nvSpPr>
          <p:cNvPr id="15" name="TextBox 14">
            <a:extLst>
              <a:ext uri="{FF2B5EF4-FFF2-40B4-BE49-F238E27FC236}">
                <a16:creationId xmlns:a16="http://schemas.microsoft.com/office/drawing/2014/main" id="{F756C679-508B-B5A1-9FBA-4EA8D0EFD6B4}"/>
              </a:ext>
            </a:extLst>
          </p:cNvPr>
          <p:cNvSpPr txBox="1"/>
          <p:nvPr/>
        </p:nvSpPr>
        <p:spPr>
          <a:xfrm>
            <a:off x="5071418" y="5374729"/>
            <a:ext cx="1449435" cy="1200329"/>
          </a:xfrm>
          <a:prstGeom prst="rect">
            <a:avLst/>
          </a:prstGeom>
          <a:noFill/>
        </p:spPr>
        <p:txBody>
          <a:bodyPr wrap="none" rtlCol="0">
            <a:spAutoFit/>
          </a:bodyPr>
          <a:lstStyle/>
          <a:p>
            <a:pPr algn="ctr"/>
            <a:r>
              <a:rPr lang="it-IT"/>
              <a:t>incident</a:t>
            </a:r>
          </a:p>
          <a:p>
            <a:pPr algn="ctr"/>
            <a:r>
              <a:rPr lang="it-IT"/>
              <a:t>photons</a:t>
            </a:r>
            <a:endParaRPr lang="en-IT"/>
          </a:p>
          <a:p>
            <a:pPr algn="ctr"/>
            <a:r>
              <a:rPr lang="en-GB"/>
              <a:t>e</a:t>
            </a:r>
            <a:r>
              <a:rPr lang="en-IT"/>
              <a:t>n. spread</a:t>
            </a:r>
          </a:p>
        </p:txBody>
      </p:sp>
      <p:sp>
        <p:nvSpPr>
          <p:cNvPr id="16" name="TextBox 15">
            <a:extLst>
              <a:ext uri="{FF2B5EF4-FFF2-40B4-BE49-F238E27FC236}">
                <a16:creationId xmlns:a16="http://schemas.microsoft.com/office/drawing/2014/main" id="{5F462C42-F6B4-9722-4A12-13ABAD99C16F}"/>
              </a:ext>
            </a:extLst>
          </p:cNvPr>
          <p:cNvSpPr txBox="1"/>
          <p:nvPr/>
        </p:nvSpPr>
        <p:spPr>
          <a:xfrm>
            <a:off x="6408204" y="5122015"/>
            <a:ext cx="1476110" cy="461665"/>
          </a:xfrm>
          <a:prstGeom prst="rect">
            <a:avLst/>
          </a:prstGeom>
          <a:noFill/>
        </p:spPr>
        <p:txBody>
          <a:bodyPr wrap="none" rtlCol="0">
            <a:spAutoFit/>
          </a:bodyPr>
          <a:lstStyle/>
          <a:p>
            <a:pPr algn="ctr"/>
            <a:r>
              <a:rPr lang="it-IT"/>
              <a:t>diffraction</a:t>
            </a:r>
            <a:endParaRPr lang="en-IT"/>
          </a:p>
        </p:txBody>
      </p:sp>
      <p:sp>
        <p:nvSpPr>
          <p:cNvPr id="17" name="TextBox 16">
            <a:extLst>
              <a:ext uri="{FF2B5EF4-FFF2-40B4-BE49-F238E27FC236}">
                <a16:creationId xmlns:a16="http://schemas.microsoft.com/office/drawing/2014/main" id="{187B01AA-A324-5DEF-483D-B5B3E5FC8038}"/>
              </a:ext>
            </a:extLst>
          </p:cNvPr>
          <p:cNvSpPr txBox="1"/>
          <p:nvPr/>
        </p:nvSpPr>
        <p:spPr>
          <a:xfrm>
            <a:off x="7525280" y="5782252"/>
            <a:ext cx="1207383" cy="830997"/>
          </a:xfrm>
          <a:prstGeom prst="rect">
            <a:avLst/>
          </a:prstGeom>
          <a:noFill/>
        </p:spPr>
        <p:txBody>
          <a:bodyPr wrap="none" rtlCol="0">
            <a:spAutoFit/>
          </a:bodyPr>
          <a:lstStyle/>
          <a:p>
            <a:pPr algn="ctr"/>
            <a:r>
              <a:rPr lang="it-IT"/>
              <a:t>non</a:t>
            </a:r>
            <a:endParaRPr lang="en-IT"/>
          </a:p>
          <a:p>
            <a:pPr algn="ctr"/>
            <a:r>
              <a:rPr lang="en-IT"/>
              <a:t>linearity</a:t>
            </a:r>
          </a:p>
        </p:txBody>
      </p:sp>
      <p:cxnSp>
        <p:nvCxnSpPr>
          <p:cNvPr id="18" name="Straight Arrow Connector 17">
            <a:extLst>
              <a:ext uri="{FF2B5EF4-FFF2-40B4-BE49-F238E27FC236}">
                <a16:creationId xmlns:a16="http://schemas.microsoft.com/office/drawing/2014/main" id="{0019CC19-2A01-87F9-D156-F3738D834601}"/>
              </a:ext>
            </a:extLst>
          </p:cNvPr>
          <p:cNvCxnSpPr>
            <a:cxnSpLocks/>
          </p:cNvCxnSpPr>
          <p:nvPr/>
        </p:nvCxnSpPr>
        <p:spPr bwMode="auto">
          <a:xfrm flipV="1">
            <a:off x="8316416" y="5173070"/>
            <a:ext cx="0" cy="703300"/>
          </a:xfrm>
          <a:prstGeom prst="straightConnector1">
            <a:avLst/>
          </a:prstGeom>
          <a:solidFill>
            <a:schemeClr val="accent1"/>
          </a:solidFill>
          <a:ln w="34925" cap="flat" cmpd="sng" algn="ctr">
            <a:solidFill>
              <a:srgbClr val="C00000"/>
            </a:solidFill>
            <a:prstDash val="solid"/>
            <a:round/>
            <a:headEnd type="none" w="med" len="med"/>
            <a:tailEnd type="triangle"/>
          </a:ln>
          <a:effectLst/>
        </p:spPr>
      </p:cxnSp>
      <p:sp>
        <p:nvSpPr>
          <p:cNvPr id="11" name="TextBox 10">
            <a:extLst>
              <a:ext uri="{FF2B5EF4-FFF2-40B4-BE49-F238E27FC236}">
                <a16:creationId xmlns:a16="http://schemas.microsoft.com/office/drawing/2014/main" id="{CD8D340A-0307-82BF-22C5-B03B018B808F}"/>
              </a:ext>
            </a:extLst>
          </p:cNvPr>
          <p:cNvSpPr txBox="1"/>
          <p:nvPr/>
        </p:nvSpPr>
        <p:spPr>
          <a:xfrm>
            <a:off x="179512" y="3964994"/>
            <a:ext cx="8622873" cy="369332"/>
          </a:xfrm>
          <a:prstGeom prst="rect">
            <a:avLst/>
          </a:prstGeom>
          <a:noFill/>
        </p:spPr>
        <p:txBody>
          <a:bodyPr wrap="none" rtlCol="0">
            <a:spAutoFit/>
          </a:bodyPr>
          <a:lstStyle/>
          <a:p>
            <a:r>
              <a:rPr lang="en-GB" sz="1800" i="1" u="sng"/>
              <a:t>e</a:t>
            </a:r>
            <a:r>
              <a:rPr lang="en-IT" sz="1800" i="1" u="sng"/>
              <a:t>quivalent to FELs Kim-Pellegrini crit. </a:t>
            </a:r>
            <a:r>
              <a:rPr lang="en-GB" sz="1800" i="1" u="sng"/>
              <a:t>o</a:t>
            </a:r>
            <a:r>
              <a:rPr lang="en-IT" sz="1800" i="1" u="sng"/>
              <a:t>n 3D inhomogeneous effects on photon bandwidth</a:t>
            </a:r>
          </a:p>
        </p:txBody>
      </p:sp>
      <p:sp>
        <p:nvSpPr>
          <p:cNvPr id="8" name="Segnaposto data 6">
            <a:extLst>
              <a:ext uri="{FF2B5EF4-FFF2-40B4-BE49-F238E27FC236}">
                <a16:creationId xmlns:a16="http://schemas.microsoft.com/office/drawing/2014/main" id="{3A1F1DC4-17F9-2BE8-3FF3-104D6D21EA2D}"/>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2516714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4C12A7E9-EF92-2649-43AF-D540A94AE4E6}"/>
              </a:ext>
            </a:extLst>
          </p:cNvPr>
          <p:cNvSpPr>
            <a:spLocks noGrp="1"/>
          </p:cNvSpPr>
          <p:nvPr>
            <p:ph type="dt" sz="quarter" idx="10"/>
          </p:nvPr>
        </p:nvSpPr>
        <p:spPr>
          <a:xfrm>
            <a:off x="0" y="6553200"/>
            <a:ext cx="6444208"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Tree>
    <p:extLst>
      <p:ext uri="{BB962C8B-B14F-4D97-AF65-F5344CB8AC3E}">
        <p14:creationId xmlns:p14="http://schemas.microsoft.com/office/powerpoint/2010/main" val="41631102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ED06E94F-C93F-7047-0405-7FD9DDB901AB}"/>
              </a:ext>
            </a:extLst>
          </p:cNvPr>
          <p:cNvSpPr txBox="1"/>
          <p:nvPr/>
        </p:nvSpPr>
        <p:spPr>
          <a:xfrm>
            <a:off x="2195736" y="476672"/>
            <a:ext cx="5006627" cy="2246769"/>
          </a:xfrm>
          <a:prstGeom prst="rect">
            <a:avLst/>
          </a:prstGeom>
          <a:noFill/>
        </p:spPr>
        <p:txBody>
          <a:bodyPr wrap="none" rtlCol="0">
            <a:spAutoFit/>
          </a:bodyPr>
          <a:lstStyle/>
          <a:p>
            <a:pPr algn="ctr"/>
            <a:r>
              <a:rPr lang="en-IT" sz="2800" b="1"/>
              <a:t>where is the Continental Divide</a:t>
            </a:r>
          </a:p>
          <a:p>
            <a:pPr algn="ctr"/>
            <a:r>
              <a:rPr lang="en-GB" sz="2800" b="1"/>
              <a:t>b</a:t>
            </a:r>
            <a:r>
              <a:rPr lang="en-IT" sz="2800" b="1"/>
              <a:t>etween</a:t>
            </a:r>
          </a:p>
          <a:p>
            <a:pPr algn="ctr"/>
            <a:r>
              <a:rPr lang="en-IT" sz="2800" b="1"/>
              <a:t>Compton Scattering</a:t>
            </a:r>
          </a:p>
          <a:p>
            <a:pPr algn="ctr"/>
            <a:r>
              <a:rPr lang="en-GB" sz="2800" b="1"/>
              <a:t>a</a:t>
            </a:r>
            <a:r>
              <a:rPr lang="en-IT" sz="2800" b="1"/>
              <a:t>nd</a:t>
            </a:r>
          </a:p>
          <a:p>
            <a:pPr algn="ctr"/>
            <a:r>
              <a:rPr lang="en-IT" sz="2800" b="1"/>
              <a:t>Inverse Compton Scattering?</a:t>
            </a:r>
          </a:p>
        </p:txBody>
      </p:sp>
      <p:sp>
        <p:nvSpPr>
          <p:cNvPr id="4" name="TextBox 3">
            <a:extLst>
              <a:ext uri="{FF2B5EF4-FFF2-40B4-BE49-F238E27FC236}">
                <a16:creationId xmlns:a16="http://schemas.microsoft.com/office/drawing/2014/main" id="{D16F5FC8-9554-447F-52AC-A65B883410D2}"/>
              </a:ext>
            </a:extLst>
          </p:cNvPr>
          <p:cNvSpPr txBox="1"/>
          <p:nvPr/>
        </p:nvSpPr>
        <p:spPr>
          <a:xfrm>
            <a:off x="2561220" y="3284984"/>
            <a:ext cx="4275658" cy="1815882"/>
          </a:xfrm>
          <a:prstGeom prst="rect">
            <a:avLst/>
          </a:prstGeom>
          <a:noFill/>
        </p:spPr>
        <p:txBody>
          <a:bodyPr wrap="none" rtlCol="0">
            <a:spAutoFit/>
          </a:bodyPr>
          <a:lstStyle/>
          <a:p>
            <a:pPr algn="ctr"/>
            <a:r>
              <a:rPr lang="en-GB" sz="2800" b="1"/>
              <a:t>w</a:t>
            </a:r>
            <a:r>
              <a:rPr lang="en-IT" sz="2800" b="1"/>
              <a:t>hen the electron becomes</a:t>
            </a:r>
          </a:p>
          <a:p>
            <a:pPr algn="ctr"/>
            <a:r>
              <a:rPr lang="en-IT" sz="2800" b="1"/>
              <a:t>a projectile (as in ICS)</a:t>
            </a:r>
          </a:p>
          <a:p>
            <a:pPr algn="ctr"/>
            <a:r>
              <a:rPr lang="en-IT" sz="2800" b="1"/>
              <a:t>instead of</a:t>
            </a:r>
          </a:p>
          <a:p>
            <a:pPr algn="ctr"/>
            <a:r>
              <a:rPr lang="en-IT" sz="2800" b="1"/>
              <a:t>a target (as in Compton)? </a:t>
            </a:r>
          </a:p>
        </p:txBody>
      </p:sp>
      <p:sp>
        <p:nvSpPr>
          <p:cNvPr id="5" name="TextBox 4">
            <a:extLst>
              <a:ext uri="{FF2B5EF4-FFF2-40B4-BE49-F238E27FC236}">
                <a16:creationId xmlns:a16="http://schemas.microsoft.com/office/drawing/2014/main" id="{12AE1354-5F22-F184-E74D-F64B56B976B1}"/>
              </a:ext>
            </a:extLst>
          </p:cNvPr>
          <p:cNvSpPr txBox="1"/>
          <p:nvPr/>
        </p:nvSpPr>
        <p:spPr>
          <a:xfrm>
            <a:off x="1259632" y="5550331"/>
            <a:ext cx="7125669" cy="830997"/>
          </a:xfrm>
          <a:prstGeom prst="rect">
            <a:avLst/>
          </a:prstGeom>
          <a:noFill/>
        </p:spPr>
        <p:txBody>
          <a:bodyPr wrap="none" rtlCol="0">
            <a:spAutoFit/>
          </a:bodyPr>
          <a:lstStyle/>
          <a:p>
            <a:pPr algn="ctr"/>
            <a:r>
              <a:rPr lang="en-IT" i="1"/>
              <a:t>Does it depend only on electron energy?</a:t>
            </a:r>
          </a:p>
          <a:p>
            <a:pPr algn="ctr"/>
            <a:r>
              <a:rPr lang="en-IT" i="1"/>
              <a:t>No, it depends only on asymmetry in colliding momenta</a:t>
            </a:r>
          </a:p>
        </p:txBody>
      </p:sp>
      <p:sp>
        <p:nvSpPr>
          <p:cNvPr id="6" name="Segnaposto data 6">
            <a:extLst>
              <a:ext uri="{FF2B5EF4-FFF2-40B4-BE49-F238E27FC236}">
                <a16:creationId xmlns:a16="http://schemas.microsoft.com/office/drawing/2014/main" id="{A8D333D8-597D-3A26-1F95-E0CADD6C70B2}"/>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25293423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5" name="DirectCompton">
            <a:hlinkClick r:id="" action="ppaction://media"/>
            <a:extLst>
              <a:ext uri="{FF2B5EF4-FFF2-40B4-BE49-F238E27FC236}">
                <a16:creationId xmlns:a16="http://schemas.microsoft.com/office/drawing/2014/main" id="{2463AB71-3172-C7C3-0553-E79A43BC194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396252"/>
            <a:ext cx="4914155" cy="2764212"/>
          </a:xfrm>
          <a:prstGeom prst="rect">
            <a:avLst/>
          </a:prstGeom>
        </p:spPr>
      </p:pic>
      <p:pic>
        <p:nvPicPr>
          <p:cNvPr id="6" name="ElasticBounce">
            <a:hlinkClick r:id="" action="ppaction://media"/>
            <a:extLst>
              <a:ext uri="{FF2B5EF4-FFF2-40B4-BE49-F238E27FC236}">
                <a16:creationId xmlns:a16="http://schemas.microsoft.com/office/drawing/2014/main" id="{2F44263D-7D02-E28A-8E89-C092AC16BE7D}"/>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654200" y="3659758"/>
            <a:ext cx="4454304" cy="2505546"/>
          </a:xfrm>
          <a:prstGeom prst="rect">
            <a:avLst/>
          </a:prstGeom>
        </p:spPr>
      </p:pic>
      <p:pic>
        <p:nvPicPr>
          <p:cNvPr id="7" name="NoRecoil">
            <a:hlinkClick r:id="" action="ppaction://media"/>
            <a:extLst>
              <a:ext uri="{FF2B5EF4-FFF2-40B4-BE49-F238E27FC236}">
                <a16:creationId xmlns:a16="http://schemas.microsoft.com/office/drawing/2014/main" id="{FDE10CA6-C3D4-E740-774D-068BFB0452C5}"/>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4451493" y="560673"/>
            <a:ext cx="4587191" cy="2580295"/>
          </a:xfrm>
          <a:prstGeom prst="rect">
            <a:avLst/>
          </a:prstGeom>
        </p:spPr>
      </p:pic>
      <p:pic>
        <p:nvPicPr>
          <p:cNvPr id="8" name="StrongRecoil">
            <a:hlinkClick r:id="" action="ppaction://media"/>
            <a:extLst>
              <a:ext uri="{FF2B5EF4-FFF2-40B4-BE49-F238E27FC236}">
                <a16:creationId xmlns:a16="http://schemas.microsoft.com/office/drawing/2014/main" id="{AF871FB2-2D41-088A-0BAB-63E4D8EB4AC7}"/>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98792" y="3511136"/>
            <a:ext cx="4716569" cy="2653070"/>
          </a:xfrm>
          <a:prstGeom prst="rect">
            <a:avLst/>
          </a:prstGeom>
        </p:spPr>
      </p:pic>
      <p:pic>
        <p:nvPicPr>
          <p:cNvPr id="2" name="Picture 1">
            <a:extLst>
              <a:ext uri="{FF2B5EF4-FFF2-40B4-BE49-F238E27FC236}">
                <a16:creationId xmlns:a16="http://schemas.microsoft.com/office/drawing/2014/main" id="{48DD1745-6E6A-57B1-C16A-2A9A9EE5325C}"/>
              </a:ext>
            </a:extLst>
          </p:cNvPr>
          <p:cNvPicPr>
            <a:picLocks noChangeAspect="1"/>
          </p:cNvPicPr>
          <p:nvPr/>
        </p:nvPicPr>
        <p:blipFill>
          <a:blip r:embed="rId15"/>
          <a:stretch>
            <a:fillRect/>
          </a:stretch>
        </p:blipFill>
        <p:spPr>
          <a:xfrm>
            <a:off x="40477" y="29829"/>
            <a:ext cx="931123" cy="563091"/>
          </a:xfrm>
          <a:prstGeom prst="rect">
            <a:avLst/>
          </a:prstGeom>
        </p:spPr>
      </p:pic>
      <p:sp>
        <p:nvSpPr>
          <p:cNvPr id="3" name="TextBox 2">
            <a:extLst>
              <a:ext uri="{FF2B5EF4-FFF2-40B4-BE49-F238E27FC236}">
                <a16:creationId xmlns:a16="http://schemas.microsoft.com/office/drawing/2014/main" id="{775FABD9-2308-74BE-3B08-D5FF4B420849}"/>
              </a:ext>
            </a:extLst>
          </p:cNvPr>
          <p:cNvSpPr txBox="1"/>
          <p:nvPr/>
        </p:nvSpPr>
        <p:spPr>
          <a:xfrm>
            <a:off x="7038833" y="6381328"/>
            <a:ext cx="1997663" cy="400110"/>
          </a:xfrm>
          <a:prstGeom prst="rect">
            <a:avLst/>
          </a:prstGeom>
          <a:noFill/>
        </p:spPr>
        <p:txBody>
          <a:bodyPr wrap="none" rtlCol="0">
            <a:spAutoFit/>
          </a:bodyPr>
          <a:lstStyle/>
          <a:p>
            <a:r>
              <a:rPr lang="en-IT" sz="2000"/>
              <a:t>M. Rossetti Conti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8993854-C4B7-3D8F-5D6C-CD15A5421594}"/>
                  </a:ext>
                </a:extLst>
              </p:cNvPr>
              <p:cNvSpPr txBox="1"/>
              <p:nvPr/>
            </p:nvSpPr>
            <p:spPr>
              <a:xfrm>
                <a:off x="5805472" y="1124744"/>
                <a:ext cx="93961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𝛾</m:t>
                          </m:r>
                        </m:e>
                        <m:sub>
                          <m:r>
                            <a:rPr lang="it-IT" b="0" i="1">
                              <a:latin typeface="Cambria Math" panose="02040503050406030204" pitchFamily="18" charset="0"/>
                            </a:rPr>
                            <m:t>𝑐𝑚</m:t>
                          </m:r>
                        </m:sub>
                      </m:sSub>
                      <m:r>
                        <a:rPr lang="it-IT" b="0"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𝛾</m:t>
                      </m:r>
                    </m:oMath>
                  </m:oMathPara>
                </a14:m>
                <a:endParaRPr lang="en-US"/>
              </a:p>
            </p:txBody>
          </p:sp>
        </mc:Choice>
        <mc:Fallback xmlns="">
          <p:sp>
            <p:nvSpPr>
              <p:cNvPr id="4" name="TextBox 3">
                <a:extLst>
                  <a:ext uri="{FF2B5EF4-FFF2-40B4-BE49-F238E27FC236}">
                    <a16:creationId xmlns:a16="http://schemas.microsoft.com/office/drawing/2014/main" id="{58993854-C4B7-3D8F-5D6C-CD15A5421594}"/>
                  </a:ext>
                </a:extLst>
              </p:cNvPr>
              <p:cNvSpPr txBox="1">
                <a:spLocks noRot="1" noChangeAspect="1" noMove="1" noResize="1" noEditPoints="1" noAdjustHandles="1" noChangeArrowheads="1" noChangeShapeType="1" noTextEdit="1"/>
              </p:cNvSpPr>
              <p:nvPr/>
            </p:nvSpPr>
            <p:spPr>
              <a:xfrm>
                <a:off x="5805472" y="1124744"/>
                <a:ext cx="939616" cy="369332"/>
              </a:xfrm>
              <a:prstGeom prst="rect">
                <a:avLst/>
              </a:prstGeom>
              <a:blipFill>
                <a:blip r:embed="rId16"/>
                <a:stretch>
                  <a:fillRect l="-5333" r="-6667"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400F154-A226-946F-C415-79D2FD48FEFF}"/>
                  </a:ext>
                </a:extLst>
              </p:cNvPr>
              <p:cNvSpPr txBox="1"/>
              <p:nvPr/>
            </p:nvSpPr>
            <p:spPr>
              <a:xfrm>
                <a:off x="1547664" y="4149080"/>
                <a:ext cx="116506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𝛾</m:t>
                          </m:r>
                        </m:e>
                        <m:sub>
                          <m:r>
                            <a:rPr lang="it-IT" b="0" i="1">
                              <a:latin typeface="Cambria Math" panose="02040503050406030204" pitchFamily="18" charset="0"/>
                            </a:rPr>
                            <m:t>𝑐𝑚</m:t>
                          </m:r>
                        </m:sub>
                      </m:sSub>
                      <m:r>
                        <a:rPr lang="it-IT" i="1">
                          <a:latin typeface="Cambria Math" panose="02040503050406030204" pitchFamily="18" charset="0"/>
                          <a:ea typeface="Cambria Math" panose="02040503050406030204" pitchFamily="18" charset="0"/>
                        </a:rPr>
                        <m:t>≪</m:t>
                      </m:r>
                      <m:r>
                        <a:rPr lang="it-IT" i="1">
                          <a:latin typeface="Cambria Math" panose="02040503050406030204" pitchFamily="18" charset="0"/>
                          <a:ea typeface="Cambria Math" panose="02040503050406030204" pitchFamily="18" charset="0"/>
                        </a:rPr>
                        <m:t>𝛾</m:t>
                      </m:r>
                    </m:oMath>
                  </m:oMathPara>
                </a14:m>
                <a:endParaRPr lang="en-US"/>
              </a:p>
            </p:txBody>
          </p:sp>
        </mc:Choice>
        <mc:Fallback xmlns="">
          <p:sp>
            <p:nvSpPr>
              <p:cNvPr id="9" name="TextBox 8">
                <a:extLst>
                  <a:ext uri="{FF2B5EF4-FFF2-40B4-BE49-F238E27FC236}">
                    <a16:creationId xmlns:a16="http://schemas.microsoft.com/office/drawing/2014/main" id="{C400F154-A226-946F-C415-79D2FD48FEFF}"/>
                  </a:ext>
                </a:extLst>
              </p:cNvPr>
              <p:cNvSpPr txBox="1">
                <a:spLocks noRot="1" noChangeAspect="1" noMove="1" noResize="1" noEditPoints="1" noAdjustHandles="1" noChangeArrowheads="1" noChangeShapeType="1" noTextEdit="1"/>
              </p:cNvSpPr>
              <p:nvPr/>
            </p:nvSpPr>
            <p:spPr>
              <a:xfrm>
                <a:off x="1547664" y="4149080"/>
                <a:ext cx="1165063" cy="369332"/>
              </a:xfrm>
              <a:prstGeom prst="rect">
                <a:avLst/>
              </a:prstGeom>
              <a:blipFill>
                <a:blip r:embed="rId17"/>
                <a:stretch>
                  <a:fillRect l="-4301" r="-4301" b="-2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0B2CBBD-8B09-3CAD-8922-6565B062BA11}"/>
                  </a:ext>
                </a:extLst>
              </p:cNvPr>
              <p:cNvSpPr txBox="1"/>
              <p:nvPr/>
            </p:nvSpPr>
            <p:spPr>
              <a:xfrm>
                <a:off x="6401971" y="3964414"/>
                <a:ext cx="11199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𝛾</m:t>
                          </m:r>
                        </m:e>
                        <m:sub>
                          <m:r>
                            <a:rPr lang="it-IT" b="0" i="1">
                              <a:latin typeface="Cambria Math" panose="02040503050406030204" pitchFamily="18" charset="0"/>
                            </a:rPr>
                            <m:t>𝑐𝑚</m:t>
                          </m:r>
                        </m:sub>
                      </m:sSub>
                      <m:r>
                        <a:rPr lang="it-IT" b="0" i="1">
                          <a:latin typeface="Cambria Math" panose="02040503050406030204" pitchFamily="18" charset="0"/>
                        </a:rPr>
                        <m:t>=1</m:t>
                      </m:r>
                    </m:oMath>
                  </m:oMathPara>
                </a14:m>
                <a:endParaRPr lang="en-US"/>
              </a:p>
            </p:txBody>
          </p:sp>
        </mc:Choice>
        <mc:Fallback xmlns="">
          <p:sp>
            <p:nvSpPr>
              <p:cNvPr id="10" name="TextBox 9">
                <a:extLst>
                  <a:ext uri="{FF2B5EF4-FFF2-40B4-BE49-F238E27FC236}">
                    <a16:creationId xmlns:a16="http://schemas.microsoft.com/office/drawing/2014/main" id="{00B2CBBD-8B09-3CAD-8922-6565B062BA11}"/>
                  </a:ext>
                </a:extLst>
              </p:cNvPr>
              <p:cNvSpPr txBox="1">
                <a:spLocks noRot="1" noChangeAspect="1" noMove="1" noResize="1" noEditPoints="1" noAdjustHandles="1" noChangeArrowheads="1" noChangeShapeType="1" noTextEdit="1"/>
              </p:cNvSpPr>
              <p:nvPr/>
            </p:nvSpPr>
            <p:spPr>
              <a:xfrm>
                <a:off x="6401971" y="3964414"/>
                <a:ext cx="1119922" cy="369332"/>
              </a:xfrm>
              <a:prstGeom prst="rect">
                <a:avLst/>
              </a:prstGeom>
              <a:blipFill>
                <a:blip r:embed="rId18"/>
                <a:stretch>
                  <a:fillRect l="-5618" r="-5618" b="-20000"/>
                </a:stretch>
              </a:blipFill>
            </p:spPr>
            <p:txBody>
              <a:bodyPr/>
              <a:lstStyle/>
              <a:p>
                <a:r>
                  <a:rPr lang="en-IT">
                    <a:noFill/>
                  </a:rPr>
                  <a:t> </a:t>
                </a:r>
              </a:p>
            </p:txBody>
          </p:sp>
        </mc:Fallback>
      </mc:AlternateContent>
      <p:sp>
        <p:nvSpPr>
          <p:cNvPr id="12" name="TextBox 11">
            <a:extLst>
              <a:ext uri="{FF2B5EF4-FFF2-40B4-BE49-F238E27FC236}">
                <a16:creationId xmlns:a16="http://schemas.microsoft.com/office/drawing/2014/main" id="{9CA62115-B55C-3538-7ABA-4623BD60ABE5}"/>
              </a:ext>
            </a:extLst>
          </p:cNvPr>
          <p:cNvSpPr txBox="1"/>
          <p:nvPr/>
        </p:nvSpPr>
        <p:spPr>
          <a:xfrm>
            <a:off x="1403648" y="49764"/>
            <a:ext cx="2339102" cy="523220"/>
          </a:xfrm>
          <a:prstGeom prst="rect">
            <a:avLst/>
          </a:prstGeom>
          <a:noFill/>
        </p:spPr>
        <p:txBody>
          <a:bodyPr wrap="none" rtlCol="0">
            <a:spAutoFit/>
          </a:bodyPr>
          <a:lstStyle/>
          <a:p>
            <a:r>
              <a:rPr lang="en-IT" sz="1400"/>
              <a:t>CM rest frame moves with</a:t>
            </a:r>
          </a:p>
          <a:p>
            <a:r>
              <a:rPr lang="en-IT" sz="1400"/>
              <a:t>the photon in Direct Compton</a:t>
            </a:r>
          </a:p>
        </p:txBody>
      </p:sp>
      <p:sp>
        <p:nvSpPr>
          <p:cNvPr id="13" name="TextBox 12">
            <a:extLst>
              <a:ext uri="{FF2B5EF4-FFF2-40B4-BE49-F238E27FC236}">
                <a16:creationId xmlns:a16="http://schemas.microsoft.com/office/drawing/2014/main" id="{680846C3-2AFF-9CF9-6C61-FEEC12850B59}"/>
              </a:ext>
            </a:extLst>
          </p:cNvPr>
          <p:cNvSpPr txBox="1"/>
          <p:nvPr/>
        </p:nvSpPr>
        <p:spPr>
          <a:xfrm>
            <a:off x="5484550" y="37453"/>
            <a:ext cx="3183885" cy="523220"/>
          </a:xfrm>
          <a:prstGeom prst="rect">
            <a:avLst/>
          </a:prstGeom>
          <a:noFill/>
        </p:spPr>
        <p:txBody>
          <a:bodyPr wrap="none" rtlCol="0">
            <a:spAutoFit/>
          </a:bodyPr>
          <a:lstStyle/>
          <a:p>
            <a:r>
              <a:rPr lang="en-IT" sz="1400"/>
              <a:t>CM rest frame moves with the electron in</a:t>
            </a:r>
          </a:p>
          <a:p>
            <a:r>
              <a:rPr lang="en-IT" sz="1400"/>
              <a:t>Inverse Compton, F</a:t>
            </a:r>
            <a:r>
              <a:rPr lang="en-GB" sz="1400"/>
              <a:t>EL</a:t>
            </a:r>
            <a:r>
              <a:rPr lang="en-IT" sz="1400"/>
              <a:t>, S</a:t>
            </a:r>
            <a:r>
              <a:rPr lang="en-GB" sz="1400"/>
              <a:t>y</a:t>
            </a:r>
            <a:r>
              <a:rPr lang="en-IT" sz="1400"/>
              <a:t>nchrotron light</a:t>
            </a:r>
          </a:p>
        </p:txBody>
      </p:sp>
      <p:sp>
        <p:nvSpPr>
          <p:cNvPr id="14" name="TextBox 13">
            <a:extLst>
              <a:ext uri="{FF2B5EF4-FFF2-40B4-BE49-F238E27FC236}">
                <a16:creationId xmlns:a16="http://schemas.microsoft.com/office/drawing/2014/main" id="{2DAF999F-2117-3010-40E3-FFF86EF6BA83}"/>
              </a:ext>
            </a:extLst>
          </p:cNvPr>
          <p:cNvSpPr txBox="1"/>
          <p:nvPr/>
        </p:nvSpPr>
        <p:spPr>
          <a:xfrm>
            <a:off x="4932040" y="3337247"/>
            <a:ext cx="3632726" cy="307777"/>
          </a:xfrm>
          <a:prstGeom prst="rect">
            <a:avLst/>
          </a:prstGeom>
          <a:noFill/>
        </p:spPr>
        <p:txBody>
          <a:bodyPr wrap="none" rtlCol="0">
            <a:spAutoFit/>
          </a:bodyPr>
          <a:lstStyle/>
          <a:p>
            <a:r>
              <a:rPr lang="en-IT" sz="1400"/>
              <a:t>CM rest frame is steady in Symmetric Compton</a:t>
            </a:r>
          </a:p>
        </p:txBody>
      </p:sp>
      <p:sp>
        <p:nvSpPr>
          <p:cNvPr id="15" name="TextBox 14">
            <a:extLst>
              <a:ext uri="{FF2B5EF4-FFF2-40B4-BE49-F238E27FC236}">
                <a16:creationId xmlns:a16="http://schemas.microsoft.com/office/drawing/2014/main" id="{AA06441E-23B8-49CE-89A2-E365C75C16B3}"/>
              </a:ext>
            </a:extLst>
          </p:cNvPr>
          <p:cNvSpPr txBox="1"/>
          <p:nvPr/>
        </p:nvSpPr>
        <p:spPr>
          <a:xfrm>
            <a:off x="251520" y="3322193"/>
            <a:ext cx="4331442" cy="307777"/>
          </a:xfrm>
          <a:prstGeom prst="rect">
            <a:avLst/>
          </a:prstGeom>
          <a:noFill/>
        </p:spPr>
        <p:txBody>
          <a:bodyPr wrap="none" rtlCol="0">
            <a:spAutoFit/>
          </a:bodyPr>
          <a:lstStyle/>
          <a:p>
            <a:r>
              <a:rPr lang="en-IT" sz="1400"/>
              <a:t>CM rest fr. slows down in Inv. Compton with deep recoil</a:t>
            </a:r>
          </a:p>
        </p:txBody>
      </p:sp>
      <p:sp>
        <p:nvSpPr>
          <p:cNvPr id="11" name="Segnaposto data 6">
            <a:extLst>
              <a:ext uri="{FF2B5EF4-FFF2-40B4-BE49-F238E27FC236}">
                <a16:creationId xmlns:a16="http://schemas.microsoft.com/office/drawing/2014/main" id="{AB7DC161-378B-1506-C0A8-CF455903B563}"/>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7053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0"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00"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8"/>
                </p:tgtEl>
              </p:cMediaNode>
            </p:video>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9ED94F-E326-4A2A-F6BF-5BA9F599C08D}"/>
                  </a:ext>
                </a:extLst>
              </p:cNvPr>
              <p:cNvSpPr txBox="1"/>
              <p:nvPr/>
            </p:nvSpPr>
            <p:spPr>
              <a:xfrm>
                <a:off x="5847090" y="2564904"/>
                <a:ext cx="2576796" cy="397866"/>
              </a:xfrm>
              <a:prstGeom prst="rect">
                <a:avLst/>
              </a:prstGeom>
              <a:noFill/>
            </p:spPr>
            <p:txBody>
              <a:bodyPr wrap="none" lIns="0" tIns="0" rIns="0" bIns="0" rtlCol="0">
                <a:spAutoFit/>
              </a:bodyPr>
              <a:lstStyle/>
              <a:p>
                <a14:m>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𝑚𝑎𝑥</m:t>
                        </m:r>
                      </m:sub>
                    </m:sSub>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4</m:t>
                    </m:r>
                    <m:r>
                      <a:rPr lang="it-IT" i="1">
                        <a:latin typeface="Cambria Math" panose="02040503050406030204" pitchFamily="18" charset="0"/>
                        <a:ea typeface="Cambria Math" panose="02040503050406030204" pitchFamily="18" charset="0"/>
                      </a:rPr>
                      <m:t>𝛾</m:t>
                    </m:r>
                    <m:r>
                      <a:rPr lang="it-IT" b="0" i="1" baseline="30000">
                        <a:latin typeface="Cambria Math" panose="02040503050406030204" pitchFamily="18" charset="0"/>
                        <a:ea typeface="Cambria Math" panose="02040503050406030204" pitchFamily="18" charset="0"/>
                      </a:rPr>
                      <m:t>2</m:t>
                    </m:r>
                  </m:oMath>
                </a14:m>
                <a:r>
                  <a:rPr lang="it-IT"/>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oMath>
                </a14:m>
                <a:endParaRPr lang="en-US" baseline="30000"/>
              </a:p>
            </p:txBody>
          </p:sp>
        </mc:Choice>
        <mc:Fallback xmlns="">
          <p:sp>
            <p:nvSpPr>
              <p:cNvPr id="2" name="TextBox 1">
                <a:extLst>
                  <a:ext uri="{FF2B5EF4-FFF2-40B4-BE49-F238E27FC236}">
                    <a16:creationId xmlns:a16="http://schemas.microsoft.com/office/drawing/2014/main" id="{EF9ED94F-E326-4A2A-F6BF-5BA9F599C08D}"/>
                  </a:ext>
                </a:extLst>
              </p:cNvPr>
              <p:cNvSpPr txBox="1">
                <a:spLocks noRot="1" noChangeAspect="1" noMove="1" noResize="1" noEditPoints="1" noAdjustHandles="1" noChangeArrowheads="1" noChangeShapeType="1" noTextEdit="1"/>
              </p:cNvSpPr>
              <p:nvPr/>
            </p:nvSpPr>
            <p:spPr>
              <a:xfrm>
                <a:off x="5847090" y="2564904"/>
                <a:ext cx="2576796" cy="397866"/>
              </a:xfrm>
              <a:prstGeom prst="rect">
                <a:avLst/>
              </a:prstGeom>
              <a:blipFill>
                <a:blip r:embed="rId4"/>
                <a:stretch>
                  <a:fillRect l="-4412" t="-6250" r="-1961" b="-2812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380850B-4AA6-3966-3127-5C69416A9502}"/>
                  </a:ext>
                </a:extLst>
              </p:cNvPr>
              <p:cNvSpPr txBox="1"/>
              <p:nvPr/>
            </p:nvSpPr>
            <p:spPr>
              <a:xfrm>
                <a:off x="4139952" y="3140968"/>
                <a:ext cx="4684039" cy="7489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𝑚𝑎𝑥</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num>
                        <m:den>
                          <m:r>
                            <a:rPr lang="it-IT" b="0" i="1">
                              <a:latin typeface="Cambria Math" panose="02040503050406030204" pitchFamily="18" charset="0"/>
                            </a:rPr>
                            <m:t>1+</m:t>
                          </m:r>
                          <m:r>
                            <a:rPr lang="it-IT" b="0" i="1">
                              <a:latin typeface="Cambria Math" panose="02040503050406030204" pitchFamily="18" charset="0"/>
                            </a:rPr>
                            <m:t>𝑋</m:t>
                          </m:r>
                        </m:den>
                      </m:f>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1</m:t>
                              </m:r>
                            </m:num>
                            <m:den>
                              <m:r>
                                <a:rPr lang="it-IT" i="1">
                                  <a:latin typeface="Cambria Math" panose="02040503050406030204" pitchFamily="18" charset="0"/>
                                </a:rPr>
                                <m:t>𝑋</m:t>
                              </m:r>
                            </m:den>
                          </m:f>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baseline="30000"/>
              </a:p>
            </p:txBody>
          </p:sp>
        </mc:Choice>
        <mc:Fallback xmlns="">
          <p:sp>
            <p:nvSpPr>
              <p:cNvPr id="5" name="TextBox 4">
                <a:extLst>
                  <a:ext uri="{FF2B5EF4-FFF2-40B4-BE49-F238E27FC236}">
                    <a16:creationId xmlns:a16="http://schemas.microsoft.com/office/drawing/2014/main" id="{6380850B-4AA6-3966-3127-5C69416A9502}"/>
                  </a:ext>
                </a:extLst>
              </p:cNvPr>
              <p:cNvSpPr txBox="1">
                <a:spLocks noRot="1" noChangeAspect="1" noMove="1" noResize="1" noEditPoints="1" noAdjustHandles="1" noChangeArrowheads="1" noChangeShapeType="1" noTextEdit="1"/>
              </p:cNvSpPr>
              <p:nvPr/>
            </p:nvSpPr>
            <p:spPr>
              <a:xfrm>
                <a:off x="4139952" y="3140968"/>
                <a:ext cx="4684039" cy="748988"/>
              </a:xfrm>
              <a:prstGeom prst="rect">
                <a:avLst/>
              </a:prstGeom>
              <a:blipFill>
                <a:blip r:embed="rId5"/>
                <a:stretch>
                  <a:fillRect l="-1617" b="-11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8C52F88-4A08-EC0F-387F-0437D2F150B1}"/>
                  </a:ext>
                </a:extLst>
              </p:cNvPr>
              <p:cNvSpPr txBox="1"/>
              <p:nvPr/>
            </p:nvSpPr>
            <p:spPr>
              <a:xfrm>
                <a:off x="4733404" y="4149080"/>
                <a:ext cx="4306179" cy="7561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𝑚𝑎𝑥</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2</m:t>
                              </m:r>
                              <m:r>
                                <a:rPr lang="it-IT" b="0" i="1">
                                  <a:latin typeface="Cambria Math" panose="02040503050406030204" pitchFamily="18" charset="0"/>
                                </a:rPr>
                                <m:t>𝐴</m:t>
                              </m:r>
                            </m:num>
                            <m:den>
                              <m:d>
                                <m:dPr>
                                  <m:ctrlPr>
                                    <a:rPr lang="it-IT"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en>
                          </m:f>
                        </m:e>
                      </m:d>
                    </m:oMath>
                  </m:oMathPara>
                </a14:m>
                <a:endParaRPr lang="en-US" baseline="30000"/>
              </a:p>
            </p:txBody>
          </p:sp>
        </mc:Choice>
        <mc:Fallback xmlns="">
          <p:sp>
            <p:nvSpPr>
              <p:cNvPr id="6" name="TextBox 5">
                <a:extLst>
                  <a:ext uri="{FF2B5EF4-FFF2-40B4-BE49-F238E27FC236}">
                    <a16:creationId xmlns:a16="http://schemas.microsoft.com/office/drawing/2014/main" id="{08C52F88-4A08-EC0F-387F-0437D2F150B1}"/>
                  </a:ext>
                </a:extLst>
              </p:cNvPr>
              <p:cNvSpPr txBox="1">
                <a:spLocks noRot="1" noChangeAspect="1" noMove="1" noResize="1" noEditPoints="1" noAdjustHandles="1" noChangeArrowheads="1" noChangeShapeType="1" noTextEdit="1"/>
              </p:cNvSpPr>
              <p:nvPr/>
            </p:nvSpPr>
            <p:spPr>
              <a:xfrm>
                <a:off x="4733404" y="4149080"/>
                <a:ext cx="4306179" cy="756104"/>
              </a:xfrm>
              <a:prstGeom prst="rect">
                <a:avLst/>
              </a:prstGeom>
              <a:blipFill>
                <a:blip r:embed="rId6"/>
                <a:stretch>
                  <a:fillRect l="-1471" b="-1639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DD1419C-F887-B58B-0F0E-AC8A2398ADF2}"/>
                  </a:ext>
                </a:extLst>
              </p:cNvPr>
              <p:cNvSpPr txBox="1"/>
              <p:nvPr/>
            </p:nvSpPr>
            <p:spPr>
              <a:xfrm>
                <a:off x="4733404" y="5013176"/>
                <a:ext cx="3939796" cy="7561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𝑚𝑖𝑛</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sSub>
                        <m:sSubPr>
                          <m:ctrlPr>
                            <a:rPr lang="it-IT" i="1">
                              <a:latin typeface="Cambria Math" panose="02040503050406030204" pitchFamily="18" charset="0"/>
                            </a:rPr>
                          </m:ctrlPr>
                        </m:sSub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f>
                        <m:fPr>
                          <m:ctrlPr>
                            <a:rPr lang="it-IT" i="1">
                              <a:latin typeface="Cambria Math" panose="02040503050406030204" pitchFamily="18" charset="0"/>
                            </a:rPr>
                          </m:ctrlPr>
                        </m:fPr>
                        <m:num>
                          <m:r>
                            <a:rPr lang="it-IT" i="1">
                              <a:latin typeface="Cambria Math" panose="02040503050406030204" pitchFamily="18" charset="0"/>
                            </a:rPr>
                            <m:t>2</m:t>
                          </m:r>
                          <m:r>
                            <a:rPr lang="it-IT" i="1">
                              <a:latin typeface="Cambria Math" panose="02040503050406030204" pitchFamily="18" charset="0"/>
                            </a:rPr>
                            <m:t>𝐴</m:t>
                          </m:r>
                        </m:num>
                        <m:den>
                          <m:d>
                            <m:dPr>
                              <m:ctrlPr>
                                <a:rPr lang="it-IT" i="1">
                                  <a:latin typeface="Cambria Math" panose="02040503050406030204" pitchFamily="18" charset="0"/>
                                </a:rPr>
                              </m:ctrlPr>
                            </m:dPr>
                            <m:e>
                              <m:r>
                                <a:rPr lang="it-IT" i="1">
                                  <a:latin typeface="Cambria Math" panose="02040503050406030204" pitchFamily="18" charset="0"/>
                                </a:rPr>
                                <m:t>1+</m:t>
                              </m:r>
                              <m:r>
                                <a:rPr lang="it-IT" i="1">
                                  <a:latin typeface="Cambria Math" panose="02040503050406030204" pitchFamily="18" charset="0"/>
                                  <a:ea typeface="Cambria Math" panose="02040503050406030204" pitchFamily="18" charset="0"/>
                                </a:rPr>
                                <m:t>𝛽</m:t>
                              </m:r>
                            </m:e>
                          </m:d>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en>
                      </m:f>
                    </m:oMath>
                  </m:oMathPara>
                </a14:m>
                <a:endParaRPr lang="en-US" baseline="30000"/>
              </a:p>
            </p:txBody>
          </p:sp>
        </mc:Choice>
        <mc:Fallback xmlns="">
          <p:sp>
            <p:nvSpPr>
              <p:cNvPr id="7" name="TextBox 6">
                <a:extLst>
                  <a:ext uri="{FF2B5EF4-FFF2-40B4-BE49-F238E27FC236}">
                    <a16:creationId xmlns:a16="http://schemas.microsoft.com/office/drawing/2014/main" id="{BDD1419C-F887-B58B-0F0E-AC8A2398ADF2}"/>
                  </a:ext>
                </a:extLst>
              </p:cNvPr>
              <p:cNvSpPr txBox="1">
                <a:spLocks noRot="1" noChangeAspect="1" noMove="1" noResize="1" noEditPoints="1" noAdjustHandles="1" noChangeArrowheads="1" noChangeShapeType="1" noTextEdit="1"/>
              </p:cNvSpPr>
              <p:nvPr/>
            </p:nvSpPr>
            <p:spPr>
              <a:xfrm>
                <a:off x="4733404" y="5013176"/>
                <a:ext cx="3939796" cy="756104"/>
              </a:xfrm>
              <a:prstGeom prst="rect">
                <a:avLst/>
              </a:prstGeom>
              <a:blipFill>
                <a:blip r:embed="rId7"/>
                <a:stretch>
                  <a:fillRect l="-1923" b="-18033"/>
                </a:stretch>
              </a:blipFill>
            </p:spPr>
            <p:txBody>
              <a:bodyPr/>
              <a:lstStyle/>
              <a:p>
                <a:r>
                  <a:rPr lang="en-IT">
                    <a:noFill/>
                  </a:rPr>
                  <a:t> </a:t>
                </a:r>
              </a:p>
            </p:txBody>
          </p:sp>
        </mc:Fallback>
      </mc:AlternateContent>
      <p:sp>
        <p:nvSpPr>
          <p:cNvPr id="9" name="TextBox 8">
            <a:extLst>
              <a:ext uri="{FF2B5EF4-FFF2-40B4-BE49-F238E27FC236}">
                <a16:creationId xmlns:a16="http://schemas.microsoft.com/office/drawing/2014/main" id="{B54C5B3C-8B85-5E50-650C-BBE8E8FC9977}"/>
              </a:ext>
            </a:extLst>
          </p:cNvPr>
          <p:cNvSpPr txBox="1"/>
          <p:nvPr/>
        </p:nvSpPr>
        <p:spPr>
          <a:xfrm>
            <a:off x="107504" y="2535287"/>
            <a:ext cx="3215945" cy="830997"/>
          </a:xfrm>
          <a:prstGeom prst="rect">
            <a:avLst/>
          </a:prstGeom>
          <a:noFill/>
        </p:spPr>
        <p:txBody>
          <a:bodyPr wrap="none" rtlCol="0">
            <a:spAutoFit/>
          </a:bodyPr>
          <a:lstStyle/>
          <a:p>
            <a:r>
              <a:rPr lang="en-IT" b="1" i="1"/>
              <a:t>I.C.S.  </a:t>
            </a:r>
            <a:r>
              <a:rPr lang="en-GB" b="1" i="1"/>
              <a:t>l</a:t>
            </a:r>
            <a:r>
              <a:rPr lang="en-IT" b="1" i="1"/>
              <a:t>ow recoil  </a:t>
            </a:r>
            <a:r>
              <a:rPr lang="en-IT" i="1"/>
              <a:t>X&lt;&lt;1</a:t>
            </a:r>
          </a:p>
          <a:p>
            <a:r>
              <a:rPr lang="en-IT" i="1"/>
              <a:t>A ~ </a:t>
            </a:r>
            <a:r>
              <a:rPr lang="en-IT" i="1">
                <a:latin typeface="Symbol" pitchFamily="2" charset="2"/>
              </a:rPr>
              <a:t>bg</a:t>
            </a:r>
            <a:r>
              <a:rPr lang="en-IT" i="1" baseline="30000"/>
              <a:t>2 </a:t>
            </a:r>
            <a:r>
              <a:rPr lang="en-IT" i="1"/>
              <a:t>~ </a:t>
            </a:r>
            <a:r>
              <a:rPr lang="en-IT" i="1">
                <a:latin typeface="Symbol" pitchFamily="2" charset="2"/>
              </a:rPr>
              <a:t>g</a:t>
            </a:r>
            <a:r>
              <a:rPr lang="en-IT" i="1" baseline="30000"/>
              <a:t>2</a:t>
            </a:r>
            <a:r>
              <a:rPr lang="en-IT" i="1"/>
              <a:t>-</a:t>
            </a:r>
            <a:r>
              <a:rPr lang="en-IT" i="1">
                <a:latin typeface="Symbol" pitchFamily="2" charset="2"/>
              </a:rPr>
              <a:t>1/2</a:t>
            </a:r>
            <a:endParaRPr lang="en-IT" i="1" baseline="30000"/>
          </a:p>
        </p:txBody>
      </p:sp>
      <p:sp>
        <p:nvSpPr>
          <p:cNvPr id="10" name="TextBox 9">
            <a:extLst>
              <a:ext uri="{FF2B5EF4-FFF2-40B4-BE49-F238E27FC236}">
                <a16:creationId xmlns:a16="http://schemas.microsoft.com/office/drawing/2014/main" id="{0F25EDD8-7CF0-336C-52B2-886F965E5AA0}"/>
              </a:ext>
            </a:extLst>
          </p:cNvPr>
          <p:cNvSpPr txBox="1"/>
          <p:nvPr/>
        </p:nvSpPr>
        <p:spPr>
          <a:xfrm>
            <a:off x="107504" y="3356992"/>
            <a:ext cx="3352200" cy="830997"/>
          </a:xfrm>
          <a:prstGeom prst="rect">
            <a:avLst/>
          </a:prstGeom>
          <a:noFill/>
        </p:spPr>
        <p:txBody>
          <a:bodyPr wrap="none" rtlCol="0">
            <a:spAutoFit/>
          </a:bodyPr>
          <a:lstStyle/>
          <a:p>
            <a:r>
              <a:rPr lang="en-IT" b="1" i="1"/>
              <a:t>I.C.S.  </a:t>
            </a:r>
            <a:r>
              <a:rPr lang="en-GB" b="1" i="1"/>
              <a:t>deep</a:t>
            </a:r>
            <a:r>
              <a:rPr lang="en-IT" b="1" i="1"/>
              <a:t> recoil  </a:t>
            </a:r>
            <a:r>
              <a:rPr lang="en-IT" i="1"/>
              <a:t>X&gt;&gt;1</a:t>
            </a:r>
          </a:p>
          <a:p>
            <a:r>
              <a:rPr lang="en-IT" i="1"/>
              <a:t>A ~ </a:t>
            </a:r>
            <a:r>
              <a:rPr lang="en-IT" i="1">
                <a:latin typeface="Symbol" pitchFamily="2" charset="2"/>
              </a:rPr>
              <a:t>bg</a:t>
            </a:r>
            <a:r>
              <a:rPr lang="en-IT" i="1" baseline="30000"/>
              <a:t>2</a:t>
            </a:r>
            <a:r>
              <a:rPr lang="en-IT" i="1"/>
              <a:t>-X/4 ~ </a:t>
            </a:r>
            <a:r>
              <a:rPr lang="en-IT" i="1">
                <a:latin typeface="Symbol" pitchFamily="2" charset="2"/>
              </a:rPr>
              <a:t>g</a:t>
            </a:r>
            <a:r>
              <a:rPr lang="en-IT" i="1" baseline="30000"/>
              <a:t>2</a:t>
            </a:r>
            <a:r>
              <a:rPr lang="en-IT" i="1"/>
              <a:t>-</a:t>
            </a:r>
            <a:r>
              <a:rPr lang="en-IT" i="1">
                <a:latin typeface="Symbol" pitchFamily="2" charset="2"/>
              </a:rPr>
              <a:t>1/2 </a:t>
            </a:r>
            <a:r>
              <a:rPr lang="en-IT" i="1"/>
              <a:t>- X/4</a:t>
            </a:r>
          </a:p>
        </p:txBody>
      </p:sp>
      <p:sp>
        <p:nvSpPr>
          <p:cNvPr id="11" name="TextBox 10">
            <a:extLst>
              <a:ext uri="{FF2B5EF4-FFF2-40B4-BE49-F238E27FC236}">
                <a16:creationId xmlns:a16="http://schemas.microsoft.com/office/drawing/2014/main" id="{0CE7D45E-B729-DE65-5772-227EFF2397D1}"/>
              </a:ext>
            </a:extLst>
          </p:cNvPr>
          <p:cNvSpPr txBox="1"/>
          <p:nvPr/>
        </p:nvSpPr>
        <p:spPr>
          <a:xfrm>
            <a:off x="107504" y="4542219"/>
            <a:ext cx="2799164" cy="830997"/>
          </a:xfrm>
          <a:prstGeom prst="rect">
            <a:avLst/>
          </a:prstGeom>
          <a:noFill/>
        </p:spPr>
        <p:txBody>
          <a:bodyPr wrap="none" rtlCol="0">
            <a:spAutoFit/>
          </a:bodyPr>
          <a:lstStyle/>
          <a:p>
            <a:r>
              <a:rPr lang="en-IT" b="1" i="1"/>
              <a:t>S.C.S.  (A = 0) or</a:t>
            </a:r>
          </a:p>
          <a:p>
            <a:r>
              <a:rPr lang="en-IT" b="1" i="1"/>
              <a:t>quasi-SCS ( |A| &lt;&lt;1)</a:t>
            </a:r>
          </a:p>
        </p:txBody>
      </p:sp>
      <p:grpSp>
        <p:nvGrpSpPr>
          <p:cNvPr id="13" name="Group 12">
            <a:extLst>
              <a:ext uri="{FF2B5EF4-FFF2-40B4-BE49-F238E27FC236}">
                <a16:creationId xmlns:a16="http://schemas.microsoft.com/office/drawing/2014/main" id="{5A385605-4FCB-0D62-AAFB-0DFB4DBB5F51}"/>
              </a:ext>
            </a:extLst>
          </p:cNvPr>
          <p:cNvGrpSpPr/>
          <p:nvPr/>
        </p:nvGrpSpPr>
        <p:grpSpPr>
          <a:xfrm>
            <a:off x="2195736" y="45301"/>
            <a:ext cx="2675128" cy="2089240"/>
            <a:chOff x="2195736" y="45301"/>
            <a:chExt cx="2675128" cy="2089240"/>
          </a:xfrm>
        </p:grpSpPr>
        <p:cxnSp>
          <p:nvCxnSpPr>
            <p:cNvPr id="12" name="Straight Arrow Connector 11">
              <a:extLst>
                <a:ext uri="{FF2B5EF4-FFF2-40B4-BE49-F238E27FC236}">
                  <a16:creationId xmlns:a16="http://schemas.microsoft.com/office/drawing/2014/main" id="{B2C7707E-7780-C086-1F65-CBCB1FDDB377}"/>
                </a:ext>
              </a:extLst>
            </p:cNvPr>
            <p:cNvCxnSpPr/>
            <p:nvPr/>
          </p:nvCxnSpPr>
          <p:spPr bwMode="auto">
            <a:xfrm>
              <a:off x="2195736" y="1124744"/>
              <a:ext cx="121360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Curved Connector 13">
              <a:extLst>
                <a:ext uri="{FF2B5EF4-FFF2-40B4-BE49-F238E27FC236}">
                  <a16:creationId xmlns:a16="http://schemas.microsoft.com/office/drawing/2014/main" id="{544CCE08-4575-523F-D0CC-747FD0D9B04F}"/>
                </a:ext>
              </a:extLst>
            </p:cNvPr>
            <p:cNvCxnSpPr>
              <a:cxnSpLocks/>
            </p:cNvCxnSpPr>
            <p:nvPr/>
          </p:nvCxnSpPr>
          <p:spPr bwMode="auto">
            <a:xfrm rot="10800000">
              <a:off x="3397746" y="1124745"/>
              <a:ext cx="1153201" cy="448543"/>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700D8DC-0162-88CB-355F-2CB6AD2D6CFF}"/>
                    </a:ext>
                  </a:extLst>
                </p:cNvPr>
                <p:cNvSpPr txBox="1"/>
                <p:nvPr/>
              </p:nvSpPr>
              <p:spPr>
                <a:xfrm>
                  <a:off x="4344758" y="1113828"/>
                  <a:ext cx="526106"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16" name="TextBox 15">
                  <a:extLst>
                    <a:ext uri="{FF2B5EF4-FFF2-40B4-BE49-F238E27FC236}">
                      <a16:creationId xmlns:a16="http://schemas.microsoft.com/office/drawing/2014/main" id="{9700D8DC-0162-88CB-355F-2CB6AD2D6CFF}"/>
                    </a:ext>
                  </a:extLst>
                </p:cNvPr>
                <p:cNvSpPr txBox="1">
                  <a:spLocks noRot="1" noChangeAspect="1" noMove="1" noResize="1" noEditPoints="1" noAdjustHandles="1" noChangeArrowheads="1" noChangeShapeType="1" noTextEdit="1"/>
                </p:cNvSpPr>
                <p:nvPr/>
              </p:nvSpPr>
              <p:spPr>
                <a:xfrm>
                  <a:off x="4344758" y="1113828"/>
                  <a:ext cx="526106" cy="397866"/>
                </a:xfrm>
                <a:prstGeom prst="rect">
                  <a:avLst/>
                </a:prstGeom>
                <a:blipFill>
                  <a:blip r:embed="rId8"/>
                  <a:stretch>
                    <a:fillRect l="-14286" r="-9524" b="-2121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456A483-F685-892E-A472-A0A0B41A0E73}"/>
                    </a:ext>
                  </a:extLst>
                </p:cNvPr>
                <p:cNvSpPr txBox="1"/>
                <p:nvPr/>
              </p:nvSpPr>
              <p:spPr>
                <a:xfrm>
                  <a:off x="2286158" y="662385"/>
                  <a:ext cx="368499"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oMath>
                    </m:oMathPara>
                  </a14:m>
                  <a:endParaRPr lang="en-US" baseline="30000"/>
                </a:p>
              </p:txBody>
            </p:sp>
          </mc:Choice>
          <mc:Fallback xmlns="">
            <p:sp>
              <p:nvSpPr>
                <p:cNvPr id="17" name="TextBox 16">
                  <a:extLst>
                    <a:ext uri="{FF2B5EF4-FFF2-40B4-BE49-F238E27FC236}">
                      <a16:creationId xmlns:a16="http://schemas.microsoft.com/office/drawing/2014/main" id="{8456A483-F685-892E-A472-A0A0B41A0E73}"/>
                    </a:ext>
                  </a:extLst>
                </p:cNvPr>
                <p:cNvSpPr txBox="1">
                  <a:spLocks noRot="1" noChangeAspect="1" noMove="1" noResize="1" noEditPoints="1" noAdjustHandles="1" noChangeArrowheads="1" noChangeShapeType="1" noTextEdit="1"/>
                </p:cNvSpPr>
                <p:nvPr/>
              </p:nvSpPr>
              <p:spPr>
                <a:xfrm>
                  <a:off x="2286158" y="662385"/>
                  <a:ext cx="368499" cy="360804"/>
                </a:xfrm>
                <a:prstGeom prst="rect">
                  <a:avLst/>
                </a:prstGeom>
                <a:blipFill>
                  <a:blip r:embed="rId9"/>
                  <a:stretch>
                    <a:fillRect l="-24138" r="-6897" b="-13793"/>
                  </a:stretch>
                </a:blipFill>
              </p:spPr>
              <p:txBody>
                <a:bodyPr/>
                <a:lstStyle/>
                <a:p>
                  <a:r>
                    <a:rPr lang="en-IT">
                      <a:noFill/>
                    </a:rPr>
                    <a:t> </a:t>
                  </a:r>
                </a:p>
              </p:txBody>
            </p:sp>
          </mc:Fallback>
        </mc:AlternateContent>
        <p:cxnSp>
          <p:nvCxnSpPr>
            <p:cNvPr id="19" name="Straight Arrow Connector 18">
              <a:extLst>
                <a:ext uri="{FF2B5EF4-FFF2-40B4-BE49-F238E27FC236}">
                  <a16:creationId xmlns:a16="http://schemas.microsoft.com/office/drawing/2014/main" id="{771FD309-C72F-C0FB-CBAC-FFA6D18477E6}"/>
                </a:ext>
              </a:extLst>
            </p:cNvPr>
            <p:cNvCxnSpPr/>
            <p:nvPr/>
          </p:nvCxnSpPr>
          <p:spPr bwMode="auto">
            <a:xfrm flipH="1">
              <a:off x="3029246" y="1124744"/>
              <a:ext cx="368499" cy="809179"/>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20" name="Curved Connector 19">
              <a:extLst>
                <a:ext uri="{FF2B5EF4-FFF2-40B4-BE49-F238E27FC236}">
                  <a16:creationId xmlns:a16="http://schemas.microsoft.com/office/drawing/2014/main" id="{D14A960A-81DE-672F-7E7F-49C244E49EF7}"/>
                </a:ext>
              </a:extLst>
            </p:cNvPr>
            <p:cNvCxnSpPr>
              <a:cxnSpLocks/>
            </p:cNvCxnSpPr>
            <p:nvPr/>
          </p:nvCxnSpPr>
          <p:spPr bwMode="auto">
            <a:xfrm rot="5400000" flipH="1" flipV="1">
              <a:off x="3386446" y="387960"/>
              <a:ext cx="646531" cy="623929"/>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C8A26EB-B9B5-94D7-5183-837FDDEB614E}"/>
                    </a:ext>
                  </a:extLst>
                </p:cNvPr>
                <p:cNvSpPr txBox="1"/>
                <p:nvPr/>
              </p:nvSpPr>
              <p:spPr>
                <a:xfrm>
                  <a:off x="4046890" y="45301"/>
                  <a:ext cx="622798"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25" name="TextBox 24">
                  <a:extLst>
                    <a:ext uri="{FF2B5EF4-FFF2-40B4-BE49-F238E27FC236}">
                      <a16:creationId xmlns:a16="http://schemas.microsoft.com/office/drawing/2014/main" id="{AC8A26EB-B9B5-94D7-5183-837FDDEB614E}"/>
                    </a:ext>
                  </a:extLst>
                </p:cNvPr>
                <p:cNvSpPr txBox="1">
                  <a:spLocks noRot="1" noChangeAspect="1" noMove="1" noResize="1" noEditPoints="1" noAdjustHandles="1" noChangeArrowheads="1" noChangeShapeType="1" noTextEdit="1"/>
                </p:cNvSpPr>
                <p:nvPr/>
              </p:nvSpPr>
              <p:spPr>
                <a:xfrm>
                  <a:off x="4046890" y="45301"/>
                  <a:ext cx="622798" cy="397866"/>
                </a:xfrm>
                <a:prstGeom prst="rect">
                  <a:avLst/>
                </a:prstGeom>
                <a:blipFill>
                  <a:blip r:embed="rId10"/>
                  <a:stretch>
                    <a:fillRect l="-14000" r="-8000" b="-21212"/>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7DDB9BB-445C-CB2D-77AA-811D424C5A72}"/>
                    </a:ext>
                  </a:extLst>
                </p:cNvPr>
                <p:cNvSpPr txBox="1"/>
                <p:nvPr/>
              </p:nvSpPr>
              <p:spPr>
                <a:xfrm>
                  <a:off x="3116273" y="1773737"/>
                  <a:ext cx="465191"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sub>
                        </m:sSub>
                      </m:oMath>
                    </m:oMathPara>
                  </a14:m>
                  <a:endParaRPr lang="en-US" baseline="30000"/>
                </a:p>
              </p:txBody>
            </p:sp>
          </mc:Choice>
          <mc:Fallback xmlns="">
            <p:sp>
              <p:nvSpPr>
                <p:cNvPr id="26" name="TextBox 25">
                  <a:extLst>
                    <a:ext uri="{FF2B5EF4-FFF2-40B4-BE49-F238E27FC236}">
                      <a16:creationId xmlns:a16="http://schemas.microsoft.com/office/drawing/2014/main" id="{57DDB9BB-445C-CB2D-77AA-811D424C5A72}"/>
                    </a:ext>
                  </a:extLst>
                </p:cNvPr>
                <p:cNvSpPr txBox="1">
                  <a:spLocks noRot="1" noChangeAspect="1" noMove="1" noResize="1" noEditPoints="1" noAdjustHandles="1" noChangeArrowheads="1" noChangeShapeType="1" noTextEdit="1"/>
                </p:cNvSpPr>
                <p:nvPr/>
              </p:nvSpPr>
              <p:spPr>
                <a:xfrm>
                  <a:off x="3116273" y="1773737"/>
                  <a:ext cx="465191" cy="360804"/>
                </a:xfrm>
                <a:prstGeom prst="rect">
                  <a:avLst/>
                </a:prstGeom>
                <a:blipFill>
                  <a:blip r:embed="rId11"/>
                  <a:stretch>
                    <a:fillRect l="-18421" r="-2632" b="-17241"/>
                  </a:stretch>
                </a:blipFill>
              </p:spPr>
              <p:txBody>
                <a:bodyPr/>
                <a:lstStyle/>
                <a:p>
                  <a:r>
                    <a:rPr lang="en-IT">
                      <a:noFill/>
                    </a:rPr>
                    <a:t> </a:t>
                  </a:r>
                </a:p>
              </p:txBody>
            </p:sp>
          </mc:Fallback>
        </mc:AlternateContent>
      </p:grpSp>
      <p:sp>
        <p:nvSpPr>
          <p:cNvPr id="28" name="Left Brace 27">
            <a:extLst>
              <a:ext uri="{FF2B5EF4-FFF2-40B4-BE49-F238E27FC236}">
                <a16:creationId xmlns:a16="http://schemas.microsoft.com/office/drawing/2014/main" id="{DC096CF0-1A82-50DC-E1F3-7E05F556DCCC}"/>
              </a:ext>
            </a:extLst>
          </p:cNvPr>
          <p:cNvSpPr/>
          <p:nvPr/>
        </p:nvSpPr>
        <p:spPr bwMode="auto">
          <a:xfrm>
            <a:off x="4114669" y="4149080"/>
            <a:ext cx="413426" cy="1513823"/>
          </a:xfrm>
          <a:prstGeom prst="leftBrace">
            <a:avLst>
              <a:gd name="adj1" fmla="val 0"/>
              <a:gd name="adj2" fmla="val 50000"/>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0349AB-518A-50E6-B395-A0DE910F530C}"/>
                  </a:ext>
                </a:extLst>
              </p:cNvPr>
              <p:cNvSpPr txBox="1"/>
              <p:nvPr/>
            </p:nvSpPr>
            <p:spPr>
              <a:xfrm>
                <a:off x="5364088" y="1212087"/>
                <a:ext cx="3528392" cy="632737"/>
              </a:xfrm>
              <a:prstGeom prst="rect">
                <a:avLst/>
              </a:prstGeom>
              <a:noFill/>
            </p:spPr>
            <p:txBody>
              <a:bodyPr wrap="square" lIns="0" tIns="0" rIns="0" bIns="0" rtlCol="0">
                <a:spAutoFit/>
              </a:bodyPr>
              <a:lstStyle/>
              <a:p>
                <a14:m>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d>
                          <m:dPr>
                            <m:ctrlPr>
                              <a:rPr lang="it-IT" b="0"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r>
                              <a:rPr lang="it-IT" b="0" i="1">
                                <a:latin typeface="Cambria Math" panose="02040503050406030204" pitchFamily="18" charset="0"/>
                              </a:rPr>
                              <m:t>+</m:t>
                            </m:r>
                            <m:r>
                              <a:rPr lang="it-IT" b="0" i="1">
                                <a:latin typeface="Cambria Math" panose="02040503050406030204" pitchFamily="18" charset="0"/>
                              </a:rPr>
                              <m:t>𝐴</m:t>
                            </m:r>
                          </m:e>
                        </m:d>
                        <m:r>
                          <a:rPr lang="it-IT" b="0" i="1">
                            <a:latin typeface="Cambria Math" panose="02040503050406030204" pitchFamily="18" charset="0"/>
                          </a:rPr>
                          <m:t>+</m:t>
                        </m:r>
                        <m:r>
                          <a:rPr lang="it-IT" b="0" i="1">
                            <a:latin typeface="Cambria Math" panose="02040503050406030204" pitchFamily="18" charset="0"/>
                          </a:rPr>
                          <m:t>𝑋</m:t>
                        </m:r>
                      </m:num>
                      <m:den>
                        <m:r>
                          <a:rPr lang="it-IT" i="1">
                            <a:latin typeface="Cambria Math" panose="02040503050406030204" pitchFamily="18" charset="0"/>
                          </a:rPr>
                          <m:t>4</m:t>
                        </m:r>
                        <m:d>
                          <m:dPr>
                            <m:ctrlPr>
                              <a:rPr lang="it-IT" i="1">
                                <a:latin typeface="Cambria Math" panose="02040503050406030204" pitchFamily="18" charset="0"/>
                              </a:rPr>
                            </m:ctrlPr>
                          </m:dPr>
                          <m:e>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r>
                              <a:rPr lang="it-IT" b="0" i="1">
                                <a:latin typeface="Cambria Math" panose="02040503050406030204" pitchFamily="18" charset="0"/>
                              </a:rPr>
                              <m:t>−</m:t>
                            </m:r>
                            <m:r>
                              <a:rPr lang="it-IT" i="1">
                                <a:latin typeface="Cambria Math" panose="02040503050406030204" pitchFamily="18" charset="0"/>
                              </a:rPr>
                              <m:t>𝐴</m:t>
                            </m:r>
                            <m:func>
                              <m:funcPr>
                                <m:ctrlPr>
                                  <a:rPr lang="it-IT" i="1">
                                    <a:latin typeface="Cambria Math" panose="02040503050406030204" pitchFamily="18" charset="0"/>
                                  </a:rPr>
                                </m:ctrlPr>
                              </m:funcPr>
                              <m:fName>
                                <m:r>
                                  <m:rPr>
                                    <m:sty m:val="p"/>
                                  </m:rPr>
                                  <a:rPr lang="it-IT" i="0">
                                    <a:latin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r>
                          <a:rPr lang="it-IT" i="1">
                            <a:latin typeface="Cambria Math" panose="02040503050406030204" pitchFamily="18" charset="0"/>
                          </a:rPr>
                          <m:t>𝑋</m:t>
                        </m:r>
                      </m:den>
                    </m:f>
                  </m:oMath>
                </a14:m>
                <a:r>
                  <a:rPr lang="en-US"/>
                  <a:t>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oMath>
                </a14:m>
                <a:endParaRPr lang="en-US"/>
              </a:p>
            </p:txBody>
          </p:sp>
        </mc:Choice>
        <mc:Fallback xmlns="">
          <p:sp>
            <p:nvSpPr>
              <p:cNvPr id="4" name="TextBox 3">
                <a:extLst>
                  <a:ext uri="{FF2B5EF4-FFF2-40B4-BE49-F238E27FC236}">
                    <a16:creationId xmlns:a16="http://schemas.microsoft.com/office/drawing/2014/main" id="{720349AB-518A-50E6-B395-A0DE910F530C}"/>
                  </a:ext>
                </a:extLst>
              </p:cNvPr>
              <p:cNvSpPr txBox="1">
                <a:spLocks noRot="1" noChangeAspect="1" noMove="1" noResize="1" noEditPoints="1" noAdjustHandles="1" noChangeArrowheads="1" noChangeShapeType="1" noTextEdit="1"/>
              </p:cNvSpPr>
              <p:nvPr/>
            </p:nvSpPr>
            <p:spPr>
              <a:xfrm>
                <a:off x="5364088" y="1212087"/>
                <a:ext cx="3528392" cy="632737"/>
              </a:xfrm>
              <a:prstGeom prst="rect">
                <a:avLst/>
              </a:prstGeom>
              <a:blipFill>
                <a:blip r:embed="rId12"/>
                <a:stretch>
                  <a:fillRect l="-2867" b="-9804"/>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B47BBD4B-C4CC-511C-13A7-920D503941B4}"/>
              </a:ext>
            </a:extLst>
          </p:cNvPr>
          <p:cNvSpPr txBox="1"/>
          <p:nvPr/>
        </p:nvSpPr>
        <p:spPr>
          <a:xfrm>
            <a:off x="158992" y="6063679"/>
            <a:ext cx="3617401" cy="461665"/>
          </a:xfrm>
          <a:prstGeom prst="rect">
            <a:avLst/>
          </a:prstGeom>
          <a:noFill/>
        </p:spPr>
        <p:txBody>
          <a:bodyPr wrap="none" rtlCol="0">
            <a:spAutoFit/>
          </a:bodyPr>
          <a:lstStyle/>
          <a:p>
            <a:r>
              <a:rPr lang="en-IT" b="1" i="1"/>
              <a:t>D.C.  </a:t>
            </a:r>
            <a:r>
              <a:rPr lang="en-GB" b="1" i="1">
                <a:latin typeface="Symbol" pitchFamily="2" charset="2"/>
              </a:rPr>
              <a:t>g </a:t>
            </a:r>
            <a:r>
              <a:rPr lang="en-IT" b="1" i="1"/>
              <a:t>=1,  </a:t>
            </a:r>
            <a:r>
              <a:rPr lang="en-IT" b="1" i="1">
                <a:latin typeface="Symbol" pitchFamily="2" charset="2"/>
              </a:rPr>
              <a:t>b </a:t>
            </a:r>
            <a:r>
              <a:rPr lang="en-IT" b="1" i="1"/>
              <a:t>=0 ,  A = -X/4</a:t>
            </a:r>
            <a:endParaRPr lang="en-IT" b="1" i="1" baseline="3000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49C98AC-F307-AC92-D187-61C27C4B0DC8}"/>
                  </a:ext>
                </a:extLst>
              </p:cNvPr>
              <p:cNvSpPr txBox="1"/>
              <p:nvPr/>
            </p:nvSpPr>
            <p:spPr>
              <a:xfrm>
                <a:off x="4716016" y="5965832"/>
                <a:ext cx="4312591" cy="559512"/>
              </a:xfrm>
              <a:prstGeom prst="rect">
                <a:avLst/>
              </a:prstGeom>
              <a:noFill/>
            </p:spPr>
            <p:txBody>
              <a:bodyPr wrap="none" lIns="0" tIns="0" rIns="0" bIns="0" rtlCol="0">
                <a:spAutoFit/>
              </a:bodyPr>
              <a:lstStyle/>
              <a:p>
                <a14:m>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1</m:t>
                        </m:r>
                      </m:num>
                      <m:den>
                        <m:r>
                          <a:rPr lang="it-IT" i="1">
                            <a:latin typeface="Cambria Math" panose="02040503050406030204" pitchFamily="18" charset="0"/>
                          </a:rPr>
                          <m:t>1+</m:t>
                        </m:r>
                        <m:f>
                          <m:fPr>
                            <m:type m:val="lin"/>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2</m:t>
                            </m:r>
                          </m:den>
                        </m:f>
                      </m:den>
                    </m:f>
                  </m:oMath>
                </a14:m>
                <a:r>
                  <a:rPr lang="en-US"/>
                  <a:t> </a:t>
                </a:r>
                <a14:m>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r>
                      <a:rPr lang="it-IT" b="0" i="1">
                        <a:latin typeface="Cambria Math" panose="02040503050406030204" pitchFamily="18" charset="0"/>
                      </a:rPr>
                      <m:t>=</m:t>
                    </m:r>
                    <m:f>
                      <m:fPr>
                        <m:ctrlPr>
                          <a:rPr lang="it-IT" i="1">
                            <a:latin typeface="Cambria Math" panose="02040503050406030204" pitchFamily="18" charset="0"/>
                          </a:rPr>
                        </m:ctrlPr>
                      </m:fPr>
                      <m:num>
                        <m:r>
                          <a:rPr lang="it-IT" i="1">
                            <a:latin typeface="Cambria Math" panose="02040503050406030204" pitchFamily="18" charset="0"/>
                          </a:rPr>
                          <m:t>1</m:t>
                        </m:r>
                      </m:num>
                      <m:den>
                        <m:r>
                          <a:rPr lang="it-IT" i="1">
                            <a:latin typeface="Cambria Math" panose="02040503050406030204" pitchFamily="18" charset="0"/>
                          </a:rPr>
                          <m:t>1</m:t>
                        </m:r>
                        <m:r>
                          <a:rPr lang="it-IT" b="0" i="1">
                            <a:latin typeface="Cambria Math" panose="02040503050406030204" pitchFamily="18" charset="0"/>
                          </a:rPr>
                          <m:t>−2</m:t>
                        </m:r>
                        <m:r>
                          <a:rPr lang="it-IT" b="0" i="1">
                            <a:latin typeface="Cambria Math" panose="02040503050406030204" pitchFamily="18" charset="0"/>
                          </a:rPr>
                          <m:t>𝐴</m:t>
                        </m:r>
                      </m:den>
                    </m:f>
                    <m:r>
                      <m:rPr>
                        <m:nor/>
                      </m:rPr>
                      <a:rPr lang="en-US"/>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a14:m>
                <a:endParaRPr lang="en-US"/>
              </a:p>
            </p:txBody>
          </p:sp>
        </mc:Choice>
        <mc:Fallback xmlns="">
          <p:sp>
            <p:nvSpPr>
              <p:cNvPr id="21" name="TextBox 20">
                <a:extLst>
                  <a:ext uri="{FF2B5EF4-FFF2-40B4-BE49-F238E27FC236}">
                    <a16:creationId xmlns:a16="http://schemas.microsoft.com/office/drawing/2014/main" id="{E49C98AC-F307-AC92-D187-61C27C4B0DC8}"/>
                  </a:ext>
                </a:extLst>
              </p:cNvPr>
              <p:cNvSpPr txBox="1">
                <a:spLocks noRot="1" noChangeAspect="1" noMove="1" noResize="1" noEditPoints="1" noAdjustHandles="1" noChangeArrowheads="1" noChangeShapeType="1" noTextEdit="1"/>
              </p:cNvSpPr>
              <p:nvPr/>
            </p:nvSpPr>
            <p:spPr>
              <a:xfrm>
                <a:off x="4716016" y="5965832"/>
                <a:ext cx="4312591" cy="559512"/>
              </a:xfrm>
              <a:prstGeom prst="rect">
                <a:avLst/>
              </a:prstGeom>
              <a:blipFill>
                <a:blip r:embed="rId13"/>
                <a:stretch>
                  <a:fillRect l="-2647" t="-28889" r="-882" b="-124444"/>
                </a:stretch>
              </a:blipFill>
            </p:spPr>
            <p:txBody>
              <a:bodyPr/>
              <a:lstStyle/>
              <a:p>
                <a:r>
                  <a:rPr lang="en-IT">
                    <a:noFill/>
                  </a:rPr>
                  <a:t> </a:t>
                </a:r>
              </a:p>
            </p:txBody>
          </p:sp>
        </mc:Fallback>
      </mc:AlternateContent>
      <p:sp>
        <p:nvSpPr>
          <p:cNvPr id="8" name="TextBox 7">
            <a:extLst>
              <a:ext uri="{FF2B5EF4-FFF2-40B4-BE49-F238E27FC236}">
                <a16:creationId xmlns:a16="http://schemas.microsoft.com/office/drawing/2014/main" id="{AF755FC5-0D84-623E-2A1D-280ABA873724}"/>
              </a:ext>
            </a:extLst>
          </p:cNvPr>
          <p:cNvSpPr txBox="1"/>
          <p:nvPr/>
        </p:nvSpPr>
        <p:spPr>
          <a:xfrm>
            <a:off x="5122326" y="77723"/>
            <a:ext cx="3906281" cy="830997"/>
          </a:xfrm>
          <a:prstGeom prst="rect">
            <a:avLst/>
          </a:prstGeom>
          <a:noFill/>
        </p:spPr>
        <p:txBody>
          <a:bodyPr wrap="square">
            <a:spAutoFit/>
          </a:bodyPr>
          <a:lstStyle/>
          <a:p>
            <a:r>
              <a:rPr lang="en-US" sz="2400" b="1" i="1">
                <a:solidFill>
                  <a:srgbClr val="C00000"/>
                </a:solidFill>
              </a:rPr>
              <a:t>X ≡  4</a:t>
            </a:r>
            <a:r>
              <a:rPr lang="en-US" sz="2400" b="1" i="1">
                <a:solidFill>
                  <a:srgbClr val="C00000"/>
                </a:solidFill>
                <a:latin typeface="Symbol" pitchFamily="2" charset="2"/>
              </a:rPr>
              <a:t>g</a:t>
            </a:r>
            <a:r>
              <a:rPr lang="en-US" sz="2400" b="1" i="1" baseline="30000">
                <a:solidFill>
                  <a:srgbClr val="C00000"/>
                </a:solidFill>
                <a:latin typeface="Symbol" pitchFamily="2" charset="2"/>
              </a:rPr>
              <a:t>2 </a:t>
            </a:r>
            <a:r>
              <a:rPr lang="en-US" sz="2400" b="1" i="1">
                <a:solidFill>
                  <a:srgbClr val="C00000"/>
                </a:solidFill>
              </a:rPr>
              <a:t>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endParaRPr lang="en-US" sz="2400" b="1" i="1">
              <a:solidFill>
                <a:srgbClr val="C00000"/>
              </a:solidFill>
            </a:endParaRPr>
          </a:p>
          <a:p>
            <a:r>
              <a:rPr lang="en-US" sz="2400" b="1" i="1">
                <a:solidFill>
                  <a:srgbClr val="C00000"/>
                </a:solidFill>
              </a:rPr>
              <a:t>A ≡  </a:t>
            </a:r>
            <a:r>
              <a:rPr lang="en-US" sz="2400" b="1" i="1">
                <a:solidFill>
                  <a:srgbClr val="C00000"/>
                </a:solidFill>
                <a:latin typeface="Symbol" pitchFamily="2" charset="2"/>
              </a:rPr>
              <a:t>bg</a:t>
            </a:r>
            <a:r>
              <a:rPr lang="en-US" sz="2400" b="1" i="1" baseline="30000">
                <a:solidFill>
                  <a:srgbClr val="C00000"/>
                </a:solidFill>
                <a:latin typeface="Symbol" pitchFamily="2" charset="2"/>
              </a:rPr>
              <a:t>2</a:t>
            </a:r>
            <a:r>
              <a:rPr lang="en-US" sz="1600" b="1" i="1">
                <a:solidFill>
                  <a:srgbClr val="C00000"/>
                </a:solidFill>
                <a:latin typeface="Symbol" pitchFamily="2" charset="2"/>
              </a:rPr>
              <a:t>- </a:t>
            </a:r>
            <a:r>
              <a:rPr lang="en-US" sz="2400" b="1" i="1">
                <a:solidFill>
                  <a:srgbClr val="C00000"/>
                </a:solidFill>
              </a:rPr>
              <a:t>X/4 = </a:t>
            </a:r>
            <a:r>
              <a:rPr lang="en-US" sz="2400" b="1" i="1">
                <a:solidFill>
                  <a:srgbClr val="C00000"/>
                </a:solidFill>
                <a:latin typeface="Symbol" pitchFamily="2" charset="2"/>
              </a:rPr>
              <a:t>g</a:t>
            </a:r>
            <a:r>
              <a:rPr lang="en-US" sz="2400" b="1" i="1" baseline="30000">
                <a:solidFill>
                  <a:srgbClr val="C00000"/>
                </a:solidFill>
                <a:latin typeface="Symbol" pitchFamily="2" charset="2"/>
              </a:rPr>
              <a:t>2</a:t>
            </a:r>
            <a:r>
              <a:rPr lang="en-US" sz="2400" b="1" i="1">
                <a:solidFill>
                  <a:srgbClr val="C00000"/>
                </a:solidFill>
                <a:latin typeface="Symbol" pitchFamily="2" charset="2"/>
              </a:rPr>
              <a:t>(b-</a:t>
            </a:r>
            <a:r>
              <a:rPr lang="en-US" sz="2400" b="1" i="1">
                <a:solidFill>
                  <a:srgbClr val="C00000"/>
                </a:solidFill>
              </a:rPr>
              <a:t> 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r>
              <a:rPr lang="en-US" sz="2400" b="1" i="1">
                <a:solidFill>
                  <a:srgbClr val="C00000"/>
                </a:solidFill>
                <a:latin typeface="Symbol" pitchFamily="2" charset="2"/>
              </a:rPr>
              <a:t>)</a:t>
            </a:r>
            <a:r>
              <a:rPr lang="en-US" sz="2400" b="1" i="1">
                <a:solidFill>
                  <a:srgbClr val="C00000"/>
                </a:solidFill>
              </a:rPr>
              <a:t>  </a:t>
            </a:r>
            <a:endParaRPr lang="en-IT">
              <a:solidFill>
                <a:srgbClr val="C00000"/>
              </a:solidFill>
            </a:endParaRPr>
          </a:p>
        </p:txBody>
      </p:sp>
      <p:sp>
        <p:nvSpPr>
          <p:cNvPr id="15" name="Segnaposto data 6">
            <a:extLst>
              <a:ext uri="{FF2B5EF4-FFF2-40B4-BE49-F238E27FC236}">
                <a16:creationId xmlns:a16="http://schemas.microsoft.com/office/drawing/2014/main" id="{E19FC26F-2EC8-1A44-6E1A-C0BAA8EEEB83}"/>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32199955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9ED94F-E326-4A2A-F6BF-5BA9F599C08D}"/>
                  </a:ext>
                </a:extLst>
              </p:cNvPr>
              <p:cNvSpPr txBox="1"/>
              <p:nvPr/>
            </p:nvSpPr>
            <p:spPr>
              <a:xfrm>
                <a:off x="4144279" y="1340768"/>
                <a:ext cx="2011897"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2" name="TextBox 1">
                <a:extLst>
                  <a:ext uri="{FF2B5EF4-FFF2-40B4-BE49-F238E27FC236}">
                    <a16:creationId xmlns:a16="http://schemas.microsoft.com/office/drawing/2014/main" id="{EF9ED94F-E326-4A2A-F6BF-5BA9F599C08D}"/>
                  </a:ext>
                </a:extLst>
              </p:cNvPr>
              <p:cNvSpPr txBox="1">
                <a:spLocks noRot="1" noChangeAspect="1" noMove="1" noResize="1" noEditPoints="1" noAdjustHandles="1" noChangeArrowheads="1" noChangeShapeType="1" noTextEdit="1"/>
              </p:cNvSpPr>
              <p:nvPr/>
            </p:nvSpPr>
            <p:spPr>
              <a:xfrm>
                <a:off x="4144279" y="1340768"/>
                <a:ext cx="2011897" cy="405304"/>
              </a:xfrm>
              <a:prstGeom prst="rect">
                <a:avLst/>
              </a:prstGeom>
              <a:blipFill>
                <a:blip r:embed="rId4"/>
                <a:stretch>
                  <a:fillRect l="-5660" t="-6061" r="-1258" b="-24242"/>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B47BBD4B-C4CC-511C-13A7-920D503941B4}"/>
              </a:ext>
            </a:extLst>
          </p:cNvPr>
          <p:cNvSpPr txBox="1"/>
          <p:nvPr/>
        </p:nvSpPr>
        <p:spPr>
          <a:xfrm>
            <a:off x="1778108" y="332656"/>
            <a:ext cx="5910592" cy="461665"/>
          </a:xfrm>
          <a:prstGeom prst="rect">
            <a:avLst/>
          </a:prstGeom>
          <a:noFill/>
        </p:spPr>
        <p:txBody>
          <a:bodyPr wrap="none" rtlCol="0">
            <a:spAutoFit/>
          </a:bodyPr>
          <a:lstStyle/>
          <a:p>
            <a:r>
              <a:rPr lang="en-IT" b="1" i="1"/>
              <a:t>Direct Compton  </a:t>
            </a:r>
            <a:r>
              <a:rPr lang="en-GB" b="1" i="1">
                <a:latin typeface="Symbol" pitchFamily="2" charset="2"/>
              </a:rPr>
              <a:t>g </a:t>
            </a:r>
            <a:r>
              <a:rPr lang="en-IT" b="1" i="1"/>
              <a:t>=1,  </a:t>
            </a:r>
            <a:r>
              <a:rPr lang="en-IT" b="1" i="1">
                <a:latin typeface="Symbol" pitchFamily="2" charset="2"/>
              </a:rPr>
              <a:t>b </a:t>
            </a:r>
            <a:r>
              <a:rPr lang="en-IT" b="1" i="1"/>
              <a:t>=0 ,     X = 4E</a:t>
            </a:r>
            <a:r>
              <a:rPr lang="en-IT" b="1" i="1" baseline="-25000"/>
              <a:t>ph</a:t>
            </a:r>
            <a:r>
              <a:rPr lang="en-IT" b="1" i="1"/>
              <a:t>/mc</a:t>
            </a:r>
            <a:r>
              <a:rPr lang="en-IT" b="1" i="1" baseline="30000"/>
              <a:t>2</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49C98AC-F307-AC92-D187-61C27C4B0DC8}"/>
                  </a:ext>
                </a:extLst>
              </p:cNvPr>
              <p:cNvSpPr txBox="1"/>
              <p:nvPr/>
            </p:nvSpPr>
            <p:spPr>
              <a:xfrm>
                <a:off x="251520" y="1124744"/>
                <a:ext cx="3466846" cy="8038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r>
                            <a:rPr lang="it-IT" i="1">
                              <a:latin typeface="Cambria Math" panose="02040503050406030204" pitchFamily="18" charset="0"/>
                            </a:rPr>
                            <m:t>1+</m:t>
                          </m:r>
                          <m:f>
                            <m:fPr>
                              <m:type m:val="lin"/>
                              <m:ctrlPr>
                                <a:rPr lang="it-IT" i="1">
                                  <a:latin typeface="Cambria Math" panose="02040503050406030204" pitchFamily="18" charset="0"/>
                                </a:rPr>
                              </m:ctrlPr>
                            </m:fPr>
                            <m:num>
                              <m:r>
                                <a:rPr lang="it-IT" b="0"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𝑚</m:t>
                              </m:r>
                              <m:sSup>
                                <m:sSupPr>
                                  <m:ctrlPr>
                                    <a:rPr lang="it-IT" b="0" i="1">
                                      <a:latin typeface="Cambria Math" panose="02040503050406030204" pitchFamily="18" charset="0"/>
                                    </a:rPr>
                                  </m:ctrlPr>
                                </m:sSupPr>
                                <m:e>
                                  <m:r>
                                    <a:rPr lang="it-IT" b="0" i="1">
                                      <a:latin typeface="Cambria Math" panose="02040503050406030204" pitchFamily="18" charset="0"/>
                                    </a:rPr>
                                    <m:t>𝑐</m:t>
                                  </m:r>
                                </m:e>
                                <m:sup>
                                  <m:r>
                                    <a:rPr lang="it-IT" b="0" i="1">
                                      <a:latin typeface="Cambria Math" panose="02040503050406030204" pitchFamily="18" charset="0"/>
                                    </a:rPr>
                                    <m:t>2</m:t>
                                  </m:r>
                                </m:sup>
                              </m:sSup>
                            </m:den>
                          </m:f>
                        </m:den>
                      </m:f>
                    </m:oMath>
                  </m:oMathPara>
                </a14:m>
                <a:endParaRPr lang="en-US"/>
              </a:p>
            </p:txBody>
          </p:sp>
        </mc:Choice>
        <mc:Fallback xmlns="">
          <p:sp>
            <p:nvSpPr>
              <p:cNvPr id="21" name="TextBox 20">
                <a:extLst>
                  <a:ext uri="{FF2B5EF4-FFF2-40B4-BE49-F238E27FC236}">
                    <a16:creationId xmlns:a16="http://schemas.microsoft.com/office/drawing/2014/main" id="{E49C98AC-F307-AC92-D187-61C27C4B0DC8}"/>
                  </a:ext>
                </a:extLst>
              </p:cNvPr>
              <p:cNvSpPr txBox="1">
                <a:spLocks noRot="1" noChangeAspect="1" noMove="1" noResize="1" noEditPoints="1" noAdjustHandles="1" noChangeArrowheads="1" noChangeShapeType="1" noTextEdit="1"/>
              </p:cNvSpPr>
              <p:nvPr/>
            </p:nvSpPr>
            <p:spPr>
              <a:xfrm>
                <a:off x="251520" y="1124744"/>
                <a:ext cx="3466846" cy="803874"/>
              </a:xfrm>
              <a:prstGeom prst="rect">
                <a:avLst/>
              </a:prstGeom>
              <a:blipFill>
                <a:blip r:embed="rId5"/>
                <a:stretch>
                  <a:fillRect l="-1460" t="-29688" r="-365" b="-1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EC654B-4BC1-7608-8FB1-9E7DD78B0316}"/>
                  </a:ext>
                </a:extLst>
              </p:cNvPr>
              <p:cNvSpPr txBox="1"/>
              <p:nvPr/>
            </p:nvSpPr>
            <p:spPr>
              <a:xfrm>
                <a:off x="6372200" y="1052736"/>
                <a:ext cx="2115707"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num>
                        <m:den>
                          <m:r>
                            <a:rPr lang="it-IT" b="0" i="1">
                              <a:latin typeface="Cambria Math" panose="02040503050406030204" pitchFamily="18" charset="0"/>
                            </a:rPr>
                            <m:t>2</m:t>
                          </m:r>
                        </m:den>
                      </m:f>
                    </m:oMath>
                  </m:oMathPara>
                </a14:m>
                <a:endParaRPr lang="en-US"/>
              </a:p>
            </p:txBody>
          </p:sp>
        </mc:Choice>
        <mc:Fallback xmlns="">
          <p:sp>
            <p:nvSpPr>
              <p:cNvPr id="8" name="TextBox 7">
                <a:extLst>
                  <a:ext uri="{FF2B5EF4-FFF2-40B4-BE49-F238E27FC236}">
                    <a16:creationId xmlns:a16="http://schemas.microsoft.com/office/drawing/2014/main" id="{DAEC654B-4BC1-7608-8FB1-9E7DD78B0316}"/>
                  </a:ext>
                </a:extLst>
              </p:cNvPr>
              <p:cNvSpPr txBox="1">
                <a:spLocks noRot="1" noChangeAspect="1" noMove="1" noResize="1" noEditPoints="1" noAdjustHandles="1" noChangeArrowheads="1" noChangeShapeType="1" noTextEdit="1"/>
              </p:cNvSpPr>
              <p:nvPr/>
            </p:nvSpPr>
            <p:spPr>
              <a:xfrm>
                <a:off x="6372200" y="1052736"/>
                <a:ext cx="2115707" cy="738728"/>
              </a:xfrm>
              <a:prstGeom prst="rect">
                <a:avLst/>
              </a:prstGeom>
              <a:blipFill>
                <a:blip r:embed="rId6"/>
                <a:stretch>
                  <a:fillRect l="-2381" r="-595" b="-13559"/>
                </a:stretch>
              </a:blipFill>
            </p:spPr>
            <p:txBody>
              <a:bodyPr/>
              <a:lstStyle/>
              <a:p>
                <a:r>
                  <a:rPr lang="en-IT">
                    <a:noFill/>
                  </a:rPr>
                  <a:t> </a:t>
                </a:r>
              </a:p>
            </p:txBody>
          </p:sp>
        </mc:Fallback>
      </mc:AlternateContent>
      <p:pic>
        <p:nvPicPr>
          <p:cNvPr id="23" name="Picture 22" descr="A black text on a white background&#10;&#10;Description automatically generated">
            <a:extLst>
              <a:ext uri="{FF2B5EF4-FFF2-40B4-BE49-F238E27FC236}">
                <a16:creationId xmlns:a16="http://schemas.microsoft.com/office/drawing/2014/main" id="{014E77C6-7EED-7A57-1AED-7A171E1E0E78}"/>
              </a:ext>
            </a:extLst>
          </p:cNvPr>
          <p:cNvPicPr>
            <a:picLocks noChangeAspect="1"/>
          </p:cNvPicPr>
          <p:nvPr/>
        </p:nvPicPr>
        <p:blipFill>
          <a:blip r:embed="rId7"/>
          <a:stretch>
            <a:fillRect/>
          </a:stretch>
        </p:blipFill>
        <p:spPr>
          <a:xfrm>
            <a:off x="1979712" y="4631651"/>
            <a:ext cx="4758928" cy="957589"/>
          </a:xfrm>
          <a:prstGeom prst="rect">
            <a:avLst/>
          </a:prstGeom>
        </p:spPr>
      </p:pic>
      <p:sp>
        <p:nvSpPr>
          <p:cNvPr id="24" name="TextBox 23">
            <a:extLst>
              <a:ext uri="{FF2B5EF4-FFF2-40B4-BE49-F238E27FC236}">
                <a16:creationId xmlns:a16="http://schemas.microsoft.com/office/drawing/2014/main" id="{49660695-8264-CE1D-052F-F883B9F4E3D0}"/>
              </a:ext>
            </a:extLst>
          </p:cNvPr>
          <p:cNvSpPr txBox="1"/>
          <p:nvPr/>
        </p:nvSpPr>
        <p:spPr>
          <a:xfrm>
            <a:off x="917167" y="3750131"/>
            <a:ext cx="7140801" cy="830997"/>
          </a:xfrm>
          <a:prstGeom prst="rect">
            <a:avLst/>
          </a:prstGeom>
          <a:noFill/>
        </p:spPr>
        <p:txBody>
          <a:bodyPr wrap="none" rtlCol="0">
            <a:spAutoFit/>
          </a:bodyPr>
          <a:lstStyle/>
          <a:p>
            <a:r>
              <a:rPr lang="it-IT" b="1" i="1"/>
              <a:t>General Formula expressed in terms of energies of</a:t>
            </a:r>
          </a:p>
          <a:p>
            <a:r>
              <a:rPr lang="it-IT" b="1" i="1"/>
              <a:t>primary colliding particles, valid for any  </a:t>
            </a:r>
            <a:r>
              <a:rPr lang="it-IT" b="1" i="1">
                <a:latin typeface="Symbol" pitchFamily="2" charset="2"/>
              </a:rPr>
              <a:t>g </a:t>
            </a:r>
            <a:r>
              <a:rPr lang="it-IT" b="1" i="1"/>
              <a:t>,  A ,  X ,  </a:t>
            </a:r>
            <a:r>
              <a:rPr lang="it-IT" b="1" i="1">
                <a:latin typeface="Symbol" pitchFamily="2" charset="2"/>
              </a:rPr>
              <a:t>q</a:t>
            </a:r>
            <a:endParaRPr lang="en-IT" b="1" i="1" baseline="30000">
              <a:latin typeface="Symbol" pitchFamily="2" charset="2"/>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9A3312-B380-3F50-AE85-B16491FC0C5F}"/>
                  </a:ext>
                </a:extLst>
              </p:cNvPr>
              <p:cNvSpPr txBox="1"/>
              <p:nvPr/>
            </p:nvSpPr>
            <p:spPr>
              <a:xfrm>
                <a:off x="2379952" y="5661248"/>
                <a:ext cx="3920240" cy="829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num>
                        <m:den>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en>
                      </m:f>
                    </m:oMath>
                  </m:oMathPara>
                </a14:m>
                <a:endParaRPr lang="en-US"/>
              </a:p>
            </p:txBody>
          </p:sp>
        </mc:Choice>
        <mc:Fallback xmlns="">
          <p:sp>
            <p:nvSpPr>
              <p:cNvPr id="27" name="TextBox 26">
                <a:extLst>
                  <a:ext uri="{FF2B5EF4-FFF2-40B4-BE49-F238E27FC236}">
                    <a16:creationId xmlns:a16="http://schemas.microsoft.com/office/drawing/2014/main" id="{149A3312-B380-3F50-AE85-B16491FC0C5F}"/>
                  </a:ext>
                </a:extLst>
              </p:cNvPr>
              <p:cNvSpPr txBox="1">
                <a:spLocks noRot="1" noChangeAspect="1" noMove="1" noResize="1" noEditPoints="1" noAdjustHandles="1" noChangeArrowheads="1" noChangeShapeType="1" noTextEdit="1"/>
              </p:cNvSpPr>
              <p:nvPr/>
            </p:nvSpPr>
            <p:spPr>
              <a:xfrm>
                <a:off x="2379952" y="5661248"/>
                <a:ext cx="3920240" cy="829201"/>
              </a:xfrm>
              <a:prstGeom prst="rect">
                <a:avLst/>
              </a:prstGeom>
              <a:blipFill>
                <a:blip r:embed="rId8"/>
                <a:stretch>
                  <a:fillRect l="-1294" t="-1493" r="-647" b="-8955"/>
                </a:stretch>
              </a:blipFill>
            </p:spPr>
            <p:txBody>
              <a:bodyPr/>
              <a:lstStyle/>
              <a:p>
                <a:r>
                  <a:rPr lang="en-IT">
                    <a:noFill/>
                  </a:rPr>
                  <a:t> </a:t>
                </a:r>
              </a:p>
            </p:txBody>
          </p:sp>
        </mc:Fallback>
      </mc:AlternateContent>
      <p:sp>
        <p:nvSpPr>
          <p:cNvPr id="4" name="TextBox 3">
            <a:extLst>
              <a:ext uri="{FF2B5EF4-FFF2-40B4-BE49-F238E27FC236}">
                <a16:creationId xmlns:a16="http://schemas.microsoft.com/office/drawing/2014/main" id="{4545AE47-FDCB-31CC-8259-9E50E6D80CB9}"/>
              </a:ext>
            </a:extLst>
          </p:cNvPr>
          <p:cNvSpPr txBox="1"/>
          <p:nvPr/>
        </p:nvSpPr>
        <p:spPr>
          <a:xfrm>
            <a:off x="935301" y="1988840"/>
            <a:ext cx="7309107" cy="830997"/>
          </a:xfrm>
          <a:prstGeom prst="rect">
            <a:avLst/>
          </a:prstGeom>
          <a:noFill/>
        </p:spPr>
        <p:txBody>
          <a:bodyPr wrap="square" rtlCol="0">
            <a:spAutoFit/>
          </a:bodyPr>
          <a:lstStyle/>
          <a:p>
            <a:pPr algn="ctr"/>
            <a:r>
              <a:rPr lang="en-GB"/>
              <a:t>V</a:t>
            </a:r>
            <a:r>
              <a:rPr lang="en-IT"/>
              <a:t>ery energetic photons are scattered back at 255 keV</a:t>
            </a:r>
          </a:p>
          <a:p>
            <a:pPr algn="ctr"/>
            <a:r>
              <a:rPr lang="en-GB"/>
              <a:t>a</a:t>
            </a:r>
            <a:r>
              <a:rPr lang="en-IT"/>
              <a:t>nd electrons pushed to </a:t>
            </a:r>
            <a:r>
              <a:rPr lang="en-IT" i="1"/>
              <a:t>E</a:t>
            </a:r>
            <a:r>
              <a:rPr lang="en-IT" i="1" baseline="-25000"/>
              <a:t>ph</a:t>
            </a:r>
            <a:r>
              <a:rPr lang="en-IT" i="1"/>
              <a:t> + 0.5mc</a:t>
            </a:r>
            <a:r>
              <a:rPr lang="en-IT" i="1" baseline="30000"/>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889C92-F2E6-249D-B03C-E60779837B9D}"/>
                  </a:ext>
                </a:extLst>
              </p:cNvPr>
              <p:cNvSpPr txBox="1"/>
              <p:nvPr/>
            </p:nvSpPr>
            <p:spPr>
              <a:xfrm>
                <a:off x="35496" y="3007289"/>
                <a:ext cx="4293483" cy="417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oMath>
                  </m:oMathPara>
                </a14:m>
                <a:endParaRPr lang="en-US"/>
              </a:p>
            </p:txBody>
          </p:sp>
        </mc:Choice>
        <mc:Fallback xmlns="">
          <p:sp>
            <p:nvSpPr>
              <p:cNvPr id="5" name="TextBox 4">
                <a:extLst>
                  <a:ext uri="{FF2B5EF4-FFF2-40B4-BE49-F238E27FC236}">
                    <a16:creationId xmlns:a16="http://schemas.microsoft.com/office/drawing/2014/main" id="{27889C92-F2E6-249D-B03C-E60779837B9D}"/>
                  </a:ext>
                </a:extLst>
              </p:cNvPr>
              <p:cNvSpPr txBox="1">
                <a:spLocks noRot="1" noChangeAspect="1" noMove="1" noResize="1" noEditPoints="1" noAdjustHandles="1" noChangeArrowheads="1" noChangeShapeType="1" noTextEdit="1"/>
              </p:cNvSpPr>
              <p:nvPr/>
            </p:nvSpPr>
            <p:spPr>
              <a:xfrm>
                <a:off x="35496" y="3007289"/>
                <a:ext cx="4293483" cy="417615"/>
              </a:xfrm>
              <a:prstGeom prst="rect">
                <a:avLst/>
              </a:prstGeom>
              <a:blipFill>
                <a:blip r:embed="rId9"/>
                <a:stretch>
                  <a:fillRect l="-885" r="-295" b="-2058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B65E2AB-057E-3BCF-8D02-3813F1AD0724}"/>
                  </a:ext>
                </a:extLst>
              </p:cNvPr>
              <p:cNvSpPr txBox="1"/>
              <p:nvPr/>
            </p:nvSpPr>
            <p:spPr>
              <a:xfrm>
                <a:off x="4283968" y="3019600"/>
                <a:ext cx="1972912"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b="0" i="1">
                              <a:latin typeface="Cambria Math" panose="02040503050406030204" pitchFamily="18" charset="0"/>
                            </a:rPr>
                            <m:t> , </m:t>
                          </m:r>
                          <m:r>
                            <a:rPr lang="it-IT" b="0" i="1">
                              <a:latin typeface="Cambria Math" panose="02040503050406030204" pitchFamily="18" charset="0"/>
                            </a:rPr>
                            <m:t>𝑖𝑓</m:t>
                          </m:r>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6" name="TextBox 5">
                <a:extLst>
                  <a:ext uri="{FF2B5EF4-FFF2-40B4-BE49-F238E27FC236}">
                    <a16:creationId xmlns:a16="http://schemas.microsoft.com/office/drawing/2014/main" id="{8B65E2AB-057E-3BCF-8D02-3813F1AD0724}"/>
                  </a:ext>
                </a:extLst>
              </p:cNvPr>
              <p:cNvSpPr txBox="1">
                <a:spLocks noRot="1" noChangeAspect="1" noMove="1" noResize="1" noEditPoints="1" noAdjustHandles="1" noChangeArrowheads="1" noChangeShapeType="1" noTextEdit="1"/>
              </p:cNvSpPr>
              <p:nvPr/>
            </p:nvSpPr>
            <p:spPr>
              <a:xfrm>
                <a:off x="4283968" y="3019600"/>
                <a:ext cx="1972912" cy="405304"/>
              </a:xfrm>
              <a:prstGeom prst="rect">
                <a:avLst/>
              </a:prstGeom>
              <a:blipFill>
                <a:blip r:embed="rId10"/>
                <a:stretch>
                  <a:fillRect l="-6410" t="-6061" r="-1282" b="-2727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D5EB19-5617-D656-D485-0AC1FCF0BCC4}"/>
                  </a:ext>
                </a:extLst>
              </p:cNvPr>
              <p:cNvSpPr txBox="1"/>
              <p:nvPr/>
            </p:nvSpPr>
            <p:spPr>
              <a:xfrm>
                <a:off x="6257659" y="2780928"/>
                <a:ext cx="285084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f>
                        <m:fPr>
                          <m:ctrlPr>
                            <a:rPr lang="it-IT" b="0" i="1">
                              <a:latin typeface="Cambria Math" panose="02040503050406030204" pitchFamily="18" charset="0"/>
                            </a:rPr>
                          </m:ctrlPr>
                        </m:fPr>
                        <m:num>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num>
                        <m:den>
                          <m:r>
                            <a:rPr lang="it-IT" b="0" i="1">
                              <a:latin typeface="Cambria Math" panose="02040503050406030204" pitchFamily="18" charset="0"/>
                            </a:rPr>
                            <m:t>2</m:t>
                          </m:r>
                        </m:den>
                      </m:f>
                    </m:oMath>
                  </m:oMathPara>
                </a14:m>
                <a:endParaRPr lang="en-US"/>
              </a:p>
            </p:txBody>
          </p:sp>
        </mc:Choice>
        <mc:Fallback xmlns="">
          <p:sp>
            <p:nvSpPr>
              <p:cNvPr id="7" name="TextBox 6">
                <a:extLst>
                  <a:ext uri="{FF2B5EF4-FFF2-40B4-BE49-F238E27FC236}">
                    <a16:creationId xmlns:a16="http://schemas.microsoft.com/office/drawing/2014/main" id="{78D5EB19-5617-D656-D485-0AC1FCF0BCC4}"/>
                  </a:ext>
                </a:extLst>
              </p:cNvPr>
              <p:cNvSpPr txBox="1">
                <a:spLocks noRot="1" noChangeAspect="1" noMove="1" noResize="1" noEditPoints="1" noAdjustHandles="1" noChangeArrowheads="1" noChangeShapeType="1" noTextEdit="1"/>
              </p:cNvSpPr>
              <p:nvPr/>
            </p:nvSpPr>
            <p:spPr>
              <a:xfrm>
                <a:off x="6257659" y="2780928"/>
                <a:ext cx="2850845" cy="738728"/>
              </a:xfrm>
              <a:prstGeom prst="rect">
                <a:avLst/>
              </a:prstGeom>
              <a:blipFill>
                <a:blip r:embed="rId11"/>
                <a:stretch>
                  <a:fillRect l="-1770" b="-15254"/>
                </a:stretch>
              </a:blipFill>
            </p:spPr>
            <p:txBody>
              <a:bodyPr/>
              <a:lstStyle/>
              <a:p>
                <a:r>
                  <a:rPr lang="en-IT">
                    <a:noFill/>
                  </a:rPr>
                  <a:t> </a:t>
                </a:r>
              </a:p>
            </p:txBody>
          </p:sp>
        </mc:Fallback>
      </mc:AlternateContent>
      <p:sp>
        <p:nvSpPr>
          <p:cNvPr id="9" name="Segnaposto data 6">
            <a:extLst>
              <a:ext uri="{FF2B5EF4-FFF2-40B4-BE49-F238E27FC236}">
                <a16:creationId xmlns:a16="http://schemas.microsoft.com/office/drawing/2014/main" id="{230F235C-0595-6C4A-E1D0-5E6138F46C02}"/>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347965102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9A3312-B380-3F50-AE85-B16491FC0C5F}"/>
                  </a:ext>
                </a:extLst>
              </p:cNvPr>
              <p:cNvSpPr txBox="1"/>
              <p:nvPr/>
            </p:nvSpPr>
            <p:spPr>
              <a:xfrm>
                <a:off x="1619672" y="655583"/>
                <a:ext cx="3920240" cy="829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num>
                        <m:den>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en>
                      </m:f>
                    </m:oMath>
                  </m:oMathPara>
                </a14:m>
                <a:endParaRPr lang="en-US"/>
              </a:p>
            </p:txBody>
          </p:sp>
        </mc:Choice>
        <mc:Fallback xmlns="">
          <p:sp>
            <p:nvSpPr>
              <p:cNvPr id="27" name="TextBox 26">
                <a:extLst>
                  <a:ext uri="{FF2B5EF4-FFF2-40B4-BE49-F238E27FC236}">
                    <a16:creationId xmlns:a16="http://schemas.microsoft.com/office/drawing/2014/main" id="{149A3312-B380-3F50-AE85-B16491FC0C5F}"/>
                  </a:ext>
                </a:extLst>
              </p:cNvPr>
              <p:cNvSpPr txBox="1">
                <a:spLocks noRot="1" noChangeAspect="1" noMove="1" noResize="1" noEditPoints="1" noAdjustHandles="1" noChangeArrowheads="1" noChangeShapeType="1" noTextEdit="1"/>
              </p:cNvSpPr>
              <p:nvPr/>
            </p:nvSpPr>
            <p:spPr>
              <a:xfrm>
                <a:off x="1619672" y="655583"/>
                <a:ext cx="3920240" cy="829201"/>
              </a:xfrm>
              <a:prstGeom prst="rect">
                <a:avLst/>
              </a:prstGeom>
              <a:blipFill>
                <a:blip r:embed="rId4"/>
                <a:stretch>
                  <a:fillRect l="-1290" t="-2985" r="-323" b="-8955"/>
                </a:stretch>
              </a:blipFill>
            </p:spPr>
            <p:txBody>
              <a:bodyPr/>
              <a:lstStyle/>
              <a:p>
                <a:r>
                  <a:rPr lang="en-IT">
                    <a:noFill/>
                  </a:rPr>
                  <a:t> </a:t>
                </a:r>
              </a:p>
            </p:txBody>
          </p:sp>
        </mc:Fallback>
      </mc:AlternateContent>
      <p:pic>
        <p:nvPicPr>
          <p:cNvPr id="4" name="Picture 3">
            <a:extLst>
              <a:ext uri="{FF2B5EF4-FFF2-40B4-BE49-F238E27FC236}">
                <a16:creationId xmlns:a16="http://schemas.microsoft.com/office/drawing/2014/main" id="{35D3F3FA-54A9-766C-EA30-3EF3E06FD5C0}"/>
              </a:ext>
            </a:extLst>
          </p:cNvPr>
          <p:cNvPicPr>
            <a:picLocks noChangeAspect="1"/>
          </p:cNvPicPr>
          <p:nvPr/>
        </p:nvPicPr>
        <p:blipFill>
          <a:blip r:embed="rId5"/>
          <a:stretch>
            <a:fillRect/>
          </a:stretch>
        </p:blipFill>
        <p:spPr>
          <a:xfrm>
            <a:off x="1043608" y="1540362"/>
            <a:ext cx="7400500" cy="4696950"/>
          </a:xfrm>
          <a:prstGeom prst="rect">
            <a:avLst/>
          </a:prstGeom>
        </p:spPr>
      </p:pic>
      <p:sp>
        <p:nvSpPr>
          <p:cNvPr id="5" name="TextBox 4">
            <a:extLst>
              <a:ext uri="{FF2B5EF4-FFF2-40B4-BE49-F238E27FC236}">
                <a16:creationId xmlns:a16="http://schemas.microsoft.com/office/drawing/2014/main" id="{06BDB07C-232D-D636-4CF5-F728A9C9F307}"/>
              </a:ext>
            </a:extLst>
          </p:cNvPr>
          <p:cNvSpPr txBox="1"/>
          <p:nvPr/>
        </p:nvSpPr>
        <p:spPr>
          <a:xfrm>
            <a:off x="6532120" y="6237312"/>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6" name="TextBox 5">
            <a:extLst>
              <a:ext uri="{FF2B5EF4-FFF2-40B4-BE49-F238E27FC236}">
                <a16:creationId xmlns:a16="http://schemas.microsoft.com/office/drawing/2014/main" id="{C86F16E5-250F-1572-3DAD-A31835158981}"/>
              </a:ext>
            </a:extLst>
          </p:cNvPr>
          <p:cNvSpPr txBox="1"/>
          <p:nvPr/>
        </p:nvSpPr>
        <p:spPr>
          <a:xfrm>
            <a:off x="6228184" y="790498"/>
            <a:ext cx="2400016" cy="584775"/>
          </a:xfrm>
          <a:prstGeom prst="rect">
            <a:avLst/>
          </a:prstGeom>
          <a:noFill/>
        </p:spPr>
        <p:txBody>
          <a:bodyPr wrap="none" rtlCol="0">
            <a:spAutoFit/>
          </a:bodyPr>
          <a:lstStyle/>
          <a:p>
            <a:r>
              <a:rPr lang="en-IT" sz="3200" b="1" i="1">
                <a:solidFill>
                  <a:srgbClr val="C00000"/>
                </a:solidFill>
              </a:rPr>
              <a:t>E</a:t>
            </a:r>
            <a:r>
              <a:rPr lang="en-IT" sz="3200" b="1" i="1" baseline="-25000">
                <a:solidFill>
                  <a:srgbClr val="C00000"/>
                </a:solidFill>
              </a:rPr>
              <a:t>e</a:t>
            </a:r>
            <a:r>
              <a:rPr lang="en-IT" sz="3200" b="1">
                <a:solidFill>
                  <a:srgbClr val="C00000"/>
                </a:solidFill>
              </a:rPr>
              <a:t> = 10 MeV</a:t>
            </a:r>
          </a:p>
        </p:txBody>
      </p:sp>
      <p:sp>
        <p:nvSpPr>
          <p:cNvPr id="7" name="TextBox 6">
            <a:extLst>
              <a:ext uri="{FF2B5EF4-FFF2-40B4-BE49-F238E27FC236}">
                <a16:creationId xmlns:a16="http://schemas.microsoft.com/office/drawing/2014/main" id="{70D14EA3-F181-B3DF-2D0D-DC698B0D7FD3}"/>
              </a:ext>
            </a:extLst>
          </p:cNvPr>
          <p:cNvSpPr txBox="1"/>
          <p:nvPr/>
        </p:nvSpPr>
        <p:spPr>
          <a:xfrm>
            <a:off x="5620198" y="2276872"/>
            <a:ext cx="679994" cy="461665"/>
          </a:xfrm>
          <a:prstGeom prst="rect">
            <a:avLst/>
          </a:prstGeom>
          <a:noFill/>
        </p:spPr>
        <p:txBody>
          <a:bodyPr wrap="none" rtlCol="0">
            <a:spAutoFit/>
          </a:bodyPr>
          <a:lstStyle/>
          <a:p>
            <a:r>
              <a:rPr lang="en-IT" i="1"/>
              <a:t>E’</a:t>
            </a:r>
            <a:r>
              <a:rPr lang="en-IT" i="1" baseline="-25000"/>
              <a:t>ph</a:t>
            </a:r>
            <a:endParaRPr lang="en-IT" i="1"/>
          </a:p>
        </p:txBody>
      </p:sp>
      <p:sp>
        <p:nvSpPr>
          <p:cNvPr id="9" name="TextBox 8">
            <a:extLst>
              <a:ext uri="{FF2B5EF4-FFF2-40B4-BE49-F238E27FC236}">
                <a16:creationId xmlns:a16="http://schemas.microsoft.com/office/drawing/2014/main" id="{962511E2-9518-3140-C852-D8A2FFCE5EFE}"/>
              </a:ext>
            </a:extLst>
          </p:cNvPr>
          <p:cNvSpPr txBox="1"/>
          <p:nvPr/>
        </p:nvSpPr>
        <p:spPr>
          <a:xfrm>
            <a:off x="214823" y="1988840"/>
            <a:ext cx="970137" cy="461665"/>
          </a:xfrm>
          <a:prstGeom prst="rect">
            <a:avLst/>
          </a:prstGeom>
          <a:noFill/>
        </p:spPr>
        <p:txBody>
          <a:bodyPr wrap="none" rtlCol="0">
            <a:spAutoFit/>
          </a:bodyPr>
          <a:lstStyle/>
          <a:p>
            <a:r>
              <a:rPr lang="en-IT" i="1"/>
              <a:t>(MeV)</a:t>
            </a:r>
          </a:p>
        </p:txBody>
      </p:sp>
      <p:sp>
        <p:nvSpPr>
          <p:cNvPr id="10" name="TextBox 9">
            <a:extLst>
              <a:ext uri="{FF2B5EF4-FFF2-40B4-BE49-F238E27FC236}">
                <a16:creationId xmlns:a16="http://schemas.microsoft.com/office/drawing/2014/main" id="{3554F10A-90D5-B472-2045-EBBACE70EC12}"/>
              </a:ext>
            </a:extLst>
          </p:cNvPr>
          <p:cNvSpPr txBox="1"/>
          <p:nvPr/>
        </p:nvSpPr>
        <p:spPr>
          <a:xfrm>
            <a:off x="4582499" y="3427172"/>
            <a:ext cx="566181" cy="461665"/>
          </a:xfrm>
          <a:prstGeom prst="rect">
            <a:avLst/>
          </a:prstGeom>
          <a:noFill/>
        </p:spPr>
        <p:txBody>
          <a:bodyPr wrap="none" rtlCol="0">
            <a:spAutoFit/>
          </a:bodyPr>
          <a:lstStyle/>
          <a:p>
            <a:r>
              <a:rPr lang="en-IT" i="1"/>
              <a:t>E’</a:t>
            </a:r>
            <a:r>
              <a:rPr lang="en-IT" i="1" baseline="-25000"/>
              <a:t>e</a:t>
            </a:r>
            <a:endParaRPr lang="en-IT" i="1"/>
          </a:p>
        </p:txBody>
      </p:sp>
      <p:sp>
        <p:nvSpPr>
          <p:cNvPr id="11" name="TextBox 10">
            <a:extLst>
              <a:ext uri="{FF2B5EF4-FFF2-40B4-BE49-F238E27FC236}">
                <a16:creationId xmlns:a16="http://schemas.microsoft.com/office/drawing/2014/main" id="{E987AD68-F96D-D160-8024-30877DAB16E1}"/>
              </a:ext>
            </a:extLst>
          </p:cNvPr>
          <p:cNvSpPr txBox="1"/>
          <p:nvPr/>
        </p:nvSpPr>
        <p:spPr>
          <a:xfrm>
            <a:off x="4455157" y="5153169"/>
            <a:ext cx="577402" cy="461665"/>
          </a:xfrm>
          <a:prstGeom prst="rect">
            <a:avLst/>
          </a:prstGeom>
          <a:noFill/>
        </p:spPr>
        <p:txBody>
          <a:bodyPr wrap="none" rtlCol="0">
            <a:spAutoFit/>
          </a:bodyPr>
          <a:lstStyle/>
          <a:p>
            <a:r>
              <a:rPr lang="en-IT" i="1"/>
              <a:t>E</a:t>
            </a:r>
            <a:r>
              <a:rPr lang="en-IT" i="1" baseline="-25000"/>
              <a:t>ph</a:t>
            </a:r>
            <a:endParaRPr lang="en-IT" i="1"/>
          </a:p>
        </p:txBody>
      </p:sp>
      <p:sp>
        <p:nvSpPr>
          <p:cNvPr id="12" name="TextBox 11">
            <a:extLst>
              <a:ext uri="{FF2B5EF4-FFF2-40B4-BE49-F238E27FC236}">
                <a16:creationId xmlns:a16="http://schemas.microsoft.com/office/drawing/2014/main" id="{2D7BA6B0-DA7A-92C7-EF4E-EF9FBE027430}"/>
              </a:ext>
            </a:extLst>
          </p:cNvPr>
          <p:cNvSpPr txBox="1"/>
          <p:nvPr/>
        </p:nvSpPr>
        <p:spPr>
          <a:xfrm>
            <a:off x="4499992" y="2132856"/>
            <a:ext cx="372218" cy="461665"/>
          </a:xfrm>
          <a:prstGeom prst="rect">
            <a:avLst/>
          </a:prstGeom>
          <a:noFill/>
        </p:spPr>
        <p:txBody>
          <a:bodyPr wrap="none" rtlCol="0">
            <a:spAutoFit/>
          </a:bodyPr>
          <a:lstStyle/>
          <a:p>
            <a:r>
              <a:rPr lang="en-IT" i="1"/>
              <a:t>X</a:t>
            </a:r>
          </a:p>
        </p:txBody>
      </p:sp>
      <p:sp>
        <p:nvSpPr>
          <p:cNvPr id="13" name="TextBox 12">
            <a:extLst>
              <a:ext uri="{FF2B5EF4-FFF2-40B4-BE49-F238E27FC236}">
                <a16:creationId xmlns:a16="http://schemas.microsoft.com/office/drawing/2014/main" id="{0F2A400F-A6F1-E610-C751-09E4F5DE5275}"/>
              </a:ext>
            </a:extLst>
          </p:cNvPr>
          <p:cNvSpPr txBox="1"/>
          <p:nvPr/>
        </p:nvSpPr>
        <p:spPr>
          <a:xfrm>
            <a:off x="1593528" y="83843"/>
            <a:ext cx="2690440" cy="461665"/>
          </a:xfrm>
          <a:prstGeom prst="rect">
            <a:avLst/>
          </a:prstGeom>
          <a:noFill/>
        </p:spPr>
        <p:txBody>
          <a:bodyPr wrap="square">
            <a:spAutoFit/>
          </a:bodyPr>
          <a:lstStyle/>
          <a:p>
            <a:r>
              <a:rPr lang="en-US" sz="2400" i="1"/>
              <a:t>X =  4 E</a:t>
            </a:r>
            <a:r>
              <a:rPr lang="en-US" sz="2400" i="1" baseline="-25000"/>
              <a:t>e</a:t>
            </a:r>
            <a:r>
              <a:rPr lang="en-US" sz="2400" i="1" baseline="30000">
                <a:latin typeface="Symbol" pitchFamily="2" charset="2"/>
              </a:rPr>
              <a:t> </a:t>
            </a:r>
            <a:r>
              <a:rPr lang="en-US" sz="2400" i="1"/>
              <a:t>E</a:t>
            </a:r>
            <a:r>
              <a:rPr lang="en-US" sz="2400" i="1" baseline="-25000"/>
              <a:t>ph</a:t>
            </a:r>
            <a:r>
              <a:rPr lang="en-US" sz="2400" i="1">
                <a:latin typeface="Symbol" pitchFamily="2" charset="2"/>
              </a:rPr>
              <a:t> </a:t>
            </a:r>
            <a:r>
              <a:rPr lang="en-US" sz="2400" i="1"/>
              <a:t>/(mc</a:t>
            </a:r>
            <a:r>
              <a:rPr lang="en-US" sz="2400" i="1" baseline="30000"/>
              <a:t>2</a:t>
            </a:r>
            <a:r>
              <a:rPr lang="en-US" sz="2400" i="1"/>
              <a:t>)</a:t>
            </a:r>
            <a:r>
              <a:rPr lang="en-US" sz="2400" i="1" baseline="30000"/>
              <a:t>2</a:t>
            </a:r>
          </a:p>
        </p:txBody>
      </p:sp>
      <p:sp>
        <p:nvSpPr>
          <p:cNvPr id="2" name="TextBox 1">
            <a:extLst>
              <a:ext uri="{FF2B5EF4-FFF2-40B4-BE49-F238E27FC236}">
                <a16:creationId xmlns:a16="http://schemas.microsoft.com/office/drawing/2014/main" id="{00F70EE6-350D-7CDF-AFAF-6279790EBE29}"/>
              </a:ext>
            </a:extLst>
          </p:cNvPr>
          <p:cNvSpPr txBox="1"/>
          <p:nvPr/>
        </p:nvSpPr>
        <p:spPr>
          <a:xfrm>
            <a:off x="4144863" y="4149080"/>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cxnSp>
        <p:nvCxnSpPr>
          <p:cNvPr id="8" name="Straight Arrow Connector 7">
            <a:extLst>
              <a:ext uri="{FF2B5EF4-FFF2-40B4-BE49-F238E27FC236}">
                <a16:creationId xmlns:a16="http://schemas.microsoft.com/office/drawing/2014/main" id="{CE7F7809-407F-0D71-6EEB-0D48D6F19821}"/>
              </a:ext>
            </a:extLst>
          </p:cNvPr>
          <p:cNvCxnSpPr/>
          <p:nvPr/>
        </p:nvCxnSpPr>
        <p:spPr bwMode="auto">
          <a:xfrm>
            <a:off x="5292080" y="3068960"/>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5" name="Straight Connector 14">
            <a:extLst>
              <a:ext uri="{FF2B5EF4-FFF2-40B4-BE49-F238E27FC236}">
                <a16:creationId xmlns:a16="http://schemas.microsoft.com/office/drawing/2014/main" id="{F0D4619B-4F01-1562-6607-425501AE9549}"/>
              </a:ext>
            </a:extLst>
          </p:cNvPr>
          <p:cNvCxnSpPr/>
          <p:nvPr/>
        </p:nvCxnSpPr>
        <p:spPr bwMode="auto">
          <a:xfrm>
            <a:off x="289495" y="4077072"/>
            <a:ext cx="970137" cy="0"/>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16" name="TextBox 15">
            <a:extLst>
              <a:ext uri="{FF2B5EF4-FFF2-40B4-BE49-F238E27FC236}">
                <a16:creationId xmlns:a16="http://schemas.microsoft.com/office/drawing/2014/main" id="{8A244801-8623-94E6-1EB7-C127388FABBD}"/>
              </a:ext>
            </a:extLst>
          </p:cNvPr>
          <p:cNvSpPr txBox="1"/>
          <p:nvPr/>
        </p:nvSpPr>
        <p:spPr>
          <a:xfrm>
            <a:off x="107504" y="4149080"/>
            <a:ext cx="1180772" cy="369332"/>
          </a:xfrm>
          <a:prstGeom prst="rect">
            <a:avLst/>
          </a:prstGeom>
          <a:noFill/>
        </p:spPr>
        <p:txBody>
          <a:bodyPr wrap="none" rtlCol="0">
            <a:spAutoFit/>
          </a:bodyPr>
          <a:lstStyle/>
          <a:p>
            <a:r>
              <a:rPr lang="en-IT" sz="1800" i="1"/>
              <a:t>0.511 MeV</a:t>
            </a:r>
          </a:p>
        </p:txBody>
      </p:sp>
      <p:sp>
        <p:nvSpPr>
          <p:cNvPr id="14" name="Segnaposto data 6">
            <a:extLst>
              <a:ext uri="{FF2B5EF4-FFF2-40B4-BE49-F238E27FC236}">
                <a16:creationId xmlns:a16="http://schemas.microsoft.com/office/drawing/2014/main" id="{D61524B5-2756-7572-9547-E61505C92643}"/>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670080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DF3AE6-FF66-FC23-2F00-6219C77AA45E}"/>
              </a:ext>
            </a:extLst>
          </p:cNvPr>
          <p:cNvSpPr>
            <a:spLocks noGrp="1"/>
          </p:cNvSpPr>
          <p:nvPr>
            <p:ph type="title"/>
          </p:nvPr>
        </p:nvSpPr>
        <p:spPr>
          <a:xfrm>
            <a:off x="670809" y="1023290"/>
            <a:ext cx="7772400" cy="1143000"/>
          </a:xfrm>
        </p:spPr>
        <p:txBody>
          <a:bodyPr/>
          <a:lstStyle/>
          <a:p>
            <a:r>
              <a:rPr lang="it-IT" sz="2800" dirty="0"/>
              <a:t>Klein-</a:t>
            </a:r>
            <a:r>
              <a:rPr lang="it-IT" sz="2800" dirty="0" err="1"/>
              <a:t>Nishina</a:t>
            </a:r>
            <a:r>
              <a:rPr lang="it-IT" sz="2800" dirty="0"/>
              <a:t> cross </a:t>
            </a:r>
            <a:r>
              <a:rPr lang="it-IT" sz="2800" dirty="0" err="1"/>
              <a:t>section</a:t>
            </a:r>
            <a:endParaRPr lang="it-IT" sz="2800" dirty="0"/>
          </a:p>
        </p:txBody>
      </p:sp>
      <p:pic>
        <p:nvPicPr>
          <p:cNvPr id="6" name="Immagine 5">
            <a:extLst>
              <a:ext uri="{FF2B5EF4-FFF2-40B4-BE49-F238E27FC236}">
                <a16:creationId xmlns:a16="http://schemas.microsoft.com/office/drawing/2014/main" id="{19B00CA4-9D2A-5AB7-9C64-6DDE534CC960}"/>
              </a:ext>
            </a:extLst>
          </p:cNvPr>
          <p:cNvPicPr>
            <a:picLocks noChangeAspect="1"/>
          </p:cNvPicPr>
          <p:nvPr/>
        </p:nvPicPr>
        <p:blipFill>
          <a:blip r:embed="rId3"/>
          <a:srcRect l="28397" t="69465" r="58966" b="24168"/>
          <a:stretch/>
        </p:blipFill>
        <p:spPr>
          <a:xfrm>
            <a:off x="539552" y="2271320"/>
            <a:ext cx="3600401" cy="936104"/>
          </a:xfrm>
          <a:prstGeom prst="rect">
            <a:avLst/>
          </a:prstGeom>
        </p:spPr>
      </p:pic>
      <p:graphicFrame>
        <p:nvGraphicFramePr>
          <p:cNvPr id="7" name="Oggetto 6">
            <a:extLst>
              <a:ext uri="{FF2B5EF4-FFF2-40B4-BE49-F238E27FC236}">
                <a16:creationId xmlns:a16="http://schemas.microsoft.com/office/drawing/2014/main" id="{EF985804-B898-727C-D30E-C11AEC9A3240}"/>
              </a:ext>
            </a:extLst>
          </p:cNvPr>
          <p:cNvGraphicFramePr>
            <a:graphicFrameLocks noChangeAspect="1"/>
          </p:cNvGraphicFramePr>
          <p:nvPr>
            <p:extLst>
              <p:ext uri="{D42A27DB-BD31-4B8C-83A1-F6EECF244321}">
                <p14:modId xmlns:p14="http://schemas.microsoft.com/office/powerpoint/2010/main" val="717413963"/>
              </p:ext>
            </p:extLst>
          </p:nvPr>
        </p:nvGraphicFramePr>
        <p:xfrm>
          <a:off x="4572000" y="1934354"/>
          <a:ext cx="5148064" cy="3637027"/>
        </p:xfrm>
        <a:graphic>
          <a:graphicData uri="http://schemas.openxmlformats.org/presentationml/2006/ole">
            <mc:AlternateContent xmlns:mc="http://schemas.openxmlformats.org/markup-compatibility/2006">
              <mc:Choice xmlns:v="urn:schemas-microsoft-com:vml" Requires="v">
                <p:oleObj name="Graph" r:id="rId4" imgW="4276800" imgH="3024000" progId="Origin50.Graph">
                  <p:embed/>
                </p:oleObj>
              </mc:Choice>
              <mc:Fallback>
                <p:oleObj name="Graph" r:id="rId4" imgW="4276800" imgH="3024000" progId="Origin50.Graph">
                  <p:embed/>
                  <p:pic>
                    <p:nvPicPr>
                      <p:cNvPr id="0" name=""/>
                      <p:cNvPicPr/>
                      <p:nvPr/>
                    </p:nvPicPr>
                    <p:blipFill>
                      <a:blip r:embed="rId5"/>
                      <a:stretch>
                        <a:fillRect/>
                      </a:stretch>
                    </p:blipFill>
                    <p:spPr>
                      <a:xfrm>
                        <a:off x="4572000" y="1934354"/>
                        <a:ext cx="5148064" cy="3637027"/>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BC78E455-50E0-FE5A-2597-FDE2BE9A2E4E}"/>
              </a:ext>
            </a:extLst>
          </p:cNvPr>
          <p:cNvSpPr txBox="1"/>
          <p:nvPr/>
        </p:nvSpPr>
        <p:spPr>
          <a:xfrm>
            <a:off x="869512" y="353723"/>
            <a:ext cx="5864939" cy="461665"/>
          </a:xfrm>
          <a:prstGeom prst="rect">
            <a:avLst/>
          </a:prstGeom>
          <a:noFill/>
        </p:spPr>
        <p:txBody>
          <a:bodyPr wrap="none" rtlCol="0">
            <a:spAutoFit/>
          </a:bodyPr>
          <a:lstStyle/>
          <a:p>
            <a:r>
              <a:rPr lang="it-IT" b="1" dirty="0" err="1">
                <a:solidFill>
                  <a:srgbClr val="FF0000"/>
                </a:solidFill>
              </a:rPr>
              <a:t>Is</a:t>
            </a:r>
            <a:r>
              <a:rPr lang="it-IT" b="1" dirty="0">
                <a:solidFill>
                  <a:srgbClr val="FF0000"/>
                </a:solidFill>
              </a:rPr>
              <a:t> the </a:t>
            </a:r>
            <a:r>
              <a:rPr lang="it-IT" b="1" dirty="0" err="1">
                <a:solidFill>
                  <a:srgbClr val="FF0000"/>
                </a:solidFill>
              </a:rPr>
              <a:t>probability</a:t>
            </a:r>
            <a:r>
              <a:rPr lang="it-IT" b="1" dirty="0">
                <a:solidFill>
                  <a:srgbClr val="FF0000"/>
                </a:solidFill>
              </a:rPr>
              <a:t> </a:t>
            </a:r>
            <a:r>
              <a:rPr lang="it-IT" b="1" dirty="0" err="1">
                <a:solidFill>
                  <a:srgbClr val="FF0000"/>
                </a:solidFill>
              </a:rPr>
              <a:t>too</a:t>
            </a:r>
            <a:r>
              <a:rPr lang="it-IT" b="1" dirty="0">
                <a:solidFill>
                  <a:srgbClr val="FF0000"/>
                </a:solidFill>
              </a:rPr>
              <a:t> low to </a:t>
            </a:r>
            <a:r>
              <a:rPr lang="it-IT" b="1" dirty="0" err="1">
                <a:solidFill>
                  <a:srgbClr val="FF0000"/>
                </a:solidFill>
              </a:rPr>
              <a:t>see</a:t>
            </a:r>
            <a:r>
              <a:rPr lang="it-IT" b="1" dirty="0">
                <a:solidFill>
                  <a:srgbClr val="FF0000"/>
                </a:solidFill>
              </a:rPr>
              <a:t> </a:t>
            </a:r>
            <a:r>
              <a:rPr lang="it-IT" b="1" dirty="0" err="1">
                <a:solidFill>
                  <a:srgbClr val="FF0000"/>
                </a:solidFill>
              </a:rPr>
              <a:t>something</a:t>
            </a:r>
            <a:r>
              <a:rPr lang="it-IT" b="1" dirty="0">
                <a:solidFill>
                  <a:srgbClr val="FF0000"/>
                </a:solidFill>
              </a:rPr>
              <a:t>?</a:t>
            </a:r>
          </a:p>
        </p:txBody>
      </p:sp>
      <p:sp>
        <p:nvSpPr>
          <p:cNvPr id="9" name="CasellaDiTesto 8">
            <a:extLst>
              <a:ext uri="{FF2B5EF4-FFF2-40B4-BE49-F238E27FC236}">
                <a16:creationId xmlns:a16="http://schemas.microsoft.com/office/drawing/2014/main" id="{66593D91-84CB-3B11-A3CB-9B83668A7923}"/>
              </a:ext>
            </a:extLst>
          </p:cNvPr>
          <p:cNvSpPr txBox="1"/>
          <p:nvPr/>
        </p:nvSpPr>
        <p:spPr>
          <a:xfrm>
            <a:off x="566075" y="3105039"/>
            <a:ext cx="1802096" cy="1200329"/>
          </a:xfrm>
          <a:prstGeom prst="rect">
            <a:avLst/>
          </a:prstGeom>
          <a:noFill/>
        </p:spPr>
        <p:txBody>
          <a:bodyPr wrap="none" rtlCol="0">
            <a:spAutoFit/>
          </a:bodyPr>
          <a:lstStyle/>
          <a:p>
            <a:r>
              <a:rPr lang="it-IT" dirty="0" err="1"/>
              <a:t>E</a:t>
            </a:r>
            <a:r>
              <a:rPr lang="it-IT" baseline="-25000" dirty="0" err="1"/>
              <a:t>e</a:t>
            </a:r>
            <a:r>
              <a:rPr lang="it-IT" dirty="0"/>
              <a:t>=50 MeV</a:t>
            </a:r>
          </a:p>
          <a:p>
            <a:r>
              <a:rPr lang="it-IT" dirty="0" err="1"/>
              <a:t>E</a:t>
            </a:r>
            <a:r>
              <a:rPr lang="it-IT" baseline="-25000" dirty="0" err="1"/>
              <a:t>ph</a:t>
            </a:r>
            <a:r>
              <a:rPr lang="it-IT" dirty="0"/>
              <a:t>=255 </a:t>
            </a:r>
            <a:r>
              <a:rPr lang="it-IT" dirty="0" err="1"/>
              <a:t>keV</a:t>
            </a:r>
            <a:endParaRPr lang="it-IT" dirty="0"/>
          </a:p>
          <a:p>
            <a:r>
              <a:rPr lang="it-IT" dirty="0"/>
              <a:t>X=204</a:t>
            </a:r>
          </a:p>
        </p:txBody>
      </p:sp>
      <p:sp>
        <p:nvSpPr>
          <p:cNvPr id="10" name="CasellaDiTesto 9">
            <a:extLst>
              <a:ext uri="{FF2B5EF4-FFF2-40B4-BE49-F238E27FC236}">
                <a16:creationId xmlns:a16="http://schemas.microsoft.com/office/drawing/2014/main" id="{533843B4-BCDC-443C-C8F3-E9F2C708C5E7}"/>
              </a:ext>
            </a:extLst>
          </p:cNvPr>
          <p:cNvSpPr txBox="1"/>
          <p:nvPr/>
        </p:nvSpPr>
        <p:spPr>
          <a:xfrm>
            <a:off x="589789" y="4457855"/>
            <a:ext cx="3809889" cy="461665"/>
          </a:xfrm>
          <a:prstGeom prst="rect">
            <a:avLst/>
          </a:prstGeom>
          <a:noFill/>
        </p:spPr>
        <p:txBody>
          <a:bodyPr wrap="none" rtlCol="0">
            <a:spAutoFit/>
          </a:bodyPr>
          <a:lstStyle/>
          <a:p>
            <a:r>
              <a:rPr lang="it-IT" dirty="0">
                <a:latin typeface="Symbol" panose="05050102010706020507" pitchFamily="18" charset="2"/>
              </a:rPr>
              <a:t>s</a:t>
            </a:r>
            <a:r>
              <a:rPr lang="it-IT" dirty="0"/>
              <a:t>=7 10</a:t>
            </a:r>
            <a:r>
              <a:rPr lang="it-IT" baseline="30000" dirty="0"/>
              <a:t>-31</a:t>
            </a:r>
            <a:r>
              <a:rPr lang="it-IT" dirty="0"/>
              <a:t> m</a:t>
            </a:r>
            <a:r>
              <a:rPr lang="it-IT" baseline="30000" dirty="0"/>
              <a:t>2 </a:t>
            </a:r>
            <a:r>
              <a:rPr lang="it-IT" dirty="0"/>
              <a:t>=1/100 </a:t>
            </a:r>
            <a:r>
              <a:rPr lang="it-IT" dirty="0">
                <a:latin typeface="Symbol" panose="05050102010706020507" pitchFamily="18" charset="2"/>
              </a:rPr>
              <a:t>s</a:t>
            </a:r>
            <a:r>
              <a:rPr lang="it-IT" dirty="0"/>
              <a:t> </a:t>
            </a:r>
            <a:r>
              <a:rPr lang="it-IT" baseline="-25000" dirty="0"/>
              <a:t>Thomson</a:t>
            </a:r>
          </a:p>
        </p:txBody>
      </p:sp>
      <mc:AlternateContent xmlns:mc="http://schemas.openxmlformats.org/markup-compatibility/2006">
        <mc:Choice xmlns:a14="http://schemas.microsoft.com/office/drawing/2010/main" Requires="a14">
          <p:sp>
            <p:nvSpPr>
              <p:cNvPr id="12" name="CasellaDiTesto 11">
                <a:extLst>
                  <a:ext uri="{FF2B5EF4-FFF2-40B4-BE49-F238E27FC236}">
                    <a16:creationId xmlns:a16="http://schemas.microsoft.com/office/drawing/2014/main" id="{D26C223D-9420-700C-082F-625585776D83}"/>
                  </a:ext>
                </a:extLst>
              </p:cNvPr>
              <p:cNvSpPr txBox="1"/>
              <p:nvPr/>
            </p:nvSpPr>
            <p:spPr>
              <a:xfrm>
                <a:off x="685800" y="4985533"/>
                <a:ext cx="6006745" cy="598434"/>
              </a:xfrm>
              <a:prstGeom prst="rect">
                <a:avLst/>
              </a:prstGeom>
              <a:noFill/>
            </p:spPr>
            <p:txBody>
              <a:bodyPr wrap="square" lIns="0" tIns="0" rIns="0" bIns="0" rtlCol="0">
                <a:spAutoFit/>
              </a:bodyPr>
              <a:lstStyle/>
              <a:p>
                <a14:m>
                  <m:oMath xmlns:m="http://schemas.openxmlformats.org/officeDocument/2006/math">
                    <m:r>
                      <a:rPr lang="it-IT" b="0" i="1" smtClean="0">
                        <a:latin typeface="Cambria Math" panose="02040503050406030204" pitchFamily="18" charset="0"/>
                      </a:rPr>
                      <m:t>𝑁</m:t>
                    </m:r>
                    <m:r>
                      <a:rPr lang="it-IT" i="1" smtClean="0">
                        <a:latin typeface="Cambria Math" panose="02040503050406030204" pitchFamily="18" charset="0"/>
                      </a:rPr>
                      <m:t>=</m:t>
                    </m:r>
                    <m:r>
                      <a:rPr lang="it-IT" i="1" smtClean="0">
                        <a:latin typeface="Cambria Math" panose="02040503050406030204" pitchFamily="18" charset="0"/>
                        <a:ea typeface="Cambria Math" panose="02040503050406030204" pitchFamily="18" charset="0"/>
                      </a:rPr>
                      <m:t>𝜎</m:t>
                    </m:r>
                    <m:f>
                      <m:fPr>
                        <m:ctrlPr>
                          <a:rPr lang="it-IT" i="1" smtClean="0">
                            <a:latin typeface="Cambria Math" panose="02040503050406030204" pitchFamily="18" charset="0"/>
                          </a:rPr>
                        </m:ctrlPr>
                      </m:fPr>
                      <m:num>
                        <m:r>
                          <a:rPr lang="it-IT" b="0" i="1" smtClean="0">
                            <a:latin typeface="Cambria Math" panose="02040503050406030204" pitchFamily="18" charset="0"/>
                          </a:rPr>
                          <m:t>𝑁</m:t>
                        </m:r>
                        <m:r>
                          <a:rPr lang="it-IT" b="0" i="1" baseline="-25000" smtClean="0">
                            <a:latin typeface="Cambria Math" panose="02040503050406030204" pitchFamily="18" charset="0"/>
                          </a:rPr>
                          <m:t>𝑒</m:t>
                        </m:r>
                        <m:r>
                          <a:rPr lang="it-IT" b="0" i="1" smtClean="0">
                            <a:latin typeface="Cambria Math" panose="02040503050406030204" pitchFamily="18" charset="0"/>
                          </a:rPr>
                          <m:t> </m:t>
                        </m:r>
                        <m:r>
                          <a:rPr lang="it-IT" b="0" i="1" smtClean="0">
                            <a:latin typeface="Cambria Math" panose="02040503050406030204" pitchFamily="18" charset="0"/>
                          </a:rPr>
                          <m:t>𝑁𝑝</m:t>
                        </m:r>
                        <m:r>
                          <a:rPr lang="it-IT" b="0" i="1" baseline="-25000" smtClean="0">
                            <a:latin typeface="Cambria Math" panose="02040503050406030204" pitchFamily="18" charset="0"/>
                          </a:rPr>
                          <m:t>h</m:t>
                        </m:r>
                      </m:num>
                      <m:den>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m:t>
                        </m:r>
                        <m:r>
                          <a:rPr lang="it-IT" b="0" i="1" smtClean="0">
                            <a:latin typeface="Cambria Math" panose="02040503050406030204" pitchFamily="18" charset="0"/>
                          </a:rPr>
                          <m:t>𝑟</m:t>
                        </m:r>
                        <m:r>
                          <a:rPr lang="it-IT" b="0" i="1" baseline="30000" smtClean="0">
                            <a:latin typeface="Cambria Math" panose="02040503050406030204" pitchFamily="18" charset="0"/>
                          </a:rPr>
                          <m:t>2</m:t>
                        </m:r>
                      </m:den>
                    </m:f>
                  </m:oMath>
                </a14:m>
                <a:r>
                  <a:rPr lang="it-IT" dirty="0"/>
                  <a:t> =</a:t>
                </a:r>
                <a14:m>
                  <m:oMath xmlns:m="http://schemas.openxmlformats.org/officeDocument/2006/math">
                    <m:f>
                      <m:fPr>
                        <m:ctrlPr>
                          <a:rPr lang="it-IT" i="1" dirty="0" smtClean="0">
                            <a:latin typeface="Cambria Math" panose="02040503050406030204" pitchFamily="18" charset="0"/>
                          </a:rPr>
                        </m:ctrlPr>
                      </m:fPr>
                      <m:num>
                        <m:r>
                          <a:rPr lang="it-IT" b="0" i="1" dirty="0" smtClean="0">
                            <a:latin typeface="Cambria Math" panose="02040503050406030204" pitchFamily="18" charset="0"/>
                          </a:rPr>
                          <m:t> 7</m:t>
                        </m:r>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10 </m:t>
                            </m:r>
                          </m:e>
                          <m:sup>
                            <m:r>
                              <a:rPr lang="it-IT" b="0" i="1" dirty="0" smtClean="0">
                                <a:latin typeface="Cambria Math" panose="02040503050406030204" pitchFamily="18" charset="0"/>
                              </a:rPr>
                              <m:t>−31</m:t>
                            </m:r>
                          </m:sup>
                        </m:sSup>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 6 10</m:t>
                            </m:r>
                          </m:e>
                          <m:sup>
                            <m:r>
                              <a:rPr lang="it-IT" b="0" i="1" dirty="0" smtClean="0">
                                <a:latin typeface="Cambria Math" panose="02040503050406030204" pitchFamily="18" charset="0"/>
                              </a:rPr>
                              <m:t>9</m:t>
                            </m:r>
                          </m:sup>
                        </m:sSup>
                        <m:sSub>
                          <m:sSubPr>
                            <m:ctrlPr>
                              <a:rPr lang="it-IT" b="0" i="1" dirty="0" smtClean="0">
                                <a:latin typeface="Cambria Math" panose="02040503050406030204" pitchFamily="18" charset="0"/>
                              </a:rPr>
                            </m:ctrlPr>
                          </m:sSubPr>
                          <m:e>
                            <m:r>
                              <a:rPr lang="it-IT" b="0" i="1" dirty="0" smtClean="0">
                                <a:latin typeface="Cambria Math" panose="02040503050406030204" pitchFamily="18" charset="0"/>
                              </a:rPr>
                              <m:t>𝑁</m:t>
                            </m:r>
                          </m:e>
                          <m:sub>
                            <m:r>
                              <a:rPr lang="it-IT" b="0" i="1" dirty="0" smtClean="0">
                                <a:latin typeface="Cambria Math" panose="02040503050406030204" pitchFamily="18" charset="0"/>
                              </a:rPr>
                              <m:t>𝑝h</m:t>
                            </m:r>
                          </m:sub>
                        </m:sSub>
                      </m:num>
                      <m:den>
                        <m:r>
                          <a:rPr lang="it-IT" b="0" i="1" dirty="0" smtClean="0">
                            <a:latin typeface="Cambria Math" panose="02040503050406030204" pitchFamily="18" charset="0"/>
                          </a:rPr>
                          <m:t>6.28</m:t>
                        </m:r>
                        <m:r>
                          <a:rPr lang="it-IT" b="0" i="1" dirty="0" smtClean="0">
                            <a:latin typeface="Cambria Math" panose="02040503050406030204" pitchFamily="18" charset="0"/>
                          </a:rPr>
                          <m:t>𝑥</m:t>
                        </m:r>
                        <m:r>
                          <a:rPr lang="it-IT" b="0" i="1" dirty="0" smtClean="0">
                            <a:latin typeface="Cambria Math" panose="02040503050406030204" pitchFamily="18" charset="0"/>
                          </a:rPr>
                          <m:t> </m:t>
                        </m:r>
                        <m:sSup>
                          <m:sSupPr>
                            <m:ctrlPr>
                              <a:rPr lang="it-IT" b="0" i="1" dirty="0" smtClean="0">
                                <a:latin typeface="Cambria Math" panose="02040503050406030204" pitchFamily="18" charset="0"/>
                              </a:rPr>
                            </m:ctrlPr>
                          </m:sSupPr>
                          <m:e>
                            <m:r>
                              <a:rPr lang="it-IT" b="0" i="1" dirty="0" smtClean="0">
                                <a:latin typeface="Cambria Math" panose="02040503050406030204" pitchFamily="18" charset="0"/>
                              </a:rPr>
                              <m:t>10</m:t>
                            </m:r>
                          </m:e>
                          <m:sup>
                            <m:r>
                              <a:rPr lang="it-IT" b="0" i="1" dirty="0" smtClean="0">
                                <a:latin typeface="Cambria Math" panose="02040503050406030204" pitchFamily="18" charset="0"/>
                              </a:rPr>
                              <m:t>−10</m:t>
                            </m:r>
                          </m:sup>
                        </m:sSup>
                      </m:den>
                    </m:f>
                  </m:oMath>
                </a14:m>
                <a:endParaRPr lang="it-IT" dirty="0"/>
              </a:p>
            </p:txBody>
          </p:sp>
        </mc:Choice>
        <mc:Fallback>
          <p:sp>
            <p:nvSpPr>
              <p:cNvPr id="12" name="CasellaDiTesto 11">
                <a:extLst>
                  <a:ext uri="{FF2B5EF4-FFF2-40B4-BE49-F238E27FC236}">
                    <a16:creationId xmlns:a16="http://schemas.microsoft.com/office/drawing/2014/main" id="{D26C223D-9420-700C-082F-625585776D83}"/>
                  </a:ext>
                </a:extLst>
              </p:cNvPr>
              <p:cNvSpPr txBox="1">
                <a:spLocks noRot="1" noChangeAspect="1" noMove="1" noResize="1" noEditPoints="1" noAdjustHandles="1" noChangeArrowheads="1" noChangeShapeType="1" noTextEdit="1"/>
              </p:cNvSpPr>
              <p:nvPr/>
            </p:nvSpPr>
            <p:spPr>
              <a:xfrm>
                <a:off x="685800" y="4985533"/>
                <a:ext cx="6006745" cy="598434"/>
              </a:xfrm>
              <a:prstGeom prst="rect">
                <a:avLst/>
              </a:prstGeom>
              <a:blipFill>
                <a:blip r:embed="rId6"/>
                <a:stretch>
                  <a:fillRect b="-16327"/>
                </a:stretch>
              </a:blipFill>
            </p:spPr>
            <p:txBody>
              <a:bodyPr/>
              <a:lstStyle/>
              <a:p>
                <a:r>
                  <a:rPr lang="it-IT">
                    <a:noFill/>
                  </a:rPr>
                  <a:t> </a:t>
                </a:r>
              </a:p>
            </p:txBody>
          </p:sp>
        </mc:Fallback>
      </mc:AlternateContent>
      <mc:AlternateContent xmlns:mc="http://schemas.openxmlformats.org/markup-compatibility/2006">
        <mc:Choice xmlns:a14="http://schemas.microsoft.com/office/drawing/2010/main" Requires="a14">
          <p:sp>
            <p:nvSpPr>
              <p:cNvPr id="13" name="CasellaDiTesto 12">
                <a:extLst>
                  <a:ext uri="{FF2B5EF4-FFF2-40B4-BE49-F238E27FC236}">
                    <a16:creationId xmlns:a16="http://schemas.microsoft.com/office/drawing/2014/main" id="{77954E67-3606-E3F5-4845-4D3D2ADE7488}"/>
                  </a:ext>
                </a:extLst>
              </p:cNvPr>
              <p:cNvSpPr txBox="1"/>
              <p:nvPr/>
            </p:nvSpPr>
            <p:spPr>
              <a:xfrm>
                <a:off x="3689172" y="5907114"/>
                <a:ext cx="3115076" cy="369332"/>
              </a:xfrm>
              <a:prstGeom prst="rect">
                <a:avLst/>
              </a:prstGeom>
              <a:noFill/>
            </p:spPr>
            <p:txBody>
              <a:bodyPr wrap="square" lIns="0" tIns="0" rIns="0" bIns="0" rtlCol="0">
                <a:spAutoFit/>
              </a:bodyPr>
              <a:lstStyle/>
              <a:p>
                <a14:m>
                  <m:oMath xmlns:m="http://schemas.openxmlformats.org/officeDocument/2006/math">
                    <m:r>
                      <a:rPr lang="it-IT" b="0" i="1" smtClean="0">
                        <a:latin typeface="Cambria Math" panose="02040503050406030204" pitchFamily="18" charset="0"/>
                      </a:rPr>
                      <m:t>𝑁</m:t>
                    </m:r>
                    <m:r>
                      <a:rPr lang="it-IT" b="0" i="1" smtClean="0">
                        <a:latin typeface="Cambria Math" panose="02040503050406030204" pitchFamily="18" charset="0"/>
                      </a:rPr>
                      <m:t> </m:t>
                    </m:r>
                    <m:r>
                      <a:rPr lang="it-IT" b="0" i="1" baseline="-25000" smtClean="0">
                        <a:latin typeface="Cambria Math" panose="02040503050406030204" pitchFamily="18" charset="0"/>
                      </a:rPr>
                      <m:t>𝑝h</m:t>
                    </m:r>
                  </m:oMath>
                </a14:m>
                <a:r>
                  <a:rPr lang="it-IT" dirty="0"/>
                  <a:t> =</a:t>
                </a:r>
                <a14:m>
                  <m:oMath xmlns:m="http://schemas.openxmlformats.org/officeDocument/2006/math">
                    <m:r>
                      <a:rPr lang="it-IT" b="0" i="0" dirty="0" smtClean="0">
                        <a:latin typeface="Cambria Math" panose="02040503050406030204" pitchFamily="18" charset="0"/>
                      </a:rPr>
                      <m:t>1.5 </m:t>
                    </m:r>
                    <m:r>
                      <a:rPr lang="it-IT" i="1" dirty="0" smtClean="0">
                        <a:latin typeface="Cambria Math" panose="02040503050406030204" pitchFamily="18" charset="0"/>
                      </a:rPr>
                      <m:t>1</m:t>
                    </m:r>
                    <m:r>
                      <a:rPr lang="it-IT" b="0" i="1" dirty="0" smtClean="0">
                        <a:latin typeface="Cambria Math" panose="02040503050406030204" pitchFamily="18" charset="0"/>
                      </a:rPr>
                      <m:t>0</m:t>
                    </m:r>
                    <m:r>
                      <a:rPr lang="it-IT" b="0" i="1" baseline="30000" dirty="0" smtClean="0">
                        <a:latin typeface="Cambria Math" panose="02040503050406030204" pitchFamily="18" charset="0"/>
                      </a:rPr>
                      <m:t>11</m:t>
                    </m:r>
                  </m:oMath>
                </a14:m>
                <a:r>
                  <a:rPr lang="it-IT" baseline="30000" dirty="0"/>
                  <a:t>  </a:t>
                </a:r>
                <a:r>
                  <a:rPr lang="it-IT" dirty="0"/>
                  <a:t>( 6 10</a:t>
                </a:r>
                <a:r>
                  <a:rPr lang="it-IT" baseline="30000" dirty="0"/>
                  <a:t>-3</a:t>
                </a:r>
                <a:r>
                  <a:rPr lang="it-IT" dirty="0"/>
                  <a:t> J)</a:t>
                </a:r>
                <a:endParaRPr lang="it-IT" baseline="30000" dirty="0"/>
              </a:p>
            </p:txBody>
          </p:sp>
        </mc:Choice>
        <mc:Fallback>
          <p:sp>
            <p:nvSpPr>
              <p:cNvPr id="13" name="CasellaDiTesto 12">
                <a:extLst>
                  <a:ext uri="{FF2B5EF4-FFF2-40B4-BE49-F238E27FC236}">
                    <a16:creationId xmlns:a16="http://schemas.microsoft.com/office/drawing/2014/main" id="{77954E67-3606-E3F5-4845-4D3D2ADE7488}"/>
                  </a:ext>
                </a:extLst>
              </p:cNvPr>
              <p:cNvSpPr txBox="1">
                <a:spLocks noRot="1" noChangeAspect="1" noMove="1" noResize="1" noEditPoints="1" noAdjustHandles="1" noChangeArrowheads="1" noChangeShapeType="1" noTextEdit="1"/>
              </p:cNvSpPr>
              <p:nvPr/>
            </p:nvSpPr>
            <p:spPr>
              <a:xfrm>
                <a:off x="3689172" y="5907114"/>
                <a:ext cx="3115076" cy="369332"/>
              </a:xfrm>
              <a:prstGeom prst="rect">
                <a:avLst/>
              </a:prstGeom>
              <a:blipFill>
                <a:blip r:embed="rId7"/>
                <a:stretch>
                  <a:fillRect l="-3327" t="-24590" r="-4892" b="-49180"/>
                </a:stretch>
              </a:blipFill>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id="{80674C38-CC63-AE6E-6D4B-F31816C546B6}"/>
              </a:ext>
            </a:extLst>
          </p:cNvPr>
          <p:cNvSpPr txBox="1"/>
          <p:nvPr/>
        </p:nvSpPr>
        <p:spPr>
          <a:xfrm>
            <a:off x="971600" y="5844077"/>
            <a:ext cx="2614177" cy="461665"/>
          </a:xfrm>
          <a:prstGeom prst="rect">
            <a:avLst/>
          </a:prstGeom>
          <a:noFill/>
        </p:spPr>
        <p:txBody>
          <a:bodyPr wrap="none" rtlCol="0">
            <a:spAutoFit/>
          </a:bodyPr>
          <a:lstStyle/>
          <a:p>
            <a:r>
              <a:rPr lang="it-IT" dirty="0"/>
              <a:t>To </a:t>
            </a:r>
            <a:r>
              <a:rPr lang="it-IT" dirty="0" err="1"/>
              <a:t>have</a:t>
            </a:r>
            <a:r>
              <a:rPr lang="it-IT" dirty="0"/>
              <a:t> 1 </a:t>
            </a:r>
            <a:r>
              <a:rPr lang="it-IT" dirty="0" err="1"/>
              <a:t>phot</a:t>
            </a:r>
            <a:r>
              <a:rPr lang="it-IT" dirty="0"/>
              <a:t>/shot</a:t>
            </a:r>
          </a:p>
        </p:txBody>
      </p:sp>
    </p:spTree>
    <p:extLst>
      <p:ext uri="{BB962C8B-B14F-4D97-AF65-F5344CB8AC3E}">
        <p14:creationId xmlns:p14="http://schemas.microsoft.com/office/powerpoint/2010/main" val="324054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9A3312-B380-3F50-AE85-B16491FC0C5F}"/>
                  </a:ext>
                </a:extLst>
              </p:cNvPr>
              <p:cNvSpPr txBox="1"/>
              <p:nvPr/>
            </p:nvSpPr>
            <p:spPr>
              <a:xfrm>
                <a:off x="1763688" y="332656"/>
                <a:ext cx="3920240" cy="829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num>
                        <m:den>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en>
                      </m:f>
                    </m:oMath>
                  </m:oMathPara>
                </a14:m>
                <a:endParaRPr lang="en-US"/>
              </a:p>
            </p:txBody>
          </p:sp>
        </mc:Choice>
        <mc:Fallback xmlns="">
          <p:sp>
            <p:nvSpPr>
              <p:cNvPr id="27" name="TextBox 26">
                <a:extLst>
                  <a:ext uri="{FF2B5EF4-FFF2-40B4-BE49-F238E27FC236}">
                    <a16:creationId xmlns:a16="http://schemas.microsoft.com/office/drawing/2014/main" id="{149A3312-B380-3F50-AE85-B16491FC0C5F}"/>
                  </a:ext>
                </a:extLst>
              </p:cNvPr>
              <p:cNvSpPr txBox="1">
                <a:spLocks noRot="1" noChangeAspect="1" noMove="1" noResize="1" noEditPoints="1" noAdjustHandles="1" noChangeArrowheads="1" noChangeShapeType="1" noTextEdit="1"/>
              </p:cNvSpPr>
              <p:nvPr/>
            </p:nvSpPr>
            <p:spPr>
              <a:xfrm>
                <a:off x="1763688" y="332656"/>
                <a:ext cx="3920240" cy="829201"/>
              </a:xfrm>
              <a:prstGeom prst="rect">
                <a:avLst/>
              </a:prstGeom>
              <a:blipFill>
                <a:blip r:embed="rId4"/>
                <a:stretch>
                  <a:fillRect l="-1290" t="-3030" r="-645" b="-10606"/>
                </a:stretch>
              </a:blipFill>
            </p:spPr>
            <p:txBody>
              <a:bodyPr/>
              <a:lstStyle/>
              <a:p>
                <a:r>
                  <a:rPr lang="en-IT">
                    <a:noFill/>
                  </a:rPr>
                  <a:t> </a:t>
                </a:r>
              </a:p>
            </p:txBody>
          </p:sp>
        </mc:Fallback>
      </mc:AlternateContent>
      <p:pic>
        <p:nvPicPr>
          <p:cNvPr id="2" name="Picture 1">
            <a:extLst>
              <a:ext uri="{FF2B5EF4-FFF2-40B4-BE49-F238E27FC236}">
                <a16:creationId xmlns:a16="http://schemas.microsoft.com/office/drawing/2014/main" id="{53B806BA-57F1-4067-0FD3-3424F55AAA74}"/>
              </a:ext>
            </a:extLst>
          </p:cNvPr>
          <p:cNvPicPr>
            <a:picLocks noChangeAspect="1"/>
          </p:cNvPicPr>
          <p:nvPr/>
        </p:nvPicPr>
        <p:blipFill>
          <a:blip r:embed="rId5"/>
          <a:stretch>
            <a:fillRect/>
          </a:stretch>
        </p:blipFill>
        <p:spPr>
          <a:xfrm>
            <a:off x="908124" y="1487512"/>
            <a:ext cx="7480300" cy="4749800"/>
          </a:xfrm>
          <a:prstGeom prst="rect">
            <a:avLst/>
          </a:prstGeom>
        </p:spPr>
      </p:pic>
      <p:sp>
        <p:nvSpPr>
          <p:cNvPr id="6" name="TextBox 5">
            <a:extLst>
              <a:ext uri="{FF2B5EF4-FFF2-40B4-BE49-F238E27FC236}">
                <a16:creationId xmlns:a16="http://schemas.microsoft.com/office/drawing/2014/main" id="{83B0DB9D-941A-4B8C-5FF0-3F6E414C324C}"/>
              </a:ext>
            </a:extLst>
          </p:cNvPr>
          <p:cNvSpPr txBox="1"/>
          <p:nvPr/>
        </p:nvSpPr>
        <p:spPr>
          <a:xfrm>
            <a:off x="6228184" y="790498"/>
            <a:ext cx="2400016" cy="584775"/>
          </a:xfrm>
          <a:prstGeom prst="rect">
            <a:avLst/>
          </a:prstGeom>
          <a:noFill/>
        </p:spPr>
        <p:txBody>
          <a:bodyPr wrap="none" rtlCol="0">
            <a:spAutoFit/>
          </a:bodyPr>
          <a:lstStyle/>
          <a:p>
            <a:r>
              <a:rPr lang="en-IT" sz="3200" b="1" i="1">
                <a:solidFill>
                  <a:srgbClr val="C00000"/>
                </a:solidFill>
              </a:rPr>
              <a:t>E</a:t>
            </a:r>
            <a:r>
              <a:rPr lang="en-IT" sz="3200" b="1" i="1" baseline="-25000">
                <a:solidFill>
                  <a:srgbClr val="C00000"/>
                </a:solidFill>
              </a:rPr>
              <a:t>e</a:t>
            </a:r>
            <a:r>
              <a:rPr lang="en-IT" sz="3200" b="1">
                <a:solidFill>
                  <a:srgbClr val="C00000"/>
                </a:solidFill>
              </a:rPr>
              <a:t> = 50 MeV</a:t>
            </a:r>
          </a:p>
        </p:txBody>
      </p:sp>
      <p:sp>
        <p:nvSpPr>
          <p:cNvPr id="7" name="TextBox 6">
            <a:extLst>
              <a:ext uri="{FF2B5EF4-FFF2-40B4-BE49-F238E27FC236}">
                <a16:creationId xmlns:a16="http://schemas.microsoft.com/office/drawing/2014/main" id="{DE452229-1290-AB8B-1D01-68CA4041F3FF}"/>
              </a:ext>
            </a:extLst>
          </p:cNvPr>
          <p:cNvSpPr txBox="1"/>
          <p:nvPr/>
        </p:nvSpPr>
        <p:spPr>
          <a:xfrm>
            <a:off x="6732582" y="6165304"/>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8" name="TextBox 7">
            <a:extLst>
              <a:ext uri="{FF2B5EF4-FFF2-40B4-BE49-F238E27FC236}">
                <a16:creationId xmlns:a16="http://schemas.microsoft.com/office/drawing/2014/main" id="{7DE7A38D-BC27-B3B0-A802-92FAB8145F33}"/>
              </a:ext>
            </a:extLst>
          </p:cNvPr>
          <p:cNvSpPr txBox="1"/>
          <p:nvPr/>
        </p:nvSpPr>
        <p:spPr>
          <a:xfrm>
            <a:off x="5696480" y="1916832"/>
            <a:ext cx="679994" cy="461665"/>
          </a:xfrm>
          <a:prstGeom prst="rect">
            <a:avLst/>
          </a:prstGeom>
          <a:noFill/>
        </p:spPr>
        <p:txBody>
          <a:bodyPr wrap="none" rtlCol="0">
            <a:spAutoFit/>
          </a:bodyPr>
          <a:lstStyle/>
          <a:p>
            <a:r>
              <a:rPr lang="en-IT" i="1"/>
              <a:t>E’</a:t>
            </a:r>
            <a:r>
              <a:rPr lang="en-IT" i="1" baseline="-25000"/>
              <a:t>ph</a:t>
            </a:r>
            <a:endParaRPr lang="en-IT" i="1"/>
          </a:p>
        </p:txBody>
      </p:sp>
      <p:sp>
        <p:nvSpPr>
          <p:cNvPr id="9" name="TextBox 8">
            <a:extLst>
              <a:ext uri="{FF2B5EF4-FFF2-40B4-BE49-F238E27FC236}">
                <a16:creationId xmlns:a16="http://schemas.microsoft.com/office/drawing/2014/main" id="{9CE29CA2-B505-843F-E0F0-64A4C355F4A3}"/>
              </a:ext>
            </a:extLst>
          </p:cNvPr>
          <p:cNvSpPr txBox="1"/>
          <p:nvPr/>
        </p:nvSpPr>
        <p:spPr>
          <a:xfrm>
            <a:off x="214823" y="1988840"/>
            <a:ext cx="970137" cy="461665"/>
          </a:xfrm>
          <a:prstGeom prst="rect">
            <a:avLst/>
          </a:prstGeom>
          <a:noFill/>
        </p:spPr>
        <p:txBody>
          <a:bodyPr wrap="none" rtlCol="0">
            <a:spAutoFit/>
          </a:bodyPr>
          <a:lstStyle/>
          <a:p>
            <a:r>
              <a:rPr lang="en-IT" i="1"/>
              <a:t>(MeV)</a:t>
            </a:r>
          </a:p>
        </p:txBody>
      </p:sp>
      <p:sp>
        <p:nvSpPr>
          <p:cNvPr id="10" name="TextBox 9">
            <a:extLst>
              <a:ext uri="{FF2B5EF4-FFF2-40B4-BE49-F238E27FC236}">
                <a16:creationId xmlns:a16="http://schemas.microsoft.com/office/drawing/2014/main" id="{49A27DBE-CDFC-AAF5-5D48-E0EDC0A9F8F1}"/>
              </a:ext>
            </a:extLst>
          </p:cNvPr>
          <p:cNvSpPr txBox="1"/>
          <p:nvPr/>
        </p:nvSpPr>
        <p:spPr>
          <a:xfrm>
            <a:off x="4582499" y="3427172"/>
            <a:ext cx="566181" cy="461665"/>
          </a:xfrm>
          <a:prstGeom prst="rect">
            <a:avLst/>
          </a:prstGeom>
          <a:noFill/>
        </p:spPr>
        <p:txBody>
          <a:bodyPr wrap="none" rtlCol="0">
            <a:spAutoFit/>
          </a:bodyPr>
          <a:lstStyle/>
          <a:p>
            <a:r>
              <a:rPr lang="en-IT" i="1"/>
              <a:t>E’</a:t>
            </a:r>
            <a:r>
              <a:rPr lang="en-IT" i="1" baseline="-25000"/>
              <a:t>e</a:t>
            </a:r>
            <a:endParaRPr lang="en-IT" i="1"/>
          </a:p>
        </p:txBody>
      </p:sp>
      <p:sp>
        <p:nvSpPr>
          <p:cNvPr id="11" name="TextBox 10">
            <a:extLst>
              <a:ext uri="{FF2B5EF4-FFF2-40B4-BE49-F238E27FC236}">
                <a16:creationId xmlns:a16="http://schemas.microsoft.com/office/drawing/2014/main" id="{BC1BFFF1-CD16-65DA-D93A-8FD935F683A6}"/>
              </a:ext>
            </a:extLst>
          </p:cNvPr>
          <p:cNvSpPr txBox="1"/>
          <p:nvPr/>
        </p:nvSpPr>
        <p:spPr>
          <a:xfrm>
            <a:off x="4355976" y="5127575"/>
            <a:ext cx="577402" cy="461665"/>
          </a:xfrm>
          <a:prstGeom prst="rect">
            <a:avLst/>
          </a:prstGeom>
          <a:noFill/>
        </p:spPr>
        <p:txBody>
          <a:bodyPr wrap="none" rtlCol="0">
            <a:spAutoFit/>
          </a:bodyPr>
          <a:lstStyle/>
          <a:p>
            <a:r>
              <a:rPr lang="en-IT" i="1"/>
              <a:t>E</a:t>
            </a:r>
            <a:r>
              <a:rPr lang="en-IT" i="1" baseline="-25000"/>
              <a:t>ph</a:t>
            </a:r>
            <a:endParaRPr lang="en-IT" i="1"/>
          </a:p>
        </p:txBody>
      </p:sp>
      <p:sp>
        <p:nvSpPr>
          <p:cNvPr id="12" name="TextBox 11">
            <a:extLst>
              <a:ext uri="{FF2B5EF4-FFF2-40B4-BE49-F238E27FC236}">
                <a16:creationId xmlns:a16="http://schemas.microsoft.com/office/drawing/2014/main" id="{F22B8E65-D843-3460-BF71-1A7D81A3AE74}"/>
              </a:ext>
            </a:extLst>
          </p:cNvPr>
          <p:cNvSpPr txBox="1"/>
          <p:nvPr/>
        </p:nvSpPr>
        <p:spPr>
          <a:xfrm>
            <a:off x="3563888" y="2103239"/>
            <a:ext cx="372218" cy="461665"/>
          </a:xfrm>
          <a:prstGeom prst="rect">
            <a:avLst/>
          </a:prstGeom>
          <a:noFill/>
        </p:spPr>
        <p:txBody>
          <a:bodyPr wrap="none" rtlCol="0">
            <a:spAutoFit/>
          </a:bodyPr>
          <a:lstStyle/>
          <a:p>
            <a:r>
              <a:rPr lang="en-IT" i="1"/>
              <a:t>X</a:t>
            </a:r>
          </a:p>
        </p:txBody>
      </p:sp>
      <p:cxnSp>
        <p:nvCxnSpPr>
          <p:cNvPr id="14" name="Straight Arrow Connector 13">
            <a:extLst>
              <a:ext uri="{FF2B5EF4-FFF2-40B4-BE49-F238E27FC236}">
                <a16:creationId xmlns:a16="http://schemas.microsoft.com/office/drawing/2014/main" id="{FDFAF13B-4B4E-941A-DA05-D44FE2E74EC4}"/>
              </a:ext>
            </a:extLst>
          </p:cNvPr>
          <p:cNvCxnSpPr/>
          <p:nvPr/>
        </p:nvCxnSpPr>
        <p:spPr bwMode="auto">
          <a:xfrm>
            <a:off x="5220072" y="3068960"/>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15" name="TextBox 14">
            <a:extLst>
              <a:ext uri="{FF2B5EF4-FFF2-40B4-BE49-F238E27FC236}">
                <a16:creationId xmlns:a16="http://schemas.microsoft.com/office/drawing/2014/main" id="{31C9C341-6D51-8722-8017-8693176E0B08}"/>
              </a:ext>
            </a:extLst>
          </p:cNvPr>
          <p:cNvSpPr txBox="1"/>
          <p:nvPr/>
        </p:nvSpPr>
        <p:spPr>
          <a:xfrm>
            <a:off x="4067944" y="4149080"/>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cxnSp>
        <p:nvCxnSpPr>
          <p:cNvPr id="17" name="Straight Connector 16">
            <a:extLst>
              <a:ext uri="{FF2B5EF4-FFF2-40B4-BE49-F238E27FC236}">
                <a16:creationId xmlns:a16="http://schemas.microsoft.com/office/drawing/2014/main" id="{D3F51E32-16B8-1A30-6187-EBBA6FF3EBB3}"/>
              </a:ext>
            </a:extLst>
          </p:cNvPr>
          <p:cNvCxnSpPr/>
          <p:nvPr/>
        </p:nvCxnSpPr>
        <p:spPr bwMode="auto">
          <a:xfrm>
            <a:off x="5220072" y="5301208"/>
            <a:ext cx="0" cy="108012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Box 17">
            <a:extLst>
              <a:ext uri="{FF2B5EF4-FFF2-40B4-BE49-F238E27FC236}">
                <a16:creationId xmlns:a16="http://schemas.microsoft.com/office/drawing/2014/main" id="{E68C6A91-13A3-DD4A-45A5-1825F3552164}"/>
              </a:ext>
            </a:extLst>
          </p:cNvPr>
          <p:cNvSpPr txBox="1"/>
          <p:nvPr/>
        </p:nvSpPr>
        <p:spPr>
          <a:xfrm>
            <a:off x="1187624" y="6330515"/>
            <a:ext cx="5427448" cy="461665"/>
          </a:xfrm>
          <a:prstGeom prst="rect">
            <a:avLst/>
          </a:prstGeom>
          <a:noFill/>
        </p:spPr>
        <p:txBody>
          <a:bodyPr wrap="none" rtlCol="0">
            <a:spAutoFit/>
          </a:bodyPr>
          <a:lstStyle/>
          <a:p>
            <a:r>
              <a:rPr lang="en-IT" i="1"/>
              <a:t>255 keV photon to stop electron of any E</a:t>
            </a:r>
            <a:r>
              <a:rPr lang="en-IT" i="1" baseline="-25000"/>
              <a:t>e </a:t>
            </a:r>
            <a:r>
              <a:rPr lang="en-IT" i="1"/>
              <a:t>!</a:t>
            </a:r>
          </a:p>
        </p:txBody>
      </p:sp>
    </p:spTree>
    <p:extLst>
      <p:ext uri="{BB962C8B-B14F-4D97-AF65-F5344CB8AC3E}">
        <p14:creationId xmlns:p14="http://schemas.microsoft.com/office/powerpoint/2010/main" val="22827436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9A3312-B380-3F50-AE85-B16491FC0C5F}"/>
                  </a:ext>
                </a:extLst>
              </p:cNvPr>
              <p:cNvSpPr txBox="1"/>
              <p:nvPr/>
            </p:nvSpPr>
            <p:spPr>
              <a:xfrm>
                <a:off x="1763688" y="332656"/>
                <a:ext cx="3920240" cy="829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num>
                        <m:den>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en>
                      </m:f>
                    </m:oMath>
                  </m:oMathPara>
                </a14:m>
                <a:endParaRPr lang="en-US"/>
              </a:p>
            </p:txBody>
          </p:sp>
        </mc:Choice>
        <mc:Fallback xmlns="">
          <p:sp>
            <p:nvSpPr>
              <p:cNvPr id="27" name="TextBox 26">
                <a:extLst>
                  <a:ext uri="{FF2B5EF4-FFF2-40B4-BE49-F238E27FC236}">
                    <a16:creationId xmlns:a16="http://schemas.microsoft.com/office/drawing/2014/main" id="{149A3312-B380-3F50-AE85-B16491FC0C5F}"/>
                  </a:ext>
                </a:extLst>
              </p:cNvPr>
              <p:cNvSpPr txBox="1">
                <a:spLocks noRot="1" noChangeAspect="1" noMove="1" noResize="1" noEditPoints="1" noAdjustHandles="1" noChangeArrowheads="1" noChangeShapeType="1" noTextEdit="1"/>
              </p:cNvSpPr>
              <p:nvPr/>
            </p:nvSpPr>
            <p:spPr>
              <a:xfrm>
                <a:off x="1763688" y="332656"/>
                <a:ext cx="3920240" cy="829201"/>
              </a:xfrm>
              <a:prstGeom prst="rect">
                <a:avLst/>
              </a:prstGeom>
              <a:blipFill>
                <a:blip r:embed="rId4"/>
                <a:stretch>
                  <a:fillRect l="-1290" t="-3030" r="-645" b="-1060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C8EF96D-522D-FD97-6E94-17AD606E6DFF}"/>
                  </a:ext>
                </a:extLst>
              </p:cNvPr>
              <p:cNvSpPr txBox="1"/>
              <p:nvPr/>
            </p:nvSpPr>
            <p:spPr>
              <a:xfrm>
                <a:off x="251520" y="1412776"/>
                <a:ext cx="8287653" cy="8292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𝑚𝑎𝑥</m:t>
                          </m:r>
                        </m:sub>
                        <m:sup>
                          <m:r>
                            <a:rPr lang="it-IT" i="1">
                              <a:latin typeface="Cambria Math" panose="02040503050406030204" pitchFamily="18" charset="0"/>
                            </a:rPr>
                            <m:t>′</m:t>
                          </m:r>
                        </m:sup>
                      </m:sSubSup>
                      <m:r>
                        <a:rPr lang="it-IT" b="0"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f>
                        <m:fPr>
                          <m:ctrlPr>
                            <a:rPr lang="it-IT" b="0" i="1">
                              <a:latin typeface="Cambria Math" panose="02040503050406030204" pitchFamily="18" charset="0"/>
                            </a:rPr>
                          </m:ctrlPr>
                        </m:fPr>
                        <m:num>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num>
                        <m:den>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en>
                      </m:f>
                    </m:oMath>
                  </m:oMathPara>
                </a14:m>
                <a:endParaRPr lang="en-US"/>
              </a:p>
            </p:txBody>
          </p:sp>
        </mc:Choice>
        <mc:Fallback xmlns="">
          <p:sp>
            <p:nvSpPr>
              <p:cNvPr id="2" name="TextBox 1">
                <a:extLst>
                  <a:ext uri="{FF2B5EF4-FFF2-40B4-BE49-F238E27FC236}">
                    <a16:creationId xmlns:a16="http://schemas.microsoft.com/office/drawing/2014/main" id="{3C8EF96D-522D-FD97-6E94-17AD606E6DFF}"/>
                  </a:ext>
                </a:extLst>
              </p:cNvPr>
              <p:cNvSpPr txBox="1">
                <a:spLocks noRot="1" noChangeAspect="1" noMove="1" noResize="1" noEditPoints="1" noAdjustHandles="1" noChangeArrowheads="1" noChangeShapeType="1" noTextEdit="1"/>
              </p:cNvSpPr>
              <p:nvPr/>
            </p:nvSpPr>
            <p:spPr>
              <a:xfrm>
                <a:off x="251520" y="1412776"/>
                <a:ext cx="8287653" cy="829201"/>
              </a:xfrm>
              <a:prstGeom prst="rect">
                <a:avLst/>
              </a:prstGeom>
              <a:blipFill>
                <a:blip r:embed="rId5"/>
                <a:stretch>
                  <a:fillRect l="-306" t="-3030" b="-1060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86E271-F018-A41E-8A0D-AF295C5B38F6}"/>
                  </a:ext>
                </a:extLst>
              </p:cNvPr>
              <p:cNvSpPr txBox="1"/>
              <p:nvPr/>
            </p:nvSpPr>
            <p:spPr>
              <a:xfrm>
                <a:off x="35496" y="3550985"/>
                <a:ext cx="6221895" cy="7323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m:t>
                      </m:r>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 </m:t>
                      </m:r>
                      <m:f>
                        <m:fPr>
                          <m:ctrlPr>
                            <a:rPr lang="it-IT" b="0" i="1">
                              <a:latin typeface="Cambria Math" panose="02040503050406030204" pitchFamily="18" charset="0"/>
                            </a:rPr>
                          </m:ctrlPr>
                        </m:fPr>
                        <m:num>
                          <m:r>
                            <a:rPr lang="it-IT" b="0" i="1">
                              <a:latin typeface="Cambria Math" panose="02040503050406030204" pitchFamily="18" charset="0"/>
                            </a:rPr>
                            <m:t>1+</m:t>
                          </m:r>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rPr>
                                <m:t>𝑋</m:t>
                              </m:r>
                            </m:e>
                          </m:d>
                          <m:f>
                            <m:fPr>
                              <m:type m:val="lin"/>
                              <m:ctrlPr>
                                <a:rPr lang="it-IT" b="0" i="1">
                                  <a:latin typeface="Cambria Math" panose="02040503050406030204" pitchFamily="18" charset="0"/>
                                </a:rPr>
                              </m:ctrlPr>
                            </m:fPr>
                            <m:num>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den>
                          </m:f>
                        </m:num>
                        <m:den>
                          <m:r>
                            <a:rPr lang="it-IT" b="0" i="1">
                              <a:latin typeface="Cambria Math" panose="02040503050406030204" pitchFamily="18" charset="0"/>
                            </a:rPr>
                            <m:t>1</m:t>
                          </m:r>
                          <m:r>
                            <a:rPr lang="it-IT" i="1">
                              <a:latin typeface="Cambria Math" panose="02040503050406030204" pitchFamily="18" charset="0"/>
                            </a:rPr>
                            <m:t>+</m:t>
                          </m:r>
                          <m:r>
                            <a:rPr lang="it-IT" b="0" i="1">
                              <a:latin typeface="Cambria Math" panose="02040503050406030204" pitchFamily="18" charset="0"/>
                            </a:rPr>
                            <m:t>𝑋</m:t>
                          </m:r>
                        </m:den>
                      </m:f>
                    </m:oMath>
                  </m:oMathPara>
                </a14:m>
                <a:endParaRPr lang="en-US"/>
              </a:p>
            </p:txBody>
          </p:sp>
        </mc:Choice>
        <mc:Fallback xmlns="">
          <p:sp>
            <p:nvSpPr>
              <p:cNvPr id="4" name="TextBox 3">
                <a:extLst>
                  <a:ext uri="{FF2B5EF4-FFF2-40B4-BE49-F238E27FC236}">
                    <a16:creationId xmlns:a16="http://schemas.microsoft.com/office/drawing/2014/main" id="{E786E271-F018-A41E-8A0D-AF295C5B38F6}"/>
                  </a:ext>
                </a:extLst>
              </p:cNvPr>
              <p:cNvSpPr txBox="1">
                <a:spLocks noRot="1" noChangeAspect="1" noMove="1" noResize="1" noEditPoints="1" noAdjustHandles="1" noChangeArrowheads="1" noChangeShapeType="1" noTextEdit="1"/>
              </p:cNvSpPr>
              <p:nvPr/>
            </p:nvSpPr>
            <p:spPr>
              <a:xfrm>
                <a:off x="35496" y="3550985"/>
                <a:ext cx="6221895" cy="732380"/>
              </a:xfrm>
              <a:prstGeom prst="rect">
                <a:avLst/>
              </a:prstGeom>
              <a:blipFill>
                <a:blip r:embed="rId6"/>
                <a:stretch>
                  <a:fillRect t="-88136" b="-76271"/>
                </a:stretch>
              </a:blipFill>
            </p:spPr>
            <p:txBody>
              <a:bodyPr/>
              <a:lstStyle/>
              <a:p>
                <a:r>
                  <a:rPr lang="en-IT">
                    <a:noFill/>
                  </a:rPr>
                  <a:t> </a:t>
                </a:r>
              </a:p>
            </p:txBody>
          </p:sp>
        </mc:Fallback>
      </mc:AlternateContent>
      <p:cxnSp>
        <p:nvCxnSpPr>
          <p:cNvPr id="6" name="Straight Arrow Connector 5">
            <a:extLst>
              <a:ext uri="{FF2B5EF4-FFF2-40B4-BE49-F238E27FC236}">
                <a16:creationId xmlns:a16="http://schemas.microsoft.com/office/drawing/2014/main" id="{B5E093C5-4229-A6C9-AE11-3996C8F72A14}"/>
              </a:ext>
            </a:extLst>
          </p:cNvPr>
          <p:cNvCxnSpPr/>
          <p:nvPr/>
        </p:nvCxnSpPr>
        <p:spPr bwMode="auto">
          <a:xfrm flipV="1">
            <a:off x="6223384" y="3232970"/>
            <a:ext cx="1197288" cy="7041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02992AE8-FBBB-168D-268E-71F09E82B200}"/>
              </a:ext>
            </a:extLst>
          </p:cNvPr>
          <p:cNvCxnSpPr>
            <a:cxnSpLocks/>
          </p:cNvCxnSpPr>
          <p:nvPr/>
        </p:nvCxnSpPr>
        <p:spPr bwMode="auto">
          <a:xfrm>
            <a:off x="6257391" y="4000225"/>
            <a:ext cx="1258553" cy="5835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5157849B-2608-417B-7D82-A705A7F25349}"/>
              </a:ext>
            </a:extLst>
          </p:cNvPr>
          <p:cNvSpPr txBox="1"/>
          <p:nvPr/>
        </p:nvSpPr>
        <p:spPr>
          <a:xfrm>
            <a:off x="6180831" y="4317527"/>
            <a:ext cx="907621" cy="461665"/>
          </a:xfrm>
          <a:prstGeom prst="rect">
            <a:avLst/>
          </a:prstGeom>
          <a:noFill/>
        </p:spPr>
        <p:txBody>
          <a:bodyPr wrap="none" rtlCol="0">
            <a:spAutoFit/>
          </a:bodyPr>
          <a:lstStyle/>
          <a:p>
            <a:r>
              <a:rPr lang="en-IT"/>
              <a:t>X&gt;&gt;1</a:t>
            </a:r>
          </a:p>
        </p:txBody>
      </p:sp>
      <p:sp>
        <p:nvSpPr>
          <p:cNvPr id="13" name="TextBox 12">
            <a:extLst>
              <a:ext uri="{FF2B5EF4-FFF2-40B4-BE49-F238E27FC236}">
                <a16:creationId xmlns:a16="http://schemas.microsoft.com/office/drawing/2014/main" id="{C6E40C79-F8F4-ADC4-B401-F2F93D73F15B}"/>
              </a:ext>
            </a:extLst>
          </p:cNvPr>
          <p:cNvSpPr txBox="1"/>
          <p:nvPr/>
        </p:nvSpPr>
        <p:spPr>
          <a:xfrm>
            <a:off x="6184659" y="3111351"/>
            <a:ext cx="907621" cy="461665"/>
          </a:xfrm>
          <a:prstGeom prst="rect">
            <a:avLst/>
          </a:prstGeom>
          <a:noFill/>
        </p:spPr>
        <p:txBody>
          <a:bodyPr wrap="none" rtlCol="0">
            <a:spAutoFit/>
          </a:bodyPr>
          <a:lstStyle/>
          <a:p>
            <a:r>
              <a:rPr lang="en-IT"/>
              <a:t>X&lt;&lt;1</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9A987AD-C500-F0B9-B25C-D68DE0FE63F6}"/>
                  </a:ext>
                </a:extLst>
              </p:cNvPr>
              <p:cNvSpPr txBox="1"/>
              <p:nvPr/>
            </p:nvSpPr>
            <p:spPr>
              <a:xfrm>
                <a:off x="7236296" y="2852936"/>
                <a:ext cx="1741118" cy="3695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a:p>
            </p:txBody>
          </p:sp>
        </mc:Choice>
        <mc:Fallback xmlns="">
          <p:sp>
            <p:nvSpPr>
              <p:cNvPr id="14" name="TextBox 13">
                <a:extLst>
                  <a:ext uri="{FF2B5EF4-FFF2-40B4-BE49-F238E27FC236}">
                    <a16:creationId xmlns:a16="http://schemas.microsoft.com/office/drawing/2014/main" id="{A9A987AD-C500-F0B9-B25C-D68DE0FE63F6}"/>
                  </a:ext>
                </a:extLst>
              </p:cNvPr>
              <p:cNvSpPr txBox="1">
                <a:spLocks noRot="1" noChangeAspect="1" noMove="1" noResize="1" noEditPoints="1" noAdjustHandles="1" noChangeArrowheads="1" noChangeShapeType="1" noTextEdit="1"/>
              </p:cNvSpPr>
              <p:nvPr/>
            </p:nvSpPr>
            <p:spPr>
              <a:xfrm>
                <a:off x="7236296" y="2852936"/>
                <a:ext cx="1741118" cy="369588"/>
              </a:xfrm>
              <a:prstGeom prst="rect">
                <a:avLst/>
              </a:prstGeom>
              <a:blipFill>
                <a:blip r:embed="rId7"/>
                <a:stretch>
                  <a:fillRect l="-5755" t="-10000" b="-3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624DF14-5EAD-28CF-D360-71D4B0FE7251}"/>
                  </a:ext>
                </a:extLst>
              </p:cNvPr>
              <p:cNvSpPr txBox="1"/>
              <p:nvPr/>
            </p:nvSpPr>
            <p:spPr>
              <a:xfrm>
                <a:off x="7093144" y="4646842"/>
                <a:ext cx="1898725" cy="397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b="0" i="1">
                              <a:latin typeface="Cambria Math" panose="02040503050406030204" pitchFamily="18" charset="0"/>
                            </a:rPr>
                            <m:t>𝑝h</m:t>
                          </m:r>
                        </m:sub>
                      </m:sSub>
                    </m:oMath>
                  </m:oMathPara>
                </a14:m>
                <a:endParaRPr lang="en-US"/>
              </a:p>
            </p:txBody>
          </p:sp>
        </mc:Choice>
        <mc:Fallback xmlns="">
          <p:sp>
            <p:nvSpPr>
              <p:cNvPr id="15" name="TextBox 14">
                <a:extLst>
                  <a:ext uri="{FF2B5EF4-FFF2-40B4-BE49-F238E27FC236}">
                    <a16:creationId xmlns:a16="http://schemas.microsoft.com/office/drawing/2014/main" id="{7624DF14-5EAD-28CF-D360-71D4B0FE7251}"/>
                  </a:ext>
                </a:extLst>
              </p:cNvPr>
              <p:cNvSpPr txBox="1">
                <a:spLocks noRot="1" noChangeAspect="1" noMove="1" noResize="1" noEditPoints="1" noAdjustHandles="1" noChangeArrowheads="1" noChangeShapeType="1" noTextEdit="1"/>
              </p:cNvSpPr>
              <p:nvPr/>
            </p:nvSpPr>
            <p:spPr>
              <a:xfrm>
                <a:off x="7093144" y="4646842"/>
                <a:ext cx="1898725" cy="397866"/>
              </a:xfrm>
              <a:prstGeom prst="rect">
                <a:avLst/>
              </a:prstGeom>
              <a:blipFill>
                <a:blip r:embed="rId8"/>
                <a:stretch>
                  <a:fillRect l="-5333" t="-6061" r="-2000" b="-2727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B48377-93F4-7441-D238-70A7705DFF40}"/>
                  </a:ext>
                </a:extLst>
              </p:cNvPr>
              <p:cNvSpPr txBox="1"/>
              <p:nvPr/>
            </p:nvSpPr>
            <p:spPr>
              <a:xfrm>
                <a:off x="1051258" y="5379350"/>
                <a:ext cx="6579302"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num>
                        <m:den>
                          <m:r>
                            <a:rPr lang="it-IT" b="0" i="1">
                              <a:latin typeface="Cambria Math" panose="02040503050406030204" pitchFamily="18" charset="0"/>
                              <a:ea typeface="Cambria Math" panose="02040503050406030204" pitchFamily="18" charset="0"/>
                            </a:rPr>
                            <m:t>2</m:t>
                          </m:r>
                        </m:den>
                      </m:f>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1−</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     </m:t>
                      </m:r>
                      <m:r>
                        <a:rPr lang="it-IT" i="1">
                          <a:latin typeface="Cambria Math" panose="02040503050406030204" pitchFamily="18" charset="0"/>
                          <a:ea typeface="Cambria Math" panose="02040503050406030204" pitchFamily="18" charset="0"/>
                        </a:rPr>
                        <m:t>⟹</m:t>
                      </m:r>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16" name="TextBox 15">
                <a:extLst>
                  <a:ext uri="{FF2B5EF4-FFF2-40B4-BE49-F238E27FC236}">
                    <a16:creationId xmlns:a16="http://schemas.microsoft.com/office/drawing/2014/main" id="{D7B48377-93F4-7441-D238-70A7705DFF40}"/>
                  </a:ext>
                </a:extLst>
              </p:cNvPr>
              <p:cNvSpPr txBox="1">
                <a:spLocks noRot="1" noChangeAspect="1" noMove="1" noResize="1" noEditPoints="1" noAdjustHandles="1" noChangeArrowheads="1" noChangeShapeType="1" noTextEdit="1"/>
              </p:cNvSpPr>
              <p:nvPr/>
            </p:nvSpPr>
            <p:spPr>
              <a:xfrm>
                <a:off x="1051258" y="5379350"/>
                <a:ext cx="6579302" cy="738728"/>
              </a:xfrm>
              <a:prstGeom prst="rect">
                <a:avLst/>
              </a:prstGeom>
              <a:blipFill>
                <a:blip r:embed="rId9"/>
                <a:stretch>
                  <a:fillRect l="-1156" b="-15254"/>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BF4C3F79-CB2E-B4BA-91F3-D37FD81B4E0C}"/>
              </a:ext>
            </a:extLst>
          </p:cNvPr>
          <p:cNvSpPr txBox="1"/>
          <p:nvPr/>
        </p:nvSpPr>
        <p:spPr>
          <a:xfrm>
            <a:off x="1664832" y="6309320"/>
            <a:ext cx="5427448" cy="461665"/>
          </a:xfrm>
          <a:prstGeom prst="rect">
            <a:avLst/>
          </a:prstGeom>
          <a:noFill/>
        </p:spPr>
        <p:txBody>
          <a:bodyPr wrap="none" rtlCol="0">
            <a:spAutoFit/>
          </a:bodyPr>
          <a:lstStyle/>
          <a:p>
            <a:r>
              <a:rPr lang="en-IT" i="1"/>
              <a:t>255 keV photon to stop electron of any E</a:t>
            </a:r>
            <a:r>
              <a:rPr lang="en-IT" i="1" baseline="-25000"/>
              <a:t>e </a:t>
            </a:r>
            <a:r>
              <a:rPr lang="en-IT" i="1"/>
              <a:t>!</a:t>
            </a:r>
          </a:p>
        </p:txBody>
      </p:sp>
      <p:cxnSp>
        <p:nvCxnSpPr>
          <p:cNvPr id="7" name="Straight Arrow Connector 6">
            <a:extLst>
              <a:ext uri="{FF2B5EF4-FFF2-40B4-BE49-F238E27FC236}">
                <a16:creationId xmlns:a16="http://schemas.microsoft.com/office/drawing/2014/main" id="{80F048FB-C7D3-B2EE-67D4-7A65EF639E44}"/>
              </a:ext>
            </a:extLst>
          </p:cNvPr>
          <p:cNvCxnSpPr>
            <a:cxnSpLocks/>
          </p:cNvCxnSpPr>
          <p:nvPr/>
        </p:nvCxnSpPr>
        <p:spPr bwMode="auto">
          <a:xfrm flipV="1">
            <a:off x="755576" y="3222524"/>
            <a:ext cx="218514" cy="4945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5886C74-E399-8E48-BA8F-803E91218E5F}"/>
                  </a:ext>
                </a:extLst>
              </p:cNvPr>
              <p:cNvSpPr txBox="1"/>
              <p:nvPr/>
            </p:nvSpPr>
            <p:spPr>
              <a:xfrm>
                <a:off x="755576" y="2480149"/>
                <a:ext cx="4233980" cy="8768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f>
                            <m:fPr>
                              <m:type m:val="lin"/>
                              <m:ctrlPr>
                                <a:rPr lang="it-IT" b="0" i="1">
                                  <a:latin typeface="Cambria Math" panose="02040503050406030204" pitchFamily="18" charset="0"/>
                                </a:rPr>
                              </m:ctrlPr>
                            </m:fPr>
                            <m:num>
                              <m:r>
                                <a:rPr lang="it-IT" i="1">
                                  <a:latin typeface="Cambria Math" panose="02040503050406030204" pitchFamily="18" charset="0"/>
                                </a:rPr>
                                <m:t>4</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p>
                                <m:sSupPr>
                                  <m:ctrlPr>
                                    <a:rPr lang="it-IT" i="1">
                                      <a:latin typeface="Cambria Math" panose="02040503050406030204" pitchFamily="18" charset="0"/>
                                    </a:rPr>
                                  </m:ctrlPr>
                                </m:sSupPr>
                                <m:e>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e>
                                <m:sup>
                                  <m:r>
                                    <a:rPr lang="it-IT" i="1">
                                      <a:latin typeface="Cambria Math" panose="02040503050406030204" pitchFamily="18" charset="0"/>
                                    </a:rPr>
                                    <m:t>2</m:t>
                                  </m:r>
                                </m:sup>
                              </m:sSup>
                            </m:num>
                            <m:den>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e>
                                  </m:d>
                                </m:e>
                                <m:sup>
                                  <m:r>
                                    <a:rPr lang="it-IT" i="1">
                                      <a:latin typeface="Cambria Math" panose="02040503050406030204" pitchFamily="18" charset="0"/>
                                      <a:ea typeface="Cambria Math" panose="02040503050406030204" pitchFamily="18" charset="0"/>
                                    </a:rPr>
                                    <m:t>2</m:t>
                                  </m:r>
                                </m:sup>
                              </m:sSup>
                            </m:den>
                          </m:f>
                        </m:num>
                        <m:den>
                          <m:r>
                            <a:rPr lang="it-IT" b="0" i="1">
                              <a:latin typeface="Cambria Math" panose="02040503050406030204" pitchFamily="18" charset="0"/>
                            </a:rPr>
                            <m:t>1</m:t>
                          </m:r>
                          <m:r>
                            <a:rPr lang="it-IT" i="1">
                              <a:latin typeface="Cambria Math" panose="02040503050406030204" pitchFamily="18" charset="0"/>
                            </a:rPr>
                            <m:t>+</m:t>
                          </m:r>
                          <m:f>
                            <m:fPr>
                              <m:type m:val="lin"/>
                              <m:ctrlPr>
                                <a:rPr lang="it-IT" i="1">
                                  <a:latin typeface="Cambria Math" panose="02040503050406030204" pitchFamily="18" charset="0"/>
                                </a:rPr>
                              </m:ctrlPr>
                            </m:fPr>
                            <m:num>
                              <m:sSub>
                                <m:sSubPr>
                                  <m:ctrlPr>
                                    <a:rPr lang="en-US" i="1">
                                      <a:latin typeface="Cambria Math" panose="02040503050406030204" pitchFamily="18" charset="0"/>
                                    </a:rPr>
                                  </m:ctrlPr>
                                </m:sSubPr>
                                <m:e>
                                  <m:r>
                                    <a:rPr lang="it-IT" b="0" i="1">
                                      <a:latin typeface="Cambria Math" panose="02040503050406030204" pitchFamily="18" charset="0"/>
                                    </a:rPr>
                                    <m:t>4</m:t>
                                  </m:r>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num>
                            <m:den>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e>
                                  </m:d>
                                </m:e>
                                <m:sup>
                                  <m:r>
                                    <a:rPr lang="it-IT" i="1">
                                      <a:latin typeface="Cambria Math" panose="02040503050406030204" pitchFamily="18" charset="0"/>
                                      <a:ea typeface="Cambria Math" panose="02040503050406030204" pitchFamily="18" charset="0"/>
                                    </a:rPr>
                                    <m:t>2</m:t>
                                  </m:r>
                                </m:sup>
                              </m:sSup>
                            </m:den>
                          </m:f>
                        </m:den>
                      </m:f>
                    </m:oMath>
                  </m:oMathPara>
                </a14:m>
                <a:endParaRPr lang="en-US"/>
              </a:p>
            </p:txBody>
          </p:sp>
        </mc:Choice>
        <mc:Fallback xmlns="">
          <p:sp>
            <p:nvSpPr>
              <p:cNvPr id="18" name="TextBox 17">
                <a:extLst>
                  <a:ext uri="{FF2B5EF4-FFF2-40B4-BE49-F238E27FC236}">
                    <a16:creationId xmlns:a16="http://schemas.microsoft.com/office/drawing/2014/main" id="{05886C74-E399-8E48-BA8F-803E91218E5F}"/>
                  </a:ext>
                </a:extLst>
              </p:cNvPr>
              <p:cNvSpPr txBox="1">
                <a:spLocks noRot="1" noChangeAspect="1" noMove="1" noResize="1" noEditPoints="1" noAdjustHandles="1" noChangeArrowheads="1" noChangeShapeType="1" noTextEdit="1"/>
              </p:cNvSpPr>
              <p:nvPr/>
            </p:nvSpPr>
            <p:spPr>
              <a:xfrm>
                <a:off x="755576" y="2480149"/>
                <a:ext cx="4233980" cy="876843"/>
              </a:xfrm>
              <a:prstGeom prst="rect">
                <a:avLst/>
              </a:prstGeom>
              <a:blipFill>
                <a:blip r:embed="rId10"/>
                <a:stretch>
                  <a:fillRect l="-1198" t="-68571" r="-299" b="-102857"/>
                </a:stretch>
              </a:blipFill>
            </p:spPr>
            <p:txBody>
              <a:bodyPr/>
              <a:lstStyle/>
              <a:p>
                <a:r>
                  <a:rPr lang="en-IT">
                    <a:noFill/>
                  </a:rPr>
                  <a:t> </a:t>
                </a:r>
              </a:p>
            </p:txBody>
          </p:sp>
        </mc:Fallback>
      </mc:AlternateContent>
    </p:spTree>
    <p:extLst>
      <p:ext uri="{BB962C8B-B14F-4D97-AF65-F5344CB8AC3E}">
        <p14:creationId xmlns:p14="http://schemas.microsoft.com/office/powerpoint/2010/main" val="10297838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7B48377-93F4-7441-D238-70A7705DFF40}"/>
                  </a:ext>
                </a:extLst>
              </p:cNvPr>
              <p:cNvSpPr txBox="1"/>
              <p:nvPr/>
            </p:nvSpPr>
            <p:spPr>
              <a:xfrm>
                <a:off x="1867582" y="767105"/>
                <a:ext cx="646279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num>
                        <m:den>
                          <m:r>
                            <a:rPr lang="it-IT" i="1">
                              <a:latin typeface="Cambria Math" panose="02040503050406030204" pitchFamily="18" charset="0"/>
                              <a:ea typeface="Cambria Math" panose="02040503050406030204" pitchFamily="18" charset="0"/>
                            </a:rPr>
                            <m:t>2</m:t>
                          </m:r>
                        </m:den>
                      </m:f>
                      <m:r>
                        <a:rPr lang="it-IT" i="1">
                          <a:latin typeface="Cambria Math" panose="02040503050406030204" pitchFamily="18" charset="0"/>
                          <a:ea typeface="Cambria Math" panose="02040503050406030204" pitchFamily="18" charset="0"/>
                        </a:rPr>
                        <m:t> −</m:t>
                      </m:r>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1−</m:t>
                          </m:r>
                          <m:r>
                            <a:rPr lang="it-IT" i="1">
                              <a:latin typeface="Cambria Math" panose="02040503050406030204" pitchFamily="18" charset="0"/>
                              <a:ea typeface="Cambria Math" panose="02040503050406030204" pitchFamily="18" charset="0"/>
                            </a:rPr>
                            <m:t>𝛽</m:t>
                          </m:r>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16" name="TextBox 15">
                <a:extLst>
                  <a:ext uri="{FF2B5EF4-FFF2-40B4-BE49-F238E27FC236}">
                    <a16:creationId xmlns:a16="http://schemas.microsoft.com/office/drawing/2014/main" id="{D7B48377-93F4-7441-D238-70A7705DFF40}"/>
                  </a:ext>
                </a:extLst>
              </p:cNvPr>
              <p:cNvSpPr txBox="1">
                <a:spLocks noRot="1" noChangeAspect="1" noMove="1" noResize="1" noEditPoints="1" noAdjustHandles="1" noChangeArrowheads="1" noChangeShapeType="1" noTextEdit="1"/>
              </p:cNvSpPr>
              <p:nvPr/>
            </p:nvSpPr>
            <p:spPr>
              <a:xfrm>
                <a:off x="1867582" y="767105"/>
                <a:ext cx="6462795" cy="738728"/>
              </a:xfrm>
              <a:prstGeom prst="rect">
                <a:avLst/>
              </a:prstGeom>
              <a:blipFill>
                <a:blip r:embed="rId4"/>
                <a:stretch>
                  <a:fillRect l="-978" b="-13559"/>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BF4C3F79-CB2E-B4BA-91F3-D37FD81B4E0C}"/>
              </a:ext>
            </a:extLst>
          </p:cNvPr>
          <p:cNvSpPr txBox="1"/>
          <p:nvPr/>
        </p:nvSpPr>
        <p:spPr>
          <a:xfrm>
            <a:off x="819202" y="6143277"/>
            <a:ext cx="7788671" cy="461665"/>
          </a:xfrm>
          <a:prstGeom prst="rect">
            <a:avLst/>
          </a:prstGeom>
          <a:noFill/>
        </p:spPr>
        <p:txBody>
          <a:bodyPr wrap="none" rtlCol="0">
            <a:spAutoFit/>
          </a:bodyPr>
          <a:lstStyle/>
          <a:p>
            <a:r>
              <a:rPr lang="en-IT" i="1"/>
              <a:t>255 keV photons will stop electrons of any E</a:t>
            </a:r>
            <a:r>
              <a:rPr lang="en-IT" i="1" baseline="-25000"/>
              <a:t>e </a:t>
            </a:r>
            <a:r>
              <a:rPr lang="en-IT" i="1"/>
              <a:t>as far as </a:t>
            </a:r>
            <a:r>
              <a:rPr lang="en-IT" i="1">
                <a:latin typeface="Symbol" pitchFamily="2" charset="2"/>
              </a:rPr>
              <a:t>g </a:t>
            </a:r>
            <a:r>
              <a:rPr lang="en-IT" i="1"/>
              <a:t>&gt;&gt; 1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451F46-C954-C7D5-8521-D586DF1B61A3}"/>
                  </a:ext>
                </a:extLst>
              </p:cNvPr>
              <p:cNvSpPr txBox="1"/>
              <p:nvPr/>
            </p:nvSpPr>
            <p:spPr>
              <a:xfrm>
                <a:off x="1259632" y="2063926"/>
                <a:ext cx="7086107" cy="799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m:t>
                      </m:r>
                      <m:r>
                        <a:rPr lang="it-IT" b="0" i="1">
                          <a:latin typeface="Cambria Math" panose="02040503050406030204" pitchFamily="18" charset="0"/>
                          <a:ea typeface="Cambria Math" panose="02040503050406030204" pitchFamily="18" charset="0"/>
                        </a:rPr>
                        <m:t>𝑎𝑛𝑑</m:t>
                      </m:r>
                      <m:r>
                        <a:rPr lang="it-IT"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num>
                        <m:den>
                          <m:r>
                            <a:rPr lang="it-IT" b="0" i="1">
                              <a:latin typeface="Cambria Math" panose="02040503050406030204" pitchFamily="18" charset="0"/>
                              <a:ea typeface="Cambria Math" panose="02040503050406030204" pitchFamily="18" charset="0"/>
                            </a:rPr>
                            <m:t>2</m:t>
                          </m:r>
                        </m:den>
                      </m:f>
                      <m:d>
                        <m:dPr>
                          <m:begChr m:val="["/>
                          <m:endChr m:val="]"/>
                          <m:ctrlPr>
                            <a:rPr lang="it-IT" b="0" i="1">
                              <a:latin typeface="Cambria Math" panose="02040503050406030204" pitchFamily="18" charset="0"/>
                              <a:ea typeface="Cambria Math" panose="02040503050406030204" pitchFamily="18" charset="0"/>
                            </a:rPr>
                          </m:ctrlPr>
                        </m:dPr>
                        <m:e>
                          <m:r>
                            <a:rPr lang="it-IT" b="0" i="1">
                              <a:latin typeface="Cambria Math" panose="02040503050406030204" pitchFamily="18" charset="0"/>
                              <a:ea typeface="Cambria Math" panose="02040503050406030204" pitchFamily="18" charset="0"/>
                            </a:rPr>
                            <m:t>1−</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𝛾</m:t>
                              </m:r>
                            </m:den>
                          </m:f>
                        </m:e>
                      </m:d>
                      <m:r>
                        <a:rPr lang="it-IT" b="0" i="1">
                          <a:latin typeface="Cambria Math" panose="02040503050406030204" pitchFamily="18" charset="0"/>
                          <a:ea typeface="Cambria Math" panose="02040503050406030204" pitchFamily="18" charset="0"/>
                        </a:rPr>
                        <m:t>   ⟹  </m:t>
                      </m:r>
                      <m:sSubSup>
                        <m:sSubSupPr>
                          <m:ctrlPr>
                            <a:rPr lang="it-IT" i="1">
                              <a:latin typeface="Cambria Math" panose="02040503050406030204" pitchFamily="18" charset="0"/>
                            </a:rPr>
                          </m:ctrlPr>
                        </m:sSubSup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rPr>
                            <m:t>𝑒</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5" name="TextBox 4">
                <a:extLst>
                  <a:ext uri="{FF2B5EF4-FFF2-40B4-BE49-F238E27FC236}">
                    <a16:creationId xmlns:a16="http://schemas.microsoft.com/office/drawing/2014/main" id="{F3451F46-C954-C7D5-8521-D586DF1B61A3}"/>
                  </a:ext>
                </a:extLst>
              </p:cNvPr>
              <p:cNvSpPr txBox="1">
                <a:spLocks noRot="1" noChangeAspect="1" noMove="1" noResize="1" noEditPoints="1" noAdjustHandles="1" noChangeArrowheads="1" noChangeShapeType="1" noTextEdit="1"/>
              </p:cNvSpPr>
              <p:nvPr/>
            </p:nvSpPr>
            <p:spPr>
              <a:xfrm>
                <a:off x="1259632" y="2063926"/>
                <a:ext cx="7086107" cy="799001"/>
              </a:xfrm>
              <a:prstGeom prst="rect">
                <a:avLst/>
              </a:prstGeom>
              <a:blipFill>
                <a:blip r:embed="rId5"/>
                <a:stretch>
                  <a:fillRect l="-1431" r="-179" b="-12500"/>
                </a:stretch>
              </a:blipFill>
            </p:spPr>
            <p:txBody>
              <a:bodyPr/>
              <a:lstStyle/>
              <a:p>
                <a:r>
                  <a:rPr lang="en-IT">
                    <a:noFill/>
                  </a:rPr>
                  <a:t> </a:t>
                </a:r>
              </a:p>
            </p:txBody>
          </p:sp>
        </mc:Fallback>
      </mc:AlternateContent>
      <p:sp>
        <p:nvSpPr>
          <p:cNvPr id="2" name="TextBox 1">
            <a:extLst>
              <a:ext uri="{FF2B5EF4-FFF2-40B4-BE49-F238E27FC236}">
                <a16:creationId xmlns:a16="http://schemas.microsoft.com/office/drawing/2014/main" id="{E23EEE8B-D7EB-A3BE-6C9C-227F43ADAF76}"/>
              </a:ext>
            </a:extLst>
          </p:cNvPr>
          <p:cNvSpPr txBox="1"/>
          <p:nvPr/>
        </p:nvSpPr>
        <p:spPr>
          <a:xfrm>
            <a:off x="650054" y="4047455"/>
            <a:ext cx="5251181" cy="461665"/>
          </a:xfrm>
          <a:prstGeom prst="rect">
            <a:avLst/>
          </a:prstGeom>
          <a:noFill/>
        </p:spPr>
        <p:txBody>
          <a:bodyPr wrap="none" rtlCol="0">
            <a:spAutoFit/>
          </a:bodyPr>
          <a:lstStyle/>
          <a:p>
            <a:r>
              <a:rPr lang="en-GB"/>
              <a:t>If the incident photon energy is given by </a:t>
            </a:r>
            <a:endParaRPr lang="en-IT"/>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29230E-8B7C-9DD4-0B93-C394D8A337BA}"/>
                  </a:ext>
                </a:extLst>
              </p:cNvPr>
              <p:cNvSpPr txBox="1"/>
              <p:nvPr/>
            </p:nvSpPr>
            <p:spPr>
              <a:xfrm>
                <a:off x="5901235" y="3861048"/>
                <a:ext cx="2706638" cy="799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num>
                        <m:den>
                          <m:r>
                            <a:rPr lang="it-IT" b="0" i="1">
                              <a:latin typeface="Cambria Math" panose="02040503050406030204" pitchFamily="18" charset="0"/>
                              <a:ea typeface="Cambria Math" panose="02040503050406030204" pitchFamily="18" charset="0"/>
                            </a:rPr>
                            <m:t>2</m:t>
                          </m:r>
                        </m:den>
                      </m:f>
                      <m:d>
                        <m:dPr>
                          <m:begChr m:val="["/>
                          <m:endChr m:val="]"/>
                          <m:ctrlPr>
                            <a:rPr lang="it-IT" b="0" i="1">
                              <a:latin typeface="Cambria Math" panose="02040503050406030204" pitchFamily="18" charset="0"/>
                              <a:ea typeface="Cambria Math" panose="02040503050406030204" pitchFamily="18" charset="0"/>
                            </a:rPr>
                          </m:ctrlPr>
                        </m:dPr>
                        <m:e>
                          <m:r>
                            <a:rPr lang="it-IT" b="0" i="1">
                              <a:latin typeface="Cambria Math" panose="02040503050406030204" pitchFamily="18" charset="0"/>
                              <a:ea typeface="Cambria Math" panose="02040503050406030204" pitchFamily="18" charset="0"/>
                            </a:rPr>
                            <m:t>1−</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𝛾</m:t>
                              </m:r>
                            </m:den>
                          </m:f>
                        </m:e>
                      </m:d>
                      <m:r>
                        <a:rPr lang="it-IT" b="0" i="1">
                          <a:latin typeface="Cambria Math" panose="02040503050406030204" pitchFamily="18" charset="0"/>
                          <a:ea typeface="Cambria Math" panose="02040503050406030204" pitchFamily="18" charset="0"/>
                        </a:rPr>
                        <m:t> </m:t>
                      </m:r>
                    </m:oMath>
                  </m:oMathPara>
                </a14:m>
                <a:endParaRPr lang="en-US"/>
              </a:p>
            </p:txBody>
          </p:sp>
        </mc:Choice>
        <mc:Fallback xmlns="">
          <p:sp>
            <p:nvSpPr>
              <p:cNvPr id="4" name="TextBox 3">
                <a:extLst>
                  <a:ext uri="{FF2B5EF4-FFF2-40B4-BE49-F238E27FC236}">
                    <a16:creationId xmlns:a16="http://schemas.microsoft.com/office/drawing/2014/main" id="{7929230E-8B7C-9DD4-0B93-C394D8A337BA}"/>
                  </a:ext>
                </a:extLst>
              </p:cNvPr>
              <p:cNvSpPr txBox="1">
                <a:spLocks noRot="1" noChangeAspect="1" noMove="1" noResize="1" noEditPoints="1" noAdjustHandles="1" noChangeArrowheads="1" noChangeShapeType="1" noTextEdit="1"/>
              </p:cNvSpPr>
              <p:nvPr/>
            </p:nvSpPr>
            <p:spPr>
              <a:xfrm>
                <a:off x="5901235" y="3861048"/>
                <a:ext cx="2706638" cy="799001"/>
              </a:xfrm>
              <a:prstGeom prst="rect">
                <a:avLst/>
              </a:prstGeom>
              <a:blipFill>
                <a:blip r:embed="rId6"/>
                <a:stretch>
                  <a:fillRect l="-3738" r="-3738" b="-14063"/>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A33A6EE4-1A02-B4E7-E89D-848F9539F8EA}"/>
              </a:ext>
            </a:extLst>
          </p:cNvPr>
          <p:cNvSpPr txBox="1"/>
          <p:nvPr/>
        </p:nvSpPr>
        <p:spPr>
          <a:xfrm>
            <a:off x="1594114" y="5060092"/>
            <a:ext cx="6564618" cy="830997"/>
          </a:xfrm>
          <a:prstGeom prst="rect">
            <a:avLst/>
          </a:prstGeom>
          <a:noFill/>
        </p:spPr>
        <p:txBody>
          <a:bodyPr wrap="none" rtlCol="0">
            <a:spAutoFit/>
          </a:bodyPr>
          <a:lstStyle/>
          <a:p>
            <a:r>
              <a:rPr lang="en-GB"/>
              <a:t>a</a:t>
            </a:r>
            <a:r>
              <a:rPr lang="en-IT"/>
              <a:t>ny relativitic electron (i.e. </a:t>
            </a:r>
            <a:r>
              <a:rPr lang="en-IT" i="1">
                <a:latin typeface="Symbol" pitchFamily="2" charset="2"/>
              </a:rPr>
              <a:t>g </a:t>
            </a:r>
            <a:r>
              <a:rPr lang="en-IT">
                <a:latin typeface="Symbol" pitchFamily="2" charset="2"/>
              </a:rPr>
              <a:t> </a:t>
            </a:r>
            <a:r>
              <a:rPr lang="en-IT" i="1"/>
              <a:t>&gt;&gt; 1</a:t>
            </a:r>
            <a:r>
              <a:rPr lang="en-IT"/>
              <a:t>) will be stopped</a:t>
            </a:r>
          </a:p>
          <a:p>
            <a:r>
              <a:rPr lang="en-IT"/>
              <a:t>in a head-on collision with such a photon</a:t>
            </a:r>
          </a:p>
        </p:txBody>
      </p:sp>
    </p:spTree>
    <p:extLst>
      <p:ext uri="{BB962C8B-B14F-4D97-AF65-F5344CB8AC3E}">
        <p14:creationId xmlns:p14="http://schemas.microsoft.com/office/powerpoint/2010/main" val="20887622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29230E-8B7C-9DD4-0B93-C394D8A337BA}"/>
                  </a:ext>
                </a:extLst>
              </p:cNvPr>
              <p:cNvSpPr txBox="1"/>
              <p:nvPr/>
            </p:nvSpPr>
            <p:spPr>
              <a:xfrm>
                <a:off x="1763688" y="218281"/>
                <a:ext cx="6765057" cy="617605"/>
              </a:xfrm>
              <a:prstGeom prst="rect">
                <a:avLst/>
              </a:prstGeom>
              <a:noFill/>
            </p:spPr>
            <p:txBody>
              <a:bodyPr wrap="none" lIns="0" tIns="0" rIns="0" bIns="0" rtlCol="0">
                <a:spAutoFit/>
              </a:bodyPr>
              <a:lstStyle/>
              <a:p>
                <a14:m>
                  <m:oMath xmlns:m="http://schemas.openxmlformats.org/officeDocument/2006/math">
                    <m:r>
                      <a:rPr lang="it-IT"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num>
                      <m:den>
                        <m:r>
                          <a:rPr lang="it-IT" b="0" i="1">
                            <a:latin typeface="Cambria Math" panose="02040503050406030204" pitchFamily="18" charset="0"/>
                            <a:ea typeface="Cambria Math" panose="02040503050406030204" pitchFamily="18" charset="0"/>
                          </a:rPr>
                          <m:t>2</m:t>
                        </m:r>
                      </m:den>
                    </m:f>
                    <m:d>
                      <m:dPr>
                        <m:begChr m:val="["/>
                        <m:endChr m:val="]"/>
                        <m:ctrlPr>
                          <a:rPr lang="it-IT" b="0" i="1">
                            <a:latin typeface="Cambria Math" panose="02040503050406030204" pitchFamily="18" charset="0"/>
                            <a:ea typeface="Cambria Math" panose="02040503050406030204" pitchFamily="18" charset="0"/>
                          </a:rPr>
                        </m:ctrlPr>
                      </m:dPr>
                      <m:e>
                        <m:r>
                          <a:rPr lang="it-IT" b="0" i="1">
                            <a:latin typeface="Cambria Math" panose="02040503050406030204" pitchFamily="18" charset="0"/>
                            <a:ea typeface="Cambria Math" panose="02040503050406030204" pitchFamily="18" charset="0"/>
                          </a:rPr>
                          <m:t>1−</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den>
                        </m:f>
                      </m:e>
                    </m:d>
                    <m:r>
                      <a:rPr lang="it-IT" b="0" i="1">
                        <a:latin typeface="Cambria Math" panose="02040503050406030204" pitchFamily="18" charset="0"/>
                        <a:ea typeface="Cambria Math" panose="02040503050406030204" pitchFamily="18" charset="0"/>
                      </a:rPr>
                      <m:t> </m:t>
                    </m:r>
                  </m:oMath>
                </a14:m>
                <a:r>
                  <a:rPr lang="en-US"/>
                  <a:t>  to stop any (relativistic) electron</a:t>
                </a:r>
              </a:p>
            </p:txBody>
          </p:sp>
        </mc:Choice>
        <mc:Fallback xmlns="">
          <p:sp>
            <p:nvSpPr>
              <p:cNvPr id="4" name="TextBox 3">
                <a:extLst>
                  <a:ext uri="{FF2B5EF4-FFF2-40B4-BE49-F238E27FC236}">
                    <a16:creationId xmlns:a16="http://schemas.microsoft.com/office/drawing/2014/main" id="{7929230E-8B7C-9DD4-0B93-C394D8A337BA}"/>
                  </a:ext>
                </a:extLst>
              </p:cNvPr>
              <p:cNvSpPr txBox="1">
                <a:spLocks noRot="1" noChangeAspect="1" noMove="1" noResize="1" noEditPoints="1" noAdjustHandles="1" noChangeArrowheads="1" noChangeShapeType="1" noTextEdit="1"/>
              </p:cNvSpPr>
              <p:nvPr/>
            </p:nvSpPr>
            <p:spPr>
              <a:xfrm>
                <a:off x="1763688" y="218281"/>
                <a:ext cx="6765057" cy="617605"/>
              </a:xfrm>
              <a:prstGeom prst="rect">
                <a:avLst/>
              </a:prstGeom>
              <a:blipFill>
                <a:blip r:embed="rId4"/>
                <a:stretch>
                  <a:fillRect l="-2247" r="-1873" b="-14286"/>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A33A6EE4-1A02-B4E7-E89D-848F9539F8EA}"/>
              </a:ext>
            </a:extLst>
          </p:cNvPr>
          <p:cNvSpPr txBox="1"/>
          <p:nvPr/>
        </p:nvSpPr>
        <p:spPr>
          <a:xfrm>
            <a:off x="392013" y="1196752"/>
            <a:ext cx="8400505" cy="1200329"/>
          </a:xfrm>
          <a:prstGeom prst="rect">
            <a:avLst/>
          </a:prstGeom>
          <a:noFill/>
        </p:spPr>
        <p:txBody>
          <a:bodyPr wrap="none" rtlCol="0">
            <a:spAutoFit/>
          </a:bodyPr>
          <a:lstStyle/>
          <a:p>
            <a:r>
              <a:rPr lang="en-GB"/>
              <a:t>Incidentally, the condition is almost the same needed to make the</a:t>
            </a:r>
          </a:p>
          <a:p>
            <a:r>
              <a:rPr lang="en-GB"/>
              <a:t>total energy in the lab ref. frame (LAB) equal to the total energy in</a:t>
            </a:r>
          </a:p>
          <a:p>
            <a:r>
              <a:rPr lang="en-GB"/>
              <a:t>the electron rest frame (ERF)</a:t>
            </a:r>
            <a:endParaRPr lang="en-IT"/>
          </a:p>
        </p:txBody>
      </p:sp>
      <p:sp>
        <p:nvSpPr>
          <p:cNvPr id="7" name="TextBox 6">
            <a:extLst>
              <a:ext uri="{FF2B5EF4-FFF2-40B4-BE49-F238E27FC236}">
                <a16:creationId xmlns:a16="http://schemas.microsoft.com/office/drawing/2014/main" id="{B6F0AB26-0E2E-5B35-070E-CEE225ED98D0}"/>
              </a:ext>
            </a:extLst>
          </p:cNvPr>
          <p:cNvSpPr txBox="1"/>
          <p:nvPr/>
        </p:nvSpPr>
        <p:spPr>
          <a:xfrm>
            <a:off x="1907704" y="2598003"/>
            <a:ext cx="5076454" cy="830997"/>
          </a:xfrm>
          <a:prstGeom prst="rect">
            <a:avLst/>
          </a:prstGeom>
          <a:noFill/>
        </p:spPr>
        <p:txBody>
          <a:bodyPr wrap="none" rtlCol="0">
            <a:spAutoFit/>
          </a:bodyPr>
          <a:lstStyle/>
          <a:p>
            <a:r>
              <a:rPr lang="en-IT"/>
              <a:t>LAB total energy E</a:t>
            </a:r>
            <a:r>
              <a:rPr lang="en-IT" baseline="-25000"/>
              <a:t>LAB</a:t>
            </a:r>
            <a:r>
              <a:rPr lang="en-IT"/>
              <a:t> =   </a:t>
            </a:r>
            <a:r>
              <a:rPr lang="en-IT" i="1">
                <a:latin typeface="Symbol" pitchFamily="2" charset="2"/>
              </a:rPr>
              <a:t>g </a:t>
            </a:r>
            <a:r>
              <a:rPr lang="en-IT" i="1"/>
              <a:t>mc</a:t>
            </a:r>
            <a:r>
              <a:rPr lang="en-IT" i="1" baseline="30000"/>
              <a:t>2</a:t>
            </a:r>
            <a:r>
              <a:rPr lang="en-IT" i="1"/>
              <a:t> +  E</a:t>
            </a:r>
            <a:r>
              <a:rPr lang="en-IT" i="1" baseline="-25000"/>
              <a:t>ph</a:t>
            </a:r>
          </a:p>
          <a:p>
            <a:r>
              <a:rPr lang="en-IT"/>
              <a:t>ERF  total energy E</a:t>
            </a:r>
            <a:r>
              <a:rPr lang="en-IT" baseline="-25000"/>
              <a:t>ERF</a:t>
            </a:r>
            <a:r>
              <a:rPr lang="en-IT"/>
              <a:t> =   </a:t>
            </a:r>
            <a:r>
              <a:rPr lang="en-IT" i="1"/>
              <a:t>mc</a:t>
            </a:r>
            <a:r>
              <a:rPr lang="en-IT" i="1" baseline="30000"/>
              <a:t>2</a:t>
            </a:r>
            <a:r>
              <a:rPr lang="en-IT" i="1"/>
              <a:t> + 2</a:t>
            </a:r>
            <a:r>
              <a:rPr lang="en-IT" i="1">
                <a:latin typeface="Symbol" pitchFamily="2" charset="2"/>
              </a:rPr>
              <a:t>g </a:t>
            </a:r>
            <a:r>
              <a:rPr lang="en-IT" i="1"/>
              <a:t>E</a:t>
            </a:r>
            <a:r>
              <a:rPr lang="en-IT" i="1" baseline="-25000"/>
              <a:t>ph</a:t>
            </a:r>
          </a:p>
        </p:txBody>
      </p:sp>
      <p:sp>
        <p:nvSpPr>
          <p:cNvPr id="8" name="TextBox 7">
            <a:extLst>
              <a:ext uri="{FF2B5EF4-FFF2-40B4-BE49-F238E27FC236}">
                <a16:creationId xmlns:a16="http://schemas.microsoft.com/office/drawing/2014/main" id="{1D6044B5-6557-E935-BEE0-A1C73D048F71}"/>
              </a:ext>
            </a:extLst>
          </p:cNvPr>
          <p:cNvSpPr txBox="1"/>
          <p:nvPr/>
        </p:nvSpPr>
        <p:spPr>
          <a:xfrm>
            <a:off x="3495190" y="3925505"/>
            <a:ext cx="1901482" cy="1015663"/>
          </a:xfrm>
          <a:prstGeom prst="rect">
            <a:avLst/>
          </a:prstGeom>
          <a:noFill/>
        </p:spPr>
        <p:txBody>
          <a:bodyPr wrap="none" rtlCol="0">
            <a:spAutoFit/>
          </a:bodyPr>
          <a:lstStyle/>
          <a:p>
            <a:pPr algn="ctr"/>
            <a:r>
              <a:rPr lang="en-IT"/>
              <a:t>E</a:t>
            </a:r>
            <a:r>
              <a:rPr lang="en-IT" baseline="-25000"/>
              <a:t>LAB</a:t>
            </a:r>
            <a:r>
              <a:rPr lang="en-IT"/>
              <a:t>  =   E</a:t>
            </a:r>
            <a:r>
              <a:rPr lang="en-IT" baseline="-25000"/>
              <a:t>ERF</a:t>
            </a:r>
          </a:p>
          <a:p>
            <a:pPr algn="ctr"/>
            <a:endParaRPr lang="en-IT" sz="1200"/>
          </a:p>
          <a:p>
            <a:pPr algn="ctr"/>
            <a:r>
              <a:rPr lang="en-IT"/>
              <a:t>if</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3BDC827-CE52-352B-AAF2-B0069643BB6F}"/>
                  </a:ext>
                </a:extLst>
              </p:cNvPr>
              <p:cNvSpPr txBox="1"/>
              <p:nvPr/>
            </p:nvSpPr>
            <p:spPr>
              <a:xfrm>
                <a:off x="1942764" y="5157192"/>
                <a:ext cx="4514569" cy="799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num>
                        <m:den>
                          <m:r>
                            <a:rPr lang="it-IT" b="0" i="1">
                              <a:latin typeface="Cambria Math" panose="02040503050406030204" pitchFamily="18" charset="0"/>
                              <a:ea typeface="Cambria Math" panose="02040503050406030204" pitchFamily="18" charset="0"/>
                            </a:rPr>
                            <m:t>2</m:t>
                          </m:r>
                        </m:den>
                      </m:f>
                      <m:r>
                        <a:rPr lang="it-IT" b="0" i="1">
                          <a:latin typeface="Cambria Math" panose="02040503050406030204" pitchFamily="18" charset="0"/>
                          <a:ea typeface="Cambria Math" panose="02040503050406030204" pitchFamily="18" charset="0"/>
                        </a:rPr>
                        <m:t> </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−2</m:t>
                          </m:r>
                        </m:num>
                        <m:den>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m:t>
                          </m:r>
                        </m:den>
                      </m:f>
                      <m:r>
                        <a:rPr lang="it-IT" b="0" i="1">
                          <a:latin typeface="Cambria Math" panose="02040503050406030204" pitchFamily="18" charset="0"/>
                          <a:ea typeface="Cambria Math" panose="02040503050406030204" pitchFamily="18" charset="0"/>
                        </a:rPr>
                        <m:t>      </m:t>
                      </m:r>
                      <m:groupChr>
                        <m:groupChrPr>
                          <m:chr m:val="→"/>
                          <m:pos m:val="top"/>
                          <m:ctrlPr>
                            <a:rPr lang="it-IT" b="0" i="1">
                              <a:latin typeface="Cambria Math" panose="02040503050406030204" pitchFamily="18" charset="0"/>
                              <a:ea typeface="Cambria Math" panose="02040503050406030204" pitchFamily="18" charset="0"/>
                            </a:rPr>
                          </m:ctrlPr>
                        </m:groupChrPr>
                        <m:e>
                          <m:r>
                            <m:rPr>
                              <m:brk m:alnAt="1"/>
                            </m:rP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e>
                      </m:groupChr>
                      <m:r>
                        <a:rPr lang="it-IT" b="0" i="1">
                          <a:latin typeface="Cambria Math" panose="02040503050406030204" pitchFamily="18" charset="0"/>
                          <a:ea typeface="Cambria Math" panose="02040503050406030204" pitchFamily="18" charset="0"/>
                        </a:rPr>
                        <m:t>    </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num>
                        <m:den>
                          <m:r>
                            <a:rPr lang="it-IT" i="1">
                              <a:latin typeface="Cambria Math" panose="02040503050406030204" pitchFamily="18" charset="0"/>
                              <a:ea typeface="Cambria Math" panose="02040503050406030204" pitchFamily="18" charset="0"/>
                            </a:rPr>
                            <m:t>2</m:t>
                          </m:r>
                        </m:den>
                      </m:f>
                    </m:oMath>
                  </m:oMathPara>
                </a14:m>
                <a:endParaRPr lang="en-US"/>
              </a:p>
            </p:txBody>
          </p:sp>
        </mc:Choice>
        <mc:Fallback xmlns="">
          <p:sp>
            <p:nvSpPr>
              <p:cNvPr id="9" name="TextBox 8">
                <a:extLst>
                  <a:ext uri="{FF2B5EF4-FFF2-40B4-BE49-F238E27FC236}">
                    <a16:creationId xmlns:a16="http://schemas.microsoft.com/office/drawing/2014/main" id="{93BDC827-CE52-352B-AAF2-B0069643BB6F}"/>
                  </a:ext>
                </a:extLst>
              </p:cNvPr>
              <p:cNvSpPr txBox="1">
                <a:spLocks noRot="1" noChangeAspect="1" noMove="1" noResize="1" noEditPoints="1" noAdjustHandles="1" noChangeArrowheads="1" noChangeShapeType="1" noTextEdit="1"/>
              </p:cNvSpPr>
              <p:nvPr/>
            </p:nvSpPr>
            <p:spPr>
              <a:xfrm>
                <a:off x="1942764" y="5157192"/>
                <a:ext cx="4514569" cy="799001"/>
              </a:xfrm>
              <a:prstGeom prst="rect">
                <a:avLst/>
              </a:prstGeom>
              <a:blipFill>
                <a:blip r:embed="rId5"/>
                <a:stretch>
                  <a:fillRect l="-2247" b="-19048"/>
                </a:stretch>
              </a:blipFill>
            </p:spPr>
            <p:txBody>
              <a:bodyPr/>
              <a:lstStyle/>
              <a:p>
                <a:r>
                  <a:rPr lang="en-IT">
                    <a:noFill/>
                  </a:rPr>
                  <a:t> </a:t>
                </a:r>
              </a:p>
            </p:txBody>
          </p:sp>
        </mc:Fallback>
      </mc:AlternateContent>
      <p:sp>
        <p:nvSpPr>
          <p:cNvPr id="2" name="Segnaposto data 6">
            <a:extLst>
              <a:ext uri="{FF2B5EF4-FFF2-40B4-BE49-F238E27FC236}">
                <a16:creationId xmlns:a16="http://schemas.microsoft.com/office/drawing/2014/main" id="{BDA99F6E-3B57-43C4-E864-2B8651EC83A5}"/>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39744026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20E478B1-5D15-F59E-BB07-22B1C73EF41D}"/>
              </a:ext>
            </a:extLst>
          </p:cNvPr>
          <p:cNvSpPr txBox="1"/>
          <p:nvPr/>
        </p:nvSpPr>
        <p:spPr>
          <a:xfrm>
            <a:off x="1335029" y="188640"/>
            <a:ext cx="7557451" cy="461665"/>
          </a:xfrm>
          <a:prstGeom prst="rect">
            <a:avLst/>
          </a:prstGeom>
          <a:noFill/>
        </p:spPr>
        <p:txBody>
          <a:bodyPr wrap="square" rtlCol="0">
            <a:spAutoFit/>
          </a:bodyPr>
          <a:lstStyle/>
          <a:p>
            <a:r>
              <a:rPr lang="en-IT"/>
              <a:t>Generalization to any Collision Angle  </a:t>
            </a:r>
            <a:r>
              <a:rPr lang="en-IT" b="1" i="1">
                <a:latin typeface="Symbol" pitchFamily="2" charset="2"/>
              </a:rPr>
              <a:t>a</a:t>
            </a:r>
            <a:r>
              <a:rPr lang="en-IT" b="1"/>
              <a:t> ,  </a:t>
            </a:r>
            <a:r>
              <a:rPr lang="en-GB" b="1" i="1">
                <a:latin typeface="Symbol" pitchFamily="2" charset="2"/>
              </a:rPr>
              <a:t>a </a:t>
            </a:r>
            <a:r>
              <a:rPr lang="en-IT" b="1" i="1">
                <a:latin typeface="Symbol" pitchFamily="2" charset="2"/>
              </a:rPr>
              <a:t>= p   </a:t>
            </a:r>
            <a:r>
              <a:rPr lang="en-IT" b="1" i="1">
                <a:latin typeface="+mj-lt"/>
              </a:rPr>
              <a:t>head-on</a:t>
            </a:r>
            <a:endParaRPr lang="en-IT" b="1"/>
          </a:p>
        </p:txBody>
      </p:sp>
      <p:pic>
        <p:nvPicPr>
          <p:cNvPr id="10" name="Picture 9" descr="A close up of a document&#10;&#10;Description automatically generated">
            <a:extLst>
              <a:ext uri="{FF2B5EF4-FFF2-40B4-BE49-F238E27FC236}">
                <a16:creationId xmlns:a16="http://schemas.microsoft.com/office/drawing/2014/main" id="{C9184D1F-55BF-C81C-C8F2-945FBFD84D8D}"/>
              </a:ext>
            </a:extLst>
          </p:cNvPr>
          <p:cNvPicPr>
            <a:picLocks noChangeAspect="1"/>
          </p:cNvPicPr>
          <p:nvPr/>
        </p:nvPicPr>
        <p:blipFill>
          <a:blip r:embed="rId4"/>
          <a:stretch>
            <a:fillRect/>
          </a:stretch>
        </p:blipFill>
        <p:spPr>
          <a:xfrm>
            <a:off x="107504" y="908720"/>
            <a:ext cx="5230402" cy="1584176"/>
          </a:xfrm>
          <a:prstGeom prst="rect">
            <a:avLst/>
          </a:prstGeom>
        </p:spPr>
      </p:pic>
      <p:pic>
        <p:nvPicPr>
          <p:cNvPr id="12" name="Picture 11" descr="A math equations and formulas on a white background&#10;&#10;Description automatically generated">
            <a:extLst>
              <a:ext uri="{FF2B5EF4-FFF2-40B4-BE49-F238E27FC236}">
                <a16:creationId xmlns:a16="http://schemas.microsoft.com/office/drawing/2014/main" id="{A39177A8-F055-3ED2-D989-2EC968986005}"/>
              </a:ext>
            </a:extLst>
          </p:cNvPr>
          <p:cNvPicPr>
            <a:picLocks noChangeAspect="1"/>
          </p:cNvPicPr>
          <p:nvPr/>
        </p:nvPicPr>
        <p:blipFill>
          <a:blip r:embed="rId5"/>
          <a:stretch>
            <a:fillRect/>
          </a:stretch>
        </p:blipFill>
        <p:spPr>
          <a:xfrm>
            <a:off x="4693545" y="1203418"/>
            <a:ext cx="4414959" cy="244160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44F8079-09DE-96C8-24AE-458C79B4467E}"/>
                  </a:ext>
                </a:extLst>
              </p:cNvPr>
              <p:cNvSpPr txBox="1"/>
              <p:nvPr/>
            </p:nvSpPr>
            <p:spPr>
              <a:xfrm>
                <a:off x="395536" y="3921783"/>
                <a:ext cx="8275920" cy="803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func>
                                <m:funcPr>
                                  <m:ctrlPr>
                                    <a:rPr lang="it-IT" b="0" i="1">
                                      <a:latin typeface="Cambria Math" panose="02040503050406030204" pitchFamily="18" charset="0"/>
                                      <a:ea typeface="Cambria Math" panose="02040503050406030204" pitchFamily="18" charset="0"/>
                                    </a:rPr>
                                  </m:ctrlPr>
                                </m:funcPr>
                                <m:fName>
                                  <m:r>
                                    <m:rPr>
                                      <m:sty m:val="p"/>
                                    </m:rPr>
                                    <a:rPr lang="it-IT" b="0" i="0">
                                      <a:latin typeface="Cambria Math" panose="02040503050406030204" pitchFamily="18" charset="0"/>
                                      <a:ea typeface="Cambria Math" panose="02040503050406030204" pitchFamily="18" charset="0"/>
                                    </a:rPr>
                                    <m:t>cos</m:t>
                                  </m:r>
                                </m:fName>
                                <m:e>
                                  <m:r>
                                    <a:rPr lang="it-IT" b="0" i="1">
                                      <a:latin typeface="Cambria Math" panose="02040503050406030204" pitchFamily="18" charset="0"/>
                                      <a:ea typeface="Cambria Math" panose="02040503050406030204" pitchFamily="18" charset="0"/>
                                    </a:rPr>
                                    <m:t>𝛼</m:t>
                                  </m:r>
                                </m:e>
                              </m:func>
                            </m:e>
                          </m:d>
                        </m:num>
                        <m:den>
                          <m:sSup>
                            <m:sSupPr>
                              <m:ctrlPr>
                                <a:rPr lang="it-IT" i="1">
                                  <a:latin typeface="Cambria Math" panose="02040503050406030204" pitchFamily="18" charset="0"/>
                                </a:rPr>
                              </m:ctrlPr>
                            </m:sSupPr>
                            <m:e>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r>
                            <a:rPr lang="it-IT" b="0" i="1">
                              <a:latin typeface="Cambria Math" panose="02040503050406030204" pitchFamily="18" charset="0"/>
                            </a:rPr>
                            <m:t>𝑋</m:t>
                          </m:r>
                          <m:d>
                            <m:dPr>
                              <m:ctrlPr>
                                <a:rPr lang="it-IT" i="1">
                                  <a:latin typeface="Cambria Math" panose="02040503050406030204" pitchFamily="18" charset="0"/>
                                </a:rPr>
                              </m:ctrlPr>
                            </m:dPr>
                            <m:e>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r>
                                <a:rPr lang="it-IT" b="0" i="1">
                                  <a:latin typeface="Cambria Math" panose="02040503050406030204" pitchFamily="18" charset="0"/>
                                  <a:ea typeface="Cambria Math" panose="02040503050406030204" pitchFamily="18" charset="0"/>
                                </a:rPr>
                                <m:t>+</m:t>
                              </m:r>
                              <m:func>
                                <m:funcPr>
                                  <m:ctrlPr>
                                    <a:rPr lang="it-IT" b="0" i="1">
                                      <a:latin typeface="Cambria Math" panose="02040503050406030204" pitchFamily="18" charset="0"/>
                                      <a:ea typeface="Cambria Math" panose="02040503050406030204" pitchFamily="18" charset="0"/>
                                    </a:rPr>
                                  </m:ctrlPr>
                                </m:funcPr>
                                <m:fName>
                                  <m:r>
                                    <m:rPr>
                                      <m:sty m:val="p"/>
                                    </m:rPr>
                                    <a:rPr lang="it-IT" b="0" i="0">
                                      <a:latin typeface="Cambria Math" panose="02040503050406030204" pitchFamily="18" charset="0"/>
                                      <a:ea typeface="Cambria Math" panose="02040503050406030204" pitchFamily="18" charset="0"/>
                                    </a:rPr>
                                    <m:t>sin</m:t>
                                  </m:r>
                                </m:fName>
                                <m:e>
                                  <m:r>
                                    <a:rPr lang="it-IT" b="0" i="1">
                                      <a:latin typeface="Cambria Math" panose="02040503050406030204" pitchFamily="18" charset="0"/>
                                      <a:ea typeface="Cambria Math" panose="02040503050406030204" pitchFamily="18" charset="0"/>
                                    </a:rPr>
                                    <m:t>𝛼</m:t>
                                  </m:r>
                                  <m:func>
                                    <m:funcPr>
                                      <m:ctrlPr>
                                        <a:rPr lang="it-IT" b="0" i="1">
                                          <a:latin typeface="Cambria Math" panose="02040503050406030204" pitchFamily="18" charset="0"/>
                                          <a:ea typeface="Cambria Math" panose="02040503050406030204" pitchFamily="18" charset="0"/>
                                        </a:rPr>
                                      </m:ctrlPr>
                                    </m:funcPr>
                                    <m:fName>
                                      <m:r>
                                        <m:rPr>
                                          <m:sty m:val="p"/>
                                        </m:rPr>
                                        <a:rPr lang="it-IT" b="0" i="0">
                                          <a:latin typeface="Cambria Math" panose="02040503050406030204" pitchFamily="18" charset="0"/>
                                          <a:ea typeface="Cambria Math" panose="02040503050406030204" pitchFamily="18" charset="0"/>
                                        </a:rPr>
                                        <m:t>sin</m:t>
                                      </m:r>
                                    </m:fName>
                                    <m:e>
                                      <m:r>
                                        <a:rPr lang="it-IT" b="0" i="1">
                                          <a:latin typeface="Cambria Math" panose="02040503050406030204" pitchFamily="18" charset="0"/>
                                          <a:ea typeface="Cambria Math" panose="02040503050406030204" pitchFamily="18" charset="0"/>
                                        </a:rPr>
                                        <m:t>𝜃</m:t>
                                      </m:r>
                                    </m:e>
                                  </m:func>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3" name="TextBox 12">
                <a:extLst>
                  <a:ext uri="{FF2B5EF4-FFF2-40B4-BE49-F238E27FC236}">
                    <a16:creationId xmlns:a16="http://schemas.microsoft.com/office/drawing/2014/main" id="{944F8079-09DE-96C8-24AE-458C79B4467E}"/>
                  </a:ext>
                </a:extLst>
              </p:cNvPr>
              <p:cNvSpPr txBox="1">
                <a:spLocks noRot="1" noChangeAspect="1" noMove="1" noResize="1" noEditPoints="1" noAdjustHandles="1" noChangeArrowheads="1" noChangeShapeType="1" noTextEdit="1"/>
              </p:cNvSpPr>
              <p:nvPr/>
            </p:nvSpPr>
            <p:spPr>
              <a:xfrm>
                <a:off x="395536" y="3921783"/>
                <a:ext cx="8275920" cy="803361"/>
              </a:xfrm>
              <a:prstGeom prst="rect">
                <a:avLst/>
              </a:prstGeom>
              <a:blipFill>
                <a:blip r:embed="rId6"/>
                <a:stretch>
                  <a:fillRect b="-18750"/>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1BBBE4E5-6F09-784C-2E55-FB4D32803D86}"/>
              </a:ext>
            </a:extLst>
          </p:cNvPr>
          <p:cNvSpPr txBox="1"/>
          <p:nvPr/>
        </p:nvSpPr>
        <p:spPr>
          <a:xfrm>
            <a:off x="107504" y="5373216"/>
            <a:ext cx="2528256" cy="461665"/>
          </a:xfrm>
          <a:prstGeom prst="rect">
            <a:avLst/>
          </a:prstGeom>
          <a:noFill/>
        </p:spPr>
        <p:txBody>
          <a:bodyPr wrap="none" rtlCol="0">
            <a:spAutoFit/>
          </a:bodyPr>
          <a:lstStyle/>
          <a:p>
            <a:r>
              <a:rPr lang="en-GB" i="1">
                <a:latin typeface="Symbol" pitchFamily="2" charset="2"/>
              </a:rPr>
              <a:t>a</a:t>
            </a:r>
            <a:r>
              <a:rPr lang="en-IT" i="1">
                <a:latin typeface="Symbol" pitchFamily="2" charset="2"/>
              </a:rPr>
              <a:t>=p , </a:t>
            </a:r>
            <a:r>
              <a:rPr lang="en-IT" i="1">
                <a:latin typeface="+mj-lt"/>
              </a:rPr>
              <a:t>head-on</a:t>
            </a:r>
            <a:r>
              <a:rPr lang="en-IT" i="1">
                <a:latin typeface="Symbol" pitchFamily="2" charset="2"/>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F919F6E-CE0D-09C8-290E-B7720F7D23E2}"/>
                  </a:ext>
                </a:extLst>
              </p:cNvPr>
              <p:cNvSpPr txBox="1"/>
              <p:nvPr/>
            </p:nvSpPr>
            <p:spPr>
              <a:xfrm>
                <a:off x="2960727" y="5145919"/>
                <a:ext cx="5859745" cy="1034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num>
                        <m:den>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4</m:t>
                              </m:r>
                            </m:den>
                          </m:f>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5" name="TextBox 14">
                <a:extLst>
                  <a:ext uri="{FF2B5EF4-FFF2-40B4-BE49-F238E27FC236}">
                    <a16:creationId xmlns:a16="http://schemas.microsoft.com/office/drawing/2014/main" id="{AF919F6E-CE0D-09C8-290E-B7720F7D23E2}"/>
                  </a:ext>
                </a:extLst>
              </p:cNvPr>
              <p:cNvSpPr txBox="1">
                <a:spLocks noRot="1" noChangeAspect="1" noMove="1" noResize="1" noEditPoints="1" noAdjustHandles="1" noChangeArrowheads="1" noChangeShapeType="1" noTextEdit="1"/>
              </p:cNvSpPr>
              <p:nvPr/>
            </p:nvSpPr>
            <p:spPr>
              <a:xfrm>
                <a:off x="2960727" y="5145919"/>
                <a:ext cx="5859745" cy="1034257"/>
              </a:xfrm>
              <a:prstGeom prst="rect">
                <a:avLst/>
              </a:prstGeom>
              <a:blipFill>
                <a:blip r:embed="rId7"/>
                <a:stretch>
                  <a:fillRect b="-9756"/>
                </a:stretch>
              </a:blipFill>
            </p:spPr>
            <p:txBody>
              <a:bodyPr/>
              <a:lstStyle/>
              <a:p>
                <a:r>
                  <a:rPr lang="en-IT">
                    <a:noFill/>
                  </a:rPr>
                  <a:t> </a:t>
                </a:r>
              </a:p>
            </p:txBody>
          </p:sp>
        </mc:Fallback>
      </mc:AlternateContent>
      <p:sp>
        <p:nvSpPr>
          <p:cNvPr id="16" name="TextBox 15">
            <a:extLst>
              <a:ext uri="{FF2B5EF4-FFF2-40B4-BE49-F238E27FC236}">
                <a16:creationId xmlns:a16="http://schemas.microsoft.com/office/drawing/2014/main" id="{F3952735-1766-2FA3-39EC-C6B129D153EB}"/>
              </a:ext>
            </a:extLst>
          </p:cNvPr>
          <p:cNvSpPr txBox="1"/>
          <p:nvPr/>
        </p:nvSpPr>
        <p:spPr>
          <a:xfrm>
            <a:off x="107504" y="6366519"/>
            <a:ext cx="8906605" cy="461665"/>
          </a:xfrm>
          <a:prstGeom prst="rect">
            <a:avLst/>
          </a:prstGeom>
          <a:noFill/>
        </p:spPr>
        <p:txBody>
          <a:bodyPr wrap="none" rtlCol="0">
            <a:spAutoFit/>
          </a:bodyPr>
          <a:lstStyle/>
          <a:p>
            <a:r>
              <a:rPr lang="en-GB"/>
              <a:t>in agreement with</a:t>
            </a:r>
            <a:r>
              <a:rPr lang="en-IT"/>
              <a:t> Eq.3 in </a:t>
            </a:r>
            <a:r>
              <a:rPr lang="en-IT" i="1"/>
              <a:t>N. Ranjan et al., </a:t>
            </a:r>
            <a:r>
              <a:rPr lang="en-IT" b="1"/>
              <a:t>PRAB</a:t>
            </a:r>
            <a:r>
              <a:rPr lang="en-IT"/>
              <a:t> </a:t>
            </a:r>
            <a:r>
              <a:rPr lang="en-IT" b="1"/>
              <a:t>21</a:t>
            </a:r>
            <a:r>
              <a:rPr lang="en-IT"/>
              <a:t>, 030701 (2018)  </a:t>
            </a:r>
          </a:p>
        </p:txBody>
      </p:sp>
      <p:cxnSp>
        <p:nvCxnSpPr>
          <p:cNvPr id="8" name="Straight Arrow Connector 7">
            <a:extLst>
              <a:ext uri="{FF2B5EF4-FFF2-40B4-BE49-F238E27FC236}">
                <a16:creationId xmlns:a16="http://schemas.microsoft.com/office/drawing/2014/main" id="{00F22A04-512C-9343-509F-AA927D6C4A1C}"/>
              </a:ext>
            </a:extLst>
          </p:cNvPr>
          <p:cNvCxnSpPr/>
          <p:nvPr/>
        </p:nvCxnSpPr>
        <p:spPr bwMode="auto">
          <a:xfrm flipH="1">
            <a:off x="2483768" y="2424221"/>
            <a:ext cx="2853975" cy="16528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18859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44F8079-09DE-96C8-24AE-458C79B4467E}"/>
                  </a:ext>
                </a:extLst>
              </p:cNvPr>
              <p:cNvSpPr txBox="1"/>
              <p:nvPr/>
            </p:nvSpPr>
            <p:spPr>
              <a:xfrm>
                <a:off x="683568" y="825439"/>
                <a:ext cx="8175956" cy="803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func>
                                <m:funcPr>
                                  <m:ctrlPr>
                                    <a:rPr lang="it-IT" b="0" i="1">
                                      <a:latin typeface="Cambria Math" panose="02040503050406030204" pitchFamily="18" charset="0"/>
                                      <a:ea typeface="Cambria Math" panose="02040503050406030204" pitchFamily="18" charset="0"/>
                                    </a:rPr>
                                  </m:ctrlPr>
                                </m:funcPr>
                                <m:fName>
                                  <m:r>
                                    <m:rPr>
                                      <m:sty m:val="p"/>
                                    </m:rPr>
                                    <a:rPr lang="it-IT" b="0" i="0">
                                      <a:latin typeface="Cambria Math" panose="02040503050406030204" pitchFamily="18" charset="0"/>
                                      <a:ea typeface="Cambria Math" panose="02040503050406030204" pitchFamily="18" charset="0"/>
                                    </a:rPr>
                                    <m:t>cos</m:t>
                                  </m:r>
                                </m:fName>
                                <m:e>
                                  <m:r>
                                    <a:rPr lang="it-IT" b="0" i="1">
                                      <a:latin typeface="Cambria Math" panose="02040503050406030204" pitchFamily="18" charset="0"/>
                                      <a:ea typeface="Cambria Math" panose="02040503050406030204" pitchFamily="18" charset="0"/>
                                    </a:rPr>
                                    <m:t>𝛼</m:t>
                                  </m:r>
                                </m:e>
                              </m:func>
                            </m:e>
                          </m:d>
                        </m:num>
                        <m:den>
                          <m:sSup>
                            <m:sSupPr>
                              <m:ctrlPr>
                                <a:rPr lang="it-IT" i="1">
                                  <a:latin typeface="Cambria Math" panose="02040503050406030204" pitchFamily="18" charset="0"/>
                                </a:rPr>
                              </m:ctrlPr>
                            </m:sSupPr>
                            <m:e>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r>
                            <a:rPr lang="it-IT" b="0" i="1">
                              <a:latin typeface="Cambria Math" panose="02040503050406030204" pitchFamily="18" charset="0"/>
                            </a:rPr>
                            <m:t>𝑋</m:t>
                          </m:r>
                          <m:d>
                            <m:dPr>
                              <m:ctrlPr>
                                <a:rPr lang="it-IT" i="1">
                                  <a:latin typeface="Cambria Math" panose="02040503050406030204" pitchFamily="18" charset="0"/>
                                </a:rPr>
                              </m:ctrlPr>
                            </m:dPr>
                            <m:e>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r>
                                <a:rPr lang="it-IT" i="1">
                                  <a:latin typeface="Cambria Math" panose="02040503050406030204" pitchFamily="18" charset="0"/>
                                  <a:ea typeface="Cambria Math" panose="02040503050406030204" pitchFamily="18" charset="0"/>
                                </a:rPr>
                                <m:t>+</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sin</m:t>
                                  </m:r>
                                </m:fName>
                                <m:e>
                                  <m:r>
                                    <a:rPr lang="it-IT" i="1">
                                      <a:latin typeface="Cambria Math" panose="02040503050406030204" pitchFamily="18" charset="0"/>
                                      <a:ea typeface="Cambria Math" panose="02040503050406030204" pitchFamily="18" charset="0"/>
                                    </a:rPr>
                                    <m:t>𝛼</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sin</m:t>
                                      </m:r>
                                    </m:fName>
                                    <m:e>
                                      <m:r>
                                        <a:rPr lang="it-IT" i="1">
                                          <a:latin typeface="Cambria Math" panose="02040503050406030204" pitchFamily="18" charset="0"/>
                                          <a:ea typeface="Cambria Math" panose="02040503050406030204" pitchFamily="18" charset="0"/>
                                        </a:rPr>
                                        <m:t>𝜃</m:t>
                                      </m:r>
                                    </m:e>
                                  </m:func>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3" name="TextBox 12">
                <a:extLst>
                  <a:ext uri="{FF2B5EF4-FFF2-40B4-BE49-F238E27FC236}">
                    <a16:creationId xmlns:a16="http://schemas.microsoft.com/office/drawing/2014/main" id="{944F8079-09DE-96C8-24AE-458C79B4467E}"/>
                  </a:ext>
                </a:extLst>
              </p:cNvPr>
              <p:cNvSpPr txBox="1">
                <a:spLocks noRot="1" noChangeAspect="1" noMove="1" noResize="1" noEditPoints="1" noAdjustHandles="1" noChangeArrowheads="1" noChangeShapeType="1" noTextEdit="1"/>
              </p:cNvSpPr>
              <p:nvPr/>
            </p:nvSpPr>
            <p:spPr>
              <a:xfrm>
                <a:off x="683568" y="825439"/>
                <a:ext cx="8175956" cy="803361"/>
              </a:xfrm>
              <a:prstGeom prst="rect">
                <a:avLst/>
              </a:prstGeom>
              <a:blipFill>
                <a:blip r:embed="rId4"/>
                <a:stretch>
                  <a:fillRect l="-310" b="-1692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3B60996-9D19-CA9A-8A65-EA8967BCBC8C}"/>
                  </a:ext>
                </a:extLst>
              </p:cNvPr>
              <p:cNvSpPr txBox="1"/>
              <p:nvPr/>
            </p:nvSpPr>
            <p:spPr>
              <a:xfrm>
                <a:off x="2516704" y="1916832"/>
                <a:ext cx="5217582" cy="7517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m:t>
                      </m:r>
                      <m:r>
                        <a:rPr lang="it-IT" b="0" i="1">
                          <a:latin typeface="Cambria Math" panose="02040503050406030204" pitchFamily="18" charset="0"/>
                          <a:ea typeface="Cambria Math" panose="02040503050406030204" pitchFamily="18" charset="0"/>
                        </a:rPr>
                        <m:t>𝑎𝑛𝑑</m:t>
                      </m:r>
                      <m:r>
                        <a:rPr lang="it-IT" b="0"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𝛽</m:t>
                      </m:r>
                      <m:r>
                        <a:rPr lang="en-US" i="1">
                          <a:latin typeface="Cambria Math" panose="02040503050406030204" pitchFamily="18" charset="0"/>
                          <a:ea typeface="Cambria Math" panose="02040503050406030204" pitchFamily="18" charset="0"/>
                        </a:rPr>
                        <m:t>≈1−</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2</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ea typeface="Cambria Math" panose="02040503050406030204" pitchFamily="18" charset="0"/>
                                </a:rPr>
                                <m:t>2</m:t>
                              </m:r>
                            </m:sup>
                          </m:sSup>
                        </m:den>
                      </m:f>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𝑎𝑛𝑑</m:t>
                      </m:r>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𝜃</m:t>
                      </m:r>
                      <m:r>
                        <a:rPr lang="it-IT" b="0" i="1">
                          <a:latin typeface="Cambria Math" panose="02040503050406030204" pitchFamily="18" charset="0"/>
                          <a:ea typeface="Cambria Math" panose="02040503050406030204" pitchFamily="18" charset="0"/>
                        </a:rPr>
                        <m:t>≪1</m:t>
                      </m:r>
                    </m:oMath>
                  </m:oMathPara>
                </a14:m>
                <a:endParaRPr lang="en-US"/>
              </a:p>
            </p:txBody>
          </p:sp>
        </mc:Choice>
        <mc:Fallback xmlns="">
          <p:sp>
            <p:nvSpPr>
              <p:cNvPr id="4" name="TextBox 3">
                <a:extLst>
                  <a:ext uri="{FF2B5EF4-FFF2-40B4-BE49-F238E27FC236}">
                    <a16:creationId xmlns:a16="http://schemas.microsoft.com/office/drawing/2014/main" id="{03B60996-9D19-CA9A-8A65-EA8967BCBC8C}"/>
                  </a:ext>
                </a:extLst>
              </p:cNvPr>
              <p:cNvSpPr txBox="1">
                <a:spLocks noRot="1" noChangeAspect="1" noMove="1" noResize="1" noEditPoints="1" noAdjustHandles="1" noChangeArrowheads="1" noChangeShapeType="1" noTextEdit="1"/>
              </p:cNvSpPr>
              <p:nvPr/>
            </p:nvSpPr>
            <p:spPr>
              <a:xfrm>
                <a:off x="2516704" y="1916832"/>
                <a:ext cx="5217582" cy="751744"/>
              </a:xfrm>
              <a:prstGeom prst="rect">
                <a:avLst/>
              </a:prstGeom>
              <a:blipFill>
                <a:blip r:embed="rId5"/>
                <a:stretch>
                  <a:fillRect l="-1456" r="-485" b="-1311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84ECA28-FFBE-3C7C-B2D1-33917B11367F}"/>
                  </a:ext>
                </a:extLst>
              </p:cNvPr>
              <p:cNvSpPr txBox="1"/>
              <p:nvPr/>
            </p:nvSpPr>
            <p:spPr>
              <a:xfrm>
                <a:off x="1858470" y="2826152"/>
                <a:ext cx="4873770" cy="1250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num>
                        <m:den>
                          <m:r>
                            <a:rPr lang="it-IT" b="0" i="1">
                              <a:latin typeface="Cambria Math" panose="02040503050406030204" pitchFamily="18" charset="0"/>
                            </a:rPr>
                            <m:t>1+</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𝜃</m:t>
                              </m:r>
                            </m:e>
                            <m:sup>
                              <m:r>
                                <a:rPr lang="it-IT" b="0" i="1">
                                  <a:latin typeface="Cambria Math" panose="02040503050406030204" pitchFamily="18" charset="0"/>
                                </a:rPr>
                                <m:t>2</m:t>
                              </m:r>
                            </m:sup>
                          </m:sSup>
                          <m:r>
                            <a:rPr lang="it-IT" b="0" i="1">
                              <a:latin typeface="Cambria Math" panose="02040503050406030204" pitchFamily="18" charset="0"/>
                            </a:rPr>
                            <m:t>+</m:t>
                          </m:r>
                          <m:r>
                            <a:rPr lang="it-IT" b="0" i="1">
                              <a:latin typeface="Cambria Math" panose="02040503050406030204" pitchFamily="18" charset="0"/>
                            </a:rPr>
                            <m:t>𝑋</m:t>
                          </m:r>
                          <m:d>
                            <m:dPr>
                              <m:ctrlPr>
                                <a:rPr lang="it-IT" i="1">
                                  <a:latin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5" name="TextBox 4">
                <a:extLst>
                  <a:ext uri="{FF2B5EF4-FFF2-40B4-BE49-F238E27FC236}">
                    <a16:creationId xmlns:a16="http://schemas.microsoft.com/office/drawing/2014/main" id="{684ECA28-FFBE-3C7C-B2D1-33917B11367F}"/>
                  </a:ext>
                </a:extLst>
              </p:cNvPr>
              <p:cNvSpPr txBox="1">
                <a:spLocks noRot="1" noChangeAspect="1" noMove="1" noResize="1" noEditPoints="1" noAdjustHandles="1" noChangeArrowheads="1" noChangeShapeType="1" noTextEdit="1"/>
              </p:cNvSpPr>
              <p:nvPr/>
            </p:nvSpPr>
            <p:spPr>
              <a:xfrm>
                <a:off x="1858470" y="2826152"/>
                <a:ext cx="4873770" cy="1250920"/>
              </a:xfrm>
              <a:prstGeom prst="rect">
                <a:avLst/>
              </a:prstGeom>
              <a:blipFill>
                <a:blip r:embed="rId6"/>
                <a:stretch>
                  <a:fillRect l="-781" t="-2000" r="-521" b="-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8D10B3-64BD-8DD2-B6A0-4554EA91253E}"/>
                  </a:ext>
                </a:extLst>
              </p:cNvPr>
              <p:cNvSpPr txBox="1"/>
              <p:nvPr/>
            </p:nvSpPr>
            <p:spPr>
              <a:xfrm>
                <a:off x="441808" y="4653136"/>
                <a:ext cx="3286284" cy="407484"/>
              </a:xfrm>
              <a:prstGeom prst="rect">
                <a:avLst/>
              </a:prstGeom>
              <a:noFill/>
            </p:spPr>
            <p:txBody>
              <a:bodyPr wrap="none" lIns="0" tIns="0" rIns="0" bIns="0" rtlCol="0">
                <a:spAutoFit/>
              </a:bodyPr>
              <a:lstStyle/>
              <a:p>
                <a14:m>
                  <m:oMath xmlns:m="http://schemas.openxmlformats.org/officeDocument/2006/math">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𝜃</m:t>
                    </m:r>
                    <m:r>
                      <a:rPr lang="it-IT" b="0" i="1">
                        <a:latin typeface="Cambria Math" panose="02040503050406030204" pitchFamily="18" charset="0"/>
                        <a:ea typeface="Cambria Math" panose="02040503050406030204" pitchFamily="18" charset="0"/>
                      </a:rPr>
                      <m:t>=0     </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oMath>
                </a14:m>
                <a:r>
                  <a:rPr lang="en-US"/>
                  <a:t>=</a:t>
                </a:r>
                <a:r>
                  <a:rPr lang="it-IT"/>
                  <a:t> </a:t>
                </a:r>
                <a14:m>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oMath>
                </a14:m>
                <a:endParaRPr lang="en-US"/>
              </a:p>
            </p:txBody>
          </p:sp>
        </mc:Choice>
        <mc:Fallback xmlns="">
          <p:sp>
            <p:nvSpPr>
              <p:cNvPr id="6" name="TextBox 5">
                <a:extLst>
                  <a:ext uri="{FF2B5EF4-FFF2-40B4-BE49-F238E27FC236}">
                    <a16:creationId xmlns:a16="http://schemas.microsoft.com/office/drawing/2014/main" id="{FF8D10B3-64BD-8DD2-B6A0-4554EA91253E}"/>
                  </a:ext>
                </a:extLst>
              </p:cNvPr>
              <p:cNvSpPr txBox="1">
                <a:spLocks noRot="1" noChangeAspect="1" noMove="1" noResize="1" noEditPoints="1" noAdjustHandles="1" noChangeArrowheads="1" noChangeShapeType="1" noTextEdit="1"/>
              </p:cNvSpPr>
              <p:nvPr/>
            </p:nvSpPr>
            <p:spPr>
              <a:xfrm>
                <a:off x="441808" y="4653136"/>
                <a:ext cx="3286284" cy="407484"/>
              </a:xfrm>
              <a:prstGeom prst="rect">
                <a:avLst/>
              </a:prstGeom>
              <a:blipFill>
                <a:blip r:embed="rId7"/>
                <a:stretch>
                  <a:fillRect l="-4231" t="-18182" r="-385" b="-3939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54E487-98C7-5D22-A883-E6C3178ED825}"/>
                  </a:ext>
                </a:extLst>
              </p:cNvPr>
              <p:cNvSpPr txBox="1"/>
              <p:nvPr/>
            </p:nvSpPr>
            <p:spPr>
              <a:xfrm>
                <a:off x="4168427" y="4221088"/>
                <a:ext cx="4508029" cy="1250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num>
                        <m:den>
                          <m:r>
                            <a:rPr lang="it-IT" b="0" i="1">
                              <a:latin typeface="Cambria Math" panose="02040503050406030204" pitchFamily="18" charset="0"/>
                            </a:rPr>
                            <m:t>1+</m:t>
                          </m:r>
                          <m:r>
                            <a:rPr lang="it-IT" b="0" i="1">
                              <a:latin typeface="Cambria Math" panose="02040503050406030204" pitchFamily="18" charset="0"/>
                            </a:rPr>
                            <m:t>𝑋</m:t>
                          </m:r>
                          <m:d>
                            <m:dPr>
                              <m:ctrlPr>
                                <a:rPr lang="it-IT" i="1">
                                  <a:latin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7" name="TextBox 6">
                <a:extLst>
                  <a:ext uri="{FF2B5EF4-FFF2-40B4-BE49-F238E27FC236}">
                    <a16:creationId xmlns:a16="http://schemas.microsoft.com/office/drawing/2014/main" id="{F254E487-98C7-5D22-A883-E6C3178ED825}"/>
                  </a:ext>
                </a:extLst>
              </p:cNvPr>
              <p:cNvSpPr txBox="1">
                <a:spLocks noRot="1" noChangeAspect="1" noMove="1" noResize="1" noEditPoints="1" noAdjustHandles="1" noChangeArrowheads="1" noChangeShapeType="1" noTextEdit="1"/>
              </p:cNvSpPr>
              <p:nvPr/>
            </p:nvSpPr>
            <p:spPr>
              <a:xfrm>
                <a:off x="4168427" y="4221088"/>
                <a:ext cx="4508029" cy="1250920"/>
              </a:xfrm>
              <a:prstGeom prst="rect">
                <a:avLst/>
              </a:prstGeom>
              <a:blipFill>
                <a:blip r:embed="rId8"/>
                <a:stretch>
                  <a:fillRect l="-1124" t="-2000" r="-281" b="-5000"/>
                </a:stretch>
              </a:blipFill>
            </p:spPr>
            <p:txBody>
              <a:bodyPr/>
              <a:lstStyle/>
              <a:p>
                <a:r>
                  <a:rPr lang="en-IT">
                    <a:noFill/>
                  </a:rPr>
                  <a:t> </a:t>
                </a:r>
              </a:p>
            </p:txBody>
          </p:sp>
        </mc:Fallback>
      </mc:AlternateContent>
      <p:sp>
        <p:nvSpPr>
          <p:cNvPr id="8" name="TextBox 7">
            <a:extLst>
              <a:ext uri="{FF2B5EF4-FFF2-40B4-BE49-F238E27FC236}">
                <a16:creationId xmlns:a16="http://schemas.microsoft.com/office/drawing/2014/main" id="{382DC0BF-DF89-7925-88E2-1EB1BF7FA62A}"/>
              </a:ext>
            </a:extLst>
          </p:cNvPr>
          <p:cNvSpPr txBox="1"/>
          <p:nvPr/>
        </p:nvSpPr>
        <p:spPr>
          <a:xfrm>
            <a:off x="118697" y="5750775"/>
            <a:ext cx="8500982" cy="461665"/>
          </a:xfrm>
          <a:prstGeom prst="rect">
            <a:avLst/>
          </a:prstGeom>
          <a:noFill/>
        </p:spPr>
        <p:txBody>
          <a:bodyPr wrap="none" rtlCol="0">
            <a:spAutoFit/>
          </a:bodyPr>
          <a:lstStyle/>
          <a:p>
            <a:r>
              <a:rPr lang="en-GB"/>
              <a:t>in agreement with</a:t>
            </a:r>
            <a:r>
              <a:rPr lang="en-IT"/>
              <a:t> Eq.1 in </a:t>
            </a:r>
            <a:r>
              <a:rPr lang="en-IT" i="1"/>
              <a:t>I. Drebot et al., </a:t>
            </a:r>
            <a:r>
              <a:rPr lang="en-IT" b="1" i="1"/>
              <a:t>EPL</a:t>
            </a:r>
            <a:r>
              <a:rPr lang="en-IT"/>
              <a:t> </a:t>
            </a:r>
            <a:r>
              <a:rPr lang="en-IT" b="1"/>
              <a:t>120</a:t>
            </a:r>
            <a:r>
              <a:rPr lang="en-IT"/>
              <a:t>, 14002 (2017)  </a:t>
            </a:r>
          </a:p>
        </p:txBody>
      </p:sp>
      <p:sp>
        <p:nvSpPr>
          <p:cNvPr id="2" name="Segnaposto data 6">
            <a:extLst>
              <a:ext uri="{FF2B5EF4-FFF2-40B4-BE49-F238E27FC236}">
                <a16:creationId xmlns:a16="http://schemas.microsoft.com/office/drawing/2014/main" id="{0AACC534-B4FE-6443-DA71-0C939CA142D5}"/>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33785945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254E487-98C7-5D22-A883-E6C3178ED825}"/>
                  </a:ext>
                </a:extLst>
              </p:cNvPr>
              <p:cNvSpPr txBox="1"/>
              <p:nvPr/>
            </p:nvSpPr>
            <p:spPr>
              <a:xfrm>
                <a:off x="2195736" y="188640"/>
                <a:ext cx="4508029" cy="1250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num>
                        <m:den>
                          <m:r>
                            <a:rPr lang="it-IT" b="0" i="1">
                              <a:latin typeface="Cambria Math" panose="02040503050406030204" pitchFamily="18" charset="0"/>
                            </a:rPr>
                            <m:t>1+</m:t>
                          </m:r>
                          <m:r>
                            <a:rPr lang="it-IT" b="0" i="1">
                              <a:latin typeface="Cambria Math" panose="02040503050406030204" pitchFamily="18" charset="0"/>
                            </a:rPr>
                            <m:t>𝑋</m:t>
                          </m:r>
                          <m:d>
                            <m:dPr>
                              <m:ctrlPr>
                                <a:rPr lang="it-IT" i="1">
                                  <a:latin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b="0" i="1">
                                      <a:latin typeface="Cambria Math" panose="02040503050406030204" pitchFamily="18" charset="0"/>
                                      <a:ea typeface="Cambria Math" panose="02040503050406030204" pitchFamily="18" charset="0"/>
                                    </a:rPr>
                                    <m:t>2</m:t>
                                  </m:r>
                                </m:den>
                              </m:f>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7" name="TextBox 6">
                <a:extLst>
                  <a:ext uri="{FF2B5EF4-FFF2-40B4-BE49-F238E27FC236}">
                    <a16:creationId xmlns:a16="http://schemas.microsoft.com/office/drawing/2014/main" id="{F254E487-98C7-5D22-A883-E6C3178ED825}"/>
                  </a:ext>
                </a:extLst>
              </p:cNvPr>
              <p:cNvSpPr txBox="1">
                <a:spLocks noRot="1" noChangeAspect="1" noMove="1" noResize="1" noEditPoints="1" noAdjustHandles="1" noChangeArrowheads="1" noChangeShapeType="1" noTextEdit="1"/>
              </p:cNvSpPr>
              <p:nvPr/>
            </p:nvSpPr>
            <p:spPr>
              <a:xfrm>
                <a:off x="2195736" y="188640"/>
                <a:ext cx="4508029" cy="1250920"/>
              </a:xfrm>
              <a:prstGeom prst="rect">
                <a:avLst/>
              </a:prstGeom>
              <a:blipFill>
                <a:blip r:embed="rId4"/>
                <a:stretch>
                  <a:fillRect l="-843" t="-2000" r="-562" b="-6000"/>
                </a:stretch>
              </a:blipFill>
            </p:spPr>
            <p:txBody>
              <a:bodyPr/>
              <a:lstStyle/>
              <a:p>
                <a:r>
                  <a:rPr lang="en-IT">
                    <a:noFill/>
                  </a:rPr>
                  <a:t> </a:t>
                </a:r>
              </a:p>
            </p:txBody>
          </p:sp>
        </mc:Fallback>
      </mc:AlternateContent>
      <p:sp>
        <p:nvSpPr>
          <p:cNvPr id="2" name="TextBox 1">
            <a:extLst>
              <a:ext uri="{FF2B5EF4-FFF2-40B4-BE49-F238E27FC236}">
                <a16:creationId xmlns:a16="http://schemas.microsoft.com/office/drawing/2014/main" id="{9C14C32A-EAAA-A158-6857-E1244E39F257}"/>
              </a:ext>
            </a:extLst>
          </p:cNvPr>
          <p:cNvSpPr txBox="1"/>
          <p:nvPr/>
        </p:nvSpPr>
        <p:spPr>
          <a:xfrm>
            <a:off x="531576" y="3039343"/>
            <a:ext cx="2528256" cy="461665"/>
          </a:xfrm>
          <a:prstGeom prst="rect">
            <a:avLst/>
          </a:prstGeom>
          <a:noFill/>
        </p:spPr>
        <p:txBody>
          <a:bodyPr wrap="none" rtlCol="0">
            <a:spAutoFit/>
          </a:bodyPr>
          <a:lstStyle/>
          <a:p>
            <a:r>
              <a:rPr lang="en-GB" i="1">
                <a:latin typeface="Symbol" pitchFamily="2" charset="2"/>
              </a:rPr>
              <a:t>a</a:t>
            </a:r>
            <a:r>
              <a:rPr lang="en-IT" i="1">
                <a:latin typeface="Symbol" pitchFamily="2" charset="2"/>
              </a:rPr>
              <a:t>= p , </a:t>
            </a:r>
            <a:r>
              <a:rPr lang="en-IT" i="1">
                <a:latin typeface="+mj-lt"/>
              </a:rPr>
              <a:t>head-on</a:t>
            </a:r>
            <a:r>
              <a:rPr lang="en-IT" i="1">
                <a:latin typeface="Symbol" pitchFamily="2" charset="2"/>
              </a:rPr>
              <a:t>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D8FF07-4CF3-45DD-F424-66EFD3752FEB}"/>
                  </a:ext>
                </a:extLst>
              </p:cNvPr>
              <p:cNvSpPr txBox="1"/>
              <p:nvPr/>
            </p:nvSpPr>
            <p:spPr>
              <a:xfrm>
                <a:off x="3635896" y="2825696"/>
                <a:ext cx="2941253" cy="7473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4</m:t>
                              </m:r>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num>
                        <m:den>
                          <m:r>
                            <a:rPr lang="it-IT" b="0" i="1">
                              <a:latin typeface="Cambria Math" panose="02040503050406030204" pitchFamily="18" charset="0"/>
                            </a:rPr>
                            <m:t>1+</m:t>
                          </m:r>
                          <m:r>
                            <a:rPr lang="it-IT" b="0" i="1">
                              <a:latin typeface="Cambria Math" panose="02040503050406030204" pitchFamily="18" charset="0"/>
                            </a:rPr>
                            <m:t>𝑋</m:t>
                          </m:r>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9" name="TextBox 8">
                <a:extLst>
                  <a:ext uri="{FF2B5EF4-FFF2-40B4-BE49-F238E27FC236}">
                    <a16:creationId xmlns:a16="http://schemas.microsoft.com/office/drawing/2014/main" id="{69D8FF07-4CF3-45DD-F424-66EFD3752FEB}"/>
                  </a:ext>
                </a:extLst>
              </p:cNvPr>
              <p:cNvSpPr txBox="1">
                <a:spLocks noRot="1" noChangeAspect="1" noMove="1" noResize="1" noEditPoints="1" noAdjustHandles="1" noChangeArrowheads="1" noChangeShapeType="1" noTextEdit="1"/>
              </p:cNvSpPr>
              <p:nvPr/>
            </p:nvSpPr>
            <p:spPr>
              <a:xfrm>
                <a:off x="3635896" y="2825696"/>
                <a:ext cx="2941253" cy="747320"/>
              </a:xfrm>
              <a:prstGeom prst="rect">
                <a:avLst/>
              </a:prstGeom>
              <a:blipFill>
                <a:blip r:embed="rId5"/>
                <a:stretch>
                  <a:fillRect l="-1724" r="-862" b="-13333"/>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C6C98538-92CD-81BE-8FF3-F06F3CDA7F24}"/>
              </a:ext>
            </a:extLst>
          </p:cNvPr>
          <p:cNvSpPr txBox="1"/>
          <p:nvPr/>
        </p:nvSpPr>
        <p:spPr>
          <a:xfrm>
            <a:off x="213722" y="3975447"/>
            <a:ext cx="2901756" cy="461665"/>
          </a:xfrm>
          <a:prstGeom prst="rect">
            <a:avLst/>
          </a:prstGeom>
          <a:noFill/>
        </p:spPr>
        <p:txBody>
          <a:bodyPr wrap="none" rtlCol="0">
            <a:spAutoFit/>
          </a:bodyPr>
          <a:lstStyle/>
          <a:p>
            <a:r>
              <a:rPr lang="en-GB" i="1">
                <a:latin typeface="Symbol" pitchFamily="2" charset="2"/>
              </a:rPr>
              <a:t> a</a:t>
            </a:r>
            <a:r>
              <a:rPr lang="en-IT" i="1">
                <a:latin typeface="Symbol" pitchFamily="2" charset="2"/>
              </a:rPr>
              <a:t>= p/2  , </a:t>
            </a:r>
            <a:r>
              <a:rPr lang="en-IT" i="1">
                <a:latin typeface="+mj-lt"/>
              </a:rPr>
              <a:t> X &lt;&lt; 1</a:t>
            </a:r>
            <a:r>
              <a:rPr lang="en-IT" i="1">
                <a:latin typeface="Symbol" pitchFamily="2" charset="2"/>
              </a:rPr>
              <a:t>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1BB03A-9933-099D-0F96-402EE2586AF7}"/>
                  </a:ext>
                </a:extLst>
              </p:cNvPr>
              <p:cNvSpPr txBox="1"/>
              <p:nvPr/>
            </p:nvSpPr>
            <p:spPr>
              <a:xfrm>
                <a:off x="3660047" y="4022190"/>
                <a:ext cx="2640145" cy="414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sSup>
                        <m:sSupPr>
                          <m:ctrlPr>
                            <a:rPr lang="it-IT" i="1">
                              <a:latin typeface="Cambria Math" panose="02040503050406030204" pitchFamily="18" charset="0"/>
                            </a:rPr>
                          </m:ctrlPr>
                        </m:sSupPr>
                        <m:e>
                          <m:r>
                            <a:rPr lang="it-IT" i="1">
                              <a:latin typeface="Cambria Math" panose="02040503050406030204" pitchFamily="18" charset="0"/>
                            </a:rPr>
                            <m:t>2</m:t>
                          </m:r>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1" name="TextBox 10">
                <a:extLst>
                  <a:ext uri="{FF2B5EF4-FFF2-40B4-BE49-F238E27FC236}">
                    <a16:creationId xmlns:a16="http://schemas.microsoft.com/office/drawing/2014/main" id="{3F1BB03A-9933-099D-0F96-402EE2586AF7}"/>
                  </a:ext>
                </a:extLst>
              </p:cNvPr>
              <p:cNvSpPr txBox="1">
                <a:spLocks noRot="1" noChangeAspect="1" noMove="1" noResize="1" noEditPoints="1" noAdjustHandles="1" noChangeArrowheads="1" noChangeShapeType="1" noTextEdit="1"/>
              </p:cNvSpPr>
              <p:nvPr/>
            </p:nvSpPr>
            <p:spPr>
              <a:xfrm>
                <a:off x="3660047" y="4022190"/>
                <a:ext cx="2640145" cy="414922"/>
              </a:xfrm>
              <a:prstGeom prst="rect">
                <a:avLst/>
              </a:prstGeom>
              <a:blipFill>
                <a:blip r:embed="rId6"/>
                <a:stretch>
                  <a:fillRect l="-1923" t="-5882" r="-1442" b="-23529"/>
                </a:stretch>
              </a:blipFill>
            </p:spPr>
            <p:txBody>
              <a:bodyPr/>
              <a:lstStyle/>
              <a:p>
                <a:r>
                  <a:rPr lang="en-IT">
                    <a:noFill/>
                  </a:rPr>
                  <a:t> </a:t>
                </a:r>
              </a:p>
            </p:txBody>
          </p:sp>
        </mc:Fallback>
      </mc:AlternateContent>
      <p:sp>
        <p:nvSpPr>
          <p:cNvPr id="12" name="TextBox 11">
            <a:extLst>
              <a:ext uri="{FF2B5EF4-FFF2-40B4-BE49-F238E27FC236}">
                <a16:creationId xmlns:a16="http://schemas.microsoft.com/office/drawing/2014/main" id="{DF6B3004-3270-FB66-3E5A-1184370F31A7}"/>
              </a:ext>
            </a:extLst>
          </p:cNvPr>
          <p:cNvSpPr txBox="1"/>
          <p:nvPr/>
        </p:nvSpPr>
        <p:spPr>
          <a:xfrm>
            <a:off x="1581196" y="5271591"/>
            <a:ext cx="1516762" cy="461665"/>
          </a:xfrm>
          <a:prstGeom prst="rect">
            <a:avLst/>
          </a:prstGeom>
          <a:noFill/>
        </p:spPr>
        <p:txBody>
          <a:bodyPr wrap="none" rtlCol="0">
            <a:spAutoFit/>
          </a:bodyPr>
          <a:lstStyle/>
          <a:p>
            <a:r>
              <a:rPr lang="en-IT" i="1">
                <a:latin typeface="+mj-lt"/>
              </a:rPr>
              <a:t>X &gt;&gt;1</a:t>
            </a:r>
            <a:r>
              <a:rPr lang="en-IT" i="1">
                <a:latin typeface="Symbol" pitchFamily="2" charset="2"/>
              </a:rPr>
              <a:t>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3CDAEE0-903F-348D-B670-8E029755DA3F}"/>
                  </a:ext>
                </a:extLst>
              </p:cNvPr>
              <p:cNvSpPr txBox="1"/>
              <p:nvPr/>
            </p:nvSpPr>
            <p:spPr>
              <a:xfrm>
                <a:off x="3563887" y="5066536"/>
                <a:ext cx="4291751"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num>
                        <m:den>
                          <m:r>
                            <a:rPr lang="it-IT" i="1">
                              <a:latin typeface="Cambria Math" panose="02040503050406030204" pitchFamily="18" charset="0"/>
                            </a:rPr>
                            <m:t>𝑋</m:t>
                          </m:r>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r>
                        <a:rPr lang="it-IT" b="0" i="1">
                          <a:latin typeface="Cambria Math" panose="02040503050406030204" pitchFamily="18" charset="0"/>
                        </a:rPr>
                        <m:t>   </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𝛼</m:t>
                      </m:r>
                      <m:r>
                        <a:rPr lang="it-IT" b="0" i="1">
                          <a:latin typeface="Cambria Math" panose="02040503050406030204" pitchFamily="18" charset="0"/>
                          <a:ea typeface="Cambria Math" panose="02040503050406030204" pitchFamily="18" charset="0"/>
                        </a:rPr>
                        <m:t>  ‼</m:t>
                      </m:r>
                    </m:oMath>
                  </m:oMathPara>
                </a14:m>
                <a:endParaRPr lang="en-US"/>
              </a:p>
            </p:txBody>
          </p:sp>
        </mc:Choice>
        <mc:Fallback xmlns="">
          <p:sp>
            <p:nvSpPr>
              <p:cNvPr id="14" name="TextBox 13">
                <a:extLst>
                  <a:ext uri="{FF2B5EF4-FFF2-40B4-BE49-F238E27FC236}">
                    <a16:creationId xmlns:a16="http://schemas.microsoft.com/office/drawing/2014/main" id="{B3CDAEE0-903F-348D-B670-8E029755DA3F}"/>
                  </a:ext>
                </a:extLst>
              </p:cNvPr>
              <p:cNvSpPr txBox="1">
                <a:spLocks noRot="1" noChangeAspect="1" noMove="1" noResize="1" noEditPoints="1" noAdjustHandles="1" noChangeArrowheads="1" noChangeShapeType="1" noTextEdit="1"/>
              </p:cNvSpPr>
              <p:nvPr/>
            </p:nvSpPr>
            <p:spPr>
              <a:xfrm>
                <a:off x="3563887" y="5066536"/>
                <a:ext cx="4291751" cy="738728"/>
              </a:xfrm>
              <a:prstGeom prst="rect">
                <a:avLst/>
              </a:prstGeom>
              <a:blipFill>
                <a:blip r:embed="rId7"/>
                <a:stretch>
                  <a:fillRect l="-1180" r="-1180" b="-15254"/>
                </a:stretch>
              </a:blipFill>
            </p:spPr>
            <p:txBody>
              <a:bodyPr/>
              <a:lstStyle/>
              <a:p>
                <a:r>
                  <a:rPr lang="en-IT">
                    <a:noFill/>
                  </a:rPr>
                  <a:t> </a:t>
                </a:r>
              </a:p>
            </p:txBody>
          </p:sp>
        </mc:Fallback>
      </mc:AlternateContent>
      <p:sp>
        <p:nvSpPr>
          <p:cNvPr id="15" name="TextBox 14">
            <a:extLst>
              <a:ext uri="{FF2B5EF4-FFF2-40B4-BE49-F238E27FC236}">
                <a16:creationId xmlns:a16="http://schemas.microsoft.com/office/drawing/2014/main" id="{E37F02C5-1BF7-BB80-2317-D1F1D221FC61}"/>
              </a:ext>
            </a:extLst>
          </p:cNvPr>
          <p:cNvSpPr txBox="1"/>
          <p:nvPr/>
        </p:nvSpPr>
        <p:spPr>
          <a:xfrm>
            <a:off x="1577238" y="1887215"/>
            <a:ext cx="1516762" cy="461665"/>
          </a:xfrm>
          <a:prstGeom prst="rect">
            <a:avLst/>
          </a:prstGeom>
          <a:noFill/>
        </p:spPr>
        <p:txBody>
          <a:bodyPr wrap="none" rtlCol="0">
            <a:spAutoFit/>
          </a:bodyPr>
          <a:lstStyle/>
          <a:p>
            <a:r>
              <a:rPr lang="en-IT" i="1">
                <a:latin typeface="+mj-lt"/>
              </a:rPr>
              <a:t>X &lt;&lt;1</a:t>
            </a:r>
            <a:r>
              <a:rPr lang="en-IT" i="1">
                <a:latin typeface="Symbol" pitchFamily="2" charset="2"/>
              </a:rPr>
              <a:t>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C9C7575-03E0-2C5B-A3E2-5C6EB7C19337}"/>
                  </a:ext>
                </a:extLst>
              </p:cNvPr>
              <p:cNvSpPr txBox="1"/>
              <p:nvPr/>
            </p:nvSpPr>
            <p:spPr>
              <a:xfrm>
                <a:off x="3623714" y="1719157"/>
                <a:ext cx="4260654" cy="701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𝑚𝑎𝑥</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sSup>
                        <m:sSupPr>
                          <m:ctrlPr>
                            <a:rPr lang="it-IT" i="1">
                              <a:latin typeface="Cambria Math" panose="02040503050406030204" pitchFamily="18" charset="0"/>
                            </a:rPr>
                          </m:ctrlPr>
                        </m:sSupPr>
                        <m:e>
                          <m:r>
                            <a:rPr lang="it-IT"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rPr>
                                <m:t>1−</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𝛼</m:t>
                                  </m:r>
                                </m:e>
                              </m:func>
                            </m:num>
                            <m:den>
                              <m:r>
                                <a:rPr lang="it-IT" i="1">
                                  <a:latin typeface="Cambria Math" panose="02040503050406030204" pitchFamily="18" charset="0"/>
                                  <a:ea typeface="Cambria Math" panose="02040503050406030204" pitchFamily="18" charset="0"/>
                                </a:rPr>
                                <m:t>2</m:t>
                              </m:r>
                            </m:den>
                          </m:f>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16" name="TextBox 15">
                <a:extLst>
                  <a:ext uri="{FF2B5EF4-FFF2-40B4-BE49-F238E27FC236}">
                    <a16:creationId xmlns:a16="http://schemas.microsoft.com/office/drawing/2014/main" id="{4C9C7575-03E0-2C5B-A3E2-5C6EB7C19337}"/>
                  </a:ext>
                </a:extLst>
              </p:cNvPr>
              <p:cNvSpPr txBox="1">
                <a:spLocks noRot="1" noChangeAspect="1" noMove="1" noResize="1" noEditPoints="1" noAdjustHandles="1" noChangeArrowheads="1" noChangeShapeType="1" noTextEdit="1"/>
              </p:cNvSpPr>
              <p:nvPr/>
            </p:nvSpPr>
            <p:spPr>
              <a:xfrm>
                <a:off x="3623714" y="1719157"/>
                <a:ext cx="4260654" cy="701731"/>
              </a:xfrm>
              <a:prstGeom prst="rect">
                <a:avLst/>
              </a:prstGeom>
              <a:blipFill>
                <a:blip r:embed="rId8"/>
                <a:stretch>
                  <a:fillRect l="-1190" t="-1786" r="-595" b="-12500"/>
                </a:stretch>
              </a:blipFill>
            </p:spPr>
            <p:txBody>
              <a:bodyPr/>
              <a:lstStyle/>
              <a:p>
                <a:r>
                  <a:rPr lang="en-IT">
                    <a:noFill/>
                  </a:rPr>
                  <a:t> </a:t>
                </a:r>
              </a:p>
            </p:txBody>
          </p:sp>
        </mc:Fallback>
      </mc:AlternateContent>
      <p:sp>
        <p:nvSpPr>
          <p:cNvPr id="17" name="Oval 16">
            <a:extLst>
              <a:ext uri="{FF2B5EF4-FFF2-40B4-BE49-F238E27FC236}">
                <a16:creationId xmlns:a16="http://schemas.microsoft.com/office/drawing/2014/main" id="{94A277F3-438B-315D-1CBD-78A19AE5B908}"/>
              </a:ext>
            </a:extLst>
          </p:cNvPr>
          <p:cNvSpPr/>
          <p:nvPr/>
        </p:nvSpPr>
        <p:spPr bwMode="auto">
          <a:xfrm>
            <a:off x="3347864" y="4869160"/>
            <a:ext cx="4824536" cy="1250920"/>
          </a:xfrm>
          <a:prstGeom prst="ellipse">
            <a:avLst/>
          </a:prstGeom>
          <a:solidFill>
            <a:srgbClr val="FFFF00">
              <a:alpha val="4693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4" name="Segnaposto data 6">
            <a:extLst>
              <a:ext uri="{FF2B5EF4-FFF2-40B4-BE49-F238E27FC236}">
                <a16:creationId xmlns:a16="http://schemas.microsoft.com/office/drawing/2014/main" id="{2441309B-0AC0-4B31-BF23-D66E87DE6A42}"/>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7760834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lygon&#10;&#10;Description automatically generated with low confidence">
            <a:extLst>
              <a:ext uri="{FF2B5EF4-FFF2-40B4-BE49-F238E27FC236}">
                <a16:creationId xmlns:a16="http://schemas.microsoft.com/office/drawing/2014/main" id="{951735A6-9965-E141-4EBA-CC57D0C6EB5F}"/>
              </a:ext>
            </a:extLst>
          </p:cNvPr>
          <p:cNvPicPr>
            <a:picLocks noChangeAspect="1"/>
          </p:cNvPicPr>
          <p:nvPr/>
        </p:nvPicPr>
        <p:blipFill>
          <a:blip r:embed="rId2"/>
          <a:stretch>
            <a:fillRect/>
          </a:stretch>
        </p:blipFill>
        <p:spPr>
          <a:xfrm>
            <a:off x="467544" y="624160"/>
            <a:ext cx="7772400" cy="6045200"/>
          </a:xfrm>
          <a:prstGeom prst="rect">
            <a:avLst/>
          </a:prstGeom>
        </p:spPr>
      </p:pic>
      <p:pic>
        <p:nvPicPr>
          <p:cNvPr id="3" name="Picture 2">
            <a:extLst>
              <a:ext uri="{FF2B5EF4-FFF2-40B4-BE49-F238E27FC236}">
                <a16:creationId xmlns:a16="http://schemas.microsoft.com/office/drawing/2014/main" id="{CEBC4CA3-5768-720C-6453-B1A16F0CE755}"/>
              </a:ext>
            </a:extLst>
          </p:cNvPr>
          <p:cNvPicPr>
            <a:picLocks noChangeAspect="1"/>
          </p:cNvPicPr>
          <p:nvPr/>
        </p:nvPicPr>
        <p:blipFill>
          <a:blip r:embed="rId3"/>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51160566-109B-4390-6A1C-0568E06DB5DD}"/>
              </a:ext>
            </a:extLst>
          </p:cNvPr>
          <p:cNvSpPr txBox="1"/>
          <p:nvPr/>
        </p:nvSpPr>
        <p:spPr>
          <a:xfrm>
            <a:off x="1300175" y="580618"/>
            <a:ext cx="1834156" cy="400110"/>
          </a:xfrm>
          <a:prstGeom prst="rect">
            <a:avLst/>
          </a:prstGeom>
          <a:noFill/>
        </p:spPr>
        <p:txBody>
          <a:bodyPr wrap="none" rtlCol="0">
            <a:spAutoFit/>
          </a:bodyPr>
          <a:lstStyle/>
          <a:p>
            <a:r>
              <a:rPr lang="en-IT" sz="2000">
                <a:solidFill>
                  <a:srgbClr val="FF0000"/>
                </a:solidFill>
              </a:rPr>
              <a:t>20% rms spread</a:t>
            </a:r>
          </a:p>
        </p:txBody>
      </p:sp>
      <p:sp>
        <p:nvSpPr>
          <p:cNvPr id="6" name="TextBox 5">
            <a:extLst>
              <a:ext uri="{FF2B5EF4-FFF2-40B4-BE49-F238E27FC236}">
                <a16:creationId xmlns:a16="http://schemas.microsoft.com/office/drawing/2014/main" id="{FB999EDB-EEC3-0BBD-CC2A-9A8BAB3F362A}"/>
              </a:ext>
            </a:extLst>
          </p:cNvPr>
          <p:cNvSpPr txBox="1"/>
          <p:nvPr/>
        </p:nvSpPr>
        <p:spPr>
          <a:xfrm>
            <a:off x="5436096" y="580618"/>
            <a:ext cx="3690434" cy="400110"/>
          </a:xfrm>
          <a:prstGeom prst="rect">
            <a:avLst/>
          </a:prstGeom>
          <a:noFill/>
        </p:spPr>
        <p:txBody>
          <a:bodyPr wrap="none" rtlCol="0">
            <a:spAutoFit/>
          </a:bodyPr>
          <a:lstStyle/>
          <a:p>
            <a:r>
              <a:rPr lang="en-IT" sz="2000"/>
              <a:t>Incoming e- </a:t>
            </a:r>
            <a:r>
              <a:rPr lang="en-GB" sz="2000"/>
              <a:t>b</a:t>
            </a:r>
            <a:r>
              <a:rPr lang="en-IT" sz="2000"/>
              <a:t>eam </a:t>
            </a:r>
            <a:r>
              <a:rPr lang="en-IT" sz="2000">
                <a:solidFill>
                  <a:srgbClr val="0070C0"/>
                </a:solidFill>
              </a:rPr>
              <a:t>10</a:t>
            </a:r>
            <a:r>
              <a:rPr lang="en-IT" sz="2000" baseline="30000">
                <a:solidFill>
                  <a:srgbClr val="0070C0"/>
                </a:solidFill>
              </a:rPr>
              <a:t>-4</a:t>
            </a:r>
            <a:r>
              <a:rPr lang="en-IT" sz="2000">
                <a:solidFill>
                  <a:srgbClr val="0070C0"/>
                </a:solidFill>
              </a:rPr>
              <a:t> rms spread</a:t>
            </a:r>
          </a:p>
        </p:txBody>
      </p:sp>
      <p:sp>
        <p:nvSpPr>
          <p:cNvPr id="7" name="TextBox 6">
            <a:extLst>
              <a:ext uri="{FF2B5EF4-FFF2-40B4-BE49-F238E27FC236}">
                <a16:creationId xmlns:a16="http://schemas.microsoft.com/office/drawing/2014/main" id="{2E1F7A43-AC35-EDE5-3E84-A6DC688EE420}"/>
              </a:ext>
            </a:extLst>
          </p:cNvPr>
          <p:cNvSpPr txBox="1"/>
          <p:nvPr/>
        </p:nvSpPr>
        <p:spPr>
          <a:xfrm>
            <a:off x="1403648" y="2952267"/>
            <a:ext cx="1667764" cy="707886"/>
          </a:xfrm>
          <a:prstGeom prst="rect">
            <a:avLst/>
          </a:prstGeom>
          <a:noFill/>
        </p:spPr>
        <p:txBody>
          <a:bodyPr wrap="none" rtlCol="0">
            <a:spAutoFit/>
          </a:bodyPr>
          <a:lstStyle/>
          <a:p>
            <a:r>
              <a:rPr lang="en-IT" sz="2000" b="1">
                <a:solidFill>
                  <a:srgbClr val="00B050"/>
                </a:solidFill>
              </a:rPr>
              <a:t>2.10</a:t>
            </a:r>
            <a:r>
              <a:rPr lang="en-IT" sz="2000" b="1" baseline="30000">
                <a:solidFill>
                  <a:srgbClr val="00B050"/>
                </a:solidFill>
              </a:rPr>
              <a:t>-4</a:t>
            </a:r>
          </a:p>
          <a:p>
            <a:r>
              <a:rPr lang="en-GB" sz="2000" b="1">
                <a:solidFill>
                  <a:srgbClr val="00B050"/>
                </a:solidFill>
              </a:rPr>
              <a:t>r</a:t>
            </a:r>
            <a:r>
              <a:rPr lang="en-IT" sz="2000" b="1">
                <a:solidFill>
                  <a:srgbClr val="00B050"/>
                </a:solidFill>
              </a:rPr>
              <a:t>ms     spread</a:t>
            </a:r>
          </a:p>
        </p:txBody>
      </p:sp>
      <p:sp>
        <p:nvSpPr>
          <p:cNvPr id="9" name="TextBox 8">
            <a:extLst>
              <a:ext uri="{FF2B5EF4-FFF2-40B4-BE49-F238E27FC236}">
                <a16:creationId xmlns:a16="http://schemas.microsoft.com/office/drawing/2014/main" id="{0678C091-DA3C-0548-6E17-35B6538880B7}"/>
              </a:ext>
            </a:extLst>
          </p:cNvPr>
          <p:cNvSpPr txBox="1"/>
          <p:nvPr/>
        </p:nvSpPr>
        <p:spPr>
          <a:xfrm>
            <a:off x="1259632" y="87015"/>
            <a:ext cx="7772399" cy="461665"/>
          </a:xfrm>
          <a:prstGeom prst="rect">
            <a:avLst/>
          </a:prstGeom>
          <a:noFill/>
        </p:spPr>
        <p:txBody>
          <a:bodyPr wrap="square">
            <a:spAutoFit/>
          </a:bodyPr>
          <a:lstStyle/>
          <a:p>
            <a:r>
              <a:rPr lang="en-GB" sz="2400" b="1" i="1">
                <a:solidFill>
                  <a:srgbClr val="FF0000"/>
                </a:solidFill>
                <a:latin typeface="Symbol" pitchFamily="2" charset="2"/>
              </a:rPr>
              <a:t>g </a:t>
            </a:r>
            <a:r>
              <a:rPr lang="en-GB" sz="2400" b="1" i="1">
                <a:solidFill>
                  <a:srgbClr val="FF0000"/>
                </a:solidFill>
                <a:latin typeface="Times" charset="0"/>
                <a:ea typeface="ＭＳ Ｐゴシック" charset="0"/>
              </a:rPr>
              <a:t>-ray </a:t>
            </a:r>
            <a:r>
              <a:rPr lang="en-GB" b="1" i="1">
                <a:solidFill>
                  <a:srgbClr val="FF0000"/>
                </a:solidFill>
              </a:rPr>
              <a:t>i</a:t>
            </a:r>
            <a:r>
              <a:rPr lang="en-GB" sz="2400" b="1" i="1">
                <a:solidFill>
                  <a:srgbClr val="FF0000"/>
                </a:solidFill>
                <a:latin typeface="Times" charset="0"/>
                <a:ea typeface="ＭＳ Ｐゴシック" charset="0"/>
              </a:rPr>
              <a:t>n-vacuum mono-chromatization, </a:t>
            </a:r>
            <a:r>
              <a:rPr lang="en-GB" b="1" i="1">
                <a:solidFill>
                  <a:srgbClr val="FF0000"/>
                </a:solidFill>
              </a:rPr>
              <a:t>SCS at large Recoil</a:t>
            </a:r>
            <a:endParaRPr lang="en-IT"/>
          </a:p>
        </p:txBody>
      </p:sp>
      <p:sp>
        <p:nvSpPr>
          <p:cNvPr id="10" name="TextBox 9">
            <a:extLst>
              <a:ext uri="{FF2B5EF4-FFF2-40B4-BE49-F238E27FC236}">
                <a16:creationId xmlns:a16="http://schemas.microsoft.com/office/drawing/2014/main" id="{9801975F-9D6D-4538-F3BC-6DA9841B260C}"/>
              </a:ext>
            </a:extLst>
          </p:cNvPr>
          <p:cNvSpPr txBox="1"/>
          <p:nvPr/>
        </p:nvSpPr>
        <p:spPr>
          <a:xfrm>
            <a:off x="1479078" y="4829090"/>
            <a:ext cx="1508746" cy="400110"/>
          </a:xfrm>
          <a:prstGeom prst="rect">
            <a:avLst/>
          </a:prstGeom>
          <a:noFill/>
        </p:spPr>
        <p:txBody>
          <a:bodyPr wrap="none" rtlCol="0">
            <a:spAutoFit/>
          </a:bodyPr>
          <a:lstStyle/>
          <a:p>
            <a:r>
              <a:rPr lang="en-IT" sz="2000">
                <a:solidFill>
                  <a:srgbClr val="FF0000"/>
                </a:solidFill>
              </a:rPr>
              <a:t>10</a:t>
            </a:r>
            <a:r>
              <a:rPr lang="en-IT" sz="2000" baseline="30000">
                <a:solidFill>
                  <a:srgbClr val="FF0000"/>
                </a:solidFill>
              </a:rPr>
              <a:t>-1</a:t>
            </a:r>
            <a:r>
              <a:rPr lang="en-IT" sz="2000">
                <a:solidFill>
                  <a:srgbClr val="FF0000"/>
                </a:solidFill>
              </a:rPr>
              <a:t>    spread</a:t>
            </a:r>
          </a:p>
        </p:txBody>
      </p:sp>
      <p:sp>
        <p:nvSpPr>
          <p:cNvPr id="11" name="TextBox 10">
            <a:extLst>
              <a:ext uri="{FF2B5EF4-FFF2-40B4-BE49-F238E27FC236}">
                <a16:creationId xmlns:a16="http://schemas.microsoft.com/office/drawing/2014/main" id="{3CFA6F02-DF90-32B4-1610-9A4FD44B0133}"/>
              </a:ext>
            </a:extLst>
          </p:cNvPr>
          <p:cNvSpPr txBox="1"/>
          <p:nvPr/>
        </p:nvSpPr>
        <p:spPr>
          <a:xfrm>
            <a:off x="7536214" y="2952267"/>
            <a:ext cx="1572290" cy="1200329"/>
          </a:xfrm>
          <a:prstGeom prst="rect">
            <a:avLst/>
          </a:prstGeom>
          <a:noFill/>
        </p:spPr>
        <p:txBody>
          <a:bodyPr wrap="none" rtlCol="0">
            <a:spAutoFit/>
          </a:bodyPr>
          <a:lstStyle/>
          <a:p>
            <a:r>
              <a:rPr lang="en-IT"/>
              <a:t>no energy-</a:t>
            </a:r>
          </a:p>
          <a:p>
            <a:r>
              <a:rPr lang="en-GB"/>
              <a:t>a</a:t>
            </a:r>
            <a:r>
              <a:rPr lang="en-IT"/>
              <a:t>ngular</a:t>
            </a:r>
          </a:p>
          <a:p>
            <a:r>
              <a:rPr lang="en-IT"/>
              <a:t>correlation</a:t>
            </a:r>
          </a:p>
        </p:txBody>
      </p:sp>
      <p:sp>
        <p:nvSpPr>
          <p:cNvPr id="8" name="TextBox 7">
            <a:extLst>
              <a:ext uri="{FF2B5EF4-FFF2-40B4-BE49-F238E27FC236}">
                <a16:creationId xmlns:a16="http://schemas.microsoft.com/office/drawing/2014/main" id="{21B6E03D-F50A-BC6C-3321-1CBA08DCABCC}"/>
              </a:ext>
            </a:extLst>
          </p:cNvPr>
          <p:cNvSpPr txBox="1"/>
          <p:nvPr/>
        </p:nvSpPr>
        <p:spPr>
          <a:xfrm>
            <a:off x="6588224" y="6453336"/>
            <a:ext cx="2470869" cy="400110"/>
          </a:xfrm>
          <a:prstGeom prst="rect">
            <a:avLst/>
          </a:prstGeom>
          <a:noFill/>
        </p:spPr>
        <p:txBody>
          <a:bodyPr wrap="none" rtlCol="0">
            <a:spAutoFit/>
          </a:bodyPr>
          <a:lstStyle/>
          <a:p>
            <a:r>
              <a:rPr lang="en-IT" sz="2000"/>
              <a:t>C. Curatolo - Whizard</a:t>
            </a:r>
          </a:p>
        </p:txBody>
      </p:sp>
      <p:grpSp>
        <p:nvGrpSpPr>
          <p:cNvPr id="13" name="Group 12">
            <a:extLst>
              <a:ext uri="{FF2B5EF4-FFF2-40B4-BE49-F238E27FC236}">
                <a16:creationId xmlns:a16="http://schemas.microsoft.com/office/drawing/2014/main" id="{1E9C780C-6901-86A6-2396-137E24B44680}"/>
              </a:ext>
            </a:extLst>
          </p:cNvPr>
          <p:cNvGrpSpPr/>
          <p:nvPr/>
        </p:nvGrpSpPr>
        <p:grpSpPr>
          <a:xfrm>
            <a:off x="110926" y="1700808"/>
            <a:ext cx="1508746" cy="1728192"/>
            <a:chOff x="110926" y="1700808"/>
            <a:chExt cx="1508746" cy="1728192"/>
          </a:xfrm>
        </p:grpSpPr>
        <p:sp>
          <p:nvSpPr>
            <p:cNvPr id="2" name="Curved Right Arrow 1">
              <a:extLst>
                <a:ext uri="{FF2B5EF4-FFF2-40B4-BE49-F238E27FC236}">
                  <a16:creationId xmlns:a16="http://schemas.microsoft.com/office/drawing/2014/main" id="{43AB407D-DA30-CF00-625E-80B363DE6804}"/>
                </a:ext>
              </a:extLst>
            </p:cNvPr>
            <p:cNvSpPr/>
            <p:nvPr/>
          </p:nvSpPr>
          <p:spPr bwMode="auto">
            <a:xfrm>
              <a:off x="112485" y="1700808"/>
              <a:ext cx="499075" cy="1728192"/>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2" name="TextBox 11">
              <a:extLst>
                <a:ext uri="{FF2B5EF4-FFF2-40B4-BE49-F238E27FC236}">
                  <a16:creationId xmlns:a16="http://schemas.microsoft.com/office/drawing/2014/main" id="{B46CF8BB-BC89-A143-309B-3A2CE2576836}"/>
                </a:ext>
              </a:extLst>
            </p:cNvPr>
            <p:cNvSpPr txBox="1"/>
            <p:nvPr/>
          </p:nvSpPr>
          <p:spPr>
            <a:xfrm>
              <a:off x="110926" y="1916832"/>
              <a:ext cx="1508746" cy="1200329"/>
            </a:xfrm>
            <a:prstGeom prst="rect">
              <a:avLst/>
            </a:prstGeom>
            <a:noFill/>
          </p:spPr>
          <p:txBody>
            <a:bodyPr wrap="none" rtlCol="0">
              <a:spAutoFit/>
            </a:bodyPr>
            <a:lstStyle/>
            <a:p>
              <a:r>
                <a:rPr lang="en-GB"/>
                <a:t>E</a:t>
              </a:r>
              <a:r>
                <a:rPr lang="en-IT"/>
                <a:t>lectron</a:t>
              </a:r>
            </a:p>
            <a:p>
              <a:r>
                <a:rPr lang="en-GB"/>
                <a:t>C</a:t>
              </a:r>
              <a:r>
                <a:rPr lang="en-IT"/>
                <a:t>ooling of</a:t>
              </a:r>
            </a:p>
            <a:p>
              <a:r>
                <a:rPr lang="en-IT"/>
                <a:t>photons!!</a:t>
              </a:r>
            </a:p>
          </p:txBody>
        </p:sp>
      </p:grpSp>
      <p:sp>
        <p:nvSpPr>
          <p:cNvPr id="14" name="TextBox 13">
            <a:extLst>
              <a:ext uri="{FF2B5EF4-FFF2-40B4-BE49-F238E27FC236}">
                <a16:creationId xmlns:a16="http://schemas.microsoft.com/office/drawing/2014/main" id="{901BEBBD-D8CB-6BF2-D473-82AA5F1294DB}"/>
              </a:ext>
            </a:extLst>
          </p:cNvPr>
          <p:cNvSpPr txBox="1"/>
          <p:nvPr/>
        </p:nvSpPr>
        <p:spPr>
          <a:xfrm>
            <a:off x="110926" y="5861883"/>
            <a:ext cx="1268296" cy="830997"/>
          </a:xfrm>
          <a:prstGeom prst="rect">
            <a:avLst/>
          </a:prstGeom>
          <a:noFill/>
        </p:spPr>
        <p:txBody>
          <a:bodyPr wrap="none" rtlCol="0">
            <a:spAutoFit/>
          </a:bodyPr>
          <a:lstStyle/>
          <a:p>
            <a:r>
              <a:rPr lang="en-GB"/>
              <a:t>e</a:t>
            </a:r>
            <a:r>
              <a:rPr lang="en-IT"/>
              <a:t>- beam</a:t>
            </a:r>
          </a:p>
          <a:p>
            <a:r>
              <a:rPr lang="en-GB"/>
              <a:t>i</a:t>
            </a:r>
            <a:r>
              <a:rPr lang="en-IT"/>
              <a:t>s heated</a:t>
            </a:r>
          </a:p>
        </p:txBody>
      </p:sp>
    </p:spTree>
    <p:extLst>
      <p:ext uri="{BB962C8B-B14F-4D97-AF65-F5344CB8AC3E}">
        <p14:creationId xmlns:p14="http://schemas.microsoft.com/office/powerpoint/2010/main" val="95822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ggetto 3">
            <a:extLst>
              <a:ext uri="{FF2B5EF4-FFF2-40B4-BE49-F238E27FC236}">
                <a16:creationId xmlns:a16="http://schemas.microsoft.com/office/drawing/2014/main" id="{D4CECEAE-BD3F-048E-5D2D-C3BCB2DD3B22}"/>
              </a:ext>
            </a:extLst>
          </p:cNvPr>
          <p:cNvGraphicFramePr>
            <a:graphicFrameLocks noChangeAspect="1"/>
          </p:cNvGraphicFramePr>
          <p:nvPr>
            <p:extLst>
              <p:ext uri="{D42A27DB-BD31-4B8C-83A1-F6EECF244321}">
                <p14:modId xmlns:p14="http://schemas.microsoft.com/office/powerpoint/2010/main" val="3196302706"/>
              </p:ext>
            </p:extLst>
          </p:nvPr>
        </p:nvGraphicFramePr>
        <p:xfrm>
          <a:off x="179512" y="1549174"/>
          <a:ext cx="6120680" cy="4328098"/>
        </p:xfrm>
        <a:graphic>
          <a:graphicData uri="http://schemas.openxmlformats.org/presentationml/2006/ole">
            <mc:AlternateContent xmlns:mc="http://schemas.openxmlformats.org/markup-compatibility/2006">
              <mc:Choice xmlns:v="urn:schemas-microsoft-com:vml" Requires="v">
                <p:oleObj name="Graph" r:id="rId2" imgW="4276800" imgH="3024000" progId="Origin50.Graph">
                  <p:embed/>
                </p:oleObj>
              </mc:Choice>
              <mc:Fallback>
                <p:oleObj name="Graph" r:id="rId2" imgW="4276800" imgH="3024000" progId="Origin50.Graph">
                  <p:embed/>
                  <p:pic>
                    <p:nvPicPr>
                      <p:cNvPr id="4" name="Oggetto 3">
                        <a:extLst>
                          <a:ext uri="{FF2B5EF4-FFF2-40B4-BE49-F238E27FC236}">
                            <a16:creationId xmlns:a16="http://schemas.microsoft.com/office/drawing/2014/main" id="{D4CECEAE-BD3F-048E-5D2D-C3BCB2DD3B22}"/>
                          </a:ext>
                        </a:extLst>
                      </p:cNvPr>
                      <p:cNvPicPr/>
                      <p:nvPr/>
                    </p:nvPicPr>
                    <p:blipFill>
                      <a:blip r:embed="rId3"/>
                      <a:stretch>
                        <a:fillRect/>
                      </a:stretch>
                    </p:blipFill>
                    <p:spPr>
                      <a:xfrm>
                        <a:off x="179512" y="1549174"/>
                        <a:ext cx="6120680" cy="4328098"/>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CD10E3CF-F9F0-A8E9-D751-EAF277C5315E}"/>
              </a:ext>
            </a:extLst>
          </p:cNvPr>
          <p:cNvGraphicFramePr>
            <a:graphicFrameLocks noChangeAspect="1"/>
          </p:cNvGraphicFramePr>
          <p:nvPr>
            <p:extLst>
              <p:ext uri="{D42A27DB-BD31-4B8C-83A1-F6EECF244321}">
                <p14:modId xmlns:p14="http://schemas.microsoft.com/office/powerpoint/2010/main" val="324290691"/>
              </p:ext>
            </p:extLst>
          </p:nvPr>
        </p:nvGraphicFramePr>
        <p:xfrm>
          <a:off x="4283968" y="3372015"/>
          <a:ext cx="4764850" cy="3369353"/>
        </p:xfrm>
        <a:graphic>
          <a:graphicData uri="http://schemas.openxmlformats.org/presentationml/2006/ole">
            <mc:AlternateContent xmlns:mc="http://schemas.openxmlformats.org/markup-compatibility/2006">
              <mc:Choice xmlns:v="urn:schemas-microsoft-com:vml" Requires="v">
                <p:oleObj name="Graph" r:id="rId4" imgW="4276800" imgH="3024000" progId="Origin50.Graph">
                  <p:embed/>
                </p:oleObj>
              </mc:Choice>
              <mc:Fallback>
                <p:oleObj name="Graph" r:id="rId4" imgW="4276800" imgH="3024000" progId="Origin50.Graph">
                  <p:embed/>
                  <p:pic>
                    <p:nvPicPr>
                      <p:cNvPr id="5" name="Oggetto 4">
                        <a:extLst>
                          <a:ext uri="{FF2B5EF4-FFF2-40B4-BE49-F238E27FC236}">
                            <a16:creationId xmlns:a16="http://schemas.microsoft.com/office/drawing/2014/main" id="{CD10E3CF-F9F0-A8E9-D751-EAF277C5315E}"/>
                          </a:ext>
                        </a:extLst>
                      </p:cNvPr>
                      <p:cNvPicPr/>
                      <p:nvPr/>
                    </p:nvPicPr>
                    <p:blipFill>
                      <a:blip r:embed="rId5"/>
                      <a:stretch>
                        <a:fillRect/>
                      </a:stretch>
                    </p:blipFill>
                    <p:spPr>
                      <a:xfrm>
                        <a:off x="4283968" y="3372015"/>
                        <a:ext cx="4764850" cy="336935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9ABC1A8-C277-3728-2D86-FE98AE8D7427}"/>
              </a:ext>
            </a:extLst>
          </p:cNvPr>
          <p:cNvSpPr txBox="1"/>
          <p:nvPr/>
        </p:nvSpPr>
        <p:spPr>
          <a:xfrm>
            <a:off x="657313" y="359696"/>
            <a:ext cx="7829386" cy="1569660"/>
          </a:xfrm>
          <a:prstGeom prst="rect">
            <a:avLst/>
          </a:prstGeom>
          <a:noFill/>
        </p:spPr>
        <p:txBody>
          <a:bodyPr wrap="none" rtlCol="0">
            <a:spAutoFit/>
          </a:bodyPr>
          <a:lstStyle/>
          <a:p>
            <a:pPr algn="ctr"/>
            <a:r>
              <a:rPr lang="en-IT"/>
              <a:t>Colliding a gaussian distributed (20% rms spread) broad-band</a:t>
            </a:r>
          </a:p>
          <a:p>
            <a:pPr algn="ctr"/>
            <a:r>
              <a:rPr lang="en-IT"/>
              <a:t>radiation beam, representing the first peak</a:t>
            </a:r>
          </a:p>
          <a:p>
            <a:pPr algn="ctr"/>
            <a:r>
              <a:rPr lang="en-IT"/>
              <a:t>of channeling spectrum at 2 MeV,</a:t>
            </a:r>
          </a:p>
          <a:p>
            <a:pPr algn="ctr"/>
            <a:r>
              <a:rPr lang="en-GB"/>
              <a:t>w</a:t>
            </a:r>
            <a:r>
              <a:rPr lang="en-IT"/>
              <a:t>ith a low energy (variable) electron beam (2,3,5,10 MeV)</a:t>
            </a:r>
          </a:p>
        </p:txBody>
      </p:sp>
      <p:sp>
        <p:nvSpPr>
          <p:cNvPr id="7" name="TextBox 6">
            <a:extLst>
              <a:ext uri="{FF2B5EF4-FFF2-40B4-BE49-F238E27FC236}">
                <a16:creationId xmlns:a16="http://schemas.microsoft.com/office/drawing/2014/main" id="{F9B953BD-2E61-95DB-CB78-31D3AFD67DEB}"/>
              </a:ext>
            </a:extLst>
          </p:cNvPr>
          <p:cNvSpPr txBox="1"/>
          <p:nvPr/>
        </p:nvSpPr>
        <p:spPr>
          <a:xfrm>
            <a:off x="179512" y="5301208"/>
            <a:ext cx="4358886" cy="461665"/>
          </a:xfrm>
          <a:prstGeom prst="rect">
            <a:avLst/>
          </a:prstGeom>
          <a:noFill/>
        </p:spPr>
        <p:txBody>
          <a:bodyPr wrap="none" rtlCol="0">
            <a:spAutoFit/>
          </a:bodyPr>
          <a:lstStyle/>
          <a:p>
            <a:r>
              <a:rPr lang="en-GB"/>
              <a:t>Mono-chromatization, T</a:t>
            </a:r>
            <a:r>
              <a:rPr lang="en-IT"/>
              <a:t>unability </a:t>
            </a:r>
          </a:p>
        </p:txBody>
      </p:sp>
      <p:sp>
        <p:nvSpPr>
          <p:cNvPr id="6" name="Segnaposto data 6">
            <a:extLst>
              <a:ext uri="{FF2B5EF4-FFF2-40B4-BE49-F238E27FC236}">
                <a16:creationId xmlns:a16="http://schemas.microsoft.com/office/drawing/2014/main" id="{EE3638F2-54AB-4C30-491A-346F528AA03C}"/>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30227329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of a graph of a number of numbers&#10;&#10;Description automatically generated with medium confidence">
            <a:extLst>
              <a:ext uri="{FF2B5EF4-FFF2-40B4-BE49-F238E27FC236}">
                <a16:creationId xmlns:a16="http://schemas.microsoft.com/office/drawing/2014/main" id="{837732CF-81BA-29F4-E5DD-72B2539B752B}"/>
              </a:ext>
            </a:extLst>
          </p:cNvPr>
          <p:cNvPicPr>
            <a:picLocks noChangeAspect="1"/>
          </p:cNvPicPr>
          <p:nvPr/>
        </p:nvPicPr>
        <p:blipFill>
          <a:blip r:embed="rId4"/>
          <a:stretch>
            <a:fillRect/>
          </a:stretch>
        </p:blipFill>
        <p:spPr>
          <a:xfrm>
            <a:off x="175697" y="2348880"/>
            <a:ext cx="5349952" cy="3780548"/>
          </a:xfrm>
          <a:prstGeom prst="rect">
            <a:avLst/>
          </a:prstGeom>
        </p:spPr>
      </p:pic>
      <p:pic>
        <p:nvPicPr>
          <p:cNvPr id="9" name="Picture 8" descr="A graph of a number of objects&#10;&#10;Description automatically generated with medium confidence">
            <a:extLst>
              <a:ext uri="{FF2B5EF4-FFF2-40B4-BE49-F238E27FC236}">
                <a16:creationId xmlns:a16="http://schemas.microsoft.com/office/drawing/2014/main" id="{80F3312D-6E68-F2EB-662F-3FA5888AF6E5}"/>
              </a:ext>
            </a:extLst>
          </p:cNvPr>
          <p:cNvPicPr>
            <a:picLocks noChangeAspect="1"/>
          </p:cNvPicPr>
          <p:nvPr/>
        </p:nvPicPr>
        <p:blipFill>
          <a:blip r:embed="rId5"/>
          <a:stretch>
            <a:fillRect/>
          </a:stretch>
        </p:blipFill>
        <p:spPr>
          <a:xfrm>
            <a:off x="3495170" y="77576"/>
            <a:ext cx="5194833" cy="3670932"/>
          </a:xfrm>
          <a:prstGeom prst="rect">
            <a:avLst/>
          </a:prstGeom>
        </p:spPr>
      </p:pic>
      <p:sp>
        <p:nvSpPr>
          <p:cNvPr id="6" name="TextBox 5">
            <a:extLst>
              <a:ext uri="{FF2B5EF4-FFF2-40B4-BE49-F238E27FC236}">
                <a16:creationId xmlns:a16="http://schemas.microsoft.com/office/drawing/2014/main" id="{20557A48-B802-BA61-8717-9DCBC7F7BC35}"/>
              </a:ext>
            </a:extLst>
          </p:cNvPr>
          <p:cNvSpPr txBox="1"/>
          <p:nvPr/>
        </p:nvSpPr>
        <p:spPr>
          <a:xfrm>
            <a:off x="175697" y="1372321"/>
            <a:ext cx="3504486" cy="461665"/>
          </a:xfrm>
          <a:prstGeom prst="rect">
            <a:avLst/>
          </a:prstGeom>
          <a:noFill/>
        </p:spPr>
        <p:txBody>
          <a:bodyPr wrap="none" rtlCol="0">
            <a:spAutoFit/>
          </a:bodyPr>
          <a:lstStyle/>
          <a:p>
            <a:r>
              <a:rPr lang="en-IT"/>
              <a:t>Colliding the full spectrum</a:t>
            </a:r>
          </a:p>
        </p:txBody>
      </p:sp>
      <p:sp>
        <p:nvSpPr>
          <p:cNvPr id="7" name="TextBox 6">
            <a:extLst>
              <a:ext uri="{FF2B5EF4-FFF2-40B4-BE49-F238E27FC236}">
                <a16:creationId xmlns:a16="http://schemas.microsoft.com/office/drawing/2014/main" id="{B9A04125-5FA0-92C2-4D08-47AA88552E8E}"/>
              </a:ext>
            </a:extLst>
          </p:cNvPr>
          <p:cNvSpPr txBox="1"/>
          <p:nvPr/>
        </p:nvSpPr>
        <p:spPr>
          <a:xfrm>
            <a:off x="4572000" y="3861048"/>
            <a:ext cx="4123245" cy="830997"/>
          </a:xfrm>
          <a:prstGeom prst="rect">
            <a:avLst/>
          </a:prstGeom>
          <a:noFill/>
        </p:spPr>
        <p:txBody>
          <a:bodyPr wrap="none" rtlCol="0">
            <a:spAutoFit/>
          </a:bodyPr>
          <a:lstStyle/>
          <a:p>
            <a:pPr algn="ctr"/>
            <a:r>
              <a:rPr lang="en-IT"/>
              <a:t>Spectral purification</a:t>
            </a:r>
          </a:p>
          <a:p>
            <a:pPr algn="ctr"/>
            <a:r>
              <a:rPr lang="en-IT"/>
              <a:t>Compton Scattering across SCS</a:t>
            </a:r>
          </a:p>
        </p:txBody>
      </p:sp>
      <p:sp>
        <p:nvSpPr>
          <p:cNvPr id="2" name="TextBox 1">
            <a:extLst>
              <a:ext uri="{FF2B5EF4-FFF2-40B4-BE49-F238E27FC236}">
                <a16:creationId xmlns:a16="http://schemas.microsoft.com/office/drawing/2014/main" id="{905FFB4A-2D2B-EDE2-E481-8684DAE99880}"/>
              </a:ext>
            </a:extLst>
          </p:cNvPr>
          <p:cNvSpPr txBox="1"/>
          <p:nvPr/>
        </p:nvSpPr>
        <p:spPr>
          <a:xfrm>
            <a:off x="5148064" y="449263"/>
            <a:ext cx="732893" cy="461665"/>
          </a:xfrm>
          <a:prstGeom prst="rect">
            <a:avLst/>
          </a:prstGeom>
          <a:noFill/>
        </p:spPr>
        <p:txBody>
          <a:bodyPr wrap="none" rtlCol="0">
            <a:spAutoFit/>
          </a:bodyPr>
          <a:lstStyle/>
          <a:p>
            <a:r>
              <a:rPr lang="en-IT"/>
              <a:t>SCS</a:t>
            </a:r>
          </a:p>
        </p:txBody>
      </p:sp>
      <p:sp>
        <p:nvSpPr>
          <p:cNvPr id="8" name="TextBox 7">
            <a:extLst>
              <a:ext uri="{FF2B5EF4-FFF2-40B4-BE49-F238E27FC236}">
                <a16:creationId xmlns:a16="http://schemas.microsoft.com/office/drawing/2014/main" id="{A32D580D-3FFD-2D48-616F-135B70CCC808}"/>
              </a:ext>
            </a:extLst>
          </p:cNvPr>
          <p:cNvSpPr txBox="1"/>
          <p:nvPr/>
        </p:nvSpPr>
        <p:spPr>
          <a:xfrm>
            <a:off x="6372200" y="1833986"/>
            <a:ext cx="612668" cy="461665"/>
          </a:xfrm>
          <a:prstGeom prst="rect">
            <a:avLst/>
          </a:prstGeom>
          <a:noFill/>
        </p:spPr>
        <p:txBody>
          <a:bodyPr wrap="none" rtlCol="0">
            <a:spAutoFit/>
          </a:bodyPr>
          <a:lstStyle/>
          <a:p>
            <a:r>
              <a:rPr lang="en-IT"/>
              <a:t>DC</a:t>
            </a:r>
          </a:p>
        </p:txBody>
      </p:sp>
      <p:sp>
        <p:nvSpPr>
          <p:cNvPr id="10" name="TextBox 9">
            <a:extLst>
              <a:ext uri="{FF2B5EF4-FFF2-40B4-BE49-F238E27FC236}">
                <a16:creationId xmlns:a16="http://schemas.microsoft.com/office/drawing/2014/main" id="{26BD0CD8-67A5-0E50-70D3-6114F925B824}"/>
              </a:ext>
            </a:extLst>
          </p:cNvPr>
          <p:cNvSpPr txBox="1"/>
          <p:nvPr/>
        </p:nvSpPr>
        <p:spPr>
          <a:xfrm>
            <a:off x="4484100" y="1833986"/>
            <a:ext cx="663964" cy="461665"/>
          </a:xfrm>
          <a:prstGeom prst="rect">
            <a:avLst/>
          </a:prstGeom>
          <a:noFill/>
        </p:spPr>
        <p:txBody>
          <a:bodyPr wrap="none" rtlCol="0">
            <a:spAutoFit/>
          </a:bodyPr>
          <a:lstStyle/>
          <a:p>
            <a:r>
              <a:rPr lang="en-IT"/>
              <a:t>ICS</a:t>
            </a:r>
          </a:p>
        </p:txBody>
      </p:sp>
      <p:pic>
        <p:nvPicPr>
          <p:cNvPr id="11" name="Picture 10" descr="Graphical user interface, text, application&#10;&#10;Description automatically generated">
            <a:extLst>
              <a:ext uri="{FF2B5EF4-FFF2-40B4-BE49-F238E27FC236}">
                <a16:creationId xmlns:a16="http://schemas.microsoft.com/office/drawing/2014/main" id="{4980FB22-EBA7-55BF-C44C-5790FCCFA668}"/>
              </a:ext>
            </a:extLst>
          </p:cNvPr>
          <p:cNvPicPr>
            <a:picLocks noChangeAspect="1"/>
          </p:cNvPicPr>
          <p:nvPr/>
        </p:nvPicPr>
        <p:blipFill>
          <a:blip r:embed="rId6"/>
          <a:stretch>
            <a:fillRect/>
          </a:stretch>
        </p:blipFill>
        <p:spPr>
          <a:xfrm>
            <a:off x="4988345" y="5013176"/>
            <a:ext cx="4048151" cy="1579295"/>
          </a:xfrm>
          <a:prstGeom prst="rect">
            <a:avLst/>
          </a:prstGeom>
        </p:spPr>
      </p:pic>
      <p:sp>
        <p:nvSpPr>
          <p:cNvPr id="12" name="Segnaposto data 6">
            <a:extLst>
              <a:ext uri="{FF2B5EF4-FFF2-40B4-BE49-F238E27FC236}">
                <a16:creationId xmlns:a16="http://schemas.microsoft.com/office/drawing/2014/main" id="{B42F81FF-6801-CE1C-BE65-9C826A307D78}"/>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9772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A80B10A-19C7-9000-8E2D-CC122DBD4FDB}"/>
              </a:ext>
            </a:extLst>
          </p:cNvPr>
          <p:cNvPicPr>
            <a:picLocks noChangeAspect="1"/>
          </p:cNvPicPr>
          <p:nvPr/>
        </p:nvPicPr>
        <p:blipFill>
          <a:blip r:embed="rId2"/>
          <a:srcRect l="61025" t="31160" r="16138" b="36788"/>
          <a:stretch/>
        </p:blipFill>
        <p:spPr>
          <a:xfrm>
            <a:off x="463935" y="1562152"/>
            <a:ext cx="4435202" cy="3339344"/>
          </a:xfrm>
          <a:prstGeom prst="rect">
            <a:avLst/>
          </a:prstGeom>
        </p:spPr>
      </p:pic>
      <p:sp>
        <p:nvSpPr>
          <p:cNvPr id="8" name="CasellaDiTesto 7">
            <a:extLst>
              <a:ext uri="{FF2B5EF4-FFF2-40B4-BE49-F238E27FC236}">
                <a16:creationId xmlns:a16="http://schemas.microsoft.com/office/drawing/2014/main" id="{793E52E0-B133-C80B-B1CF-52940F892F3D}"/>
              </a:ext>
            </a:extLst>
          </p:cNvPr>
          <p:cNvSpPr txBox="1"/>
          <p:nvPr/>
        </p:nvSpPr>
        <p:spPr>
          <a:xfrm>
            <a:off x="107504" y="4797152"/>
            <a:ext cx="4572000" cy="1938992"/>
          </a:xfrm>
          <a:prstGeom prst="rect">
            <a:avLst/>
          </a:prstGeom>
          <a:noFill/>
        </p:spPr>
        <p:txBody>
          <a:bodyPr wrap="square">
            <a:spAutoFit/>
          </a:bodyPr>
          <a:lstStyle/>
          <a:p>
            <a:r>
              <a:rPr lang="en-US" dirty="0"/>
              <a:t> Energy-differential cross section of Compton scattering for 7 GeV electrons and laser photons at three different energies of 1.2 eV, 120 eV and 12 keV.</a:t>
            </a:r>
            <a:endParaRPr lang="it-IT" dirty="0"/>
          </a:p>
        </p:txBody>
      </p:sp>
      <p:pic>
        <p:nvPicPr>
          <p:cNvPr id="10" name="Immagine 9">
            <a:extLst>
              <a:ext uri="{FF2B5EF4-FFF2-40B4-BE49-F238E27FC236}">
                <a16:creationId xmlns:a16="http://schemas.microsoft.com/office/drawing/2014/main" id="{DAB1E5DA-9BB8-BDA7-1C92-870FFC5268E3}"/>
              </a:ext>
            </a:extLst>
          </p:cNvPr>
          <p:cNvPicPr>
            <a:picLocks noChangeAspect="1"/>
          </p:cNvPicPr>
          <p:nvPr/>
        </p:nvPicPr>
        <p:blipFill>
          <a:blip r:embed="rId3"/>
          <a:srcRect l="33462" t="22109" r="15000" b="54404"/>
          <a:stretch/>
        </p:blipFill>
        <p:spPr>
          <a:xfrm>
            <a:off x="1122127" y="21765"/>
            <a:ext cx="6899746" cy="1686849"/>
          </a:xfrm>
          <a:prstGeom prst="rect">
            <a:avLst/>
          </a:prstGeom>
        </p:spPr>
      </p:pic>
      <p:sp>
        <p:nvSpPr>
          <p:cNvPr id="11" name="CasellaDiTesto 10">
            <a:extLst>
              <a:ext uri="{FF2B5EF4-FFF2-40B4-BE49-F238E27FC236}">
                <a16:creationId xmlns:a16="http://schemas.microsoft.com/office/drawing/2014/main" id="{8FA2A324-14D5-4B7B-B8A5-AF268BC5C9C5}"/>
              </a:ext>
            </a:extLst>
          </p:cNvPr>
          <p:cNvSpPr txBox="1"/>
          <p:nvPr/>
        </p:nvSpPr>
        <p:spPr>
          <a:xfrm>
            <a:off x="5940152" y="3176187"/>
            <a:ext cx="1861407" cy="830997"/>
          </a:xfrm>
          <a:prstGeom prst="rect">
            <a:avLst/>
          </a:prstGeom>
          <a:noFill/>
        </p:spPr>
        <p:txBody>
          <a:bodyPr wrap="none" rtlCol="0">
            <a:spAutoFit/>
          </a:bodyPr>
          <a:lstStyle/>
          <a:p>
            <a:r>
              <a:rPr lang="it-IT" dirty="0" err="1"/>
              <a:t>When</a:t>
            </a:r>
            <a:r>
              <a:rPr lang="it-IT" dirty="0"/>
              <a:t> X &gt;&gt;1</a:t>
            </a:r>
          </a:p>
          <a:p>
            <a:r>
              <a:rPr lang="it-IT" dirty="0">
                <a:latin typeface="Symbol" panose="05050102010706020507" pitchFamily="18" charset="2"/>
              </a:rPr>
              <a:t>s=p</a:t>
            </a:r>
            <a:r>
              <a:rPr lang="it-IT" dirty="0">
                <a:latin typeface="Times New Roman" panose="02020603050405020304" pitchFamily="18" charset="0"/>
                <a:cs typeface="Times New Roman" panose="02020603050405020304" pitchFamily="18" charset="0"/>
              </a:rPr>
              <a:t>r</a:t>
            </a:r>
            <a:r>
              <a:rPr lang="it-IT" baseline="-25000" dirty="0">
                <a:latin typeface="Symbol" panose="05050102010706020507" pitchFamily="18" charset="2"/>
              </a:rPr>
              <a:t>0</a:t>
            </a:r>
            <a:r>
              <a:rPr lang="it-IT" baseline="30000" dirty="0">
                <a:latin typeface="Symbol" panose="05050102010706020507" pitchFamily="18" charset="2"/>
              </a:rPr>
              <a:t>2</a:t>
            </a:r>
            <a:r>
              <a:rPr lang="it-IT" dirty="0">
                <a:latin typeface="Symbol" panose="05050102010706020507" pitchFamily="18" charset="2"/>
              </a:rPr>
              <a:t>/(2g)</a:t>
            </a:r>
          </a:p>
        </p:txBody>
      </p:sp>
      <p:sp>
        <p:nvSpPr>
          <p:cNvPr id="12" name="CasellaDiTesto 11">
            <a:extLst>
              <a:ext uri="{FF2B5EF4-FFF2-40B4-BE49-F238E27FC236}">
                <a16:creationId xmlns:a16="http://schemas.microsoft.com/office/drawing/2014/main" id="{5CCF8F95-542A-D35B-F42B-8728C02E80DF}"/>
              </a:ext>
            </a:extLst>
          </p:cNvPr>
          <p:cNvSpPr txBox="1"/>
          <p:nvPr/>
        </p:nvSpPr>
        <p:spPr>
          <a:xfrm>
            <a:off x="6005875" y="1833464"/>
            <a:ext cx="1795684" cy="830997"/>
          </a:xfrm>
          <a:prstGeom prst="rect">
            <a:avLst/>
          </a:prstGeom>
          <a:noFill/>
        </p:spPr>
        <p:txBody>
          <a:bodyPr wrap="none" rtlCol="0">
            <a:spAutoFit/>
          </a:bodyPr>
          <a:lstStyle/>
          <a:p>
            <a:r>
              <a:rPr lang="it-IT" dirty="0" err="1"/>
              <a:t>When</a:t>
            </a:r>
            <a:r>
              <a:rPr lang="it-IT" dirty="0"/>
              <a:t> X &lt;&lt;1</a:t>
            </a:r>
          </a:p>
          <a:p>
            <a:r>
              <a:rPr lang="it-IT" dirty="0">
                <a:latin typeface="Symbol" panose="05050102010706020507" pitchFamily="18" charset="2"/>
              </a:rPr>
              <a:t>s=p</a:t>
            </a:r>
            <a:r>
              <a:rPr lang="it-IT" dirty="0">
                <a:latin typeface="Times New Roman" panose="02020603050405020304" pitchFamily="18" charset="0"/>
                <a:cs typeface="Times New Roman" panose="02020603050405020304" pitchFamily="18" charset="0"/>
              </a:rPr>
              <a:t>r</a:t>
            </a:r>
            <a:r>
              <a:rPr lang="it-IT" baseline="-25000" dirty="0">
                <a:latin typeface="Symbol" panose="05050102010706020507" pitchFamily="18" charset="2"/>
              </a:rPr>
              <a:t>0</a:t>
            </a:r>
            <a:r>
              <a:rPr lang="it-IT" baseline="30000" dirty="0">
                <a:latin typeface="Symbol" panose="05050102010706020507" pitchFamily="18" charset="2"/>
              </a:rPr>
              <a:t>2</a:t>
            </a:r>
            <a:r>
              <a:rPr lang="it-IT" dirty="0">
                <a:latin typeface="Symbol" panose="05050102010706020507" pitchFamily="18" charset="2"/>
              </a:rPr>
              <a:t>/(2g</a:t>
            </a:r>
            <a:r>
              <a:rPr lang="it-IT" dirty="0">
                <a:latin typeface="Times New Roman" panose="02020603050405020304" pitchFamily="18" charset="0"/>
                <a:cs typeface="Times New Roman" panose="02020603050405020304" pitchFamily="18" charset="0"/>
              </a:rPr>
              <a:t>X</a:t>
            </a:r>
            <a:r>
              <a:rPr lang="it-IT" dirty="0">
                <a:latin typeface="Symbol" panose="05050102010706020507" pitchFamily="18" charset="2"/>
              </a:rPr>
              <a:t>)</a:t>
            </a:r>
          </a:p>
        </p:txBody>
      </p:sp>
      <p:sp>
        <p:nvSpPr>
          <p:cNvPr id="2" name="Ovale 1">
            <a:extLst>
              <a:ext uri="{FF2B5EF4-FFF2-40B4-BE49-F238E27FC236}">
                <a16:creationId xmlns:a16="http://schemas.microsoft.com/office/drawing/2014/main" id="{16BE9C3E-83D4-98A6-43EE-BAEADC3925CE}"/>
              </a:ext>
            </a:extLst>
          </p:cNvPr>
          <p:cNvSpPr/>
          <p:nvPr/>
        </p:nvSpPr>
        <p:spPr bwMode="auto">
          <a:xfrm>
            <a:off x="1054635" y="2060848"/>
            <a:ext cx="497545" cy="61208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Ovale 2">
            <a:extLst>
              <a:ext uri="{FF2B5EF4-FFF2-40B4-BE49-F238E27FC236}">
                <a16:creationId xmlns:a16="http://schemas.microsoft.com/office/drawing/2014/main" id="{F2BC9486-0556-6B2C-30AD-77BEFFD63F3C}"/>
              </a:ext>
            </a:extLst>
          </p:cNvPr>
          <p:cNvSpPr/>
          <p:nvPr/>
        </p:nvSpPr>
        <p:spPr bwMode="auto">
          <a:xfrm>
            <a:off x="3716288" y="2789312"/>
            <a:ext cx="1335249" cy="61208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37133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square root of a mathematical equation&#10;&#10;Description automatically generated">
            <a:extLst>
              <a:ext uri="{FF2B5EF4-FFF2-40B4-BE49-F238E27FC236}">
                <a16:creationId xmlns:a16="http://schemas.microsoft.com/office/drawing/2014/main" id="{3E655E59-953D-1885-41B0-68EB3CA83E64}"/>
              </a:ext>
            </a:extLst>
          </p:cNvPr>
          <p:cNvPicPr>
            <a:picLocks noChangeAspect="1"/>
          </p:cNvPicPr>
          <p:nvPr/>
        </p:nvPicPr>
        <p:blipFill>
          <a:blip r:embed="rId4"/>
          <a:stretch>
            <a:fillRect/>
          </a:stretch>
        </p:blipFill>
        <p:spPr>
          <a:xfrm>
            <a:off x="2771800" y="1422680"/>
            <a:ext cx="3111500" cy="863600"/>
          </a:xfrm>
          <a:prstGeom prst="rect">
            <a:avLst/>
          </a:prstGeom>
        </p:spPr>
      </p:pic>
      <p:pic>
        <p:nvPicPr>
          <p:cNvPr id="7" name="Picture 6" descr="A graph of a graph showing a diagram&#10;&#10;Description automatically generated">
            <a:extLst>
              <a:ext uri="{FF2B5EF4-FFF2-40B4-BE49-F238E27FC236}">
                <a16:creationId xmlns:a16="http://schemas.microsoft.com/office/drawing/2014/main" id="{02F9F680-F98D-C471-AA47-91E35E2B4A86}"/>
              </a:ext>
            </a:extLst>
          </p:cNvPr>
          <p:cNvPicPr>
            <a:picLocks noChangeAspect="1"/>
          </p:cNvPicPr>
          <p:nvPr/>
        </p:nvPicPr>
        <p:blipFill>
          <a:blip r:embed="rId5"/>
          <a:stretch>
            <a:fillRect/>
          </a:stretch>
        </p:blipFill>
        <p:spPr>
          <a:xfrm>
            <a:off x="643630" y="2420888"/>
            <a:ext cx="7772400" cy="3863095"/>
          </a:xfrm>
          <a:prstGeom prst="rect">
            <a:avLst/>
          </a:prstGeom>
        </p:spPr>
      </p:pic>
      <p:sp>
        <p:nvSpPr>
          <p:cNvPr id="2" name="TextBox 1">
            <a:extLst>
              <a:ext uri="{FF2B5EF4-FFF2-40B4-BE49-F238E27FC236}">
                <a16:creationId xmlns:a16="http://schemas.microsoft.com/office/drawing/2014/main" id="{46BB4D24-8A65-0102-C13F-BBB46F90E768}"/>
              </a:ext>
            </a:extLst>
          </p:cNvPr>
          <p:cNvSpPr txBox="1"/>
          <p:nvPr/>
        </p:nvSpPr>
        <p:spPr>
          <a:xfrm>
            <a:off x="1264096" y="332656"/>
            <a:ext cx="7772400" cy="830997"/>
          </a:xfrm>
          <a:prstGeom prst="rect">
            <a:avLst/>
          </a:prstGeom>
          <a:noFill/>
        </p:spPr>
        <p:txBody>
          <a:bodyPr wrap="square" rtlCol="0">
            <a:spAutoFit/>
          </a:bodyPr>
          <a:lstStyle/>
          <a:p>
            <a:r>
              <a:rPr lang="en-IT"/>
              <a:t>Trapping electrons (positrons) into a magnetic bottle by SCS</a:t>
            </a:r>
          </a:p>
          <a:p>
            <a:r>
              <a:rPr lang="en-IT"/>
              <a:t>at low recoil ( 72 keV photon beam heats up 5 keV e</a:t>
            </a:r>
            <a:r>
              <a:rPr lang="en-IT" baseline="30000"/>
              <a:t>-</a:t>
            </a:r>
            <a:r>
              <a:rPr lang="en-IT"/>
              <a:t> beam)</a:t>
            </a:r>
          </a:p>
        </p:txBody>
      </p:sp>
      <p:sp>
        <p:nvSpPr>
          <p:cNvPr id="6" name="Segnaposto data 6">
            <a:extLst>
              <a:ext uri="{FF2B5EF4-FFF2-40B4-BE49-F238E27FC236}">
                <a16:creationId xmlns:a16="http://schemas.microsoft.com/office/drawing/2014/main" id="{59298376-B4C1-A2CB-477D-8D194D64B3EA}"/>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2817852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2" name="Picture 1">
            <a:extLst>
              <a:ext uri="{FF2B5EF4-FFF2-40B4-BE49-F238E27FC236}">
                <a16:creationId xmlns:a16="http://schemas.microsoft.com/office/drawing/2014/main" id="{CFEDF725-6CAA-FEC6-E82E-925AEEA56430}"/>
              </a:ext>
            </a:extLst>
          </p:cNvPr>
          <p:cNvPicPr>
            <a:picLocks noChangeAspect="1"/>
          </p:cNvPicPr>
          <p:nvPr/>
        </p:nvPicPr>
        <p:blipFill>
          <a:blip r:embed="rId4"/>
          <a:stretch>
            <a:fillRect/>
          </a:stretch>
        </p:blipFill>
        <p:spPr>
          <a:xfrm>
            <a:off x="1344240" y="1193800"/>
            <a:ext cx="7188200" cy="4470400"/>
          </a:xfrm>
          <a:prstGeom prst="rect">
            <a:avLst/>
          </a:prstGeom>
        </p:spPr>
      </p:pic>
      <p:sp>
        <p:nvSpPr>
          <p:cNvPr id="5" name="TextBox 4">
            <a:extLst>
              <a:ext uri="{FF2B5EF4-FFF2-40B4-BE49-F238E27FC236}">
                <a16:creationId xmlns:a16="http://schemas.microsoft.com/office/drawing/2014/main" id="{85C153BC-F01C-32A9-DDAB-7A1B4FE9BD06}"/>
              </a:ext>
            </a:extLst>
          </p:cNvPr>
          <p:cNvSpPr txBox="1"/>
          <p:nvPr/>
        </p:nvSpPr>
        <p:spPr>
          <a:xfrm>
            <a:off x="61957" y="2492896"/>
            <a:ext cx="1398140" cy="461665"/>
          </a:xfrm>
          <a:prstGeom prst="rect">
            <a:avLst/>
          </a:prstGeom>
          <a:noFill/>
        </p:spPr>
        <p:txBody>
          <a:bodyPr wrap="none" rtlCol="0">
            <a:spAutoFit/>
          </a:bodyPr>
          <a:lstStyle/>
          <a:p>
            <a:r>
              <a:rPr lang="en-IT"/>
              <a:t>E</a:t>
            </a:r>
            <a:r>
              <a:rPr lang="en-IT" baseline="-25000"/>
              <a:t>ph  </a:t>
            </a:r>
            <a:r>
              <a:rPr lang="en-IT"/>
              <a:t>(keV)</a:t>
            </a:r>
          </a:p>
        </p:txBody>
      </p:sp>
      <p:sp>
        <p:nvSpPr>
          <p:cNvPr id="6" name="TextBox 5">
            <a:extLst>
              <a:ext uri="{FF2B5EF4-FFF2-40B4-BE49-F238E27FC236}">
                <a16:creationId xmlns:a16="http://schemas.microsoft.com/office/drawing/2014/main" id="{9FFF64AF-6546-2B36-B624-6F78E729A248}"/>
              </a:ext>
            </a:extLst>
          </p:cNvPr>
          <p:cNvSpPr txBox="1"/>
          <p:nvPr/>
        </p:nvSpPr>
        <p:spPr>
          <a:xfrm>
            <a:off x="5508104" y="5664200"/>
            <a:ext cx="1440160" cy="461665"/>
          </a:xfrm>
          <a:prstGeom prst="rect">
            <a:avLst/>
          </a:prstGeom>
          <a:noFill/>
        </p:spPr>
        <p:txBody>
          <a:bodyPr wrap="square" rtlCol="0">
            <a:spAutoFit/>
          </a:bodyPr>
          <a:lstStyle/>
          <a:p>
            <a:r>
              <a:rPr lang="en-IT"/>
              <a:t>T</a:t>
            </a:r>
            <a:r>
              <a:rPr lang="en-IT" baseline="-25000"/>
              <a:t>e  </a:t>
            </a:r>
            <a:r>
              <a:rPr lang="en-IT"/>
              <a:t>(MeV)</a:t>
            </a:r>
          </a:p>
        </p:txBody>
      </p:sp>
      <p:sp>
        <p:nvSpPr>
          <p:cNvPr id="8" name="TextBox 7">
            <a:extLst>
              <a:ext uri="{FF2B5EF4-FFF2-40B4-BE49-F238E27FC236}">
                <a16:creationId xmlns:a16="http://schemas.microsoft.com/office/drawing/2014/main" id="{3FD49A3C-3BCA-E631-EAE8-F1CD1CC6549D}"/>
              </a:ext>
            </a:extLst>
          </p:cNvPr>
          <p:cNvSpPr txBox="1"/>
          <p:nvPr/>
        </p:nvSpPr>
        <p:spPr>
          <a:xfrm>
            <a:off x="2674226" y="304800"/>
            <a:ext cx="4528227" cy="830997"/>
          </a:xfrm>
          <a:prstGeom prst="rect">
            <a:avLst/>
          </a:prstGeom>
          <a:noFill/>
        </p:spPr>
        <p:txBody>
          <a:bodyPr wrap="none" rtlCol="0">
            <a:spAutoFit/>
          </a:bodyPr>
          <a:lstStyle/>
          <a:p>
            <a:r>
              <a:rPr lang="en-IT"/>
              <a:t>S.C.S. – incident photon energy vs.</a:t>
            </a:r>
          </a:p>
          <a:p>
            <a:r>
              <a:rPr lang="en-IT"/>
              <a:t>incident electron kinetic energy</a:t>
            </a:r>
          </a:p>
        </p:txBody>
      </p:sp>
      <p:sp>
        <p:nvSpPr>
          <p:cNvPr id="7" name="Segnaposto data 6">
            <a:extLst>
              <a:ext uri="{FF2B5EF4-FFF2-40B4-BE49-F238E27FC236}">
                <a16:creationId xmlns:a16="http://schemas.microsoft.com/office/drawing/2014/main" id="{0CEDBFBD-9150-C6EC-BAA2-40BA883E2482}"/>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5586422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and diagram of a graph&#10;&#10;Description automatically generated">
            <a:extLst>
              <a:ext uri="{FF2B5EF4-FFF2-40B4-BE49-F238E27FC236}">
                <a16:creationId xmlns:a16="http://schemas.microsoft.com/office/drawing/2014/main" id="{072AB20C-4044-85BB-471C-A3E855048862}"/>
              </a:ext>
            </a:extLst>
          </p:cNvPr>
          <p:cNvPicPr>
            <a:picLocks noChangeAspect="1"/>
          </p:cNvPicPr>
          <p:nvPr/>
        </p:nvPicPr>
        <p:blipFill>
          <a:blip r:embed="rId4"/>
          <a:stretch>
            <a:fillRect/>
          </a:stretch>
        </p:blipFill>
        <p:spPr>
          <a:xfrm>
            <a:off x="829816" y="1053380"/>
            <a:ext cx="7772400" cy="5213545"/>
          </a:xfrm>
          <a:prstGeom prst="rect">
            <a:avLst/>
          </a:prstGeom>
        </p:spPr>
      </p:pic>
      <p:sp>
        <p:nvSpPr>
          <p:cNvPr id="2" name="Segnaposto data 6">
            <a:extLst>
              <a:ext uri="{FF2B5EF4-FFF2-40B4-BE49-F238E27FC236}">
                <a16:creationId xmlns:a16="http://schemas.microsoft.com/office/drawing/2014/main" id="{CFA38DD4-69F8-B490-4BAB-3BAF8A4EB1ED}"/>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20033072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showing a number of particles&#10;&#10;Description automatically generated">
            <a:extLst>
              <a:ext uri="{FF2B5EF4-FFF2-40B4-BE49-F238E27FC236}">
                <a16:creationId xmlns:a16="http://schemas.microsoft.com/office/drawing/2014/main" id="{56EC2DB4-8C51-F13A-E3E1-5EDADE9E287D}"/>
              </a:ext>
            </a:extLst>
          </p:cNvPr>
          <p:cNvPicPr>
            <a:picLocks noChangeAspect="1"/>
          </p:cNvPicPr>
          <p:nvPr/>
        </p:nvPicPr>
        <p:blipFill>
          <a:blip r:embed="rId4"/>
          <a:stretch>
            <a:fillRect/>
          </a:stretch>
        </p:blipFill>
        <p:spPr>
          <a:xfrm>
            <a:off x="971600" y="1123533"/>
            <a:ext cx="7772400" cy="5073239"/>
          </a:xfrm>
          <a:prstGeom prst="rect">
            <a:avLst/>
          </a:prstGeom>
        </p:spPr>
      </p:pic>
      <p:sp>
        <p:nvSpPr>
          <p:cNvPr id="2" name="TextBox 1">
            <a:extLst>
              <a:ext uri="{FF2B5EF4-FFF2-40B4-BE49-F238E27FC236}">
                <a16:creationId xmlns:a16="http://schemas.microsoft.com/office/drawing/2014/main" id="{89F7C694-F232-2B7F-A24D-E9D7B41C67F5}"/>
              </a:ext>
            </a:extLst>
          </p:cNvPr>
          <p:cNvSpPr txBox="1"/>
          <p:nvPr/>
        </p:nvSpPr>
        <p:spPr>
          <a:xfrm>
            <a:off x="1774495" y="292536"/>
            <a:ext cx="6397905" cy="830997"/>
          </a:xfrm>
          <a:prstGeom prst="rect">
            <a:avLst/>
          </a:prstGeom>
          <a:noFill/>
        </p:spPr>
        <p:txBody>
          <a:bodyPr wrap="none" rtlCol="0">
            <a:spAutoFit/>
          </a:bodyPr>
          <a:lstStyle/>
          <a:p>
            <a:pPr algn="ctr"/>
            <a:r>
              <a:rPr lang="en-IT"/>
              <a:t>60% of scattered electrons are (additively) trapped</a:t>
            </a:r>
          </a:p>
          <a:p>
            <a:pPr algn="ctr"/>
            <a:r>
              <a:rPr lang="en-GB"/>
              <a:t>i</a:t>
            </a:r>
            <a:r>
              <a:rPr lang="en-IT"/>
              <a:t>nto the magnetic bottle (w.o. any external field)</a:t>
            </a:r>
          </a:p>
        </p:txBody>
      </p:sp>
      <p:sp>
        <p:nvSpPr>
          <p:cNvPr id="6" name="Segnaposto data 6">
            <a:extLst>
              <a:ext uri="{FF2B5EF4-FFF2-40B4-BE49-F238E27FC236}">
                <a16:creationId xmlns:a16="http://schemas.microsoft.com/office/drawing/2014/main" id="{18CAC065-75AB-CCC6-B6C8-B9E7D94B47E5}"/>
              </a:ext>
            </a:extLst>
          </p:cNvPr>
          <p:cNvSpPr>
            <a:spLocks noGrp="1"/>
          </p:cNvSpPr>
          <p:nvPr>
            <p:ph type="dt" sz="quarter" idx="10"/>
          </p:nvPr>
        </p:nvSpPr>
        <p:spPr>
          <a:xfrm>
            <a:off x="0" y="6553200"/>
            <a:ext cx="601216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CNR-ILIL Laboratory Seminar, Pisa – CNR Area della Ricerca, Dec. 1st 2023</a:t>
            </a:r>
            <a:endParaRPr lang="en-US" sz="1400"/>
          </a:p>
        </p:txBody>
      </p:sp>
    </p:spTree>
    <p:extLst>
      <p:ext uri="{BB962C8B-B14F-4D97-AF65-F5344CB8AC3E}">
        <p14:creationId xmlns:p14="http://schemas.microsoft.com/office/powerpoint/2010/main" val="11544227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1" name="Segnaposto data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256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7559675"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Text Box 1027"/>
          <p:cNvSpPr txBox="1">
            <a:spLocks noChangeArrowheads="1"/>
          </p:cNvSpPr>
          <p:nvPr/>
        </p:nvSpPr>
        <p:spPr bwMode="auto">
          <a:xfrm>
            <a:off x="457200" y="2819400"/>
            <a:ext cx="11049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rgbClr val="CC0000"/>
                </a:solidFill>
              </a:rPr>
              <a:t>1-25 GeV</a:t>
            </a:r>
          </a:p>
          <a:p>
            <a:r>
              <a:rPr lang="en-US" sz="1800" b="1">
                <a:solidFill>
                  <a:srgbClr val="CC0000"/>
                </a:solidFill>
              </a:rPr>
              <a:t>electrons</a:t>
            </a:r>
            <a:endParaRPr lang="en-US"/>
          </a:p>
        </p:txBody>
      </p:sp>
      <p:sp>
        <p:nvSpPr>
          <p:cNvPr id="25604" name="Text Box 1028"/>
          <p:cNvSpPr txBox="1">
            <a:spLocks noChangeArrowheads="1"/>
          </p:cNvSpPr>
          <p:nvPr/>
        </p:nvSpPr>
        <p:spPr bwMode="auto">
          <a:xfrm>
            <a:off x="8032750" y="3814763"/>
            <a:ext cx="11112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100-0.5 </a:t>
            </a:r>
            <a:r>
              <a:rPr lang="it-IT" sz="1800" b="1">
                <a:solidFill>
                  <a:schemeClr val="accent2"/>
                </a:solidFill>
              </a:rPr>
              <a:t>Å</a:t>
            </a:r>
            <a:endParaRPr lang="en-US" sz="1800" b="1">
              <a:solidFill>
                <a:schemeClr val="accent2"/>
              </a:solidFill>
            </a:endParaRPr>
          </a:p>
          <a:p>
            <a:r>
              <a:rPr lang="en-US" sz="1800" b="1">
                <a:solidFill>
                  <a:schemeClr val="accent2"/>
                </a:solidFill>
              </a:rPr>
              <a:t>photons</a:t>
            </a:r>
            <a:endParaRPr lang="en-US" sz="1800" b="1">
              <a:solidFill>
                <a:srgbClr val="CC0000"/>
              </a:solidFill>
            </a:endParaRPr>
          </a:p>
        </p:txBody>
      </p:sp>
      <p:sp>
        <p:nvSpPr>
          <p:cNvPr id="25605" name="Rectangle 1029"/>
          <p:cNvSpPr>
            <a:spLocks noChangeArrowheads="1"/>
          </p:cNvSpPr>
          <p:nvPr/>
        </p:nvSpPr>
        <p:spPr bwMode="auto">
          <a:xfrm>
            <a:off x="4648200" y="2579688"/>
            <a:ext cx="1931988"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t>cm und. period</a:t>
            </a:r>
            <a:r>
              <a:rPr lang="en-US" sz="1800" b="1">
                <a:latin typeface="Symbol" charset="0"/>
              </a:rPr>
              <a:t> l</a:t>
            </a:r>
            <a:r>
              <a:rPr lang="en-US" sz="1800" b="1" baseline="-25000"/>
              <a:t>u</a:t>
            </a:r>
          </a:p>
        </p:txBody>
      </p:sp>
      <p:sp>
        <p:nvSpPr>
          <p:cNvPr id="25606" name="Line 1030"/>
          <p:cNvSpPr>
            <a:spLocks noChangeShapeType="1"/>
          </p:cNvSpPr>
          <p:nvPr/>
        </p:nvSpPr>
        <p:spPr bwMode="auto">
          <a:xfrm flipH="1">
            <a:off x="4800600" y="2895600"/>
            <a:ext cx="762000" cy="152400"/>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25607" name="Rectangle 1031"/>
          <p:cNvSpPr>
            <a:spLocks noChangeArrowheads="1"/>
          </p:cNvSpPr>
          <p:nvPr/>
        </p:nvSpPr>
        <p:spPr bwMode="auto">
          <a:xfrm>
            <a:off x="304800" y="838200"/>
            <a:ext cx="86106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b="1"/>
              <a:t>FEL</a:t>
            </a:r>
            <a:r>
              <a:rPr lang="ja-JP" altLang="en-US" sz="2000" b="1"/>
              <a:t>’</a:t>
            </a:r>
            <a:r>
              <a:rPr lang="en-US" altLang="ja-JP" sz="2000" b="1"/>
              <a:t>s</a:t>
            </a:r>
            <a:r>
              <a:rPr lang="en-US" altLang="ja-JP" sz="2000" b="1">
                <a:solidFill>
                  <a:srgbClr val="FF0000"/>
                </a:solidFill>
              </a:rPr>
              <a:t> and </a:t>
            </a:r>
            <a:r>
              <a:rPr lang="en-US" altLang="ja-JP" sz="2000" b="1">
                <a:solidFill>
                  <a:schemeClr val="accent2"/>
                </a:solidFill>
              </a:rPr>
              <a:t>Thomson/Compton Sources</a:t>
            </a:r>
            <a:r>
              <a:rPr lang="en-US" altLang="ja-JP" sz="2000" b="1">
                <a:solidFill>
                  <a:srgbClr val="FF0000"/>
                </a:solidFill>
              </a:rPr>
              <a:t> common mechanism:</a:t>
            </a:r>
            <a:br>
              <a:rPr lang="en-US" altLang="ja-JP" sz="2000" b="1">
                <a:solidFill>
                  <a:srgbClr val="FF0000"/>
                </a:solidFill>
              </a:rPr>
            </a:br>
            <a:r>
              <a:rPr lang="en-US" altLang="ja-JP" sz="2000" b="1">
                <a:solidFill>
                  <a:srgbClr val="FF0000"/>
                </a:solidFill>
              </a:rPr>
              <a:t>collision between a relativistic electron and a (pseudo)electromagnetic wave</a:t>
            </a:r>
            <a:endParaRPr lang="it-IT" b="1">
              <a:solidFill>
                <a:srgbClr val="FF0000"/>
              </a:solidFill>
            </a:endParaRPr>
          </a:p>
        </p:txBody>
      </p:sp>
      <p:pic>
        <p:nvPicPr>
          <p:cNvPr id="25608"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876800"/>
            <a:ext cx="83058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9" name="Text Box 1033"/>
          <p:cNvSpPr txBox="1">
            <a:spLocks noChangeArrowheads="1"/>
          </p:cNvSpPr>
          <p:nvPr/>
        </p:nvSpPr>
        <p:spPr bwMode="auto">
          <a:xfrm>
            <a:off x="3657600" y="5029200"/>
            <a:ext cx="2362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accent2"/>
                </a:solidFill>
              </a:rPr>
              <a:t>20-150 MeV electrons</a:t>
            </a:r>
            <a:endParaRPr lang="en-US"/>
          </a:p>
        </p:txBody>
      </p:sp>
      <p:sp>
        <p:nvSpPr>
          <p:cNvPr id="25610" name="Rectangle 1034"/>
          <p:cNvSpPr>
            <a:spLocks noChangeArrowheads="1"/>
          </p:cNvSpPr>
          <p:nvPr/>
        </p:nvSpPr>
        <p:spPr bwMode="auto">
          <a:xfrm>
            <a:off x="5943600" y="5029200"/>
            <a:ext cx="155892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a:t>0.8 </a:t>
            </a:r>
            <a:r>
              <a:rPr lang="en-US" sz="1800" b="1">
                <a:latin typeface="Symbol" charset="0"/>
                <a:sym typeface="Symbol" charset="0"/>
              </a:rPr>
              <a:t></a:t>
            </a:r>
            <a:r>
              <a:rPr lang="en-US" sz="1800" b="1"/>
              <a:t>m laser</a:t>
            </a:r>
            <a:r>
              <a:rPr lang="en-US" sz="1800" b="1">
                <a:latin typeface="Symbol" charset="0"/>
              </a:rPr>
              <a:t> l</a:t>
            </a:r>
            <a:endParaRPr lang="en-US" b="1" baseline="-25000"/>
          </a:p>
        </p:txBody>
      </p:sp>
      <p:sp>
        <p:nvSpPr>
          <p:cNvPr id="25611" name="Text Box 1035"/>
          <p:cNvSpPr txBox="1">
            <a:spLocks noChangeArrowheads="1"/>
          </p:cNvSpPr>
          <p:nvPr/>
        </p:nvSpPr>
        <p:spPr bwMode="auto">
          <a:xfrm>
            <a:off x="7861300" y="5105400"/>
            <a:ext cx="12938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a:solidFill>
                  <a:schemeClr val="bg2"/>
                </a:solidFill>
              </a:rPr>
              <a:t>20-500 keV</a:t>
            </a:r>
          </a:p>
          <a:p>
            <a:r>
              <a:rPr lang="en-US" sz="1800" b="1">
                <a:solidFill>
                  <a:schemeClr val="bg2"/>
                </a:solidFill>
              </a:rPr>
              <a:t>photons</a:t>
            </a:r>
          </a:p>
        </p:txBody>
      </p:sp>
      <p:sp>
        <p:nvSpPr>
          <p:cNvPr id="25612" name="Line 1036"/>
          <p:cNvSpPr>
            <a:spLocks noChangeShapeType="1"/>
          </p:cNvSpPr>
          <p:nvPr/>
        </p:nvSpPr>
        <p:spPr bwMode="auto">
          <a:xfrm>
            <a:off x="228600" y="2209800"/>
            <a:ext cx="8686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it-IT"/>
          </a:p>
        </p:txBody>
      </p:sp>
      <p:sp>
        <p:nvSpPr>
          <p:cNvPr id="25613" name="Rectangle 1037"/>
          <p:cNvSpPr>
            <a:spLocks noChangeArrowheads="1"/>
          </p:cNvSpPr>
          <p:nvPr/>
        </p:nvSpPr>
        <p:spPr bwMode="auto">
          <a:xfrm>
            <a:off x="7239000" y="2209800"/>
            <a:ext cx="6477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i="1"/>
              <a:t>3 km</a:t>
            </a:r>
            <a:endParaRPr lang="en-US" sz="1800" b="1" i="1" baseline="-25000"/>
          </a:p>
        </p:txBody>
      </p:sp>
      <p:sp>
        <p:nvSpPr>
          <p:cNvPr id="25614" name="Rectangle 1038"/>
          <p:cNvSpPr>
            <a:spLocks noChangeArrowheads="1"/>
          </p:cNvSpPr>
          <p:nvPr/>
        </p:nvSpPr>
        <p:spPr bwMode="auto">
          <a:xfrm>
            <a:off x="2819400" y="6248400"/>
            <a:ext cx="6477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b="1" i="1"/>
              <a:t>20 m</a:t>
            </a:r>
            <a:endParaRPr lang="en-US" sz="1800" b="1" i="1" baseline="-25000"/>
          </a:p>
        </p:txBody>
      </p:sp>
      <p:pic>
        <p:nvPicPr>
          <p:cNvPr id="25615" name="Immagine 2" descr="infn-new.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ttangolo 16"/>
          <p:cNvSpPr/>
          <p:nvPr/>
        </p:nvSpPr>
        <p:spPr>
          <a:xfrm>
            <a:off x="755576" y="116632"/>
            <a:ext cx="8352928" cy="966418"/>
          </a:xfrm>
          <a:prstGeom prst="rect">
            <a:avLst/>
          </a:prstGeom>
        </p:spPr>
        <p:txBody>
          <a:bodyPr wrap="square">
            <a:spAutoFit/>
          </a:bodyPr>
          <a:lstStyle/>
          <a:p>
            <a:pPr eaLnBrk="1" hangingPunct="1">
              <a:lnSpc>
                <a:spcPct val="120000"/>
              </a:lnSpc>
              <a:spcBef>
                <a:spcPct val="20000"/>
              </a:spcBef>
            </a:pPr>
            <a:r>
              <a:rPr lang="en-US" b="1">
                <a:solidFill>
                  <a:srgbClr val="0000FF"/>
                </a:solidFill>
              </a:rPr>
              <a:t>The Classical E.M. view (Maxwell eq.): Thomson Sources as synchrotron radiation sources with electro-magnetic undulator</a:t>
            </a:r>
          </a:p>
        </p:txBody>
      </p:sp>
    </p:spTree>
    <p:extLst>
      <p:ext uri="{BB962C8B-B14F-4D97-AF65-F5344CB8AC3E}">
        <p14:creationId xmlns:p14="http://schemas.microsoft.com/office/powerpoint/2010/main" val="252368135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Segnaposto data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pic>
        <p:nvPicPr>
          <p:cNvPr id="152578"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594" y="620688"/>
            <a:ext cx="7462838" cy="4459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 Box 6"/>
          <p:cNvSpPr txBox="1">
            <a:spLocks noChangeArrowheads="1"/>
          </p:cNvSpPr>
          <p:nvPr/>
        </p:nvSpPr>
        <p:spPr bwMode="auto">
          <a:xfrm>
            <a:off x="7038707" y="6488113"/>
            <a:ext cx="2069797" cy="369332"/>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A. Variola</a:t>
            </a:r>
            <a:endParaRPr lang="en-US"/>
          </a:p>
        </p:txBody>
      </p:sp>
      <p:sp>
        <p:nvSpPr>
          <p:cNvPr id="2" name="Ovale 1"/>
          <p:cNvSpPr/>
          <p:nvPr/>
        </p:nvSpPr>
        <p:spPr bwMode="auto">
          <a:xfrm>
            <a:off x="4788016" y="184482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 name="CasellaDiTesto 2"/>
          <p:cNvSpPr txBox="1"/>
          <p:nvPr/>
        </p:nvSpPr>
        <p:spPr>
          <a:xfrm>
            <a:off x="4499992" y="1844824"/>
            <a:ext cx="595035" cy="276999"/>
          </a:xfrm>
          <a:prstGeom prst="rect">
            <a:avLst/>
          </a:prstGeom>
          <a:noFill/>
        </p:spPr>
        <p:txBody>
          <a:bodyPr wrap="none" rtlCol="0">
            <a:spAutoFit/>
          </a:bodyPr>
          <a:lstStyle/>
          <a:p>
            <a:r>
              <a:rPr lang="it-IT" sz="1200" b="1">
                <a:solidFill>
                  <a:srgbClr val="FF0000"/>
                </a:solidFill>
              </a:rPr>
              <a:t>STAR</a:t>
            </a:r>
          </a:p>
        </p:txBody>
      </p:sp>
      <p:sp>
        <p:nvSpPr>
          <p:cNvPr id="6" name="Rettangolo 5"/>
          <p:cNvSpPr/>
          <p:nvPr/>
        </p:nvSpPr>
        <p:spPr>
          <a:xfrm>
            <a:off x="179512" y="4869160"/>
            <a:ext cx="8712968" cy="1021755"/>
          </a:xfrm>
          <a:prstGeom prst="rect">
            <a:avLst/>
          </a:prstGeom>
        </p:spPr>
        <p:txBody>
          <a:bodyPr wrap="square">
            <a:spAutoFit/>
          </a:bodyPr>
          <a:lstStyle/>
          <a:p>
            <a:pPr eaLnBrk="1" hangingPunct="1">
              <a:lnSpc>
                <a:spcPct val="120000"/>
              </a:lnSpc>
              <a:spcBef>
                <a:spcPct val="20000"/>
              </a:spcBef>
            </a:pPr>
            <a:r>
              <a:rPr lang="en-US" b="1">
                <a:solidFill>
                  <a:srgbClr val="0000FF"/>
                </a:solidFill>
              </a:rPr>
              <a:t>ICS are the most effective “photon accelerators” </a:t>
            </a:r>
            <a:r>
              <a:rPr lang="en-US" sz="1600" b="1">
                <a:solidFill>
                  <a:srgbClr val="0000FF"/>
                </a:solidFill>
              </a:rPr>
              <a:t>(boost twice than FELs)</a:t>
            </a:r>
          </a:p>
          <a:p>
            <a:pPr eaLnBrk="1" hangingPunct="1">
              <a:lnSpc>
                <a:spcPct val="120000"/>
              </a:lnSpc>
              <a:spcBef>
                <a:spcPct val="20000"/>
              </a:spcBef>
            </a:pPr>
            <a:endParaRPr lang="en-US" b="1">
              <a:solidFill>
                <a:srgbClr val="0000FF"/>
              </a:solidFill>
            </a:endParaRPr>
          </a:p>
        </p:txBody>
      </p:sp>
      <p:graphicFrame>
        <p:nvGraphicFramePr>
          <p:cNvPr id="9" name="Object 3"/>
          <p:cNvGraphicFramePr>
            <a:graphicFrameLocks noChangeAspect="1"/>
          </p:cNvGraphicFramePr>
          <p:nvPr/>
        </p:nvGraphicFramePr>
        <p:xfrm>
          <a:off x="828749" y="5445224"/>
          <a:ext cx="7559675" cy="990600"/>
        </p:xfrm>
        <a:graphic>
          <a:graphicData uri="http://schemas.openxmlformats.org/presentationml/2006/ole">
            <mc:AlternateContent xmlns:mc="http://schemas.openxmlformats.org/markup-compatibility/2006">
              <mc:Choice xmlns:v="urn:schemas-microsoft-com:vml" Requires="v">
                <p:oleObj name="Equation" r:id="rId4" imgW="3759200" imgH="495300" progId="Equation.3">
                  <p:embed/>
                </p:oleObj>
              </mc:Choice>
              <mc:Fallback>
                <p:oleObj name="Equation" r:id="rId4" imgW="3759200" imgH="495300" progId="Equation.3">
                  <p:embed/>
                  <p:pic>
                    <p:nvPicPr>
                      <p:cNvPr id="9" name="Object 3"/>
                      <p:cNvPicPr>
                        <a:picLocks noChangeAspect="1" noChangeArrowheads="1"/>
                      </p:cNvPicPr>
                      <p:nvPr/>
                    </p:nvPicPr>
                    <p:blipFill>
                      <a:blip r:embed="rId5"/>
                      <a:srcRect/>
                      <a:stretch>
                        <a:fillRect/>
                      </a:stretch>
                    </p:blipFill>
                    <p:spPr bwMode="auto">
                      <a:xfrm>
                        <a:off x="828749" y="5445224"/>
                        <a:ext cx="7559675" cy="990600"/>
                      </a:xfrm>
                      <a:prstGeom prst="rect">
                        <a:avLst/>
                      </a:prstGeom>
                      <a:noFill/>
                      <a:ln>
                        <a:noFill/>
                      </a:ln>
                      <a:effectLst/>
                    </p:spPr>
                  </p:pic>
                </p:oleObj>
              </mc:Fallback>
            </mc:AlternateContent>
          </a:graphicData>
        </a:graphic>
      </p:graphicFrame>
      <p:sp>
        <p:nvSpPr>
          <p:cNvPr id="7" name="CasellaDiTesto 6"/>
          <p:cNvSpPr txBox="1"/>
          <p:nvPr/>
        </p:nvSpPr>
        <p:spPr>
          <a:xfrm>
            <a:off x="899592" y="5415607"/>
            <a:ext cx="2580723" cy="461665"/>
          </a:xfrm>
          <a:prstGeom prst="rect">
            <a:avLst/>
          </a:prstGeom>
          <a:noFill/>
        </p:spPr>
        <p:txBody>
          <a:bodyPr wrap="none" rtlCol="0">
            <a:spAutoFit/>
          </a:bodyPr>
          <a:lstStyle/>
          <a:p>
            <a:r>
              <a:rPr lang="it-IT" i="1"/>
              <a:t>“4</a:t>
            </a:r>
            <a:r>
              <a:rPr lang="it-IT" i="1">
                <a:latin typeface="Symbol" charset="2"/>
                <a:cs typeface="Symbol" charset="2"/>
              </a:rPr>
              <a:t>g</a:t>
            </a:r>
            <a:r>
              <a:rPr lang="it-IT" i="1" baseline="30000"/>
              <a:t>2</a:t>
            </a:r>
            <a:r>
              <a:rPr lang="it-IT" i="1"/>
              <a:t> boost effect”</a:t>
            </a:r>
          </a:p>
        </p:txBody>
      </p:sp>
      <p:sp>
        <p:nvSpPr>
          <p:cNvPr id="12" name="CasellaDiTesto 11"/>
          <p:cNvSpPr txBox="1"/>
          <p:nvPr/>
        </p:nvSpPr>
        <p:spPr>
          <a:xfrm>
            <a:off x="2771800" y="1844824"/>
            <a:ext cx="509650" cy="276999"/>
          </a:xfrm>
          <a:prstGeom prst="rect">
            <a:avLst/>
          </a:prstGeom>
          <a:noFill/>
        </p:spPr>
        <p:txBody>
          <a:bodyPr wrap="none" rtlCol="0">
            <a:spAutoFit/>
          </a:bodyPr>
          <a:lstStyle/>
          <a:p>
            <a:r>
              <a:rPr lang="it-IT" sz="1200" b="1">
                <a:solidFill>
                  <a:srgbClr val="FF0000"/>
                </a:solidFill>
              </a:rPr>
              <a:t>HigS</a:t>
            </a:r>
          </a:p>
        </p:txBody>
      </p:sp>
      <p:sp>
        <p:nvSpPr>
          <p:cNvPr id="13" name="CasellaDiTesto 12"/>
          <p:cNvSpPr txBox="1"/>
          <p:nvPr/>
        </p:nvSpPr>
        <p:spPr>
          <a:xfrm>
            <a:off x="4860032" y="1556792"/>
            <a:ext cx="706218" cy="276999"/>
          </a:xfrm>
          <a:prstGeom prst="rect">
            <a:avLst/>
          </a:prstGeom>
          <a:noFill/>
        </p:spPr>
        <p:txBody>
          <a:bodyPr wrap="none" rtlCol="0">
            <a:spAutoFit/>
          </a:bodyPr>
          <a:lstStyle/>
          <a:p>
            <a:r>
              <a:rPr lang="it-IT" sz="1200" b="1">
                <a:solidFill>
                  <a:srgbClr val="FF0000"/>
                </a:solidFill>
              </a:rPr>
              <a:t>ELI-NP</a:t>
            </a:r>
          </a:p>
        </p:txBody>
      </p:sp>
      <p:sp>
        <p:nvSpPr>
          <p:cNvPr id="14" name="Ovale 13"/>
          <p:cNvSpPr/>
          <p:nvPr/>
        </p:nvSpPr>
        <p:spPr bwMode="auto">
          <a:xfrm>
            <a:off x="4860032" y="1628800"/>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5" name="Ovale 14"/>
          <p:cNvSpPr/>
          <p:nvPr/>
        </p:nvSpPr>
        <p:spPr bwMode="auto">
          <a:xfrm>
            <a:off x="4716016" y="1484784"/>
            <a:ext cx="72016" cy="720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p:cNvSpPr txBox="1"/>
          <p:nvPr/>
        </p:nvSpPr>
        <p:spPr>
          <a:xfrm>
            <a:off x="4716016" y="1340768"/>
            <a:ext cx="620708" cy="276999"/>
          </a:xfrm>
          <a:prstGeom prst="rect">
            <a:avLst/>
          </a:prstGeom>
          <a:noFill/>
        </p:spPr>
        <p:txBody>
          <a:bodyPr wrap="none" rtlCol="0">
            <a:spAutoFit/>
          </a:bodyPr>
          <a:lstStyle/>
          <a:p>
            <a:r>
              <a:rPr lang="it-IT" sz="1200" b="1">
                <a:solidFill>
                  <a:srgbClr val="FF0000"/>
                </a:solidFill>
              </a:rPr>
              <a:t>CALA</a:t>
            </a:r>
          </a:p>
        </p:txBody>
      </p:sp>
    </p:spTree>
    <p:extLst>
      <p:ext uri="{BB962C8B-B14F-4D97-AF65-F5344CB8AC3E}">
        <p14:creationId xmlns:p14="http://schemas.microsoft.com/office/powerpoint/2010/main" val="41559350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screenshot of a graph&#10;&#10;Description automatically generated">
            <a:extLst>
              <a:ext uri="{FF2B5EF4-FFF2-40B4-BE49-F238E27FC236}">
                <a16:creationId xmlns:a16="http://schemas.microsoft.com/office/drawing/2014/main" id="{884EC21B-1CC6-0D93-3D4E-28B6B2D583B1}"/>
              </a:ext>
            </a:extLst>
          </p:cNvPr>
          <p:cNvPicPr>
            <a:picLocks noChangeAspect="1"/>
          </p:cNvPicPr>
          <p:nvPr/>
        </p:nvPicPr>
        <p:blipFill>
          <a:blip r:embed="rId4"/>
          <a:stretch>
            <a:fillRect/>
          </a:stretch>
        </p:blipFill>
        <p:spPr>
          <a:xfrm>
            <a:off x="1571781" y="379068"/>
            <a:ext cx="7248691" cy="6218284"/>
          </a:xfrm>
          <a:prstGeom prst="rect">
            <a:avLst/>
          </a:prstGeom>
        </p:spPr>
      </p:pic>
      <p:sp>
        <p:nvSpPr>
          <p:cNvPr id="2" name="TextBox 1">
            <a:extLst>
              <a:ext uri="{FF2B5EF4-FFF2-40B4-BE49-F238E27FC236}">
                <a16:creationId xmlns:a16="http://schemas.microsoft.com/office/drawing/2014/main" id="{74EDA366-BE7D-B1EE-4883-1AFBA1F82734}"/>
              </a:ext>
            </a:extLst>
          </p:cNvPr>
          <p:cNvSpPr txBox="1"/>
          <p:nvPr/>
        </p:nvSpPr>
        <p:spPr>
          <a:xfrm>
            <a:off x="6084168" y="44624"/>
            <a:ext cx="2576346" cy="646331"/>
          </a:xfrm>
          <a:prstGeom prst="rect">
            <a:avLst/>
          </a:prstGeom>
          <a:noFill/>
        </p:spPr>
        <p:txBody>
          <a:bodyPr wrap="none" rtlCol="0">
            <a:spAutoFit/>
          </a:bodyPr>
          <a:lstStyle/>
          <a:p>
            <a:r>
              <a:rPr lang="en-GB" sz="1800"/>
              <a:t>S</a:t>
            </a:r>
            <a:r>
              <a:rPr lang="en-IT" sz="1800"/>
              <a:t>pread of incidence angle</a:t>
            </a:r>
          </a:p>
          <a:p>
            <a:r>
              <a:rPr lang="en-IT" sz="1800"/>
              <a:t>(resembles emittance)</a:t>
            </a:r>
          </a:p>
        </p:txBody>
      </p:sp>
      <p:cxnSp>
        <p:nvCxnSpPr>
          <p:cNvPr id="7" name="Straight Arrow Connector 6">
            <a:extLst>
              <a:ext uri="{FF2B5EF4-FFF2-40B4-BE49-F238E27FC236}">
                <a16:creationId xmlns:a16="http://schemas.microsoft.com/office/drawing/2014/main" id="{8719B56E-E6CF-8410-DC21-D7295A0623CB}"/>
              </a:ext>
            </a:extLst>
          </p:cNvPr>
          <p:cNvCxnSpPr>
            <a:cxnSpLocks/>
          </p:cNvCxnSpPr>
          <p:nvPr/>
        </p:nvCxnSpPr>
        <p:spPr bwMode="auto">
          <a:xfrm flipV="1">
            <a:off x="5292080" y="690955"/>
            <a:ext cx="936104" cy="649813"/>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C9C376C5-ED98-C114-0640-D1C689BE691C}"/>
              </a:ext>
            </a:extLst>
          </p:cNvPr>
          <p:cNvSpPr txBox="1"/>
          <p:nvPr/>
        </p:nvSpPr>
        <p:spPr>
          <a:xfrm>
            <a:off x="646420" y="2459823"/>
            <a:ext cx="1696298" cy="1200329"/>
          </a:xfrm>
          <a:prstGeom prst="rect">
            <a:avLst/>
          </a:prstGeom>
          <a:noFill/>
        </p:spPr>
        <p:txBody>
          <a:bodyPr wrap="none" rtlCol="0">
            <a:spAutoFit/>
          </a:bodyPr>
          <a:lstStyle/>
          <a:p>
            <a:r>
              <a:rPr lang="en-GB"/>
              <a:t>c</a:t>
            </a:r>
            <a:r>
              <a:rPr lang="en-IT"/>
              <a:t>ooling of</a:t>
            </a:r>
          </a:p>
          <a:p>
            <a:r>
              <a:rPr lang="en-IT"/>
              <a:t>photons still</a:t>
            </a:r>
          </a:p>
          <a:p>
            <a:r>
              <a:rPr lang="en-IT"/>
              <a:t>effective</a:t>
            </a:r>
          </a:p>
        </p:txBody>
      </p:sp>
      <p:sp>
        <p:nvSpPr>
          <p:cNvPr id="10" name="TextBox 9">
            <a:extLst>
              <a:ext uri="{FF2B5EF4-FFF2-40B4-BE49-F238E27FC236}">
                <a16:creationId xmlns:a16="http://schemas.microsoft.com/office/drawing/2014/main" id="{5AF3C0A3-AEA4-E2BD-8B52-9EF5958D8CA3}"/>
              </a:ext>
            </a:extLst>
          </p:cNvPr>
          <p:cNvSpPr txBox="1"/>
          <p:nvPr/>
        </p:nvSpPr>
        <p:spPr>
          <a:xfrm>
            <a:off x="682173" y="4167503"/>
            <a:ext cx="1467068" cy="1200329"/>
          </a:xfrm>
          <a:prstGeom prst="rect">
            <a:avLst/>
          </a:prstGeom>
          <a:noFill/>
        </p:spPr>
        <p:txBody>
          <a:bodyPr wrap="none" rtlCol="0">
            <a:spAutoFit/>
          </a:bodyPr>
          <a:lstStyle/>
          <a:p>
            <a:r>
              <a:rPr lang="en-GB"/>
              <a:t>as well as</a:t>
            </a:r>
          </a:p>
          <a:p>
            <a:r>
              <a:rPr lang="en-GB"/>
              <a:t>heating of</a:t>
            </a:r>
          </a:p>
          <a:p>
            <a:r>
              <a:rPr lang="en-GB"/>
              <a:t>electrons</a:t>
            </a:r>
            <a:endParaRPr lang="en-IT"/>
          </a:p>
        </p:txBody>
      </p:sp>
    </p:spTree>
    <p:extLst>
      <p:ext uri="{BB962C8B-B14F-4D97-AF65-F5344CB8AC3E}">
        <p14:creationId xmlns:p14="http://schemas.microsoft.com/office/powerpoint/2010/main" val="33964649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math equation with numbers and symbols&#10;&#10;Description automatically generated">
            <a:extLst>
              <a:ext uri="{FF2B5EF4-FFF2-40B4-BE49-F238E27FC236}">
                <a16:creationId xmlns:a16="http://schemas.microsoft.com/office/drawing/2014/main" id="{657AD998-8939-05A2-34F6-F598DDFE3356}"/>
              </a:ext>
            </a:extLst>
          </p:cNvPr>
          <p:cNvPicPr>
            <a:picLocks noChangeAspect="1"/>
          </p:cNvPicPr>
          <p:nvPr/>
        </p:nvPicPr>
        <p:blipFill>
          <a:blip r:embed="rId2"/>
          <a:stretch>
            <a:fillRect/>
          </a:stretch>
        </p:blipFill>
        <p:spPr>
          <a:xfrm>
            <a:off x="2646006" y="2636912"/>
            <a:ext cx="3698706" cy="1212181"/>
          </a:xfrm>
          <a:prstGeom prst="rect">
            <a:avLst/>
          </a:prstGeom>
        </p:spPr>
      </p:pic>
      <p:pic>
        <p:nvPicPr>
          <p:cNvPr id="5" name="Picture 4">
            <a:extLst>
              <a:ext uri="{FF2B5EF4-FFF2-40B4-BE49-F238E27FC236}">
                <a16:creationId xmlns:a16="http://schemas.microsoft.com/office/drawing/2014/main" id="{8CF23D11-A8C9-00DF-1148-9721937B2063}"/>
              </a:ext>
            </a:extLst>
          </p:cNvPr>
          <p:cNvPicPr>
            <a:picLocks noChangeAspect="1"/>
          </p:cNvPicPr>
          <p:nvPr/>
        </p:nvPicPr>
        <p:blipFill>
          <a:blip r:embed="rId3"/>
          <a:stretch>
            <a:fillRect/>
          </a:stretch>
        </p:blipFill>
        <p:spPr>
          <a:xfrm rot="21187486">
            <a:off x="4429603" y="518866"/>
            <a:ext cx="1981405" cy="1221867"/>
          </a:xfrm>
          <a:prstGeom prst="rect">
            <a:avLst/>
          </a:prstGeom>
        </p:spPr>
      </p:pic>
      <p:cxnSp>
        <p:nvCxnSpPr>
          <p:cNvPr id="6" name="Straight Arrow Connector 5">
            <a:extLst>
              <a:ext uri="{FF2B5EF4-FFF2-40B4-BE49-F238E27FC236}">
                <a16:creationId xmlns:a16="http://schemas.microsoft.com/office/drawing/2014/main" id="{5E1A6FCD-18D8-D7CF-805C-EC140CC883B7}"/>
              </a:ext>
            </a:extLst>
          </p:cNvPr>
          <p:cNvCxnSpPr/>
          <p:nvPr/>
        </p:nvCxnSpPr>
        <p:spPr bwMode="auto">
          <a:xfrm flipV="1">
            <a:off x="2987824" y="1343067"/>
            <a:ext cx="5940152" cy="43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5C113604-31C2-41D4-D51D-8146BC641A9E}"/>
              </a:ext>
            </a:extLst>
          </p:cNvPr>
          <p:cNvCxnSpPr>
            <a:cxnSpLocks/>
          </p:cNvCxnSpPr>
          <p:nvPr/>
        </p:nvCxnSpPr>
        <p:spPr bwMode="auto">
          <a:xfrm flipV="1">
            <a:off x="3012208" y="1028765"/>
            <a:ext cx="3717776" cy="3582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A813C2B0-DF6F-4438-3540-E5C2A1D35F05}"/>
              </a:ext>
            </a:extLst>
          </p:cNvPr>
          <p:cNvCxnSpPr/>
          <p:nvPr/>
        </p:nvCxnSpPr>
        <p:spPr bwMode="auto">
          <a:xfrm>
            <a:off x="714095" y="1377479"/>
            <a:ext cx="1944216"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9" name="TextBox 8">
            <a:extLst>
              <a:ext uri="{FF2B5EF4-FFF2-40B4-BE49-F238E27FC236}">
                <a16:creationId xmlns:a16="http://schemas.microsoft.com/office/drawing/2014/main" id="{53311B3A-ABD5-5D7B-E648-5E5DEEBCF7C4}"/>
              </a:ext>
            </a:extLst>
          </p:cNvPr>
          <p:cNvSpPr txBox="1"/>
          <p:nvPr/>
        </p:nvSpPr>
        <p:spPr>
          <a:xfrm>
            <a:off x="107504" y="1420110"/>
            <a:ext cx="2994731" cy="830997"/>
          </a:xfrm>
          <a:prstGeom prst="rect">
            <a:avLst/>
          </a:prstGeom>
          <a:noFill/>
        </p:spPr>
        <p:txBody>
          <a:bodyPr wrap="none" rtlCol="0">
            <a:spAutoFit/>
          </a:bodyPr>
          <a:lstStyle/>
          <a:p>
            <a:r>
              <a:rPr lang="en-GB"/>
              <a:t>scattered</a:t>
            </a:r>
            <a:r>
              <a:rPr lang="en-IT"/>
              <a:t> electron</a:t>
            </a:r>
          </a:p>
          <a:p>
            <a:r>
              <a:rPr lang="en-IT"/>
              <a:t>E’</a:t>
            </a:r>
            <a:r>
              <a:rPr lang="en-IT" baseline="-25000"/>
              <a:t>e</a:t>
            </a:r>
            <a:r>
              <a:rPr lang="en-IT"/>
              <a:t> = </a:t>
            </a:r>
            <a:r>
              <a:rPr lang="en-IT">
                <a:latin typeface="Symbol" pitchFamily="2" charset="2"/>
              </a:rPr>
              <a:t>g</a:t>
            </a:r>
            <a:r>
              <a:rPr lang="en-IT">
                <a:latin typeface="+mn-lt"/>
              </a:rPr>
              <a:t>mc</a:t>
            </a:r>
            <a:r>
              <a:rPr lang="en-IT" baseline="30000">
                <a:latin typeface="+mn-lt"/>
              </a:rPr>
              <a:t>2</a:t>
            </a:r>
            <a:r>
              <a:rPr lang="en-IT"/>
              <a:t> + E</a:t>
            </a:r>
            <a:r>
              <a:rPr lang="en-IT" baseline="-25000"/>
              <a:t>ph </a:t>
            </a:r>
            <a:r>
              <a:rPr lang="en-IT"/>
              <a:t>– E’</a:t>
            </a:r>
            <a:r>
              <a:rPr lang="en-IT" baseline="-25000"/>
              <a:t>ph</a:t>
            </a:r>
          </a:p>
        </p:txBody>
      </p:sp>
      <p:sp>
        <p:nvSpPr>
          <p:cNvPr id="10" name="Arc 9">
            <a:extLst>
              <a:ext uri="{FF2B5EF4-FFF2-40B4-BE49-F238E27FC236}">
                <a16:creationId xmlns:a16="http://schemas.microsoft.com/office/drawing/2014/main" id="{8A17B520-B162-F1B1-38FB-38E8765ED2DD}"/>
              </a:ext>
            </a:extLst>
          </p:cNvPr>
          <p:cNvSpPr/>
          <p:nvPr/>
        </p:nvSpPr>
        <p:spPr bwMode="auto">
          <a:xfrm>
            <a:off x="6371345" y="1032439"/>
            <a:ext cx="117866" cy="658452"/>
          </a:xfrm>
          <a:prstGeom prst="arc">
            <a:avLst/>
          </a:prstGeom>
          <a:solidFill>
            <a:schemeClr val="accent1"/>
          </a:solidFill>
          <a:ln w="317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1" name="TextBox 10">
            <a:extLst>
              <a:ext uri="{FF2B5EF4-FFF2-40B4-BE49-F238E27FC236}">
                <a16:creationId xmlns:a16="http://schemas.microsoft.com/office/drawing/2014/main" id="{4C9473D4-07BB-2FB6-48CD-5F4BA8CDAE76}"/>
              </a:ext>
            </a:extLst>
          </p:cNvPr>
          <p:cNvSpPr txBox="1"/>
          <p:nvPr/>
        </p:nvSpPr>
        <p:spPr>
          <a:xfrm>
            <a:off x="6444208" y="980728"/>
            <a:ext cx="376210" cy="461665"/>
          </a:xfrm>
          <a:prstGeom prst="rect">
            <a:avLst/>
          </a:prstGeom>
          <a:noFill/>
        </p:spPr>
        <p:txBody>
          <a:bodyPr wrap="square">
            <a:spAutoFit/>
          </a:bodyPr>
          <a:lstStyle/>
          <a:p>
            <a:r>
              <a:rPr lang="en-IT" sz="2400">
                <a:latin typeface="Symbol" pitchFamily="2" charset="2"/>
              </a:rPr>
              <a:t>q</a:t>
            </a:r>
            <a:endParaRPr lang="en-IT"/>
          </a:p>
        </p:txBody>
      </p:sp>
      <p:sp>
        <p:nvSpPr>
          <p:cNvPr id="12" name="TextBox 11">
            <a:extLst>
              <a:ext uri="{FF2B5EF4-FFF2-40B4-BE49-F238E27FC236}">
                <a16:creationId xmlns:a16="http://schemas.microsoft.com/office/drawing/2014/main" id="{2E9787CF-B885-BB73-B700-DC8139A42821}"/>
              </a:ext>
            </a:extLst>
          </p:cNvPr>
          <p:cNvSpPr txBox="1"/>
          <p:nvPr/>
        </p:nvSpPr>
        <p:spPr>
          <a:xfrm rot="21131549">
            <a:off x="2797020" y="296399"/>
            <a:ext cx="3671931" cy="369332"/>
          </a:xfrm>
          <a:prstGeom prst="rect">
            <a:avLst/>
          </a:prstGeom>
          <a:noFill/>
        </p:spPr>
        <p:txBody>
          <a:bodyPr wrap="square" rtlCol="0">
            <a:spAutoFit/>
          </a:bodyPr>
          <a:lstStyle/>
          <a:p>
            <a:r>
              <a:rPr lang="en-IT" sz="1800"/>
              <a:t>E’</a:t>
            </a:r>
            <a:r>
              <a:rPr lang="en-IT" sz="1800" baseline="-25000"/>
              <a:t>ph  </a:t>
            </a:r>
            <a:r>
              <a:rPr lang="en-IT" sz="1800" b="1"/>
              <a:t>-</a:t>
            </a:r>
            <a:r>
              <a:rPr lang="en-IT" sz="1800" baseline="-25000"/>
              <a:t> </a:t>
            </a:r>
            <a:r>
              <a:rPr lang="en-GB" sz="1800"/>
              <a:t>energy of scattered</a:t>
            </a:r>
            <a:r>
              <a:rPr lang="en-IT" sz="1800"/>
              <a:t> photon at </a:t>
            </a:r>
            <a:r>
              <a:rPr lang="en-IT" sz="1800">
                <a:latin typeface="Symbol" pitchFamily="2" charset="2"/>
              </a:rPr>
              <a:t>q</a:t>
            </a:r>
            <a:endParaRPr lang="en-IT" sz="1800" baseline="-25000"/>
          </a:p>
        </p:txBody>
      </p:sp>
      <p:pic>
        <p:nvPicPr>
          <p:cNvPr id="14" name="Picture 13" descr="A mathematical equation with black text&#10;&#10;Description automatically generated">
            <a:extLst>
              <a:ext uri="{FF2B5EF4-FFF2-40B4-BE49-F238E27FC236}">
                <a16:creationId xmlns:a16="http://schemas.microsoft.com/office/drawing/2014/main" id="{36D5A76C-5B25-4BEE-E846-E20199B0CBE5}"/>
              </a:ext>
            </a:extLst>
          </p:cNvPr>
          <p:cNvPicPr>
            <a:picLocks noChangeAspect="1"/>
          </p:cNvPicPr>
          <p:nvPr/>
        </p:nvPicPr>
        <p:blipFill>
          <a:blip r:embed="rId4"/>
          <a:stretch>
            <a:fillRect/>
          </a:stretch>
        </p:blipFill>
        <p:spPr>
          <a:xfrm>
            <a:off x="2195736" y="4246364"/>
            <a:ext cx="5112568" cy="1126852"/>
          </a:xfrm>
          <a:prstGeom prst="rect">
            <a:avLst/>
          </a:prstGeom>
        </p:spPr>
      </p:pic>
      <p:sp>
        <p:nvSpPr>
          <p:cNvPr id="15" name="TextBox 14">
            <a:extLst>
              <a:ext uri="{FF2B5EF4-FFF2-40B4-BE49-F238E27FC236}">
                <a16:creationId xmlns:a16="http://schemas.microsoft.com/office/drawing/2014/main" id="{B77B4ADE-1822-CC87-CAFF-1B5881CE605F}"/>
              </a:ext>
            </a:extLst>
          </p:cNvPr>
          <p:cNvSpPr txBox="1"/>
          <p:nvPr/>
        </p:nvSpPr>
        <p:spPr>
          <a:xfrm>
            <a:off x="765697" y="5661248"/>
            <a:ext cx="7694735" cy="830997"/>
          </a:xfrm>
          <a:prstGeom prst="rect">
            <a:avLst/>
          </a:prstGeom>
          <a:noFill/>
        </p:spPr>
        <p:txBody>
          <a:bodyPr wrap="none" rtlCol="0">
            <a:spAutoFit/>
          </a:bodyPr>
          <a:lstStyle/>
          <a:p>
            <a:r>
              <a:rPr lang="en-IT" i="1"/>
              <a:t>X</a:t>
            </a:r>
            <a:r>
              <a:rPr lang="en-IT"/>
              <a:t> = recoil parameter – twice the energy of the photon seen</a:t>
            </a:r>
          </a:p>
          <a:p>
            <a:r>
              <a:rPr lang="en-GB"/>
              <a:t>b</a:t>
            </a:r>
            <a:r>
              <a:rPr lang="en-IT"/>
              <a:t>y the electron in its own reference frame normalized to mc</a:t>
            </a:r>
            <a:r>
              <a:rPr lang="en-IT" baseline="30000"/>
              <a:t>2</a:t>
            </a:r>
          </a:p>
        </p:txBody>
      </p:sp>
      <p:sp>
        <p:nvSpPr>
          <p:cNvPr id="3" name="TextBox 2">
            <a:extLst>
              <a:ext uri="{FF2B5EF4-FFF2-40B4-BE49-F238E27FC236}">
                <a16:creationId xmlns:a16="http://schemas.microsoft.com/office/drawing/2014/main" id="{7ED7B72F-A9F8-21CB-3B2B-305770BE7AE5}"/>
              </a:ext>
            </a:extLst>
          </p:cNvPr>
          <p:cNvSpPr txBox="1"/>
          <p:nvPr/>
        </p:nvSpPr>
        <p:spPr>
          <a:xfrm rot="21225735">
            <a:off x="6356599" y="522601"/>
            <a:ext cx="2052165" cy="461665"/>
          </a:xfrm>
          <a:prstGeom prst="rect">
            <a:avLst/>
          </a:prstGeom>
          <a:noFill/>
        </p:spPr>
        <p:txBody>
          <a:bodyPr wrap="none" rtlCol="0">
            <a:spAutoFit/>
          </a:bodyPr>
          <a:lstStyle/>
          <a:p>
            <a:r>
              <a:rPr lang="en-GB"/>
              <a:t>r</a:t>
            </a:r>
            <a:r>
              <a:rPr lang="en-IT"/>
              <a:t>ed shift at </a:t>
            </a:r>
            <a:r>
              <a:rPr lang="en-IT">
                <a:latin typeface="Symbol" pitchFamily="2" charset="2"/>
              </a:rPr>
              <a:t>q</a:t>
            </a:r>
            <a:r>
              <a:rPr lang="en-IT"/>
              <a:t>≠0</a:t>
            </a:r>
          </a:p>
        </p:txBody>
      </p:sp>
      <p:sp>
        <p:nvSpPr>
          <p:cNvPr id="13" name="Oval 12">
            <a:extLst>
              <a:ext uri="{FF2B5EF4-FFF2-40B4-BE49-F238E27FC236}">
                <a16:creationId xmlns:a16="http://schemas.microsoft.com/office/drawing/2014/main" id="{AD953157-48C8-F5DE-A2BF-17915B1668CE}"/>
              </a:ext>
            </a:extLst>
          </p:cNvPr>
          <p:cNvSpPr/>
          <p:nvPr/>
        </p:nvSpPr>
        <p:spPr bwMode="auto">
          <a:xfrm>
            <a:off x="5420305" y="3243002"/>
            <a:ext cx="1068906" cy="606091"/>
          </a:xfrm>
          <a:prstGeom prst="ellipse">
            <a:avLst/>
          </a:prstGeom>
          <a:solidFill>
            <a:srgbClr val="FFFF00">
              <a:alpha val="51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cxnSp>
        <p:nvCxnSpPr>
          <p:cNvPr id="17" name="Straight Arrow Connector 16">
            <a:extLst>
              <a:ext uri="{FF2B5EF4-FFF2-40B4-BE49-F238E27FC236}">
                <a16:creationId xmlns:a16="http://schemas.microsoft.com/office/drawing/2014/main" id="{A1B06534-6D56-1BD0-C627-85CDD5FC608E}"/>
              </a:ext>
            </a:extLst>
          </p:cNvPr>
          <p:cNvCxnSpPr>
            <a:cxnSpLocks/>
          </p:cNvCxnSpPr>
          <p:nvPr/>
        </p:nvCxnSpPr>
        <p:spPr bwMode="auto">
          <a:xfrm flipH="1">
            <a:off x="6489211" y="947629"/>
            <a:ext cx="1116859" cy="24813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2" name="Picture 1">
            <a:extLst>
              <a:ext uri="{FF2B5EF4-FFF2-40B4-BE49-F238E27FC236}">
                <a16:creationId xmlns:a16="http://schemas.microsoft.com/office/drawing/2014/main" id="{EB9560E9-4021-B417-6A34-BDBA9BEF3B97}"/>
              </a:ext>
            </a:extLst>
          </p:cNvPr>
          <p:cNvPicPr>
            <a:picLocks noChangeAspect="1"/>
          </p:cNvPicPr>
          <p:nvPr/>
        </p:nvPicPr>
        <p:blipFill>
          <a:blip r:embed="rId5"/>
          <a:stretch>
            <a:fillRect/>
          </a:stretch>
        </p:blipFill>
        <p:spPr>
          <a:xfrm>
            <a:off x="40477" y="29829"/>
            <a:ext cx="1219155" cy="737276"/>
          </a:xfrm>
          <a:prstGeom prst="rect">
            <a:avLst/>
          </a:prstGeom>
        </p:spPr>
      </p:pic>
      <p:sp>
        <p:nvSpPr>
          <p:cNvPr id="16" name="Segnaposto data 6">
            <a:extLst>
              <a:ext uri="{FF2B5EF4-FFF2-40B4-BE49-F238E27FC236}">
                <a16:creationId xmlns:a16="http://schemas.microsoft.com/office/drawing/2014/main" id="{F015086F-79C4-013B-7BD4-CFD6391AA65B}"/>
              </a:ext>
            </a:extLst>
          </p:cNvPr>
          <p:cNvSpPr>
            <a:spLocks noGrp="1"/>
          </p:cNvSpPr>
          <p:nvPr>
            <p:ph type="dt" sz="quarter" idx="10"/>
          </p:nvPr>
        </p:nvSpPr>
        <p:spPr>
          <a:xfrm>
            <a:off x="0" y="6553200"/>
            <a:ext cx="4860032"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African Conference of Physics – George (SA) – Sept. 25th 2023</a:t>
            </a:r>
            <a:endParaRPr lang="en-US" sz="1400"/>
          </a:p>
        </p:txBody>
      </p:sp>
      <p:sp>
        <p:nvSpPr>
          <p:cNvPr id="18" name="TextBox 17">
            <a:extLst>
              <a:ext uri="{FF2B5EF4-FFF2-40B4-BE49-F238E27FC236}">
                <a16:creationId xmlns:a16="http://schemas.microsoft.com/office/drawing/2014/main" id="{45D9E4AE-9D98-B6E0-6A03-24D801354E0B}"/>
              </a:ext>
            </a:extLst>
          </p:cNvPr>
          <p:cNvSpPr txBox="1"/>
          <p:nvPr/>
        </p:nvSpPr>
        <p:spPr>
          <a:xfrm>
            <a:off x="2014611" y="4933597"/>
            <a:ext cx="5223867" cy="1477328"/>
          </a:xfrm>
          <a:prstGeom prst="rect">
            <a:avLst/>
          </a:prstGeom>
          <a:solidFill>
            <a:srgbClr val="FFFF00"/>
          </a:solidFill>
        </p:spPr>
        <p:txBody>
          <a:bodyPr wrap="none" rtlCol="0">
            <a:spAutoFit/>
          </a:bodyPr>
          <a:lstStyle/>
          <a:p>
            <a:pPr algn="ctr"/>
            <a:r>
              <a:rPr lang="en-IT" sz="1800" i="1"/>
              <a:t>All  I.C.S.  X/</a:t>
            </a:r>
            <a:r>
              <a:rPr lang="en-IT" sz="1800" i="1">
                <a:latin typeface="Symbol" pitchFamily="2" charset="2"/>
              </a:rPr>
              <a:t>g</a:t>
            </a:r>
            <a:r>
              <a:rPr lang="en-IT" sz="1800" i="1"/>
              <a:t> ray S</a:t>
            </a:r>
            <a:r>
              <a:rPr lang="en-GB" sz="1800" i="1"/>
              <a:t>o</a:t>
            </a:r>
            <a:r>
              <a:rPr lang="en-IT" sz="1800" i="1"/>
              <a:t>urces work at X&lt;1 and A</a:t>
            </a:r>
            <a:r>
              <a:rPr lang="en-US" sz="1800" b="1" i="1"/>
              <a:t> » </a:t>
            </a:r>
            <a:r>
              <a:rPr lang="en-IT" sz="1800" i="1"/>
              <a:t>1</a:t>
            </a:r>
          </a:p>
          <a:p>
            <a:pPr algn="ctr"/>
            <a:endParaRPr lang="en-IT" sz="1800" i="1"/>
          </a:p>
          <a:p>
            <a:pPr algn="ctr"/>
            <a:r>
              <a:rPr lang="en-IT" sz="1800" i="1"/>
              <a:t>STAR (350 keV)   X</a:t>
            </a:r>
            <a:r>
              <a:rPr lang="en-IT" sz="1800" i="1" baseline="-25000"/>
              <a:t>STAR</a:t>
            </a:r>
            <a:r>
              <a:rPr lang="en-IT" sz="1800" i="1"/>
              <a:t> &lt; 2.6</a:t>
            </a:r>
            <a:r>
              <a:rPr lang="en-IT" sz="1800" i="1" baseline="30000"/>
              <a:t>.</a:t>
            </a:r>
            <a:r>
              <a:rPr lang="en-IT" sz="1800" i="1"/>
              <a:t>10</a:t>
            </a:r>
            <a:r>
              <a:rPr lang="en-IT" sz="1800" i="1" baseline="30000"/>
              <a:t>-3</a:t>
            </a:r>
            <a:r>
              <a:rPr lang="en-IT" sz="1800" i="1"/>
              <a:t>   A</a:t>
            </a:r>
            <a:r>
              <a:rPr lang="en-IT" sz="1800" i="1" baseline="-25000"/>
              <a:t>STAR</a:t>
            </a:r>
            <a:r>
              <a:rPr lang="en-IT" sz="1800" i="1"/>
              <a:t>  &gt; 10</a:t>
            </a:r>
            <a:r>
              <a:rPr lang="en-IT" sz="1800" i="1" baseline="30000"/>
              <a:t>4</a:t>
            </a:r>
          </a:p>
          <a:p>
            <a:pPr algn="ctr"/>
            <a:endParaRPr lang="en-IT" sz="1800" i="1"/>
          </a:p>
          <a:p>
            <a:pPr algn="ctr"/>
            <a:r>
              <a:rPr lang="en-IT" sz="1800" i="1"/>
              <a:t>ELI-NP (20 MeV)  X</a:t>
            </a:r>
            <a:r>
              <a:rPr lang="en-IT" sz="1800" i="1" baseline="-25000"/>
              <a:t>ELI-NP</a:t>
            </a:r>
            <a:r>
              <a:rPr lang="en-IT" sz="1800" i="1"/>
              <a:t> &lt; 0.026   A</a:t>
            </a:r>
            <a:r>
              <a:rPr lang="en-IT" sz="1800" i="1" baseline="-25000"/>
              <a:t>ELI-NP</a:t>
            </a:r>
            <a:r>
              <a:rPr lang="en-IT" sz="1800" i="1"/>
              <a:t>  &gt;  2.4</a:t>
            </a:r>
            <a:r>
              <a:rPr lang="en-IT" sz="1800" i="1" baseline="30000"/>
              <a:t>.</a:t>
            </a:r>
            <a:r>
              <a:rPr lang="en-IT" sz="1800" i="1"/>
              <a:t>10</a:t>
            </a:r>
            <a:r>
              <a:rPr lang="en-IT" sz="1800" i="1" baseline="30000"/>
              <a:t>5</a:t>
            </a:r>
          </a:p>
        </p:txBody>
      </p:sp>
    </p:spTree>
    <p:extLst>
      <p:ext uri="{BB962C8B-B14F-4D97-AF65-F5344CB8AC3E}">
        <p14:creationId xmlns:p14="http://schemas.microsoft.com/office/powerpoint/2010/main" val="33197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Freccia giù 1"/>
          <p:cNvSpPr>
            <a:spLocks noChangeArrowheads="1"/>
          </p:cNvSpPr>
          <p:nvPr/>
        </p:nvSpPr>
        <p:spPr bwMode="auto">
          <a:xfrm>
            <a:off x="4211638" y="2349500"/>
            <a:ext cx="484187" cy="544513"/>
          </a:xfrm>
          <a:prstGeom prst="downArrow">
            <a:avLst>
              <a:gd name="adj1" fmla="val 50000"/>
              <a:gd name="adj2" fmla="val 49904"/>
            </a:avLst>
          </a:prstGeom>
          <a:solidFill>
            <a:schemeClr val="accent1"/>
          </a:solidFill>
          <a:ln w="9525">
            <a:solidFill>
              <a:schemeClr val="tx1"/>
            </a:solidFill>
            <a:round/>
            <a:headEnd/>
            <a:tailEnd/>
          </a:ln>
        </p:spPr>
        <p:txBody>
          <a:bodyPr/>
          <a:lstStyle/>
          <a:p>
            <a:endParaRPr lang="it-IT"/>
          </a:p>
        </p:txBody>
      </p:sp>
      <p:graphicFrame>
        <p:nvGraphicFramePr>
          <p:cNvPr id="38915" name="Object 2"/>
          <p:cNvGraphicFramePr>
            <a:graphicFrameLocks noChangeAspect="1"/>
          </p:cNvGraphicFramePr>
          <p:nvPr/>
        </p:nvGraphicFramePr>
        <p:xfrm>
          <a:off x="2722563" y="1341438"/>
          <a:ext cx="3695700" cy="812800"/>
        </p:xfrm>
        <a:graphic>
          <a:graphicData uri="http://schemas.openxmlformats.org/presentationml/2006/ole">
            <mc:AlternateContent xmlns:mc="http://schemas.openxmlformats.org/markup-compatibility/2006">
              <mc:Choice xmlns:v="urn:schemas-microsoft-com:vml" Requires="v">
                <p:oleObj name="Equation" r:id="rId3" imgW="2032000" imgH="444500" progId="Equation.3">
                  <p:embed/>
                </p:oleObj>
              </mc:Choice>
              <mc:Fallback>
                <p:oleObj name="Equation" r:id="rId3" imgW="2032000" imgH="444500" progId="Equation.3">
                  <p:embed/>
                  <p:pic>
                    <p:nvPicPr>
                      <p:cNvPr id="3891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2563" y="1341438"/>
                        <a:ext cx="3695700" cy="8128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6" name="Object 2"/>
          <p:cNvGraphicFramePr>
            <a:graphicFrameLocks noChangeAspect="1"/>
          </p:cNvGraphicFramePr>
          <p:nvPr/>
        </p:nvGraphicFramePr>
        <p:xfrm>
          <a:off x="6948488" y="692150"/>
          <a:ext cx="573087" cy="576263"/>
        </p:xfrm>
        <a:graphic>
          <a:graphicData uri="http://schemas.openxmlformats.org/presentationml/2006/ole">
            <mc:AlternateContent xmlns:mc="http://schemas.openxmlformats.org/markup-compatibility/2006">
              <mc:Choice xmlns:v="urn:schemas-microsoft-com:vml" Requires="v">
                <p:oleObj name="Equation" r:id="rId5" imgW="215900" imgH="215900" progId="Equation.3">
                  <p:embed/>
                </p:oleObj>
              </mc:Choice>
              <mc:Fallback>
                <p:oleObj name="Equation" r:id="rId5" imgW="215900" imgH="215900" progId="Equation.3">
                  <p:embed/>
                  <p:pic>
                    <p:nvPicPr>
                      <p:cNvPr id="3891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692150"/>
                        <a:ext cx="573087"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8917" name="Rectangle 2"/>
          <p:cNvSpPr txBox="1">
            <a:spLocks noChangeArrowheads="1"/>
          </p:cNvSpPr>
          <p:nvPr/>
        </p:nvSpPr>
        <p:spPr bwMode="auto">
          <a:xfrm>
            <a:off x="1476375" y="188913"/>
            <a:ext cx="6696075" cy="11525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To transform to the Lab ref. system we need to compute </a:t>
            </a:r>
            <a:endParaRPr lang="en-GB" sz="2800" b="1">
              <a:latin typeface="Comic Sans MS" charset="0"/>
            </a:endParaRPr>
          </a:p>
        </p:txBody>
      </p:sp>
      <p:sp>
        <p:nvSpPr>
          <p:cNvPr id="38918" name="Rectangle 2"/>
          <p:cNvSpPr txBox="1">
            <a:spLocks noChangeArrowheads="1"/>
          </p:cNvSpPr>
          <p:nvPr/>
        </p:nvSpPr>
        <p:spPr bwMode="auto">
          <a:xfrm>
            <a:off x="1476375" y="2708275"/>
            <a:ext cx="6696075" cy="10080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it-IT" sz="2800" b="1">
                <a:latin typeface="Comic Sans MS" charset="0"/>
              </a:rPr>
              <a:t>Then apply a Lorentz transformation</a:t>
            </a:r>
            <a:endParaRPr lang="en-GB" sz="2800" b="1">
              <a:latin typeface="Comic Sans MS" charset="0"/>
            </a:endParaRPr>
          </a:p>
        </p:txBody>
      </p:sp>
      <p:pic>
        <p:nvPicPr>
          <p:cNvPr id="38919" name="Immagine 2" descr="infn-new.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20" name="Immagine 1" descr="Untitled.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3573016"/>
            <a:ext cx="52324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egnaposto data 6"/>
          <p:cNvSpPr>
            <a:spLocks noGrp="1"/>
          </p:cNvSpPr>
          <p:nvPr>
            <p:ph type="dt" sz="quarter" idx="10"/>
          </p:nvPr>
        </p:nvSpPr>
        <p:spPr>
          <a:xfrm>
            <a:off x="0" y="6553200"/>
            <a:ext cx="6705600"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ICS &amp; Photon Colliders - PhD School on Accel. Phys. - INFN/LaSapienza - February 2022</a:t>
            </a:r>
            <a:endParaRPr lang="en-US" sz="1400"/>
          </a:p>
        </p:txBody>
      </p:sp>
    </p:spTree>
    <p:extLst>
      <p:ext uri="{BB962C8B-B14F-4D97-AF65-F5344CB8AC3E}">
        <p14:creationId xmlns:p14="http://schemas.microsoft.com/office/powerpoint/2010/main" val="82169636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Immagine 2" descr="infn-new.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Immagine 4">
            <a:extLst>
              <a:ext uri="{FF2B5EF4-FFF2-40B4-BE49-F238E27FC236}">
                <a16:creationId xmlns:a16="http://schemas.microsoft.com/office/drawing/2014/main" id="{B25B895F-21B3-BC43-9574-1A44F41DD6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6712"/>
            <a:ext cx="8890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EC365D3-5A41-BE42-9FAD-88E33BD3A33F}"/>
              </a:ext>
            </a:extLst>
          </p:cNvPr>
          <p:cNvSpPr txBox="1">
            <a:spLocks noChangeArrowheads="1"/>
          </p:cNvSpPr>
          <p:nvPr/>
        </p:nvSpPr>
        <p:spPr>
          <a:xfrm>
            <a:off x="152400" y="2636912"/>
            <a:ext cx="8756650" cy="3700264"/>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US" sz="2800" b="1" i="1" kern="0">
                <a:solidFill>
                  <a:srgbClr val="FF0000"/>
                </a:solidFill>
                <a:latin typeface="Times" charset="0"/>
                <a:ea typeface="ＭＳ Ｐゴシック" charset="0"/>
                <a:cs typeface="ＭＳ Ｐゴシック" charset="0"/>
              </a:rPr>
              <a:t>Inverse Compton Scattering: why Inverse?</a:t>
            </a:r>
          </a:p>
          <a:p>
            <a:endParaRPr lang="en-US" sz="2800" b="1" i="1" kern="0">
              <a:solidFill>
                <a:srgbClr val="FF0000"/>
              </a:solidFill>
              <a:latin typeface="Times" charset="0"/>
              <a:ea typeface="ＭＳ Ｐゴシック" charset="0"/>
              <a:cs typeface="ＭＳ Ｐゴシック" charset="0"/>
            </a:endParaRPr>
          </a:p>
          <a:p>
            <a:r>
              <a:rPr lang="en-US" sz="2800" b="1" i="1" kern="0">
                <a:solidFill>
                  <a:srgbClr val="FF0000"/>
                </a:solidFill>
                <a:latin typeface="Times" charset="0"/>
                <a:ea typeface="ＭＳ Ｐゴシック" charset="0"/>
                <a:cs typeface="ＭＳ Ｐゴシック" charset="0"/>
              </a:rPr>
              <a:t>(direct) Compton Scattering is performed by an energetic photon (X-rays) interacting with an atomic electron (eV)</a:t>
            </a:r>
          </a:p>
          <a:p>
            <a:endParaRPr lang="en-US" sz="2800" b="1" i="1" kern="0">
              <a:solidFill>
                <a:srgbClr val="FF0000"/>
              </a:solidFill>
              <a:latin typeface="Times" charset="0"/>
              <a:ea typeface="ＭＳ Ｐゴシック" charset="0"/>
              <a:cs typeface="ＭＳ Ｐゴシック" charset="0"/>
            </a:endParaRPr>
          </a:p>
          <a:p>
            <a:r>
              <a:rPr lang="en-US" sz="2800" b="1" i="1" kern="0">
                <a:solidFill>
                  <a:srgbClr val="FF0000"/>
                </a:solidFill>
                <a:latin typeface="Times" charset="0"/>
                <a:ea typeface="ＭＳ Ｐゴシック" charset="0"/>
                <a:cs typeface="ＭＳ Ｐゴシック" charset="0"/>
              </a:rPr>
              <a:t>Inverse Compton Scattering is performed by an energetic electron (MeV-GeV) onto a visible (eV) photon (“inverse” refers to the reaction kinematics, not the dynamics)</a:t>
            </a:r>
          </a:p>
        </p:txBody>
      </p:sp>
      <p:sp>
        <p:nvSpPr>
          <p:cNvPr id="7" name="TextBox 6">
            <a:extLst>
              <a:ext uri="{FF2B5EF4-FFF2-40B4-BE49-F238E27FC236}">
                <a16:creationId xmlns:a16="http://schemas.microsoft.com/office/drawing/2014/main" id="{CEAFB42F-08DC-4D46-8989-15C8D3BF68CF}"/>
              </a:ext>
            </a:extLst>
          </p:cNvPr>
          <p:cNvSpPr txBox="1"/>
          <p:nvPr/>
        </p:nvSpPr>
        <p:spPr>
          <a:xfrm>
            <a:off x="1763688" y="188640"/>
            <a:ext cx="5544615" cy="461665"/>
          </a:xfrm>
          <a:prstGeom prst="rect">
            <a:avLst/>
          </a:prstGeom>
          <a:noFill/>
        </p:spPr>
        <p:txBody>
          <a:bodyPr wrap="square">
            <a:spAutoFit/>
          </a:bodyPr>
          <a:lstStyle/>
          <a:p>
            <a:r>
              <a:rPr lang="en-US" b="1">
                <a:solidFill>
                  <a:srgbClr val="0000FF"/>
                </a:solidFill>
              </a:rPr>
              <a:t>I.C.S.  :   Inverse Compton Scattering </a:t>
            </a:r>
            <a:endParaRPr lang="en-IT"/>
          </a:p>
        </p:txBody>
      </p:sp>
      <p:sp>
        <p:nvSpPr>
          <p:cNvPr id="3" name="Segnaposto data 6">
            <a:extLst>
              <a:ext uri="{FF2B5EF4-FFF2-40B4-BE49-F238E27FC236}">
                <a16:creationId xmlns:a16="http://schemas.microsoft.com/office/drawing/2014/main" id="{CBBD084D-E2B1-F3A7-CDCF-35AC90F1FB73}"/>
              </a:ext>
            </a:extLst>
          </p:cNvPr>
          <p:cNvSpPr>
            <a:spLocks noGrp="1"/>
          </p:cNvSpPr>
          <p:nvPr>
            <p:ph type="dt" sz="quarter" idx="10"/>
          </p:nvPr>
        </p:nvSpPr>
        <p:spPr>
          <a:xfrm>
            <a:off x="0" y="6553200"/>
            <a:ext cx="471601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TECHNO-CLS Workshop - Ferrara – Oct. 6th 2023</a:t>
            </a:r>
            <a:endParaRPr lang="en-US" sz="1400"/>
          </a:p>
        </p:txBody>
      </p:sp>
    </p:spTree>
    <p:extLst>
      <p:ext uri="{BB962C8B-B14F-4D97-AF65-F5344CB8AC3E}">
        <p14:creationId xmlns:p14="http://schemas.microsoft.com/office/powerpoint/2010/main" val="353105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7C181C-4899-9319-F3E3-F8641FFE5BCA}"/>
              </a:ext>
            </a:extLst>
          </p:cNvPr>
          <p:cNvSpPr>
            <a:spLocks noGrp="1"/>
          </p:cNvSpPr>
          <p:nvPr>
            <p:ph type="title"/>
          </p:nvPr>
        </p:nvSpPr>
        <p:spPr>
          <a:xfrm>
            <a:off x="107504" y="5013176"/>
            <a:ext cx="8316416" cy="1143000"/>
          </a:xfrm>
        </p:spPr>
        <p:txBody>
          <a:bodyPr/>
          <a:lstStyle/>
          <a:p>
            <a:r>
              <a:rPr lang="it-IT" sz="2800" dirty="0" err="1"/>
              <a:t>Simulation</a:t>
            </a:r>
            <a:r>
              <a:rPr lang="it-IT" sz="2800" dirty="0"/>
              <a:t> </a:t>
            </a:r>
            <a:r>
              <a:rPr lang="it-IT" sz="2800" dirty="0" err="1"/>
              <a:t>results</a:t>
            </a:r>
            <a:r>
              <a:rPr lang="it-IT" sz="2800" dirty="0"/>
              <a:t> with an </a:t>
            </a:r>
            <a:r>
              <a:rPr lang="it-IT" sz="2800" dirty="0" err="1"/>
              <a:t>homemade</a:t>
            </a:r>
            <a:r>
              <a:rPr lang="it-IT" sz="2800" dirty="0"/>
              <a:t> </a:t>
            </a:r>
            <a:r>
              <a:rPr lang="it-IT" sz="2800" dirty="0" err="1"/>
              <a:t>MonteCarlo</a:t>
            </a:r>
            <a:r>
              <a:rPr lang="it-IT" sz="2800" dirty="0"/>
              <a:t> code (</a:t>
            </a:r>
            <a:r>
              <a:rPr lang="it-IT" sz="2800" dirty="0" err="1"/>
              <a:t>E</a:t>
            </a:r>
            <a:r>
              <a:rPr lang="it-IT" sz="2800" baseline="-25000" dirty="0" err="1"/>
              <a:t>e</a:t>
            </a:r>
            <a:r>
              <a:rPr lang="it-IT" sz="2800" dirty="0"/>
              <a:t>=50 MeV)</a:t>
            </a:r>
          </a:p>
        </p:txBody>
      </p:sp>
      <p:pic>
        <p:nvPicPr>
          <p:cNvPr id="25" name="Picture 24">
            <a:extLst>
              <a:ext uri="{FF2B5EF4-FFF2-40B4-BE49-F238E27FC236}">
                <a16:creationId xmlns:a16="http://schemas.microsoft.com/office/drawing/2014/main" id="{48DCB746-AD0C-7F9C-629C-0FD224506B32}"/>
              </a:ext>
            </a:extLst>
          </p:cNvPr>
          <p:cNvPicPr>
            <a:picLocks noChangeAspect="1"/>
          </p:cNvPicPr>
          <p:nvPr/>
        </p:nvPicPr>
        <p:blipFill>
          <a:blip r:embed="rId2"/>
          <a:stretch>
            <a:fillRect/>
          </a:stretch>
        </p:blipFill>
        <p:spPr>
          <a:xfrm>
            <a:off x="1961456" y="1052736"/>
            <a:ext cx="4608512" cy="3729679"/>
          </a:xfrm>
          <a:prstGeom prst="rect">
            <a:avLst/>
          </a:prstGeom>
        </p:spPr>
      </p:pic>
      <p:sp>
        <p:nvSpPr>
          <p:cNvPr id="5" name="CasellaDiTesto 4">
            <a:extLst>
              <a:ext uri="{FF2B5EF4-FFF2-40B4-BE49-F238E27FC236}">
                <a16:creationId xmlns:a16="http://schemas.microsoft.com/office/drawing/2014/main" id="{B0212717-2291-96AA-3F64-49D713F592CD}"/>
              </a:ext>
            </a:extLst>
          </p:cNvPr>
          <p:cNvSpPr txBox="1"/>
          <p:nvPr/>
        </p:nvSpPr>
        <p:spPr>
          <a:xfrm>
            <a:off x="565935" y="260648"/>
            <a:ext cx="4459875" cy="461665"/>
          </a:xfrm>
          <a:prstGeom prst="rect">
            <a:avLst/>
          </a:prstGeom>
          <a:noFill/>
        </p:spPr>
        <p:txBody>
          <a:bodyPr wrap="none" rtlCol="0">
            <a:spAutoFit/>
          </a:bodyPr>
          <a:lstStyle/>
          <a:p>
            <a:r>
              <a:rPr lang="it-IT" b="1" dirty="0" err="1">
                <a:solidFill>
                  <a:srgbClr val="FF0000"/>
                </a:solidFill>
              </a:rPr>
              <a:t>What</a:t>
            </a:r>
            <a:r>
              <a:rPr lang="it-IT" b="1" dirty="0">
                <a:solidFill>
                  <a:srgbClr val="FF0000"/>
                </a:solidFill>
              </a:rPr>
              <a:t> do </a:t>
            </a:r>
            <a:r>
              <a:rPr lang="it-IT" b="1" dirty="0" err="1">
                <a:solidFill>
                  <a:srgbClr val="FF0000"/>
                </a:solidFill>
              </a:rPr>
              <a:t>MonteCarlo</a:t>
            </a:r>
            <a:r>
              <a:rPr lang="it-IT" b="1" dirty="0">
                <a:solidFill>
                  <a:srgbClr val="FF0000"/>
                </a:solidFill>
              </a:rPr>
              <a:t> </a:t>
            </a:r>
            <a:r>
              <a:rPr lang="it-IT" b="1" dirty="0" err="1">
                <a:solidFill>
                  <a:srgbClr val="FF0000"/>
                </a:solidFill>
              </a:rPr>
              <a:t>codes</a:t>
            </a:r>
            <a:r>
              <a:rPr lang="it-IT" b="1" dirty="0">
                <a:solidFill>
                  <a:srgbClr val="FF0000"/>
                </a:solidFill>
              </a:rPr>
              <a:t> </a:t>
            </a:r>
            <a:r>
              <a:rPr lang="it-IT" b="1" dirty="0" err="1">
                <a:solidFill>
                  <a:srgbClr val="FF0000"/>
                </a:solidFill>
              </a:rPr>
              <a:t>say</a:t>
            </a:r>
            <a:r>
              <a:rPr lang="it-IT" b="1" dirty="0">
                <a:solidFill>
                  <a:srgbClr val="FF0000"/>
                </a:solidFill>
              </a:rPr>
              <a:t>?</a:t>
            </a:r>
          </a:p>
        </p:txBody>
      </p:sp>
    </p:spTree>
    <p:extLst>
      <p:ext uri="{BB962C8B-B14F-4D97-AF65-F5344CB8AC3E}">
        <p14:creationId xmlns:p14="http://schemas.microsoft.com/office/powerpoint/2010/main" val="11899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130569" y="186899"/>
            <a:ext cx="7977935" cy="1064397"/>
          </a:xfrm>
          <a:noFill/>
        </p:spPr>
        <p:txBody>
          <a:bodyPr/>
          <a:lstStyle/>
          <a:p>
            <a:r>
              <a:rPr lang="en-GB" sz="2800" b="1" i="1">
                <a:solidFill>
                  <a:srgbClr val="FF0000"/>
                </a:solidFill>
                <a:latin typeface="Times" charset="0"/>
                <a:ea typeface="ＭＳ Ｐゴシック" charset="0"/>
              </a:rPr>
              <a:t>Deep Recoil I.C.S. helps attenuating the </a:t>
            </a:r>
            <a:r>
              <a:rPr lang="en-IT" sz="2400" b="1" i="1">
                <a:solidFill>
                  <a:srgbClr val="C00000"/>
                </a:solidFill>
                <a:latin typeface="Symbol" pitchFamily="2" charset="2"/>
              </a:rPr>
              <a:t>g</a:t>
            </a:r>
            <a:r>
              <a:rPr lang="en-IT" sz="2400" b="1" i="1" baseline="30000">
                <a:solidFill>
                  <a:srgbClr val="C00000"/>
                </a:solidFill>
                <a:latin typeface="Symbol" pitchFamily="2" charset="2"/>
              </a:rPr>
              <a:t>2</a:t>
            </a:r>
            <a:r>
              <a:rPr lang="en-IT" sz="2400" b="1" i="1">
                <a:solidFill>
                  <a:srgbClr val="C00000"/>
                </a:solidFill>
                <a:latin typeface="Symbol" pitchFamily="2" charset="2"/>
              </a:rPr>
              <a:t>q</a:t>
            </a:r>
            <a:r>
              <a:rPr lang="en-IT" sz="2400" b="1" i="1" baseline="30000">
                <a:solidFill>
                  <a:srgbClr val="C00000"/>
                </a:solidFill>
                <a:latin typeface="Symbol" pitchFamily="2" charset="2"/>
              </a:rPr>
              <a:t>2</a:t>
            </a:r>
            <a:r>
              <a:rPr lang="en-GB" sz="2800" b="1" i="1">
                <a:solidFill>
                  <a:srgbClr val="FF0000"/>
                </a:solidFill>
                <a:latin typeface="Times" charset="0"/>
                <a:ea typeface="ＭＳ Ｐゴシック" charset="0"/>
              </a:rPr>
              <a:t> problem</a:t>
            </a:r>
            <a:br>
              <a:rPr lang="en-GB" sz="2800" b="1" i="1">
                <a:solidFill>
                  <a:srgbClr val="FF0000"/>
                </a:solidFill>
                <a:latin typeface="Times" charset="0"/>
                <a:ea typeface="ＭＳ Ｐゴシック" charset="0"/>
              </a:rPr>
            </a:br>
            <a:r>
              <a:rPr lang="en-GB" sz="2800" b="1" i="1">
                <a:solidFill>
                  <a:srgbClr val="FF0000"/>
                </a:solidFill>
                <a:latin typeface="Times" charset="0"/>
                <a:ea typeface="ＭＳ Ｐゴシック" charset="0"/>
              </a:rPr>
              <a:t>through slowing down of Lorentz boost </a:t>
            </a:r>
            <a:r>
              <a:rPr lang="en-GB" sz="2800" b="1" i="1">
                <a:solidFill>
                  <a:srgbClr val="FF0000"/>
                </a:solidFill>
                <a:latin typeface="Symbol" pitchFamily="2" charset="2"/>
                <a:ea typeface="ＭＳ Ｐゴシック" charset="0"/>
              </a:rPr>
              <a:t>g</a:t>
            </a:r>
            <a:r>
              <a:rPr lang="en-GB" sz="2800" b="1" i="1" baseline="-25000">
                <a:solidFill>
                  <a:srgbClr val="FF0000"/>
                </a:solidFill>
                <a:latin typeface="Times" charset="0"/>
                <a:ea typeface="ＭＳ Ｐゴシック" charset="0"/>
              </a:rPr>
              <a:t>cm</a:t>
            </a:r>
            <a:r>
              <a:rPr lang="en-GB" sz="2800" b="1" i="1">
                <a:solidFill>
                  <a:srgbClr val="FF0000"/>
                </a:solidFill>
                <a:latin typeface="Times" charset="0"/>
                <a:ea typeface="ＭＳ Ｐゴシック" charset="0"/>
              </a:rPr>
              <a:t>&lt;&lt;</a:t>
            </a:r>
            <a:r>
              <a:rPr lang="en-GB" sz="2800" b="1" i="1">
                <a:solidFill>
                  <a:srgbClr val="FF0000"/>
                </a:solidFill>
                <a:latin typeface="Symbol" pitchFamily="2" charset="2"/>
                <a:ea typeface="ＭＳ Ｐゴシック" charset="0"/>
              </a:rPr>
              <a:t>g</a:t>
            </a:r>
            <a:endParaRPr lang="en-US" sz="2800" b="1" i="1">
              <a:solidFill>
                <a:srgbClr val="FF0000"/>
              </a:solidFill>
              <a:latin typeface="Symbol" pitchFamily="2" charset="2"/>
              <a:ea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8" y="29829"/>
            <a:ext cx="1090092" cy="659226"/>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54436ADB-63CD-8675-FBDB-F248E1C933E9}"/>
              </a:ext>
            </a:extLst>
          </p:cNvPr>
          <p:cNvPicPr>
            <a:picLocks noChangeAspect="1"/>
          </p:cNvPicPr>
          <p:nvPr/>
        </p:nvPicPr>
        <p:blipFill>
          <a:blip r:embed="rId4"/>
          <a:stretch>
            <a:fillRect/>
          </a:stretch>
        </p:blipFill>
        <p:spPr>
          <a:xfrm>
            <a:off x="2431889" y="2411860"/>
            <a:ext cx="5884527" cy="4329508"/>
          </a:xfrm>
          <a:prstGeom prst="rect">
            <a:avLst/>
          </a:prstGeom>
        </p:spPr>
      </p:pic>
      <p:sp>
        <p:nvSpPr>
          <p:cNvPr id="7" name="TextBox 6">
            <a:extLst>
              <a:ext uri="{FF2B5EF4-FFF2-40B4-BE49-F238E27FC236}">
                <a16:creationId xmlns:a16="http://schemas.microsoft.com/office/drawing/2014/main" id="{81C7C12E-940D-6961-5BA8-CD5B542B7575}"/>
              </a:ext>
            </a:extLst>
          </p:cNvPr>
          <p:cNvSpPr txBox="1"/>
          <p:nvPr/>
        </p:nvSpPr>
        <p:spPr>
          <a:xfrm>
            <a:off x="3164751" y="4086862"/>
            <a:ext cx="1119217" cy="461665"/>
          </a:xfrm>
          <a:prstGeom prst="rect">
            <a:avLst/>
          </a:prstGeom>
          <a:noFill/>
        </p:spPr>
        <p:txBody>
          <a:bodyPr wrap="none" rtlCol="0">
            <a:spAutoFit/>
          </a:bodyPr>
          <a:lstStyle/>
          <a:p>
            <a:r>
              <a:rPr lang="en-IT"/>
              <a:t>X=0.13</a:t>
            </a:r>
          </a:p>
        </p:txBody>
      </p:sp>
      <p:sp>
        <p:nvSpPr>
          <p:cNvPr id="8" name="TextBox 7">
            <a:extLst>
              <a:ext uri="{FF2B5EF4-FFF2-40B4-BE49-F238E27FC236}">
                <a16:creationId xmlns:a16="http://schemas.microsoft.com/office/drawing/2014/main" id="{285A4783-BD83-7C5A-49EC-3909500A87D2}"/>
              </a:ext>
            </a:extLst>
          </p:cNvPr>
          <p:cNvSpPr txBox="1"/>
          <p:nvPr/>
        </p:nvSpPr>
        <p:spPr>
          <a:xfrm>
            <a:off x="5118839" y="4077072"/>
            <a:ext cx="965329" cy="461665"/>
          </a:xfrm>
          <a:prstGeom prst="rect">
            <a:avLst/>
          </a:prstGeom>
          <a:noFill/>
        </p:spPr>
        <p:txBody>
          <a:bodyPr wrap="none" rtlCol="0">
            <a:spAutoFit/>
          </a:bodyPr>
          <a:lstStyle/>
          <a:p>
            <a:r>
              <a:rPr lang="en-IT"/>
              <a:t>X=13.</a:t>
            </a:r>
          </a:p>
        </p:txBody>
      </p:sp>
      <p:sp>
        <p:nvSpPr>
          <p:cNvPr id="9" name="TextBox 8">
            <a:extLst>
              <a:ext uri="{FF2B5EF4-FFF2-40B4-BE49-F238E27FC236}">
                <a16:creationId xmlns:a16="http://schemas.microsoft.com/office/drawing/2014/main" id="{D13032A5-93A7-8EC7-CE6D-6B5E728EEEFF}"/>
              </a:ext>
            </a:extLst>
          </p:cNvPr>
          <p:cNvSpPr txBox="1"/>
          <p:nvPr/>
        </p:nvSpPr>
        <p:spPr>
          <a:xfrm>
            <a:off x="6827287" y="4077072"/>
            <a:ext cx="1273105" cy="461665"/>
          </a:xfrm>
          <a:prstGeom prst="rect">
            <a:avLst/>
          </a:prstGeom>
          <a:noFill/>
        </p:spPr>
        <p:txBody>
          <a:bodyPr wrap="none" rtlCol="0">
            <a:spAutoFit/>
          </a:bodyPr>
          <a:lstStyle/>
          <a:p>
            <a:r>
              <a:rPr lang="en-IT"/>
              <a:t>X=1300.</a:t>
            </a:r>
          </a:p>
        </p:txBody>
      </p:sp>
      <p:sp>
        <p:nvSpPr>
          <p:cNvPr id="10" name="TextBox 9">
            <a:extLst>
              <a:ext uri="{FF2B5EF4-FFF2-40B4-BE49-F238E27FC236}">
                <a16:creationId xmlns:a16="http://schemas.microsoft.com/office/drawing/2014/main" id="{08020D3E-4867-94BF-7B33-ED45B7344CF1}"/>
              </a:ext>
            </a:extLst>
          </p:cNvPr>
          <p:cNvSpPr txBox="1"/>
          <p:nvPr/>
        </p:nvSpPr>
        <p:spPr>
          <a:xfrm>
            <a:off x="3302991" y="2679806"/>
            <a:ext cx="764953" cy="461665"/>
          </a:xfrm>
          <a:prstGeom prst="rect">
            <a:avLst/>
          </a:prstGeom>
          <a:noFill/>
        </p:spPr>
        <p:txBody>
          <a:bodyPr wrap="none" rtlCol="0">
            <a:spAutoFit/>
          </a:bodyPr>
          <a:lstStyle/>
          <a:p>
            <a:r>
              <a:rPr lang="en-IT"/>
              <a:t>laser</a:t>
            </a:r>
          </a:p>
        </p:txBody>
      </p:sp>
      <p:sp>
        <p:nvSpPr>
          <p:cNvPr id="11" name="TextBox 10">
            <a:extLst>
              <a:ext uri="{FF2B5EF4-FFF2-40B4-BE49-F238E27FC236}">
                <a16:creationId xmlns:a16="http://schemas.microsoft.com/office/drawing/2014/main" id="{96B05A22-BC04-DA25-8B57-0032922CB734}"/>
              </a:ext>
            </a:extLst>
          </p:cNvPr>
          <p:cNvSpPr txBox="1"/>
          <p:nvPr/>
        </p:nvSpPr>
        <p:spPr>
          <a:xfrm>
            <a:off x="6141222" y="1959223"/>
            <a:ext cx="2049985" cy="461665"/>
          </a:xfrm>
          <a:prstGeom prst="rect">
            <a:avLst/>
          </a:prstGeom>
          <a:noFill/>
        </p:spPr>
        <p:txBody>
          <a:bodyPr wrap="none" rtlCol="0">
            <a:spAutoFit/>
          </a:bodyPr>
          <a:lstStyle/>
          <a:p>
            <a:r>
              <a:rPr lang="en-IT"/>
              <a:t>7 GeV e</a:t>
            </a:r>
            <a:r>
              <a:rPr lang="en-IT" baseline="30000"/>
              <a:t>-</a:t>
            </a:r>
            <a:r>
              <a:rPr lang="en-IT"/>
              <a:t> beam</a:t>
            </a:r>
          </a:p>
        </p:txBody>
      </p:sp>
      <p:sp>
        <p:nvSpPr>
          <p:cNvPr id="12" name="TextBox 11">
            <a:extLst>
              <a:ext uri="{FF2B5EF4-FFF2-40B4-BE49-F238E27FC236}">
                <a16:creationId xmlns:a16="http://schemas.microsoft.com/office/drawing/2014/main" id="{29C547E6-0258-5FDD-87A4-DB39ECCF89C2}"/>
              </a:ext>
            </a:extLst>
          </p:cNvPr>
          <p:cNvSpPr txBox="1"/>
          <p:nvPr/>
        </p:nvSpPr>
        <p:spPr>
          <a:xfrm>
            <a:off x="4907693" y="2679303"/>
            <a:ext cx="1248483" cy="461665"/>
          </a:xfrm>
          <a:prstGeom prst="rect">
            <a:avLst/>
          </a:prstGeom>
          <a:noFill/>
        </p:spPr>
        <p:txBody>
          <a:bodyPr wrap="none" rtlCol="0">
            <a:spAutoFit/>
          </a:bodyPr>
          <a:lstStyle/>
          <a:p>
            <a:r>
              <a:rPr lang="en-IT"/>
              <a:t>UV FEL</a:t>
            </a:r>
          </a:p>
        </p:txBody>
      </p:sp>
      <p:sp>
        <p:nvSpPr>
          <p:cNvPr id="13" name="TextBox 12">
            <a:extLst>
              <a:ext uri="{FF2B5EF4-FFF2-40B4-BE49-F238E27FC236}">
                <a16:creationId xmlns:a16="http://schemas.microsoft.com/office/drawing/2014/main" id="{3540BBE2-AC09-32D7-FA50-DE027AB7F258}"/>
              </a:ext>
            </a:extLst>
          </p:cNvPr>
          <p:cNvSpPr txBox="1"/>
          <p:nvPr/>
        </p:nvSpPr>
        <p:spPr>
          <a:xfrm>
            <a:off x="6853317" y="2679806"/>
            <a:ext cx="1031051" cy="461665"/>
          </a:xfrm>
          <a:prstGeom prst="rect">
            <a:avLst/>
          </a:prstGeom>
          <a:noFill/>
        </p:spPr>
        <p:txBody>
          <a:bodyPr wrap="none" rtlCol="0">
            <a:spAutoFit/>
          </a:bodyPr>
          <a:lstStyle/>
          <a:p>
            <a:r>
              <a:rPr lang="en-IT"/>
              <a:t>X FEL</a:t>
            </a:r>
          </a:p>
        </p:txBody>
      </p:sp>
      <p:sp>
        <p:nvSpPr>
          <p:cNvPr id="27" name="TextBox 26">
            <a:extLst>
              <a:ext uri="{FF2B5EF4-FFF2-40B4-BE49-F238E27FC236}">
                <a16:creationId xmlns:a16="http://schemas.microsoft.com/office/drawing/2014/main" id="{734EE997-2095-0335-3FAD-456ADEFBE44E}"/>
              </a:ext>
            </a:extLst>
          </p:cNvPr>
          <p:cNvSpPr txBox="1"/>
          <p:nvPr/>
        </p:nvSpPr>
        <p:spPr>
          <a:xfrm>
            <a:off x="40478" y="6154204"/>
            <a:ext cx="3963236" cy="646331"/>
          </a:xfrm>
          <a:prstGeom prst="rect">
            <a:avLst/>
          </a:prstGeom>
          <a:solidFill>
            <a:srgbClr val="FFFF00"/>
          </a:solidFill>
        </p:spPr>
        <p:txBody>
          <a:bodyPr wrap="square">
            <a:spAutoFit/>
          </a:bodyPr>
          <a:lstStyle/>
          <a:p>
            <a:r>
              <a:rPr lang="en-GB" sz="1200">
                <a:solidFill>
                  <a:srgbClr val="231F20"/>
                </a:solidFill>
                <a:effectLst/>
                <a:latin typeface="Times" pitchFamily="2" charset="0"/>
              </a:rPr>
              <a:t>R. Hajima and M. Fujiwara, Narrow-band GeV photons</a:t>
            </a:r>
          </a:p>
          <a:p>
            <a:r>
              <a:rPr lang="en-GB" sz="1200">
                <a:solidFill>
                  <a:srgbClr val="231F20"/>
                </a:solidFill>
                <a:effectLst/>
                <a:latin typeface="Times" pitchFamily="2" charset="0"/>
              </a:rPr>
              <a:t>generated from an x-ray free-electron laser oscillator, </a:t>
            </a:r>
            <a:r>
              <a:rPr lang="en-GB" sz="1200">
                <a:solidFill>
                  <a:srgbClr val="2E3093"/>
                </a:solidFill>
                <a:effectLst/>
                <a:latin typeface="Times" pitchFamily="2" charset="0"/>
              </a:rPr>
              <a:t>Phys.</a:t>
            </a:r>
            <a:endParaRPr lang="en-GB" sz="1200">
              <a:solidFill>
                <a:srgbClr val="231F20"/>
              </a:solidFill>
              <a:effectLst/>
              <a:latin typeface="Times" pitchFamily="2" charset="0"/>
            </a:endParaRPr>
          </a:p>
          <a:p>
            <a:r>
              <a:rPr lang="en-GB" sz="1200">
                <a:solidFill>
                  <a:srgbClr val="2E3093"/>
                </a:solidFill>
                <a:effectLst/>
                <a:latin typeface="Times" pitchFamily="2" charset="0"/>
              </a:rPr>
              <a:t>Rev. Accel. Beams 19, 020702 (2016)</a:t>
            </a:r>
            <a:r>
              <a:rPr lang="en-GB" sz="1200">
                <a:solidFill>
                  <a:srgbClr val="231F20"/>
                </a:solidFill>
                <a:effectLst/>
                <a:latin typeface="Times" pitchFamily="2" charset="0"/>
              </a:rPr>
              <a:t>.</a:t>
            </a:r>
            <a:r>
              <a:rPr lang="en-GB" sz="1200">
                <a:solidFill>
                  <a:srgbClr val="231F20"/>
                </a:solidFill>
                <a:latin typeface="Times" pitchFamily="2" charset="0"/>
              </a:rPr>
              <a:t>   </a:t>
            </a:r>
            <a:r>
              <a:rPr lang="en-GB" sz="1200">
                <a:solidFill>
                  <a:srgbClr val="231F20"/>
                </a:solidFill>
                <a:effectLst/>
                <a:latin typeface="Times" pitchFamily="2" charset="0"/>
              </a:rPr>
              <a:t>XFELO  Project</a:t>
            </a:r>
            <a:endParaRPr lang="en-GB" sz="1200">
              <a:solidFill>
                <a:srgbClr val="2E3093"/>
              </a:solidFill>
              <a:effectLst/>
              <a:latin typeface="Times" pitchFamily="2" charset="0"/>
            </a:endParaRPr>
          </a:p>
        </p:txBody>
      </p:sp>
      <p:grpSp>
        <p:nvGrpSpPr>
          <p:cNvPr id="5" name="Group 4">
            <a:extLst>
              <a:ext uri="{FF2B5EF4-FFF2-40B4-BE49-F238E27FC236}">
                <a16:creationId xmlns:a16="http://schemas.microsoft.com/office/drawing/2014/main" id="{A5AB330F-4EDE-257D-0DE6-5288DC40A80A}"/>
              </a:ext>
            </a:extLst>
          </p:cNvPr>
          <p:cNvGrpSpPr/>
          <p:nvPr/>
        </p:nvGrpSpPr>
        <p:grpSpPr>
          <a:xfrm>
            <a:off x="301267" y="1203424"/>
            <a:ext cx="8303181" cy="4287063"/>
            <a:chOff x="56637" y="1203424"/>
            <a:chExt cx="8303181" cy="4287063"/>
          </a:xfrm>
        </p:grpSpPr>
        <p:grpSp>
          <p:nvGrpSpPr>
            <p:cNvPr id="23" name="Group 22">
              <a:extLst>
                <a:ext uri="{FF2B5EF4-FFF2-40B4-BE49-F238E27FC236}">
                  <a16:creationId xmlns:a16="http://schemas.microsoft.com/office/drawing/2014/main" id="{E8622A72-EC34-5E02-0BED-81859D437170}"/>
                </a:ext>
              </a:extLst>
            </p:cNvPr>
            <p:cNvGrpSpPr/>
            <p:nvPr/>
          </p:nvGrpSpPr>
          <p:grpSpPr>
            <a:xfrm>
              <a:off x="56637" y="1203424"/>
              <a:ext cx="8303181" cy="3437609"/>
              <a:chOff x="56637" y="1203424"/>
              <a:chExt cx="8303181" cy="3437609"/>
            </a:xfrm>
          </p:grpSpPr>
          <p:pic>
            <p:nvPicPr>
              <p:cNvPr id="16" name="Picture 15">
                <a:extLst>
                  <a:ext uri="{FF2B5EF4-FFF2-40B4-BE49-F238E27FC236}">
                    <a16:creationId xmlns:a16="http://schemas.microsoft.com/office/drawing/2014/main" id="{BFDB7717-7979-0269-B392-161BCE6867F6}"/>
                  </a:ext>
                </a:extLst>
              </p:cNvPr>
              <p:cNvPicPr>
                <a:picLocks noChangeAspect="1"/>
              </p:cNvPicPr>
              <p:nvPr/>
            </p:nvPicPr>
            <p:blipFill>
              <a:blip r:embed="rId5"/>
              <a:stretch>
                <a:fillRect/>
              </a:stretch>
            </p:blipFill>
            <p:spPr>
              <a:xfrm>
                <a:off x="587418" y="1203424"/>
                <a:ext cx="7772400" cy="713408"/>
              </a:xfrm>
              <a:prstGeom prst="rect">
                <a:avLst/>
              </a:prstGeom>
              <a:noFill/>
              <a:ln>
                <a:noFill/>
              </a:ln>
            </p:spPr>
          </p:pic>
          <p:cxnSp>
            <p:nvCxnSpPr>
              <p:cNvPr id="20" name="Straight Arrow Connector 19">
                <a:extLst>
                  <a:ext uri="{FF2B5EF4-FFF2-40B4-BE49-F238E27FC236}">
                    <a16:creationId xmlns:a16="http://schemas.microsoft.com/office/drawing/2014/main" id="{DFB6FFA8-61C8-E0CD-BA9F-8D682795671D}"/>
                  </a:ext>
                </a:extLst>
              </p:cNvPr>
              <p:cNvCxnSpPr>
                <a:cxnSpLocks/>
              </p:cNvCxnSpPr>
              <p:nvPr/>
            </p:nvCxnSpPr>
            <p:spPr bwMode="auto">
              <a:xfrm flipH="1">
                <a:off x="673543" y="1840836"/>
                <a:ext cx="154041" cy="1152577"/>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36E8FE8-1705-6003-ED9A-2CE9229795D5}"/>
                      </a:ext>
                    </a:extLst>
                  </p:cNvPr>
                  <p:cNvSpPr txBox="1"/>
                  <p:nvPr/>
                </p:nvSpPr>
                <p:spPr>
                  <a:xfrm>
                    <a:off x="56637" y="2873465"/>
                    <a:ext cx="1661929" cy="765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1">
                              <a:latin typeface="Cambria Math" panose="02040503050406030204" pitchFamily="18" charset="0"/>
                              <a:ea typeface="Cambria Math" panose="02040503050406030204" pitchFamily="18" charset="0"/>
                            </a:rPr>
                            <m:t>Ψ</m:t>
                          </m:r>
                          <m:r>
                            <a:rPr lang="it-IT" b="0" i="1">
                              <a:latin typeface="Cambria Math" charset="0"/>
                            </a:rPr>
                            <m:t>=</m:t>
                          </m:r>
                          <m:f>
                            <m:fPr>
                              <m:ctrlPr>
                                <a:rPr lang="it-IT" b="0" i="1">
                                  <a:latin typeface="Cambria Math" panose="02040503050406030204" pitchFamily="18" charset="0"/>
                                </a:rPr>
                              </m:ctrlPr>
                            </m:fPr>
                            <m:num>
                              <m:r>
                                <a:rPr lang="it-IT" i="1">
                                  <a:latin typeface="Cambria Math" panose="02040503050406030204" pitchFamily="18" charset="0"/>
                                  <a:ea typeface="Cambria Math" panose="02040503050406030204" pitchFamily="18" charset="0"/>
                                </a:rPr>
                                <m:t>𝛾𝜗</m:t>
                              </m:r>
                            </m:num>
                            <m:den>
                              <m:rad>
                                <m:radPr>
                                  <m:degHide m:val="on"/>
                                  <m:ctrlPr>
                                    <a:rPr lang="it-IT" b="0" i="1">
                                      <a:latin typeface="Cambria Math" panose="02040503050406030204" pitchFamily="18" charset="0"/>
                                    </a:rPr>
                                  </m:ctrlPr>
                                </m:radPr>
                                <m:deg/>
                                <m:e>
                                  <m:r>
                                    <a:rPr lang="it-IT" b="0" i="1">
                                      <a:latin typeface="Cambria Math" panose="02040503050406030204" pitchFamily="18" charset="0"/>
                                    </a:rPr>
                                    <m:t>1+</m:t>
                                  </m:r>
                                  <m:r>
                                    <a:rPr lang="it-IT" b="0" i="1">
                                      <a:latin typeface="Cambria Math" panose="02040503050406030204" pitchFamily="18" charset="0"/>
                                    </a:rPr>
                                    <m:t>𝑋</m:t>
                                  </m:r>
                                </m:e>
                              </m:rad>
                            </m:den>
                          </m:f>
                        </m:oMath>
                      </m:oMathPara>
                    </a14:m>
                    <a:endParaRPr lang="en-US"/>
                  </a:p>
                </p:txBody>
              </p:sp>
            </mc:Choice>
            <mc:Fallback xmlns="">
              <p:sp>
                <p:nvSpPr>
                  <p:cNvPr id="21" name="TextBox 20">
                    <a:extLst>
                      <a:ext uri="{FF2B5EF4-FFF2-40B4-BE49-F238E27FC236}">
                        <a16:creationId xmlns:a16="http://schemas.microsoft.com/office/drawing/2014/main" id="{836E8FE8-1705-6003-ED9A-2CE9229795D5}"/>
                      </a:ext>
                    </a:extLst>
                  </p:cNvPr>
                  <p:cNvSpPr txBox="1">
                    <a:spLocks noRot="1" noChangeAspect="1" noMove="1" noResize="1" noEditPoints="1" noAdjustHandles="1" noChangeArrowheads="1" noChangeShapeType="1" noTextEdit="1"/>
                  </p:cNvSpPr>
                  <p:nvPr/>
                </p:nvSpPr>
                <p:spPr>
                  <a:xfrm>
                    <a:off x="56637" y="2873465"/>
                    <a:ext cx="1661929" cy="765787"/>
                  </a:xfrm>
                  <a:prstGeom prst="rect">
                    <a:avLst/>
                  </a:prstGeom>
                  <a:blipFill>
                    <a:blip r:embed="rId7"/>
                    <a:stretch>
                      <a:fillRect l="-3030" t="-3279" r="-3030" b="-983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EF1B19D-340B-92C6-DF48-BD3C667FF1C1}"/>
                      </a:ext>
                    </a:extLst>
                  </p:cNvPr>
                  <p:cNvSpPr txBox="1"/>
                  <p:nvPr/>
                </p:nvSpPr>
                <p:spPr>
                  <a:xfrm>
                    <a:off x="56637" y="3757586"/>
                    <a:ext cx="1930080" cy="8834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b="0" i="1">
                                  <a:latin typeface="Cambria Math" panose="02040503050406030204" pitchFamily="18" charset="0"/>
                                  <a:ea typeface="Cambria Math" panose="02040503050406030204" pitchFamily="18" charset="0"/>
                                </a:rPr>
                              </m:ctrlPr>
                            </m:accPr>
                            <m:e>
                              <m:r>
                                <a:rPr lang="it-IT" b="0" i="1">
                                  <a:latin typeface="Cambria Math" panose="02040503050406030204" pitchFamily="18" charset="0"/>
                                  <a:ea typeface="Cambria Math" panose="02040503050406030204" pitchFamily="18" charset="0"/>
                                </a:rPr>
                                <m:t>𝑃</m:t>
                              </m:r>
                            </m:e>
                          </m:acc>
                          <m:r>
                            <a:rPr lang="it-IT" b="0" i="1">
                              <a:latin typeface="Cambria Math" charset="0"/>
                            </a:rPr>
                            <m:t>=</m:t>
                          </m:r>
                          <m:f>
                            <m:fPr>
                              <m:ctrlPr>
                                <a:rPr lang="it-IT" b="0" i="1">
                                  <a:latin typeface="Cambria Math" panose="02040503050406030204" pitchFamily="18" charset="0"/>
                                </a:rPr>
                              </m:ctrlPr>
                            </m:fPr>
                            <m:num>
                              <m:rad>
                                <m:radPr>
                                  <m:degHide m:val="on"/>
                                  <m:ctrlPr>
                                    <a:rPr lang="it-IT" b="0" i="1">
                                      <a:latin typeface="Cambria Math" panose="02040503050406030204" pitchFamily="18" charset="0"/>
                                    </a:rPr>
                                  </m:ctrlPr>
                                </m:radPr>
                                <m:deg/>
                                <m:e>
                                  <m:r>
                                    <a:rPr lang="it-IT" b="0" i="1">
                                      <a:latin typeface="Cambria Math" panose="02040503050406030204" pitchFamily="18" charset="0"/>
                                    </a:rPr>
                                    <m:t>2</m:t>
                                  </m:r>
                                </m:e>
                              </m:rad>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𝜀</m:t>
                                  </m:r>
                                </m:e>
                                <m:sub>
                                  <m:r>
                                    <a:rPr lang="it-IT" b="0" i="1">
                                      <a:latin typeface="Cambria Math" panose="02040503050406030204" pitchFamily="18" charset="0"/>
                                    </a:rPr>
                                    <m:t>𝑛</m:t>
                                  </m:r>
                                </m:sub>
                              </m:sSub>
                            </m:num>
                            <m:den>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𝜎</m:t>
                                  </m:r>
                                </m:e>
                                <m:sub>
                                  <m:r>
                                    <a:rPr lang="it-IT" b="0" i="1">
                                      <a:latin typeface="Cambria Math" panose="02040503050406030204" pitchFamily="18" charset="0"/>
                                    </a:rPr>
                                    <m:t>𝑥</m:t>
                                  </m:r>
                                </m:sub>
                              </m:sSub>
                              <m:rad>
                                <m:radPr>
                                  <m:degHide m:val="on"/>
                                  <m:ctrlPr>
                                    <a:rPr lang="it-IT" b="0" i="1">
                                      <a:latin typeface="Cambria Math" panose="02040503050406030204" pitchFamily="18" charset="0"/>
                                    </a:rPr>
                                  </m:ctrlPr>
                                </m:radPr>
                                <m:deg/>
                                <m:e>
                                  <m:r>
                                    <a:rPr lang="it-IT" b="0" i="1">
                                      <a:latin typeface="Cambria Math" panose="02040503050406030204" pitchFamily="18" charset="0"/>
                                    </a:rPr>
                                    <m:t>1+</m:t>
                                  </m:r>
                                  <m:r>
                                    <a:rPr lang="it-IT" b="0" i="1">
                                      <a:latin typeface="Cambria Math" panose="02040503050406030204" pitchFamily="18" charset="0"/>
                                    </a:rPr>
                                    <m:t>𝑋</m:t>
                                  </m:r>
                                </m:e>
                              </m:rad>
                            </m:den>
                          </m:f>
                        </m:oMath>
                      </m:oMathPara>
                    </a14:m>
                    <a:endParaRPr lang="en-US"/>
                  </a:p>
                </p:txBody>
              </p:sp>
            </mc:Choice>
            <mc:Fallback xmlns="">
              <p:sp>
                <p:nvSpPr>
                  <p:cNvPr id="22" name="TextBox 21">
                    <a:extLst>
                      <a:ext uri="{FF2B5EF4-FFF2-40B4-BE49-F238E27FC236}">
                        <a16:creationId xmlns:a16="http://schemas.microsoft.com/office/drawing/2014/main" id="{0EF1B19D-340B-92C6-DF48-BD3C667FF1C1}"/>
                      </a:ext>
                    </a:extLst>
                  </p:cNvPr>
                  <p:cNvSpPr txBox="1">
                    <a:spLocks noRot="1" noChangeAspect="1" noMove="1" noResize="1" noEditPoints="1" noAdjustHandles="1" noChangeArrowheads="1" noChangeShapeType="1" noTextEdit="1"/>
                  </p:cNvSpPr>
                  <p:nvPr/>
                </p:nvSpPr>
                <p:spPr>
                  <a:xfrm>
                    <a:off x="56637" y="3757586"/>
                    <a:ext cx="1930080" cy="883447"/>
                  </a:xfrm>
                  <a:prstGeom prst="rect">
                    <a:avLst/>
                  </a:prstGeom>
                  <a:blipFill>
                    <a:blip r:embed="rId8"/>
                    <a:stretch>
                      <a:fillRect l="-2614" r="-2614" b="-5634"/>
                    </a:stretch>
                  </a:blipFill>
                </p:spPr>
                <p:txBody>
                  <a:bodyPr/>
                  <a:lstStyle/>
                  <a:p>
                    <a:r>
                      <a:rPr lang="en-IT">
                        <a:noFill/>
                      </a:rPr>
                      <a:t> </a:t>
                    </a:r>
                  </a:p>
                </p:txBody>
              </p:sp>
            </mc:Fallback>
          </mc:AlternateContent>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500B4C8-0167-24F6-0EB7-DAA5BBF68B33}"/>
                    </a:ext>
                  </a:extLst>
                </p:cNvPr>
                <p:cNvSpPr txBox="1"/>
                <p:nvPr/>
              </p:nvSpPr>
              <p:spPr>
                <a:xfrm>
                  <a:off x="102475" y="4789013"/>
                  <a:ext cx="1894365" cy="701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𝛾</m:t>
                            </m:r>
                          </m:e>
                          <m:sub>
                            <m:r>
                              <a:rPr lang="it-IT" b="0" i="1">
                                <a:latin typeface="Cambria Math" panose="02040503050406030204" pitchFamily="18" charset="0"/>
                              </a:rPr>
                              <m:t>𝑐𝑚</m:t>
                            </m:r>
                          </m:sub>
                        </m:sSub>
                        <m:r>
                          <a:rPr lang="it-IT" b="0" i="1">
                            <a:latin typeface="Cambria Math" charset="0"/>
                          </a:rPr>
                          <m:t>=</m:t>
                        </m:r>
                        <m:f>
                          <m:fPr>
                            <m:ctrlPr>
                              <a:rPr lang="it-IT" b="0" i="1">
                                <a:latin typeface="Cambria Math" panose="02040503050406030204" pitchFamily="18" charset="0"/>
                              </a:rPr>
                            </m:ctrlPr>
                          </m:fPr>
                          <m:num>
                            <m:r>
                              <a:rPr lang="it-IT" i="1">
                                <a:latin typeface="Cambria Math" panose="02040503050406030204" pitchFamily="18" charset="0"/>
                                <a:ea typeface="Cambria Math" panose="02040503050406030204" pitchFamily="18" charset="0"/>
                              </a:rPr>
                              <m:t>𝛾</m:t>
                            </m:r>
                          </m:num>
                          <m:den>
                            <m:rad>
                              <m:radPr>
                                <m:degHide m:val="on"/>
                                <m:ctrlPr>
                                  <a:rPr lang="it-IT" b="0" i="1">
                                    <a:latin typeface="Cambria Math" panose="02040503050406030204" pitchFamily="18" charset="0"/>
                                  </a:rPr>
                                </m:ctrlPr>
                              </m:radPr>
                              <m:deg/>
                              <m:e>
                                <m:r>
                                  <a:rPr lang="it-IT" b="0" i="1">
                                    <a:latin typeface="Cambria Math" panose="02040503050406030204" pitchFamily="18" charset="0"/>
                                  </a:rPr>
                                  <m:t>1+</m:t>
                                </m:r>
                                <m:r>
                                  <a:rPr lang="it-IT" b="0" i="1">
                                    <a:latin typeface="Cambria Math" panose="02040503050406030204" pitchFamily="18" charset="0"/>
                                  </a:rPr>
                                  <m:t>𝑋</m:t>
                                </m:r>
                              </m:e>
                            </m:rad>
                          </m:den>
                        </m:f>
                      </m:oMath>
                    </m:oMathPara>
                  </a14:m>
                  <a:endParaRPr lang="en-US"/>
                </a:p>
              </p:txBody>
            </p:sp>
          </mc:Choice>
          <mc:Fallback xmlns="">
            <p:sp>
              <p:nvSpPr>
                <p:cNvPr id="2" name="TextBox 1">
                  <a:extLst>
                    <a:ext uri="{FF2B5EF4-FFF2-40B4-BE49-F238E27FC236}">
                      <a16:creationId xmlns:a16="http://schemas.microsoft.com/office/drawing/2014/main" id="{0500B4C8-0167-24F6-0EB7-DAA5BBF68B33}"/>
                    </a:ext>
                  </a:extLst>
                </p:cNvPr>
                <p:cNvSpPr txBox="1">
                  <a:spLocks noRot="1" noChangeAspect="1" noMove="1" noResize="1" noEditPoints="1" noAdjustHandles="1" noChangeArrowheads="1" noChangeShapeType="1" noTextEdit="1"/>
                </p:cNvSpPr>
                <p:nvPr/>
              </p:nvSpPr>
              <p:spPr>
                <a:xfrm>
                  <a:off x="102475" y="4789013"/>
                  <a:ext cx="1894365" cy="701474"/>
                </a:xfrm>
                <a:prstGeom prst="rect">
                  <a:avLst/>
                </a:prstGeom>
                <a:blipFill>
                  <a:blip r:embed="rId9"/>
                  <a:stretch>
                    <a:fillRect l="-3333" t="-1786" r="-2667" b="-10714"/>
                  </a:stretch>
                </a:blipFill>
              </p:spPr>
              <p:txBody>
                <a:bodyPr/>
                <a:lstStyle/>
                <a:p>
                  <a:r>
                    <a:rPr lang="en-IT">
                      <a:noFill/>
                    </a:rPr>
                    <a:t> </a:t>
                  </a:r>
                </a:p>
              </p:txBody>
            </p:sp>
          </mc:Fallback>
        </mc:AlternateContent>
      </p:grpSp>
      <p:sp>
        <p:nvSpPr>
          <p:cNvPr id="4" name="Oval 3">
            <a:extLst>
              <a:ext uri="{FF2B5EF4-FFF2-40B4-BE49-F238E27FC236}">
                <a16:creationId xmlns:a16="http://schemas.microsoft.com/office/drawing/2014/main" id="{1432EE5A-B422-35F6-B595-46E66E27DCC7}"/>
              </a:ext>
            </a:extLst>
          </p:cNvPr>
          <p:cNvSpPr/>
          <p:nvPr/>
        </p:nvSpPr>
        <p:spPr bwMode="auto">
          <a:xfrm>
            <a:off x="246834" y="4653136"/>
            <a:ext cx="2084784" cy="1088259"/>
          </a:xfrm>
          <a:prstGeom prst="ellipse">
            <a:avLst/>
          </a:prstGeom>
          <a:solidFill>
            <a:srgbClr val="FF0000">
              <a:alpha val="32895"/>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grpSp>
        <p:nvGrpSpPr>
          <p:cNvPr id="26" name="Group 25">
            <a:extLst>
              <a:ext uri="{FF2B5EF4-FFF2-40B4-BE49-F238E27FC236}">
                <a16:creationId xmlns:a16="http://schemas.microsoft.com/office/drawing/2014/main" id="{EE0291CE-5636-0060-3422-86CEF62FA452}"/>
              </a:ext>
            </a:extLst>
          </p:cNvPr>
          <p:cNvGrpSpPr/>
          <p:nvPr/>
        </p:nvGrpSpPr>
        <p:grpSpPr>
          <a:xfrm>
            <a:off x="879297" y="548680"/>
            <a:ext cx="7772400" cy="3479015"/>
            <a:chOff x="879297" y="548680"/>
            <a:chExt cx="7772400" cy="3479015"/>
          </a:xfrm>
        </p:grpSpPr>
        <p:pic>
          <p:nvPicPr>
            <p:cNvPr id="17" name="Picture 16" descr="A diagram of a machine&#10;&#10;Description automatically generated">
              <a:extLst>
                <a:ext uri="{FF2B5EF4-FFF2-40B4-BE49-F238E27FC236}">
                  <a16:creationId xmlns:a16="http://schemas.microsoft.com/office/drawing/2014/main" id="{DFA0A49E-7B7D-005C-7268-451767517337}"/>
                </a:ext>
              </a:extLst>
            </p:cNvPr>
            <p:cNvPicPr>
              <a:picLocks noChangeAspect="1"/>
            </p:cNvPicPr>
            <p:nvPr/>
          </p:nvPicPr>
          <p:blipFill>
            <a:blip r:embed="rId10"/>
            <a:stretch>
              <a:fillRect/>
            </a:stretch>
          </p:blipFill>
          <p:spPr>
            <a:xfrm>
              <a:off x="879297" y="548680"/>
              <a:ext cx="7772400" cy="3267200"/>
            </a:xfrm>
            <a:prstGeom prst="rect">
              <a:avLst/>
            </a:prstGeom>
          </p:spPr>
        </p:pic>
        <p:cxnSp>
          <p:nvCxnSpPr>
            <p:cNvPr id="19" name="Straight Arrow Connector 18">
              <a:extLst>
                <a:ext uri="{FF2B5EF4-FFF2-40B4-BE49-F238E27FC236}">
                  <a16:creationId xmlns:a16="http://schemas.microsoft.com/office/drawing/2014/main" id="{E6943F2C-0EA0-E1B1-B42D-6A449A11356B}"/>
                </a:ext>
              </a:extLst>
            </p:cNvPr>
            <p:cNvCxnSpPr>
              <a:cxnSpLocks/>
            </p:cNvCxnSpPr>
            <p:nvPr/>
          </p:nvCxnSpPr>
          <p:spPr bwMode="auto">
            <a:xfrm flipV="1">
              <a:off x="2096608" y="1280965"/>
              <a:ext cx="1907106" cy="2746730"/>
            </a:xfrm>
            <a:prstGeom prst="straightConnector1">
              <a:avLst/>
            </a:prstGeom>
            <a:solidFill>
              <a:schemeClr val="accent1"/>
            </a:solidFill>
            <a:ln w="34925" cap="flat" cmpd="sng" algn="ctr">
              <a:solidFill>
                <a:srgbClr val="C00000"/>
              </a:solidFill>
              <a:prstDash val="solid"/>
              <a:round/>
              <a:headEnd type="none" w="med" len="med"/>
              <a:tailEnd type="triangle"/>
            </a:ln>
            <a:effectLst/>
          </p:spPr>
        </p:cxnSp>
      </p:grpSp>
    </p:spTree>
    <p:extLst>
      <p:ext uri="{BB962C8B-B14F-4D97-AF65-F5344CB8AC3E}">
        <p14:creationId xmlns:p14="http://schemas.microsoft.com/office/powerpoint/2010/main" val="338121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E3F7C1-72A4-CC95-000C-7FC924D2FA17}"/>
              </a:ext>
            </a:extLst>
          </p:cNvPr>
          <p:cNvSpPr txBox="1"/>
          <p:nvPr/>
        </p:nvSpPr>
        <p:spPr>
          <a:xfrm>
            <a:off x="5117667" y="1220559"/>
            <a:ext cx="3895618" cy="1200329"/>
          </a:xfrm>
          <a:prstGeom prst="rect">
            <a:avLst/>
          </a:prstGeom>
          <a:noFill/>
          <a:ln>
            <a:noFill/>
          </a:ln>
        </p:spPr>
        <p:txBody>
          <a:bodyPr wrap="none" rtlCol="0">
            <a:spAutoFit/>
          </a:bodyPr>
          <a:lstStyle/>
          <a:p>
            <a:pPr algn="ctr"/>
            <a:r>
              <a:rPr lang="en-IT" b="1">
                <a:solidFill>
                  <a:srgbClr val="C00000"/>
                </a:solidFill>
              </a:rPr>
              <a:t>Kinematics of</a:t>
            </a:r>
          </a:p>
          <a:p>
            <a:pPr algn="ctr"/>
            <a:r>
              <a:rPr lang="en-IT" b="1">
                <a:solidFill>
                  <a:srgbClr val="C00000"/>
                </a:solidFill>
              </a:rPr>
              <a:t>Inverse C</a:t>
            </a:r>
            <a:r>
              <a:rPr lang="en-GB" b="1">
                <a:solidFill>
                  <a:srgbClr val="C00000"/>
                </a:solidFill>
              </a:rPr>
              <a:t>o</a:t>
            </a:r>
            <a:r>
              <a:rPr lang="en-IT" b="1">
                <a:solidFill>
                  <a:srgbClr val="C00000"/>
                </a:solidFill>
              </a:rPr>
              <a:t>mpton Scattering</a:t>
            </a:r>
          </a:p>
          <a:p>
            <a:pPr algn="ctr"/>
            <a:r>
              <a:rPr lang="en-GB" b="1">
                <a:solidFill>
                  <a:srgbClr val="C00000"/>
                </a:solidFill>
              </a:rPr>
              <a:t>a</a:t>
            </a:r>
            <a:r>
              <a:rPr lang="en-IT" b="1">
                <a:solidFill>
                  <a:srgbClr val="C00000"/>
                </a:solidFill>
              </a:rPr>
              <a:t> Cartoon</a:t>
            </a:r>
          </a:p>
        </p:txBody>
      </p:sp>
      <p:grpSp>
        <p:nvGrpSpPr>
          <p:cNvPr id="31" name="Group 30">
            <a:extLst>
              <a:ext uri="{FF2B5EF4-FFF2-40B4-BE49-F238E27FC236}">
                <a16:creationId xmlns:a16="http://schemas.microsoft.com/office/drawing/2014/main" id="{DB883E92-543F-7885-5719-CAF6E97B7CE9}"/>
              </a:ext>
            </a:extLst>
          </p:cNvPr>
          <p:cNvGrpSpPr/>
          <p:nvPr/>
        </p:nvGrpSpPr>
        <p:grpSpPr>
          <a:xfrm>
            <a:off x="1014335" y="180656"/>
            <a:ext cx="6582001" cy="1570949"/>
            <a:chOff x="755576" y="180656"/>
            <a:chExt cx="6582001" cy="1570949"/>
          </a:xfrm>
        </p:grpSpPr>
        <p:cxnSp>
          <p:nvCxnSpPr>
            <p:cNvPr id="5" name="Straight Arrow Connector 4">
              <a:extLst>
                <a:ext uri="{FF2B5EF4-FFF2-40B4-BE49-F238E27FC236}">
                  <a16:creationId xmlns:a16="http://schemas.microsoft.com/office/drawing/2014/main" id="{5AB31E30-39B1-44C1-96E3-8E6F8331D2F0}"/>
                </a:ext>
              </a:extLst>
            </p:cNvPr>
            <p:cNvCxnSpPr/>
            <p:nvPr/>
          </p:nvCxnSpPr>
          <p:spPr bwMode="auto">
            <a:xfrm>
              <a:off x="755576" y="1052736"/>
              <a:ext cx="1944216"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nvGrpSpPr>
            <p:cNvPr id="17" name="Group 16">
              <a:extLst>
                <a:ext uri="{FF2B5EF4-FFF2-40B4-BE49-F238E27FC236}">
                  <a16:creationId xmlns:a16="http://schemas.microsoft.com/office/drawing/2014/main" id="{ED1FC627-F72C-83DD-0E4F-2D8957445636}"/>
                </a:ext>
              </a:extLst>
            </p:cNvPr>
            <p:cNvGrpSpPr/>
            <p:nvPr/>
          </p:nvGrpSpPr>
          <p:grpSpPr>
            <a:xfrm>
              <a:off x="3203848" y="404664"/>
              <a:ext cx="1985111" cy="1224152"/>
              <a:chOff x="4243073" y="404664"/>
              <a:chExt cx="1985111" cy="1224152"/>
            </a:xfrm>
          </p:grpSpPr>
          <p:pic>
            <p:nvPicPr>
              <p:cNvPr id="3" name="Picture 2">
                <a:extLst>
                  <a:ext uri="{FF2B5EF4-FFF2-40B4-BE49-F238E27FC236}">
                    <a16:creationId xmlns:a16="http://schemas.microsoft.com/office/drawing/2014/main" id="{568F86E9-F855-6EB5-2A2E-BA7424CEE6D8}"/>
                  </a:ext>
                </a:extLst>
              </p:cNvPr>
              <p:cNvPicPr>
                <a:picLocks noChangeAspect="1"/>
              </p:cNvPicPr>
              <p:nvPr/>
            </p:nvPicPr>
            <p:blipFill>
              <a:blip r:embed="rId2"/>
              <a:stretch>
                <a:fillRect/>
              </a:stretch>
            </p:blipFill>
            <p:spPr>
              <a:xfrm>
                <a:off x="4243073" y="404664"/>
                <a:ext cx="1985111" cy="1224152"/>
              </a:xfrm>
              <a:prstGeom prst="rect">
                <a:avLst/>
              </a:prstGeom>
            </p:spPr>
          </p:pic>
          <p:cxnSp>
            <p:nvCxnSpPr>
              <p:cNvPr id="11" name="Straight Arrow Connector 10">
                <a:extLst>
                  <a:ext uri="{FF2B5EF4-FFF2-40B4-BE49-F238E27FC236}">
                    <a16:creationId xmlns:a16="http://schemas.microsoft.com/office/drawing/2014/main" id="{6A1EB806-37B7-462B-5E60-0F63E4AF86E6}"/>
                  </a:ext>
                </a:extLst>
              </p:cNvPr>
              <p:cNvCxnSpPr>
                <a:cxnSpLocks/>
              </p:cNvCxnSpPr>
              <p:nvPr/>
            </p:nvCxnSpPr>
            <p:spPr bwMode="auto">
              <a:xfrm flipH="1">
                <a:off x="4399876" y="1063056"/>
                <a:ext cx="1756300" cy="0"/>
              </a:xfrm>
              <a:prstGeom prst="straightConnector1">
                <a:avLst/>
              </a:prstGeom>
              <a:solidFill>
                <a:schemeClr val="accent1"/>
              </a:solidFill>
              <a:ln w="38100" cap="flat" cmpd="sng" algn="ctr">
                <a:solidFill>
                  <a:srgbClr val="0070C0"/>
                </a:solidFill>
                <a:prstDash val="dash"/>
                <a:round/>
                <a:headEnd type="none" w="med" len="med"/>
                <a:tailEnd type="triangle"/>
              </a:ln>
              <a:effectLst/>
            </p:spPr>
          </p:cxnSp>
        </p:grpSp>
        <p:sp>
          <p:nvSpPr>
            <p:cNvPr id="7" name="TextBox 6">
              <a:extLst>
                <a:ext uri="{FF2B5EF4-FFF2-40B4-BE49-F238E27FC236}">
                  <a16:creationId xmlns:a16="http://schemas.microsoft.com/office/drawing/2014/main" id="{1AEB1887-B285-5F0D-24D9-143EC2C13498}"/>
                </a:ext>
              </a:extLst>
            </p:cNvPr>
            <p:cNvSpPr txBox="1"/>
            <p:nvPr/>
          </p:nvSpPr>
          <p:spPr>
            <a:xfrm>
              <a:off x="755576" y="1289940"/>
              <a:ext cx="2847254" cy="461665"/>
            </a:xfrm>
            <a:prstGeom prst="rect">
              <a:avLst/>
            </a:prstGeom>
            <a:solidFill>
              <a:srgbClr val="FFFF00"/>
            </a:solidFill>
          </p:spPr>
          <p:txBody>
            <a:bodyPr wrap="none" rtlCol="0">
              <a:spAutoFit/>
            </a:bodyPr>
            <a:lstStyle/>
            <a:p>
              <a:r>
                <a:rPr lang="en-IT"/>
                <a:t>Lab Reference Frame</a:t>
              </a:r>
            </a:p>
          </p:txBody>
        </p:sp>
        <p:sp>
          <p:nvSpPr>
            <p:cNvPr id="12" name="TextBox 11">
              <a:extLst>
                <a:ext uri="{FF2B5EF4-FFF2-40B4-BE49-F238E27FC236}">
                  <a16:creationId xmlns:a16="http://schemas.microsoft.com/office/drawing/2014/main" id="{7D54A8C1-BC0A-B7CB-1374-6B5EA038FC0B}"/>
                </a:ext>
              </a:extLst>
            </p:cNvPr>
            <p:cNvSpPr txBox="1"/>
            <p:nvPr/>
          </p:nvSpPr>
          <p:spPr>
            <a:xfrm>
              <a:off x="838200" y="180656"/>
              <a:ext cx="2239716" cy="830997"/>
            </a:xfrm>
            <a:prstGeom prst="rect">
              <a:avLst/>
            </a:prstGeom>
            <a:noFill/>
          </p:spPr>
          <p:txBody>
            <a:bodyPr wrap="none" rtlCol="0">
              <a:spAutoFit/>
            </a:bodyPr>
            <a:lstStyle/>
            <a:p>
              <a:r>
                <a:rPr lang="en-GB"/>
                <a:t>i</a:t>
              </a:r>
              <a:r>
                <a:rPr lang="en-IT"/>
                <a:t>ncident electron</a:t>
              </a:r>
            </a:p>
            <a:p>
              <a:r>
                <a:rPr lang="en-IT"/>
                <a:t>E</a:t>
              </a:r>
              <a:r>
                <a:rPr lang="en-IT" baseline="-25000"/>
                <a:t>e</a:t>
              </a:r>
              <a:r>
                <a:rPr lang="en-IT"/>
                <a:t> = </a:t>
              </a:r>
              <a:r>
                <a:rPr lang="en-IT">
                  <a:latin typeface="Symbol" pitchFamily="2" charset="2"/>
                </a:rPr>
                <a:t>g</a:t>
              </a:r>
              <a:r>
                <a:rPr lang="en-IT">
                  <a:latin typeface="+mn-lt"/>
                </a:rPr>
                <a:t>mc</a:t>
              </a:r>
              <a:r>
                <a:rPr lang="en-IT" baseline="30000">
                  <a:latin typeface="+mn-lt"/>
                </a:rPr>
                <a:t>2</a:t>
              </a:r>
              <a:r>
                <a:rPr lang="en-IT"/>
                <a:t> </a:t>
              </a:r>
              <a:endParaRPr lang="en-IT" baseline="-25000"/>
            </a:p>
          </p:txBody>
        </p:sp>
        <p:sp>
          <p:nvSpPr>
            <p:cNvPr id="13" name="TextBox 12">
              <a:extLst>
                <a:ext uri="{FF2B5EF4-FFF2-40B4-BE49-F238E27FC236}">
                  <a16:creationId xmlns:a16="http://schemas.microsoft.com/office/drawing/2014/main" id="{432D5659-9B2E-5BC8-7712-F433C68D81F7}"/>
                </a:ext>
              </a:extLst>
            </p:cNvPr>
            <p:cNvSpPr txBox="1"/>
            <p:nvPr/>
          </p:nvSpPr>
          <p:spPr>
            <a:xfrm>
              <a:off x="4762833" y="408520"/>
              <a:ext cx="2574744" cy="461665"/>
            </a:xfrm>
            <a:prstGeom prst="rect">
              <a:avLst/>
            </a:prstGeom>
            <a:noFill/>
          </p:spPr>
          <p:txBody>
            <a:bodyPr wrap="none" rtlCol="0">
              <a:spAutoFit/>
            </a:bodyPr>
            <a:lstStyle/>
            <a:p>
              <a:r>
                <a:rPr lang="en-GB"/>
                <a:t>i</a:t>
              </a:r>
              <a:r>
                <a:rPr lang="en-IT"/>
                <a:t>ncident photon E</a:t>
              </a:r>
              <a:r>
                <a:rPr lang="en-IT" baseline="-25000"/>
                <a:t>ph</a:t>
              </a:r>
            </a:p>
          </p:txBody>
        </p:sp>
      </p:grpSp>
      <p:grpSp>
        <p:nvGrpSpPr>
          <p:cNvPr id="32" name="Group 31">
            <a:extLst>
              <a:ext uri="{FF2B5EF4-FFF2-40B4-BE49-F238E27FC236}">
                <a16:creationId xmlns:a16="http://schemas.microsoft.com/office/drawing/2014/main" id="{1E947957-4055-B8D5-6E8B-8AB54ECD489F}"/>
              </a:ext>
            </a:extLst>
          </p:cNvPr>
          <p:cNvGrpSpPr/>
          <p:nvPr/>
        </p:nvGrpSpPr>
        <p:grpSpPr>
          <a:xfrm>
            <a:off x="356594" y="2347472"/>
            <a:ext cx="8712609" cy="1681692"/>
            <a:chOff x="356594" y="2347472"/>
            <a:chExt cx="8712609" cy="1681692"/>
          </a:xfrm>
        </p:grpSpPr>
        <p:cxnSp>
          <p:nvCxnSpPr>
            <p:cNvPr id="6" name="Straight Arrow Connector 5">
              <a:extLst>
                <a:ext uri="{FF2B5EF4-FFF2-40B4-BE49-F238E27FC236}">
                  <a16:creationId xmlns:a16="http://schemas.microsoft.com/office/drawing/2014/main" id="{47590D0E-990E-3161-68D7-BDE2333A5AE8}"/>
                </a:ext>
              </a:extLst>
            </p:cNvPr>
            <p:cNvCxnSpPr>
              <a:cxnSpLocks/>
            </p:cNvCxnSpPr>
            <p:nvPr/>
          </p:nvCxnSpPr>
          <p:spPr bwMode="auto">
            <a:xfrm>
              <a:off x="2411760" y="2996659"/>
              <a:ext cx="288032" cy="293"/>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grpSp>
          <p:nvGrpSpPr>
            <p:cNvPr id="18" name="Group 17">
              <a:extLst>
                <a:ext uri="{FF2B5EF4-FFF2-40B4-BE49-F238E27FC236}">
                  <a16:creationId xmlns:a16="http://schemas.microsoft.com/office/drawing/2014/main" id="{B40BD3B1-D9F7-E2DD-3300-C8B07549E71D}"/>
                </a:ext>
              </a:extLst>
            </p:cNvPr>
            <p:cNvGrpSpPr/>
            <p:nvPr/>
          </p:nvGrpSpPr>
          <p:grpSpPr>
            <a:xfrm>
              <a:off x="3203848" y="2347472"/>
              <a:ext cx="2216457" cy="1366815"/>
              <a:chOff x="4255860" y="2347472"/>
              <a:chExt cx="2216457" cy="1366815"/>
            </a:xfrm>
          </p:grpSpPr>
          <p:pic>
            <p:nvPicPr>
              <p:cNvPr id="8" name="Picture 7">
                <a:extLst>
                  <a:ext uri="{FF2B5EF4-FFF2-40B4-BE49-F238E27FC236}">
                    <a16:creationId xmlns:a16="http://schemas.microsoft.com/office/drawing/2014/main" id="{BB13F2DE-E2A6-B392-4D98-51FFDA9467B5}"/>
                  </a:ext>
                </a:extLst>
              </p:cNvPr>
              <p:cNvPicPr>
                <a:picLocks noChangeAspect="1"/>
              </p:cNvPicPr>
              <p:nvPr/>
            </p:nvPicPr>
            <p:blipFill>
              <a:blip r:embed="rId3"/>
              <a:stretch>
                <a:fillRect/>
              </a:stretch>
            </p:blipFill>
            <p:spPr>
              <a:xfrm>
                <a:off x="4255860" y="2347472"/>
                <a:ext cx="2216457" cy="1366815"/>
              </a:xfrm>
              <a:prstGeom prst="rect">
                <a:avLst/>
              </a:prstGeom>
            </p:spPr>
          </p:pic>
          <p:cxnSp>
            <p:nvCxnSpPr>
              <p:cNvPr id="14" name="Straight Arrow Connector 13">
                <a:extLst>
                  <a:ext uri="{FF2B5EF4-FFF2-40B4-BE49-F238E27FC236}">
                    <a16:creationId xmlns:a16="http://schemas.microsoft.com/office/drawing/2014/main" id="{909FC0D6-42A9-B01E-FFD2-75A1AC6A3FA7}"/>
                  </a:ext>
                </a:extLst>
              </p:cNvPr>
              <p:cNvCxnSpPr>
                <a:cxnSpLocks/>
              </p:cNvCxnSpPr>
              <p:nvPr/>
            </p:nvCxnSpPr>
            <p:spPr bwMode="auto">
              <a:xfrm flipH="1">
                <a:off x="4455997" y="3030879"/>
                <a:ext cx="1756300" cy="0"/>
              </a:xfrm>
              <a:prstGeom prst="straightConnector1">
                <a:avLst/>
              </a:prstGeom>
              <a:solidFill>
                <a:schemeClr val="accent1"/>
              </a:solidFill>
              <a:ln w="38100" cap="flat" cmpd="sng" algn="ctr">
                <a:solidFill>
                  <a:srgbClr val="0070C0"/>
                </a:solidFill>
                <a:prstDash val="dash"/>
                <a:round/>
                <a:headEnd type="none" w="med" len="med"/>
                <a:tailEnd type="triangle"/>
              </a:ln>
              <a:effectLst/>
            </p:spPr>
          </p:cxnSp>
        </p:grpSp>
        <p:sp>
          <p:nvSpPr>
            <p:cNvPr id="15" name="TextBox 14">
              <a:extLst>
                <a:ext uri="{FF2B5EF4-FFF2-40B4-BE49-F238E27FC236}">
                  <a16:creationId xmlns:a16="http://schemas.microsoft.com/office/drawing/2014/main" id="{383199A0-FFE5-E19B-8C96-3396B5C1DE0B}"/>
                </a:ext>
              </a:extLst>
            </p:cNvPr>
            <p:cNvSpPr txBox="1"/>
            <p:nvPr/>
          </p:nvSpPr>
          <p:spPr>
            <a:xfrm>
              <a:off x="356594" y="3198167"/>
              <a:ext cx="2539478" cy="830997"/>
            </a:xfrm>
            <a:prstGeom prst="rect">
              <a:avLst/>
            </a:prstGeom>
            <a:solidFill>
              <a:srgbClr val="FFFF00"/>
            </a:solidFill>
          </p:spPr>
          <p:txBody>
            <a:bodyPr wrap="none" rtlCol="0">
              <a:spAutoFit/>
            </a:bodyPr>
            <a:lstStyle/>
            <a:p>
              <a:pPr algn="ctr"/>
              <a:r>
                <a:rPr lang="en-IT"/>
                <a:t>Electron rest frame</a:t>
              </a:r>
            </a:p>
            <a:p>
              <a:pPr algn="ctr"/>
              <a:r>
                <a:rPr lang="en-IT"/>
                <a:t>E</a:t>
              </a:r>
              <a:r>
                <a:rPr lang="en-IT" baseline="30000"/>
                <a:t>*</a:t>
              </a:r>
              <a:r>
                <a:rPr lang="en-IT" baseline="-25000"/>
                <a:t>e</a:t>
              </a:r>
              <a:r>
                <a:rPr lang="en-IT"/>
                <a:t> = mc</a:t>
              </a:r>
              <a:r>
                <a:rPr lang="en-IT" baseline="30000"/>
                <a:t>2</a:t>
              </a:r>
            </a:p>
          </p:txBody>
        </p:sp>
        <p:sp>
          <p:nvSpPr>
            <p:cNvPr id="16" name="TextBox 15">
              <a:extLst>
                <a:ext uri="{FF2B5EF4-FFF2-40B4-BE49-F238E27FC236}">
                  <a16:creationId xmlns:a16="http://schemas.microsoft.com/office/drawing/2014/main" id="{99461A21-EE53-A127-D07D-7282A290533B}"/>
                </a:ext>
              </a:extLst>
            </p:cNvPr>
            <p:cNvSpPr txBox="1"/>
            <p:nvPr/>
          </p:nvSpPr>
          <p:spPr>
            <a:xfrm>
              <a:off x="5220072" y="2751311"/>
              <a:ext cx="3849131" cy="461665"/>
            </a:xfrm>
            <a:prstGeom prst="rect">
              <a:avLst/>
            </a:prstGeom>
            <a:noFill/>
          </p:spPr>
          <p:txBody>
            <a:bodyPr wrap="none" rtlCol="0">
              <a:spAutoFit/>
            </a:bodyPr>
            <a:lstStyle/>
            <a:p>
              <a:r>
                <a:rPr lang="en-GB"/>
                <a:t>i</a:t>
              </a:r>
              <a:r>
                <a:rPr lang="en-IT"/>
                <a:t>ncident photon E*</a:t>
              </a:r>
              <a:r>
                <a:rPr lang="en-IT" baseline="-25000"/>
                <a:t>ph</a:t>
              </a:r>
              <a:r>
                <a:rPr lang="en-IT"/>
                <a:t> = 2</a:t>
              </a:r>
              <a:r>
                <a:rPr lang="en-IT">
                  <a:latin typeface="Symbol" pitchFamily="2" charset="2"/>
                </a:rPr>
                <a:t>g</a:t>
              </a:r>
              <a:r>
                <a:rPr lang="en-IT"/>
                <a:t> E</a:t>
              </a:r>
              <a:r>
                <a:rPr lang="en-IT" baseline="-25000"/>
                <a:t>ph</a:t>
              </a:r>
              <a:r>
                <a:rPr lang="en-IT"/>
                <a:t> </a:t>
              </a:r>
              <a:endParaRPr lang="en-IT" baseline="-25000"/>
            </a:p>
          </p:txBody>
        </p:sp>
      </p:grpSp>
      <p:grpSp>
        <p:nvGrpSpPr>
          <p:cNvPr id="39" name="Group 38">
            <a:extLst>
              <a:ext uri="{FF2B5EF4-FFF2-40B4-BE49-F238E27FC236}">
                <a16:creationId xmlns:a16="http://schemas.microsoft.com/office/drawing/2014/main" id="{114CCE22-2518-4260-7FB6-2586E1EB151A}"/>
              </a:ext>
            </a:extLst>
          </p:cNvPr>
          <p:cNvGrpSpPr/>
          <p:nvPr/>
        </p:nvGrpSpPr>
        <p:grpSpPr>
          <a:xfrm>
            <a:off x="107504" y="4939210"/>
            <a:ext cx="8959616" cy="1944308"/>
            <a:chOff x="107504" y="4939210"/>
            <a:chExt cx="8959616" cy="1944308"/>
          </a:xfrm>
        </p:grpSpPr>
        <p:pic>
          <p:nvPicPr>
            <p:cNvPr id="10" name="Picture 9">
              <a:extLst>
                <a:ext uri="{FF2B5EF4-FFF2-40B4-BE49-F238E27FC236}">
                  <a16:creationId xmlns:a16="http://schemas.microsoft.com/office/drawing/2014/main" id="{B1376B00-6F4C-CE99-9B99-D8A84789A99F}"/>
                </a:ext>
              </a:extLst>
            </p:cNvPr>
            <p:cNvPicPr>
              <a:picLocks noChangeAspect="1"/>
            </p:cNvPicPr>
            <p:nvPr/>
          </p:nvPicPr>
          <p:blipFill>
            <a:blip r:embed="rId4"/>
            <a:stretch>
              <a:fillRect/>
            </a:stretch>
          </p:blipFill>
          <p:spPr>
            <a:xfrm>
              <a:off x="6729984" y="5285469"/>
              <a:ext cx="2090487" cy="1289134"/>
            </a:xfrm>
            <a:prstGeom prst="rect">
              <a:avLst/>
            </a:prstGeom>
          </p:spPr>
        </p:pic>
        <p:cxnSp>
          <p:nvCxnSpPr>
            <p:cNvPr id="25" name="Straight Arrow Connector 24">
              <a:extLst>
                <a:ext uri="{FF2B5EF4-FFF2-40B4-BE49-F238E27FC236}">
                  <a16:creationId xmlns:a16="http://schemas.microsoft.com/office/drawing/2014/main" id="{208E2A0E-9FFF-88BB-4ABC-E9D6714CC36B}"/>
                </a:ext>
              </a:extLst>
            </p:cNvPr>
            <p:cNvCxnSpPr/>
            <p:nvPr/>
          </p:nvCxnSpPr>
          <p:spPr bwMode="auto">
            <a:xfrm flipV="1">
              <a:off x="2987824" y="5905336"/>
              <a:ext cx="5940152" cy="43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026F006F-1C09-6B8D-840E-A98B1D2FBD86}"/>
                </a:ext>
              </a:extLst>
            </p:cNvPr>
            <p:cNvCxnSpPr/>
            <p:nvPr/>
          </p:nvCxnSpPr>
          <p:spPr bwMode="auto">
            <a:xfrm>
              <a:off x="714095" y="5939748"/>
              <a:ext cx="1944216" cy="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
          <p:nvSpPr>
            <p:cNvPr id="23" name="TextBox 22">
              <a:extLst>
                <a:ext uri="{FF2B5EF4-FFF2-40B4-BE49-F238E27FC236}">
                  <a16:creationId xmlns:a16="http://schemas.microsoft.com/office/drawing/2014/main" id="{7F716618-00E9-330C-F357-CA79DCA97AA5}"/>
                </a:ext>
              </a:extLst>
            </p:cNvPr>
            <p:cNvSpPr txBox="1"/>
            <p:nvPr/>
          </p:nvSpPr>
          <p:spPr>
            <a:xfrm>
              <a:off x="419100" y="4939210"/>
              <a:ext cx="2847254" cy="830997"/>
            </a:xfrm>
            <a:prstGeom prst="rect">
              <a:avLst/>
            </a:prstGeom>
            <a:solidFill>
              <a:srgbClr val="FFFF00"/>
            </a:solidFill>
          </p:spPr>
          <p:txBody>
            <a:bodyPr wrap="none" rtlCol="0">
              <a:spAutoFit/>
            </a:bodyPr>
            <a:lstStyle/>
            <a:p>
              <a:pPr algn="ctr"/>
              <a:r>
                <a:rPr lang="en-IT"/>
                <a:t>Lab Reference Frame</a:t>
              </a:r>
            </a:p>
            <a:p>
              <a:pPr algn="ctr"/>
              <a:r>
                <a:rPr lang="en-GB"/>
                <a:t>a</a:t>
              </a:r>
              <a:r>
                <a:rPr lang="en-IT"/>
                <a:t>fter Scattering</a:t>
              </a:r>
            </a:p>
          </p:txBody>
        </p:sp>
        <p:sp>
          <p:nvSpPr>
            <p:cNvPr id="24" name="TextBox 23">
              <a:extLst>
                <a:ext uri="{FF2B5EF4-FFF2-40B4-BE49-F238E27FC236}">
                  <a16:creationId xmlns:a16="http://schemas.microsoft.com/office/drawing/2014/main" id="{1CCBA8F5-E413-3DAD-91B5-DB787CC0D0EA}"/>
                </a:ext>
              </a:extLst>
            </p:cNvPr>
            <p:cNvSpPr txBox="1"/>
            <p:nvPr/>
          </p:nvSpPr>
          <p:spPr>
            <a:xfrm>
              <a:off x="107504" y="5982379"/>
              <a:ext cx="2994731" cy="830997"/>
            </a:xfrm>
            <a:prstGeom prst="rect">
              <a:avLst/>
            </a:prstGeom>
            <a:noFill/>
          </p:spPr>
          <p:txBody>
            <a:bodyPr wrap="none" rtlCol="0">
              <a:spAutoFit/>
            </a:bodyPr>
            <a:lstStyle/>
            <a:p>
              <a:r>
                <a:rPr lang="en-GB"/>
                <a:t>scattered</a:t>
              </a:r>
              <a:r>
                <a:rPr lang="en-IT"/>
                <a:t> electron</a:t>
              </a:r>
            </a:p>
            <a:p>
              <a:r>
                <a:rPr lang="en-IT"/>
                <a:t>E’</a:t>
              </a:r>
              <a:r>
                <a:rPr lang="en-IT" baseline="-25000"/>
                <a:t>e</a:t>
              </a:r>
              <a:r>
                <a:rPr lang="en-IT"/>
                <a:t> = </a:t>
              </a:r>
              <a:r>
                <a:rPr lang="en-IT">
                  <a:latin typeface="Symbol" pitchFamily="2" charset="2"/>
                </a:rPr>
                <a:t>g</a:t>
              </a:r>
              <a:r>
                <a:rPr lang="en-IT">
                  <a:latin typeface="+mn-lt"/>
                </a:rPr>
                <a:t>mc</a:t>
              </a:r>
              <a:r>
                <a:rPr lang="en-IT" baseline="30000">
                  <a:latin typeface="+mn-lt"/>
                </a:rPr>
                <a:t>2</a:t>
              </a:r>
              <a:r>
                <a:rPr lang="en-IT"/>
                <a:t> + E</a:t>
              </a:r>
              <a:r>
                <a:rPr lang="en-IT" baseline="-25000"/>
                <a:t>ph </a:t>
              </a:r>
              <a:r>
                <a:rPr lang="en-IT"/>
                <a:t>– E’</a:t>
              </a:r>
              <a:r>
                <a:rPr lang="en-IT" baseline="-25000"/>
                <a:t>ph</a:t>
              </a:r>
            </a:p>
          </p:txBody>
        </p:sp>
        <p:sp>
          <p:nvSpPr>
            <p:cNvPr id="26" name="TextBox 25">
              <a:extLst>
                <a:ext uri="{FF2B5EF4-FFF2-40B4-BE49-F238E27FC236}">
                  <a16:creationId xmlns:a16="http://schemas.microsoft.com/office/drawing/2014/main" id="{D3918D09-321B-F17D-97F9-C4B75DA7A667}"/>
                </a:ext>
              </a:extLst>
            </p:cNvPr>
            <p:cNvSpPr txBox="1"/>
            <p:nvPr/>
          </p:nvSpPr>
          <p:spPr>
            <a:xfrm>
              <a:off x="3203848" y="6514186"/>
              <a:ext cx="5863272" cy="369332"/>
            </a:xfrm>
            <a:prstGeom prst="rect">
              <a:avLst/>
            </a:prstGeom>
            <a:noFill/>
          </p:spPr>
          <p:txBody>
            <a:bodyPr wrap="none" rtlCol="0">
              <a:spAutoFit/>
            </a:bodyPr>
            <a:lstStyle/>
            <a:p>
              <a:r>
                <a:rPr lang="en-GB" sz="1800"/>
                <a:t>energy of scattered</a:t>
              </a:r>
              <a:r>
                <a:rPr lang="en-IT" sz="1800"/>
                <a:t> photon at </a:t>
              </a:r>
              <a:r>
                <a:rPr lang="en-IT" sz="1800">
                  <a:latin typeface="Symbol" pitchFamily="2" charset="2"/>
                </a:rPr>
                <a:t>q</a:t>
              </a:r>
              <a:r>
                <a:rPr lang="en-IT" sz="1800"/>
                <a:t>=0   E’</a:t>
              </a:r>
              <a:r>
                <a:rPr lang="en-IT" sz="1800" baseline="-25000"/>
                <a:t>0</a:t>
              </a:r>
              <a:r>
                <a:rPr lang="en-IT" sz="1800"/>
                <a:t> = 2</a:t>
              </a:r>
              <a:r>
                <a:rPr lang="en-IT" sz="1800">
                  <a:latin typeface="Symbol" pitchFamily="2" charset="2"/>
                </a:rPr>
                <a:t>g</a:t>
              </a:r>
              <a:r>
                <a:rPr lang="en-IT" sz="1800"/>
                <a:t> E*</a:t>
              </a:r>
              <a:r>
                <a:rPr lang="en-IT" sz="1800" baseline="-25000"/>
                <a:t>ph</a:t>
              </a:r>
              <a:r>
                <a:rPr lang="en-IT" sz="1800"/>
                <a:t>  = 4</a:t>
              </a:r>
              <a:r>
                <a:rPr lang="en-IT" sz="1800">
                  <a:latin typeface="Symbol" pitchFamily="2" charset="2"/>
                </a:rPr>
                <a:t>g</a:t>
              </a:r>
              <a:r>
                <a:rPr lang="en-IT" sz="1800" baseline="30000">
                  <a:latin typeface="Symbol" pitchFamily="2" charset="2"/>
                </a:rPr>
                <a:t>2</a:t>
              </a:r>
              <a:r>
                <a:rPr lang="en-IT" sz="1800"/>
                <a:t> E</a:t>
              </a:r>
              <a:r>
                <a:rPr lang="en-IT" sz="1800" baseline="-25000"/>
                <a:t>ph</a:t>
              </a:r>
              <a:r>
                <a:rPr lang="en-IT" sz="1800"/>
                <a:t> </a:t>
              </a:r>
              <a:endParaRPr lang="en-IT" sz="1800" baseline="-25000"/>
            </a:p>
          </p:txBody>
        </p:sp>
      </p:grpSp>
      <p:sp>
        <p:nvSpPr>
          <p:cNvPr id="27" name="Oval 26">
            <a:extLst>
              <a:ext uri="{FF2B5EF4-FFF2-40B4-BE49-F238E27FC236}">
                <a16:creationId xmlns:a16="http://schemas.microsoft.com/office/drawing/2014/main" id="{4DF328C4-4843-D316-A552-FA876F268D37}"/>
              </a:ext>
            </a:extLst>
          </p:cNvPr>
          <p:cNvSpPr/>
          <p:nvPr/>
        </p:nvSpPr>
        <p:spPr bwMode="auto">
          <a:xfrm>
            <a:off x="5116951" y="1182566"/>
            <a:ext cx="4027049" cy="1307547"/>
          </a:xfrm>
          <a:prstGeom prst="ellipse">
            <a:avLst/>
          </a:prstGeom>
          <a:solidFill>
            <a:srgbClr val="92D050">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grpSp>
        <p:nvGrpSpPr>
          <p:cNvPr id="40" name="Group 39">
            <a:extLst>
              <a:ext uri="{FF2B5EF4-FFF2-40B4-BE49-F238E27FC236}">
                <a16:creationId xmlns:a16="http://schemas.microsoft.com/office/drawing/2014/main" id="{E5E7384F-0639-2D2A-2596-2AC2DDE93B98}"/>
              </a:ext>
            </a:extLst>
          </p:cNvPr>
          <p:cNvGrpSpPr/>
          <p:nvPr/>
        </p:nvGrpSpPr>
        <p:grpSpPr>
          <a:xfrm>
            <a:off x="3012208" y="4515720"/>
            <a:ext cx="3864048" cy="1787282"/>
            <a:chOff x="3012208" y="4515720"/>
            <a:chExt cx="3864048" cy="1787282"/>
          </a:xfrm>
        </p:grpSpPr>
        <p:pic>
          <p:nvPicPr>
            <p:cNvPr id="21" name="Picture 20">
              <a:extLst>
                <a:ext uri="{FF2B5EF4-FFF2-40B4-BE49-F238E27FC236}">
                  <a16:creationId xmlns:a16="http://schemas.microsoft.com/office/drawing/2014/main" id="{459C7538-84EE-9A7B-30F3-CE6F31036BD5}"/>
                </a:ext>
              </a:extLst>
            </p:cNvPr>
            <p:cNvPicPr>
              <a:picLocks noChangeAspect="1"/>
            </p:cNvPicPr>
            <p:nvPr/>
          </p:nvPicPr>
          <p:blipFill>
            <a:blip r:embed="rId5"/>
            <a:stretch>
              <a:fillRect/>
            </a:stretch>
          </p:blipFill>
          <p:spPr>
            <a:xfrm rot="21187486">
              <a:off x="4429603" y="5081135"/>
              <a:ext cx="1981405" cy="1221867"/>
            </a:xfrm>
            <a:prstGeom prst="rect">
              <a:avLst/>
            </a:prstGeom>
          </p:spPr>
        </p:pic>
        <p:cxnSp>
          <p:nvCxnSpPr>
            <p:cNvPr id="30" name="Straight Arrow Connector 29">
              <a:extLst>
                <a:ext uri="{FF2B5EF4-FFF2-40B4-BE49-F238E27FC236}">
                  <a16:creationId xmlns:a16="http://schemas.microsoft.com/office/drawing/2014/main" id="{843F1ECF-FB26-E868-269C-28ACD01D1FF2}"/>
                </a:ext>
              </a:extLst>
            </p:cNvPr>
            <p:cNvCxnSpPr>
              <a:cxnSpLocks/>
            </p:cNvCxnSpPr>
            <p:nvPr/>
          </p:nvCxnSpPr>
          <p:spPr bwMode="auto">
            <a:xfrm flipV="1">
              <a:off x="3012208" y="5591034"/>
              <a:ext cx="3717776" cy="3582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Arc 27">
              <a:extLst>
                <a:ext uri="{FF2B5EF4-FFF2-40B4-BE49-F238E27FC236}">
                  <a16:creationId xmlns:a16="http://schemas.microsoft.com/office/drawing/2014/main" id="{2817B153-1D6F-0044-F222-D289D881BA0A}"/>
                </a:ext>
              </a:extLst>
            </p:cNvPr>
            <p:cNvSpPr/>
            <p:nvPr/>
          </p:nvSpPr>
          <p:spPr bwMode="auto">
            <a:xfrm>
              <a:off x="6371345" y="5591035"/>
              <a:ext cx="117866" cy="658452"/>
            </a:xfrm>
            <a:prstGeom prst="arc">
              <a:avLst/>
            </a:prstGeom>
            <a:solidFill>
              <a:schemeClr val="accent1"/>
            </a:solidFill>
            <a:ln w="317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4" name="TextBox 33">
              <a:extLst>
                <a:ext uri="{FF2B5EF4-FFF2-40B4-BE49-F238E27FC236}">
                  <a16:creationId xmlns:a16="http://schemas.microsoft.com/office/drawing/2014/main" id="{F771276C-6C21-7ED4-B46B-B77F4559FA02}"/>
                </a:ext>
              </a:extLst>
            </p:cNvPr>
            <p:cNvSpPr txBox="1"/>
            <p:nvPr/>
          </p:nvSpPr>
          <p:spPr>
            <a:xfrm>
              <a:off x="6500046" y="5539324"/>
              <a:ext cx="376210" cy="461665"/>
            </a:xfrm>
            <a:prstGeom prst="rect">
              <a:avLst/>
            </a:prstGeom>
            <a:noFill/>
          </p:spPr>
          <p:txBody>
            <a:bodyPr wrap="square">
              <a:spAutoFit/>
            </a:bodyPr>
            <a:lstStyle/>
            <a:p>
              <a:r>
                <a:rPr lang="en-IT" sz="2400">
                  <a:latin typeface="Symbol" pitchFamily="2" charset="2"/>
                </a:rPr>
                <a:t>q</a:t>
              </a:r>
              <a:endParaRPr lang="en-IT"/>
            </a:p>
          </p:txBody>
        </p:sp>
        <p:sp>
          <p:nvSpPr>
            <p:cNvPr id="35" name="TextBox 34">
              <a:extLst>
                <a:ext uri="{FF2B5EF4-FFF2-40B4-BE49-F238E27FC236}">
                  <a16:creationId xmlns:a16="http://schemas.microsoft.com/office/drawing/2014/main" id="{94A5E6DA-6017-989A-4BC4-C273EA185624}"/>
                </a:ext>
              </a:extLst>
            </p:cNvPr>
            <p:cNvSpPr txBox="1"/>
            <p:nvPr/>
          </p:nvSpPr>
          <p:spPr>
            <a:xfrm rot="21131549">
              <a:off x="4230540" y="4515720"/>
              <a:ext cx="2106667" cy="646331"/>
            </a:xfrm>
            <a:prstGeom prst="rect">
              <a:avLst/>
            </a:prstGeom>
            <a:noFill/>
          </p:spPr>
          <p:txBody>
            <a:bodyPr wrap="none" rtlCol="0">
              <a:spAutoFit/>
            </a:bodyPr>
            <a:lstStyle/>
            <a:p>
              <a:r>
                <a:rPr lang="en-GB" sz="1800"/>
                <a:t>scattered</a:t>
              </a:r>
              <a:r>
                <a:rPr lang="en-IT" sz="1800"/>
                <a:t> photon at </a:t>
              </a:r>
              <a:r>
                <a:rPr lang="en-IT" sz="1800">
                  <a:latin typeface="Symbol" pitchFamily="2" charset="2"/>
                </a:rPr>
                <a:t>q</a:t>
              </a:r>
            </a:p>
            <a:p>
              <a:r>
                <a:rPr lang="en-IT" sz="1800"/>
                <a:t>E’</a:t>
              </a:r>
              <a:r>
                <a:rPr lang="en-IT" sz="1800" baseline="-25000"/>
                <a:t>ph</a:t>
              </a:r>
              <a:r>
                <a:rPr lang="en-IT" sz="1800"/>
                <a:t> =E’</a:t>
              </a:r>
              <a:r>
                <a:rPr lang="en-IT" sz="1800" baseline="-25000"/>
                <a:t>0</a:t>
              </a:r>
              <a:r>
                <a:rPr lang="en-IT" sz="1800"/>
                <a:t> (1-</a:t>
              </a:r>
              <a:r>
                <a:rPr lang="en-IT" sz="1800">
                  <a:latin typeface="Symbol" pitchFamily="2" charset="2"/>
                </a:rPr>
                <a:t>g </a:t>
              </a:r>
              <a:r>
                <a:rPr lang="en-IT" sz="1800" baseline="30000">
                  <a:latin typeface="Symbol" pitchFamily="2" charset="2"/>
                </a:rPr>
                <a:t>2</a:t>
              </a:r>
              <a:r>
                <a:rPr lang="en-IT" sz="1800">
                  <a:latin typeface="Symbol" pitchFamily="2" charset="2"/>
                </a:rPr>
                <a:t>q</a:t>
              </a:r>
              <a:r>
                <a:rPr lang="en-IT" sz="1800" baseline="30000">
                  <a:latin typeface="Symbol" pitchFamily="2" charset="2"/>
                </a:rPr>
                <a:t>2</a:t>
              </a:r>
              <a:r>
                <a:rPr lang="en-IT" sz="1800"/>
                <a:t>)</a:t>
              </a:r>
              <a:endParaRPr lang="en-IT" sz="1800" baseline="-25000"/>
            </a:p>
          </p:txBody>
        </p:sp>
      </p:grpSp>
      <p:grpSp>
        <p:nvGrpSpPr>
          <p:cNvPr id="41" name="Group 40">
            <a:extLst>
              <a:ext uri="{FF2B5EF4-FFF2-40B4-BE49-F238E27FC236}">
                <a16:creationId xmlns:a16="http://schemas.microsoft.com/office/drawing/2014/main" id="{5B5C1ACD-35B2-4D4C-70A2-B94359975FE6}"/>
              </a:ext>
            </a:extLst>
          </p:cNvPr>
          <p:cNvGrpSpPr/>
          <p:nvPr/>
        </p:nvGrpSpPr>
        <p:grpSpPr>
          <a:xfrm>
            <a:off x="3012208" y="3507256"/>
            <a:ext cx="5915768" cy="3350744"/>
            <a:chOff x="3012208" y="3507256"/>
            <a:chExt cx="5915768" cy="3350744"/>
          </a:xfrm>
        </p:grpSpPr>
        <p:pic>
          <p:nvPicPr>
            <p:cNvPr id="29" name="Picture 28">
              <a:extLst>
                <a:ext uri="{FF2B5EF4-FFF2-40B4-BE49-F238E27FC236}">
                  <a16:creationId xmlns:a16="http://schemas.microsoft.com/office/drawing/2014/main" id="{2895D43F-5FD2-2FD3-3653-6B1077F7766D}"/>
                </a:ext>
              </a:extLst>
            </p:cNvPr>
            <p:cNvPicPr>
              <a:picLocks noChangeAspect="1"/>
            </p:cNvPicPr>
            <p:nvPr/>
          </p:nvPicPr>
          <p:blipFill>
            <a:blip r:embed="rId6"/>
            <a:stretch>
              <a:fillRect/>
            </a:stretch>
          </p:blipFill>
          <p:spPr>
            <a:xfrm rot="20700474">
              <a:off x="6944420" y="4041516"/>
              <a:ext cx="1889395" cy="1165127"/>
            </a:xfrm>
            <a:prstGeom prst="rect">
              <a:avLst/>
            </a:prstGeom>
          </p:spPr>
        </p:pic>
        <p:cxnSp>
          <p:nvCxnSpPr>
            <p:cNvPr id="33" name="Straight Arrow Connector 32">
              <a:extLst>
                <a:ext uri="{FF2B5EF4-FFF2-40B4-BE49-F238E27FC236}">
                  <a16:creationId xmlns:a16="http://schemas.microsoft.com/office/drawing/2014/main" id="{D4A8B765-14D0-A49E-C37B-960A73B550A4}"/>
                </a:ext>
              </a:extLst>
            </p:cNvPr>
            <p:cNvCxnSpPr>
              <a:cxnSpLocks/>
            </p:cNvCxnSpPr>
            <p:nvPr/>
          </p:nvCxnSpPr>
          <p:spPr bwMode="auto">
            <a:xfrm flipV="1">
              <a:off x="3012208" y="4331733"/>
              <a:ext cx="5915768" cy="1625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a:extLst>
                <a:ext uri="{FF2B5EF4-FFF2-40B4-BE49-F238E27FC236}">
                  <a16:creationId xmlns:a16="http://schemas.microsoft.com/office/drawing/2014/main" id="{6E2B9AFF-A9E0-5B67-95D5-A34DC554AB75}"/>
                </a:ext>
              </a:extLst>
            </p:cNvPr>
            <p:cNvSpPr txBox="1"/>
            <p:nvPr/>
          </p:nvSpPr>
          <p:spPr>
            <a:xfrm rot="20654681">
              <a:off x="6580085" y="3507256"/>
              <a:ext cx="1970411" cy="646331"/>
            </a:xfrm>
            <a:prstGeom prst="rect">
              <a:avLst/>
            </a:prstGeom>
            <a:noFill/>
          </p:spPr>
          <p:txBody>
            <a:bodyPr wrap="none" rtlCol="0">
              <a:spAutoFit/>
            </a:bodyPr>
            <a:lstStyle/>
            <a:p>
              <a:r>
                <a:rPr lang="en-GB" sz="1800"/>
                <a:t>scattered</a:t>
              </a:r>
              <a:r>
                <a:rPr lang="en-IT" sz="1800"/>
                <a:t> photon at</a:t>
              </a:r>
            </a:p>
            <a:p>
              <a:r>
                <a:rPr lang="en-IT" sz="1800">
                  <a:latin typeface="Symbol" pitchFamily="2" charset="2"/>
                </a:rPr>
                <a:t>q=1/g   </a:t>
              </a:r>
              <a:r>
                <a:rPr lang="en-IT" sz="1800"/>
                <a:t>E’</a:t>
              </a:r>
              <a:r>
                <a:rPr lang="en-IT" sz="1800" baseline="-25000"/>
                <a:t>ph</a:t>
              </a:r>
              <a:r>
                <a:rPr lang="en-IT" sz="1800"/>
                <a:t> =E’</a:t>
              </a:r>
              <a:r>
                <a:rPr lang="en-IT" sz="1800" baseline="-25000"/>
                <a:t>0</a:t>
              </a:r>
              <a:r>
                <a:rPr lang="en-IT" sz="1800"/>
                <a:t> /2</a:t>
              </a:r>
              <a:endParaRPr lang="en-IT" sz="1800" baseline="-25000"/>
            </a:p>
          </p:txBody>
        </p:sp>
        <p:sp>
          <p:nvSpPr>
            <p:cNvPr id="37" name="Arc 36">
              <a:extLst>
                <a:ext uri="{FF2B5EF4-FFF2-40B4-BE49-F238E27FC236}">
                  <a16:creationId xmlns:a16="http://schemas.microsoft.com/office/drawing/2014/main" id="{339E9A1C-A84A-B567-3191-EABEB0B7063A}"/>
                </a:ext>
              </a:extLst>
            </p:cNvPr>
            <p:cNvSpPr/>
            <p:nvPr/>
          </p:nvSpPr>
          <p:spPr bwMode="auto">
            <a:xfrm>
              <a:off x="6644208" y="4939210"/>
              <a:ext cx="349776" cy="1918790"/>
            </a:xfrm>
            <a:prstGeom prst="arc">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8" name="TextBox 37">
              <a:extLst>
                <a:ext uri="{FF2B5EF4-FFF2-40B4-BE49-F238E27FC236}">
                  <a16:creationId xmlns:a16="http://schemas.microsoft.com/office/drawing/2014/main" id="{7236B37B-C072-9433-6350-05284A168EEA}"/>
                </a:ext>
              </a:extLst>
            </p:cNvPr>
            <p:cNvSpPr txBox="1"/>
            <p:nvPr/>
          </p:nvSpPr>
          <p:spPr>
            <a:xfrm>
              <a:off x="6906718" y="5013176"/>
              <a:ext cx="977650" cy="461665"/>
            </a:xfrm>
            <a:prstGeom prst="rect">
              <a:avLst/>
            </a:prstGeom>
            <a:noFill/>
          </p:spPr>
          <p:txBody>
            <a:bodyPr wrap="square">
              <a:spAutoFit/>
            </a:bodyPr>
            <a:lstStyle/>
            <a:p>
              <a:r>
                <a:rPr lang="en-GB" sz="2400">
                  <a:latin typeface="Symbol" pitchFamily="2" charset="2"/>
                </a:rPr>
                <a:t>q</a:t>
              </a:r>
              <a:r>
                <a:rPr lang="en-IT" sz="2400">
                  <a:latin typeface="Symbol" pitchFamily="2" charset="2"/>
                </a:rPr>
                <a:t>=1/g</a:t>
              </a:r>
              <a:endParaRPr lang="en-IT"/>
            </a:p>
          </p:txBody>
        </p:sp>
      </p:grpSp>
      <p:sp>
        <p:nvSpPr>
          <p:cNvPr id="2" name="TextBox 1">
            <a:extLst>
              <a:ext uri="{FF2B5EF4-FFF2-40B4-BE49-F238E27FC236}">
                <a16:creationId xmlns:a16="http://schemas.microsoft.com/office/drawing/2014/main" id="{46484D54-1130-0FF6-255D-CA673D81CDC3}"/>
              </a:ext>
            </a:extLst>
          </p:cNvPr>
          <p:cNvSpPr txBox="1"/>
          <p:nvPr/>
        </p:nvSpPr>
        <p:spPr>
          <a:xfrm>
            <a:off x="2915816" y="3645024"/>
            <a:ext cx="3822650" cy="923330"/>
          </a:xfrm>
          <a:prstGeom prst="rect">
            <a:avLst/>
          </a:prstGeom>
          <a:noFill/>
        </p:spPr>
        <p:txBody>
          <a:bodyPr wrap="none" rtlCol="0">
            <a:spAutoFit/>
          </a:bodyPr>
          <a:lstStyle/>
          <a:p>
            <a:r>
              <a:rPr lang="en-GB" sz="1800"/>
              <a:t>i</a:t>
            </a:r>
            <a:r>
              <a:rPr lang="en-IT" sz="1800"/>
              <a:t>f E*</a:t>
            </a:r>
            <a:r>
              <a:rPr lang="en-IT" sz="1800" baseline="-25000"/>
              <a:t>ph</a:t>
            </a:r>
            <a:r>
              <a:rPr lang="en-IT" sz="1800"/>
              <a:t> &lt;&lt; mc</a:t>
            </a:r>
            <a:r>
              <a:rPr lang="en-IT" sz="1800" baseline="30000"/>
              <a:t>2</a:t>
            </a:r>
            <a:r>
              <a:rPr lang="en-IT" sz="1800"/>
              <a:t> the photon is scattered</a:t>
            </a:r>
          </a:p>
          <a:p>
            <a:r>
              <a:rPr lang="en-IT" sz="1800"/>
              <a:t>back elastically with same energy E*</a:t>
            </a:r>
            <a:r>
              <a:rPr lang="en-IT" sz="1800" baseline="-25000"/>
              <a:t>ph</a:t>
            </a:r>
            <a:r>
              <a:rPr lang="en-IT" sz="1800"/>
              <a:t> </a:t>
            </a:r>
          </a:p>
          <a:p>
            <a:r>
              <a:rPr lang="en-IT" sz="1800"/>
              <a:t>(zero recoil, Thomson limit)</a:t>
            </a:r>
          </a:p>
        </p:txBody>
      </p:sp>
      <p:pic>
        <p:nvPicPr>
          <p:cNvPr id="9" name="Picture 8">
            <a:extLst>
              <a:ext uri="{FF2B5EF4-FFF2-40B4-BE49-F238E27FC236}">
                <a16:creationId xmlns:a16="http://schemas.microsoft.com/office/drawing/2014/main" id="{8110B8E3-8815-8619-06BE-97B4F5E1C4C6}"/>
              </a:ext>
            </a:extLst>
          </p:cNvPr>
          <p:cNvPicPr>
            <a:picLocks noChangeAspect="1"/>
          </p:cNvPicPr>
          <p:nvPr/>
        </p:nvPicPr>
        <p:blipFill>
          <a:blip r:embed="rId7"/>
          <a:stretch>
            <a:fillRect/>
          </a:stretch>
        </p:blipFill>
        <p:spPr>
          <a:xfrm>
            <a:off x="40477" y="29829"/>
            <a:ext cx="1098377" cy="664236"/>
          </a:xfrm>
          <a:prstGeom prst="rect">
            <a:avLst/>
          </a:prstGeom>
        </p:spPr>
      </p:pic>
      <p:sp>
        <p:nvSpPr>
          <p:cNvPr id="19" name="Oval 18">
            <a:extLst>
              <a:ext uri="{FF2B5EF4-FFF2-40B4-BE49-F238E27FC236}">
                <a16:creationId xmlns:a16="http://schemas.microsoft.com/office/drawing/2014/main" id="{38955E69-2B5B-B680-0404-6269CC49FA17}"/>
              </a:ext>
            </a:extLst>
          </p:cNvPr>
          <p:cNvSpPr/>
          <p:nvPr/>
        </p:nvSpPr>
        <p:spPr bwMode="auto">
          <a:xfrm>
            <a:off x="8047041" y="242103"/>
            <a:ext cx="770384" cy="748478"/>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33222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1EE799F-7A6F-C3B4-8917-739AF6199AA0}"/>
              </a:ext>
            </a:extLst>
          </p:cNvPr>
          <p:cNvSpPr>
            <a:spLocks noGrp="1"/>
          </p:cNvSpPr>
          <p:nvPr>
            <p:ph type="dt" sz="half" idx="10"/>
          </p:nvPr>
        </p:nvSpPr>
        <p:spPr/>
        <p:txBody>
          <a:bodyPr/>
          <a:lstStyle/>
          <a:p>
            <a:pPr>
              <a:defRPr/>
            </a:pPr>
            <a:r>
              <a:rPr lang="it-IT"/>
              <a:t>ICS &amp; Photon Colliders - PhD School on Accel. Phys. - INFN/LaSapienza - January 2019</a:t>
            </a:r>
            <a:endParaRPr lang="en-US"/>
          </a:p>
        </p:txBody>
      </p:sp>
      <p:pic>
        <p:nvPicPr>
          <p:cNvPr id="4" name="Immagine 3">
            <a:extLst>
              <a:ext uri="{FF2B5EF4-FFF2-40B4-BE49-F238E27FC236}">
                <a16:creationId xmlns:a16="http://schemas.microsoft.com/office/drawing/2014/main" id="{3B0BDC52-B743-30C7-0BB3-957A2EDBB6F1}"/>
              </a:ext>
            </a:extLst>
          </p:cNvPr>
          <p:cNvPicPr>
            <a:picLocks noChangeAspect="1"/>
          </p:cNvPicPr>
          <p:nvPr/>
        </p:nvPicPr>
        <p:blipFill>
          <a:blip r:embed="rId2"/>
          <a:stretch>
            <a:fillRect/>
          </a:stretch>
        </p:blipFill>
        <p:spPr>
          <a:xfrm>
            <a:off x="0" y="976312"/>
            <a:ext cx="9144000" cy="4905375"/>
          </a:xfrm>
          <a:prstGeom prst="rect">
            <a:avLst/>
          </a:prstGeom>
        </p:spPr>
      </p:pic>
    </p:spTree>
    <p:extLst>
      <p:ext uri="{BB962C8B-B14F-4D97-AF65-F5344CB8AC3E}">
        <p14:creationId xmlns:p14="http://schemas.microsoft.com/office/powerpoint/2010/main" val="2422194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D01E3-74E0-04A2-9447-7B6D5D790EBA}"/>
              </a:ext>
            </a:extLst>
          </p:cNvPr>
          <p:cNvPicPr>
            <a:picLocks noChangeAspect="1"/>
          </p:cNvPicPr>
          <p:nvPr/>
        </p:nvPicPr>
        <p:blipFill>
          <a:blip r:embed="rId2"/>
          <a:stretch>
            <a:fillRect/>
          </a:stretch>
        </p:blipFill>
        <p:spPr>
          <a:xfrm>
            <a:off x="40477" y="29829"/>
            <a:ext cx="1219155" cy="737276"/>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0C6F1142-48A0-7A74-5E63-2B4B732695F5}"/>
              </a:ext>
            </a:extLst>
          </p:cNvPr>
          <p:cNvPicPr>
            <a:picLocks noChangeAspect="1"/>
          </p:cNvPicPr>
          <p:nvPr/>
        </p:nvPicPr>
        <p:blipFill>
          <a:blip r:embed="rId3"/>
          <a:stretch>
            <a:fillRect/>
          </a:stretch>
        </p:blipFill>
        <p:spPr>
          <a:xfrm>
            <a:off x="2343719" y="548680"/>
            <a:ext cx="5974581" cy="6309320"/>
          </a:xfrm>
          <a:prstGeom prst="rect">
            <a:avLst/>
          </a:prstGeom>
        </p:spPr>
      </p:pic>
      <p:pic>
        <p:nvPicPr>
          <p:cNvPr id="4" name="Picture 3">
            <a:extLst>
              <a:ext uri="{FF2B5EF4-FFF2-40B4-BE49-F238E27FC236}">
                <a16:creationId xmlns:a16="http://schemas.microsoft.com/office/drawing/2014/main" id="{5FE4FC7C-367C-5BA3-BC65-70218B7146C7}"/>
              </a:ext>
            </a:extLst>
          </p:cNvPr>
          <p:cNvPicPr>
            <a:picLocks noChangeAspect="1"/>
          </p:cNvPicPr>
          <p:nvPr/>
        </p:nvPicPr>
        <p:blipFill>
          <a:blip r:embed="rId4"/>
          <a:stretch>
            <a:fillRect/>
          </a:stretch>
        </p:blipFill>
        <p:spPr>
          <a:xfrm>
            <a:off x="2343719" y="548680"/>
            <a:ext cx="5796631" cy="2448272"/>
          </a:xfrm>
          <a:prstGeom prst="rect">
            <a:avLst/>
          </a:prstGeom>
        </p:spPr>
      </p:pic>
      <p:sp>
        <p:nvSpPr>
          <p:cNvPr id="5" name="TextBox 4">
            <a:extLst>
              <a:ext uri="{FF2B5EF4-FFF2-40B4-BE49-F238E27FC236}">
                <a16:creationId xmlns:a16="http://schemas.microsoft.com/office/drawing/2014/main" id="{438C0971-EA92-D7F1-79E6-B13A2537396C}"/>
              </a:ext>
            </a:extLst>
          </p:cNvPr>
          <p:cNvSpPr txBox="1"/>
          <p:nvPr/>
        </p:nvSpPr>
        <p:spPr>
          <a:xfrm>
            <a:off x="4380506" y="879103"/>
            <a:ext cx="2351734" cy="461665"/>
          </a:xfrm>
          <a:prstGeom prst="rect">
            <a:avLst/>
          </a:prstGeom>
          <a:noFill/>
        </p:spPr>
        <p:txBody>
          <a:bodyPr wrap="none" rtlCol="0">
            <a:spAutoFit/>
          </a:bodyPr>
          <a:lstStyle/>
          <a:p>
            <a:r>
              <a:rPr lang="en-GB" dirty="0"/>
              <a:t>s</a:t>
            </a:r>
            <a:r>
              <a:rPr lang="en-IT" dirty="0"/>
              <a:t>cattered photons</a:t>
            </a:r>
          </a:p>
        </p:txBody>
      </p:sp>
      <p:sp>
        <p:nvSpPr>
          <p:cNvPr id="7" name="TextBox 6">
            <a:extLst>
              <a:ext uri="{FF2B5EF4-FFF2-40B4-BE49-F238E27FC236}">
                <a16:creationId xmlns:a16="http://schemas.microsoft.com/office/drawing/2014/main" id="{BB97C16D-FEEC-35CC-5BF3-D20238433CA7}"/>
              </a:ext>
            </a:extLst>
          </p:cNvPr>
          <p:cNvSpPr txBox="1"/>
          <p:nvPr/>
        </p:nvSpPr>
        <p:spPr>
          <a:xfrm>
            <a:off x="4067944" y="3111351"/>
            <a:ext cx="2954270" cy="461665"/>
          </a:xfrm>
          <a:prstGeom prst="rect">
            <a:avLst/>
          </a:prstGeom>
          <a:noFill/>
        </p:spPr>
        <p:txBody>
          <a:bodyPr wrap="none" rtlCol="0">
            <a:spAutoFit/>
          </a:bodyPr>
          <a:lstStyle/>
          <a:p>
            <a:r>
              <a:rPr lang="en-GB" dirty="0"/>
              <a:t>s</a:t>
            </a:r>
            <a:r>
              <a:rPr lang="en-IT" dirty="0"/>
              <a:t>cattered       electrons</a:t>
            </a:r>
          </a:p>
        </p:txBody>
      </p:sp>
      <p:sp>
        <p:nvSpPr>
          <p:cNvPr id="2" name="TextBox 1">
            <a:extLst>
              <a:ext uri="{FF2B5EF4-FFF2-40B4-BE49-F238E27FC236}">
                <a16:creationId xmlns:a16="http://schemas.microsoft.com/office/drawing/2014/main" id="{7974A333-E08A-EEA4-991E-7CDBA45FF220}"/>
              </a:ext>
            </a:extLst>
          </p:cNvPr>
          <p:cNvSpPr txBox="1"/>
          <p:nvPr/>
        </p:nvSpPr>
        <p:spPr>
          <a:xfrm>
            <a:off x="87139" y="3933056"/>
            <a:ext cx="2256580" cy="830997"/>
          </a:xfrm>
          <a:prstGeom prst="rect">
            <a:avLst/>
          </a:prstGeom>
          <a:noFill/>
        </p:spPr>
        <p:txBody>
          <a:bodyPr wrap="none" rtlCol="0">
            <a:spAutoFit/>
          </a:bodyPr>
          <a:lstStyle/>
          <a:p>
            <a:pPr algn="ctr"/>
            <a:r>
              <a:rPr lang="en-GB" dirty="0"/>
              <a:t>b</a:t>
            </a:r>
            <a:r>
              <a:rPr lang="en-IT" dirty="0"/>
              <a:t>etter statistics</a:t>
            </a:r>
          </a:p>
          <a:p>
            <a:pPr algn="ctr"/>
            <a:r>
              <a:rPr lang="en-IT" dirty="0"/>
              <a:t>with 200 MeV e</a:t>
            </a:r>
            <a:r>
              <a:rPr lang="en-IT" baseline="30000" dirty="0"/>
              <a:t>-</a:t>
            </a:r>
          </a:p>
        </p:txBody>
      </p:sp>
      <p:sp>
        <p:nvSpPr>
          <p:cNvPr id="8" name="TextBox 1">
            <a:extLst>
              <a:ext uri="{FF2B5EF4-FFF2-40B4-BE49-F238E27FC236}">
                <a16:creationId xmlns:a16="http://schemas.microsoft.com/office/drawing/2014/main" id="{71E4E110-D8A2-4A86-60D6-88F0842BF77A}"/>
              </a:ext>
            </a:extLst>
          </p:cNvPr>
          <p:cNvSpPr txBox="1"/>
          <p:nvPr/>
        </p:nvSpPr>
        <p:spPr>
          <a:xfrm>
            <a:off x="84635" y="1432561"/>
            <a:ext cx="2592376" cy="1938992"/>
          </a:xfrm>
          <a:prstGeom prst="rect">
            <a:avLst/>
          </a:prstGeom>
          <a:noFill/>
        </p:spPr>
        <p:txBody>
          <a:bodyPr wrap="none" rtlCol="0">
            <a:spAutoFit/>
          </a:bodyPr>
          <a:lstStyle/>
          <a:p>
            <a:pPr algn="ctr"/>
            <a:r>
              <a:rPr lang="it-IT" dirty="0"/>
              <a:t>Not </a:t>
            </a:r>
            <a:r>
              <a:rPr lang="it-IT" dirty="0" err="1"/>
              <a:t>convinced</a:t>
            </a:r>
            <a:r>
              <a:rPr lang="it-IT" dirty="0"/>
              <a:t>,</a:t>
            </a:r>
          </a:p>
          <a:p>
            <a:pPr algn="ctr"/>
            <a:r>
              <a:rPr lang="it-IT" dirty="0"/>
              <a:t> </a:t>
            </a:r>
            <a:r>
              <a:rPr lang="it-IT" dirty="0" err="1"/>
              <a:t>we</a:t>
            </a:r>
            <a:r>
              <a:rPr lang="it-IT" dirty="0"/>
              <a:t> </a:t>
            </a:r>
            <a:r>
              <a:rPr lang="it-IT" dirty="0" err="1"/>
              <a:t>tried</a:t>
            </a:r>
            <a:r>
              <a:rPr lang="it-IT" dirty="0"/>
              <a:t> with </a:t>
            </a:r>
            <a:r>
              <a:rPr lang="it-IT" dirty="0" err="1"/>
              <a:t>other</a:t>
            </a:r>
            <a:endParaRPr lang="it-IT" dirty="0"/>
          </a:p>
          <a:p>
            <a:pPr algn="ctr"/>
            <a:r>
              <a:rPr lang="it-IT" dirty="0"/>
              <a:t> </a:t>
            </a:r>
            <a:r>
              <a:rPr lang="it-IT" dirty="0" err="1"/>
              <a:t>codes</a:t>
            </a:r>
            <a:r>
              <a:rPr lang="it-IT" dirty="0"/>
              <a:t>:</a:t>
            </a:r>
          </a:p>
          <a:p>
            <a:pPr algn="ctr"/>
            <a:r>
              <a:rPr lang="it-IT" dirty="0"/>
              <a:t>With  </a:t>
            </a:r>
            <a:r>
              <a:rPr lang="it-IT" dirty="0" err="1"/>
              <a:t>Wizard</a:t>
            </a:r>
            <a:r>
              <a:rPr lang="it-IT" dirty="0"/>
              <a:t> (</a:t>
            </a:r>
            <a:r>
              <a:rPr lang="it-IT" dirty="0" err="1"/>
              <a:t>left</a:t>
            </a:r>
            <a:r>
              <a:rPr lang="it-IT" dirty="0"/>
              <a:t>)</a:t>
            </a:r>
          </a:p>
          <a:p>
            <a:pPr algn="ctr"/>
            <a:r>
              <a:rPr lang="it-IT" dirty="0"/>
              <a:t>and CAIN (</a:t>
            </a:r>
            <a:r>
              <a:rPr lang="it-IT" dirty="0" err="1"/>
              <a:t>rigth</a:t>
            </a:r>
            <a:r>
              <a:rPr lang="it-IT" dirty="0"/>
              <a:t>)</a:t>
            </a:r>
            <a:endParaRPr lang="en-IT" dirty="0"/>
          </a:p>
        </p:txBody>
      </p:sp>
    </p:spTree>
    <p:extLst>
      <p:ext uri="{BB962C8B-B14F-4D97-AF65-F5344CB8AC3E}">
        <p14:creationId xmlns:p14="http://schemas.microsoft.com/office/powerpoint/2010/main" val="301213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BD8363F0-9929-4555-D67A-4E56E2FF68A0}"/>
              </a:ext>
            </a:extLst>
          </p:cNvPr>
          <p:cNvSpPr txBox="1"/>
          <p:nvPr/>
        </p:nvSpPr>
        <p:spPr>
          <a:xfrm>
            <a:off x="565935" y="260648"/>
            <a:ext cx="2888932" cy="461665"/>
          </a:xfrm>
          <a:prstGeom prst="rect">
            <a:avLst/>
          </a:prstGeom>
          <a:noFill/>
        </p:spPr>
        <p:txBody>
          <a:bodyPr wrap="none" rtlCol="0">
            <a:spAutoFit/>
          </a:bodyPr>
          <a:lstStyle/>
          <a:p>
            <a:r>
              <a:rPr lang="it-IT" b="1" dirty="0">
                <a:solidFill>
                  <a:srgbClr val="FF0000"/>
                </a:solidFill>
              </a:rPr>
              <a:t>How </a:t>
            </a:r>
            <a:r>
              <a:rPr lang="it-IT" b="1" dirty="0" err="1">
                <a:solidFill>
                  <a:srgbClr val="FF0000"/>
                </a:solidFill>
              </a:rPr>
              <a:t>many</a:t>
            </a:r>
            <a:r>
              <a:rPr lang="it-IT" b="1" dirty="0">
                <a:solidFill>
                  <a:srgbClr val="FF0000"/>
                </a:solidFill>
              </a:rPr>
              <a:t> </a:t>
            </a:r>
            <a:r>
              <a:rPr lang="it-IT" b="1" dirty="0" err="1">
                <a:solidFill>
                  <a:srgbClr val="FF0000"/>
                </a:solidFill>
              </a:rPr>
              <a:t>photons</a:t>
            </a:r>
            <a:r>
              <a:rPr lang="it-IT" b="1" dirty="0">
                <a:solidFill>
                  <a:srgbClr val="FF0000"/>
                </a:solidFill>
              </a:rPr>
              <a:t>?</a:t>
            </a:r>
          </a:p>
        </p:txBody>
      </p:sp>
      <p:sp>
        <p:nvSpPr>
          <p:cNvPr id="11" name="CasellaDiTesto 10">
            <a:extLst>
              <a:ext uri="{FF2B5EF4-FFF2-40B4-BE49-F238E27FC236}">
                <a16:creationId xmlns:a16="http://schemas.microsoft.com/office/drawing/2014/main" id="{F074D0F6-35E0-2463-1470-69775A59A689}"/>
              </a:ext>
            </a:extLst>
          </p:cNvPr>
          <p:cNvSpPr txBox="1"/>
          <p:nvPr/>
        </p:nvSpPr>
        <p:spPr>
          <a:xfrm>
            <a:off x="4440018" y="1629881"/>
            <a:ext cx="4862228" cy="1569660"/>
          </a:xfrm>
          <a:prstGeom prst="rect">
            <a:avLst/>
          </a:prstGeom>
          <a:noFill/>
        </p:spPr>
        <p:txBody>
          <a:bodyPr wrap="none" rtlCol="0">
            <a:spAutoFit/>
          </a:bodyPr>
          <a:lstStyle/>
          <a:p>
            <a:r>
              <a:rPr lang="it-IT" dirty="0"/>
              <a:t>1 </a:t>
            </a:r>
            <a:r>
              <a:rPr lang="it-IT" dirty="0" err="1"/>
              <a:t>nC</a:t>
            </a:r>
            <a:r>
              <a:rPr lang="it-IT" dirty="0"/>
              <a:t> </a:t>
            </a:r>
            <a:r>
              <a:rPr lang="it-IT" dirty="0" err="1"/>
              <a:t>electrons</a:t>
            </a:r>
            <a:r>
              <a:rPr lang="it-IT" dirty="0"/>
              <a:t>@ 50 MeV</a:t>
            </a:r>
          </a:p>
          <a:p>
            <a:r>
              <a:rPr lang="it-IT" dirty="0"/>
              <a:t>100 </a:t>
            </a:r>
            <a:r>
              <a:rPr lang="it-IT" dirty="0" err="1"/>
              <a:t>mJ</a:t>
            </a:r>
            <a:r>
              <a:rPr lang="it-IT" dirty="0"/>
              <a:t> of </a:t>
            </a:r>
            <a:r>
              <a:rPr lang="it-IT" dirty="0" err="1"/>
              <a:t>photon</a:t>
            </a:r>
            <a:r>
              <a:rPr lang="it-IT" dirty="0"/>
              <a:t> energy @ 255 </a:t>
            </a:r>
            <a:r>
              <a:rPr lang="it-IT" dirty="0" err="1"/>
              <a:t>keV</a:t>
            </a:r>
            <a:endParaRPr lang="it-IT" dirty="0"/>
          </a:p>
          <a:p>
            <a:r>
              <a:rPr lang="it-IT" dirty="0"/>
              <a:t>17 </a:t>
            </a:r>
            <a:r>
              <a:rPr lang="it-IT" dirty="0" err="1"/>
              <a:t>photon</a:t>
            </a:r>
            <a:r>
              <a:rPr lang="it-IT" dirty="0"/>
              <a:t> </a:t>
            </a:r>
            <a:r>
              <a:rPr lang="it-IT" dirty="0" err="1"/>
              <a:t>total</a:t>
            </a:r>
            <a:r>
              <a:rPr lang="it-IT" dirty="0"/>
              <a:t> per shot, 7 </a:t>
            </a:r>
            <a:r>
              <a:rPr lang="it-IT" dirty="0" err="1"/>
              <a:t>collimated</a:t>
            </a:r>
            <a:r>
              <a:rPr lang="it-IT" dirty="0"/>
              <a:t> </a:t>
            </a:r>
          </a:p>
          <a:p>
            <a:r>
              <a:rPr lang="it-IT" dirty="0" err="1"/>
              <a:t>photons</a:t>
            </a:r>
            <a:r>
              <a:rPr lang="it-IT" dirty="0"/>
              <a:t> in 0.02 rad</a:t>
            </a:r>
          </a:p>
        </p:txBody>
      </p:sp>
      <p:sp>
        <p:nvSpPr>
          <p:cNvPr id="2" name="CasellaDiTesto 1">
            <a:extLst>
              <a:ext uri="{FF2B5EF4-FFF2-40B4-BE49-F238E27FC236}">
                <a16:creationId xmlns:a16="http://schemas.microsoft.com/office/drawing/2014/main" id="{C3AEC183-C0E2-7FDB-55BC-34941F09BF00}"/>
              </a:ext>
            </a:extLst>
          </p:cNvPr>
          <p:cNvSpPr txBox="1"/>
          <p:nvPr/>
        </p:nvSpPr>
        <p:spPr>
          <a:xfrm>
            <a:off x="6333132" y="4221088"/>
            <a:ext cx="1426224" cy="461665"/>
          </a:xfrm>
          <a:prstGeom prst="rect">
            <a:avLst/>
          </a:prstGeom>
          <a:noFill/>
        </p:spPr>
        <p:txBody>
          <a:bodyPr wrap="none" rtlCol="0">
            <a:spAutoFit/>
          </a:bodyPr>
          <a:lstStyle/>
          <a:p>
            <a:r>
              <a:rPr lang="it-IT" b="1" dirty="0" err="1">
                <a:solidFill>
                  <a:schemeClr val="accent2">
                    <a:lumMod val="75000"/>
                  </a:schemeClr>
                </a:solidFill>
              </a:rPr>
              <a:t>Electrons</a:t>
            </a:r>
            <a:endParaRPr lang="it-IT" b="1" dirty="0">
              <a:solidFill>
                <a:schemeClr val="accent2">
                  <a:lumMod val="75000"/>
                </a:schemeClr>
              </a:solidFill>
            </a:endParaRPr>
          </a:p>
        </p:txBody>
      </p:sp>
      <p:sp>
        <p:nvSpPr>
          <p:cNvPr id="3" name="TextBox 1">
            <a:extLst>
              <a:ext uri="{FF2B5EF4-FFF2-40B4-BE49-F238E27FC236}">
                <a16:creationId xmlns:a16="http://schemas.microsoft.com/office/drawing/2014/main" id="{214C3459-7FC7-A1F9-8977-2ECC914954FA}"/>
              </a:ext>
            </a:extLst>
          </p:cNvPr>
          <p:cNvSpPr txBox="1"/>
          <p:nvPr/>
        </p:nvSpPr>
        <p:spPr>
          <a:xfrm>
            <a:off x="4639264" y="260648"/>
            <a:ext cx="4374147" cy="1200329"/>
          </a:xfrm>
          <a:prstGeom prst="rect">
            <a:avLst/>
          </a:prstGeom>
          <a:noFill/>
        </p:spPr>
        <p:txBody>
          <a:bodyPr wrap="none" rtlCol="0">
            <a:spAutoFit/>
          </a:bodyPr>
          <a:lstStyle/>
          <a:p>
            <a:pPr algn="ctr"/>
            <a:r>
              <a:rPr lang="en-GB" b="1" dirty="0">
                <a:solidFill>
                  <a:srgbClr val="FF0000"/>
                </a:solidFill>
              </a:rPr>
              <a:t>C</a:t>
            </a:r>
            <a:r>
              <a:rPr lang="en-IT" b="1" dirty="0">
                <a:solidFill>
                  <a:srgbClr val="FF0000"/>
                </a:solidFill>
              </a:rPr>
              <a:t>lear experimental </a:t>
            </a:r>
            <a:endParaRPr lang="it-IT" b="1" dirty="0">
              <a:solidFill>
                <a:srgbClr val="FF0000"/>
              </a:solidFill>
            </a:endParaRPr>
          </a:p>
          <a:p>
            <a:pPr algn="ctr"/>
            <a:r>
              <a:rPr lang="en-IT" b="1" dirty="0">
                <a:solidFill>
                  <a:srgbClr val="FF0000"/>
                </a:solidFill>
              </a:rPr>
              <a:t>signature of FICS events:</a:t>
            </a:r>
          </a:p>
          <a:p>
            <a:pPr algn="ctr"/>
            <a:r>
              <a:rPr lang="it-IT" dirty="0"/>
              <a:t>50 MeV </a:t>
            </a:r>
            <a:r>
              <a:rPr lang="en-IT" dirty="0"/>
              <a:t>photons emitted forward </a:t>
            </a:r>
            <a:endParaRPr lang="it-IT" dirty="0"/>
          </a:p>
        </p:txBody>
      </p:sp>
      <p:graphicFrame>
        <p:nvGraphicFramePr>
          <p:cNvPr id="4" name="Oggetto 3">
            <a:extLst>
              <a:ext uri="{FF2B5EF4-FFF2-40B4-BE49-F238E27FC236}">
                <a16:creationId xmlns:a16="http://schemas.microsoft.com/office/drawing/2014/main" id="{AA67FA3D-6EDA-6826-C85A-8644D5AA4E8B}"/>
              </a:ext>
            </a:extLst>
          </p:cNvPr>
          <p:cNvGraphicFramePr>
            <a:graphicFrameLocks noChangeAspect="1"/>
          </p:cNvGraphicFramePr>
          <p:nvPr>
            <p:extLst>
              <p:ext uri="{D42A27DB-BD31-4B8C-83A1-F6EECF244321}">
                <p14:modId xmlns:p14="http://schemas.microsoft.com/office/powerpoint/2010/main" val="2183388536"/>
              </p:ext>
            </p:extLst>
          </p:nvPr>
        </p:nvGraphicFramePr>
        <p:xfrm>
          <a:off x="1091607" y="638858"/>
          <a:ext cx="4726519" cy="3340864"/>
        </p:xfrm>
        <a:graphic>
          <a:graphicData uri="http://schemas.openxmlformats.org/presentationml/2006/ole">
            <mc:AlternateContent xmlns:mc="http://schemas.openxmlformats.org/markup-compatibility/2006">
              <mc:Choice xmlns:v="urn:schemas-microsoft-com:vml" Requires="v">
                <p:oleObj name="Graph" r:id="rId2" imgW="4276800" imgH="3024000" progId="Origin50.Graph">
                  <p:embed/>
                </p:oleObj>
              </mc:Choice>
              <mc:Fallback>
                <p:oleObj name="Graph" r:id="rId2" imgW="4276800" imgH="3024000" progId="Origin50.Graph">
                  <p:embed/>
                  <p:pic>
                    <p:nvPicPr>
                      <p:cNvPr id="0" name=""/>
                      <p:cNvPicPr/>
                      <p:nvPr/>
                    </p:nvPicPr>
                    <p:blipFill>
                      <a:blip r:embed="rId3"/>
                      <a:stretch>
                        <a:fillRect/>
                      </a:stretch>
                    </p:blipFill>
                    <p:spPr>
                      <a:xfrm>
                        <a:off x="1091607" y="638858"/>
                        <a:ext cx="4726519" cy="3340864"/>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41E2C729-2C57-ED2B-A7D0-9DD5217248BB}"/>
              </a:ext>
            </a:extLst>
          </p:cNvPr>
          <p:cNvGraphicFramePr>
            <a:graphicFrameLocks noChangeAspect="1"/>
          </p:cNvGraphicFramePr>
          <p:nvPr>
            <p:extLst>
              <p:ext uri="{D42A27DB-BD31-4B8C-83A1-F6EECF244321}">
                <p14:modId xmlns:p14="http://schemas.microsoft.com/office/powerpoint/2010/main" val="1846258437"/>
              </p:ext>
            </p:extLst>
          </p:nvPr>
        </p:nvGraphicFramePr>
        <p:xfrm>
          <a:off x="35656" y="1676047"/>
          <a:ext cx="5100265" cy="3605821"/>
        </p:xfrm>
        <a:graphic>
          <a:graphicData uri="http://schemas.openxmlformats.org/presentationml/2006/ole">
            <mc:AlternateContent xmlns:mc="http://schemas.openxmlformats.org/markup-compatibility/2006">
              <mc:Choice xmlns:v="urn:schemas-microsoft-com:vml" Requires="v">
                <p:oleObj name="Graph" r:id="rId4" imgW="33413452" imgH="23621937" progId="Origin50.Graph">
                  <p:embed/>
                </p:oleObj>
              </mc:Choice>
              <mc:Fallback>
                <p:oleObj name="Graph" r:id="rId4" imgW="33413452" imgH="23621937" progId="Origin50.Graph">
                  <p:embed/>
                  <p:pic>
                    <p:nvPicPr>
                      <p:cNvPr id="0" name=""/>
                      <p:cNvPicPr/>
                      <p:nvPr/>
                    </p:nvPicPr>
                    <p:blipFill>
                      <a:blip r:embed="rId5"/>
                      <a:stretch>
                        <a:fillRect/>
                      </a:stretch>
                    </p:blipFill>
                    <p:spPr>
                      <a:xfrm>
                        <a:off x="35656" y="1676047"/>
                        <a:ext cx="5100265" cy="3605821"/>
                      </a:xfrm>
                      <a:prstGeom prst="rect">
                        <a:avLst/>
                      </a:prstGeom>
                    </p:spPr>
                  </p:pic>
                </p:oleObj>
              </mc:Fallback>
            </mc:AlternateContent>
          </a:graphicData>
        </a:graphic>
      </p:graphicFrame>
      <p:graphicFrame>
        <p:nvGraphicFramePr>
          <p:cNvPr id="12" name="Oggetto 11">
            <a:extLst>
              <a:ext uri="{FF2B5EF4-FFF2-40B4-BE49-F238E27FC236}">
                <a16:creationId xmlns:a16="http://schemas.microsoft.com/office/drawing/2014/main" id="{8D2458DF-BD1E-B78E-AA32-BE8B4088599A}"/>
              </a:ext>
            </a:extLst>
          </p:cNvPr>
          <p:cNvGraphicFramePr>
            <a:graphicFrameLocks noChangeAspect="1"/>
          </p:cNvGraphicFramePr>
          <p:nvPr>
            <p:extLst>
              <p:ext uri="{D42A27DB-BD31-4B8C-83A1-F6EECF244321}">
                <p14:modId xmlns:p14="http://schemas.microsoft.com/office/powerpoint/2010/main" val="3288714261"/>
              </p:ext>
            </p:extLst>
          </p:nvPr>
        </p:nvGraphicFramePr>
        <p:xfrm>
          <a:off x="35656" y="4127946"/>
          <a:ext cx="4476202" cy="3164617"/>
        </p:xfrm>
        <a:graphic>
          <a:graphicData uri="http://schemas.openxmlformats.org/presentationml/2006/ole">
            <mc:AlternateContent xmlns:mc="http://schemas.openxmlformats.org/markup-compatibility/2006">
              <mc:Choice xmlns:v="urn:schemas-microsoft-com:vml" Requires="v">
                <p:oleObj name="Graph" r:id="rId6" imgW="33413452" imgH="23621937" progId="Origin50.Graph">
                  <p:embed/>
                </p:oleObj>
              </mc:Choice>
              <mc:Fallback>
                <p:oleObj name="Graph" r:id="rId6" imgW="33413452" imgH="23621937" progId="Origin50.Graph">
                  <p:embed/>
                  <p:pic>
                    <p:nvPicPr>
                      <p:cNvPr id="0" name=""/>
                      <p:cNvPicPr/>
                      <p:nvPr/>
                    </p:nvPicPr>
                    <p:blipFill>
                      <a:blip r:embed="rId7"/>
                      <a:stretch>
                        <a:fillRect/>
                      </a:stretch>
                    </p:blipFill>
                    <p:spPr>
                      <a:xfrm>
                        <a:off x="35656" y="4127946"/>
                        <a:ext cx="4476202" cy="3164617"/>
                      </a:xfrm>
                      <a:prstGeom prst="rect">
                        <a:avLst/>
                      </a:prstGeom>
                    </p:spPr>
                  </p:pic>
                </p:oleObj>
              </mc:Fallback>
            </mc:AlternateContent>
          </a:graphicData>
        </a:graphic>
      </p:graphicFrame>
      <p:graphicFrame>
        <p:nvGraphicFramePr>
          <p:cNvPr id="13" name="Oggetto 12">
            <a:extLst>
              <a:ext uri="{FF2B5EF4-FFF2-40B4-BE49-F238E27FC236}">
                <a16:creationId xmlns:a16="http://schemas.microsoft.com/office/drawing/2014/main" id="{E9EA7719-9DAB-8D74-03FA-1E2932AD7A19}"/>
              </a:ext>
            </a:extLst>
          </p:cNvPr>
          <p:cNvGraphicFramePr>
            <a:graphicFrameLocks noChangeAspect="1"/>
          </p:cNvGraphicFramePr>
          <p:nvPr>
            <p:extLst>
              <p:ext uri="{D42A27DB-BD31-4B8C-83A1-F6EECF244321}">
                <p14:modId xmlns:p14="http://schemas.microsoft.com/office/powerpoint/2010/main" val="1350608930"/>
              </p:ext>
            </p:extLst>
          </p:nvPr>
        </p:nvGraphicFramePr>
        <p:xfrm>
          <a:off x="4685969" y="4315163"/>
          <a:ext cx="3819539" cy="2705150"/>
        </p:xfrm>
        <a:graphic>
          <a:graphicData uri="http://schemas.openxmlformats.org/presentationml/2006/ole">
            <mc:AlternateContent xmlns:mc="http://schemas.openxmlformats.org/markup-compatibility/2006">
              <mc:Choice xmlns:v="urn:schemas-microsoft-com:vml" Requires="v">
                <p:oleObj name="Graph" r:id="rId8" imgW="4276800" imgH="3024000" progId="Origin50.Graph">
                  <p:embed/>
                </p:oleObj>
              </mc:Choice>
              <mc:Fallback>
                <p:oleObj name="Graph" r:id="rId8" imgW="4276800" imgH="3024000" progId="Origin50.Graph">
                  <p:embed/>
                  <p:pic>
                    <p:nvPicPr>
                      <p:cNvPr id="0" name=""/>
                      <p:cNvPicPr/>
                      <p:nvPr/>
                    </p:nvPicPr>
                    <p:blipFill>
                      <a:blip r:embed="rId9"/>
                      <a:stretch>
                        <a:fillRect/>
                      </a:stretch>
                    </p:blipFill>
                    <p:spPr>
                      <a:xfrm>
                        <a:off x="4685969" y="4315163"/>
                        <a:ext cx="3819539" cy="2705150"/>
                      </a:xfrm>
                      <a:prstGeom prst="rect">
                        <a:avLst/>
                      </a:prstGeom>
                    </p:spPr>
                  </p:pic>
                </p:oleObj>
              </mc:Fallback>
            </mc:AlternateContent>
          </a:graphicData>
        </a:graphic>
      </p:graphicFrame>
      <p:sp>
        <p:nvSpPr>
          <p:cNvPr id="14" name="CasellaDiTesto 13">
            <a:extLst>
              <a:ext uri="{FF2B5EF4-FFF2-40B4-BE49-F238E27FC236}">
                <a16:creationId xmlns:a16="http://schemas.microsoft.com/office/drawing/2014/main" id="{4420E754-4857-5476-6AD6-12F5B31BEF79}"/>
              </a:ext>
            </a:extLst>
          </p:cNvPr>
          <p:cNvSpPr txBox="1"/>
          <p:nvPr/>
        </p:nvSpPr>
        <p:spPr>
          <a:xfrm>
            <a:off x="4511858" y="3442661"/>
            <a:ext cx="2903359" cy="830997"/>
          </a:xfrm>
          <a:prstGeom prst="rect">
            <a:avLst/>
          </a:prstGeom>
          <a:noFill/>
        </p:spPr>
        <p:txBody>
          <a:bodyPr wrap="none" rtlCol="0">
            <a:spAutoFit/>
          </a:bodyPr>
          <a:lstStyle/>
          <a:p>
            <a:r>
              <a:rPr lang="it-IT" dirty="0" err="1"/>
              <a:t>If</a:t>
            </a:r>
            <a:r>
              <a:rPr lang="it-IT" dirty="0"/>
              <a:t>  Rep. Rate= 100 Hz</a:t>
            </a:r>
          </a:p>
          <a:p>
            <a:r>
              <a:rPr lang="it-IT" dirty="0"/>
              <a:t>1700 </a:t>
            </a:r>
            <a:r>
              <a:rPr lang="it-IT" dirty="0" err="1"/>
              <a:t>phot</a:t>
            </a:r>
            <a:r>
              <a:rPr lang="it-IT" dirty="0"/>
              <a:t>/s</a:t>
            </a:r>
          </a:p>
        </p:txBody>
      </p:sp>
    </p:spTree>
    <p:extLst>
      <p:ext uri="{BB962C8B-B14F-4D97-AF65-F5344CB8AC3E}">
        <p14:creationId xmlns:p14="http://schemas.microsoft.com/office/powerpoint/2010/main" val="34621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B747-FB55-3351-E137-2574F08C5F52}"/>
            </a:ext>
          </a:extLst>
        </p:cNvPr>
        <p:cNvGrpSpPr/>
        <p:nvPr/>
      </p:nvGrpSpPr>
      <p:grpSpPr>
        <a:xfrm>
          <a:off x="0" y="0"/>
          <a:ext cx="0" cy="0"/>
          <a:chOff x="0" y="0"/>
          <a:chExt cx="0" cy="0"/>
        </a:xfrm>
      </p:grpSpPr>
      <p:graphicFrame>
        <p:nvGraphicFramePr>
          <p:cNvPr id="17" name="Oggetto 16">
            <a:extLst>
              <a:ext uri="{FF2B5EF4-FFF2-40B4-BE49-F238E27FC236}">
                <a16:creationId xmlns:a16="http://schemas.microsoft.com/office/drawing/2014/main" id="{9976429C-C292-8CED-E88D-C8B04457D7BF}"/>
              </a:ext>
            </a:extLst>
          </p:cNvPr>
          <p:cNvGraphicFramePr>
            <a:graphicFrameLocks noChangeAspect="1"/>
          </p:cNvGraphicFramePr>
          <p:nvPr>
            <p:extLst>
              <p:ext uri="{D42A27DB-BD31-4B8C-83A1-F6EECF244321}">
                <p14:modId xmlns:p14="http://schemas.microsoft.com/office/powerpoint/2010/main" val="945903898"/>
              </p:ext>
            </p:extLst>
          </p:nvPr>
        </p:nvGraphicFramePr>
        <p:xfrm>
          <a:off x="5206903" y="1292584"/>
          <a:ext cx="2405658" cy="1700213"/>
        </p:xfrm>
        <a:graphic>
          <a:graphicData uri="http://schemas.openxmlformats.org/presentationml/2006/ole">
            <mc:AlternateContent xmlns:mc="http://schemas.openxmlformats.org/markup-compatibility/2006">
              <mc:Choice xmlns:v="urn:schemas-microsoft-com:vml" Requires="v">
                <p:oleObj name="Graph" r:id="rId5" imgW="4276954" imgH="3022397" progId="Origin50.Graph">
                  <p:embed/>
                </p:oleObj>
              </mc:Choice>
              <mc:Fallback>
                <p:oleObj name="Graph" r:id="rId5" imgW="4276954" imgH="3022397" progId="Origin50.Graph">
                  <p:embed/>
                  <p:pic>
                    <p:nvPicPr>
                      <p:cNvPr id="17" name="Oggetto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903" y="1292584"/>
                        <a:ext cx="240565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79" name="Oggetto 15">
            <a:extLst>
              <a:ext uri="{FF2B5EF4-FFF2-40B4-BE49-F238E27FC236}">
                <a16:creationId xmlns:a16="http://schemas.microsoft.com/office/drawing/2014/main" id="{5DC05513-8FBE-5421-65AB-E8063B12370E}"/>
              </a:ext>
            </a:extLst>
          </p:cNvPr>
          <p:cNvGraphicFramePr>
            <a:graphicFrameLocks noChangeAspect="1"/>
          </p:cNvGraphicFramePr>
          <p:nvPr>
            <p:extLst>
              <p:ext uri="{D42A27DB-BD31-4B8C-83A1-F6EECF244321}">
                <p14:modId xmlns:p14="http://schemas.microsoft.com/office/powerpoint/2010/main" val="1151469092"/>
              </p:ext>
            </p:extLst>
          </p:nvPr>
        </p:nvGraphicFramePr>
        <p:xfrm>
          <a:off x="5393659" y="896615"/>
          <a:ext cx="2639677" cy="1700213"/>
        </p:xfrm>
        <a:graphic>
          <a:graphicData uri="http://schemas.openxmlformats.org/presentationml/2006/ole">
            <mc:AlternateContent xmlns:mc="http://schemas.openxmlformats.org/markup-compatibility/2006">
              <mc:Choice xmlns:v="urn:schemas-microsoft-com:vml" Requires="v">
                <p:oleObj name="Graph" r:id="rId7" imgW="4276800" imgH="3022560" progId="Origin50.Graph">
                  <p:embed/>
                </p:oleObj>
              </mc:Choice>
              <mc:Fallback>
                <p:oleObj name="Graph" r:id="rId7" imgW="4276800" imgH="3022560" progId="Origin50.Graph">
                  <p:embed/>
                  <p:pic>
                    <p:nvPicPr>
                      <p:cNvPr id="50179" name="Oggetto 15"/>
                      <p:cNvPicPr>
                        <a:picLocks noChangeAspect="1" noChangeArrowheads="1"/>
                      </p:cNvPicPr>
                      <p:nvPr/>
                    </p:nvPicPr>
                    <p:blipFill>
                      <a:blip r:embed="rId8"/>
                      <a:srcRect/>
                      <a:stretch>
                        <a:fillRect/>
                      </a:stretch>
                    </p:blipFill>
                    <p:spPr bwMode="auto">
                      <a:xfrm>
                        <a:off x="5393659" y="896615"/>
                        <a:ext cx="2639677" cy="1700213"/>
                      </a:xfrm>
                      <a:prstGeom prst="rect">
                        <a:avLst/>
                      </a:prstGeom>
                      <a:noFill/>
                      <a:ln>
                        <a:noFill/>
                      </a:ln>
                    </p:spPr>
                  </p:pic>
                </p:oleObj>
              </mc:Fallback>
            </mc:AlternateContent>
          </a:graphicData>
        </a:graphic>
      </p:graphicFrame>
      <p:cxnSp>
        <p:nvCxnSpPr>
          <p:cNvPr id="9" name="Connettore 2 8">
            <a:extLst>
              <a:ext uri="{FF2B5EF4-FFF2-40B4-BE49-F238E27FC236}">
                <a16:creationId xmlns:a16="http://schemas.microsoft.com/office/drawing/2014/main" id="{1F322D4F-F8F2-3B41-410C-B0FFFB54F479}"/>
              </a:ext>
            </a:extLst>
          </p:cNvPr>
          <p:cNvCxnSpPr>
            <a:cxnSpLocks/>
          </p:cNvCxnSpPr>
          <p:nvPr/>
        </p:nvCxnSpPr>
        <p:spPr>
          <a:xfrm flipH="1">
            <a:off x="5014023" y="1764050"/>
            <a:ext cx="714374" cy="36484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riangolo isoscele 17">
            <a:extLst>
              <a:ext uri="{FF2B5EF4-FFF2-40B4-BE49-F238E27FC236}">
                <a16:creationId xmlns:a16="http://schemas.microsoft.com/office/drawing/2014/main" id="{14D5111F-F7DE-4AC7-AD2C-DC8712073DF6}"/>
              </a:ext>
            </a:extLst>
          </p:cNvPr>
          <p:cNvSpPr/>
          <p:nvPr/>
        </p:nvSpPr>
        <p:spPr>
          <a:xfrm rot="3495319" flipH="1" flipV="1">
            <a:off x="5777509" y="1624746"/>
            <a:ext cx="46435" cy="167879"/>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solidFill>
                <a:srgbClr val="FF0000"/>
              </a:solidFill>
            </a:endParaRPr>
          </a:p>
        </p:txBody>
      </p:sp>
      <p:sp>
        <p:nvSpPr>
          <p:cNvPr id="20" name="Triangolo isoscele 19">
            <a:extLst>
              <a:ext uri="{FF2B5EF4-FFF2-40B4-BE49-F238E27FC236}">
                <a16:creationId xmlns:a16="http://schemas.microsoft.com/office/drawing/2014/main" id="{B72C951C-4205-5E57-8218-6C616856201F}"/>
              </a:ext>
            </a:extLst>
          </p:cNvPr>
          <p:cNvSpPr/>
          <p:nvPr/>
        </p:nvSpPr>
        <p:spPr>
          <a:xfrm rot="19130215" flipH="1" flipV="1">
            <a:off x="7041060" y="2356982"/>
            <a:ext cx="68759" cy="155377"/>
          </a:xfrm>
          <a:prstGeom prst="triangle">
            <a:avLst/>
          </a:prstGeom>
          <a:solidFill>
            <a:schemeClr val="accent4">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solidFill>
                <a:schemeClr val="accent4">
                  <a:lumMod val="75000"/>
                </a:schemeClr>
              </a:solidFill>
            </a:endParaRPr>
          </a:p>
        </p:txBody>
      </p:sp>
      <p:sp>
        <p:nvSpPr>
          <p:cNvPr id="22" name="Triangolo isoscele 21">
            <a:extLst>
              <a:ext uri="{FF2B5EF4-FFF2-40B4-BE49-F238E27FC236}">
                <a16:creationId xmlns:a16="http://schemas.microsoft.com/office/drawing/2014/main" id="{4C504B6B-6349-40AB-88FD-619E3CC477C6}"/>
              </a:ext>
            </a:extLst>
          </p:cNvPr>
          <p:cNvSpPr/>
          <p:nvPr/>
        </p:nvSpPr>
        <p:spPr>
          <a:xfrm rot="13927927">
            <a:off x="5071891" y="2060962"/>
            <a:ext cx="102576" cy="45719"/>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50186" name="CasellaDiTesto 24">
            <a:extLst>
              <a:ext uri="{FF2B5EF4-FFF2-40B4-BE49-F238E27FC236}">
                <a16:creationId xmlns:a16="http://schemas.microsoft.com/office/drawing/2014/main" id="{5B9890D6-A98B-C17A-12CC-E59F456D112D}"/>
              </a:ext>
            </a:extLst>
          </p:cNvPr>
          <p:cNvSpPr txBox="1">
            <a:spLocks noChangeArrowheads="1"/>
          </p:cNvSpPr>
          <p:nvPr/>
        </p:nvSpPr>
        <p:spPr bwMode="auto">
          <a:xfrm>
            <a:off x="5565103" y="1751871"/>
            <a:ext cx="1176476"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75" dirty="0">
                <a:latin typeface="Times New Roman" panose="02020603050405020304" pitchFamily="18" charset="0"/>
                <a:cs typeface="Times New Roman" panose="02020603050405020304" pitchFamily="18" charset="0"/>
              </a:rPr>
              <a:t>e</a:t>
            </a:r>
            <a:r>
              <a:rPr lang="it-IT" altLang="it-IT" sz="1575" baseline="30000" dirty="0">
                <a:latin typeface="Times New Roman" panose="02020603050405020304" pitchFamily="18" charset="0"/>
                <a:cs typeface="Times New Roman" panose="02020603050405020304" pitchFamily="18" charset="0"/>
              </a:rPr>
              <a:t>-</a:t>
            </a:r>
            <a:r>
              <a:rPr lang="it-IT" altLang="it-IT" sz="1575" dirty="0">
                <a:latin typeface="Times New Roman" panose="02020603050405020304" pitchFamily="18" charset="0"/>
                <a:cs typeface="Times New Roman" panose="02020603050405020304" pitchFamily="18" charset="0"/>
              </a:rPr>
              <a:t> in a target</a:t>
            </a:r>
            <a:endParaRPr lang="it-IT" altLang="it-IT" sz="1575" baseline="30000" dirty="0">
              <a:latin typeface="Times New Roman" panose="02020603050405020304" pitchFamily="18" charset="0"/>
              <a:cs typeface="Times New Roman" panose="02020603050405020304" pitchFamily="18" charset="0"/>
            </a:endParaRPr>
          </a:p>
        </p:txBody>
      </p:sp>
      <p:sp>
        <p:nvSpPr>
          <p:cNvPr id="26" name="CasellaDiTesto 25">
            <a:extLst>
              <a:ext uri="{FF2B5EF4-FFF2-40B4-BE49-F238E27FC236}">
                <a16:creationId xmlns:a16="http://schemas.microsoft.com/office/drawing/2014/main" id="{49B7FC7C-3ECB-9D92-1218-56A1E9C3C504}"/>
              </a:ext>
            </a:extLst>
          </p:cNvPr>
          <p:cNvSpPr txBox="1">
            <a:spLocks noChangeArrowheads="1"/>
          </p:cNvSpPr>
          <p:nvPr/>
        </p:nvSpPr>
        <p:spPr bwMode="auto">
          <a:xfrm>
            <a:off x="5108600" y="2103685"/>
            <a:ext cx="319318"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75" dirty="0">
                <a:latin typeface="Times New Roman" panose="02020603050405020304" pitchFamily="18" charset="0"/>
                <a:cs typeface="Times New Roman" panose="02020603050405020304" pitchFamily="18" charset="0"/>
              </a:rPr>
              <a:t>e</a:t>
            </a:r>
            <a:r>
              <a:rPr lang="it-IT" altLang="it-IT" sz="1575" baseline="30000" dirty="0">
                <a:latin typeface="Times New Roman" panose="02020603050405020304" pitchFamily="18" charset="0"/>
                <a:cs typeface="Times New Roman" panose="02020603050405020304" pitchFamily="18" charset="0"/>
              </a:rPr>
              <a:t>-</a:t>
            </a:r>
          </a:p>
        </p:txBody>
      </p:sp>
      <p:sp>
        <p:nvSpPr>
          <p:cNvPr id="50188" name="CasellaDiTesto 26">
            <a:extLst>
              <a:ext uri="{FF2B5EF4-FFF2-40B4-BE49-F238E27FC236}">
                <a16:creationId xmlns:a16="http://schemas.microsoft.com/office/drawing/2014/main" id="{9C1CACA0-F890-525F-FFAF-2414A4964235}"/>
              </a:ext>
            </a:extLst>
          </p:cNvPr>
          <p:cNvSpPr txBox="1">
            <a:spLocks noChangeArrowheads="1"/>
          </p:cNvSpPr>
          <p:nvPr/>
        </p:nvSpPr>
        <p:spPr bwMode="auto">
          <a:xfrm>
            <a:off x="6685705" y="798638"/>
            <a:ext cx="4347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350" dirty="0" err="1"/>
              <a:t>h</a:t>
            </a:r>
            <a:r>
              <a:rPr lang="it-IT" altLang="it-IT" sz="1350" dirty="0" err="1">
                <a:latin typeface="Symbol" panose="05050102010706020507" pitchFamily="18" charset="2"/>
              </a:rPr>
              <a:t>n</a:t>
            </a:r>
            <a:r>
              <a:rPr lang="it-IT" altLang="it-IT" sz="1350" baseline="-25000" dirty="0" err="1">
                <a:latin typeface="Symbol" panose="05050102010706020507" pitchFamily="18" charset="2"/>
              </a:rPr>
              <a:t>g</a:t>
            </a:r>
            <a:endParaRPr lang="it-IT" altLang="it-IT" sz="1350" baseline="-25000" dirty="0">
              <a:latin typeface="Symbol" panose="05050102010706020507" pitchFamily="18" charset="2"/>
            </a:endParaRPr>
          </a:p>
        </p:txBody>
      </p:sp>
      <p:sp>
        <p:nvSpPr>
          <p:cNvPr id="28" name="CasellaDiTesto 27">
            <a:extLst>
              <a:ext uri="{FF2B5EF4-FFF2-40B4-BE49-F238E27FC236}">
                <a16:creationId xmlns:a16="http://schemas.microsoft.com/office/drawing/2014/main" id="{13AA793B-E066-6E7E-7F19-BE6D777AE77E}"/>
              </a:ext>
            </a:extLst>
          </p:cNvPr>
          <p:cNvSpPr txBox="1">
            <a:spLocks noChangeArrowheads="1"/>
          </p:cNvSpPr>
          <p:nvPr/>
        </p:nvSpPr>
        <p:spPr bwMode="auto">
          <a:xfrm>
            <a:off x="6493670" y="2311439"/>
            <a:ext cx="4187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350"/>
              <a:t>h</a:t>
            </a:r>
            <a:r>
              <a:rPr lang="it-IT" altLang="it-IT" sz="1350">
                <a:latin typeface="Symbol" panose="05050102010706020507" pitchFamily="18" charset="2"/>
              </a:rPr>
              <a:t>n</a:t>
            </a:r>
            <a:r>
              <a:rPr lang="it-IT" altLang="it-IT" sz="1350" baseline="-25000">
                <a:latin typeface="Symbol" panose="05050102010706020507" pitchFamily="18" charset="2"/>
              </a:rPr>
              <a:t>g</a:t>
            </a:r>
          </a:p>
        </p:txBody>
      </p:sp>
      <mc:AlternateContent xmlns:mc="http://schemas.openxmlformats.org/markup-compatibility/2006" xmlns:a14="http://schemas.microsoft.com/office/drawing/2010/main">
        <mc:Choice Requires="a14">
          <p:sp>
            <p:nvSpPr>
              <p:cNvPr id="50196" name="Oggetto 37">
                <a:extLst>
                  <a:ext uri="{FF2B5EF4-FFF2-40B4-BE49-F238E27FC236}">
                    <a16:creationId xmlns:a16="http://schemas.microsoft.com/office/drawing/2014/main" id="{B1F1E515-A0D4-B299-45F0-E893B1375C51}"/>
                  </a:ext>
                </a:extLst>
              </p:cNvPr>
              <p:cNvSpPr txBox="1"/>
              <p:nvPr/>
            </p:nvSpPr>
            <p:spPr bwMode="auto">
              <a:xfrm>
                <a:off x="4806369" y="1575613"/>
                <a:ext cx="452437" cy="684213"/>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it-IT" i="1">
                              <a:solidFill>
                                <a:srgbClr val="000000"/>
                              </a:solidFill>
                              <a:latin typeface="Cambria Math" panose="02040503050406030204" pitchFamily="18" charset="0"/>
                            </a:rPr>
                          </m:ctrlPr>
                        </m:sSubPr>
                        <m:e>
                          <m:bar>
                            <m:barPr>
                              <m:ctrlPr>
                                <a:rPr lang="it-IT" i="1">
                                  <a:solidFill>
                                    <a:srgbClr val="000000"/>
                                  </a:solidFill>
                                  <a:latin typeface="Cambria Math" panose="02040503050406030204" pitchFamily="18" charset="0"/>
                                </a:rPr>
                              </m:ctrlPr>
                            </m:barPr>
                            <m:e>
                              <m:r>
                                <m:rPr>
                                  <m:sty m:val="p"/>
                                </m:rPr>
                                <a:rPr lang="it-IT" i="0">
                                  <a:solidFill>
                                    <a:srgbClr val="000000"/>
                                  </a:solidFill>
                                  <a:latin typeface="Cambria Math" panose="02040503050406030204" pitchFamily="18" charset="0"/>
                                </a:rPr>
                                <m:t>β</m:t>
                              </m:r>
                            </m:e>
                          </m:bar>
                        </m:e>
                        <m:sub/>
                      </m:sSub>
                    </m:oMath>
                  </m:oMathPara>
                </a14:m>
                <a:endParaRPr lang="it-IT" dirty="0"/>
              </a:p>
            </p:txBody>
          </p:sp>
        </mc:Choice>
        <mc:Fallback xmlns="">
          <p:sp>
            <p:nvSpPr>
              <p:cNvPr id="50196" name="Oggetto 37">
                <a:extLst>
                  <a:ext uri="{FF2B5EF4-FFF2-40B4-BE49-F238E27FC236}">
                    <a16:creationId xmlns:a16="http://schemas.microsoft.com/office/drawing/2014/main" id="{B1F1E515-A0D4-B299-45F0-E893B1375C51}"/>
                  </a:ext>
                </a:extLst>
              </p:cNvPr>
              <p:cNvSpPr txBox="1">
                <a:spLocks noRot="1" noChangeAspect="1" noMove="1" noResize="1" noEditPoints="1" noAdjustHandles="1" noChangeArrowheads="1" noChangeShapeType="1" noTextEdit="1"/>
              </p:cNvSpPr>
              <p:nvPr/>
            </p:nvSpPr>
            <p:spPr bwMode="auto">
              <a:xfrm>
                <a:off x="4806369" y="1575613"/>
                <a:ext cx="452437" cy="684213"/>
              </a:xfrm>
              <a:prstGeom prst="rect">
                <a:avLst/>
              </a:prstGeom>
              <a:blipFill>
                <a:blip r:embed="rId9"/>
                <a:stretch>
                  <a:fillRect l="-8000"/>
                </a:stretch>
              </a:blipFill>
              <a:ln>
                <a:noFill/>
              </a:ln>
            </p:spPr>
            <p:txBody>
              <a:bodyPr/>
              <a:lstStyle/>
              <a:p>
                <a:r>
                  <a:rPr lang="it-IT">
                    <a:noFill/>
                  </a:rPr>
                  <a:t> </a:t>
                </a:r>
              </a:p>
            </p:txBody>
          </p:sp>
        </mc:Fallback>
      </mc:AlternateContent>
      <p:cxnSp>
        <p:nvCxnSpPr>
          <p:cNvPr id="40" name="Connettore 2 39">
            <a:extLst>
              <a:ext uri="{FF2B5EF4-FFF2-40B4-BE49-F238E27FC236}">
                <a16:creationId xmlns:a16="http://schemas.microsoft.com/office/drawing/2014/main" id="{A5AFB5E4-FA53-8F62-2176-24C273B459CB}"/>
              </a:ext>
            </a:extLst>
          </p:cNvPr>
          <p:cNvCxnSpPr/>
          <p:nvPr/>
        </p:nvCxnSpPr>
        <p:spPr>
          <a:xfrm flipH="1">
            <a:off x="6046291" y="1230947"/>
            <a:ext cx="490241" cy="199133"/>
          </a:xfrm>
          <a:prstGeom prst="straightConnector1">
            <a:avLst/>
          </a:prstGeom>
          <a:ln w="22225">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198" name="Oggetto 44">
                <a:extLst>
                  <a:ext uri="{FF2B5EF4-FFF2-40B4-BE49-F238E27FC236}">
                    <a16:creationId xmlns:a16="http://schemas.microsoft.com/office/drawing/2014/main" id="{D13EA7A9-F54C-A06B-40BF-5BC63FCE6D40}"/>
                  </a:ext>
                </a:extLst>
              </p:cNvPr>
              <p:cNvSpPr txBox="1"/>
              <p:nvPr/>
            </p:nvSpPr>
            <p:spPr bwMode="auto">
              <a:xfrm>
                <a:off x="5988111" y="840307"/>
                <a:ext cx="341710" cy="420291"/>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it-IT" sz="1800" i="1" smtClean="0">
                              <a:solidFill>
                                <a:srgbClr val="000000"/>
                              </a:solidFill>
                              <a:latin typeface="Cambria Math" panose="02040503050406030204" pitchFamily="18" charset="0"/>
                            </a:rPr>
                          </m:ctrlPr>
                        </m:sSubPr>
                        <m:e>
                          <m:bar>
                            <m:barPr>
                              <m:ctrlPr>
                                <a:rPr lang="it-IT" sz="1800" i="1">
                                  <a:solidFill>
                                    <a:srgbClr val="000000"/>
                                  </a:solidFill>
                                  <a:latin typeface="Cambria Math" panose="02040503050406030204" pitchFamily="18" charset="0"/>
                                </a:rPr>
                              </m:ctrlPr>
                            </m:barPr>
                            <m:e>
                              <m:r>
                                <m:rPr>
                                  <m:sty m:val="p"/>
                                </m:rPr>
                                <a:rPr lang="it-IT" sz="1800">
                                  <a:solidFill>
                                    <a:srgbClr val="000000"/>
                                  </a:solidFill>
                                  <a:latin typeface="Cambria Math" panose="02040503050406030204" pitchFamily="18" charset="0"/>
                                </a:rPr>
                                <m:t>e</m:t>
                              </m:r>
                            </m:e>
                          </m:bar>
                        </m:e>
                        <m:sub>
                          <m:r>
                            <m:rPr>
                              <m:sty m:val="p"/>
                            </m:rPr>
                            <a:rPr lang="it-IT" sz="1800" b="0" i="0" smtClean="0">
                              <a:solidFill>
                                <a:srgbClr val="000000"/>
                              </a:solidFill>
                              <a:latin typeface="Cambria Math" panose="02040503050406030204" pitchFamily="18" charset="0"/>
                            </a:rPr>
                            <m:t>X</m:t>
                          </m:r>
                        </m:sub>
                      </m:sSub>
                    </m:oMath>
                  </m:oMathPara>
                </a14:m>
                <a:endParaRPr lang="it-IT" sz="1800" dirty="0"/>
              </a:p>
            </p:txBody>
          </p:sp>
        </mc:Choice>
        <mc:Fallback xmlns="">
          <p:sp>
            <p:nvSpPr>
              <p:cNvPr id="50198" name="Oggetto 44">
                <a:extLst>
                  <a:ext uri="{FF2B5EF4-FFF2-40B4-BE49-F238E27FC236}">
                    <a16:creationId xmlns:a16="http://schemas.microsoft.com/office/drawing/2014/main" id="{D13EA7A9-F54C-A06B-40BF-5BC63FCE6D40}"/>
                  </a:ext>
                </a:extLst>
              </p:cNvPr>
              <p:cNvSpPr txBox="1">
                <a:spLocks noRot="1" noChangeAspect="1" noMove="1" noResize="1" noEditPoints="1" noAdjustHandles="1" noChangeArrowheads="1" noChangeShapeType="1" noTextEdit="1"/>
              </p:cNvSpPr>
              <p:nvPr/>
            </p:nvSpPr>
            <p:spPr bwMode="auto">
              <a:xfrm>
                <a:off x="5988111" y="840307"/>
                <a:ext cx="341710" cy="420291"/>
              </a:xfrm>
              <a:prstGeom prst="rect">
                <a:avLst/>
              </a:prstGeom>
              <a:blipFill>
                <a:blip r:embed="rId10"/>
                <a:stretch>
                  <a:fillRect r="-10714"/>
                </a:stretch>
              </a:blipFill>
              <a:ln>
                <a:noFill/>
              </a:ln>
            </p:spPr>
            <p:txBody>
              <a:bodyPr/>
              <a:lstStyle/>
              <a:p>
                <a:r>
                  <a:rPr lang="it-IT">
                    <a:noFill/>
                  </a:rPr>
                  <a:t> </a:t>
                </a:r>
              </a:p>
            </p:txBody>
          </p:sp>
        </mc:Fallback>
      </mc:AlternateContent>
      <p:cxnSp>
        <p:nvCxnSpPr>
          <p:cNvPr id="47" name="Connettore 2 46">
            <a:extLst>
              <a:ext uri="{FF2B5EF4-FFF2-40B4-BE49-F238E27FC236}">
                <a16:creationId xmlns:a16="http://schemas.microsoft.com/office/drawing/2014/main" id="{E954F603-86B8-BA9A-C1C7-58CE2FBB7B06}"/>
              </a:ext>
            </a:extLst>
          </p:cNvPr>
          <p:cNvCxnSpPr/>
          <p:nvPr/>
        </p:nvCxnSpPr>
        <p:spPr>
          <a:xfrm>
            <a:off x="6046292" y="2105164"/>
            <a:ext cx="394692" cy="178594"/>
          </a:xfrm>
          <a:prstGeom prst="straightConnector1">
            <a:avLst/>
          </a:prstGeom>
          <a:ln w="22225">
            <a:solidFill>
              <a:srgbClr val="803CCA"/>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8" name="Oggetto 47">
            <a:extLst>
              <a:ext uri="{FF2B5EF4-FFF2-40B4-BE49-F238E27FC236}">
                <a16:creationId xmlns:a16="http://schemas.microsoft.com/office/drawing/2014/main" id="{C051E4FE-F518-898B-CF65-88BCD3DEEB4D}"/>
              </a:ext>
            </a:extLst>
          </p:cNvPr>
          <p:cNvGraphicFramePr>
            <a:graphicFrameLocks noChangeAspect="1"/>
          </p:cNvGraphicFramePr>
          <p:nvPr>
            <p:extLst>
              <p:ext uri="{D42A27DB-BD31-4B8C-83A1-F6EECF244321}">
                <p14:modId xmlns:p14="http://schemas.microsoft.com/office/powerpoint/2010/main" val="521571129"/>
              </p:ext>
            </p:extLst>
          </p:nvPr>
        </p:nvGraphicFramePr>
        <p:xfrm>
          <a:off x="6142733" y="2283758"/>
          <a:ext cx="127695" cy="211634"/>
        </p:xfrm>
        <a:graphic>
          <a:graphicData uri="http://schemas.openxmlformats.org/presentationml/2006/ole">
            <mc:AlternateContent xmlns:mc="http://schemas.openxmlformats.org/markup-compatibility/2006">
              <mc:Choice xmlns:v="urn:schemas-microsoft-com:vml" Requires="v">
                <p:oleObj name="Equazione" r:id="rId11" imgW="114201" imgH="190335" progId="Equation.3">
                  <p:embed/>
                </p:oleObj>
              </mc:Choice>
              <mc:Fallback>
                <p:oleObj name="Equazione" r:id="rId11" imgW="114201" imgH="190335" progId="Equation.3">
                  <p:embed/>
                  <p:pic>
                    <p:nvPicPr>
                      <p:cNvPr id="48" name="Oggetto 4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2733" y="2283758"/>
                        <a:ext cx="127695" cy="211634"/>
                      </a:xfrm>
                      <a:prstGeom prst="rect">
                        <a:avLst/>
                      </a:prstGeom>
                      <a:noFill/>
                      <a:ln>
                        <a:noFill/>
                      </a:ln>
                    </p:spPr>
                  </p:pic>
                </p:oleObj>
              </mc:Fallback>
            </mc:AlternateContent>
          </a:graphicData>
        </a:graphic>
      </p:graphicFrame>
      <p:sp>
        <p:nvSpPr>
          <p:cNvPr id="50211" name="CasellaDiTesto 4">
            <a:extLst>
              <a:ext uri="{FF2B5EF4-FFF2-40B4-BE49-F238E27FC236}">
                <a16:creationId xmlns:a16="http://schemas.microsoft.com/office/drawing/2014/main" id="{C5F27FFE-82C6-13DB-B7B5-936D84D30BF4}"/>
              </a:ext>
            </a:extLst>
          </p:cNvPr>
          <p:cNvSpPr txBox="1">
            <a:spLocks noChangeArrowheads="1"/>
          </p:cNvSpPr>
          <p:nvPr/>
        </p:nvSpPr>
        <p:spPr bwMode="auto">
          <a:xfrm>
            <a:off x="4927037" y="2622541"/>
            <a:ext cx="324536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err="1">
                <a:latin typeface="Times New Roman" panose="02020603050405020304" pitchFamily="18" charset="0"/>
                <a:cs typeface="Times New Roman" panose="02020603050405020304" pitchFamily="18" charset="0"/>
              </a:rPr>
              <a:t>Quadrivector</a:t>
            </a:r>
            <a:r>
              <a:rPr lang="it-IT" altLang="it-IT" sz="2000" dirty="0">
                <a:latin typeface="Times New Roman" panose="02020603050405020304" pitchFamily="18" charset="0"/>
                <a:cs typeface="Times New Roman" panose="02020603050405020304" pitchFamily="18" charset="0"/>
              </a:rPr>
              <a:t> </a:t>
            </a:r>
            <a:r>
              <a:rPr lang="it-IT" altLang="it-IT" sz="2000" dirty="0" err="1">
                <a:latin typeface="Times New Roman" panose="02020603050405020304" pitchFamily="18" charset="0"/>
                <a:cs typeface="Times New Roman" panose="02020603050405020304" pitchFamily="18" charset="0"/>
              </a:rPr>
              <a:t>conservation</a:t>
            </a:r>
            <a:r>
              <a:rPr lang="it-IT" altLang="it-IT" sz="2000" dirty="0">
                <a:latin typeface="Times New Roman" panose="02020603050405020304" pitchFamily="18" charset="0"/>
                <a:cs typeface="Times New Roman" panose="02020603050405020304" pitchFamily="18" charset="0"/>
              </a:rPr>
              <a:t>                                                     </a:t>
            </a:r>
          </a:p>
          <a:p>
            <a:pPr>
              <a:spcBef>
                <a:spcPct val="0"/>
              </a:spcBef>
              <a:buFontTx/>
              <a:buNone/>
            </a:pPr>
            <a:endParaRPr lang="it-IT" altLang="it-IT" sz="1500" dirty="0">
              <a:latin typeface="Times New Roman" panose="02020603050405020304" pitchFamily="18" charset="0"/>
              <a:cs typeface="Times New Roman" panose="02020603050405020304" pitchFamily="18" charset="0"/>
            </a:endParaRPr>
          </a:p>
          <a:p>
            <a:pPr>
              <a:spcBef>
                <a:spcPct val="0"/>
              </a:spcBef>
              <a:buFontTx/>
              <a:buNone/>
            </a:pPr>
            <a:r>
              <a:rPr lang="it-IT" altLang="it-IT" sz="1500" dirty="0">
                <a:latin typeface="Times New Roman" panose="02020603050405020304" pitchFamily="18" charset="0"/>
                <a:cs typeface="Times New Roman" panose="02020603050405020304" pitchFamily="18" charset="0"/>
              </a:rPr>
              <a:t> p</a:t>
            </a:r>
            <a:r>
              <a:rPr lang="it-IT" altLang="it-IT" sz="1500" baseline="-25000" dirty="0">
                <a:latin typeface="Times New Roman" panose="02020603050405020304" pitchFamily="18" charset="0"/>
                <a:cs typeface="Times New Roman" panose="02020603050405020304" pitchFamily="18" charset="0"/>
              </a:rPr>
              <a:t>1</a:t>
            </a:r>
            <a:r>
              <a:rPr lang="it-IT" altLang="it-IT" sz="1500" baseline="30000" dirty="0">
                <a:latin typeface="Times New Roman" panose="02020603050405020304" pitchFamily="18" charset="0"/>
                <a:cs typeface="Times New Roman" panose="02020603050405020304" pitchFamily="18" charset="0"/>
              </a:rPr>
              <a:t>before</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2</a:t>
            </a:r>
            <a:r>
              <a:rPr lang="it-IT" altLang="it-IT" sz="1500" baseline="30000" dirty="0">
                <a:latin typeface="Times New Roman" panose="02020603050405020304" pitchFamily="18" charset="0"/>
                <a:cs typeface="Times New Roman" panose="02020603050405020304" pitchFamily="18" charset="0"/>
              </a:rPr>
              <a:t>before</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1</a:t>
            </a:r>
            <a:r>
              <a:rPr lang="it-IT" altLang="it-IT" sz="1500" baseline="30000" dirty="0">
                <a:latin typeface="Times New Roman" panose="02020603050405020304" pitchFamily="18" charset="0"/>
                <a:cs typeface="Times New Roman" panose="02020603050405020304" pitchFamily="18" charset="0"/>
              </a:rPr>
              <a:t>after</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2</a:t>
            </a:r>
            <a:r>
              <a:rPr lang="it-IT" altLang="it-IT" sz="1500" baseline="30000" dirty="0">
                <a:latin typeface="Times New Roman" panose="02020603050405020304" pitchFamily="18" charset="0"/>
                <a:cs typeface="Times New Roman" panose="02020603050405020304" pitchFamily="18" charset="0"/>
              </a:rPr>
              <a:t>after</a:t>
            </a:r>
            <a:endParaRPr lang="it-IT" altLang="it-IT" sz="1500" dirty="0">
              <a:latin typeface="Times New Roman" panose="02020603050405020304" pitchFamily="18" charset="0"/>
              <a:cs typeface="Times New Roman" panose="02020603050405020304" pitchFamily="18" charset="0"/>
            </a:endParaRPr>
          </a:p>
        </p:txBody>
      </p:sp>
      <p:pic>
        <p:nvPicPr>
          <p:cNvPr id="16" name="Solvay Physics Conference 1927">
            <a:hlinkClick r:id="" action="ppaction://media"/>
            <a:extLst>
              <a:ext uri="{FF2B5EF4-FFF2-40B4-BE49-F238E27FC236}">
                <a16:creationId xmlns:a16="http://schemas.microsoft.com/office/drawing/2014/main" id="{C4C20DCB-9406-5555-5FB2-693F4AC3A95F}"/>
              </a:ext>
            </a:extLst>
          </p:cNvPr>
          <p:cNvPicPr>
            <a:picLocks noChangeAspect="1"/>
          </p:cNvPicPr>
          <p:nvPr>
            <a:videoFile r:link="rId1"/>
            <p:extLst>
              <p:ext uri="{DAA4B4D4-6D71-4841-9C94-3DE7FCFB9230}">
                <p14:media xmlns:p14="http://schemas.microsoft.com/office/powerpoint/2010/main" r:embed="rId2">
                  <p14:trim st="133485" end="40210"/>
                </p14:media>
              </p:ext>
            </p:extLst>
          </p:nvPr>
        </p:nvPicPr>
        <p:blipFill>
          <a:blip r:embed="rId13"/>
          <a:srcRect r="24974"/>
          <a:stretch/>
        </p:blipFill>
        <p:spPr>
          <a:xfrm>
            <a:off x="105450" y="1098720"/>
            <a:ext cx="2937423" cy="2697891"/>
          </a:xfrm>
          <a:prstGeom prst="rect">
            <a:avLst/>
          </a:prstGeom>
        </p:spPr>
      </p:pic>
      <p:sp>
        <p:nvSpPr>
          <p:cNvPr id="19" name="CasellaDiTesto 18">
            <a:extLst>
              <a:ext uri="{FF2B5EF4-FFF2-40B4-BE49-F238E27FC236}">
                <a16:creationId xmlns:a16="http://schemas.microsoft.com/office/drawing/2014/main" id="{361983A3-63FC-DF0E-30BB-D3A0BA047E9B}"/>
              </a:ext>
            </a:extLst>
          </p:cNvPr>
          <p:cNvSpPr txBox="1"/>
          <p:nvPr/>
        </p:nvSpPr>
        <p:spPr>
          <a:xfrm>
            <a:off x="105450" y="3796611"/>
            <a:ext cx="3561585" cy="769441"/>
          </a:xfrm>
          <a:prstGeom prst="rect">
            <a:avLst/>
          </a:prstGeom>
          <a:noFill/>
        </p:spPr>
        <p:txBody>
          <a:bodyPr wrap="square" rtlCol="0">
            <a:spAutoFit/>
          </a:bodyPr>
          <a:lstStyle/>
          <a:p>
            <a:r>
              <a:rPr lang="it-IT" dirty="0"/>
              <a:t>Arthur Holly Compton</a:t>
            </a:r>
          </a:p>
          <a:p>
            <a:r>
              <a:rPr lang="it-IT" sz="2000" dirty="0" err="1"/>
              <a:t>at</a:t>
            </a:r>
            <a:r>
              <a:rPr lang="it-IT" sz="2000" dirty="0"/>
              <a:t> the Solvay conference 1927</a:t>
            </a:r>
          </a:p>
        </p:txBody>
      </p:sp>
      <p:sp>
        <p:nvSpPr>
          <p:cNvPr id="10" name="Ovale 9">
            <a:extLst>
              <a:ext uri="{FF2B5EF4-FFF2-40B4-BE49-F238E27FC236}">
                <a16:creationId xmlns:a16="http://schemas.microsoft.com/office/drawing/2014/main" id="{330877AC-655B-61AC-5978-81211D03EF07}"/>
              </a:ext>
            </a:extLst>
          </p:cNvPr>
          <p:cNvSpPr/>
          <p:nvPr/>
        </p:nvSpPr>
        <p:spPr bwMode="auto">
          <a:xfrm>
            <a:off x="5736965" y="1734314"/>
            <a:ext cx="88232" cy="55809"/>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grpSp>
        <p:nvGrpSpPr>
          <p:cNvPr id="14" name="Group 9">
            <a:extLst>
              <a:ext uri="{FF2B5EF4-FFF2-40B4-BE49-F238E27FC236}">
                <a16:creationId xmlns:a16="http://schemas.microsoft.com/office/drawing/2014/main" id="{E79B0EA3-1C73-5ED8-F856-5689319D4DFC}"/>
              </a:ext>
            </a:extLst>
          </p:cNvPr>
          <p:cNvGrpSpPr/>
          <p:nvPr/>
        </p:nvGrpSpPr>
        <p:grpSpPr>
          <a:xfrm>
            <a:off x="103946" y="20272"/>
            <a:ext cx="8716527" cy="6701648"/>
            <a:chOff x="168430" y="-2070844"/>
            <a:chExt cx="8716527" cy="6701648"/>
          </a:xfrm>
        </p:grpSpPr>
        <p:pic>
          <p:nvPicPr>
            <p:cNvPr id="15" name="Picture 6" descr="A white and black text on a white background&#10;&#10;Description automatically generated">
              <a:extLst>
                <a:ext uri="{FF2B5EF4-FFF2-40B4-BE49-F238E27FC236}">
                  <a16:creationId xmlns:a16="http://schemas.microsoft.com/office/drawing/2014/main" id="{909620F3-2E71-AEDC-0A37-C1ECA4873E52}"/>
                </a:ext>
              </a:extLst>
            </p:cNvPr>
            <p:cNvPicPr>
              <a:picLocks noChangeAspect="1"/>
            </p:cNvPicPr>
            <p:nvPr/>
          </p:nvPicPr>
          <p:blipFill>
            <a:blip r:embed="rId14"/>
            <a:stretch>
              <a:fillRect/>
            </a:stretch>
          </p:blipFill>
          <p:spPr>
            <a:xfrm>
              <a:off x="168430" y="2441070"/>
              <a:ext cx="3882316" cy="2189734"/>
            </a:xfrm>
            <a:prstGeom prst="rect">
              <a:avLst/>
            </a:prstGeom>
          </p:spPr>
        </p:pic>
        <p:sp>
          <p:nvSpPr>
            <p:cNvPr id="23" name="TextBox 7">
              <a:extLst>
                <a:ext uri="{FF2B5EF4-FFF2-40B4-BE49-F238E27FC236}">
                  <a16:creationId xmlns:a16="http://schemas.microsoft.com/office/drawing/2014/main" id="{F4B09E5F-2665-5D30-17A8-50BED5545912}"/>
                </a:ext>
              </a:extLst>
            </p:cNvPr>
            <p:cNvSpPr txBox="1"/>
            <p:nvPr/>
          </p:nvSpPr>
          <p:spPr>
            <a:xfrm>
              <a:off x="316005" y="-2070844"/>
              <a:ext cx="8568952" cy="523220"/>
            </a:xfrm>
            <a:prstGeom prst="rect">
              <a:avLst/>
            </a:prstGeom>
            <a:noFill/>
          </p:spPr>
          <p:txBody>
            <a:bodyPr wrap="square" rtlCol="0">
              <a:spAutoFit/>
            </a:bodyPr>
            <a:lstStyle/>
            <a:p>
              <a:r>
                <a:rPr lang="en-GB" sz="2800" b="1" dirty="0">
                  <a:solidFill>
                    <a:srgbClr val="FF0000"/>
                  </a:solidFill>
                </a:rPr>
                <a:t>b</a:t>
              </a:r>
              <a:r>
                <a:rPr lang="en-IT" sz="2800" b="1" dirty="0">
                  <a:solidFill>
                    <a:srgbClr val="FF0000"/>
                  </a:solidFill>
                </a:rPr>
                <a:t>eginning of the story</a:t>
              </a:r>
              <a:r>
                <a:rPr lang="it-IT" sz="2800" b="1" dirty="0">
                  <a:solidFill>
                    <a:srgbClr val="FF0000"/>
                  </a:solidFill>
                </a:rPr>
                <a:t>:</a:t>
              </a:r>
              <a:r>
                <a:rPr lang="en-IT" sz="2800" b="1" dirty="0">
                  <a:solidFill>
                    <a:srgbClr val="FF0000"/>
                  </a:solidFill>
                </a:rPr>
                <a:t>  the photon, quantum </a:t>
              </a:r>
              <a:r>
                <a:rPr lang="it-IT" sz="2800" b="1" dirty="0">
                  <a:solidFill>
                    <a:srgbClr val="FF0000"/>
                  </a:solidFill>
                </a:rPr>
                <a:t>o</a:t>
              </a:r>
              <a:r>
                <a:rPr lang="en-IT" sz="2800" b="1" dirty="0">
                  <a:solidFill>
                    <a:srgbClr val="FF0000"/>
                  </a:solidFill>
                </a:rPr>
                <a:t>f energy</a:t>
              </a:r>
            </a:p>
          </p:txBody>
        </p:sp>
      </p:grpSp>
      <mc:AlternateContent xmlns:mc="http://schemas.openxmlformats.org/markup-compatibility/2006" xmlns:a14="http://schemas.microsoft.com/office/drawing/2010/main">
        <mc:Choice Requires="a14">
          <p:sp>
            <p:nvSpPr>
              <p:cNvPr id="24" name="TextBox 4">
                <a:extLst>
                  <a:ext uri="{FF2B5EF4-FFF2-40B4-BE49-F238E27FC236}">
                    <a16:creationId xmlns:a16="http://schemas.microsoft.com/office/drawing/2014/main" id="{BEF553FD-8C38-3CCD-99EE-C01449453960}"/>
                  </a:ext>
                </a:extLst>
              </p:cNvPr>
              <p:cNvSpPr txBox="1"/>
              <p:nvPr/>
            </p:nvSpPr>
            <p:spPr>
              <a:xfrm>
                <a:off x="4302800" y="5282387"/>
                <a:ext cx="3882316" cy="10699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m:rPr>
                              <m:sty m:val="p"/>
                            </m:rPr>
                            <a:rPr lang="it-IT" i="0">
                              <a:latin typeface="Cambria Math" panose="02040503050406030204" pitchFamily="18" charset="0"/>
                            </a:rPr>
                            <m:t>E</m:t>
                          </m:r>
                        </m:e>
                        <m:sub>
                          <m:r>
                            <m:rPr>
                              <m:sty m:val="p"/>
                            </m:rPr>
                            <a:rPr lang="it-IT" i="0">
                              <a:latin typeface="Cambria Math" panose="02040503050406030204" pitchFamily="18" charset="0"/>
                            </a:rPr>
                            <m:t>ph</m:t>
                          </m:r>
                        </m:sub>
                        <m:sup>
                          <m:r>
                            <a:rPr lang="it-IT" i="0">
                              <a:latin typeface="Cambria Math" panose="02040503050406030204" pitchFamily="18" charset="0"/>
                            </a:rPr>
                            <m:t>′</m:t>
                          </m:r>
                        </m:sup>
                      </m:sSubSup>
                      <m:r>
                        <a:rPr lang="it-IT" i="0">
                          <a:latin typeface="Cambria Math" panose="02040503050406030204" pitchFamily="18" charset="0"/>
                        </a:rPr>
                        <m:t> </m:t>
                      </m:r>
                      <m:r>
                        <a:rPr lang="it-IT" b="0" i="0">
                          <a:latin typeface="Cambria Math" charset="0"/>
                        </a:rPr>
                        <m:t>=</m:t>
                      </m:r>
                      <m:f>
                        <m:fPr>
                          <m:ctrlPr>
                            <a:rPr lang="it-IT" b="0" i="1">
                              <a:latin typeface="Cambria Math" panose="02040503050406030204" pitchFamily="18" charset="0"/>
                            </a:rPr>
                          </m:ctrlPr>
                        </m:fPr>
                        <m:num>
                          <m:sSub>
                            <m:sSubPr>
                              <m:ctrlPr>
                                <a:rPr lang="en-US" i="1">
                                  <a:latin typeface="Cambria Math" panose="02040503050406030204" pitchFamily="18" charset="0"/>
                                </a:rPr>
                              </m:ctrlPr>
                            </m:sSubPr>
                            <m:e>
                              <m:r>
                                <m:rPr>
                                  <m:sty m:val="p"/>
                                </m:rPr>
                                <a:rPr lang="it-IT" i="0">
                                  <a:latin typeface="Cambria Math" panose="02040503050406030204" pitchFamily="18" charset="0"/>
                                </a:rPr>
                                <m:t>E</m:t>
                              </m:r>
                            </m:e>
                            <m:sub>
                              <m:r>
                                <m:rPr>
                                  <m:sty m:val="p"/>
                                </m:rPr>
                                <a:rPr lang="it-IT" i="0">
                                  <a:latin typeface="Cambria Math" panose="02040503050406030204" pitchFamily="18" charset="0"/>
                                </a:rPr>
                                <m:t>ph</m:t>
                              </m:r>
                            </m:sub>
                          </m:sSub>
                        </m:num>
                        <m:den>
                          <m:r>
                            <a:rPr lang="it-IT" b="0" i="0">
                              <a:latin typeface="Cambria Math" panose="02040503050406030204" pitchFamily="18" charset="0"/>
                              <a:ea typeface="Cambria Math" panose="02040503050406030204" pitchFamily="18" charset="0"/>
                            </a:rPr>
                            <m:t>1+</m:t>
                          </m:r>
                          <m:f>
                            <m:fPr>
                              <m:ctrlPr>
                                <a:rPr lang="it-IT" i="1">
                                  <a:latin typeface="Cambria Math" panose="02040503050406030204" pitchFamily="18" charset="0"/>
                                </a:rPr>
                              </m:ctrlPr>
                            </m:fPr>
                            <m:num>
                              <m:sSub>
                                <m:sSubPr>
                                  <m:ctrlPr>
                                    <a:rPr lang="en-US" i="1">
                                      <a:latin typeface="Cambria Math" panose="02040503050406030204" pitchFamily="18" charset="0"/>
                                    </a:rPr>
                                  </m:ctrlPr>
                                </m:sSubPr>
                                <m:e>
                                  <m:r>
                                    <m:rPr>
                                      <m:sty m:val="p"/>
                                    </m:rPr>
                                    <a:rPr lang="it-IT" i="0">
                                      <a:latin typeface="Cambria Math" panose="02040503050406030204" pitchFamily="18" charset="0"/>
                                    </a:rPr>
                                    <m:t>E</m:t>
                                  </m:r>
                                </m:e>
                                <m:sub>
                                  <m:r>
                                    <m:rPr>
                                      <m:sty m:val="p"/>
                                    </m:rPr>
                                    <a:rPr lang="it-IT" i="0">
                                      <a:latin typeface="Cambria Math" panose="02040503050406030204" pitchFamily="18" charset="0"/>
                                    </a:rPr>
                                    <m:t>ph</m:t>
                                  </m:r>
                                </m:sub>
                              </m:sSub>
                            </m:num>
                            <m:den>
                              <m:sSup>
                                <m:sSupPr>
                                  <m:ctrlPr>
                                    <a:rPr lang="it-IT" b="0" i="1">
                                      <a:latin typeface="Cambria Math" panose="02040503050406030204" pitchFamily="18" charset="0"/>
                                    </a:rPr>
                                  </m:ctrlPr>
                                </m:sSupPr>
                                <m:e>
                                  <m:r>
                                    <m:rPr>
                                      <m:sty m:val="p"/>
                                    </m:rPr>
                                    <a:rPr lang="it-IT" b="0" i="0">
                                      <a:latin typeface="Cambria Math" panose="02040503050406030204" pitchFamily="18" charset="0"/>
                                    </a:rPr>
                                    <m:t>mc</m:t>
                                  </m:r>
                                </m:e>
                                <m:sup>
                                  <m:r>
                                    <a:rPr lang="it-IT" b="0" i="0">
                                      <a:latin typeface="Cambria Math" panose="02040503050406030204" pitchFamily="18" charset="0"/>
                                    </a:rPr>
                                    <m:t>2</m:t>
                                  </m:r>
                                </m:sup>
                              </m:sSup>
                            </m:den>
                          </m:f>
                          <m:d>
                            <m:dPr>
                              <m:ctrlPr>
                                <a:rPr lang="it-IT" i="1">
                                  <a:latin typeface="Cambria Math" panose="02040503050406030204" pitchFamily="18" charset="0"/>
                                </a:rPr>
                              </m:ctrlPr>
                            </m:dPr>
                            <m:e>
                              <m:r>
                                <a:rPr lang="it-IT" i="0">
                                  <a:latin typeface="Cambria Math" panose="02040503050406030204" pitchFamily="18" charset="0"/>
                                </a:rPr>
                                <m:t>1+</m:t>
                              </m:r>
                              <m:func>
                                <m:funcPr>
                                  <m:ctrlPr>
                                    <a:rPr lang="it-IT" i="1">
                                      <a:latin typeface="Cambria Math" panose="02040503050406030204" pitchFamily="18" charset="0"/>
                                    </a:rPr>
                                  </m:ctrlPr>
                                </m:funcPr>
                                <m:fName>
                                  <m:r>
                                    <m:rPr>
                                      <m:sty m:val="p"/>
                                    </m:rPr>
                                    <a:rPr lang="it-IT" i="0">
                                      <a:latin typeface="Cambria Math" panose="02040503050406030204" pitchFamily="18" charset="0"/>
                                    </a:rPr>
                                    <m:t>cos</m:t>
                                  </m:r>
                                </m:fName>
                                <m:e>
                                  <m:r>
                                    <m:rPr>
                                      <m:sty m:val="p"/>
                                    </m:rPr>
                                    <a:rPr lang="it-IT" i="0">
                                      <a:latin typeface="Cambria Math" panose="02040503050406030204" pitchFamily="18" charset="0"/>
                                      <a:ea typeface="Cambria Math" panose="02040503050406030204" pitchFamily="18" charset="0"/>
                                    </a:rPr>
                                    <m:t>ϑ</m:t>
                                  </m:r>
                                </m:e>
                              </m:func>
                            </m:e>
                          </m:d>
                        </m:den>
                      </m:f>
                    </m:oMath>
                  </m:oMathPara>
                </a14:m>
                <a:endParaRPr lang="en-US" dirty="0"/>
              </a:p>
            </p:txBody>
          </p:sp>
        </mc:Choice>
        <mc:Fallback xmlns="">
          <p:sp>
            <p:nvSpPr>
              <p:cNvPr id="24" name="TextBox 4">
                <a:extLst>
                  <a:ext uri="{FF2B5EF4-FFF2-40B4-BE49-F238E27FC236}">
                    <a16:creationId xmlns:a16="http://schemas.microsoft.com/office/drawing/2014/main" id="{BEF553FD-8C38-3CCD-99EE-C01449453960}"/>
                  </a:ext>
                </a:extLst>
              </p:cNvPr>
              <p:cNvSpPr txBox="1">
                <a:spLocks noRot="1" noChangeAspect="1" noMove="1" noResize="1" noEditPoints="1" noAdjustHandles="1" noChangeArrowheads="1" noChangeShapeType="1" noTextEdit="1"/>
              </p:cNvSpPr>
              <p:nvPr/>
            </p:nvSpPr>
            <p:spPr>
              <a:xfrm>
                <a:off x="4302800" y="5282387"/>
                <a:ext cx="3882316" cy="1069908"/>
              </a:xfrm>
              <a:prstGeom prst="rect">
                <a:avLst/>
              </a:prstGeom>
              <a:blipFill>
                <a:blip r:embed="rId1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TextBox 4">
                <a:extLst>
                  <a:ext uri="{FF2B5EF4-FFF2-40B4-BE49-F238E27FC236}">
                    <a16:creationId xmlns:a16="http://schemas.microsoft.com/office/drawing/2014/main" id="{3514662B-4F8B-030E-4EF7-4BBE36CE10B5}"/>
                  </a:ext>
                </a:extLst>
              </p:cNvPr>
              <p:cNvSpPr txBox="1"/>
              <p:nvPr/>
            </p:nvSpPr>
            <p:spPr>
              <a:xfrm>
                <a:off x="4350253" y="3786504"/>
                <a:ext cx="3882316" cy="1107996"/>
              </a:xfrm>
              <a:prstGeom prst="rect">
                <a:avLst/>
              </a:prstGeom>
              <a:noFill/>
            </p:spPr>
            <p:txBody>
              <a:bodyPr wrap="square" lIns="0" tIns="0" rIns="0" bIns="0" rtlCol="0">
                <a:spAutoFit/>
              </a:bodyPr>
              <a:lstStyle/>
              <a:p>
                <a:r>
                  <a:rPr lang="it-IT" b="0" dirty="0">
                    <a:ea typeface="Cambria Math" panose="02040503050406030204" pitchFamily="18" charset="0"/>
                  </a:rPr>
                  <a:t>Red shift </a:t>
                </a:r>
                <a:r>
                  <a:rPr lang="it-IT" b="0" dirty="0" err="1">
                    <a:ea typeface="Cambria Math" panose="02040503050406030204" pitchFamily="18" charset="0"/>
                  </a:rPr>
                  <a:t>expression</a:t>
                </a:r>
                <a:r>
                  <a:rPr lang="it-IT" b="0" dirty="0">
                    <a:ea typeface="Cambria Math" panose="02040503050406030204" pitchFamily="18" charset="0"/>
                  </a:rPr>
                  <a:t>:</a:t>
                </a:r>
              </a:p>
              <a:p>
                <a:endParaRPr lang="it-IT" i="0"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sty m:val="p"/>
                        </m:rPr>
                        <a:rPr lang="it-IT" b="0" i="0" smtClean="0">
                          <a:latin typeface="Cambria Math" panose="02040503050406030204" pitchFamily="18" charset="0"/>
                          <a:ea typeface="Cambria Math" panose="02040503050406030204" pitchFamily="18" charset="0"/>
                        </a:rPr>
                        <m:t>λ</m:t>
                      </m:r>
                      <m:r>
                        <a:rPr lang="it-IT" b="0" i="0" baseline="-25000" smtClean="0">
                          <a:latin typeface="Cambria Math" panose="02040503050406030204" pitchFamily="18" charset="0"/>
                          <a:ea typeface="Cambria Math" panose="02040503050406030204" pitchFamily="18" charset="0"/>
                        </a:rPr>
                        <m:t>0</m:t>
                      </m:r>
                      <m:r>
                        <a:rPr lang="it-IT" b="0" i="0" smtClean="0">
                          <a:latin typeface="Cambria Math" panose="02040503050406030204" pitchFamily="18" charset="0"/>
                          <a:ea typeface="Cambria Math" panose="02040503050406030204" pitchFamily="18" charset="0"/>
                        </a:rPr>
                        <m:t>−</m:t>
                      </m:r>
                      <m:r>
                        <m:rPr>
                          <m:sty m:val="p"/>
                        </m:rPr>
                        <a:rPr lang="it-IT" b="0" i="0" smtClean="0">
                          <a:latin typeface="Cambria Math" panose="02040503050406030204" pitchFamily="18" charset="0"/>
                          <a:ea typeface="Cambria Math" panose="02040503050406030204" pitchFamily="18" charset="0"/>
                        </a:rPr>
                        <m:t>λ</m:t>
                      </m:r>
                      <m:r>
                        <a:rPr lang="it-IT" b="0" i="0">
                          <a:latin typeface="Cambria Math" charset="0"/>
                        </a:rPr>
                        <m:t>=</m:t>
                      </m:r>
                      <m:r>
                        <m:rPr>
                          <m:sty m:val="p"/>
                        </m:rPr>
                        <a:rPr lang="it-IT" b="0" i="0" smtClean="0">
                          <a:latin typeface="Cambria Math" panose="02040503050406030204" pitchFamily="18" charset="0"/>
                          <a:ea typeface="Cambria Math" panose="02040503050406030204" pitchFamily="18" charset="0"/>
                        </a:rPr>
                        <m:t>λ</m:t>
                      </m:r>
                      <m:r>
                        <m:rPr>
                          <m:sty m:val="p"/>
                        </m:rPr>
                        <a:rPr lang="it-IT" b="0" i="0" baseline="-25000" smtClean="0">
                          <a:latin typeface="Cambria Math" panose="02040503050406030204" pitchFamily="18" charset="0"/>
                          <a:ea typeface="Cambria Math" panose="02040503050406030204" pitchFamily="18" charset="0"/>
                        </a:rPr>
                        <m:t>C</m:t>
                      </m:r>
                      <m:r>
                        <a:rPr lang="it-IT" b="0" i="0" smtClean="0">
                          <a:latin typeface="Cambria Math" panose="02040503050406030204" pitchFamily="18" charset="0"/>
                          <a:ea typeface="Cambria Math" panose="02040503050406030204" pitchFamily="18" charset="0"/>
                        </a:rPr>
                        <m:t>(1+</m:t>
                      </m:r>
                      <m:r>
                        <m:rPr>
                          <m:sty m:val="p"/>
                        </m:rPr>
                        <a:rPr lang="it-IT" b="0" i="0" smtClean="0">
                          <a:latin typeface="Cambria Math" panose="02040503050406030204" pitchFamily="18" charset="0"/>
                          <a:ea typeface="Cambria Math" panose="02040503050406030204" pitchFamily="18" charset="0"/>
                        </a:rPr>
                        <m:t>cosθ</m:t>
                      </m:r>
                      <m:r>
                        <a:rPr lang="it-IT" b="0" i="0"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TextBox 4">
                <a:extLst>
                  <a:ext uri="{FF2B5EF4-FFF2-40B4-BE49-F238E27FC236}">
                    <a16:creationId xmlns:a16="http://schemas.microsoft.com/office/drawing/2014/main" id="{3514662B-4F8B-030E-4EF7-4BBE36CE10B5}"/>
                  </a:ext>
                </a:extLst>
              </p:cNvPr>
              <p:cNvSpPr txBox="1">
                <a:spLocks noRot="1" noChangeAspect="1" noMove="1" noResize="1" noEditPoints="1" noAdjustHandles="1" noChangeArrowheads="1" noChangeShapeType="1" noTextEdit="1"/>
              </p:cNvSpPr>
              <p:nvPr/>
            </p:nvSpPr>
            <p:spPr>
              <a:xfrm>
                <a:off x="4350253" y="3786504"/>
                <a:ext cx="3882316" cy="1107996"/>
              </a:xfrm>
              <a:prstGeom prst="rect">
                <a:avLst/>
              </a:prstGeom>
              <a:blipFill>
                <a:blip r:embed="rId16"/>
                <a:stretch>
                  <a:fillRect l="-4874" t="-8242" b="-11538"/>
                </a:stretch>
              </a:blipFill>
            </p:spPr>
            <p:txBody>
              <a:bodyPr/>
              <a:lstStyle/>
              <a:p>
                <a:r>
                  <a:rPr lang="it-IT">
                    <a:noFill/>
                  </a:rPr>
                  <a:t> </a:t>
                </a:r>
              </a:p>
            </p:txBody>
          </p:sp>
        </mc:Fallback>
      </mc:AlternateContent>
    </p:spTree>
    <p:extLst>
      <p:ext uri="{BB962C8B-B14F-4D97-AF65-F5344CB8AC3E}">
        <p14:creationId xmlns:p14="http://schemas.microsoft.com/office/powerpoint/2010/main" val="3382608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48"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2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16"/>
                </p:tgtEl>
              </p:cMediaNode>
            </p:video>
          </p:childTnLst>
        </p:cTn>
      </p:par>
    </p:tnLst>
    <p:bldLst>
      <p:bldP spid="50211"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F212-AD21-C1DC-3530-6B13E2BA2C7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D2A0B5D-21CA-193B-93B1-A214B50B4872}"/>
              </a:ext>
            </a:extLst>
          </p:cNvPr>
          <p:cNvPicPr>
            <a:picLocks noChangeAspect="1"/>
          </p:cNvPicPr>
          <p:nvPr/>
        </p:nvPicPr>
        <p:blipFill>
          <a:blip r:embed="rId2"/>
          <a:stretch>
            <a:fillRect/>
          </a:stretch>
        </p:blipFill>
        <p:spPr>
          <a:xfrm>
            <a:off x="40477" y="29829"/>
            <a:ext cx="1219155" cy="737276"/>
          </a:xfrm>
          <a:prstGeom prst="rect">
            <a:avLst/>
          </a:prstGeom>
        </p:spPr>
      </p:pic>
      <p:pic>
        <p:nvPicPr>
          <p:cNvPr id="6" name="Picture 5" descr="A screenshot of a graph&#10;&#10;Description automatically generated">
            <a:extLst>
              <a:ext uri="{FF2B5EF4-FFF2-40B4-BE49-F238E27FC236}">
                <a16:creationId xmlns:a16="http://schemas.microsoft.com/office/drawing/2014/main" id="{33E9CCAD-F5B8-B634-A29F-950C7D71F18F}"/>
              </a:ext>
            </a:extLst>
          </p:cNvPr>
          <p:cNvPicPr>
            <a:picLocks noChangeAspect="1"/>
          </p:cNvPicPr>
          <p:nvPr/>
        </p:nvPicPr>
        <p:blipFill>
          <a:blip r:embed="rId3"/>
          <a:stretch>
            <a:fillRect/>
          </a:stretch>
        </p:blipFill>
        <p:spPr>
          <a:xfrm>
            <a:off x="1763688" y="1211035"/>
            <a:ext cx="6396650" cy="5242301"/>
          </a:xfrm>
          <a:prstGeom prst="rect">
            <a:avLst/>
          </a:prstGeom>
        </p:spPr>
      </p:pic>
      <p:sp>
        <p:nvSpPr>
          <p:cNvPr id="2" name="TextBox 1">
            <a:extLst>
              <a:ext uri="{FF2B5EF4-FFF2-40B4-BE49-F238E27FC236}">
                <a16:creationId xmlns:a16="http://schemas.microsoft.com/office/drawing/2014/main" id="{A2A1CB85-0C59-CBC7-E505-B025D63FB2FB}"/>
              </a:ext>
            </a:extLst>
          </p:cNvPr>
          <p:cNvSpPr txBox="1"/>
          <p:nvPr/>
        </p:nvSpPr>
        <p:spPr>
          <a:xfrm>
            <a:off x="1338651" y="141736"/>
            <a:ext cx="7246727" cy="1200329"/>
          </a:xfrm>
          <a:prstGeom prst="rect">
            <a:avLst/>
          </a:prstGeom>
          <a:noFill/>
        </p:spPr>
        <p:txBody>
          <a:bodyPr wrap="none" rtlCol="0">
            <a:spAutoFit/>
          </a:bodyPr>
          <a:lstStyle/>
          <a:p>
            <a:pPr algn="ctr"/>
            <a:r>
              <a:rPr lang="en-IT" dirty="0"/>
              <a:t>FICS has a shallow minimum:</a:t>
            </a:r>
          </a:p>
          <a:p>
            <a:pPr algn="ctr"/>
            <a:r>
              <a:rPr lang="en-IT" dirty="0"/>
              <a:t>residual electron kinetic energy </a:t>
            </a:r>
            <a:r>
              <a:rPr lang="en-IT" i="1" dirty="0"/>
              <a:t>T’</a:t>
            </a:r>
            <a:r>
              <a:rPr lang="en-IT" i="1" baseline="-25000" dirty="0"/>
              <a:t>e</a:t>
            </a:r>
            <a:r>
              <a:rPr lang="en-IT" dirty="0"/>
              <a:t> around FICS is small</a:t>
            </a:r>
            <a:r>
              <a:rPr lang="it-IT" dirty="0"/>
              <a:t>,</a:t>
            </a:r>
          </a:p>
          <a:p>
            <a:pPr algn="ctr"/>
            <a:r>
              <a:rPr lang="it-IT" dirty="0"/>
              <a:t>so the tuning of the pump </a:t>
            </a:r>
            <a:r>
              <a:rPr lang="it-IT" dirty="0" err="1"/>
              <a:t>is</a:t>
            </a:r>
            <a:r>
              <a:rPr lang="it-IT" dirty="0"/>
              <a:t> </a:t>
            </a:r>
            <a:r>
              <a:rPr lang="it-IT" dirty="0" err="1"/>
              <a:t>not</a:t>
            </a:r>
            <a:r>
              <a:rPr lang="it-IT" dirty="0"/>
              <a:t> </a:t>
            </a:r>
            <a:r>
              <a:rPr lang="it-IT" dirty="0" err="1"/>
              <a:t>problematic</a:t>
            </a:r>
            <a:endParaRPr lang="en-IT" dirty="0"/>
          </a:p>
        </p:txBody>
      </p:sp>
      <p:sp>
        <p:nvSpPr>
          <p:cNvPr id="4" name="TextBox 3">
            <a:extLst>
              <a:ext uri="{FF2B5EF4-FFF2-40B4-BE49-F238E27FC236}">
                <a16:creationId xmlns:a16="http://schemas.microsoft.com/office/drawing/2014/main" id="{409818E8-5C8D-CE08-881C-9CA699E11640}"/>
              </a:ext>
            </a:extLst>
          </p:cNvPr>
          <p:cNvSpPr txBox="1"/>
          <p:nvPr/>
        </p:nvSpPr>
        <p:spPr>
          <a:xfrm>
            <a:off x="757818" y="1916832"/>
            <a:ext cx="1507144" cy="461665"/>
          </a:xfrm>
          <a:prstGeom prst="rect">
            <a:avLst/>
          </a:prstGeom>
          <a:noFill/>
        </p:spPr>
        <p:txBody>
          <a:bodyPr wrap="none" rtlCol="0">
            <a:spAutoFit/>
          </a:bodyPr>
          <a:lstStyle/>
          <a:p>
            <a:r>
              <a:rPr lang="en-IT" dirty="0"/>
              <a:t>T’</a:t>
            </a:r>
            <a:r>
              <a:rPr lang="en-IT" baseline="-25000" dirty="0"/>
              <a:t>e  </a:t>
            </a:r>
            <a:r>
              <a:rPr lang="en-IT" dirty="0"/>
              <a:t>(MeV)</a:t>
            </a:r>
          </a:p>
        </p:txBody>
      </p:sp>
      <p:sp>
        <p:nvSpPr>
          <p:cNvPr id="5" name="TextBox 4">
            <a:extLst>
              <a:ext uri="{FF2B5EF4-FFF2-40B4-BE49-F238E27FC236}">
                <a16:creationId xmlns:a16="http://schemas.microsoft.com/office/drawing/2014/main" id="{D3D2E7AA-4516-7AB9-A09B-C02D15AD8118}"/>
              </a:ext>
            </a:extLst>
          </p:cNvPr>
          <p:cNvSpPr txBox="1"/>
          <p:nvPr/>
        </p:nvSpPr>
        <p:spPr>
          <a:xfrm>
            <a:off x="692384" y="4657915"/>
            <a:ext cx="1507144" cy="461665"/>
          </a:xfrm>
          <a:prstGeom prst="rect">
            <a:avLst/>
          </a:prstGeom>
          <a:noFill/>
        </p:spPr>
        <p:txBody>
          <a:bodyPr wrap="none" rtlCol="0">
            <a:spAutoFit/>
          </a:bodyPr>
          <a:lstStyle/>
          <a:p>
            <a:r>
              <a:rPr lang="en-IT" dirty="0"/>
              <a:t>T’</a:t>
            </a:r>
            <a:r>
              <a:rPr lang="en-IT" baseline="-25000" dirty="0"/>
              <a:t>e  </a:t>
            </a:r>
            <a:r>
              <a:rPr lang="en-IT" dirty="0"/>
              <a:t>(MeV)</a:t>
            </a:r>
          </a:p>
        </p:txBody>
      </p:sp>
      <p:sp>
        <p:nvSpPr>
          <p:cNvPr id="7" name="TextBox 6">
            <a:extLst>
              <a:ext uri="{FF2B5EF4-FFF2-40B4-BE49-F238E27FC236}">
                <a16:creationId xmlns:a16="http://schemas.microsoft.com/office/drawing/2014/main" id="{EE54315F-C35F-28BC-6766-D89C35A0D2FD}"/>
              </a:ext>
            </a:extLst>
          </p:cNvPr>
          <p:cNvSpPr txBox="1"/>
          <p:nvPr/>
        </p:nvSpPr>
        <p:spPr>
          <a:xfrm>
            <a:off x="5063091" y="1962998"/>
            <a:ext cx="3172022" cy="830997"/>
          </a:xfrm>
          <a:prstGeom prst="rect">
            <a:avLst/>
          </a:prstGeom>
          <a:noFill/>
        </p:spPr>
        <p:txBody>
          <a:bodyPr wrap="none" rtlCol="0">
            <a:spAutoFit/>
          </a:bodyPr>
          <a:lstStyle/>
          <a:p>
            <a:r>
              <a:rPr lang="en-IT" dirty="0"/>
              <a:t>T</a:t>
            </a:r>
            <a:r>
              <a:rPr lang="en-IT" baseline="-25000" dirty="0"/>
              <a:t>e  </a:t>
            </a:r>
            <a:r>
              <a:rPr lang="en-IT" dirty="0"/>
              <a:t>= 20, 50, 200 (MeV),</a:t>
            </a:r>
          </a:p>
          <a:p>
            <a:r>
              <a:rPr lang="en-IT" dirty="0"/>
              <a:t>	        1, 5 (GeV)</a:t>
            </a:r>
          </a:p>
        </p:txBody>
      </p:sp>
      <p:sp>
        <p:nvSpPr>
          <p:cNvPr id="8" name="TextBox 7">
            <a:extLst>
              <a:ext uri="{FF2B5EF4-FFF2-40B4-BE49-F238E27FC236}">
                <a16:creationId xmlns:a16="http://schemas.microsoft.com/office/drawing/2014/main" id="{FAFD2E76-A51E-2A94-35C9-9641627A3F22}"/>
              </a:ext>
            </a:extLst>
          </p:cNvPr>
          <p:cNvSpPr txBox="1"/>
          <p:nvPr/>
        </p:nvSpPr>
        <p:spPr>
          <a:xfrm>
            <a:off x="4962013" y="4473248"/>
            <a:ext cx="2636234" cy="830997"/>
          </a:xfrm>
          <a:prstGeom prst="rect">
            <a:avLst/>
          </a:prstGeom>
          <a:noFill/>
        </p:spPr>
        <p:txBody>
          <a:bodyPr wrap="none" rtlCol="0">
            <a:spAutoFit/>
          </a:bodyPr>
          <a:lstStyle/>
          <a:p>
            <a:r>
              <a:rPr lang="en-IT" dirty="0"/>
              <a:t>T</a:t>
            </a:r>
            <a:r>
              <a:rPr lang="en-IT" baseline="-25000" dirty="0"/>
              <a:t>e  </a:t>
            </a:r>
            <a:r>
              <a:rPr lang="en-IT" dirty="0"/>
              <a:t>= 10, 100 (GeV),</a:t>
            </a:r>
          </a:p>
          <a:p>
            <a:r>
              <a:rPr lang="en-IT" dirty="0"/>
              <a:t>         1 TeV , 1 PeV</a:t>
            </a:r>
          </a:p>
        </p:txBody>
      </p:sp>
      <p:sp>
        <p:nvSpPr>
          <p:cNvPr id="3" name="Segnaposto data 6">
            <a:extLst>
              <a:ext uri="{FF2B5EF4-FFF2-40B4-BE49-F238E27FC236}">
                <a16:creationId xmlns:a16="http://schemas.microsoft.com/office/drawing/2014/main" id="{3C294C19-49A1-26B6-0FC5-DEDD8D419E8D}"/>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95790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883CE8-F3B7-FC38-72E1-8194F21806BF}"/>
              </a:ext>
            </a:extLst>
          </p:cNvPr>
          <p:cNvSpPr>
            <a:spLocks noGrp="1"/>
          </p:cNvSpPr>
          <p:nvPr>
            <p:ph type="title"/>
          </p:nvPr>
        </p:nvSpPr>
        <p:spPr>
          <a:xfrm>
            <a:off x="685800" y="2348880"/>
            <a:ext cx="7772400" cy="1143000"/>
          </a:xfrm>
        </p:spPr>
        <p:txBody>
          <a:bodyPr/>
          <a:lstStyle/>
          <a:p>
            <a:r>
              <a:rPr lang="it-IT" sz="3600" dirty="0"/>
              <a:t>M</a:t>
            </a:r>
            <a:r>
              <a:rPr lang="en-IT" sz="3600" dirty="0"/>
              <a:t>aking a 255 keV bright photon beam is not an easy task…</a:t>
            </a:r>
            <a:br>
              <a:rPr lang="en-IT" sz="3600" dirty="0"/>
            </a:br>
            <a:r>
              <a:rPr lang="en-IT" sz="3600" dirty="0"/>
              <a:t>FEL is challenging/expensive, ICS</a:t>
            </a:r>
            <a:r>
              <a:rPr lang="it-IT" sz="3600" dirty="0"/>
              <a:t> and </a:t>
            </a:r>
            <a:r>
              <a:rPr lang="it-IT" sz="3600" dirty="0" err="1"/>
              <a:t>betatron</a:t>
            </a:r>
            <a:r>
              <a:rPr lang="en-IT" sz="3600" dirty="0"/>
              <a:t> </a:t>
            </a:r>
            <a:r>
              <a:rPr lang="it-IT" sz="3600" dirty="0"/>
              <a:t>are</a:t>
            </a:r>
            <a:r>
              <a:rPr lang="en-IT" sz="3600" dirty="0"/>
              <a:t> not that bright, X-ray tube is even less bright --&gt; very low luminosity</a:t>
            </a:r>
            <a:br>
              <a:rPr lang="en-IT" sz="3600" i="1" dirty="0"/>
            </a:br>
            <a:endParaRPr lang="it-IT" sz="3600" dirty="0"/>
          </a:p>
        </p:txBody>
      </p:sp>
      <p:sp>
        <p:nvSpPr>
          <p:cNvPr id="6" name="CasellaDiTesto 5">
            <a:extLst>
              <a:ext uri="{FF2B5EF4-FFF2-40B4-BE49-F238E27FC236}">
                <a16:creationId xmlns:a16="http://schemas.microsoft.com/office/drawing/2014/main" id="{D540C231-A4EA-0549-BD25-0971EFA2F9BD}"/>
              </a:ext>
            </a:extLst>
          </p:cNvPr>
          <p:cNvSpPr txBox="1"/>
          <p:nvPr/>
        </p:nvSpPr>
        <p:spPr>
          <a:xfrm>
            <a:off x="1994563" y="404664"/>
            <a:ext cx="1125629" cy="461665"/>
          </a:xfrm>
          <a:prstGeom prst="rect">
            <a:avLst/>
          </a:prstGeom>
          <a:noFill/>
        </p:spPr>
        <p:txBody>
          <a:bodyPr wrap="none" rtlCol="0">
            <a:spAutoFit/>
          </a:bodyPr>
          <a:lstStyle/>
          <a:p>
            <a:r>
              <a:rPr lang="it-IT" b="1" dirty="0">
                <a:solidFill>
                  <a:srgbClr val="FF0000"/>
                </a:solidFill>
              </a:rPr>
              <a:t>But…..</a:t>
            </a:r>
          </a:p>
        </p:txBody>
      </p:sp>
    </p:spTree>
    <p:extLst>
      <p:ext uri="{BB962C8B-B14F-4D97-AF65-F5344CB8AC3E}">
        <p14:creationId xmlns:p14="http://schemas.microsoft.com/office/powerpoint/2010/main" val="349383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6083B-AA9E-5D2A-565C-7DA528F07078}"/>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DD6B5F5D-FBA3-083F-3D9F-105F74EA8800}"/>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FA148F87-9590-FEFA-9AA2-967ABB40733A}"/>
              </a:ext>
            </a:extLst>
          </p:cNvPr>
          <p:cNvPicPr>
            <a:picLocks noChangeAspect="1"/>
          </p:cNvPicPr>
          <p:nvPr/>
        </p:nvPicPr>
        <p:blipFill>
          <a:blip r:embed="rId3"/>
          <a:stretch>
            <a:fillRect/>
          </a:stretch>
        </p:blipFill>
        <p:spPr>
          <a:xfrm>
            <a:off x="40477" y="29829"/>
            <a:ext cx="1096113" cy="662867"/>
          </a:xfrm>
          <a:prstGeom prst="rect">
            <a:avLst/>
          </a:prstGeom>
        </p:spPr>
      </p:pic>
      <p:pic>
        <p:nvPicPr>
          <p:cNvPr id="4" name="Picture 3" descr="A graph of electron beam&#10;&#10;Description automatically generated">
            <a:extLst>
              <a:ext uri="{FF2B5EF4-FFF2-40B4-BE49-F238E27FC236}">
                <a16:creationId xmlns:a16="http://schemas.microsoft.com/office/drawing/2014/main" id="{59567925-EBF1-A5AE-CA08-78E2417F0E68}"/>
              </a:ext>
            </a:extLst>
          </p:cNvPr>
          <p:cNvPicPr>
            <a:picLocks noChangeAspect="1"/>
          </p:cNvPicPr>
          <p:nvPr/>
        </p:nvPicPr>
        <p:blipFill>
          <a:blip r:embed="rId4"/>
          <a:stretch>
            <a:fillRect/>
          </a:stretch>
        </p:blipFill>
        <p:spPr>
          <a:xfrm>
            <a:off x="937765" y="1715621"/>
            <a:ext cx="7268470" cy="5027359"/>
          </a:xfrm>
          <a:prstGeom prst="rect">
            <a:avLst/>
          </a:prstGeom>
        </p:spPr>
      </p:pic>
      <p:sp>
        <p:nvSpPr>
          <p:cNvPr id="5" name="TextBox 4">
            <a:extLst>
              <a:ext uri="{FF2B5EF4-FFF2-40B4-BE49-F238E27FC236}">
                <a16:creationId xmlns:a16="http://schemas.microsoft.com/office/drawing/2014/main" id="{7008BF44-8D7A-3F0C-6B17-9F7920A77819}"/>
              </a:ext>
            </a:extLst>
          </p:cNvPr>
          <p:cNvSpPr txBox="1"/>
          <p:nvPr/>
        </p:nvSpPr>
        <p:spPr>
          <a:xfrm>
            <a:off x="395536" y="248537"/>
            <a:ext cx="8847560" cy="1569660"/>
          </a:xfrm>
          <a:prstGeom prst="rect">
            <a:avLst/>
          </a:prstGeom>
          <a:noFill/>
        </p:spPr>
        <p:txBody>
          <a:bodyPr wrap="square" rtlCol="0">
            <a:spAutoFit/>
          </a:bodyPr>
          <a:lstStyle/>
          <a:p>
            <a:pPr algn="just"/>
            <a:r>
              <a:rPr lang="it-IT" dirty="0"/>
              <a:t>              </a:t>
            </a:r>
            <a:r>
              <a:rPr lang="it-IT" b="1" dirty="0">
                <a:solidFill>
                  <a:srgbClr val="FF0000"/>
                </a:solidFill>
              </a:rPr>
              <a:t>How produce 255 </a:t>
            </a:r>
            <a:r>
              <a:rPr lang="it-IT" b="1" dirty="0" err="1">
                <a:solidFill>
                  <a:srgbClr val="FF0000"/>
                </a:solidFill>
              </a:rPr>
              <a:t>keV</a:t>
            </a:r>
            <a:r>
              <a:rPr lang="it-IT" b="1" dirty="0">
                <a:solidFill>
                  <a:srgbClr val="FF0000"/>
                </a:solidFill>
              </a:rPr>
              <a:t> </a:t>
            </a:r>
            <a:r>
              <a:rPr lang="it-IT" b="1" dirty="0" err="1">
                <a:solidFill>
                  <a:srgbClr val="FF0000"/>
                </a:solidFill>
              </a:rPr>
              <a:t>photons</a:t>
            </a:r>
            <a:r>
              <a:rPr lang="it-IT" b="1" dirty="0">
                <a:solidFill>
                  <a:srgbClr val="FF0000"/>
                </a:solidFill>
              </a:rPr>
              <a:t>? </a:t>
            </a:r>
          </a:p>
          <a:p>
            <a:pPr algn="just"/>
            <a:r>
              <a:rPr lang="en-IT" dirty="0"/>
              <a:t>Bremsstrahlung is clearly not an option:</a:t>
            </a:r>
            <a:endParaRPr lang="it-IT" dirty="0"/>
          </a:p>
          <a:p>
            <a:pPr marL="457200" indent="-457200" algn="just">
              <a:buAutoNum type="alphaLcParenR"/>
            </a:pPr>
            <a:r>
              <a:rPr lang="en-IT" dirty="0"/>
              <a:t>total electron energy loss not actually achievabl</a:t>
            </a:r>
            <a:r>
              <a:rPr lang="it-IT" dirty="0"/>
              <a:t>e</a:t>
            </a:r>
          </a:p>
          <a:p>
            <a:pPr marL="457200" indent="-457200" algn="just">
              <a:buAutoNum type="alphaLcParenR"/>
            </a:pPr>
            <a:r>
              <a:rPr lang="en-GB" dirty="0"/>
              <a:t>b</a:t>
            </a:r>
            <a:r>
              <a:rPr lang="en-IT" dirty="0"/>
              <a:t>rilliance of bremsstrahlung sources is orders of magnitude smaller </a:t>
            </a:r>
          </a:p>
        </p:txBody>
      </p:sp>
      <p:sp>
        <p:nvSpPr>
          <p:cNvPr id="7" name="TextBox 6">
            <a:extLst>
              <a:ext uri="{FF2B5EF4-FFF2-40B4-BE49-F238E27FC236}">
                <a16:creationId xmlns:a16="http://schemas.microsoft.com/office/drawing/2014/main" id="{93424313-D39D-60FF-3DD6-174DB9AAF4EB}"/>
              </a:ext>
            </a:extLst>
          </p:cNvPr>
          <p:cNvSpPr txBox="1"/>
          <p:nvPr/>
        </p:nvSpPr>
        <p:spPr>
          <a:xfrm>
            <a:off x="6300192" y="6339061"/>
            <a:ext cx="2654873" cy="461665"/>
          </a:xfrm>
          <a:prstGeom prst="rect">
            <a:avLst/>
          </a:prstGeom>
          <a:solidFill>
            <a:srgbClr val="FFFF00"/>
          </a:solidFill>
        </p:spPr>
        <p:txBody>
          <a:bodyPr wrap="square">
            <a:spAutoFit/>
          </a:bodyPr>
          <a:lstStyle/>
          <a:p>
            <a:r>
              <a:rPr lang="en-IT" dirty="0"/>
              <a:t>100% e</a:t>
            </a:r>
            <a:r>
              <a:rPr lang="en-IT" baseline="30000" dirty="0"/>
              <a:t>-</a:t>
            </a:r>
            <a:r>
              <a:rPr lang="en-IT" dirty="0"/>
              <a:t> energy loss </a:t>
            </a:r>
          </a:p>
        </p:txBody>
      </p:sp>
      <p:cxnSp>
        <p:nvCxnSpPr>
          <p:cNvPr id="10" name="Straight Arrow Connector 9">
            <a:extLst>
              <a:ext uri="{FF2B5EF4-FFF2-40B4-BE49-F238E27FC236}">
                <a16:creationId xmlns:a16="http://schemas.microsoft.com/office/drawing/2014/main" id="{F5DD70C4-6342-7F9B-4253-F5B33FAE2476}"/>
              </a:ext>
            </a:extLst>
          </p:cNvPr>
          <p:cNvCxnSpPr/>
          <p:nvPr/>
        </p:nvCxnSpPr>
        <p:spPr bwMode="auto">
          <a:xfrm>
            <a:off x="7627628" y="5661248"/>
            <a:ext cx="313014" cy="6778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B47521A4-D19B-DC4F-189F-8B321E845CAC}"/>
              </a:ext>
            </a:extLst>
          </p:cNvPr>
          <p:cNvCxnSpPr/>
          <p:nvPr/>
        </p:nvCxnSpPr>
        <p:spPr bwMode="auto">
          <a:xfrm>
            <a:off x="6883661" y="5630560"/>
            <a:ext cx="313014" cy="6778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0354F70D-8987-C369-5C4D-3D1A2EF4C4D9}"/>
              </a:ext>
            </a:extLst>
          </p:cNvPr>
          <p:cNvCxnSpPr/>
          <p:nvPr/>
        </p:nvCxnSpPr>
        <p:spPr bwMode="auto">
          <a:xfrm>
            <a:off x="6430280" y="5646377"/>
            <a:ext cx="313014" cy="6778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7D1B4208-0081-F86D-D26F-95C671021EA9}"/>
              </a:ext>
            </a:extLst>
          </p:cNvPr>
          <p:cNvSpPr txBox="1"/>
          <p:nvPr/>
        </p:nvSpPr>
        <p:spPr>
          <a:xfrm>
            <a:off x="3024061" y="2781263"/>
            <a:ext cx="1374094" cy="461665"/>
          </a:xfrm>
          <a:prstGeom prst="rect">
            <a:avLst/>
          </a:prstGeom>
          <a:solidFill>
            <a:srgbClr val="FF0000"/>
          </a:solidFill>
        </p:spPr>
        <p:txBody>
          <a:bodyPr wrap="none" rtlCol="0">
            <a:spAutoFit/>
          </a:bodyPr>
          <a:lstStyle/>
          <a:p>
            <a:r>
              <a:rPr lang="en-IT" i="1"/>
              <a:t>f</a:t>
            </a:r>
            <a:r>
              <a:rPr lang="en-IT" i="1" baseline="-25000"/>
              <a:t>BREM</a:t>
            </a:r>
            <a:r>
              <a:rPr lang="en-IT"/>
              <a:t> &lt; 1 </a:t>
            </a:r>
          </a:p>
        </p:txBody>
      </p:sp>
    </p:spTree>
    <p:extLst>
      <p:ext uri="{BB962C8B-B14F-4D97-AF65-F5344CB8AC3E}">
        <p14:creationId xmlns:p14="http://schemas.microsoft.com/office/powerpoint/2010/main" val="3862527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F7B81-F956-A278-FD14-4963CBAF916E}"/>
            </a:ext>
          </a:extLst>
        </p:cNvPr>
        <p:cNvGrpSpPr/>
        <p:nvPr/>
      </p:nvGrpSpPr>
      <p:grpSpPr>
        <a:xfrm>
          <a:off x="0" y="0"/>
          <a:ext cx="0" cy="0"/>
          <a:chOff x="0" y="0"/>
          <a:chExt cx="0" cy="0"/>
        </a:xfrm>
      </p:grpSpPr>
      <p:pic>
        <p:nvPicPr>
          <p:cNvPr id="5" name="Picture 4" descr="A close-up of a letter&#10;&#10;Description automatically generated">
            <a:extLst>
              <a:ext uri="{FF2B5EF4-FFF2-40B4-BE49-F238E27FC236}">
                <a16:creationId xmlns:a16="http://schemas.microsoft.com/office/drawing/2014/main" id="{F4D49227-B1F1-DF97-717B-30DDAC43B97A}"/>
              </a:ext>
            </a:extLst>
          </p:cNvPr>
          <p:cNvPicPr>
            <a:picLocks noChangeAspect="1"/>
          </p:cNvPicPr>
          <p:nvPr/>
        </p:nvPicPr>
        <p:blipFill>
          <a:blip r:embed="rId3"/>
          <a:stretch>
            <a:fillRect/>
          </a:stretch>
        </p:blipFill>
        <p:spPr>
          <a:xfrm>
            <a:off x="943031" y="980728"/>
            <a:ext cx="7772400" cy="1772208"/>
          </a:xfrm>
          <a:prstGeom prst="rect">
            <a:avLst/>
          </a:prstGeom>
        </p:spPr>
      </p:pic>
      <p:sp>
        <p:nvSpPr>
          <p:cNvPr id="18435" name="CasellaDiTesto 6">
            <a:extLst>
              <a:ext uri="{FF2B5EF4-FFF2-40B4-BE49-F238E27FC236}">
                <a16:creationId xmlns:a16="http://schemas.microsoft.com/office/drawing/2014/main" id="{6B5D4D63-2FC9-B059-BD28-09CA77FD2B84}"/>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012FA72B-3F6B-8BAA-3A4D-2054B1387724}"/>
              </a:ext>
            </a:extLst>
          </p:cNvPr>
          <p:cNvPicPr>
            <a:picLocks noChangeAspect="1"/>
          </p:cNvPicPr>
          <p:nvPr/>
        </p:nvPicPr>
        <p:blipFill>
          <a:blip r:embed="rId4"/>
          <a:stretch>
            <a:fillRect/>
          </a:stretch>
        </p:blipFill>
        <p:spPr>
          <a:xfrm>
            <a:off x="40477" y="29829"/>
            <a:ext cx="1219155" cy="737276"/>
          </a:xfrm>
          <a:prstGeom prst="rect">
            <a:avLst/>
          </a:prstGeom>
        </p:spPr>
      </p:pic>
      <p:pic>
        <p:nvPicPr>
          <p:cNvPr id="7" name="Picture 6" descr="A graph of different colored lines&#10;&#10;Description automatically generated">
            <a:extLst>
              <a:ext uri="{FF2B5EF4-FFF2-40B4-BE49-F238E27FC236}">
                <a16:creationId xmlns:a16="http://schemas.microsoft.com/office/drawing/2014/main" id="{213C4C91-B314-D9D6-E223-DD017548E7BD}"/>
              </a:ext>
            </a:extLst>
          </p:cNvPr>
          <p:cNvPicPr>
            <a:picLocks noChangeAspect="1"/>
          </p:cNvPicPr>
          <p:nvPr/>
        </p:nvPicPr>
        <p:blipFill>
          <a:blip r:embed="rId5"/>
          <a:stretch>
            <a:fillRect/>
          </a:stretch>
        </p:blipFill>
        <p:spPr>
          <a:xfrm>
            <a:off x="1115616" y="2636912"/>
            <a:ext cx="6840760" cy="4011209"/>
          </a:xfrm>
          <a:prstGeom prst="rect">
            <a:avLst/>
          </a:prstGeom>
        </p:spPr>
      </p:pic>
      <p:sp>
        <p:nvSpPr>
          <p:cNvPr id="2" name="Text Box 6">
            <a:extLst>
              <a:ext uri="{FF2B5EF4-FFF2-40B4-BE49-F238E27FC236}">
                <a16:creationId xmlns:a16="http://schemas.microsoft.com/office/drawing/2014/main" id="{54C241F6-3AE2-0430-B5C5-99234795DE97}"/>
              </a:ext>
            </a:extLst>
          </p:cNvPr>
          <p:cNvSpPr txBox="1">
            <a:spLocks noChangeArrowheads="1"/>
          </p:cNvSpPr>
          <p:nvPr/>
        </p:nvSpPr>
        <p:spPr bwMode="auto">
          <a:xfrm>
            <a:off x="6804248" y="6453336"/>
            <a:ext cx="2223686"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L. Bandiera</a:t>
            </a:r>
            <a:endParaRPr lang="en-US"/>
          </a:p>
        </p:txBody>
      </p:sp>
      <p:sp>
        <p:nvSpPr>
          <p:cNvPr id="4" name="TextBox 3">
            <a:extLst>
              <a:ext uri="{FF2B5EF4-FFF2-40B4-BE49-F238E27FC236}">
                <a16:creationId xmlns:a16="http://schemas.microsoft.com/office/drawing/2014/main" id="{D461B478-23C6-C77B-AC76-8889B9E83991}"/>
              </a:ext>
            </a:extLst>
          </p:cNvPr>
          <p:cNvSpPr txBox="1"/>
          <p:nvPr/>
        </p:nvSpPr>
        <p:spPr>
          <a:xfrm>
            <a:off x="2508036" y="398467"/>
            <a:ext cx="4055919" cy="461665"/>
          </a:xfrm>
          <a:prstGeom prst="rect">
            <a:avLst/>
          </a:prstGeom>
          <a:solidFill>
            <a:schemeClr val="bg1"/>
          </a:solidFill>
        </p:spPr>
        <p:txBody>
          <a:bodyPr wrap="none" rtlCol="0">
            <a:spAutoFit/>
          </a:bodyPr>
          <a:lstStyle/>
          <a:p>
            <a:r>
              <a:rPr lang="it-IT" b="1" dirty="0" err="1">
                <a:solidFill>
                  <a:srgbClr val="FF0000"/>
                </a:solidFill>
              </a:rPr>
              <a:t>Channellig</a:t>
            </a:r>
            <a:r>
              <a:rPr lang="it-IT" b="1" dirty="0">
                <a:solidFill>
                  <a:srgbClr val="FF0000"/>
                </a:solidFill>
              </a:rPr>
              <a:t> </a:t>
            </a:r>
            <a:r>
              <a:rPr lang="it-IT" b="1" dirty="0" err="1">
                <a:solidFill>
                  <a:srgbClr val="FF0000"/>
                </a:solidFill>
              </a:rPr>
              <a:t>radiation</a:t>
            </a:r>
            <a:r>
              <a:rPr lang="it-IT" b="1" dirty="0">
                <a:solidFill>
                  <a:srgbClr val="FF0000"/>
                </a:solidFill>
              </a:rPr>
              <a:t> </a:t>
            </a:r>
            <a:r>
              <a:rPr lang="it-IT" b="1" dirty="0" err="1">
                <a:solidFill>
                  <a:srgbClr val="FF0000"/>
                </a:solidFill>
              </a:rPr>
              <a:t>is</a:t>
            </a:r>
            <a:r>
              <a:rPr lang="it-IT" b="1" dirty="0">
                <a:solidFill>
                  <a:srgbClr val="FF0000"/>
                </a:solidFill>
              </a:rPr>
              <a:t> </a:t>
            </a:r>
            <a:r>
              <a:rPr lang="it-IT" b="1" dirty="0" err="1">
                <a:solidFill>
                  <a:srgbClr val="FF0000"/>
                </a:solidFill>
              </a:rPr>
              <a:t>better</a:t>
            </a:r>
            <a:endParaRPr lang="en-IT" b="1" dirty="0">
              <a:solidFill>
                <a:srgbClr val="FF0000"/>
              </a:solidFill>
            </a:endParaRPr>
          </a:p>
        </p:txBody>
      </p:sp>
    </p:spTree>
    <p:extLst>
      <p:ext uri="{BB962C8B-B14F-4D97-AF65-F5344CB8AC3E}">
        <p14:creationId xmlns:p14="http://schemas.microsoft.com/office/powerpoint/2010/main" val="194264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310A-1234-B316-EDB3-1A2509539FEF}"/>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524CBE62-83DA-E9A4-1E5E-1357110C8CC3}"/>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31610A8E-E812-ECF4-81FA-A4E161B64650}"/>
              </a:ext>
            </a:extLst>
          </p:cNvPr>
          <p:cNvPicPr>
            <a:picLocks noChangeAspect="1"/>
          </p:cNvPicPr>
          <p:nvPr/>
        </p:nvPicPr>
        <p:blipFill>
          <a:blip r:embed="rId3"/>
          <a:stretch>
            <a:fillRect/>
          </a:stretch>
        </p:blipFill>
        <p:spPr>
          <a:xfrm>
            <a:off x="40477" y="29829"/>
            <a:ext cx="977041" cy="590859"/>
          </a:xfrm>
          <a:prstGeom prst="rect">
            <a:avLst/>
          </a:prstGeom>
        </p:spPr>
      </p:pic>
      <p:sp>
        <p:nvSpPr>
          <p:cNvPr id="14" name="TextBox 13">
            <a:extLst>
              <a:ext uri="{FF2B5EF4-FFF2-40B4-BE49-F238E27FC236}">
                <a16:creationId xmlns:a16="http://schemas.microsoft.com/office/drawing/2014/main" id="{446F2538-0AE2-5CD6-6518-7819F2E078A4}"/>
              </a:ext>
            </a:extLst>
          </p:cNvPr>
          <p:cNvSpPr txBox="1"/>
          <p:nvPr/>
        </p:nvSpPr>
        <p:spPr>
          <a:xfrm>
            <a:off x="560157" y="3167628"/>
            <a:ext cx="4034118" cy="830997"/>
          </a:xfrm>
          <a:prstGeom prst="rect">
            <a:avLst/>
          </a:prstGeom>
          <a:noFill/>
        </p:spPr>
        <p:txBody>
          <a:bodyPr wrap="none" rtlCol="0">
            <a:spAutoFit/>
          </a:bodyPr>
          <a:lstStyle/>
          <a:p>
            <a:pPr algn="ctr"/>
            <a:r>
              <a:rPr lang="en-IT" b="1" dirty="0">
                <a:solidFill>
                  <a:srgbClr val="FF0000"/>
                </a:solidFill>
              </a:rPr>
              <a:t>FICS with 1 GeV EupraXia’s</a:t>
            </a:r>
          </a:p>
          <a:p>
            <a:pPr algn="ctr"/>
            <a:r>
              <a:rPr lang="en-IT" b="1" dirty="0">
                <a:solidFill>
                  <a:srgbClr val="FF0000"/>
                </a:solidFill>
              </a:rPr>
              <a:t>drive beam before dump</a:t>
            </a:r>
          </a:p>
        </p:txBody>
      </p:sp>
      <p:grpSp>
        <p:nvGrpSpPr>
          <p:cNvPr id="33" name="Group 32">
            <a:extLst>
              <a:ext uri="{FF2B5EF4-FFF2-40B4-BE49-F238E27FC236}">
                <a16:creationId xmlns:a16="http://schemas.microsoft.com/office/drawing/2014/main" id="{53B03816-D57F-28C2-5603-E4F4ABD23C65}"/>
              </a:ext>
            </a:extLst>
          </p:cNvPr>
          <p:cNvGrpSpPr/>
          <p:nvPr/>
        </p:nvGrpSpPr>
        <p:grpSpPr>
          <a:xfrm>
            <a:off x="87090" y="4846513"/>
            <a:ext cx="7959935" cy="1962800"/>
            <a:chOff x="100227" y="5517232"/>
            <a:chExt cx="7959935" cy="1962800"/>
          </a:xfrm>
        </p:grpSpPr>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C7C010AD-9085-312A-019F-C594116DF53C}"/>
                    </a:ext>
                  </a:extLst>
                </p:cNvPr>
                <p:cNvSpPr txBox="1"/>
                <p:nvPr/>
              </p:nvSpPr>
              <p:spPr>
                <a:xfrm>
                  <a:off x="107504" y="5517232"/>
                  <a:ext cx="7776864" cy="497637"/>
                </a:xfrm>
                <a:prstGeom prst="rect">
                  <a:avLst/>
                </a:prstGeom>
                <a:noFill/>
              </p:spPr>
              <p:txBody>
                <a:bodyPr wrap="square">
                  <a:spAutoFit/>
                </a:bodyPr>
                <a:lstStyle/>
                <a:p>
                  <a14:m>
                    <m:oMath xmlns:m="http://schemas.openxmlformats.org/officeDocument/2006/math">
                      <m:sSub>
                        <m:sSubPr>
                          <m:ctrlPr>
                            <a:rPr lang="en-US" sz="2400" i="1" smtClean="0">
                              <a:latin typeface="Cambria Math" panose="02040503050406030204" pitchFamily="18" charset="0"/>
                            </a:rPr>
                          </m:ctrlPr>
                        </m:sSubPr>
                        <m:e>
                          <m:r>
                            <m:rPr>
                              <m:sty m:val="p"/>
                            </m:rPr>
                            <a:rPr lang="it-IT" sz="2400" b="0" i="0">
                              <a:latin typeface="Cambria Math" panose="02040503050406030204" pitchFamily="18" charset="0"/>
                            </a:rPr>
                            <m:t>N</m:t>
                          </m:r>
                        </m:e>
                        <m:sub>
                          <m:r>
                            <m:rPr>
                              <m:sty m:val="p"/>
                            </m:rPr>
                            <a:rPr lang="it-IT" sz="2400" b="0" i="0">
                              <a:latin typeface="Cambria Math" panose="02040503050406030204" pitchFamily="18" charset="0"/>
                            </a:rPr>
                            <m:t>ev</m:t>
                          </m:r>
                          <m:r>
                            <a:rPr lang="it-IT" sz="2400" b="0" i="0">
                              <a:latin typeface="Cambria Math" panose="02040503050406030204" pitchFamily="18" charset="0"/>
                            </a:rPr>
                            <m:t>−</m:t>
                          </m:r>
                          <m:r>
                            <m:rPr>
                              <m:sty m:val="p"/>
                            </m:rPr>
                            <a:rPr lang="it-IT" sz="2400" b="0" i="0">
                              <a:latin typeface="Cambria Math" panose="02040503050406030204" pitchFamily="18" charset="0"/>
                            </a:rPr>
                            <m:t>FICS</m:t>
                          </m:r>
                        </m:sub>
                      </m:sSub>
                    </m:oMath>
                  </a14:m>
                  <a:r>
                    <a:rPr lang="en-US" sz="2400" dirty="0"/>
                    <a:t>  (s</a:t>
                  </a:r>
                  <a:r>
                    <a:rPr lang="en-US" sz="2400" baseline="30000" dirty="0"/>
                    <a:t>-1</a:t>
                  </a:r>
                  <a:r>
                    <a:rPr lang="en-US" sz="2400" dirty="0"/>
                    <a:t>)= </a:t>
                  </a:r>
                  <a14:m>
                    <m:oMath xmlns:m="http://schemas.openxmlformats.org/officeDocument/2006/math">
                      <m:sSub>
                        <m:sSubPr>
                          <m:ctrlPr>
                            <a:rPr lang="en-US" sz="2400" i="1">
                              <a:latin typeface="Cambria Math" panose="02040503050406030204" pitchFamily="18" charset="0"/>
                            </a:rPr>
                          </m:ctrlPr>
                        </m:sSubPr>
                        <m:e>
                          <m:r>
                            <m:rPr>
                              <m:sty m:val="p"/>
                            </m:rPr>
                            <a:rPr lang="it-IT" sz="2400" b="0" i="0">
                              <a:latin typeface="Cambria Math" panose="02040503050406030204" pitchFamily="18" charset="0"/>
                            </a:rPr>
                            <m:t>N</m:t>
                          </m:r>
                        </m:e>
                        <m:sub>
                          <m:r>
                            <m:rPr>
                              <m:sty m:val="p"/>
                            </m:rPr>
                            <a:rPr lang="it-IT" sz="2400" b="0" i="0">
                              <a:latin typeface="Cambria Math" panose="02040503050406030204" pitchFamily="18" charset="0"/>
                            </a:rPr>
                            <m:t>e</m:t>
                          </m:r>
                          <m:r>
                            <a:rPr lang="it-IT" sz="2400" b="0" i="0">
                              <a:latin typeface="Cambria Math" panose="02040503050406030204" pitchFamily="18" charset="0"/>
                            </a:rPr>
                            <m:t>−</m:t>
                          </m:r>
                        </m:sub>
                      </m:sSub>
                      <m:r>
                        <m:rPr>
                          <m:sty m:val="p"/>
                        </m:rPr>
                        <a:rPr lang="it-IT" sz="2400" b="0" i="0">
                          <a:latin typeface="Cambria Math" panose="02040503050406030204" pitchFamily="18" charset="0"/>
                        </a:rPr>
                        <m:t>f</m:t>
                      </m:r>
                      <m:r>
                        <a:rPr lang="it-IT" sz="2400" b="0" i="0">
                          <a:latin typeface="Cambria Math" panose="02040503050406030204" pitchFamily="18" charset="0"/>
                        </a:rPr>
                        <m:t>(</m:t>
                      </m:r>
                      <m:r>
                        <m:rPr>
                          <m:sty m:val="p"/>
                        </m:rPr>
                        <a:rPr lang="it-IT" sz="2400" b="0" i="0">
                          <a:latin typeface="Cambria Math" panose="02040503050406030204" pitchFamily="18" charset="0"/>
                        </a:rPr>
                        <m:t>Hz</m:t>
                      </m:r>
                      <m:r>
                        <a:rPr lang="it-IT" sz="2400" b="0" i="0">
                          <a:latin typeface="Cambria Math" panose="02040503050406030204" pitchFamily="18" charset="0"/>
                        </a:rPr>
                        <m:t>)</m:t>
                      </m:r>
                      <m:sSub>
                        <m:sSubPr>
                          <m:ctrlPr>
                            <a:rPr lang="it-IT" sz="2400" b="0" i="1">
                              <a:latin typeface="Cambria Math" panose="02040503050406030204" pitchFamily="18" charset="0"/>
                            </a:rPr>
                          </m:ctrlPr>
                        </m:sSubPr>
                        <m:e>
                          <m:r>
                            <m:rPr>
                              <m:sty m:val="p"/>
                            </m:rPr>
                            <a:rPr lang="it-IT" sz="2400" b="0" i="0">
                              <a:latin typeface="Cambria Math" panose="02040503050406030204" pitchFamily="18" charset="0"/>
                            </a:rPr>
                            <m:t>N</m:t>
                          </m:r>
                        </m:e>
                        <m:sub>
                          <m:r>
                            <m:rPr>
                              <m:sty m:val="p"/>
                            </m:rPr>
                            <a:rPr lang="it-IT" sz="2400" b="0" i="0">
                              <a:latin typeface="Cambria Math" panose="02040503050406030204" pitchFamily="18" charset="0"/>
                            </a:rPr>
                            <m:t>ph</m:t>
                          </m:r>
                        </m:sub>
                      </m:sSub>
                      <m:r>
                        <a:rPr lang="it-IT" sz="2400" b="0" i="0">
                          <a:latin typeface="Cambria Math" panose="02040503050406030204" pitchFamily="18" charset="0"/>
                        </a:rPr>
                        <m:t>(</m:t>
                      </m:r>
                      <m:sSup>
                        <m:sSupPr>
                          <m:ctrlPr>
                            <a:rPr lang="it-IT" sz="2400" b="0" i="1">
                              <a:latin typeface="Cambria Math" panose="02040503050406030204" pitchFamily="18" charset="0"/>
                            </a:rPr>
                          </m:ctrlPr>
                        </m:sSupPr>
                        <m:e>
                          <m:r>
                            <m:rPr>
                              <m:sty m:val="p"/>
                            </m:rPr>
                            <a:rPr lang="it-IT" sz="2400" b="0" i="0">
                              <a:latin typeface="Cambria Math" panose="02040503050406030204" pitchFamily="18" charset="0"/>
                            </a:rPr>
                            <m:t>cm</m:t>
                          </m:r>
                        </m:e>
                        <m:sup>
                          <m:r>
                            <a:rPr lang="it-IT" sz="2400" b="0" i="0">
                              <a:latin typeface="Cambria Math" panose="02040503050406030204" pitchFamily="18" charset="0"/>
                            </a:rPr>
                            <m:t>−3</m:t>
                          </m:r>
                        </m:sup>
                      </m:sSup>
                      <m:r>
                        <a:rPr lang="it-IT" sz="2400" b="0" i="0">
                          <a:latin typeface="Cambria Math" panose="02040503050406030204" pitchFamily="18" charset="0"/>
                        </a:rPr>
                        <m:t>)</m:t>
                      </m:r>
                      <m:r>
                        <m:rPr>
                          <m:sty m:val="p"/>
                        </m:rPr>
                        <a:rPr lang="it-IT" sz="2400" b="0" i="0">
                          <a:latin typeface="Cambria Math" panose="02040503050406030204" pitchFamily="18" charset="0"/>
                        </a:rPr>
                        <m:t>L</m:t>
                      </m:r>
                      <m:r>
                        <a:rPr lang="it-IT" sz="2400" b="0" i="0">
                          <a:latin typeface="Cambria Math" panose="02040503050406030204" pitchFamily="18" charset="0"/>
                        </a:rPr>
                        <m:t>(</m:t>
                      </m:r>
                      <m:r>
                        <m:rPr>
                          <m:sty m:val="p"/>
                        </m:rPr>
                        <a:rPr lang="it-IT" sz="2400" b="0" i="0">
                          <a:latin typeface="Cambria Math" panose="02040503050406030204" pitchFamily="18" charset="0"/>
                        </a:rPr>
                        <m:t>cm</m:t>
                      </m:r>
                      <m:r>
                        <a:rPr lang="it-IT" sz="2400" b="0" i="0">
                          <a:latin typeface="Cambria Math" panose="02040503050406030204" pitchFamily="18" charset="0"/>
                        </a:rPr>
                        <m:t>)</m:t>
                      </m:r>
                      <m:sSub>
                        <m:sSubPr>
                          <m:ctrlPr>
                            <a:rPr lang="el-GR" sz="2400" b="0" i="1">
                              <a:latin typeface="Cambria Math" panose="02040503050406030204" pitchFamily="18" charset="0"/>
                              <a:ea typeface="Cambria Math" panose="02040503050406030204" pitchFamily="18" charset="0"/>
                            </a:rPr>
                          </m:ctrlPr>
                        </m:sSubPr>
                        <m:e>
                          <m:r>
                            <m:rPr>
                              <m:sty m:val="p"/>
                            </m:rPr>
                            <a:rPr lang="el-GR" sz="2400" b="0" i="0">
                              <a:latin typeface="Cambria Math" panose="02040503050406030204" pitchFamily="18" charset="0"/>
                              <a:ea typeface="Cambria Math" panose="02040503050406030204" pitchFamily="18" charset="0"/>
                            </a:rPr>
                            <m:t>Σ</m:t>
                          </m:r>
                        </m:e>
                        <m:sub>
                          <m:r>
                            <m:rPr>
                              <m:sty m:val="p"/>
                            </m:rPr>
                            <a:rPr lang="it-IT" sz="2400" b="0" i="0">
                              <a:latin typeface="Cambria Math" panose="02040503050406030204" pitchFamily="18" charset="0"/>
                              <a:ea typeface="Cambria Math" panose="02040503050406030204" pitchFamily="18" charset="0"/>
                            </a:rPr>
                            <m:t>KN</m:t>
                          </m:r>
                        </m:sub>
                      </m:sSub>
                      <m:r>
                        <a:rPr lang="it-IT" i="0">
                          <a:latin typeface="Cambria Math" panose="02040503050406030204" pitchFamily="18" charset="0"/>
                        </a:rPr>
                        <m:t> (</m:t>
                      </m:r>
                      <m:sSup>
                        <m:sSupPr>
                          <m:ctrlPr>
                            <a:rPr lang="it-IT" i="1">
                              <a:latin typeface="Cambria Math" panose="02040503050406030204" pitchFamily="18" charset="0"/>
                            </a:rPr>
                          </m:ctrlPr>
                        </m:sSupPr>
                        <m:e>
                          <m:r>
                            <m:rPr>
                              <m:sty m:val="p"/>
                            </m:rPr>
                            <a:rPr lang="it-IT" i="0">
                              <a:latin typeface="Cambria Math" panose="02040503050406030204" pitchFamily="18" charset="0"/>
                            </a:rPr>
                            <m:t>cm</m:t>
                          </m:r>
                        </m:e>
                        <m:sup>
                          <m:r>
                            <a:rPr lang="it-IT" b="0" i="0">
                              <a:latin typeface="Cambria Math" panose="02040503050406030204" pitchFamily="18" charset="0"/>
                            </a:rPr>
                            <m:t>2</m:t>
                          </m:r>
                        </m:sup>
                      </m:sSup>
                      <m:r>
                        <a:rPr lang="it-IT" i="0">
                          <a:latin typeface="Cambria Math" panose="02040503050406030204" pitchFamily="18" charset="0"/>
                        </a:rPr>
                        <m:t>)</m:t>
                      </m:r>
                    </m:oMath>
                  </a14:m>
                  <a:endParaRPr lang="en-US" sz="2400" baseline="30000" dirty="0"/>
                </a:p>
              </p:txBody>
            </p:sp>
          </mc:Choice>
          <mc:Fallback>
            <p:sp>
              <p:nvSpPr>
                <p:cNvPr id="16" name="TextBox 15">
                  <a:extLst>
                    <a:ext uri="{FF2B5EF4-FFF2-40B4-BE49-F238E27FC236}">
                      <a16:creationId xmlns:a16="http://schemas.microsoft.com/office/drawing/2014/main" id="{C7C010AD-9085-312A-019F-C594116DF53C}"/>
                    </a:ext>
                  </a:extLst>
                </p:cNvPr>
                <p:cNvSpPr txBox="1">
                  <a:spLocks noRot="1" noChangeAspect="1" noMove="1" noResize="1" noEditPoints="1" noAdjustHandles="1" noChangeArrowheads="1" noChangeShapeType="1" noTextEdit="1"/>
                </p:cNvSpPr>
                <p:nvPr/>
              </p:nvSpPr>
              <p:spPr>
                <a:xfrm>
                  <a:off x="107504" y="5517232"/>
                  <a:ext cx="7776864" cy="497637"/>
                </a:xfrm>
                <a:prstGeom prst="rect">
                  <a:avLst/>
                </a:prstGeom>
                <a:blipFill>
                  <a:blip r:embed="rId4"/>
                  <a:stretch>
                    <a:fillRect l="-157" t="-8537" b="-20732"/>
                  </a:stretch>
                </a:blipFill>
              </p:spPr>
              <p:txBody>
                <a:bodyPr/>
                <a:lstStyle/>
                <a:p>
                  <a:r>
                    <a:rPr lang="it-IT">
                      <a:noFill/>
                    </a:rPr>
                    <a:t> </a:t>
                  </a:r>
                </a:p>
              </p:txBody>
            </p:sp>
          </mc:Fallback>
        </mc:AlternateContent>
        <p:cxnSp>
          <p:nvCxnSpPr>
            <p:cNvPr id="18" name="Straight Arrow Connector 17">
              <a:extLst>
                <a:ext uri="{FF2B5EF4-FFF2-40B4-BE49-F238E27FC236}">
                  <a16:creationId xmlns:a16="http://schemas.microsoft.com/office/drawing/2014/main" id="{93525D33-E2D2-F88A-F853-A81E52F57EB1}"/>
                </a:ext>
              </a:extLst>
            </p:cNvPr>
            <p:cNvCxnSpPr>
              <a:cxnSpLocks/>
            </p:cNvCxnSpPr>
            <p:nvPr/>
          </p:nvCxnSpPr>
          <p:spPr bwMode="auto">
            <a:xfrm>
              <a:off x="6372201" y="5950598"/>
              <a:ext cx="512319" cy="4307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AE2BCC64-3D25-6D49-1CB6-B7503940BC5E}"/>
                </a:ext>
              </a:extLst>
            </p:cNvPr>
            <p:cNvCxnSpPr>
              <a:cxnSpLocks/>
            </p:cNvCxnSpPr>
            <p:nvPr/>
          </p:nvCxnSpPr>
          <p:spPr bwMode="auto">
            <a:xfrm>
              <a:off x="5372352" y="6021288"/>
              <a:ext cx="0" cy="4307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2" name="TextBox 21">
              <a:extLst>
                <a:ext uri="{FF2B5EF4-FFF2-40B4-BE49-F238E27FC236}">
                  <a16:creationId xmlns:a16="http://schemas.microsoft.com/office/drawing/2014/main" id="{C6C8332C-5EE1-A733-6D52-12AA3515C365}"/>
                </a:ext>
              </a:extLst>
            </p:cNvPr>
            <p:cNvSpPr txBox="1"/>
            <p:nvPr/>
          </p:nvSpPr>
          <p:spPr>
            <a:xfrm>
              <a:off x="4932040" y="6381328"/>
              <a:ext cx="944489" cy="461665"/>
            </a:xfrm>
            <a:prstGeom prst="rect">
              <a:avLst/>
            </a:prstGeom>
            <a:noFill/>
          </p:spPr>
          <p:txBody>
            <a:bodyPr wrap="none" rtlCol="0">
              <a:spAutoFit/>
            </a:bodyPr>
            <a:lstStyle/>
            <a:p>
              <a:r>
                <a:rPr lang="en-IT" dirty="0"/>
                <a:t>20 cm</a:t>
              </a:r>
            </a:p>
          </p:txBody>
        </p:sp>
        <p:sp>
          <p:nvSpPr>
            <p:cNvPr id="23" name="TextBox 22">
              <a:extLst>
                <a:ext uri="{FF2B5EF4-FFF2-40B4-BE49-F238E27FC236}">
                  <a16:creationId xmlns:a16="http://schemas.microsoft.com/office/drawing/2014/main" id="{09799BAE-E529-7F12-56C3-2E7DC8652023}"/>
                </a:ext>
              </a:extLst>
            </p:cNvPr>
            <p:cNvSpPr txBox="1"/>
            <p:nvPr/>
          </p:nvSpPr>
          <p:spPr>
            <a:xfrm>
              <a:off x="6628360" y="6336000"/>
              <a:ext cx="1431802" cy="461665"/>
            </a:xfrm>
            <a:prstGeom prst="rect">
              <a:avLst/>
            </a:prstGeom>
            <a:noFill/>
          </p:spPr>
          <p:txBody>
            <a:bodyPr wrap="none" rtlCol="0">
              <a:spAutoFit/>
            </a:bodyPr>
            <a:lstStyle/>
            <a:p>
              <a:r>
                <a:rPr lang="en-IT" dirty="0"/>
                <a:t>1.1 mbarn</a:t>
              </a:r>
            </a:p>
          </p:txBody>
        </p:sp>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57A948D4-E662-248A-81D9-4AFA115A3834}"/>
                    </a:ext>
                  </a:extLst>
                </p:cNvPr>
                <p:cNvSpPr txBox="1"/>
                <p:nvPr/>
              </p:nvSpPr>
              <p:spPr>
                <a:xfrm>
                  <a:off x="100227" y="6279703"/>
                  <a:ext cx="3908845" cy="1200329"/>
                </a:xfrm>
                <a:prstGeom prst="rect">
                  <a:avLst/>
                </a:prstGeom>
                <a:noFill/>
              </p:spPr>
              <p:txBody>
                <a:bodyPr wrap="square">
                  <a:spAutoFit/>
                </a:bodyPr>
                <a:lstStyle/>
                <a:p>
                  <a14:m>
                    <m:oMath xmlns:m="http://schemas.openxmlformats.org/officeDocument/2006/math">
                      <m:sSub>
                        <m:sSubPr>
                          <m:ctrlPr>
                            <a:rPr lang="en-US" sz="2400" i="1">
                              <a:latin typeface="Cambria Math" panose="02040503050406030204" pitchFamily="18" charset="0"/>
                            </a:rPr>
                          </m:ctrlPr>
                        </m:sSubPr>
                        <m:e>
                          <m:r>
                            <m:rPr>
                              <m:sty m:val="p"/>
                            </m:rPr>
                            <a:rPr lang="it-IT" sz="2400" b="0" i="0">
                              <a:latin typeface="Cambria Math" panose="02040503050406030204" pitchFamily="18" charset="0"/>
                            </a:rPr>
                            <m:t>N</m:t>
                          </m:r>
                        </m:e>
                        <m:sub>
                          <m:r>
                            <m:rPr>
                              <m:sty m:val="p"/>
                            </m:rPr>
                            <a:rPr lang="it-IT" sz="2400" b="0" i="0">
                              <a:latin typeface="Cambria Math" panose="02040503050406030204" pitchFamily="18" charset="0"/>
                            </a:rPr>
                            <m:t>ev</m:t>
                          </m:r>
                          <m:r>
                            <a:rPr lang="it-IT" sz="2400" b="0" i="0">
                              <a:latin typeface="Cambria Math" panose="02040503050406030204" pitchFamily="18" charset="0"/>
                            </a:rPr>
                            <m:t>−</m:t>
                          </m:r>
                          <m:r>
                            <m:rPr>
                              <m:sty m:val="p"/>
                            </m:rPr>
                            <a:rPr lang="it-IT" sz="2400" b="0" i="0">
                              <a:latin typeface="Cambria Math" panose="02040503050406030204" pitchFamily="18" charset="0"/>
                            </a:rPr>
                            <m:t>FICS</m:t>
                          </m:r>
                        </m:sub>
                      </m:sSub>
                    </m:oMath>
                  </a14:m>
                  <a:r>
                    <a:rPr lang="en-US" sz="2400" dirty="0"/>
                    <a:t>  (s</a:t>
                  </a:r>
                  <a:r>
                    <a:rPr lang="en-US" sz="2400" baseline="30000" dirty="0"/>
                    <a:t>-1</a:t>
                  </a:r>
                  <a:r>
                    <a:rPr lang="en-US" sz="2400" dirty="0"/>
                    <a:t>)</a:t>
                  </a:r>
                  <a14:m>
                    <m:oMath xmlns:m="http://schemas.openxmlformats.org/officeDocument/2006/math">
                      <m:r>
                        <a:rPr lang="en-US" sz="2400" i="0">
                          <a:latin typeface="Cambria Math" panose="02040503050406030204" pitchFamily="18" charset="0"/>
                          <a:ea typeface="Cambria Math" panose="02040503050406030204" pitchFamily="18" charset="0"/>
                        </a:rPr>
                        <m:t>≅</m:t>
                      </m:r>
                    </m:oMath>
                  </a14:m>
                  <a:r>
                    <a:rPr lang="en-US" sz="2400" dirty="0"/>
                    <a:t> 3.7</a:t>
                  </a:r>
                </a:p>
                <a:p>
                  <a:r>
                    <a:rPr lang="en-US" dirty="0"/>
                    <a:t>(confirmed by CAIN simulation)</a:t>
                  </a:r>
                  <a:endParaRPr lang="en-US" sz="2400" dirty="0"/>
                </a:p>
              </p:txBody>
            </p:sp>
          </mc:Choice>
          <mc:Fallback>
            <p:sp>
              <p:nvSpPr>
                <p:cNvPr id="24" name="TextBox 23">
                  <a:extLst>
                    <a:ext uri="{FF2B5EF4-FFF2-40B4-BE49-F238E27FC236}">
                      <a16:creationId xmlns:a16="http://schemas.microsoft.com/office/drawing/2014/main" id="{57A948D4-E662-248A-81D9-4AFA115A3834}"/>
                    </a:ext>
                  </a:extLst>
                </p:cNvPr>
                <p:cNvSpPr txBox="1">
                  <a:spLocks noRot="1" noChangeAspect="1" noMove="1" noResize="1" noEditPoints="1" noAdjustHandles="1" noChangeArrowheads="1" noChangeShapeType="1" noTextEdit="1"/>
                </p:cNvSpPr>
                <p:nvPr/>
              </p:nvSpPr>
              <p:spPr>
                <a:xfrm>
                  <a:off x="100227" y="6279703"/>
                  <a:ext cx="3908845" cy="1200329"/>
                </a:xfrm>
                <a:prstGeom prst="rect">
                  <a:avLst/>
                </a:prstGeom>
                <a:blipFill>
                  <a:blip r:embed="rId5"/>
                  <a:stretch>
                    <a:fillRect l="-2336" t="-4061" b="-10660"/>
                  </a:stretch>
                </a:blipFill>
              </p:spPr>
              <p:txBody>
                <a:bodyPr/>
                <a:lstStyle/>
                <a:p>
                  <a:r>
                    <a:rPr lang="it-IT">
                      <a:noFill/>
                    </a:rPr>
                    <a:t> </a:t>
                  </a:r>
                </a:p>
              </p:txBody>
            </p:sp>
          </mc:Fallback>
        </mc:AlternateContent>
      </p:grpSp>
      <p:grpSp>
        <p:nvGrpSpPr>
          <p:cNvPr id="32" name="Group 31">
            <a:extLst>
              <a:ext uri="{FF2B5EF4-FFF2-40B4-BE49-F238E27FC236}">
                <a16:creationId xmlns:a16="http://schemas.microsoft.com/office/drawing/2014/main" id="{A6547402-B522-EA2A-3731-298F56BE3F62}"/>
              </a:ext>
            </a:extLst>
          </p:cNvPr>
          <p:cNvGrpSpPr/>
          <p:nvPr/>
        </p:nvGrpSpPr>
        <p:grpSpPr>
          <a:xfrm>
            <a:off x="188735" y="383469"/>
            <a:ext cx="8955265" cy="3937793"/>
            <a:chOff x="107504" y="1507431"/>
            <a:chExt cx="8955265" cy="3937793"/>
          </a:xfrm>
        </p:grpSpPr>
        <p:grpSp>
          <p:nvGrpSpPr>
            <p:cNvPr id="11" name="Group 10">
              <a:extLst>
                <a:ext uri="{FF2B5EF4-FFF2-40B4-BE49-F238E27FC236}">
                  <a16:creationId xmlns:a16="http://schemas.microsoft.com/office/drawing/2014/main" id="{F044E454-D5F5-268C-E003-DD0888F36F53}"/>
                </a:ext>
              </a:extLst>
            </p:cNvPr>
            <p:cNvGrpSpPr/>
            <p:nvPr/>
          </p:nvGrpSpPr>
          <p:grpSpPr>
            <a:xfrm>
              <a:off x="5742632" y="2591916"/>
              <a:ext cx="2717800" cy="2781300"/>
              <a:chOff x="3491880" y="1982358"/>
              <a:chExt cx="2717800" cy="2781300"/>
            </a:xfrm>
          </p:grpSpPr>
          <p:pic>
            <p:nvPicPr>
              <p:cNvPr id="7" name="Picture 6" descr="A close-up of a roll of paper&#10;&#10;Description automatically generated">
                <a:extLst>
                  <a:ext uri="{FF2B5EF4-FFF2-40B4-BE49-F238E27FC236}">
                    <a16:creationId xmlns:a16="http://schemas.microsoft.com/office/drawing/2014/main" id="{9B940DE2-7D87-545C-ABAF-BEBC0886A34B}"/>
                  </a:ext>
                </a:extLst>
              </p:cNvPr>
              <p:cNvPicPr>
                <a:picLocks noChangeAspect="1"/>
              </p:cNvPicPr>
              <p:nvPr/>
            </p:nvPicPr>
            <p:blipFill>
              <a:blip r:embed="rId6"/>
              <a:stretch>
                <a:fillRect/>
              </a:stretch>
            </p:blipFill>
            <p:spPr>
              <a:xfrm>
                <a:off x="3491880" y="1982358"/>
                <a:ext cx="2717800" cy="2781300"/>
              </a:xfrm>
              <a:prstGeom prst="rect">
                <a:avLst/>
              </a:prstGeom>
            </p:spPr>
          </p:pic>
          <p:pic>
            <p:nvPicPr>
              <p:cNvPr id="4" name="Picture 3" descr="A pink square with a black border&#10;&#10;Description automatically generated with medium confidence">
                <a:extLst>
                  <a:ext uri="{FF2B5EF4-FFF2-40B4-BE49-F238E27FC236}">
                    <a16:creationId xmlns:a16="http://schemas.microsoft.com/office/drawing/2014/main" id="{A82418FB-7A75-2AEA-40D7-D082FEA6DF12}"/>
                  </a:ext>
                </a:extLst>
              </p:cNvPr>
              <p:cNvPicPr>
                <a:picLocks noChangeAspect="1"/>
              </p:cNvPicPr>
              <p:nvPr/>
            </p:nvPicPr>
            <p:blipFill>
              <a:blip r:embed="rId7"/>
              <a:stretch>
                <a:fillRect/>
              </a:stretch>
            </p:blipFill>
            <p:spPr>
              <a:xfrm>
                <a:off x="3491880" y="1988840"/>
                <a:ext cx="432048" cy="1320800"/>
              </a:xfrm>
              <a:prstGeom prst="rect">
                <a:avLst/>
              </a:prstGeom>
            </p:spPr>
          </p:pic>
          <p:pic>
            <p:nvPicPr>
              <p:cNvPr id="8" name="Picture 7" descr="A pink square with a black border&#10;&#10;Description automatically generated with medium confidence">
                <a:extLst>
                  <a:ext uri="{FF2B5EF4-FFF2-40B4-BE49-F238E27FC236}">
                    <a16:creationId xmlns:a16="http://schemas.microsoft.com/office/drawing/2014/main" id="{7FB12A14-8CFB-ABFE-ECD9-8439F4C0E896}"/>
                  </a:ext>
                </a:extLst>
              </p:cNvPr>
              <p:cNvPicPr>
                <a:picLocks noChangeAspect="1"/>
              </p:cNvPicPr>
              <p:nvPr/>
            </p:nvPicPr>
            <p:blipFill>
              <a:blip r:embed="rId7"/>
              <a:stretch>
                <a:fillRect/>
              </a:stretch>
            </p:blipFill>
            <p:spPr>
              <a:xfrm>
                <a:off x="3913688" y="1988840"/>
                <a:ext cx="720080" cy="576064"/>
              </a:xfrm>
              <a:prstGeom prst="rect">
                <a:avLst/>
              </a:prstGeom>
            </p:spPr>
          </p:pic>
          <p:pic>
            <p:nvPicPr>
              <p:cNvPr id="9" name="Picture 8" descr="A pink square with a black border&#10;&#10;Description automatically generated with medium confidence">
                <a:extLst>
                  <a:ext uri="{FF2B5EF4-FFF2-40B4-BE49-F238E27FC236}">
                    <a16:creationId xmlns:a16="http://schemas.microsoft.com/office/drawing/2014/main" id="{43BA0B00-4A92-B359-46A1-E9F6B6496802}"/>
                  </a:ext>
                </a:extLst>
              </p:cNvPr>
              <p:cNvPicPr>
                <a:picLocks noChangeAspect="1"/>
              </p:cNvPicPr>
              <p:nvPr/>
            </p:nvPicPr>
            <p:blipFill>
              <a:blip r:embed="rId7"/>
              <a:stretch>
                <a:fillRect/>
              </a:stretch>
            </p:blipFill>
            <p:spPr>
              <a:xfrm>
                <a:off x="3491881" y="2852936"/>
                <a:ext cx="216024" cy="638031"/>
              </a:xfrm>
              <a:prstGeom prst="rect">
                <a:avLst/>
              </a:prstGeom>
            </p:spPr>
          </p:pic>
          <p:pic>
            <p:nvPicPr>
              <p:cNvPr id="10" name="Picture 9" descr="A pink square with a black border&#10;&#10;Description automatically generated with medium confidence">
                <a:extLst>
                  <a:ext uri="{FF2B5EF4-FFF2-40B4-BE49-F238E27FC236}">
                    <a16:creationId xmlns:a16="http://schemas.microsoft.com/office/drawing/2014/main" id="{86AA2F97-5F38-5124-03AA-11FA9EB16D48}"/>
                  </a:ext>
                </a:extLst>
              </p:cNvPr>
              <p:cNvPicPr>
                <a:picLocks noChangeAspect="1"/>
              </p:cNvPicPr>
              <p:nvPr/>
            </p:nvPicPr>
            <p:blipFill>
              <a:blip r:embed="rId7"/>
              <a:stretch>
                <a:fillRect/>
              </a:stretch>
            </p:blipFill>
            <p:spPr>
              <a:xfrm>
                <a:off x="3491880" y="3429000"/>
                <a:ext cx="144016" cy="319016"/>
              </a:xfrm>
              <a:prstGeom prst="rect">
                <a:avLst/>
              </a:prstGeom>
            </p:spPr>
          </p:pic>
        </p:grpSp>
        <p:sp>
          <p:nvSpPr>
            <p:cNvPr id="13" name="TextBox 12">
              <a:extLst>
                <a:ext uri="{FF2B5EF4-FFF2-40B4-BE49-F238E27FC236}">
                  <a16:creationId xmlns:a16="http://schemas.microsoft.com/office/drawing/2014/main" id="{07588E82-09A0-ABD4-FDE1-82780D440AE1}"/>
                </a:ext>
              </a:extLst>
            </p:cNvPr>
            <p:cNvSpPr txBox="1"/>
            <p:nvPr/>
          </p:nvSpPr>
          <p:spPr>
            <a:xfrm>
              <a:off x="356423" y="1507431"/>
              <a:ext cx="8368445" cy="738664"/>
            </a:xfrm>
            <a:prstGeom prst="rect">
              <a:avLst/>
            </a:prstGeom>
            <a:noFill/>
          </p:spPr>
          <p:txBody>
            <a:bodyPr wrap="none" rtlCol="0">
              <a:spAutoFit/>
            </a:bodyPr>
            <a:lstStyle/>
            <a:p>
              <a:pPr algn="ctr"/>
              <a:r>
                <a:rPr lang="en-IT" dirty="0"/>
                <a:t>A photonic target may be a viable alternative option!</a:t>
              </a:r>
            </a:p>
            <a:p>
              <a:pPr algn="ctr"/>
              <a:r>
                <a:rPr lang="en-GB" sz="1800" i="1" dirty="0"/>
                <a:t>I</a:t>
              </a:r>
              <a:r>
                <a:rPr lang="en-IT" sz="1800" i="1" dirty="0"/>
                <a:t>f we cannot take the photons onto the electrons we’ll take the electrons to the photons…</a:t>
              </a:r>
            </a:p>
          </p:txBody>
        </p:sp>
        <p:sp>
          <p:nvSpPr>
            <p:cNvPr id="2" name="TextBox 1">
              <a:extLst>
                <a:ext uri="{FF2B5EF4-FFF2-40B4-BE49-F238E27FC236}">
                  <a16:creationId xmlns:a16="http://schemas.microsoft.com/office/drawing/2014/main" id="{9F5D3B99-3386-56C6-55CC-6B6C98E26247}"/>
                </a:ext>
              </a:extLst>
            </p:cNvPr>
            <p:cNvSpPr txBox="1"/>
            <p:nvPr/>
          </p:nvSpPr>
          <p:spPr>
            <a:xfrm>
              <a:off x="2843808" y="2256685"/>
              <a:ext cx="5337886" cy="369332"/>
            </a:xfrm>
            <a:prstGeom prst="rect">
              <a:avLst/>
            </a:prstGeom>
            <a:noFill/>
          </p:spPr>
          <p:txBody>
            <a:bodyPr wrap="square" rtlCol="0">
              <a:spAutoFit/>
            </a:bodyPr>
            <a:lstStyle/>
            <a:p>
              <a:r>
                <a:rPr lang="en-GB" sz="1800">
                  <a:highlight>
                    <a:srgbClr val="FFFF00"/>
                  </a:highlight>
                </a:rPr>
                <a:t>Credits:</a:t>
              </a:r>
              <a:r>
                <a:rPr lang="en-IT" sz="1800">
                  <a:highlight>
                    <a:srgbClr val="FFFF00"/>
                  </a:highlight>
                </a:rPr>
                <a:t> Adolfo Esposito (LNF) private communication</a:t>
              </a:r>
            </a:p>
          </p:txBody>
        </p:sp>
        <p:sp>
          <p:nvSpPr>
            <p:cNvPr id="6" name="TextBox 5">
              <a:extLst>
                <a:ext uri="{FF2B5EF4-FFF2-40B4-BE49-F238E27FC236}">
                  <a16:creationId xmlns:a16="http://schemas.microsoft.com/office/drawing/2014/main" id="{C2E77B3C-6743-A0FC-952F-B51399A2D65E}"/>
                </a:ext>
              </a:extLst>
            </p:cNvPr>
            <p:cNvSpPr txBox="1"/>
            <p:nvPr/>
          </p:nvSpPr>
          <p:spPr>
            <a:xfrm>
              <a:off x="107504" y="2636912"/>
              <a:ext cx="5456943" cy="1569660"/>
            </a:xfrm>
            <a:prstGeom prst="rect">
              <a:avLst/>
            </a:prstGeom>
            <a:noFill/>
          </p:spPr>
          <p:txBody>
            <a:bodyPr wrap="none" rtlCol="0">
              <a:spAutoFit/>
            </a:bodyPr>
            <a:lstStyle/>
            <a:p>
              <a:r>
                <a:rPr lang="en-IT" dirty="0"/>
                <a:t>Ba-133 hollow cylinder</a:t>
              </a:r>
            </a:p>
            <a:p>
              <a:r>
                <a:rPr lang="en-GB" dirty="0"/>
                <a:t>S</a:t>
              </a:r>
              <a:r>
                <a:rPr lang="en-IT" dirty="0"/>
                <a:t>pecific activity 9.3 PetaBq/kg</a:t>
              </a:r>
            </a:p>
            <a:p>
              <a:r>
                <a:rPr lang="en-GB" dirty="0"/>
                <a:t>e</a:t>
              </a:r>
              <a:r>
                <a:rPr lang="en-IT" dirty="0"/>
                <a:t>quivalent to </a:t>
              </a:r>
              <a:r>
                <a:rPr lang="en-IT" i="1" dirty="0"/>
                <a:t>N</a:t>
              </a:r>
              <a:r>
                <a:rPr lang="en-IT" i="1" baseline="-25000" dirty="0"/>
                <a:t>ph</a:t>
              </a:r>
              <a:r>
                <a:rPr lang="en-IT" dirty="0"/>
                <a:t> =3.4*10</a:t>
              </a:r>
              <a:r>
                <a:rPr lang="en-IT" baseline="30000" dirty="0"/>
                <a:t>13</a:t>
              </a:r>
              <a:r>
                <a:rPr lang="en-IT" dirty="0"/>
                <a:t> photons / cm</a:t>
              </a:r>
              <a:r>
                <a:rPr lang="en-IT" baseline="30000" dirty="0"/>
                <a:t>3</a:t>
              </a:r>
            </a:p>
            <a:p>
              <a:r>
                <a:rPr lang="en-GB" dirty="0"/>
                <a:t>g</a:t>
              </a:r>
              <a:r>
                <a:rPr lang="en-IT" dirty="0"/>
                <a:t>amma emission @ 276 keV and 356 keV</a:t>
              </a:r>
            </a:p>
          </p:txBody>
        </p:sp>
        <p:sp>
          <p:nvSpPr>
            <p:cNvPr id="26" name="TextBox 25">
              <a:extLst>
                <a:ext uri="{FF2B5EF4-FFF2-40B4-BE49-F238E27FC236}">
                  <a16:creationId xmlns:a16="http://schemas.microsoft.com/office/drawing/2014/main" id="{EBD0E3D3-4345-2F83-9713-4C425BC2A027}"/>
                </a:ext>
              </a:extLst>
            </p:cNvPr>
            <p:cNvSpPr txBox="1"/>
            <p:nvPr/>
          </p:nvSpPr>
          <p:spPr>
            <a:xfrm>
              <a:off x="5868144" y="4983559"/>
              <a:ext cx="1165704" cy="461665"/>
            </a:xfrm>
            <a:prstGeom prst="rect">
              <a:avLst/>
            </a:prstGeom>
            <a:noFill/>
          </p:spPr>
          <p:txBody>
            <a:bodyPr wrap="none" rtlCol="0">
              <a:spAutoFit/>
            </a:bodyPr>
            <a:lstStyle/>
            <a:p>
              <a:r>
                <a:rPr lang="en-GB"/>
                <a:t>e</a:t>
              </a:r>
              <a:r>
                <a:rPr lang="en-IT" baseline="30000"/>
                <a:t>-</a:t>
              </a:r>
              <a:r>
                <a:rPr lang="en-IT"/>
                <a:t> beam</a:t>
              </a:r>
            </a:p>
          </p:txBody>
        </p:sp>
        <p:cxnSp>
          <p:nvCxnSpPr>
            <p:cNvPr id="28" name="Straight Arrow Connector 27">
              <a:extLst>
                <a:ext uri="{FF2B5EF4-FFF2-40B4-BE49-F238E27FC236}">
                  <a16:creationId xmlns:a16="http://schemas.microsoft.com/office/drawing/2014/main" id="{296D1E8B-BC07-4421-6776-B307BC6F54F3}"/>
                </a:ext>
              </a:extLst>
            </p:cNvPr>
            <p:cNvCxnSpPr/>
            <p:nvPr/>
          </p:nvCxnSpPr>
          <p:spPr bwMode="auto">
            <a:xfrm flipV="1">
              <a:off x="5814640" y="4731531"/>
              <a:ext cx="432048" cy="432048"/>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sp>
          <p:nvSpPr>
            <p:cNvPr id="29" name="TextBox 28">
              <a:extLst>
                <a:ext uri="{FF2B5EF4-FFF2-40B4-BE49-F238E27FC236}">
                  <a16:creationId xmlns:a16="http://schemas.microsoft.com/office/drawing/2014/main" id="{72F9C814-3DBF-47D3-BB51-DF5D868E2911}"/>
                </a:ext>
              </a:extLst>
            </p:cNvPr>
            <p:cNvSpPr txBox="1"/>
            <p:nvPr/>
          </p:nvSpPr>
          <p:spPr>
            <a:xfrm>
              <a:off x="8009274" y="2670011"/>
              <a:ext cx="1053495" cy="707886"/>
            </a:xfrm>
            <a:prstGeom prst="rect">
              <a:avLst/>
            </a:prstGeom>
            <a:noFill/>
          </p:spPr>
          <p:txBody>
            <a:bodyPr wrap="none" rtlCol="0">
              <a:spAutoFit/>
            </a:bodyPr>
            <a:lstStyle/>
            <a:p>
              <a:pPr algn="ctr"/>
              <a:r>
                <a:rPr lang="it-IT" sz="2000" b="1" i="1"/>
                <a:t>FICS</a:t>
              </a:r>
            </a:p>
            <a:p>
              <a:pPr algn="ctr"/>
              <a:r>
                <a:rPr lang="en-IT" sz="2000" b="1" i="1"/>
                <a:t>photons</a:t>
              </a:r>
            </a:p>
          </p:txBody>
        </p:sp>
        <p:cxnSp>
          <p:nvCxnSpPr>
            <p:cNvPr id="30" name="Straight Arrow Connector 29">
              <a:extLst>
                <a:ext uri="{FF2B5EF4-FFF2-40B4-BE49-F238E27FC236}">
                  <a16:creationId xmlns:a16="http://schemas.microsoft.com/office/drawing/2014/main" id="{371672DF-1CEF-69C0-A721-492E86F271F9}"/>
                </a:ext>
              </a:extLst>
            </p:cNvPr>
            <p:cNvCxnSpPr>
              <a:cxnSpLocks/>
            </p:cNvCxnSpPr>
            <p:nvPr/>
          </p:nvCxnSpPr>
          <p:spPr bwMode="auto">
            <a:xfrm flipV="1">
              <a:off x="8180437" y="2114591"/>
              <a:ext cx="657750" cy="653520"/>
            </a:xfrm>
            <a:prstGeom prst="straightConnector1">
              <a:avLst/>
            </a:prstGeom>
            <a:solidFill>
              <a:schemeClr val="accent1"/>
            </a:solidFill>
            <a:ln w="34925" cap="flat" cmpd="sng" algn="ctr">
              <a:solidFill>
                <a:srgbClr val="291DF4"/>
              </a:solidFill>
              <a:prstDash val="dash"/>
              <a:round/>
              <a:headEnd type="none" w="med" len="med"/>
              <a:tailEnd type="triangle"/>
            </a:ln>
            <a:effectLst/>
          </p:spPr>
        </p:cxnSp>
      </p:grpSp>
      <p:sp>
        <p:nvSpPr>
          <p:cNvPr id="5" name="CasellaDiTesto 4">
            <a:extLst>
              <a:ext uri="{FF2B5EF4-FFF2-40B4-BE49-F238E27FC236}">
                <a16:creationId xmlns:a16="http://schemas.microsoft.com/office/drawing/2014/main" id="{25370915-6D43-A524-3773-4A292D93D448}"/>
              </a:ext>
            </a:extLst>
          </p:cNvPr>
          <p:cNvSpPr txBox="1"/>
          <p:nvPr/>
        </p:nvSpPr>
        <p:spPr>
          <a:xfrm>
            <a:off x="251520" y="4191736"/>
            <a:ext cx="3772186" cy="461665"/>
          </a:xfrm>
          <a:prstGeom prst="rect">
            <a:avLst/>
          </a:prstGeom>
          <a:noFill/>
        </p:spPr>
        <p:txBody>
          <a:bodyPr wrap="none" rtlCol="0">
            <a:spAutoFit/>
          </a:bodyPr>
          <a:lstStyle/>
          <a:p>
            <a:r>
              <a:rPr lang="it-IT" dirty="0"/>
              <a:t>X=4080       </a:t>
            </a:r>
            <a:r>
              <a:rPr lang="it-IT" dirty="0">
                <a:latin typeface="Symbol" panose="05050102010706020507" pitchFamily="18" charset="2"/>
              </a:rPr>
              <a:t>S</a:t>
            </a:r>
            <a:r>
              <a:rPr lang="it-IT" baseline="-25000" dirty="0"/>
              <a:t>KN</a:t>
            </a:r>
            <a:r>
              <a:rPr lang="it-IT" dirty="0"/>
              <a:t>=1.1 </a:t>
            </a:r>
            <a:r>
              <a:rPr lang="it-IT" dirty="0" err="1"/>
              <a:t>mbarn</a:t>
            </a:r>
            <a:endParaRPr lang="it-IT" dirty="0"/>
          </a:p>
        </p:txBody>
      </p:sp>
    </p:spTree>
    <p:extLst>
      <p:ext uri="{BB962C8B-B14F-4D97-AF65-F5344CB8AC3E}">
        <p14:creationId xmlns:p14="http://schemas.microsoft.com/office/powerpoint/2010/main" val="51055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16F60-FBE3-8440-BDFC-CBF8F3E44297}"/>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B81F533A-FAE4-4D89-5FEC-40C607A412E5}"/>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7EBAB185-B87D-E176-D9DC-DADFEC1D18D4}"/>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ED85DB3D-F412-E5DA-F3E1-06B85568395C}"/>
              </a:ext>
            </a:extLst>
          </p:cNvPr>
          <p:cNvSpPr txBox="1"/>
          <p:nvPr/>
        </p:nvSpPr>
        <p:spPr>
          <a:xfrm>
            <a:off x="1403648" y="116632"/>
            <a:ext cx="7541680" cy="830997"/>
          </a:xfrm>
          <a:prstGeom prst="rect">
            <a:avLst/>
          </a:prstGeom>
          <a:noFill/>
        </p:spPr>
        <p:txBody>
          <a:bodyPr wrap="none" rtlCol="0">
            <a:spAutoFit/>
          </a:bodyPr>
          <a:lstStyle/>
          <a:p>
            <a:pPr algn="ctr"/>
            <a:r>
              <a:rPr lang="en-GB" b="1" dirty="0">
                <a:solidFill>
                  <a:srgbClr val="FF0000"/>
                </a:solidFill>
              </a:rPr>
              <a:t>C</a:t>
            </a:r>
            <a:r>
              <a:rPr lang="en-IT" b="1" dirty="0">
                <a:solidFill>
                  <a:srgbClr val="FF0000"/>
                </a:solidFill>
              </a:rPr>
              <a:t>lear experimental signature of FICS events:</a:t>
            </a:r>
          </a:p>
          <a:p>
            <a:pPr algn="ctr"/>
            <a:r>
              <a:rPr lang="en-IT" dirty="0"/>
              <a:t>1 GeV photons emitted forward within 1/</a:t>
            </a:r>
            <a:r>
              <a:rPr lang="en-IT" dirty="0">
                <a:latin typeface="Symbol" pitchFamily="2" charset="2"/>
              </a:rPr>
              <a:t>g</a:t>
            </a:r>
            <a:r>
              <a:rPr lang="en-IT" dirty="0"/>
              <a:t> angle (0.5 mrad)</a:t>
            </a:r>
          </a:p>
        </p:txBody>
      </p:sp>
      <p:sp>
        <p:nvSpPr>
          <p:cNvPr id="4" name="TextBox 3">
            <a:extLst>
              <a:ext uri="{FF2B5EF4-FFF2-40B4-BE49-F238E27FC236}">
                <a16:creationId xmlns:a16="http://schemas.microsoft.com/office/drawing/2014/main" id="{9CC23794-6200-F82E-96D2-06D572733A00}"/>
              </a:ext>
            </a:extLst>
          </p:cNvPr>
          <p:cNvSpPr txBox="1"/>
          <p:nvPr/>
        </p:nvSpPr>
        <p:spPr>
          <a:xfrm>
            <a:off x="1181098" y="1052736"/>
            <a:ext cx="7698775" cy="830997"/>
          </a:xfrm>
          <a:prstGeom prst="rect">
            <a:avLst/>
          </a:prstGeom>
          <a:noFill/>
        </p:spPr>
        <p:txBody>
          <a:bodyPr wrap="none" rtlCol="0">
            <a:spAutoFit/>
          </a:bodyPr>
          <a:lstStyle/>
          <a:p>
            <a:pPr algn="ctr"/>
            <a:r>
              <a:rPr lang="en-GB" b="1" dirty="0">
                <a:solidFill>
                  <a:schemeClr val="accent2">
                    <a:lumMod val="50000"/>
                  </a:schemeClr>
                </a:solidFill>
              </a:rPr>
              <a:t>Key aspect of deep recoil </a:t>
            </a:r>
            <a:r>
              <a:rPr lang="en-GB" dirty="0"/>
              <a:t>(X &gt;&gt;1) Compton back-scattering</a:t>
            </a:r>
          </a:p>
          <a:p>
            <a:pPr algn="ctr"/>
            <a:r>
              <a:rPr lang="en-GB" dirty="0"/>
              <a:t>(FICS is in deep recoil: X</a:t>
            </a:r>
            <a:r>
              <a:rPr lang="en-GB" baseline="-25000" dirty="0"/>
              <a:t>FICS</a:t>
            </a:r>
            <a:r>
              <a:rPr lang="en-GB" dirty="0"/>
              <a:t> = 2</a:t>
            </a:r>
            <a:r>
              <a:rPr lang="en-GB" dirty="0">
                <a:latin typeface="Symbol" pitchFamily="2" charset="2"/>
              </a:rPr>
              <a:t>g </a:t>
            </a:r>
            <a:r>
              <a:rPr lang="en-GB" dirty="0"/>
              <a:t>)</a:t>
            </a:r>
            <a:endParaRPr lang="en-IT" dirty="0"/>
          </a:p>
        </p:txBody>
      </p:sp>
      <p:sp>
        <p:nvSpPr>
          <p:cNvPr id="6" name="TextBox 5">
            <a:extLst>
              <a:ext uri="{FF2B5EF4-FFF2-40B4-BE49-F238E27FC236}">
                <a16:creationId xmlns:a16="http://schemas.microsoft.com/office/drawing/2014/main" id="{1454640A-A632-AA8C-0394-A04ADE701813}"/>
              </a:ext>
            </a:extLst>
          </p:cNvPr>
          <p:cNvSpPr txBox="1"/>
          <p:nvPr/>
        </p:nvSpPr>
        <p:spPr>
          <a:xfrm>
            <a:off x="1622060" y="2146067"/>
            <a:ext cx="6537367" cy="461665"/>
          </a:xfrm>
          <a:prstGeom prst="rect">
            <a:avLst/>
          </a:prstGeom>
          <a:noFill/>
        </p:spPr>
        <p:txBody>
          <a:bodyPr wrap="none" rtlCol="0">
            <a:spAutoFit/>
          </a:bodyPr>
          <a:lstStyle/>
          <a:p>
            <a:r>
              <a:rPr lang="en-IT" b="1" dirty="0">
                <a:solidFill>
                  <a:schemeClr val="accent2">
                    <a:lumMod val="50000"/>
                  </a:schemeClr>
                </a:solidFill>
              </a:rPr>
              <a:t>Photon spectra do not depend on collision angle!</a:t>
            </a:r>
          </a:p>
        </p:txBody>
      </p:sp>
      <p:grpSp>
        <p:nvGrpSpPr>
          <p:cNvPr id="5" name="Group 4">
            <a:extLst>
              <a:ext uri="{FF2B5EF4-FFF2-40B4-BE49-F238E27FC236}">
                <a16:creationId xmlns:a16="http://schemas.microsoft.com/office/drawing/2014/main" id="{236483F8-295D-D44E-CFBB-FA4F89B91247}"/>
              </a:ext>
            </a:extLst>
          </p:cNvPr>
          <p:cNvGrpSpPr/>
          <p:nvPr/>
        </p:nvGrpSpPr>
        <p:grpSpPr>
          <a:xfrm>
            <a:off x="2339752" y="2564904"/>
            <a:ext cx="4752528" cy="4032448"/>
            <a:chOff x="1526361" y="188640"/>
            <a:chExt cx="6934071" cy="6281737"/>
          </a:xfrm>
        </p:grpSpPr>
        <p:pic>
          <p:nvPicPr>
            <p:cNvPr id="7" name="Picture 6" descr="A math equations on a white background&#10;&#10;Description automatically generated">
              <a:extLst>
                <a:ext uri="{FF2B5EF4-FFF2-40B4-BE49-F238E27FC236}">
                  <a16:creationId xmlns:a16="http://schemas.microsoft.com/office/drawing/2014/main" id="{47D9A2A9-5E85-FECB-42D4-404D5A237CE3}"/>
                </a:ext>
              </a:extLst>
            </p:cNvPr>
            <p:cNvPicPr>
              <a:picLocks noChangeAspect="1"/>
            </p:cNvPicPr>
            <p:nvPr/>
          </p:nvPicPr>
          <p:blipFill>
            <a:blip r:embed="rId4"/>
            <a:stretch>
              <a:fillRect/>
            </a:stretch>
          </p:blipFill>
          <p:spPr>
            <a:xfrm>
              <a:off x="1526361" y="188640"/>
              <a:ext cx="6934071" cy="6281737"/>
            </a:xfrm>
            <a:prstGeom prst="rect">
              <a:avLst/>
            </a:prstGeom>
          </p:spPr>
        </p:pic>
        <p:sp>
          <p:nvSpPr>
            <p:cNvPr id="11" name="Rectangle 10">
              <a:extLst>
                <a:ext uri="{FF2B5EF4-FFF2-40B4-BE49-F238E27FC236}">
                  <a16:creationId xmlns:a16="http://schemas.microsoft.com/office/drawing/2014/main" id="{FF29B22B-B368-43B1-B282-209D7A9E77D1}"/>
                </a:ext>
              </a:extLst>
            </p:cNvPr>
            <p:cNvSpPr/>
            <p:nvPr/>
          </p:nvSpPr>
          <p:spPr bwMode="auto">
            <a:xfrm>
              <a:off x="4572000" y="6165304"/>
              <a:ext cx="3744416" cy="3050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grpSp>
      <p:sp>
        <p:nvSpPr>
          <p:cNvPr id="8" name="TextBox 7">
            <a:extLst>
              <a:ext uri="{FF2B5EF4-FFF2-40B4-BE49-F238E27FC236}">
                <a16:creationId xmlns:a16="http://schemas.microsoft.com/office/drawing/2014/main" id="{78954E13-E491-B19D-8C34-224A8C9BB14F}"/>
              </a:ext>
            </a:extLst>
          </p:cNvPr>
          <p:cNvSpPr txBox="1"/>
          <p:nvPr/>
        </p:nvSpPr>
        <p:spPr>
          <a:xfrm>
            <a:off x="3332648" y="1788785"/>
            <a:ext cx="3395673" cy="400110"/>
          </a:xfrm>
          <a:prstGeom prst="rect">
            <a:avLst/>
          </a:prstGeom>
          <a:noFill/>
        </p:spPr>
        <p:txBody>
          <a:bodyPr wrap="none" rtlCol="0">
            <a:spAutoFit/>
          </a:bodyPr>
          <a:lstStyle/>
          <a:p>
            <a:r>
              <a:rPr lang="en-IT" sz="2000" i="1" dirty="0"/>
              <a:t>X</a:t>
            </a:r>
            <a:r>
              <a:rPr lang="en-IT" sz="2000" dirty="0"/>
              <a:t> (1 GeV vs. 255 keV) = 4000.</a:t>
            </a:r>
          </a:p>
        </p:txBody>
      </p:sp>
    </p:spTree>
    <p:extLst>
      <p:ext uri="{BB962C8B-B14F-4D97-AF65-F5344CB8AC3E}">
        <p14:creationId xmlns:p14="http://schemas.microsoft.com/office/powerpoint/2010/main" val="13078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87D4E-A30F-DD96-0ABD-2EB4E23A16D0}"/>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4DC12288-57E9-09EA-3812-1CA8101BF6CF}"/>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6DE45725-8046-45B1-A889-EC6772BD8954}"/>
              </a:ext>
            </a:extLst>
          </p:cNvPr>
          <p:cNvPicPr>
            <a:picLocks noChangeAspect="1"/>
          </p:cNvPicPr>
          <p:nvPr/>
        </p:nvPicPr>
        <p:blipFill>
          <a:blip r:embed="rId3"/>
          <a:stretch>
            <a:fillRect/>
          </a:stretch>
        </p:blipFill>
        <p:spPr>
          <a:xfrm>
            <a:off x="40477" y="29829"/>
            <a:ext cx="1003131" cy="606637"/>
          </a:xfrm>
          <a:prstGeom prst="rect">
            <a:avLst/>
          </a:prstGeom>
        </p:spPr>
      </p:pic>
      <p:sp>
        <p:nvSpPr>
          <p:cNvPr id="10" name="TextBox 9">
            <a:extLst>
              <a:ext uri="{FF2B5EF4-FFF2-40B4-BE49-F238E27FC236}">
                <a16:creationId xmlns:a16="http://schemas.microsoft.com/office/drawing/2014/main" id="{8B453798-22D7-7848-2F8C-E6688E473733}"/>
              </a:ext>
            </a:extLst>
          </p:cNvPr>
          <p:cNvSpPr txBox="1"/>
          <p:nvPr/>
        </p:nvSpPr>
        <p:spPr>
          <a:xfrm>
            <a:off x="1043608" y="188640"/>
            <a:ext cx="7776864" cy="1938992"/>
          </a:xfrm>
          <a:prstGeom prst="rect">
            <a:avLst/>
          </a:prstGeom>
          <a:noFill/>
        </p:spPr>
        <p:txBody>
          <a:bodyPr wrap="square" rtlCol="0">
            <a:spAutoFit/>
          </a:bodyPr>
          <a:lstStyle/>
          <a:p>
            <a:pPr algn="ctr"/>
            <a:r>
              <a:rPr lang="en-IT" b="1" dirty="0">
                <a:solidFill>
                  <a:srgbClr val="FF0000"/>
                </a:solidFill>
              </a:rPr>
              <a:t>FICS @ EupraXia with photonic target</a:t>
            </a:r>
          </a:p>
          <a:p>
            <a:pPr algn="ctr"/>
            <a:r>
              <a:rPr lang="en-IT" dirty="0"/>
              <a:t>Spectra integrated over collision angle </a:t>
            </a:r>
            <a:r>
              <a:rPr lang="en-IT" dirty="0">
                <a:latin typeface="Symbol" pitchFamily="2" charset="2"/>
              </a:rPr>
              <a:t>a</a:t>
            </a:r>
          </a:p>
          <a:p>
            <a:pPr algn="ctr"/>
            <a:r>
              <a:rPr lang="en-IT" dirty="0"/>
              <a:t>(from 45</a:t>
            </a:r>
            <a:r>
              <a:rPr lang="en-IT" baseline="30000" dirty="0"/>
              <a:t>o</a:t>
            </a:r>
            <a:r>
              <a:rPr lang="en-IT" sz="1600" dirty="0"/>
              <a:t> </a:t>
            </a:r>
            <a:r>
              <a:rPr lang="en-IT" dirty="0"/>
              <a:t>to 180</a:t>
            </a:r>
            <a:r>
              <a:rPr lang="en-IT" baseline="30000" dirty="0"/>
              <a:t>o</a:t>
            </a:r>
            <a:r>
              <a:rPr lang="en-IT" dirty="0"/>
              <a:t>,   85% of total solid angle)</a:t>
            </a:r>
          </a:p>
          <a:p>
            <a:pPr algn="ctr"/>
            <a:r>
              <a:rPr lang="en-GB" dirty="0"/>
              <a:t>a</a:t>
            </a:r>
            <a:r>
              <a:rPr lang="en-IT" dirty="0"/>
              <a:t>nd scattering angle </a:t>
            </a:r>
            <a:r>
              <a:rPr lang="en-IT" dirty="0">
                <a:latin typeface="Symbol" pitchFamily="2" charset="2"/>
              </a:rPr>
              <a:t>q</a:t>
            </a:r>
            <a:r>
              <a:rPr lang="en-IT" dirty="0"/>
              <a:t>: </a:t>
            </a:r>
            <a:r>
              <a:rPr lang="it-IT" dirty="0"/>
              <a:t>in deep </a:t>
            </a:r>
            <a:r>
              <a:rPr lang="it-IT" dirty="0" err="1"/>
              <a:t>recoil</a:t>
            </a:r>
            <a:r>
              <a:rPr lang="it-IT" dirty="0"/>
              <a:t> </a:t>
            </a:r>
            <a:r>
              <a:rPr lang="en-IT" dirty="0"/>
              <a:t>no angular dependence (deep recoil)</a:t>
            </a:r>
          </a:p>
        </p:txBody>
      </p:sp>
      <p:pic>
        <p:nvPicPr>
          <p:cNvPr id="5" name="Picture 4" descr="A graph of a red and blue graph&#10;&#10;Description automatically generated">
            <a:extLst>
              <a:ext uri="{FF2B5EF4-FFF2-40B4-BE49-F238E27FC236}">
                <a16:creationId xmlns:a16="http://schemas.microsoft.com/office/drawing/2014/main" id="{6076CBE8-3157-6080-C52F-B585A308F5BC}"/>
              </a:ext>
            </a:extLst>
          </p:cNvPr>
          <p:cNvPicPr>
            <a:picLocks noChangeAspect="1"/>
          </p:cNvPicPr>
          <p:nvPr/>
        </p:nvPicPr>
        <p:blipFill>
          <a:blip r:embed="rId4"/>
          <a:stretch>
            <a:fillRect/>
          </a:stretch>
        </p:blipFill>
        <p:spPr>
          <a:xfrm>
            <a:off x="3851920" y="2420888"/>
            <a:ext cx="5213259" cy="3683953"/>
          </a:xfrm>
          <a:prstGeom prst="rect">
            <a:avLst/>
          </a:prstGeom>
        </p:spPr>
      </p:pic>
      <mc:AlternateContent xmlns:mc="http://schemas.openxmlformats.org/markup-compatibility/2006">
        <mc:Choice xmlns:a14="http://schemas.microsoft.com/office/drawing/2010/main" Requires="a14">
          <p:sp>
            <p:nvSpPr>
              <p:cNvPr id="4" name="TextBox 23">
                <a:extLst>
                  <a:ext uri="{FF2B5EF4-FFF2-40B4-BE49-F238E27FC236}">
                    <a16:creationId xmlns:a16="http://schemas.microsoft.com/office/drawing/2014/main" id="{F197D2C7-123E-11F5-05B7-38513462F0EE}"/>
                  </a:ext>
                </a:extLst>
              </p:cNvPr>
              <p:cNvSpPr txBox="1"/>
              <p:nvPr/>
            </p:nvSpPr>
            <p:spPr>
              <a:xfrm>
                <a:off x="663155" y="3662699"/>
                <a:ext cx="3908845" cy="1200329"/>
              </a:xfrm>
              <a:prstGeom prst="rect">
                <a:avLst/>
              </a:prstGeom>
              <a:noFill/>
            </p:spPr>
            <p:txBody>
              <a:bodyPr wrap="square">
                <a:spAutoFit/>
              </a:bodyPr>
              <a:lstStyle/>
              <a:p>
                <a14:m>
                  <m:oMath xmlns:m="http://schemas.openxmlformats.org/officeDocument/2006/math">
                    <m:sSub>
                      <m:sSubPr>
                        <m:ctrlPr>
                          <a:rPr lang="en-US" sz="2400" i="1">
                            <a:latin typeface="Cambria Math" panose="02040503050406030204" pitchFamily="18" charset="0"/>
                          </a:rPr>
                        </m:ctrlPr>
                      </m:sSubPr>
                      <m:e>
                        <m:r>
                          <m:rPr>
                            <m:sty m:val="p"/>
                          </m:rPr>
                          <a:rPr lang="it-IT" sz="2400" b="0" i="0">
                            <a:latin typeface="Cambria Math" panose="02040503050406030204" pitchFamily="18" charset="0"/>
                          </a:rPr>
                          <m:t>N</m:t>
                        </m:r>
                      </m:e>
                      <m:sub>
                        <m:r>
                          <m:rPr>
                            <m:sty m:val="p"/>
                          </m:rPr>
                          <a:rPr lang="it-IT" sz="2400" b="0" i="0">
                            <a:latin typeface="Cambria Math" panose="02040503050406030204" pitchFamily="18" charset="0"/>
                          </a:rPr>
                          <m:t>ev</m:t>
                        </m:r>
                        <m:r>
                          <a:rPr lang="it-IT" sz="2400" b="0" i="0">
                            <a:latin typeface="Cambria Math" panose="02040503050406030204" pitchFamily="18" charset="0"/>
                          </a:rPr>
                          <m:t>−</m:t>
                        </m:r>
                        <m:r>
                          <m:rPr>
                            <m:sty m:val="p"/>
                          </m:rPr>
                          <a:rPr lang="it-IT" sz="2400" b="0" i="0">
                            <a:latin typeface="Cambria Math" panose="02040503050406030204" pitchFamily="18" charset="0"/>
                          </a:rPr>
                          <m:t>FICS</m:t>
                        </m:r>
                      </m:sub>
                    </m:sSub>
                  </m:oMath>
                </a14:m>
                <a:r>
                  <a:rPr lang="en-US" sz="2400" dirty="0"/>
                  <a:t>  (s</a:t>
                </a:r>
                <a:r>
                  <a:rPr lang="en-US" sz="2400" baseline="30000" dirty="0"/>
                  <a:t>-1</a:t>
                </a:r>
                <a:r>
                  <a:rPr lang="en-US" sz="2400" dirty="0"/>
                  <a:t>)</a:t>
                </a:r>
                <a14:m>
                  <m:oMath xmlns:m="http://schemas.openxmlformats.org/officeDocument/2006/math">
                    <m:r>
                      <a:rPr lang="en-US" sz="2400" i="0">
                        <a:latin typeface="Cambria Math" panose="02040503050406030204" pitchFamily="18" charset="0"/>
                        <a:ea typeface="Cambria Math" panose="02040503050406030204" pitchFamily="18" charset="0"/>
                      </a:rPr>
                      <m:t>≅</m:t>
                    </m:r>
                  </m:oMath>
                </a14:m>
                <a:r>
                  <a:rPr lang="en-US" sz="2400" dirty="0"/>
                  <a:t> 3.7</a:t>
                </a:r>
              </a:p>
              <a:p>
                <a:r>
                  <a:rPr lang="en-US" dirty="0"/>
                  <a:t>(confirmed by CAIN simulation)</a:t>
                </a:r>
                <a:endParaRPr lang="en-US" sz="2400" dirty="0"/>
              </a:p>
            </p:txBody>
          </p:sp>
        </mc:Choice>
        <mc:Fallback>
          <p:sp>
            <p:nvSpPr>
              <p:cNvPr id="4" name="TextBox 23">
                <a:extLst>
                  <a:ext uri="{FF2B5EF4-FFF2-40B4-BE49-F238E27FC236}">
                    <a16:creationId xmlns:a16="http://schemas.microsoft.com/office/drawing/2014/main" id="{F197D2C7-123E-11F5-05B7-38513462F0EE}"/>
                  </a:ext>
                </a:extLst>
              </p:cNvPr>
              <p:cNvSpPr txBox="1">
                <a:spLocks noRot="1" noChangeAspect="1" noMove="1" noResize="1" noEditPoints="1" noAdjustHandles="1" noChangeArrowheads="1" noChangeShapeType="1" noTextEdit="1"/>
              </p:cNvSpPr>
              <p:nvPr/>
            </p:nvSpPr>
            <p:spPr>
              <a:xfrm>
                <a:off x="663155" y="3662699"/>
                <a:ext cx="3908845" cy="1200329"/>
              </a:xfrm>
              <a:prstGeom prst="rect">
                <a:avLst/>
              </a:prstGeom>
              <a:blipFill>
                <a:blip r:embed="rId5"/>
                <a:stretch>
                  <a:fillRect l="-2496" t="-4061" b="-10660"/>
                </a:stretch>
              </a:blipFill>
            </p:spPr>
            <p:txBody>
              <a:bodyPr/>
              <a:lstStyle/>
              <a:p>
                <a:r>
                  <a:rPr lang="it-IT">
                    <a:noFill/>
                  </a:rPr>
                  <a:t> </a:t>
                </a:r>
              </a:p>
            </p:txBody>
          </p:sp>
        </mc:Fallback>
      </mc:AlternateContent>
    </p:spTree>
    <p:extLst>
      <p:ext uri="{BB962C8B-B14F-4D97-AF65-F5344CB8AC3E}">
        <p14:creationId xmlns:p14="http://schemas.microsoft.com/office/powerpoint/2010/main" val="2171540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e 4">
            <a:extLst>
              <a:ext uri="{FF2B5EF4-FFF2-40B4-BE49-F238E27FC236}">
                <a16:creationId xmlns:a16="http://schemas.microsoft.com/office/drawing/2014/main" id="{7A125FCB-72F0-62D0-79E4-62A79487698C}"/>
              </a:ext>
            </a:extLst>
          </p:cNvPr>
          <p:cNvSpPr/>
          <p:nvPr/>
        </p:nvSpPr>
        <p:spPr bwMode="auto">
          <a:xfrm>
            <a:off x="467544" y="1340768"/>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6" name="Ovale 5">
            <a:extLst>
              <a:ext uri="{FF2B5EF4-FFF2-40B4-BE49-F238E27FC236}">
                <a16:creationId xmlns:a16="http://schemas.microsoft.com/office/drawing/2014/main" id="{3A81CF06-926A-E219-8D89-9F83C44F402E}"/>
              </a:ext>
            </a:extLst>
          </p:cNvPr>
          <p:cNvSpPr/>
          <p:nvPr/>
        </p:nvSpPr>
        <p:spPr bwMode="auto">
          <a:xfrm>
            <a:off x="9210680" y="1340768"/>
            <a:ext cx="144016" cy="14401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7" name="CasellaDiTesto 6">
            <a:extLst>
              <a:ext uri="{FF2B5EF4-FFF2-40B4-BE49-F238E27FC236}">
                <a16:creationId xmlns:a16="http://schemas.microsoft.com/office/drawing/2014/main" id="{F860F50F-5966-EDCE-7AB4-8E8F17C4451B}"/>
              </a:ext>
            </a:extLst>
          </p:cNvPr>
          <p:cNvSpPr txBox="1"/>
          <p:nvPr/>
        </p:nvSpPr>
        <p:spPr>
          <a:xfrm>
            <a:off x="971600" y="476672"/>
            <a:ext cx="4817344" cy="461665"/>
          </a:xfrm>
          <a:prstGeom prst="rect">
            <a:avLst/>
          </a:prstGeom>
          <a:noFill/>
        </p:spPr>
        <p:txBody>
          <a:bodyPr wrap="none" rtlCol="0">
            <a:spAutoFit/>
          </a:bodyPr>
          <a:lstStyle/>
          <a:p>
            <a:r>
              <a:rPr lang="it-IT" b="1" dirty="0">
                <a:solidFill>
                  <a:srgbClr val="FF0000"/>
                </a:solidFill>
              </a:rPr>
              <a:t>General </a:t>
            </a:r>
            <a:r>
              <a:rPr lang="it-IT" b="1" dirty="0" err="1">
                <a:solidFill>
                  <a:srgbClr val="FF0000"/>
                </a:solidFill>
              </a:rPr>
              <a:t>foundamental</a:t>
            </a:r>
            <a:r>
              <a:rPr lang="it-IT" b="1" dirty="0">
                <a:solidFill>
                  <a:srgbClr val="FF0000"/>
                </a:solidFill>
              </a:rPr>
              <a:t> </a:t>
            </a:r>
            <a:r>
              <a:rPr lang="it-IT" b="1" dirty="0" err="1">
                <a:solidFill>
                  <a:srgbClr val="FF0000"/>
                </a:solidFill>
              </a:rPr>
              <a:t>applications</a:t>
            </a:r>
            <a:endParaRPr lang="it-IT" b="1" dirty="0">
              <a:solidFill>
                <a:srgbClr val="FF0000"/>
              </a:solidFill>
            </a:endParaRPr>
          </a:p>
        </p:txBody>
      </p:sp>
      <p:sp>
        <p:nvSpPr>
          <p:cNvPr id="8" name="CasellaDiTesto 7">
            <a:extLst>
              <a:ext uri="{FF2B5EF4-FFF2-40B4-BE49-F238E27FC236}">
                <a16:creationId xmlns:a16="http://schemas.microsoft.com/office/drawing/2014/main" id="{36C08848-8204-B681-54AB-877F049CC766}"/>
              </a:ext>
            </a:extLst>
          </p:cNvPr>
          <p:cNvSpPr txBox="1"/>
          <p:nvPr/>
        </p:nvSpPr>
        <p:spPr>
          <a:xfrm>
            <a:off x="699565" y="1656382"/>
            <a:ext cx="4000454" cy="461665"/>
          </a:xfrm>
          <a:prstGeom prst="rect">
            <a:avLst/>
          </a:prstGeom>
          <a:noFill/>
        </p:spPr>
        <p:txBody>
          <a:bodyPr wrap="none" rtlCol="0">
            <a:spAutoFit/>
          </a:bodyPr>
          <a:lstStyle/>
          <a:p>
            <a:r>
              <a:rPr lang="it-IT" dirty="0"/>
              <a:t>In the </a:t>
            </a:r>
            <a:r>
              <a:rPr lang="it-IT" dirty="0" err="1"/>
              <a:t>laboratory</a:t>
            </a:r>
            <a:r>
              <a:rPr lang="it-IT" dirty="0"/>
              <a:t> </a:t>
            </a:r>
            <a:r>
              <a:rPr lang="it-IT" dirty="0" err="1"/>
              <a:t>at</a:t>
            </a:r>
            <a:r>
              <a:rPr lang="it-IT" dirty="0"/>
              <a:t> zero </a:t>
            </a:r>
            <a:r>
              <a:rPr lang="it-IT" dirty="0" err="1"/>
              <a:t>order</a:t>
            </a:r>
            <a:r>
              <a:rPr lang="it-IT" dirty="0"/>
              <a:t>. </a:t>
            </a:r>
          </a:p>
        </p:txBody>
      </p:sp>
      <p:sp>
        <p:nvSpPr>
          <p:cNvPr id="9" name="Ovale 8">
            <a:extLst>
              <a:ext uri="{FF2B5EF4-FFF2-40B4-BE49-F238E27FC236}">
                <a16:creationId xmlns:a16="http://schemas.microsoft.com/office/drawing/2014/main" id="{CAEB1846-DAC9-B66A-CF1A-5D77453D6620}"/>
              </a:ext>
            </a:extLst>
          </p:cNvPr>
          <p:cNvSpPr/>
          <p:nvPr/>
        </p:nvSpPr>
        <p:spPr bwMode="auto">
          <a:xfrm>
            <a:off x="2627784" y="1340768"/>
            <a:ext cx="144016" cy="144016"/>
          </a:xfrm>
          <a:prstGeom prst="ellipse">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pic>
        <p:nvPicPr>
          <p:cNvPr id="17" name="Picture 3" descr="A white text with black text&#10;&#10;Description automatically generated">
            <a:extLst>
              <a:ext uri="{FF2B5EF4-FFF2-40B4-BE49-F238E27FC236}">
                <a16:creationId xmlns:a16="http://schemas.microsoft.com/office/drawing/2014/main" id="{0CB876D1-45FE-9EDC-F204-68D734204CC3}"/>
              </a:ext>
            </a:extLst>
          </p:cNvPr>
          <p:cNvPicPr>
            <a:picLocks noChangeAspect="1"/>
          </p:cNvPicPr>
          <p:nvPr/>
        </p:nvPicPr>
        <p:blipFill>
          <a:blip r:embed="rId2"/>
          <a:stretch>
            <a:fillRect/>
          </a:stretch>
        </p:blipFill>
        <p:spPr>
          <a:xfrm>
            <a:off x="4283968" y="2060848"/>
            <a:ext cx="4714417" cy="4464496"/>
          </a:xfrm>
          <a:prstGeom prst="rect">
            <a:avLst/>
          </a:prstGeom>
        </p:spPr>
      </p:pic>
      <p:sp>
        <p:nvSpPr>
          <p:cNvPr id="19" name="CasellaDiTesto 18">
            <a:extLst>
              <a:ext uri="{FF2B5EF4-FFF2-40B4-BE49-F238E27FC236}">
                <a16:creationId xmlns:a16="http://schemas.microsoft.com/office/drawing/2014/main" id="{4D4E58EF-CA91-BB27-A397-5A80D20EFFA1}"/>
              </a:ext>
            </a:extLst>
          </p:cNvPr>
          <p:cNvSpPr txBox="1"/>
          <p:nvPr/>
        </p:nvSpPr>
        <p:spPr>
          <a:xfrm>
            <a:off x="611560" y="2974329"/>
            <a:ext cx="3145413" cy="1569660"/>
          </a:xfrm>
          <a:prstGeom prst="rect">
            <a:avLst/>
          </a:prstGeom>
          <a:noFill/>
        </p:spPr>
        <p:txBody>
          <a:bodyPr wrap="none" rtlCol="0">
            <a:spAutoFit/>
          </a:bodyPr>
          <a:lstStyle/>
          <a:p>
            <a:r>
              <a:rPr lang="it-IT" dirty="0"/>
              <a:t>The electron </a:t>
            </a:r>
            <a:r>
              <a:rPr lang="it-IT" dirty="0" err="1"/>
              <a:t>stops</a:t>
            </a:r>
            <a:r>
              <a:rPr lang="it-IT" dirty="0"/>
              <a:t> and </a:t>
            </a:r>
          </a:p>
          <a:p>
            <a:r>
              <a:rPr lang="it-IT" dirty="0" err="1"/>
              <a:t>therefore</a:t>
            </a:r>
            <a:r>
              <a:rPr lang="it-IT" dirty="0"/>
              <a:t>, </a:t>
            </a:r>
            <a:r>
              <a:rPr lang="it-IT" dirty="0" err="1"/>
              <a:t>it</a:t>
            </a:r>
            <a:r>
              <a:rPr lang="it-IT" dirty="0"/>
              <a:t> </a:t>
            </a:r>
            <a:r>
              <a:rPr lang="it-IT" dirty="0" err="1"/>
              <a:t>experiences</a:t>
            </a:r>
            <a:endParaRPr lang="it-IT" dirty="0"/>
          </a:p>
          <a:p>
            <a:r>
              <a:rPr lang="it-IT" dirty="0"/>
              <a:t>a </a:t>
            </a:r>
            <a:r>
              <a:rPr lang="it-IT" dirty="0" err="1"/>
              <a:t>deceleration</a:t>
            </a:r>
            <a:r>
              <a:rPr lang="it-IT" dirty="0"/>
              <a:t>.</a:t>
            </a:r>
          </a:p>
          <a:p>
            <a:endParaRPr lang="it-IT" dirty="0"/>
          </a:p>
        </p:txBody>
      </p:sp>
    </p:spTree>
    <p:extLst>
      <p:ext uri="{BB962C8B-B14F-4D97-AF65-F5344CB8AC3E}">
        <p14:creationId xmlns:p14="http://schemas.microsoft.com/office/powerpoint/2010/main" val="170072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2222E-6 1.48148E-6 L 0.45677 -0.01042 " pathEditMode="relative" rAng="0" ptsTypes="AA">
                                      <p:cBhvr>
                                        <p:cTn id="6" dur="2000" fill="hold"/>
                                        <p:tgtEl>
                                          <p:spTgt spid="5"/>
                                        </p:tgtEl>
                                        <p:attrNameLst>
                                          <p:attrName>ppt_x</p:attrName>
                                          <p:attrName>ppt_y</p:attrName>
                                        </p:attrNameLst>
                                      </p:cBhvr>
                                      <p:rCtr x="22830" y="-532"/>
                                    </p:animMotion>
                                  </p:childTnLst>
                                </p:cTn>
                              </p:par>
                              <p:par>
                                <p:cTn id="7" presetID="42" presetClass="path" presetSubtype="0" accel="50000" decel="50000" fill="hold" grpId="1" nodeType="withEffect">
                                  <p:stCondLst>
                                    <p:cond delay="0"/>
                                  </p:stCondLst>
                                  <p:childTnLst>
                                    <p:animMotion origin="layout" path="M -4.16667E-6 1.48148E-6 L -1.0743 1.48148E-6 " pathEditMode="relative" rAng="0" ptsTypes="AA">
                                      <p:cBhvr>
                                        <p:cTn id="8" dur="2000" fill="hold"/>
                                        <p:tgtEl>
                                          <p:spTgt spid="6"/>
                                        </p:tgtEl>
                                        <p:attrNameLst>
                                          <p:attrName>ppt_x</p:attrName>
                                          <p:attrName>ppt_y</p:attrName>
                                        </p:attrNameLst>
                                      </p:cBhvr>
                                      <p:rCtr x="-53715"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1" nodeType="with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par>
                                <p:cTn id="13" presetID="42" presetClass="path" presetSubtype="0" accel="49000" fill="hold" grpId="0" nodeType="withEffect">
                                  <p:stCondLst>
                                    <p:cond delay="1000"/>
                                  </p:stCondLst>
                                  <p:childTnLst>
                                    <p:animMotion origin="layout" path="M 1.11111E-6 1.48148E-6 L 0.71997 -1.85185E-6 " pathEditMode="relative" rAng="0" ptsTypes="AA">
                                      <p:cBhvr>
                                        <p:cTn id="14" dur="2000" fill="hold"/>
                                        <p:tgtEl>
                                          <p:spTgt spid="9"/>
                                        </p:tgtEl>
                                        <p:attrNameLst>
                                          <p:attrName>ppt_x</p:attrName>
                                          <p:attrName>ppt_y</p:attrName>
                                        </p:attrNameLst>
                                      </p:cBhvr>
                                      <p:rCtr x="3779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animBg="1"/>
      <p:bldP spid="8" grpId="0"/>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D1042-ADE5-1061-7C7F-9106A7D5848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E14FA24-D13E-94C8-9B4B-51BD2ADAD852}"/>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Immagine 2">
            <a:extLst>
              <a:ext uri="{FF2B5EF4-FFF2-40B4-BE49-F238E27FC236}">
                <a16:creationId xmlns:a16="http://schemas.microsoft.com/office/drawing/2014/main" id="{6472EB24-D402-E9F4-9AAD-91309897404C}"/>
              </a:ext>
            </a:extLst>
          </p:cNvPr>
          <p:cNvPicPr>
            <a:picLocks noChangeAspect="1"/>
          </p:cNvPicPr>
          <p:nvPr/>
        </p:nvPicPr>
        <p:blipFill>
          <a:blip r:embed="rId3"/>
          <a:srcRect l="54725" t="47243" r="26375" b="44715"/>
          <a:stretch/>
        </p:blipFill>
        <p:spPr>
          <a:xfrm>
            <a:off x="5722426" y="1455616"/>
            <a:ext cx="3240360" cy="905657"/>
          </a:xfrm>
          <a:prstGeom prst="rect">
            <a:avLst/>
          </a:prstGeom>
        </p:spPr>
      </p:pic>
      <p:sp>
        <p:nvSpPr>
          <p:cNvPr id="5" name="CasellaDiTesto 4">
            <a:extLst>
              <a:ext uri="{FF2B5EF4-FFF2-40B4-BE49-F238E27FC236}">
                <a16:creationId xmlns:a16="http://schemas.microsoft.com/office/drawing/2014/main" id="{D5F619CE-6D18-A2E5-287E-61A46A06FF9F}"/>
              </a:ext>
            </a:extLst>
          </p:cNvPr>
          <p:cNvSpPr txBox="1"/>
          <p:nvPr/>
        </p:nvSpPr>
        <p:spPr>
          <a:xfrm>
            <a:off x="1907704" y="253427"/>
            <a:ext cx="4633833" cy="461665"/>
          </a:xfrm>
          <a:prstGeom prst="rect">
            <a:avLst/>
          </a:prstGeom>
          <a:noFill/>
        </p:spPr>
        <p:txBody>
          <a:bodyPr wrap="none" rtlCol="0">
            <a:spAutoFit/>
          </a:bodyPr>
          <a:lstStyle/>
          <a:p>
            <a:r>
              <a:rPr lang="it-IT" b="1" dirty="0">
                <a:solidFill>
                  <a:srgbClr val="FF0000"/>
                </a:solidFill>
              </a:rPr>
              <a:t>Unruh </a:t>
            </a:r>
            <a:r>
              <a:rPr lang="it-IT" b="1" dirty="0" err="1">
                <a:solidFill>
                  <a:srgbClr val="FF0000"/>
                </a:solidFill>
              </a:rPr>
              <a:t>radiation</a:t>
            </a:r>
            <a:r>
              <a:rPr lang="it-IT" b="1" dirty="0">
                <a:solidFill>
                  <a:srgbClr val="FF0000"/>
                </a:solidFill>
              </a:rPr>
              <a:t> and temperature</a:t>
            </a:r>
          </a:p>
        </p:txBody>
      </p:sp>
      <p:sp>
        <p:nvSpPr>
          <p:cNvPr id="10" name="Rettangolo 9">
            <a:extLst>
              <a:ext uri="{FF2B5EF4-FFF2-40B4-BE49-F238E27FC236}">
                <a16:creationId xmlns:a16="http://schemas.microsoft.com/office/drawing/2014/main" id="{9FDDB014-D7BC-6D78-F9C5-C9B0D1D8EEE1}"/>
              </a:ext>
            </a:extLst>
          </p:cNvPr>
          <p:cNvSpPr/>
          <p:nvPr/>
        </p:nvSpPr>
        <p:spPr bwMode="auto">
          <a:xfrm>
            <a:off x="673800" y="715092"/>
            <a:ext cx="5432590" cy="2865497"/>
          </a:xfrm>
          <a:prstGeom prst="rect">
            <a:avLst/>
          </a:prstGeom>
          <a:pattFill prst="lgConfetti">
            <a:fgClr>
              <a:srgbClr val="FF0000"/>
            </a:fgClr>
            <a:bgClr>
              <a:schemeClr val="bg1"/>
            </a:bgClr>
          </a:pattFill>
          <a:ln w="9525" cap="flat" cmpd="sng" algn="ctr">
            <a:no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dirty="0">
              <a:ln>
                <a:noFill/>
              </a:ln>
              <a:solidFill>
                <a:schemeClr val="tx1"/>
              </a:solidFill>
              <a:effectLst/>
              <a:latin typeface="Times" pitchFamily="-111" charset="0"/>
            </a:endParaRPr>
          </a:p>
        </p:txBody>
      </p:sp>
      <p:sp>
        <p:nvSpPr>
          <p:cNvPr id="11" name="Ovale 10">
            <a:extLst>
              <a:ext uri="{FF2B5EF4-FFF2-40B4-BE49-F238E27FC236}">
                <a16:creationId xmlns:a16="http://schemas.microsoft.com/office/drawing/2014/main" id="{DCA55E0E-18A2-5B92-66F4-B7037CF77ED2}"/>
              </a:ext>
            </a:extLst>
          </p:cNvPr>
          <p:cNvSpPr/>
          <p:nvPr/>
        </p:nvSpPr>
        <p:spPr bwMode="auto">
          <a:xfrm>
            <a:off x="2145950" y="2064065"/>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4" name="Ovale 13">
            <a:extLst>
              <a:ext uri="{FF2B5EF4-FFF2-40B4-BE49-F238E27FC236}">
                <a16:creationId xmlns:a16="http://schemas.microsoft.com/office/drawing/2014/main" id="{AC8B8A2D-1152-DC6C-6D64-2119A44DAB7B}"/>
              </a:ext>
            </a:extLst>
          </p:cNvPr>
          <p:cNvSpPr/>
          <p:nvPr/>
        </p:nvSpPr>
        <p:spPr bwMode="auto">
          <a:xfrm>
            <a:off x="2284534" y="2116894"/>
            <a:ext cx="144016" cy="144016"/>
          </a:xfrm>
          <a:prstGeom prst="ellipse">
            <a:avLst/>
          </a:prstGeom>
          <a:solidFill>
            <a:srgbClr val="105CF4"/>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6" name="CasellaDiTesto 15">
            <a:extLst>
              <a:ext uri="{FF2B5EF4-FFF2-40B4-BE49-F238E27FC236}">
                <a16:creationId xmlns:a16="http://schemas.microsoft.com/office/drawing/2014/main" id="{3DEF9C52-29EB-2993-AC98-7EC2ECA9CFC4}"/>
              </a:ext>
            </a:extLst>
          </p:cNvPr>
          <p:cNvSpPr txBox="1"/>
          <p:nvPr/>
        </p:nvSpPr>
        <p:spPr>
          <a:xfrm>
            <a:off x="2938038" y="1126937"/>
            <a:ext cx="4168129" cy="461665"/>
          </a:xfrm>
          <a:prstGeom prst="rect">
            <a:avLst/>
          </a:prstGeom>
          <a:noFill/>
        </p:spPr>
        <p:txBody>
          <a:bodyPr wrap="none" rtlCol="0">
            <a:spAutoFit/>
          </a:bodyPr>
          <a:lstStyle/>
          <a:p>
            <a:r>
              <a:rPr lang="it-IT" dirty="0"/>
              <a:t>Thermal </a:t>
            </a:r>
            <a:r>
              <a:rPr lang="it-IT" dirty="0" err="1"/>
              <a:t>bath</a:t>
            </a:r>
            <a:r>
              <a:rPr lang="it-IT" dirty="0"/>
              <a:t>=</a:t>
            </a:r>
            <a:r>
              <a:rPr lang="it-IT" b="1" dirty="0">
                <a:solidFill>
                  <a:schemeClr val="accent2">
                    <a:lumMod val="50000"/>
                  </a:schemeClr>
                </a:solidFill>
              </a:rPr>
              <a:t>Unruh </a:t>
            </a:r>
            <a:r>
              <a:rPr lang="it-IT" b="1" dirty="0" err="1">
                <a:solidFill>
                  <a:schemeClr val="accent2">
                    <a:lumMod val="50000"/>
                  </a:schemeClr>
                </a:solidFill>
              </a:rPr>
              <a:t>radiation</a:t>
            </a:r>
            <a:endParaRPr lang="it-IT" b="1" dirty="0">
              <a:solidFill>
                <a:schemeClr val="accent2">
                  <a:lumMod val="50000"/>
                </a:schemeClr>
              </a:solidFill>
            </a:endParaRPr>
          </a:p>
        </p:txBody>
      </p:sp>
      <p:sp>
        <p:nvSpPr>
          <p:cNvPr id="8" name="TextBox 6">
            <a:extLst>
              <a:ext uri="{FF2B5EF4-FFF2-40B4-BE49-F238E27FC236}">
                <a16:creationId xmlns:a16="http://schemas.microsoft.com/office/drawing/2014/main" id="{D37D8A36-EC53-522A-BCFF-ADD42B1B989F}"/>
              </a:ext>
            </a:extLst>
          </p:cNvPr>
          <p:cNvSpPr txBox="1"/>
          <p:nvPr/>
        </p:nvSpPr>
        <p:spPr>
          <a:xfrm>
            <a:off x="551577" y="4770359"/>
            <a:ext cx="3609930" cy="1132938"/>
          </a:xfrm>
          <a:prstGeom prst="rect">
            <a:avLst/>
          </a:prstGeom>
          <a:noFill/>
        </p:spPr>
        <p:txBody>
          <a:bodyPr wrap="square" lIns="90000" rtlCol="0">
            <a:normAutofit fontScale="70000" lnSpcReduction="20000"/>
          </a:bodyPr>
          <a:lstStyle/>
          <a:p>
            <a:pPr algn="ctr">
              <a:lnSpc>
                <a:spcPct val="150000"/>
              </a:lnSpc>
            </a:pPr>
            <a:r>
              <a:rPr lang="en-GB" dirty="0" err="1"/>
              <a:t>a</a:t>
            </a:r>
            <a:r>
              <a:rPr lang="en-GB" baseline="-25000" dirty="0" err="1"/>
              <a:t>FICS</a:t>
            </a:r>
            <a:r>
              <a:rPr lang="en-IT" dirty="0"/>
              <a:t> (m/s</a:t>
            </a:r>
            <a:r>
              <a:rPr lang="en-IT" baseline="30000" dirty="0"/>
              <a:t>2</a:t>
            </a:r>
            <a:r>
              <a:rPr lang="en-IT" dirty="0"/>
              <a:t>) = 7.3</a:t>
            </a:r>
            <a:r>
              <a:rPr lang="en-IT" baseline="30000" dirty="0"/>
              <a:t>.</a:t>
            </a:r>
            <a:r>
              <a:rPr lang="en-IT" dirty="0"/>
              <a:t>10</a:t>
            </a:r>
            <a:r>
              <a:rPr lang="en-IT" baseline="30000" dirty="0"/>
              <a:t>28</a:t>
            </a:r>
            <a:r>
              <a:rPr lang="en-IT" dirty="0"/>
              <a:t> * E</a:t>
            </a:r>
            <a:r>
              <a:rPr lang="en-IT" baseline="-25000" dirty="0"/>
              <a:t>e</a:t>
            </a:r>
            <a:r>
              <a:rPr lang="en-IT" dirty="0"/>
              <a:t>(MeV)</a:t>
            </a:r>
          </a:p>
          <a:p>
            <a:pPr algn="ctr">
              <a:lnSpc>
                <a:spcPct val="150000"/>
              </a:lnSpc>
            </a:pPr>
            <a:r>
              <a:rPr lang="en-IT" dirty="0"/>
              <a:t>T</a:t>
            </a:r>
            <a:r>
              <a:rPr lang="en-GB" baseline="-25000" dirty="0"/>
              <a:t>U</a:t>
            </a:r>
            <a:r>
              <a:rPr lang="en-IT" baseline="-25000" dirty="0"/>
              <a:t>nruh-FICS  </a:t>
            </a:r>
            <a:r>
              <a:rPr lang="en-IT" dirty="0"/>
              <a:t>(K) =3.1</a:t>
            </a:r>
            <a:r>
              <a:rPr lang="en-IT" baseline="30000" dirty="0"/>
              <a:t>.</a:t>
            </a:r>
            <a:r>
              <a:rPr lang="en-IT" dirty="0"/>
              <a:t>10</a:t>
            </a:r>
            <a:r>
              <a:rPr lang="en-IT" baseline="30000" dirty="0"/>
              <a:t>8</a:t>
            </a:r>
            <a:r>
              <a:rPr lang="en-IT" dirty="0"/>
              <a:t> * E</a:t>
            </a:r>
            <a:r>
              <a:rPr lang="en-IT" baseline="-25000" dirty="0"/>
              <a:t>e</a:t>
            </a:r>
            <a:r>
              <a:rPr lang="en-IT" dirty="0"/>
              <a:t>(MeV)</a:t>
            </a:r>
          </a:p>
          <a:p>
            <a:pPr algn="ctr">
              <a:lnSpc>
                <a:spcPct val="150000"/>
              </a:lnSpc>
            </a:pPr>
            <a:r>
              <a:rPr lang="en-IT" dirty="0"/>
              <a:t>T</a:t>
            </a:r>
            <a:r>
              <a:rPr lang="en-GB" baseline="-25000" dirty="0"/>
              <a:t>U</a:t>
            </a:r>
            <a:r>
              <a:rPr lang="en-IT" baseline="-25000" dirty="0"/>
              <a:t>nruh-FICS</a:t>
            </a:r>
            <a:r>
              <a:rPr lang="en-IT" dirty="0"/>
              <a:t> (MeV) = 0.026 * E</a:t>
            </a:r>
            <a:r>
              <a:rPr lang="en-IT" baseline="-25000" dirty="0"/>
              <a:t>e</a:t>
            </a:r>
            <a:r>
              <a:rPr lang="en-IT" dirty="0"/>
              <a:t>(MeV)</a:t>
            </a:r>
          </a:p>
        </p:txBody>
      </p:sp>
      <p:sp>
        <p:nvSpPr>
          <p:cNvPr id="12" name="CasellaDiTesto 11">
            <a:extLst>
              <a:ext uri="{FF2B5EF4-FFF2-40B4-BE49-F238E27FC236}">
                <a16:creationId xmlns:a16="http://schemas.microsoft.com/office/drawing/2014/main" id="{9976F546-9A11-AA10-2FED-7C0EA20A924E}"/>
              </a:ext>
            </a:extLst>
          </p:cNvPr>
          <p:cNvSpPr txBox="1"/>
          <p:nvPr/>
        </p:nvSpPr>
        <p:spPr>
          <a:xfrm>
            <a:off x="342198" y="3557054"/>
            <a:ext cx="4286751" cy="461665"/>
          </a:xfrm>
          <a:prstGeom prst="rect">
            <a:avLst/>
          </a:prstGeom>
          <a:noFill/>
        </p:spPr>
        <p:txBody>
          <a:bodyPr wrap="none" rtlCol="0">
            <a:spAutoFit/>
          </a:bodyPr>
          <a:lstStyle/>
          <a:p>
            <a:r>
              <a:rPr lang="it-IT" dirty="0"/>
              <a:t>In the </a:t>
            </a:r>
            <a:r>
              <a:rPr lang="it-IT" dirty="0" err="1"/>
              <a:t>accelerated</a:t>
            </a:r>
            <a:r>
              <a:rPr lang="it-IT" dirty="0"/>
              <a:t> electron  frame</a:t>
            </a:r>
          </a:p>
        </p:txBody>
      </p:sp>
      <p:pic>
        <p:nvPicPr>
          <p:cNvPr id="6" name="Picture 5" descr="A graph of a red and blue line&#10;&#10;Description automatically generated">
            <a:extLst>
              <a:ext uri="{FF2B5EF4-FFF2-40B4-BE49-F238E27FC236}">
                <a16:creationId xmlns:a16="http://schemas.microsoft.com/office/drawing/2014/main" id="{3FBFB487-5306-920B-5F38-B7A5316B1C6B}"/>
              </a:ext>
            </a:extLst>
          </p:cNvPr>
          <p:cNvPicPr>
            <a:picLocks noChangeAspect="1"/>
          </p:cNvPicPr>
          <p:nvPr/>
        </p:nvPicPr>
        <p:blipFill>
          <a:blip r:embed="rId4"/>
          <a:stretch>
            <a:fillRect/>
          </a:stretch>
        </p:blipFill>
        <p:spPr>
          <a:xfrm>
            <a:off x="4224620" y="2923877"/>
            <a:ext cx="4837269" cy="3720976"/>
          </a:xfrm>
          <a:prstGeom prst="rect">
            <a:avLst/>
          </a:prstGeom>
        </p:spPr>
      </p:pic>
      <p:sp>
        <p:nvSpPr>
          <p:cNvPr id="2" name="TextBox 3">
            <a:extLst>
              <a:ext uri="{FF2B5EF4-FFF2-40B4-BE49-F238E27FC236}">
                <a16:creationId xmlns:a16="http://schemas.microsoft.com/office/drawing/2014/main" id="{D1B7B4DF-6EA1-B7FC-0FF6-49E03DB4CF34}"/>
              </a:ext>
            </a:extLst>
          </p:cNvPr>
          <p:cNvSpPr txBox="1"/>
          <p:nvPr/>
        </p:nvSpPr>
        <p:spPr>
          <a:xfrm>
            <a:off x="5292080" y="4768825"/>
            <a:ext cx="2948243" cy="646331"/>
          </a:xfrm>
          <a:prstGeom prst="rect">
            <a:avLst/>
          </a:prstGeom>
          <a:solidFill>
            <a:srgbClr val="FFFF00"/>
          </a:solidFill>
        </p:spPr>
        <p:txBody>
          <a:bodyPr wrap="square" rtlCol="0">
            <a:spAutoFit/>
          </a:bodyPr>
          <a:lstStyle/>
          <a:p>
            <a:pPr algn="ctr"/>
            <a:r>
              <a:rPr lang="en-GB" sz="1800" dirty="0"/>
              <a:t>t</a:t>
            </a:r>
            <a:r>
              <a:rPr lang="en-IT" sz="1800" dirty="0"/>
              <a:t>he most extreme acceleration</a:t>
            </a:r>
          </a:p>
          <a:p>
            <a:pPr algn="ctr"/>
            <a:r>
              <a:rPr lang="en-IT" sz="1800" dirty="0"/>
              <a:t>achieved in the universe ??</a:t>
            </a:r>
          </a:p>
        </p:txBody>
      </p:sp>
    </p:spTree>
    <p:extLst>
      <p:ext uri="{BB962C8B-B14F-4D97-AF65-F5344CB8AC3E}">
        <p14:creationId xmlns:p14="http://schemas.microsoft.com/office/powerpoint/2010/main" val="37610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0" presetClass="path" presetSubtype="0" repeatCount="indefinite" accel="50000" decel="50000" fill="hold" grpId="0" nodeType="withEffect">
                                  <p:stCondLst>
                                    <p:cond delay="0"/>
                                  </p:stCondLst>
                                  <p:childTnLst>
                                    <p:animMotion origin="layout" path="M -0.02083 0.00139 L -0.02083 0.00162 C -0.01927 -0.00254 -0.01806 -0.00671 -0.01632 -0.01041 C -0.01545 -0.01203 -0.01389 -0.01296 -0.01302 -0.01481 C -0.01233 -0.0162 -0.01181 -0.02083 -0.01181 -0.01921 C -0.01181 -0.01088 -0.01771 0.0081 -0.01858 0.01181 C -0.02049 0.0206 -0.02222 0.02963 -0.02413 0.03866 C -0.02483 0.03056 -0.02517 0.02269 -0.02639 0.01482 C -0.02691 0.01065 -0.0283 0.00672 -0.02969 0.00301 C -0.03021 0.00139 -0.03316 -0.00208 -0.03194 -0.00139 C -0.01875 0.00556 0.00937 0.02801 -0.02083 0.0044 C -0.02118 0.00301 -0.0224 0.00139 -0.02188 -2.96296E-6 C -0.02135 -0.00162 -0.01997 -0.00277 -0.01858 -0.00301 L 0.00035 -0.00139 C -0.00295 -0.00254 -0.00625 -0.00509 -0.00972 -0.0044 C -0.01337 -0.0037 -0.01667 -2.96296E-6 -0.01962 0.00301 C -0.02118 0.00463 -0.01597 0.00093 -0.01406 -2.96296E-6 C -0.02552 -0.00764 -0.01094 -0.00023 -0.02292 0.00301 C -0.02413 0.00324 -0.02431 -0.00301 -0.02413 -0.00139 C -0.02361 0.00301 -0.02326 0.00764 -0.02188 0.01181 C -0.02135 0.01389 -0.01788 0.01829 -0.01858 0.01621 C -0.01979 0.01204 -0.0224 0.00857 -0.02413 0.0044 C -0.025 0.00255 -0.02552 0.00047 -0.02639 -0.00139 C -0.02708 0.00093 -0.03038 0.00463 -0.02865 0.00602 C -0.02222 0.01042 -0.00747 0.01181 -0.00747 0.01204 C -0.01771 0.00278 -0.00139 0.01783 0.00035 0.01343 C 0.00208 0.0088 -0.0066 0.0088 -0.00972 0.00602 C -0.01181 0.00394 -0.01337 0.00093 -0.01528 -0.00139 C -0.02413 0.00255 -0.01181 -0.00463 -0.01736 0.01042 C -0.01806 0.01227 -0.01979 0.00764 -0.02083 0.00602 C -0.02309 0.00209 -0.02517 -0.00185 -0.02743 -0.00602 C -0.02205 0.01898 -0.02639 -0.00509 -0.03073 -0.00602 C -0.03316 -0.00625 -0.03229 -2.96296E-6 -0.03299 0.00301 C -0.0349 0.00255 -0.03733 -0.00023 -0.03854 0.00139 C -0.04219 0.00625 -0.03403 0.01227 -0.03299 0.01343 C -0.03542 0.00023 -0.03472 0.0125 -0.02188 0.00602 C -0.02031 0.0051 -0.02049 0.00209 -0.01962 -2.96296E-6 C -0.01788 0.00255 -0.01563 0.00463 -0.01406 0.00741 C -0.01337 0.00857 -0.01389 0.01273 -0.01302 0.01181 C -0.01128 0.01042 -0.01233 0.00602 -0.01076 0.0044 C -0.0092 0.00301 -0.00538 0.00301 -0.00295 0.00301 L -0.00851 0.01343 L -0.00851 0.01366 L -0.01736 0.01343 " pathEditMode="relative" rAng="0" ptsTypes="AAAAAAAAAAAAAAAAAAAAAAAAAAAAAAAAAAAAAAAAAAAA">
                                      <p:cBhvr>
                                        <p:cTn id="8" dur="2000" fill="hold"/>
                                        <p:tgtEl>
                                          <p:spTgt spid="10"/>
                                        </p:tgtEl>
                                        <p:attrNameLst>
                                          <p:attrName>ppt_x</p:attrName>
                                          <p:attrName>ppt_y</p:attrName>
                                        </p:attrNameLst>
                                      </p:cBhvr>
                                      <p:rCtr x="122" y="810"/>
                                    </p:animMotion>
                                  </p:childTnLst>
                                </p:cTn>
                              </p:par>
                              <p:par>
                                <p:cTn id="9" presetID="42" presetClass="path" presetSubtype="0" repeatCount="indefinite" accel="50000" decel="50000" fill="hold" grpId="0" nodeType="withEffect">
                                  <p:stCondLst>
                                    <p:cond delay="1000"/>
                                  </p:stCondLst>
                                  <p:childTnLst>
                                    <p:animMotion origin="layout" path="M 1.11111E-6 -1.48148E-6 L 0.50469 0.23449 " pathEditMode="relative" rAng="0" ptsTypes="AA">
                                      <p:cBhvr>
                                        <p:cTn id="10" dur="2000" fill="hold"/>
                                        <p:tgtEl>
                                          <p:spTgt spid="14"/>
                                        </p:tgtEl>
                                        <p:attrNameLst>
                                          <p:attrName>ppt_x</p:attrName>
                                          <p:attrName>ppt_y</p:attrName>
                                        </p:attrNameLst>
                                      </p:cBhvr>
                                      <p:rCtr x="25226" y="11713"/>
                                    </p:animMotion>
                                  </p:childTnLst>
                                </p:cTn>
                              </p:par>
                              <p:par>
                                <p:cTn id="11" presetID="1" presetClass="entr" presetSubtype="0" fill="hold" nodeType="with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E01309AA-7CB4-A125-C0D6-0792C1666F6E}"/>
              </a:ext>
            </a:extLst>
          </p:cNvPr>
          <p:cNvSpPr>
            <a:spLocks noGrp="1"/>
          </p:cNvSpPr>
          <p:nvPr>
            <p:ph type="subTitle" idx="1"/>
          </p:nvPr>
        </p:nvSpPr>
        <p:spPr/>
        <p:txBody>
          <a:bodyPr/>
          <a:lstStyle/>
          <a:p>
            <a:endParaRPr lang="it-IT"/>
          </a:p>
        </p:txBody>
      </p:sp>
      <p:graphicFrame>
        <p:nvGraphicFramePr>
          <p:cNvPr id="4" name="Oggetto 3">
            <a:extLst>
              <a:ext uri="{FF2B5EF4-FFF2-40B4-BE49-F238E27FC236}">
                <a16:creationId xmlns:a16="http://schemas.microsoft.com/office/drawing/2014/main" id="{A7FB2A48-7728-A637-7A98-26C06FE326AE}"/>
              </a:ext>
            </a:extLst>
          </p:cNvPr>
          <p:cNvGraphicFramePr>
            <a:graphicFrameLocks noChangeAspect="1"/>
          </p:cNvGraphicFramePr>
          <p:nvPr>
            <p:extLst>
              <p:ext uri="{D42A27DB-BD31-4B8C-83A1-F6EECF244321}">
                <p14:modId xmlns:p14="http://schemas.microsoft.com/office/powerpoint/2010/main" val="2896570331"/>
              </p:ext>
            </p:extLst>
          </p:nvPr>
        </p:nvGraphicFramePr>
        <p:xfrm>
          <a:off x="3572947" y="3606998"/>
          <a:ext cx="5747147" cy="4063603"/>
        </p:xfrm>
        <a:graphic>
          <a:graphicData uri="http://schemas.openxmlformats.org/presentationml/2006/ole">
            <mc:AlternateContent xmlns:mc="http://schemas.openxmlformats.org/markup-compatibility/2006">
              <mc:Choice xmlns:v="urn:schemas-microsoft-com:vml" Requires="v">
                <p:oleObj name="Graph" r:id="rId2" imgW="33413452" imgH="23621937" progId="Origin50.Graph">
                  <p:embed/>
                </p:oleObj>
              </mc:Choice>
              <mc:Fallback>
                <p:oleObj name="Graph" r:id="rId2" imgW="33413452" imgH="23621937" progId="Origin50.Graph">
                  <p:embed/>
                  <p:pic>
                    <p:nvPicPr>
                      <p:cNvPr id="4" name="Oggetto 3">
                        <a:extLst>
                          <a:ext uri="{FF2B5EF4-FFF2-40B4-BE49-F238E27FC236}">
                            <a16:creationId xmlns:a16="http://schemas.microsoft.com/office/drawing/2014/main" id="{A7FB2A48-7728-A637-7A98-26C06FE326AE}"/>
                          </a:ext>
                        </a:extLst>
                      </p:cNvPr>
                      <p:cNvPicPr/>
                      <p:nvPr/>
                    </p:nvPicPr>
                    <p:blipFill>
                      <a:blip r:embed="rId3"/>
                      <a:stretch>
                        <a:fillRect/>
                      </a:stretch>
                    </p:blipFill>
                    <p:spPr>
                      <a:xfrm>
                        <a:off x="3572947" y="3606998"/>
                        <a:ext cx="5747147" cy="4063603"/>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54B53DD2-3B20-F5DE-7B36-F7C3506EBFBC}"/>
              </a:ext>
            </a:extLst>
          </p:cNvPr>
          <p:cNvGraphicFramePr>
            <a:graphicFrameLocks noChangeAspect="1"/>
          </p:cNvGraphicFramePr>
          <p:nvPr>
            <p:extLst>
              <p:ext uri="{D42A27DB-BD31-4B8C-83A1-F6EECF244321}">
                <p14:modId xmlns:p14="http://schemas.microsoft.com/office/powerpoint/2010/main" val="932528224"/>
              </p:ext>
            </p:extLst>
          </p:nvPr>
        </p:nvGraphicFramePr>
        <p:xfrm>
          <a:off x="163898" y="3606998"/>
          <a:ext cx="5074921" cy="4063603"/>
        </p:xfrm>
        <a:graphic>
          <a:graphicData uri="http://schemas.openxmlformats.org/presentationml/2006/ole">
            <mc:AlternateContent xmlns:mc="http://schemas.openxmlformats.org/markup-compatibility/2006">
              <mc:Choice xmlns:v="urn:schemas-microsoft-com:vml" Requires="v">
                <p:oleObj name="Graph" r:id="rId4" imgW="33413452" imgH="23621937" progId="Origin50.Graph">
                  <p:embed/>
                </p:oleObj>
              </mc:Choice>
              <mc:Fallback>
                <p:oleObj name="Graph" r:id="rId4" imgW="33413452" imgH="23621937" progId="Origin50.Graph">
                  <p:embed/>
                  <p:pic>
                    <p:nvPicPr>
                      <p:cNvPr id="5" name="Oggetto 4">
                        <a:extLst>
                          <a:ext uri="{FF2B5EF4-FFF2-40B4-BE49-F238E27FC236}">
                            <a16:creationId xmlns:a16="http://schemas.microsoft.com/office/drawing/2014/main" id="{54B53DD2-3B20-F5DE-7B36-F7C3506EBFBC}"/>
                          </a:ext>
                        </a:extLst>
                      </p:cNvPr>
                      <p:cNvPicPr/>
                      <p:nvPr/>
                    </p:nvPicPr>
                    <p:blipFill>
                      <a:blip r:embed="rId5"/>
                      <a:stretch>
                        <a:fillRect/>
                      </a:stretch>
                    </p:blipFill>
                    <p:spPr>
                      <a:xfrm>
                        <a:off x="163898" y="3606998"/>
                        <a:ext cx="5074921" cy="4063603"/>
                      </a:xfrm>
                      <a:prstGeom prst="rect">
                        <a:avLst/>
                      </a:prstGeom>
                    </p:spPr>
                  </p:pic>
                </p:oleObj>
              </mc:Fallback>
            </mc:AlternateContent>
          </a:graphicData>
        </a:graphic>
      </p:graphicFrame>
      <p:sp>
        <p:nvSpPr>
          <p:cNvPr id="6" name="CasellaDiTesto 5">
            <a:extLst>
              <a:ext uri="{FF2B5EF4-FFF2-40B4-BE49-F238E27FC236}">
                <a16:creationId xmlns:a16="http://schemas.microsoft.com/office/drawing/2014/main" id="{09D97974-E88D-9AF5-9E37-D20AFAC9D8F4}"/>
              </a:ext>
            </a:extLst>
          </p:cNvPr>
          <p:cNvSpPr txBox="1"/>
          <p:nvPr/>
        </p:nvSpPr>
        <p:spPr>
          <a:xfrm>
            <a:off x="842520" y="3377267"/>
            <a:ext cx="3775393" cy="369332"/>
          </a:xfrm>
          <a:prstGeom prst="rect">
            <a:avLst/>
          </a:prstGeom>
          <a:noFill/>
        </p:spPr>
        <p:txBody>
          <a:bodyPr wrap="none" rtlCol="0">
            <a:spAutoFit/>
          </a:bodyPr>
          <a:lstStyle/>
          <a:p>
            <a:r>
              <a:rPr lang="it-IT" sz="1800" dirty="0"/>
              <a:t>Single and Double Compton scattering</a:t>
            </a:r>
          </a:p>
        </p:txBody>
      </p:sp>
      <p:pic>
        <p:nvPicPr>
          <p:cNvPr id="7" name="Immagine 6">
            <a:extLst>
              <a:ext uri="{FF2B5EF4-FFF2-40B4-BE49-F238E27FC236}">
                <a16:creationId xmlns:a16="http://schemas.microsoft.com/office/drawing/2014/main" id="{000B1197-2E60-871C-BF60-CFD98251A3B7}"/>
              </a:ext>
            </a:extLst>
          </p:cNvPr>
          <p:cNvPicPr>
            <a:picLocks noChangeAspect="1"/>
          </p:cNvPicPr>
          <p:nvPr/>
        </p:nvPicPr>
        <p:blipFill>
          <a:blip r:embed="rId6"/>
          <a:srcRect l="54724" t="40597" r="1793" b="39254"/>
          <a:stretch/>
        </p:blipFill>
        <p:spPr>
          <a:xfrm>
            <a:off x="246584" y="1856793"/>
            <a:ext cx="3976054" cy="1080121"/>
          </a:xfrm>
          <a:prstGeom prst="rect">
            <a:avLst/>
          </a:prstGeom>
        </p:spPr>
      </p:pic>
      <p:sp>
        <p:nvSpPr>
          <p:cNvPr id="8" name="CasellaDiTesto 7">
            <a:extLst>
              <a:ext uri="{FF2B5EF4-FFF2-40B4-BE49-F238E27FC236}">
                <a16:creationId xmlns:a16="http://schemas.microsoft.com/office/drawing/2014/main" id="{B93C46F2-265C-E8FB-20D4-F87AE55DFD98}"/>
              </a:ext>
            </a:extLst>
          </p:cNvPr>
          <p:cNvSpPr txBox="1"/>
          <p:nvPr/>
        </p:nvSpPr>
        <p:spPr>
          <a:xfrm>
            <a:off x="163898" y="188640"/>
            <a:ext cx="8956298" cy="830997"/>
          </a:xfrm>
          <a:prstGeom prst="rect">
            <a:avLst/>
          </a:prstGeom>
          <a:noFill/>
        </p:spPr>
        <p:txBody>
          <a:bodyPr wrap="none" rtlCol="0">
            <a:spAutoFit/>
          </a:bodyPr>
          <a:lstStyle/>
          <a:p>
            <a:r>
              <a:rPr lang="it-IT" dirty="0"/>
              <a:t>Due to the interaction in the </a:t>
            </a:r>
            <a:r>
              <a:rPr lang="it-IT" dirty="0" err="1"/>
              <a:t>accelerated</a:t>
            </a:r>
            <a:r>
              <a:rPr lang="it-IT" dirty="0"/>
              <a:t> frame </a:t>
            </a:r>
            <a:r>
              <a:rPr lang="it-IT" dirty="0" err="1"/>
              <a:t>between</a:t>
            </a:r>
            <a:r>
              <a:rPr lang="it-IT" dirty="0"/>
              <a:t> electron and </a:t>
            </a:r>
          </a:p>
          <a:p>
            <a:r>
              <a:rPr lang="it-IT" dirty="0"/>
              <a:t>Unruh  </a:t>
            </a:r>
            <a:r>
              <a:rPr lang="it-IT" dirty="0" err="1"/>
              <a:t>photons</a:t>
            </a:r>
            <a:r>
              <a:rPr lang="it-IT" dirty="0"/>
              <a:t>, in the </a:t>
            </a:r>
            <a:r>
              <a:rPr lang="it-IT" dirty="0" err="1"/>
              <a:t>laboratory</a:t>
            </a:r>
            <a:r>
              <a:rPr lang="it-IT" dirty="0"/>
              <a:t> </a:t>
            </a:r>
            <a:r>
              <a:rPr lang="it-IT" dirty="0" err="1"/>
              <a:t>we</a:t>
            </a:r>
            <a:r>
              <a:rPr lang="it-IT" dirty="0"/>
              <a:t> </a:t>
            </a:r>
            <a:r>
              <a:rPr lang="it-IT" dirty="0" err="1"/>
              <a:t>see</a:t>
            </a:r>
            <a:r>
              <a:rPr lang="it-IT" dirty="0"/>
              <a:t> a </a:t>
            </a:r>
            <a:r>
              <a:rPr lang="it-IT" dirty="0" err="1"/>
              <a:t>couple</a:t>
            </a:r>
            <a:r>
              <a:rPr lang="it-IT" dirty="0"/>
              <a:t> of </a:t>
            </a:r>
            <a:r>
              <a:rPr lang="it-IT" dirty="0" err="1"/>
              <a:t>entangled</a:t>
            </a:r>
            <a:r>
              <a:rPr lang="it-IT" dirty="0"/>
              <a:t> </a:t>
            </a:r>
            <a:r>
              <a:rPr lang="it-IT" dirty="0" err="1"/>
              <a:t>photons</a:t>
            </a:r>
            <a:endParaRPr lang="it-IT" dirty="0"/>
          </a:p>
        </p:txBody>
      </p:sp>
      <p:pic>
        <p:nvPicPr>
          <p:cNvPr id="10" name="Immagine 9">
            <a:extLst>
              <a:ext uri="{FF2B5EF4-FFF2-40B4-BE49-F238E27FC236}">
                <a16:creationId xmlns:a16="http://schemas.microsoft.com/office/drawing/2014/main" id="{D4B1A48E-F2EE-3F29-B3D2-27CA01A09C9C}"/>
              </a:ext>
            </a:extLst>
          </p:cNvPr>
          <p:cNvPicPr>
            <a:picLocks noChangeAspect="1"/>
          </p:cNvPicPr>
          <p:nvPr/>
        </p:nvPicPr>
        <p:blipFill>
          <a:blip r:embed="rId7"/>
          <a:srcRect l="6688" t="28508" r="2750" b="46679"/>
          <a:stretch/>
        </p:blipFill>
        <p:spPr>
          <a:xfrm>
            <a:off x="246584" y="1109771"/>
            <a:ext cx="4278536" cy="687242"/>
          </a:xfrm>
          <a:prstGeom prst="rect">
            <a:avLst/>
          </a:prstGeom>
        </p:spPr>
      </p:pic>
      <p:pic>
        <p:nvPicPr>
          <p:cNvPr id="12" name="Immagine 11">
            <a:extLst>
              <a:ext uri="{FF2B5EF4-FFF2-40B4-BE49-F238E27FC236}">
                <a16:creationId xmlns:a16="http://schemas.microsoft.com/office/drawing/2014/main" id="{3DE5DB37-E399-111F-CDC0-0F5AE59555A9}"/>
              </a:ext>
            </a:extLst>
          </p:cNvPr>
          <p:cNvPicPr>
            <a:picLocks noChangeAspect="1"/>
          </p:cNvPicPr>
          <p:nvPr/>
        </p:nvPicPr>
        <p:blipFill>
          <a:blip r:embed="rId8"/>
          <a:srcRect l="12988" t="37911" r="67716" b="46680"/>
          <a:stretch/>
        </p:blipFill>
        <p:spPr>
          <a:xfrm>
            <a:off x="4983810" y="1637029"/>
            <a:ext cx="2925420" cy="1369632"/>
          </a:xfrm>
          <a:prstGeom prst="rect">
            <a:avLst/>
          </a:prstGeom>
        </p:spPr>
      </p:pic>
      <p:sp>
        <p:nvSpPr>
          <p:cNvPr id="13" name="CasellaDiTesto 12">
            <a:extLst>
              <a:ext uri="{FF2B5EF4-FFF2-40B4-BE49-F238E27FC236}">
                <a16:creationId xmlns:a16="http://schemas.microsoft.com/office/drawing/2014/main" id="{E404402D-9F2F-7315-3411-33B8F7B1A96C}"/>
              </a:ext>
            </a:extLst>
          </p:cNvPr>
          <p:cNvSpPr txBox="1"/>
          <p:nvPr/>
        </p:nvSpPr>
        <p:spPr>
          <a:xfrm>
            <a:off x="5855047" y="3439387"/>
            <a:ext cx="1301125" cy="369332"/>
          </a:xfrm>
          <a:prstGeom prst="rect">
            <a:avLst/>
          </a:prstGeom>
          <a:noFill/>
        </p:spPr>
        <p:txBody>
          <a:bodyPr wrap="none" rtlCol="0">
            <a:spAutoFit/>
          </a:bodyPr>
          <a:lstStyle/>
          <a:p>
            <a:r>
              <a:rPr lang="it-IT" sz="1800" dirty="0"/>
              <a:t>F. Bell et al.</a:t>
            </a:r>
          </a:p>
        </p:txBody>
      </p:sp>
    </p:spTree>
    <p:extLst>
      <p:ext uri="{BB962C8B-B14F-4D97-AF65-F5344CB8AC3E}">
        <p14:creationId xmlns:p14="http://schemas.microsoft.com/office/powerpoint/2010/main" val="3918187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sp>
        <p:nvSpPr>
          <p:cNvPr id="6" name="TextBox 5">
            <a:extLst>
              <a:ext uri="{FF2B5EF4-FFF2-40B4-BE49-F238E27FC236}">
                <a16:creationId xmlns:a16="http://schemas.microsoft.com/office/drawing/2014/main" id="{5D23C5B1-35D8-BF83-9EFE-DAB680CABEE1}"/>
              </a:ext>
            </a:extLst>
          </p:cNvPr>
          <p:cNvSpPr txBox="1"/>
          <p:nvPr/>
        </p:nvSpPr>
        <p:spPr>
          <a:xfrm>
            <a:off x="251520" y="1080759"/>
            <a:ext cx="8094205" cy="461665"/>
          </a:xfrm>
          <a:prstGeom prst="rect">
            <a:avLst/>
          </a:prstGeom>
          <a:noFill/>
        </p:spPr>
        <p:txBody>
          <a:bodyPr wrap="square">
            <a:spAutoFit/>
          </a:bodyPr>
          <a:lstStyle/>
          <a:p>
            <a:r>
              <a:rPr lang="en-IT" dirty="0"/>
              <a:t>First consideration</a:t>
            </a:r>
            <a:r>
              <a:rPr lang="it-IT" dirty="0"/>
              <a:t>s</a:t>
            </a:r>
            <a:r>
              <a:rPr lang="en-IT" dirty="0"/>
              <a:t> and study of Inverse Compton Scattering….</a:t>
            </a:r>
          </a:p>
        </p:txBody>
      </p:sp>
      <p:sp>
        <p:nvSpPr>
          <p:cNvPr id="8" name="TextBox 7">
            <a:extLst>
              <a:ext uri="{FF2B5EF4-FFF2-40B4-BE49-F238E27FC236}">
                <a16:creationId xmlns:a16="http://schemas.microsoft.com/office/drawing/2014/main" id="{181CA4D5-5322-8207-BB18-66EF14C01D19}"/>
              </a:ext>
            </a:extLst>
          </p:cNvPr>
          <p:cNvSpPr txBox="1"/>
          <p:nvPr/>
        </p:nvSpPr>
        <p:spPr>
          <a:xfrm>
            <a:off x="0" y="1626432"/>
            <a:ext cx="5976664" cy="830997"/>
          </a:xfrm>
          <a:prstGeom prst="rect">
            <a:avLst/>
          </a:prstGeom>
          <a:noFill/>
        </p:spPr>
        <p:txBody>
          <a:bodyPr wrap="square">
            <a:spAutoFit/>
          </a:bodyPr>
          <a:lstStyle/>
          <a:p>
            <a:pPr algn="ctr"/>
            <a:r>
              <a:rPr lang="en-IT" dirty="0"/>
              <a:t>During the development of the </a:t>
            </a:r>
            <a:endParaRPr lang="it-IT" dirty="0"/>
          </a:p>
          <a:p>
            <a:pPr algn="ctr"/>
            <a:r>
              <a:rPr lang="en-IT" dirty="0"/>
              <a:t>nuclear bomb!</a:t>
            </a:r>
          </a:p>
        </p:txBody>
      </p:sp>
      <p:pic>
        <p:nvPicPr>
          <p:cNvPr id="12" name="Picture 11" descr="A red and black cover with a cloud of smoke&#10;&#10;Description automatically generated">
            <a:extLst>
              <a:ext uri="{FF2B5EF4-FFF2-40B4-BE49-F238E27FC236}">
                <a16:creationId xmlns:a16="http://schemas.microsoft.com/office/drawing/2014/main" id="{7D24608A-EC36-7BF5-F493-F5D456C89FE2}"/>
              </a:ext>
            </a:extLst>
          </p:cNvPr>
          <p:cNvPicPr>
            <a:picLocks noChangeAspect="1"/>
          </p:cNvPicPr>
          <p:nvPr/>
        </p:nvPicPr>
        <p:blipFill>
          <a:blip r:embed="rId3"/>
          <a:stretch>
            <a:fillRect/>
          </a:stretch>
        </p:blipFill>
        <p:spPr>
          <a:xfrm>
            <a:off x="4641552" y="2040219"/>
            <a:ext cx="4394944" cy="4701149"/>
          </a:xfrm>
          <a:prstGeom prst="rect">
            <a:avLst/>
          </a:prstGeom>
        </p:spPr>
      </p:pic>
      <p:sp>
        <p:nvSpPr>
          <p:cNvPr id="3" name="TextBox 2">
            <a:extLst>
              <a:ext uri="{FF2B5EF4-FFF2-40B4-BE49-F238E27FC236}">
                <a16:creationId xmlns:a16="http://schemas.microsoft.com/office/drawing/2014/main" id="{4A614DF4-225D-710B-C523-55309ED1CB28}"/>
              </a:ext>
            </a:extLst>
          </p:cNvPr>
          <p:cNvSpPr txBox="1"/>
          <p:nvPr/>
        </p:nvSpPr>
        <p:spPr>
          <a:xfrm>
            <a:off x="107504" y="2841817"/>
            <a:ext cx="4597477" cy="2308324"/>
          </a:xfrm>
          <a:prstGeom prst="rect">
            <a:avLst/>
          </a:prstGeom>
          <a:noFill/>
        </p:spPr>
        <p:txBody>
          <a:bodyPr wrap="none" rtlCol="0">
            <a:spAutoFit/>
          </a:bodyPr>
          <a:lstStyle/>
          <a:p>
            <a:r>
              <a:rPr lang="en-GB" dirty="0">
                <a:solidFill>
                  <a:srgbClr val="C00000"/>
                </a:solidFill>
              </a:rPr>
              <a:t>W</a:t>
            </a:r>
            <a:r>
              <a:rPr lang="en-IT" dirty="0">
                <a:solidFill>
                  <a:srgbClr val="C00000"/>
                </a:solidFill>
              </a:rPr>
              <a:t>ill the back-scattered photons,</a:t>
            </a:r>
          </a:p>
          <a:p>
            <a:r>
              <a:rPr lang="en-IT" dirty="0">
                <a:solidFill>
                  <a:srgbClr val="C00000"/>
                </a:solidFill>
              </a:rPr>
              <a:t>by hot electrons of the plasma</a:t>
            </a:r>
          </a:p>
          <a:p>
            <a:r>
              <a:rPr lang="en-GB" dirty="0">
                <a:solidFill>
                  <a:srgbClr val="C00000"/>
                </a:solidFill>
              </a:rPr>
              <a:t>c</a:t>
            </a:r>
            <a:r>
              <a:rPr lang="en-IT" dirty="0">
                <a:solidFill>
                  <a:srgbClr val="C00000"/>
                </a:solidFill>
              </a:rPr>
              <a:t>reated in the initial stage of the</a:t>
            </a:r>
          </a:p>
          <a:p>
            <a:r>
              <a:rPr lang="en-IT" dirty="0">
                <a:solidFill>
                  <a:srgbClr val="C00000"/>
                </a:solidFill>
              </a:rPr>
              <a:t>nuclear bomb explosion, release</a:t>
            </a:r>
          </a:p>
          <a:p>
            <a:r>
              <a:rPr lang="en-GB" dirty="0">
                <a:solidFill>
                  <a:srgbClr val="C00000"/>
                </a:solidFill>
              </a:rPr>
              <a:t>e</a:t>
            </a:r>
            <a:r>
              <a:rPr lang="en-IT" dirty="0">
                <a:solidFill>
                  <a:srgbClr val="C00000"/>
                </a:solidFill>
              </a:rPr>
              <a:t>nergy from the fire-ball decreasing</a:t>
            </a:r>
          </a:p>
          <a:p>
            <a:r>
              <a:rPr lang="en-GB" dirty="0">
                <a:solidFill>
                  <a:srgbClr val="C00000"/>
                </a:solidFill>
              </a:rPr>
              <a:t>its</a:t>
            </a:r>
            <a:r>
              <a:rPr lang="en-IT" dirty="0">
                <a:solidFill>
                  <a:srgbClr val="C00000"/>
                </a:solidFill>
              </a:rPr>
              <a:t> temperature???</a:t>
            </a:r>
          </a:p>
        </p:txBody>
      </p:sp>
      <p:sp>
        <p:nvSpPr>
          <p:cNvPr id="5" name="Segnaposto data 6">
            <a:extLst>
              <a:ext uri="{FF2B5EF4-FFF2-40B4-BE49-F238E27FC236}">
                <a16:creationId xmlns:a16="http://schemas.microsoft.com/office/drawing/2014/main" id="{3121B0C2-E1EA-F49D-A3EA-86C1414C4136}"/>
              </a:ext>
            </a:extLst>
          </p:cNvPr>
          <p:cNvSpPr>
            <a:spLocks noGrp="1"/>
          </p:cNvSpPr>
          <p:nvPr>
            <p:ph type="dt" sz="quarter" idx="10"/>
          </p:nvPr>
        </p:nvSpPr>
        <p:spPr>
          <a:xfrm>
            <a:off x="0" y="6553200"/>
            <a:ext cx="3779912"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ELI-NP – Magurele (Bucharest) -  July 9th, 2024</a:t>
            </a:r>
            <a:endParaRPr lang="en-US" sz="1400"/>
          </a:p>
        </p:txBody>
      </p:sp>
      <p:sp>
        <p:nvSpPr>
          <p:cNvPr id="7" name="CasellaDiTesto 1">
            <a:extLst>
              <a:ext uri="{FF2B5EF4-FFF2-40B4-BE49-F238E27FC236}">
                <a16:creationId xmlns:a16="http://schemas.microsoft.com/office/drawing/2014/main" id="{99EFB06E-DF9D-D19D-2BC6-92A8B3BF8C19}"/>
              </a:ext>
            </a:extLst>
          </p:cNvPr>
          <p:cNvSpPr txBox="1">
            <a:spLocks noChangeArrowheads="1"/>
          </p:cNvSpPr>
          <p:nvPr/>
        </p:nvSpPr>
        <p:spPr bwMode="auto">
          <a:xfrm>
            <a:off x="1907704" y="242793"/>
            <a:ext cx="7236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a:solidFill>
                  <a:srgbClr val="FF0000"/>
                </a:solidFill>
                <a:latin typeface="Times New Roman" panose="02020603050405020304" pitchFamily="18" charset="0"/>
                <a:cs typeface="Times New Roman" panose="02020603050405020304" pitchFamily="18" charset="0"/>
              </a:rPr>
              <a:t>  ….</a:t>
            </a:r>
            <a:r>
              <a:rPr lang="it-IT" altLang="it-IT" sz="2400" b="1" dirty="0" err="1">
                <a:solidFill>
                  <a:srgbClr val="FF0000"/>
                </a:solidFill>
                <a:latin typeface="Times New Roman" panose="02020603050405020304" pitchFamily="18" charset="0"/>
                <a:cs typeface="Times New Roman" panose="02020603050405020304" pitchFamily="18" charset="0"/>
              </a:rPr>
              <a:t>continuation</a:t>
            </a:r>
            <a:r>
              <a:rPr lang="it-IT" altLang="it-IT" sz="2400" b="1" dirty="0">
                <a:solidFill>
                  <a:srgbClr val="FF0000"/>
                </a:solidFill>
                <a:latin typeface="Times New Roman" panose="02020603050405020304" pitchFamily="18" charset="0"/>
                <a:cs typeface="Times New Roman" panose="02020603050405020304" pitchFamily="18" charset="0"/>
              </a:rPr>
              <a:t> of the story: the </a:t>
            </a:r>
            <a:r>
              <a:rPr lang="it-IT" altLang="it-IT" sz="2400" b="1" dirty="0" err="1">
                <a:solidFill>
                  <a:srgbClr val="FF0000"/>
                </a:solidFill>
                <a:latin typeface="Times New Roman" panose="02020603050405020304" pitchFamily="18" charset="0"/>
                <a:cs typeface="Times New Roman" panose="02020603050405020304" pitchFamily="18" charset="0"/>
              </a:rPr>
              <a:t>bomb</a:t>
            </a:r>
            <a:r>
              <a:rPr lang="it-IT" altLang="it-IT" sz="24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0684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8045B-8B90-DCBB-6081-298BA3FF99E7}"/>
              </a:ext>
            </a:extLst>
          </p:cNvPr>
          <p:cNvSpPr>
            <a:spLocks noGrp="1"/>
          </p:cNvSpPr>
          <p:nvPr>
            <p:ph type="title"/>
          </p:nvPr>
        </p:nvSpPr>
        <p:spPr>
          <a:xfrm>
            <a:off x="680112" y="11088"/>
            <a:ext cx="7772400" cy="1143000"/>
          </a:xfrm>
        </p:spPr>
        <p:txBody>
          <a:bodyPr/>
          <a:lstStyle/>
          <a:p>
            <a:r>
              <a:rPr lang="it-IT" sz="3200" dirty="0"/>
              <a:t>Maximum </a:t>
            </a:r>
            <a:r>
              <a:rPr lang="it-IT" sz="3200" dirty="0" err="1"/>
              <a:t>acceleration</a:t>
            </a:r>
            <a:r>
              <a:rPr lang="it-IT" sz="3200" dirty="0"/>
              <a:t>, </a:t>
            </a:r>
            <a:r>
              <a:rPr lang="it-IT" sz="3200" dirty="0" err="1"/>
              <a:t>many</a:t>
            </a:r>
            <a:r>
              <a:rPr lang="it-IT" sz="3200" dirty="0"/>
              <a:t> theories (credit </a:t>
            </a:r>
            <a:r>
              <a:rPr lang="it-IT" sz="3200" dirty="0" err="1"/>
              <a:t>Richardo</a:t>
            </a:r>
            <a:r>
              <a:rPr lang="it-IT" sz="3200" dirty="0"/>
              <a:t> Gallego)</a:t>
            </a:r>
          </a:p>
        </p:txBody>
      </p:sp>
      <p:pic>
        <p:nvPicPr>
          <p:cNvPr id="5" name="Picture 5" descr="A graph of a red and blue line&#10;&#10;Description automatically generated">
            <a:extLst>
              <a:ext uri="{FF2B5EF4-FFF2-40B4-BE49-F238E27FC236}">
                <a16:creationId xmlns:a16="http://schemas.microsoft.com/office/drawing/2014/main" id="{7E326261-0A75-E06B-470F-E8DFC2701DCA}"/>
              </a:ext>
            </a:extLst>
          </p:cNvPr>
          <p:cNvPicPr>
            <a:picLocks noChangeAspect="1"/>
          </p:cNvPicPr>
          <p:nvPr/>
        </p:nvPicPr>
        <p:blipFill>
          <a:blip r:embed="rId2"/>
          <a:stretch>
            <a:fillRect/>
          </a:stretch>
        </p:blipFill>
        <p:spPr>
          <a:xfrm>
            <a:off x="1213301" y="1484784"/>
            <a:ext cx="6541564" cy="4930080"/>
          </a:xfrm>
          <a:prstGeom prst="rect">
            <a:avLst/>
          </a:prstGeom>
        </p:spPr>
      </p:pic>
      <p:cxnSp>
        <p:nvCxnSpPr>
          <p:cNvPr id="7" name="Connettore diritto 6">
            <a:extLst>
              <a:ext uri="{FF2B5EF4-FFF2-40B4-BE49-F238E27FC236}">
                <a16:creationId xmlns:a16="http://schemas.microsoft.com/office/drawing/2014/main" id="{99D3A4B9-C960-9427-5AAF-DC2DCE7F8D07}"/>
              </a:ext>
            </a:extLst>
          </p:cNvPr>
          <p:cNvCxnSpPr/>
          <p:nvPr/>
        </p:nvCxnSpPr>
        <p:spPr bwMode="auto">
          <a:xfrm>
            <a:off x="2711230" y="4475577"/>
            <a:ext cx="3954532"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16283AE3-6128-D1DA-D0E2-32AA38AD3270}"/>
              </a:ext>
            </a:extLst>
          </p:cNvPr>
          <p:cNvCxnSpPr/>
          <p:nvPr/>
        </p:nvCxnSpPr>
        <p:spPr bwMode="auto">
          <a:xfrm>
            <a:off x="2711230" y="3007980"/>
            <a:ext cx="3954532" cy="0"/>
          </a:xfrm>
          <a:prstGeom prst="line">
            <a:avLst/>
          </a:prstGeom>
          <a:solidFill>
            <a:schemeClr val="accent1"/>
          </a:solidFill>
          <a:ln w="38100" cap="flat" cmpd="sng" algn="ctr">
            <a:solidFill>
              <a:srgbClr val="FFC000"/>
            </a:solidFill>
            <a:prstDash val="solid"/>
            <a:round/>
            <a:headEnd type="none" w="med" len="med"/>
            <a:tailEnd type="none" w="med" len="med"/>
          </a:ln>
          <a:effectLst/>
        </p:spPr>
      </p:cxnSp>
      <p:sp>
        <p:nvSpPr>
          <p:cNvPr id="9" name="CasellaDiTesto 8">
            <a:extLst>
              <a:ext uri="{FF2B5EF4-FFF2-40B4-BE49-F238E27FC236}">
                <a16:creationId xmlns:a16="http://schemas.microsoft.com/office/drawing/2014/main" id="{7B1CFDF0-8D5B-DEF0-ADB4-5EA2DFEC197E}"/>
              </a:ext>
            </a:extLst>
          </p:cNvPr>
          <p:cNvSpPr txBox="1"/>
          <p:nvPr/>
        </p:nvSpPr>
        <p:spPr>
          <a:xfrm>
            <a:off x="2831064" y="2558431"/>
            <a:ext cx="2838685" cy="376368"/>
          </a:xfrm>
          <a:prstGeom prst="rect">
            <a:avLst/>
          </a:prstGeom>
          <a:noFill/>
        </p:spPr>
        <p:txBody>
          <a:bodyPr wrap="none" rtlCol="0">
            <a:spAutoFit/>
          </a:bodyPr>
          <a:lstStyle/>
          <a:p>
            <a:r>
              <a:rPr lang="it-IT" dirty="0" err="1"/>
              <a:t>a</a:t>
            </a:r>
            <a:r>
              <a:rPr lang="it-IT" baseline="-25000" dirty="0" err="1"/>
              <a:t>MAX</a:t>
            </a:r>
            <a:r>
              <a:rPr lang="it-IT" baseline="-25000" dirty="0"/>
              <a:t> </a:t>
            </a:r>
            <a:r>
              <a:rPr lang="it-IT" dirty="0"/>
              <a:t>(Caldirola and RGT)</a:t>
            </a:r>
            <a:endParaRPr lang="it-IT" baseline="-25000" dirty="0"/>
          </a:p>
        </p:txBody>
      </p:sp>
      <p:sp>
        <p:nvSpPr>
          <p:cNvPr id="10" name="CasellaDiTesto 9">
            <a:extLst>
              <a:ext uri="{FF2B5EF4-FFF2-40B4-BE49-F238E27FC236}">
                <a16:creationId xmlns:a16="http://schemas.microsoft.com/office/drawing/2014/main" id="{DB179CE9-9D5E-AE3A-FA50-1ED2DDF24759}"/>
              </a:ext>
            </a:extLst>
          </p:cNvPr>
          <p:cNvSpPr txBox="1"/>
          <p:nvPr/>
        </p:nvSpPr>
        <p:spPr>
          <a:xfrm>
            <a:off x="3609987" y="4461547"/>
            <a:ext cx="3236170" cy="376368"/>
          </a:xfrm>
          <a:prstGeom prst="rect">
            <a:avLst/>
          </a:prstGeom>
          <a:noFill/>
        </p:spPr>
        <p:txBody>
          <a:bodyPr wrap="none" rtlCol="0">
            <a:spAutoFit/>
          </a:bodyPr>
          <a:lstStyle/>
          <a:p>
            <a:r>
              <a:rPr lang="it-IT" dirty="0" err="1"/>
              <a:t>a</a:t>
            </a:r>
            <a:r>
              <a:rPr lang="it-IT" baseline="-25000" dirty="0" err="1"/>
              <a:t>MAX</a:t>
            </a:r>
            <a:r>
              <a:rPr lang="it-IT" baseline="-25000" dirty="0"/>
              <a:t> </a:t>
            </a:r>
            <a:r>
              <a:rPr lang="it-IT" dirty="0"/>
              <a:t>(Caianiello, </a:t>
            </a:r>
            <a:r>
              <a:rPr lang="it-IT" dirty="0" err="1"/>
              <a:t>Schwinger</a:t>
            </a:r>
            <a:r>
              <a:rPr lang="it-IT" dirty="0"/>
              <a:t>)</a:t>
            </a:r>
            <a:endParaRPr lang="it-IT" baseline="-25000" dirty="0"/>
          </a:p>
        </p:txBody>
      </p:sp>
      <p:sp>
        <p:nvSpPr>
          <p:cNvPr id="11" name="Arco 10">
            <a:extLst>
              <a:ext uri="{FF2B5EF4-FFF2-40B4-BE49-F238E27FC236}">
                <a16:creationId xmlns:a16="http://schemas.microsoft.com/office/drawing/2014/main" id="{BF7ABC96-6CED-3AB9-8271-CA592D35B51A}"/>
              </a:ext>
            </a:extLst>
          </p:cNvPr>
          <p:cNvSpPr/>
          <p:nvPr/>
        </p:nvSpPr>
        <p:spPr bwMode="auto">
          <a:xfrm rot="21235135" flipH="1">
            <a:off x="2769923" y="3151889"/>
            <a:ext cx="5682589" cy="1646433"/>
          </a:xfrm>
          <a:prstGeom prst="arc">
            <a:avLst>
              <a:gd name="adj1" fmla="val 12916270"/>
              <a:gd name="adj2" fmla="val 21239564"/>
            </a:avLst>
          </a:prstGeom>
          <a:noFill/>
          <a:ln w="508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pic>
        <p:nvPicPr>
          <p:cNvPr id="13" name="Immagine 12">
            <a:extLst>
              <a:ext uri="{FF2B5EF4-FFF2-40B4-BE49-F238E27FC236}">
                <a16:creationId xmlns:a16="http://schemas.microsoft.com/office/drawing/2014/main" id="{DDDF435D-9326-7458-1820-55DEEEC1C07B}"/>
              </a:ext>
            </a:extLst>
          </p:cNvPr>
          <p:cNvPicPr>
            <a:picLocks noChangeAspect="1"/>
          </p:cNvPicPr>
          <p:nvPr/>
        </p:nvPicPr>
        <p:blipFill>
          <a:blip r:embed="rId3"/>
          <a:srcRect l="59660" t="40871" r="29348" b="52876"/>
          <a:stretch/>
        </p:blipFill>
        <p:spPr>
          <a:xfrm>
            <a:off x="4742418" y="3723422"/>
            <a:ext cx="1737598" cy="636113"/>
          </a:xfrm>
          <a:prstGeom prst="rect">
            <a:avLst/>
          </a:prstGeom>
        </p:spPr>
      </p:pic>
      <p:pic>
        <p:nvPicPr>
          <p:cNvPr id="14" name="Immagine 13">
            <a:extLst>
              <a:ext uri="{FF2B5EF4-FFF2-40B4-BE49-F238E27FC236}">
                <a16:creationId xmlns:a16="http://schemas.microsoft.com/office/drawing/2014/main" id="{205DB6CA-D6DE-6B50-2FAC-509AFA367691}"/>
              </a:ext>
            </a:extLst>
          </p:cNvPr>
          <p:cNvPicPr>
            <a:picLocks noChangeAspect="1"/>
          </p:cNvPicPr>
          <p:nvPr/>
        </p:nvPicPr>
        <p:blipFill>
          <a:blip r:embed="rId3"/>
          <a:srcRect l="59091" t="64203" r="29917" b="29544"/>
          <a:stretch/>
        </p:blipFill>
        <p:spPr>
          <a:xfrm>
            <a:off x="3004820" y="1958131"/>
            <a:ext cx="1737598" cy="636113"/>
          </a:xfrm>
          <a:prstGeom prst="rect">
            <a:avLst/>
          </a:prstGeom>
        </p:spPr>
      </p:pic>
      <p:pic>
        <p:nvPicPr>
          <p:cNvPr id="15" name="Immagine 14">
            <a:extLst>
              <a:ext uri="{FF2B5EF4-FFF2-40B4-BE49-F238E27FC236}">
                <a16:creationId xmlns:a16="http://schemas.microsoft.com/office/drawing/2014/main" id="{3E78BC2A-64B5-7932-8906-904AFE830A0E}"/>
              </a:ext>
            </a:extLst>
          </p:cNvPr>
          <p:cNvPicPr>
            <a:picLocks noChangeAspect="1"/>
          </p:cNvPicPr>
          <p:nvPr/>
        </p:nvPicPr>
        <p:blipFill>
          <a:blip r:embed="rId4"/>
          <a:srcRect l="54725" t="47243" r="26375" b="44715"/>
          <a:stretch/>
        </p:blipFill>
        <p:spPr>
          <a:xfrm>
            <a:off x="131148" y="5035074"/>
            <a:ext cx="2696272" cy="738329"/>
          </a:xfrm>
          <a:prstGeom prst="rect">
            <a:avLst/>
          </a:prstGeom>
        </p:spPr>
      </p:pic>
      <p:sp>
        <p:nvSpPr>
          <p:cNvPr id="6" name="Arco 5">
            <a:extLst>
              <a:ext uri="{FF2B5EF4-FFF2-40B4-BE49-F238E27FC236}">
                <a16:creationId xmlns:a16="http://schemas.microsoft.com/office/drawing/2014/main" id="{CE19C512-59F2-1A9D-5998-A9C30C2DEBC0}"/>
              </a:ext>
            </a:extLst>
          </p:cNvPr>
          <p:cNvSpPr/>
          <p:nvPr/>
        </p:nvSpPr>
        <p:spPr bwMode="auto">
          <a:xfrm rot="21235135" flipH="1">
            <a:off x="3381927" y="3685431"/>
            <a:ext cx="5526711" cy="1894549"/>
          </a:xfrm>
          <a:prstGeom prst="arc">
            <a:avLst>
              <a:gd name="adj1" fmla="val 14097680"/>
              <a:gd name="adj2" fmla="val 21239564"/>
            </a:avLst>
          </a:prstGeom>
          <a:noFill/>
          <a:ln w="508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40985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55C939-8954-C77E-8825-ADA5BCF64AB3}"/>
              </a:ext>
            </a:extLst>
          </p:cNvPr>
          <p:cNvSpPr>
            <a:spLocks noGrp="1"/>
          </p:cNvSpPr>
          <p:nvPr>
            <p:ph type="title"/>
          </p:nvPr>
        </p:nvSpPr>
        <p:spPr/>
        <p:txBody>
          <a:bodyPr/>
          <a:lstStyle/>
          <a:p>
            <a:r>
              <a:rPr lang="it-IT" dirty="0"/>
              <a:t>Thank </a:t>
            </a:r>
            <a:r>
              <a:rPr lang="it-IT" dirty="0" err="1"/>
              <a:t>You</a:t>
            </a:r>
            <a:r>
              <a:rPr lang="it-IT" dirty="0"/>
              <a:t> for the </a:t>
            </a:r>
            <a:r>
              <a:rPr lang="it-IT" dirty="0" err="1"/>
              <a:t>attention</a:t>
            </a:r>
            <a:r>
              <a:rPr lang="it-IT"/>
              <a:t>!!</a:t>
            </a:r>
          </a:p>
        </p:txBody>
      </p:sp>
      <p:sp>
        <p:nvSpPr>
          <p:cNvPr id="3" name="Segnaposto contenuto 2">
            <a:extLst>
              <a:ext uri="{FF2B5EF4-FFF2-40B4-BE49-F238E27FC236}">
                <a16:creationId xmlns:a16="http://schemas.microsoft.com/office/drawing/2014/main" id="{2BCE7F76-A49B-5D31-F572-3020B9B8A2CE}"/>
              </a:ext>
            </a:extLst>
          </p:cNvPr>
          <p:cNvSpPr>
            <a:spLocks noGrp="1"/>
          </p:cNvSpPr>
          <p:nvPr>
            <p:ph idx="1"/>
          </p:nvPr>
        </p:nvSpPr>
        <p:spPr/>
        <p:txBody>
          <a:bodyPr/>
          <a:lstStyle/>
          <a:p>
            <a:endParaRPr lang="it-IT"/>
          </a:p>
        </p:txBody>
      </p:sp>
      <p:sp>
        <p:nvSpPr>
          <p:cNvPr id="4" name="Segnaposto data 3">
            <a:extLst>
              <a:ext uri="{FF2B5EF4-FFF2-40B4-BE49-F238E27FC236}">
                <a16:creationId xmlns:a16="http://schemas.microsoft.com/office/drawing/2014/main" id="{CE3BA49E-EC41-7457-5652-5F1899A2A27D}"/>
              </a:ext>
            </a:extLst>
          </p:cNvPr>
          <p:cNvSpPr>
            <a:spLocks noGrp="1"/>
          </p:cNvSpPr>
          <p:nvPr>
            <p:ph type="dt" sz="half" idx="10"/>
          </p:nvPr>
        </p:nvSpPr>
        <p:spPr/>
        <p:txBody>
          <a:bodyPr/>
          <a:lstStyle/>
          <a:p>
            <a:pPr>
              <a:defRPr/>
            </a:pPr>
            <a:r>
              <a:rPr lang="it-IT"/>
              <a:t>ICS &amp; Photon Colliders - PhD School on Accel. Phys. - INFN/LaSapienza - January 2019</a:t>
            </a:r>
            <a:endParaRPr lang="en-US"/>
          </a:p>
        </p:txBody>
      </p:sp>
    </p:spTree>
    <p:extLst>
      <p:ext uri="{BB962C8B-B14F-4D97-AF65-F5344CB8AC3E}">
        <p14:creationId xmlns:p14="http://schemas.microsoft.com/office/powerpoint/2010/main" val="3938217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TextBox 3">
            <a:extLst>
              <a:ext uri="{FF2B5EF4-FFF2-40B4-BE49-F238E27FC236}">
                <a16:creationId xmlns:a16="http://schemas.microsoft.com/office/drawing/2014/main" id="{C6D50DFA-701B-3C60-9947-1A581CF99CCD}"/>
              </a:ext>
            </a:extLst>
          </p:cNvPr>
          <p:cNvSpPr txBox="1"/>
          <p:nvPr/>
        </p:nvSpPr>
        <p:spPr>
          <a:xfrm>
            <a:off x="40477" y="893033"/>
            <a:ext cx="9068027" cy="5632311"/>
          </a:xfrm>
          <a:prstGeom prst="rect">
            <a:avLst/>
          </a:prstGeom>
          <a:noFill/>
        </p:spPr>
        <p:txBody>
          <a:bodyPr wrap="square">
            <a:spAutoFit/>
          </a:bodyPr>
          <a:lstStyle/>
          <a:p>
            <a:pPr marL="342900" indent="-342900">
              <a:buFont typeface="Arial" panose="020B0604020202020204" pitchFamily="34" charset="0"/>
              <a:buChar char="•"/>
            </a:pPr>
            <a:r>
              <a:rPr lang="en-GB" b="1">
                <a:effectLst/>
                <a:latin typeface="Helvetica Neue" panose="02000503000000020004" pitchFamily="2" charset="0"/>
              </a:rPr>
              <a:t>25 GeV </a:t>
            </a:r>
            <a:r>
              <a:rPr lang="en-GB">
                <a:effectLst/>
                <a:latin typeface="Helvetica Neue" panose="02000503000000020004" pitchFamily="2" charset="0"/>
              </a:rPr>
              <a:t>electrons would be needed to generate			2 MeV photons via </a:t>
            </a:r>
            <a:r>
              <a:rPr lang="en-GB" b="1" i="1">
                <a:effectLst/>
                <a:latin typeface="Helvetica Neue" panose="02000503000000020004" pitchFamily="2" charset="0"/>
              </a:rPr>
              <a:t>synchrotron radiation</a:t>
            </a:r>
            <a:r>
              <a:rPr lang="en-GB">
                <a:effectLst/>
                <a:latin typeface="Helvetica Neue" panose="02000503000000020004" pitchFamily="2" charset="0"/>
              </a:rPr>
              <a:t>	      (highest spectral density S 10</a:t>
            </a:r>
            <a:r>
              <a:rPr lang="en-GB" baseline="30000">
                <a:effectLst/>
                <a:latin typeface="Helvetica Neue" panose="02000503000000020004" pitchFamily="2" charset="0"/>
              </a:rPr>
              <a:t>12</a:t>
            </a:r>
            <a:r>
              <a:rPr lang="en-GB">
                <a:effectLst/>
                <a:latin typeface="Helvetica Neue" panose="02000503000000020004" pitchFamily="2" charset="0"/>
              </a:rPr>
              <a:t> s</a:t>
            </a:r>
            <a:r>
              <a:rPr lang="en-GB" baseline="30000">
                <a:effectLst/>
                <a:latin typeface="Helvetica Neue" panose="02000503000000020004" pitchFamily="2" charset="0"/>
              </a:rPr>
              <a:t>-1</a:t>
            </a:r>
            <a:r>
              <a:rPr lang="en-GB">
                <a:effectLst/>
                <a:latin typeface="Helvetica Neue" panose="02000503000000020004" pitchFamily="2" charset="0"/>
              </a:rPr>
              <a:t>eV</a:t>
            </a:r>
            <a:r>
              <a:rPr lang="en-GB" baseline="30000">
                <a:effectLst/>
                <a:latin typeface="Helvetica Neue" panose="02000503000000020004" pitchFamily="2" charset="0"/>
              </a:rPr>
              <a:t>-1</a:t>
            </a:r>
            <a:r>
              <a:rPr lang="en-GB">
                <a:effectLst/>
                <a:latin typeface="Helvetica Neue" panose="02000503000000020004" pitchFamily="2" charset="0"/>
              </a:rPr>
              <a:t>, very small bdw 10</a:t>
            </a:r>
            <a:r>
              <a:rPr lang="en-GB" baseline="30000">
                <a:effectLst/>
                <a:latin typeface="Helvetica Neue" panose="02000503000000020004" pitchFamily="2" charset="0"/>
              </a:rPr>
              <a:t>-4</a:t>
            </a:r>
            <a:r>
              <a:rPr lang="en-GB">
                <a:effectLst/>
                <a:latin typeface="Helvetica Neue" panose="02000503000000020004" pitchFamily="2" charset="0"/>
              </a:rPr>
              <a:t>)</a:t>
            </a:r>
          </a:p>
          <a:p>
            <a:pPr marL="342900" indent="-342900">
              <a:buFont typeface="Arial" panose="020B0604020202020204" pitchFamily="34" charset="0"/>
              <a:buChar char="•"/>
            </a:pPr>
            <a:endParaRPr lang="en-GB">
              <a:effectLst/>
              <a:latin typeface="Helvetica Neue" panose="02000503000000020004" pitchFamily="2" charset="0"/>
            </a:endParaRPr>
          </a:p>
          <a:p>
            <a:pPr marL="342900" indent="-342900">
              <a:buFont typeface="Arial" panose="020B0604020202020204" pitchFamily="34" charset="0"/>
              <a:buChar char="•"/>
            </a:pPr>
            <a:r>
              <a:rPr lang="en-GB" b="1">
                <a:effectLst/>
                <a:latin typeface="Helvetica Neue" panose="02000503000000020004" pitchFamily="2" charset="0"/>
              </a:rPr>
              <a:t>850 MeV </a:t>
            </a:r>
            <a:r>
              <a:rPr lang="en-GB">
                <a:effectLst/>
                <a:latin typeface="Helvetica Neue" panose="02000503000000020004" pitchFamily="2" charset="0"/>
              </a:rPr>
              <a:t>electrons were used to </a:t>
            </a:r>
            <a:r>
              <a:rPr lang="en-GB" b="1" i="1">
                <a:effectLst/>
                <a:latin typeface="Helvetica Neue" panose="02000503000000020004" pitchFamily="2" charset="0"/>
              </a:rPr>
              <a:t>Channeling Radiate</a:t>
            </a:r>
            <a:r>
              <a:rPr lang="en-GB">
                <a:effectLst/>
                <a:latin typeface="Helvetica Neue" panose="02000503000000020004" pitchFamily="2" charset="0"/>
              </a:rPr>
              <a:t>		 2 MeV </a:t>
            </a:r>
            <a:r>
              <a:rPr lang="en-GB" i="1">
                <a:effectLst/>
                <a:latin typeface="Symbol" pitchFamily="2" charset="2"/>
              </a:rPr>
              <a:t>g </a:t>
            </a:r>
            <a:r>
              <a:rPr lang="en-GB">
                <a:latin typeface="Helvetica Neue" panose="02000503000000020004" pitchFamily="2" charset="0"/>
              </a:rPr>
              <a:t>-rays (high S 10</a:t>
            </a:r>
            <a:r>
              <a:rPr lang="en-GB" baseline="30000">
                <a:latin typeface="Helvetica Neue" panose="02000503000000020004" pitchFamily="2" charset="0"/>
              </a:rPr>
              <a:t>5</a:t>
            </a:r>
            <a:r>
              <a:rPr lang="en-GB">
                <a:latin typeface="Helvetica Neue" panose="02000503000000020004" pitchFamily="2" charset="0"/>
              </a:rPr>
              <a:t>-10</a:t>
            </a:r>
            <a:r>
              <a:rPr lang="en-GB" baseline="30000">
                <a:latin typeface="Helvetica Neue" panose="02000503000000020004" pitchFamily="2" charset="0"/>
              </a:rPr>
              <a:t>6</a:t>
            </a:r>
            <a:r>
              <a:rPr lang="en-GB">
                <a:latin typeface="Helvetica Neue" panose="02000503000000020004" pitchFamily="2" charset="0"/>
              </a:rPr>
              <a:t> s</a:t>
            </a:r>
            <a:r>
              <a:rPr lang="en-GB" baseline="30000">
                <a:latin typeface="Helvetica Neue" panose="02000503000000020004" pitchFamily="2" charset="0"/>
              </a:rPr>
              <a:t>-1</a:t>
            </a:r>
            <a:r>
              <a:rPr lang="en-GB">
                <a:latin typeface="Helvetica Neue" panose="02000503000000020004" pitchFamily="2" charset="0"/>
              </a:rPr>
              <a:t>eV</a:t>
            </a:r>
            <a:r>
              <a:rPr lang="en-GB" baseline="30000">
                <a:latin typeface="Helvetica Neue" panose="02000503000000020004" pitchFamily="2" charset="0"/>
              </a:rPr>
              <a:t>-1</a:t>
            </a:r>
            <a:r>
              <a:rPr lang="en-GB">
                <a:latin typeface="Helvetica Neue" panose="02000503000000020004" pitchFamily="2" charset="0"/>
              </a:rPr>
              <a:t>, broad bdw 10</a:t>
            </a:r>
            <a:r>
              <a:rPr lang="en-GB" baseline="30000">
                <a:latin typeface="Helvetica Neue" panose="02000503000000020004" pitchFamily="2" charset="0"/>
              </a:rPr>
              <a:t> </a:t>
            </a:r>
            <a:r>
              <a:rPr lang="en-GB">
                <a:latin typeface="Helvetica Neue" panose="02000503000000020004" pitchFamily="2" charset="0"/>
              </a:rPr>
              <a:t>%</a:t>
            </a:r>
            <a:r>
              <a:rPr lang="en-GB">
                <a:effectLst/>
                <a:latin typeface="Helvetica Neue" panose="02000503000000020004" pitchFamily="2" charset="0"/>
              </a:rPr>
              <a:t>)</a:t>
            </a:r>
          </a:p>
          <a:p>
            <a:pPr marL="342900" indent="-342900">
              <a:buFont typeface="Arial" panose="020B0604020202020204" pitchFamily="34" charset="0"/>
              <a:buChar char="•"/>
            </a:pPr>
            <a:endParaRPr lang="en-GB">
              <a:effectLst/>
              <a:latin typeface="Helvetica Neue" panose="02000503000000020004" pitchFamily="2" charset="0"/>
            </a:endParaRPr>
          </a:p>
          <a:p>
            <a:pPr marL="342900" indent="-342900">
              <a:buFont typeface="Arial" panose="020B0604020202020204" pitchFamily="34" charset="0"/>
              <a:buChar char="•"/>
            </a:pPr>
            <a:r>
              <a:rPr lang="en-GB" b="1">
                <a:effectLst/>
                <a:latin typeface="Helvetica Neue" panose="02000503000000020004" pitchFamily="2" charset="0"/>
              </a:rPr>
              <a:t>350 MeV </a:t>
            </a:r>
            <a:r>
              <a:rPr lang="en-GB">
                <a:effectLst/>
                <a:latin typeface="Helvetica Neue" panose="02000503000000020004" pitchFamily="2" charset="0"/>
              </a:rPr>
              <a:t>e</a:t>
            </a:r>
            <a:r>
              <a:rPr lang="en-GB" baseline="30000">
                <a:effectLst/>
                <a:latin typeface="Helvetica Neue" panose="02000503000000020004" pitchFamily="2" charset="0"/>
              </a:rPr>
              <a:t>-</a:t>
            </a:r>
            <a:r>
              <a:rPr lang="en-GB">
                <a:effectLst/>
                <a:latin typeface="Helvetica Neue" panose="02000503000000020004" pitchFamily="2" charset="0"/>
              </a:rPr>
              <a:t>s are needed to </a:t>
            </a:r>
            <a:r>
              <a:rPr lang="en-GB" b="1" i="1">
                <a:effectLst/>
                <a:latin typeface="Helvetica Neue" panose="02000503000000020004" pitchFamily="2" charset="0"/>
              </a:rPr>
              <a:t>Inverse Compton Scatter</a:t>
            </a:r>
            <a:r>
              <a:rPr lang="en-GB">
                <a:effectLst/>
                <a:latin typeface="Helvetica Neue" panose="02000503000000020004" pitchFamily="2" charset="0"/>
              </a:rPr>
              <a:t> 		2 MeV </a:t>
            </a:r>
            <a:r>
              <a:rPr lang="en-GB" i="1">
                <a:effectLst/>
                <a:latin typeface="Symbol" pitchFamily="2" charset="2"/>
              </a:rPr>
              <a:t>g </a:t>
            </a:r>
            <a:r>
              <a:rPr lang="en-GB">
                <a:latin typeface="Helvetica Neue" panose="02000503000000020004" pitchFamily="2" charset="0"/>
              </a:rPr>
              <a:t>-rays (good S 10</a:t>
            </a:r>
            <a:r>
              <a:rPr lang="en-GB" baseline="30000">
                <a:latin typeface="Helvetica Neue" panose="02000503000000020004" pitchFamily="2" charset="0"/>
              </a:rPr>
              <a:t>4</a:t>
            </a:r>
            <a:r>
              <a:rPr lang="en-GB">
                <a:latin typeface="Helvetica Neue" panose="02000503000000020004" pitchFamily="2" charset="0"/>
              </a:rPr>
              <a:t>-10</a:t>
            </a:r>
            <a:r>
              <a:rPr lang="en-GB" baseline="30000">
                <a:latin typeface="Helvetica Neue" panose="02000503000000020004" pitchFamily="2" charset="0"/>
              </a:rPr>
              <a:t>5</a:t>
            </a:r>
            <a:r>
              <a:rPr lang="en-GB">
                <a:latin typeface="Helvetica Neue" panose="02000503000000020004" pitchFamily="2" charset="0"/>
              </a:rPr>
              <a:t> s</a:t>
            </a:r>
            <a:r>
              <a:rPr lang="en-GB" baseline="30000">
                <a:latin typeface="Helvetica Neue" panose="02000503000000020004" pitchFamily="2" charset="0"/>
              </a:rPr>
              <a:t>-1</a:t>
            </a:r>
            <a:r>
              <a:rPr lang="en-GB">
                <a:latin typeface="Helvetica Neue" panose="02000503000000020004" pitchFamily="2" charset="0"/>
              </a:rPr>
              <a:t>eV</a:t>
            </a:r>
            <a:r>
              <a:rPr lang="en-GB" baseline="30000">
                <a:latin typeface="Helvetica Neue" panose="02000503000000020004" pitchFamily="2" charset="0"/>
              </a:rPr>
              <a:t>-1</a:t>
            </a:r>
            <a:r>
              <a:rPr lang="en-GB">
                <a:latin typeface="Helvetica Neue" panose="02000503000000020004" pitchFamily="2" charset="0"/>
              </a:rPr>
              <a:t>, small bdw 10</a:t>
            </a:r>
            <a:r>
              <a:rPr lang="en-GB" baseline="30000">
                <a:latin typeface="Helvetica Neue" panose="02000503000000020004" pitchFamily="2" charset="0"/>
              </a:rPr>
              <a:t>-3</a:t>
            </a:r>
            <a:r>
              <a:rPr lang="en-GB">
                <a:effectLst/>
                <a:latin typeface="Helvetica Neue" panose="02000503000000020004" pitchFamily="2" charset="0"/>
              </a:rPr>
              <a:t>)</a:t>
            </a:r>
          </a:p>
          <a:p>
            <a:endParaRPr lang="en-GB">
              <a:effectLst/>
              <a:latin typeface="Helvetica Neue" panose="02000503000000020004" pitchFamily="2" charset="0"/>
            </a:endParaRPr>
          </a:p>
          <a:p>
            <a:pPr marL="342900" indent="-342900">
              <a:buFont typeface="Arial" panose="020B0604020202020204" pitchFamily="34" charset="0"/>
              <a:buChar char="•"/>
            </a:pPr>
            <a:r>
              <a:rPr lang="en-GB" b="1">
                <a:latin typeface="Helvetica Neue" panose="02000503000000020004" pitchFamily="2" charset="0"/>
              </a:rPr>
              <a:t>3.5 MeV </a:t>
            </a:r>
            <a:r>
              <a:rPr lang="en-GB">
                <a:latin typeface="Helvetica Neue" panose="02000503000000020004" pitchFamily="2" charset="0"/>
              </a:rPr>
              <a:t>electrons to </a:t>
            </a:r>
            <a:r>
              <a:rPr lang="en-GB" b="1" i="1">
                <a:latin typeface="Helvetica Neue" panose="02000503000000020004" pitchFamily="2" charset="0"/>
              </a:rPr>
              <a:t>bremsstrahlung</a:t>
            </a:r>
            <a:r>
              <a:rPr lang="en-GB">
                <a:latin typeface="Helvetica Neue" panose="02000503000000020004" pitchFamily="2" charset="0"/>
              </a:rPr>
              <a:t>				2 MeV </a:t>
            </a:r>
            <a:r>
              <a:rPr lang="en-GB" i="1">
                <a:latin typeface="Symbol" pitchFamily="2" charset="2"/>
              </a:rPr>
              <a:t>g </a:t>
            </a:r>
            <a:r>
              <a:rPr lang="en-GB">
                <a:latin typeface="Helvetica Neue" panose="02000503000000020004" pitchFamily="2" charset="0"/>
              </a:rPr>
              <a:t>-rays (poor S 1 s</a:t>
            </a:r>
            <a:r>
              <a:rPr lang="en-GB" baseline="30000">
                <a:latin typeface="Helvetica Neue" panose="02000503000000020004" pitchFamily="2" charset="0"/>
              </a:rPr>
              <a:t>-1</a:t>
            </a:r>
            <a:r>
              <a:rPr lang="en-GB">
                <a:latin typeface="Helvetica Neue" panose="02000503000000020004" pitchFamily="2" charset="0"/>
              </a:rPr>
              <a:t>eV</a:t>
            </a:r>
            <a:r>
              <a:rPr lang="en-GB" baseline="30000">
                <a:latin typeface="Helvetica Neue" panose="02000503000000020004" pitchFamily="2" charset="0"/>
              </a:rPr>
              <a:t>-1</a:t>
            </a:r>
            <a:r>
              <a:rPr lang="en-GB">
                <a:latin typeface="Helvetica Neue" panose="02000503000000020004" pitchFamily="2" charset="0"/>
              </a:rPr>
              <a:t>, very broad bandwidth)</a:t>
            </a:r>
          </a:p>
          <a:p>
            <a:endParaRPr lang="en-GB">
              <a:effectLst/>
              <a:latin typeface="Helvetica Neue" panose="02000503000000020004" pitchFamily="2" charset="0"/>
            </a:endParaRPr>
          </a:p>
          <a:p>
            <a:pPr marL="342900" indent="-342900">
              <a:buFont typeface="Arial" panose="020B0604020202020204" pitchFamily="34" charset="0"/>
              <a:buChar char="•"/>
            </a:pPr>
            <a:r>
              <a:rPr lang="en-GB" b="1">
                <a:latin typeface="Helvetica Neue" panose="02000503000000020004" pitchFamily="2" charset="0"/>
              </a:rPr>
              <a:t>2 MeV </a:t>
            </a:r>
            <a:r>
              <a:rPr lang="en-GB">
                <a:latin typeface="Helvetica Neue" panose="02000503000000020004" pitchFamily="2" charset="0"/>
              </a:rPr>
              <a:t>e</a:t>
            </a:r>
            <a:r>
              <a:rPr lang="en-GB" baseline="30000">
                <a:latin typeface="Helvetica Neue" panose="02000503000000020004" pitchFamily="2" charset="0"/>
              </a:rPr>
              <a:t>-</a:t>
            </a:r>
            <a:r>
              <a:rPr lang="en-GB">
                <a:latin typeface="Helvetica Neue" panose="02000503000000020004" pitchFamily="2" charset="0"/>
              </a:rPr>
              <a:t>s to </a:t>
            </a:r>
            <a:r>
              <a:rPr lang="en-GB" b="1" i="1">
                <a:latin typeface="Helvetica Neue" panose="02000503000000020004" pitchFamily="2" charset="0"/>
              </a:rPr>
              <a:t>Symmetric Compton Scatter</a:t>
            </a:r>
            <a:r>
              <a:rPr lang="en-GB">
                <a:latin typeface="Helvetica Neue" panose="02000503000000020004" pitchFamily="2" charset="0"/>
              </a:rPr>
              <a:t> a photon target 	</a:t>
            </a:r>
            <a:r>
              <a:rPr lang="en-GB">
                <a:effectLst/>
                <a:latin typeface="Helvetica Neue" panose="02000503000000020004" pitchFamily="2" charset="0"/>
              </a:rPr>
              <a:t>2 MeV </a:t>
            </a:r>
            <a:r>
              <a:rPr lang="en-GB" i="1">
                <a:effectLst/>
                <a:latin typeface="Symbol" pitchFamily="2" charset="2"/>
              </a:rPr>
              <a:t>g </a:t>
            </a:r>
            <a:r>
              <a:rPr lang="en-GB">
                <a:latin typeface="Helvetica Neue" panose="02000503000000020004" pitchFamily="2" charset="0"/>
              </a:rPr>
              <a:t>-ray photons (S 10</a:t>
            </a:r>
            <a:r>
              <a:rPr lang="en-GB" baseline="30000">
                <a:latin typeface="Helvetica Neue" panose="02000503000000020004" pitchFamily="2" charset="0"/>
              </a:rPr>
              <a:t>4</a:t>
            </a:r>
            <a:r>
              <a:rPr lang="en-GB">
                <a:latin typeface="Helvetica Neue" panose="02000503000000020004" pitchFamily="2" charset="0"/>
              </a:rPr>
              <a:t> s</a:t>
            </a:r>
            <a:r>
              <a:rPr lang="en-GB" baseline="30000">
                <a:latin typeface="Helvetica Neue" panose="02000503000000020004" pitchFamily="2" charset="0"/>
              </a:rPr>
              <a:t>-1</a:t>
            </a:r>
            <a:r>
              <a:rPr lang="en-GB">
                <a:latin typeface="Helvetica Neue" panose="02000503000000020004" pitchFamily="2" charset="0"/>
              </a:rPr>
              <a:t>eV</a:t>
            </a:r>
            <a:r>
              <a:rPr lang="en-GB" baseline="30000">
                <a:latin typeface="Helvetica Neue" panose="02000503000000020004" pitchFamily="2" charset="0"/>
              </a:rPr>
              <a:t>-1</a:t>
            </a:r>
            <a:r>
              <a:rPr lang="en-GB">
                <a:effectLst/>
                <a:latin typeface="Helvetica Neue" panose="02000503000000020004" pitchFamily="2" charset="0"/>
              </a:rPr>
              <a:t>) </a:t>
            </a:r>
            <a:r>
              <a:rPr lang="en-GB" b="1">
                <a:solidFill>
                  <a:srgbClr val="C00000"/>
                </a:solidFill>
                <a:effectLst/>
                <a:latin typeface="Helvetica Neue" panose="02000503000000020004" pitchFamily="2" charset="0"/>
              </a:rPr>
              <a:t>spectral purification!</a:t>
            </a:r>
          </a:p>
        </p:txBody>
      </p:sp>
      <p:sp>
        <p:nvSpPr>
          <p:cNvPr id="2" name="Rectangle 2">
            <a:extLst>
              <a:ext uri="{FF2B5EF4-FFF2-40B4-BE49-F238E27FC236}">
                <a16:creationId xmlns:a16="http://schemas.microsoft.com/office/drawing/2014/main" id="{285283AB-90AB-554C-E593-82AE2807B932}"/>
              </a:ext>
            </a:extLst>
          </p:cNvPr>
          <p:cNvSpPr>
            <a:spLocks noGrp="1" noChangeArrowheads="1"/>
          </p:cNvSpPr>
          <p:nvPr>
            <p:ph type="title"/>
          </p:nvPr>
        </p:nvSpPr>
        <p:spPr>
          <a:xfrm>
            <a:off x="1475656" y="116633"/>
            <a:ext cx="6840760" cy="737276"/>
          </a:xfrm>
        </p:spPr>
        <p:txBody>
          <a:bodyPr/>
          <a:lstStyle/>
          <a:p>
            <a:r>
              <a:rPr lang="en-GB" sz="2800" b="1" i="1">
                <a:solidFill>
                  <a:srgbClr val="FF0000"/>
                </a:solidFill>
                <a:latin typeface="Times" charset="0"/>
                <a:ea typeface="ＭＳ Ｐゴシック" charset="0"/>
              </a:rPr>
              <a:t>     Energy Budget towards </a:t>
            </a:r>
            <a:r>
              <a:rPr lang="en-GB" sz="2800" b="1" i="1">
                <a:solidFill>
                  <a:srgbClr val="FF0000"/>
                </a:solidFill>
                <a:latin typeface="Symbol" pitchFamily="2" charset="2"/>
                <a:ea typeface="ＭＳ Ｐゴシック" charset="0"/>
              </a:rPr>
              <a:t>g </a:t>
            </a:r>
            <a:r>
              <a:rPr lang="en-GB" sz="2800" b="1" i="1">
                <a:solidFill>
                  <a:srgbClr val="FF0000"/>
                </a:solidFill>
                <a:latin typeface="Times" charset="0"/>
                <a:ea typeface="ＭＳ Ｐゴシック" charset="0"/>
              </a:rPr>
              <a:t>-rays with</a:t>
            </a:r>
            <a:br>
              <a:rPr lang="en-GB" sz="2800" b="1" i="1">
                <a:solidFill>
                  <a:srgbClr val="FF0000"/>
                </a:solidFill>
                <a:latin typeface="Times" charset="0"/>
                <a:ea typeface="ＭＳ Ｐゴシック" charset="0"/>
              </a:rPr>
            </a:br>
            <a:r>
              <a:rPr lang="en-GB" sz="2800" b="1" i="1">
                <a:solidFill>
                  <a:srgbClr val="FF0000"/>
                </a:solidFill>
                <a:latin typeface="Times" charset="0"/>
                <a:ea typeface="ＭＳ Ｐゴシック" charset="0"/>
              </a:rPr>
              <a:t>high spectral density</a:t>
            </a:r>
            <a:endParaRPr lang="en-US" sz="2800" b="1" i="1">
              <a:solidFill>
                <a:srgbClr val="FF0000"/>
              </a:solidFill>
              <a:latin typeface="Times" charset="0"/>
              <a:ea typeface="ＭＳ Ｐゴシック" charset="0"/>
            </a:endParaRPr>
          </a:p>
        </p:txBody>
      </p:sp>
    </p:spTree>
    <p:extLst>
      <p:ext uri="{BB962C8B-B14F-4D97-AF65-F5344CB8AC3E}">
        <p14:creationId xmlns:p14="http://schemas.microsoft.com/office/powerpoint/2010/main" val="62706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52CBFF-0A13-E659-BE53-438CB672548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6286A4B-5128-E1FA-0CC4-DC2E3DD63098}"/>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math equations on a lined paper&#10;&#10;Description automatically generated">
            <a:extLst>
              <a:ext uri="{FF2B5EF4-FFF2-40B4-BE49-F238E27FC236}">
                <a16:creationId xmlns:a16="http://schemas.microsoft.com/office/drawing/2014/main" id="{B81ED1D6-13E0-CAAE-2376-465E77A3EA4B}"/>
              </a:ext>
            </a:extLst>
          </p:cNvPr>
          <p:cNvPicPr>
            <a:picLocks noChangeAspect="1"/>
          </p:cNvPicPr>
          <p:nvPr/>
        </p:nvPicPr>
        <p:blipFill>
          <a:blip r:embed="rId3"/>
          <a:stretch>
            <a:fillRect/>
          </a:stretch>
        </p:blipFill>
        <p:spPr>
          <a:xfrm>
            <a:off x="1619671" y="260648"/>
            <a:ext cx="6780049" cy="6073794"/>
          </a:xfrm>
          <a:prstGeom prst="rect">
            <a:avLst/>
          </a:prstGeom>
        </p:spPr>
      </p:pic>
      <p:sp>
        <p:nvSpPr>
          <p:cNvPr id="2" name="Segnaposto data 6">
            <a:extLst>
              <a:ext uri="{FF2B5EF4-FFF2-40B4-BE49-F238E27FC236}">
                <a16:creationId xmlns:a16="http://schemas.microsoft.com/office/drawing/2014/main" id="{35E21D68-C3D9-D892-A0A0-4E5D11BEDB25}"/>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3452896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2E7DC0-9BD1-F0FF-7CA7-B39844CCBCF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B039F17-1CE4-1971-4BB2-6FEBA8DD1A63}"/>
              </a:ext>
            </a:extLst>
          </p:cNvPr>
          <p:cNvPicPr>
            <a:picLocks noChangeAspect="1"/>
          </p:cNvPicPr>
          <p:nvPr/>
        </p:nvPicPr>
        <p:blipFill>
          <a:blip r:embed="rId2"/>
          <a:stretch>
            <a:fillRect/>
          </a:stretch>
        </p:blipFill>
        <p:spPr>
          <a:xfrm>
            <a:off x="40477" y="29829"/>
            <a:ext cx="1219155" cy="737276"/>
          </a:xfrm>
          <a:prstGeom prst="rect">
            <a:avLst/>
          </a:prstGeom>
        </p:spPr>
      </p:pic>
      <p:pic>
        <p:nvPicPr>
          <p:cNvPr id="5" name="Picture 4" descr="A math equations on a piece of paper&#10;&#10;Description automatically generated">
            <a:extLst>
              <a:ext uri="{FF2B5EF4-FFF2-40B4-BE49-F238E27FC236}">
                <a16:creationId xmlns:a16="http://schemas.microsoft.com/office/drawing/2014/main" id="{C54699A7-75B7-A91B-F8ED-D198393578CA}"/>
              </a:ext>
            </a:extLst>
          </p:cNvPr>
          <p:cNvPicPr>
            <a:picLocks noChangeAspect="1"/>
          </p:cNvPicPr>
          <p:nvPr/>
        </p:nvPicPr>
        <p:blipFill>
          <a:blip r:embed="rId3"/>
          <a:stretch>
            <a:fillRect/>
          </a:stretch>
        </p:blipFill>
        <p:spPr>
          <a:xfrm>
            <a:off x="2270451" y="188640"/>
            <a:ext cx="4677813" cy="6194137"/>
          </a:xfrm>
          <a:prstGeom prst="rect">
            <a:avLst/>
          </a:prstGeom>
        </p:spPr>
      </p:pic>
      <p:sp>
        <p:nvSpPr>
          <p:cNvPr id="3" name="Segnaposto data 6">
            <a:extLst>
              <a:ext uri="{FF2B5EF4-FFF2-40B4-BE49-F238E27FC236}">
                <a16:creationId xmlns:a16="http://schemas.microsoft.com/office/drawing/2014/main" id="{1D570A91-3519-3468-A86F-BCC9EC621D6E}"/>
              </a:ext>
            </a:extLst>
          </p:cNvPr>
          <p:cNvSpPr>
            <a:spLocks noGrp="1"/>
          </p:cNvSpPr>
          <p:nvPr>
            <p:ph type="dt" sz="quarter" idx="10"/>
          </p:nvPr>
        </p:nvSpPr>
        <p:spPr>
          <a:xfrm>
            <a:off x="35496" y="6546468"/>
            <a:ext cx="669674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Workshop on Other Science Opportunities @ FCC-ee, CERN, Nov. 28th, 2024</a:t>
            </a:r>
            <a:endParaRPr lang="en-US" sz="1600"/>
          </a:p>
        </p:txBody>
      </p:sp>
    </p:spTree>
    <p:extLst>
      <p:ext uri="{BB962C8B-B14F-4D97-AF65-F5344CB8AC3E}">
        <p14:creationId xmlns:p14="http://schemas.microsoft.com/office/powerpoint/2010/main" val="4159955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011EE2-D56B-7A53-67AC-70F372B442C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AC52923-26E6-3CC7-096D-8548B87AFB4E}"/>
              </a:ext>
            </a:extLst>
          </p:cNvPr>
          <p:cNvGrpSpPr/>
          <p:nvPr/>
        </p:nvGrpSpPr>
        <p:grpSpPr>
          <a:xfrm>
            <a:off x="379475" y="1449783"/>
            <a:ext cx="4248472" cy="2051225"/>
            <a:chOff x="1246244" y="1988840"/>
            <a:chExt cx="6715904" cy="3672408"/>
          </a:xfrm>
        </p:grpSpPr>
        <p:pic>
          <p:nvPicPr>
            <p:cNvPr id="15" name="Picture 14" descr="A picture containing diagram&#10;&#10;Description automatically generated">
              <a:extLst>
                <a:ext uri="{FF2B5EF4-FFF2-40B4-BE49-F238E27FC236}">
                  <a16:creationId xmlns:a16="http://schemas.microsoft.com/office/drawing/2014/main" id="{A348C874-7564-8CB3-529B-DD1AEC234157}"/>
                </a:ext>
              </a:extLst>
            </p:cNvPr>
            <p:cNvPicPr>
              <a:picLocks noChangeAspect="1"/>
            </p:cNvPicPr>
            <p:nvPr/>
          </p:nvPicPr>
          <p:blipFill>
            <a:blip r:embed="rId3"/>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1D53F1E-588B-A20B-D8E4-868D39614050}"/>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15" name="TextBox 14">
                  <a:extLst>
                    <a:ext uri="{FF2B5EF4-FFF2-40B4-BE49-F238E27FC236}">
                      <a16:creationId xmlns:a16="http://schemas.microsoft.com/office/drawing/2014/main" id="{8F38B801-0756-F681-AAA6-5CEB3F2F8CB5}"/>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4"/>
                  <a:stretch>
                    <a:fillRect l="-20513" r="-15385" b="-10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DFE35D0-660C-E307-C213-0E102ABEC8BE}"/>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16" name="TextBox 15">
                  <a:extLst>
                    <a:ext uri="{FF2B5EF4-FFF2-40B4-BE49-F238E27FC236}">
                      <a16:creationId xmlns:a16="http://schemas.microsoft.com/office/drawing/2014/main" id="{ACFDC993-EC69-2C48-7295-6F151EE2E96C}"/>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5"/>
                  <a:stretch>
                    <a:fillRect l="-20513" r="-33333" b="-9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3CE08EC-42A5-4ECB-4C74-12BE358D7227}"/>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17" name="TextBox 16">
                  <a:extLst>
                    <a:ext uri="{FF2B5EF4-FFF2-40B4-BE49-F238E27FC236}">
                      <a16:creationId xmlns:a16="http://schemas.microsoft.com/office/drawing/2014/main" id="{F00D79E8-D6B1-C8C2-38A5-A192AAE3C661}"/>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6"/>
                  <a:stretch>
                    <a:fillRect l="-2500" b="-7368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91A2FB6-6BA8-7BDC-3C71-9E712596880C}"/>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8" name="TextBox 17">
                  <a:extLst>
                    <a:ext uri="{FF2B5EF4-FFF2-40B4-BE49-F238E27FC236}">
                      <a16:creationId xmlns:a16="http://schemas.microsoft.com/office/drawing/2014/main" id="{97F939A4-FECC-8F56-4912-D5A7706C47E4}"/>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7"/>
                  <a:stretch>
                    <a:fillRect l="-10000" b="-73684"/>
                  </a:stretch>
                </a:blipFill>
              </p:spPr>
              <p:txBody>
                <a:bodyPr/>
                <a:lstStyle/>
                <a:p>
                  <a:r>
                    <a:rPr lang="en-IT">
                      <a:noFill/>
                    </a:rPr>
                    <a:t> </a:t>
                  </a:r>
                </a:p>
              </p:txBody>
            </p:sp>
          </mc:Fallback>
        </mc:AlternateContent>
      </p:grpSp>
      <p:sp>
        <p:nvSpPr>
          <p:cNvPr id="18435" name="CasellaDiTesto 6">
            <a:extLst>
              <a:ext uri="{FF2B5EF4-FFF2-40B4-BE49-F238E27FC236}">
                <a16:creationId xmlns:a16="http://schemas.microsoft.com/office/drawing/2014/main" id="{270715F6-E8F0-95DA-9FD0-DBD045C4E9E3}"/>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5B83EE8E-4C32-CD90-76E5-347357DA0623}"/>
              </a:ext>
            </a:extLst>
          </p:cNvPr>
          <p:cNvPicPr>
            <a:picLocks noChangeAspect="1"/>
          </p:cNvPicPr>
          <p:nvPr/>
        </p:nvPicPr>
        <p:blipFill>
          <a:blip r:embed="rId8"/>
          <a:stretch>
            <a:fillRect/>
          </a:stretch>
        </p:blipFill>
        <p:spPr>
          <a:xfrm>
            <a:off x="40477" y="29829"/>
            <a:ext cx="1075139" cy="650183"/>
          </a:xfrm>
          <a:prstGeom prst="rect">
            <a:avLst/>
          </a:prstGeom>
        </p:spPr>
      </p:pic>
      <p:sp>
        <p:nvSpPr>
          <p:cNvPr id="22" name="TextBox 21">
            <a:extLst>
              <a:ext uri="{FF2B5EF4-FFF2-40B4-BE49-F238E27FC236}">
                <a16:creationId xmlns:a16="http://schemas.microsoft.com/office/drawing/2014/main" id="{0833381D-E218-07A0-739E-466AEFDF455A}"/>
              </a:ext>
            </a:extLst>
          </p:cNvPr>
          <p:cNvSpPr txBox="1"/>
          <p:nvPr/>
        </p:nvSpPr>
        <p:spPr>
          <a:xfrm>
            <a:off x="4815592" y="1945436"/>
            <a:ext cx="3906281" cy="830997"/>
          </a:xfrm>
          <a:prstGeom prst="rect">
            <a:avLst/>
          </a:prstGeom>
          <a:noFill/>
        </p:spPr>
        <p:txBody>
          <a:bodyPr wrap="square">
            <a:spAutoFit/>
          </a:bodyPr>
          <a:lstStyle/>
          <a:p>
            <a:r>
              <a:rPr lang="en-US" sz="2400" b="1" i="1">
                <a:solidFill>
                  <a:srgbClr val="C00000"/>
                </a:solidFill>
              </a:rPr>
              <a:t>X ≡  4</a:t>
            </a:r>
            <a:r>
              <a:rPr lang="en-US" sz="2400" b="1" i="1">
                <a:solidFill>
                  <a:srgbClr val="C00000"/>
                </a:solidFill>
                <a:latin typeface="Symbol" pitchFamily="2" charset="2"/>
              </a:rPr>
              <a:t>g</a:t>
            </a:r>
            <a:r>
              <a:rPr lang="en-US" sz="2400" b="1" i="1" baseline="30000">
                <a:solidFill>
                  <a:srgbClr val="C00000"/>
                </a:solidFill>
                <a:latin typeface="Symbol" pitchFamily="2" charset="2"/>
              </a:rPr>
              <a:t>2 </a:t>
            </a:r>
            <a:r>
              <a:rPr lang="en-US" sz="2400" b="1" i="1">
                <a:solidFill>
                  <a:srgbClr val="C00000"/>
                </a:solidFill>
              </a:rPr>
              <a:t>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endParaRPr lang="en-US" sz="2400" b="1" i="1">
              <a:solidFill>
                <a:srgbClr val="C00000"/>
              </a:solidFill>
            </a:endParaRPr>
          </a:p>
          <a:p>
            <a:r>
              <a:rPr lang="en-US" sz="2400" b="1" i="1">
                <a:solidFill>
                  <a:srgbClr val="C00000"/>
                </a:solidFill>
              </a:rPr>
              <a:t>A ≡  </a:t>
            </a:r>
            <a:r>
              <a:rPr lang="en-US" sz="2400" b="1" i="1">
                <a:solidFill>
                  <a:srgbClr val="C00000"/>
                </a:solidFill>
                <a:latin typeface="Symbol" pitchFamily="2" charset="2"/>
              </a:rPr>
              <a:t>bg</a:t>
            </a:r>
            <a:r>
              <a:rPr lang="en-US" sz="2400" b="1" i="1" baseline="30000">
                <a:solidFill>
                  <a:srgbClr val="C00000"/>
                </a:solidFill>
                <a:latin typeface="Symbol" pitchFamily="2" charset="2"/>
              </a:rPr>
              <a:t>2</a:t>
            </a:r>
            <a:r>
              <a:rPr lang="en-US" sz="1600" b="1" i="1">
                <a:solidFill>
                  <a:srgbClr val="C00000"/>
                </a:solidFill>
                <a:latin typeface="Symbol" pitchFamily="2" charset="2"/>
              </a:rPr>
              <a:t>- </a:t>
            </a:r>
            <a:r>
              <a:rPr lang="en-US" sz="2400" b="1" i="1">
                <a:solidFill>
                  <a:srgbClr val="C00000"/>
                </a:solidFill>
              </a:rPr>
              <a:t>X/4 = </a:t>
            </a:r>
            <a:r>
              <a:rPr lang="en-US" sz="2400" b="1" i="1">
                <a:solidFill>
                  <a:srgbClr val="C00000"/>
                </a:solidFill>
                <a:latin typeface="Symbol" pitchFamily="2" charset="2"/>
              </a:rPr>
              <a:t>g</a:t>
            </a:r>
            <a:r>
              <a:rPr lang="en-US" sz="2400" b="1" i="1" baseline="30000">
                <a:solidFill>
                  <a:srgbClr val="C00000"/>
                </a:solidFill>
                <a:latin typeface="Symbol" pitchFamily="2" charset="2"/>
              </a:rPr>
              <a:t>2</a:t>
            </a:r>
            <a:r>
              <a:rPr lang="en-US" sz="2400" b="1" i="1">
                <a:solidFill>
                  <a:srgbClr val="C00000"/>
                </a:solidFill>
                <a:latin typeface="Symbol" pitchFamily="2" charset="2"/>
              </a:rPr>
              <a:t>(b-</a:t>
            </a:r>
            <a:r>
              <a:rPr lang="en-US" sz="2400" b="1" i="1">
                <a:solidFill>
                  <a:srgbClr val="C00000"/>
                </a:solidFill>
              </a:rPr>
              <a:t> E</a:t>
            </a:r>
            <a:r>
              <a:rPr lang="en-US" sz="2400" b="1" i="1" baseline="-25000">
                <a:solidFill>
                  <a:srgbClr val="C00000"/>
                </a:solidFill>
              </a:rPr>
              <a:t>ph</a:t>
            </a:r>
            <a:r>
              <a:rPr lang="en-US" sz="2400" b="1" i="1">
                <a:solidFill>
                  <a:srgbClr val="C00000"/>
                </a:solidFill>
                <a:latin typeface="Symbol" pitchFamily="2" charset="2"/>
              </a:rPr>
              <a:t> </a:t>
            </a:r>
            <a:r>
              <a:rPr lang="en-US" sz="2400" b="1" i="1">
                <a:solidFill>
                  <a:srgbClr val="C00000"/>
                </a:solidFill>
              </a:rPr>
              <a:t>/E</a:t>
            </a:r>
            <a:r>
              <a:rPr lang="en-US" sz="2400" b="1" i="1" baseline="-25000">
                <a:solidFill>
                  <a:srgbClr val="C00000"/>
                </a:solidFill>
              </a:rPr>
              <a:t>e</a:t>
            </a:r>
            <a:r>
              <a:rPr lang="en-US" sz="2400" b="1" i="1">
                <a:solidFill>
                  <a:srgbClr val="C00000"/>
                </a:solidFill>
                <a:latin typeface="Symbol" pitchFamily="2" charset="2"/>
              </a:rPr>
              <a:t>)</a:t>
            </a:r>
            <a:r>
              <a:rPr lang="en-US" sz="2400" b="1" i="1">
                <a:solidFill>
                  <a:srgbClr val="C00000"/>
                </a:solidFill>
              </a:rPr>
              <a:t>  </a:t>
            </a:r>
            <a:endParaRPr lang="en-IT">
              <a:solidFill>
                <a:srgbClr val="C00000"/>
              </a:solidFill>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70AB758-04E5-2EFB-A986-510D1D48B4D1}"/>
                  </a:ext>
                </a:extLst>
              </p:cNvPr>
              <p:cNvSpPr txBox="1"/>
              <p:nvPr/>
            </p:nvSpPr>
            <p:spPr>
              <a:xfrm>
                <a:off x="1736591" y="522535"/>
                <a:ext cx="5859745" cy="1034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i="1">
                          <a:latin typeface="Cambria Math" panose="02040503050406030204" pitchFamily="18" charset="0"/>
                        </a:rPr>
                        <m:t> </m:t>
                      </m:r>
                      <m:r>
                        <a:rPr lang="it-IT" b="0" i="1">
                          <a:latin typeface="Cambria Math"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d>
                            <m:dPr>
                              <m:ctrlPr>
                                <a:rPr lang="it-IT" b="0" i="1">
                                  <a:latin typeface="Cambria Math" panose="02040503050406030204" pitchFamily="18" charset="0"/>
                                </a:rPr>
                              </m:ctrlPr>
                            </m:dPr>
                            <m:e>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𝛽</m:t>
                              </m:r>
                            </m:e>
                          </m:d>
                        </m:num>
                        <m:den>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𝛽</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r>
                            <a:rPr lang="it-IT"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𝑋</m:t>
                              </m:r>
                            </m:num>
                            <m:den>
                              <m:r>
                                <a:rPr lang="it-IT" b="0" i="1">
                                  <a:latin typeface="Cambria Math" panose="02040503050406030204" pitchFamily="18" charset="0"/>
                                </a:rPr>
                                <m:t>4</m:t>
                              </m:r>
                            </m:den>
                          </m:f>
                          <m:d>
                            <m:dPr>
                              <m:ctrlPr>
                                <a:rPr lang="it-IT" i="1">
                                  <a:latin typeface="Cambria Math" panose="02040503050406030204" pitchFamily="18" charset="0"/>
                                </a:rPr>
                              </m:ctrlPr>
                            </m:dPr>
                            <m:e>
                              <m:r>
                                <a:rPr lang="it-IT" i="1">
                                  <a:latin typeface="Cambria Math" panose="02040503050406030204" pitchFamily="18" charset="0"/>
                                </a:rPr>
                                <m:t>1</m:t>
                              </m:r>
                              <m:r>
                                <a:rPr lang="it-IT" b="0" i="1">
                                  <a:latin typeface="Cambria Math" panose="02040503050406030204" pitchFamily="18" charset="0"/>
                                </a:rPr>
                                <m:t>+</m:t>
                              </m:r>
                              <m:func>
                                <m:funcPr>
                                  <m:ctrlPr>
                                    <a:rPr lang="it-IT" i="1">
                                      <a:latin typeface="Cambria Math" panose="02040503050406030204" pitchFamily="18" charset="0"/>
                                      <a:ea typeface="Cambria Math" panose="02040503050406030204" pitchFamily="18" charset="0"/>
                                    </a:rPr>
                                  </m:ctrlPr>
                                </m:funcPr>
                                <m:fName>
                                  <m:r>
                                    <m:rPr>
                                      <m:sty m:val="p"/>
                                    </m:rPr>
                                    <a:rPr lang="it-IT">
                                      <a:latin typeface="Cambria Math" panose="02040503050406030204" pitchFamily="18" charset="0"/>
                                      <a:ea typeface="Cambria Math" panose="02040503050406030204" pitchFamily="18" charset="0"/>
                                    </a:rPr>
                                    <m:t>cos</m:t>
                                  </m:r>
                                </m:fName>
                                <m:e>
                                  <m:r>
                                    <a:rPr lang="it-IT" i="1">
                                      <a:latin typeface="Cambria Math" panose="02040503050406030204" pitchFamily="18" charset="0"/>
                                      <a:ea typeface="Cambria Math" panose="02040503050406030204" pitchFamily="18" charset="0"/>
                                    </a:rPr>
                                    <m:t>𝜃</m:t>
                                  </m:r>
                                </m:e>
                              </m:func>
                            </m:e>
                          </m:d>
                        </m:den>
                      </m:f>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US"/>
              </a:p>
            </p:txBody>
          </p:sp>
        </mc:Choice>
        <mc:Fallback xmlns="">
          <p:sp>
            <p:nvSpPr>
              <p:cNvPr id="30" name="TextBox 29">
                <a:extLst>
                  <a:ext uri="{FF2B5EF4-FFF2-40B4-BE49-F238E27FC236}">
                    <a16:creationId xmlns:a16="http://schemas.microsoft.com/office/drawing/2014/main" id="{E70AB758-04E5-2EFB-A986-510D1D48B4D1}"/>
                  </a:ext>
                </a:extLst>
              </p:cNvPr>
              <p:cNvSpPr txBox="1">
                <a:spLocks noRot="1" noChangeAspect="1" noMove="1" noResize="1" noEditPoints="1" noAdjustHandles="1" noChangeArrowheads="1" noChangeShapeType="1" noTextEdit="1"/>
              </p:cNvSpPr>
              <p:nvPr/>
            </p:nvSpPr>
            <p:spPr>
              <a:xfrm>
                <a:off x="1736591" y="522535"/>
                <a:ext cx="5859745" cy="1034257"/>
              </a:xfrm>
              <a:prstGeom prst="rect">
                <a:avLst/>
              </a:prstGeom>
              <a:blipFill>
                <a:blip r:embed="rId9"/>
                <a:stretch>
                  <a:fillRect b="-9756"/>
                </a:stretch>
              </a:blipFill>
            </p:spPr>
            <p:txBody>
              <a:bodyPr/>
              <a:lstStyle/>
              <a:p>
                <a:r>
                  <a:rPr lang="en-IT">
                    <a:noFill/>
                  </a:rPr>
                  <a:t> </a:t>
                </a:r>
              </a:p>
            </p:txBody>
          </p:sp>
        </mc:Fallback>
      </mc:AlternateContent>
      <p:sp>
        <p:nvSpPr>
          <p:cNvPr id="32" name="TextBox 31">
            <a:extLst>
              <a:ext uri="{FF2B5EF4-FFF2-40B4-BE49-F238E27FC236}">
                <a16:creationId xmlns:a16="http://schemas.microsoft.com/office/drawing/2014/main" id="{384E358C-C722-167A-658B-04EF39A92706}"/>
              </a:ext>
            </a:extLst>
          </p:cNvPr>
          <p:cNvSpPr txBox="1"/>
          <p:nvPr/>
        </p:nvSpPr>
        <p:spPr>
          <a:xfrm>
            <a:off x="179512" y="5994405"/>
            <a:ext cx="8842485" cy="461665"/>
          </a:xfrm>
          <a:prstGeom prst="rect">
            <a:avLst/>
          </a:prstGeom>
          <a:noFill/>
        </p:spPr>
        <p:txBody>
          <a:bodyPr wrap="none" rtlCol="0">
            <a:spAutoFit/>
          </a:bodyPr>
          <a:lstStyle/>
          <a:p>
            <a:r>
              <a:rPr lang="en-IT" i="1"/>
              <a:t>A=0 , i.e. </a:t>
            </a:r>
            <a:r>
              <a:rPr lang="en-IT"/>
              <a:t>Symmetric Compton Scattering cancels the </a:t>
            </a:r>
            <a:r>
              <a:rPr lang="en-IT" i="1">
                <a:latin typeface="Symbol" pitchFamily="2" charset="2"/>
              </a:rPr>
              <a:t>g</a:t>
            </a:r>
            <a:r>
              <a:rPr lang="en-IT" i="1" baseline="30000">
                <a:latin typeface="Symbol" pitchFamily="2" charset="2"/>
              </a:rPr>
              <a:t>2</a:t>
            </a:r>
            <a:r>
              <a:rPr lang="en-IT" i="1">
                <a:latin typeface="Symbol" pitchFamily="2" charset="2"/>
              </a:rPr>
              <a:t>q</a:t>
            </a:r>
            <a:r>
              <a:rPr lang="en-IT" i="1" baseline="30000">
                <a:latin typeface="Symbol" pitchFamily="2" charset="2"/>
              </a:rPr>
              <a:t>2</a:t>
            </a:r>
            <a:r>
              <a:rPr lang="en-IT"/>
              <a:t> correlation</a:t>
            </a:r>
          </a:p>
        </p:txBody>
      </p:sp>
      <p:pic>
        <p:nvPicPr>
          <p:cNvPr id="34" name="Picture 33" descr="A mathematical equation with black text&#10;&#10;Description automatically generated">
            <a:extLst>
              <a:ext uri="{FF2B5EF4-FFF2-40B4-BE49-F238E27FC236}">
                <a16:creationId xmlns:a16="http://schemas.microsoft.com/office/drawing/2014/main" id="{1520989C-5860-2B3E-70D9-3A08831FCED8}"/>
              </a:ext>
            </a:extLst>
          </p:cNvPr>
          <p:cNvPicPr>
            <a:picLocks noChangeAspect="1"/>
          </p:cNvPicPr>
          <p:nvPr/>
        </p:nvPicPr>
        <p:blipFill>
          <a:blip r:embed="rId10"/>
          <a:stretch>
            <a:fillRect/>
          </a:stretch>
        </p:blipFill>
        <p:spPr>
          <a:xfrm>
            <a:off x="1835696" y="4492656"/>
            <a:ext cx="5251873" cy="1240600"/>
          </a:xfrm>
          <a:prstGeom prst="rect">
            <a:avLst/>
          </a:prstGeom>
        </p:spPr>
      </p:pic>
      <p:sp>
        <p:nvSpPr>
          <p:cNvPr id="35" name="Down Arrow 34">
            <a:extLst>
              <a:ext uri="{FF2B5EF4-FFF2-40B4-BE49-F238E27FC236}">
                <a16:creationId xmlns:a16="http://schemas.microsoft.com/office/drawing/2014/main" id="{E409371C-2534-D5C5-73A1-76DB6FAD667A}"/>
              </a:ext>
            </a:extLst>
          </p:cNvPr>
          <p:cNvSpPr/>
          <p:nvPr/>
        </p:nvSpPr>
        <p:spPr bwMode="auto">
          <a:xfrm>
            <a:off x="4283968" y="3356992"/>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pic>
        <p:nvPicPr>
          <p:cNvPr id="4" name="Picture 3" descr="A screenshot of a web page&#10;&#10;Description automatically generated">
            <a:extLst>
              <a:ext uri="{FF2B5EF4-FFF2-40B4-BE49-F238E27FC236}">
                <a16:creationId xmlns:a16="http://schemas.microsoft.com/office/drawing/2014/main" id="{9294E56F-28D0-E88C-73F2-009A44375587}"/>
              </a:ext>
            </a:extLst>
          </p:cNvPr>
          <p:cNvPicPr>
            <a:picLocks noChangeAspect="1"/>
          </p:cNvPicPr>
          <p:nvPr/>
        </p:nvPicPr>
        <p:blipFill>
          <a:blip r:embed="rId11"/>
          <a:stretch>
            <a:fillRect/>
          </a:stretch>
        </p:blipFill>
        <p:spPr>
          <a:xfrm>
            <a:off x="5157357" y="2996094"/>
            <a:ext cx="3951147" cy="148797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3AC63B9-C48A-F232-0D42-539DF6EA1DAB}"/>
                  </a:ext>
                </a:extLst>
              </p:cNvPr>
              <p:cNvSpPr txBox="1"/>
              <p:nvPr/>
            </p:nvSpPr>
            <p:spPr>
              <a:xfrm>
                <a:off x="35496" y="3259354"/>
                <a:ext cx="2815963" cy="1177758"/>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𝑖𝑓</m:t>
                      </m:r>
                      <m:r>
                        <a:rPr lang="it-IT" b="0"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≫1</m:t>
                      </m:r>
                    </m:oMath>
                  </m:oMathPara>
                </a14:m>
                <a:endParaRPr lang="it-IT" i="1">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rPr>
                                <m:t>2</m:t>
                              </m:r>
                            </m:sup>
                          </m:sSup>
                        </m:den>
                      </m:f>
                    </m:oMath>
                  </m:oMathPara>
                </a14:m>
                <a:endParaRPr lang="en-US"/>
              </a:p>
            </p:txBody>
          </p:sp>
        </mc:Choice>
        <mc:Fallback xmlns="">
          <p:sp>
            <p:nvSpPr>
              <p:cNvPr id="2" name="TextBox 1">
                <a:extLst>
                  <a:ext uri="{FF2B5EF4-FFF2-40B4-BE49-F238E27FC236}">
                    <a16:creationId xmlns:a16="http://schemas.microsoft.com/office/drawing/2014/main" id="{A3AC63B9-C48A-F232-0D42-539DF6EA1DAB}"/>
                  </a:ext>
                </a:extLst>
              </p:cNvPr>
              <p:cNvSpPr txBox="1">
                <a:spLocks noRot="1" noChangeAspect="1" noMove="1" noResize="1" noEditPoints="1" noAdjustHandles="1" noChangeArrowheads="1" noChangeShapeType="1" noTextEdit="1"/>
              </p:cNvSpPr>
              <p:nvPr/>
            </p:nvSpPr>
            <p:spPr>
              <a:xfrm>
                <a:off x="35496" y="3259354"/>
                <a:ext cx="2815963" cy="1177758"/>
              </a:xfrm>
              <a:prstGeom prst="rect">
                <a:avLst/>
              </a:prstGeom>
              <a:blipFill>
                <a:blip r:embed="rId12"/>
                <a:stretch>
                  <a:fillRect l="-2232" t="-3191" b="-8511"/>
                </a:stretch>
              </a:blipFill>
              <a:ln>
                <a:solidFill>
                  <a:schemeClr val="tx1"/>
                </a:solidFill>
              </a:ln>
            </p:spPr>
            <p:txBody>
              <a:bodyPr/>
              <a:lstStyle/>
              <a:p>
                <a:r>
                  <a:rPr lang="en-IT">
                    <a:noFill/>
                  </a:rPr>
                  <a:t> </a:t>
                </a:r>
              </a:p>
            </p:txBody>
          </p:sp>
        </mc:Fallback>
      </mc:AlternateContent>
      <p:sp>
        <p:nvSpPr>
          <p:cNvPr id="5" name="TextBox 4">
            <a:extLst>
              <a:ext uri="{FF2B5EF4-FFF2-40B4-BE49-F238E27FC236}">
                <a16:creationId xmlns:a16="http://schemas.microsoft.com/office/drawing/2014/main" id="{885A9441-BA50-4CAF-DF80-363FCAD59812}"/>
              </a:ext>
            </a:extLst>
          </p:cNvPr>
          <p:cNvSpPr txBox="1"/>
          <p:nvPr/>
        </p:nvSpPr>
        <p:spPr>
          <a:xfrm>
            <a:off x="1547664" y="44624"/>
            <a:ext cx="6621941" cy="461665"/>
          </a:xfrm>
          <a:prstGeom prst="rect">
            <a:avLst/>
          </a:prstGeom>
          <a:noFill/>
        </p:spPr>
        <p:txBody>
          <a:bodyPr wrap="none" rtlCol="0">
            <a:spAutoFit/>
          </a:bodyPr>
          <a:lstStyle/>
          <a:p>
            <a:r>
              <a:rPr lang="en-GB" b="1" i="1"/>
              <a:t>G</a:t>
            </a:r>
            <a:r>
              <a:rPr lang="en-IT" b="1" i="1"/>
              <a:t>eneral formula valid for ANY compton scattering</a:t>
            </a:r>
          </a:p>
        </p:txBody>
      </p:sp>
      <p:sp>
        <p:nvSpPr>
          <p:cNvPr id="7" name="Curved Right Arrow 6">
            <a:extLst>
              <a:ext uri="{FF2B5EF4-FFF2-40B4-BE49-F238E27FC236}">
                <a16:creationId xmlns:a16="http://schemas.microsoft.com/office/drawing/2014/main" id="{D0624D10-3BF2-FBCD-2E52-5EE74355D3A1}"/>
              </a:ext>
            </a:extLst>
          </p:cNvPr>
          <p:cNvSpPr/>
          <p:nvPr/>
        </p:nvSpPr>
        <p:spPr bwMode="auto">
          <a:xfrm rot="892767">
            <a:off x="193444" y="758171"/>
            <a:ext cx="988213" cy="2979713"/>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52589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197C3A-5969-97E3-79EB-5EFC3B87E903}"/>
            </a:ext>
          </a:extLst>
        </p:cNvPr>
        <p:cNvGrpSpPr/>
        <p:nvPr/>
      </p:nvGrpSpPr>
      <p:grpSpPr>
        <a:xfrm>
          <a:off x="0" y="0"/>
          <a:ext cx="0" cy="0"/>
          <a:chOff x="0" y="0"/>
          <a:chExt cx="0" cy="0"/>
        </a:xfrm>
      </p:grpSpPr>
      <p:pic>
        <p:nvPicPr>
          <p:cNvPr id="20" name="Picture 19" descr="A graph of a function&#10;&#10;Description automatically generated">
            <a:extLst>
              <a:ext uri="{FF2B5EF4-FFF2-40B4-BE49-F238E27FC236}">
                <a16:creationId xmlns:a16="http://schemas.microsoft.com/office/drawing/2014/main" id="{208B54C8-7A05-62DF-476C-F9161BE7FC44}"/>
              </a:ext>
            </a:extLst>
          </p:cNvPr>
          <p:cNvPicPr>
            <a:picLocks noChangeAspect="1"/>
          </p:cNvPicPr>
          <p:nvPr/>
        </p:nvPicPr>
        <p:blipFill>
          <a:blip r:embed="rId3"/>
          <a:stretch>
            <a:fillRect/>
          </a:stretch>
        </p:blipFill>
        <p:spPr>
          <a:xfrm>
            <a:off x="425574" y="685800"/>
            <a:ext cx="8322890" cy="5233608"/>
          </a:xfrm>
          <a:prstGeom prst="rect">
            <a:avLst/>
          </a:prstGeom>
        </p:spPr>
      </p:pic>
      <p:sp>
        <p:nvSpPr>
          <p:cNvPr id="18435" name="CasellaDiTesto 6">
            <a:extLst>
              <a:ext uri="{FF2B5EF4-FFF2-40B4-BE49-F238E27FC236}">
                <a16:creationId xmlns:a16="http://schemas.microsoft.com/office/drawing/2014/main" id="{5BF5C9A0-2C3A-564D-00D3-AF7A6E03EA4F}"/>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259FC62D-0C5E-F38F-0132-AE4F3F93F29E}"/>
              </a:ext>
            </a:extLst>
          </p:cNvPr>
          <p:cNvPicPr>
            <a:picLocks noChangeAspect="1"/>
          </p:cNvPicPr>
          <p:nvPr/>
        </p:nvPicPr>
        <p:blipFill>
          <a:blip r:embed="rId4"/>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7AEB5214-B3A2-54BC-233A-FE54A0C032A6}"/>
              </a:ext>
            </a:extLst>
          </p:cNvPr>
          <p:cNvSpPr txBox="1"/>
          <p:nvPr/>
        </p:nvSpPr>
        <p:spPr>
          <a:xfrm>
            <a:off x="1267583" y="2541706"/>
            <a:ext cx="811504" cy="400110"/>
          </a:xfrm>
          <a:prstGeom prst="rect">
            <a:avLst/>
          </a:prstGeom>
          <a:noFill/>
        </p:spPr>
        <p:txBody>
          <a:bodyPr wrap="none" rtlCol="0">
            <a:spAutoFit/>
          </a:bodyPr>
          <a:lstStyle/>
          <a:p>
            <a:r>
              <a:rPr lang="en-IT" sz="2000"/>
              <a:t>1 TeV</a:t>
            </a:r>
          </a:p>
        </p:txBody>
      </p:sp>
      <p:sp>
        <p:nvSpPr>
          <p:cNvPr id="6" name="TextBox 5">
            <a:extLst>
              <a:ext uri="{FF2B5EF4-FFF2-40B4-BE49-F238E27FC236}">
                <a16:creationId xmlns:a16="http://schemas.microsoft.com/office/drawing/2014/main" id="{FF48DC77-2D74-6B01-4BC5-9424312002C4}"/>
              </a:ext>
            </a:extLst>
          </p:cNvPr>
          <p:cNvSpPr txBox="1"/>
          <p:nvPr/>
        </p:nvSpPr>
        <p:spPr>
          <a:xfrm>
            <a:off x="235019" y="2252931"/>
            <a:ext cx="939744" cy="400110"/>
          </a:xfrm>
          <a:prstGeom prst="rect">
            <a:avLst/>
          </a:prstGeom>
          <a:noFill/>
        </p:spPr>
        <p:txBody>
          <a:bodyPr wrap="none" rtlCol="0">
            <a:spAutoFit/>
          </a:bodyPr>
          <a:lstStyle/>
          <a:p>
            <a:r>
              <a:rPr lang="en-IT" sz="2000"/>
              <a:t>10 TeV</a:t>
            </a:r>
          </a:p>
        </p:txBody>
      </p:sp>
      <p:sp>
        <p:nvSpPr>
          <p:cNvPr id="7" name="TextBox 6">
            <a:extLst>
              <a:ext uri="{FF2B5EF4-FFF2-40B4-BE49-F238E27FC236}">
                <a16:creationId xmlns:a16="http://schemas.microsoft.com/office/drawing/2014/main" id="{86FD0772-D370-77B5-5B78-F1076999A7F8}"/>
              </a:ext>
            </a:extLst>
          </p:cNvPr>
          <p:cNvSpPr txBox="1"/>
          <p:nvPr/>
        </p:nvSpPr>
        <p:spPr>
          <a:xfrm>
            <a:off x="94548" y="1862909"/>
            <a:ext cx="1067985" cy="400110"/>
          </a:xfrm>
          <a:prstGeom prst="rect">
            <a:avLst/>
          </a:prstGeom>
          <a:noFill/>
        </p:spPr>
        <p:txBody>
          <a:bodyPr wrap="none" rtlCol="0">
            <a:spAutoFit/>
          </a:bodyPr>
          <a:lstStyle/>
          <a:p>
            <a:r>
              <a:rPr lang="en-IT" sz="2000"/>
              <a:t>100 TeV</a:t>
            </a:r>
          </a:p>
        </p:txBody>
      </p:sp>
      <p:sp>
        <p:nvSpPr>
          <p:cNvPr id="8" name="TextBox 7">
            <a:extLst>
              <a:ext uri="{FF2B5EF4-FFF2-40B4-BE49-F238E27FC236}">
                <a16:creationId xmlns:a16="http://schemas.microsoft.com/office/drawing/2014/main" id="{85630136-F951-8269-4A71-3824C4046742}"/>
              </a:ext>
            </a:extLst>
          </p:cNvPr>
          <p:cNvSpPr txBox="1"/>
          <p:nvPr/>
        </p:nvSpPr>
        <p:spPr>
          <a:xfrm>
            <a:off x="853880" y="1342233"/>
            <a:ext cx="819455" cy="400110"/>
          </a:xfrm>
          <a:prstGeom prst="rect">
            <a:avLst/>
          </a:prstGeom>
          <a:noFill/>
        </p:spPr>
        <p:txBody>
          <a:bodyPr wrap="none" rtlCol="0">
            <a:spAutoFit/>
          </a:bodyPr>
          <a:lstStyle/>
          <a:p>
            <a:r>
              <a:rPr lang="en-IT" sz="2000"/>
              <a:t>1 PeV</a:t>
            </a:r>
          </a:p>
        </p:txBody>
      </p:sp>
      <p:sp>
        <p:nvSpPr>
          <p:cNvPr id="9" name="TextBox 8">
            <a:extLst>
              <a:ext uri="{FF2B5EF4-FFF2-40B4-BE49-F238E27FC236}">
                <a16:creationId xmlns:a16="http://schemas.microsoft.com/office/drawing/2014/main" id="{2FDE9FE2-392F-8B67-FADB-B9D7CCCB8619}"/>
              </a:ext>
            </a:extLst>
          </p:cNvPr>
          <p:cNvSpPr txBox="1"/>
          <p:nvPr/>
        </p:nvSpPr>
        <p:spPr>
          <a:xfrm>
            <a:off x="1227119" y="921499"/>
            <a:ext cx="1075936" cy="400110"/>
          </a:xfrm>
          <a:prstGeom prst="rect">
            <a:avLst/>
          </a:prstGeom>
          <a:noFill/>
        </p:spPr>
        <p:txBody>
          <a:bodyPr wrap="none" rtlCol="0">
            <a:spAutoFit/>
          </a:bodyPr>
          <a:lstStyle/>
          <a:p>
            <a:r>
              <a:rPr lang="en-IT" sz="2000"/>
              <a:t>100 PeV</a:t>
            </a:r>
          </a:p>
        </p:txBody>
      </p:sp>
      <p:sp>
        <p:nvSpPr>
          <p:cNvPr id="10" name="TextBox 9">
            <a:extLst>
              <a:ext uri="{FF2B5EF4-FFF2-40B4-BE49-F238E27FC236}">
                <a16:creationId xmlns:a16="http://schemas.microsoft.com/office/drawing/2014/main" id="{2624820E-B6AF-22FB-6243-B405201192FE}"/>
              </a:ext>
            </a:extLst>
          </p:cNvPr>
          <p:cNvSpPr txBox="1"/>
          <p:nvPr/>
        </p:nvSpPr>
        <p:spPr>
          <a:xfrm>
            <a:off x="6444208" y="5694659"/>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11" name="TextBox 10">
            <a:extLst>
              <a:ext uri="{FF2B5EF4-FFF2-40B4-BE49-F238E27FC236}">
                <a16:creationId xmlns:a16="http://schemas.microsoft.com/office/drawing/2014/main" id="{E5F7DAE4-CCEF-BE79-CB1E-C97ACE9FD887}"/>
              </a:ext>
            </a:extLst>
          </p:cNvPr>
          <p:cNvSpPr txBox="1"/>
          <p:nvPr/>
        </p:nvSpPr>
        <p:spPr>
          <a:xfrm>
            <a:off x="112299" y="4316294"/>
            <a:ext cx="1402948" cy="461665"/>
          </a:xfrm>
          <a:prstGeom prst="rect">
            <a:avLst/>
          </a:prstGeom>
          <a:noFill/>
        </p:spPr>
        <p:txBody>
          <a:bodyPr wrap="none" rtlCol="0">
            <a:spAutoFit/>
          </a:bodyPr>
          <a:lstStyle/>
          <a:p>
            <a:r>
              <a:rPr lang="en-IT" i="1"/>
              <a:t>E’</a:t>
            </a:r>
            <a:r>
              <a:rPr lang="en-IT" i="1" baseline="-25000"/>
              <a:t>e </a:t>
            </a:r>
            <a:r>
              <a:rPr lang="en-IT" i="1"/>
              <a:t>(MeV)</a:t>
            </a:r>
          </a:p>
        </p:txBody>
      </p:sp>
      <p:cxnSp>
        <p:nvCxnSpPr>
          <p:cNvPr id="12" name="Straight Arrow Connector 11">
            <a:extLst>
              <a:ext uri="{FF2B5EF4-FFF2-40B4-BE49-F238E27FC236}">
                <a16:creationId xmlns:a16="http://schemas.microsoft.com/office/drawing/2014/main" id="{021803EB-FB64-BE01-D3DE-4411E5C93C2A}"/>
              </a:ext>
            </a:extLst>
          </p:cNvPr>
          <p:cNvCxnSpPr/>
          <p:nvPr/>
        </p:nvCxnSpPr>
        <p:spPr bwMode="auto">
          <a:xfrm>
            <a:off x="5038554" y="4005064"/>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sp>
        <p:nvSpPr>
          <p:cNvPr id="13" name="TextBox 12">
            <a:extLst>
              <a:ext uri="{FF2B5EF4-FFF2-40B4-BE49-F238E27FC236}">
                <a16:creationId xmlns:a16="http://schemas.microsoft.com/office/drawing/2014/main" id="{6E98BE8F-CA51-8EFE-B782-5273CD9F0616}"/>
              </a:ext>
            </a:extLst>
          </p:cNvPr>
          <p:cNvSpPr txBox="1"/>
          <p:nvPr/>
        </p:nvSpPr>
        <p:spPr>
          <a:xfrm>
            <a:off x="3779912" y="5013176"/>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sp>
        <p:nvSpPr>
          <p:cNvPr id="14" name="TextBox 13">
            <a:extLst>
              <a:ext uri="{FF2B5EF4-FFF2-40B4-BE49-F238E27FC236}">
                <a16:creationId xmlns:a16="http://schemas.microsoft.com/office/drawing/2014/main" id="{9401EA75-F949-E282-9CBA-F2A484A7041A}"/>
              </a:ext>
            </a:extLst>
          </p:cNvPr>
          <p:cNvSpPr txBox="1"/>
          <p:nvPr/>
        </p:nvSpPr>
        <p:spPr>
          <a:xfrm>
            <a:off x="4472777" y="3894723"/>
            <a:ext cx="566181" cy="461665"/>
          </a:xfrm>
          <a:prstGeom prst="rect">
            <a:avLst/>
          </a:prstGeom>
          <a:noFill/>
        </p:spPr>
        <p:txBody>
          <a:bodyPr wrap="none" rtlCol="0">
            <a:spAutoFit/>
          </a:bodyPr>
          <a:lstStyle/>
          <a:p>
            <a:r>
              <a:rPr lang="en-IT" i="1"/>
              <a:t>E’</a:t>
            </a:r>
            <a:r>
              <a:rPr lang="en-IT" i="1" baseline="-25000"/>
              <a:t>e</a:t>
            </a:r>
            <a:endParaRPr lang="en-IT" i="1"/>
          </a:p>
        </p:txBody>
      </p:sp>
      <p:cxnSp>
        <p:nvCxnSpPr>
          <p:cNvPr id="15" name="Straight Connector 14">
            <a:extLst>
              <a:ext uri="{FF2B5EF4-FFF2-40B4-BE49-F238E27FC236}">
                <a16:creationId xmlns:a16="http://schemas.microsoft.com/office/drawing/2014/main" id="{973A36EF-2BB6-57B2-F99A-71D1BC45B2F7}"/>
              </a:ext>
            </a:extLst>
          </p:cNvPr>
          <p:cNvCxnSpPr>
            <a:cxnSpLocks/>
          </p:cNvCxnSpPr>
          <p:nvPr/>
        </p:nvCxnSpPr>
        <p:spPr bwMode="auto">
          <a:xfrm>
            <a:off x="5059379" y="5373216"/>
            <a:ext cx="0" cy="650393"/>
          </a:xfrm>
          <a:prstGeom prst="line">
            <a:avLst/>
          </a:prstGeom>
          <a:solidFill>
            <a:schemeClr val="accent1"/>
          </a:solidFill>
          <a:ln w="34925" cap="flat" cmpd="sng" algn="ctr">
            <a:solidFill>
              <a:schemeClr val="tx1"/>
            </a:solidFill>
            <a:prstDash val="solid"/>
            <a:round/>
            <a:headEnd type="triangle" w="med" len="med"/>
            <a:tailEnd type="triangle" w="med" len="med"/>
          </a:ln>
          <a:effectLst/>
        </p:spPr>
      </p:cxnSp>
      <p:sp>
        <p:nvSpPr>
          <p:cNvPr id="16" name="TextBox 15">
            <a:extLst>
              <a:ext uri="{FF2B5EF4-FFF2-40B4-BE49-F238E27FC236}">
                <a16:creationId xmlns:a16="http://schemas.microsoft.com/office/drawing/2014/main" id="{D82078D7-8692-63B7-9E72-91722873D2C3}"/>
              </a:ext>
            </a:extLst>
          </p:cNvPr>
          <p:cNvSpPr txBox="1"/>
          <p:nvPr/>
        </p:nvSpPr>
        <p:spPr>
          <a:xfrm>
            <a:off x="4499992" y="5949280"/>
            <a:ext cx="1559956" cy="400110"/>
          </a:xfrm>
          <a:prstGeom prst="rect">
            <a:avLst/>
          </a:prstGeom>
          <a:noFill/>
        </p:spPr>
        <p:txBody>
          <a:bodyPr wrap="square" rtlCol="0">
            <a:spAutoFit/>
          </a:bodyPr>
          <a:lstStyle/>
          <a:p>
            <a:r>
              <a:rPr lang="en-IT" sz="2000" i="1"/>
              <a:t>E</a:t>
            </a:r>
            <a:r>
              <a:rPr lang="en-IT" sz="2000" i="1" baseline="-25000"/>
              <a:t>ph</a:t>
            </a:r>
            <a:r>
              <a:rPr lang="en-IT" sz="2000" i="1"/>
              <a:t> =0.5mc</a:t>
            </a:r>
            <a:r>
              <a:rPr lang="en-IT" sz="2000" i="1" baseline="30000"/>
              <a:t>2</a:t>
            </a:r>
          </a:p>
        </p:txBody>
      </p:sp>
      <p:sp>
        <p:nvSpPr>
          <p:cNvPr id="19" name="TextBox 18">
            <a:extLst>
              <a:ext uri="{FF2B5EF4-FFF2-40B4-BE49-F238E27FC236}">
                <a16:creationId xmlns:a16="http://schemas.microsoft.com/office/drawing/2014/main" id="{71502DD9-AFE1-E7C1-0AF0-C1A2D9BF51AA}"/>
              </a:ext>
            </a:extLst>
          </p:cNvPr>
          <p:cNvSpPr txBox="1"/>
          <p:nvPr/>
        </p:nvSpPr>
        <p:spPr>
          <a:xfrm>
            <a:off x="3142519" y="1490881"/>
            <a:ext cx="4624151" cy="707886"/>
          </a:xfrm>
          <a:prstGeom prst="rect">
            <a:avLst/>
          </a:prstGeom>
          <a:noFill/>
        </p:spPr>
        <p:txBody>
          <a:bodyPr wrap="none" rtlCol="0">
            <a:spAutoFit/>
          </a:bodyPr>
          <a:lstStyle/>
          <a:p>
            <a:r>
              <a:rPr lang="en-IT" sz="2000" i="1"/>
              <a:t>0.5mc</a:t>
            </a:r>
            <a:r>
              <a:rPr lang="en-IT" sz="2000" i="1" baseline="30000"/>
              <a:t>2</a:t>
            </a:r>
            <a:r>
              <a:rPr lang="en-IT" sz="2000" i="1"/>
              <a:t> = 255.5 keV colliding photons will</a:t>
            </a:r>
          </a:p>
          <a:p>
            <a:r>
              <a:rPr lang="en-GB" sz="2000" i="1"/>
              <a:t>stop</a:t>
            </a:r>
            <a:r>
              <a:rPr lang="en-IT" sz="2000" i="1"/>
              <a:t> relativistic electrons of any energy E</a:t>
            </a:r>
            <a:r>
              <a:rPr lang="en-IT" sz="2000" i="1" baseline="-25000"/>
              <a:t>e </a:t>
            </a:r>
            <a:r>
              <a:rPr lang="en-IT" sz="2000" i="1"/>
              <a:t>!</a:t>
            </a:r>
          </a:p>
        </p:txBody>
      </p:sp>
      <p:sp>
        <p:nvSpPr>
          <p:cNvPr id="21" name="TextBox 20">
            <a:extLst>
              <a:ext uri="{FF2B5EF4-FFF2-40B4-BE49-F238E27FC236}">
                <a16:creationId xmlns:a16="http://schemas.microsoft.com/office/drawing/2014/main" id="{32722EDA-93A2-17A6-A0BF-A3D688E3D273}"/>
              </a:ext>
            </a:extLst>
          </p:cNvPr>
          <p:cNvSpPr txBox="1"/>
          <p:nvPr/>
        </p:nvSpPr>
        <p:spPr>
          <a:xfrm>
            <a:off x="1267583" y="3197677"/>
            <a:ext cx="1119217" cy="400110"/>
          </a:xfrm>
          <a:prstGeom prst="rect">
            <a:avLst/>
          </a:prstGeom>
          <a:noFill/>
        </p:spPr>
        <p:txBody>
          <a:bodyPr wrap="none" rtlCol="0">
            <a:spAutoFit/>
          </a:bodyPr>
          <a:lstStyle/>
          <a:p>
            <a:r>
              <a:rPr lang="en-IT" sz="2000"/>
              <a:t>100 GeV</a:t>
            </a:r>
          </a:p>
        </p:txBody>
      </p:sp>
      <p:sp>
        <p:nvSpPr>
          <p:cNvPr id="17" name="TextBox 16">
            <a:extLst>
              <a:ext uri="{FF2B5EF4-FFF2-40B4-BE49-F238E27FC236}">
                <a16:creationId xmlns:a16="http://schemas.microsoft.com/office/drawing/2014/main" id="{138D7E82-F9A1-36FB-0E46-EF4E5E7504C5}"/>
              </a:ext>
            </a:extLst>
          </p:cNvPr>
          <p:cNvSpPr txBox="1"/>
          <p:nvPr/>
        </p:nvSpPr>
        <p:spPr>
          <a:xfrm>
            <a:off x="2731802" y="6011996"/>
            <a:ext cx="1192126" cy="369332"/>
          </a:xfrm>
          <a:prstGeom prst="rect">
            <a:avLst/>
          </a:prstGeom>
          <a:noFill/>
        </p:spPr>
        <p:txBody>
          <a:bodyPr wrap="square" rtlCol="0">
            <a:spAutoFit/>
          </a:bodyPr>
          <a:lstStyle/>
          <a:p>
            <a:r>
              <a:rPr lang="en-IT" sz="1800" i="1"/>
              <a:t>E</a:t>
            </a:r>
            <a:r>
              <a:rPr lang="en-IT" sz="1800" i="1" baseline="-25000"/>
              <a:t>ph</a:t>
            </a:r>
            <a:r>
              <a:rPr lang="en-IT" sz="1800" i="1"/>
              <a:t>=1 eV</a:t>
            </a:r>
            <a:endParaRPr lang="en-IT" sz="1800" i="1" baseline="30000"/>
          </a:p>
        </p:txBody>
      </p:sp>
      <p:cxnSp>
        <p:nvCxnSpPr>
          <p:cNvPr id="18" name="Straight Connector 17">
            <a:extLst>
              <a:ext uri="{FF2B5EF4-FFF2-40B4-BE49-F238E27FC236}">
                <a16:creationId xmlns:a16="http://schemas.microsoft.com/office/drawing/2014/main" id="{9B3D127F-CC0E-3141-085A-A91D27C0D86B}"/>
              </a:ext>
            </a:extLst>
          </p:cNvPr>
          <p:cNvCxnSpPr>
            <a:cxnSpLocks/>
          </p:cNvCxnSpPr>
          <p:nvPr/>
        </p:nvCxnSpPr>
        <p:spPr bwMode="auto">
          <a:xfrm>
            <a:off x="2085076" y="5640367"/>
            <a:ext cx="0" cy="335985"/>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cxnSp>
        <p:nvCxnSpPr>
          <p:cNvPr id="22" name="Straight Connector 21">
            <a:extLst>
              <a:ext uri="{FF2B5EF4-FFF2-40B4-BE49-F238E27FC236}">
                <a16:creationId xmlns:a16="http://schemas.microsoft.com/office/drawing/2014/main" id="{A117C8B4-8685-51A2-1342-682BB5F56616}"/>
              </a:ext>
            </a:extLst>
          </p:cNvPr>
          <p:cNvCxnSpPr>
            <a:cxnSpLocks/>
          </p:cNvCxnSpPr>
          <p:nvPr/>
        </p:nvCxnSpPr>
        <p:spPr bwMode="auto">
          <a:xfrm>
            <a:off x="3203848" y="5586077"/>
            <a:ext cx="0" cy="444567"/>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23" name="TextBox 22">
            <a:extLst>
              <a:ext uri="{FF2B5EF4-FFF2-40B4-BE49-F238E27FC236}">
                <a16:creationId xmlns:a16="http://schemas.microsoft.com/office/drawing/2014/main" id="{3ED6BD58-3648-B95B-ABB8-1F3D4CA2DCE3}"/>
              </a:ext>
            </a:extLst>
          </p:cNvPr>
          <p:cNvSpPr txBox="1"/>
          <p:nvPr/>
        </p:nvSpPr>
        <p:spPr>
          <a:xfrm>
            <a:off x="1379980" y="6004592"/>
            <a:ext cx="1247804" cy="369332"/>
          </a:xfrm>
          <a:prstGeom prst="rect">
            <a:avLst/>
          </a:prstGeom>
          <a:noFill/>
        </p:spPr>
        <p:txBody>
          <a:bodyPr wrap="square" rtlCol="0">
            <a:spAutoFit/>
          </a:bodyPr>
          <a:lstStyle/>
          <a:p>
            <a:r>
              <a:rPr lang="en-IT" sz="1800" i="1"/>
              <a:t>E</a:t>
            </a:r>
            <a:r>
              <a:rPr lang="en-IT" sz="1800" i="1" baseline="-25000"/>
              <a:t>ph</a:t>
            </a:r>
            <a:r>
              <a:rPr lang="en-IT" sz="1800" i="1"/>
              <a:t>=1 meV</a:t>
            </a:r>
            <a:endParaRPr lang="en-IT" sz="1800" i="1" baseline="30000"/>
          </a:p>
        </p:txBody>
      </p:sp>
      <p:cxnSp>
        <p:nvCxnSpPr>
          <p:cNvPr id="29" name="Straight Connector 28">
            <a:extLst>
              <a:ext uri="{FF2B5EF4-FFF2-40B4-BE49-F238E27FC236}">
                <a16:creationId xmlns:a16="http://schemas.microsoft.com/office/drawing/2014/main" id="{8E50AE53-B419-557C-C9F9-F3B821DE148E}"/>
              </a:ext>
            </a:extLst>
          </p:cNvPr>
          <p:cNvCxnSpPr>
            <a:cxnSpLocks/>
          </p:cNvCxnSpPr>
          <p:nvPr/>
        </p:nvCxnSpPr>
        <p:spPr bwMode="auto">
          <a:xfrm>
            <a:off x="1100632" y="5792767"/>
            <a:ext cx="0" cy="335985"/>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30" name="TextBox 29">
            <a:extLst>
              <a:ext uri="{FF2B5EF4-FFF2-40B4-BE49-F238E27FC236}">
                <a16:creationId xmlns:a16="http://schemas.microsoft.com/office/drawing/2014/main" id="{EE45494D-B9A1-D75F-5827-2174BFEB5BE9}"/>
              </a:ext>
            </a:extLst>
          </p:cNvPr>
          <p:cNvSpPr txBox="1"/>
          <p:nvPr/>
        </p:nvSpPr>
        <p:spPr>
          <a:xfrm>
            <a:off x="179512" y="6093296"/>
            <a:ext cx="1247804" cy="369332"/>
          </a:xfrm>
          <a:prstGeom prst="rect">
            <a:avLst/>
          </a:prstGeom>
          <a:noFill/>
        </p:spPr>
        <p:txBody>
          <a:bodyPr wrap="square" rtlCol="0">
            <a:spAutoFit/>
          </a:bodyPr>
          <a:lstStyle/>
          <a:p>
            <a:r>
              <a:rPr lang="en-IT" sz="1800" i="1"/>
              <a:t>E</a:t>
            </a:r>
            <a:r>
              <a:rPr lang="en-IT" sz="1800" i="1" baseline="-25000"/>
              <a:t>ph</a:t>
            </a:r>
            <a:r>
              <a:rPr lang="en-IT" sz="1800" i="1"/>
              <a:t>=1 </a:t>
            </a:r>
            <a:r>
              <a:rPr lang="en-IT" sz="1800" i="1">
                <a:latin typeface="Symbol" pitchFamily="2" charset="2"/>
              </a:rPr>
              <a:t>m</a:t>
            </a:r>
            <a:r>
              <a:rPr lang="en-IT" sz="1800" i="1"/>
              <a:t>eV</a:t>
            </a:r>
            <a:endParaRPr lang="en-IT" sz="1800" i="1" baseline="30000"/>
          </a:p>
        </p:txBody>
      </p:sp>
      <p:sp>
        <p:nvSpPr>
          <p:cNvPr id="31" name="TextBox 30">
            <a:extLst>
              <a:ext uri="{FF2B5EF4-FFF2-40B4-BE49-F238E27FC236}">
                <a16:creationId xmlns:a16="http://schemas.microsoft.com/office/drawing/2014/main" id="{19980230-D2A9-4B9C-6FE4-D19BD14D8BD3}"/>
              </a:ext>
            </a:extLst>
          </p:cNvPr>
          <p:cNvSpPr txBox="1"/>
          <p:nvPr/>
        </p:nvSpPr>
        <p:spPr>
          <a:xfrm>
            <a:off x="1259632" y="5157192"/>
            <a:ext cx="1226618" cy="400110"/>
          </a:xfrm>
          <a:prstGeom prst="rect">
            <a:avLst/>
          </a:prstGeom>
          <a:noFill/>
        </p:spPr>
        <p:txBody>
          <a:bodyPr wrap="none" rtlCol="0">
            <a:spAutoFit/>
          </a:bodyPr>
          <a:lstStyle/>
          <a:p>
            <a:r>
              <a:rPr lang="en-IT" sz="2000" b="1">
                <a:solidFill>
                  <a:srgbClr val="C00000"/>
                </a:solidFill>
              </a:rPr>
              <a:t>C.M.B.R.</a:t>
            </a:r>
          </a:p>
        </p:txBody>
      </p:sp>
      <p:sp>
        <p:nvSpPr>
          <p:cNvPr id="24" name="Down Arrow 23">
            <a:extLst>
              <a:ext uri="{FF2B5EF4-FFF2-40B4-BE49-F238E27FC236}">
                <a16:creationId xmlns:a16="http://schemas.microsoft.com/office/drawing/2014/main" id="{0A4E22CF-DF32-6027-9CFB-309BB24D093E}"/>
              </a:ext>
            </a:extLst>
          </p:cNvPr>
          <p:cNvSpPr/>
          <p:nvPr/>
        </p:nvSpPr>
        <p:spPr bwMode="auto">
          <a:xfrm rot="10800000">
            <a:off x="2218997" y="448884"/>
            <a:ext cx="484632" cy="478031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5" name="Down Arrow 24">
            <a:extLst>
              <a:ext uri="{FF2B5EF4-FFF2-40B4-BE49-F238E27FC236}">
                <a16:creationId xmlns:a16="http://schemas.microsoft.com/office/drawing/2014/main" id="{9435D7DB-6FD3-A657-101A-042160E50725}"/>
              </a:ext>
            </a:extLst>
          </p:cNvPr>
          <p:cNvSpPr/>
          <p:nvPr/>
        </p:nvSpPr>
        <p:spPr bwMode="auto">
          <a:xfrm rot="16200000">
            <a:off x="2726558" y="5030345"/>
            <a:ext cx="484632" cy="300780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6" name="TextBox 25">
            <a:extLst>
              <a:ext uri="{FF2B5EF4-FFF2-40B4-BE49-F238E27FC236}">
                <a16:creationId xmlns:a16="http://schemas.microsoft.com/office/drawing/2014/main" id="{7C0A2DC9-1785-8D0A-D93B-3A82F3A069B7}"/>
              </a:ext>
            </a:extLst>
          </p:cNvPr>
          <p:cNvSpPr txBox="1"/>
          <p:nvPr/>
        </p:nvSpPr>
        <p:spPr>
          <a:xfrm>
            <a:off x="2627784" y="128477"/>
            <a:ext cx="2928238" cy="461665"/>
          </a:xfrm>
          <a:prstGeom prst="rect">
            <a:avLst/>
          </a:prstGeom>
          <a:noFill/>
        </p:spPr>
        <p:txBody>
          <a:bodyPr wrap="none" rtlCol="0">
            <a:spAutoFit/>
          </a:bodyPr>
          <a:lstStyle/>
          <a:p>
            <a:r>
              <a:rPr lang="en-IT" b="1" i="1">
                <a:solidFill>
                  <a:schemeClr val="accent1"/>
                </a:solidFill>
              </a:rPr>
              <a:t>Follin, Primakoff, etc</a:t>
            </a:r>
          </a:p>
        </p:txBody>
      </p:sp>
      <p:sp>
        <p:nvSpPr>
          <p:cNvPr id="27" name="TextBox 26">
            <a:extLst>
              <a:ext uri="{FF2B5EF4-FFF2-40B4-BE49-F238E27FC236}">
                <a16:creationId xmlns:a16="http://schemas.microsoft.com/office/drawing/2014/main" id="{29C9F322-F8C4-F338-BAD5-06AAC8C7BB9A}"/>
              </a:ext>
            </a:extLst>
          </p:cNvPr>
          <p:cNvSpPr txBox="1"/>
          <p:nvPr/>
        </p:nvSpPr>
        <p:spPr>
          <a:xfrm>
            <a:off x="4467338" y="6299949"/>
            <a:ext cx="1374094" cy="461665"/>
          </a:xfrm>
          <a:prstGeom prst="rect">
            <a:avLst/>
          </a:prstGeom>
          <a:noFill/>
        </p:spPr>
        <p:txBody>
          <a:bodyPr wrap="none" rtlCol="0">
            <a:spAutoFit/>
          </a:bodyPr>
          <a:lstStyle/>
          <a:p>
            <a:r>
              <a:rPr lang="en-GB" b="1" i="1">
                <a:solidFill>
                  <a:srgbClr val="FF0000"/>
                </a:solidFill>
              </a:rPr>
              <a:t>o</a:t>
            </a:r>
            <a:r>
              <a:rPr lang="en-IT" b="1" i="1">
                <a:solidFill>
                  <a:srgbClr val="FF0000"/>
                </a:solidFill>
              </a:rPr>
              <a:t>ur study</a:t>
            </a:r>
          </a:p>
        </p:txBody>
      </p:sp>
      <p:sp>
        <p:nvSpPr>
          <p:cNvPr id="28" name="TextBox 27">
            <a:extLst>
              <a:ext uri="{FF2B5EF4-FFF2-40B4-BE49-F238E27FC236}">
                <a16:creationId xmlns:a16="http://schemas.microsoft.com/office/drawing/2014/main" id="{BF22C065-9358-7D80-3BCE-F85426DD390D}"/>
              </a:ext>
            </a:extLst>
          </p:cNvPr>
          <p:cNvSpPr txBox="1"/>
          <p:nvPr/>
        </p:nvSpPr>
        <p:spPr>
          <a:xfrm>
            <a:off x="4567813" y="3495570"/>
            <a:ext cx="886781" cy="461665"/>
          </a:xfrm>
          <a:prstGeom prst="rect">
            <a:avLst/>
          </a:prstGeom>
          <a:noFill/>
        </p:spPr>
        <p:txBody>
          <a:bodyPr wrap="none" rtlCol="0">
            <a:spAutoFit/>
          </a:bodyPr>
          <a:lstStyle/>
          <a:p>
            <a:r>
              <a:rPr lang="en-IT" b="1"/>
              <a:t>FICS</a:t>
            </a:r>
          </a:p>
        </p:txBody>
      </p:sp>
    </p:spTree>
    <p:extLst>
      <p:ext uri="{BB962C8B-B14F-4D97-AF65-F5344CB8AC3E}">
        <p14:creationId xmlns:p14="http://schemas.microsoft.com/office/powerpoint/2010/main" val="428284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E8E1E0-18E4-6C9F-E743-75FC46420DE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CBA5626-C4AF-87B6-749D-B1DAA885E108}"/>
              </a:ext>
            </a:extLst>
          </p:cNvPr>
          <p:cNvPicPr>
            <a:picLocks noChangeAspect="1"/>
          </p:cNvPicPr>
          <p:nvPr/>
        </p:nvPicPr>
        <p:blipFill>
          <a:blip r:embed="rId2"/>
          <a:stretch>
            <a:fillRect/>
          </a:stretch>
        </p:blipFill>
        <p:spPr>
          <a:xfrm>
            <a:off x="40477" y="29829"/>
            <a:ext cx="1219155" cy="737276"/>
          </a:xfrm>
          <a:prstGeom prst="rect">
            <a:avLst/>
          </a:prstGeom>
        </p:spPr>
      </p:pic>
      <p:pic>
        <p:nvPicPr>
          <p:cNvPr id="6" name="Picture 5" descr="A screenshot of a graph&#10;&#10;Description automatically generated">
            <a:extLst>
              <a:ext uri="{FF2B5EF4-FFF2-40B4-BE49-F238E27FC236}">
                <a16:creationId xmlns:a16="http://schemas.microsoft.com/office/drawing/2014/main" id="{B90A2F4D-C648-5FB3-CBB7-E511F52A6AC4}"/>
              </a:ext>
            </a:extLst>
          </p:cNvPr>
          <p:cNvPicPr>
            <a:picLocks noChangeAspect="1"/>
          </p:cNvPicPr>
          <p:nvPr/>
        </p:nvPicPr>
        <p:blipFill>
          <a:blip r:embed="rId3"/>
          <a:stretch>
            <a:fillRect/>
          </a:stretch>
        </p:blipFill>
        <p:spPr>
          <a:xfrm>
            <a:off x="1763688" y="1211035"/>
            <a:ext cx="6396650" cy="5242301"/>
          </a:xfrm>
          <a:prstGeom prst="rect">
            <a:avLst/>
          </a:prstGeom>
        </p:spPr>
      </p:pic>
      <p:sp>
        <p:nvSpPr>
          <p:cNvPr id="2" name="TextBox 1">
            <a:extLst>
              <a:ext uri="{FF2B5EF4-FFF2-40B4-BE49-F238E27FC236}">
                <a16:creationId xmlns:a16="http://schemas.microsoft.com/office/drawing/2014/main" id="{2BEBD09C-9197-DB40-DF5E-697784BE21F4}"/>
              </a:ext>
            </a:extLst>
          </p:cNvPr>
          <p:cNvSpPr txBox="1"/>
          <p:nvPr/>
        </p:nvSpPr>
        <p:spPr>
          <a:xfrm>
            <a:off x="1411491" y="141736"/>
            <a:ext cx="7101046" cy="830997"/>
          </a:xfrm>
          <a:prstGeom prst="rect">
            <a:avLst/>
          </a:prstGeom>
          <a:noFill/>
        </p:spPr>
        <p:txBody>
          <a:bodyPr wrap="none" rtlCol="0">
            <a:spAutoFit/>
          </a:bodyPr>
          <a:lstStyle/>
          <a:p>
            <a:pPr algn="ctr"/>
            <a:r>
              <a:rPr lang="en-IT"/>
              <a:t>FICS has a shallow minimum:</a:t>
            </a:r>
          </a:p>
          <a:p>
            <a:pPr algn="ctr"/>
            <a:r>
              <a:rPr lang="en-IT"/>
              <a:t>residual electron kinetic energy </a:t>
            </a:r>
            <a:r>
              <a:rPr lang="en-IT" i="1"/>
              <a:t>T’</a:t>
            </a:r>
            <a:r>
              <a:rPr lang="en-IT" i="1" baseline="-25000"/>
              <a:t>e</a:t>
            </a:r>
            <a:r>
              <a:rPr lang="en-IT"/>
              <a:t> around FICS is small</a:t>
            </a:r>
          </a:p>
        </p:txBody>
      </p:sp>
      <p:sp>
        <p:nvSpPr>
          <p:cNvPr id="4" name="TextBox 3">
            <a:extLst>
              <a:ext uri="{FF2B5EF4-FFF2-40B4-BE49-F238E27FC236}">
                <a16:creationId xmlns:a16="http://schemas.microsoft.com/office/drawing/2014/main" id="{3C9FE1CF-EE90-FFEA-A84F-2EBE9895525D}"/>
              </a:ext>
            </a:extLst>
          </p:cNvPr>
          <p:cNvSpPr txBox="1"/>
          <p:nvPr/>
        </p:nvSpPr>
        <p:spPr>
          <a:xfrm>
            <a:off x="757818" y="1916832"/>
            <a:ext cx="1438214" cy="461665"/>
          </a:xfrm>
          <a:prstGeom prst="rect">
            <a:avLst/>
          </a:prstGeom>
          <a:noFill/>
        </p:spPr>
        <p:txBody>
          <a:bodyPr wrap="none" rtlCol="0">
            <a:spAutoFit/>
          </a:bodyPr>
          <a:lstStyle/>
          <a:p>
            <a:r>
              <a:rPr lang="en-IT" i="1"/>
              <a:t>T’</a:t>
            </a:r>
            <a:r>
              <a:rPr lang="en-IT" i="1" baseline="-25000"/>
              <a:t>e  </a:t>
            </a:r>
            <a:r>
              <a:rPr lang="en-IT" i="1"/>
              <a:t>(MeV)</a:t>
            </a:r>
            <a:endParaRPr lang="en-IT"/>
          </a:p>
        </p:txBody>
      </p:sp>
      <p:sp>
        <p:nvSpPr>
          <p:cNvPr id="5" name="TextBox 4">
            <a:extLst>
              <a:ext uri="{FF2B5EF4-FFF2-40B4-BE49-F238E27FC236}">
                <a16:creationId xmlns:a16="http://schemas.microsoft.com/office/drawing/2014/main" id="{9B6C5B63-7825-7D3A-670C-E8F517FB382C}"/>
              </a:ext>
            </a:extLst>
          </p:cNvPr>
          <p:cNvSpPr txBox="1"/>
          <p:nvPr/>
        </p:nvSpPr>
        <p:spPr>
          <a:xfrm>
            <a:off x="692384" y="4657915"/>
            <a:ext cx="1438214" cy="461665"/>
          </a:xfrm>
          <a:prstGeom prst="rect">
            <a:avLst/>
          </a:prstGeom>
          <a:noFill/>
        </p:spPr>
        <p:txBody>
          <a:bodyPr wrap="none" rtlCol="0">
            <a:spAutoFit/>
          </a:bodyPr>
          <a:lstStyle/>
          <a:p>
            <a:r>
              <a:rPr lang="en-IT" i="1"/>
              <a:t>T’</a:t>
            </a:r>
            <a:r>
              <a:rPr lang="en-IT" i="1" baseline="-25000"/>
              <a:t>e  </a:t>
            </a:r>
            <a:r>
              <a:rPr lang="en-IT" i="1"/>
              <a:t>(MeV)</a:t>
            </a:r>
            <a:endParaRPr lang="en-IT"/>
          </a:p>
        </p:txBody>
      </p:sp>
      <p:sp>
        <p:nvSpPr>
          <p:cNvPr id="7" name="TextBox 6">
            <a:extLst>
              <a:ext uri="{FF2B5EF4-FFF2-40B4-BE49-F238E27FC236}">
                <a16:creationId xmlns:a16="http://schemas.microsoft.com/office/drawing/2014/main" id="{0E2817C6-BBC1-A512-A39F-0FFFB279E9FD}"/>
              </a:ext>
            </a:extLst>
          </p:cNvPr>
          <p:cNvSpPr txBox="1"/>
          <p:nvPr/>
        </p:nvSpPr>
        <p:spPr>
          <a:xfrm>
            <a:off x="5063091" y="1962998"/>
            <a:ext cx="3131563" cy="830997"/>
          </a:xfrm>
          <a:prstGeom prst="rect">
            <a:avLst/>
          </a:prstGeom>
          <a:noFill/>
        </p:spPr>
        <p:txBody>
          <a:bodyPr wrap="none" rtlCol="0">
            <a:spAutoFit/>
          </a:bodyPr>
          <a:lstStyle/>
          <a:p>
            <a:r>
              <a:rPr lang="en-IT" i="1"/>
              <a:t>T</a:t>
            </a:r>
            <a:r>
              <a:rPr lang="en-IT" i="1" baseline="-25000"/>
              <a:t>e  </a:t>
            </a:r>
            <a:r>
              <a:rPr lang="en-IT" i="1"/>
              <a:t>= 20, 50, 200 (MeV),</a:t>
            </a:r>
          </a:p>
          <a:p>
            <a:r>
              <a:rPr lang="en-IT" i="1"/>
              <a:t>	        1, 5 (GeV)</a:t>
            </a:r>
            <a:endParaRPr lang="en-IT"/>
          </a:p>
        </p:txBody>
      </p:sp>
      <p:sp>
        <p:nvSpPr>
          <p:cNvPr id="8" name="TextBox 7">
            <a:extLst>
              <a:ext uri="{FF2B5EF4-FFF2-40B4-BE49-F238E27FC236}">
                <a16:creationId xmlns:a16="http://schemas.microsoft.com/office/drawing/2014/main" id="{F6EEAC7A-FAEC-BE92-2DE2-E509313A4586}"/>
              </a:ext>
            </a:extLst>
          </p:cNvPr>
          <p:cNvSpPr txBox="1"/>
          <p:nvPr/>
        </p:nvSpPr>
        <p:spPr>
          <a:xfrm>
            <a:off x="4962013" y="4473248"/>
            <a:ext cx="2636234" cy="830997"/>
          </a:xfrm>
          <a:prstGeom prst="rect">
            <a:avLst/>
          </a:prstGeom>
          <a:noFill/>
        </p:spPr>
        <p:txBody>
          <a:bodyPr wrap="none" rtlCol="0">
            <a:spAutoFit/>
          </a:bodyPr>
          <a:lstStyle/>
          <a:p>
            <a:r>
              <a:rPr lang="en-IT" i="1"/>
              <a:t>T</a:t>
            </a:r>
            <a:r>
              <a:rPr lang="en-IT" i="1" baseline="-25000"/>
              <a:t>e  </a:t>
            </a:r>
            <a:r>
              <a:rPr lang="en-IT" i="1"/>
              <a:t>= 10, 100 (GeV),</a:t>
            </a:r>
          </a:p>
          <a:p>
            <a:r>
              <a:rPr lang="en-IT" i="1"/>
              <a:t>         1 TeV , 1 PeV</a:t>
            </a:r>
            <a:endParaRPr lang="en-IT"/>
          </a:p>
        </p:txBody>
      </p:sp>
      <p:sp>
        <p:nvSpPr>
          <p:cNvPr id="3" name="Segnaposto data 6">
            <a:extLst>
              <a:ext uri="{FF2B5EF4-FFF2-40B4-BE49-F238E27FC236}">
                <a16:creationId xmlns:a16="http://schemas.microsoft.com/office/drawing/2014/main" id="{14F8468A-ED4D-9324-C9E4-65DDAF4520F6}"/>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46260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25EE7C-AA10-B50D-E7F8-BFB747F40475}"/>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4D184CF8-DB6F-4F1D-ED4F-55DA13C2709F}"/>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52A2BCE9-1E7A-40BC-D199-F0771718FC5E}"/>
              </a:ext>
            </a:extLst>
          </p:cNvPr>
          <p:cNvPicPr>
            <a:picLocks noChangeAspect="1"/>
          </p:cNvPicPr>
          <p:nvPr/>
        </p:nvPicPr>
        <p:blipFill>
          <a:blip r:embed="rId3"/>
          <a:stretch>
            <a:fillRect/>
          </a:stretch>
        </p:blipFill>
        <p:spPr>
          <a:xfrm>
            <a:off x="40477" y="29829"/>
            <a:ext cx="1219155" cy="737276"/>
          </a:xfrm>
          <a:prstGeom prst="rect">
            <a:avLst/>
          </a:prstGeom>
        </p:spPr>
      </p:pic>
      <p:pic>
        <p:nvPicPr>
          <p:cNvPr id="9" name="Picture 8" descr="A screenshot of a document&#10;&#10;Description automatically generated">
            <a:extLst>
              <a:ext uri="{FF2B5EF4-FFF2-40B4-BE49-F238E27FC236}">
                <a16:creationId xmlns:a16="http://schemas.microsoft.com/office/drawing/2014/main" id="{982C9671-BE9F-7579-3F28-160AE860E063}"/>
              </a:ext>
            </a:extLst>
          </p:cNvPr>
          <p:cNvPicPr>
            <a:picLocks noChangeAspect="1"/>
          </p:cNvPicPr>
          <p:nvPr/>
        </p:nvPicPr>
        <p:blipFill>
          <a:blip r:embed="rId4"/>
          <a:stretch>
            <a:fillRect/>
          </a:stretch>
        </p:blipFill>
        <p:spPr>
          <a:xfrm>
            <a:off x="1292437" y="688336"/>
            <a:ext cx="7628384" cy="5831268"/>
          </a:xfrm>
          <a:prstGeom prst="rect">
            <a:avLst/>
          </a:prstGeom>
        </p:spPr>
      </p:pic>
      <p:sp>
        <p:nvSpPr>
          <p:cNvPr id="5" name="TextBox 4">
            <a:extLst>
              <a:ext uri="{FF2B5EF4-FFF2-40B4-BE49-F238E27FC236}">
                <a16:creationId xmlns:a16="http://schemas.microsoft.com/office/drawing/2014/main" id="{43BC7EFA-6628-D1CB-9F84-B856E26009F8}"/>
              </a:ext>
            </a:extLst>
          </p:cNvPr>
          <p:cNvSpPr txBox="1"/>
          <p:nvPr/>
        </p:nvSpPr>
        <p:spPr>
          <a:xfrm>
            <a:off x="2483768" y="107563"/>
            <a:ext cx="4967257" cy="461665"/>
          </a:xfrm>
          <a:prstGeom prst="rect">
            <a:avLst/>
          </a:prstGeom>
          <a:noFill/>
        </p:spPr>
        <p:txBody>
          <a:bodyPr wrap="none" rtlCol="0">
            <a:spAutoFit/>
          </a:bodyPr>
          <a:lstStyle/>
          <a:p>
            <a:r>
              <a:rPr lang="en-GB" b="1">
                <a:solidFill>
                  <a:srgbClr val="FF0000"/>
                </a:solidFill>
              </a:rPr>
              <a:t>G</a:t>
            </a:r>
            <a:r>
              <a:rPr lang="en-IT" b="1">
                <a:solidFill>
                  <a:srgbClr val="FF0000"/>
                </a:solidFill>
              </a:rPr>
              <a:t>ood recap of the whole ICS history</a:t>
            </a:r>
          </a:p>
        </p:txBody>
      </p:sp>
    </p:spTree>
    <p:extLst>
      <p:ext uri="{BB962C8B-B14F-4D97-AF65-F5344CB8AC3E}">
        <p14:creationId xmlns:p14="http://schemas.microsoft.com/office/powerpoint/2010/main" val="180847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3AC62D-674A-E3E2-5332-E202BEFD4E4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D4A41B8-1587-5ED8-11C7-551FF4FCD857}"/>
              </a:ext>
            </a:extLst>
          </p:cNvPr>
          <p:cNvPicPr>
            <a:picLocks noChangeAspect="1"/>
          </p:cNvPicPr>
          <p:nvPr/>
        </p:nvPicPr>
        <p:blipFill>
          <a:blip r:embed="rId2"/>
          <a:stretch>
            <a:fillRect/>
          </a:stretch>
        </p:blipFill>
        <p:spPr>
          <a:xfrm>
            <a:off x="40477" y="29829"/>
            <a:ext cx="1219155" cy="737276"/>
          </a:xfrm>
          <a:prstGeom prst="rect">
            <a:avLst/>
          </a:prstGeom>
        </p:spPr>
      </p:pic>
      <p:sp>
        <p:nvSpPr>
          <p:cNvPr id="3" name="TextBox 2">
            <a:extLst>
              <a:ext uri="{FF2B5EF4-FFF2-40B4-BE49-F238E27FC236}">
                <a16:creationId xmlns:a16="http://schemas.microsoft.com/office/drawing/2014/main" id="{0065BC87-F8C6-899F-38EC-7039F8737CE3}"/>
              </a:ext>
            </a:extLst>
          </p:cNvPr>
          <p:cNvSpPr txBox="1"/>
          <p:nvPr/>
        </p:nvSpPr>
        <p:spPr>
          <a:xfrm>
            <a:off x="179512" y="1340768"/>
            <a:ext cx="8854540" cy="1200329"/>
          </a:xfrm>
          <a:prstGeom prst="rect">
            <a:avLst/>
          </a:prstGeom>
          <a:noFill/>
        </p:spPr>
        <p:txBody>
          <a:bodyPr wrap="none" rtlCol="0">
            <a:spAutoFit/>
          </a:bodyPr>
          <a:lstStyle/>
          <a:p>
            <a:pPr algn="ctr"/>
            <a:r>
              <a:rPr lang="en-IT"/>
              <a:t>First physicists forced to think at Inverse Compton Scattering,</a:t>
            </a:r>
          </a:p>
          <a:p>
            <a:pPr algn="ctr"/>
            <a:r>
              <a:rPr lang="en-IT"/>
              <a:t>i.e. a mechanism by which electrons loose energy in favor to photons,</a:t>
            </a:r>
          </a:p>
          <a:p>
            <a:pPr algn="ctr"/>
            <a:r>
              <a:rPr lang="en-IT"/>
              <a:t>(opposite than direct Compton effect) were…</a:t>
            </a:r>
          </a:p>
        </p:txBody>
      </p:sp>
      <p:sp>
        <p:nvSpPr>
          <p:cNvPr id="4" name="TextBox 3">
            <a:extLst>
              <a:ext uri="{FF2B5EF4-FFF2-40B4-BE49-F238E27FC236}">
                <a16:creationId xmlns:a16="http://schemas.microsoft.com/office/drawing/2014/main" id="{127716DB-A486-2483-48B0-B98CA57024F5}"/>
              </a:ext>
            </a:extLst>
          </p:cNvPr>
          <p:cNvSpPr txBox="1"/>
          <p:nvPr/>
        </p:nvSpPr>
        <p:spPr>
          <a:xfrm>
            <a:off x="198891" y="3485907"/>
            <a:ext cx="8895384" cy="1569660"/>
          </a:xfrm>
          <a:prstGeom prst="rect">
            <a:avLst/>
          </a:prstGeom>
          <a:noFill/>
        </p:spPr>
        <p:txBody>
          <a:bodyPr wrap="none" rtlCol="0">
            <a:spAutoFit/>
          </a:bodyPr>
          <a:lstStyle/>
          <a:p>
            <a:pPr algn="ctr"/>
            <a:r>
              <a:rPr lang="en-IT"/>
              <a:t>The developers of the Nuclear Bomb!</a:t>
            </a:r>
          </a:p>
          <a:p>
            <a:pPr algn="ctr"/>
            <a:r>
              <a:rPr lang="en-IT"/>
              <a:t>and, soon later,</a:t>
            </a:r>
          </a:p>
          <a:p>
            <a:pPr algn="ctr"/>
            <a:r>
              <a:rPr lang="en-IT"/>
              <a:t>first observers of cosmic rays in the upper atmosphere,</a:t>
            </a:r>
          </a:p>
          <a:p>
            <a:pPr algn="ctr"/>
            <a:r>
              <a:rPr lang="en-IT"/>
              <a:t>trying to figure out why there are many protons and very few electrons</a:t>
            </a:r>
          </a:p>
        </p:txBody>
      </p:sp>
      <p:sp>
        <p:nvSpPr>
          <p:cNvPr id="2" name="Segnaposto data 6">
            <a:extLst>
              <a:ext uri="{FF2B5EF4-FFF2-40B4-BE49-F238E27FC236}">
                <a16:creationId xmlns:a16="http://schemas.microsoft.com/office/drawing/2014/main" id="{FA103EBB-C560-241E-DAC6-1B0A57648335}"/>
              </a:ext>
            </a:extLst>
          </p:cNvPr>
          <p:cNvSpPr>
            <a:spLocks noGrp="1"/>
          </p:cNvSpPr>
          <p:nvPr>
            <p:ph type="dt" sz="quarter" idx="10"/>
          </p:nvPr>
        </p:nvSpPr>
        <p:spPr>
          <a:xfrm>
            <a:off x="35496" y="6546468"/>
            <a:ext cx="669674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Workshop on Other Science Opportunities @ FCC-ee, CERN, Nov. 28th, 2024</a:t>
            </a:r>
            <a:endParaRPr lang="en-US" sz="1600"/>
          </a:p>
        </p:txBody>
      </p:sp>
    </p:spTree>
    <p:extLst>
      <p:ext uri="{BB962C8B-B14F-4D97-AF65-F5344CB8AC3E}">
        <p14:creationId xmlns:p14="http://schemas.microsoft.com/office/powerpoint/2010/main" val="19051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ggetto 16"/>
          <p:cNvGraphicFramePr>
            <a:graphicFrameLocks noChangeAspect="1"/>
          </p:cNvGraphicFramePr>
          <p:nvPr>
            <p:extLst>
              <p:ext uri="{D42A27DB-BD31-4B8C-83A1-F6EECF244321}">
                <p14:modId xmlns:p14="http://schemas.microsoft.com/office/powerpoint/2010/main" val="950855933"/>
              </p:ext>
            </p:extLst>
          </p:nvPr>
        </p:nvGraphicFramePr>
        <p:xfrm>
          <a:off x="5522677" y="1346747"/>
          <a:ext cx="2405658" cy="1700213"/>
        </p:xfrm>
        <a:graphic>
          <a:graphicData uri="http://schemas.openxmlformats.org/presentationml/2006/ole">
            <mc:AlternateContent xmlns:mc="http://schemas.openxmlformats.org/markup-compatibility/2006">
              <mc:Choice xmlns:v="urn:schemas-microsoft-com:vml" Requires="v">
                <p:oleObj name="Graph" r:id="rId3" imgW="4276954" imgH="3022397" progId="Origin50.Graph">
                  <p:embed/>
                </p:oleObj>
              </mc:Choice>
              <mc:Fallback>
                <p:oleObj name="Graph" r:id="rId3" imgW="4276954" imgH="3022397" progId="Origin50.Graph">
                  <p:embed/>
                  <p:pic>
                    <p:nvPicPr>
                      <p:cNvPr id="17" name="Oggetto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677" y="1346747"/>
                        <a:ext cx="240565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0179" name="Oggetto 15"/>
          <p:cNvGraphicFramePr>
            <a:graphicFrameLocks noChangeAspect="1"/>
          </p:cNvGraphicFramePr>
          <p:nvPr>
            <p:extLst>
              <p:ext uri="{D42A27DB-BD31-4B8C-83A1-F6EECF244321}">
                <p14:modId xmlns:p14="http://schemas.microsoft.com/office/powerpoint/2010/main" val="2363139825"/>
              </p:ext>
            </p:extLst>
          </p:nvPr>
        </p:nvGraphicFramePr>
        <p:xfrm>
          <a:off x="5628046" y="769868"/>
          <a:ext cx="2405658" cy="1700213"/>
        </p:xfrm>
        <a:graphic>
          <a:graphicData uri="http://schemas.openxmlformats.org/presentationml/2006/ole">
            <mc:AlternateContent xmlns:mc="http://schemas.openxmlformats.org/markup-compatibility/2006">
              <mc:Choice xmlns:v="urn:schemas-microsoft-com:vml" Requires="v">
                <p:oleObj r:id="rId5" imgW="4276954" imgH="3022397" progId="">
                  <p:embed/>
                </p:oleObj>
              </mc:Choice>
              <mc:Fallback>
                <p:oleObj r:id="rId5" imgW="4276954" imgH="3022397" progId="">
                  <p:embed/>
                  <p:pic>
                    <p:nvPicPr>
                      <p:cNvPr id="50179" name="Oggetto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8046" y="769868"/>
                        <a:ext cx="2405658" cy="1700213"/>
                      </a:xfrm>
                      <a:prstGeom prst="rect">
                        <a:avLst/>
                      </a:prstGeom>
                      <a:noFill/>
                      <a:ln>
                        <a:noFill/>
                      </a:ln>
                    </p:spPr>
                  </p:pic>
                </p:oleObj>
              </mc:Fallback>
            </mc:AlternateContent>
          </a:graphicData>
        </a:graphic>
      </p:graphicFrame>
      <p:cxnSp>
        <p:nvCxnSpPr>
          <p:cNvPr id="6" name="Connettore 2 5"/>
          <p:cNvCxnSpPr/>
          <p:nvPr/>
        </p:nvCxnSpPr>
        <p:spPr>
          <a:xfrm>
            <a:off x="4518086" y="1828928"/>
            <a:ext cx="1418035"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6044171" y="1818213"/>
            <a:ext cx="1424285" cy="23395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riangolo isoscele 17"/>
          <p:cNvSpPr/>
          <p:nvPr/>
        </p:nvSpPr>
        <p:spPr>
          <a:xfrm rot="3495319" flipH="1" flipV="1">
            <a:off x="6093283" y="1678909"/>
            <a:ext cx="46435" cy="16787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solidFill>
                <a:srgbClr val="FF0000"/>
              </a:solidFill>
            </a:endParaRPr>
          </a:p>
        </p:txBody>
      </p:sp>
      <p:sp>
        <p:nvSpPr>
          <p:cNvPr id="20" name="Triangolo isoscele 19"/>
          <p:cNvSpPr/>
          <p:nvPr/>
        </p:nvSpPr>
        <p:spPr>
          <a:xfrm rot="19130215" flipH="1" flipV="1">
            <a:off x="7356834" y="2411145"/>
            <a:ext cx="68759" cy="155377"/>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solidFill>
                <a:schemeClr val="accent4">
                  <a:lumMod val="75000"/>
                </a:schemeClr>
              </a:solidFill>
            </a:endParaRPr>
          </a:p>
        </p:txBody>
      </p:sp>
      <p:sp>
        <p:nvSpPr>
          <p:cNvPr id="21" name="Triangolo isoscele 20"/>
          <p:cNvSpPr/>
          <p:nvPr/>
        </p:nvSpPr>
        <p:spPr>
          <a:xfrm rot="5400000">
            <a:off x="5895043" y="1738739"/>
            <a:ext cx="82154" cy="160735"/>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22" name="Triangolo isoscele 21"/>
          <p:cNvSpPr/>
          <p:nvPr/>
        </p:nvSpPr>
        <p:spPr>
          <a:xfrm rot="6104914">
            <a:off x="7469347" y="1949479"/>
            <a:ext cx="76796" cy="223242"/>
          </a:xfrm>
          <a:prstGeom prst="triangl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50186" name="CasellaDiTesto 24"/>
          <p:cNvSpPr txBox="1">
            <a:spLocks noChangeArrowheads="1"/>
          </p:cNvSpPr>
          <p:nvPr/>
        </p:nvSpPr>
        <p:spPr bwMode="auto">
          <a:xfrm>
            <a:off x="4923493" y="1484243"/>
            <a:ext cx="319318"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75">
                <a:latin typeface="Times New Roman" panose="02020603050405020304" pitchFamily="18" charset="0"/>
                <a:cs typeface="Times New Roman" panose="02020603050405020304" pitchFamily="18" charset="0"/>
              </a:rPr>
              <a:t>e</a:t>
            </a:r>
            <a:r>
              <a:rPr lang="it-IT" altLang="it-IT" sz="1575" baseline="30000">
                <a:latin typeface="Times New Roman" panose="02020603050405020304" pitchFamily="18" charset="0"/>
                <a:cs typeface="Times New Roman" panose="02020603050405020304" pitchFamily="18" charset="0"/>
              </a:rPr>
              <a:t>-</a:t>
            </a:r>
          </a:p>
        </p:txBody>
      </p:sp>
      <p:sp>
        <p:nvSpPr>
          <p:cNvPr id="26" name="CasellaDiTesto 25"/>
          <p:cNvSpPr txBox="1">
            <a:spLocks noChangeArrowheads="1"/>
          </p:cNvSpPr>
          <p:nvPr/>
        </p:nvSpPr>
        <p:spPr bwMode="auto">
          <a:xfrm>
            <a:off x="7143413" y="1685160"/>
            <a:ext cx="319318"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75">
                <a:latin typeface="Times New Roman" panose="02020603050405020304" pitchFamily="18" charset="0"/>
                <a:cs typeface="Times New Roman" panose="02020603050405020304" pitchFamily="18" charset="0"/>
              </a:rPr>
              <a:t>e</a:t>
            </a:r>
            <a:r>
              <a:rPr lang="it-IT" altLang="it-IT" sz="1575" baseline="30000">
                <a:latin typeface="Times New Roman" panose="02020603050405020304" pitchFamily="18" charset="0"/>
                <a:cs typeface="Times New Roman" panose="02020603050405020304" pitchFamily="18" charset="0"/>
              </a:rPr>
              <a:t>-</a:t>
            </a:r>
          </a:p>
        </p:txBody>
      </p:sp>
      <p:sp>
        <p:nvSpPr>
          <p:cNvPr id="50188" name="CasellaDiTesto 26"/>
          <p:cNvSpPr txBox="1">
            <a:spLocks noChangeArrowheads="1"/>
          </p:cNvSpPr>
          <p:nvPr/>
        </p:nvSpPr>
        <p:spPr bwMode="auto">
          <a:xfrm>
            <a:off x="6830875" y="1112332"/>
            <a:ext cx="4347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350" dirty="0" err="1"/>
              <a:t>h</a:t>
            </a:r>
            <a:r>
              <a:rPr lang="it-IT" altLang="it-IT" sz="1350" dirty="0" err="1">
                <a:latin typeface="Symbol" panose="05050102010706020507" pitchFamily="18" charset="2"/>
              </a:rPr>
              <a:t>n</a:t>
            </a:r>
            <a:r>
              <a:rPr lang="it-IT" altLang="it-IT" sz="1350" baseline="-25000" dirty="0" err="1"/>
              <a:t>L</a:t>
            </a:r>
            <a:endParaRPr lang="it-IT" altLang="it-IT" sz="1350" baseline="-25000" dirty="0"/>
          </a:p>
        </p:txBody>
      </p:sp>
      <p:sp>
        <p:nvSpPr>
          <p:cNvPr id="28" name="CasellaDiTesto 27"/>
          <p:cNvSpPr txBox="1">
            <a:spLocks noChangeArrowheads="1"/>
          </p:cNvSpPr>
          <p:nvPr/>
        </p:nvSpPr>
        <p:spPr bwMode="auto">
          <a:xfrm>
            <a:off x="6809444" y="2365602"/>
            <a:ext cx="41870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350"/>
              <a:t>h</a:t>
            </a:r>
            <a:r>
              <a:rPr lang="it-IT" altLang="it-IT" sz="1350">
                <a:latin typeface="Symbol" panose="05050102010706020507" pitchFamily="18" charset="2"/>
              </a:rPr>
              <a:t>n</a:t>
            </a:r>
            <a:r>
              <a:rPr lang="it-IT" altLang="it-IT" sz="1350" baseline="-25000">
                <a:latin typeface="Symbol" panose="05050102010706020507" pitchFamily="18" charset="2"/>
              </a:rPr>
              <a:t>g</a:t>
            </a:r>
          </a:p>
        </p:txBody>
      </p:sp>
      <p:sp>
        <p:nvSpPr>
          <p:cNvPr id="36" name="Arco 35"/>
          <p:cNvSpPr/>
          <p:nvPr/>
        </p:nvSpPr>
        <p:spPr>
          <a:xfrm rot="16820301">
            <a:off x="5678945" y="1603006"/>
            <a:ext cx="514350" cy="514350"/>
          </a:xfrm>
          <a:prstGeom prst="arc">
            <a:avLst>
              <a:gd name="adj1" fmla="val 16200000"/>
              <a:gd name="adj2" fmla="val 2741605"/>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sz="1800"/>
          </a:p>
        </p:txBody>
      </p:sp>
      <p:sp>
        <p:nvSpPr>
          <p:cNvPr id="50195" name="CasellaDiTesto 36"/>
          <p:cNvSpPr txBox="1">
            <a:spLocks noChangeArrowheads="1"/>
          </p:cNvSpPr>
          <p:nvPr/>
        </p:nvSpPr>
        <p:spPr bwMode="auto">
          <a:xfrm>
            <a:off x="5686981" y="1380658"/>
            <a:ext cx="26642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13">
                <a:latin typeface="Symbol" panose="05050102010706020507" pitchFamily="18" charset="2"/>
              </a:rPr>
              <a:t>a</a:t>
            </a:r>
          </a:p>
        </p:txBody>
      </p:sp>
      <p:graphicFrame>
        <p:nvGraphicFramePr>
          <p:cNvPr id="50196" name="Oggetto 37"/>
          <p:cNvGraphicFramePr>
            <a:graphicFrameLocks noChangeAspect="1"/>
          </p:cNvGraphicFramePr>
          <p:nvPr>
            <p:extLst>
              <p:ext uri="{D42A27DB-BD31-4B8C-83A1-F6EECF244321}">
                <p14:modId xmlns:p14="http://schemas.microsoft.com/office/powerpoint/2010/main" val="2437579087"/>
              </p:ext>
            </p:extLst>
          </p:nvPr>
        </p:nvGraphicFramePr>
        <p:xfrm>
          <a:off x="5092265" y="1914653"/>
          <a:ext cx="183059" cy="253604"/>
        </p:xfrm>
        <a:graphic>
          <a:graphicData uri="http://schemas.openxmlformats.org/presentationml/2006/ole">
            <mc:AlternateContent xmlns:mc="http://schemas.openxmlformats.org/markup-compatibility/2006">
              <mc:Choice xmlns:v="urn:schemas-microsoft-com:vml" Requires="v">
                <p:oleObj name="Equazione" r:id="rId7" imgW="165028" imgH="228501" progId="Equation.3">
                  <p:embed/>
                </p:oleObj>
              </mc:Choice>
              <mc:Fallback>
                <p:oleObj name="Equazione" r:id="rId7" imgW="165028" imgH="228501" progId="Equation.3">
                  <p:embed/>
                  <p:pic>
                    <p:nvPicPr>
                      <p:cNvPr id="50196" name="Oggetto 3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265" y="1914653"/>
                        <a:ext cx="183059" cy="253604"/>
                      </a:xfrm>
                      <a:prstGeom prst="rect">
                        <a:avLst/>
                      </a:prstGeom>
                      <a:noFill/>
                      <a:ln>
                        <a:noFill/>
                      </a:ln>
                    </p:spPr>
                  </p:pic>
                </p:oleObj>
              </mc:Fallback>
            </mc:AlternateContent>
          </a:graphicData>
        </a:graphic>
      </p:graphicFrame>
      <p:cxnSp>
        <p:nvCxnSpPr>
          <p:cNvPr id="40" name="Connettore 2 39"/>
          <p:cNvCxnSpPr/>
          <p:nvPr/>
        </p:nvCxnSpPr>
        <p:spPr>
          <a:xfrm flipH="1">
            <a:off x="6362065" y="1285110"/>
            <a:ext cx="490241" cy="199133"/>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198" name="Oggetto 44"/>
              <p:cNvSpPr txBox="1"/>
              <p:nvPr/>
            </p:nvSpPr>
            <p:spPr bwMode="auto">
              <a:xfrm>
                <a:off x="6362066" y="1056523"/>
                <a:ext cx="341710" cy="420291"/>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it-IT" sz="1800" i="1">
                              <a:solidFill>
                                <a:srgbClr val="000000"/>
                              </a:solidFill>
                              <a:latin typeface="Cambria Math" panose="02040503050406030204" pitchFamily="18" charset="0"/>
                            </a:rPr>
                          </m:ctrlPr>
                        </m:sSubPr>
                        <m:e>
                          <m:bar>
                            <m:barPr>
                              <m:ctrlPr>
                                <a:rPr lang="it-IT" sz="1800" i="1">
                                  <a:solidFill>
                                    <a:srgbClr val="000000"/>
                                  </a:solidFill>
                                  <a:latin typeface="Cambria Math" panose="02040503050406030204" pitchFamily="18" charset="0"/>
                                </a:rPr>
                              </m:ctrlPr>
                            </m:barPr>
                            <m:e>
                              <m:r>
                                <m:rPr>
                                  <m:sty m:val="p"/>
                                </m:rPr>
                                <a:rPr lang="it-IT" sz="1800">
                                  <a:solidFill>
                                    <a:srgbClr val="000000"/>
                                  </a:solidFill>
                                  <a:latin typeface="Cambria Math" panose="02040503050406030204" pitchFamily="18" charset="0"/>
                                </a:rPr>
                                <m:t>e</m:t>
                              </m:r>
                            </m:e>
                          </m:bar>
                        </m:e>
                        <m:sub>
                          <m:r>
                            <m:rPr>
                              <m:sty m:val="p"/>
                            </m:rPr>
                            <a:rPr lang="it-IT" sz="1800">
                              <a:solidFill>
                                <a:srgbClr val="000000"/>
                              </a:solidFill>
                              <a:latin typeface="Cambria Math" panose="02040503050406030204" pitchFamily="18" charset="0"/>
                            </a:rPr>
                            <m:t>L</m:t>
                          </m:r>
                        </m:sub>
                      </m:sSub>
                    </m:oMath>
                  </m:oMathPara>
                </a14:m>
                <a:endParaRPr lang="it-IT" sz="1800" dirty="0"/>
              </a:p>
            </p:txBody>
          </p:sp>
        </mc:Choice>
        <mc:Fallback xmlns="">
          <p:sp>
            <p:nvSpPr>
              <p:cNvPr id="50198" name="Oggetto 44"/>
              <p:cNvSpPr txBox="1">
                <a:spLocks noRot="1" noChangeAspect="1" noMove="1" noResize="1" noEditPoints="1" noAdjustHandles="1" noChangeArrowheads="1" noChangeShapeType="1" noTextEdit="1"/>
              </p:cNvSpPr>
              <p:nvPr/>
            </p:nvSpPr>
            <p:spPr bwMode="auto">
              <a:xfrm>
                <a:off x="6362066" y="1056523"/>
                <a:ext cx="341710" cy="420291"/>
              </a:xfrm>
              <a:prstGeom prst="rect">
                <a:avLst/>
              </a:prstGeom>
              <a:blipFill>
                <a:blip r:embed="rId9"/>
                <a:stretch>
                  <a:fillRect r="-7143"/>
                </a:stretch>
              </a:blipFill>
              <a:ln>
                <a:noFill/>
              </a:ln>
            </p:spPr>
            <p:txBody>
              <a:bodyPr/>
              <a:lstStyle/>
              <a:p>
                <a:r>
                  <a:rPr lang="it-IT">
                    <a:noFill/>
                  </a:rPr>
                  <a:t> </a:t>
                </a:r>
              </a:p>
            </p:txBody>
          </p:sp>
        </mc:Fallback>
      </mc:AlternateContent>
      <p:cxnSp>
        <p:nvCxnSpPr>
          <p:cNvPr id="47" name="Connettore 2 46"/>
          <p:cNvCxnSpPr/>
          <p:nvPr/>
        </p:nvCxnSpPr>
        <p:spPr>
          <a:xfrm>
            <a:off x="6362066" y="2159327"/>
            <a:ext cx="394692" cy="178594"/>
          </a:xfrm>
          <a:prstGeom prst="straightConnector1">
            <a:avLst/>
          </a:prstGeom>
          <a:ln w="22225">
            <a:solidFill>
              <a:srgbClr val="803CCA"/>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8" name="Oggetto 47"/>
          <p:cNvGraphicFramePr>
            <a:graphicFrameLocks noChangeAspect="1"/>
          </p:cNvGraphicFramePr>
          <p:nvPr>
            <p:extLst>
              <p:ext uri="{D42A27DB-BD31-4B8C-83A1-F6EECF244321}">
                <p14:modId xmlns:p14="http://schemas.microsoft.com/office/powerpoint/2010/main" val="1514283602"/>
              </p:ext>
            </p:extLst>
          </p:nvPr>
        </p:nvGraphicFramePr>
        <p:xfrm>
          <a:off x="6458507" y="2337921"/>
          <a:ext cx="127695" cy="211634"/>
        </p:xfrm>
        <a:graphic>
          <a:graphicData uri="http://schemas.openxmlformats.org/presentationml/2006/ole">
            <mc:AlternateContent xmlns:mc="http://schemas.openxmlformats.org/markup-compatibility/2006">
              <mc:Choice xmlns:v="urn:schemas-microsoft-com:vml" Requires="v">
                <p:oleObj name="Equazione" r:id="rId10" imgW="114201" imgH="190335" progId="Equation.3">
                  <p:embed/>
                </p:oleObj>
              </mc:Choice>
              <mc:Fallback>
                <p:oleObj name="Equazione" r:id="rId10" imgW="114201" imgH="190335" progId="Equation.3">
                  <p:embed/>
                  <p:pic>
                    <p:nvPicPr>
                      <p:cNvPr id="48" name="Oggetto 4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8507" y="2337921"/>
                        <a:ext cx="127695" cy="211634"/>
                      </a:xfrm>
                      <a:prstGeom prst="rect">
                        <a:avLst/>
                      </a:prstGeom>
                      <a:noFill/>
                      <a:ln>
                        <a:noFill/>
                      </a:ln>
                    </p:spPr>
                  </p:pic>
                </p:oleObj>
              </mc:Fallback>
            </mc:AlternateContent>
          </a:graphicData>
        </a:graphic>
      </p:graphicFrame>
      <p:sp>
        <p:nvSpPr>
          <p:cNvPr id="3" name="Esplosione 2 2"/>
          <p:cNvSpPr/>
          <p:nvPr/>
        </p:nvSpPr>
        <p:spPr>
          <a:xfrm>
            <a:off x="5435166" y="1380657"/>
            <a:ext cx="1163539" cy="825104"/>
          </a:xfrm>
          <a:prstGeom prst="irregularSeal2">
            <a:avLst/>
          </a:prstGeom>
          <a:solidFill>
            <a:srgbClr val="4F81BD">
              <a:alpha val="2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800"/>
          </a:p>
        </p:txBody>
      </p:sp>
      <p:sp>
        <p:nvSpPr>
          <p:cNvPr id="50211" name="CasellaDiTesto 4"/>
          <p:cNvSpPr txBox="1">
            <a:spLocks noChangeArrowheads="1"/>
          </p:cNvSpPr>
          <p:nvPr/>
        </p:nvSpPr>
        <p:spPr bwMode="auto">
          <a:xfrm>
            <a:off x="420256" y="2703601"/>
            <a:ext cx="477566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00" dirty="0" err="1">
                <a:latin typeface="Times New Roman" panose="02020603050405020304" pitchFamily="18" charset="0"/>
                <a:cs typeface="Times New Roman" panose="02020603050405020304" pitchFamily="18" charset="0"/>
              </a:rPr>
              <a:t>Quadrivector</a:t>
            </a:r>
            <a:r>
              <a:rPr lang="it-IT" altLang="it-IT" sz="1500" dirty="0">
                <a:latin typeface="Times New Roman" panose="02020603050405020304" pitchFamily="18" charset="0"/>
                <a:cs typeface="Times New Roman" panose="02020603050405020304" pitchFamily="18" charset="0"/>
              </a:rPr>
              <a:t> </a:t>
            </a:r>
            <a:r>
              <a:rPr lang="it-IT" altLang="it-IT" sz="1500" dirty="0" err="1">
                <a:latin typeface="Times New Roman" panose="02020603050405020304" pitchFamily="18" charset="0"/>
                <a:cs typeface="Times New Roman" panose="02020603050405020304" pitchFamily="18" charset="0"/>
              </a:rPr>
              <a:t>conservation</a:t>
            </a:r>
            <a:r>
              <a:rPr lang="it-IT" altLang="it-IT" sz="1500" dirty="0">
                <a:latin typeface="Times New Roman" panose="02020603050405020304" pitchFamily="18" charset="0"/>
                <a:cs typeface="Times New Roman" panose="02020603050405020304" pitchFamily="18" charset="0"/>
              </a:rPr>
              <a:t>                                                     </a:t>
            </a:r>
          </a:p>
          <a:p>
            <a:pPr>
              <a:spcBef>
                <a:spcPct val="0"/>
              </a:spcBef>
              <a:buFontTx/>
              <a:buNone/>
            </a:pPr>
            <a:endParaRPr lang="it-IT" altLang="it-IT" sz="1500" dirty="0">
              <a:latin typeface="Times New Roman" panose="02020603050405020304" pitchFamily="18" charset="0"/>
              <a:cs typeface="Times New Roman" panose="02020603050405020304" pitchFamily="18" charset="0"/>
            </a:endParaRPr>
          </a:p>
          <a:p>
            <a:pPr>
              <a:spcBef>
                <a:spcPct val="0"/>
              </a:spcBef>
              <a:buFontTx/>
              <a:buNone/>
            </a:pPr>
            <a:r>
              <a:rPr lang="it-IT" altLang="it-IT" sz="1500" dirty="0">
                <a:latin typeface="Times New Roman" panose="02020603050405020304" pitchFamily="18" charset="0"/>
                <a:cs typeface="Times New Roman" panose="02020603050405020304" pitchFamily="18" charset="0"/>
              </a:rPr>
              <a:t>         p</a:t>
            </a:r>
            <a:r>
              <a:rPr lang="it-IT" altLang="it-IT" sz="1500" baseline="-25000" dirty="0">
                <a:latin typeface="Times New Roman" panose="02020603050405020304" pitchFamily="18" charset="0"/>
                <a:cs typeface="Times New Roman" panose="02020603050405020304" pitchFamily="18" charset="0"/>
              </a:rPr>
              <a:t>1</a:t>
            </a:r>
            <a:r>
              <a:rPr lang="it-IT" altLang="it-IT" sz="1500" baseline="30000" dirty="0">
                <a:latin typeface="Times New Roman" panose="02020603050405020304" pitchFamily="18" charset="0"/>
                <a:cs typeface="Times New Roman" panose="02020603050405020304" pitchFamily="18" charset="0"/>
              </a:rPr>
              <a:t>before</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2</a:t>
            </a:r>
            <a:r>
              <a:rPr lang="it-IT" altLang="it-IT" sz="1500" baseline="30000" dirty="0">
                <a:latin typeface="Times New Roman" panose="02020603050405020304" pitchFamily="18" charset="0"/>
                <a:cs typeface="Times New Roman" panose="02020603050405020304" pitchFamily="18" charset="0"/>
              </a:rPr>
              <a:t>before</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1</a:t>
            </a:r>
            <a:r>
              <a:rPr lang="it-IT" altLang="it-IT" sz="1500" baseline="30000" dirty="0">
                <a:latin typeface="Times New Roman" panose="02020603050405020304" pitchFamily="18" charset="0"/>
                <a:cs typeface="Times New Roman" panose="02020603050405020304" pitchFamily="18" charset="0"/>
              </a:rPr>
              <a:t>after</a:t>
            </a:r>
            <a:r>
              <a:rPr lang="it-IT" altLang="it-IT" sz="1500" dirty="0">
                <a:latin typeface="Times New Roman" panose="02020603050405020304" pitchFamily="18" charset="0"/>
                <a:cs typeface="Times New Roman" panose="02020603050405020304" pitchFamily="18" charset="0"/>
              </a:rPr>
              <a:t>+p</a:t>
            </a:r>
            <a:r>
              <a:rPr lang="it-IT" altLang="it-IT" sz="1500" baseline="-25000" dirty="0">
                <a:latin typeface="Times New Roman" panose="02020603050405020304" pitchFamily="18" charset="0"/>
                <a:cs typeface="Times New Roman" panose="02020603050405020304" pitchFamily="18" charset="0"/>
              </a:rPr>
              <a:t>2</a:t>
            </a:r>
            <a:r>
              <a:rPr lang="it-IT" altLang="it-IT" sz="1500" baseline="30000" dirty="0">
                <a:latin typeface="Times New Roman" panose="02020603050405020304" pitchFamily="18" charset="0"/>
                <a:cs typeface="Times New Roman" panose="02020603050405020304" pitchFamily="18" charset="0"/>
              </a:rPr>
              <a:t>after</a:t>
            </a:r>
            <a:endParaRPr lang="it-IT" altLang="it-IT" sz="1500" dirty="0">
              <a:latin typeface="Times New Roman" panose="02020603050405020304" pitchFamily="18" charset="0"/>
              <a:cs typeface="Times New Roman" panose="02020603050405020304" pitchFamily="18" charset="0"/>
            </a:endParaRPr>
          </a:p>
        </p:txBody>
      </p:sp>
      <p:sp>
        <p:nvSpPr>
          <p:cNvPr id="7" name="CasellaDiTesto 1">
            <a:extLst>
              <a:ext uri="{FF2B5EF4-FFF2-40B4-BE49-F238E27FC236}">
                <a16:creationId xmlns:a16="http://schemas.microsoft.com/office/drawing/2014/main" id="{95D7E388-C446-FD43-005F-D12428DA57E8}"/>
              </a:ext>
            </a:extLst>
          </p:cNvPr>
          <p:cNvSpPr txBox="1">
            <a:spLocks noChangeArrowheads="1"/>
          </p:cNvSpPr>
          <p:nvPr/>
        </p:nvSpPr>
        <p:spPr bwMode="auto">
          <a:xfrm>
            <a:off x="318325" y="118701"/>
            <a:ext cx="829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b="1" dirty="0">
                <a:solidFill>
                  <a:srgbClr val="FF0000"/>
                </a:solidFill>
                <a:latin typeface="Times New Roman" panose="02020603050405020304" pitchFamily="18" charset="0"/>
                <a:cs typeface="Times New Roman" panose="02020603050405020304" pitchFamily="18" charset="0"/>
              </a:rPr>
              <a:t>….</a:t>
            </a:r>
            <a:r>
              <a:rPr lang="it-IT" altLang="it-IT" sz="2400" b="1" dirty="0" err="1">
                <a:solidFill>
                  <a:srgbClr val="FF0000"/>
                </a:solidFill>
                <a:latin typeface="Times New Roman" panose="02020603050405020304" pitchFamily="18" charset="0"/>
                <a:cs typeface="Times New Roman" panose="02020603050405020304" pitchFamily="18" charset="0"/>
              </a:rPr>
              <a:t>continuation</a:t>
            </a:r>
            <a:r>
              <a:rPr lang="it-IT" altLang="it-IT" sz="2400" b="1" dirty="0">
                <a:solidFill>
                  <a:srgbClr val="FF0000"/>
                </a:solidFill>
                <a:latin typeface="Times New Roman" panose="02020603050405020304" pitchFamily="18" charset="0"/>
                <a:cs typeface="Times New Roman" panose="02020603050405020304" pitchFamily="18" charset="0"/>
              </a:rPr>
              <a:t> of the story, the inverse Compton scattering (ICS)….</a:t>
            </a:r>
          </a:p>
        </p:txBody>
      </p:sp>
      <p:sp>
        <p:nvSpPr>
          <p:cNvPr id="23" name="CasellaDiTesto 22">
            <a:extLst>
              <a:ext uri="{FF2B5EF4-FFF2-40B4-BE49-F238E27FC236}">
                <a16:creationId xmlns:a16="http://schemas.microsoft.com/office/drawing/2014/main" id="{B9A89406-EB7A-C1D2-2655-5E3374F3549A}"/>
              </a:ext>
            </a:extLst>
          </p:cNvPr>
          <p:cNvSpPr txBox="1"/>
          <p:nvPr/>
        </p:nvSpPr>
        <p:spPr>
          <a:xfrm>
            <a:off x="278745" y="866269"/>
            <a:ext cx="4712918" cy="1938992"/>
          </a:xfrm>
          <a:prstGeom prst="rect">
            <a:avLst/>
          </a:prstGeom>
          <a:noFill/>
        </p:spPr>
        <p:txBody>
          <a:bodyPr wrap="square" rtlCol="0">
            <a:spAutoFit/>
          </a:bodyPr>
          <a:lstStyle/>
          <a:p>
            <a:r>
              <a:rPr lang="it-IT" dirty="0" err="1"/>
              <a:t>Follin</a:t>
            </a:r>
            <a:r>
              <a:rPr lang="it-IT" dirty="0"/>
              <a:t>, </a:t>
            </a:r>
            <a:r>
              <a:rPr lang="it-IT" dirty="0" err="1"/>
              <a:t>Feenberg</a:t>
            </a:r>
            <a:r>
              <a:rPr lang="it-IT" dirty="0"/>
              <a:t> and </a:t>
            </a:r>
            <a:r>
              <a:rPr lang="it-IT" dirty="0" err="1"/>
              <a:t>Primakoff</a:t>
            </a:r>
            <a:endParaRPr lang="it-IT" dirty="0"/>
          </a:p>
          <a:p>
            <a:r>
              <a:rPr lang="it-IT" dirty="0" err="1"/>
              <a:t>studied</a:t>
            </a:r>
            <a:r>
              <a:rPr lang="it-IT" dirty="0"/>
              <a:t> the </a:t>
            </a:r>
            <a:r>
              <a:rPr lang="it-IT" dirty="0" err="1"/>
              <a:t>kinematics</a:t>
            </a:r>
            <a:r>
              <a:rPr lang="it-IT" dirty="0"/>
              <a:t> and </a:t>
            </a:r>
            <a:r>
              <a:rPr lang="it-IT" dirty="0" err="1"/>
              <a:t>probability</a:t>
            </a:r>
            <a:r>
              <a:rPr lang="it-IT" dirty="0"/>
              <a:t> of head-on </a:t>
            </a:r>
          </a:p>
          <a:p>
            <a:r>
              <a:rPr lang="it-IT" dirty="0"/>
              <a:t>scattering with </a:t>
            </a:r>
            <a:r>
              <a:rPr lang="it-IT" dirty="0" err="1"/>
              <a:t>moving</a:t>
            </a:r>
            <a:endParaRPr lang="it-IT" dirty="0"/>
          </a:p>
          <a:p>
            <a:r>
              <a:rPr lang="it-IT" dirty="0"/>
              <a:t>electron </a:t>
            </a:r>
            <a:r>
              <a:rPr lang="it-IT" dirty="0" err="1"/>
              <a:t>beams</a:t>
            </a:r>
            <a:r>
              <a:rPr lang="it-IT" dirty="0"/>
              <a:t>.</a:t>
            </a:r>
          </a:p>
        </p:txBody>
      </p:sp>
      <p:sp>
        <p:nvSpPr>
          <p:cNvPr id="24" name="CasellaDiTesto 23">
            <a:extLst>
              <a:ext uri="{FF2B5EF4-FFF2-40B4-BE49-F238E27FC236}">
                <a16:creationId xmlns:a16="http://schemas.microsoft.com/office/drawing/2014/main" id="{8966DEF5-26B8-B248-2701-75025CDC208F}"/>
              </a:ext>
            </a:extLst>
          </p:cNvPr>
          <p:cNvSpPr txBox="1">
            <a:spLocks noChangeArrowheads="1"/>
          </p:cNvSpPr>
          <p:nvPr/>
        </p:nvSpPr>
        <p:spPr bwMode="auto">
          <a:xfrm>
            <a:off x="2900886" y="2725177"/>
            <a:ext cx="316785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500" b="1" dirty="0" err="1">
                <a:latin typeface="Times New Roman" panose="02020603050405020304" pitchFamily="18" charset="0"/>
                <a:cs typeface="Times New Roman" panose="02020603050405020304" pitchFamily="18" charset="0"/>
              </a:rPr>
              <a:t>Conservation</a:t>
            </a:r>
            <a:r>
              <a:rPr lang="it-IT" altLang="it-IT" sz="1500" b="1" dirty="0">
                <a:latin typeface="Times New Roman" panose="02020603050405020304" pitchFamily="18" charset="0"/>
                <a:cs typeface="Times New Roman" panose="02020603050405020304" pitchFamily="18" charset="0"/>
              </a:rPr>
              <a:t> </a:t>
            </a:r>
            <a:r>
              <a:rPr lang="it-IT" altLang="it-IT" sz="1500" b="1" dirty="0" err="1">
                <a:latin typeface="Times New Roman" panose="02020603050405020304" pitchFamily="18" charset="0"/>
                <a:cs typeface="Times New Roman" panose="02020603050405020304" pitchFamily="18" charset="0"/>
              </a:rPr>
              <a:t>laws</a:t>
            </a:r>
            <a:r>
              <a:rPr lang="it-IT" altLang="it-IT" sz="1013" dirty="0">
                <a:latin typeface="Times New Roman" panose="02020603050405020304" pitchFamily="18" charset="0"/>
                <a:cs typeface="Times New Roman" panose="02020603050405020304" pitchFamily="18" charset="0"/>
              </a:rPr>
              <a:t>   Of energy and </a:t>
            </a:r>
            <a:r>
              <a:rPr lang="it-IT" altLang="it-IT" sz="1013" dirty="0" err="1">
                <a:latin typeface="Times New Roman" panose="02020603050405020304" pitchFamily="18" charset="0"/>
                <a:cs typeface="Times New Roman" panose="02020603050405020304" pitchFamily="18" charset="0"/>
              </a:rPr>
              <a:t>momentum</a:t>
            </a:r>
            <a:endParaRPr lang="it-IT" altLang="it-IT" sz="1013" dirty="0">
              <a:latin typeface="Times New Roman" panose="02020603050405020304" pitchFamily="18" charset="0"/>
              <a:cs typeface="Times New Roman" panose="02020603050405020304" pitchFamily="18" charset="0"/>
            </a:endParaRPr>
          </a:p>
        </p:txBody>
      </p:sp>
      <p:sp>
        <p:nvSpPr>
          <p:cNvPr id="25" name="CasellaDiTesto 24">
            <a:extLst>
              <a:ext uri="{FF2B5EF4-FFF2-40B4-BE49-F238E27FC236}">
                <a16:creationId xmlns:a16="http://schemas.microsoft.com/office/drawing/2014/main" id="{9A562AF5-A776-EFEA-BB95-F12FF5947986}"/>
              </a:ext>
            </a:extLst>
          </p:cNvPr>
          <p:cNvSpPr txBox="1"/>
          <p:nvPr/>
        </p:nvSpPr>
        <p:spPr>
          <a:xfrm>
            <a:off x="3156043" y="3428159"/>
            <a:ext cx="1617751" cy="461665"/>
          </a:xfrm>
          <a:prstGeom prst="rect">
            <a:avLst/>
          </a:prstGeom>
          <a:noFill/>
        </p:spPr>
        <p:txBody>
          <a:bodyPr wrap="none" rtlCol="0">
            <a:spAutoFit/>
          </a:bodyPr>
          <a:lstStyle/>
          <a:p>
            <a:r>
              <a:rPr lang="it-IT" dirty="0"/>
              <a:t>to </a:t>
            </a:r>
            <a:r>
              <a:rPr lang="it-IT" dirty="0" err="1"/>
              <a:t>arrive</a:t>
            </a:r>
            <a:r>
              <a:rPr lang="it-IT" dirty="0"/>
              <a:t> to:</a:t>
            </a:r>
          </a:p>
        </p:txBody>
      </p:sp>
      <p:pic>
        <p:nvPicPr>
          <p:cNvPr id="27" name="Picture 2" descr="A paper with text and images&#10;&#10;Description automatically generated">
            <a:extLst>
              <a:ext uri="{FF2B5EF4-FFF2-40B4-BE49-F238E27FC236}">
                <a16:creationId xmlns:a16="http://schemas.microsoft.com/office/drawing/2014/main" id="{BB3CD967-B622-411E-776E-C60160878053}"/>
              </a:ext>
            </a:extLst>
          </p:cNvPr>
          <p:cNvPicPr>
            <a:picLocks noChangeAspect="1"/>
          </p:cNvPicPr>
          <p:nvPr/>
        </p:nvPicPr>
        <p:blipFill>
          <a:blip r:embed="rId12"/>
          <a:stretch>
            <a:fillRect/>
          </a:stretch>
        </p:blipFill>
        <p:spPr>
          <a:xfrm>
            <a:off x="6039301" y="2894841"/>
            <a:ext cx="2790893" cy="2020992"/>
          </a:xfrm>
          <a:prstGeom prst="rect">
            <a:avLst/>
          </a:prstGeom>
        </p:spPr>
      </p:pic>
      <mc:AlternateContent xmlns:mc="http://schemas.openxmlformats.org/markup-compatibility/2006" xmlns:a14="http://schemas.microsoft.com/office/drawing/2010/main">
        <mc:Choice Requires="a14">
          <p:sp>
            <p:nvSpPr>
              <p:cNvPr id="35" name="Object 33">
                <a:extLst>
                  <a:ext uri="{FF2B5EF4-FFF2-40B4-BE49-F238E27FC236}">
                    <a16:creationId xmlns:a16="http://schemas.microsoft.com/office/drawing/2014/main" id="{F84F5783-78CB-015D-4908-93703C1C3257}"/>
                  </a:ext>
                </a:extLst>
              </p:cNvPr>
              <p:cNvSpPr txBox="1"/>
              <p:nvPr/>
            </p:nvSpPr>
            <p:spPr bwMode="auto">
              <a:xfrm>
                <a:off x="67828" y="4083018"/>
                <a:ext cx="6048672" cy="203422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it-IT" b="0" i="0" smtClean="0">
                          <a:solidFill>
                            <a:srgbClr val="000000"/>
                          </a:solidFill>
                          <a:latin typeface="Cambria Math" panose="02040503050406030204" pitchFamily="18" charset="0"/>
                          <a:ea typeface="Cambria Math" panose="02040503050406030204" pitchFamily="18" charset="0"/>
                        </a:rPr>
                        <m:t>E</m:t>
                      </m:r>
                      <m:r>
                        <m:rPr>
                          <m:sty m:val="p"/>
                        </m:rPr>
                        <a:rPr lang="it-IT" b="0" i="0" baseline="-25000" smtClean="0">
                          <a:solidFill>
                            <a:srgbClr val="000000"/>
                          </a:solidFill>
                          <a:latin typeface="Cambria Math" panose="02040503050406030204" pitchFamily="18" charset="0"/>
                          <a:ea typeface="Cambria Math" panose="02040503050406030204" pitchFamily="18" charset="0"/>
                        </a:rPr>
                        <m:t>ph</m:t>
                      </m:r>
                      <m:r>
                        <a:rPr lang="it-IT" b="0" i="0" smtClean="0">
                          <a:solidFill>
                            <a:srgbClr val="000000"/>
                          </a:solidFill>
                          <a:latin typeface="Cambria Math" panose="02040503050406030204" pitchFamily="18" charset="0"/>
                          <a:ea typeface="Cambria Math" panose="02040503050406030204" pitchFamily="18" charset="0"/>
                        </a:rPr>
                        <m:t>′</m:t>
                      </m:r>
                      <m:r>
                        <a:rPr lang="it-IT">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r>
                            <a:rPr lang="it-IT">
                              <a:solidFill>
                                <a:srgbClr val="000000"/>
                              </a:solidFill>
                              <a:latin typeface="Cambria Math" panose="02040503050406030204" pitchFamily="18" charset="0"/>
                            </a:rPr>
                            <m:t>(1−</m:t>
                          </m:r>
                          <m:sSub>
                            <m:sSubPr>
                              <m:ctrlPr>
                                <a:rPr lang="it-IT" i="1">
                                  <a:solidFill>
                                    <a:srgbClr val="000000"/>
                                  </a:solidFill>
                                  <a:latin typeface="Cambria Math" panose="02040503050406030204" pitchFamily="18" charset="0"/>
                                </a:rPr>
                              </m:ctrlPr>
                            </m:sSubPr>
                            <m:e>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e</m:t>
                                  </m:r>
                                </m:e>
                              </m:bar>
                            </m:e>
                            <m:sub>
                              <m:r>
                                <m:rPr>
                                  <m:sty m:val="p"/>
                                </m:rPr>
                                <a:rPr lang="it-IT">
                                  <a:solidFill>
                                    <a:srgbClr val="000000"/>
                                  </a:solidFill>
                                  <a:latin typeface="Cambria Math" panose="02040503050406030204" pitchFamily="18" charset="0"/>
                                </a:rPr>
                                <m:t>L</m:t>
                              </m:r>
                            </m:sub>
                          </m:sSub>
                          <m:r>
                            <a:rPr lang="it-IT">
                              <a:solidFill>
                                <a:srgbClr val="000000"/>
                              </a:solidFill>
                              <a:latin typeface="Cambria Math" panose="02040503050406030204" pitchFamily="18" charset="0"/>
                            </a:rPr>
                            <m:t>⋅</m:t>
                          </m:r>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β</m:t>
                              </m:r>
                            </m:e>
                          </m:bar>
                          <m:r>
                            <a:rPr lang="it-IT" baseline="-25000">
                              <a:solidFill>
                                <a:srgbClr val="000000"/>
                              </a:solidFill>
                              <a:latin typeface="Cambria Math" panose="02040503050406030204" pitchFamily="18" charset="0"/>
                            </a:rPr>
                            <m:t>0</m:t>
                          </m:r>
                          <m:sSup>
                            <m:sSupPr>
                              <m:ctrlPr>
                                <a:rPr lang="it-IT" i="1">
                                  <a:solidFill>
                                    <a:srgbClr val="000000"/>
                                  </a:solidFill>
                                  <a:latin typeface="Cambria Math" panose="02040503050406030204" pitchFamily="18" charset="0"/>
                                </a:rPr>
                              </m:ctrlPr>
                            </m:sSupPr>
                            <m:e>
                              <m:r>
                                <a:rPr lang="it-IT">
                                  <a:solidFill>
                                    <a:srgbClr val="000000"/>
                                  </a:solidFill>
                                  <a:latin typeface="Cambria Math" panose="02040503050406030204" pitchFamily="18" charset="0"/>
                                </a:rPr>
                                <m:t>)</m:t>
                              </m:r>
                            </m:e>
                            <m:sup/>
                          </m:sSup>
                        </m:num>
                        <m:den>
                          <m:r>
                            <a:rPr lang="it-IT">
                              <a:solidFill>
                                <a:srgbClr val="000000"/>
                              </a:solidFill>
                              <a:latin typeface="Cambria Math" panose="02040503050406030204" pitchFamily="18" charset="0"/>
                            </a:rPr>
                            <m:t>(1−</m:t>
                          </m:r>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n</m:t>
                              </m:r>
                            </m:e>
                          </m:bar>
                          <m:r>
                            <a:rPr lang="it-IT">
                              <a:solidFill>
                                <a:srgbClr val="000000"/>
                              </a:solidFill>
                              <a:latin typeface="Cambria Math" panose="02040503050406030204" pitchFamily="18" charset="0"/>
                            </a:rPr>
                            <m:t>⋅</m:t>
                          </m:r>
                          <m:sSup>
                            <m:sSupPr>
                              <m:ctrlPr>
                                <a:rPr lang="it-IT" i="1">
                                  <a:solidFill>
                                    <a:srgbClr val="000000"/>
                                  </a:solidFill>
                                  <a:latin typeface="Cambria Math" panose="02040503050406030204" pitchFamily="18" charset="0"/>
                                </a:rPr>
                              </m:ctrlPr>
                            </m:sSupPr>
                            <m:e>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β</m:t>
                                  </m:r>
                                </m:e>
                              </m:bar>
                              <m:r>
                                <a:rPr lang="it-IT" baseline="-25000">
                                  <a:solidFill>
                                    <a:srgbClr val="000000"/>
                                  </a:solidFill>
                                  <a:latin typeface="Cambria Math" panose="02040503050406030204" pitchFamily="18" charset="0"/>
                                </a:rPr>
                                <m:t>0</m:t>
                              </m:r>
                            </m:e>
                            <m:sup/>
                          </m:sSup>
                          <m:r>
                            <a:rPr lang="it-IT">
                              <a:solidFill>
                                <a:srgbClr val="000000"/>
                              </a:solidFill>
                              <a:latin typeface="Cambria Math" panose="02040503050406030204" pitchFamily="18" charset="0"/>
                            </a:rPr>
                            <m:t>)+</m:t>
                          </m:r>
                          <m:f>
                            <m:fPr>
                              <m:ctrlPr>
                                <a:rPr lang="it-IT" i="1">
                                  <a:solidFill>
                                    <a:srgbClr val="000000"/>
                                  </a:solidFill>
                                  <a:latin typeface="Cambria Math" panose="02040503050406030204" pitchFamily="18" charset="0"/>
                                </a:rPr>
                              </m:ctrlPr>
                            </m:fPr>
                            <m:num>
                              <m:sSub>
                                <m:sSubPr>
                                  <m:ctrlPr>
                                    <a:rPr lang="it-IT" i="1">
                                      <a:solidFill>
                                        <a:srgbClr val="000000"/>
                                      </a:solidFill>
                                      <a:latin typeface="Cambria Math" panose="02040503050406030204" pitchFamily="18" charset="0"/>
                                    </a:rPr>
                                  </m:ctrlPr>
                                </m:sSubPr>
                                <m:e>
                                  <m:r>
                                    <m:rPr>
                                      <m:sty m:val="p"/>
                                    </m:rPr>
                                    <a:rPr lang="it-IT" b="0" i="0" smtClean="0">
                                      <a:solidFill>
                                        <a:srgbClr val="000000"/>
                                      </a:solidFill>
                                      <a:latin typeface="Cambria Math" panose="02040503050406030204" pitchFamily="18" charset="0"/>
                                    </a:rPr>
                                    <m:t>E</m:t>
                                  </m:r>
                                </m:e>
                                <m:sub>
                                  <m:r>
                                    <m:rPr>
                                      <m:sty m:val="p"/>
                                    </m:rPr>
                                    <a:rPr lang="it-IT" b="0" i="0" smtClean="0">
                                      <a:solidFill>
                                        <a:srgbClr val="000000"/>
                                      </a:solidFill>
                                      <a:latin typeface="Cambria Math" panose="02040503050406030204" pitchFamily="18" charset="0"/>
                                      <a:ea typeface="Cambria Math" panose="02040503050406030204" pitchFamily="18" charset="0"/>
                                    </a:rPr>
                                    <m:t>ph</m:t>
                                  </m:r>
                                </m:sub>
                              </m:sSub>
                            </m:num>
                            <m:den>
                              <m:r>
                                <m:rPr>
                                  <m:sty m:val="p"/>
                                </m:rPr>
                                <a:rPr lang="it-IT">
                                  <a:solidFill>
                                    <a:srgbClr val="000000"/>
                                  </a:solidFill>
                                  <a:latin typeface="Cambria Math" panose="02040503050406030204" pitchFamily="18" charset="0"/>
                                </a:rPr>
                                <m:t>m</m:t>
                              </m:r>
                              <m:sSup>
                                <m:sSupPr>
                                  <m:ctrlPr>
                                    <a:rPr lang="it-IT" i="1">
                                      <a:solidFill>
                                        <a:srgbClr val="000000"/>
                                      </a:solidFill>
                                      <a:latin typeface="Cambria Math" panose="02040503050406030204" pitchFamily="18" charset="0"/>
                                    </a:rPr>
                                  </m:ctrlPr>
                                </m:sSupPr>
                                <m:e>
                                  <m:r>
                                    <m:rPr>
                                      <m:sty m:val="p"/>
                                    </m:rPr>
                                    <a:rPr lang="it-IT">
                                      <a:solidFill>
                                        <a:srgbClr val="000000"/>
                                      </a:solidFill>
                                      <a:latin typeface="Cambria Math" panose="02040503050406030204" pitchFamily="18" charset="0"/>
                                    </a:rPr>
                                    <m:t>c</m:t>
                                  </m:r>
                                </m:e>
                                <m:sup>
                                  <m:r>
                                    <a:rPr lang="it-IT">
                                      <a:solidFill>
                                        <a:srgbClr val="000000"/>
                                      </a:solidFill>
                                      <a:latin typeface="Cambria Math" panose="02040503050406030204" pitchFamily="18" charset="0"/>
                                    </a:rPr>
                                    <m:t>2</m:t>
                                  </m:r>
                                </m:sup>
                              </m:sSup>
                              <m:r>
                                <m:rPr>
                                  <m:sty m:val="p"/>
                                </m:rPr>
                                <a:rPr lang="it-IT">
                                  <a:solidFill>
                                    <a:srgbClr val="000000"/>
                                  </a:solidFill>
                                  <a:latin typeface="Cambria Math" panose="02040503050406030204" pitchFamily="18" charset="0"/>
                                </a:rPr>
                                <m:t>γ</m:t>
                              </m:r>
                              <m:r>
                                <a:rPr lang="it-IT" baseline="-25000">
                                  <a:solidFill>
                                    <a:srgbClr val="000000"/>
                                  </a:solidFill>
                                  <a:latin typeface="Cambria Math" panose="02040503050406030204" pitchFamily="18" charset="0"/>
                                </a:rPr>
                                <m:t>0</m:t>
                              </m:r>
                            </m:den>
                          </m:f>
                          <m:r>
                            <a:rPr lang="it-IT">
                              <a:solidFill>
                                <a:srgbClr val="000000"/>
                              </a:solidFill>
                              <a:latin typeface="Cambria Math" panose="02040503050406030204" pitchFamily="18" charset="0"/>
                            </a:rPr>
                            <m:t>(1−</m:t>
                          </m:r>
                          <m:sSub>
                            <m:sSubPr>
                              <m:ctrlPr>
                                <a:rPr lang="it-IT" i="1">
                                  <a:solidFill>
                                    <a:srgbClr val="000000"/>
                                  </a:solidFill>
                                  <a:latin typeface="Cambria Math" panose="02040503050406030204" pitchFamily="18" charset="0"/>
                                </a:rPr>
                              </m:ctrlPr>
                            </m:sSubPr>
                            <m:e>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e</m:t>
                                  </m:r>
                                </m:e>
                              </m:bar>
                            </m:e>
                            <m:sub>
                              <m:r>
                                <m:rPr>
                                  <m:sty m:val="p"/>
                                </m:rPr>
                                <a:rPr lang="it-IT">
                                  <a:solidFill>
                                    <a:srgbClr val="000000"/>
                                  </a:solidFill>
                                  <a:latin typeface="Cambria Math" panose="02040503050406030204" pitchFamily="18" charset="0"/>
                                </a:rPr>
                                <m:t>L</m:t>
                              </m:r>
                            </m:sub>
                          </m:sSub>
                          <m:r>
                            <a:rPr lang="it-IT">
                              <a:solidFill>
                                <a:srgbClr val="000000"/>
                              </a:solidFill>
                              <a:latin typeface="Cambria Math" panose="02040503050406030204" pitchFamily="18" charset="0"/>
                            </a:rPr>
                            <m:t>⋅</m:t>
                          </m:r>
                          <m:bar>
                            <m:barPr>
                              <m:ctrlPr>
                                <a:rPr lang="it-IT" i="1">
                                  <a:solidFill>
                                    <a:srgbClr val="000000"/>
                                  </a:solidFill>
                                  <a:latin typeface="Cambria Math" panose="02040503050406030204" pitchFamily="18" charset="0"/>
                                </a:rPr>
                              </m:ctrlPr>
                            </m:barPr>
                            <m:e>
                              <m:r>
                                <m:rPr>
                                  <m:sty m:val="p"/>
                                </m:rPr>
                                <a:rPr lang="it-IT">
                                  <a:solidFill>
                                    <a:srgbClr val="000000"/>
                                  </a:solidFill>
                                  <a:latin typeface="Cambria Math" panose="02040503050406030204" pitchFamily="18" charset="0"/>
                                </a:rPr>
                                <m:t>n</m:t>
                              </m:r>
                            </m:e>
                          </m:bar>
                          <m:r>
                            <a:rPr lang="it-IT">
                              <a:solidFill>
                                <a:srgbClr val="000000"/>
                              </a:solidFill>
                              <a:latin typeface="Cambria Math" panose="02040503050406030204" pitchFamily="18" charset="0"/>
                            </a:rPr>
                            <m:t>)</m:t>
                          </m:r>
                        </m:den>
                      </m:f>
                      <m:sSub>
                        <m:sSubPr>
                          <m:ctrlPr>
                            <a:rPr lang="it-IT" i="1">
                              <a:solidFill>
                                <a:srgbClr val="000000"/>
                              </a:solidFill>
                              <a:latin typeface="Cambria Math" panose="02040503050406030204" pitchFamily="18" charset="0"/>
                            </a:rPr>
                          </m:ctrlPr>
                        </m:sSubPr>
                        <m:e>
                          <m:r>
                            <m:rPr>
                              <m:sty m:val="p"/>
                            </m:rPr>
                            <a:rPr lang="it-IT" b="0" i="0" smtClean="0">
                              <a:solidFill>
                                <a:srgbClr val="000000"/>
                              </a:solidFill>
                              <a:latin typeface="Cambria Math" panose="02040503050406030204" pitchFamily="18" charset="0"/>
                              <a:ea typeface="Cambria Math" panose="02040503050406030204" pitchFamily="18" charset="0"/>
                            </a:rPr>
                            <m:t>E</m:t>
                          </m:r>
                        </m:e>
                        <m:sub>
                          <m:r>
                            <m:rPr>
                              <m:sty m:val="p"/>
                            </m:rPr>
                            <a:rPr lang="it-IT" b="0" i="0" smtClean="0">
                              <a:solidFill>
                                <a:srgbClr val="000000"/>
                              </a:solidFill>
                              <a:latin typeface="Cambria Math" panose="02040503050406030204" pitchFamily="18" charset="0"/>
                              <a:ea typeface="Cambria Math" panose="02040503050406030204" pitchFamily="18" charset="0"/>
                            </a:rPr>
                            <m:t>ph</m:t>
                          </m:r>
                        </m:sub>
                      </m:sSub>
                    </m:oMath>
                  </m:oMathPara>
                </a14:m>
                <a:endParaRPr lang="it-IT" dirty="0"/>
              </a:p>
            </p:txBody>
          </p:sp>
        </mc:Choice>
        <mc:Fallback xmlns="">
          <p:sp>
            <p:nvSpPr>
              <p:cNvPr id="35" name="Object 33">
                <a:extLst>
                  <a:ext uri="{FF2B5EF4-FFF2-40B4-BE49-F238E27FC236}">
                    <a16:creationId xmlns:a16="http://schemas.microsoft.com/office/drawing/2014/main" id="{F84F5783-78CB-015D-4908-93703C1C3257}"/>
                  </a:ext>
                </a:extLst>
              </p:cNvPr>
              <p:cNvSpPr txBox="1">
                <a:spLocks noRot="1" noChangeAspect="1" noMove="1" noResize="1" noEditPoints="1" noAdjustHandles="1" noChangeArrowheads="1" noChangeShapeType="1" noTextEdit="1"/>
              </p:cNvSpPr>
              <p:nvPr/>
            </p:nvSpPr>
            <p:spPr bwMode="auto">
              <a:xfrm>
                <a:off x="67828" y="4083018"/>
                <a:ext cx="6048672" cy="2034226"/>
              </a:xfrm>
              <a:prstGeom prst="rect">
                <a:avLst/>
              </a:prstGeom>
              <a:blipFill>
                <a:blip r:embed="rId13"/>
                <a:stretch>
                  <a:fillRect/>
                </a:stretch>
              </a:blipFill>
              <a:ln>
                <a:noFill/>
              </a:ln>
              <a:effectLst/>
            </p:spPr>
            <p:txBody>
              <a:bodyPr/>
              <a:lstStyle/>
              <a:p>
                <a:r>
                  <a:rPr lang="it-IT">
                    <a:noFill/>
                  </a:rPr>
                  <a:t> </a:t>
                </a:r>
              </a:p>
            </p:txBody>
          </p:sp>
        </mc:Fallback>
      </mc:AlternateContent>
      <p:sp>
        <p:nvSpPr>
          <p:cNvPr id="37" name="Ovale 36">
            <a:extLst>
              <a:ext uri="{FF2B5EF4-FFF2-40B4-BE49-F238E27FC236}">
                <a16:creationId xmlns:a16="http://schemas.microsoft.com/office/drawing/2014/main" id="{E491C5F6-D0A2-EF1E-21EF-96A3822271A8}"/>
              </a:ext>
            </a:extLst>
          </p:cNvPr>
          <p:cNvSpPr/>
          <p:nvPr/>
        </p:nvSpPr>
        <p:spPr bwMode="auto">
          <a:xfrm>
            <a:off x="5614640" y="5305945"/>
            <a:ext cx="2808312" cy="774086"/>
          </a:xfrm>
          <a:prstGeom prst="ellipse">
            <a:avLst/>
          </a:prstGeom>
          <a:noFill/>
          <a:ln w="349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38" name="CasellaDiTesto 37">
            <a:extLst>
              <a:ext uri="{FF2B5EF4-FFF2-40B4-BE49-F238E27FC236}">
                <a16:creationId xmlns:a16="http://schemas.microsoft.com/office/drawing/2014/main" id="{687A9B75-1CFC-71C5-3BAE-5C669D91FCCB}"/>
              </a:ext>
            </a:extLst>
          </p:cNvPr>
          <p:cNvSpPr txBox="1"/>
          <p:nvPr/>
        </p:nvSpPr>
        <p:spPr>
          <a:xfrm>
            <a:off x="3206079" y="5560006"/>
            <a:ext cx="1702710" cy="461665"/>
          </a:xfrm>
          <a:prstGeom prst="rect">
            <a:avLst/>
          </a:prstGeom>
          <a:noFill/>
        </p:spPr>
        <p:txBody>
          <a:bodyPr wrap="none" rtlCol="0">
            <a:spAutoFit/>
          </a:bodyPr>
          <a:lstStyle/>
          <a:p>
            <a:r>
              <a:rPr lang="it-IT" dirty="0" err="1"/>
              <a:t>Recoil</a:t>
            </a:r>
            <a:r>
              <a:rPr lang="it-IT" dirty="0"/>
              <a:t> </a:t>
            </a:r>
            <a:r>
              <a:rPr lang="it-IT" dirty="0" err="1"/>
              <a:t>term</a:t>
            </a:r>
            <a:r>
              <a:rPr lang="it-IT" dirty="0"/>
              <a:t> </a:t>
            </a:r>
          </a:p>
        </p:txBody>
      </p:sp>
      <p:sp>
        <p:nvSpPr>
          <p:cNvPr id="39" name="Rettangolo 38">
            <a:extLst>
              <a:ext uri="{FF2B5EF4-FFF2-40B4-BE49-F238E27FC236}">
                <a16:creationId xmlns:a16="http://schemas.microsoft.com/office/drawing/2014/main" id="{B62738F6-F026-50BC-BC0A-F6AE2EF57824}"/>
              </a:ext>
            </a:extLst>
          </p:cNvPr>
          <p:cNvSpPr>
            <a:spLocks noChangeArrowheads="1"/>
          </p:cNvSpPr>
          <p:nvPr/>
        </p:nvSpPr>
        <p:spPr bwMode="auto">
          <a:xfrm>
            <a:off x="-17128" y="6088132"/>
            <a:ext cx="852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350" dirty="0" err="1">
                <a:latin typeface="Times New Roman" panose="02020603050405020304" pitchFamily="18" charset="0"/>
                <a:cs typeface="Times New Roman" panose="02020603050405020304" pitchFamily="18" charset="0"/>
              </a:rPr>
              <a:t>Where</a:t>
            </a:r>
            <a:r>
              <a:rPr lang="it-IT" altLang="it-IT" sz="135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E’</a:t>
            </a:r>
            <a:r>
              <a:rPr lang="it-IT" altLang="it-IT" sz="1350" baseline="-25000" dirty="0" err="1">
                <a:latin typeface="Times New Roman" panose="02020603050405020304" pitchFamily="18" charset="0"/>
                <a:cs typeface="Times New Roman" panose="02020603050405020304" pitchFamily="18" charset="0"/>
              </a:rPr>
              <a:t>ph</a:t>
            </a:r>
            <a:r>
              <a:rPr lang="it-IT" altLang="it-IT" sz="1350" dirty="0">
                <a:latin typeface="Times New Roman" panose="02020603050405020304" pitchFamily="18" charset="0"/>
                <a:cs typeface="Times New Roman" panose="02020603050405020304" pitchFamily="18" charset="0"/>
              </a:rPr>
              <a:t> </a:t>
            </a:r>
            <a:r>
              <a:rPr lang="it-IT" altLang="it-IT" sz="1350" dirty="0">
                <a:latin typeface="Symbol" panose="05050102010706020507" pitchFamily="18" charset="2"/>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is</a:t>
            </a:r>
            <a:r>
              <a:rPr lang="it-IT" altLang="it-IT" sz="1350" dirty="0">
                <a:latin typeface="Times New Roman" panose="02020603050405020304" pitchFamily="18" charset="0"/>
                <a:cs typeface="Times New Roman" panose="02020603050405020304" pitchFamily="18" charset="0"/>
              </a:rPr>
              <a:t> the </a:t>
            </a:r>
            <a:r>
              <a:rPr lang="it-IT" altLang="it-IT" sz="1350" dirty="0" err="1">
                <a:latin typeface="Times New Roman" panose="02020603050405020304" pitchFamily="18" charset="0"/>
                <a:cs typeface="Times New Roman" panose="02020603050405020304" pitchFamily="18" charset="0"/>
              </a:rPr>
              <a:t>radiation</a:t>
            </a:r>
            <a:r>
              <a:rPr lang="it-IT" altLang="it-IT" sz="1350" dirty="0">
                <a:latin typeface="Times New Roman" panose="02020603050405020304" pitchFamily="18" charset="0"/>
                <a:cs typeface="Times New Roman" panose="02020603050405020304" pitchFamily="18" charset="0"/>
              </a:rPr>
              <a:t> energy, </a:t>
            </a:r>
            <a:r>
              <a:rPr lang="it-IT" altLang="it-IT" sz="1800" dirty="0" err="1">
                <a:latin typeface="Symbol" panose="05050102010706020507" pitchFamily="18" charset="2"/>
                <a:cs typeface="Times New Roman" panose="02020603050405020304" pitchFamily="18" charset="0"/>
              </a:rPr>
              <a:t>E</a:t>
            </a:r>
            <a:r>
              <a:rPr lang="it-IT" altLang="it-IT" sz="1800" baseline="-25000" dirty="0" err="1">
                <a:latin typeface="Times New Roman" panose="02020603050405020304" pitchFamily="18" charset="0"/>
                <a:cs typeface="Times New Roman" panose="02020603050405020304" pitchFamily="18" charset="0"/>
              </a:rPr>
              <a:t>ph</a:t>
            </a:r>
            <a:r>
              <a:rPr lang="it-IT" altLang="it-IT" sz="135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is</a:t>
            </a:r>
            <a:r>
              <a:rPr lang="it-IT" altLang="it-IT" sz="1350" dirty="0">
                <a:latin typeface="Times New Roman" panose="02020603050405020304" pitchFamily="18" charset="0"/>
                <a:cs typeface="Times New Roman" panose="02020603050405020304" pitchFamily="18" charset="0"/>
              </a:rPr>
              <a:t> the laser energy</a:t>
            </a:r>
            <a:r>
              <a:rPr lang="it-IT" altLang="it-IT" sz="1800" dirty="0">
                <a:latin typeface="Times New Roman" panose="02020603050405020304" pitchFamily="18" charset="0"/>
                <a:cs typeface="Times New Roman" panose="02020603050405020304" pitchFamily="18" charset="0"/>
              </a:rPr>
              <a:t>, </a:t>
            </a:r>
            <a:r>
              <a:rPr lang="it-IT" altLang="it-IT" sz="1800" u="sng" dirty="0" err="1">
                <a:latin typeface="Times New Roman" panose="02020603050405020304" pitchFamily="18" charset="0"/>
                <a:cs typeface="Times New Roman" panose="02020603050405020304" pitchFamily="18" charset="0"/>
              </a:rPr>
              <a:t>e</a:t>
            </a:r>
            <a:r>
              <a:rPr lang="it-IT" altLang="it-IT" sz="1800" baseline="-25000" dirty="0" err="1">
                <a:latin typeface="Times New Roman" panose="02020603050405020304" pitchFamily="18" charset="0"/>
                <a:cs typeface="Times New Roman" panose="02020603050405020304" pitchFamily="18" charset="0"/>
              </a:rPr>
              <a:t>L</a:t>
            </a:r>
            <a:r>
              <a:rPr lang="it-IT" altLang="it-IT" sz="180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is</a:t>
            </a:r>
            <a:r>
              <a:rPr lang="it-IT" altLang="it-IT" sz="1350" dirty="0">
                <a:latin typeface="Times New Roman" panose="02020603050405020304" pitchFamily="18" charset="0"/>
                <a:cs typeface="Times New Roman" panose="02020603050405020304" pitchFamily="18" charset="0"/>
              </a:rPr>
              <a:t> the </a:t>
            </a:r>
            <a:r>
              <a:rPr lang="it-IT" altLang="it-IT" sz="1350" dirty="0" err="1">
                <a:latin typeface="Times New Roman" panose="02020603050405020304" pitchFamily="18" charset="0"/>
                <a:cs typeface="Times New Roman" panose="02020603050405020304" pitchFamily="18" charset="0"/>
              </a:rPr>
              <a:t>direction</a:t>
            </a:r>
            <a:r>
              <a:rPr lang="it-IT" altLang="it-IT" sz="1350" dirty="0">
                <a:latin typeface="Times New Roman" panose="02020603050405020304" pitchFamily="18" charset="0"/>
                <a:cs typeface="Times New Roman" panose="02020603050405020304" pitchFamily="18" charset="0"/>
              </a:rPr>
              <a:t>  of the  laser, </a:t>
            </a:r>
            <a:r>
              <a:rPr lang="it-IT" altLang="it-IT" sz="1800" u="sng" dirty="0">
                <a:latin typeface="Times New Roman" panose="02020603050405020304" pitchFamily="18" charset="0"/>
                <a:cs typeface="Times New Roman" panose="02020603050405020304" pitchFamily="18" charset="0"/>
              </a:rPr>
              <a:t>n</a:t>
            </a:r>
            <a:r>
              <a:rPr lang="it-IT" altLang="it-IT" sz="135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is</a:t>
            </a:r>
            <a:r>
              <a:rPr lang="it-IT" altLang="it-IT" sz="1350" dirty="0">
                <a:latin typeface="Times New Roman" panose="02020603050405020304" pitchFamily="18" charset="0"/>
                <a:cs typeface="Times New Roman" panose="02020603050405020304" pitchFamily="18" charset="0"/>
              </a:rPr>
              <a:t> the </a:t>
            </a:r>
            <a:r>
              <a:rPr lang="it-IT" altLang="it-IT" sz="1350" dirty="0" err="1">
                <a:latin typeface="Times New Roman" panose="02020603050405020304" pitchFamily="18" charset="0"/>
                <a:cs typeface="Times New Roman" panose="02020603050405020304" pitchFamily="18" charset="0"/>
              </a:rPr>
              <a:t>radiation</a:t>
            </a:r>
            <a:r>
              <a:rPr lang="it-IT" altLang="it-IT" sz="135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direction</a:t>
            </a:r>
            <a:r>
              <a:rPr lang="it-IT" altLang="it-IT" sz="1350" dirty="0">
                <a:latin typeface="Times New Roman" panose="02020603050405020304" pitchFamily="18" charset="0"/>
                <a:cs typeface="Times New Roman" panose="02020603050405020304" pitchFamily="18" charset="0"/>
              </a:rPr>
              <a:t> , </a:t>
            </a:r>
            <a:r>
              <a:rPr lang="it-IT" altLang="it-IT" sz="1800" u="sng" dirty="0">
                <a:latin typeface="Symbol" panose="05050102010706020507" pitchFamily="18" charset="2"/>
                <a:cs typeface="Times New Roman" panose="02020603050405020304" pitchFamily="18" charset="0"/>
              </a:rPr>
              <a:t>b</a:t>
            </a:r>
            <a:r>
              <a:rPr lang="it-IT" altLang="it-IT" sz="1800" baseline="-25000" dirty="0">
                <a:latin typeface="Times New Roman" panose="02020603050405020304" pitchFamily="18" charset="0"/>
                <a:cs typeface="Times New Roman" panose="02020603050405020304" pitchFamily="18" charset="0"/>
              </a:rPr>
              <a:t>0</a:t>
            </a:r>
            <a:r>
              <a:rPr lang="it-IT" altLang="it-IT" sz="1800" dirty="0">
                <a:latin typeface="Times New Roman" panose="02020603050405020304" pitchFamily="18" charset="0"/>
                <a:cs typeface="Times New Roman" panose="02020603050405020304" pitchFamily="18" charset="0"/>
              </a:rPr>
              <a:t> =</a:t>
            </a:r>
            <a:r>
              <a:rPr lang="it-IT" altLang="it-IT" sz="1800" u="sng" dirty="0">
                <a:latin typeface="Times New Roman" panose="02020603050405020304" pitchFamily="18" charset="0"/>
                <a:cs typeface="Times New Roman" panose="02020603050405020304" pitchFamily="18" charset="0"/>
              </a:rPr>
              <a:t>v</a:t>
            </a:r>
            <a:r>
              <a:rPr lang="it-IT" altLang="it-IT" sz="1800" dirty="0">
                <a:latin typeface="Times New Roman" panose="02020603050405020304" pitchFamily="18" charset="0"/>
                <a:cs typeface="Times New Roman" panose="02020603050405020304" pitchFamily="18" charset="0"/>
              </a:rPr>
              <a:t>/c </a:t>
            </a:r>
            <a:r>
              <a:rPr lang="it-IT" altLang="it-IT" sz="1350" dirty="0" err="1">
                <a:latin typeface="Times New Roman" panose="02020603050405020304" pitchFamily="18" charset="0"/>
                <a:cs typeface="Times New Roman" panose="02020603050405020304" pitchFamily="18" charset="0"/>
              </a:rPr>
              <a:t>is</a:t>
            </a:r>
            <a:r>
              <a:rPr lang="it-IT" altLang="it-IT" sz="1350" dirty="0">
                <a:latin typeface="Times New Roman" panose="02020603050405020304" pitchFamily="18" charset="0"/>
                <a:cs typeface="Times New Roman" panose="02020603050405020304" pitchFamily="18" charset="0"/>
              </a:rPr>
              <a:t> the electron </a:t>
            </a:r>
            <a:r>
              <a:rPr lang="it-IT" altLang="it-IT" sz="1350" dirty="0" err="1">
                <a:latin typeface="Times New Roman" panose="02020603050405020304" pitchFamily="18" charset="0"/>
                <a:cs typeface="Times New Roman" panose="02020603050405020304" pitchFamily="18" charset="0"/>
              </a:rPr>
              <a:t>velocity</a:t>
            </a:r>
            <a:r>
              <a:rPr lang="it-IT" altLang="it-IT" sz="1350" dirty="0">
                <a:latin typeface="Times New Roman" panose="02020603050405020304" pitchFamily="18" charset="0"/>
                <a:cs typeface="Times New Roman" panose="02020603050405020304" pitchFamily="18" charset="0"/>
              </a:rPr>
              <a:t> </a:t>
            </a:r>
            <a:r>
              <a:rPr lang="it-IT" altLang="it-IT" sz="1350" dirty="0" err="1">
                <a:latin typeface="Times New Roman" panose="02020603050405020304" pitchFamily="18" charset="0"/>
                <a:cs typeface="Times New Roman" panose="02020603050405020304" pitchFamily="18" charset="0"/>
              </a:rPr>
              <a:t>adimensioned</a:t>
            </a:r>
            <a:r>
              <a:rPr lang="it-IT" altLang="it-IT" sz="1350" dirty="0">
                <a:latin typeface="Times New Roman" panose="02020603050405020304" pitchFamily="18" charset="0"/>
                <a:cs typeface="Times New Roman" panose="02020603050405020304" pitchFamily="18" charset="0"/>
              </a:rPr>
              <a:t> to the speed of light </a:t>
            </a:r>
            <a:r>
              <a:rPr lang="it-IT" altLang="it-IT" sz="1350" dirty="0" err="1">
                <a:latin typeface="Times New Roman" panose="02020603050405020304" pitchFamily="18" charset="0"/>
                <a:cs typeface="Times New Roman" panose="02020603050405020304" pitchFamily="18" charset="0"/>
              </a:rPr>
              <a:t>before</a:t>
            </a:r>
            <a:r>
              <a:rPr lang="it-IT" altLang="it-IT" sz="1350" dirty="0">
                <a:latin typeface="Times New Roman" panose="02020603050405020304" pitchFamily="18" charset="0"/>
                <a:cs typeface="Times New Roman" panose="02020603050405020304" pitchFamily="18" charset="0"/>
              </a:rPr>
              <a:t> the scattering.</a:t>
            </a:r>
          </a:p>
        </p:txBody>
      </p:sp>
      <p:sp>
        <p:nvSpPr>
          <p:cNvPr id="45" name="CasellaDiTesto 44">
            <a:extLst>
              <a:ext uri="{FF2B5EF4-FFF2-40B4-BE49-F238E27FC236}">
                <a16:creationId xmlns:a16="http://schemas.microsoft.com/office/drawing/2014/main" id="{22EBBE86-11A8-E00B-C6DC-D929605C57E7}"/>
              </a:ext>
            </a:extLst>
          </p:cNvPr>
          <p:cNvSpPr txBox="1"/>
          <p:nvPr/>
        </p:nvSpPr>
        <p:spPr>
          <a:xfrm>
            <a:off x="6128759" y="5387534"/>
            <a:ext cx="1838965" cy="461665"/>
          </a:xfrm>
          <a:prstGeom prst="rect">
            <a:avLst/>
          </a:prstGeom>
          <a:noFill/>
        </p:spPr>
        <p:txBody>
          <a:bodyPr wrap="none" rtlCol="0">
            <a:spAutoFit/>
          </a:bodyPr>
          <a:lstStyle/>
          <a:p>
            <a:r>
              <a:rPr lang="it-IT" dirty="0"/>
              <a:t>X=4</a:t>
            </a:r>
            <a:r>
              <a:rPr lang="it-IT" dirty="0">
                <a:latin typeface="Symbol" panose="05050102010706020507" pitchFamily="18" charset="2"/>
              </a:rPr>
              <a:t>g</a:t>
            </a:r>
            <a:r>
              <a:rPr lang="it-IT" baseline="-25000" dirty="0"/>
              <a:t>0</a:t>
            </a:r>
            <a:r>
              <a:rPr lang="it-IT" dirty="0"/>
              <a:t>mc</a:t>
            </a:r>
            <a:r>
              <a:rPr lang="it-IT" baseline="30000" dirty="0"/>
              <a:t>2</a:t>
            </a:r>
            <a:r>
              <a:rPr lang="it-IT" dirty="0"/>
              <a:t>/E</a:t>
            </a:r>
            <a:r>
              <a:rPr lang="it-IT" baseline="-25000" dirty="0"/>
              <a:t>L</a:t>
            </a:r>
          </a:p>
        </p:txBody>
      </p:sp>
      <p:sp>
        <p:nvSpPr>
          <p:cNvPr id="2" name="Freccia in su 1">
            <a:extLst>
              <a:ext uri="{FF2B5EF4-FFF2-40B4-BE49-F238E27FC236}">
                <a16:creationId xmlns:a16="http://schemas.microsoft.com/office/drawing/2014/main" id="{C11C4087-C621-4E3C-9EA2-22AE8E36D8D0}"/>
              </a:ext>
            </a:extLst>
          </p:cNvPr>
          <p:cNvSpPr/>
          <p:nvPr/>
        </p:nvSpPr>
        <p:spPr bwMode="auto">
          <a:xfrm>
            <a:off x="3964918" y="5242334"/>
            <a:ext cx="175034" cy="317672"/>
          </a:xfrm>
          <a:prstGeom prst="up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7242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6C06F33-8A7A-1350-42E8-102FD58F8EC7}"/>
              </a:ext>
            </a:extLst>
          </p:cNvPr>
          <p:cNvPicPr>
            <a:picLocks noChangeAspect="1"/>
          </p:cNvPicPr>
          <p:nvPr/>
        </p:nvPicPr>
        <p:blipFill>
          <a:blip r:embed="rId2"/>
          <a:stretch>
            <a:fillRect/>
          </a:stretch>
        </p:blipFill>
        <p:spPr>
          <a:xfrm>
            <a:off x="4905954" y="3212976"/>
            <a:ext cx="4058534" cy="3228379"/>
          </a:xfrm>
          <a:prstGeom prst="rect">
            <a:avLst/>
          </a:prstGeom>
        </p:spPr>
      </p:pic>
      <p:sp>
        <p:nvSpPr>
          <p:cNvPr id="2" name="TextBox 1">
            <a:extLst>
              <a:ext uri="{FF2B5EF4-FFF2-40B4-BE49-F238E27FC236}">
                <a16:creationId xmlns:a16="http://schemas.microsoft.com/office/drawing/2014/main" id="{5F846C17-94EC-2040-42C1-CBD0A55AEF64}"/>
              </a:ext>
            </a:extLst>
          </p:cNvPr>
          <p:cNvSpPr txBox="1"/>
          <p:nvPr/>
        </p:nvSpPr>
        <p:spPr>
          <a:xfrm>
            <a:off x="1115616" y="206930"/>
            <a:ext cx="5040559" cy="1200329"/>
          </a:xfrm>
          <a:prstGeom prst="rect">
            <a:avLst/>
          </a:prstGeom>
          <a:noFill/>
        </p:spPr>
        <p:txBody>
          <a:bodyPr wrap="square" rtlCol="0">
            <a:spAutoFit/>
          </a:bodyPr>
          <a:lstStyle/>
          <a:p>
            <a:pPr algn="ctr"/>
            <a:r>
              <a:rPr lang="en-GB" dirty="0"/>
              <a:t>FCC-ee</a:t>
            </a:r>
          </a:p>
          <a:p>
            <a:pPr algn="ctr"/>
            <a:r>
              <a:rPr lang="en-GB" dirty="0"/>
              <a:t>primary electron beam 100 GeV </a:t>
            </a:r>
          </a:p>
          <a:p>
            <a:pPr algn="ctr"/>
            <a:r>
              <a:rPr lang="en-GB" dirty="0"/>
              <a:t>primary photon beam: optical laser</a:t>
            </a:r>
          </a:p>
        </p:txBody>
      </p:sp>
      <p:pic>
        <p:nvPicPr>
          <p:cNvPr id="3" name="Рисунок 2">
            <a:extLst>
              <a:ext uri="{FF2B5EF4-FFF2-40B4-BE49-F238E27FC236}">
                <a16:creationId xmlns:a16="http://schemas.microsoft.com/office/drawing/2014/main" id="{21F1DCD5-4F80-1C47-37BE-5DCE43905000}"/>
              </a:ext>
            </a:extLst>
          </p:cNvPr>
          <p:cNvPicPr>
            <a:picLocks noChangeAspect="1"/>
          </p:cNvPicPr>
          <p:nvPr/>
        </p:nvPicPr>
        <p:blipFill>
          <a:blip r:embed="rId3"/>
          <a:stretch>
            <a:fillRect/>
          </a:stretch>
        </p:blipFill>
        <p:spPr>
          <a:xfrm>
            <a:off x="107504" y="1496946"/>
            <a:ext cx="4702927" cy="3660246"/>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5EA9CA-C758-E67F-46FA-3FB98FBFB0E3}"/>
                  </a:ext>
                </a:extLst>
              </p:cNvPr>
              <p:cNvSpPr txBox="1"/>
              <p:nvPr/>
            </p:nvSpPr>
            <p:spPr>
              <a:xfrm>
                <a:off x="5255982" y="1546541"/>
                <a:ext cx="3358477" cy="109998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r>
                        <a:rPr lang="it-IT" b="0" i="1">
                          <a:latin typeface="Cambria Math" panose="02040503050406030204" pitchFamily="18" charset="0"/>
                        </a:rPr>
                        <m:t>=</m:t>
                      </m:r>
                    </m:oMath>
                  </m:oMathPara>
                </a14:m>
                <a:endParaRPr lang="it-IT" b="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15.3</m:t>
                      </m:r>
                      <m:sSub>
                        <m:sSubPr>
                          <m:ctrlPr>
                            <a:rPr lang="en-US"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b="0" i="1">
                              <a:latin typeface="Cambria Math" panose="02040503050406030204" pitchFamily="18" charset="0"/>
                            </a:rPr>
                            <m:t>𝑒</m:t>
                          </m:r>
                        </m:sub>
                      </m:sSub>
                      <m:d>
                        <m:dPr>
                          <m:ctrlPr>
                            <a:rPr lang="it-IT" i="1">
                              <a:latin typeface="Cambria Math" panose="02040503050406030204" pitchFamily="18" charset="0"/>
                            </a:rPr>
                          </m:ctrlPr>
                        </m:dPr>
                        <m:e>
                          <m:r>
                            <a:rPr lang="it-IT" b="0" i="1">
                              <a:latin typeface="Cambria Math" panose="02040503050406030204" pitchFamily="18" charset="0"/>
                            </a:rPr>
                            <m:t>𝑀𝑒𝑉</m:t>
                          </m:r>
                        </m:e>
                      </m:d>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d>
                        <m:dPr>
                          <m:ctrlPr>
                            <a:rPr lang="it-IT" i="1">
                              <a:latin typeface="Cambria Math" panose="02040503050406030204" pitchFamily="18" charset="0"/>
                            </a:rPr>
                          </m:ctrlPr>
                        </m:dPr>
                        <m:e>
                          <m:r>
                            <a:rPr lang="it-IT" i="1">
                              <a:latin typeface="Cambria Math" panose="02040503050406030204" pitchFamily="18" charset="0"/>
                            </a:rPr>
                            <m:t>𝑀𝑒𝑉</m:t>
                          </m:r>
                        </m:e>
                      </m:d>
                    </m:oMath>
                  </m:oMathPara>
                </a14:m>
                <a:endParaRPr lang="en-US"/>
              </a:p>
            </p:txBody>
          </p:sp>
        </mc:Choice>
        <mc:Fallback xmlns="">
          <p:sp>
            <p:nvSpPr>
              <p:cNvPr id="5" name="TextBox 4">
                <a:extLst>
                  <a:ext uri="{FF2B5EF4-FFF2-40B4-BE49-F238E27FC236}">
                    <a16:creationId xmlns:a16="http://schemas.microsoft.com/office/drawing/2014/main" id="{325EA9CA-C758-E67F-46FA-3FB98FBFB0E3}"/>
                  </a:ext>
                </a:extLst>
              </p:cNvPr>
              <p:cNvSpPr txBox="1">
                <a:spLocks noRot="1" noChangeAspect="1" noMove="1" noResize="1" noEditPoints="1" noAdjustHandles="1" noChangeArrowheads="1" noChangeShapeType="1" noTextEdit="1"/>
              </p:cNvSpPr>
              <p:nvPr/>
            </p:nvSpPr>
            <p:spPr>
              <a:xfrm>
                <a:off x="5255982" y="1546541"/>
                <a:ext cx="3358477" cy="1099981"/>
              </a:xfrm>
              <a:prstGeom prst="rect">
                <a:avLst/>
              </a:prstGeom>
              <a:blipFill>
                <a:blip r:embed="rId4"/>
                <a:stretch>
                  <a:fillRect t="-1136" b="-10227"/>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B14FBCEE-09ED-105A-7276-4A826D60D467}"/>
              </a:ext>
            </a:extLst>
          </p:cNvPr>
          <p:cNvSpPr txBox="1"/>
          <p:nvPr/>
        </p:nvSpPr>
        <p:spPr>
          <a:xfrm>
            <a:off x="1619673" y="5229200"/>
            <a:ext cx="1377300" cy="461665"/>
          </a:xfrm>
          <a:prstGeom prst="rect">
            <a:avLst/>
          </a:prstGeom>
          <a:noFill/>
        </p:spPr>
        <p:txBody>
          <a:bodyPr wrap="none" rtlCol="0">
            <a:spAutoFit/>
          </a:bodyPr>
          <a:lstStyle/>
          <a:p>
            <a:r>
              <a:rPr lang="en-IT" i="1"/>
              <a:t>X</a:t>
            </a:r>
            <a:r>
              <a:rPr lang="en-IT" i="1" baseline="-25000"/>
              <a:t>laser</a:t>
            </a:r>
            <a:r>
              <a:rPr lang="en-IT" i="1"/>
              <a:t>=1.8</a:t>
            </a:r>
          </a:p>
        </p:txBody>
      </p:sp>
      <p:sp>
        <p:nvSpPr>
          <p:cNvPr id="9" name="TextBox 8">
            <a:extLst>
              <a:ext uri="{FF2B5EF4-FFF2-40B4-BE49-F238E27FC236}">
                <a16:creationId xmlns:a16="http://schemas.microsoft.com/office/drawing/2014/main" id="{6DEA20C8-1EA6-9515-6F9A-FA67F96E6887}"/>
              </a:ext>
            </a:extLst>
          </p:cNvPr>
          <p:cNvSpPr txBox="1"/>
          <p:nvPr/>
        </p:nvSpPr>
        <p:spPr>
          <a:xfrm>
            <a:off x="6804248" y="6453336"/>
            <a:ext cx="2281394" cy="369332"/>
          </a:xfrm>
          <a:prstGeom prst="rect">
            <a:avLst/>
          </a:prstGeom>
          <a:noFill/>
        </p:spPr>
        <p:txBody>
          <a:bodyPr wrap="none" rtlCol="0">
            <a:spAutoFit/>
          </a:bodyPr>
          <a:lstStyle/>
          <a:p>
            <a:r>
              <a:rPr lang="en-GB" sz="1800">
                <a:highlight>
                  <a:srgbClr val="FFFF00"/>
                </a:highlight>
              </a:rPr>
              <a:t>T</a:t>
            </a:r>
            <a:r>
              <a:rPr lang="en-IT" sz="1800">
                <a:highlight>
                  <a:srgbClr val="FFFF00"/>
                </a:highlight>
              </a:rPr>
              <a:t>hanks to Illya Drebot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16FA32-6D7B-2DC9-01F7-57C686714FF2}"/>
                  </a:ext>
                </a:extLst>
              </p:cNvPr>
              <p:cNvSpPr txBox="1"/>
              <p:nvPr/>
            </p:nvSpPr>
            <p:spPr>
              <a:xfrm>
                <a:off x="6300192" y="405432"/>
                <a:ext cx="2088520" cy="7567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den>
                      </m:f>
                    </m:oMath>
                  </m:oMathPara>
                </a14:m>
                <a:endParaRPr lang="en-US"/>
              </a:p>
            </p:txBody>
          </p:sp>
        </mc:Choice>
        <mc:Fallback xmlns="">
          <p:sp>
            <p:nvSpPr>
              <p:cNvPr id="8" name="TextBox 7">
                <a:extLst>
                  <a:ext uri="{FF2B5EF4-FFF2-40B4-BE49-F238E27FC236}">
                    <a16:creationId xmlns:a16="http://schemas.microsoft.com/office/drawing/2014/main" id="{7E16FA32-6D7B-2DC9-01F7-57C686714FF2}"/>
                  </a:ext>
                </a:extLst>
              </p:cNvPr>
              <p:cNvSpPr txBox="1">
                <a:spLocks noRot="1" noChangeAspect="1" noMove="1" noResize="1" noEditPoints="1" noAdjustHandles="1" noChangeArrowheads="1" noChangeShapeType="1" noTextEdit="1"/>
              </p:cNvSpPr>
              <p:nvPr/>
            </p:nvSpPr>
            <p:spPr>
              <a:xfrm>
                <a:off x="6300192" y="405432"/>
                <a:ext cx="2088520" cy="756746"/>
              </a:xfrm>
              <a:prstGeom prst="rect">
                <a:avLst/>
              </a:prstGeom>
              <a:blipFill>
                <a:blip r:embed="rId5"/>
                <a:stretch>
                  <a:fillRect l="-1205" b="-11667"/>
                </a:stretch>
              </a:blipFill>
            </p:spPr>
            <p:txBody>
              <a:bodyPr/>
              <a:lstStyle/>
              <a:p>
                <a:r>
                  <a:rPr lang="en-IT">
                    <a:noFill/>
                  </a:rPr>
                  <a:t> </a:t>
                </a:r>
              </a:p>
            </p:txBody>
          </p:sp>
        </mc:Fallback>
      </mc:AlternateContent>
      <p:pic>
        <p:nvPicPr>
          <p:cNvPr id="10" name="Picture 9">
            <a:extLst>
              <a:ext uri="{FF2B5EF4-FFF2-40B4-BE49-F238E27FC236}">
                <a16:creationId xmlns:a16="http://schemas.microsoft.com/office/drawing/2014/main" id="{7DEA1F7F-4DC7-69C2-6B78-9E1C98DA14B1}"/>
              </a:ext>
            </a:extLst>
          </p:cNvPr>
          <p:cNvPicPr>
            <a:picLocks noChangeAspect="1"/>
          </p:cNvPicPr>
          <p:nvPr/>
        </p:nvPicPr>
        <p:blipFill>
          <a:blip r:embed="rId6"/>
          <a:stretch>
            <a:fillRect/>
          </a:stretch>
        </p:blipFill>
        <p:spPr>
          <a:xfrm>
            <a:off x="40477" y="29829"/>
            <a:ext cx="1219155" cy="737276"/>
          </a:xfrm>
          <a:prstGeom prst="rect">
            <a:avLst/>
          </a:prstGeom>
        </p:spPr>
      </p:pic>
      <p:sp>
        <p:nvSpPr>
          <p:cNvPr id="11" name="TextBox 10">
            <a:extLst>
              <a:ext uri="{FF2B5EF4-FFF2-40B4-BE49-F238E27FC236}">
                <a16:creationId xmlns:a16="http://schemas.microsoft.com/office/drawing/2014/main" id="{A0B9A4EB-BC42-6D92-1A4C-849431ACE371}"/>
              </a:ext>
            </a:extLst>
          </p:cNvPr>
          <p:cNvSpPr txBox="1"/>
          <p:nvPr/>
        </p:nvSpPr>
        <p:spPr>
          <a:xfrm>
            <a:off x="871364" y="5805264"/>
            <a:ext cx="3377848" cy="646331"/>
          </a:xfrm>
          <a:prstGeom prst="rect">
            <a:avLst/>
          </a:prstGeom>
          <a:noFill/>
        </p:spPr>
        <p:txBody>
          <a:bodyPr wrap="none" rtlCol="0">
            <a:spAutoFit/>
          </a:bodyPr>
          <a:lstStyle/>
          <a:p>
            <a:pPr algn="ctr"/>
            <a:r>
              <a:rPr lang="en-GB" sz="1800"/>
              <a:t>n</a:t>
            </a:r>
            <a:r>
              <a:rPr lang="en-IT" sz="1800"/>
              <a:t>ot negligible fraction of electrons</a:t>
            </a:r>
          </a:p>
          <a:p>
            <a:pPr algn="ctr"/>
            <a:r>
              <a:rPr lang="en-IT" sz="1800"/>
              <a:t>in the beam interact with laser</a:t>
            </a:r>
          </a:p>
        </p:txBody>
      </p:sp>
      <p:sp>
        <p:nvSpPr>
          <p:cNvPr id="4" name="Segnaposto data 6">
            <a:extLst>
              <a:ext uri="{FF2B5EF4-FFF2-40B4-BE49-F238E27FC236}">
                <a16:creationId xmlns:a16="http://schemas.microsoft.com/office/drawing/2014/main" id="{46499D8E-3216-96D8-7E1A-2F590332A460}"/>
              </a:ext>
            </a:extLst>
          </p:cNvPr>
          <p:cNvSpPr>
            <a:spLocks noGrp="1"/>
          </p:cNvSpPr>
          <p:nvPr>
            <p:ph type="dt" sz="quarter" idx="10"/>
          </p:nvPr>
        </p:nvSpPr>
        <p:spPr>
          <a:xfrm>
            <a:off x="35496" y="6546468"/>
            <a:ext cx="669674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Workshop on Other Science Opportunities @ FCC-ee, CERN, Nov. 28th, 2024</a:t>
            </a:r>
            <a:endParaRPr lang="en-US" sz="1600"/>
          </a:p>
        </p:txBody>
      </p:sp>
    </p:spTree>
    <p:extLst>
      <p:ext uri="{BB962C8B-B14F-4D97-AF65-F5344CB8AC3E}">
        <p14:creationId xmlns:p14="http://schemas.microsoft.com/office/powerpoint/2010/main" val="1655659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89840B7-AA44-DB96-84EF-45AF5AEEA162}"/>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407E4021-6ECB-03D8-E40D-11181E067372}"/>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72EB339D-6873-717A-BDA5-8386577FAEE3}"/>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picture containing text, person&#10;&#10;Description automatically generated">
            <a:extLst>
              <a:ext uri="{FF2B5EF4-FFF2-40B4-BE49-F238E27FC236}">
                <a16:creationId xmlns:a16="http://schemas.microsoft.com/office/drawing/2014/main" id="{4399B09C-2689-15B3-31FB-3EBAED494C0A}"/>
              </a:ext>
            </a:extLst>
          </p:cNvPr>
          <p:cNvPicPr>
            <a:picLocks noChangeAspect="1"/>
          </p:cNvPicPr>
          <p:nvPr/>
        </p:nvPicPr>
        <p:blipFill>
          <a:blip r:embed="rId4"/>
          <a:stretch>
            <a:fillRect/>
          </a:stretch>
        </p:blipFill>
        <p:spPr>
          <a:xfrm>
            <a:off x="1598331" y="692696"/>
            <a:ext cx="6163361" cy="1930771"/>
          </a:xfrm>
          <a:prstGeom prst="rect">
            <a:avLst/>
          </a:prstGeom>
        </p:spPr>
      </p:pic>
      <p:pic>
        <p:nvPicPr>
          <p:cNvPr id="6" name="Picture 5" descr="Diagram&#10;&#10;Description automatically generated with low confidence">
            <a:extLst>
              <a:ext uri="{FF2B5EF4-FFF2-40B4-BE49-F238E27FC236}">
                <a16:creationId xmlns:a16="http://schemas.microsoft.com/office/drawing/2014/main" id="{6DD508A0-0751-344F-C5EC-CA59DF73E409}"/>
              </a:ext>
            </a:extLst>
          </p:cNvPr>
          <p:cNvPicPr>
            <a:picLocks noChangeAspect="1"/>
          </p:cNvPicPr>
          <p:nvPr/>
        </p:nvPicPr>
        <p:blipFill>
          <a:blip r:embed="rId5"/>
          <a:stretch>
            <a:fillRect/>
          </a:stretch>
        </p:blipFill>
        <p:spPr>
          <a:xfrm>
            <a:off x="1716236" y="2564904"/>
            <a:ext cx="5880100" cy="1104900"/>
          </a:xfrm>
          <a:prstGeom prst="rect">
            <a:avLst/>
          </a:prstGeom>
        </p:spPr>
      </p:pic>
      <p:cxnSp>
        <p:nvCxnSpPr>
          <p:cNvPr id="8" name="Straight Arrow Connector 7">
            <a:extLst>
              <a:ext uri="{FF2B5EF4-FFF2-40B4-BE49-F238E27FC236}">
                <a16:creationId xmlns:a16="http://schemas.microsoft.com/office/drawing/2014/main" id="{9748D899-7366-C5DC-B87C-6BE826BA200E}"/>
              </a:ext>
            </a:extLst>
          </p:cNvPr>
          <p:cNvCxnSpPr>
            <a:cxnSpLocks/>
          </p:cNvCxnSpPr>
          <p:nvPr/>
        </p:nvCxnSpPr>
        <p:spPr bwMode="auto">
          <a:xfrm flipH="1">
            <a:off x="2339752" y="3645024"/>
            <a:ext cx="2532559" cy="10182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1B15A503-2349-98FF-4ACA-B59E5027865C}"/>
              </a:ext>
            </a:extLst>
          </p:cNvPr>
          <p:cNvCxnSpPr>
            <a:cxnSpLocks/>
          </p:cNvCxnSpPr>
          <p:nvPr/>
        </p:nvCxnSpPr>
        <p:spPr bwMode="auto">
          <a:xfrm>
            <a:off x="5004047" y="3614354"/>
            <a:ext cx="0" cy="8947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8A6E8377-60BE-20F7-6882-8B8196F66715}"/>
              </a:ext>
            </a:extLst>
          </p:cNvPr>
          <p:cNvCxnSpPr>
            <a:cxnSpLocks/>
          </p:cNvCxnSpPr>
          <p:nvPr/>
        </p:nvCxnSpPr>
        <p:spPr bwMode="auto">
          <a:xfrm>
            <a:off x="5124078" y="3639232"/>
            <a:ext cx="2472258" cy="12679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 name="TextBox 1">
            <a:extLst>
              <a:ext uri="{FF2B5EF4-FFF2-40B4-BE49-F238E27FC236}">
                <a16:creationId xmlns:a16="http://schemas.microsoft.com/office/drawing/2014/main" id="{E94C7F22-2C10-F7C4-0365-592BFEDDF3E1}"/>
              </a:ext>
            </a:extLst>
          </p:cNvPr>
          <p:cNvSpPr txBox="1"/>
          <p:nvPr/>
        </p:nvSpPr>
        <p:spPr>
          <a:xfrm>
            <a:off x="74262" y="3573016"/>
            <a:ext cx="2337499" cy="830997"/>
          </a:xfrm>
          <a:prstGeom prst="rect">
            <a:avLst/>
          </a:prstGeom>
          <a:noFill/>
        </p:spPr>
        <p:txBody>
          <a:bodyPr wrap="none" rtlCol="0">
            <a:spAutoFit/>
          </a:bodyPr>
          <a:lstStyle/>
          <a:p>
            <a:r>
              <a:rPr lang="en-IT"/>
              <a:t>Arthur Compton,</a:t>
            </a:r>
          </a:p>
          <a:p>
            <a:r>
              <a:rPr lang="en-IT"/>
              <a:t>Nobel Prize 1927</a:t>
            </a:r>
          </a:p>
        </p:txBody>
      </p:sp>
      <p:pic>
        <p:nvPicPr>
          <p:cNvPr id="7" name="Picture 6" descr="A picture containing shape&#10;&#10;Description automatically generated">
            <a:extLst>
              <a:ext uri="{FF2B5EF4-FFF2-40B4-BE49-F238E27FC236}">
                <a16:creationId xmlns:a16="http://schemas.microsoft.com/office/drawing/2014/main" id="{18F28EE3-3B0B-70AB-7C63-44A9EEF296E4}"/>
              </a:ext>
            </a:extLst>
          </p:cNvPr>
          <p:cNvPicPr>
            <a:picLocks noChangeAspect="1"/>
          </p:cNvPicPr>
          <p:nvPr/>
        </p:nvPicPr>
        <p:blipFill>
          <a:blip r:embed="rId6"/>
          <a:stretch>
            <a:fillRect/>
          </a:stretch>
        </p:blipFill>
        <p:spPr>
          <a:xfrm>
            <a:off x="74262" y="4797152"/>
            <a:ext cx="2761446" cy="183419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4BDCAD-4381-251D-FC9C-03A0F3F60AE3}"/>
                  </a:ext>
                </a:extLst>
              </p:cNvPr>
              <p:cNvSpPr txBox="1"/>
              <p:nvPr/>
            </p:nvSpPr>
            <p:spPr>
              <a:xfrm>
                <a:off x="71061" y="2727590"/>
                <a:ext cx="1527270" cy="7014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r>
                            <a:rPr lang="it-IT" i="1">
                              <a:latin typeface="Cambria Math" panose="02040503050406030204" pitchFamily="18" charset="0"/>
                              <a:ea typeface="Cambria Math" panose="02040503050406030204" pitchFamily="18" charset="0"/>
                            </a:rPr>
                            <m:t>ℏ</m:t>
                          </m:r>
                          <m:r>
                            <a:rPr lang="it-IT" i="1">
                              <a:latin typeface="Cambria Math" panose="02040503050406030204" pitchFamily="18" charset="0"/>
                              <a:ea typeface="Cambria Math" panose="02040503050406030204" pitchFamily="18" charset="0"/>
                            </a:rPr>
                            <m:t>𝜔</m:t>
                          </m:r>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oMath>
                  </m:oMathPara>
                </a14:m>
                <a:endParaRPr lang="en-US"/>
              </a:p>
            </p:txBody>
          </p:sp>
        </mc:Choice>
        <mc:Fallback xmlns="">
          <p:sp>
            <p:nvSpPr>
              <p:cNvPr id="11" name="TextBox 10">
                <a:extLst>
                  <a:ext uri="{FF2B5EF4-FFF2-40B4-BE49-F238E27FC236}">
                    <a16:creationId xmlns:a16="http://schemas.microsoft.com/office/drawing/2014/main" id="{10510A41-05CF-773B-DA53-D50A86CAF861}"/>
                  </a:ext>
                </a:extLst>
              </p:cNvPr>
              <p:cNvSpPr txBox="1">
                <a:spLocks noRot="1" noChangeAspect="1" noMove="1" noResize="1" noEditPoints="1" noAdjustHandles="1" noChangeArrowheads="1" noChangeShapeType="1" noTextEdit="1"/>
              </p:cNvSpPr>
              <p:nvPr/>
            </p:nvSpPr>
            <p:spPr>
              <a:xfrm>
                <a:off x="71061" y="2727590"/>
                <a:ext cx="1527270" cy="701410"/>
              </a:xfrm>
              <a:prstGeom prst="rect">
                <a:avLst/>
              </a:prstGeom>
              <a:blipFill>
                <a:blip r:embed="rId7"/>
                <a:stretch>
                  <a:fillRect l="-826" t="-5263" r="-3306" b="-70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ADD20E-E56E-9E46-7924-ACE2923201E6}"/>
                  </a:ext>
                </a:extLst>
              </p:cNvPr>
              <p:cNvSpPr txBox="1"/>
              <p:nvPr/>
            </p:nvSpPr>
            <p:spPr>
              <a:xfrm>
                <a:off x="217888" y="4355812"/>
                <a:ext cx="1564211"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𝛽</m:t>
                      </m:r>
                      <m:r>
                        <a:rPr lang="it-IT" b="0" i="1">
                          <a:latin typeface="Cambria Math" panose="02040503050406030204" pitchFamily="18" charset="0"/>
                          <a:ea typeface="Cambria Math" panose="02040503050406030204" pitchFamily="18" charset="0"/>
                        </a:rPr>
                        <m:t>=0</m:t>
                      </m:r>
                    </m:oMath>
                  </m:oMathPara>
                </a14:m>
                <a:endParaRPr lang="en-US"/>
              </a:p>
            </p:txBody>
          </p:sp>
        </mc:Choice>
        <mc:Fallback xmlns="">
          <p:sp>
            <p:nvSpPr>
              <p:cNvPr id="14" name="TextBox 13">
                <a:extLst>
                  <a:ext uri="{FF2B5EF4-FFF2-40B4-BE49-F238E27FC236}">
                    <a16:creationId xmlns:a16="http://schemas.microsoft.com/office/drawing/2014/main" id="{B0ED5942-15F4-531B-0BA8-4584AD4ACC60}"/>
                  </a:ext>
                </a:extLst>
              </p:cNvPr>
              <p:cNvSpPr txBox="1">
                <a:spLocks noRot="1" noChangeAspect="1" noMove="1" noResize="1" noEditPoints="1" noAdjustHandles="1" noChangeArrowheads="1" noChangeShapeType="1" noTextEdit="1"/>
              </p:cNvSpPr>
              <p:nvPr/>
            </p:nvSpPr>
            <p:spPr>
              <a:xfrm>
                <a:off x="217888" y="4355812"/>
                <a:ext cx="1564211" cy="369332"/>
              </a:xfrm>
              <a:prstGeom prst="rect">
                <a:avLst/>
              </a:prstGeom>
              <a:blipFill>
                <a:blip r:embed="rId8"/>
                <a:stretch>
                  <a:fillRect t="-3448" b="-3448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00816F0-123F-C05F-F9F8-36DFC9358EB9}"/>
                  </a:ext>
                </a:extLst>
              </p:cNvPr>
              <p:cNvSpPr txBox="1"/>
              <p:nvPr/>
            </p:nvSpPr>
            <p:spPr>
              <a:xfrm>
                <a:off x="6346665" y="3704295"/>
                <a:ext cx="2235865"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 </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𝑋</m:t>
                          </m:r>
                        </m:num>
                        <m:den>
                          <m:r>
                            <a:rPr lang="it-IT" b="0" i="1">
                              <a:latin typeface="Cambria Math" panose="02040503050406030204" pitchFamily="18" charset="0"/>
                              <a:ea typeface="Cambria Math" panose="02040503050406030204" pitchFamily="18" charset="0"/>
                            </a:rPr>
                            <m:t>4</m:t>
                          </m:r>
                        </m:den>
                      </m:f>
                    </m:oMath>
                  </m:oMathPara>
                </a14:m>
                <a:endParaRPr lang="en-US"/>
              </a:p>
            </p:txBody>
          </p:sp>
        </mc:Choice>
        <mc:Fallback xmlns="">
          <p:sp>
            <p:nvSpPr>
              <p:cNvPr id="15" name="TextBox 14">
                <a:extLst>
                  <a:ext uri="{FF2B5EF4-FFF2-40B4-BE49-F238E27FC236}">
                    <a16:creationId xmlns:a16="http://schemas.microsoft.com/office/drawing/2014/main" id="{D5B1DDF6-8A34-B97E-39B7-4C0EBDE8DA0E}"/>
                  </a:ext>
                </a:extLst>
              </p:cNvPr>
              <p:cNvSpPr txBox="1">
                <a:spLocks noRot="1" noChangeAspect="1" noMove="1" noResize="1" noEditPoints="1" noAdjustHandles="1" noChangeArrowheads="1" noChangeShapeType="1" noTextEdit="1"/>
              </p:cNvSpPr>
              <p:nvPr/>
            </p:nvSpPr>
            <p:spPr>
              <a:xfrm>
                <a:off x="6346665" y="3704295"/>
                <a:ext cx="2235865" cy="689035"/>
              </a:xfrm>
              <a:prstGeom prst="rect">
                <a:avLst/>
              </a:prstGeom>
              <a:blipFill>
                <a:blip r:embed="rId9"/>
                <a:stretch>
                  <a:fillRect b="-12500"/>
                </a:stretch>
              </a:blipFill>
            </p:spPr>
            <p:txBody>
              <a:bodyPr/>
              <a:lstStyle/>
              <a:p>
                <a:r>
                  <a:rPr lang="en-IT">
                    <a:noFill/>
                  </a:rPr>
                  <a:t> </a:t>
                </a:r>
              </a:p>
            </p:txBody>
          </p:sp>
        </mc:Fallback>
      </mc:AlternateContent>
      <p:sp>
        <p:nvSpPr>
          <p:cNvPr id="17" name="TextBox 16">
            <a:extLst>
              <a:ext uri="{FF2B5EF4-FFF2-40B4-BE49-F238E27FC236}">
                <a16:creationId xmlns:a16="http://schemas.microsoft.com/office/drawing/2014/main" id="{0E995B77-826E-9473-EAED-8D2B59538B45}"/>
              </a:ext>
            </a:extLst>
          </p:cNvPr>
          <p:cNvSpPr txBox="1"/>
          <p:nvPr/>
        </p:nvSpPr>
        <p:spPr>
          <a:xfrm>
            <a:off x="7613167" y="4738537"/>
            <a:ext cx="930063" cy="461665"/>
          </a:xfrm>
          <a:prstGeom prst="rect">
            <a:avLst/>
          </a:prstGeom>
          <a:noFill/>
        </p:spPr>
        <p:txBody>
          <a:bodyPr wrap="none" rtlCol="0">
            <a:spAutoFit/>
          </a:bodyPr>
          <a:lstStyle/>
          <a:p>
            <a:pPr algn="ctr"/>
            <a:r>
              <a:rPr lang="en-IT" b="1"/>
              <a:t>I.C.S.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5CA0FEA-5DDC-1FCF-4FEC-88B2018AB2B7}"/>
                  </a:ext>
                </a:extLst>
              </p:cNvPr>
              <p:cNvSpPr txBox="1"/>
              <p:nvPr/>
            </p:nvSpPr>
            <p:spPr>
              <a:xfrm>
                <a:off x="6340565" y="5366303"/>
                <a:ext cx="2815963" cy="808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rPr>
                                <m:t>2</m:t>
                              </m:r>
                            </m:sup>
                          </m:sSup>
                        </m:den>
                      </m:f>
                    </m:oMath>
                  </m:oMathPara>
                </a14:m>
                <a:endParaRPr lang="en-US"/>
              </a:p>
            </p:txBody>
          </p:sp>
        </mc:Choice>
        <mc:Fallback xmlns="">
          <p:sp>
            <p:nvSpPr>
              <p:cNvPr id="18" name="TextBox 17">
                <a:extLst>
                  <a:ext uri="{FF2B5EF4-FFF2-40B4-BE49-F238E27FC236}">
                    <a16:creationId xmlns:a16="http://schemas.microsoft.com/office/drawing/2014/main" id="{FFD72CC6-89B4-E948-2250-F807CD6A7A9D}"/>
                  </a:ext>
                </a:extLst>
              </p:cNvPr>
              <p:cNvSpPr txBox="1">
                <a:spLocks noRot="1" noChangeAspect="1" noMove="1" noResize="1" noEditPoints="1" noAdjustHandles="1" noChangeArrowheads="1" noChangeShapeType="1" noTextEdit="1"/>
              </p:cNvSpPr>
              <p:nvPr/>
            </p:nvSpPr>
            <p:spPr>
              <a:xfrm>
                <a:off x="6340565" y="5366303"/>
                <a:ext cx="2815963" cy="808426"/>
              </a:xfrm>
              <a:prstGeom prst="rect">
                <a:avLst/>
              </a:prstGeom>
              <a:blipFill>
                <a:blip r:embed="rId10"/>
                <a:stretch>
                  <a:fillRect l="-2703" r="-450" b="-10769"/>
                </a:stretch>
              </a:blipFill>
            </p:spPr>
            <p:txBody>
              <a:bodyPr/>
              <a:lstStyle/>
              <a:p>
                <a:r>
                  <a:rPr lang="en-IT">
                    <a:noFill/>
                  </a:rPr>
                  <a:t> </a:t>
                </a:r>
              </a:p>
            </p:txBody>
          </p:sp>
        </mc:Fallback>
      </mc:AlternateContent>
      <p:sp>
        <p:nvSpPr>
          <p:cNvPr id="5" name="TextBox 4">
            <a:extLst>
              <a:ext uri="{FF2B5EF4-FFF2-40B4-BE49-F238E27FC236}">
                <a16:creationId xmlns:a16="http://schemas.microsoft.com/office/drawing/2014/main" id="{819CD233-297E-9CCA-86D7-574B49B9E3E2}"/>
              </a:ext>
            </a:extLst>
          </p:cNvPr>
          <p:cNvSpPr txBox="1"/>
          <p:nvPr/>
        </p:nvSpPr>
        <p:spPr>
          <a:xfrm rot="20278665">
            <a:off x="2539849" y="4114402"/>
            <a:ext cx="2142702" cy="369332"/>
          </a:xfrm>
          <a:prstGeom prst="rect">
            <a:avLst/>
          </a:prstGeom>
          <a:noFill/>
        </p:spPr>
        <p:txBody>
          <a:bodyPr wrap="none" rtlCol="0">
            <a:spAutoFit/>
          </a:bodyPr>
          <a:lstStyle/>
          <a:p>
            <a:r>
              <a:rPr lang="en-GB" sz="1800"/>
              <a:t>p</a:t>
            </a:r>
            <a:r>
              <a:rPr lang="en-IT" sz="1800"/>
              <a:t>hoton looses energy</a:t>
            </a:r>
          </a:p>
        </p:txBody>
      </p:sp>
      <p:sp>
        <p:nvSpPr>
          <p:cNvPr id="10" name="TextBox 9">
            <a:extLst>
              <a:ext uri="{FF2B5EF4-FFF2-40B4-BE49-F238E27FC236}">
                <a16:creationId xmlns:a16="http://schemas.microsoft.com/office/drawing/2014/main" id="{B6DF99C2-BE30-4268-C0A9-04A8D4E8B02B}"/>
              </a:ext>
            </a:extLst>
          </p:cNvPr>
          <p:cNvSpPr txBox="1"/>
          <p:nvPr/>
        </p:nvSpPr>
        <p:spPr>
          <a:xfrm rot="1695366">
            <a:off x="5156381" y="4219347"/>
            <a:ext cx="2245295" cy="369332"/>
          </a:xfrm>
          <a:prstGeom prst="rect">
            <a:avLst/>
          </a:prstGeom>
          <a:noFill/>
        </p:spPr>
        <p:txBody>
          <a:bodyPr wrap="none" rtlCol="0">
            <a:spAutoFit/>
          </a:bodyPr>
          <a:lstStyle/>
          <a:p>
            <a:r>
              <a:rPr lang="en-GB" sz="1800"/>
              <a:t>electr</a:t>
            </a:r>
            <a:r>
              <a:rPr lang="en-IT" sz="1800"/>
              <a:t>on looses energy</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EBAAB80-854A-014B-4770-3F478161E8BB}"/>
                  </a:ext>
                </a:extLst>
              </p:cNvPr>
              <p:cNvSpPr txBox="1"/>
              <p:nvPr/>
            </p:nvSpPr>
            <p:spPr>
              <a:xfrm>
                <a:off x="7114238" y="6274132"/>
                <a:ext cx="1970283" cy="4787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a:latin typeface="Cambria Math" panose="02040503050406030204" pitchFamily="18" charset="0"/>
                            </a:rPr>
                          </m:ctrlPr>
                        </m:funcPr>
                        <m:fName>
                          <m:limLow>
                            <m:limLowPr>
                              <m:ctrlPr>
                                <a:rPr lang="en-US" b="0" i="1">
                                  <a:latin typeface="Cambria Math" panose="02040503050406030204" pitchFamily="18" charset="0"/>
                                </a:rPr>
                              </m:ctrlPr>
                            </m:limLowPr>
                            <m:e>
                              <m:r>
                                <m:rPr>
                                  <m:sty m:val="p"/>
                                </m:rPr>
                                <a:rPr lang="en-US" b="0" i="0">
                                  <a:latin typeface="Cambria Math" panose="02040503050406030204" pitchFamily="18" charset="0"/>
                                </a:rPr>
                                <m:t>lim</m:t>
                              </m:r>
                            </m:e>
                            <m:lim>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lim>
                          </m:limLow>
                        </m:fName>
                        <m:e>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e>
                      </m:func>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a:p>
            </p:txBody>
          </p:sp>
        </mc:Choice>
        <mc:Fallback xmlns="">
          <p:sp>
            <p:nvSpPr>
              <p:cNvPr id="21" name="TextBox 20">
                <a:extLst>
                  <a:ext uri="{FF2B5EF4-FFF2-40B4-BE49-F238E27FC236}">
                    <a16:creationId xmlns:a16="http://schemas.microsoft.com/office/drawing/2014/main" id="{5CC94AB0-A140-1993-2F65-1CEFF45F9D9C}"/>
                  </a:ext>
                </a:extLst>
              </p:cNvPr>
              <p:cNvSpPr txBox="1">
                <a:spLocks noRot="1" noChangeAspect="1" noMove="1" noResize="1" noEditPoints="1" noAdjustHandles="1" noChangeArrowheads="1" noChangeShapeType="1" noTextEdit="1"/>
              </p:cNvSpPr>
              <p:nvPr/>
            </p:nvSpPr>
            <p:spPr>
              <a:xfrm>
                <a:off x="7114238" y="6274132"/>
                <a:ext cx="1970283" cy="478785"/>
              </a:xfrm>
              <a:prstGeom prst="rect">
                <a:avLst/>
              </a:prstGeom>
              <a:blipFill>
                <a:blip r:embed="rId11"/>
                <a:stretch>
                  <a:fillRect l="-1282" b="-15385"/>
                </a:stretch>
              </a:blipFill>
            </p:spPr>
            <p:txBody>
              <a:bodyPr/>
              <a:lstStyle/>
              <a:p>
                <a:r>
                  <a:rPr lang="en-IT">
                    <a:noFill/>
                  </a:rPr>
                  <a:t> </a:t>
                </a:r>
              </a:p>
            </p:txBody>
          </p:sp>
        </mc:Fallback>
      </mc:AlternateContent>
      <p:sp>
        <p:nvSpPr>
          <p:cNvPr id="22" name="Rectangle 21">
            <a:extLst>
              <a:ext uri="{FF2B5EF4-FFF2-40B4-BE49-F238E27FC236}">
                <a16:creationId xmlns:a16="http://schemas.microsoft.com/office/drawing/2014/main" id="{4B60CEDE-2C55-05A5-F676-00F278312742}"/>
              </a:ext>
            </a:extLst>
          </p:cNvPr>
          <p:cNvSpPr/>
          <p:nvPr/>
        </p:nvSpPr>
        <p:spPr bwMode="auto">
          <a:xfrm>
            <a:off x="1782099" y="2564904"/>
            <a:ext cx="5814237" cy="1010185"/>
          </a:xfrm>
          <a:prstGeom prst="rect">
            <a:avLst/>
          </a:prstGeom>
          <a:solidFill>
            <a:srgbClr val="FFFF00">
              <a:alpha val="29945"/>
            </a:srgb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7202026-77C4-AF74-1A23-8348FFD78F90}"/>
                  </a:ext>
                </a:extLst>
              </p:cNvPr>
              <p:cNvSpPr txBox="1"/>
              <p:nvPr/>
            </p:nvSpPr>
            <p:spPr>
              <a:xfrm>
                <a:off x="102861" y="6309320"/>
                <a:ext cx="1097578"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𝜆</m:t>
                      </m:r>
                      <m:r>
                        <a:rPr lang="it-IT" b="0" i="1">
                          <a:latin typeface="Cambria Math" panose="02040503050406030204" pitchFamily="18" charset="0"/>
                          <a:ea typeface="Cambria Math" panose="02040503050406030204" pitchFamily="18" charset="0"/>
                        </a:rPr>
                        <m:t>′≠∞</m:t>
                      </m:r>
                    </m:oMath>
                  </m:oMathPara>
                </a14:m>
                <a:endParaRPr lang="en-US"/>
              </a:p>
            </p:txBody>
          </p:sp>
        </mc:Choice>
        <mc:Fallback xmlns="">
          <p:sp>
            <p:nvSpPr>
              <p:cNvPr id="16" name="TextBox 15">
                <a:extLst>
                  <a:ext uri="{FF2B5EF4-FFF2-40B4-BE49-F238E27FC236}">
                    <a16:creationId xmlns:a16="http://schemas.microsoft.com/office/drawing/2014/main" id="{98763EA7-FF50-D00A-3D4D-AD76C66E278C}"/>
                  </a:ext>
                </a:extLst>
              </p:cNvPr>
              <p:cNvSpPr txBox="1">
                <a:spLocks noRot="1" noChangeAspect="1" noMove="1" noResize="1" noEditPoints="1" noAdjustHandles="1" noChangeArrowheads="1" noChangeShapeType="1" noTextEdit="1"/>
              </p:cNvSpPr>
              <p:nvPr/>
            </p:nvSpPr>
            <p:spPr>
              <a:xfrm>
                <a:off x="102861" y="6309320"/>
                <a:ext cx="1097578" cy="369332"/>
              </a:xfrm>
              <a:prstGeom prst="rect">
                <a:avLst/>
              </a:prstGeom>
              <a:blipFill>
                <a:blip r:embed="rId14"/>
                <a:stretch>
                  <a:fillRect l="-2299" t="-3226" b="-3226"/>
                </a:stretch>
              </a:blipFill>
            </p:spPr>
            <p:txBody>
              <a:bodyPr/>
              <a:lstStyle/>
              <a:p>
                <a:r>
                  <a:rPr lang="en-IT">
                    <a:noFill/>
                  </a:rPr>
                  <a:t> </a:t>
                </a:r>
              </a:p>
            </p:txBody>
          </p:sp>
        </mc:Fallback>
      </mc:AlternateContent>
      <p:sp>
        <p:nvSpPr>
          <p:cNvPr id="25" name="TextBox 24">
            <a:extLst>
              <a:ext uri="{FF2B5EF4-FFF2-40B4-BE49-F238E27FC236}">
                <a16:creationId xmlns:a16="http://schemas.microsoft.com/office/drawing/2014/main" id="{90AA5396-78A8-507B-60BE-6C6A41E8C553}"/>
              </a:ext>
            </a:extLst>
          </p:cNvPr>
          <p:cNvSpPr txBox="1"/>
          <p:nvPr/>
        </p:nvSpPr>
        <p:spPr>
          <a:xfrm>
            <a:off x="-36512" y="6616749"/>
            <a:ext cx="2977097" cy="338554"/>
          </a:xfrm>
          <a:prstGeom prst="rect">
            <a:avLst/>
          </a:prstGeom>
          <a:noFill/>
        </p:spPr>
        <p:txBody>
          <a:bodyPr wrap="none" rtlCol="0">
            <a:spAutoFit/>
          </a:bodyPr>
          <a:lstStyle/>
          <a:p>
            <a:r>
              <a:rPr lang="en-GB" sz="1600"/>
              <a:t>i</a:t>
            </a:r>
            <a:r>
              <a:rPr lang="en-IT" sz="1600"/>
              <a:t>solated e</a:t>
            </a:r>
            <a:r>
              <a:rPr lang="en-IT" sz="1600" baseline="30000"/>
              <a:t>-</a:t>
            </a:r>
            <a:r>
              <a:rPr lang="en-IT" sz="1600"/>
              <a:t> cannot absorb a photon</a:t>
            </a:r>
          </a:p>
        </p:txBody>
      </p:sp>
      <p:sp>
        <p:nvSpPr>
          <p:cNvPr id="18433" name="Rectangle 2">
            <a:extLst>
              <a:ext uri="{FF2B5EF4-FFF2-40B4-BE49-F238E27FC236}">
                <a16:creationId xmlns:a16="http://schemas.microsoft.com/office/drawing/2014/main" id="{5D0E53CC-508A-69C2-A840-049EC8945378}"/>
              </a:ext>
            </a:extLst>
          </p:cNvPr>
          <p:cNvSpPr>
            <a:spLocks noGrp="1" noChangeArrowheads="1"/>
          </p:cNvSpPr>
          <p:nvPr>
            <p:ph type="title"/>
          </p:nvPr>
        </p:nvSpPr>
        <p:spPr>
          <a:xfrm>
            <a:off x="1691680" y="78189"/>
            <a:ext cx="6336704" cy="830531"/>
          </a:xfrm>
        </p:spPr>
        <p:txBody>
          <a:bodyPr/>
          <a:lstStyle/>
          <a:p>
            <a:r>
              <a:rPr lang="en-GB" sz="2400" b="1" i="1">
                <a:solidFill>
                  <a:srgbClr val="FF0000"/>
                </a:solidFill>
                <a:latin typeface="Times" charset="0"/>
                <a:ea typeface="ＭＳ Ｐゴシック" charset="0"/>
              </a:rPr>
              <a:t>An invariant view at Compton effect - 1</a:t>
            </a:r>
            <a:br>
              <a:rPr lang="en-GB" sz="2800" b="1" i="1">
                <a:solidFill>
                  <a:srgbClr val="FF0000"/>
                </a:solidFill>
                <a:latin typeface="Times" charset="0"/>
                <a:ea typeface="ＭＳ Ｐゴシック" charset="0"/>
              </a:rPr>
            </a:br>
            <a:r>
              <a:rPr lang="en-GB" sz="2000" b="1" i="1">
                <a:solidFill>
                  <a:schemeClr val="tx1"/>
                </a:solidFill>
                <a:latin typeface="Times" charset="0"/>
                <a:ea typeface="ＭＳ Ｐゴシック" charset="0"/>
              </a:rPr>
              <a:t>(any inertial ref. frame)</a:t>
            </a:r>
            <a:endParaRPr lang="en-US" sz="2000" b="1" i="1">
              <a:solidFill>
                <a:schemeClr val="tx1"/>
              </a:solidFill>
              <a:latin typeface="Times" charset="0"/>
              <a:ea typeface="ＭＳ Ｐゴシック" charset="0"/>
            </a:endParaRPr>
          </a:p>
        </p:txBody>
      </p:sp>
      <p:sp>
        <p:nvSpPr>
          <p:cNvPr id="26" name="TextBox 25">
            <a:extLst>
              <a:ext uri="{FF2B5EF4-FFF2-40B4-BE49-F238E27FC236}">
                <a16:creationId xmlns:a16="http://schemas.microsoft.com/office/drawing/2014/main" id="{CB4B96C7-2C7D-65F9-DE1B-38C81BFD562D}"/>
              </a:ext>
            </a:extLst>
          </p:cNvPr>
          <p:cNvSpPr txBox="1"/>
          <p:nvPr/>
        </p:nvSpPr>
        <p:spPr>
          <a:xfrm>
            <a:off x="6867657" y="706142"/>
            <a:ext cx="2235866" cy="584775"/>
          </a:xfrm>
          <a:prstGeom prst="rect">
            <a:avLst/>
          </a:prstGeom>
          <a:noFill/>
        </p:spPr>
        <p:txBody>
          <a:bodyPr wrap="square">
            <a:spAutoFit/>
          </a:bodyPr>
          <a:lstStyle/>
          <a:p>
            <a:pPr algn="l"/>
            <a:r>
              <a:rPr lang="en-GB" sz="1600" b="0" i="0">
                <a:solidFill>
                  <a:srgbClr val="222222"/>
                </a:solidFill>
                <a:effectLst/>
                <a:latin typeface="Arial" panose="020B0604020202020204" pitchFamily="34" charset="0"/>
              </a:rPr>
              <a:t>Phys. Rev. AB (2018)</a:t>
            </a:r>
          </a:p>
          <a:p>
            <a:pPr algn="l"/>
            <a:r>
              <a:rPr lang="en-GB" sz="1600" b="1" i="0">
                <a:solidFill>
                  <a:srgbClr val="222222"/>
                </a:solidFill>
                <a:effectLst/>
                <a:latin typeface="Arial" panose="020B0604020202020204" pitchFamily="34" charset="0"/>
              </a:rPr>
              <a:t>21</a:t>
            </a:r>
            <a:r>
              <a:rPr lang="en-GB" sz="1600" b="0" i="0">
                <a:solidFill>
                  <a:srgbClr val="222222"/>
                </a:solidFill>
                <a:effectLst/>
                <a:latin typeface="Arial" panose="020B0604020202020204" pitchFamily="34" charset="0"/>
              </a:rPr>
              <a:t>, 030701</a:t>
            </a:r>
          </a:p>
        </p:txBody>
      </p:sp>
      <p:sp>
        <p:nvSpPr>
          <p:cNvPr id="12" name="TextBox 11">
            <a:extLst>
              <a:ext uri="{FF2B5EF4-FFF2-40B4-BE49-F238E27FC236}">
                <a16:creationId xmlns:a16="http://schemas.microsoft.com/office/drawing/2014/main" id="{287867B2-B46D-0A06-E7FA-B9928D305652}"/>
              </a:ext>
            </a:extLst>
          </p:cNvPr>
          <p:cNvSpPr txBox="1"/>
          <p:nvPr/>
        </p:nvSpPr>
        <p:spPr>
          <a:xfrm>
            <a:off x="4535562" y="4551511"/>
            <a:ext cx="981359" cy="461665"/>
          </a:xfrm>
          <a:prstGeom prst="rect">
            <a:avLst/>
          </a:prstGeom>
          <a:noFill/>
        </p:spPr>
        <p:txBody>
          <a:bodyPr wrap="none" rtlCol="0">
            <a:spAutoFit/>
          </a:bodyPr>
          <a:lstStyle/>
          <a:p>
            <a:pPr algn="ctr"/>
            <a:r>
              <a:rPr lang="en-IT" b="1"/>
              <a:t>S.C.S.</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6EA8ACC-EE15-BC04-2573-C19C955AE2F5}"/>
                  </a:ext>
                </a:extLst>
              </p:cNvPr>
              <p:cNvSpPr txBox="1"/>
              <p:nvPr/>
            </p:nvSpPr>
            <p:spPr>
              <a:xfrm>
                <a:off x="3690456" y="5102822"/>
                <a:ext cx="2235865" cy="68903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ea typeface="Cambria Math" panose="02040503050406030204" pitchFamily="18" charset="0"/>
                        </a:rPr>
                        <m:t>𝛽</m:t>
                      </m:r>
                      <m:r>
                        <a:rPr lang="it-IT" b="0" i="1">
                          <a:latin typeface="Cambria Math" panose="02040503050406030204" pitchFamily="18" charset="0"/>
                          <a:ea typeface="Cambria Math" panose="02040503050406030204" pitchFamily="18" charset="0"/>
                        </a:rPr>
                        <m:t> </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𝑋</m:t>
                          </m:r>
                        </m:num>
                        <m:den>
                          <m:r>
                            <a:rPr lang="it-IT" b="0" i="1">
                              <a:latin typeface="Cambria Math" panose="02040503050406030204" pitchFamily="18" charset="0"/>
                              <a:ea typeface="Cambria Math" panose="02040503050406030204" pitchFamily="18" charset="0"/>
                            </a:rPr>
                            <m:t>4</m:t>
                          </m:r>
                        </m:den>
                      </m:f>
                    </m:oMath>
                  </m:oMathPara>
                </a14:m>
                <a:endParaRPr lang="en-US"/>
              </a:p>
            </p:txBody>
          </p:sp>
        </mc:Choice>
        <mc:Fallback xmlns="">
          <p:sp>
            <p:nvSpPr>
              <p:cNvPr id="19" name="TextBox 18">
                <a:extLst>
                  <a:ext uri="{FF2B5EF4-FFF2-40B4-BE49-F238E27FC236}">
                    <a16:creationId xmlns:a16="http://schemas.microsoft.com/office/drawing/2014/main" id="{5003DF43-1C23-3979-5D5C-AB742B75A4BF}"/>
                  </a:ext>
                </a:extLst>
              </p:cNvPr>
              <p:cNvSpPr txBox="1">
                <a:spLocks noRot="1" noChangeAspect="1" noMove="1" noResize="1" noEditPoints="1" noAdjustHandles="1" noChangeArrowheads="1" noChangeShapeType="1" noTextEdit="1"/>
              </p:cNvSpPr>
              <p:nvPr/>
            </p:nvSpPr>
            <p:spPr>
              <a:xfrm>
                <a:off x="3690456" y="5102822"/>
                <a:ext cx="2235865" cy="689035"/>
              </a:xfrm>
              <a:prstGeom prst="rect">
                <a:avLst/>
              </a:prstGeom>
              <a:blipFill>
                <a:blip r:embed="rId15"/>
                <a:stretch>
                  <a:fillRect b="-1428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FC6A108-8F6F-7738-511B-BD58BFDF795A}"/>
                  </a:ext>
                </a:extLst>
              </p:cNvPr>
              <p:cNvSpPr txBox="1"/>
              <p:nvPr/>
            </p:nvSpPr>
            <p:spPr>
              <a:xfrm>
                <a:off x="3491880" y="5777632"/>
                <a:ext cx="2861809"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r>
                            <a:rPr lang="it-IT" i="1">
                              <a:latin typeface="Cambria Math" panose="02040503050406030204" pitchFamily="18" charset="0"/>
                            </a:rPr>
                            <m:t>𝐸</m:t>
                          </m:r>
                        </m:e>
                        <m:sub>
                          <m:r>
                            <a:rPr lang="it-IT" i="1">
                              <a:latin typeface="Cambria Math" panose="02040503050406030204" pitchFamily="18" charset="0"/>
                            </a:rPr>
                            <m:t>𝑒</m:t>
                          </m:r>
                        </m:sub>
                      </m:sSub>
                      <m:r>
                        <a:rPr lang="it-IT" b="0" i="1">
                          <a:latin typeface="Cambria Math" panose="02040503050406030204" pitchFamily="18" charset="0"/>
                        </a:rPr>
                        <m:t>=</m:t>
                      </m:r>
                      <m:r>
                        <a:rPr lang="it-IT" b="0" i="1">
                          <a:latin typeface="Cambria Math" panose="02040503050406030204" pitchFamily="18" charset="0"/>
                          <a:ea typeface="Cambria Math" panose="02040503050406030204" pitchFamily="18" charset="0"/>
                        </a:rPr>
                        <m:t>𝛽𝛾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20" name="TextBox 19">
                <a:extLst>
                  <a:ext uri="{FF2B5EF4-FFF2-40B4-BE49-F238E27FC236}">
                    <a16:creationId xmlns:a16="http://schemas.microsoft.com/office/drawing/2014/main" id="{0DBAE3AB-99C1-472F-FBE6-DC2A7211F5B8}"/>
                  </a:ext>
                </a:extLst>
              </p:cNvPr>
              <p:cNvSpPr txBox="1">
                <a:spLocks noRot="1" noChangeAspect="1" noMove="1" noResize="1" noEditPoints="1" noAdjustHandles="1" noChangeArrowheads="1" noChangeShapeType="1" noTextEdit="1"/>
              </p:cNvSpPr>
              <p:nvPr/>
            </p:nvSpPr>
            <p:spPr>
              <a:xfrm>
                <a:off x="3491880" y="5777632"/>
                <a:ext cx="2861809" cy="405304"/>
              </a:xfrm>
              <a:prstGeom prst="rect">
                <a:avLst/>
              </a:prstGeom>
              <a:blipFill>
                <a:blip r:embed="rId16"/>
                <a:stretch>
                  <a:fillRect l="-2655" r="-442" b="-25000"/>
                </a:stretch>
              </a:blipFill>
            </p:spPr>
            <p:txBody>
              <a:bodyPr/>
              <a:lstStyle/>
              <a:p>
                <a:r>
                  <a:rPr lang="en-IT">
                    <a:noFill/>
                  </a:rPr>
                  <a:t> </a:t>
                </a:r>
              </a:p>
            </p:txBody>
          </p:sp>
        </mc:Fallback>
      </mc:AlternateContent>
      <p:sp>
        <p:nvSpPr>
          <p:cNvPr id="23" name="Oval 22">
            <a:extLst>
              <a:ext uri="{FF2B5EF4-FFF2-40B4-BE49-F238E27FC236}">
                <a16:creationId xmlns:a16="http://schemas.microsoft.com/office/drawing/2014/main" id="{BAD8B236-1B16-69D9-3498-2169A6D7CD8F}"/>
              </a:ext>
            </a:extLst>
          </p:cNvPr>
          <p:cNvSpPr/>
          <p:nvPr/>
        </p:nvSpPr>
        <p:spPr bwMode="auto">
          <a:xfrm>
            <a:off x="3499384" y="4979180"/>
            <a:ext cx="2800808" cy="1834196"/>
          </a:xfrm>
          <a:prstGeom prst="ellipse">
            <a:avLst/>
          </a:prstGeom>
          <a:solidFill>
            <a:srgbClr val="00B050">
              <a:alpha val="4125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1987100-E61E-EB66-17F7-66B2A271D4F1}"/>
                  </a:ext>
                </a:extLst>
              </p:cNvPr>
              <p:cNvSpPr txBox="1"/>
              <p:nvPr/>
            </p:nvSpPr>
            <p:spPr>
              <a:xfrm>
                <a:off x="3936505" y="6228842"/>
                <a:ext cx="2142061"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i="1">
                          <a:latin typeface="Cambria Math" charset="0"/>
                          <a:ea typeface="Cambria Math" panose="02040503050406030204" pitchFamily="18" charset="0"/>
                        </a:rPr>
                        <m:t>≠</m:t>
                      </m:r>
                      <m:r>
                        <a:rPr lang="it-IT" b="0" i="1">
                          <a:latin typeface="Cambria Math" panose="02040503050406030204" pitchFamily="18" charset="0"/>
                        </a:rPr>
                        <m:t>𝑓</m:t>
                      </m:r>
                      <m:d>
                        <m:dPr>
                          <m:ctrlPr>
                            <a:rPr lang="it-IT" b="0" i="1">
                              <a:latin typeface="Cambria Math" panose="02040503050406030204" pitchFamily="18" charset="0"/>
                            </a:rPr>
                          </m:ctrlPr>
                        </m:dPr>
                        <m:e>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sSup>
                            <m:sSupPr>
                              <m:ctrlPr>
                                <a:rPr lang="it-IT" b="0" i="1">
                                  <a:latin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𝜗</m:t>
                              </m:r>
                            </m:e>
                            <m:sup>
                              <m:r>
                                <a:rPr lang="it-IT" b="0" i="1">
                                  <a:latin typeface="Cambria Math" panose="02040503050406030204" pitchFamily="18" charset="0"/>
                                </a:rPr>
                                <m:t>2</m:t>
                              </m:r>
                            </m:sup>
                          </m:sSup>
                        </m:e>
                      </m:d>
                    </m:oMath>
                  </m:oMathPara>
                </a14:m>
                <a:endParaRPr lang="en-US"/>
              </a:p>
            </p:txBody>
          </p:sp>
        </mc:Choice>
        <mc:Fallback xmlns="">
          <p:sp>
            <p:nvSpPr>
              <p:cNvPr id="24" name="TextBox 23">
                <a:extLst>
                  <a:ext uri="{FF2B5EF4-FFF2-40B4-BE49-F238E27FC236}">
                    <a16:creationId xmlns:a16="http://schemas.microsoft.com/office/drawing/2014/main" id="{66F52B0B-BEA3-A035-67F4-71263560B499}"/>
                  </a:ext>
                </a:extLst>
              </p:cNvPr>
              <p:cNvSpPr txBox="1">
                <a:spLocks noRot="1" noChangeAspect="1" noMove="1" noResize="1" noEditPoints="1" noAdjustHandles="1" noChangeArrowheads="1" noChangeShapeType="1" noTextEdit="1"/>
              </p:cNvSpPr>
              <p:nvPr/>
            </p:nvSpPr>
            <p:spPr>
              <a:xfrm>
                <a:off x="3936505" y="6228842"/>
                <a:ext cx="2142061" cy="405304"/>
              </a:xfrm>
              <a:prstGeom prst="rect">
                <a:avLst/>
              </a:prstGeom>
              <a:blipFill>
                <a:blip r:embed="rId17"/>
                <a:stretch>
                  <a:fillRect l="-3550" b="-21212"/>
                </a:stretch>
              </a:blipFill>
            </p:spPr>
            <p:txBody>
              <a:bodyPr/>
              <a:lstStyle/>
              <a:p>
                <a:r>
                  <a:rPr lang="en-IT">
                    <a:noFill/>
                  </a:rPr>
                  <a:t> </a:t>
                </a:r>
              </a:p>
            </p:txBody>
          </p:sp>
        </mc:Fallback>
      </mc:AlternateContent>
      <p:sp>
        <p:nvSpPr>
          <p:cNvPr id="27" name="TextBox 26">
            <a:extLst>
              <a:ext uri="{FF2B5EF4-FFF2-40B4-BE49-F238E27FC236}">
                <a16:creationId xmlns:a16="http://schemas.microsoft.com/office/drawing/2014/main" id="{A41B2B00-07E8-6F16-F0C4-78002BFEC9D6}"/>
              </a:ext>
            </a:extLst>
          </p:cNvPr>
          <p:cNvSpPr txBox="1"/>
          <p:nvPr/>
        </p:nvSpPr>
        <p:spPr>
          <a:xfrm rot="20134216">
            <a:off x="2848248" y="3871131"/>
            <a:ext cx="734496" cy="461665"/>
          </a:xfrm>
          <a:prstGeom prst="rect">
            <a:avLst/>
          </a:prstGeom>
          <a:noFill/>
        </p:spPr>
        <p:txBody>
          <a:bodyPr wrap="none" rtlCol="0">
            <a:spAutoFit/>
          </a:bodyPr>
          <a:lstStyle/>
          <a:p>
            <a:r>
              <a:rPr lang="en-IT" i="1"/>
              <a:t>A&lt;0</a:t>
            </a:r>
          </a:p>
        </p:txBody>
      </p:sp>
      <p:sp>
        <p:nvSpPr>
          <p:cNvPr id="29" name="TextBox 28">
            <a:extLst>
              <a:ext uri="{FF2B5EF4-FFF2-40B4-BE49-F238E27FC236}">
                <a16:creationId xmlns:a16="http://schemas.microsoft.com/office/drawing/2014/main" id="{0AB2183F-0C73-03A6-12E9-0EBCA9E619D7}"/>
              </a:ext>
            </a:extLst>
          </p:cNvPr>
          <p:cNvSpPr txBox="1"/>
          <p:nvPr/>
        </p:nvSpPr>
        <p:spPr>
          <a:xfrm rot="1419814">
            <a:off x="5631233" y="3620057"/>
            <a:ext cx="734496" cy="461665"/>
          </a:xfrm>
          <a:prstGeom prst="rect">
            <a:avLst/>
          </a:prstGeom>
          <a:noFill/>
        </p:spPr>
        <p:txBody>
          <a:bodyPr wrap="none" rtlCol="0">
            <a:spAutoFit/>
          </a:bodyPr>
          <a:lstStyle/>
          <a:p>
            <a:r>
              <a:rPr lang="en-IT" i="1"/>
              <a:t>A&gt;0</a:t>
            </a:r>
          </a:p>
        </p:txBody>
      </p:sp>
      <p:sp>
        <p:nvSpPr>
          <p:cNvPr id="30" name="TextBox 29">
            <a:extLst>
              <a:ext uri="{FF2B5EF4-FFF2-40B4-BE49-F238E27FC236}">
                <a16:creationId xmlns:a16="http://schemas.microsoft.com/office/drawing/2014/main" id="{AA4D10EE-B8AB-5B63-89E0-6CEAD78C638E}"/>
              </a:ext>
            </a:extLst>
          </p:cNvPr>
          <p:cNvSpPr txBox="1"/>
          <p:nvPr/>
        </p:nvSpPr>
        <p:spPr>
          <a:xfrm>
            <a:off x="4653747" y="3847163"/>
            <a:ext cx="734496" cy="461665"/>
          </a:xfrm>
          <a:prstGeom prst="rect">
            <a:avLst/>
          </a:prstGeom>
          <a:noFill/>
        </p:spPr>
        <p:txBody>
          <a:bodyPr wrap="none" rtlCol="0">
            <a:spAutoFit/>
          </a:bodyPr>
          <a:lstStyle/>
          <a:p>
            <a:r>
              <a:rPr lang="en-IT" i="1"/>
              <a:t>A=0</a:t>
            </a:r>
          </a:p>
        </p:txBody>
      </p:sp>
      <p:sp>
        <p:nvSpPr>
          <p:cNvPr id="28" name="TextBox 27">
            <a:extLst>
              <a:ext uri="{FF2B5EF4-FFF2-40B4-BE49-F238E27FC236}">
                <a16:creationId xmlns:a16="http://schemas.microsoft.com/office/drawing/2014/main" id="{AFF91D90-33EB-7026-5724-DABEA2F45CB8}"/>
              </a:ext>
            </a:extLst>
          </p:cNvPr>
          <p:cNvSpPr txBox="1"/>
          <p:nvPr/>
        </p:nvSpPr>
        <p:spPr>
          <a:xfrm>
            <a:off x="5580112" y="4653136"/>
            <a:ext cx="1066318" cy="461665"/>
          </a:xfrm>
          <a:prstGeom prst="rect">
            <a:avLst/>
          </a:prstGeom>
          <a:solidFill>
            <a:srgbClr val="FF0000"/>
          </a:solidFill>
        </p:spPr>
        <p:txBody>
          <a:bodyPr wrap="none" rtlCol="0">
            <a:spAutoFit/>
          </a:bodyPr>
          <a:lstStyle/>
          <a:p>
            <a:r>
              <a:rPr lang="en-IT" b="1"/>
              <a:t>FICS !</a:t>
            </a:r>
          </a:p>
        </p:txBody>
      </p:sp>
    </p:spTree>
    <p:extLst>
      <p:ext uri="{BB962C8B-B14F-4D97-AF65-F5344CB8AC3E}">
        <p14:creationId xmlns:p14="http://schemas.microsoft.com/office/powerpoint/2010/main" val="659039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29B0CDB7-92EF-79D2-DDA6-708037B28849}"/>
              </a:ext>
            </a:extLst>
          </p:cNvPr>
          <p:cNvPicPr>
            <a:picLocks noChangeAspect="1"/>
          </p:cNvPicPr>
          <p:nvPr/>
        </p:nvPicPr>
        <p:blipFill>
          <a:blip r:embed="rId3"/>
          <a:stretch>
            <a:fillRect/>
          </a:stretch>
        </p:blipFill>
        <p:spPr>
          <a:xfrm>
            <a:off x="1619672" y="116632"/>
            <a:ext cx="6480720" cy="2147896"/>
          </a:xfrm>
          <a:prstGeom prst="rect">
            <a:avLst/>
          </a:prstGeom>
        </p:spPr>
      </p:pic>
      <p:pic>
        <p:nvPicPr>
          <p:cNvPr id="5" name="Picture 4" descr="A person smoking a cigarette&#10;&#10;Description automatically generated">
            <a:extLst>
              <a:ext uri="{FF2B5EF4-FFF2-40B4-BE49-F238E27FC236}">
                <a16:creationId xmlns:a16="http://schemas.microsoft.com/office/drawing/2014/main" id="{0721EEB7-801F-305F-4D86-6692D3056035}"/>
              </a:ext>
            </a:extLst>
          </p:cNvPr>
          <p:cNvPicPr>
            <a:picLocks noChangeAspect="1"/>
          </p:cNvPicPr>
          <p:nvPr/>
        </p:nvPicPr>
        <p:blipFill>
          <a:blip r:embed="rId4"/>
          <a:stretch>
            <a:fillRect/>
          </a:stretch>
        </p:blipFill>
        <p:spPr>
          <a:xfrm>
            <a:off x="1331640" y="2514518"/>
            <a:ext cx="6480720" cy="4157910"/>
          </a:xfrm>
          <a:prstGeom prst="rect">
            <a:avLst/>
          </a:prstGeom>
        </p:spPr>
      </p:pic>
      <p:sp>
        <p:nvSpPr>
          <p:cNvPr id="2" name="Rectangle 1">
            <a:extLst>
              <a:ext uri="{FF2B5EF4-FFF2-40B4-BE49-F238E27FC236}">
                <a16:creationId xmlns:a16="http://schemas.microsoft.com/office/drawing/2014/main" id="{D8AA0A77-969B-8434-A277-BAEE5EC1242C}"/>
              </a:ext>
            </a:extLst>
          </p:cNvPr>
          <p:cNvSpPr/>
          <p:nvPr/>
        </p:nvSpPr>
        <p:spPr bwMode="auto">
          <a:xfrm>
            <a:off x="1331640" y="5157192"/>
            <a:ext cx="3240360" cy="432048"/>
          </a:xfrm>
          <a:prstGeom prst="rect">
            <a:avLst/>
          </a:prstGeom>
          <a:solidFill>
            <a:srgbClr val="FFFF00">
              <a:alpha val="4895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 name="TextBox 2">
            <a:extLst>
              <a:ext uri="{FF2B5EF4-FFF2-40B4-BE49-F238E27FC236}">
                <a16:creationId xmlns:a16="http://schemas.microsoft.com/office/drawing/2014/main" id="{0D6F6F60-E0FD-CC2C-F586-888D97E18F37}"/>
              </a:ext>
            </a:extLst>
          </p:cNvPr>
          <p:cNvSpPr txBox="1"/>
          <p:nvPr/>
        </p:nvSpPr>
        <p:spPr>
          <a:xfrm>
            <a:off x="5148064" y="1974025"/>
            <a:ext cx="3523722" cy="830997"/>
          </a:xfrm>
          <a:prstGeom prst="rect">
            <a:avLst/>
          </a:prstGeom>
          <a:noFill/>
        </p:spPr>
        <p:txBody>
          <a:bodyPr wrap="none" rtlCol="0">
            <a:spAutoFit/>
          </a:bodyPr>
          <a:lstStyle/>
          <a:p>
            <a:r>
              <a:rPr lang="en-GB" i="1"/>
              <a:t>o</a:t>
            </a:r>
            <a:r>
              <a:rPr lang="en-IT" i="1"/>
              <a:t>f initiating nuclear fusion</a:t>
            </a:r>
          </a:p>
          <a:p>
            <a:r>
              <a:rPr lang="en-GB" i="1"/>
              <a:t>o</a:t>
            </a:r>
            <a:r>
              <a:rPr lang="en-IT" i="1"/>
              <a:t>f the whole atmosphere!!!</a:t>
            </a:r>
          </a:p>
        </p:txBody>
      </p:sp>
      <p:cxnSp>
        <p:nvCxnSpPr>
          <p:cNvPr id="6" name="Straight Arrow Connector 5">
            <a:extLst>
              <a:ext uri="{FF2B5EF4-FFF2-40B4-BE49-F238E27FC236}">
                <a16:creationId xmlns:a16="http://schemas.microsoft.com/office/drawing/2014/main" id="{DC1A52B1-52C1-A84B-3023-849FF7F51872}"/>
              </a:ext>
            </a:extLst>
          </p:cNvPr>
          <p:cNvCxnSpPr/>
          <p:nvPr/>
        </p:nvCxnSpPr>
        <p:spPr bwMode="auto">
          <a:xfrm flipV="1">
            <a:off x="3419872" y="2636912"/>
            <a:ext cx="1728192" cy="1080120"/>
          </a:xfrm>
          <a:prstGeom prst="straightConnector1">
            <a:avLst/>
          </a:prstGeom>
          <a:solidFill>
            <a:schemeClr val="accent1"/>
          </a:solidFill>
          <a:ln w="349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765848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DCB79746-1382-EC6F-EE87-4EFEF09247AA}"/>
              </a:ext>
            </a:extLst>
          </p:cNvPr>
          <p:cNvPicPr>
            <a:picLocks noChangeAspect="1"/>
          </p:cNvPicPr>
          <p:nvPr/>
        </p:nvPicPr>
        <p:blipFill>
          <a:blip r:embed="rId2"/>
          <a:stretch>
            <a:fillRect/>
          </a:stretch>
        </p:blipFill>
        <p:spPr>
          <a:xfrm>
            <a:off x="5111055" y="2924944"/>
            <a:ext cx="3781425" cy="2981325"/>
          </a:xfrm>
          <a:prstGeom prst="rect">
            <a:avLst/>
          </a:prstGeom>
        </p:spPr>
      </p:pic>
      <p:sp>
        <p:nvSpPr>
          <p:cNvPr id="2" name="TextBox 1">
            <a:extLst>
              <a:ext uri="{FF2B5EF4-FFF2-40B4-BE49-F238E27FC236}">
                <a16:creationId xmlns:a16="http://schemas.microsoft.com/office/drawing/2014/main" id="{78454FE5-9805-6BDC-0D69-AE6F8F080CCB}"/>
              </a:ext>
            </a:extLst>
          </p:cNvPr>
          <p:cNvSpPr txBox="1"/>
          <p:nvPr/>
        </p:nvSpPr>
        <p:spPr>
          <a:xfrm>
            <a:off x="683568" y="212447"/>
            <a:ext cx="4576889" cy="1200329"/>
          </a:xfrm>
          <a:prstGeom prst="rect">
            <a:avLst/>
          </a:prstGeom>
          <a:noFill/>
        </p:spPr>
        <p:txBody>
          <a:bodyPr wrap="square" rtlCol="0">
            <a:spAutoFit/>
          </a:bodyPr>
          <a:lstStyle/>
          <a:p>
            <a:pPr algn="ctr"/>
            <a:r>
              <a:rPr lang="en-GB" dirty="0"/>
              <a:t>FCC-ee</a:t>
            </a:r>
          </a:p>
          <a:p>
            <a:pPr algn="ctr"/>
            <a:r>
              <a:rPr lang="en-GB" dirty="0"/>
              <a:t>primary electron beam 100 GeV </a:t>
            </a:r>
          </a:p>
          <a:p>
            <a:pPr algn="ctr"/>
            <a:r>
              <a:rPr lang="en-GB" dirty="0"/>
              <a:t>primary photon beam: 255.5 keV</a:t>
            </a:r>
          </a:p>
        </p:txBody>
      </p:sp>
      <p:pic>
        <p:nvPicPr>
          <p:cNvPr id="3" name="Рисунок 1">
            <a:extLst>
              <a:ext uri="{FF2B5EF4-FFF2-40B4-BE49-F238E27FC236}">
                <a16:creationId xmlns:a16="http://schemas.microsoft.com/office/drawing/2014/main" id="{A7BAD417-B0E7-AF3F-C738-CBCD07CFDE21}"/>
              </a:ext>
            </a:extLst>
          </p:cNvPr>
          <p:cNvPicPr>
            <a:picLocks noChangeAspect="1"/>
          </p:cNvPicPr>
          <p:nvPr/>
        </p:nvPicPr>
        <p:blipFill>
          <a:blip r:embed="rId3"/>
          <a:stretch>
            <a:fillRect/>
          </a:stretch>
        </p:blipFill>
        <p:spPr>
          <a:xfrm>
            <a:off x="179512" y="1484784"/>
            <a:ext cx="4576888" cy="367240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17D171F-1CB4-0FEE-CFB8-88A46A938E78}"/>
                  </a:ext>
                </a:extLst>
              </p:cNvPr>
              <p:cNvSpPr txBox="1"/>
              <p:nvPr/>
            </p:nvSpPr>
            <p:spPr>
              <a:xfrm>
                <a:off x="5322528" y="2059510"/>
                <a:ext cx="3358477" cy="10714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rPr>
                          </m:ctrlPr>
                        </m:sSupPr>
                        <m:e>
                          <m:r>
                            <a:rPr lang="it-IT" b="0" i="1">
                              <a:latin typeface="Cambria Math" panose="02040503050406030204" pitchFamily="18" charset="0"/>
                            </a:rPr>
                            <m:t>𝑋</m:t>
                          </m:r>
                        </m:e>
                        <m:sup>
                          <m:r>
                            <a:rPr lang="it-IT" b="0" i="1">
                              <a:latin typeface="Cambria Math" panose="02040503050406030204" pitchFamily="18" charset="0"/>
                            </a:rPr>
                            <m:t>𝐹𝐼𝐶𝑆</m:t>
                          </m:r>
                        </m:sup>
                      </m:sSup>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oMath>
                  </m:oMathPara>
                </a14:m>
                <a:endParaRPr lang="en-US"/>
              </a:p>
              <a:p>
                <a:endParaRPr lang="en-US"/>
              </a:p>
            </p:txBody>
          </p:sp>
        </mc:Choice>
        <mc:Fallback xmlns="">
          <p:sp>
            <p:nvSpPr>
              <p:cNvPr id="5" name="TextBox 4">
                <a:extLst>
                  <a:ext uri="{FF2B5EF4-FFF2-40B4-BE49-F238E27FC236}">
                    <a16:creationId xmlns:a16="http://schemas.microsoft.com/office/drawing/2014/main" id="{C17D171F-1CB4-0FEE-CFB8-88A46A938E78}"/>
                  </a:ext>
                </a:extLst>
              </p:cNvPr>
              <p:cNvSpPr txBox="1">
                <a:spLocks noRot="1" noChangeAspect="1" noMove="1" noResize="1" noEditPoints="1" noAdjustHandles="1" noChangeArrowheads="1" noChangeShapeType="1" noTextEdit="1"/>
              </p:cNvSpPr>
              <p:nvPr/>
            </p:nvSpPr>
            <p:spPr>
              <a:xfrm>
                <a:off x="5322528" y="2059510"/>
                <a:ext cx="3358477" cy="1071447"/>
              </a:xfrm>
              <a:prstGeom prst="rect">
                <a:avLst/>
              </a:prstGeom>
              <a:blipFill>
                <a:blip r:embed="rId4"/>
                <a:stretch>
                  <a:fillRect t="-2353"/>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7D8CC7D7-DCD6-F089-54E4-3EB203A670ED}"/>
              </a:ext>
            </a:extLst>
          </p:cNvPr>
          <p:cNvSpPr txBox="1"/>
          <p:nvPr/>
        </p:nvSpPr>
        <p:spPr>
          <a:xfrm>
            <a:off x="1619673" y="5301208"/>
            <a:ext cx="1962397" cy="461665"/>
          </a:xfrm>
          <a:prstGeom prst="rect">
            <a:avLst/>
          </a:prstGeom>
          <a:noFill/>
        </p:spPr>
        <p:txBody>
          <a:bodyPr wrap="none" rtlCol="0">
            <a:spAutoFit/>
          </a:bodyPr>
          <a:lstStyle/>
          <a:p>
            <a:r>
              <a:rPr lang="en-IT" i="1"/>
              <a:t>X</a:t>
            </a:r>
            <a:r>
              <a:rPr lang="en-IT" i="1" baseline="-25000"/>
              <a:t>FICS</a:t>
            </a:r>
            <a:r>
              <a:rPr lang="en-IT" i="1"/>
              <a:t>=3.9*10</a:t>
            </a:r>
            <a:r>
              <a:rPr lang="en-IT" i="1" baseline="30000"/>
              <a:t>5</a:t>
            </a:r>
          </a:p>
        </p:txBody>
      </p:sp>
      <p:sp>
        <p:nvSpPr>
          <p:cNvPr id="8" name="TextBox 7">
            <a:extLst>
              <a:ext uri="{FF2B5EF4-FFF2-40B4-BE49-F238E27FC236}">
                <a16:creationId xmlns:a16="http://schemas.microsoft.com/office/drawing/2014/main" id="{57A5334A-7D96-C19C-3DBB-A1C2C05982CD}"/>
              </a:ext>
            </a:extLst>
          </p:cNvPr>
          <p:cNvSpPr txBox="1"/>
          <p:nvPr/>
        </p:nvSpPr>
        <p:spPr>
          <a:xfrm>
            <a:off x="107504" y="5877272"/>
            <a:ext cx="6954981" cy="830997"/>
          </a:xfrm>
          <a:prstGeom prst="rect">
            <a:avLst/>
          </a:prstGeom>
          <a:solidFill>
            <a:srgbClr val="FFFF00"/>
          </a:solidFill>
        </p:spPr>
        <p:txBody>
          <a:bodyPr wrap="none" rtlCol="0">
            <a:spAutoFit/>
          </a:bodyPr>
          <a:lstStyle/>
          <a:p>
            <a:pPr algn="ctr"/>
            <a:r>
              <a:rPr lang="it-IT"/>
              <a:t>Single particle energy extraction from the stored beam</a:t>
            </a:r>
          </a:p>
          <a:p>
            <a:pPr algn="ctr"/>
            <a:r>
              <a:rPr lang="it-IT"/>
              <a:t>in the form of 100 GeV photons</a:t>
            </a:r>
            <a:endParaRPr lang="en-IT"/>
          </a:p>
        </p:txBody>
      </p:sp>
      <p:sp>
        <p:nvSpPr>
          <p:cNvPr id="9" name="TextBox 8">
            <a:extLst>
              <a:ext uri="{FF2B5EF4-FFF2-40B4-BE49-F238E27FC236}">
                <a16:creationId xmlns:a16="http://schemas.microsoft.com/office/drawing/2014/main" id="{ABD24099-2EA0-A057-865A-876C55F41E75}"/>
              </a:ext>
            </a:extLst>
          </p:cNvPr>
          <p:cNvSpPr txBox="1"/>
          <p:nvPr/>
        </p:nvSpPr>
        <p:spPr>
          <a:xfrm>
            <a:off x="6827110" y="6453336"/>
            <a:ext cx="2281394" cy="369332"/>
          </a:xfrm>
          <a:prstGeom prst="rect">
            <a:avLst/>
          </a:prstGeom>
          <a:noFill/>
        </p:spPr>
        <p:txBody>
          <a:bodyPr wrap="none" rtlCol="0">
            <a:spAutoFit/>
          </a:bodyPr>
          <a:lstStyle/>
          <a:p>
            <a:r>
              <a:rPr lang="en-GB" sz="1800">
                <a:highlight>
                  <a:srgbClr val="FFFF00"/>
                </a:highlight>
              </a:rPr>
              <a:t>T</a:t>
            </a:r>
            <a:r>
              <a:rPr lang="en-IT" sz="1800">
                <a:highlight>
                  <a:srgbClr val="FFFF00"/>
                </a:highlight>
              </a:rPr>
              <a:t>hanks to Illya Drebot</a:t>
            </a:r>
          </a:p>
        </p:txBody>
      </p:sp>
      <p:sp>
        <p:nvSpPr>
          <p:cNvPr id="4" name="TextBox 3">
            <a:extLst>
              <a:ext uri="{FF2B5EF4-FFF2-40B4-BE49-F238E27FC236}">
                <a16:creationId xmlns:a16="http://schemas.microsoft.com/office/drawing/2014/main" id="{06094107-8BC3-CEDF-C946-771B3811BFD6}"/>
              </a:ext>
            </a:extLst>
          </p:cNvPr>
          <p:cNvSpPr txBox="1"/>
          <p:nvPr/>
        </p:nvSpPr>
        <p:spPr>
          <a:xfrm>
            <a:off x="5220072" y="397228"/>
            <a:ext cx="3869970" cy="461665"/>
          </a:xfrm>
          <a:prstGeom prst="rect">
            <a:avLst/>
          </a:prstGeom>
          <a:noFill/>
        </p:spPr>
        <p:txBody>
          <a:bodyPr wrap="none" rtlCol="0">
            <a:spAutoFit/>
          </a:bodyPr>
          <a:lstStyle/>
          <a:p>
            <a:r>
              <a:rPr lang="en-IT"/>
              <a:t>Deep recoil Compton: X &gt;&gt;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89A194-2201-D16F-BA0C-DE25718A34DA}"/>
                  </a:ext>
                </a:extLst>
              </p:cNvPr>
              <p:cNvSpPr txBox="1"/>
              <p:nvPr/>
            </p:nvSpPr>
            <p:spPr>
              <a:xfrm>
                <a:off x="5555950" y="959719"/>
                <a:ext cx="3125055" cy="7017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1</m:t>
                              </m:r>
                            </m:num>
                            <m:den>
                              <m:r>
                                <a:rPr lang="it-IT" i="1">
                                  <a:latin typeface="Cambria Math" panose="02040503050406030204" pitchFamily="18" charset="0"/>
                                </a:rPr>
                                <m:t>𝑋</m:t>
                              </m:r>
                            </m:den>
                          </m:f>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baseline="30000"/>
              </a:p>
            </p:txBody>
          </p:sp>
        </mc:Choice>
        <mc:Fallback xmlns="">
          <p:sp>
            <p:nvSpPr>
              <p:cNvPr id="10" name="TextBox 9">
                <a:extLst>
                  <a:ext uri="{FF2B5EF4-FFF2-40B4-BE49-F238E27FC236}">
                    <a16:creationId xmlns:a16="http://schemas.microsoft.com/office/drawing/2014/main" id="{9C89A194-2201-D16F-BA0C-DE25718A34DA}"/>
                  </a:ext>
                </a:extLst>
              </p:cNvPr>
              <p:cNvSpPr txBox="1">
                <a:spLocks noRot="1" noChangeAspect="1" noMove="1" noResize="1" noEditPoints="1" noAdjustHandles="1" noChangeArrowheads="1" noChangeShapeType="1" noTextEdit="1"/>
              </p:cNvSpPr>
              <p:nvPr/>
            </p:nvSpPr>
            <p:spPr>
              <a:xfrm>
                <a:off x="5555950" y="959719"/>
                <a:ext cx="3125055" cy="701731"/>
              </a:xfrm>
              <a:prstGeom prst="rect">
                <a:avLst/>
              </a:prstGeom>
              <a:blipFill>
                <a:blip r:embed="rId5"/>
                <a:stretch>
                  <a:fillRect b="-10526"/>
                </a:stretch>
              </a:blipFill>
            </p:spPr>
            <p:txBody>
              <a:bodyPr/>
              <a:lstStyle/>
              <a:p>
                <a:r>
                  <a:rPr lang="en-IT">
                    <a:noFill/>
                  </a:rPr>
                  <a:t> </a:t>
                </a:r>
              </a:p>
            </p:txBody>
          </p:sp>
        </mc:Fallback>
      </mc:AlternateContent>
      <p:pic>
        <p:nvPicPr>
          <p:cNvPr id="11" name="Picture 10">
            <a:extLst>
              <a:ext uri="{FF2B5EF4-FFF2-40B4-BE49-F238E27FC236}">
                <a16:creationId xmlns:a16="http://schemas.microsoft.com/office/drawing/2014/main" id="{9257FE8E-4E7F-07B7-EB94-C07E1EBA5F39}"/>
              </a:ext>
            </a:extLst>
          </p:cNvPr>
          <p:cNvPicPr>
            <a:picLocks noChangeAspect="1"/>
          </p:cNvPicPr>
          <p:nvPr/>
        </p:nvPicPr>
        <p:blipFill>
          <a:blip r:embed="rId6"/>
          <a:stretch>
            <a:fillRect/>
          </a:stretch>
        </p:blipFill>
        <p:spPr>
          <a:xfrm>
            <a:off x="40477" y="29829"/>
            <a:ext cx="1003131" cy="606637"/>
          </a:xfrm>
          <a:prstGeom prst="rect">
            <a:avLst/>
          </a:prstGeom>
        </p:spPr>
      </p:pic>
    </p:spTree>
    <p:extLst>
      <p:ext uri="{BB962C8B-B14F-4D97-AF65-F5344CB8AC3E}">
        <p14:creationId xmlns:p14="http://schemas.microsoft.com/office/powerpoint/2010/main" val="46578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A72443-28E0-D1B8-022A-0AF33CE18E5C}"/>
            </a:ext>
          </a:extLst>
        </p:cNvPr>
        <p:cNvGrpSpPr/>
        <p:nvPr/>
      </p:nvGrpSpPr>
      <p:grpSpPr>
        <a:xfrm>
          <a:off x="0" y="0"/>
          <a:ext cx="0" cy="0"/>
          <a:chOff x="0" y="0"/>
          <a:chExt cx="0" cy="0"/>
        </a:xfrm>
      </p:grpSpPr>
      <p:pic>
        <p:nvPicPr>
          <p:cNvPr id="12" name="Picture 11" descr="A graph of a number of objects&#10;&#10;Description automatically generated with medium confidence">
            <a:extLst>
              <a:ext uri="{FF2B5EF4-FFF2-40B4-BE49-F238E27FC236}">
                <a16:creationId xmlns:a16="http://schemas.microsoft.com/office/drawing/2014/main" id="{2D70AAEF-3AE1-4D62-02B9-4F20809DACD2}"/>
              </a:ext>
            </a:extLst>
          </p:cNvPr>
          <p:cNvPicPr>
            <a:picLocks noChangeAspect="1"/>
          </p:cNvPicPr>
          <p:nvPr/>
        </p:nvPicPr>
        <p:blipFill>
          <a:blip r:embed="rId2"/>
          <a:stretch>
            <a:fillRect/>
          </a:stretch>
        </p:blipFill>
        <p:spPr>
          <a:xfrm>
            <a:off x="611560" y="2852936"/>
            <a:ext cx="5922739" cy="3718686"/>
          </a:xfrm>
          <a:prstGeom prst="rect">
            <a:avLst/>
          </a:prstGeom>
        </p:spPr>
      </p:pic>
      <p:pic>
        <p:nvPicPr>
          <p:cNvPr id="14" name="Picture 13" descr="A line graph with different colored lines&#10;&#10;Description automatically generated">
            <a:extLst>
              <a:ext uri="{FF2B5EF4-FFF2-40B4-BE49-F238E27FC236}">
                <a16:creationId xmlns:a16="http://schemas.microsoft.com/office/drawing/2014/main" id="{368A61A6-64A3-D7B5-DC68-8B793011889A}"/>
              </a:ext>
            </a:extLst>
          </p:cNvPr>
          <p:cNvPicPr>
            <a:picLocks noChangeAspect="1"/>
          </p:cNvPicPr>
          <p:nvPr/>
        </p:nvPicPr>
        <p:blipFill>
          <a:blip r:embed="rId3"/>
          <a:stretch>
            <a:fillRect/>
          </a:stretch>
        </p:blipFill>
        <p:spPr>
          <a:xfrm>
            <a:off x="4404176" y="3504740"/>
            <a:ext cx="3979540" cy="2562265"/>
          </a:xfrm>
          <a:prstGeom prst="rect">
            <a:avLst/>
          </a:prstGeom>
        </p:spPr>
      </p:pic>
      <p:pic>
        <p:nvPicPr>
          <p:cNvPr id="18" name="Picture 17">
            <a:extLst>
              <a:ext uri="{FF2B5EF4-FFF2-40B4-BE49-F238E27FC236}">
                <a16:creationId xmlns:a16="http://schemas.microsoft.com/office/drawing/2014/main" id="{2A00180F-AB2F-7F41-7AB3-EB36D07482F3}"/>
              </a:ext>
            </a:extLst>
          </p:cNvPr>
          <p:cNvPicPr>
            <a:picLocks noChangeAspect="1"/>
          </p:cNvPicPr>
          <p:nvPr/>
        </p:nvPicPr>
        <p:blipFill>
          <a:blip r:embed="rId4"/>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16A1DA36-D912-80C4-943B-AC01906F7235}"/>
              </a:ext>
            </a:extLst>
          </p:cNvPr>
          <p:cNvSpPr txBox="1"/>
          <p:nvPr/>
        </p:nvSpPr>
        <p:spPr>
          <a:xfrm>
            <a:off x="1403648" y="167634"/>
            <a:ext cx="7560840" cy="461665"/>
          </a:xfrm>
          <a:prstGeom prst="rect">
            <a:avLst/>
          </a:prstGeom>
          <a:noFill/>
        </p:spPr>
        <p:txBody>
          <a:bodyPr wrap="square" rtlCol="0">
            <a:spAutoFit/>
          </a:bodyPr>
          <a:lstStyle/>
          <a:p>
            <a:pPr algn="ctr"/>
            <a:r>
              <a:rPr lang="en-IT"/>
              <a:t>At FICS electrons emit photons with energy larger than </a:t>
            </a:r>
            <a:r>
              <a:rPr lang="en-IT" i="1"/>
              <a:t>T</a:t>
            </a:r>
            <a:r>
              <a:rPr lang="en-IT" i="1" baseline="-25000"/>
              <a:t>e</a:t>
            </a:r>
          </a:p>
        </p:txBody>
      </p:sp>
      <p:pic>
        <p:nvPicPr>
          <p:cNvPr id="7" name="Picture 6" descr="A black and white math equation&#10;&#10;Description automatically generated">
            <a:extLst>
              <a:ext uri="{FF2B5EF4-FFF2-40B4-BE49-F238E27FC236}">
                <a16:creationId xmlns:a16="http://schemas.microsoft.com/office/drawing/2014/main" id="{2BC1FEFC-6623-ECEF-D70C-B881D95C1617}"/>
              </a:ext>
            </a:extLst>
          </p:cNvPr>
          <p:cNvPicPr>
            <a:picLocks noChangeAspect="1"/>
          </p:cNvPicPr>
          <p:nvPr/>
        </p:nvPicPr>
        <p:blipFill>
          <a:blip r:embed="rId5"/>
          <a:stretch>
            <a:fillRect/>
          </a:stretch>
        </p:blipFill>
        <p:spPr>
          <a:xfrm>
            <a:off x="494647" y="1689485"/>
            <a:ext cx="3408604" cy="829921"/>
          </a:xfrm>
          <a:prstGeom prst="rect">
            <a:avLst/>
          </a:prstGeom>
        </p:spPr>
      </p:pic>
      <p:pic>
        <p:nvPicPr>
          <p:cNvPr id="9" name="Picture 8" descr="A mathematical equation with black text&#10;&#10;Description automatically generated">
            <a:extLst>
              <a:ext uri="{FF2B5EF4-FFF2-40B4-BE49-F238E27FC236}">
                <a16:creationId xmlns:a16="http://schemas.microsoft.com/office/drawing/2014/main" id="{FB3428D8-B268-B22E-2251-A064A85A81C9}"/>
              </a:ext>
            </a:extLst>
          </p:cNvPr>
          <p:cNvPicPr>
            <a:picLocks noChangeAspect="1"/>
          </p:cNvPicPr>
          <p:nvPr/>
        </p:nvPicPr>
        <p:blipFill>
          <a:blip r:embed="rId6"/>
          <a:stretch>
            <a:fillRect/>
          </a:stretch>
        </p:blipFill>
        <p:spPr>
          <a:xfrm>
            <a:off x="1716968" y="656156"/>
            <a:ext cx="5920956" cy="943449"/>
          </a:xfrm>
          <a:prstGeom prst="rect">
            <a:avLst/>
          </a:prstGeom>
        </p:spPr>
      </p:pic>
      <p:pic>
        <p:nvPicPr>
          <p:cNvPr id="11" name="Picture 10" descr="A close up of a note&#10;&#10;Description automatically generated">
            <a:extLst>
              <a:ext uri="{FF2B5EF4-FFF2-40B4-BE49-F238E27FC236}">
                <a16:creationId xmlns:a16="http://schemas.microsoft.com/office/drawing/2014/main" id="{BB9A036D-EBCC-C7B1-DFEF-6226F662183E}"/>
              </a:ext>
            </a:extLst>
          </p:cNvPr>
          <p:cNvPicPr>
            <a:picLocks noChangeAspect="1"/>
          </p:cNvPicPr>
          <p:nvPr/>
        </p:nvPicPr>
        <p:blipFill>
          <a:blip r:embed="rId7"/>
          <a:stretch>
            <a:fillRect/>
          </a:stretch>
        </p:blipFill>
        <p:spPr>
          <a:xfrm>
            <a:off x="5046981" y="1564545"/>
            <a:ext cx="3269435" cy="1288391"/>
          </a:xfrm>
          <a:prstGeom prst="rect">
            <a:avLst/>
          </a:prstGeom>
        </p:spPr>
      </p:pic>
      <p:sp>
        <p:nvSpPr>
          <p:cNvPr id="3" name="TextBox 2">
            <a:extLst>
              <a:ext uri="{FF2B5EF4-FFF2-40B4-BE49-F238E27FC236}">
                <a16:creationId xmlns:a16="http://schemas.microsoft.com/office/drawing/2014/main" id="{649ACA69-EF30-430C-211D-7202CAA01A42}"/>
              </a:ext>
            </a:extLst>
          </p:cNvPr>
          <p:cNvSpPr txBox="1"/>
          <p:nvPr/>
        </p:nvSpPr>
        <p:spPr>
          <a:xfrm>
            <a:off x="107504" y="3501008"/>
            <a:ext cx="893193" cy="461665"/>
          </a:xfrm>
          <a:prstGeom prst="rect">
            <a:avLst/>
          </a:prstGeom>
          <a:noFill/>
        </p:spPr>
        <p:txBody>
          <a:bodyPr wrap="none" rtlCol="0">
            <a:spAutoFit/>
          </a:bodyPr>
          <a:lstStyle/>
          <a:p>
            <a:r>
              <a:rPr lang="en-GB" i="1"/>
              <a:t>f</a:t>
            </a:r>
            <a:r>
              <a:rPr lang="en-IT" i="1"/>
              <a:t> </a:t>
            </a:r>
            <a:r>
              <a:rPr lang="en-IT" i="1" baseline="30000"/>
              <a:t>T</a:t>
            </a:r>
            <a:r>
              <a:rPr lang="en-IT" i="1" baseline="-25000"/>
              <a:t>FICS</a:t>
            </a:r>
          </a:p>
        </p:txBody>
      </p:sp>
      <p:sp>
        <p:nvSpPr>
          <p:cNvPr id="6" name="TextBox 5">
            <a:extLst>
              <a:ext uri="{FF2B5EF4-FFF2-40B4-BE49-F238E27FC236}">
                <a16:creationId xmlns:a16="http://schemas.microsoft.com/office/drawing/2014/main" id="{B06584FD-8234-E5AA-07DD-AEE634F7A9FC}"/>
              </a:ext>
            </a:extLst>
          </p:cNvPr>
          <p:cNvSpPr txBox="1"/>
          <p:nvPr/>
        </p:nvSpPr>
        <p:spPr>
          <a:xfrm>
            <a:off x="3825642" y="6371651"/>
            <a:ext cx="1492716" cy="461665"/>
          </a:xfrm>
          <a:prstGeom prst="rect">
            <a:avLst/>
          </a:prstGeom>
          <a:noFill/>
        </p:spPr>
        <p:txBody>
          <a:bodyPr wrap="none" rtlCol="0">
            <a:spAutoFit/>
          </a:bodyPr>
          <a:lstStyle/>
          <a:p>
            <a:r>
              <a:rPr lang="en-IT" i="1"/>
              <a:t>E</a:t>
            </a:r>
            <a:r>
              <a:rPr lang="en-IT" i="1" baseline="-25000"/>
              <a:t>ph</a:t>
            </a:r>
            <a:r>
              <a:rPr lang="en-IT"/>
              <a:t> (MeV)</a:t>
            </a:r>
          </a:p>
        </p:txBody>
      </p:sp>
      <p:sp>
        <p:nvSpPr>
          <p:cNvPr id="8" name="TextBox 7">
            <a:extLst>
              <a:ext uri="{FF2B5EF4-FFF2-40B4-BE49-F238E27FC236}">
                <a16:creationId xmlns:a16="http://schemas.microsoft.com/office/drawing/2014/main" id="{E8630B92-941E-0BE2-CAD8-E3F932F8615B}"/>
              </a:ext>
            </a:extLst>
          </p:cNvPr>
          <p:cNvSpPr txBox="1"/>
          <p:nvPr/>
        </p:nvSpPr>
        <p:spPr>
          <a:xfrm>
            <a:off x="3678807" y="4119463"/>
            <a:ext cx="893193" cy="461665"/>
          </a:xfrm>
          <a:prstGeom prst="rect">
            <a:avLst/>
          </a:prstGeom>
          <a:noFill/>
        </p:spPr>
        <p:txBody>
          <a:bodyPr wrap="none" rtlCol="0">
            <a:spAutoFit/>
          </a:bodyPr>
          <a:lstStyle/>
          <a:p>
            <a:r>
              <a:rPr lang="en-GB" i="1"/>
              <a:t>f</a:t>
            </a:r>
            <a:r>
              <a:rPr lang="en-IT" i="1"/>
              <a:t> </a:t>
            </a:r>
            <a:r>
              <a:rPr lang="en-IT" i="1" baseline="30000"/>
              <a:t>T</a:t>
            </a:r>
            <a:r>
              <a:rPr lang="en-IT" i="1" baseline="-25000"/>
              <a:t>FICS</a:t>
            </a:r>
          </a:p>
        </p:txBody>
      </p:sp>
      <p:sp>
        <p:nvSpPr>
          <p:cNvPr id="15" name="TextBox 14">
            <a:extLst>
              <a:ext uri="{FF2B5EF4-FFF2-40B4-BE49-F238E27FC236}">
                <a16:creationId xmlns:a16="http://schemas.microsoft.com/office/drawing/2014/main" id="{26D18016-AE3A-0711-4D2C-5DC055368CBC}"/>
              </a:ext>
            </a:extLst>
          </p:cNvPr>
          <p:cNvSpPr txBox="1"/>
          <p:nvPr/>
        </p:nvSpPr>
        <p:spPr>
          <a:xfrm>
            <a:off x="6678999" y="5946337"/>
            <a:ext cx="1492716" cy="461665"/>
          </a:xfrm>
          <a:prstGeom prst="rect">
            <a:avLst/>
          </a:prstGeom>
          <a:noFill/>
        </p:spPr>
        <p:txBody>
          <a:bodyPr wrap="none" rtlCol="0">
            <a:spAutoFit/>
          </a:bodyPr>
          <a:lstStyle/>
          <a:p>
            <a:r>
              <a:rPr lang="en-IT" i="1"/>
              <a:t>E</a:t>
            </a:r>
            <a:r>
              <a:rPr lang="en-IT" i="1" baseline="-25000"/>
              <a:t>ph</a:t>
            </a:r>
            <a:r>
              <a:rPr lang="en-IT"/>
              <a:t> (MeV)</a:t>
            </a:r>
          </a:p>
        </p:txBody>
      </p:sp>
      <p:sp>
        <p:nvSpPr>
          <p:cNvPr id="16" name="TextBox 15">
            <a:extLst>
              <a:ext uri="{FF2B5EF4-FFF2-40B4-BE49-F238E27FC236}">
                <a16:creationId xmlns:a16="http://schemas.microsoft.com/office/drawing/2014/main" id="{4406866A-1161-BF1D-10DC-8E179F3A4B09}"/>
              </a:ext>
            </a:extLst>
          </p:cNvPr>
          <p:cNvSpPr txBox="1"/>
          <p:nvPr/>
        </p:nvSpPr>
        <p:spPr>
          <a:xfrm>
            <a:off x="1475656" y="5445224"/>
            <a:ext cx="1831912" cy="461665"/>
          </a:xfrm>
          <a:prstGeom prst="rect">
            <a:avLst/>
          </a:prstGeom>
          <a:noFill/>
        </p:spPr>
        <p:txBody>
          <a:bodyPr wrap="none" rtlCol="0">
            <a:spAutoFit/>
          </a:bodyPr>
          <a:lstStyle/>
          <a:p>
            <a:r>
              <a:rPr lang="en-IT" i="1"/>
              <a:t>T</a:t>
            </a:r>
            <a:r>
              <a:rPr lang="en-IT" i="1" baseline="-25000"/>
              <a:t>e</a:t>
            </a:r>
            <a:r>
              <a:rPr lang="en-IT"/>
              <a:t>=100 MeV</a:t>
            </a:r>
          </a:p>
        </p:txBody>
      </p:sp>
      <p:sp>
        <p:nvSpPr>
          <p:cNvPr id="17" name="TextBox 16">
            <a:extLst>
              <a:ext uri="{FF2B5EF4-FFF2-40B4-BE49-F238E27FC236}">
                <a16:creationId xmlns:a16="http://schemas.microsoft.com/office/drawing/2014/main" id="{CBE74C16-6768-4882-7AB7-528636057406}"/>
              </a:ext>
            </a:extLst>
          </p:cNvPr>
          <p:cNvSpPr txBox="1"/>
          <p:nvPr/>
        </p:nvSpPr>
        <p:spPr>
          <a:xfrm>
            <a:off x="1319087" y="3935866"/>
            <a:ext cx="1405128" cy="461665"/>
          </a:xfrm>
          <a:prstGeom prst="rect">
            <a:avLst/>
          </a:prstGeom>
          <a:noFill/>
        </p:spPr>
        <p:txBody>
          <a:bodyPr wrap="none" rtlCol="0">
            <a:spAutoFit/>
          </a:bodyPr>
          <a:lstStyle/>
          <a:p>
            <a:r>
              <a:rPr lang="en-IT" i="1"/>
              <a:t>T</a:t>
            </a:r>
            <a:r>
              <a:rPr lang="en-IT" i="1" baseline="-25000"/>
              <a:t>e</a:t>
            </a:r>
            <a:r>
              <a:rPr lang="en-IT"/>
              <a:t>=1 GeV</a:t>
            </a:r>
          </a:p>
        </p:txBody>
      </p:sp>
      <p:sp>
        <p:nvSpPr>
          <p:cNvPr id="19" name="TextBox 18">
            <a:extLst>
              <a:ext uri="{FF2B5EF4-FFF2-40B4-BE49-F238E27FC236}">
                <a16:creationId xmlns:a16="http://schemas.microsoft.com/office/drawing/2014/main" id="{F806DD4A-4CCF-C080-E5E8-AF6E5419CC67}"/>
              </a:ext>
            </a:extLst>
          </p:cNvPr>
          <p:cNvSpPr txBox="1"/>
          <p:nvPr/>
        </p:nvSpPr>
        <p:spPr>
          <a:xfrm>
            <a:off x="1274283" y="2699798"/>
            <a:ext cx="1559017" cy="461665"/>
          </a:xfrm>
          <a:prstGeom prst="rect">
            <a:avLst/>
          </a:prstGeom>
          <a:noFill/>
        </p:spPr>
        <p:txBody>
          <a:bodyPr wrap="none" rtlCol="0">
            <a:spAutoFit/>
          </a:bodyPr>
          <a:lstStyle/>
          <a:p>
            <a:r>
              <a:rPr lang="en-IT" i="1"/>
              <a:t>T</a:t>
            </a:r>
            <a:r>
              <a:rPr lang="en-IT" i="1" baseline="-25000"/>
              <a:t>e</a:t>
            </a:r>
            <a:r>
              <a:rPr lang="en-IT"/>
              <a:t>=10 GeV</a:t>
            </a:r>
          </a:p>
        </p:txBody>
      </p:sp>
      <p:sp>
        <p:nvSpPr>
          <p:cNvPr id="20" name="TextBox 19">
            <a:extLst>
              <a:ext uri="{FF2B5EF4-FFF2-40B4-BE49-F238E27FC236}">
                <a16:creationId xmlns:a16="http://schemas.microsoft.com/office/drawing/2014/main" id="{08F73406-C6E7-66EB-3B67-2FEEAD9BD286}"/>
              </a:ext>
            </a:extLst>
          </p:cNvPr>
          <p:cNvSpPr txBox="1"/>
          <p:nvPr/>
        </p:nvSpPr>
        <p:spPr>
          <a:xfrm>
            <a:off x="7019918" y="3657798"/>
            <a:ext cx="1831912" cy="461665"/>
          </a:xfrm>
          <a:prstGeom prst="rect">
            <a:avLst/>
          </a:prstGeom>
          <a:noFill/>
        </p:spPr>
        <p:txBody>
          <a:bodyPr wrap="none" rtlCol="0">
            <a:spAutoFit/>
          </a:bodyPr>
          <a:lstStyle/>
          <a:p>
            <a:r>
              <a:rPr lang="en-IT" i="1"/>
              <a:t>T</a:t>
            </a:r>
            <a:r>
              <a:rPr lang="en-IT" i="1" baseline="-25000"/>
              <a:t>e</a:t>
            </a:r>
            <a:r>
              <a:rPr lang="en-IT"/>
              <a:t>=100 MeV</a:t>
            </a:r>
          </a:p>
        </p:txBody>
      </p:sp>
      <p:sp>
        <p:nvSpPr>
          <p:cNvPr id="21" name="TextBox 20">
            <a:extLst>
              <a:ext uri="{FF2B5EF4-FFF2-40B4-BE49-F238E27FC236}">
                <a16:creationId xmlns:a16="http://schemas.microsoft.com/office/drawing/2014/main" id="{C2E0BB6B-F091-5134-822D-3325F019214F}"/>
              </a:ext>
            </a:extLst>
          </p:cNvPr>
          <p:cNvSpPr txBox="1"/>
          <p:nvPr/>
        </p:nvSpPr>
        <p:spPr>
          <a:xfrm>
            <a:off x="5568398" y="5266712"/>
            <a:ext cx="1405128" cy="461665"/>
          </a:xfrm>
          <a:prstGeom prst="rect">
            <a:avLst/>
          </a:prstGeom>
          <a:noFill/>
        </p:spPr>
        <p:txBody>
          <a:bodyPr wrap="none" rtlCol="0">
            <a:spAutoFit/>
          </a:bodyPr>
          <a:lstStyle/>
          <a:p>
            <a:r>
              <a:rPr lang="en-IT" i="1"/>
              <a:t>T</a:t>
            </a:r>
            <a:r>
              <a:rPr lang="en-IT" i="1" baseline="-25000"/>
              <a:t>e</a:t>
            </a:r>
            <a:r>
              <a:rPr lang="en-IT"/>
              <a:t>=1 GeV</a:t>
            </a:r>
          </a:p>
        </p:txBody>
      </p:sp>
      <p:sp>
        <p:nvSpPr>
          <p:cNvPr id="22" name="TextBox 21">
            <a:extLst>
              <a:ext uri="{FF2B5EF4-FFF2-40B4-BE49-F238E27FC236}">
                <a16:creationId xmlns:a16="http://schemas.microsoft.com/office/drawing/2014/main" id="{1C6B1350-6F7E-48D4-755F-686D720459E6}"/>
              </a:ext>
            </a:extLst>
          </p:cNvPr>
          <p:cNvSpPr txBox="1"/>
          <p:nvPr/>
        </p:nvSpPr>
        <p:spPr>
          <a:xfrm>
            <a:off x="5086832" y="4314258"/>
            <a:ext cx="1559017" cy="461665"/>
          </a:xfrm>
          <a:prstGeom prst="rect">
            <a:avLst/>
          </a:prstGeom>
          <a:noFill/>
        </p:spPr>
        <p:txBody>
          <a:bodyPr wrap="none" rtlCol="0">
            <a:spAutoFit/>
          </a:bodyPr>
          <a:lstStyle/>
          <a:p>
            <a:r>
              <a:rPr lang="en-IT" i="1"/>
              <a:t>T</a:t>
            </a:r>
            <a:r>
              <a:rPr lang="en-IT" i="1" baseline="-25000"/>
              <a:t>e</a:t>
            </a:r>
            <a:r>
              <a:rPr lang="en-IT"/>
              <a:t>=10 GeV</a:t>
            </a:r>
          </a:p>
        </p:txBody>
      </p:sp>
    </p:spTree>
    <p:extLst>
      <p:ext uri="{BB962C8B-B14F-4D97-AF65-F5344CB8AC3E}">
        <p14:creationId xmlns:p14="http://schemas.microsoft.com/office/powerpoint/2010/main" val="3826402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4E5A5E5-FADB-943B-772D-5D3AA36D7D0C}"/>
              </a:ext>
            </a:extLst>
          </p:cNvPr>
          <p:cNvPicPr>
            <a:picLocks noChangeAspect="1"/>
          </p:cNvPicPr>
          <p:nvPr/>
        </p:nvPicPr>
        <p:blipFill>
          <a:blip r:embed="rId4"/>
          <a:stretch>
            <a:fillRect/>
          </a:stretch>
        </p:blipFill>
        <p:spPr>
          <a:xfrm>
            <a:off x="125760" y="2996952"/>
            <a:ext cx="8892480" cy="1631388"/>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20CCF044-D44E-45B5-3435-8B714F93F0B8}"/>
              </a:ext>
            </a:extLst>
          </p:cNvPr>
          <p:cNvPicPr>
            <a:picLocks noChangeAspect="1"/>
          </p:cNvPicPr>
          <p:nvPr/>
        </p:nvPicPr>
        <p:blipFill>
          <a:blip r:embed="rId5"/>
          <a:stretch>
            <a:fillRect/>
          </a:stretch>
        </p:blipFill>
        <p:spPr>
          <a:xfrm>
            <a:off x="1797050" y="767105"/>
            <a:ext cx="5549900" cy="1879600"/>
          </a:xfrm>
          <a:prstGeom prst="rect">
            <a:avLst/>
          </a:prstGeom>
        </p:spPr>
      </p:pic>
      <p:sp>
        <p:nvSpPr>
          <p:cNvPr id="7" name="TextBox 6">
            <a:extLst>
              <a:ext uri="{FF2B5EF4-FFF2-40B4-BE49-F238E27FC236}">
                <a16:creationId xmlns:a16="http://schemas.microsoft.com/office/drawing/2014/main" id="{B2088213-FA6D-7718-0D2A-DFD88FC1D19E}"/>
              </a:ext>
            </a:extLst>
          </p:cNvPr>
          <p:cNvSpPr txBox="1"/>
          <p:nvPr/>
        </p:nvSpPr>
        <p:spPr>
          <a:xfrm>
            <a:off x="997022" y="4725144"/>
            <a:ext cx="6879833" cy="1708160"/>
          </a:xfrm>
          <a:prstGeom prst="rect">
            <a:avLst/>
          </a:prstGeom>
          <a:noFill/>
        </p:spPr>
        <p:txBody>
          <a:bodyPr wrap="none" rtlCol="0">
            <a:spAutoFit/>
          </a:bodyPr>
          <a:lstStyle/>
          <a:p>
            <a:pPr algn="ctr">
              <a:lnSpc>
                <a:spcPct val="150000"/>
              </a:lnSpc>
            </a:pPr>
            <a:r>
              <a:rPr lang="en-IT"/>
              <a:t>Black-hole </a:t>
            </a:r>
            <a:r>
              <a:rPr lang="en-IT" i="1"/>
              <a:t>a=10</a:t>
            </a:r>
            <a:r>
              <a:rPr lang="en-IT" i="1" baseline="30000"/>
              <a:t>10</a:t>
            </a:r>
            <a:r>
              <a:rPr lang="en-IT" i="1"/>
              <a:t>  T=4.1</a:t>
            </a:r>
            <a:r>
              <a:rPr lang="en-IT" i="1" baseline="30000"/>
              <a:t>.</a:t>
            </a:r>
            <a:r>
              <a:rPr lang="en-IT" i="1"/>
              <a:t>10</a:t>
            </a:r>
            <a:r>
              <a:rPr lang="en-IT" i="1" baseline="30000"/>
              <a:t>-11</a:t>
            </a:r>
            <a:r>
              <a:rPr lang="en-IT" i="1"/>
              <a:t> K</a:t>
            </a:r>
          </a:p>
          <a:p>
            <a:pPr algn="ctr">
              <a:lnSpc>
                <a:spcPct val="150000"/>
              </a:lnSpc>
            </a:pPr>
            <a:r>
              <a:rPr lang="en-IT"/>
              <a:t>Plasma acceleration (100 GV/m)  </a:t>
            </a:r>
            <a:r>
              <a:rPr lang="en-IT" i="1"/>
              <a:t>a=1.8</a:t>
            </a:r>
            <a:r>
              <a:rPr lang="en-IT" i="1" baseline="30000"/>
              <a:t>.</a:t>
            </a:r>
            <a:r>
              <a:rPr lang="en-IT" i="1"/>
              <a:t>10</a:t>
            </a:r>
            <a:r>
              <a:rPr lang="en-IT" i="1" baseline="30000"/>
              <a:t>22</a:t>
            </a:r>
            <a:r>
              <a:rPr lang="en-IT" i="1"/>
              <a:t>  T=74 K</a:t>
            </a:r>
          </a:p>
          <a:p>
            <a:pPr algn="ctr">
              <a:lnSpc>
                <a:spcPct val="150000"/>
              </a:lnSpc>
            </a:pPr>
            <a:r>
              <a:rPr lang="en-IT"/>
              <a:t>??  </a:t>
            </a:r>
            <a:r>
              <a:rPr lang="en-GB" b="1" i="1"/>
              <a:t>h</a:t>
            </a:r>
            <a:r>
              <a:rPr lang="en-IT" b="1" i="1"/>
              <a:t>ow about FICS</a:t>
            </a:r>
            <a:r>
              <a:rPr lang="en-IT"/>
              <a:t>  ??</a:t>
            </a:r>
          </a:p>
        </p:txBody>
      </p:sp>
      <p:sp>
        <p:nvSpPr>
          <p:cNvPr id="5" name="Segnaposto data 6">
            <a:extLst>
              <a:ext uri="{FF2B5EF4-FFF2-40B4-BE49-F238E27FC236}">
                <a16:creationId xmlns:a16="http://schemas.microsoft.com/office/drawing/2014/main" id="{A612E4AF-76B2-0355-3C97-926C5097BB41}"/>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26518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C29E68-25B7-0BF5-929F-4D39AE71D0B2}"/>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72022991-86FF-7660-35D0-7966F5403DC7}"/>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170040C5-B3B0-FCB6-1EE1-396B53898C4E}"/>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math equations on a piece of paper&#10;&#10;Description automatically generated">
            <a:extLst>
              <a:ext uri="{FF2B5EF4-FFF2-40B4-BE49-F238E27FC236}">
                <a16:creationId xmlns:a16="http://schemas.microsoft.com/office/drawing/2014/main" id="{D04902EA-4652-B9F0-C20C-4B3B4A88B523}"/>
              </a:ext>
            </a:extLst>
          </p:cNvPr>
          <p:cNvPicPr>
            <a:picLocks noChangeAspect="1"/>
          </p:cNvPicPr>
          <p:nvPr/>
        </p:nvPicPr>
        <p:blipFill>
          <a:blip r:embed="rId4"/>
          <a:stretch>
            <a:fillRect/>
          </a:stretch>
        </p:blipFill>
        <p:spPr>
          <a:xfrm>
            <a:off x="2051720" y="620688"/>
            <a:ext cx="6315770" cy="5705923"/>
          </a:xfrm>
          <a:prstGeom prst="rect">
            <a:avLst/>
          </a:prstGeom>
        </p:spPr>
      </p:pic>
      <p:sp>
        <p:nvSpPr>
          <p:cNvPr id="2" name="Segnaposto data 6">
            <a:extLst>
              <a:ext uri="{FF2B5EF4-FFF2-40B4-BE49-F238E27FC236}">
                <a16:creationId xmlns:a16="http://schemas.microsoft.com/office/drawing/2014/main" id="{2F5BF4A4-532E-98E9-BD50-6F6FA607D7DF}"/>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407632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250D9A-9C61-E2E0-AA12-ADB2FDA44611}"/>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3C3A6A5A-2C3B-A9FC-9110-19792AEB7A9E}"/>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E00666DB-778B-672B-A259-4656297D7F8A}"/>
              </a:ext>
            </a:extLst>
          </p:cNvPr>
          <p:cNvPicPr>
            <a:picLocks noChangeAspect="1"/>
          </p:cNvPicPr>
          <p:nvPr/>
        </p:nvPicPr>
        <p:blipFill>
          <a:blip r:embed="rId3"/>
          <a:stretch>
            <a:fillRect/>
          </a:stretch>
        </p:blipFill>
        <p:spPr>
          <a:xfrm>
            <a:off x="40477" y="29829"/>
            <a:ext cx="1219155" cy="737276"/>
          </a:xfrm>
          <a:prstGeom prst="rect">
            <a:avLst/>
          </a:prstGeom>
        </p:spPr>
      </p:pic>
      <p:pic>
        <p:nvPicPr>
          <p:cNvPr id="6" name="Picture 5" descr="A white paper with math equations&#10;&#10;Description automatically generated">
            <a:extLst>
              <a:ext uri="{FF2B5EF4-FFF2-40B4-BE49-F238E27FC236}">
                <a16:creationId xmlns:a16="http://schemas.microsoft.com/office/drawing/2014/main" id="{78750256-A457-D93B-7C65-3FEC936F75D9}"/>
              </a:ext>
            </a:extLst>
          </p:cNvPr>
          <p:cNvPicPr>
            <a:picLocks noChangeAspect="1"/>
          </p:cNvPicPr>
          <p:nvPr/>
        </p:nvPicPr>
        <p:blipFill>
          <a:blip r:embed="rId4"/>
          <a:stretch>
            <a:fillRect/>
          </a:stretch>
        </p:blipFill>
        <p:spPr>
          <a:xfrm>
            <a:off x="2017928" y="1205875"/>
            <a:ext cx="6514512" cy="5305728"/>
          </a:xfrm>
          <a:prstGeom prst="rect">
            <a:avLst/>
          </a:prstGeom>
        </p:spPr>
      </p:pic>
      <p:sp>
        <p:nvSpPr>
          <p:cNvPr id="7" name="TextBox 6">
            <a:extLst>
              <a:ext uri="{FF2B5EF4-FFF2-40B4-BE49-F238E27FC236}">
                <a16:creationId xmlns:a16="http://schemas.microsoft.com/office/drawing/2014/main" id="{F4F998FF-FBD9-7BB8-2310-2C634F1A4834}"/>
              </a:ext>
            </a:extLst>
          </p:cNvPr>
          <p:cNvSpPr txBox="1"/>
          <p:nvPr/>
        </p:nvSpPr>
        <p:spPr>
          <a:xfrm>
            <a:off x="1733078" y="116632"/>
            <a:ext cx="6727354" cy="830997"/>
          </a:xfrm>
          <a:prstGeom prst="rect">
            <a:avLst/>
          </a:prstGeom>
          <a:noFill/>
        </p:spPr>
        <p:txBody>
          <a:bodyPr wrap="none" rtlCol="0">
            <a:spAutoFit/>
          </a:bodyPr>
          <a:lstStyle/>
          <a:p>
            <a:r>
              <a:rPr lang="en-IT"/>
              <a:t>FICS Relay in the cosmo - a possible mechanism to</a:t>
            </a:r>
          </a:p>
          <a:p>
            <a:r>
              <a:rPr lang="en-GB"/>
              <a:t>p</a:t>
            </a:r>
            <a:r>
              <a:rPr lang="en-IT"/>
              <a:t>ropagate very high energy electrons in the universe</a:t>
            </a:r>
          </a:p>
        </p:txBody>
      </p:sp>
      <p:sp>
        <p:nvSpPr>
          <p:cNvPr id="8" name="Left Brace 7">
            <a:extLst>
              <a:ext uri="{FF2B5EF4-FFF2-40B4-BE49-F238E27FC236}">
                <a16:creationId xmlns:a16="http://schemas.microsoft.com/office/drawing/2014/main" id="{531AC805-193E-303A-8E1C-FCA1D0144356}"/>
              </a:ext>
            </a:extLst>
          </p:cNvPr>
          <p:cNvSpPr/>
          <p:nvPr/>
        </p:nvSpPr>
        <p:spPr bwMode="auto">
          <a:xfrm>
            <a:off x="1259632" y="1484784"/>
            <a:ext cx="576064" cy="1442470"/>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9" name="Left Brace 8">
            <a:extLst>
              <a:ext uri="{FF2B5EF4-FFF2-40B4-BE49-F238E27FC236}">
                <a16:creationId xmlns:a16="http://schemas.microsoft.com/office/drawing/2014/main" id="{A8531376-0C9C-2BBF-29BB-7285A0F2AF09}"/>
              </a:ext>
            </a:extLst>
          </p:cNvPr>
          <p:cNvSpPr/>
          <p:nvPr/>
        </p:nvSpPr>
        <p:spPr bwMode="auto">
          <a:xfrm>
            <a:off x="1259632" y="3717032"/>
            <a:ext cx="576064" cy="1586485"/>
          </a:xfrm>
          <a:prstGeom prst="leftBrac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E92C38FB-15D6-C0CE-02F7-94A427588DF2}"/>
              </a:ext>
            </a:extLst>
          </p:cNvPr>
          <p:cNvSpPr txBox="1"/>
          <p:nvPr/>
        </p:nvSpPr>
        <p:spPr>
          <a:xfrm>
            <a:off x="280131" y="1988840"/>
            <a:ext cx="835485" cy="461665"/>
          </a:xfrm>
          <a:prstGeom prst="rect">
            <a:avLst/>
          </a:prstGeom>
          <a:noFill/>
        </p:spPr>
        <p:txBody>
          <a:bodyPr wrap="none" rtlCol="0">
            <a:spAutoFit/>
          </a:bodyPr>
          <a:lstStyle/>
          <a:p>
            <a:r>
              <a:rPr lang="en-IT"/>
              <a:t>FICS</a:t>
            </a:r>
          </a:p>
        </p:txBody>
      </p:sp>
      <p:sp>
        <p:nvSpPr>
          <p:cNvPr id="11" name="TextBox 10">
            <a:extLst>
              <a:ext uri="{FF2B5EF4-FFF2-40B4-BE49-F238E27FC236}">
                <a16:creationId xmlns:a16="http://schemas.microsoft.com/office/drawing/2014/main" id="{5B439267-1B6F-053F-71ED-03A62980C38F}"/>
              </a:ext>
            </a:extLst>
          </p:cNvPr>
          <p:cNvSpPr txBox="1"/>
          <p:nvPr/>
        </p:nvSpPr>
        <p:spPr>
          <a:xfrm>
            <a:off x="39796" y="4157796"/>
            <a:ext cx="1329210" cy="830997"/>
          </a:xfrm>
          <a:prstGeom prst="rect">
            <a:avLst/>
          </a:prstGeom>
          <a:noFill/>
        </p:spPr>
        <p:txBody>
          <a:bodyPr wrap="none" rtlCol="0">
            <a:spAutoFit/>
          </a:bodyPr>
          <a:lstStyle/>
          <a:p>
            <a:r>
              <a:rPr lang="en-IT"/>
              <a:t>Direct</a:t>
            </a:r>
          </a:p>
          <a:p>
            <a:r>
              <a:rPr lang="en-IT"/>
              <a:t>Compton</a:t>
            </a:r>
          </a:p>
        </p:txBody>
      </p:sp>
      <p:cxnSp>
        <p:nvCxnSpPr>
          <p:cNvPr id="14" name="Straight Arrow Connector 13">
            <a:extLst>
              <a:ext uri="{FF2B5EF4-FFF2-40B4-BE49-F238E27FC236}">
                <a16:creationId xmlns:a16="http://schemas.microsoft.com/office/drawing/2014/main" id="{ABF515F8-E20F-99B0-49BC-33E934D45052}"/>
              </a:ext>
            </a:extLst>
          </p:cNvPr>
          <p:cNvCxnSpPr>
            <a:cxnSpLocks/>
          </p:cNvCxnSpPr>
          <p:nvPr/>
        </p:nvCxnSpPr>
        <p:spPr bwMode="auto">
          <a:xfrm>
            <a:off x="1619672" y="5445224"/>
            <a:ext cx="0" cy="864096"/>
          </a:xfrm>
          <a:prstGeom prst="straightConnector1">
            <a:avLst/>
          </a:prstGeom>
          <a:solidFill>
            <a:schemeClr val="accent1"/>
          </a:solidFill>
          <a:ln w="41275" cap="flat" cmpd="sng" algn="ctr">
            <a:solidFill>
              <a:schemeClr val="tx1"/>
            </a:solidFill>
            <a:prstDash val="sysDot"/>
            <a:round/>
            <a:headEnd type="none" w="med" len="med"/>
            <a:tailEnd type="triangle"/>
          </a:ln>
          <a:effectLst/>
        </p:spPr>
      </p:cxnSp>
      <p:sp>
        <p:nvSpPr>
          <p:cNvPr id="15" name="TextBox 14">
            <a:extLst>
              <a:ext uri="{FF2B5EF4-FFF2-40B4-BE49-F238E27FC236}">
                <a16:creationId xmlns:a16="http://schemas.microsoft.com/office/drawing/2014/main" id="{C3C7371C-1937-A8BB-0132-C82D0E1E2B1B}"/>
              </a:ext>
            </a:extLst>
          </p:cNvPr>
          <p:cNvSpPr txBox="1"/>
          <p:nvPr/>
        </p:nvSpPr>
        <p:spPr>
          <a:xfrm>
            <a:off x="179512" y="6234419"/>
            <a:ext cx="1858201" cy="461665"/>
          </a:xfrm>
          <a:prstGeom prst="rect">
            <a:avLst/>
          </a:prstGeom>
          <a:noFill/>
        </p:spPr>
        <p:txBody>
          <a:bodyPr wrap="none" rtlCol="0">
            <a:spAutoFit/>
          </a:bodyPr>
          <a:lstStyle/>
          <a:p>
            <a:r>
              <a:rPr lang="en-IT"/>
              <a:t>FICS, etc, etc</a:t>
            </a:r>
          </a:p>
        </p:txBody>
      </p:sp>
    </p:spTree>
    <p:extLst>
      <p:ext uri="{BB962C8B-B14F-4D97-AF65-F5344CB8AC3E}">
        <p14:creationId xmlns:p14="http://schemas.microsoft.com/office/powerpoint/2010/main" val="32657412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DD6CE2-612B-B958-8923-61D2865041E5}"/>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71C1498E-9A29-CE9B-1F4E-8050A8986C6B}"/>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102E8140-7A41-7919-518D-AD7F5EABE6B6}"/>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74713944-2781-9757-CA21-509BF1AF530E}"/>
              </a:ext>
            </a:extLst>
          </p:cNvPr>
          <p:cNvSpPr txBox="1"/>
          <p:nvPr/>
        </p:nvSpPr>
        <p:spPr>
          <a:xfrm>
            <a:off x="2555776" y="505495"/>
            <a:ext cx="4490332" cy="954107"/>
          </a:xfrm>
          <a:prstGeom prst="rect">
            <a:avLst/>
          </a:prstGeom>
          <a:solidFill>
            <a:srgbClr val="FFFF00"/>
          </a:solidFill>
        </p:spPr>
        <p:txBody>
          <a:bodyPr wrap="none" rtlCol="0">
            <a:spAutoFit/>
          </a:bodyPr>
          <a:lstStyle/>
          <a:p>
            <a:pPr algn="ctr"/>
            <a:r>
              <a:rPr lang="en-IT" sz="2800" b="1">
                <a:latin typeface="Bradley Hand" pitchFamily="2" charset="77"/>
              </a:rPr>
              <a:t>Grazie per l’attenzione</a:t>
            </a:r>
          </a:p>
          <a:p>
            <a:pPr algn="ctr"/>
            <a:r>
              <a:rPr lang="en-IT" sz="2800" b="1">
                <a:latin typeface="Bradley Hand" pitchFamily="2" charset="77"/>
              </a:rPr>
              <a:t>Thanks for your attention</a:t>
            </a:r>
          </a:p>
        </p:txBody>
      </p:sp>
      <p:pic>
        <p:nvPicPr>
          <p:cNvPr id="7" name="Picture 6" descr="A screenshot of a computer&#10;&#10;Description automatically generated">
            <a:extLst>
              <a:ext uri="{FF2B5EF4-FFF2-40B4-BE49-F238E27FC236}">
                <a16:creationId xmlns:a16="http://schemas.microsoft.com/office/drawing/2014/main" id="{4D1708C9-50A3-B2CD-AAB8-E7C64FF996CB}"/>
              </a:ext>
            </a:extLst>
          </p:cNvPr>
          <p:cNvPicPr>
            <a:picLocks noChangeAspect="1"/>
          </p:cNvPicPr>
          <p:nvPr/>
        </p:nvPicPr>
        <p:blipFill>
          <a:blip r:embed="rId4"/>
          <a:stretch>
            <a:fillRect/>
          </a:stretch>
        </p:blipFill>
        <p:spPr>
          <a:xfrm>
            <a:off x="323528" y="2060848"/>
            <a:ext cx="8367417" cy="3204951"/>
          </a:xfrm>
          <a:prstGeom prst="rect">
            <a:avLst/>
          </a:prstGeom>
        </p:spPr>
      </p:pic>
      <p:sp>
        <p:nvSpPr>
          <p:cNvPr id="4" name="Segnaposto data 6">
            <a:extLst>
              <a:ext uri="{FF2B5EF4-FFF2-40B4-BE49-F238E27FC236}">
                <a16:creationId xmlns:a16="http://schemas.microsoft.com/office/drawing/2014/main" id="{51C432D2-1BEB-0080-5381-5E54B5ED76B9}"/>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3952092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D6E756-8A2F-18CF-508C-A00CA5D645FF}"/>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82D39757-9CA2-2076-7181-454C620F5549}"/>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86DF2827-4199-785F-A655-D6C1FF09102C}"/>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Segnaposto data 6">
            <a:extLst>
              <a:ext uri="{FF2B5EF4-FFF2-40B4-BE49-F238E27FC236}">
                <a16:creationId xmlns:a16="http://schemas.microsoft.com/office/drawing/2014/main" id="{01E8D06E-CFB6-C260-8ED0-D441F86A45D1}"/>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235909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nciple diagram of the BNL-ATF Thomson scattering experiment ...">
            <a:extLst>
              <a:ext uri="{FF2B5EF4-FFF2-40B4-BE49-F238E27FC236}">
                <a16:creationId xmlns:a16="http://schemas.microsoft.com/office/drawing/2014/main" id="{C44D7584-4580-FBB3-90B5-173717550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82658">
            <a:off x="323273" y="2689429"/>
            <a:ext cx="3411338" cy="12323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ompton effect and ThomX What possible future? - ppt download">
            <a:extLst>
              <a:ext uri="{FF2B5EF4-FFF2-40B4-BE49-F238E27FC236}">
                <a16:creationId xmlns:a16="http://schemas.microsoft.com/office/drawing/2014/main" id="{1A5AA084-82EB-A817-FDC1-10A0B1FB6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951">
            <a:off x="2249995" y="3075178"/>
            <a:ext cx="2483768" cy="1862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isultato immagine per compton scattering mucls munich ">
            <a:extLst>
              <a:ext uri="{FF2B5EF4-FFF2-40B4-BE49-F238E27FC236}">
                <a16:creationId xmlns:a16="http://schemas.microsoft.com/office/drawing/2014/main" id="{19BD23AF-4D6E-0E67-213C-E303B6999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745371"/>
            <a:ext cx="2076822" cy="16199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pplied Sciences | Free Full-Text | State of the Art of High-Flux ...">
            <a:extLst>
              <a:ext uri="{FF2B5EF4-FFF2-40B4-BE49-F238E27FC236}">
                <a16:creationId xmlns:a16="http://schemas.microsoft.com/office/drawing/2014/main" id="{377325A2-FB0B-D8FB-EDE4-42478627E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5343427"/>
            <a:ext cx="2392673" cy="1211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paper with text and numbers&#10;&#10;Description automatically generated">
            <a:extLst>
              <a:ext uri="{FF2B5EF4-FFF2-40B4-BE49-F238E27FC236}">
                <a16:creationId xmlns:a16="http://schemas.microsoft.com/office/drawing/2014/main" id="{ABFC623D-86FF-453C-E005-02D1DF6082FC}"/>
              </a:ext>
            </a:extLst>
          </p:cNvPr>
          <p:cNvPicPr>
            <a:picLocks noChangeAspect="1"/>
          </p:cNvPicPr>
          <p:nvPr/>
        </p:nvPicPr>
        <p:blipFill>
          <a:blip r:embed="rId6"/>
          <a:stretch>
            <a:fillRect/>
          </a:stretch>
        </p:blipFill>
        <p:spPr>
          <a:xfrm>
            <a:off x="6012160" y="2417657"/>
            <a:ext cx="2392673" cy="2327714"/>
          </a:xfrm>
          <a:prstGeom prst="rect">
            <a:avLst/>
          </a:prstGeom>
        </p:spPr>
      </p:pic>
      <p:sp>
        <p:nvSpPr>
          <p:cNvPr id="19" name="CasellaDiTesto 18">
            <a:extLst>
              <a:ext uri="{FF2B5EF4-FFF2-40B4-BE49-F238E27FC236}">
                <a16:creationId xmlns:a16="http://schemas.microsoft.com/office/drawing/2014/main" id="{A9E4721A-FFDA-ABCA-F12E-0C1D4760A955}"/>
              </a:ext>
            </a:extLst>
          </p:cNvPr>
          <p:cNvSpPr txBox="1"/>
          <p:nvPr/>
        </p:nvSpPr>
        <p:spPr>
          <a:xfrm>
            <a:off x="647291" y="268702"/>
            <a:ext cx="7256345" cy="830997"/>
          </a:xfrm>
          <a:prstGeom prst="rect">
            <a:avLst/>
          </a:prstGeom>
          <a:noFill/>
        </p:spPr>
        <p:txBody>
          <a:bodyPr wrap="none" rtlCol="0">
            <a:spAutoFit/>
          </a:bodyPr>
          <a:lstStyle/>
          <a:p>
            <a:r>
              <a:rPr lang="it-IT" b="1" dirty="0">
                <a:solidFill>
                  <a:srgbClr val="FF0000"/>
                </a:solidFill>
              </a:rPr>
              <a:t>and </a:t>
            </a:r>
            <a:r>
              <a:rPr lang="it-IT" b="1" dirty="0" err="1">
                <a:solidFill>
                  <a:srgbClr val="FF0000"/>
                </a:solidFill>
              </a:rPr>
              <a:t>then</a:t>
            </a:r>
            <a:r>
              <a:rPr lang="it-IT" b="1" dirty="0">
                <a:solidFill>
                  <a:srgbClr val="FF0000"/>
                </a:solidFill>
              </a:rPr>
              <a:t>, the </a:t>
            </a:r>
            <a:r>
              <a:rPr lang="it-IT" b="1" dirty="0" err="1">
                <a:solidFill>
                  <a:srgbClr val="FF0000"/>
                </a:solidFill>
              </a:rPr>
              <a:t>acceleratorists</a:t>
            </a:r>
            <a:r>
              <a:rPr lang="it-IT" b="1" dirty="0">
                <a:solidFill>
                  <a:srgbClr val="FF0000"/>
                </a:solidFill>
              </a:rPr>
              <a:t> (first, Milburn) </a:t>
            </a:r>
            <a:r>
              <a:rPr lang="it-IT" b="1" dirty="0" err="1">
                <a:solidFill>
                  <a:srgbClr val="FF0000"/>
                </a:solidFill>
              </a:rPr>
              <a:t>proposed</a:t>
            </a:r>
            <a:endParaRPr lang="it-IT" b="1" dirty="0">
              <a:solidFill>
                <a:srgbClr val="FF0000"/>
              </a:solidFill>
            </a:endParaRPr>
          </a:p>
          <a:p>
            <a:r>
              <a:rPr lang="it-IT" b="1" dirty="0">
                <a:solidFill>
                  <a:srgbClr val="FF0000"/>
                </a:solidFill>
              </a:rPr>
              <a:t>and </a:t>
            </a:r>
            <a:r>
              <a:rPr lang="it-IT" b="1" dirty="0" err="1">
                <a:solidFill>
                  <a:srgbClr val="FF0000"/>
                </a:solidFill>
              </a:rPr>
              <a:t>exploited</a:t>
            </a:r>
            <a:r>
              <a:rPr lang="it-IT" b="1" dirty="0">
                <a:solidFill>
                  <a:srgbClr val="FF0000"/>
                </a:solidFill>
              </a:rPr>
              <a:t> the idea…. </a:t>
            </a:r>
          </a:p>
        </p:txBody>
      </p:sp>
      <p:sp>
        <p:nvSpPr>
          <p:cNvPr id="24" name="TextBox 1">
            <a:extLst>
              <a:ext uri="{FF2B5EF4-FFF2-40B4-BE49-F238E27FC236}">
                <a16:creationId xmlns:a16="http://schemas.microsoft.com/office/drawing/2014/main" id="{B61AC9DB-DAFC-EE0A-DB47-CDDBF80D6C10}"/>
              </a:ext>
            </a:extLst>
          </p:cNvPr>
          <p:cNvSpPr txBox="1"/>
          <p:nvPr/>
        </p:nvSpPr>
        <p:spPr>
          <a:xfrm>
            <a:off x="1533668" y="1302668"/>
            <a:ext cx="5796779" cy="830997"/>
          </a:xfrm>
          <a:prstGeom prst="rect">
            <a:avLst/>
          </a:prstGeom>
          <a:noFill/>
        </p:spPr>
        <p:txBody>
          <a:bodyPr wrap="none" rtlCol="0">
            <a:spAutoFit/>
          </a:bodyPr>
          <a:lstStyle/>
          <a:p>
            <a:pPr algn="ctr"/>
            <a:r>
              <a:rPr lang="it-IT" dirty="0">
                <a:solidFill>
                  <a:srgbClr val="0070C0"/>
                </a:solidFill>
              </a:rPr>
              <a:t>of </a:t>
            </a:r>
            <a:r>
              <a:rPr lang="en-IT" dirty="0">
                <a:solidFill>
                  <a:srgbClr val="0070C0"/>
                </a:solidFill>
              </a:rPr>
              <a:t>us</a:t>
            </a:r>
            <a:r>
              <a:rPr lang="it-IT" dirty="0" err="1">
                <a:solidFill>
                  <a:srgbClr val="0070C0"/>
                </a:solidFill>
              </a:rPr>
              <a:t>ing</a:t>
            </a:r>
            <a:r>
              <a:rPr lang="en-IT" dirty="0">
                <a:solidFill>
                  <a:srgbClr val="0070C0"/>
                </a:solidFill>
              </a:rPr>
              <a:t> electron accelerators to perform</a:t>
            </a:r>
          </a:p>
          <a:p>
            <a:pPr algn="ctr"/>
            <a:r>
              <a:rPr lang="en-IT" dirty="0">
                <a:solidFill>
                  <a:srgbClr val="0070C0"/>
                </a:solidFill>
              </a:rPr>
              <a:t>Inverse C</a:t>
            </a:r>
            <a:r>
              <a:rPr lang="en-GB" dirty="0">
                <a:solidFill>
                  <a:srgbClr val="0070C0"/>
                </a:solidFill>
              </a:rPr>
              <a:t>o</a:t>
            </a:r>
            <a:r>
              <a:rPr lang="en-IT" dirty="0">
                <a:solidFill>
                  <a:srgbClr val="0070C0"/>
                </a:solidFill>
              </a:rPr>
              <a:t>mpton Scattering in the laboratory</a:t>
            </a:r>
          </a:p>
        </p:txBody>
      </p:sp>
    </p:spTree>
    <p:extLst>
      <p:ext uri="{BB962C8B-B14F-4D97-AF65-F5344CB8AC3E}">
        <p14:creationId xmlns:p14="http://schemas.microsoft.com/office/powerpoint/2010/main" val="7451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close-up of a paper&#10;&#10;Description automatically generated">
            <a:extLst>
              <a:ext uri="{FF2B5EF4-FFF2-40B4-BE49-F238E27FC236}">
                <a16:creationId xmlns:a16="http://schemas.microsoft.com/office/drawing/2014/main" id="{DD0B7870-6371-7D23-376B-B96F09A51E52}"/>
              </a:ext>
            </a:extLst>
          </p:cNvPr>
          <p:cNvPicPr>
            <a:picLocks noChangeAspect="1"/>
          </p:cNvPicPr>
          <p:nvPr/>
        </p:nvPicPr>
        <p:blipFill>
          <a:blip r:embed="rId4"/>
          <a:stretch>
            <a:fillRect/>
          </a:stretch>
        </p:blipFill>
        <p:spPr>
          <a:xfrm>
            <a:off x="254706" y="908720"/>
            <a:ext cx="8634588" cy="3600400"/>
          </a:xfrm>
          <a:prstGeom prst="rect">
            <a:avLst/>
          </a:prstGeom>
        </p:spPr>
      </p:pic>
      <p:sp>
        <p:nvSpPr>
          <p:cNvPr id="2" name="TextBox 1">
            <a:extLst>
              <a:ext uri="{FF2B5EF4-FFF2-40B4-BE49-F238E27FC236}">
                <a16:creationId xmlns:a16="http://schemas.microsoft.com/office/drawing/2014/main" id="{47F94C86-B294-EDCB-FDD3-6C928FE3B483}"/>
              </a:ext>
            </a:extLst>
          </p:cNvPr>
          <p:cNvSpPr txBox="1"/>
          <p:nvPr/>
        </p:nvSpPr>
        <p:spPr>
          <a:xfrm>
            <a:off x="2781839" y="5085184"/>
            <a:ext cx="3241592" cy="600164"/>
          </a:xfrm>
          <a:prstGeom prst="rect">
            <a:avLst/>
          </a:prstGeom>
          <a:noFill/>
        </p:spPr>
        <p:txBody>
          <a:bodyPr wrap="none" rtlCol="0">
            <a:spAutoFit/>
          </a:bodyPr>
          <a:lstStyle/>
          <a:p>
            <a:pPr algn="ctr">
              <a:lnSpc>
                <a:spcPct val="150000"/>
              </a:lnSpc>
            </a:pPr>
            <a:r>
              <a:rPr lang="en-GB"/>
              <a:t>P</a:t>
            </a:r>
            <a:r>
              <a:rPr lang="en-IT"/>
              <a:t>robably   </a:t>
            </a:r>
            <a:r>
              <a:rPr lang="en-IT" i="1"/>
              <a:t>a</a:t>
            </a:r>
            <a:r>
              <a:rPr lang="en-IT" i="1" baseline="-25000"/>
              <a:t>laser</a:t>
            </a:r>
            <a:r>
              <a:rPr lang="en-IT" i="1"/>
              <a:t> = 10</a:t>
            </a:r>
            <a:r>
              <a:rPr lang="en-IT" i="1" baseline="30000"/>
              <a:t>23-25</a:t>
            </a:r>
          </a:p>
        </p:txBody>
      </p:sp>
      <p:sp>
        <p:nvSpPr>
          <p:cNvPr id="4" name="Segnaposto data 6">
            <a:extLst>
              <a:ext uri="{FF2B5EF4-FFF2-40B4-BE49-F238E27FC236}">
                <a16:creationId xmlns:a16="http://schemas.microsoft.com/office/drawing/2014/main" id="{4C0D4DE9-4F5C-DF4D-2320-4F3DF0DB0450}"/>
              </a:ext>
            </a:extLst>
          </p:cNvPr>
          <p:cNvSpPr>
            <a:spLocks noGrp="1"/>
          </p:cNvSpPr>
          <p:nvPr>
            <p:ph type="dt" sz="quarter" idx="10"/>
          </p:nvPr>
        </p:nvSpPr>
        <p:spPr>
          <a:xfrm>
            <a:off x="35496" y="6546468"/>
            <a:ext cx="633670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Fundamental Research &amp; Applications @ EupraXia, LNF, Dec. 5th, 2024</a:t>
            </a:r>
            <a:endParaRPr lang="en-US" sz="1600"/>
          </a:p>
        </p:txBody>
      </p:sp>
    </p:spTree>
    <p:extLst>
      <p:ext uri="{BB962C8B-B14F-4D97-AF65-F5344CB8AC3E}">
        <p14:creationId xmlns:p14="http://schemas.microsoft.com/office/powerpoint/2010/main" val="4024818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F3AA0CC1-88E3-E7AF-B074-6B9662776983}"/>
              </a:ext>
            </a:extLst>
          </p:cNvPr>
          <p:cNvSpPr txBox="1"/>
          <p:nvPr/>
        </p:nvSpPr>
        <p:spPr>
          <a:xfrm>
            <a:off x="1979712" y="116632"/>
            <a:ext cx="5311069" cy="461665"/>
          </a:xfrm>
          <a:prstGeom prst="rect">
            <a:avLst/>
          </a:prstGeom>
          <a:noFill/>
        </p:spPr>
        <p:txBody>
          <a:bodyPr wrap="none" rtlCol="0">
            <a:spAutoFit/>
          </a:bodyPr>
          <a:lstStyle/>
          <a:p>
            <a:r>
              <a:rPr lang="en-IT" b="1" i="1">
                <a:solidFill>
                  <a:srgbClr val="C00000"/>
                </a:solidFill>
              </a:rPr>
              <a:t>Unruh radiation during FICS and SCS</a:t>
            </a:r>
          </a:p>
        </p:txBody>
      </p:sp>
      <p:sp>
        <p:nvSpPr>
          <p:cNvPr id="4" name="TextBox 3">
            <a:extLst>
              <a:ext uri="{FF2B5EF4-FFF2-40B4-BE49-F238E27FC236}">
                <a16:creationId xmlns:a16="http://schemas.microsoft.com/office/drawing/2014/main" id="{020773BE-EE92-BAFA-0ADF-9AEA79028156}"/>
              </a:ext>
            </a:extLst>
          </p:cNvPr>
          <p:cNvSpPr txBox="1"/>
          <p:nvPr/>
        </p:nvSpPr>
        <p:spPr>
          <a:xfrm>
            <a:off x="2013168" y="2708920"/>
            <a:ext cx="4728602" cy="1708160"/>
          </a:xfrm>
          <a:prstGeom prst="rect">
            <a:avLst/>
          </a:prstGeom>
          <a:noFill/>
        </p:spPr>
        <p:txBody>
          <a:bodyPr wrap="none" rtlCol="0">
            <a:spAutoFit/>
          </a:bodyPr>
          <a:lstStyle/>
          <a:p>
            <a:pPr algn="ctr">
              <a:lnSpc>
                <a:spcPct val="150000"/>
              </a:lnSpc>
            </a:pPr>
            <a:r>
              <a:rPr lang="en-GB" i="1"/>
              <a:t>a</a:t>
            </a:r>
            <a:r>
              <a:rPr lang="en-GB" i="1" baseline="-25000"/>
              <a:t>FICS</a:t>
            </a:r>
            <a:r>
              <a:rPr lang="en-IT" i="1"/>
              <a:t> (m/s</a:t>
            </a:r>
            <a:r>
              <a:rPr lang="en-IT" i="1" baseline="30000"/>
              <a:t>2</a:t>
            </a:r>
            <a:r>
              <a:rPr lang="en-IT" i="1"/>
              <a:t>) = 7.3</a:t>
            </a:r>
            <a:r>
              <a:rPr lang="en-IT" i="1" baseline="30000"/>
              <a:t>.</a:t>
            </a:r>
            <a:r>
              <a:rPr lang="en-IT" i="1"/>
              <a:t>10</a:t>
            </a:r>
            <a:r>
              <a:rPr lang="en-IT" i="1" baseline="30000"/>
              <a:t>28</a:t>
            </a:r>
            <a:r>
              <a:rPr lang="en-IT" i="1"/>
              <a:t> * E</a:t>
            </a:r>
            <a:r>
              <a:rPr lang="en-IT" i="1" baseline="-25000"/>
              <a:t>e</a:t>
            </a:r>
            <a:r>
              <a:rPr lang="en-IT" i="1"/>
              <a:t>(MeV)</a:t>
            </a:r>
          </a:p>
          <a:p>
            <a:pPr algn="ctr">
              <a:lnSpc>
                <a:spcPct val="150000"/>
              </a:lnSpc>
            </a:pPr>
            <a:r>
              <a:rPr lang="en-IT" i="1"/>
              <a:t>T</a:t>
            </a:r>
            <a:r>
              <a:rPr lang="en-GB" i="1" baseline="-25000"/>
              <a:t>U</a:t>
            </a:r>
            <a:r>
              <a:rPr lang="en-IT" i="1" baseline="-25000"/>
              <a:t>nruh-FICS  </a:t>
            </a:r>
            <a:r>
              <a:rPr lang="en-IT" i="1"/>
              <a:t>(K) =3.1</a:t>
            </a:r>
            <a:r>
              <a:rPr lang="en-IT" i="1" baseline="30000"/>
              <a:t>.</a:t>
            </a:r>
            <a:r>
              <a:rPr lang="en-IT" i="1"/>
              <a:t>10</a:t>
            </a:r>
            <a:r>
              <a:rPr lang="en-IT" i="1" baseline="30000"/>
              <a:t>8</a:t>
            </a:r>
            <a:r>
              <a:rPr lang="en-IT" i="1"/>
              <a:t> * E</a:t>
            </a:r>
            <a:r>
              <a:rPr lang="en-IT" i="1" baseline="-25000"/>
              <a:t>e</a:t>
            </a:r>
            <a:r>
              <a:rPr lang="en-IT" i="1"/>
              <a:t>(MeV)</a:t>
            </a:r>
          </a:p>
          <a:p>
            <a:pPr algn="ctr">
              <a:lnSpc>
                <a:spcPct val="150000"/>
              </a:lnSpc>
            </a:pPr>
            <a:r>
              <a:rPr lang="en-IT" i="1"/>
              <a:t>T</a:t>
            </a:r>
            <a:r>
              <a:rPr lang="en-GB" i="1" baseline="-25000"/>
              <a:t>U</a:t>
            </a:r>
            <a:r>
              <a:rPr lang="en-IT" i="1" baseline="-25000"/>
              <a:t>nruh-FICS</a:t>
            </a:r>
            <a:r>
              <a:rPr lang="en-IT" i="1"/>
              <a:t> (MeV) = 0.026 * E</a:t>
            </a:r>
            <a:r>
              <a:rPr lang="en-IT" i="1" baseline="-25000"/>
              <a:t>e</a:t>
            </a:r>
            <a:r>
              <a:rPr lang="en-IT" i="1"/>
              <a:t>(MeV)</a:t>
            </a:r>
          </a:p>
        </p:txBody>
      </p:sp>
      <p:sp>
        <p:nvSpPr>
          <p:cNvPr id="5" name="TextBox 4">
            <a:extLst>
              <a:ext uri="{FF2B5EF4-FFF2-40B4-BE49-F238E27FC236}">
                <a16:creationId xmlns:a16="http://schemas.microsoft.com/office/drawing/2014/main" id="{531514AB-AAE2-643F-E9AD-565ED129AFA4}"/>
              </a:ext>
            </a:extLst>
          </p:cNvPr>
          <p:cNvSpPr txBox="1"/>
          <p:nvPr/>
        </p:nvSpPr>
        <p:spPr>
          <a:xfrm>
            <a:off x="539552" y="5301208"/>
            <a:ext cx="8064896" cy="1154162"/>
          </a:xfrm>
          <a:prstGeom prst="rect">
            <a:avLst/>
          </a:prstGeom>
          <a:noFill/>
        </p:spPr>
        <p:txBody>
          <a:bodyPr wrap="square" rtlCol="0">
            <a:spAutoFit/>
          </a:bodyPr>
          <a:lstStyle/>
          <a:p>
            <a:pPr algn="ctr">
              <a:lnSpc>
                <a:spcPct val="150000"/>
              </a:lnSpc>
            </a:pPr>
            <a:r>
              <a:rPr lang="en-GB" i="1"/>
              <a:t>a</a:t>
            </a:r>
            <a:r>
              <a:rPr lang="en-GB" i="1" baseline="-25000"/>
              <a:t>SCS</a:t>
            </a:r>
            <a:r>
              <a:rPr lang="en-IT" i="1"/>
              <a:t> = 2</a:t>
            </a:r>
            <a:r>
              <a:rPr lang="en-IT" i="1" baseline="30000"/>
              <a:t>.</a:t>
            </a:r>
            <a:r>
              <a:rPr lang="en-GB" i="1"/>
              <a:t>a</a:t>
            </a:r>
            <a:r>
              <a:rPr lang="en-GB" i="1" baseline="-25000"/>
              <a:t>FICS </a:t>
            </a:r>
          </a:p>
          <a:p>
            <a:pPr algn="ctr">
              <a:lnSpc>
                <a:spcPct val="150000"/>
              </a:lnSpc>
            </a:pPr>
            <a:r>
              <a:rPr lang="it-IT" b="1" i="1">
                <a:solidFill>
                  <a:srgbClr val="C00000"/>
                </a:solidFill>
              </a:rPr>
              <a:t>but</a:t>
            </a:r>
            <a:r>
              <a:rPr lang="it-IT" i="1"/>
              <a:t> E</a:t>
            </a:r>
            <a:r>
              <a:rPr lang="it-IT" i="1" baseline="-25000"/>
              <a:t>ph</a:t>
            </a:r>
            <a:r>
              <a:rPr lang="it-IT" i="1"/>
              <a:t>  must be = E</a:t>
            </a:r>
            <a:r>
              <a:rPr lang="it-IT" i="1" baseline="-25000"/>
              <a:t>e  </a:t>
            </a:r>
            <a:r>
              <a:rPr lang="it-IT" i="1"/>
              <a:t>in SCS,  while in FICS  E</a:t>
            </a:r>
            <a:r>
              <a:rPr lang="it-IT" i="1" baseline="-25000"/>
              <a:t>ph  </a:t>
            </a:r>
            <a:r>
              <a:rPr lang="it-IT" i="1"/>
              <a:t>= 255.5 keV</a:t>
            </a:r>
            <a:endParaRPr lang="en-IT" i="1"/>
          </a:p>
        </p:txBody>
      </p:sp>
      <p:pic>
        <p:nvPicPr>
          <p:cNvPr id="7" name="Picture 6" descr="A math equations on a white paper&#10;&#10;Description automatically generated">
            <a:extLst>
              <a:ext uri="{FF2B5EF4-FFF2-40B4-BE49-F238E27FC236}">
                <a16:creationId xmlns:a16="http://schemas.microsoft.com/office/drawing/2014/main" id="{823F0136-1536-8665-1622-AAB6314DD6B6}"/>
              </a:ext>
            </a:extLst>
          </p:cNvPr>
          <p:cNvPicPr>
            <a:picLocks noChangeAspect="1"/>
          </p:cNvPicPr>
          <p:nvPr/>
        </p:nvPicPr>
        <p:blipFill>
          <a:blip r:embed="rId4"/>
          <a:stretch>
            <a:fillRect/>
          </a:stretch>
        </p:blipFill>
        <p:spPr>
          <a:xfrm>
            <a:off x="1557202" y="625773"/>
            <a:ext cx="6223000" cy="1981200"/>
          </a:xfrm>
          <a:prstGeom prst="rect">
            <a:avLst/>
          </a:prstGeom>
        </p:spPr>
      </p:pic>
      <p:sp>
        <p:nvSpPr>
          <p:cNvPr id="6" name="TextBox 5">
            <a:extLst>
              <a:ext uri="{FF2B5EF4-FFF2-40B4-BE49-F238E27FC236}">
                <a16:creationId xmlns:a16="http://schemas.microsoft.com/office/drawing/2014/main" id="{9D4D974C-2949-0A67-623A-42147F8F0E0D}"/>
              </a:ext>
            </a:extLst>
          </p:cNvPr>
          <p:cNvSpPr txBox="1"/>
          <p:nvPr/>
        </p:nvSpPr>
        <p:spPr>
          <a:xfrm>
            <a:off x="467544" y="4653136"/>
            <a:ext cx="8442055" cy="707886"/>
          </a:xfrm>
          <a:prstGeom prst="rect">
            <a:avLst/>
          </a:prstGeom>
          <a:noFill/>
        </p:spPr>
        <p:txBody>
          <a:bodyPr wrap="none" rtlCol="0">
            <a:spAutoFit/>
          </a:bodyPr>
          <a:lstStyle/>
          <a:p>
            <a:r>
              <a:rPr lang="en-GB" sz="2000" i="1">
                <a:solidFill>
                  <a:srgbClr val="00B050"/>
                </a:solidFill>
              </a:rPr>
              <a:t>g</a:t>
            </a:r>
            <a:r>
              <a:rPr lang="en-IT" sz="2000" i="1">
                <a:solidFill>
                  <a:srgbClr val="00B050"/>
                </a:solidFill>
              </a:rPr>
              <a:t>oing from 100 MeV up to 2 GeV electrons the Unruh photons at FICS would</a:t>
            </a:r>
          </a:p>
          <a:p>
            <a:r>
              <a:rPr lang="en-GB" sz="2000" i="1">
                <a:solidFill>
                  <a:srgbClr val="00B050"/>
                </a:solidFill>
              </a:rPr>
              <a:t>c</a:t>
            </a:r>
            <a:r>
              <a:rPr lang="en-IT" sz="2000" i="1">
                <a:solidFill>
                  <a:srgbClr val="00B050"/>
                </a:solidFill>
              </a:rPr>
              <a:t>over the 2.6 – 52 MeV range (easy detection in vacuum with low background)</a:t>
            </a:r>
          </a:p>
        </p:txBody>
      </p:sp>
    </p:spTree>
    <p:extLst>
      <p:ext uri="{BB962C8B-B14F-4D97-AF65-F5344CB8AC3E}">
        <p14:creationId xmlns:p14="http://schemas.microsoft.com/office/powerpoint/2010/main" val="3599697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CDA008D6-8837-1D46-9BAF-D2539B5FA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458" y="914400"/>
            <a:ext cx="7505564" cy="5453390"/>
          </a:xfrm>
          <a:prstGeom prst="rect">
            <a:avLst/>
          </a:prstGeom>
        </p:spPr>
      </p:pic>
      <p:pic>
        <p:nvPicPr>
          <p:cNvPr id="129026" name="Immagine 2" descr="infn-new.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38200"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D653FA63-50DC-4D43-9532-E0E051BA64D5}"/>
              </a:ext>
            </a:extLst>
          </p:cNvPr>
          <p:cNvSpPr/>
          <p:nvPr/>
        </p:nvSpPr>
        <p:spPr>
          <a:xfrm>
            <a:off x="228600" y="76200"/>
            <a:ext cx="8762999" cy="954107"/>
          </a:xfrm>
          <a:prstGeom prst="rect">
            <a:avLst/>
          </a:prstGeom>
        </p:spPr>
        <p:txBody>
          <a:bodyPr wrap="square">
            <a:spAutoFit/>
          </a:bodyPr>
          <a:lstStyle/>
          <a:p>
            <a:pPr algn="ctr"/>
            <a:r>
              <a:rPr lang="it-IT" sz="2800" b="1">
                <a:solidFill>
                  <a:srgbClr val="00B050"/>
                </a:solidFill>
                <a:latin typeface="Adobe Arabic" panose="02040503050201020203" pitchFamily="18" charset="-78"/>
                <a:cs typeface="Adobe Arabic" panose="02040503050201020203" pitchFamily="18" charset="-78"/>
              </a:rPr>
              <a:t>Total cross-section for MPP (muon pair production), Bethe-Heitler: </a:t>
            </a:r>
          </a:p>
          <a:p>
            <a:pPr algn="ctr"/>
            <a:r>
              <a:rPr lang="it-IT" sz="2800" b="1">
                <a:solidFill>
                  <a:srgbClr val="00B050"/>
                </a:solidFill>
                <a:latin typeface="Adobe Arabic" panose="02040503050201020203" pitchFamily="18" charset="-78"/>
                <a:cs typeface="Adobe Arabic" panose="02040503050201020203" pitchFamily="18" charset="-78"/>
              </a:rPr>
              <a:t>fraction of a </a:t>
            </a:r>
            <a:r>
              <a:rPr lang="it-IT" sz="2000" b="1" i="1">
                <a:solidFill>
                  <a:srgbClr val="00B050"/>
                </a:solidFill>
                <a:latin typeface="Symbol" pitchFamily="2" charset="2"/>
                <a:cs typeface="Adobe Arabic" panose="02040503050201020203" pitchFamily="18" charset="-78"/>
              </a:rPr>
              <a:t>m</a:t>
            </a:r>
            <a:r>
              <a:rPr lang="it-IT" sz="2800" b="1">
                <a:solidFill>
                  <a:srgbClr val="00B050"/>
                </a:solidFill>
                <a:latin typeface="Adobe Arabic" panose="02040503050201020203" pitchFamily="18" charset="-78"/>
                <a:cs typeface="Adobe Arabic" panose="02040503050201020203" pitchFamily="18" charset="-78"/>
              </a:rPr>
              <a:t>barn at photon energies &gt; 100 GeV onto electrons at rest</a:t>
            </a:r>
            <a:endParaRPr lang="en-IT" sz="2800" b="1">
              <a:solidFill>
                <a:srgbClr val="00B050"/>
              </a:solidFill>
              <a:latin typeface="Adobe Arabic" panose="02040503050201020203" pitchFamily="18" charset="-78"/>
              <a:cs typeface="Adobe Arabic" panose="02040503050201020203" pitchFamily="18" charset="-78"/>
            </a:endParaRPr>
          </a:p>
        </p:txBody>
      </p:sp>
      <p:sp>
        <p:nvSpPr>
          <p:cNvPr id="8" name="5-point Star 7">
            <a:extLst>
              <a:ext uri="{FF2B5EF4-FFF2-40B4-BE49-F238E27FC236}">
                <a16:creationId xmlns:a16="http://schemas.microsoft.com/office/drawing/2014/main" id="{8D1011FC-0911-5848-BDD8-AAF03E821612}"/>
              </a:ext>
            </a:extLst>
          </p:cNvPr>
          <p:cNvSpPr/>
          <p:nvPr/>
        </p:nvSpPr>
        <p:spPr>
          <a:xfrm>
            <a:off x="5960644" y="3530025"/>
            <a:ext cx="457200"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D687F2-E1E6-6445-9609-676255B082C5}"/>
                  </a:ext>
                </a:extLst>
              </p:cNvPr>
              <p:cNvSpPr txBox="1"/>
              <p:nvPr/>
            </p:nvSpPr>
            <p:spPr>
              <a:xfrm>
                <a:off x="2555776" y="4123506"/>
                <a:ext cx="6291807" cy="673646"/>
              </a:xfrm>
              <a:prstGeom prst="rect">
                <a:avLst/>
              </a:prstGeom>
              <a:noFill/>
            </p:spPr>
            <p:txBody>
              <a:bodyPr wrap="square" lIns="0" tIns="0" rIns="0" bIns="0" rtlCol="0">
                <a:spAutoFit/>
              </a:bodyPr>
              <a:lstStyle/>
              <a:p>
                <a14:m>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𝜎</m:t>
                        </m:r>
                      </m:e>
                      <m:sup>
                        <m:r>
                          <a:rPr lang="it-IT" b="0" i="1">
                            <a:latin typeface="Cambria Math" panose="02040503050406030204" pitchFamily="18" charset="0"/>
                            <a:ea typeface="Cambria Math" panose="02040503050406030204" pitchFamily="18" charset="0"/>
                          </a:rPr>
                          <m:t>𝑀𝑃𝑃</m:t>
                        </m:r>
                      </m:sup>
                    </m:sSup>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𝛼</m:t>
                    </m:r>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𝑟</m:t>
                        </m:r>
                      </m:e>
                      <m:sub>
                        <m:r>
                          <a:rPr lang="it-IT" b="0" i="1">
                            <a:latin typeface="Cambria Math" panose="02040503050406030204" pitchFamily="18" charset="0"/>
                            <a:ea typeface="Cambria Math" panose="02040503050406030204" pitchFamily="18" charset="0"/>
                          </a:rPr>
                          <m:t>𝜇</m:t>
                        </m:r>
                      </m:sub>
                      <m:sup>
                        <m:r>
                          <a:rPr lang="it-IT" b="0" i="1">
                            <a:latin typeface="Cambria Math" panose="02040503050406030204" pitchFamily="18" charset="0"/>
                            <a:ea typeface="Cambria Math" panose="02040503050406030204" pitchFamily="18" charset="0"/>
                          </a:rPr>
                          <m:t>2</m:t>
                        </m:r>
                      </m:sup>
                    </m:sSubSup>
                    <m:d>
                      <m:dPr>
                        <m:ctrlPr>
                          <a:rPr lang="it-IT" b="0" i="1">
                            <a:latin typeface="Cambria Math" panose="02040503050406030204" pitchFamily="18" charset="0"/>
                            <a:ea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28</m:t>
                            </m:r>
                          </m:num>
                          <m:den>
                            <m:r>
                              <a:rPr lang="it-IT" b="0" i="1">
                                <a:latin typeface="Cambria Math" panose="02040503050406030204" pitchFamily="18" charset="0"/>
                                <a:ea typeface="Cambria Math" panose="02040503050406030204" pitchFamily="18" charset="0"/>
                              </a:rPr>
                              <m:t>9</m:t>
                            </m:r>
                          </m:den>
                        </m:f>
                        <m:r>
                          <a:rPr lang="it-IT" b="0" i="1">
                            <a:latin typeface="Cambria Math" panose="02040503050406030204" pitchFamily="18" charset="0"/>
                            <a:ea typeface="Cambria Math" panose="02040503050406030204" pitchFamily="18" charset="0"/>
                          </a:rPr>
                          <m:t>𝑙𝑛</m:t>
                        </m:r>
                        <m:d>
                          <m:dPr>
                            <m:ctrlPr>
                              <a:rPr lang="it-IT" b="0" i="1">
                                <a:latin typeface="Cambria Math" panose="02040503050406030204" pitchFamily="18" charset="0"/>
                                <a:ea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h</m:t>
                                </m:r>
                                <m:r>
                                  <a:rPr lang="it-IT" b="0" i="1">
                                    <a:latin typeface="Cambria Math" panose="02040503050406030204" pitchFamily="18" charset="0"/>
                                    <a:ea typeface="Cambria Math" panose="02040503050406030204" pitchFamily="18" charset="0"/>
                                  </a:rPr>
                                  <m:t>𝜈</m:t>
                                </m:r>
                              </m:num>
                              <m:den>
                                <m:sSub>
                                  <m:sSubPr>
                                    <m:ctrlPr>
                                      <a:rPr lang="it-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𝑀</m:t>
                                    </m:r>
                                  </m:e>
                                  <m:sub>
                                    <m:r>
                                      <a:rPr lang="it-IT" i="1">
                                        <a:latin typeface="Cambria Math" panose="02040503050406030204" pitchFamily="18" charset="0"/>
                                        <a:ea typeface="Cambria Math" panose="02040503050406030204" pitchFamily="18" charset="0"/>
                                      </a:rPr>
                                      <m:t>𝜇</m:t>
                                    </m:r>
                                  </m:sub>
                                </m:sSub>
                              </m:den>
                            </m:f>
                          </m:e>
                        </m:d>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218</m:t>
                            </m:r>
                          </m:num>
                          <m:den>
                            <m:r>
                              <a:rPr lang="it-IT" b="0" i="1">
                                <a:latin typeface="Cambria Math" panose="02040503050406030204" pitchFamily="18" charset="0"/>
                                <a:ea typeface="Cambria Math" panose="02040503050406030204" pitchFamily="18" charset="0"/>
                              </a:rPr>
                              <m:t>27</m:t>
                            </m:r>
                          </m:den>
                        </m:f>
                      </m:e>
                    </m:d>
                  </m:oMath>
                </a14:m>
                <a:r>
                  <a:rPr lang="en-IT"/>
                  <a:t> </a:t>
                </a:r>
                <a:r>
                  <a:rPr lang="it-IT">
                    <a:ea typeface="Cambria Math" panose="02040503050406030204" pitchFamily="18" charset="0"/>
                  </a:rPr>
                  <a:t> </a:t>
                </a:r>
                <a14:m>
                  <m:oMath xmlns:m="http://schemas.openxmlformats.org/officeDocument/2006/math">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𝜎</m:t>
                        </m:r>
                      </m:e>
                      <m:sup>
                        <m:r>
                          <a:rPr lang="it-IT" i="1">
                            <a:latin typeface="Cambria Math" panose="02040503050406030204" pitchFamily="18" charset="0"/>
                            <a:ea typeface="Cambria Math" panose="02040503050406030204" pitchFamily="18" charset="0"/>
                          </a:rPr>
                          <m:t>𝐵𝑜𝑟𝑠𝑒𝑙𝑙𝑖𝑛𝑜</m:t>
                        </m:r>
                      </m:sup>
                    </m:sSup>
                  </m:oMath>
                </a14:m>
                <a:endParaRPr lang="en-IT"/>
              </a:p>
            </p:txBody>
          </p:sp>
        </mc:Choice>
        <mc:Fallback xmlns="">
          <p:sp>
            <p:nvSpPr>
              <p:cNvPr id="11" name="TextBox 10">
                <a:extLst>
                  <a:ext uri="{FF2B5EF4-FFF2-40B4-BE49-F238E27FC236}">
                    <a16:creationId xmlns:a16="http://schemas.microsoft.com/office/drawing/2014/main" id="{2DD687F2-E1E6-6445-9609-676255B082C5}"/>
                  </a:ext>
                </a:extLst>
              </p:cNvPr>
              <p:cNvSpPr txBox="1">
                <a:spLocks noRot="1" noChangeAspect="1" noMove="1" noResize="1" noEditPoints="1" noAdjustHandles="1" noChangeArrowheads="1" noChangeShapeType="1" noTextEdit="1"/>
              </p:cNvSpPr>
              <p:nvPr/>
            </p:nvSpPr>
            <p:spPr>
              <a:xfrm>
                <a:off x="2555776" y="4123506"/>
                <a:ext cx="6291807" cy="673646"/>
              </a:xfrm>
              <a:prstGeom prst="rect">
                <a:avLst/>
              </a:prstGeom>
              <a:blipFill>
                <a:blip r:embed="rId4"/>
                <a:stretch>
                  <a:fillRect l="-1210" b="-925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FA565C9-4BA0-B94C-853B-89D6D1599E99}"/>
                  </a:ext>
                </a:extLst>
              </p:cNvPr>
              <p:cNvSpPr/>
              <p:nvPr/>
            </p:nvSpPr>
            <p:spPr>
              <a:xfrm>
                <a:off x="3733800" y="1600200"/>
                <a:ext cx="239732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f>
                        <m:fPr>
                          <m:type m:val="lin"/>
                          <m:ctrlPr>
                            <a:rPr lang="it-IT" b="0" i="1">
                              <a:latin typeface="Cambria Math" panose="02040503050406030204" pitchFamily="18" charset="0"/>
                              <a:ea typeface="Cambria Math" panose="02040503050406030204" pitchFamily="18" charset="0"/>
                            </a:rPr>
                          </m:ctrlPr>
                        </m:fPr>
                        <m:num>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num>
                        <m:den>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den>
                      </m:f>
                    </m:oMath>
                  </m:oMathPara>
                </a14:m>
                <a:endParaRPr lang="en-IT"/>
              </a:p>
            </p:txBody>
          </p:sp>
        </mc:Choice>
        <mc:Fallback xmlns="">
          <p:sp>
            <p:nvSpPr>
              <p:cNvPr id="14" name="Rectangle 13">
                <a:extLst>
                  <a:ext uri="{FF2B5EF4-FFF2-40B4-BE49-F238E27FC236}">
                    <a16:creationId xmlns:a16="http://schemas.microsoft.com/office/drawing/2014/main" id="{3FA565C9-4BA0-B94C-853B-89D6D1599E99}"/>
                  </a:ext>
                </a:extLst>
              </p:cNvPr>
              <p:cNvSpPr>
                <a:spLocks noRot="1" noChangeAspect="1" noMove="1" noResize="1" noEditPoints="1" noAdjustHandles="1" noChangeArrowheads="1" noChangeShapeType="1" noTextEdit="1"/>
              </p:cNvSpPr>
              <p:nvPr/>
            </p:nvSpPr>
            <p:spPr>
              <a:xfrm>
                <a:off x="3733800" y="1600200"/>
                <a:ext cx="2397323" cy="369332"/>
              </a:xfrm>
              <a:prstGeom prst="rect">
                <a:avLst/>
              </a:prstGeom>
              <a:blipFill>
                <a:blip r:embed="rId5"/>
                <a:stretch>
                  <a:fillRect t="-113333" b="-16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A10035C-6ACB-CD47-8114-317C708395EE}"/>
                  </a:ext>
                </a:extLst>
              </p:cNvPr>
              <p:cNvSpPr/>
              <p:nvPr/>
            </p:nvSpPr>
            <p:spPr>
              <a:xfrm>
                <a:off x="3733800" y="1905000"/>
                <a:ext cx="1882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oMath>
                  </m:oMathPara>
                </a14:m>
                <a:endParaRPr lang="en-IT"/>
              </a:p>
            </p:txBody>
          </p:sp>
        </mc:Choice>
        <mc:Fallback xmlns="">
          <p:sp>
            <p:nvSpPr>
              <p:cNvPr id="15" name="Rectangle 14">
                <a:extLst>
                  <a:ext uri="{FF2B5EF4-FFF2-40B4-BE49-F238E27FC236}">
                    <a16:creationId xmlns:a16="http://schemas.microsoft.com/office/drawing/2014/main" id="{4A10035C-6ACB-CD47-8114-317C708395EE}"/>
                  </a:ext>
                </a:extLst>
              </p:cNvPr>
              <p:cNvSpPr>
                <a:spLocks noRot="1" noChangeAspect="1" noMove="1" noResize="1" noEditPoints="1" noAdjustHandles="1" noChangeArrowheads="1" noChangeShapeType="1" noTextEdit="1"/>
              </p:cNvSpPr>
              <p:nvPr/>
            </p:nvSpPr>
            <p:spPr>
              <a:xfrm>
                <a:off x="3733800" y="1905000"/>
                <a:ext cx="1882438" cy="369332"/>
              </a:xfrm>
              <a:prstGeom prst="rect">
                <a:avLst/>
              </a:prstGeom>
              <a:blipFill>
                <a:blip r:embed="rId6"/>
                <a:stretch>
                  <a:fillRect b="-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A9807F8A-7F9B-474A-8614-05DEFAA72DF8}"/>
                  </a:ext>
                </a:extLst>
              </p:cNvPr>
              <p:cNvSpPr/>
              <p:nvPr/>
            </p:nvSpPr>
            <p:spPr>
              <a:xfrm>
                <a:off x="3678137" y="2221468"/>
                <a:ext cx="24893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𝑒</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𝑒</m:t>
                          </m:r>
                        </m:e>
                        <m:sup>
                          <m:r>
                            <a:rPr lang="it-IT"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m:t>
                      </m:r>
                      <m:f>
                        <m:fPr>
                          <m:type m:val="lin"/>
                          <m:ctrlPr>
                            <a:rPr lang="it-IT" b="0" i="1">
                              <a:latin typeface="Cambria Math" panose="02040503050406030204" pitchFamily="18" charset="0"/>
                              <a:ea typeface="Cambria Math" panose="02040503050406030204" pitchFamily="18" charset="0"/>
                            </a:rPr>
                          </m:ctrlPr>
                        </m:fPr>
                        <m:num>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𝜇</m:t>
                              </m:r>
                            </m:e>
                            <m:sup>
                              <m:r>
                                <a:rPr lang="it-IT" b="0" i="1">
                                  <a:latin typeface="Cambria Math" panose="02040503050406030204" pitchFamily="18" charset="0"/>
                                  <a:ea typeface="Cambria Math" panose="02040503050406030204" pitchFamily="18" charset="0"/>
                                </a:rPr>
                                <m:t>+</m:t>
                              </m:r>
                            </m:sup>
                          </m:sSup>
                        </m:num>
                        <m:den>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𝜇</m:t>
                              </m:r>
                            </m:e>
                            <m:sup>
                              <m:r>
                                <a:rPr lang="it-IT" i="1">
                                  <a:latin typeface="Cambria Math" panose="02040503050406030204" pitchFamily="18" charset="0"/>
                                  <a:ea typeface="Cambria Math" panose="02040503050406030204" pitchFamily="18" charset="0"/>
                                </a:rPr>
                                <m:t>−</m:t>
                              </m:r>
                            </m:sup>
                          </m:sSup>
                        </m:den>
                      </m:f>
                    </m:oMath>
                  </m:oMathPara>
                </a14:m>
                <a:endParaRPr lang="en-IT"/>
              </a:p>
            </p:txBody>
          </p:sp>
        </mc:Choice>
        <mc:Fallback xmlns="">
          <p:sp>
            <p:nvSpPr>
              <p:cNvPr id="16" name="Rectangle 15">
                <a:extLst>
                  <a:ext uri="{FF2B5EF4-FFF2-40B4-BE49-F238E27FC236}">
                    <a16:creationId xmlns:a16="http://schemas.microsoft.com/office/drawing/2014/main" id="{A9807F8A-7F9B-474A-8614-05DEFAA72DF8}"/>
                  </a:ext>
                </a:extLst>
              </p:cNvPr>
              <p:cNvSpPr>
                <a:spLocks noRot="1" noChangeAspect="1" noMove="1" noResize="1" noEditPoints="1" noAdjustHandles="1" noChangeArrowheads="1" noChangeShapeType="1" noTextEdit="1"/>
              </p:cNvSpPr>
              <p:nvPr/>
            </p:nvSpPr>
            <p:spPr>
              <a:xfrm>
                <a:off x="3678137" y="2221468"/>
                <a:ext cx="2489399" cy="369332"/>
              </a:xfrm>
              <a:prstGeom prst="rect">
                <a:avLst/>
              </a:prstGeom>
              <a:blipFill>
                <a:blip r:embed="rId7"/>
                <a:stretch>
                  <a:fillRect t="-106452" b="-15806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518CADA7-2180-A44C-B31E-815C4A349F1C}"/>
                  </a:ext>
                </a:extLst>
              </p:cNvPr>
              <p:cNvSpPr/>
              <p:nvPr/>
            </p:nvSpPr>
            <p:spPr>
              <a:xfrm>
                <a:off x="107274" y="5067585"/>
                <a:ext cx="2736534" cy="539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𝐶𝑀</m:t>
                          </m:r>
                        </m:sub>
                      </m:sSub>
                      <m:r>
                        <a:rPr lang="it-IT" b="0" i="1">
                          <a:latin typeface="Cambria Math" panose="02040503050406030204" pitchFamily="18" charset="0"/>
                          <a:ea typeface="Cambria Math" panose="02040503050406030204" pitchFamily="18" charset="0"/>
                        </a:rPr>
                        <m:t>=2</m:t>
                      </m:r>
                      <m:rad>
                        <m:radPr>
                          <m:degHide m:val="on"/>
                          <m:ctrlPr>
                            <a:rPr lang="it-IT" b="0" i="1">
                              <a:latin typeface="Cambria Math" panose="02040503050406030204" pitchFamily="18" charset="0"/>
                              <a:ea typeface="Cambria Math" panose="02040503050406030204" pitchFamily="18" charset="0"/>
                            </a:rPr>
                          </m:ctrlPr>
                        </m:radPr>
                        <m:deg/>
                        <m:e>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𝑀</m:t>
                              </m:r>
                            </m:e>
                            <m:sub>
                              <m:r>
                                <a:rPr lang="it-IT" i="1">
                                  <a:latin typeface="Cambria Math" panose="02040503050406030204" pitchFamily="18" charset="0"/>
                                  <a:ea typeface="Cambria Math" panose="02040503050406030204" pitchFamily="18" charset="0"/>
                                </a:rPr>
                                <m:t>𝑒</m:t>
                              </m:r>
                            </m:sub>
                          </m:sSub>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h</m:t>
                          </m:r>
                          <m:r>
                            <a:rPr lang="it-IT" b="0" i="1">
                              <a:latin typeface="Cambria Math" panose="02040503050406030204" pitchFamily="18" charset="0"/>
                              <a:ea typeface="Cambria Math" panose="02040503050406030204" pitchFamily="18" charset="0"/>
                            </a:rPr>
                            <m:t>𝜈</m:t>
                          </m:r>
                        </m:e>
                      </m:rad>
                    </m:oMath>
                  </m:oMathPara>
                </a14:m>
                <a:endParaRPr lang="en-IT"/>
              </a:p>
            </p:txBody>
          </p:sp>
        </mc:Choice>
        <mc:Fallback xmlns="">
          <p:sp>
            <p:nvSpPr>
              <p:cNvPr id="17" name="Rectangle 16">
                <a:extLst>
                  <a:ext uri="{FF2B5EF4-FFF2-40B4-BE49-F238E27FC236}">
                    <a16:creationId xmlns:a16="http://schemas.microsoft.com/office/drawing/2014/main" id="{518CADA7-2180-A44C-B31E-815C4A349F1C}"/>
                  </a:ext>
                </a:extLst>
              </p:cNvPr>
              <p:cNvSpPr>
                <a:spLocks noRot="1" noChangeAspect="1" noMove="1" noResize="1" noEditPoints="1" noAdjustHandles="1" noChangeArrowheads="1" noChangeShapeType="1" noTextEdit="1"/>
              </p:cNvSpPr>
              <p:nvPr/>
            </p:nvSpPr>
            <p:spPr>
              <a:xfrm>
                <a:off x="107274" y="5067585"/>
                <a:ext cx="2736534" cy="539571"/>
              </a:xfrm>
              <a:prstGeom prst="rect">
                <a:avLst/>
              </a:prstGeom>
              <a:blipFill>
                <a:blip r:embed="rId8"/>
                <a:stretch>
                  <a:fillRect b="-9091"/>
                </a:stretch>
              </a:blipFill>
            </p:spPr>
            <p:txBody>
              <a:bodyPr/>
              <a:lstStyle/>
              <a:p>
                <a:r>
                  <a:rPr lang="en-IT">
                    <a:noFill/>
                  </a:rPr>
                  <a:t> </a:t>
                </a:r>
              </a:p>
            </p:txBody>
          </p:sp>
        </mc:Fallback>
      </mc:AlternateContent>
      <p:sp>
        <p:nvSpPr>
          <p:cNvPr id="4" name="TextBox 3">
            <a:extLst>
              <a:ext uri="{FF2B5EF4-FFF2-40B4-BE49-F238E27FC236}">
                <a16:creationId xmlns:a16="http://schemas.microsoft.com/office/drawing/2014/main" id="{B1E6EFE4-50E0-8D40-BCBF-5D91889E597F}"/>
              </a:ext>
            </a:extLst>
          </p:cNvPr>
          <p:cNvSpPr txBox="1"/>
          <p:nvPr/>
        </p:nvSpPr>
        <p:spPr>
          <a:xfrm>
            <a:off x="6238390" y="3345359"/>
            <a:ext cx="732893" cy="369332"/>
          </a:xfrm>
          <a:prstGeom prst="rect">
            <a:avLst/>
          </a:prstGeom>
          <a:noFill/>
        </p:spPr>
        <p:txBody>
          <a:bodyPr wrap="none" rtlCol="0">
            <a:spAutoFit/>
          </a:bodyPr>
          <a:lstStyle/>
          <a:p>
            <a:r>
              <a:rPr lang="en-IT"/>
              <a:t>EXMP</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0FF158D-20EA-6A4B-A6B4-09DE4023214A}"/>
                  </a:ext>
                </a:extLst>
              </p:cNvPr>
              <p:cNvSpPr/>
              <p:nvPr/>
            </p:nvSpPr>
            <p:spPr>
              <a:xfrm>
                <a:off x="107504" y="5910565"/>
                <a:ext cx="2776951" cy="9028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𝐸</m:t>
                          </m:r>
                        </m:e>
                        <m:sup>
                          <m:r>
                            <a:rPr lang="it-IT" b="0" i="1">
                              <a:latin typeface="Cambria Math" panose="02040503050406030204" pitchFamily="18" charset="0"/>
                              <a:ea typeface="Cambria Math" panose="02040503050406030204" pitchFamily="18" charset="0"/>
                            </a:rPr>
                            <m:t>′</m:t>
                          </m:r>
                        </m:sup>
                      </m:sSup>
                      <m:r>
                        <a:rPr lang="it-IT" b="0" i="1">
                          <a:latin typeface="Cambria Math" panose="02040503050406030204" pitchFamily="18" charset="0"/>
                          <a:ea typeface="Cambria Math" panose="02040503050406030204" pitchFamily="18" charset="0"/>
                        </a:rPr>
                        <m:t>=2</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h</m:t>
                      </m:r>
                      <m:r>
                        <a:rPr lang="it-IT" i="1">
                          <a:latin typeface="Cambria Math" panose="02040503050406030204" pitchFamily="18" charset="0"/>
                          <a:ea typeface="Cambria Math" panose="02040503050406030204" pitchFamily="18" charset="0"/>
                        </a:rPr>
                        <m:t>𝜈</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𝐶𝑀</m:t>
                              </m:r>
                            </m:sub>
                            <m:sup>
                              <m:r>
                                <a:rPr lang="it-IT" b="0" i="1">
                                  <a:latin typeface="Cambria Math" panose="02040503050406030204" pitchFamily="18" charset="0"/>
                                  <a:ea typeface="Cambria Math" panose="02040503050406030204" pitchFamily="18" charset="0"/>
                                </a:rPr>
                                <m:t>2</m:t>
                              </m:r>
                            </m:sup>
                          </m:sSubSup>
                        </m:num>
                        <m:den>
                          <m:r>
                            <a:rPr lang="it-IT" b="0" i="1">
                              <a:latin typeface="Cambria Math" panose="02040503050406030204" pitchFamily="18" charset="0"/>
                              <a:ea typeface="Cambria Math" panose="02040503050406030204" pitchFamily="18" charset="0"/>
                            </a:rPr>
                            <m:t>2</m:t>
                          </m:r>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𝑀</m:t>
                              </m:r>
                            </m:e>
                            <m:sub>
                              <m:r>
                                <a:rPr lang="it-IT" b="0" i="1">
                                  <a:latin typeface="Cambria Math" panose="02040503050406030204" pitchFamily="18" charset="0"/>
                                  <a:ea typeface="Cambria Math" panose="02040503050406030204" pitchFamily="18" charset="0"/>
                                </a:rPr>
                                <m:t>𝑒</m:t>
                              </m:r>
                            </m:sub>
                          </m:sSub>
                        </m:den>
                      </m:f>
                    </m:oMath>
                  </m:oMathPara>
                </a14:m>
                <a:endParaRPr lang="en-IT"/>
              </a:p>
            </p:txBody>
          </p:sp>
        </mc:Choice>
        <mc:Fallback xmlns="">
          <p:sp>
            <p:nvSpPr>
              <p:cNvPr id="18" name="Rectangle 17">
                <a:extLst>
                  <a:ext uri="{FF2B5EF4-FFF2-40B4-BE49-F238E27FC236}">
                    <a16:creationId xmlns:a16="http://schemas.microsoft.com/office/drawing/2014/main" id="{B0FF158D-20EA-6A4B-A6B4-09DE4023214A}"/>
                  </a:ext>
                </a:extLst>
              </p:cNvPr>
              <p:cNvSpPr>
                <a:spLocks noRot="1" noChangeAspect="1" noMove="1" noResize="1" noEditPoints="1" noAdjustHandles="1" noChangeArrowheads="1" noChangeShapeType="1" noTextEdit="1"/>
              </p:cNvSpPr>
              <p:nvPr/>
            </p:nvSpPr>
            <p:spPr>
              <a:xfrm>
                <a:off x="107504" y="5910565"/>
                <a:ext cx="2776951" cy="902811"/>
              </a:xfrm>
              <a:prstGeom prst="rect">
                <a:avLst/>
              </a:prstGeom>
              <a:blipFill>
                <a:blip r:embed="rId9"/>
                <a:stretch>
                  <a:fillRect/>
                </a:stretch>
              </a:blipFill>
            </p:spPr>
            <p:txBody>
              <a:bodyPr/>
              <a:lstStyle/>
              <a:p>
                <a:r>
                  <a:rPr lang="en-IT">
                    <a:noFill/>
                  </a:rPr>
                  <a:t> </a:t>
                </a:r>
              </a:p>
            </p:txBody>
          </p:sp>
        </mc:Fallback>
      </mc:AlternateContent>
      <p:sp>
        <p:nvSpPr>
          <p:cNvPr id="2" name="TextBox 1">
            <a:extLst>
              <a:ext uri="{FF2B5EF4-FFF2-40B4-BE49-F238E27FC236}">
                <a16:creationId xmlns:a16="http://schemas.microsoft.com/office/drawing/2014/main" id="{8612A988-C3CA-9C40-8046-D88E3AC22461}"/>
              </a:ext>
            </a:extLst>
          </p:cNvPr>
          <p:cNvSpPr txBox="1"/>
          <p:nvPr/>
        </p:nvSpPr>
        <p:spPr>
          <a:xfrm>
            <a:off x="5059259" y="3876874"/>
            <a:ext cx="1284839" cy="338554"/>
          </a:xfrm>
          <a:prstGeom prst="rect">
            <a:avLst/>
          </a:prstGeom>
          <a:noFill/>
        </p:spPr>
        <p:txBody>
          <a:bodyPr wrap="none" rtlCol="0">
            <a:spAutoFit/>
          </a:bodyPr>
          <a:lstStyle/>
          <a:p>
            <a:r>
              <a:rPr lang="en-IT" sz="1600" i="1"/>
              <a:t>Bethe-Heitler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7644DBD-7738-B19D-4B96-D644ECEF2E3A}"/>
                  </a:ext>
                </a:extLst>
              </p:cNvPr>
              <p:cNvSpPr/>
              <p:nvPr/>
            </p:nvSpPr>
            <p:spPr>
              <a:xfrm>
                <a:off x="2555776" y="6284064"/>
                <a:ext cx="3514267" cy="5395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𝐶𝑀</m:t>
                          </m:r>
                          <m:r>
                            <a:rPr lang="it-IT" b="0"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𝐹𝐼𝐶𝑆</m:t>
                          </m:r>
                        </m:sub>
                      </m:sSub>
                      <m:r>
                        <a:rPr lang="it-IT" b="0" i="1">
                          <a:latin typeface="Cambria Math" panose="02040503050406030204" pitchFamily="18" charset="0"/>
                          <a:ea typeface="Cambria Math" panose="02040503050406030204" pitchFamily="18" charset="0"/>
                        </a:rPr>
                        <m:t>=2</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𝑀</m:t>
                          </m:r>
                        </m:e>
                        <m:sub>
                          <m:r>
                            <a:rPr lang="it-IT" i="1">
                              <a:latin typeface="Cambria Math" panose="02040503050406030204" pitchFamily="18" charset="0"/>
                              <a:ea typeface="Cambria Math" panose="02040503050406030204" pitchFamily="18" charset="0"/>
                            </a:rPr>
                            <m:t>𝑒</m:t>
                          </m:r>
                        </m:sub>
                      </m:sSub>
                      <m:rad>
                        <m:radPr>
                          <m:degHide m:val="on"/>
                          <m:ctrlPr>
                            <a:rPr lang="it-IT" b="0" i="1">
                              <a:latin typeface="Cambria Math" panose="02040503050406030204" pitchFamily="18" charset="0"/>
                              <a:ea typeface="Cambria Math" panose="02040503050406030204" pitchFamily="18" charset="0"/>
                            </a:rPr>
                          </m:ctrlPr>
                        </m:radPr>
                        <m:deg/>
                        <m:e>
                          <m:r>
                            <a:rPr lang="it-IT" b="0" i="1">
                              <a:latin typeface="Cambria Math" panose="02040503050406030204" pitchFamily="18" charset="0"/>
                              <a:ea typeface="Cambria Math" panose="02040503050406030204" pitchFamily="18" charset="0"/>
                            </a:rPr>
                            <m:t>0.5</m:t>
                          </m:r>
                          <m:r>
                            <a:rPr lang="it-IT" b="0" i="1">
                              <a:latin typeface="Cambria Math" panose="02040503050406030204" pitchFamily="18" charset="0"/>
                              <a:ea typeface="Cambria Math" panose="02040503050406030204" pitchFamily="18" charset="0"/>
                            </a:rPr>
                            <m:t>𝛾</m:t>
                          </m:r>
                        </m:e>
                      </m:rad>
                    </m:oMath>
                  </m:oMathPara>
                </a14:m>
                <a:endParaRPr lang="en-IT"/>
              </a:p>
            </p:txBody>
          </p:sp>
        </mc:Choice>
        <mc:Fallback xmlns="">
          <p:sp>
            <p:nvSpPr>
              <p:cNvPr id="5" name="Rectangle 4">
                <a:extLst>
                  <a:ext uri="{FF2B5EF4-FFF2-40B4-BE49-F238E27FC236}">
                    <a16:creationId xmlns:a16="http://schemas.microsoft.com/office/drawing/2014/main" id="{27644DBD-7738-B19D-4B96-D644ECEF2E3A}"/>
                  </a:ext>
                </a:extLst>
              </p:cNvPr>
              <p:cNvSpPr>
                <a:spLocks noRot="1" noChangeAspect="1" noMove="1" noResize="1" noEditPoints="1" noAdjustHandles="1" noChangeArrowheads="1" noChangeShapeType="1" noTextEdit="1"/>
              </p:cNvSpPr>
              <p:nvPr/>
            </p:nvSpPr>
            <p:spPr>
              <a:xfrm>
                <a:off x="2555776" y="6284064"/>
                <a:ext cx="3514267" cy="539571"/>
              </a:xfrm>
              <a:prstGeom prst="rect">
                <a:avLst/>
              </a:prstGeom>
              <a:blipFill>
                <a:blip r:embed="rId10"/>
                <a:stretch>
                  <a:fillRect b="-11364"/>
                </a:stretch>
              </a:blipFill>
            </p:spPr>
            <p:txBody>
              <a:bodyPr/>
              <a:lstStyle/>
              <a:p>
                <a:r>
                  <a:rPr lang="en-IT">
                    <a:noFill/>
                  </a:rPr>
                  <a:t> </a:t>
                </a:r>
              </a:p>
            </p:txBody>
          </p:sp>
        </mc:Fallback>
      </mc:AlternateContent>
      <p:sp>
        <p:nvSpPr>
          <p:cNvPr id="6" name="TextBox 5">
            <a:extLst>
              <a:ext uri="{FF2B5EF4-FFF2-40B4-BE49-F238E27FC236}">
                <a16:creationId xmlns:a16="http://schemas.microsoft.com/office/drawing/2014/main" id="{E518B172-72E7-278A-D0B1-714F01F60403}"/>
              </a:ext>
            </a:extLst>
          </p:cNvPr>
          <p:cNvSpPr txBox="1"/>
          <p:nvPr/>
        </p:nvSpPr>
        <p:spPr>
          <a:xfrm>
            <a:off x="5868144" y="6349438"/>
            <a:ext cx="3175869" cy="461665"/>
          </a:xfrm>
          <a:prstGeom prst="rect">
            <a:avLst/>
          </a:prstGeom>
          <a:noFill/>
        </p:spPr>
        <p:txBody>
          <a:bodyPr wrap="none" rtlCol="0">
            <a:spAutoFit/>
          </a:bodyPr>
          <a:lstStyle/>
          <a:p>
            <a:r>
              <a:rPr lang="en-IT"/>
              <a:t>E</a:t>
            </a:r>
            <a:r>
              <a:rPr lang="en-IT" baseline="-25000"/>
              <a:t>CM-FICS-FCCee</a:t>
            </a:r>
            <a:r>
              <a:rPr lang="en-IT"/>
              <a:t>=320 MeV</a:t>
            </a:r>
          </a:p>
        </p:txBody>
      </p:sp>
    </p:spTree>
    <p:extLst>
      <p:ext uri="{BB962C8B-B14F-4D97-AF65-F5344CB8AC3E}">
        <p14:creationId xmlns:p14="http://schemas.microsoft.com/office/powerpoint/2010/main" val="2052584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058561" y="116633"/>
            <a:ext cx="7977935" cy="1079499"/>
          </a:xfrm>
        </p:spPr>
        <p:txBody>
          <a:bodyPr/>
          <a:lstStyle/>
          <a:p>
            <a:r>
              <a:rPr lang="en-GB" sz="2800" b="1" i="1">
                <a:solidFill>
                  <a:srgbClr val="FF0000"/>
                </a:solidFill>
                <a:latin typeface="Times" charset="0"/>
                <a:ea typeface="ＭＳ Ｐゴシック" charset="0"/>
              </a:rPr>
              <a:t>Large Recoil in MPP damps the normalized emittance of the secondary generated muon beam</a:t>
            </a:r>
            <a:endParaRPr lang="en-US" sz="2800" b="1" i="1">
              <a:solidFill>
                <a:srgbClr val="FF0000"/>
              </a:solidFill>
              <a:latin typeface="Times" charset="0"/>
              <a:ea typeface="ＭＳ Ｐゴシック" charset="0"/>
            </a:endParaRPr>
          </a:p>
        </p:txBody>
      </p:sp>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picture containing text, screenshot, font, line&#10;&#10;Description automatically generated">
            <a:extLst>
              <a:ext uri="{FF2B5EF4-FFF2-40B4-BE49-F238E27FC236}">
                <a16:creationId xmlns:a16="http://schemas.microsoft.com/office/drawing/2014/main" id="{3170BA29-85F1-0B16-B3C0-AA6BA9E49556}"/>
              </a:ext>
            </a:extLst>
          </p:cNvPr>
          <p:cNvPicPr>
            <a:picLocks noChangeAspect="1"/>
          </p:cNvPicPr>
          <p:nvPr/>
        </p:nvPicPr>
        <p:blipFill>
          <a:blip r:embed="rId4"/>
          <a:stretch>
            <a:fillRect/>
          </a:stretch>
        </p:blipFill>
        <p:spPr>
          <a:xfrm>
            <a:off x="562792" y="1196752"/>
            <a:ext cx="7730385" cy="2209703"/>
          </a:xfrm>
          <a:prstGeom prst="rect">
            <a:avLst/>
          </a:prstGeom>
        </p:spPr>
      </p:pic>
      <p:pic>
        <p:nvPicPr>
          <p:cNvPr id="4" name="Picture 3" descr="A picture containing font, handwriting, text, white&#10;&#10;Description automatically generated">
            <a:extLst>
              <a:ext uri="{FF2B5EF4-FFF2-40B4-BE49-F238E27FC236}">
                <a16:creationId xmlns:a16="http://schemas.microsoft.com/office/drawing/2014/main" id="{7CC88115-387A-8440-0CCF-64202EC2BECF}"/>
              </a:ext>
            </a:extLst>
          </p:cNvPr>
          <p:cNvPicPr>
            <a:picLocks noChangeAspect="1"/>
          </p:cNvPicPr>
          <p:nvPr/>
        </p:nvPicPr>
        <p:blipFill>
          <a:blip r:embed="rId5"/>
          <a:stretch>
            <a:fillRect/>
          </a:stretch>
        </p:blipFill>
        <p:spPr>
          <a:xfrm>
            <a:off x="251520" y="4242719"/>
            <a:ext cx="4445000" cy="1079500"/>
          </a:xfrm>
          <a:prstGeom prst="rect">
            <a:avLst/>
          </a:prstGeom>
        </p:spPr>
      </p:pic>
      <p:pic>
        <p:nvPicPr>
          <p:cNvPr id="7" name="Picture 6" descr="A picture containing text, diagram, plot, screenshot&#10;&#10;Description automatically generated">
            <a:extLst>
              <a:ext uri="{FF2B5EF4-FFF2-40B4-BE49-F238E27FC236}">
                <a16:creationId xmlns:a16="http://schemas.microsoft.com/office/drawing/2014/main" id="{6473277B-B5AB-B0B2-3133-821052B4E164}"/>
              </a:ext>
            </a:extLst>
          </p:cNvPr>
          <p:cNvPicPr>
            <a:picLocks noChangeAspect="1"/>
          </p:cNvPicPr>
          <p:nvPr/>
        </p:nvPicPr>
        <p:blipFill>
          <a:blip r:embed="rId6"/>
          <a:stretch>
            <a:fillRect/>
          </a:stretch>
        </p:blipFill>
        <p:spPr>
          <a:xfrm>
            <a:off x="4788024" y="3262439"/>
            <a:ext cx="4248472" cy="3500421"/>
          </a:xfrm>
          <a:prstGeom prst="rect">
            <a:avLst/>
          </a:prstGeom>
        </p:spPr>
      </p:pic>
      <p:sp>
        <p:nvSpPr>
          <p:cNvPr id="9" name="TextBox 8">
            <a:extLst>
              <a:ext uri="{FF2B5EF4-FFF2-40B4-BE49-F238E27FC236}">
                <a16:creationId xmlns:a16="http://schemas.microsoft.com/office/drawing/2014/main" id="{B1A73EA5-7281-285D-7F50-E8497A022349}"/>
              </a:ext>
            </a:extLst>
          </p:cNvPr>
          <p:cNvSpPr txBox="1"/>
          <p:nvPr/>
        </p:nvSpPr>
        <p:spPr>
          <a:xfrm>
            <a:off x="728400" y="5835317"/>
            <a:ext cx="3843600" cy="646331"/>
          </a:xfrm>
          <a:prstGeom prst="rect">
            <a:avLst/>
          </a:prstGeom>
          <a:noFill/>
        </p:spPr>
        <p:txBody>
          <a:bodyPr wrap="square" rtlCol="0">
            <a:spAutoFit/>
          </a:bodyPr>
          <a:lstStyle/>
          <a:p>
            <a:pPr algn="ctr"/>
            <a:r>
              <a:rPr lang="en-GB" sz="1800" i="1"/>
              <a:t>c</a:t>
            </a:r>
            <a:r>
              <a:rPr lang="en-IT" sz="1800" i="1"/>
              <a:t>mp. MAP norm. emitt. </a:t>
            </a:r>
            <a:r>
              <a:rPr lang="en-IT" sz="1800" b="1"/>
              <a:t>2.5</a:t>
            </a:r>
            <a:r>
              <a:rPr lang="en-IT" sz="1800" b="1" baseline="30000"/>
              <a:t>.</a:t>
            </a:r>
            <a:r>
              <a:rPr lang="en-IT" sz="1800" b="1"/>
              <a:t>10</a:t>
            </a:r>
            <a:r>
              <a:rPr lang="en-IT" sz="1800" b="1" baseline="30000"/>
              <a:t>4</a:t>
            </a:r>
            <a:r>
              <a:rPr lang="en-IT" sz="1800" i="1"/>
              <a:t> nm</a:t>
            </a:r>
            <a:r>
              <a:rPr lang="en-IT" sz="1800" i="1" baseline="30000"/>
              <a:t>.</a:t>
            </a:r>
            <a:r>
              <a:rPr lang="en-IT" sz="1800" i="1"/>
              <a:t>rad</a:t>
            </a:r>
          </a:p>
          <a:p>
            <a:pPr algn="ctr"/>
            <a:r>
              <a:rPr lang="en-IT" sz="1800" i="1"/>
              <a:t>after ionization cooling</a:t>
            </a:r>
          </a:p>
        </p:txBody>
      </p:sp>
      <p:sp>
        <p:nvSpPr>
          <p:cNvPr id="11" name="Oval 10">
            <a:extLst>
              <a:ext uri="{FF2B5EF4-FFF2-40B4-BE49-F238E27FC236}">
                <a16:creationId xmlns:a16="http://schemas.microsoft.com/office/drawing/2014/main" id="{140EBD55-39AE-05B4-FD95-A7C20C5B57A6}"/>
              </a:ext>
            </a:extLst>
          </p:cNvPr>
          <p:cNvSpPr/>
          <p:nvPr/>
        </p:nvSpPr>
        <p:spPr bwMode="auto">
          <a:xfrm>
            <a:off x="7452320" y="5038969"/>
            <a:ext cx="1130424" cy="190232"/>
          </a:xfrm>
          <a:prstGeom prst="ellipse">
            <a:avLst/>
          </a:prstGeom>
          <a:solidFill>
            <a:srgbClr val="FFFF00">
              <a:alpha val="4818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 name="TextBox 1">
            <a:extLst>
              <a:ext uri="{FF2B5EF4-FFF2-40B4-BE49-F238E27FC236}">
                <a16:creationId xmlns:a16="http://schemas.microsoft.com/office/drawing/2014/main" id="{35871DBA-377B-B944-EAB5-3E8EB2324DBF}"/>
              </a:ext>
            </a:extLst>
          </p:cNvPr>
          <p:cNvSpPr txBox="1"/>
          <p:nvPr/>
        </p:nvSpPr>
        <p:spPr>
          <a:xfrm>
            <a:off x="562792" y="4005064"/>
            <a:ext cx="3700052" cy="461665"/>
          </a:xfrm>
          <a:prstGeom prst="rect">
            <a:avLst/>
          </a:prstGeom>
          <a:noFill/>
        </p:spPr>
        <p:txBody>
          <a:bodyPr wrap="none" rtlCol="0">
            <a:spAutoFit/>
          </a:bodyPr>
          <a:lstStyle/>
          <a:p>
            <a:r>
              <a:rPr lang="en-GB"/>
              <a:t>m</a:t>
            </a:r>
            <a:r>
              <a:rPr lang="en-IT"/>
              <a:t>uon beam norm. emittance</a:t>
            </a:r>
          </a:p>
        </p:txBody>
      </p:sp>
    </p:spTree>
    <p:extLst>
      <p:ext uri="{BB962C8B-B14F-4D97-AF65-F5344CB8AC3E}">
        <p14:creationId xmlns:p14="http://schemas.microsoft.com/office/powerpoint/2010/main" val="470807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a:extLst>
              <a:ext uri="{FF2B5EF4-FFF2-40B4-BE49-F238E27FC236}">
                <a16:creationId xmlns:a16="http://schemas.microsoft.com/office/drawing/2014/main" id="{35D3F3FA-54A9-766C-EA30-3EF3E06FD5C0}"/>
              </a:ext>
            </a:extLst>
          </p:cNvPr>
          <p:cNvPicPr>
            <a:picLocks noChangeAspect="1"/>
          </p:cNvPicPr>
          <p:nvPr/>
        </p:nvPicPr>
        <p:blipFill>
          <a:blip r:embed="rId4"/>
          <a:stretch>
            <a:fillRect/>
          </a:stretch>
        </p:blipFill>
        <p:spPr>
          <a:xfrm>
            <a:off x="1043608" y="1540362"/>
            <a:ext cx="7400500" cy="4696950"/>
          </a:xfrm>
          <a:prstGeom prst="rect">
            <a:avLst/>
          </a:prstGeom>
        </p:spPr>
      </p:pic>
      <p:sp>
        <p:nvSpPr>
          <p:cNvPr id="5" name="TextBox 4">
            <a:extLst>
              <a:ext uri="{FF2B5EF4-FFF2-40B4-BE49-F238E27FC236}">
                <a16:creationId xmlns:a16="http://schemas.microsoft.com/office/drawing/2014/main" id="{06BDB07C-232D-D636-4CF5-F728A9C9F307}"/>
              </a:ext>
            </a:extLst>
          </p:cNvPr>
          <p:cNvSpPr txBox="1"/>
          <p:nvPr/>
        </p:nvSpPr>
        <p:spPr>
          <a:xfrm>
            <a:off x="7668344" y="6135687"/>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6" name="TextBox 5">
            <a:extLst>
              <a:ext uri="{FF2B5EF4-FFF2-40B4-BE49-F238E27FC236}">
                <a16:creationId xmlns:a16="http://schemas.microsoft.com/office/drawing/2014/main" id="{C86F16E5-250F-1572-3DAD-A31835158981}"/>
              </a:ext>
            </a:extLst>
          </p:cNvPr>
          <p:cNvSpPr txBox="1"/>
          <p:nvPr/>
        </p:nvSpPr>
        <p:spPr>
          <a:xfrm>
            <a:off x="5552979" y="1629463"/>
            <a:ext cx="2400016" cy="584775"/>
          </a:xfrm>
          <a:prstGeom prst="rect">
            <a:avLst/>
          </a:prstGeom>
          <a:noFill/>
        </p:spPr>
        <p:txBody>
          <a:bodyPr wrap="none" rtlCol="0">
            <a:spAutoFit/>
          </a:bodyPr>
          <a:lstStyle/>
          <a:p>
            <a:r>
              <a:rPr lang="en-IT" sz="3200" b="1" i="1">
                <a:solidFill>
                  <a:srgbClr val="C00000"/>
                </a:solidFill>
              </a:rPr>
              <a:t>E</a:t>
            </a:r>
            <a:r>
              <a:rPr lang="en-IT" sz="3200" b="1" i="1" baseline="-25000">
                <a:solidFill>
                  <a:srgbClr val="C00000"/>
                </a:solidFill>
              </a:rPr>
              <a:t>e</a:t>
            </a:r>
            <a:r>
              <a:rPr lang="en-IT" sz="3200" b="1">
                <a:solidFill>
                  <a:srgbClr val="C00000"/>
                </a:solidFill>
              </a:rPr>
              <a:t> = 10 MeV</a:t>
            </a:r>
          </a:p>
        </p:txBody>
      </p:sp>
      <p:sp>
        <p:nvSpPr>
          <p:cNvPr id="7" name="TextBox 6">
            <a:extLst>
              <a:ext uri="{FF2B5EF4-FFF2-40B4-BE49-F238E27FC236}">
                <a16:creationId xmlns:a16="http://schemas.microsoft.com/office/drawing/2014/main" id="{70D14EA3-F181-B3DF-2D0D-DC698B0D7FD3}"/>
              </a:ext>
            </a:extLst>
          </p:cNvPr>
          <p:cNvSpPr txBox="1"/>
          <p:nvPr/>
        </p:nvSpPr>
        <p:spPr>
          <a:xfrm>
            <a:off x="5620198" y="2276872"/>
            <a:ext cx="679994" cy="461665"/>
          </a:xfrm>
          <a:prstGeom prst="rect">
            <a:avLst/>
          </a:prstGeom>
          <a:noFill/>
        </p:spPr>
        <p:txBody>
          <a:bodyPr wrap="none" rtlCol="0">
            <a:spAutoFit/>
          </a:bodyPr>
          <a:lstStyle/>
          <a:p>
            <a:r>
              <a:rPr lang="en-IT" i="1"/>
              <a:t>E’</a:t>
            </a:r>
            <a:r>
              <a:rPr lang="en-IT" i="1" baseline="-25000"/>
              <a:t>ph</a:t>
            </a:r>
            <a:endParaRPr lang="en-IT" i="1"/>
          </a:p>
        </p:txBody>
      </p:sp>
      <p:sp>
        <p:nvSpPr>
          <p:cNvPr id="9" name="TextBox 8">
            <a:extLst>
              <a:ext uri="{FF2B5EF4-FFF2-40B4-BE49-F238E27FC236}">
                <a16:creationId xmlns:a16="http://schemas.microsoft.com/office/drawing/2014/main" id="{962511E2-9518-3140-C852-D8A2FFCE5EFE}"/>
              </a:ext>
            </a:extLst>
          </p:cNvPr>
          <p:cNvSpPr txBox="1"/>
          <p:nvPr/>
        </p:nvSpPr>
        <p:spPr>
          <a:xfrm>
            <a:off x="214823" y="1988840"/>
            <a:ext cx="970137" cy="461665"/>
          </a:xfrm>
          <a:prstGeom prst="rect">
            <a:avLst/>
          </a:prstGeom>
          <a:noFill/>
        </p:spPr>
        <p:txBody>
          <a:bodyPr wrap="none" rtlCol="0">
            <a:spAutoFit/>
          </a:bodyPr>
          <a:lstStyle/>
          <a:p>
            <a:r>
              <a:rPr lang="en-IT" i="1"/>
              <a:t>(MeV)</a:t>
            </a:r>
          </a:p>
        </p:txBody>
      </p:sp>
      <p:sp>
        <p:nvSpPr>
          <p:cNvPr id="10" name="TextBox 9">
            <a:extLst>
              <a:ext uri="{FF2B5EF4-FFF2-40B4-BE49-F238E27FC236}">
                <a16:creationId xmlns:a16="http://schemas.microsoft.com/office/drawing/2014/main" id="{3554F10A-90D5-B472-2045-EBBACE70EC12}"/>
              </a:ext>
            </a:extLst>
          </p:cNvPr>
          <p:cNvSpPr txBox="1"/>
          <p:nvPr/>
        </p:nvSpPr>
        <p:spPr>
          <a:xfrm>
            <a:off x="4582499" y="3427172"/>
            <a:ext cx="566181" cy="461665"/>
          </a:xfrm>
          <a:prstGeom prst="rect">
            <a:avLst/>
          </a:prstGeom>
          <a:noFill/>
        </p:spPr>
        <p:txBody>
          <a:bodyPr wrap="none" rtlCol="0">
            <a:spAutoFit/>
          </a:bodyPr>
          <a:lstStyle/>
          <a:p>
            <a:r>
              <a:rPr lang="en-IT" i="1"/>
              <a:t>E’</a:t>
            </a:r>
            <a:r>
              <a:rPr lang="en-IT" i="1" baseline="-25000"/>
              <a:t>e</a:t>
            </a:r>
            <a:endParaRPr lang="en-IT" i="1"/>
          </a:p>
        </p:txBody>
      </p:sp>
      <p:sp>
        <p:nvSpPr>
          <p:cNvPr id="11" name="TextBox 10">
            <a:extLst>
              <a:ext uri="{FF2B5EF4-FFF2-40B4-BE49-F238E27FC236}">
                <a16:creationId xmlns:a16="http://schemas.microsoft.com/office/drawing/2014/main" id="{E987AD68-F96D-D160-8024-30877DAB16E1}"/>
              </a:ext>
            </a:extLst>
          </p:cNvPr>
          <p:cNvSpPr txBox="1"/>
          <p:nvPr/>
        </p:nvSpPr>
        <p:spPr>
          <a:xfrm>
            <a:off x="4455157" y="5153169"/>
            <a:ext cx="577402" cy="461665"/>
          </a:xfrm>
          <a:prstGeom prst="rect">
            <a:avLst/>
          </a:prstGeom>
          <a:noFill/>
        </p:spPr>
        <p:txBody>
          <a:bodyPr wrap="none" rtlCol="0">
            <a:spAutoFit/>
          </a:bodyPr>
          <a:lstStyle/>
          <a:p>
            <a:r>
              <a:rPr lang="en-IT" i="1"/>
              <a:t>E</a:t>
            </a:r>
            <a:r>
              <a:rPr lang="en-IT" i="1" baseline="-25000"/>
              <a:t>ph</a:t>
            </a:r>
            <a:endParaRPr lang="en-IT" i="1"/>
          </a:p>
        </p:txBody>
      </p:sp>
      <p:sp>
        <p:nvSpPr>
          <p:cNvPr id="12" name="TextBox 11">
            <a:extLst>
              <a:ext uri="{FF2B5EF4-FFF2-40B4-BE49-F238E27FC236}">
                <a16:creationId xmlns:a16="http://schemas.microsoft.com/office/drawing/2014/main" id="{2D7BA6B0-DA7A-92C7-EF4E-EF9FBE027430}"/>
              </a:ext>
            </a:extLst>
          </p:cNvPr>
          <p:cNvSpPr txBox="1"/>
          <p:nvPr/>
        </p:nvSpPr>
        <p:spPr>
          <a:xfrm>
            <a:off x="4499992" y="2132856"/>
            <a:ext cx="372218" cy="461665"/>
          </a:xfrm>
          <a:prstGeom prst="rect">
            <a:avLst/>
          </a:prstGeom>
          <a:noFill/>
        </p:spPr>
        <p:txBody>
          <a:bodyPr wrap="none" rtlCol="0">
            <a:spAutoFit/>
          </a:bodyPr>
          <a:lstStyle/>
          <a:p>
            <a:r>
              <a:rPr lang="en-IT" i="1"/>
              <a:t>X</a:t>
            </a:r>
          </a:p>
        </p:txBody>
      </p:sp>
      <p:sp>
        <p:nvSpPr>
          <p:cNvPr id="13" name="TextBox 12">
            <a:extLst>
              <a:ext uri="{FF2B5EF4-FFF2-40B4-BE49-F238E27FC236}">
                <a16:creationId xmlns:a16="http://schemas.microsoft.com/office/drawing/2014/main" id="{0F2A400F-A6F1-E610-C751-09E4F5DE5275}"/>
              </a:ext>
            </a:extLst>
          </p:cNvPr>
          <p:cNvSpPr txBox="1"/>
          <p:nvPr/>
        </p:nvSpPr>
        <p:spPr>
          <a:xfrm>
            <a:off x="1504252" y="87015"/>
            <a:ext cx="2690440" cy="461665"/>
          </a:xfrm>
          <a:prstGeom prst="rect">
            <a:avLst/>
          </a:prstGeom>
          <a:noFill/>
        </p:spPr>
        <p:txBody>
          <a:bodyPr wrap="square">
            <a:spAutoFit/>
          </a:bodyPr>
          <a:lstStyle/>
          <a:p>
            <a:r>
              <a:rPr lang="en-US" sz="2400" i="1"/>
              <a:t>X =  4 E</a:t>
            </a:r>
            <a:r>
              <a:rPr lang="en-US" sz="2400" i="1" baseline="-25000"/>
              <a:t>e</a:t>
            </a:r>
            <a:r>
              <a:rPr lang="en-US" sz="2400" i="1" baseline="30000">
                <a:latin typeface="Symbol" pitchFamily="2" charset="2"/>
              </a:rPr>
              <a:t> </a:t>
            </a:r>
            <a:r>
              <a:rPr lang="en-US" sz="2400" i="1"/>
              <a:t>E</a:t>
            </a:r>
            <a:r>
              <a:rPr lang="en-US" sz="2400" i="1" baseline="-25000"/>
              <a:t>ph</a:t>
            </a:r>
            <a:r>
              <a:rPr lang="en-US" sz="2400" i="1">
                <a:latin typeface="Symbol" pitchFamily="2" charset="2"/>
              </a:rPr>
              <a:t> </a:t>
            </a:r>
            <a:r>
              <a:rPr lang="en-US" sz="2400" i="1"/>
              <a:t>/(mc</a:t>
            </a:r>
            <a:r>
              <a:rPr lang="en-US" sz="2400" i="1" baseline="30000"/>
              <a:t>2</a:t>
            </a:r>
            <a:r>
              <a:rPr lang="en-US" sz="2400" i="1"/>
              <a:t>)</a:t>
            </a:r>
            <a:r>
              <a:rPr lang="en-US" sz="2400" i="1" baseline="30000"/>
              <a:t>2</a:t>
            </a:r>
          </a:p>
        </p:txBody>
      </p:sp>
      <p:sp>
        <p:nvSpPr>
          <p:cNvPr id="2" name="TextBox 1">
            <a:extLst>
              <a:ext uri="{FF2B5EF4-FFF2-40B4-BE49-F238E27FC236}">
                <a16:creationId xmlns:a16="http://schemas.microsoft.com/office/drawing/2014/main" id="{00F70EE6-350D-7CDF-AFAF-6279790EBE29}"/>
              </a:ext>
            </a:extLst>
          </p:cNvPr>
          <p:cNvSpPr txBox="1"/>
          <p:nvPr/>
        </p:nvSpPr>
        <p:spPr>
          <a:xfrm>
            <a:off x="4144863" y="4149080"/>
            <a:ext cx="2515369" cy="461665"/>
          </a:xfrm>
          <a:prstGeom prst="rect">
            <a:avLst/>
          </a:prstGeom>
          <a:noFill/>
        </p:spPr>
        <p:txBody>
          <a:bodyPr wrap="none" rtlCol="0">
            <a:spAutoFit/>
          </a:bodyPr>
          <a:lstStyle/>
          <a:p>
            <a:r>
              <a:rPr lang="en-GB" i="1"/>
              <a:t>e</a:t>
            </a:r>
            <a:r>
              <a:rPr lang="en-IT" i="1" baseline="30000"/>
              <a:t>-</a:t>
            </a:r>
            <a:r>
              <a:rPr lang="en-IT" i="1"/>
              <a:t> at rest   E’</a:t>
            </a:r>
            <a:r>
              <a:rPr lang="en-IT" i="1" baseline="-25000"/>
              <a:t>e</a:t>
            </a:r>
            <a:r>
              <a:rPr lang="en-IT" i="1"/>
              <a:t>=mc</a:t>
            </a:r>
            <a:r>
              <a:rPr lang="en-IT" i="1" baseline="30000"/>
              <a:t>2</a:t>
            </a:r>
          </a:p>
        </p:txBody>
      </p:sp>
      <p:cxnSp>
        <p:nvCxnSpPr>
          <p:cNvPr id="8" name="Straight Arrow Connector 7">
            <a:extLst>
              <a:ext uri="{FF2B5EF4-FFF2-40B4-BE49-F238E27FC236}">
                <a16:creationId xmlns:a16="http://schemas.microsoft.com/office/drawing/2014/main" id="{CE7F7809-407F-0D71-6EEB-0D48D6F19821}"/>
              </a:ext>
            </a:extLst>
          </p:cNvPr>
          <p:cNvCxnSpPr/>
          <p:nvPr/>
        </p:nvCxnSpPr>
        <p:spPr bwMode="auto">
          <a:xfrm>
            <a:off x="5292080" y="3068960"/>
            <a:ext cx="0" cy="1008112"/>
          </a:xfrm>
          <a:prstGeom prst="straightConnector1">
            <a:avLst/>
          </a:prstGeom>
          <a:solidFill>
            <a:schemeClr val="accent1"/>
          </a:solidFill>
          <a:ln w="47625" cap="flat" cmpd="sng" algn="ctr">
            <a:solidFill>
              <a:srgbClr val="C00000"/>
            </a:solidFill>
            <a:prstDash val="solid"/>
            <a:round/>
            <a:headEnd type="none" w="med" len="med"/>
            <a:tailEnd type="triangle"/>
          </a:ln>
          <a:effectLst/>
        </p:spPr>
      </p:cxnSp>
      <p:cxnSp>
        <p:nvCxnSpPr>
          <p:cNvPr id="15" name="Straight Connector 14">
            <a:extLst>
              <a:ext uri="{FF2B5EF4-FFF2-40B4-BE49-F238E27FC236}">
                <a16:creationId xmlns:a16="http://schemas.microsoft.com/office/drawing/2014/main" id="{F0D4619B-4F01-1562-6607-425501AE9549}"/>
              </a:ext>
            </a:extLst>
          </p:cNvPr>
          <p:cNvCxnSpPr/>
          <p:nvPr/>
        </p:nvCxnSpPr>
        <p:spPr bwMode="auto">
          <a:xfrm>
            <a:off x="289495" y="4077072"/>
            <a:ext cx="970137" cy="0"/>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16" name="TextBox 15">
            <a:extLst>
              <a:ext uri="{FF2B5EF4-FFF2-40B4-BE49-F238E27FC236}">
                <a16:creationId xmlns:a16="http://schemas.microsoft.com/office/drawing/2014/main" id="{8A244801-8623-94E6-1EB7-C127388FABBD}"/>
              </a:ext>
            </a:extLst>
          </p:cNvPr>
          <p:cNvSpPr txBox="1"/>
          <p:nvPr/>
        </p:nvSpPr>
        <p:spPr>
          <a:xfrm>
            <a:off x="107504" y="4149080"/>
            <a:ext cx="1180772" cy="369332"/>
          </a:xfrm>
          <a:prstGeom prst="rect">
            <a:avLst/>
          </a:prstGeom>
          <a:noFill/>
        </p:spPr>
        <p:txBody>
          <a:bodyPr wrap="none" rtlCol="0">
            <a:spAutoFit/>
          </a:bodyPr>
          <a:lstStyle/>
          <a:p>
            <a:r>
              <a:rPr lang="en-IT" sz="1800" i="1"/>
              <a:t>0.511 MeV</a:t>
            </a:r>
          </a:p>
        </p:txBody>
      </p:sp>
      <p:cxnSp>
        <p:nvCxnSpPr>
          <p:cNvPr id="17" name="Straight Connector 16">
            <a:extLst>
              <a:ext uri="{FF2B5EF4-FFF2-40B4-BE49-F238E27FC236}">
                <a16:creationId xmlns:a16="http://schemas.microsoft.com/office/drawing/2014/main" id="{23B9F4A0-1A24-4094-F538-6B6759385297}"/>
              </a:ext>
            </a:extLst>
          </p:cNvPr>
          <p:cNvCxnSpPr/>
          <p:nvPr/>
        </p:nvCxnSpPr>
        <p:spPr bwMode="auto">
          <a:xfrm flipV="1">
            <a:off x="7092280" y="4077072"/>
            <a:ext cx="0" cy="1584176"/>
          </a:xfrm>
          <a:prstGeom prst="line">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75E185C2-7C6B-6945-37E7-55CF3D7489A9}"/>
              </a:ext>
            </a:extLst>
          </p:cNvPr>
          <p:cNvSpPr txBox="1"/>
          <p:nvPr/>
        </p:nvSpPr>
        <p:spPr>
          <a:xfrm>
            <a:off x="6732240" y="5559623"/>
            <a:ext cx="734496" cy="461665"/>
          </a:xfrm>
          <a:prstGeom prst="rect">
            <a:avLst/>
          </a:prstGeom>
          <a:noFill/>
        </p:spPr>
        <p:txBody>
          <a:bodyPr wrap="none" rtlCol="0">
            <a:spAutoFit/>
          </a:bodyPr>
          <a:lstStyle/>
          <a:p>
            <a:r>
              <a:rPr lang="en-IT"/>
              <a:t>A=0</a:t>
            </a:r>
          </a:p>
        </p:txBody>
      </p:sp>
      <p:sp>
        <p:nvSpPr>
          <p:cNvPr id="19" name="TextBox 18">
            <a:extLst>
              <a:ext uri="{FF2B5EF4-FFF2-40B4-BE49-F238E27FC236}">
                <a16:creationId xmlns:a16="http://schemas.microsoft.com/office/drawing/2014/main" id="{09D7DBE7-03B3-45E4-E6AD-F09BF200652A}"/>
              </a:ext>
            </a:extLst>
          </p:cNvPr>
          <p:cNvSpPr txBox="1"/>
          <p:nvPr/>
        </p:nvSpPr>
        <p:spPr>
          <a:xfrm>
            <a:off x="4332841" y="44624"/>
            <a:ext cx="2249691" cy="461665"/>
          </a:xfrm>
          <a:prstGeom prst="rect">
            <a:avLst/>
          </a:prstGeom>
          <a:noFill/>
        </p:spPr>
        <p:txBody>
          <a:bodyPr wrap="square">
            <a:spAutoFit/>
          </a:bodyPr>
          <a:lstStyle/>
          <a:p>
            <a:r>
              <a:rPr lang="en-US" sz="2400" b="1" i="1">
                <a:solidFill>
                  <a:srgbClr val="C00000"/>
                </a:solidFill>
              </a:rPr>
              <a:t>A =  </a:t>
            </a:r>
            <a:r>
              <a:rPr lang="en-US" sz="2400" b="1" i="1">
                <a:solidFill>
                  <a:srgbClr val="C00000"/>
                </a:solidFill>
                <a:latin typeface="Symbol" pitchFamily="2" charset="2"/>
              </a:rPr>
              <a:t>bg</a:t>
            </a:r>
            <a:r>
              <a:rPr lang="en-US" sz="2400" b="1" i="1" baseline="30000">
                <a:solidFill>
                  <a:srgbClr val="C00000"/>
                </a:solidFill>
                <a:latin typeface="Symbol" pitchFamily="2" charset="2"/>
              </a:rPr>
              <a:t>2</a:t>
            </a:r>
            <a:r>
              <a:rPr lang="en-US" sz="1600" b="1" i="1">
                <a:solidFill>
                  <a:srgbClr val="C00000"/>
                </a:solidFill>
                <a:latin typeface="Symbol" pitchFamily="2" charset="2"/>
              </a:rPr>
              <a:t>- </a:t>
            </a:r>
            <a:r>
              <a:rPr lang="en-US" sz="2400" b="1" i="1">
                <a:solidFill>
                  <a:srgbClr val="C00000"/>
                </a:solidFill>
              </a:rPr>
              <a:t>X/4 </a:t>
            </a:r>
            <a:endParaRPr lang="en-IT">
              <a:solidFill>
                <a:srgbClr val="C00000"/>
              </a:solidFill>
            </a:endParaRPr>
          </a:p>
        </p:txBody>
      </p:sp>
      <p:sp>
        <p:nvSpPr>
          <p:cNvPr id="24" name="Rectangle 23">
            <a:extLst>
              <a:ext uri="{FF2B5EF4-FFF2-40B4-BE49-F238E27FC236}">
                <a16:creationId xmlns:a16="http://schemas.microsoft.com/office/drawing/2014/main" id="{BAD8A5AF-A4EA-326C-9B53-DF39AE2A465A}"/>
              </a:ext>
            </a:extLst>
          </p:cNvPr>
          <p:cNvSpPr/>
          <p:nvPr/>
        </p:nvSpPr>
        <p:spPr bwMode="auto">
          <a:xfrm>
            <a:off x="97722" y="6093296"/>
            <a:ext cx="1087238" cy="587041"/>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IT" sz="2400" b="0" i="0" u="none" strike="noStrike" cap="none" normalizeH="0" baseline="0">
                <a:ln>
                  <a:noFill/>
                </a:ln>
                <a:solidFill>
                  <a:schemeClr val="tx1"/>
                </a:solidFill>
                <a:effectLst/>
                <a:latin typeface="Times" pitchFamily="-111" charset="0"/>
              </a:rPr>
              <a:t>Lasers</a:t>
            </a:r>
          </a:p>
        </p:txBody>
      </p:sp>
      <p:grpSp>
        <p:nvGrpSpPr>
          <p:cNvPr id="38" name="Group 37">
            <a:extLst>
              <a:ext uri="{FF2B5EF4-FFF2-40B4-BE49-F238E27FC236}">
                <a16:creationId xmlns:a16="http://schemas.microsoft.com/office/drawing/2014/main" id="{70BA5DAD-ED83-690D-0D22-57BAA8914F21}"/>
              </a:ext>
            </a:extLst>
          </p:cNvPr>
          <p:cNvGrpSpPr/>
          <p:nvPr/>
        </p:nvGrpSpPr>
        <p:grpSpPr>
          <a:xfrm>
            <a:off x="1431676" y="1988840"/>
            <a:ext cx="1579698" cy="3672408"/>
            <a:chOff x="1431676" y="1988840"/>
            <a:chExt cx="1579698" cy="3672408"/>
          </a:xfrm>
        </p:grpSpPr>
        <p:sp>
          <p:nvSpPr>
            <p:cNvPr id="20" name="Oval 19">
              <a:extLst>
                <a:ext uri="{FF2B5EF4-FFF2-40B4-BE49-F238E27FC236}">
                  <a16:creationId xmlns:a16="http://schemas.microsoft.com/office/drawing/2014/main" id="{4D82565F-7847-BC33-3454-03110812D503}"/>
                </a:ext>
              </a:extLst>
            </p:cNvPr>
            <p:cNvSpPr/>
            <p:nvPr/>
          </p:nvSpPr>
          <p:spPr bwMode="auto">
            <a:xfrm>
              <a:off x="1431676" y="1988840"/>
              <a:ext cx="1579698" cy="3672408"/>
            </a:xfrm>
            <a:prstGeom prst="ellipse">
              <a:avLst/>
            </a:prstGeom>
            <a:solidFill>
              <a:schemeClr val="accent1">
                <a:alpha val="3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5" name="TextBox 24">
              <a:extLst>
                <a:ext uri="{FF2B5EF4-FFF2-40B4-BE49-F238E27FC236}">
                  <a16:creationId xmlns:a16="http://schemas.microsoft.com/office/drawing/2014/main" id="{985869F4-330D-16DB-DE13-8CD4A29D8730}"/>
                </a:ext>
              </a:extLst>
            </p:cNvPr>
            <p:cNvSpPr txBox="1"/>
            <p:nvPr/>
          </p:nvSpPr>
          <p:spPr>
            <a:xfrm>
              <a:off x="1496294" y="3104007"/>
              <a:ext cx="1450462" cy="1569660"/>
            </a:xfrm>
            <a:prstGeom prst="rect">
              <a:avLst/>
            </a:prstGeom>
            <a:noFill/>
          </p:spPr>
          <p:txBody>
            <a:bodyPr wrap="none" rtlCol="0">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IT" sz="2400" b="1" i="0" u="none" strike="noStrike" cap="none" normalizeH="0" baseline="0">
                  <a:ln>
                    <a:noFill/>
                  </a:ln>
                  <a:solidFill>
                    <a:schemeClr val="tx1"/>
                  </a:solidFill>
                  <a:effectLst/>
                  <a:latin typeface="Times" pitchFamily="-111" charset="0"/>
                </a:rPr>
                <a:t>I.C.S.</a:t>
              </a:r>
            </a:p>
            <a:p>
              <a:pPr marL="0" marR="0" indent="0" algn="ctr" defTabSz="914400" rtl="0" eaLnBrk="0" fontAlgn="base" latinLnBrk="0" hangingPunct="0">
                <a:lnSpc>
                  <a:spcPct val="100000"/>
                </a:lnSpc>
                <a:spcBef>
                  <a:spcPct val="0"/>
                </a:spcBef>
                <a:spcAft>
                  <a:spcPct val="0"/>
                </a:spcAft>
                <a:buClrTx/>
                <a:buSzTx/>
                <a:buFontTx/>
                <a:buNone/>
                <a:tabLst/>
              </a:pPr>
              <a:r>
                <a:rPr lang="en-GB" b="1">
                  <a:latin typeface="Times" pitchFamily="-111" charset="0"/>
                </a:rPr>
                <a:t>l</a:t>
              </a:r>
              <a:r>
                <a:rPr lang="en-IT" b="1">
                  <a:latin typeface="Times" pitchFamily="-111" charset="0"/>
                </a:rPr>
                <a:t>ow recoil</a:t>
              </a:r>
            </a:p>
            <a:p>
              <a:pPr marL="0" marR="0" indent="0" algn="ctr" defTabSz="914400" rtl="0" eaLnBrk="0" fontAlgn="base" latinLnBrk="0" hangingPunct="0">
                <a:lnSpc>
                  <a:spcPct val="100000"/>
                </a:lnSpc>
                <a:spcBef>
                  <a:spcPct val="0"/>
                </a:spcBef>
                <a:spcAft>
                  <a:spcPct val="0"/>
                </a:spcAft>
                <a:buClrTx/>
                <a:buSzTx/>
                <a:buFontTx/>
                <a:buNone/>
                <a:tabLst/>
              </a:pPr>
              <a:r>
                <a:rPr kumimoji="0" lang="en-IT" sz="2400" b="1" i="0" u="none" strike="noStrike" cap="none" normalizeH="0" baseline="0">
                  <a:ln>
                    <a:noFill/>
                  </a:ln>
                  <a:solidFill>
                    <a:schemeClr val="tx1"/>
                  </a:solidFill>
                  <a:effectLst/>
                  <a:latin typeface="Times" pitchFamily="-111" charset="0"/>
                </a:rPr>
                <a:t>Thomson</a:t>
              </a:r>
            </a:p>
            <a:p>
              <a:pPr marL="0" marR="0" indent="0" algn="ctr" defTabSz="914400" rtl="0" eaLnBrk="0" fontAlgn="base" latinLnBrk="0" hangingPunct="0">
                <a:lnSpc>
                  <a:spcPct val="100000"/>
                </a:lnSpc>
                <a:spcBef>
                  <a:spcPct val="0"/>
                </a:spcBef>
                <a:spcAft>
                  <a:spcPct val="0"/>
                </a:spcAft>
                <a:buClrTx/>
                <a:buSzTx/>
                <a:buFontTx/>
                <a:buNone/>
                <a:tabLst/>
              </a:pPr>
              <a:r>
                <a:rPr lang="en-IT" b="1" i="1">
                  <a:latin typeface="Times" pitchFamily="-111" charset="0"/>
                </a:rPr>
                <a:t>X&lt;&lt;1</a:t>
              </a:r>
              <a:endParaRPr kumimoji="0" lang="en-IT" sz="2400" b="1" i="1" u="none" strike="noStrike" cap="none" normalizeH="0" baseline="0">
                <a:ln>
                  <a:noFill/>
                </a:ln>
                <a:solidFill>
                  <a:schemeClr val="tx1"/>
                </a:solidFill>
                <a:effectLst/>
                <a:latin typeface="Times" pitchFamily="-111" charset="0"/>
              </a:endParaRPr>
            </a:p>
          </p:txBody>
        </p:sp>
      </p:grpSp>
      <p:grpSp>
        <p:nvGrpSpPr>
          <p:cNvPr id="39" name="Group 38">
            <a:extLst>
              <a:ext uri="{FF2B5EF4-FFF2-40B4-BE49-F238E27FC236}">
                <a16:creationId xmlns:a16="http://schemas.microsoft.com/office/drawing/2014/main" id="{1503A57A-D97D-C17E-FA7D-D7F73DABD421}"/>
              </a:ext>
            </a:extLst>
          </p:cNvPr>
          <p:cNvGrpSpPr/>
          <p:nvPr/>
        </p:nvGrpSpPr>
        <p:grpSpPr>
          <a:xfrm>
            <a:off x="3226782" y="1988840"/>
            <a:ext cx="3577466" cy="3672408"/>
            <a:chOff x="3226782" y="1988840"/>
            <a:chExt cx="3577466" cy="3672408"/>
          </a:xfrm>
        </p:grpSpPr>
        <p:sp>
          <p:nvSpPr>
            <p:cNvPr id="21" name="Oval 20">
              <a:extLst>
                <a:ext uri="{FF2B5EF4-FFF2-40B4-BE49-F238E27FC236}">
                  <a16:creationId xmlns:a16="http://schemas.microsoft.com/office/drawing/2014/main" id="{6736BE8C-A52D-7361-EBF4-EADD14E23712}"/>
                </a:ext>
              </a:extLst>
            </p:cNvPr>
            <p:cNvSpPr/>
            <p:nvPr/>
          </p:nvSpPr>
          <p:spPr bwMode="auto">
            <a:xfrm>
              <a:off x="3226782" y="1988840"/>
              <a:ext cx="3577466" cy="3672408"/>
            </a:xfrm>
            <a:prstGeom prst="ellipse">
              <a:avLst/>
            </a:prstGeom>
            <a:solidFill>
              <a:srgbClr val="FFFF00">
                <a:alpha val="3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6" name="TextBox 25">
              <a:extLst>
                <a:ext uri="{FF2B5EF4-FFF2-40B4-BE49-F238E27FC236}">
                  <a16:creationId xmlns:a16="http://schemas.microsoft.com/office/drawing/2014/main" id="{BB77221A-893C-E65F-249A-129F47C8EF79}"/>
                </a:ext>
              </a:extLst>
            </p:cNvPr>
            <p:cNvSpPr txBox="1"/>
            <p:nvPr/>
          </p:nvSpPr>
          <p:spPr>
            <a:xfrm>
              <a:off x="3761402" y="4656613"/>
              <a:ext cx="2661547" cy="461665"/>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pPr>
              <a:r>
                <a:rPr lang="it-IT" b="1">
                  <a:latin typeface="Times" pitchFamily="-111" charset="0"/>
                </a:rPr>
                <a:t>deep </a:t>
              </a:r>
              <a:r>
                <a:rPr lang="en-IT" b="1">
                  <a:latin typeface="Times" pitchFamily="-111" charset="0"/>
                </a:rPr>
                <a:t>recoil I.C.S.</a:t>
              </a:r>
              <a:endParaRPr kumimoji="0" lang="en-IT" sz="2400" b="1" i="0" u="none" strike="noStrike" cap="none" normalizeH="0" baseline="0">
                <a:ln>
                  <a:noFill/>
                </a:ln>
                <a:solidFill>
                  <a:schemeClr val="tx1"/>
                </a:solidFill>
                <a:effectLst/>
                <a:latin typeface="Times" pitchFamily="-111" charset="0"/>
              </a:endParaRPr>
            </a:p>
          </p:txBody>
        </p:sp>
      </p:grpSp>
      <p:sp>
        <p:nvSpPr>
          <p:cNvPr id="28" name="TextBox 27">
            <a:extLst>
              <a:ext uri="{FF2B5EF4-FFF2-40B4-BE49-F238E27FC236}">
                <a16:creationId xmlns:a16="http://schemas.microsoft.com/office/drawing/2014/main" id="{16C5BC7B-DA6D-3815-BF3F-0320DEEB6BAB}"/>
              </a:ext>
            </a:extLst>
          </p:cNvPr>
          <p:cNvSpPr txBox="1"/>
          <p:nvPr/>
        </p:nvSpPr>
        <p:spPr>
          <a:xfrm>
            <a:off x="2519243" y="5487615"/>
            <a:ext cx="1044645" cy="461665"/>
          </a:xfrm>
          <a:prstGeom prst="rect">
            <a:avLst/>
          </a:prstGeom>
          <a:noFill/>
        </p:spPr>
        <p:txBody>
          <a:bodyPr wrap="none" rtlCol="0">
            <a:spAutoFit/>
          </a:bodyPr>
          <a:lstStyle/>
          <a:p>
            <a:r>
              <a:rPr lang="en-IT"/>
              <a:t>A &gt;&gt; 0</a:t>
            </a:r>
          </a:p>
        </p:txBody>
      </p:sp>
      <p:sp>
        <p:nvSpPr>
          <p:cNvPr id="29" name="TextBox 28">
            <a:extLst>
              <a:ext uri="{FF2B5EF4-FFF2-40B4-BE49-F238E27FC236}">
                <a16:creationId xmlns:a16="http://schemas.microsoft.com/office/drawing/2014/main" id="{40699CBB-AEBE-F1C2-80C3-FB18D4EE269E}"/>
              </a:ext>
            </a:extLst>
          </p:cNvPr>
          <p:cNvSpPr txBox="1"/>
          <p:nvPr/>
        </p:nvSpPr>
        <p:spPr>
          <a:xfrm>
            <a:off x="8374008" y="5517232"/>
            <a:ext cx="734496" cy="461665"/>
          </a:xfrm>
          <a:prstGeom prst="rect">
            <a:avLst/>
          </a:prstGeom>
          <a:noFill/>
        </p:spPr>
        <p:txBody>
          <a:bodyPr wrap="none" rtlCol="0">
            <a:spAutoFit/>
          </a:bodyPr>
          <a:lstStyle/>
          <a:p>
            <a:r>
              <a:rPr lang="en-IT"/>
              <a:t>A&lt;0</a:t>
            </a:r>
          </a:p>
        </p:txBody>
      </p:sp>
      <p:grpSp>
        <p:nvGrpSpPr>
          <p:cNvPr id="40" name="Group 39">
            <a:extLst>
              <a:ext uri="{FF2B5EF4-FFF2-40B4-BE49-F238E27FC236}">
                <a16:creationId xmlns:a16="http://schemas.microsoft.com/office/drawing/2014/main" id="{1F945F0F-F356-D998-4B8A-50753D23F761}"/>
              </a:ext>
            </a:extLst>
          </p:cNvPr>
          <p:cNvGrpSpPr/>
          <p:nvPr/>
        </p:nvGrpSpPr>
        <p:grpSpPr>
          <a:xfrm>
            <a:off x="7308790" y="2052633"/>
            <a:ext cx="1523182" cy="3672408"/>
            <a:chOff x="7226877" y="2052633"/>
            <a:chExt cx="1787339" cy="3672408"/>
          </a:xfrm>
        </p:grpSpPr>
        <p:sp>
          <p:nvSpPr>
            <p:cNvPr id="22" name="Oval 21">
              <a:extLst>
                <a:ext uri="{FF2B5EF4-FFF2-40B4-BE49-F238E27FC236}">
                  <a16:creationId xmlns:a16="http://schemas.microsoft.com/office/drawing/2014/main" id="{079A7A4F-3C08-6BA5-DE7F-F798CE6A7CAE}"/>
                </a:ext>
              </a:extLst>
            </p:cNvPr>
            <p:cNvSpPr/>
            <p:nvPr/>
          </p:nvSpPr>
          <p:spPr bwMode="auto">
            <a:xfrm>
              <a:off x="7226877" y="2052633"/>
              <a:ext cx="1787339" cy="3672408"/>
            </a:xfrm>
            <a:prstGeom prst="ellipse">
              <a:avLst/>
            </a:prstGeom>
            <a:solidFill>
              <a:schemeClr val="accent1">
                <a:alpha val="3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30" name="TextBox 29">
              <a:extLst>
                <a:ext uri="{FF2B5EF4-FFF2-40B4-BE49-F238E27FC236}">
                  <a16:creationId xmlns:a16="http://schemas.microsoft.com/office/drawing/2014/main" id="{AE087EE3-6962-7E79-8AC9-22F4D95C0633}"/>
                </a:ext>
              </a:extLst>
            </p:cNvPr>
            <p:cNvSpPr txBox="1"/>
            <p:nvPr/>
          </p:nvSpPr>
          <p:spPr>
            <a:xfrm>
              <a:off x="7310803" y="3318083"/>
              <a:ext cx="1663182" cy="1200329"/>
            </a:xfrm>
            <a:prstGeom prst="rect">
              <a:avLst/>
            </a:prstGeom>
            <a:noFill/>
          </p:spPr>
          <p:txBody>
            <a:bodyPr wrap="none" rtlCol="0">
              <a:spAutoFit/>
            </a:bodyPr>
            <a:lstStyle/>
            <a:p>
              <a:pPr marR="0" algn="ctr" defTabSz="914400" rtl="0" eaLnBrk="0" fontAlgn="base" latinLnBrk="0" hangingPunct="0">
                <a:lnSpc>
                  <a:spcPct val="100000"/>
                </a:lnSpc>
                <a:spcBef>
                  <a:spcPct val="0"/>
                </a:spcBef>
                <a:spcAft>
                  <a:spcPct val="0"/>
                </a:spcAft>
                <a:buClrTx/>
                <a:buSzTx/>
                <a:tabLst/>
              </a:pPr>
              <a:r>
                <a:rPr lang="en-IT" b="1">
                  <a:latin typeface="Times" pitchFamily="-111" charset="0"/>
                </a:rPr>
                <a:t>Arthur</a:t>
              </a:r>
            </a:p>
            <a:p>
              <a:pPr marR="0" algn="ctr" defTabSz="914400" rtl="0" eaLnBrk="0" fontAlgn="base" latinLnBrk="0" hangingPunct="0">
                <a:lnSpc>
                  <a:spcPct val="100000"/>
                </a:lnSpc>
                <a:spcBef>
                  <a:spcPct val="0"/>
                </a:spcBef>
                <a:spcAft>
                  <a:spcPct val="0"/>
                </a:spcAft>
                <a:buClrTx/>
                <a:buSzTx/>
                <a:tabLst/>
              </a:pPr>
              <a:r>
                <a:rPr lang="en-IT" b="1">
                  <a:latin typeface="Times" pitchFamily="-111" charset="0"/>
                </a:rPr>
                <a:t>Compton</a:t>
              </a:r>
            </a:p>
            <a:p>
              <a:pPr marR="0" algn="ctr" defTabSz="914400" rtl="0" eaLnBrk="0" fontAlgn="base" latinLnBrk="0" hangingPunct="0">
                <a:lnSpc>
                  <a:spcPct val="100000"/>
                </a:lnSpc>
                <a:spcBef>
                  <a:spcPct val="0"/>
                </a:spcBef>
                <a:spcAft>
                  <a:spcPct val="0"/>
                </a:spcAft>
                <a:buClrTx/>
                <a:buSzTx/>
                <a:tabLst/>
              </a:pPr>
              <a:r>
                <a:rPr kumimoji="0" lang="en-IT" sz="2400" b="1" i="0" u="none" strike="noStrike" cap="none" normalizeH="0" baseline="0">
                  <a:ln>
                    <a:noFill/>
                  </a:ln>
                  <a:solidFill>
                    <a:schemeClr val="tx1"/>
                  </a:solidFill>
                  <a:effectLst/>
                  <a:latin typeface="Times" pitchFamily="-111" charset="0"/>
                </a:rPr>
                <a:t>effect</a:t>
              </a:r>
            </a:p>
          </p:txBody>
        </p:sp>
      </p:grpSp>
      <p:cxnSp>
        <p:nvCxnSpPr>
          <p:cNvPr id="27" name="Straight Arrow Connector 26">
            <a:extLst>
              <a:ext uri="{FF2B5EF4-FFF2-40B4-BE49-F238E27FC236}">
                <a16:creationId xmlns:a16="http://schemas.microsoft.com/office/drawing/2014/main" id="{857B3F9D-B5E1-F037-EFD9-8C025007BB34}"/>
              </a:ext>
            </a:extLst>
          </p:cNvPr>
          <p:cNvCxnSpPr/>
          <p:nvPr/>
        </p:nvCxnSpPr>
        <p:spPr bwMode="auto">
          <a:xfrm>
            <a:off x="6915819" y="591019"/>
            <a:ext cx="83140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1" name="Curved Connector 30">
            <a:extLst>
              <a:ext uri="{FF2B5EF4-FFF2-40B4-BE49-F238E27FC236}">
                <a16:creationId xmlns:a16="http://schemas.microsoft.com/office/drawing/2014/main" id="{EC7FA8E2-9745-D56C-D91F-798EF1404A5A}"/>
              </a:ext>
            </a:extLst>
          </p:cNvPr>
          <p:cNvCxnSpPr>
            <a:cxnSpLocks/>
          </p:cNvCxnSpPr>
          <p:nvPr/>
        </p:nvCxnSpPr>
        <p:spPr bwMode="auto">
          <a:xfrm rot="10800000">
            <a:off x="7739278" y="591019"/>
            <a:ext cx="790021" cy="2901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13193D9-C763-BEA2-ADED-7C06E3E9C765}"/>
                  </a:ext>
                </a:extLst>
              </p:cNvPr>
              <p:cNvSpPr txBox="1"/>
              <p:nvPr/>
            </p:nvSpPr>
            <p:spPr>
              <a:xfrm>
                <a:off x="8604070" y="723404"/>
                <a:ext cx="360418"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32" name="TextBox 31">
                <a:extLst>
                  <a:ext uri="{FF2B5EF4-FFF2-40B4-BE49-F238E27FC236}">
                    <a16:creationId xmlns:a16="http://schemas.microsoft.com/office/drawing/2014/main" id="{413193D9-C763-BEA2-ADED-7C06E3E9C765}"/>
                  </a:ext>
                </a:extLst>
              </p:cNvPr>
              <p:cNvSpPr txBox="1">
                <a:spLocks noRot="1" noChangeAspect="1" noMove="1" noResize="1" noEditPoints="1" noAdjustHandles="1" noChangeArrowheads="1" noChangeShapeType="1" noTextEdit="1"/>
              </p:cNvSpPr>
              <p:nvPr/>
            </p:nvSpPr>
            <p:spPr>
              <a:xfrm>
                <a:off x="8604070" y="723404"/>
                <a:ext cx="360418" cy="257324"/>
              </a:xfrm>
              <a:prstGeom prst="rect">
                <a:avLst/>
              </a:prstGeom>
              <a:blipFill>
                <a:blip r:embed="rId5"/>
                <a:stretch>
                  <a:fillRect l="-26667" r="-46667" b="-8571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39EAD71-E792-4728-8652-66FD85967B5B}"/>
                  </a:ext>
                </a:extLst>
              </p:cNvPr>
              <p:cNvSpPr txBox="1"/>
              <p:nvPr/>
            </p:nvSpPr>
            <p:spPr>
              <a:xfrm>
                <a:off x="6977764" y="188640"/>
                <a:ext cx="252447"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oMath>
                  </m:oMathPara>
                </a14:m>
                <a:endParaRPr lang="en-US" baseline="30000"/>
              </a:p>
            </p:txBody>
          </p:sp>
        </mc:Choice>
        <mc:Fallback xmlns="">
          <p:sp>
            <p:nvSpPr>
              <p:cNvPr id="33" name="TextBox 32">
                <a:extLst>
                  <a:ext uri="{FF2B5EF4-FFF2-40B4-BE49-F238E27FC236}">
                    <a16:creationId xmlns:a16="http://schemas.microsoft.com/office/drawing/2014/main" id="{F39EAD71-E792-4728-8652-66FD85967B5B}"/>
                  </a:ext>
                </a:extLst>
              </p:cNvPr>
              <p:cNvSpPr txBox="1">
                <a:spLocks noRot="1" noChangeAspect="1" noMove="1" noResize="1" noEditPoints="1" noAdjustHandles="1" noChangeArrowheads="1" noChangeShapeType="1" noTextEdit="1"/>
              </p:cNvSpPr>
              <p:nvPr/>
            </p:nvSpPr>
            <p:spPr>
              <a:xfrm>
                <a:off x="6977764" y="188640"/>
                <a:ext cx="252447" cy="233354"/>
              </a:xfrm>
              <a:prstGeom prst="rect">
                <a:avLst/>
              </a:prstGeom>
              <a:blipFill>
                <a:blip r:embed="rId6"/>
                <a:stretch>
                  <a:fillRect l="-42857" r="-38095" b="-70000"/>
                </a:stretch>
              </a:blipFill>
            </p:spPr>
            <p:txBody>
              <a:bodyPr/>
              <a:lstStyle/>
              <a:p>
                <a:r>
                  <a:rPr lang="en-IT">
                    <a:noFill/>
                  </a:rPr>
                  <a:t> </a:t>
                </a:r>
              </a:p>
            </p:txBody>
          </p:sp>
        </mc:Fallback>
      </mc:AlternateContent>
      <p:cxnSp>
        <p:nvCxnSpPr>
          <p:cNvPr id="34" name="Straight Arrow Connector 33">
            <a:extLst>
              <a:ext uri="{FF2B5EF4-FFF2-40B4-BE49-F238E27FC236}">
                <a16:creationId xmlns:a16="http://schemas.microsoft.com/office/drawing/2014/main" id="{D801C284-1784-6A6B-CD80-A4C689B13E44}"/>
              </a:ext>
            </a:extLst>
          </p:cNvPr>
          <p:cNvCxnSpPr/>
          <p:nvPr/>
        </p:nvCxnSpPr>
        <p:spPr bwMode="auto">
          <a:xfrm flipH="1">
            <a:off x="7486830" y="591019"/>
            <a:ext cx="252447" cy="52334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35" name="Curved Connector 34">
            <a:extLst>
              <a:ext uri="{FF2B5EF4-FFF2-40B4-BE49-F238E27FC236}">
                <a16:creationId xmlns:a16="http://schemas.microsoft.com/office/drawing/2014/main" id="{F5E2D84D-A872-79AF-C3E8-D72573DA741B}"/>
              </a:ext>
            </a:extLst>
          </p:cNvPr>
          <p:cNvCxnSpPr>
            <a:cxnSpLocks/>
          </p:cNvCxnSpPr>
          <p:nvPr/>
        </p:nvCxnSpPr>
        <p:spPr bwMode="auto">
          <a:xfrm rot="5400000" flipH="1" flipV="1">
            <a:off x="7743920" y="102545"/>
            <a:ext cx="418150" cy="427434"/>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B9D5CEA-C773-03DB-723A-D2645936F9B1}"/>
                  </a:ext>
                </a:extLst>
              </p:cNvPr>
              <p:cNvSpPr txBox="1"/>
              <p:nvPr/>
            </p:nvSpPr>
            <p:spPr>
              <a:xfrm>
                <a:off x="8183986" y="147340"/>
                <a:ext cx="426659"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36" name="TextBox 35">
                <a:extLst>
                  <a:ext uri="{FF2B5EF4-FFF2-40B4-BE49-F238E27FC236}">
                    <a16:creationId xmlns:a16="http://schemas.microsoft.com/office/drawing/2014/main" id="{7B9D5CEA-C773-03DB-723A-D2645936F9B1}"/>
                  </a:ext>
                </a:extLst>
              </p:cNvPr>
              <p:cNvSpPr txBox="1">
                <a:spLocks noRot="1" noChangeAspect="1" noMove="1" noResize="1" noEditPoints="1" noAdjustHandles="1" noChangeArrowheads="1" noChangeShapeType="1" noTextEdit="1"/>
              </p:cNvSpPr>
              <p:nvPr/>
            </p:nvSpPr>
            <p:spPr>
              <a:xfrm>
                <a:off x="8183986" y="147340"/>
                <a:ext cx="426659" cy="257324"/>
              </a:xfrm>
              <a:prstGeom prst="rect">
                <a:avLst/>
              </a:prstGeom>
              <a:blipFill>
                <a:blip r:embed="rId7"/>
                <a:stretch>
                  <a:fillRect l="-25714" r="-48571" b="-9047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0226755-127A-4485-F371-668EF04D2C92}"/>
                  </a:ext>
                </a:extLst>
              </p:cNvPr>
              <p:cNvSpPr txBox="1"/>
              <p:nvPr/>
            </p:nvSpPr>
            <p:spPr>
              <a:xfrm>
                <a:off x="7637688" y="836712"/>
                <a:ext cx="318688"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sub>
                      </m:sSub>
                    </m:oMath>
                  </m:oMathPara>
                </a14:m>
                <a:endParaRPr lang="en-US" baseline="30000"/>
              </a:p>
            </p:txBody>
          </p:sp>
        </mc:Choice>
        <mc:Fallback xmlns="">
          <p:sp>
            <p:nvSpPr>
              <p:cNvPr id="37" name="TextBox 36">
                <a:extLst>
                  <a:ext uri="{FF2B5EF4-FFF2-40B4-BE49-F238E27FC236}">
                    <a16:creationId xmlns:a16="http://schemas.microsoft.com/office/drawing/2014/main" id="{70226755-127A-4485-F371-668EF04D2C92}"/>
                  </a:ext>
                </a:extLst>
              </p:cNvPr>
              <p:cNvSpPr txBox="1">
                <a:spLocks noRot="1" noChangeAspect="1" noMove="1" noResize="1" noEditPoints="1" noAdjustHandles="1" noChangeArrowheads="1" noChangeShapeType="1" noTextEdit="1"/>
              </p:cNvSpPr>
              <p:nvPr/>
            </p:nvSpPr>
            <p:spPr>
              <a:xfrm>
                <a:off x="7637688" y="836712"/>
                <a:ext cx="318688" cy="233354"/>
              </a:xfrm>
              <a:prstGeom prst="rect">
                <a:avLst/>
              </a:prstGeom>
              <a:blipFill>
                <a:blip r:embed="rId8"/>
                <a:stretch>
                  <a:fillRect l="-34615" r="-38462" b="-70000"/>
                </a:stretch>
              </a:blipFill>
            </p:spPr>
            <p:txBody>
              <a:bodyPr/>
              <a:lstStyle/>
              <a:p>
                <a:r>
                  <a:rPr lang="en-IT">
                    <a:noFill/>
                  </a:rPr>
                  <a:t> </a:t>
                </a:r>
              </a:p>
            </p:txBody>
          </p:sp>
        </mc:Fallback>
      </mc:AlternateContent>
      <p:sp>
        <p:nvSpPr>
          <p:cNvPr id="41" name="TextBox 40">
            <a:extLst>
              <a:ext uri="{FF2B5EF4-FFF2-40B4-BE49-F238E27FC236}">
                <a16:creationId xmlns:a16="http://schemas.microsoft.com/office/drawing/2014/main" id="{9C6DB898-E2FF-70FF-52C8-1E0E2AC360C1}"/>
              </a:ext>
            </a:extLst>
          </p:cNvPr>
          <p:cNvSpPr txBox="1"/>
          <p:nvPr/>
        </p:nvSpPr>
        <p:spPr>
          <a:xfrm rot="5400000">
            <a:off x="6587281" y="3400815"/>
            <a:ext cx="981359" cy="461665"/>
          </a:xfrm>
          <a:prstGeom prst="rect">
            <a:avLst/>
          </a:prstGeom>
          <a:noFill/>
        </p:spPr>
        <p:txBody>
          <a:bodyPr wrap="none" rtlCol="0">
            <a:spAutoFit/>
          </a:bodyPr>
          <a:lstStyle/>
          <a:p>
            <a:r>
              <a:rPr lang="en-IT" b="1">
                <a:solidFill>
                  <a:srgbClr val="C00000"/>
                </a:solidFill>
              </a:rPr>
              <a:t>S.C.S.</a:t>
            </a:r>
          </a:p>
        </p:txBody>
      </p:sp>
      <p:sp>
        <p:nvSpPr>
          <p:cNvPr id="14" name="Rectangle 13">
            <a:extLst>
              <a:ext uri="{FF2B5EF4-FFF2-40B4-BE49-F238E27FC236}">
                <a16:creationId xmlns:a16="http://schemas.microsoft.com/office/drawing/2014/main" id="{68F54979-1ED4-AC99-B011-B52E4FBB01F7}"/>
              </a:ext>
            </a:extLst>
          </p:cNvPr>
          <p:cNvSpPr/>
          <p:nvPr/>
        </p:nvSpPr>
        <p:spPr bwMode="auto">
          <a:xfrm>
            <a:off x="2778904" y="6205604"/>
            <a:ext cx="1475903" cy="448033"/>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IT" sz="2400" b="0" i="0" u="none" strike="noStrike" cap="none" normalizeH="0" baseline="0">
                <a:ln>
                  <a:noFill/>
                </a:ln>
                <a:solidFill>
                  <a:schemeClr val="tx1"/>
                </a:solidFill>
                <a:effectLst/>
                <a:latin typeface="Times" pitchFamily="-111" charset="0"/>
              </a:rPr>
              <a:t>XFEL’s</a:t>
            </a:r>
          </a:p>
        </p:txBody>
      </p:sp>
      <p:sp>
        <p:nvSpPr>
          <p:cNvPr id="42" name="Rectangle 41">
            <a:extLst>
              <a:ext uri="{FF2B5EF4-FFF2-40B4-BE49-F238E27FC236}">
                <a16:creationId xmlns:a16="http://schemas.microsoft.com/office/drawing/2014/main" id="{417BF37B-E935-B7DC-0324-802E4BAC06C4}"/>
              </a:ext>
            </a:extLst>
          </p:cNvPr>
          <p:cNvSpPr/>
          <p:nvPr/>
        </p:nvSpPr>
        <p:spPr bwMode="auto">
          <a:xfrm>
            <a:off x="4572000" y="6192893"/>
            <a:ext cx="2979034" cy="476467"/>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GB">
                <a:latin typeface="Times" pitchFamily="-111" charset="0"/>
              </a:rPr>
              <a:t>b</a:t>
            </a:r>
            <a:r>
              <a:rPr kumimoji="0" lang="en-IT" sz="2400" b="0" i="0" u="none" strike="noStrike" cap="none" normalizeH="0" baseline="0">
                <a:ln>
                  <a:noFill/>
                </a:ln>
                <a:solidFill>
                  <a:schemeClr val="tx1"/>
                </a:solidFill>
                <a:effectLst/>
                <a:latin typeface="Times" pitchFamily="-111" charset="0"/>
              </a:rPr>
              <a:t>etatron-channeling</a:t>
            </a:r>
          </a:p>
        </p:txBody>
      </p:sp>
      <p:sp>
        <p:nvSpPr>
          <p:cNvPr id="23" name="TextBox 22">
            <a:extLst>
              <a:ext uri="{FF2B5EF4-FFF2-40B4-BE49-F238E27FC236}">
                <a16:creationId xmlns:a16="http://schemas.microsoft.com/office/drawing/2014/main" id="{913E7450-DF95-C2CC-DBC8-FC5DF2421F11}"/>
              </a:ext>
            </a:extLst>
          </p:cNvPr>
          <p:cNvSpPr txBox="1"/>
          <p:nvPr/>
        </p:nvSpPr>
        <p:spPr>
          <a:xfrm>
            <a:off x="4922429" y="2738537"/>
            <a:ext cx="835485" cy="461665"/>
          </a:xfrm>
          <a:prstGeom prst="rect">
            <a:avLst/>
          </a:prstGeom>
          <a:noFill/>
        </p:spPr>
        <p:txBody>
          <a:bodyPr wrap="none" rtlCol="0">
            <a:spAutoFit/>
          </a:bodyPr>
          <a:lstStyle/>
          <a:p>
            <a:r>
              <a:rPr lang="en-IT"/>
              <a:t>FICS</a:t>
            </a:r>
          </a:p>
        </p:txBody>
      </p:sp>
      <p:sp>
        <p:nvSpPr>
          <p:cNvPr id="43" name="TextBox 42">
            <a:extLst>
              <a:ext uri="{FF2B5EF4-FFF2-40B4-BE49-F238E27FC236}">
                <a16:creationId xmlns:a16="http://schemas.microsoft.com/office/drawing/2014/main" id="{2BF1DA09-6BEE-BAAB-191D-FBD306E39D3B}"/>
              </a:ext>
            </a:extLst>
          </p:cNvPr>
          <p:cNvSpPr txBox="1"/>
          <p:nvPr/>
        </p:nvSpPr>
        <p:spPr>
          <a:xfrm>
            <a:off x="3226782" y="2594521"/>
            <a:ext cx="734496" cy="461665"/>
          </a:xfrm>
          <a:prstGeom prst="rect">
            <a:avLst/>
          </a:prstGeom>
          <a:noFill/>
        </p:spPr>
        <p:txBody>
          <a:bodyPr wrap="none" rtlCol="0">
            <a:spAutoFit/>
          </a:bodyPr>
          <a:lstStyle/>
          <a:p>
            <a:r>
              <a:rPr lang="en-IT" b="1" i="1"/>
              <a:t>X=1</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0C26F96-8E59-5607-8A19-5BC4B6EE6FEC}"/>
                  </a:ext>
                </a:extLst>
              </p:cNvPr>
              <p:cNvSpPr txBox="1"/>
              <p:nvPr/>
            </p:nvSpPr>
            <p:spPr>
              <a:xfrm>
                <a:off x="881871" y="640603"/>
                <a:ext cx="2634984" cy="756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m:t>
                          </m:r>
                          <m:r>
                            <a:rPr lang="it-IT" i="1">
                              <a:latin typeface="Cambria Math" panose="02040503050406030204" pitchFamily="18" charset="0"/>
                            </a:rPr>
                            <m:t>𝑋</m:t>
                          </m:r>
                        </m:den>
                      </m:f>
                    </m:oMath>
                  </m:oMathPara>
                </a14:m>
                <a:endParaRPr lang="en-US"/>
              </a:p>
            </p:txBody>
          </p:sp>
        </mc:Choice>
        <mc:Fallback xmlns="">
          <p:sp>
            <p:nvSpPr>
              <p:cNvPr id="45" name="TextBox 44">
                <a:extLst>
                  <a:ext uri="{FF2B5EF4-FFF2-40B4-BE49-F238E27FC236}">
                    <a16:creationId xmlns:a16="http://schemas.microsoft.com/office/drawing/2014/main" id="{30C26F96-8E59-5607-8A19-5BC4B6EE6FEC}"/>
                  </a:ext>
                </a:extLst>
              </p:cNvPr>
              <p:cNvSpPr txBox="1">
                <a:spLocks noRot="1" noChangeAspect="1" noMove="1" noResize="1" noEditPoints="1" noAdjustHandles="1" noChangeArrowheads="1" noChangeShapeType="1" noTextEdit="1"/>
              </p:cNvSpPr>
              <p:nvPr/>
            </p:nvSpPr>
            <p:spPr>
              <a:xfrm>
                <a:off x="881871" y="640603"/>
                <a:ext cx="2634984" cy="756746"/>
              </a:xfrm>
              <a:prstGeom prst="rect">
                <a:avLst/>
              </a:prstGeom>
              <a:blipFill>
                <a:blip r:embed="rId9"/>
                <a:stretch>
                  <a:fillRect b="-1333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7F2D1A8F-EFF3-BCD9-55C6-9764A9260889}"/>
                  </a:ext>
                </a:extLst>
              </p:cNvPr>
              <p:cNvSpPr txBox="1"/>
              <p:nvPr/>
            </p:nvSpPr>
            <p:spPr>
              <a:xfrm>
                <a:off x="3369111" y="620688"/>
                <a:ext cx="3735377" cy="7567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b="0" i="1">
                              <a:latin typeface="Cambria Math" panose="02040503050406030204" pitchFamily="18" charset="0"/>
                            </a:rPr>
                            <m:t>𝑒</m:t>
                          </m:r>
                        </m:sub>
                        <m:sup>
                          <m:r>
                            <a:rPr lang="it-IT" i="1">
                              <a:latin typeface="Cambria Math" panose="02040503050406030204" pitchFamily="18" charset="0"/>
                            </a:rPr>
                            <m:t>′</m:t>
                          </m:r>
                        </m:sup>
                      </m:sSubSup>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sSub>
                        <m:sSubPr>
                          <m:ctrlPr>
                            <a:rPr lang="en-US" i="1">
                              <a:latin typeface="Cambria Math" panose="02040503050406030204" pitchFamily="18" charset="0"/>
                            </a:rPr>
                          </m:ctrlPr>
                        </m:sSubPr>
                        <m:e>
                          <m:r>
                            <a:rPr lang="it-IT" b="0" i="1">
                              <a:latin typeface="Cambria Math" panose="02040503050406030204" pitchFamily="18" charset="0"/>
                            </a:rPr>
                            <m:t>+</m:t>
                          </m:r>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ea typeface="Cambria Math" panose="02040503050406030204" pitchFamily="18" charset="0"/>
                            </a:rPr>
                            <m:t>+</m:t>
                          </m:r>
                          <m:r>
                            <a:rPr lang="it-IT" i="1">
                              <a:latin typeface="Cambria Math" panose="02040503050406030204" pitchFamily="18" charset="0"/>
                            </a:rPr>
                            <m:t>𝑋</m:t>
                          </m:r>
                        </m:den>
                      </m:f>
                    </m:oMath>
                  </m:oMathPara>
                </a14:m>
                <a:endParaRPr lang="en-US"/>
              </a:p>
            </p:txBody>
          </p:sp>
        </mc:Choice>
        <mc:Fallback xmlns="">
          <p:sp>
            <p:nvSpPr>
              <p:cNvPr id="46" name="TextBox 45">
                <a:extLst>
                  <a:ext uri="{FF2B5EF4-FFF2-40B4-BE49-F238E27FC236}">
                    <a16:creationId xmlns:a16="http://schemas.microsoft.com/office/drawing/2014/main" id="{7F2D1A8F-EFF3-BCD9-55C6-9764A9260889}"/>
                  </a:ext>
                </a:extLst>
              </p:cNvPr>
              <p:cNvSpPr txBox="1">
                <a:spLocks noRot="1" noChangeAspect="1" noMove="1" noResize="1" noEditPoints="1" noAdjustHandles="1" noChangeArrowheads="1" noChangeShapeType="1" noTextEdit="1"/>
              </p:cNvSpPr>
              <p:nvPr/>
            </p:nvSpPr>
            <p:spPr>
              <a:xfrm>
                <a:off x="3369111" y="620688"/>
                <a:ext cx="3735377" cy="756746"/>
              </a:xfrm>
              <a:prstGeom prst="rect">
                <a:avLst/>
              </a:prstGeom>
              <a:blipFill>
                <a:blip r:embed="rId10"/>
                <a:stretch>
                  <a:fillRect b="-11475"/>
                </a:stretch>
              </a:blipFill>
            </p:spPr>
            <p:txBody>
              <a:bodyPr/>
              <a:lstStyle/>
              <a:p>
                <a:r>
                  <a:rPr lang="en-IT">
                    <a:noFill/>
                  </a:rPr>
                  <a:t> </a:t>
                </a:r>
              </a:p>
            </p:txBody>
          </p:sp>
        </mc:Fallback>
      </mc:AlternateContent>
      <p:sp>
        <p:nvSpPr>
          <p:cNvPr id="44" name="Right Brace 43">
            <a:extLst>
              <a:ext uri="{FF2B5EF4-FFF2-40B4-BE49-F238E27FC236}">
                <a16:creationId xmlns:a16="http://schemas.microsoft.com/office/drawing/2014/main" id="{EF92CFA1-36C0-2151-0CA0-9DB00CB66302}"/>
              </a:ext>
            </a:extLst>
          </p:cNvPr>
          <p:cNvSpPr/>
          <p:nvPr/>
        </p:nvSpPr>
        <p:spPr bwMode="auto">
          <a:xfrm rot="5400000">
            <a:off x="4797474" y="774154"/>
            <a:ext cx="304201" cy="1117058"/>
          </a:xfrm>
          <a:prstGeom prst="rightBrace">
            <a:avLst>
              <a:gd name="adj1" fmla="val 8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5A84A373-6D8A-FC4E-D235-55B577671297}"/>
                  </a:ext>
                </a:extLst>
              </p:cNvPr>
              <p:cNvSpPr txBox="1"/>
              <p:nvPr/>
            </p:nvSpPr>
            <p:spPr>
              <a:xfrm>
                <a:off x="4659077" y="1379899"/>
                <a:ext cx="577722"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𝑡𝑜𝑡</m:t>
                          </m:r>
                        </m:sub>
                      </m:sSub>
                    </m:oMath>
                  </m:oMathPara>
                </a14:m>
                <a:endParaRPr lang="en-US" baseline="30000"/>
              </a:p>
            </p:txBody>
          </p:sp>
        </mc:Choice>
        <mc:Fallback xmlns="">
          <p:sp>
            <p:nvSpPr>
              <p:cNvPr id="47" name="TextBox 46">
                <a:extLst>
                  <a:ext uri="{FF2B5EF4-FFF2-40B4-BE49-F238E27FC236}">
                    <a16:creationId xmlns:a16="http://schemas.microsoft.com/office/drawing/2014/main" id="{5A84A373-6D8A-FC4E-D235-55B577671297}"/>
                  </a:ext>
                </a:extLst>
              </p:cNvPr>
              <p:cNvSpPr txBox="1">
                <a:spLocks noRot="1" noChangeAspect="1" noMove="1" noResize="1" noEditPoints="1" noAdjustHandles="1" noChangeArrowheads="1" noChangeShapeType="1" noTextEdit="1"/>
              </p:cNvSpPr>
              <p:nvPr/>
            </p:nvSpPr>
            <p:spPr>
              <a:xfrm>
                <a:off x="4659077" y="1379899"/>
                <a:ext cx="577722" cy="360804"/>
              </a:xfrm>
              <a:prstGeom prst="rect">
                <a:avLst/>
              </a:prstGeom>
              <a:blipFill>
                <a:blip r:embed="rId11"/>
                <a:stretch>
                  <a:fillRect l="-12766" r="-4255" b="-1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E8E5DC87-F00B-E7A7-A82B-35D800CA7C2E}"/>
                  </a:ext>
                </a:extLst>
              </p:cNvPr>
              <p:cNvSpPr txBox="1"/>
              <p:nvPr/>
            </p:nvSpPr>
            <p:spPr>
              <a:xfrm>
                <a:off x="3822308" y="3140968"/>
                <a:ext cx="2808311" cy="1477456"/>
              </a:xfrm>
              <a:prstGeom prst="rect">
                <a:avLst/>
              </a:prstGeom>
              <a:solidFill>
                <a:schemeClr val="accent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𝐹𝐼𝐶𝑆</m:t>
                          </m:r>
                        </m:sub>
                      </m:sSub>
                      <m:r>
                        <a:rPr lang="it-IT" i="1">
                          <a:latin typeface="Cambria Math"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𝑚𝑐</m:t>
                              </m:r>
                            </m:e>
                            <m:sup>
                              <m:r>
                                <a:rPr lang="it-IT" i="1">
                                  <a:latin typeface="Cambria Math" panose="02040503050406030204" pitchFamily="18" charset="0"/>
                                </a:rPr>
                                <m:t>2</m:t>
                              </m:r>
                            </m:sup>
                          </m:sSup>
                        </m:num>
                        <m:den>
                          <m:r>
                            <a:rPr lang="it-IT" i="1">
                              <a:latin typeface="Cambria Math" panose="02040503050406030204" pitchFamily="18" charset="0"/>
                            </a:rPr>
                            <m:t>2</m:t>
                          </m:r>
                        </m:den>
                      </m:f>
                    </m:oMath>
                  </m:oMathPara>
                </a14:m>
                <a:endParaRPr lang="it-IT"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𝐹𝐼𝐶𝑆</m:t>
                          </m:r>
                        </m:sub>
                        <m:sup>
                          <m:r>
                            <a:rPr lang="it-IT" i="1">
                              <a:latin typeface="Cambria Math" panose="02040503050406030204" pitchFamily="18" charset="0"/>
                            </a:rPr>
                            <m:t>′</m:t>
                          </m:r>
                        </m:sup>
                      </m:sSubSup>
                      <m:r>
                        <a:rPr lang="it-IT" i="1">
                          <a:latin typeface="Cambria Math" charset="0"/>
                        </a:rPr>
                        <m:t>=</m:t>
                      </m:r>
                      <m:sSub>
                        <m:sSubPr>
                          <m:ctrlPr>
                            <a:rPr lang="it-IT" i="1">
                              <a:latin typeface="Cambria Math" panose="02040503050406030204" pitchFamily="18" charset="0"/>
                            </a:rPr>
                          </m:ctrlPr>
                        </m:sSubPr>
                        <m:e>
                          <m:r>
                            <a:rPr lang="it-IT" i="1">
                              <a:latin typeface="Cambria Math" panose="02040503050406030204" pitchFamily="18" charset="0"/>
                            </a:rPr>
                            <m:t>𝑇</m:t>
                          </m:r>
                        </m:e>
                        <m:sub>
                          <m:r>
                            <a:rPr lang="it-IT" i="1">
                              <a:latin typeface="Cambria Math" panose="02040503050406030204" pitchFamily="18" charset="0"/>
                            </a:rPr>
                            <m:t>𝑒</m:t>
                          </m:r>
                        </m:sub>
                      </m:sSub>
                      <m:r>
                        <a:rPr lang="it-IT" i="1">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rPr>
                                <m:t>𝑚𝑐</m:t>
                              </m:r>
                            </m:e>
                            <m:sup>
                              <m:r>
                                <a:rPr lang="it-IT" i="1">
                                  <a:latin typeface="Cambria Math" panose="02040503050406030204" pitchFamily="18" charset="0"/>
                                </a:rPr>
                                <m:t>2</m:t>
                              </m:r>
                            </m:sup>
                          </m:sSup>
                        </m:num>
                        <m:den>
                          <m:r>
                            <a:rPr lang="it-IT" i="1">
                              <a:latin typeface="Cambria Math" panose="02040503050406030204" pitchFamily="18" charset="0"/>
                            </a:rPr>
                            <m:t>2</m:t>
                          </m:r>
                        </m:den>
                      </m:f>
                    </m:oMath>
                  </m:oMathPara>
                </a14:m>
                <a:endParaRPr lang="en-US"/>
              </a:p>
            </p:txBody>
          </p:sp>
        </mc:Choice>
        <mc:Fallback xmlns="">
          <p:sp>
            <p:nvSpPr>
              <p:cNvPr id="48" name="TextBox 47">
                <a:extLst>
                  <a:ext uri="{FF2B5EF4-FFF2-40B4-BE49-F238E27FC236}">
                    <a16:creationId xmlns:a16="http://schemas.microsoft.com/office/drawing/2014/main" id="{E8E5DC87-F00B-E7A7-A82B-35D800CA7C2E}"/>
                  </a:ext>
                </a:extLst>
              </p:cNvPr>
              <p:cNvSpPr txBox="1">
                <a:spLocks noRot="1" noChangeAspect="1" noMove="1" noResize="1" noEditPoints="1" noAdjustHandles="1" noChangeArrowheads="1" noChangeShapeType="1" noTextEdit="1"/>
              </p:cNvSpPr>
              <p:nvPr/>
            </p:nvSpPr>
            <p:spPr>
              <a:xfrm>
                <a:off x="3822308" y="3140968"/>
                <a:ext cx="2808311" cy="1477456"/>
              </a:xfrm>
              <a:prstGeom prst="rect">
                <a:avLst/>
              </a:prstGeom>
              <a:blipFill>
                <a:blip r:embed="rId12"/>
                <a:stretch>
                  <a:fillRect l="-1794" r="-448" b="-5983"/>
                </a:stretch>
              </a:blipFill>
            </p:spPr>
            <p:txBody>
              <a:bodyPr/>
              <a:lstStyle/>
              <a:p>
                <a:r>
                  <a:rPr lang="en-IT">
                    <a:noFill/>
                  </a:rPr>
                  <a:t> </a:t>
                </a:r>
              </a:p>
            </p:txBody>
          </p:sp>
        </mc:Fallback>
      </mc:AlternateContent>
    </p:spTree>
    <p:extLst>
      <p:ext uri="{BB962C8B-B14F-4D97-AF65-F5344CB8AC3E}">
        <p14:creationId xmlns:p14="http://schemas.microsoft.com/office/powerpoint/2010/main" val="191427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9F4ABA-BF65-DD60-246B-A91418FB62BA}"/>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A38D0F5-DD28-D666-F944-00B9D171775C}"/>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math equations on a graph paper&#10;&#10;Description automatically generated">
            <a:extLst>
              <a:ext uri="{FF2B5EF4-FFF2-40B4-BE49-F238E27FC236}">
                <a16:creationId xmlns:a16="http://schemas.microsoft.com/office/drawing/2014/main" id="{438B1942-76F1-41B7-9B55-76E77CA31226}"/>
              </a:ext>
            </a:extLst>
          </p:cNvPr>
          <p:cNvPicPr>
            <a:picLocks noChangeAspect="1"/>
          </p:cNvPicPr>
          <p:nvPr/>
        </p:nvPicPr>
        <p:blipFill>
          <a:blip r:embed="rId3"/>
          <a:stretch>
            <a:fillRect/>
          </a:stretch>
        </p:blipFill>
        <p:spPr>
          <a:xfrm>
            <a:off x="1513541" y="836712"/>
            <a:ext cx="7378939" cy="5356703"/>
          </a:xfrm>
          <a:prstGeom prst="rect">
            <a:avLst/>
          </a:prstGeom>
        </p:spPr>
      </p:pic>
      <p:sp>
        <p:nvSpPr>
          <p:cNvPr id="2" name="Segnaposto data 6">
            <a:extLst>
              <a:ext uri="{FF2B5EF4-FFF2-40B4-BE49-F238E27FC236}">
                <a16:creationId xmlns:a16="http://schemas.microsoft.com/office/drawing/2014/main" id="{5E42B8FB-407D-EECB-10A7-253EB35260F2}"/>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578420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F6BE8F-EEF2-B8AA-B077-5C2512C43F1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18CCEF3F-FECB-F23B-7199-0B40BE5CC390}"/>
              </a:ext>
            </a:extLst>
          </p:cNvPr>
          <p:cNvPicPr>
            <a:picLocks noChangeAspect="1"/>
          </p:cNvPicPr>
          <p:nvPr/>
        </p:nvPicPr>
        <p:blipFill>
          <a:blip r:embed="rId2"/>
          <a:stretch>
            <a:fillRect/>
          </a:stretch>
        </p:blipFill>
        <p:spPr>
          <a:xfrm>
            <a:off x="40477" y="29829"/>
            <a:ext cx="1219155" cy="737276"/>
          </a:xfrm>
          <a:prstGeom prst="rect">
            <a:avLst/>
          </a:prstGeom>
        </p:spPr>
      </p:pic>
      <p:sp>
        <p:nvSpPr>
          <p:cNvPr id="3" name="TextBox 2">
            <a:extLst>
              <a:ext uri="{FF2B5EF4-FFF2-40B4-BE49-F238E27FC236}">
                <a16:creationId xmlns:a16="http://schemas.microsoft.com/office/drawing/2014/main" id="{4D81AA1F-63AD-FB9D-A80F-D764B1D6C5F9}"/>
              </a:ext>
            </a:extLst>
          </p:cNvPr>
          <p:cNvSpPr txBox="1"/>
          <p:nvPr/>
        </p:nvSpPr>
        <p:spPr>
          <a:xfrm>
            <a:off x="107504" y="980728"/>
            <a:ext cx="9001000" cy="4832092"/>
          </a:xfrm>
          <a:prstGeom prst="rect">
            <a:avLst/>
          </a:prstGeom>
          <a:noFill/>
        </p:spPr>
        <p:txBody>
          <a:bodyPr wrap="square" rtlCol="0">
            <a:spAutoFit/>
          </a:bodyPr>
          <a:lstStyle/>
          <a:p>
            <a:pPr algn="ctr"/>
            <a:r>
              <a:rPr lang="en-GB" sz="2800">
                <a:effectLst/>
                <a:latin typeface="Helvetica Neue" panose="02000503000000020004" pitchFamily="2" charset="0"/>
              </a:rPr>
              <a:t>A simple yet fundamental question:</a:t>
            </a:r>
          </a:p>
          <a:p>
            <a:pPr algn="ctr"/>
            <a:endParaRPr lang="en-GB" sz="2800">
              <a:effectLst/>
              <a:latin typeface="Helvetica Neue" panose="02000503000000020004" pitchFamily="2" charset="0"/>
            </a:endParaRPr>
          </a:p>
          <a:p>
            <a:pPr algn="ctr"/>
            <a:r>
              <a:rPr lang="en-GB" sz="2800">
                <a:effectLst/>
                <a:latin typeface="Helvetica Neue" panose="02000503000000020004" pitchFamily="2" charset="0"/>
              </a:rPr>
              <a:t>“Why do I need </a:t>
            </a:r>
            <a:r>
              <a:rPr lang="en-GB" sz="2800" b="1">
                <a:effectLst/>
                <a:latin typeface="Helvetica Neue" panose="02000503000000020004" pitchFamily="2" charset="0"/>
              </a:rPr>
              <a:t>150 Mega-electronVolt electrons </a:t>
            </a:r>
            <a:r>
              <a:rPr lang="en-GB" sz="2800">
                <a:effectLst/>
                <a:latin typeface="Helvetica Neue" panose="02000503000000020004" pitchFamily="2" charset="0"/>
              </a:rPr>
              <a:t>to generate </a:t>
            </a:r>
            <a:r>
              <a:rPr lang="en-GB" sz="2800" b="1">
                <a:effectLst/>
                <a:latin typeface="Helvetica Neue" panose="02000503000000020004" pitchFamily="2" charset="0"/>
              </a:rPr>
              <a:t>350 kilo-electronVolt photons</a:t>
            </a:r>
            <a:r>
              <a:rPr lang="en-GB" sz="2800">
                <a:effectLst/>
                <a:latin typeface="Helvetica Neue" panose="02000503000000020004" pitchFamily="2" charset="0"/>
              </a:rPr>
              <a:t>” ??</a:t>
            </a:r>
          </a:p>
          <a:p>
            <a:pPr algn="ctr"/>
            <a:r>
              <a:rPr lang="en-GB" sz="2800">
                <a:effectLst/>
                <a:latin typeface="Helvetica Neue" panose="02000503000000020004" pitchFamily="2" charset="0"/>
              </a:rPr>
              <a:t>(STAR biased…)</a:t>
            </a:r>
          </a:p>
          <a:p>
            <a:pPr algn="ctr"/>
            <a:endParaRPr lang="en-GB" sz="2800">
              <a:effectLst/>
              <a:latin typeface="Helvetica Neue" panose="02000503000000020004" pitchFamily="2" charset="0"/>
            </a:endParaRPr>
          </a:p>
          <a:p>
            <a:pPr algn="ctr"/>
            <a:r>
              <a:rPr lang="en-GB" sz="2800">
                <a:effectLst/>
                <a:latin typeface="Helvetica Neue" panose="02000503000000020004" pitchFamily="2" charset="0"/>
              </a:rPr>
              <a:t>(not to mention a storage ring based light source where a GeV electron beam radiates tens keV photons)</a:t>
            </a:r>
          </a:p>
          <a:p>
            <a:pPr algn="ctr"/>
            <a:endParaRPr lang="en-GB" sz="2800">
              <a:latin typeface="Helvetica Neue" panose="02000503000000020004" pitchFamily="2" charset="0"/>
            </a:endParaRPr>
          </a:p>
          <a:p>
            <a:pPr algn="ctr"/>
            <a:r>
              <a:rPr lang="en-GB" sz="2800" i="1">
                <a:solidFill>
                  <a:srgbClr val="FF0000"/>
                </a:solidFill>
                <a:effectLst/>
                <a:latin typeface="Helvetica Neue" panose="02000503000000020004" pitchFamily="2" charset="0"/>
              </a:rPr>
              <a:t>How to transfer maximum energy</a:t>
            </a:r>
          </a:p>
          <a:p>
            <a:pPr algn="ctr"/>
            <a:r>
              <a:rPr lang="en-GB" sz="2800" i="1">
                <a:solidFill>
                  <a:srgbClr val="FF0000"/>
                </a:solidFill>
                <a:effectLst/>
                <a:latin typeface="Helvetica Neue" panose="02000503000000020004" pitchFamily="2" charset="0"/>
              </a:rPr>
              <a:t>from an electron to a photon</a:t>
            </a:r>
            <a:r>
              <a:rPr lang="en-IT" sz="2800" i="1">
                <a:solidFill>
                  <a:srgbClr val="FF0000"/>
                </a:solidFill>
                <a:effectLst/>
                <a:latin typeface="Helvetica Neue" panose="02000503000000020004" pitchFamily="2" charset="0"/>
              </a:rPr>
              <a:t>…</a:t>
            </a:r>
            <a:endParaRPr lang="en-GB" sz="2800" i="1">
              <a:solidFill>
                <a:srgbClr val="FF0000"/>
              </a:solidFill>
              <a:effectLst/>
              <a:latin typeface="Helvetica Neue" panose="02000503000000020004" pitchFamily="2" charset="0"/>
            </a:endParaRPr>
          </a:p>
        </p:txBody>
      </p:sp>
      <p:sp>
        <p:nvSpPr>
          <p:cNvPr id="4" name="Segnaposto data 6">
            <a:extLst>
              <a:ext uri="{FF2B5EF4-FFF2-40B4-BE49-F238E27FC236}">
                <a16:creationId xmlns:a16="http://schemas.microsoft.com/office/drawing/2014/main" id="{B0D0ECAA-969B-67A0-80B5-2F0C3879DB84}"/>
              </a:ext>
            </a:extLst>
          </p:cNvPr>
          <p:cNvSpPr>
            <a:spLocks noGrp="1"/>
          </p:cNvSpPr>
          <p:nvPr>
            <p:ph type="dt" sz="quarter" idx="10"/>
          </p:nvPr>
        </p:nvSpPr>
        <p:spPr>
          <a:xfrm>
            <a:off x="35496" y="6525344"/>
            <a:ext cx="446449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EupraXia Meeting – La Biodola (Elba) – Sept. 2024</a:t>
            </a:r>
            <a:endParaRPr lang="en-US" sz="1600"/>
          </a:p>
        </p:txBody>
      </p:sp>
    </p:spTree>
    <p:extLst>
      <p:ext uri="{BB962C8B-B14F-4D97-AF65-F5344CB8AC3E}">
        <p14:creationId xmlns:p14="http://schemas.microsoft.com/office/powerpoint/2010/main" val="2275133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38D5D4-8E33-E49B-D871-B0900C969B50}"/>
              </a:ext>
            </a:extLst>
          </p:cNvPr>
          <p:cNvGrpSpPr/>
          <p:nvPr/>
        </p:nvGrpSpPr>
        <p:grpSpPr>
          <a:xfrm>
            <a:off x="395536" y="3045971"/>
            <a:ext cx="4248472" cy="2051225"/>
            <a:chOff x="1246244" y="1988840"/>
            <a:chExt cx="6715904" cy="3672408"/>
          </a:xfrm>
        </p:grpSpPr>
        <p:pic>
          <p:nvPicPr>
            <p:cNvPr id="4" name="Picture 3" descr="A picture containing diagram&#10;&#10;Description automatically generated">
              <a:extLst>
                <a:ext uri="{FF2B5EF4-FFF2-40B4-BE49-F238E27FC236}">
                  <a16:creationId xmlns:a16="http://schemas.microsoft.com/office/drawing/2014/main" id="{9D321AA6-B23C-5B1F-8E75-5AB5152DA7B2}"/>
                </a:ext>
              </a:extLst>
            </p:cNvPr>
            <p:cNvPicPr>
              <a:picLocks noChangeAspect="1"/>
            </p:cNvPicPr>
            <p:nvPr/>
          </p:nvPicPr>
          <p:blipFill>
            <a:blip r:embed="rId2"/>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38B801-0756-F681-AAA6-5CEB3F2F8CB5}"/>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15" name="TextBox 14">
                  <a:extLst>
                    <a:ext uri="{FF2B5EF4-FFF2-40B4-BE49-F238E27FC236}">
                      <a16:creationId xmlns:a16="http://schemas.microsoft.com/office/drawing/2014/main" id="{8F38B801-0756-F681-AAA6-5CEB3F2F8CB5}"/>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3"/>
                  <a:stretch>
                    <a:fillRect l="-20513" r="-15385" b="-10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CFDC993-EC69-2C48-7295-6F151EE2E96C}"/>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16" name="TextBox 15">
                  <a:extLst>
                    <a:ext uri="{FF2B5EF4-FFF2-40B4-BE49-F238E27FC236}">
                      <a16:creationId xmlns:a16="http://schemas.microsoft.com/office/drawing/2014/main" id="{ACFDC993-EC69-2C48-7295-6F151EE2E96C}"/>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4"/>
                  <a:stretch>
                    <a:fillRect l="-20513" r="-33333" b="-9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00D79E8-D6B1-C8C2-38A5-A192AAE3C661}"/>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17" name="TextBox 16">
                  <a:extLst>
                    <a:ext uri="{FF2B5EF4-FFF2-40B4-BE49-F238E27FC236}">
                      <a16:creationId xmlns:a16="http://schemas.microsoft.com/office/drawing/2014/main" id="{F00D79E8-D6B1-C8C2-38A5-A192AAE3C661}"/>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5"/>
                  <a:stretch>
                    <a:fillRect l="-2500" b="-7368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7F939A4-FECC-8F56-4912-D5A7706C47E4}"/>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8" name="TextBox 17">
                  <a:extLst>
                    <a:ext uri="{FF2B5EF4-FFF2-40B4-BE49-F238E27FC236}">
                      <a16:creationId xmlns:a16="http://schemas.microsoft.com/office/drawing/2014/main" id="{97F939A4-FECC-8F56-4912-D5A7706C47E4}"/>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6"/>
                  <a:stretch>
                    <a:fillRect l="-10000" b="-73684"/>
                  </a:stretch>
                </a:blipFill>
              </p:spPr>
              <p:txBody>
                <a:bodyPr/>
                <a:lstStyle/>
                <a:p>
                  <a:r>
                    <a:rPr lang="en-IT">
                      <a:noFill/>
                    </a:rPr>
                    <a:t> </a:t>
                  </a:r>
                </a:p>
              </p:txBody>
            </p:sp>
          </mc:Fallback>
        </mc:AlternateContent>
      </p:grpSp>
      <p:pic>
        <p:nvPicPr>
          <p:cNvPr id="3" name="Picture 2">
            <a:extLst>
              <a:ext uri="{FF2B5EF4-FFF2-40B4-BE49-F238E27FC236}">
                <a16:creationId xmlns:a16="http://schemas.microsoft.com/office/drawing/2014/main" id="{451E0B3A-2C4C-8ECD-528B-8C464C610337}"/>
              </a:ext>
            </a:extLst>
          </p:cNvPr>
          <p:cNvPicPr>
            <a:picLocks noChangeAspect="1"/>
          </p:cNvPicPr>
          <p:nvPr/>
        </p:nvPicPr>
        <p:blipFill>
          <a:blip r:embed="rId7"/>
          <a:stretch>
            <a:fillRect/>
          </a:stretch>
        </p:blipFill>
        <p:spPr>
          <a:xfrm>
            <a:off x="40477" y="29829"/>
            <a:ext cx="977041" cy="590859"/>
          </a:xfrm>
          <a:prstGeom prst="rect">
            <a:avLst/>
          </a:prstGeom>
        </p:spPr>
      </p:pic>
      <p:sp>
        <p:nvSpPr>
          <p:cNvPr id="5" name="TextBox 4">
            <a:extLst>
              <a:ext uri="{FF2B5EF4-FFF2-40B4-BE49-F238E27FC236}">
                <a16:creationId xmlns:a16="http://schemas.microsoft.com/office/drawing/2014/main" id="{C6B7F937-0EBB-7047-4A64-D56CAE956DFD}"/>
              </a:ext>
            </a:extLst>
          </p:cNvPr>
          <p:cNvSpPr txBox="1"/>
          <p:nvPr/>
        </p:nvSpPr>
        <p:spPr>
          <a:xfrm>
            <a:off x="96957" y="188640"/>
            <a:ext cx="9006566" cy="1569660"/>
          </a:xfrm>
          <a:prstGeom prst="rect">
            <a:avLst/>
          </a:prstGeom>
          <a:noFill/>
        </p:spPr>
        <p:txBody>
          <a:bodyPr wrap="square">
            <a:spAutoFit/>
          </a:bodyPr>
          <a:lstStyle/>
          <a:p>
            <a:pPr algn="ctr"/>
            <a:r>
              <a:rPr lang="en-GB" b="1">
                <a:effectLst/>
                <a:latin typeface="Helvetica Neue" panose="02000503000000020004" pitchFamily="2" charset="0"/>
              </a:rPr>
              <a:t>Collisional radiation</a:t>
            </a:r>
          </a:p>
          <a:p>
            <a:r>
              <a:rPr lang="en-GB">
                <a:effectLst/>
                <a:latin typeface="Helvetica Neue" panose="02000503000000020004" pitchFamily="2" charset="0"/>
              </a:rPr>
              <a:t>(quantum nature of light essential: Inverse Compton Scattering, Deep Recoil ICS for </a:t>
            </a:r>
            <a:r>
              <a:rPr lang="en-GB" i="1">
                <a:effectLst/>
                <a:latin typeface="Helvetica Neue" panose="02000503000000020004" pitchFamily="2" charset="0"/>
              </a:rPr>
              <a:t>e</a:t>
            </a:r>
            <a:r>
              <a:rPr lang="en-GB" i="1" baseline="30000">
                <a:effectLst/>
                <a:latin typeface="Helvetica Neue" panose="02000503000000020004" pitchFamily="2" charset="0"/>
              </a:rPr>
              <a:t>+</a:t>
            </a:r>
            <a:r>
              <a:rPr lang="en-GB">
                <a:effectLst/>
                <a:latin typeface="Helvetica Neue" panose="02000503000000020004" pitchFamily="2" charset="0"/>
              </a:rPr>
              <a:t> or </a:t>
            </a:r>
            <a:r>
              <a:rPr lang="en-GB" i="1">
                <a:effectLst/>
                <a:latin typeface="Symbol" pitchFamily="2" charset="2"/>
              </a:rPr>
              <a:t>m</a:t>
            </a:r>
            <a:r>
              <a:rPr lang="en-GB" i="1" baseline="30000">
                <a:effectLst/>
                <a:latin typeface="Symbol" pitchFamily="2" charset="2"/>
              </a:rPr>
              <a:t>+</a:t>
            </a:r>
            <a:r>
              <a:rPr lang="en-GB" i="1">
                <a:effectLst/>
                <a:latin typeface="Symbol" pitchFamily="2" charset="2"/>
              </a:rPr>
              <a:t>, m</a:t>
            </a:r>
            <a:r>
              <a:rPr lang="en-GB" i="1" baseline="30000">
                <a:effectLst/>
                <a:latin typeface="Symbol" pitchFamily="2" charset="2"/>
              </a:rPr>
              <a:t>-</a:t>
            </a:r>
            <a:r>
              <a:rPr lang="en-GB">
                <a:effectLst/>
                <a:latin typeface="Helvetica Neue" panose="02000503000000020004" pitchFamily="2" charset="0"/>
              </a:rPr>
              <a:t>  secondary beam generation, Relativistic Rayleigh Scattering)</a:t>
            </a:r>
          </a:p>
        </p:txBody>
      </p:sp>
      <p:pic>
        <p:nvPicPr>
          <p:cNvPr id="6" name="Picture 5" descr="Diagram&#10;&#10;Description automatically generated">
            <a:extLst>
              <a:ext uri="{FF2B5EF4-FFF2-40B4-BE49-F238E27FC236}">
                <a16:creationId xmlns:a16="http://schemas.microsoft.com/office/drawing/2014/main" id="{BC2DA084-DAAD-145D-6166-8BDD89475D48}"/>
              </a:ext>
            </a:extLst>
          </p:cNvPr>
          <p:cNvPicPr>
            <a:picLocks noChangeAspect="1"/>
          </p:cNvPicPr>
          <p:nvPr/>
        </p:nvPicPr>
        <p:blipFill>
          <a:blip r:embed="rId8"/>
          <a:stretch>
            <a:fillRect/>
          </a:stretch>
        </p:blipFill>
        <p:spPr>
          <a:xfrm>
            <a:off x="1905915" y="1700808"/>
            <a:ext cx="7058573" cy="1773786"/>
          </a:xfrm>
          <a:prstGeom prst="rect">
            <a:avLst/>
          </a:prstGeom>
        </p:spPr>
      </p:pic>
      <p:sp>
        <p:nvSpPr>
          <p:cNvPr id="8" name="TextBox 7">
            <a:extLst>
              <a:ext uri="{FF2B5EF4-FFF2-40B4-BE49-F238E27FC236}">
                <a16:creationId xmlns:a16="http://schemas.microsoft.com/office/drawing/2014/main" id="{B73F77AD-F364-781F-C9E8-45F7002E84AD}"/>
              </a:ext>
            </a:extLst>
          </p:cNvPr>
          <p:cNvSpPr txBox="1"/>
          <p:nvPr/>
        </p:nvSpPr>
        <p:spPr>
          <a:xfrm>
            <a:off x="5868144" y="1484784"/>
            <a:ext cx="3227165" cy="461665"/>
          </a:xfrm>
          <a:prstGeom prst="rect">
            <a:avLst/>
          </a:prstGeom>
          <a:solidFill>
            <a:schemeClr val="accent1"/>
          </a:solidFill>
        </p:spPr>
        <p:txBody>
          <a:bodyPr wrap="none" rtlCol="0">
            <a:spAutoFit/>
          </a:bodyPr>
          <a:lstStyle/>
          <a:p>
            <a:r>
              <a:rPr lang="en-IT"/>
              <a:t>Gamma Factory @ LHC</a:t>
            </a:r>
          </a:p>
        </p:txBody>
      </p:sp>
      <p:sp>
        <p:nvSpPr>
          <p:cNvPr id="9" name="TextBox 8">
            <a:extLst>
              <a:ext uri="{FF2B5EF4-FFF2-40B4-BE49-F238E27FC236}">
                <a16:creationId xmlns:a16="http://schemas.microsoft.com/office/drawing/2014/main" id="{5C2D48BD-553C-9D47-E473-C5D9845B686C}"/>
              </a:ext>
            </a:extLst>
          </p:cNvPr>
          <p:cNvSpPr txBox="1"/>
          <p:nvPr/>
        </p:nvSpPr>
        <p:spPr>
          <a:xfrm>
            <a:off x="524201" y="3501008"/>
            <a:ext cx="894797" cy="461665"/>
          </a:xfrm>
          <a:prstGeom prst="rect">
            <a:avLst/>
          </a:prstGeom>
          <a:solidFill>
            <a:srgbClr val="00B050"/>
          </a:solidFill>
        </p:spPr>
        <p:txBody>
          <a:bodyPr wrap="none" rtlCol="0">
            <a:spAutoFit/>
          </a:bodyPr>
          <a:lstStyle/>
          <a:p>
            <a:r>
              <a:rPr lang="en-IT"/>
              <a:t>I.C.S.</a:t>
            </a:r>
          </a:p>
        </p:txBody>
      </p:sp>
      <p:pic>
        <p:nvPicPr>
          <p:cNvPr id="10" name="Picture 9" descr="Twin_schema_500">
            <a:extLst>
              <a:ext uri="{FF2B5EF4-FFF2-40B4-BE49-F238E27FC236}">
                <a16:creationId xmlns:a16="http://schemas.microsoft.com/office/drawing/2014/main" id="{06545703-982F-9F60-6B9E-D02113736D82}"/>
              </a:ext>
            </a:extLst>
          </p:cNvPr>
          <p:cNvPicPr>
            <a:picLocks noChangeAspect="1"/>
          </p:cNvPicPr>
          <p:nvPr/>
        </p:nvPicPr>
        <p:blipFill>
          <a:blip r:embed="rId9"/>
          <a:srcRect l="5561" t="22426" r="4926" b="22278"/>
          <a:stretch>
            <a:fillRect/>
          </a:stretch>
        </p:blipFill>
        <p:spPr>
          <a:xfrm>
            <a:off x="5108185" y="3674384"/>
            <a:ext cx="3780680" cy="1650454"/>
          </a:xfrm>
          <a:prstGeom prst="rect">
            <a:avLst/>
          </a:prstGeom>
        </p:spPr>
      </p:pic>
      <p:sp>
        <p:nvSpPr>
          <p:cNvPr id="11" name="TextBox 10">
            <a:extLst>
              <a:ext uri="{FF2B5EF4-FFF2-40B4-BE49-F238E27FC236}">
                <a16:creationId xmlns:a16="http://schemas.microsoft.com/office/drawing/2014/main" id="{60CD2BB6-44F9-ED2A-ED65-8B5AF743E3E5}"/>
              </a:ext>
            </a:extLst>
          </p:cNvPr>
          <p:cNvSpPr txBox="1"/>
          <p:nvPr/>
        </p:nvSpPr>
        <p:spPr>
          <a:xfrm>
            <a:off x="5911529" y="3243761"/>
            <a:ext cx="2327881" cy="461665"/>
          </a:xfrm>
          <a:prstGeom prst="rect">
            <a:avLst/>
          </a:prstGeom>
          <a:solidFill>
            <a:srgbClr val="FFFF00"/>
          </a:solidFill>
        </p:spPr>
        <p:txBody>
          <a:bodyPr wrap="none" rtlCol="0">
            <a:spAutoFit/>
          </a:bodyPr>
          <a:lstStyle/>
          <a:p>
            <a:r>
              <a:rPr lang="en-GB"/>
              <a:t>d</a:t>
            </a:r>
            <a:r>
              <a:rPr lang="en-IT"/>
              <a:t>eep recoil I.C.S.</a:t>
            </a:r>
          </a:p>
        </p:txBody>
      </p:sp>
      <p:pic>
        <p:nvPicPr>
          <p:cNvPr id="12" name="Picture 11" descr="A picture containing waterfall chart&#10;&#10;Description automatically generated">
            <a:extLst>
              <a:ext uri="{FF2B5EF4-FFF2-40B4-BE49-F238E27FC236}">
                <a16:creationId xmlns:a16="http://schemas.microsoft.com/office/drawing/2014/main" id="{89410F9C-9403-5606-0F45-A4E685438ADD}"/>
              </a:ext>
            </a:extLst>
          </p:cNvPr>
          <p:cNvPicPr>
            <a:picLocks noChangeAspect="1"/>
          </p:cNvPicPr>
          <p:nvPr/>
        </p:nvPicPr>
        <p:blipFill>
          <a:blip r:embed="rId10"/>
          <a:stretch>
            <a:fillRect/>
          </a:stretch>
        </p:blipFill>
        <p:spPr>
          <a:xfrm>
            <a:off x="179512" y="5335038"/>
            <a:ext cx="7235049" cy="1478338"/>
          </a:xfrm>
          <a:prstGeom prst="rect">
            <a:avLst/>
          </a:prstGeom>
        </p:spPr>
      </p:pic>
      <p:sp>
        <p:nvSpPr>
          <p:cNvPr id="13" name="TextBox 12">
            <a:extLst>
              <a:ext uri="{FF2B5EF4-FFF2-40B4-BE49-F238E27FC236}">
                <a16:creationId xmlns:a16="http://schemas.microsoft.com/office/drawing/2014/main" id="{54B6138C-4541-8852-6551-BBE87EA3F572}"/>
              </a:ext>
            </a:extLst>
          </p:cNvPr>
          <p:cNvSpPr txBox="1"/>
          <p:nvPr/>
        </p:nvSpPr>
        <p:spPr>
          <a:xfrm>
            <a:off x="7380312" y="4797152"/>
            <a:ext cx="1040670" cy="461665"/>
          </a:xfrm>
          <a:prstGeom prst="rect">
            <a:avLst/>
          </a:prstGeom>
          <a:solidFill>
            <a:srgbClr val="FFFF00"/>
          </a:solidFill>
        </p:spPr>
        <p:txBody>
          <a:bodyPr wrap="none" rtlCol="0">
            <a:spAutoFit/>
          </a:bodyPr>
          <a:lstStyle/>
          <a:p>
            <a:r>
              <a:rPr lang="it-IT"/>
              <a:t>EXMP</a:t>
            </a:r>
            <a:endParaRPr lang="en-IT"/>
          </a:p>
        </p:txBody>
      </p:sp>
      <p:sp>
        <p:nvSpPr>
          <p:cNvPr id="14" name="TextBox 13">
            <a:extLst>
              <a:ext uri="{FF2B5EF4-FFF2-40B4-BE49-F238E27FC236}">
                <a16:creationId xmlns:a16="http://schemas.microsoft.com/office/drawing/2014/main" id="{4A480125-D4B3-E895-53B9-CF9A2AD95E2B}"/>
              </a:ext>
            </a:extLst>
          </p:cNvPr>
          <p:cNvSpPr txBox="1"/>
          <p:nvPr/>
        </p:nvSpPr>
        <p:spPr>
          <a:xfrm>
            <a:off x="7189666" y="5910371"/>
            <a:ext cx="1913857" cy="830997"/>
          </a:xfrm>
          <a:prstGeom prst="rect">
            <a:avLst/>
          </a:prstGeom>
          <a:solidFill>
            <a:srgbClr val="FFFF00"/>
          </a:solidFill>
        </p:spPr>
        <p:txBody>
          <a:bodyPr wrap="none" rtlCol="0">
            <a:spAutoFit/>
          </a:bodyPr>
          <a:lstStyle/>
          <a:p>
            <a:r>
              <a:rPr lang="en-GB"/>
              <a:t>low</a:t>
            </a:r>
            <a:r>
              <a:rPr lang="en-IT"/>
              <a:t> recoil</a:t>
            </a:r>
          </a:p>
          <a:p>
            <a:r>
              <a:rPr lang="en-IT"/>
              <a:t>I.C.S. - STAR</a:t>
            </a:r>
          </a:p>
        </p:txBody>
      </p:sp>
    </p:spTree>
    <p:extLst>
      <p:ext uri="{BB962C8B-B14F-4D97-AF65-F5344CB8AC3E}">
        <p14:creationId xmlns:p14="http://schemas.microsoft.com/office/powerpoint/2010/main" val="956350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6A2C27-442C-756D-D456-DCE01EDC9C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ED9228-BBD3-21AC-6DB9-EF7A8266150B}"/>
              </a:ext>
            </a:extLst>
          </p:cNvPr>
          <p:cNvSpPr txBox="1"/>
          <p:nvPr/>
        </p:nvSpPr>
        <p:spPr>
          <a:xfrm>
            <a:off x="149773" y="1778548"/>
            <a:ext cx="4572000" cy="3170099"/>
          </a:xfrm>
          <a:prstGeom prst="rect">
            <a:avLst/>
          </a:prstGeom>
          <a:noFill/>
        </p:spPr>
        <p:txBody>
          <a:bodyPr wrap="square">
            <a:spAutoFit/>
          </a:bodyPr>
          <a:lstStyle/>
          <a:p>
            <a:pPr>
              <a:lnSpc>
                <a:spcPts val="1013"/>
              </a:lnSpc>
            </a:pPr>
            <a:r>
              <a:rPr lang="it-IT" sz="900" dirty="0">
                <a:latin typeface="Menlo" panose="020B0609030804020204" pitchFamily="49" charset="0"/>
              </a:rPr>
              <a:t>### </a:t>
            </a:r>
            <a:r>
              <a:rPr lang="it-IT" sz="900" dirty="0" err="1">
                <a:latin typeface="Menlo" panose="020B0609030804020204" pitchFamily="49" charset="0"/>
              </a:rPr>
              <a:t>Electrons</a:t>
            </a:r>
            <a:r>
              <a:rPr lang="it-IT" sz="900" dirty="0">
                <a:latin typeface="Menlo" panose="020B0609030804020204" pitchFamily="49" charset="0"/>
              </a:rPr>
              <a:t> </a:t>
            </a:r>
            <a:r>
              <a:rPr lang="it-IT" sz="900" dirty="0" err="1">
                <a:latin typeface="Menlo" panose="020B0609030804020204" pitchFamily="49" charset="0"/>
              </a:rPr>
              <a:t>beam</a:t>
            </a:r>
            <a:r>
              <a:rPr lang="it-IT" sz="900" dirty="0">
                <a:latin typeface="Menlo" panose="020B0609030804020204" pitchFamily="49" charset="0"/>
              </a:rPr>
              <a:t> </a:t>
            </a:r>
            <a:r>
              <a:rPr lang="it-IT" sz="900" dirty="0" err="1">
                <a:latin typeface="Menlo" panose="020B0609030804020204" pitchFamily="49" charset="0"/>
              </a:rPr>
              <a:t>parameteres</a:t>
            </a:r>
            <a:endParaRPr lang="it-IT" sz="900" dirty="0">
              <a:latin typeface="Menlo" panose="020B0609030804020204" pitchFamily="49" charset="0"/>
            </a:endParaRPr>
          </a:p>
          <a:p>
            <a:pPr>
              <a:lnSpc>
                <a:spcPts val="1013"/>
              </a:lnSpc>
            </a:pPr>
            <a:br>
              <a:rPr lang="it-IT" sz="900" dirty="0">
                <a:latin typeface="Menlo" panose="020B0609030804020204" pitchFamily="49" charset="0"/>
              </a:rPr>
            </a:br>
            <a:r>
              <a:rPr lang="it-IT" sz="900" dirty="0" err="1">
                <a:latin typeface="Menlo" panose="020B0609030804020204" pitchFamily="49" charset="0"/>
              </a:rPr>
              <a:t>n_macro</a:t>
            </a:r>
            <a:r>
              <a:rPr lang="it-IT" sz="900" dirty="0">
                <a:latin typeface="Menlo" panose="020B0609030804020204" pitchFamily="49" charset="0"/>
              </a:rPr>
              <a:t>=1e8; # </a:t>
            </a:r>
            <a:r>
              <a:rPr lang="it-IT" sz="900" dirty="0" err="1">
                <a:latin typeface="Menlo" panose="020B0609030804020204" pitchFamily="49" charset="0"/>
              </a:rPr>
              <a:t>Number</a:t>
            </a:r>
            <a:r>
              <a:rPr lang="it-IT" sz="900" dirty="0">
                <a:latin typeface="Menlo" panose="020B0609030804020204" pitchFamily="49" charset="0"/>
              </a:rPr>
              <a:t> of </a:t>
            </a:r>
            <a:r>
              <a:rPr lang="it-IT" sz="900" dirty="0" err="1">
                <a:latin typeface="Menlo" panose="020B0609030804020204" pitchFamily="49" charset="0"/>
              </a:rPr>
              <a:t>macroparticles</a:t>
            </a:r>
            <a:endParaRPr lang="it-IT" sz="900" dirty="0">
              <a:latin typeface="Menlo" panose="020B0609030804020204" pitchFamily="49" charset="0"/>
            </a:endParaRPr>
          </a:p>
          <a:p>
            <a:pPr>
              <a:lnSpc>
                <a:spcPts val="1013"/>
              </a:lnSpc>
            </a:pPr>
            <a:r>
              <a:rPr lang="it-IT" sz="900" dirty="0" err="1">
                <a:latin typeface="Menlo" panose="020B0609030804020204" pitchFamily="49" charset="0"/>
              </a:rPr>
              <a:t>chargebunch</a:t>
            </a:r>
            <a:r>
              <a:rPr lang="it-IT" sz="900" dirty="0">
                <a:latin typeface="Menlo" panose="020B0609030804020204" pitchFamily="49" charset="0"/>
              </a:rPr>
              <a:t> = 1e-9; # </a:t>
            </a:r>
            <a:r>
              <a:rPr lang="it-IT" sz="900" dirty="0" err="1">
                <a:latin typeface="Menlo" panose="020B0609030804020204" pitchFamily="49" charset="0"/>
              </a:rPr>
              <a:t>Charge</a:t>
            </a:r>
            <a:r>
              <a:rPr lang="it-IT" sz="900" dirty="0">
                <a:latin typeface="Menlo" panose="020B0609030804020204" pitchFamily="49" charset="0"/>
              </a:rPr>
              <a:t> per </a:t>
            </a:r>
            <a:r>
              <a:rPr lang="it-IT" sz="900" dirty="0" err="1">
                <a:latin typeface="Menlo" panose="020B0609030804020204" pitchFamily="49" charset="0"/>
              </a:rPr>
              <a:t>electrons</a:t>
            </a:r>
            <a:r>
              <a:rPr lang="it-IT" sz="900" dirty="0">
                <a:latin typeface="Menlo" panose="020B0609030804020204" pitchFamily="49" charset="0"/>
              </a:rPr>
              <a:t> </a:t>
            </a:r>
            <a:r>
              <a:rPr lang="it-IT" sz="900" dirty="0" err="1">
                <a:latin typeface="Menlo" panose="020B0609030804020204" pitchFamily="49" charset="0"/>
              </a:rPr>
              <a:t>bunch</a:t>
            </a:r>
            <a:r>
              <a:rPr lang="it-IT" sz="900" dirty="0">
                <a:latin typeface="Menlo" panose="020B0609030804020204" pitchFamily="49" charset="0"/>
              </a:rPr>
              <a:t> [C] pico-&gt;10^-12 </a:t>
            </a:r>
            <a:r>
              <a:rPr lang="it-IT" sz="900" dirty="0" err="1">
                <a:latin typeface="Menlo" panose="020B0609030804020204" pitchFamily="49" charset="0"/>
              </a:rPr>
              <a:t>femto</a:t>
            </a:r>
            <a:r>
              <a:rPr lang="it-IT" sz="900" dirty="0">
                <a:latin typeface="Menlo" panose="020B0609030804020204" pitchFamily="49" charset="0"/>
              </a:rPr>
              <a:t>-&gt;10^-15</a:t>
            </a:r>
          </a:p>
          <a:p>
            <a:pPr>
              <a:lnSpc>
                <a:spcPts val="1013"/>
              </a:lnSpc>
            </a:pPr>
            <a:r>
              <a:rPr lang="it-IT" sz="900" dirty="0" err="1">
                <a:latin typeface="Menlo" panose="020B0609030804020204" pitchFamily="49" charset="0"/>
              </a:rPr>
              <a:t>beam_energy_MeV</a:t>
            </a:r>
            <a:r>
              <a:rPr lang="it-IT" sz="900" dirty="0">
                <a:latin typeface="Menlo" panose="020B0609030804020204" pitchFamily="49" charset="0"/>
              </a:rPr>
              <a:t>=100e3; # </a:t>
            </a:r>
            <a:r>
              <a:rPr lang="it-IT" sz="900" dirty="0" err="1">
                <a:latin typeface="Menlo" panose="020B0609030804020204" pitchFamily="49" charset="0"/>
              </a:rPr>
              <a:t>initial</a:t>
            </a:r>
            <a:r>
              <a:rPr lang="it-IT" sz="900" dirty="0">
                <a:latin typeface="Menlo" panose="020B0609030804020204" pitchFamily="49" charset="0"/>
              </a:rPr>
              <a:t> </a:t>
            </a:r>
            <a:r>
              <a:rPr lang="it-IT" sz="900" dirty="0" err="1">
                <a:latin typeface="Menlo" panose="020B0609030804020204" pitchFamily="49" charset="0"/>
              </a:rPr>
              <a:t>beam</a:t>
            </a:r>
            <a:r>
              <a:rPr lang="it-IT" sz="900" dirty="0">
                <a:latin typeface="Menlo" panose="020B0609030804020204" pitchFamily="49" charset="0"/>
              </a:rPr>
              <a:t> energy MeV</a:t>
            </a:r>
          </a:p>
          <a:p>
            <a:pPr>
              <a:lnSpc>
                <a:spcPts val="1013"/>
              </a:lnSpc>
            </a:pPr>
            <a:r>
              <a:rPr lang="it-IT" sz="900" dirty="0" err="1">
                <a:latin typeface="Menlo" panose="020B0609030804020204" pitchFamily="49" charset="0"/>
              </a:rPr>
              <a:t>energy_spread</a:t>
            </a:r>
            <a:r>
              <a:rPr lang="it-IT" sz="900" dirty="0">
                <a:latin typeface="Menlo" panose="020B0609030804020204" pitchFamily="49" charset="0"/>
              </a:rPr>
              <a:t>=0.1e-2; # </a:t>
            </a:r>
            <a:r>
              <a:rPr lang="it-IT" sz="900" dirty="0" err="1">
                <a:latin typeface="Menlo" panose="020B0609030804020204" pitchFamily="49" charset="0"/>
              </a:rPr>
              <a:t>initial</a:t>
            </a:r>
            <a:r>
              <a:rPr lang="it-IT" sz="900" dirty="0">
                <a:latin typeface="Menlo" panose="020B0609030804020204" pitchFamily="49" charset="0"/>
              </a:rPr>
              <a:t> relative energy spread (</a:t>
            </a:r>
            <a:r>
              <a:rPr lang="it-IT" sz="900" dirty="0" err="1">
                <a:latin typeface="Menlo" panose="020B0609030804020204" pitchFamily="49" charset="0"/>
              </a:rPr>
              <a:t>not</a:t>
            </a:r>
            <a:r>
              <a:rPr lang="it-IT" sz="900" dirty="0">
                <a:latin typeface="Menlo" panose="020B0609030804020204" pitchFamily="49" charset="0"/>
              </a:rPr>
              <a:t> in [%])</a:t>
            </a:r>
          </a:p>
          <a:p>
            <a:pPr>
              <a:lnSpc>
                <a:spcPts val="1013"/>
              </a:lnSpc>
            </a:pPr>
            <a:br>
              <a:rPr lang="it-IT" sz="900" dirty="0">
                <a:latin typeface="Menlo" panose="020B0609030804020204" pitchFamily="49" charset="0"/>
              </a:rPr>
            </a:br>
            <a:r>
              <a:rPr lang="it-IT" sz="900" dirty="0" err="1">
                <a:latin typeface="Menlo" panose="020B0609030804020204" pitchFamily="49" charset="0"/>
              </a:rPr>
              <a:t>norm_emit_x</a:t>
            </a:r>
            <a:r>
              <a:rPr lang="it-IT" sz="900" dirty="0">
                <a:latin typeface="Menlo" panose="020B0609030804020204" pitchFamily="49" charset="0"/>
              </a:rPr>
              <a:t>=1e-6; # </a:t>
            </a:r>
            <a:r>
              <a:rPr lang="it-IT" sz="900" dirty="0" err="1">
                <a:latin typeface="Menlo" panose="020B0609030804020204" pitchFamily="49" charset="0"/>
              </a:rPr>
              <a:t>Normalised</a:t>
            </a:r>
            <a:r>
              <a:rPr lang="it-IT" sz="900" dirty="0">
                <a:latin typeface="Menlo" panose="020B0609030804020204" pitchFamily="49" charset="0"/>
              </a:rPr>
              <a:t> </a:t>
            </a:r>
            <a:r>
              <a:rPr lang="it-IT" sz="900" dirty="0" err="1">
                <a:latin typeface="Menlo" panose="020B0609030804020204" pitchFamily="49" charset="0"/>
              </a:rPr>
              <a:t>emittance</a:t>
            </a:r>
            <a:r>
              <a:rPr lang="it-IT" sz="900" dirty="0">
                <a:latin typeface="Menlo" panose="020B0609030804020204" pitchFamily="49" charset="0"/>
              </a:rPr>
              <a:t> x [m rad]</a:t>
            </a:r>
          </a:p>
          <a:p>
            <a:pPr>
              <a:lnSpc>
                <a:spcPts val="1013"/>
              </a:lnSpc>
            </a:pPr>
            <a:r>
              <a:rPr lang="it-IT" sz="900" dirty="0" err="1">
                <a:latin typeface="Menlo" panose="020B0609030804020204" pitchFamily="49" charset="0"/>
              </a:rPr>
              <a:t>norm_emit_y</a:t>
            </a:r>
            <a:r>
              <a:rPr lang="it-IT" sz="900" dirty="0">
                <a:latin typeface="Menlo" panose="020B0609030804020204" pitchFamily="49" charset="0"/>
              </a:rPr>
              <a:t>=1e-6; # </a:t>
            </a:r>
            <a:r>
              <a:rPr lang="it-IT" sz="900" dirty="0" err="1">
                <a:latin typeface="Menlo" panose="020B0609030804020204" pitchFamily="49" charset="0"/>
              </a:rPr>
              <a:t>Normalised</a:t>
            </a:r>
            <a:r>
              <a:rPr lang="it-IT" sz="900" dirty="0">
                <a:latin typeface="Menlo" panose="020B0609030804020204" pitchFamily="49" charset="0"/>
              </a:rPr>
              <a:t> </a:t>
            </a:r>
            <a:r>
              <a:rPr lang="it-IT" sz="900" dirty="0" err="1">
                <a:latin typeface="Menlo" panose="020B0609030804020204" pitchFamily="49" charset="0"/>
              </a:rPr>
              <a:t>emittance</a:t>
            </a:r>
            <a:r>
              <a:rPr lang="it-IT" sz="900" dirty="0">
                <a:latin typeface="Menlo" panose="020B0609030804020204" pitchFamily="49" charset="0"/>
              </a:rPr>
              <a:t> </a:t>
            </a:r>
            <a:r>
              <a:rPr lang="ru-RU" sz="900" dirty="0">
                <a:latin typeface="Menlo" panose="020B0609030804020204" pitchFamily="49" charset="0"/>
              </a:rPr>
              <a:t>н [</a:t>
            </a:r>
            <a:r>
              <a:rPr lang="it-IT" sz="900" dirty="0">
                <a:latin typeface="Menlo" panose="020B0609030804020204" pitchFamily="49" charset="0"/>
              </a:rPr>
              <a:t>m rad]</a:t>
            </a:r>
          </a:p>
          <a:p>
            <a:pPr>
              <a:lnSpc>
                <a:spcPts val="1013"/>
              </a:lnSpc>
            </a:pPr>
            <a:r>
              <a:rPr lang="it-IT" sz="900" dirty="0" err="1">
                <a:latin typeface="Menlo" panose="020B0609030804020204" pitchFamily="49" charset="0"/>
              </a:rPr>
              <a:t>sigma_e_x</a:t>
            </a:r>
            <a:r>
              <a:rPr lang="it-IT" sz="900" dirty="0">
                <a:latin typeface="Menlo" panose="020B0609030804020204" pitchFamily="49" charset="0"/>
              </a:rPr>
              <a:t>=1e-6; # </a:t>
            </a:r>
            <a:r>
              <a:rPr lang="it-IT" sz="900" dirty="0" err="1">
                <a:latin typeface="Menlo" panose="020B0609030804020204" pitchFamily="49" charset="0"/>
              </a:rPr>
              <a:t>horizontal</a:t>
            </a:r>
            <a:r>
              <a:rPr lang="it-IT" sz="900" dirty="0">
                <a:latin typeface="Menlo" panose="020B0609030804020204" pitchFamily="49" charset="0"/>
              </a:rPr>
              <a:t> electron </a:t>
            </a:r>
            <a:r>
              <a:rPr lang="it-IT" sz="900" dirty="0" err="1">
                <a:latin typeface="Menlo" panose="020B0609030804020204" pitchFamily="49" charset="0"/>
              </a:rPr>
              <a:t>beam</a:t>
            </a:r>
            <a:r>
              <a:rPr lang="it-IT" sz="900" dirty="0">
                <a:latin typeface="Menlo" panose="020B0609030804020204" pitchFamily="49" charset="0"/>
              </a:rPr>
              <a:t> size [m]</a:t>
            </a:r>
          </a:p>
          <a:p>
            <a:pPr>
              <a:lnSpc>
                <a:spcPts val="1013"/>
              </a:lnSpc>
            </a:pPr>
            <a:r>
              <a:rPr lang="it-IT" sz="900" dirty="0" err="1">
                <a:latin typeface="Menlo" panose="020B0609030804020204" pitchFamily="49" charset="0"/>
              </a:rPr>
              <a:t>sigma_e_y</a:t>
            </a:r>
            <a:r>
              <a:rPr lang="it-IT" sz="900" dirty="0">
                <a:latin typeface="Menlo" panose="020B0609030804020204" pitchFamily="49" charset="0"/>
              </a:rPr>
              <a:t>=1e-6; # </a:t>
            </a:r>
            <a:r>
              <a:rPr lang="it-IT" sz="900" dirty="0" err="1">
                <a:latin typeface="Menlo" panose="020B0609030804020204" pitchFamily="49" charset="0"/>
              </a:rPr>
              <a:t>vertical</a:t>
            </a:r>
            <a:r>
              <a:rPr lang="it-IT" sz="900" dirty="0">
                <a:latin typeface="Menlo" panose="020B0609030804020204" pitchFamily="49" charset="0"/>
              </a:rPr>
              <a:t> electron </a:t>
            </a:r>
            <a:r>
              <a:rPr lang="it-IT" sz="900" dirty="0" err="1">
                <a:latin typeface="Menlo" panose="020B0609030804020204" pitchFamily="49" charset="0"/>
              </a:rPr>
              <a:t>beam</a:t>
            </a:r>
            <a:r>
              <a:rPr lang="it-IT" sz="900" dirty="0">
                <a:latin typeface="Menlo" panose="020B0609030804020204" pitchFamily="49" charset="0"/>
              </a:rPr>
              <a:t> size [m]</a:t>
            </a:r>
          </a:p>
          <a:p>
            <a:pPr>
              <a:lnSpc>
                <a:spcPts val="1013"/>
              </a:lnSpc>
            </a:pPr>
            <a:r>
              <a:rPr lang="it-IT" sz="900" dirty="0" err="1">
                <a:latin typeface="Menlo" panose="020B0609030804020204" pitchFamily="49" charset="0"/>
              </a:rPr>
              <a:t>bunch_length</a:t>
            </a:r>
            <a:r>
              <a:rPr lang="it-IT" sz="900" dirty="0">
                <a:latin typeface="Menlo" panose="020B0609030804020204" pitchFamily="49" charset="0"/>
              </a:rPr>
              <a:t>=1e-12*3e8; # </a:t>
            </a:r>
            <a:r>
              <a:rPr lang="it-IT" sz="900" dirty="0" err="1">
                <a:latin typeface="Menlo" panose="020B0609030804020204" pitchFamily="49" charset="0"/>
              </a:rPr>
              <a:t>initial</a:t>
            </a:r>
            <a:r>
              <a:rPr lang="it-IT" sz="900" dirty="0">
                <a:latin typeface="Menlo" panose="020B0609030804020204" pitchFamily="49" charset="0"/>
              </a:rPr>
              <a:t> </a:t>
            </a:r>
            <a:r>
              <a:rPr lang="it-IT" sz="900" dirty="0" err="1">
                <a:latin typeface="Menlo" panose="020B0609030804020204" pitchFamily="49" charset="0"/>
              </a:rPr>
              <a:t>bunch</a:t>
            </a:r>
            <a:r>
              <a:rPr lang="it-IT" sz="900" dirty="0">
                <a:latin typeface="Menlo" panose="020B0609030804020204" pitchFamily="49" charset="0"/>
              </a:rPr>
              <a:t> </a:t>
            </a:r>
            <a:r>
              <a:rPr lang="it-IT" sz="900" dirty="0" err="1">
                <a:latin typeface="Menlo" panose="020B0609030804020204" pitchFamily="49" charset="0"/>
              </a:rPr>
              <a:t>length</a:t>
            </a:r>
            <a:r>
              <a:rPr lang="it-IT" sz="900" dirty="0">
                <a:latin typeface="Menlo" panose="020B0609030804020204" pitchFamily="49" charset="0"/>
              </a:rPr>
              <a:t> [m]</a:t>
            </a:r>
          </a:p>
          <a:p>
            <a:pPr>
              <a:lnSpc>
                <a:spcPts val="1013"/>
              </a:lnSpc>
            </a:pPr>
            <a:br>
              <a:rPr lang="it-IT" sz="900" dirty="0">
                <a:latin typeface="Menlo" panose="020B0609030804020204" pitchFamily="49" charset="0"/>
              </a:rPr>
            </a:br>
            <a:br>
              <a:rPr lang="it-IT" sz="900" dirty="0">
                <a:latin typeface="Menlo" panose="020B0609030804020204" pitchFamily="49" charset="0"/>
              </a:rPr>
            </a:br>
            <a:br>
              <a:rPr lang="it-IT" sz="900" dirty="0">
                <a:latin typeface="Menlo" panose="020B0609030804020204" pitchFamily="49" charset="0"/>
              </a:rPr>
            </a:br>
            <a:r>
              <a:rPr lang="it-IT" sz="900" dirty="0">
                <a:latin typeface="Menlo" panose="020B0609030804020204" pitchFamily="49" charset="0"/>
              </a:rPr>
              <a:t>### LASER </a:t>
            </a:r>
            <a:r>
              <a:rPr lang="it-IT" sz="900" dirty="0" err="1">
                <a:latin typeface="Menlo" panose="020B0609030804020204" pitchFamily="49" charset="0"/>
              </a:rPr>
              <a:t>parameteres</a:t>
            </a:r>
            <a:endParaRPr lang="it-IT" sz="900" dirty="0">
              <a:latin typeface="Menlo" panose="020B0609030804020204" pitchFamily="49" charset="0"/>
            </a:endParaRPr>
          </a:p>
          <a:p>
            <a:pPr>
              <a:lnSpc>
                <a:spcPts val="1013"/>
              </a:lnSpc>
            </a:pPr>
            <a:r>
              <a:rPr lang="it-IT" sz="900" dirty="0" err="1">
                <a:latin typeface="Menlo" panose="020B0609030804020204" pitchFamily="49" charset="0"/>
              </a:rPr>
              <a:t>angle_deg</a:t>
            </a:r>
            <a:r>
              <a:rPr lang="it-IT" sz="900" dirty="0">
                <a:latin typeface="Menlo" panose="020B0609030804020204" pitchFamily="49" charset="0"/>
              </a:rPr>
              <a:t>=0; # in degree</a:t>
            </a:r>
          </a:p>
          <a:p>
            <a:pPr>
              <a:lnSpc>
                <a:spcPts val="1013"/>
              </a:lnSpc>
            </a:pPr>
            <a:r>
              <a:rPr lang="it-IT" sz="900" dirty="0" err="1">
                <a:latin typeface="Menlo" panose="020B0609030804020204" pitchFamily="49" charset="0"/>
              </a:rPr>
              <a:t>pulseE</a:t>
            </a:r>
            <a:r>
              <a:rPr lang="it-IT" sz="900" dirty="0">
                <a:latin typeface="Menlo" panose="020B0609030804020204" pitchFamily="49" charset="0"/>
              </a:rPr>
              <a:t>=</a:t>
            </a:r>
            <a:r>
              <a:rPr lang="ru-IT" sz="900" dirty="0">
                <a:latin typeface="Menlo" panose="020B0609030804020204" pitchFamily="49" charset="0"/>
              </a:rPr>
              <a:t>0.0361095</a:t>
            </a:r>
            <a:r>
              <a:rPr lang="it-IT" sz="900" dirty="0">
                <a:latin typeface="Menlo" panose="020B0609030804020204" pitchFamily="49" charset="0"/>
              </a:rPr>
              <a:t>; #laser </a:t>
            </a:r>
            <a:r>
              <a:rPr lang="it-IT" sz="900" dirty="0" err="1">
                <a:latin typeface="Menlo" panose="020B0609030804020204" pitchFamily="49" charset="0"/>
              </a:rPr>
              <a:t>puse</a:t>
            </a:r>
            <a:r>
              <a:rPr lang="it-IT" sz="900" dirty="0">
                <a:latin typeface="Menlo" panose="020B0609030804020204" pitchFamily="49" charset="0"/>
              </a:rPr>
              <a:t> energy [</a:t>
            </a:r>
            <a:r>
              <a:rPr lang="it-IT" sz="900" dirty="0" err="1">
                <a:latin typeface="Menlo" panose="020B0609030804020204" pitchFamily="49" charset="0"/>
              </a:rPr>
              <a:t>J</a:t>
            </a:r>
            <a:r>
              <a:rPr lang="it-IT" sz="900" dirty="0">
                <a:latin typeface="Menlo" panose="020B0609030804020204" pitchFamily="49" charset="0"/>
              </a:rPr>
              <a:t>]</a:t>
            </a:r>
          </a:p>
          <a:p>
            <a:pPr>
              <a:lnSpc>
                <a:spcPts val="1013"/>
              </a:lnSpc>
            </a:pPr>
            <a:r>
              <a:rPr lang="it-IT" sz="900" dirty="0" err="1">
                <a:latin typeface="Menlo" panose="020B0609030804020204" pitchFamily="49" charset="0"/>
              </a:rPr>
              <a:t>sigLrx</a:t>
            </a:r>
            <a:r>
              <a:rPr lang="it-IT" sz="900" dirty="0">
                <a:latin typeface="Menlo" panose="020B0609030804020204" pitchFamily="49" charset="0"/>
              </a:rPr>
              <a:t>=10; #/2; % </a:t>
            </a:r>
            <a:r>
              <a:rPr lang="it-IT" sz="900" dirty="0" err="1">
                <a:latin typeface="Menlo" panose="020B0609030804020204" pitchFamily="49" charset="0"/>
              </a:rPr>
              <a:t>given</a:t>
            </a:r>
            <a:r>
              <a:rPr lang="it-IT" sz="900" dirty="0">
                <a:latin typeface="Menlo" panose="020B0609030804020204" pitchFamily="49" charset="0"/>
              </a:rPr>
              <a:t> in [mu m] micro </a:t>
            </a:r>
            <a:r>
              <a:rPr lang="it-IT" sz="900" dirty="0" err="1">
                <a:latin typeface="Menlo" panose="020B0609030804020204" pitchFamily="49" charset="0"/>
              </a:rPr>
              <a:t>meter</a:t>
            </a:r>
            <a:r>
              <a:rPr lang="it-IT" sz="900" dirty="0">
                <a:latin typeface="Menlo" panose="020B0609030804020204" pitchFamily="49" charset="0"/>
              </a:rPr>
              <a:t> like</a:t>
            </a:r>
          </a:p>
          <a:p>
            <a:pPr>
              <a:lnSpc>
                <a:spcPts val="1013"/>
              </a:lnSpc>
            </a:pPr>
            <a:r>
              <a:rPr lang="it-IT" sz="900" dirty="0" err="1">
                <a:latin typeface="Menlo" panose="020B0609030804020204" pitchFamily="49" charset="0"/>
              </a:rPr>
              <a:t>sigLry</a:t>
            </a:r>
            <a:r>
              <a:rPr lang="it-IT" sz="900" dirty="0">
                <a:latin typeface="Menlo" panose="020B0609030804020204" pitchFamily="49" charset="0"/>
              </a:rPr>
              <a:t>=10; #/2; % </a:t>
            </a:r>
            <a:r>
              <a:rPr lang="it-IT" sz="900" dirty="0" err="1">
                <a:latin typeface="Menlo" panose="020B0609030804020204" pitchFamily="49" charset="0"/>
              </a:rPr>
              <a:t>given</a:t>
            </a:r>
            <a:r>
              <a:rPr lang="it-IT" sz="900" dirty="0">
                <a:latin typeface="Menlo" panose="020B0609030804020204" pitchFamily="49" charset="0"/>
              </a:rPr>
              <a:t> in [mu m] micro </a:t>
            </a:r>
            <a:r>
              <a:rPr lang="it-IT" sz="900" dirty="0" err="1">
                <a:latin typeface="Menlo" panose="020B0609030804020204" pitchFamily="49" charset="0"/>
              </a:rPr>
              <a:t>meter</a:t>
            </a:r>
            <a:r>
              <a:rPr lang="it-IT" sz="900" dirty="0">
                <a:latin typeface="Menlo" panose="020B0609030804020204" pitchFamily="49" charset="0"/>
              </a:rPr>
              <a:t> like </a:t>
            </a:r>
            <a:r>
              <a:rPr lang="it-IT" sz="900" dirty="0" err="1">
                <a:latin typeface="Menlo" panose="020B0609030804020204" pitchFamily="49" charset="0"/>
              </a:rPr>
              <a:t>laserwl</a:t>
            </a:r>
            <a:r>
              <a:rPr lang="it-IT" sz="900" dirty="0">
                <a:latin typeface="Menlo" panose="020B0609030804020204" pitchFamily="49" charset="0"/>
              </a:rPr>
              <a:t>=0.00549819; # laser </a:t>
            </a:r>
            <a:r>
              <a:rPr lang="it-IT" sz="900" dirty="0" err="1">
                <a:latin typeface="Menlo" panose="020B0609030804020204" pitchFamily="49" charset="0"/>
              </a:rPr>
              <a:t>wavelenth</a:t>
            </a:r>
            <a:r>
              <a:rPr lang="it-IT" sz="900" dirty="0">
                <a:latin typeface="Menlo" panose="020B0609030804020204" pitchFamily="49" charset="0"/>
              </a:rPr>
              <a:t> [nm] nano </a:t>
            </a:r>
            <a:r>
              <a:rPr lang="it-IT" sz="900" dirty="0" err="1">
                <a:latin typeface="Menlo" panose="020B0609030804020204" pitchFamily="49" charset="0"/>
              </a:rPr>
              <a:t>meters</a:t>
            </a:r>
            <a:endParaRPr lang="it-IT" sz="900" dirty="0">
              <a:latin typeface="Menlo" panose="020B0609030804020204" pitchFamily="49" charset="0"/>
            </a:endParaRPr>
          </a:p>
          <a:p>
            <a:pPr>
              <a:lnSpc>
                <a:spcPts val="1013"/>
              </a:lnSpc>
            </a:pPr>
            <a:r>
              <a:rPr lang="it-IT" sz="900" dirty="0" err="1">
                <a:latin typeface="Menlo" panose="020B0609030804020204" pitchFamily="49" charset="0"/>
              </a:rPr>
              <a:t>sigt</a:t>
            </a:r>
            <a:r>
              <a:rPr lang="it-IT" sz="900" dirty="0">
                <a:latin typeface="Menlo" panose="020B0609030804020204" pitchFamily="49" charset="0"/>
              </a:rPr>
              <a:t>=1; #</a:t>
            </a:r>
            <a:r>
              <a:rPr lang="it-IT" sz="900" dirty="0" err="1">
                <a:latin typeface="Menlo" panose="020B0609030804020204" pitchFamily="49" charset="0"/>
              </a:rPr>
              <a:t>pulse</a:t>
            </a:r>
            <a:r>
              <a:rPr lang="it-IT" sz="900" dirty="0">
                <a:latin typeface="Menlo" panose="020B0609030804020204" pitchFamily="49" charset="0"/>
              </a:rPr>
              <a:t> </a:t>
            </a:r>
            <a:r>
              <a:rPr lang="it-IT" sz="900" dirty="0" err="1">
                <a:latin typeface="Menlo" panose="020B0609030804020204" pitchFamily="49" charset="0"/>
              </a:rPr>
              <a:t>length</a:t>
            </a:r>
            <a:r>
              <a:rPr lang="it-IT" sz="900" dirty="0">
                <a:latin typeface="Menlo" panose="020B0609030804020204" pitchFamily="49" charset="0"/>
              </a:rPr>
              <a:t> [</a:t>
            </a:r>
            <a:r>
              <a:rPr lang="it-IT" sz="900" dirty="0" err="1">
                <a:latin typeface="Menlo" panose="020B0609030804020204" pitchFamily="49" charset="0"/>
              </a:rPr>
              <a:t>ps</a:t>
            </a:r>
            <a:r>
              <a:rPr lang="it-IT" sz="900" dirty="0">
                <a:latin typeface="Menlo" panose="020B0609030804020204" pitchFamily="49" charset="0"/>
              </a:rPr>
              <a:t>]</a:t>
            </a:r>
          </a:p>
        </p:txBody>
      </p:sp>
      <p:sp>
        <p:nvSpPr>
          <p:cNvPr id="7" name="TextBox 6">
            <a:extLst>
              <a:ext uri="{FF2B5EF4-FFF2-40B4-BE49-F238E27FC236}">
                <a16:creationId xmlns:a16="http://schemas.microsoft.com/office/drawing/2014/main" id="{F12929E3-2A96-536F-3453-EED24FA0A650}"/>
              </a:ext>
            </a:extLst>
          </p:cNvPr>
          <p:cNvSpPr txBox="1"/>
          <p:nvPr/>
        </p:nvSpPr>
        <p:spPr>
          <a:xfrm>
            <a:off x="3633952" y="1188326"/>
            <a:ext cx="2794355" cy="369332"/>
          </a:xfrm>
          <a:prstGeom prst="rect">
            <a:avLst/>
          </a:prstGeom>
          <a:noFill/>
        </p:spPr>
        <p:txBody>
          <a:bodyPr wrap="none" rtlCol="0">
            <a:spAutoFit/>
          </a:bodyPr>
          <a:lstStyle/>
          <a:p>
            <a:r>
              <a:rPr lang="it-IT" sz="1800" dirty="0">
                <a:latin typeface="Helvetica" pitchFamily="2" charset="0"/>
              </a:rPr>
              <a:t>255.5 </a:t>
            </a:r>
            <a:r>
              <a:rPr lang="it-IT" sz="1800" dirty="0" err="1">
                <a:latin typeface="Helvetica" pitchFamily="2" charset="0"/>
              </a:rPr>
              <a:t>keV</a:t>
            </a:r>
            <a:r>
              <a:rPr lang="it-IT" sz="1800" dirty="0">
                <a:latin typeface="Helvetica" pitchFamily="2" charset="0"/>
              </a:rPr>
              <a:t> 10^12 </a:t>
            </a:r>
            <a:r>
              <a:rPr lang="it-IT" sz="1800">
                <a:latin typeface="Helvetica" pitchFamily="2" charset="0"/>
              </a:rPr>
              <a:t>photons</a:t>
            </a:r>
            <a:endParaRPr lang="en-GB" sz="1800" dirty="0"/>
          </a:p>
        </p:txBody>
      </p:sp>
      <p:pic>
        <p:nvPicPr>
          <p:cNvPr id="3" name="Рисунок 2">
            <a:extLst>
              <a:ext uri="{FF2B5EF4-FFF2-40B4-BE49-F238E27FC236}">
                <a16:creationId xmlns:a16="http://schemas.microsoft.com/office/drawing/2014/main" id="{F98CDB4A-A199-C452-0FB5-388EA0E8E50F}"/>
              </a:ext>
            </a:extLst>
          </p:cNvPr>
          <p:cNvPicPr>
            <a:picLocks noChangeAspect="1"/>
          </p:cNvPicPr>
          <p:nvPr/>
        </p:nvPicPr>
        <p:blipFill>
          <a:blip r:embed="rId2"/>
          <a:stretch>
            <a:fillRect/>
          </a:stretch>
        </p:blipFill>
        <p:spPr>
          <a:xfrm>
            <a:off x="4729656" y="1947862"/>
            <a:ext cx="3781425" cy="2962275"/>
          </a:xfrm>
          <a:prstGeom prst="rect">
            <a:avLst/>
          </a:prstGeom>
        </p:spPr>
      </p:pic>
      <p:sp>
        <p:nvSpPr>
          <p:cNvPr id="2" name="Segnaposto data 6">
            <a:extLst>
              <a:ext uri="{FF2B5EF4-FFF2-40B4-BE49-F238E27FC236}">
                <a16:creationId xmlns:a16="http://schemas.microsoft.com/office/drawing/2014/main" id="{BFD16A4F-BB64-7B33-7DA7-2521A0E3D06E}"/>
              </a:ext>
            </a:extLst>
          </p:cNvPr>
          <p:cNvSpPr>
            <a:spLocks noGrp="1"/>
          </p:cNvSpPr>
          <p:nvPr>
            <p:ph type="dt" sz="quarter" idx="10"/>
          </p:nvPr>
        </p:nvSpPr>
        <p:spPr>
          <a:xfrm>
            <a:off x="35496" y="6546468"/>
            <a:ext cx="6696744"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Workshop on Other Science Opportunities @ FCC-ee, CERN, Nov. 28th, 2024</a:t>
            </a:r>
            <a:endParaRPr lang="en-US" sz="1600"/>
          </a:p>
        </p:txBody>
      </p:sp>
    </p:spTree>
    <p:extLst>
      <p:ext uri="{BB962C8B-B14F-4D97-AF65-F5344CB8AC3E}">
        <p14:creationId xmlns:p14="http://schemas.microsoft.com/office/powerpoint/2010/main" val="14278982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diagram of a machine&#10;&#10;Description automatically generated">
            <a:extLst>
              <a:ext uri="{FF2B5EF4-FFF2-40B4-BE49-F238E27FC236}">
                <a16:creationId xmlns:a16="http://schemas.microsoft.com/office/drawing/2014/main" id="{14498A98-90FC-6E76-BED9-920F2188BE23}"/>
              </a:ext>
            </a:extLst>
          </p:cNvPr>
          <p:cNvPicPr>
            <a:picLocks noChangeAspect="1"/>
          </p:cNvPicPr>
          <p:nvPr/>
        </p:nvPicPr>
        <p:blipFill>
          <a:blip r:embed="rId3"/>
          <a:stretch>
            <a:fillRect/>
          </a:stretch>
        </p:blipFill>
        <p:spPr>
          <a:xfrm>
            <a:off x="827584" y="692696"/>
            <a:ext cx="7772400" cy="5795130"/>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spTree>
    <p:extLst>
      <p:ext uri="{BB962C8B-B14F-4D97-AF65-F5344CB8AC3E}">
        <p14:creationId xmlns:p14="http://schemas.microsoft.com/office/powerpoint/2010/main" val="202640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8DCD-E4C0-4098-8128-EEF0516ACBEC}"/>
            </a:ext>
          </a:extLst>
        </p:cNvPr>
        <p:cNvGrpSpPr/>
        <p:nvPr/>
      </p:nvGrpSpPr>
      <p:grpSpPr>
        <a:xfrm>
          <a:off x="0" y="0"/>
          <a:ext cx="0" cy="0"/>
          <a:chOff x="0" y="0"/>
          <a:chExt cx="0" cy="0"/>
        </a:xfrm>
      </p:grpSpPr>
      <p:graphicFrame>
        <p:nvGraphicFramePr>
          <p:cNvPr id="14" name="Oggetto 13">
            <a:extLst>
              <a:ext uri="{FF2B5EF4-FFF2-40B4-BE49-F238E27FC236}">
                <a16:creationId xmlns:a16="http://schemas.microsoft.com/office/drawing/2014/main" id="{7119E43A-DEE1-F26E-77EA-BDEE81580B78}"/>
              </a:ext>
            </a:extLst>
          </p:cNvPr>
          <p:cNvGraphicFramePr>
            <a:graphicFrameLocks/>
          </p:cNvGraphicFramePr>
          <p:nvPr/>
        </p:nvGraphicFramePr>
        <p:xfrm>
          <a:off x="1259632" y="2052000"/>
          <a:ext cx="7776864" cy="5509076"/>
        </p:xfrm>
        <a:graphic>
          <a:graphicData uri="http://schemas.openxmlformats.org/presentationml/2006/ole">
            <mc:AlternateContent xmlns:mc="http://schemas.openxmlformats.org/markup-compatibility/2006">
              <mc:Choice xmlns:v="urn:schemas-microsoft-com:vml" Requires="v">
                <p:oleObj name="Graph" r:id="rId2" imgW="4276800" imgH="3024000" progId="Origin50.Graph">
                  <p:embed/>
                </p:oleObj>
              </mc:Choice>
              <mc:Fallback>
                <p:oleObj name="Graph" r:id="rId2" imgW="4276800" imgH="3024000" progId="Origin50.Graph">
                  <p:embed/>
                  <p:pic>
                    <p:nvPicPr>
                      <p:cNvPr id="14" name="Oggetto 13">
                        <a:extLst>
                          <a:ext uri="{FF2B5EF4-FFF2-40B4-BE49-F238E27FC236}">
                            <a16:creationId xmlns:a16="http://schemas.microsoft.com/office/drawing/2014/main" id="{2E9D15BA-46E3-2322-338D-A586CDE49019}"/>
                          </a:ext>
                        </a:extLst>
                      </p:cNvPr>
                      <p:cNvPicPr preferRelativeResize="0"/>
                      <p:nvPr/>
                    </p:nvPicPr>
                    <p:blipFill>
                      <a:blip r:embed="rId3"/>
                      <a:stretch>
                        <a:fillRect/>
                      </a:stretch>
                    </p:blipFill>
                    <p:spPr>
                      <a:xfrm>
                        <a:off x="1259632" y="2052000"/>
                        <a:ext cx="7776864" cy="5509076"/>
                      </a:xfrm>
                      <a:prstGeom prst="rect">
                        <a:avLst/>
                      </a:prstGeom>
                    </p:spPr>
                  </p:pic>
                </p:oleObj>
              </mc:Fallback>
            </mc:AlternateContent>
          </a:graphicData>
        </a:graphic>
      </p:graphicFrame>
      <p:graphicFrame>
        <p:nvGraphicFramePr>
          <p:cNvPr id="15" name="Oggetto 14">
            <a:extLst>
              <a:ext uri="{FF2B5EF4-FFF2-40B4-BE49-F238E27FC236}">
                <a16:creationId xmlns:a16="http://schemas.microsoft.com/office/drawing/2014/main" id="{12EA02EF-D684-DD5F-C717-258BDE9AB6A6}"/>
              </a:ext>
            </a:extLst>
          </p:cNvPr>
          <p:cNvGraphicFramePr>
            <a:graphicFrameLocks/>
          </p:cNvGraphicFramePr>
          <p:nvPr>
            <p:extLst>
              <p:ext uri="{D42A27DB-BD31-4B8C-83A1-F6EECF244321}">
                <p14:modId xmlns:p14="http://schemas.microsoft.com/office/powerpoint/2010/main" val="1529182665"/>
              </p:ext>
            </p:extLst>
          </p:nvPr>
        </p:nvGraphicFramePr>
        <p:xfrm>
          <a:off x="1259632" y="2072478"/>
          <a:ext cx="7776000" cy="5508000"/>
        </p:xfrm>
        <a:graphic>
          <a:graphicData uri="http://schemas.openxmlformats.org/presentationml/2006/ole">
            <mc:AlternateContent xmlns:mc="http://schemas.openxmlformats.org/markup-compatibility/2006">
              <mc:Choice xmlns:v="urn:schemas-microsoft-com:vml" Requires="v">
                <p:oleObj name="Graph" r:id="rId4" imgW="33413452" imgH="23621937" progId="Origin50.Graph">
                  <p:embed/>
                </p:oleObj>
              </mc:Choice>
              <mc:Fallback>
                <p:oleObj name="Graph" r:id="rId4" imgW="33413452" imgH="23621937" progId="Origin50.Graph">
                  <p:embed/>
                  <p:pic>
                    <p:nvPicPr>
                      <p:cNvPr id="15" name="Oggetto 14">
                        <a:extLst>
                          <a:ext uri="{FF2B5EF4-FFF2-40B4-BE49-F238E27FC236}">
                            <a16:creationId xmlns:a16="http://schemas.microsoft.com/office/drawing/2014/main" id="{CA7DC89C-0538-1D30-FB19-9429388D2457}"/>
                          </a:ext>
                        </a:extLst>
                      </p:cNvPr>
                      <p:cNvPicPr preferRelativeResize="0"/>
                      <p:nvPr/>
                    </p:nvPicPr>
                    <p:blipFill>
                      <a:blip r:embed="rId5"/>
                      <a:stretch>
                        <a:fillRect/>
                      </a:stretch>
                    </p:blipFill>
                    <p:spPr>
                      <a:xfrm>
                        <a:off x="1259632" y="2072478"/>
                        <a:ext cx="7776000" cy="5508000"/>
                      </a:xfrm>
                      <a:prstGeom prst="rect">
                        <a:avLst/>
                      </a:prstGeom>
                    </p:spPr>
                  </p:pic>
                </p:oleObj>
              </mc:Fallback>
            </mc:AlternateContent>
          </a:graphicData>
        </a:graphic>
      </p:graphicFrame>
      <p:graphicFrame>
        <p:nvGraphicFramePr>
          <p:cNvPr id="16" name="Oggetto 15">
            <a:extLst>
              <a:ext uri="{FF2B5EF4-FFF2-40B4-BE49-F238E27FC236}">
                <a16:creationId xmlns:a16="http://schemas.microsoft.com/office/drawing/2014/main" id="{9DE91B2F-8476-9FC8-F3A8-29C6DF1C4A16}"/>
              </a:ext>
            </a:extLst>
          </p:cNvPr>
          <p:cNvGraphicFramePr>
            <a:graphicFrameLocks/>
          </p:cNvGraphicFramePr>
          <p:nvPr>
            <p:extLst>
              <p:ext uri="{D42A27DB-BD31-4B8C-83A1-F6EECF244321}">
                <p14:modId xmlns:p14="http://schemas.microsoft.com/office/powerpoint/2010/main" val="1263228891"/>
              </p:ext>
            </p:extLst>
          </p:nvPr>
        </p:nvGraphicFramePr>
        <p:xfrm>
          <a:off x="1259632" y="2072478"/>
          <a:ext cx="7776000" cy="5472000"/>
        </p:xfrm>
        <a:graphic>
          <a:graphicData uri="http://schemas.openxmlformats.org/presentationml/2006/ole">
            <mc:AlternateContent xmlns:mc="http://schemas.openxmlformats.org/markup-compatibility/2006">
              <mc:Choice xmlns:v="urn:schemas-microsoft-com:vml" Requires="v">
                <p:oleObj name="Graph" r:id="rId6" imgW="4276800" imgH="3024000" progId="Origin50.Graph">
                  <p:embed/>
                </p:oleObj>
              </mc:Choice>
              <mc:Fallback>
                <p:oleObj name="Graph" r:id="rId6" imgW="4276800" imgH="3024000" progId="Origin50.Graph">
                  <p:embed/>
                  <p:pic>
                    <p:nvPicPr>
                      <p:cNvPr id="16" name="Oggetto 15">
                        <a:extLst>
                          <a:ext uri="{FF2B5EF4-FFF2-40B4-BE49-F238E27FC236}">
                            <a16:creationId xmlns:a16="http://schemas.microsoft.com/office/drawing/2014/main" id="{D390BB26-4C7A-E0BF-7CB9-2805C4FB0A6B}"/>
                          </a:ext>
                        </a:extLst>
                      </p:cNvPr>
                      <p:cNvPicPr preferRelativeResize="0"/>
                      <p:nvPr/>
                    </p:nvPicPr>
                    <p:blipFill>
                      <a:blip r:embed="rId7"/>
                      <a:stretch>
                        <a:fillRect/>
                      </a:stretch>
                    </p:blipFill>
                    <p:spPr>
                      <a:xfrm>
                        <a:off x="1259632" y="2072478"/>
                        <a:ext cx="7776000" cy="5472000"/>
                      </a:xfrm>
                      <a:prstGeom prst="rect">
                        <a:avLst/>
                      </a:prstGeom>
                    </p:spPr>
                  </p:pic>
                </p:oleObj>
              </mc:Fallback>
            </mc:AlternateContent>
          </a:graphicData>
        </a:graphic>
      </p:graphicFrame>
      <p:graphicFrame>
        <p:nvGraphicFramePr>
          <p:cNvPr id="17" name="Oggetto 16">
            <a:extLst>
              <a:ext uri="{FF2B5EF4-FFF2-40B4-BE49-F238E27FC236}">
                <a16:creationId xmlns:a16="http://schemas.microsoft.com/office/drawing/2014/main" id="{57B849A2-9C88-050B-99AC-62A80B4530BE}"/>
              </a:ext>
            </a:extLst>
          </p:cNvPr>
          <p:cNvGraphicFramePr>
            <a:graphicFrameLocks/>
          </p:cNvGraphicFramePr>
          <p:nvPr>
            <p:extLst>
              <p:ext uri="{D42A27DB-BD31-4B8C-83A1-F6EECF244321}">
                <p14:modId xmlns:p14="http://schemas.microsoft.com/office/powerpoint/2010/main" val="106897767"/>
              </p:ext>
            </p:extLst>
          </p:nvPr>
        </p:nvGraphicFramePr>
        <p:xfrm>
          <a:off x="1259632" y="2062777"/>
          <a:ext cx="7776000" cy="5508000"/>
        </p:xfrm>
        <a:graphic>
          <a:graphicData uri="http://schemas.openxmlformats.org/presentationml/2006/ole">
            <mc:AlternateContent xmlns:mc="http://schemas.openxmlformats.org/markup-compatibility/2006">
              <mc:Choice xmlns:v="urn:schemas-microsoft-com:vml" Requires="v">
                <p:oleObj name="Graph" r:id="rId8" imgW="33413452" imgH="23621937" progId="Origin50.Graph">
                  <p:embed/>
                </p:oleObj>
              </mc:Choice>
              <mc:Fallback>
                <p:oleObj name="Graph" r:id="rId8" imgW="33413452" imgH="23621937" progId="Origin50.Graph">
                  <p:embed/>
                  <p:pic>
                    <p:nvPicPr>
                      <p:cNvPr id="17" name="Oggetto 16">
                        <a:extLst>
                          <a:ext uri="{FF2B5EF4-FFF2-40B4-BE49-F238E27FC236}">
                            <a16:creationId xmlns:a16="http://schemas.microsoft.com/office/drawing/2014/main" id="{79AEAA1B-5798-50C5-1F88-567E8D6997C8}"/>
                          </a:ext>
                        </a:extLst>
                      </p:cNvPr>
                      <p:cNvPicPr preferRelativeResize="0"/>
                      <p:nvPr/>
                    </p:nvPicPr>
                    <p:blipFill>
                      <a:blip r:embed="rId9"/>
                      <a:stretch>
                        <a:fillRect/>
                      </a:stretch>
                    </p:blipFill>
                    <p:spPr>
                      <a:xfrm>
                        <a:off x="1259632" y="2062777"/>
                        <a:ext cx="7776000" cy="5508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 name="Object 33">
                <a:extLst>
                  <a:ext uri="{FF2B5EF4-FFF2-40B4-BE49-F238E27FC236}">
                    <a16:creationId xmlns:a16="http://schemas.microsoft.com/office/drawing/2014/main" id="{CDB7DE4A-4CA6-3675-F4D3-4C76DD399781}"/>
                  </a:ext>
                </a:extLst>
              </p:cNvPr>
              <p:cNvSpPr txBox="1"/>
              <p:nvPr/>
            </p:nvSpPr>
            <p:spPr bwMode="auto">
              <a:xfrm>
                <a:off x="821819" y="914915"/>
                <a:ext cx="6048672" cy="203422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it-IT" sz="2000" b="0" i="0" smtClean="0">
                          <a:solidFill>
                            <a:srgbClr val="000000"/>
                          </a:solidFill>
                          <a:latin typeface="Cambria Math" panose="02040503050406030204" pitchFamily="18" charset="0"/>
                          <a:ea typeface="Cambria Math" panose="02040503050406030204" pitchFamily="18" charset="0"/>
                        </a:rPr>
                        <m:t>E</m:t>
                      </m:r>
                      <m:r>
                        <m:rPr>
                          <m:sty m:val="p"/>
                        </m:rPr>
                        <a:rPr lang="it-IT" sz="2000" b="0" i="0" baseline="-25000" smtClean="0">
                          <a:solidFill>
                            <a:srgbClr val="000000"/>
                          </a:solidFill>
                          <a:latin typeface="Cambria Math" panose="02040503050406030204" pitchFamily="18" charset="0"/>
                          <a:ea typeface="Cambria Math" panose="02040503050406030204" pitchFamily="18" charset="0"/>
                        </a:rPr>
                        <m:t>ph</m:t>
                      </m:r>
                      <m:r>
                        <a:rPr lang="it-IT" sz="2000" b="0" i="0" smtClean="0">
                          <a:solidFill>
                            <a:srgbClr val="000000"/>
                          </a:solidFill>
                          <a:latin typeface="Cambria Math" panose="02040503050406030204" pitchFamily="18" charset="0"/>
                          <a:ea typeface="Cambria Math" panose="02040503050406030204" pitchFamily="18" charset="0"/>
                        </a:rPr>
                        <m:t>′</m:t>
                      </m:r>
                      <m:r>
                        <a:rPr lang="it-IT" sz="2000">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r>
                            <a:rPr lang="it-IT" sz="2000">
                              <a:solidFill>
                                <a:srgbClr val="000000"/>
                              </a:solidFill>
                              <a:latin typeface="Cambria Math" panose="02040503050406030204" pitchFamily="18" charset="0"/>
                            </a:rPr>
                            <m:t>(1−</m:t>
                          </m:r>
                          <m:sSub>
                            <m:sSubPr>
                              <m:ctrlPr>
                                <a:rPr lang="it-IT" sz="2000" i="1">
                                  <a:solidFill>
                                    <a:srgbClr val="000000"/>
                                  </a:solidFill>
                                  <a:latin typeface="Cambria Math" panose="02040503050406030204" pitchFamily="18" charset="0"/>
                                </a:rPr>
                              </m:ctrlPr>
                            </m:sSubPr>
                            <m:e>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e</m:t>
                                  </m:r>
                                </m:e>
                              </m:bar>
                            </m:e>
                            <m:sub>
                              <m:r>
                                <m:rPr>
                                  <m:sty m:val="p"/>
                                </m:rPr>
                                <a:rPr lang="it-IT" sz="2000">
                                  <a:solidFill>
                                    <a:srgbClr val="000000"/>
                                  </a:solidFill>
                                  <a:latin typeface="Cambria Math" panose="02040503050406030204" pitchFamily="18" charset="0"/>
                                </a:rPr>
                                <m:t>L</m:t>
                              </m:r>
                            </m:sub>
                          </m:sSub>
                          <m:r>
                            <a:rPr lang="it-IT" sz="2000">
                              <a:solidFill>
                                <a:srgbClr val="000000"/>
                              </a:solidFill>
                              <a:latin typeface="Cambria Math" panose="02040503050406030204" pitchFamily="18" charset="0"/>
                            </a:rPr>
                            <m:t>⋅</m:t>
                          </m:r>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β</m:t>
                              </m:r>
                            </m:e>
                          </m:bar>
                          <m:r>
                            <a:rPr lang="it-IT" sz="2000" baseline="-25000">
                              <a:solidFill>
                                <a:srgbClr val="000000"/>
                              </a:solidFill>
                              <a:latin typeface="Cambria Math" panose="02040503050406030204" pitchFamily="18" charset="0"/>
                            </a:rPr>
                            <m:t>0</m:t>
                          </m:r>
                          <m:sSup>
                            <m:sSupPr>
                              <m:ctrlPr>
                                <a:rPr lang="it-IT" sz="2000" i="1">
                                  <a:solidFill>
                                    <a:srgbClr val="000000"/>
                                  </a:solidFill>
                                  <a:latin typeface="Cambria Math" panose="02040503050406030204" pitchFamily="18" charset="0"/>
                                </a:rPr>
                              </m:ctrlPr>
                            </m:sSupPr>
                            <m:e>
                              <m:r>
                                <a:rPr lang="it-IT" sz="2000">
                                  <a:solidFill>
                                    <a:srgbClr val="000000"/>
                                  </a:solidFill>
                                  <a:latin typeface="Cambria Math" panose="02040503050406030204" pitchFamily="18" charset="0"/>
                                </a:rPr>
                                <m:t>)</m:t>
                              </m:r>
                            </m:e>
                            <m:sup/>
                          </m:sSup>
                        </m:num>
                        <m:den>
                          <m:r>
                            <a:rPr lang="it-IT" sz="2000">
                              <a:solidFill>
                                <a:srgbClr val="000000"/>
                              </a:solidFill>
                              <a:latin typeface="Cambria Math" panose="02040503050406030204" pitchFamily="18" charset="0"/>
                            </a:rPr>
                            <m:t>(1−</m:t>
                          </m:r>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n</m:t>
                              </m:r>
                            </m:e>
                          </m:bar>
                          <m:r>
                            <a:rPr lang="it-IT" sz="2000">
                              <a:solidFill>
                                <a:srgbClr val="000000"/>
                              </a:solidFill>
                              <a:latin typeface="Cambria Math" panose="02040503050406030204" pitchFamily="18" charset="0"/>
                            </a:rPr>
                            <m:t>⋅</m:t>
                          </m:r>
                          <m:sSup>
                            <m:sSupPr>
                              <m:ctrlPr>
                                <a:rPr lang="it-IT" sz="2000" i="1">
                                  <a:solidFill>
                                    <a:srgbClr val="000000"/>
                                  </a:solidFill>
                                  <a:latin typeface="Cambria Math" panose="02040503050406030204" pitchFamily="18" charset="0"/>
                                </a:rPr>
                              </m:ctrlPr>
                            </m:sSupPr>
                            <m:e>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β</m:t>
                                  </m:r>
                                </m:e>
                              </m:bar>
                              <m:r>
                                <a:rPr lang="it-IT" sz="2000" baseline="-25000">
                                  <a:solidFill>
                                    <a:srgbClr val="000000"/>
                                  </a:solidFill>
                                  <a:latin typeface="Cambria Math" panose="02040503050406030204" pitchFamily="18" charset="0"/>
                                </a:rPr>
                                <m:t>0</m:t>
                              </m:r>
                            </m:e>
                            <m:sup/>
                          </m:sSup>
                          <m:r>
                            <a:rPr lang="it-IT" sz="2000">
                              <a:solidFill>
                                <a:srgbClr val="000000"/>
                              </a:solidFill>
                              <a:latin typeface="Cambria Math" panose="02040503050406030204" pitchFamily="18" charset="0"/>
                            </a:rPr>
                            <m:t>)+</m:t>
                          </m:r>
                          <m:f>
                            <m:fPr>
                              <m:ctrlPr>
                                <a:rPr lang="it-IT" sz="2000" i="1">
                                  <a:solidFill>
                                    <a:srgbClr val="000000"/>
                                  </a:solidFill>
                                  <a:latin typeface="Cambria Math" panose="02040503050406030204" pitchFamily="18" charset="0"/>
                                </a:rPr>
                              </m:ctrlPr>
                            </m:fPr>
                            <m:num>
                              <m:sSub>
                                <m:sSubPr>
                                  <m:ctrlPr>
                                    <a:rPr lang="it-IT" sz="2000" i="1">
                                      <a:solidFill>
                                        <a:srgbClr val="000000"/>
                                      </a:solidFill>
                                      <a:latin typeface="Cambria Math" panose="02040503050406030204" pitchFamily="18" charset="0"/>
                                    </a:rPr>
                                  </m:ctrlPr>
                                </m:sSubPr>
                                <m:e>
                                  <m:r>
                                    <m:rPr>
                                      <m:sty m:val="p"/>
                                    </m:rPr>
                                    <a:rPr lang="it-IT" sz="2000" b="0" i="0" smtClean="0">
                                      <a:solidFill>
                                        <a:srgbClr val="000000"/>
                                      </a:solidFill>
                                      <a:latin typeface="Cambria Math" panose="02040503050406030204" pitchFamily="18" charset="0"/>
                                    </a:rPr>
                                    <m:t>E</m:t>
                                  </m:r>
                                </m:e>
                                <m:sub>
                                  <m:r>
                                    <m:rPr>
                                      <m:sty m:val="p"/>
                                    </m:rPr>
                                    <a:rPr lang="it-IT" sz="2000" i="0">
                                      <a:solidFill>
                                        <a:srgbClr val="000000"/>
                                      </a:solidFill>
                                      <a:latin typeface="Cambria Math" panose="02040503050406030204" pitchFamily="18" charset="0"/>
                                    </a:rPr>
                                    <m:t>L</m:t>
                                  </m:r>
                                </m:sub>
                              </m:sSub>
                            </m:num>
                            <m:den>
                              <m:r>
                                <m:rPr>
                                  <m:sty m:val="p"/>
                                </m:rPr>
                                <a:rPr lang="it-IT" sz="2000">
                                  <a:solidFill>
                                    <a:srgbClr val="000000"/>
                                  </a:solidFill>
                                  <a:latin typeface="Cambria Math" panose="02040503050406030204" pitchFamily="18" charset="0"/>
                                </a:rPr>
                                <m:t>m</m:t>
                              </m:r>
                              <m:sSup>
                                <m:sSupPr>
                                  <m:ctrlPr>
                                    <a:rPr lang="it-IT" sz="2000" i="1">
                                      <a:solidFill>
                                        <a:srgbClr val="000000"/>
                                      </a:solidFill>
                                      <a:latin typeface="Cambria Math" panose="02040503050406030204" pitchFamily="18" charset="0"/>
                                    </a:rPr>
                                  </m:ctrlPr>
                                </m:sSupPr>
                                <m:e>
                                  <m:r>
                                    <m:rPr>
                                      <m:sty m:val="p"/>
                                    </m:rPr>
                                    <a:rPr lang="it-IT" sz="2000">
                                      <a:solidFill>
                                        <a:srgbClr val="000000"/>
                                      </a:solidFill>
                                      <a:latin typeface="Cambria Math" panose="02040503050406030204" pitchFamily="18" charset="0"/>
                                    </a:rPr>
                                    <m:t>c</m:t>
                                  </m:r>
                                </m:e>
                                <m:sup>
                                  <m:r>
                                    <a:rPr lang="it-IT" sz="2000">
                                      <a:solidFill>
                                        <a:srgbClr val="000000"/>
                                      </a:solidFill>
                                      <a:latin typeface="Cambria Math" panose="02040503050406030204" pitchFamily="18" charset="0"/>
                                    </a:rPr>
                                    <m:t>2</m:t>
                                  </m:r>
                                </m:sup>
                              </m:sSup>
                              <m:r>
                                <m:rPr>
                                  <m:sty m:val="p"/>
                                </m:rPr>
                                <a:rPr lang="it-IT" sz="2000">
                                  <a:solidFill>
                                    <a:srgbClr val="000000"/>
                                  </a:solidFill>
                                  <a:latin typeface="Cambria Math" panose="02040503050406030204" pitchFamily="18" charset="0"/>
                                </a:rPr>
                                <m:t>γ</m:t>
                              </m:r>
                              <m:r>
                                <a:rPr lang="it-IT" sz="2000" baseline="-25000">
                                  <a:solidFill>
                                    <a:srgbClr val="000000"/>
                                  </a:solidFill>
                                  <a:latin typeface="Cambria Math" panose="02040503050406030204" pitchFamily="18" charset="0"/>
                                </a:rPr>
                                <m:t>0</m:t>
                              </m:r>
                            </m:den>
                          </m:f>
                          <m:r>
                            <a:rPr lang="it-IT" sz="2000">
                              <a:solidFill>
                                <a:srgbClr val="000000"/>
                              </a:solidFill>
                              <a:latin typeface="Cambria Math" panose="02040503050406030204" pitchFamily="18" charset="0"/>
                            </a:rPr>
                            <m:t>(1−</m:t>
                          </m:r>
                          <m:sSub>
                            <m:sSubPr>
                              <m:ctrlPr>
                                <a:rPr lang="it-IT" sz="2000" i="1">
                                  <a:solidFill>
                                    <a:srgbClr val="000000"/>
                                  </a:solidFill>
                                  <a:latin typeface="Cambria Math" panose="02040503050406030204" pitchFamily="18" charset="0"/>
                                </a:rPr>
                              </m:ctrlPr>
                            </m:sSubPr>
                            <m:e>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e</m:t>
                                  </m:r>
                                </m:e>
                              </m:bar>
                            </m:e>
                            <m:sub>
                              <m:r>
                                <m:rPr>
                                  <m:sty m:val="p"/>
                                </m:rPr>
                                <a:rPr lang="it-IT" sz="2000">
                                  <a:solidFill>
                                    <a:srgbClr val="000000"/>
                                  </a:solidFill>
                                  <a:latin typeface="Cambria Math" panose="02040503050406030204" pitchFamily="18" charset="0"/>
                                </a:rPr>
                                <m:t>L</m:t>
                              </m:r>
                            </m:sub>
                          </m:sSub>
                          <m:r>
                            <a:rPr lang="it-IT" sz="2000">
                              <a:solidFill>
                                <a:srgbClr val="000000"/>
                              </a:solidFill>
                              <a:latin typeface="Cambria Math" panose="02040503050406030204" pitchFamily="18" charset="0"/>
                            </a:rPr>
                            <m:t>⋅</m:t>
                          </m:r>
                          <m:bar>
                            <m:barPr>
                              <m:ctrlPr>
                                <a:rPr lang="it-IT" sz="2000" i="1">
                                  <a:solidFill>
                                    <a:srgbClr val="000000"/>
                                  </a:solidFill>
                                  <a:latin typeface="Cambria Math" panose="02040503050406030204" pitchFamily="18" charset="0"/>
                                </a:rPr>
                              </m:ctrlPr>
                            </m:barPr>
                            <m:e>
                              <m:r>
                                <m:rPr>
                                  <m:sty m:val="p"/>
                                </m:rPr>
                                <a:rPr lang="it-IT" sz="2000">
                                  <a:solidFill>
                                    <a:srgbClr val="000000"/>
                                  </a:solidFill>
                                  <a:latin typeface="Cambria Math" panose="02040503050406030204" pitchFamily="18" charset="0"/>
                                </a:rPr>
                                <m:t>n</m:t>
                              </m:r>
                            </m:e>
                          </m:bar>
                          <m:r>
                            <a:rPr lang="it-IT" sz="2000">
                              <a:solidFill>
                                <a:srgbClr val="000000"/>
                              </a:solidFill>
                              <a:latin typeface="Cambria Math" panose="02040503050406030204" pitchFamily="18" charset="0"/>
                            </a:rPr>
                            <m:t>)</m:t>
                          </m:r>
                        </m:den>
                      </m:f>
                      <m:sSub>
                        <m:sSubPr>
                          <m:ctrlPr>
                            <a:rPr lang="it-IT" sz="2000" i="1">
                              <a:solidFill>
                                <a:srgbClr val="000000"/>
                              </a:solidFill>
                              <a:latin typeface="Cambria Math" panose="02040503050406030204" pitchFamily="18" charset="0"/>
                            </a:rPr>
                          </m:ctrlPr>
                        </m:sSubPr>
                        <m:e>
                          <m:r>
                            <m:rPr>
                              <m:sty m:val="p"/>
                            </m:rPr>
                            <a:rPr lang="it-IT" sz="2000" b="0" i="0" smtClean="0">
                              <a:solidFill>
                                <a:srgbClr val="000000"/>
                              </a:solidFill>
                              <a:latin typeface="Cambria Math" panose="02040503050406030204" pitchFamily="18" charset="0"/>
                              <a:ea typeface="Cambria Math" panose="02040503050406030204" pitchFamily="18" charset="0"/>
                            </a:rPr>
                            <m:t>E</m:t>
                          </m:r>
                        </m:e>
                        <m:sub>
                          <m:r>
                            <m:rPr>
                              <m:sty m:val="p"/>
                            </m:rPr>
                            <a:rPr lang="it-IT" sz="2000">
                              <a:solidFill>
                                <a:srgbClr val="000000"/>
                              </a:solidFill>
                              <a:latin typeface="Cambria Math" panose="02040503050406030204" pitchFamily="18" charset="0"/>
                            </a:rPr>
                            <m:t>L</m:t>
                          </m:r>
                        </m:sub>
                      </m:sSub>
                    </m:oMath>
                  </m:oMathPara>
                </a14:m>
                <a:endParaRPr lang="it-IT" sz="2000" dirty="0"/>
              </a:p>
            </p:txBody>
          </p:sp>
        </mc:Choice>
        <mc:Fallback xmlns="">
          <p:sp>
            <p:nvSpPr>
              <p:cNvPr id="5" name="Object 33">
                <a:extLst>
                  <a:ext uri="{FF2B5EF4-FFF2-40B4-BE49-F238E27FC236}">
                    <a16:creationId xmlns:a16="http://schemas.microsoft.com/office/drawing/2014/main" id="{CDB7DE4A-4CA6-3675-F4D3-4C76DD399781}"/>
                  </a:ext>
                </a:extLst>
              </p:cNvPr>
              <p:cNvSpPr txBox="1">
                <a:spLocks noRot="1" noChangeAspect="1" noMove="1" noResize="1" noEditPoints="1" noAdjustHandles="1" noChangeArrowheads="1" noChangeShapeType="1" noTextEdit="1"/>
              </p:cNvSpPr>
              <p:nvPr/>
            </p:nvSpPr>
            <p:spPr bwMode="auto">
              <a:xfrm>
                <a:off x="821819" y="914915"/>
                <a:ext cx="6048672" cy="2034226"/>
              </a:xfrm>
              <a:prstGeom prst="rect">
                <a:avLst/>
              </a:prstGeom>
              <a:blipFill>
                <a:blip r:embed="rId10"/>
                <a:stretch>
                  <a:fillRect/>
                </a:stretch>
              </a:blipFill>
              <a:ln>
                <a:noFill/>
              </a:ln>
              <a:effectLst/>
            </p:spPr>
            <p:txBody>
              <a:bodyPr/>
              <a:lstStyle/>
              <a:p>
                <a:r>
                  <a:rPr lang="it-IT">
                    <a:noFill/>
                  </a:rPr>
                  <a:t> </a:t>
                </a:r>
              </a:p>
            </p:txBody>
          </p:sp>
        </mc:Fallback>
      </mc:AlternateContent>
      <p:sp>
        <p:nvSpPr>
          <p:cNvPr id="7" name="CasellaDiTesto 6">
            <a:extLst>
              <a:ext uri="{FF2B5EF4-FFF2-40B4-BE49-F238E27FC236}">
                <a16:creationId xmlns:a16="http://schemas.microsoft.com/office/drawing/2014/main" id="{E8474F24-3B6A-754C-B7B3-326455778AEC}"/>
              </a:ext>
            </a:extLst>
          </p:cNvPr>
          <p:cNvSpPr txBox="1"/>
          <p:nvPr/>
        </p:nvSpPr>
        <p:spPr>
          <a:xfrm>
            <a:off x="6660232" y="1304732"/>
            <a:ext cx="1838965" cy="461665"/>
          </a:xfrm>
          <a:prstGeom prst="rect">
            <a:avLst/>
          </a:prstGeom>
          <a:noFill/>
        </p:spPr>
        <p:txBody>
          <a:bodyPr wrap="none" rtlCol="0">
            <a:spAutoFit/>
          </a:bodyPr>
          <a:lstStyle/>
          <a:p>
            <a:r>
              <a:rPr lang="it-IT" dirty="0"/>
              <a:t>X=4</a:t>
            </a:r>
            <a:r>
              <a:rPr lang="it-IT" dirty="0">
                <a:latin typeface="Symbol" panose="05050102010706020507" pitchFamily="18" charset="2"/>
              </a:rPr>
              <a:t>g</a:t>
            </a:r>
            <a:r>
              <a:rPr lang="it-IT" baseline="-25000" dirty="0"/>
              <a:t>0</a:t>
            </a:r>
            <a:r>
              <a:rPr lang="it-IT" dirty="0"/>
              <a:t>mc</a:t>
            </a:r>
            <a:r>
              <a:rPr lang="it-IT" baseline="30000" dirty="0"/>
              <a:t>2</a:t>
            </a:r>
            <a:r>
              <a:rPr lang="it-IT" dirty="0"/>
              <a:t>/E</a:t>
            </a:r>
            <a:r>
              <a:rPr lang="it-IT" baseline="-25000" dirty="0"/>
              <a:t>L</a:t>
            </a:r>
          </a:p>
        </p:txBody>
      </p:sp>
      <p:sp>
        <p:nvSpPr>
          <p:cNvPr id="2" name="CasellaDiTesto 1">
            <a:extLst>
              <a:ext uri="{FF2B5EF4-FFF2-40B4-BE49-F238E27FC236}">
                <a16:creationId xmlns:a16="http://schemas.microsoft.com/office/drawing/2014/main" id="{0143B495-15C3-1C05-9DC2-A1B9773521A0}"/>
              </a:ext>
            </a:extLst>
          </p:cNvPr>
          <p:cNvSpPr txBox="1"/>
          <p:nvPr/>
        </p:nvSpPr>
        <p:spPr>
          <a:xfrm>
            <a:off x="665092" y="208041"/>
            <a:ext cx="4346959" cy="461665"/>
          </a:xfrm>
          <a:prstGeom prst="rect">
            <a:avLst/>
          </a:prstGeom>
          <a:noFill/>
        </p:spPr>
        <p:txBody>
          <a:bodyPr wrap="none" rtlCol="0">
            <a:spAutoFit/>
          </a:bodyPr>
          <a:lstStyle/>
          <a:p>
            <a:r>
              <a:rPr lang="it-IT" b="1" dirty="0" err="1">
                <a:solidFill>
                  <a:srgbClr val="FF0000"/>
                </a:solidFill>
              </a:rPr>
              <a:t>Where</a:t>
            </a:r>
            <a:r>
              <a:rPr lang="it-IT" b="1" dirty="0">
                <a:solidFill>
                  <a:srgbClr val="FF0000"/>
                </a:solidFill>
              </a:rPr>
              <a:t> </a:t>
            </a:r>
            <a:r>
              <a:rPr lang="it-IT" b="1" dirty="0" err="1">
                <a:solidFill>
                  <a:srgbClr val="FF0000"/>
                </a:solidFill>
              </a:rPr>
              <a:t>we</a:t>
            </a:r>
            <a:r>
              <a:rPr lang="it-IT" b="1" dirty="0">
                <a:solidFill>
                  <a:srgbClr val="FF0000"/>
                </a:solidFill>
              </a:rPr>
              <a:t> are with the sources?</a:t>
            </a:r>
          </a:p>
        </p:txBody>
      </p:sp>
      <p:sp>
        <p:nvSpPr>
          <p:cNvPr id="3" name="CasellaDiTesto 2">
            <a:extLst>
              <a:ext uri="{FF2B5EF4-FFF2-40B4-BE49-F238E27FC236}">
                <a16:creationId xmlns:a16="http://schemas.microsoft.com/office/drawing/2014/main" id="{99E3BAD7-83AC-9D12-A226-3BEFC11A8630}"/>
              </a:ext>
            </a:extLst>
          </p:cNvPr>
          <p:cNvSpPr txBox="1"/>
          <p:nvPr/>
        </p:nvSpPr>
        <p:spPr>
          <a:xfrm>
            <a:off x="213416" y="3209099"/>
            <a:ext cx="1654620" cy="830997"/>
          </a:xfrm>
          <a:prstGeom prst="rect">
            <a:avLst/>
          </a:prstGeom>
          <a:noFill/>
        </p:spPr>
        <p:txBody>
          <a:bodyPr wrap="none" rtlCol="0">
            <a:spAutoFit/>
          </a:bodyPr>
          <a:lstStyle/>
          <a:p>
            <a:r>
              <a:rPr lang="it-IT" dirty="0" err="1"/>
              <a:t>E</a:t>
            </a:r>
            <a:r>
              <a:rPr lang="it-IT" baseline="-25000" dirty="0" err="1"/>
              <a:t>e</a:t>
            </a:r>
            <a:r>
              <a:rPr lang="it-IT" dirty="0"/>
              <a:t>=50 MeV</a:t>
            </a:r>
          </a:p>
          <a:p>
            <a:endParaRPr lang="it-IT" dirty="0"/>
          </a:p>
        </p:txBody>
      </p:sp>
      <p:sp>
        <p:nvSpPr>
          <p:cNvPr id="4" name="Rettangolo 3">
            <a:extLst>
              <a:ext uri="{FF2B5EF4-FFF2-40B4-BE49-F238E27FC236}">
                <a16:creationId xmlns:a16="http://schemas.microsoft.com/office/drawing/2014/main" id="{94004574-69D9-41B5-C9DF-6F4D5DCFDF1B}"/>
              </a:ext>
            </a:extLst>
          </p:cNvPr>
          <p:cNvSpPr/>
          <p:nvPr/>
        </p:nvSpPr>
        <p:spPr bwMode="auto">
          <a:xfrm>
            <a:off x="3508636" y="3126216"/>
            <a:ext cx="1654620" cy="21749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8" name="CasellaDiTesto 7">
            <a:extLst>
              <a:ext uri="{FF2B5EF4-FFF2-40B4-BE49-F238E27FC236}">
                <a16:creationId xmlns:a16="http://schemas.microsoft.com/office/drawing/2014/main" id="{397FC32C-DBE9-85B6-CFDB-92A34D43A36B}"/>
              </a:ext>
            </a:extLst>
          </p:cNvPr>
          <p:cNvSpPr txBox="1"/>
          <p:nvPr/>
        </p:nvSpPr>
        <p:spPr>
          <a:xfrm>
            <a:off x="3862319" y="3077863"/>
            <a:ext cx="2409634" cy="830997"/>
          </a:xfrm>
          <a:prstGeom prst="rect">
            <a:avLst/>
          </a:prstGeom>
          <a:noFill/>
        </p:spPr>
        <p:txBody>
          <a:bodyPr wrap="none" rtlCol="0">
            <a:spAutoFit/>
          </a:bodyPr>
          <a:lstStyle/>
          <a:p>
            <a:r>
              <a:rPr lang="it-IT" dirty="0"/>
              <a:t>8MeV&lt;</a:t>
            </a:r>
            <a:r>
              <a:rPr lang="it-IT" dirty="0" err="1"/>
              <a:t>E</a:t>
            </a:r>
            <a:r>
              <a:rPr lang="it-IT" baseline="-25000" dirty="0" err="1"/>
              <a:t>e</a:t>
            </a:r>
            <a:r>
              <a:rPr lang="it-IT" dirty="0"/>
              <a:t>&lt;2 GeV</a:t>
            </a:r>
          </a:p>
          <a:p>
            <a:endParaRPr lang="it-IT" dirty="0"/>
          </a:p>
        </p:txBody>
      </p:sp>
      <p:sp>
        <p:nvSpPr>
          <p:cNvPr id="9" name="CasellaDiTesto 8">
            <a:extLst>
              <a:ext uri="{FF2B5EF4-FFF2-40B4-BE49-F238E27FC236}">
                <a16:creationId xmlns:a16="http://schemas.microsoft.com/office/drawing/2014/main" id="{A929664A-01FA-4177-A1FE-C0FBB33A4166}"/>
              </a:ext>
            </a:extLst>
          </p:cNvPr>
          <p:cNvSpPr txBox="1"/>
          <p:nvPr/>
        </p:nvSpPr>
        <p:spPr>
          <a:xfrm>
            <a:off x="4319976" y="3783999"/>
            <a:ext cx="1494320" cy="830997"/>
          </a:xfrm>
          <a:prstGeom prst="rect">
            <a:avLst/>
          </a:prstGeom>
          <a:noFill/>
        </p:spPr>
        <p:txBody>
          <a:bodyPr wrap="none" rtlCol="0">
            <a:spAutoFit/>
          </a:bodyPr>
          <a:lstStyle/>
          <a:p>
            <a:r>
              <a:rPr lang="it-IT" dirty="0" err="1"/>
              <a:t>E</a:t>
            </a:r>
            <a:r>
              <a:rPr lang="it-IT" baseline="-25000" dirty="0" err="1"/>
              <a:t>ph</a:t>
            </a:r>
            <a:r>
              <a:rPr lang="it-IT" dirty="0"/>
              <a:t>&lt;10 eV</a:t>
            </a:r>
          </a:p>
          <a:p>
            <a:endParaRPr lang="it-IT" dirty="0"/>
          </a:p>
        </p:txBody>
      </p:sp>
      <p:sp>
        <p:nvSpPr>
          <p:cNvPr id="10" name="CasellaDiTesto 9">
            <a:extLst>
              <a:ext uri="{FF2B5EF4-FFF2-40B4-BE49-F238E27FC236}">
                <a16:creationId xmlns:a16="http://schemas.microsoft.com/office/drawing/2014/main" id="{32C675F0-E189-EBCB-B855-65F26E6D848E}"/>
              </a:ext>
            </a:extLst>
          </p:cNvPr>
          <p:cNvSpPr txBox="1"/>
          <p:nvPr/>
        </p:nvSpPr>
        <p:spPr>
          <a:xfrm>
            <a:off x="4335946" y="4696669"/>
            <a:ext cx="1059906" cy="830997"/>
          </a:xfrm>
          <a:prstGeom prst="rect">
            <a:avLst/>
          </a:prstGeom>
          <a:noFill/>
        </p:spPr>
        <p:txBody>
          <a:bodyPr wrap="none" rtlCol="0">
            <a:spAutoFit/>
          </a:bodyPr>
          <a:lstStyle/>
          <a:p>
            <a:r>
              <a:rPr lang="it-IT" dirty="0"/>
              <a:t>X&lt;10</a:t>
            </a:r>
            <a:r>
              <a:rPr lang="it-IT" baseline="30000" dirty="0"/>
              <a:t>-2</a:t>
            </a:r>
          </a:p>
          <a:p>
            <a:endParaRPr lang="it-IT" dirty="0"/>
          </a:p>
        </p:txBody>
      </p:sp>
    </p:spTree>
    <p:extLst>
      <p:ext uri="{BB962C8B-B14F-4D97-AF65-F5344CB8AC3E}">
        <p14:creationId xmlns:p14="http://schemas.microsoft.com/office/powerpoint/2010/main" val="398628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everal images of a factory&#10;&#10;Description automatically generated">
            <a:extLst>
              <a:ext uri="{FF2B5EF4-FFF2-40B4-BE49-F238E27FC236}">
                <a16:creationId xmlns:a16="http://schemas.microsoft.com/office/drawing/2014/main" id="{1DE7185D-81D2-D908-17FC-3EC263DA1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75" y="1016282"/>
            <a:ext cx="8782325" cy="4927318"/>
          </a:xfrm>
          <a:prstGeom prst="rect">
            <a:avLst/>
          </a:prstGeom>
        </p:spPr>
      </p:pic>
      <p:pic>
        <p:nvPicPr>
          <p:cNvPr id="2" name="Picture 1" descr="A blue and white logo&#10;&#10;Description automatically generated">
            <a:extLst>
              <a:ext uri="{FF2B5EF4-FFF2-40B4-BE49-F238E27FC236}">
                <a16:creationId xmlns:a16="http://schemas.microsoft.com/office/drawing/2014/main" id="{E4A7C712-70F0-66EF-977D-0A807954D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0" y="56182"/>
            <a:ext cx="1328310" cy="705818"/>
          </a:xfrm>
          <a:prstGeom prst="rect">
            <a:avLst/>
          </a:prstGeom>
        </p:spPr>
      </p:pic>
      <p:sp>
        <p:nvSpPr>
          <p:cNvPr id="5" name="Segnaposto data 6">
            <a:extLst>
              <a:ext uri="{FF2B5EF4-FFF2-40B4-BE49-F238E27FC236}">
                <a16:creationId xmlns:a16="http://schemas.microsoft.com/office/drawing/2014/main" id="{93D2C749-9FF4-F756-5B9C-C77B76F0E9F5}"/>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38114647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203B62C-37E4-A42E-0B31-F3867E5C165E}"/>
              </a:ext>
            </a:extLst>
          </p:cNvPr>
          <p:cNvGrpSpPr/>
          <p:nvPr/>
        </p:nvGrpSpPr>
        <p:grpSpPr>
          <a:xfrm>
            <a:off x="628080" y="2491819"/>
            <a:ext cx="5046332" cy="2441258"/>
            <a:chOff x="1246244" y="1988840"/>
            <a:chExt cx="6715904" cy="3672408"/>
          </a:xfrm>
        </p:grpSpPr>
        <p:pic>
          <p:nvPicPr>
            <p:cNvPr id="12" name="Picture 11" descr="A picture containing diagram&#10;&#10;Description automatically generated">
              <a:extLst>
                <a:ext uri="{FF2B5EF4-FFF2-40B4-BE49-F238E27FC236}">
                  <a16:creationId xmlns:a16="http://schemas.microsoft.com/office/drawing/2014/main" id="{AD656481-4D69-728B-B6CD-F760F718158D}"/>
                </a:ext>
              </a:extLst>
            </p:cNvPr>
            <p:cNvPicPr>
              <a:picLocks noChangeAspect="1"/>
            </p:cNvPicPr>
            <p:nvPr/>
          </p:nvPicPr>
          <p:blipFill>
            <a:blip r:embed="rId2"/>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070BF1-DE97-5417-E95D-06882A4A729A}"/>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13" name="TextBox 12">
                  <a:extLst>
                    <a:ext uri="{FF2B5EF4-FFF2-40B4-BE49-F238E27FC236}">
                      <a16:creationId xmlns:a16="http://schemas.microsoft.com/office/drawing/2014/main" id="{FD070BF1-DE97-5417-E95D-06882A4A729A}"/>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3"/>
                  <a:stretch>
                    <a:fillRect l="-6250" r="-2083" b="-66667"/>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C12C450-DA91-207A-0FCE-046A6D5AB4D4}"/>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14" name="TextBox 13">
                  <a:extLst>
                    <a:ext uri="{FF2B5EF4-FFF2-40B4-BE49-F238E27FC236}">
                      <a16:creationId xmlns:a16="http://schemas.microsoft.com/office/drawing/2014/main" id="{7C12C450-DA91-207A-0FCE-046A6D5AB4D4}"/>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4"/>
                  <a:stretch>
                    <a:fillRect l="-17391" r="-13043" b="-6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6ED2EFB-94A2-6ECB-A61E-E72A158C1064}"/>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15" name="TextBox 14">
                  <a:extLst>
                    <a:ext uri="{FF2B5EF4-FFF2-40B4-BE49-F238E27FC236}">
                      <a16:creationId xmlns:a16="http://schemas.microsoft.com/office/drawing/2014/main" id="{16ED2EFB-94A2-6ECB-A61E-E72A158C1064}"/>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5"/>
                  <a:stretch>
                    <a:fillRect b="-4545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EA66C45-2463-1CBC-3D6A-9561FB1E2AB6}"/>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6" name="TextBox 15">
                  <a:extLst>
                    <a:ext uri="{FF2B5EF4-FFF2-40B4-BE49-F238E27FC236}">
                      <a16:creationId xmlns:a16="http://schemas.microsoft.com/office/drawing/2014/main" id="{8EA66C45-2463-1CBC-3D6A-9561FB1E2AB6}"/>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6"/>
                  <a:stretch>
                    <a:fillRect l="-2128" t="-4545" b="-45455"/>
                  </a:stretch>
                </a:blipFill>
              </p:spPr>
              <p:txBody>
                <a:bodyPr/>
                <a:lstStyle/>
                <a:p>
                  <a:r>
                    <a:rPr lang="en-IT">
                      <a:noFill/>
                    </a:rPr>
                    <a:t> </a:t>
                  </a:r>
                </a:p>
              </p:txBody>
            </p:sp>
          </mc:Fallback>
        </mc:AlternateContent>
      </p:grpSp>
      <p:pic>
        <p:nvPicPr>
          <p:cNvPr id="3" name="Picture 2">
            <a:extLst>
              <a:ext uri="{FF2B5EF4-FFF2-40B4-BE49-F238E27FC236}">
                <a16:creationId xmlns:a16="http://schemas.microsoft.com/office/drawing/2014/main" id="{451E0B3A-2C4C-8ECD-528B-8C464C610337}"/>
              </a:ext>
            </a:extLst>
          </p:cNvPr>
          <p:cNvPicPr>
            <a:picLocks noChangeAspect="1"/>
          </p:cNvPicPr>
          <p:nvPr/>
        </p:nvPicPr>
        <p:blipFill>
          <a:blip r:embed="rId7"/>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224DD673-2491-2B1D-3D2A-EEFD50B168B3}"/>
              </a:ext>
            </a:extLst>
          </p:cNvPr>
          <p:cNvSpPr txBox="1"/>
          <p:nvPr/>
        </p:nvSpPr>
        <p:spPr>
          <a:xfrm>
            <a:off x="143508" y="836712"/>
            <a:ext cx="8856984" cy="5632311"/>
          </a:xfrm>
          <a:prstGeom prst="rect">
            <a:avLst/>
          </a:prstGeom>
          <a:noFill/>
        </p:spPr>
        <p:txBody>
          <a:bodyPr wrap="square">
            <a:spAutoFit/>
          </a:bodyPr>
          <a:lstStyle/>
          <a:p>
            <a:r>
              <a:rPr lang="en-GB" sz="2000">
                <a:effectLst/>
                <a:latin typeface="Helvetica Neue" panose="02000503000000020004" pitchFamily="2" charset="0"/>
              </a:rPr>
              <a:t>All radiation originated by a Lorentz Boost associated to relativistic emitting particles (electrons, heavy ions) is intrinsically poli-chromatic because of </a:t>
            </a:r>
            <a:r>
              <a:rPr lang="en-GB" sz="2000">
                <a:effectLst/>
                <a:latin typeface="Symbol" pitchFamily="2" charset="2"/>
              </a:rPr>
              <a:t>gq</a:t>
            </a:r>
            <a:r>
              <a:rPr lang="en-GB" sz="2000">
                <a:effectLst/>
                <a:latin typeface="Helvetica Neue" panose="02000503000000020004" pitchFamily="2" charset="0"/>
              </a:rPr>
              <a:t> correlation (energy boost of scattered photons depends on scattering angle, at </a:t>
            </a:r>
            <a:r>
              <a:rPr lang="en-GB" sz="2000">
                <a:effectLst/>
                <a:latin typeface="Symbol" pitchFamily="2" charset="2"/>
              </a:rPr>
              <a:t>q=1/g</a:t>
            </a:r>
            <a:r>
              <a:rPr lang="en-GB" sz="2000">
                <a:effectLst/>
                <a:latin typeface="Helvetica Neue" panose="02000503000000020004" pitchFamily="2" charset="0"/>
              </a:rPr>
              <a:t> photon energy is 50% of max photon energy at </a:t>
            </a:r>
            <a:r>
              <a:rPr lang="en-GB" sz="2000">
                <a:effectLst/>
                <a:latin typeface="Symbol" pitchFamily="2" charset="2"/>
              </a:rPr>
              <a:t>q </a:t>
            </a:r>
            <a:r>
              <a:rPr lang="en-GB" sz="2000">
                <a:effectLst/>
                <a:latin typeface="Helvetica Neue" panose="02000503000000020004" pitchFamily="2" charset="0"/>
              </a:rPr>
              <a:t>=0 ) of single electron spectrum (on top of inhomogeneous effects)</a:t>
            </a:r>
            <a:endParaRPr lang="en-GB" sz="2000">
              <a:latin typeface="Helvetica Neue" panose="02000503000000020004" pitchFamily="2" charset="0"/>
            </a:endParaRPr>
          </a:p>
          <a:p>
            <a:endParaRPr lang="en-GB" sz="2000">
              <a:effectLst/>
              <a:latin typeface="Helvetica Neue" panose="02000503000000020004" pitchFamily="2" charset="0"/>
            </a:endParaRPr>
          </a:p>
          <a:p>
            <a:endParaRPr lang="en-GB" sz="2000">
              <a:latin typeface="Helvetica Neue" panose="02000503000000020004" pitchFamily="2" charset="0"/>
            </a:endParaRPr>
          </a:p>
          <a:p>
            <a:endParaRPr lang="en-GB" sz="2000">
              <a:effectLst/>
              <a:latin typeface="Helvetica Neue" panose="02000503000000020004" pitchFamily="2" charset="0"/>
            </a:endParaRPr>
          </a:p>
          <a:p>
            <a:endParaRPr lang="en-GB" sz="2000">
              <a:effectLst/>
              <a:latin typeface="Helvetica Neue" panose="02000503000000020004" pitchFamily="2" charset="0"/>
            </a:endParaRPr>
          </a:p>
          <a:p>
            <a:endParaRPr lang="en-GB" sz="2000">
              <a:effectLst/>
              <a:latin typeface="Helvetica Neue" panose="02000503000000020004" pitchFamily="2" charset="0"/>
            </a:endParaRPr>
          </a:p>
          <a:p>
            <a:endParaRPr lang="en-GB" sz="2000">
              <a:latin typeface="Helvetica Neue" panose="02000503000000020004" pitchFamily="2" charset="0"/>
            </a:endParaRPr>
          </a:p>
          <a:p>
            <a:endParaRPr lang="en-GB" sz="2000">
              <a:effectLst/>
              <a:latin typeface="Helvetica Neue" panose="02000503000000020004" pitchFamily="2" charset="0"/>
            </a:endParaRPr>
          </a:p>
          <a:p>
            <a:endParaRPr lang="en-GB" sz="2000">
              <a:latin typeface="Helvetica Neue" panose="02000503000000020004" pitchFamily="2" charset="0"/>
            </a:endParaRPr>
          </a:p>
          <a:p>
            <a:endParaRPr lang="en-GB" sz="2000">
              <a:effectLst/>
              <a:latin typeface="Helvetica Neue" panose="02000503000000020004" pitchFamily="2" charset="0"/>
            </a:endParaRPr>
          </a:p>
          <a:p>
            <a:r>
              <a:rPr lang="en-GB" sz="2000">
                <a:effectLst/>
                <a:latin typeface="Helvetica Neue" panose="02000503000000020004" pitchFamily="2" charset="0"/>
              </a:rPr>
              <a:t>True for all kinds of Undulatory and  Collisional radiation (bremsstrahlung, wiggler/betatron, synchrotron, RRS, ICS), while resonant or amplified radiation (undulators, FELs), that are diffraction limited thanks to their beam quality, are not (or only partially) affected</a:t>
            </a:r>
          </a:p>
        </p:txBody>
      </p:sp>
      <p:sp>
        <p:nvSpPr>
          <p:cNvPr id="6" name="TextBox 5">
            <a:extLst>
              <a:ext uri="{FF2B5EF4-FFF2-40B4-BE49-F238E27FC236}">
                <a16:creationId xmlns:a16="http://schemas.microsoft.com/office/drawing/2014/main" id="{CBB8ED02-F70C-F8FB-4324-ACE1DD475761}"/>
              </a:ext>
            </a:extLst>
          </p:cNvPr>
          <p:cNvSpPr txBox="1"/>
          <p:nvPr/>
        </p:nvSpPr>
        <p:spPr>
          <a:xfrm>
            <a:off x="2802124" y="314693"/>
            <a:ext cx="3539752" cy="523220"/>
          </a:xfrm>
          <a:prstGeom prst="rect">
            <a:avLst/>
          </a:prstGeom>
          <a:noFill/>
        </p:spPr>
        <p:txBody>
          <a:bodyPr wrap="none" rtlCol="0">
            <a:spAutoFit/>
          </a:bodyPr>
          <a:lstStyle/>
          <a:p>
            <a:r>
              <a:rPr lang="en-IT" sz="2800" b="1">
                <a:solidFill>
                  <a:srgbClr val="C00000"/>
                </a:solidFill>
              </a:rPr>
              <a:t>The </a:t>
            </a:r>
            <a:r>
              <a:rPr lang="en-IT" sz="2800" b="1">
                <a:solidFill>
                  <a:srgbClr val="C00000"/>
                </a:solidFill>
                <a:latin typeface="Symbol" pitchFamily="2" charset="2"/>
              </a:rPr>
              <a:t>g</a:t>
            </a:r>
            <a:r>
              <a:rPr lang="en-IT" sz="2800" b="1" baseline="30000">
                <a:solidFill>
                  <a:srgbClr val="C00000"/>
                </a:solidFill>
                <a:latin typeface="Symbol" pitchFamily="2" charset="2"/>
              </a:rPr>
              <a:t>2</a:t>
            </a:r>
            <a:r>
              <a:rPr lang="en-IT" sz="2800" b="1">
                <a:solidFill>
                  <a:srgbClr val="C00000"/>
                </a:solidFill>
                <a:latin typeface="Symbol" pitchFamily="2" charset="2"/>
              </a:rPr>
              <a:t>q</a:t>
            </a:r>
            <a:r>
              <a:rPr lang="en-IT" sz="2800" b="1" baseline="30000">
                <a:solidFill>
                  <a:srgbClr val="C00000"/>
                </a:solidFill>
                <a:latin typeface="Symbol" pitchFamily="2" charset="2"/>
              </a:rPr>
              <a:t>2</a:t>
            </a:r>
            <a:r>
              <a:rPr lang="en-IT" sz="2800" b="1">
                <a:solidFill>
                  <a:srgbClr val="C00000"/>
                </a:solidFill>
              </a:rPr>
              <a:t> issue/disease </a:t>
            </a:r>
            <a:endParaRPr lang="en-IT" sz="2800" b="1" baseline="30000">
              <a:solidFill>
                <a:srgbClr val="C00000"/>
              </a:solidFill>
              <a:latin typeface="Symbol" pitchFamily="2" charset="2"/>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253BF4-F19E-38C0-ACD2-74CB46754DC4}"/>
                  </a:ext>
                </a:extLst>
              </p:cNvPr>
              <p:cNvSpPr txBox="1"/>
              <p:nvPr/>
            </p:nvSpPr>
            <p:spPr>
              <a:xfrm>
                <a:off x="5766461" y="3157938"/>
                <a:ext cx="2815964" cy="8084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𝑝h</m:t>
                          </m:r>
                        </m:sub>
                      </m:sSub>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m:t>
                          </m:r>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rPr>
                                <m:t>2</m:t>
                              </m:r>
                            </m:sup>
                          </m:sSup>
                        </m:den>
                      </m:f>
                    </m:oMath>
                  </m:oMathPara>
                </a14:m>
                <a:endParaRPr lang="en-US"/>
              </a:p>
            </p:txBody>
          </p:sp>
        </mc:Choice>
        <mc:Fallback xmlns="">
          <p:sp>
            <p:nvSpPr>
              <p:cNvPr id="7" name="TextBox 6">
                <a:extLst>
                  <a:ext uri="{FF2B5EF4-FFF2-40B4-BE49-F238E27FC236}">
                    <a16:creationId xmlns:a16="http://schemas.microsoft.com/office/drawing/2014/main" id="{77253BF4-F19E-38C0-ACD2-74CB46754DC4}"/>
                  </a:ext>
                </a:extLst>
              </p:cNvPr>
              <p:cNvSpPr txBox="1">
                <a:spLocks noRot="1" noChangeAspect="1" noMove="1" noResize="1" noEditPoints="1" noAdjustHandles="1" noChangeArrowheads="1" noChangeShapeType="1" noTextEdit="1"/>
              </p:cNvSpPr>
              <p:nvPr/>
            </p:nvSpPr>
            <p:spPr>
              <a:xfrm>
                <a:off x="5766461" y="3157938"/>
                <a:ext cx="2815964" cy="808426"/>
              </a:xfrm>
              <a:prstGeom prst="rect">
                <a:avLst/>
              </a:prstGeom>
              <a:blipFill>
                <a:blip r:embed="rId8"/>
                <a:stretch>
                  <a:fillRect l="-2703" r="-450" b="-1230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83321F-F8D6-F331-592A-23F0EE7440FE}"/>
                  </a:ext>
                </a:extLst>
              </p:cNvPr>
              <p:cNvSpPr txBox="1"/>
              <p:nvPr/>
            </p:nvSpPr>
            <p:spPr>
              <a:xfrm>
                <a:off x="6280687" y="2653327"/>
                <a:ext cx="151823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r>
                        <a:rPr lang="it-IT" b="0" i="1">
                          <a:latin typeface="Cambria Math"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10" name="TextBox 9">
                <a:extLst>
                  <a:ext uri="{FF2B5EF4-FFF2-40B4-BE49-F238E27FC236}">
                    <a16:creationId xmlns:a16="http://schemas.microsoft.com/office/drawing/2014/main" id="{FA83321F-F8D6-F331-592A-23F0EE7440FE}"/>
                  </a:ext>
                </a:extLst>
              </p:cNvPr>
              <p:cNvSpPr txBox="1">
                <a:spLocks noRot="1" noChangeAspect="1" noMove="1" noResize="1" noEditPoints="1" noAdjustHandles="1" noChangeArrowheads="1" noChangeShapeType="1" noTextEdit="1"/>
              </p:cNvSpPr>
              <p:nvPr/>
            </p:nvSpPr>
            <p:spPr>
              <a:xfrm>
                <a:off x="6280687" y="2653327"/>
                <a:ext cx="1518236" cy="369332"/>
              </a:xfrm>
              <a:prstGeom prst="rect">
                <a:avLst/>
              </a:prstGeom>
              <a:blipFill>
                <a:blip r:embed="rId9"/>
                <a:stretch>
                  <a:fillRect l="-3333" r="-1667" b="-1935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61D895-60EB-30D8-9B1E-B8A98B63A6C9}"/>
                  </a:ext>
                </a:extLst>
              </p:cNvPr>
              <p:cNvSpPr txBox="1"/>
              <p:nvPr/>
            </p:nvSpPr>
            <p:spPr>
              <a:xfrm>
                <a:off x="5715226" y="4092218"/>
                <a:ext cx="2932363" cy="7636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rPr>
                          </m:ctrlPr>
                        </m:fPr>
                        <m:num>
                          <m:r>
                            <a:rPr lang="it-IT" b="0" i="1">
                              <a:latin typeface="Cambria Math" panose="02040503050406030204" pitchFamily="18" charset="0"/>
                            </a:rPr>
                            <m:t>4</m:t>
                          </m:r>
                          <m:r>
                            <a:rPr lang="it-IT" i="1">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𝑝h</m:t>
                              </m:r>
                            </m:sub>
                          </m:sSub>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r>
                        <a:rPr lang="it-IT" b="0"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  2</m:t>
                          </m:r>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sub>
                            <m:sup>
                              <m:r>
                                <a:rPr lang="it-IT" b="0" i="1">
                                  <a:latin typeface="Cambria Math" panose="02040503050406030204" pitchFamily="18" charset="0"/>
                                </a:rPr>
                                <m:t>𝐸𝑅𝐹</m:t>
                              </m:r>
                            </m:sup>
                          </m:sSubSup>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oMath>
                  </m:oMathPara>
                </a14:m>
                <a:endParaRPr lang="en-US"/>
              </a:p>
            </p:txBody>
          </p:sp>
        </mc:Choice>
        <mc:Fallback xmlns="">
          <p:sp>
            <p:nvSpPr>
              <p:cNvPr id="8" name="TextBox 7">
                <a:extLst>
                  <a:ext uri="{FF2B5EF4-FFF2-40B4-BE49-F238E27FC236}">
                    <a16:creationId xmlns:a16="http://schemas.microsoft.com/office/drawing/2014/main" id="{3961D895-60EB-30D8-9B1E-B8A98B63A6C9}"/>
                  </a:ext>
                </a:extLst>
              </p:cNvPr>
              <p:cNvSpPr txBox="1">
                <a:spLocks noRot="1" noChangeAspect="1" noMove="1" noResize="1" noEditPoints="1" noAdjustHandles="1" noChangeArrowheads="1" noChangeShapeType="1" noTextEdit="1"/>
              </p:cNvSpPr>
              <p:nvPr/>
            </p:nvSpPr>
            <p:spPr>
              <a:xfrm>
                <a:off x="5715226" y="4092218"/>
                <a:ext cx="2932363" cy="763607"/>
              </a:xfrm>
              <a:prstGeom prst="rect">
                <a:avLst/>
              </a:prstGeom>
              <a:blipFill>
                <a:blip r:embed="rId10"/>
                <a:stretch>
                  <a:fillRect l="-862" t="-1639" b="-8197"/>
                </a:stretch>
              </a:blipFill>
            </p:spPr>
            <p:txBody>
              <a:bodyPr/>
              <a:lstStyle/>
              <a:p>
                <a:r>
                  <a:rPr lang="en-IT">
                    <a:noFill/>
                  </a:rPr>
                  <a:t> </a:t>
                </a:r>
              </a:p>
            </p:txBody>
          </p:sp>
        </mc:Fallback>
      </mc:AlternateContent>
    </p:spTree>
    <p:extLst>
      <p:ext uri="{BB962C8B-B14F-4D97-AF65-F5344CB8AC3E}">
        <p14:creationId xmlns:p14="http://schemas.microsoft.com/office/powerpoint/2010/main" val="2971501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034944-FACA-AC4B-BE9D-5B62B00EE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94" y="457200"/>
            <a:ext cx="7877506" cy="5922229"/>
          </a:xfrm>
          <a:prstGeom prst="rect">
            <a:avLst/>
          </a:prstGeom>
        </p:spPr>
      </p:pic>
      <p:pic>
        <p:nvPicPr>
          <p:cNvPr id="2" name="Picture 1">
            <a:extLst>
              <a:ext uri="{FF2B5EF4-FFF2-40B4-BE49-F238E27FC236}">
                <a16:creationId xmlns:a16="http://schemas.microsoft.com/office/drawing/2014/main" id="{D1E7EA52-C47A-981B-12D6-8894B49E8FCC}"/>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Text Box 6">
            <a:extLst>
              <a:ext uri="{FF2B5EF4-FFF2-40B4-BE49-F238E27FC236}">
                <a16:creationId xmlns:a16="http://schemas.microsoft.com/office/drawing/2014/main" id="{2F1FE3E9-14ED-74E6-3410-D4586E41C464}"/>
              </a:ext>
            </a:extLst>
          </p:cNvPr>
          <p:cNvSpPr txBox="1">
            <a:spLocks noChangeArrowheads="1"/>
          </p:cNvSpPr>
          <p:nvPr/>
        </p:nvSpPr>
        <p:spPr bwMode="auto">
          <a:xfrm>
            <a:off x="7069291" y="6453336"/>
            <a:ext cx="196720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I. Drebot</a:t>
            </a:r>
            <a:endParaRPr lang="en-US"/>
          </a:p>
        </p:txBody>
      </p:sp>
      <p:sp>
        <p:nvSpPr>
          <p:cNvPr id="3" name="Segnaposto data 6">
            <a:extLst>
              <a:ext uri="{FF2B5EF4-FFF2-40B4-BE49-F238E27FC236}">
                <a16:creationId xmlns:a16="http://schemas.microsoft.com/office/drawing/2014/main" id="{3545508C-901A-B31E-BF48-6190D06FE889}"/>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1581793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63F33-CA4D-964A-B642-04DA1C290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555706"/>
            <a:ext cx="8077201" cy="5845094"/>
          </a:xfrm>
          <a:prstGeom prst="rect">
            <a:avLst/>
          </a:prstGeom>
        </p:spPr>
      </p:pic>
      <p:pic>
        <p:nvPicPr>
          <p:cNvPr id="2" name="Picture 1">
            <a:extLst>
              <a:ext uri="{FF2B5EF4-FFF2-40B4-BE49-F238E27FC236}">
                <a16:creationId xmlns:a16="http://schemas.microsoft.com/office/drawing/2014/main" id="{71C18B33-E31C-CA6D-DE8D-23DDBAC1C7B4}"/>
              </a:ext>
            </a:extLst>
          </p:cNvPr>
          <p:cNvPicPr>
            <a:picLocks noChangeAspect="1"/>
          </p:cNvPicPr>
          <p:nvPr/>
        </p:nvPicPr>
        <p:blipFill>
          <a:blip r:embed="rId3"/>
          <a:stretch>
            <a:fillRect/>
          </a:stretch>
        </p:blipFill>
        <p:spPr>
          <a:xfrm>
            <a:off x="40477" y="29829"/>
            <a:ext cx="1219155" cy="737276"/>
          </a:xfrm>
          <a:prstGeom prst="rect">
            <a:avLst/>
          </a:prstGeom>
        </p:spPr>
      </p:pic>
      <p:sp>
        <p:nvSpPr>
          <p:cNvPr id="5" name="Text Box 6">
            <a:extLst>
              <a:ext uri="{FF2B5EF4-FFF2-40B4-BE49-F238E27FC236}">
                <a16:creationId xmlns:a16="http://schemas.microsoft.com/office/drawing/2014/main" id="{1BAC6D37-553E-7E3A-D63D-A09DE51779C3}"/>
              </a:ext>
            </a:extLst>
          </p:cNvPr>
          <p:cNvSpPr txBox="1">
            <a:spLocks noChangeArrowheads="1"/>
          </p:cNvSpPr>
          <p:nvPr/>
        </p:nvSpPr>
        <p:spPr bwMode="auto">
          <a:xfrm>
            <a:off x="7069291" y="6453336"/>
            <a:ext cx="1967205" cy="369332"/>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t>Courtesy  I. Drebot</a:t>
            </a:r>
            <a:endParaRPr lang="en-US"/>
          </a:p>
        </p:txBody>
      </p:sp>
      <p:sp>
        <p:nvSpPr>
          <p:cNvPr id="4" name="Segnaposto data 6">
            <a:extLst>
              <a:ext uri="{FF2B5EF4-FFF2-40B4-BE49-F238E27FC236}">
                <a16:creationId xmlns:a16="http://schemas.microsoft.com/office/drawing/2014/main" id="{8384ECB5-F333-EF32-3F8F-654DA4DC5B96}"/>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1887818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grpSp>
        <p:nvGrpSpPr>
          <p:cNvPr id="3" name="Group 2">
            <a:extLst>
              <a:ext uri="{FF2B5EF4-FFF2-40B4-BE49-F238E27FC236}">
                <a16:creationId xmlns:a16="http://schemas.microsoft.com/office/drawing/2014/main" id="{C2EE70FE-31DD-E74B-8774-24C95808E920}"/>
              </a:ext>
            </a:extLst>
          </p:cNvPr>
          <p:cNvGrpSpPr/>
          <p:nvPr/>
        </p:nvGrpSpPr>
        <p:grpSpPr>
          <a:xfrm>
            <a:off x="1979712" y="2492896"/>
            <a:ext cx="5550388" cy="2664296"/>
            <a:chOff x="1246244" y="1988840"/>
            <a:chExt cx="6715904" cy="3672408"/>
          </a:xfrm>
        </p:grpSpPr>
        <p:pic>
          <p:nvPicPr>
            <p:cNvPr id="2" name="Picture 1" descr="A picture containing diagram&#10;&#10;Description automatically generated">
              <a:extLst>
                <a:ext uri="{FF2B5EF4-FFF2-40B4-BE49-F238E27FC236}">
                  <a16:creationId xmlns:a16="http://schemas.microsoft.com/office/drawing/2014/main" id="{74456040-452F-5415-7455-2358B6CBC7DF}"/>
                </a:ext>
              </a:extLst>
            </p:cNvPr>
            <p:cNvPicPr>
              <a:picLocks noChangeAspect="1"/>
            </p:cNvPicPr>
            <p:nvPr/>
          </p:nvPicPr>
          <p:blipFill>
            <a:blip r:embed="rId3"/>
            <a:stretch>
              <a:fillRect/>
            </a:stretch>
          </p:blipFill>
          <p:spPr>
            <a:xfrm>
              <a:off x="1246244" y="1988840"/>
              <a:ext cx="6715904" cy="36724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CDC92E3-4D67-EAB3-4772-00684F9920EB}"/>
                    </a:ext>
                  </a:extLst>
                </p:cNvPr>
                <p:cNvSpPr txBox="1"/>
                <p:nvPr/>
              </p:nvSpPr>
              <p:spPr>
                <a:xfrm>
                  <a:off x="4283968" y="2912960"/>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oMath>
                    </m:oMathPara>
                  </a14:m>
                  <a:endParaRPr lang="en-IT"/>
                </a:p>
              </p:txBody>
            </p:sp>
          </mc:Choice>
          <mc:Fallback xmlns="">
            <p:sp>
              <p:nvSpPr>
                <p:cNvPr id="4" name="TextBox 3">
                  <a:extLst>
                    <a:ext uri="{FF2B5EF4-FFF2-40B4-BE49-F238E27FC236}">
                      <a16:creationId xmlns:a16="http://schemas.microsoft.com/office/drawing/2014/main" id="{5CDC92E3-4D67-EAB3-4772-00684F9920EB}"/>
                    </a:ext>
                  </a:extLst>
                </p:cNvPr>
                <p:cNvSpPr txBox="1">
                  <a:spLocks noRot="1" noChangeAspect="1" noMove="1" noResize="1" noEditPoints="1" noAdjustHandles="1" noChangeArrowheads="1" noChangeShapeType="1" noTextEdit="1"/>
                </p:cNvSpPr>
                <p:nvPr/>
              </p:nvSpPr>
              <p:spPr>
                <a:xfrm>
                  <a:off x="4283968" y="2912960"/>
                  <a:ext cx="773832" cy="444032"/>
                </a:xfrm>
                <a:prstGeom prst="rect">
                  <a:avLst/>
                </a:prstGeom>
                <a:blipFill>
                  <a:blip r:embed="rId4"/>
                  <a:stretch>
                    <a:fillRect l="-3846" b="-4814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752D6F-9C6B-DEAD-FAD7-C15FE29CEF7A}"/>
                    </a:ext>
                  </a:extLst>
                </p:cNvPr>
                <p:cNvSpPr txBox="1"/>
                <p:nvPr/>
              </p:nvSpPr>
              <p:spPr>
                <a:xfrm>
                  <a:off x="6228184" y="3056976"/>
                  <a:ext cx="773832" cy="44403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i="1">
                                <a:latin typeface="Cambria Math" panose="02040503050406030204" pitchFamily="18" charset="0"/>
                              </a:rPr>
                              <m:t>𝑝h</m:t>
                            </m:r>
                          </m:sub>
                        </m:sSub>
                      </m:oMath>
                    </m:oMathPara>
                  </a14:m>
                  <a:endParaRPr lang="en-IT"/>
                </a:p>
              </p:txBody>
            </p:sp>
          </mc:Choice>
          <mc:Fallback xmlns="">
            <p:sp>
              <p:nvSpPr>
                <p:cNvPr id="5" name="TextBox 4">
                  <a:extLst>
                    <a:ext uri="{FF2B5EF4-FFF2-40B4-BE49-F238E27FC236}">
                      <a16:creationId xmlns:a16="http://schemas.microsoft.com/office/drawing/2014/main" id="{57752D6F-9C6B-DEAD-FAD7-C15FE29CEF7A}"/>
                    </a:ext>
                  </a:extLst>
                </p:cNvPr>
                <p:cNvSpPr txBox="1">
                  <a:spLocks noRot="1" noChangeAspect="1" noMove="1" noResize="1" noEditPoints="1" noAdjustHandles="1" noChangeArrowheads="1" noChangeShapeType="1" noTextEdit="1"/>
                </p:cNvSpPr>
                <p:nvPr/>
              </p:nvSpPr>
              <p:spPr>
                <a:xfrm>
                  <a:off x="6228184" y="3056976"/>
                  <a:ext cx="773832" cy="444032"/>
                </a:xfrm>
                <a:prstGeom prst="rect">
                  <a:avLst/>
                </a:prstGeom>
                <a:blipFill>
                  <a:blip r:embed="rId5"/>
                  <a:stretch>
                    <a:fillRect l="-11765" r="-5882" b="-50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214E058-B9CD-0D51-D268-6419E00F0717}"/>
                    </a:ext>
                  </a:extLst>
                </p:cNvPr>
                <p:cNvSpPr txBox="1"/>
                <p:nvPr/>
              </p:nvSpPr>
              <p:spPr>
                <a:xfrm>
                  <a:off x="2195736" y="3671389"/>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oMath>
                    </m:oMathPara>
                  </a14:m>
                  <a:endParaRPr lang="en-IT"/>
                </a:p>
              </p:txBody>
            </p:sp>
          </mc:Choice>
          <mc:Fallback xmlns="">
            <p:sp>
              <p:nvSpPr>
                <p:cNvPr id="6" name="TextBox 5">
                  <a:extLst>
                    <a:ext uri="{FF2B5EF4-FFF2-40B4-BE49-F238E27FC236}">
                      <a16:creationId xmlns:a16="http://schemas.microsoft.com/office/drawing/2014/main" id="{6214E058-B9CD-0D51-D268-6419E00F0717}"/>
                    </a:ext>
                  </a:extLst>
                </p:cNvPr>
                <p:cNvSpPr txBox="1">
                  <a:spLocks noRot="1" noChangeAspect="1" noMove="1" noResize="1" noEditPoints="1" noAdjustHandles="1" noChangeArrowheads="1" noChangeShapeType="1" noTextEdit="1"/>
                </p:cNvSpPr>
                <p:nvPr/>
              </p:nvSpPr>
              <p:spPr>
                <a:xfrm>
                  <a:off x="2195736" y="3671389"/>
                  <a:ext cx="773832" cy="405683"/>
                </a:xfrm>
                <a:prstGeom prst="rect">
                  <a:avLst/>
                </a:prstGeom>
                <a:blipFill>
                  <a:blip r:embed="rId6"/>
                  <a:stretch>
                    <a:fillRect b="-37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1D1E7C-0A76-A61E-1FF5-835E0AC81233}"/>
                    </a:ext>
                  </a:extLst>
                </p:cNvPr>
                <p:cNvSpPr txBox="1"/>
                <p:nvPr/>
              </p:nvSpPr>
              <p:spPr>
                <a:xfrm>
                  <a:off x="5220072" y="5013176"/>
                  <a:ext cx="773832" cy="405683"/>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it-IT"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rPr>
                              <m:t>𝑒</m:t>
                            </m:r>
                          </m:sub>
                        </m:sSub>
                      </m:oMath>
                    </m:oMathPara>
                  </a14:m>
                  <a:endParaRPr lang="en-IT"/>
                </a:p>
              </p:txBody>
            </p:sp>
          </mc:Choice>
          <mc:Fallback xmlns="">
            <p:sp>
              <p:nvSpPr>
                <p:cNvPr id="10" name="TextBox 9">
                  <a:extLst>
                    <a:ext uri="{FF2B5EF4-FFF2-40B4-BE49-F238E27FC236}">
                      <a16:creationId xmlns:a16="http://schemas.microsoft.com/office/drawing/2014/main" id="{9A1D1E7C-0A76-A61E-1FF5-835E0AC81233}"/>
                    </a:ext>
                  </a:extLst>
                </p:cNvPr>
                <p:cNvSpPr txBox="1">
                  <a:spLocks noRot="1" noChangeAspect="1" noMove="1" noResize="1" noEditPoints="1" noAdjustHandles="1" noChangeArrowheads="1" noChangeShapeType="1" noTextEdit="1"/>
                </p:cNvSpPr>
                <p:nvPr/>
              </p:nvSpPr>
              <p:spPr>
                <a:xfrm>
                  <a:off x="5220072" y="5013176"/>
                  <a:ext cx="773832" cy="405683"/>
                </a:xfrm>
                <a:prstGeom prst="rect">
                  <a:avLst/>
                </a:prstGeom>
                <a:blipFill>
                  <a:blip r:embed="rId7"/>
                  <a:stretch>
                    <a:fillRect b="-32000"/>
                  </a:stretch>
                </a:blipFill>
              </p:spPr>
              <p:txBody>
                <a:bodyPr/>
                <a:lstStyle/>
                <a:p>
                  <a:r>
                    <a:rPr lang="en-IT">
                      <a:noFill/>
                    </a:rPr>
                    <a:t> </a:t>
                  </a:r>
                </a:p>
              </p:txBody>
            </p:sp>
          </mc:Fallback>
        </mc:AlternateContent>
      </p:grpSp>
      <p:sp>
        <p:nvSpPr>
          <p:cNvPr id="7" name="TextBox 6">
            <a:extLst>
              <a:ext uri="{FF2B5EF4-FFF2-40B4-BE49-F238E27FC236}">
                <a16:creationId xmlns:a16="http://schemas.microsoft.com/office/drawing/2014/main" id="{5C710388-596D-B4D7-31FF-02DB18B66C7D}"/>
              </a:ext>
            </a:extLst>
          </p:cNvPr>
          <p:cNvSpPr txBox="1"/>
          <p:nvPr/>
        </p:nvSpPr>
        <p:spPr>
          <a:xfrm>
            <a:off x="1656546" y="404664"/>
            <a:ext cx="6598281" cy="1569660"/>
          </a:xfrm>
          <a:prstGeom prst="rect">
            <a:avLst/>
          </a:prstGeom>
          <a:noFill/>
        </p:spPr>
        <p:txBody>
          <a:bodyPr wrap="none" rtlCol="0">
            <a:spAutoFit/>
          </a:bodyPr>
          <a:lstStyle/>
          <a:p>
            <a:pPr algn="ctr"/>
            <a:r>
              <a:rPr lang="en-IT"/>
              <a:t>General Compton Scattering geometry</a:t>
            </a:r>
          </a:p>
          <a:p>
            <a:pPr algn="ctr"/>
            <a:r>
              <a:rPr lang="en-GB"/>
              <a:t>b</a:t>
            </a:r>
            <a:r>
              <a:rPr lang="en-IT"/>
              <a:t>etween an incident electron </a:t>
            </a:r>
            <a:r>
              <a:rPr lang="en-IT" i="1"/>
              <a:t>E</a:t>
            </a:r>
            <a:r>
              <a:rPr lang="en-IT" i="1" baseline="-25000"/>
              <a:t>e</a:t>
            </a:r>
            <a:r>
              <a:rPr lang="en-IT"/>
              <a:t> and a photon </a:t>
            </a:r>
            <a:r>
              <a:rPr lang="en-IT" i="1"/>
              <a:t>E</a:t>
            </a:r>
            <a:r>
              <a:rPr lang="en-IT" i="1" baseline="-25000"/>
              <a:t>ph</a:t>
            </a:r>
          </a:p>
          <a:p>
            <a:pPr algn="ctr"/>
            <a:r>
              <a:rPr lang="en-GB"/>
              <a:t>a</a:t>
            </a:r>
            <a:r>
              <a:rPr lang="en-IT"/>
              <a:t>t a collision angle </a:t>
            </a:r>
            <a:r>
              <a:rPr lang="en-IT">
                <a:latin typeface="Symbol" pitchFamily="2" charset="2"/>
              </a:rPr>
              <a:t>a</a:t>
            </a:r>
            <a:r>
              <a:rPr lang="en-IT"/>
              <a:t>, photon </a:t>
            </a:r>
            <a:r>
              <a:rPr lang="en-IT" i="1"/>
              <a:t>E’</a:t>
            </a:r>
            <a:r>
              <a:rPr lang="en-IT" i="1" baseline="-25000"/>
              <a:t>ph</a:t>
            </a:r>
            <a:r>
              <a:rPr lang="en-IT"/>
              <a:t> scattering angle </a:t>
            </a:r>
            <a:r>
              <a:rPr lang="en-IT">
                <a:latin typeface="Symbol" pitchFamily="2" charset="2"/>
              </a:rPr>
              <a:t>q</a:t>
            </a:r>
          </a:p>
          <a:p>
            <a:pPr algn="ctr"/>
            <a:r>
              <a:rPr lang="en-GB"/>
              <a:t>a</a:t>
            </a:r>
            <a:r>
              <a:rPr lang="en-IT"/>
              <a:t>nd electron </a:t>
            </a:r>
            <a:r>
              <a:rPr lang="en-IT" i="1"/>
              <a:t>E’</a:t>
            </a:r>
            <a:r>
              <a:rPr lang="en-IT" i="1" baseline="-25000"/>
              <a:t>e</a:t>
            </a:r>
            <a:r>
              <a:rPr lang="en-IT"/>
              <a:t> scattering angle </a:t>
            </a:r>
            <a:r>
              <a:rPr lang="en-IT">
                <a:latin typeface="Symbol" pitchFamily="2" charset="2"/>
              </a:rPr>
              <a:t>q</a:t>
            </a:r>
            <a:r>
              <a:rPr lang="en-IT" baseline="-25000"/>
              <a:t>e</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1B092B-B337-91C5-8566-A993566B0952}"/>
                  </a:ext>
                </a:extLst>
              </p:cNvPr>
              <p:cNvSpPr txBox="1"/>
              <p:nvPr/>
            </p:nvSpPr>
            <p:spPr>
              <a:xfrm>
                <a:off x="107504" y="4936384"/>
                <a:ext cx="4663841" cy="13542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r>
                        <a:rPr lang="it-IT" b="0" i="1">
                          <a:latin typeface="Cambria Math" charset="0"/>
                        </a:rPr>
                        <m:t>=</m:t>
                      </m:r>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it-IT" b="0" i="1">
                  <a:latin typeface="Cambria Math" panose="02040503050406030204" pitchFamily="18" charset="0"/>
                  <a:ea typeface="Cambria Math" panose="02040503050406030204" pitchFamily="18" charset="0"/>
                </a:endParaRPr>
              </a:p>
              <a:p>
                <a:endParaRPr lang="it-IT" sz="1600" b="0" i="1">
                  <a:latin typeface="Cambria Math" panose="02040503050406030204" pitchFamily="18" charset="0"/>
                  <a:ea typeface="Cambria Math" panose="02040503050406030204" pitchFamily="18" charset="0"/>
                </a:endParaRPr>
              </a:p>
              <a:p>
                <a:pPr marL="457200" indent="-457200">
                  <a:buAutoNum type="alphaLcParenR"/>
                </a:pPr>
                <a:r>
                  <a:rPr lang="it-IT" b="0">
                    <a:ea typeface="Cambria Math" panose="02040503050406030204" pitchFamily="18" charset="0"/>
                  </a:rPr>
                  <a:t>  </a:t>
                </a:r>
                <a14:m>
                  <m:oMath xmlns:m="http://schemas.openxmlformats.org/officeDocument/2006/math">
                    <m:r>
                      <a:rPr lang="it-IT" b="0" i="1">
                        <a:latin typeface="Cambria Math" panose="02040503050406030204" pitchFamily="18" charset="0"/>
                        <a:ea typeface="Cambria Math" panose="02040503050406030204" pitchFamily="18" charset="0"/>
                      </a:rPr>
                      <m:t>𝛾</m:t>
                    </m:r>
                    <m:r>
                      <a:rPr lang="it-IT" b="0" i="1">
                        <a:latin typeface="Cambria Math" panose="02040503050406030204" pitchFamily="18" charset="0"/>
                        <a:ea typeface="Cambria Math" panose="02040503050406030204" pitchFamily="18" charset="0"/>
                      </a:rPr>
                      <m:t>=1  </m:t>
                    </m:r>
                    <m:r>
                      <a:rPr lang="it-IT" b="0" i="1">
                        <a:latin typeface="Cambria Math" panose="02040503050406030204" pitchFamily="18" charset="0"/>
                        <a:ea typeface="Cambria Math" panose="02040503050406030204" pitchFamily="18" charset="0"/>
                      </a:rPr>
                      <m:t>𝐷𝑖𝑟𝑒𝑐𝑡</m:t>
                    </m:r>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𝐶𝑜𝑚𝑝𝑡𝑜𝑛</m:t>
                    </m:r>
                    <m:r>
                      <a:rPr lang="it-IT" b="0" i="1">
                        <a:latin typeface="Cambria Math" panose="02040503050406030204" pitchFamily="18" charset="0"/>
                        <a:ea typeface="Cambria Math" panose="02040503050406030204" pitchFamily="18" charset="0"/>
                      </a:rPr>
                      <m:t> </m:t>
                    </m:r>
                    <m:r>
                      <a:rPr lang="it-IT" b="0" i="1">
                        <a:latin typeface="Cambria Math" panose="02040503050406030204" pitchFamily="18" charset="0"/>
                        <a:ea typeface="Cambria Math" panose="02040503050406030204" pitchFamily="18" charset="0"/>
                      </a:rPr>
                      <m:t>𝑒𝑓𝑓𝑒𝑐𝑡</m:t>
                    </m:r>
                  </m:oMath>
                </a14:m>
                <a:endParaRPr lang="it-IT" b="0" i="1">
                  <a:latin typeface="Cambria Math" panose="02040503050406030204" pitchFamily="18" charset="0"/>
                  <a:ea typeface="Cambria Math" panose="02040503050406030204" pitchFamily="18" charset="0"/>
                </a:endParaRPr>
              </a:p>
              <a:p>
                <a:pPr marL="457200" indent="-457200">
                  <a:buFontTx/>
                  <a:buAutoNum type="alphaLcParenR"/>
                </a:pPr>
                <a14:m>
                  <m:oMath xmlns:m="http://schemas.openxmlformats.org/officeDocument/2006/math">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𝛾</m:t>
                    </m:r>
                    <m:r>
                      <a:rPr lang="it-IT" i="1">
                        <a:latin typeface="Cambria Math" panose="02040503050406030204" pitchFamily="18" charset="0"/>
                        <a:ea typeface="Cambria Math" panose="02040503050406030204" pitchFamily="18" charset="0"/>
                      </a:rPr>
                      <m:t>≫1  </m:t>
                    </m:r>
                    <m:r>
                      <a:rPr lang="it-IT" b="0" i="1">
                        <a:latin typeface="Cambria Math" panose="02040503050406030204" pitchFamily="18" charset="0"/>
                        <a:ea typeface="Cambria Math" panose="02040503050406030204" pitchFamily="18" charset="0"/>
                      </a:rPr>
                      <m:t>𝐼𝑛𝑣𝑒𝑟𝑠𝑒</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𝐶𝑜𝑚𝑝𝑡𝑜𝑛</m:t>
                    </m:r>
                  </m:oMath>
                </a14:m>
                <a:endParaRPr lang="it-IT" i="1">
                  <a:latin typeface="Cambria Math" panose="02040503050406030204" pitchFamily="18" charset="0"/>
                  <a:ea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EF1B092B-B337-91C5-8566-A993566B0952}"/>
                  </a:ext>
                </a:extLst>
              </p:cNvPr>
              <p:cNvSpPr txBox="1">
                <a:spLocks noRot="1" noChangeAspect="1" noMove="1" noResize="1" noEditPoints="1" noAdjustHandles="1" noChangeArrowheads="1" noChangeShapeType="1" noTextEdit="1"/>
              </p:cNvSpPr>
              <p:nvPr/>
            </p:nvSpPr>
            <p:spPr>
              <a:xfrm>
                <a:off x="107504" y="4936384"/>
                <a:ext cx="4663841" cy="1354217"/>
              </a:xfrm>
              <a:prstGeom prst="rect">
                <a:avLst/>
              </a:prstGeom>
              <a:blipFill>
                <a:blip r:embed="rId8"/>
                <a:stretch>
                  <a:fillRect l="-3804" r="-1902" b="-9259"/>
                </a:stretch>
              </a:blipFill>
            </p:spPr>
            <p:txBody>
              <a:bodyPr/>
              <a:lstStyle/>
              <a:p>
                <a:r>
                  <a:rPr lang="en-IT">
                    <a:noFill/>
                  </a:rPr>
                  <a:t> </a:t>
                </a:r>
              </a:p>
            </p:txBody>
          </p:sp>
        </mc:Fallback>
      </mc:AlternateContent>
      <p:sp>
        <p:nvSpPr>
          <p:cNvPr id="9" name="TextBox 8">
            <a:extLst>
              <a:ext uri="{FF2B5EF4-FFF2-40B4-BE49-F238E27FC236}">
                <a16:creationId xmlns:a16="http://schemas.microsoft.com/office/drawing/2014/main" id="{8A8A616D-E775-5A0E-0FE0-C0B18DF50623}"/>
              </a:ext>
            </a:extLst>
          </p:cNvPr>
          <p:cNvSpPr txBox="1"/>
          <p:nvPr/>
        </p:nvSpPr>
        <p:spPr>
          <a:xfrm>
            <a:off x="4810020" y="5589240"/>
            <a:ext cx="4210896" cy="338554"/>
          </a:xfrm>
          <a:prstGeom prst="rect">
            <a:avLst/>
          </a:prstGeom>
          <a:noFill/>
        </p:spPr>
        <p:txBody>
          <a:bodyPr wrap="none" rtlCol="0">
            <a:spAutoFit/>
          </a:bodyPr>
          <a:lstStyle/>
          <a:p>
            <a:r>
              <a:rPr lang="en-GB" sz="1600">
                <a:solidFill>
                  <a:srgbClr val="FF0000"/>
                </a:solidFill>
              </a:rPr>
              <a:t>E</a:t>
            </a:r>
            <a:r>
              <a:rPr lang="en-IT" sz="1600">
                <a:solidFill>
                  <a:srgbClr val="FF0000"/>
                </a:solidFill>
              </a:rPr>
              <a:t>nergy/momentum transferred from photon to e-</a:t>
            </a:r>
          </a:p>
        </p:txBody>
      </p:sp>
      <p:sp>
        <p:nvSpPr>
          <p:cNvPr id="12" name="TextBox 11">
            <a:extLst>
              <a:ext uri="{FF2B5EF4-FFF2-40B4-BE49-F238E27FC236}">
                <a16:creationId xmlns:a16="http://schemas.microsoft.com/office/drawing/2014/main" id="{75242DAD-5247-DA5F-A4EB-247062817BD0}"/>
              </a:ext>
            </a:extLst>
          </p:cNvPr>
          <p:cNvSpPr txBox="1"/>
          <p:nvPr/>
        </p:nvSpPr>
        <p:spPr>
          <a:xfrm>
            <a:off x="4825600" y="5953636"/>
            <a:ext cx="4210896" cy="338554"/>
          </a:xfrm>
          <a:prstGeom prst="rect">
            <a:avLst/>
          </a:prstGeom>
          <a:noFill/>
        </p:spPr>
        <p:txBody>
          <a:bodyPr wrap="none" rtlCol="0">
            <a:spAutoFit/>
          </a:bodyPr>
          <a:lstStyle/>
          <a:p>
            <a:r>
              <a:rPr lang="en-GB" sz="1600">
                <a:solidFill>
                  <a:srgbClr val="00B050"/>
                </a:solidFill>
              </a:rPr>
              <a:t>E</a:t>
            </a:r>
            <a:r>
              <a:rPr lang="en-IT" sz="1600">
                <a:solidFill>
                  <a:srgbClr val="00B050"/>
                </a:solidFill>
              </a:rPr>
              <a:t>nergy/momentum transferred from e- to photon</a:t>
            </a:r>
          </a:p>
        </p:txBody>
      </p:sp>
    </p:spTree>
    <p:extLst>
      <p:ext uri="{BB962C8B-B14F-4D97-AF65-F5344CB8AC3E}">
        <p14:creationId xmlns:p14="http://schemas.microsoft.com/office/powerpoint/2010/main" val="1647338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FF2EC0-36E0-57C3-BD04-58225372C14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A8651E25-BF42-A47D-6E6D-444B6A9AAD99}"/>
              </a:ext>
            </a:extLst>
          </p:cNvPr>
          <p:cNvSpPr>
            <a:spLocks noGrp="1" noChangeArrowheads="1"/>
          </p:cNvSpPr>
          <p:nvPr>
            <p:ph type="title"/>
          </p:nvPr>
        </p:nvSpPr>
        <p:spPr>
          <a:xfrm>
            <a:off x="1115616" y="116632"/>
            <a:ext cx="7920880" cy="1003009"/>
          </a:xfrm>
        </p:spPr>
        <p:txBody>
          <a:bodyPr/>
          <a:lstStyle/>
          <a:p>
            <a:r>
              <a:rPr lang="en-GB" sz="2800" b="1" i="1">
                <a:solidFill>
                  <a:srgbClr val="FF0000"/>
                </a:solidFill>
                <a:latin typeface="Times" charset="0"/>
                <a:ea typeface="ＭＳ Ｐゴシック" charset="0"/>
              </a:rPr>
              <a:t>We are not considering in this study non-linear effects due to photon (laser) pulse intensity</a:t>
            </a:r>
            <a:endParaRPr lang="en-US" sz="2800" b="1" i="1">
              <a:solidFill>
                <a:srgbClr val="FF0000"/>
              </a:solidFill>
              <a:latin typeface="Times" charset="0"/>
              <a:ea typeface="ＭＳ Ｐゴシック" charset="0"/>
            </a:endParaRPr>
          </a:p>
        </p:txBody>
      </p:sp>
      <p:sp>
        <p:nvSpPr>
          <p:cNvPr id="18435" name="CasellaDiTesto 6">
            <a:extLst>
              <a:ext uri="{FF2B5EF4-FFF2-40B4-BE49-F238E27FC236}">
                <a16:creationId xmlns:a16="http://schemas.microsoft.com/office/drawing/2014/main" id="{875B9B32-B49F-7C9D-9A16-EB06D6F6D0BE}"/>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6" name="Picture 5" descr="A diagram of a graph&#10;&#10;Description automatically generated">
            <a:extLst>
              <a:ext uri="{FF2B5EF4-FFF2-40B4-BE49-F238E27FC236}">
                <a16:creationId xmlns:a16="http://schemas.microsoft.com/office/drawing/2014/main" id="{A030C37F-A678-063E-198C-A43CC08267FD}"/>
              </a:ext>
            </a:extLst>
          </p:cNvPr>
          <p:cNvPicPr>
            <a:picLocks noChangeAspect="1"/>
          </p:cNvPicPr>
          <p:nvPr/>
        </p:nvPicPr>
        <p:blipFill>
          <a:blip r:embed="rId3"/>
          <a:stretch>
            <a:fillRect/>
          </a:stretch>
        </p:blipFill>
        <p:spPr>
          <a:xfrm>
            <a:off x="1705389" y="2636912"/>
            <a:ext cx="7403115" cy="3916288"/>
          </a:xfrm>
          <a:prstGeom prst="rect">
            <a:avLst/>
          </a:prstGeom>
        </p:spPr>
      </p:pic>
      <p:pic>
        <p:nvPicPr>
          <p:cNvPr id="3" name="Picture 2">
            <a:extLst>
              <a:ext uri="{FF2B5EF4-FFF2-40B4-BE49-F238E27FC236}">
                <a16:creationId xmlns:a16="http://schemas.microsoft.com/office/drawing/2014/main" id="{A11B854C-AACB-F13E-AA45-7417D65A8B1B}"/>
              </a:ext>
            </a:extLst>
          </p:cNvPr>
          <p:cNvPicPr>
            <a:picLocks noChangeAspect="1"/>
          </p:cNvPicPr>
          <p:nvPr/>
        </p:nvPicPr>
        <p:blipFill>
          <a:blip r:embed="rId4"/>
          <a:stretch>
            <a:fillRect/>
          </a:stretch>
        </p:blipFill>
        <p:spPr>
          <a:xfrm>
            <a:off x="40477" y="29829"/>
            <a:ext cx="1219155" cy="737276"/>
          </a:xfrm>
          <a:prstGeom prst="rect">
            <a:avLst/>
          </a:prstGeom>
        </p:spPr>
      </p:pic>
      <p:pic>
        <p:nvPicPr>
          <p:cNvPr id="4" name="Picture 3" descr="A group of math equations&#10;&#10;Description automatically generated">
            <a:extLst>
              <a:ext uri="{FF2B5EF4-FFF2-40B4-BE49-F238E27FC236}">
                <a16:creationId xmlns:a16="http://schemas.microsoft.com/office/drawing/2014/main" id="{6921DC25-0230-22F9-1059-9F786E6A082A}"/>
              </a:ext>
            </a:extLst>
          </p:cNvPr>
          <p:cNvPicPr>
            <a:picLocks noChangeAspect="1"/>
          </p:cNvPicPr>
          <p:nvPr/>
        </p:nvPicPr>
        <p:blipFill>
          <a:blip r:embed="rId5"/>
          <a:stretch>
            <a:fillRect/>
          </a:stretch>
        </p:blipFill>
        <p:spPr>
          <a:xfrm>
            <a:off x="107504" y="1124744"/>
            <a:ext cx="3312368" cy="1668683"/>
          </a:xfrm>
          <a:prstGeom prst="rect">
            <a:avLst/>
          </a:prstGeom>
        </p:spPr>
      </p:pic>
      <p:sp>
        <p:nvSpPr>
          <p:cNvPr id="7" name="TextBox 6">
            <a:extLst>
              <a:ext uri="{FF2B5EF4-FFF2-40B4-BE49-F238E27FC236}">
                <a16:creationId xmlns:a16="http://schemas.microsoft.com/office/drawing/2014/main" id="{A738B29E-A579-76B2-334A-3E178A7811F6}"/>
              </a:ext>
            </a:extLst>
          </p:cNvPr>
          <p:cNvSpPr txBox="1"/>
          <p:nvPr/>
        </p:nvSpPr>
        <p:spPr>
          <a:xfrm>
            <a:off x="4211960" y="2984564"/>
            <a:ext cx="2677592" cy="400110"/>
          </a:xfrm>
          <a:prstGeom prst="rect">
            <a:avLst/>
          </a:prstGeom>
          <a:noFill/>
        </p:spPr>
        <p:txBody>
          <a:bodyPr wrap="none" rtlCol="0">
            <a:spAutoFit/>
          </a:bodyPr>
          <a:lstStyle/>
          <a:p>
            <a:r>
              <a:rPr lang="en-IT" sz="2000" i="1"/>
              <a:t>Courtesy Marcel Ruijter</a:t>
            </a:r>
          </a:p>
        </p:txBody>
      </p:sp>
      <p:sp>
        <p:nvSpPr>
          <p:cNvPr id="8" name="TextBox 7">
            <a:extLst>
              <a:ext uri="{FF2B5EF4-FFF2-40B4-BE49-F238E27FC236}">
                <a16:creationId xmlns:a16="http://schemas.microsoft.com/office/drawing/2014/main" id="{E1808373-0228-3280-1BC8-4E0F5A0871A4}"/>
              </a:ext>
            </a:extLst>
          </p:cNvPr>
          <p:cNvSpPr txBox="1"/>
          <p:nvPr/>
        </p:nvSpPr>
        <p:spPr>
          <a:xfrm>
            <a:off x="5868144" y="6165304"/>
            <a:ext cx="930063" cy="461665"/>
          </a:xfrm>
          <a:prstGeom prst="rect">
            <a:avLst/>
          </a:prstGeom>
          <a:noFill/>
        </p:spPr>
        <p:txBody>
          <a:bodyPr wrap="none" rtlCol="0">
            <a:spAutoFit/>
          </a:bodyPr>
          <a:lstStyle/>
          <a:p>
            <a:r>
              <a:rPr lang="en-IT" i="1"/>
              <a:t>X</a:t>
            </a:r>
            <a:r>
              <a:rPr lang="en-IT"/>
              <a:t> ---&gt;</a:t>
            </a:r>
          </a:p>
        </p:txBody>
      </p:sp>
      <p:sp>
        <p:nvSpPr>
          <p:cNvPr id="2" name="Segnaposto data 6">
            <a:extLst>
              <a:ext uri="{FF2B5EF4-FFF2-40B4-BE49-F238E27FC236}">
                <a16:creationId xmlns:a16="http://schemas.microsoft.com/office/drawing/2014/main" id="{7F2592DE-A3DB-96E9-AD88-7CDA03D4B0B6}"/>
              </a:ext>
            </a:extLst>
          </p:cNvPr>
          <p:cNvSpPr>
            <a:spLocks noGrp="1"/>
          </p:cNvSpPr>
          <p:nvPr>
            <p:ph type="dt" sz="quarter" idx="10"/>
          </p:nvPr>
        </p:nvSpPr>
        <p:spPr>
          <a:xfrm>
            <a:off x="0" y="6553200"/>
            <a:ext cx="6444208"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Politecnico di Milano – Theory of Relativity Course, Prof. E. Puppin, May 21st 2024</a:t>
            </a:r>
            <a:endParaRPr lang="en-US" sz="1400"/>
          </a:p>
        </p:txBody>
      </p:sp>
      <p:sp>
        <p:nvSpPr>
          <p:cNvPr id="5" name="Oval 4">
            <a:extLst>
              <a:ext uri="{FF2B5EF4-FFF2-40B4-BE49-F238E27FC236}">
                <a16:creationId xmlns:a16="http://schemas.microsoft.com/office/drawing/2014/main" id="{1EED0C65-3A22-1F6F-1950-421C4A9137CE}"/>
              </a:ext>
            </a:extLst>
          </p:cNvPr>
          <p:cNvSpPr/>
          <p:nvPr/>
        </p:nvSpPr>
        <p:spPr bwMode="auto">
          <a:xfrm>
            <a:off x="2051720" y="5264560"/>
            <a:ext cx="5674923" cy="936104"/>
          </a:xfrm>
          <a:prstGeom prst="ellipse">
            <a:avLst/>
          </a:prstGeom>
          <a:solidFill>
            <a:srgbClr val="00B0F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9" name="TextBox 8">
            <a:extLst>
              <a:ext uri="{FF2B5EF4-FFF2-40B4-BE49-F238E27FC236}">
                <a16:creationId xmlns:a16="http://schemas.microsoft.com/office/drawing/2014/main" id="{510D50B7-5448-74DA-FF03-065ED02F8532}"/>
              </a:ext>
            </a:extLst>
          </p:cNvPr>
          <p:cNvSpPr txBox="1"/>
          <p:nvPr/>
        </p:nvSpPr>
        <p:spPr>
          <a:xfrm>
            <a:off x="-317" y="5385410"/>
            <a:ext cx="1980029" cy="707886"/>
          </a:xfrm>
          <a:prstGeom prst="rect">
            <a:avLst/>
          </a:prstGeom>
          <a:noFill/>
        </p:spPr>
        <p:txBody>
          <a:bodyPr wrap="none" rtlCol="0">
            <a:spAutoFit/>
          </a:bodyPr>
          <a:lstStyle/>
          <a:p>
            <a:pPr algn="ctr"/>
            <a:r>
              <a:rPr lang="en-IT" sz="2000" b="1">
                <a:solidFill>
                  <a:srgbClr val="00B0F0"/>
                </a:solidFill>
              </a:rPr>
              <a:t>Deep Recoil ICS</a:t>
            </a:r>
          </a:p>
          <a:p>
            <a:pPr algn="ctr"/>
            <a:r>
              <a:rPr lang="en-IT" sz="2000" b="1">
                <a:solidFill>
                  <a:srgbClr val="00B0F0"/>
                </a:solidFill>
              </a:rPr>
              <a:t>FICS</a:t>
            </a:r>
          </a:p>
        </p:txBody>
      </p:sp>
      <p:sp>
        <p:nvSpPr>
          <p:cNvPr id="10" name="TextBox 9">
            <a:extLst>
              <a:ext uri="{FF2B5EF4-FFF2-40B4-BE49-F238E27FC236}">
                <a16:creationId xmlns:a16="http://schemas.microsoft.com/office/drawing/2014/main" id="{5CAF2769-B0A6-B7E0-2A1E-5D1AA857EEBF}"/>
              </a:ext>
            </a:extLst>
          </p:cNvPr>
          <p:cNvSpPr txBox="1"/>
          <p:nvPr/>
        </p:nvSpPr>
        <p:spPr>
          <a:xfrm>
            <a:off x="3649245" y="1292567"/>
            <a:ext cx="4955203" cy="1200329"/>
          </a:xfrm>
          <a:prstGeom prst="rect">
            <a:avLst/>
          </a:prstGeom>
          <a:noFill/>
        </p:spPr>
        <p:txBody>
          <a:bodyPr wrap="none" rtlCol="0">
            <a:spAutoFit/>
          </a:bodyPr>
          <a:lstStyle/>
          <a:p>
            <a:pPr algn="ctr"/>
            <a:r>
              <a:rPr lang="en-GB" i="1"/>
              <a:t>n</a:t>
            </a:r>
            <a:r>
              <a:rPr lang="en-IT" i="1"/>
              <a:t>o collective multi-photon effects</a:t>
            </a:r>
          </a:p>
          <a:p>
            <a:pPr algn="ctr"/>
            <a:r>
              <a:rPr lang="en-GB" i="1"/>
              <a:t>o</a:t>
            </a:r>
            <a:r>
              <a:rPr lang="en-IT" i="1"/>
              <a:t>nly single electron-photon interaction</a:t>
            </a:r>
          </a:p>
          <a:p>
            <a:pPr algn="ctr"/>
            <a:r>
              <a:rPr lang="en-IT" i="1"/>
              <a:t>(à la Klein-Nishina, linear QED)</a:t>
            </a:r>
          </a:p>
        </p:txBody>
      </p:sp>
    </p:spTree>
    <p:extLst>
      <p:ext uri="{BB962C8B-B14F-4D97-AF65-F5344CB8AC3E}">
        <p14:creationId xmlns:p14="http://schemas.microsoft.com/office/powerpoint/2010/main" val="12158734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screenshot of a book&#10;&#10;Description automatically generated">
            <a:extLst>
              <a:ext uri="{FF2B5EF4-FFF2-40B4-BE49-F238E27FC236}">
                <a16:creationId xmlns:a16="http://schemas.microsoft.com/office/drawing/2014/main" id="{D431818E-6676-76C4-8F31-6F97B4599E04}"/>
              </a:ext>
            </a:extLst>
          </p:cNvPr>
          <p:cNvPicPr>
            <a:picLocks noChangeAspect="1"/>
          </p:cNvPicPr>
          <p:nvPr/>
        </p:nvPicPr>
        <p:blipFill>
          <a:blip r:embed="rId3"/>
          <a:stretch>
            <a:fillRect/>
          </a:stretch>
        </p:blipFill>
        <p:spPr>
          <a:xfrm>
            <a:off x="2144105" y="260648"/>
            <a:ext cx="6460343" cy="6165304"/>
          </a:xfrm>
          <a:prstGeom prst="rect">
            <a:avLst/>
          </a:prstGeom>
        </p:spPr>
      </p:pic>
      <p:sp>
        <p:nvSpPr>
          <p:cNvPr id="2" name="TextBox 1">
            <a:extLst>
              <a:ext uri="{FF2B5EF4-FFF2-40B4-BE49-F238E27FC236}">
                <a16:creationId xmlns:a16="http://schemas.microsoft.com/office/drawing/2014/main" id="{34C4283D-5DC4-2A4C-1ACB-1C00B3F7DFB2}"/>
              </a:ext>
            </a:extLst>
          </p:cNvPr>
          <p:cNvSpPr txBox="1"/>
          <p:nvPr/>
        </p:nvSpPr>
        <p:spPr>
          <a:xfrm>
            <a:off x="91691" y="3140968"/>
            <a:ext cx="4104827" cy="1938992"/>
          </a:xfrm>
          <a:prstGeom prst="rect">
            <a:avLst/>
          </a:prstGeom>
          <a:solidFill>
            <a:srgbClr val="FFFF00"/>
          </a:solidFill>
        </p:spPr>
        <p:txBody>
          <a:bodyPr wrap="square" rtlCol="0">
            <a:spAutoFit/>
          </a:bodyPr>
          <a:lstStyle/>
          <a:p>
            <a:pPr algn="ctr"/>
            <a:r>
              <a:rPr lang="en-GB" i="1"/>
              <a:t>f</a:t>
            </a:r>
            <a:r>
              <a:rPr lang="en-IT" i="1"/>
              <a:t>ire-ball becomes transparent</a:t>
            </a:r>
          </a:p>
          <a:p>
            <a:pPr algn="ctr"/>
            <a:r>
              <a:rPr lang="en-GB" i="1"/>
              <a:t>t</a:t>
            </a:r>
            <a:r>
              <a:rPr lang="en-IT" i="1"/>
              <a:t>o photons, </a:t>
            </a:r>
            <a:r>
              <a:rPr lang="en-GB" i="1"/>
              <a:t>t</a:t>
            </a:r>
            <a:r>
              <a:rPr lang="en-IT" i="1"/>
              <a:t>hat can take energy</a:t>
            </a:r>
          </a:p>
          <a:p>
            <a:pPr algn="ctr"/>
            <a:r>
              <a:rPr lang="en-GB" i="1"/>
              <a:t>o</a:t>
            </a:r>
            <a:r>
              <a:rPr lang="en-IT" i="1"/>
              <a:t>ff the fire-ball, limiting the</a:t>
            </a:r>
          </a:p>
          <a:p>
            <a:pPr algn="ctr"/>
            <a:r>
              <a:rPr lang="en-IT" i="1"/>
              <a:t>maximum temperature</a:t>
            </a:r>
          </a:p>
          <a:p>
            <a:pPr algn="ctr"/>
            <a:r>
              <a:rPr lang="en-GB" i="1"/>
              <a:t>d</a:t>
            </a:r>
            <a:r>
              <a:rPr lang="en-IT" i="1"/>
              <a:t>own to a “safe” level</a:t>
            </a:r>
          </a:p>
        </p:txBody>
      </p:sp>
      <p:sp>
        <p:nvSpPr>
          <p:cNvPr id="4" name="Segnaposto data 6">
            <a:extLst>
              <a:ext uri="{FF2B5EF4-FFF2-40B4-BE49-F238E27FC236}">
                <a16:creationId xmlns:a16="http://schemas.microsoft.com/office/drawing/2014/main" id="{094ABF51-95F7-11A9-8817-515939E398D2}"/>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398968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7" name="Picture 6" descr="A white paper with dots on it&#10;&#10;Description automatically generated">
            <a:extLst>
              <a:ext uri="{FF2B5EF4-FFF2-40B4-BE49-F238E27FC236}">
                <a16:creationId xmlns:a16="http://schemas.microsoft.com/office/drawing/2014/main" id="{BDF4E6AB-02AF-BF24-8A4C-DF4F5505DB54}"/>
              </a:ext>
            </a:extLst>
          </p:cNvPr>
          <p:cNvPicPr>
            <a:picLocks noChangeAspect="1"/>
          </p:cNvPicPr>
          <p:nvPr/>
        </p:nvPicPr>
        <p:blipFill>
          <a:blip r:embed="rId3"/>
          <a:stretch>
            <a:fillRect/>
          </a:stretch>
        </p:blipFill>
        <p:spPr>
          <a:xfrm>
            <a:off x="1686876" y="332656"/>
            <a:ext cx="6601682" cy="6090895"/>
          </a:xfrm>
          <a:prstGeom prst="rect">
            <a:avLst/>
          </a:prstGeom>
        </p:spPr>
      </p:pic>
      <p:sp>
        <p:nvSpPr>
          <p:cNvPr id="2" name="TextBox 1">
            <a:extLst>
              <a:ext uri="{FF2B5EF4-FFF2-40B4-BE49-F238E27FC236}">
                <a16:creationId xmlns:a16="http://schemas.microsoft.com/office/drawing/2014/main" id="{675AE4FF-F410-0F93-324B-3855E39653CA}"/>
              </a:ext>
            </a:extLst>
          </p:cNvPr>
          <p:cNvSpPr txBox="1"/>
          <p:nvPr/>
        </p:nvSpPr>
        <p:spPr>
          <a:xfrm>
            <a:off x="2339752" y="44624"/>
            <a:ext cx="5745484" cy="1569660"/>
          </a:xfrm>
          <a:prstGeom prst="rect">
            <a:avLst/>
          </a:prstGeom>
          <a:noFill/>
        </p:spPr>
        <p:txBody>
          <a:bodyPr wrap="none" rtlCol="0">
            <a:spAutoFit/>
          </a:bodyPr>
          <a:lstStyle/>
          <a:p>
            <a:r>
              <a:rPr lang="en-IT"/>
              <a:t>A. Compton 1923 - Direct Compton effect</a:t>
            </a:r>
          </a:p>
          <a:p>
            <a:endParaRPr lang="en-IT"/>
          </a:p>
          <a:p>
            <a:r>
              <a:rPr lang="en-IT"/>
              <a:t>J. Follin 1947 - Inverse Compton Scattering</a:t>
            </a:r>
          </a:p>
          <a:p>
            <a:pPr algn="ctr"/>
            <a:r>
              <a:rPr lang="en-GB" i="1"/>
              <a:t>f</a:t>
            </a:r>
            <a:r>
              <a:rPr lang="en-IT" i="1"/>
              <a:t>irst published (non classified) study on ICS*</a:t>
            </a:r>
          </a:p>
        </p:txBody>
      </p:sp>
      <p:sp>
        <p:nvSpPr>
          <p:cNvPr id="3" name="TextBox 2">
            <a:extLst>
              <a:ext uri="{FF2B5EF4-FFF2-40B4-BE49-F238E27FC236}">
                <a16:creationId xmlns:a16="http://schemas.microsoft.com/office/drawing/2014/main" id="{6870BC13-E569-3553-8FF6-5AB35830DAC8}"/>
              </a:ext>
            </a:extLst>
          </p:cNvPr>
          <p:cNvSpPr txBox="1"/>
          <p:nvPr/>
        </p:nvSpPr>
        <p:spPr>
          <a:xfrm>
            <a:off x="251520" y="6423551"/>
            <a:ext cx="6775124" cy="400110"/>
          </a:xfrm>
          <a:prstGeom prst="rect">
            <a:avLst/>
          </a:prstGeom>
          <a:noFill/>
        </p:spPr>
        <p:txBody>
          <a:bodyPr wrap="none" rtlCol="0">
            <a:spAutoFit/>
          </a:bodyPr>
          <a:lstStyle/>
          <a:p>
            <a:r>
              <a:rPr lang="en-IT" sz="2000" i="1"/>
              <a:t>* </a:t>
            </a:r>
            <a:r>
              <a:rPr lang="en-GB" sz="2000" i="1"/>
              <a:t>b</a:t>
            </a:r>
            <a:r>
              <a:rPr lang="en-IT" sz="2000" i="1"/>
              <a:t>ut </a:t>
            </a:r>
            <a:r>
              <a:rPr lang="en-GB" sz="2000" i="1"/>
              <a:t>u</a:t>
            </a:r>
            <a:r>
              <a:rPr lang="en-IT" sz="2000" i="1"/>
              <a:t>nknown and not credited in the whole literature on ICS</a:t>
            </a:r>
          </a:p>
        </p:txBody>
      </p:sp>
      <p:sp>
        <p:nvSpPr>
          <p:cNvPr id="4" name="Oval 3">
            <a:extLst>
              <a:ext uri="{FF2B5EF4-FFF2-40B4-BE49-F238E27FC236}">
                <a16:creationId xmlns:a16="http://schemas.microsoft.com/office/drawing/2014/main" id="{2A996B35-49F0-221B-684E-114E42486665}"/>
              </a:ext>
            </a:extLst>
          </p:cNvPr>
          <p:cNvSpPr/>
          <p:nvPr/>
        </p:nvSpPr>
        <p:spPr bwMode="auto">
          <a:xfrm>
            <a:off x="3635896" y="1556792"/>
            <a:ext cx="3168352" cy="792088"/>
          </a:xfrm>
          <a:prstGeom prst="ellipse">
            <a:avLst/>
          </a:prstGeom>
          <a:solidFill>
            <a:srgbClr val="FFFF00">
              <a:alpha val="3084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5" name="TextBox 4">
            <a:extLst>
              <a:ext uri="{FF2B5EF4-FFF2-40B4-BE49-F238E27FC236}">
                <a16:creationId xmlns:a16="http://schemas.microsoft.com/office/drawing/2014/main" id="{D936FF36-ACEB-8D8D-7337-B89152A2ABCB}"/>
              </a:ext>
            </a:extLst>
          </p:cNvPr>
          <p:cNvSpPr txBox="1"/>
          <p:nvPr/>
        </p:nvSpPr>
        <p:spPr>
          <a:xfrm>
            <a:off x="146684" y="3573016"/>
            <a:ext cx="8457764" cy="707886"/>
          </a:xfrm>
          <a:prstGeom prst="rect">
            <a:avLst/>
          </a:prstGeom>
          <a:noFill/>
        </p:spPr>
        <p:txBody>
          <a:bodyPr wrap="none" rtlCol="0">
            <a:spAutoFit/>
          </a:bodyPr>
          <a:lstStyle/>
          <a:p>
            <a:pPr algn="ctr"/>
            <a:r>
              <a:rPr lang="en-GB" sz="2000"/>
              <a:t>S</a:t>
            </a:r>
            <a:r>
              <a:rPr lang="en-IT" sz="2000"/>
              <a:t>econd motivation to study ICS in the late ‘40s was understanding why</a:t>
            </a:r>
          </a:p>
          <a:p>
            <a:pPr algn="ctr"/>
            <a:r>
              <a:rPr lang="en-IT" sz="2000"/>
              <a:t>electrons are almost missing in cosmic rays bombarding the upper atmosphere</a:t>
            </a:r>
          </a:p>
        </p:txBody>
      </p:sp>
      <p:sp>
        <p:nvSpPr>
          <p:cNvPr id="6" name="TextBox 5">
            <a:extLst>
              <a:ext uri="{FF2B5EF4-FFF2-40B4-BE49-F238E27FC236}">
                <a16:creationId xmlns:a16="http://schemas.microsoft.com/office/drawing/2014/main" id="{2C1B2138-356C-74F8-80A3-B3649A236AFA}"/>
              </a:ext>
            </a:extLst>
          </p:cNvPr>
          <p:cNvSpPr txBox="1"/>
          <p:nvPr/>
        </p:nvSpPr>
        <p:spPr>
          <a:xfrm>
            <a:off x="120079" y="5068453"/>
            <a:ext cx="8844409" cy="707886"/>
          </a:xfrm>
          <a:prstGeom prst="rect">
            <a:avLst/>
          </a:prstGeom>
          <a:noFill/>
        </p:spPr>
        <p:txBody>
          <a:bodyPr wrap="none" rtlCol="0">
            <a:spAutoFit/>
          </a:bodyPr>
          <a:lstStyle/>
          <a:p>
            <a:pPr algn="ctr"/>
            <a:r>
              <a:rPr lang="en-GB" sz="2000"/>
              <a:t>B</a:t>
            </a:r>
            <a:r>
              <a:rPr lang="en-IT" sz="2000"/>
              <a:t>oth directions (nuclear bomb and astrophysics) were looking for</a:t>
            </a:r>
          </a:p>
          <a:p>
            <a:pPr algn="ctr"/>
            <a:r>
              <a:rPr lang="en-IT" sz="2000"/>
              <a:t>a mechanism capable to transfer maximum energy from the electrons to the photons </a:t>
            </a:r>
          </a:p>
        </p:txBody>
      </p:sp>
    </p:spTree>
    <p:extLst>
      <p:ext uri="{BB962C8B-B14F-4D97-AF65-F5344CB8AC3E}">
        <p14:creationId xmlns:p14="http://schemas.microsoft.com/office/powerpoint/2010/main" val="39866009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paper with text and images&#10;&#10;Description automatically generated">
            <a:extLst>
              <a:ext uri="{FF2B5EF4-FFF2-40B4-BE49-F238E27FC236}">
                <a16:creationId xmlns:a16="http://schemas.microsoft.com/office/drawing/2014/main" id="{72DD4BBE-CAEE-0AC9-78FB-FFBA27282208}"/>
              </a:ext>
            </a:extLst>
          </p:cNvPr>
          <p:cNvPicPr>
            <a:picLocks noChangeAspect="1"/>
          </p:cNvPicPr>
          <p:nvPr/>
        </p:nvPicPr>
        <p:blipFill>
          <a:blip r:embed="rId3"/>
          <a:stretch>
            <a:fillRect/>
          </a:stretch>
        </p:blipFill>
        <p:spPr>
          <a:xfrm>
            <a:off x="1691680" y="579729"/>
            <a:ext cx="6818457" cy="4937503"/>
          </a:xfrm>
          <a:prstGeom prst="rect">
            <a:avLst/>
          </a:prstGeom>
        </p:spPr>
      </p:pic>
      <p:sp>
        <p:nvSpPr>
          <p:cNvPr id="2" name="TextBox 1">
            <a:extLst>
              <a:ext uri="{FF2B5EF4-FFF2-40B4-BE49-F238E27FC236}">
                <a16:creationId xmlns:a16="http://schemas.microsoft.com/office/drawing/2014/main" id="{A0F05235-D880-83BE-65A9-BD9AF2E1AD7F}"/>
              </a:ext>
            </a:extLst>
          </p:cNvPr>
          <p:cNvSpPr txBox="1"/>
          <p:nvPr/>
        </p:nvSpPr>
        <p:spPr>
          <a:xfrm>
            <a:off x="2051720" y="44624"/>
            <a:ext cx="6017994" cy="707886"/>
          </a:xfrm>
          <a:prstGeom prst="rect">
            <a:avLst/>
          </a:prstGeom>
          <a:noFill/>
        </p:spPr>
        <p:txBody>
          <a:bodyPr wrap="none" rtlCol="0">
            <a:spAutoFit/>
          </a:bodyPr>
          <a:lstStyle/>
          <a:p>
            <a:pPr algn="ctr"/>
            <a:r>
              <a:rPr lang="en-GB" sz="2000" b="1" i="1">
                <a:solidFill>
                  <a:srgbClr val="C00000"/>
                </a:solidFill>
              </a:rPr>
              <a:t>P</a:t>
            </a:r>
            <a:r>
              <a:rPr lang="en-IT" sz="2000" b="1" i="1">
                <a:solidFill>
                  <a:srgbClr val="C00000"/>
                </a:solidFill>
              </a:rPr>
              <a:t>ublication referenced by everybody in ICS community</a:t>
            </a:r>
          </a:p>
          <a:p>
            <a:pPr algn="ctr"/>
            <a:r>
              <a:rPr lang="en-GB" sz="2000" b="1" i="1">
                <a:solidFill>
                  <a:srgbClr val="C00000"/>
                </a:solidFill>
              </a:rPr>
              <a:t>a</a:t>
            </a:r>
            <a:r>
              <a:rPr lang="en-IT" sz="2000" b="1" i="1">
                <a:solidFill>
                  <a:srgbClr val="C00000"/>
                </a:solidFill>
              </a:rPr>
              <a:t>s the first published paper on ICS</a:t>
            </a:r>
          </a:p>
        </p:txBody>
      </p:sp>
      <p:grpSp>
        <p:nvGrpSpPr>
          <p:cNvPr id="7" name="Group 6">
            <a:extLst>
              <a:ext uri="{FF2B5EF4-FFF2-40B4-BE49-F238E27FC236}">
                <a16:creationId xmlns:a16="http://schemas.microsoft.com/office/drawing/2014/main" id="{D2317A61-87DA-1174-D07F-9ED657BD5C59}"/>
              </a:ext>
            </a:extLst>
          </p:cNvPr>
          <p:cNvGrpSpPr/>
          <p:nvPr/>
        </p:nvGrpSpPr>
        <p:grpSpPr>
          <a:xfrm>
            <a:off x="1835696" y="2999110"/>
            <a:ext cx="6214070" cy="3598242"/>
            <a:chOff x="1835696" y="2999110"/>
            <a:chExt cx="6214070" cy="3598242"/>
          </a:xfrm>
        </p:grpSpPr>
        <p:pic>
          <p:nvPicPr>
            <p:cNvPr id="6" name="Picture 5" descr="A black and white text on a white background&#10;&#10;Description automatically generated">
              <a:extLst>
                <a:ext uri="{FF2B5EF4-FFF2-40B4-BE49-F238E27FC236}">
                  <a16:creationId xmlns:a16="http://schemas.microsoft.com/office/drawing/2014/main" id="{FBD039FD-F625-2448-C76B-0C20EB89C555}"/>
                </a:ext>
              </a:extLst>
            </p:cNvPr>
            <p:cNvPicPr>
              <a:picLocks noChangeAspect="1"/>
            </p:cNvPicPr>
            <p:nvPr/>
          </p:nvPicPr>
          <p:blipFill>
            <a:blip r:embed="rId4"/>
            <a:stretch>
              <a:fillRect/>
            </a:stretch>
          </p:blipFill>
          <p:spPr>
            <a:xfrm>
              <a:off x="1835696" y="2999110"/>
              <a:ext cx="6214070" cy="3598242"/>
            </a:xfrm>
            <a:prstGeom prst="rect">
              <a:avLst/>
            </a:prstGeom>
          </p:spPr>
        </p:pic>
        <p:sp>
          <p:nvSpPr>
            <p:cNvPr id="4" name="Rectangle 3">
              <a:extLst>
                <a:ext uri="{FF2B5EF4-FFF2-40B4-BE49-F238E27FC236}">
                  <a16:creationId xmlns:a16="http://schemas.microsoft.com/office/drawing/2014/main" id="{CEEAB715-631A-4B3A-2505-25C5C8BC40A4}"/>
                </a:ext>
              </a:extLst>
            </p:cNvPr>
            <p:cNvSpPr/>
            <p:nvPr/>
          </p:nvSpPr>
          <p:spPr bwMode="auto">
            <a:xfrm>
              <a:off x="1907704" y="5301208"/>
              <a:ext cx="6048672" cy="1251992"/>
            </a:xfrm>
            <a:prstGeom prst="rect">
              <a:avLst/>
            </a:prstGeom>
            <a:solidFill>
              <a:srgbClr val="FFFF00">
                <a:alpha val="504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grpSp>
    </p:spTree>
    <p:extLst>
      <p:ext uri="{BB962C8B-B14F-4D97-AF65-F5344CB8AC3E}">
        <p14:creationId xmlns:p14="http://schemas.microsoft.com/office/powerpoint/2010/main" val="275423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Segnaposto data 6">
            <a:extLst>
              <a:ext uri="{FF2B5EF4-FFF2-40B4-BE49-F238E27FC236}">
                <a16:creationId xmlns:a16="http://schemas.microsoft.com/office/drawing/2014/main" id="{6E234DE1-9D71-BA0B-9E2B-CAEA6293371A}"/>
              </a:ext>
            </a:extLst>
          </p:cNvPr>
          <p:cNvSpPr>
            <a:spLocks noGrp="1"/>
          </p:cNvSpPr>
          <p:nvPr>
            <p:ph type="dt" sz="quarter" idx="10"/>
          </p:nvPr>
        </p:nvSpPr>
        <p:spPr>
          <a:xfrm>
            <a:off x="0" y="6553200"/>
            <a:ext cx="471601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TECHNO-CLS Workshop - Ferrara – Oct. 6th 2023</a:t>
            </a:r>
            <a:endParaRPr lang="en-US" sz="1400"/>
          </a:p>
        </p:txBody>
      </p:sp>
      <p:pic>
        <p:nvPicPr>
          <p:cNvPr id="10" name="Picture 9" descr="A screenshot of a computer&#10;&#10;Description automatically generated">
            <a:extLst>
              <a:ext uri="{FF2B5EF4-FFF2-40B4-BE49-F238E27FC236}">
                <a16:creationId xmlns:a16="http://schemas.microsoft.com/office/drawing/2014/main" id="{DC58EB0A-E8D2-BD35-DB82-8485C40C9A29}"/>
              </a:ext>
            </a:extLst>
          </p:cNvPr>
          <p:cNvPicPr>
            <a:picLocks noChangeAspect="1"/>
          </p:cNvPicPr>
          <p:nvPr/>
        </p:nvPicPr>
        <p:blipFill>
          <a:blip r:embed="rId4"/>
          <a:stretch>
            <a:fillRect/>
          </a:stretch>
        </p:blipFill>
        <p:spPr>
          <a:xfrm>
            <a:off x="1259632" y="61477"/>
            <a:ext cx="6447565" cy="2870871"/>
          </a:xfrm>
          <a:prstGeom prst="rect">
            <a:avLst/>
          </a:prstGeom>
        </p:spPr>
      </p:pic>
      <p:pic>
        <p:nvPicPr>
          <p:cNvPr id="8" name="Picture 7" descr="A graph of energy and light&#10;&#10;Description automatically generated">
            <a:extLst>
              <a:ext uri="{FF2B5EF4-FFF2-40B4-BE49-F238E27FC236}">
                <a16:creationId xmlns:a16="http://schemas.microsoft.com/office/drawing/2014/main" id="{B818B5A7-323C-DD8A-965C-FF1F65DC951F}"/>
              </a:ext>
            </a:extLst>
          </p:cNvPr>
          <p:cNvPicPr>
            <a:picLocks noChangeAspect="1"/>
          </p:cNvPicPr>
          <p:nvPr/>
        </p:nvPicPr>
        <p:blipFill>
          <a:blip r:embed="rId5"/>
          <a:stretch>
            <a:fillRect/>
          </a:stretch>
        </p:blipFill>
        <p:spPr>
          <a:xfrm>
            <a:off x="4248472" y="2589566"/>
            <a:ext cx="4716016" cy="4223810"/>
          </a:xfrm>
          <a:prstGeom prst="rect">
            <a:avLst/>
          </a:prstGeom>
        </p:spPr>
      </p:pic>
      <p:sp>
        <p:nvSpPr>
          <p:cNvPr id="2" name="TextBox 1">
            <a:extLst>
              <a:ext uri="{FF2B5EF4-FFF2-40B4-BE49-F238E27FC236}">
                <a16:creationId xmlns:a16="http://schemas.microsoft.com/office/drawing/2014/main" id="{13358A14-05B2-E03E-E742-F792273E0986}"/>
              </a:ext>
            </a:extLst>
          </p:cNvPr>
          <p:cNvSpPr txBox="1"/>
          <p:nvPr/>
        </p:nvSpPr>
        <p:spPr>
          <a:xfrm>
            <a:off x="361071" y="3429760"/>
            <a:ext cx="3680816" cy="1938992"/>
          </a:xfrm>
          <a:prstGeom prst="rect">
            <a:avLst/>
          </a:prstGeom>
          <a:solidFill>
            <a:srgbClr val="FFFF00"/>
          </a:solidFill>
        </p:spPr>
        <p:txBody>
          <a:bodyPr wrap="none" rtlCol="0">
            <a:spAutoFit/>
          </a:bodyPr>
          <a:lstStyle/>
          <a:p>
            <a:pPr algn="ctr"/>
            <a:r>
              <a:rPr lang="en-IT"/>
              <a:t>Deep Recoil</a:t>
            </a:r>
          </a:p>
          <a:p>
            <a:pPr algn="ctr"/>
            <a:r>
              <a:rPr lang="en-GB"/>
              <a:t>a</a:t>
            </a:r>
            <a:r>
              <a:rPr lang="en-IT"/>
              <a:t>nd its 2 benefits:</a:t>
            </a:r>
          </a:p>
          <a:p>
            <a:pPr algn="ctr"/>
            <a:r>
              <a:rPr lang="en-GB"/>
              <a:t>s</a:t>
            </a:r>
            <a:r>
              <a:rPr lang="en-IT"/>
              <a:t>pectral purification</a:t>
            </a:r>
          </a:p>
          <a:p>
            <a:pPr algn="ctr"/>
            <a:r>
              <a:rPr lang="en-GB"/>
              <a:t>a</a:t>
            </a:r>
            <a:r>
              <a:rPr lang="en-IT"/>
              <a:t>nd</a:t>
            </a:r>
          </a:p>
          <a:p>
            <a:pPr algn="ctr"/>
            <a:r>
              <a:rPr lang="en-GB"/>
              <a:t>s</a:t>
            </a:r>
            <a:r>
              <a:rPr lang="en-IT"/>
              <a:t>uppression of </a:t>
            </a:r>
            <a:r>
              <a:rPr lang="en-IT">
                <a:latin typeface="Symbol" pitchFamily="2" charset="2"/>
              </a:rPr>
              <a:t>g</a:t>
            </a:r>
            <a:r>
              <a:rPr lang="en-IT" baseline="30000">
                <a:latin typeface="Symbol" pitchFamily="2" charset="2"/>
              </a:rPr>
              <a:t>2</a:t>
            </a:r>
            <a:r>
              <a:rPr lang="en-IT">
                <a:latin typeface="Symbol" pitchFamily="2" charset="2"/>
              </a:rPr>
              <a:t>q</a:t>
            </a:r>
            <a:r>
              <a:rPr lang="en-IT" baseline="30000">
                <a:latin typeface="Symbol" pitchFamily="2" charset="2"/>
              </a:rPr>
              <a:t>2</a:t>
            </a:r>
            <a:r>
              <a:rPr lang="en-IT"/>
              <a:t> desease</a:t>
            </a:r>
          </a:p>
        </p:txBody>
      </p:sp>
      <p:sp>
        <p:nvSpPr>
          <p:cNvPr id="5" name="TextBox 4">
            <a:extLst>
              <a:ext uri="{FF2B5EF4-FFF2-40B4-BE49-F238E27FC236}">
                <a16:creationId xmlns:a16="http://schemas.microsoft.com/office/drawing/2014/main" id="{82F67714-1BFA-C250-5DE8-C7EDF4B82EBB}"/>
              </a:ext>
            </a:extLst>
          </p:cNvPr>
          <p:cNvSpPr txBox="1"/>
          <p:nvPr/>
        </p:nvSpPr>
        <p:spPr>
          <a:xfrm>
            <a:off x="4932040" y="2844225"/>
            <a:ext cx="1338828" cy="584775"/>
          </a:xfrm>
          <a:prstGeom prst="rect">
            <a:avLst/>
          </a:prstGeom>
          <a:noFill/>
        </p:spPr>
        <p:txBody>
          <a:bodyPr wrap="none" rtlCol="0">
            <a:spAutoFit/>
          </a:bodyPr>
          <a:lstStyle/>
          <a:p>
            <a:r>
              <a:rPr lang="en-IT" sz="1600" i="1"/>
              <a:t>X=0.13</a:t>
            </a:r>
          </a:p>
          <a:p>
            <a:r>
              <a:rPr lang="en-IT" sz="1600" i="1">
                <a:latin typeface="Symbol" pitchFamily="2" charset="2"/>
              </a:rPr>
              <a:t>S</a:t>
            </a:r>
            <a:r>
              <a:rPr lang="en-IT" sz="1600" i="1"/>
              <a:t>=596 mbarn</a:t>
            </a:r>
          </a:p>
        </p:txBody>
      </p:sp>
      <p:sp>
        <p:nvSpPr>
          <p:cNvPr id="6" name="TextBox 5">
            <a:extLst>
              <a:ext uri="{FF2B5EF4-FFF2-40B4-BE49-F238E27FC236}">
                <a16:creationId xmlns:a16="http://schemas.microsoft.com/office/drawing/2014/main" id="{91B20B6B-EFE8-D33B-AC1F-DD55B2F2018F}"/>
              </a:ext>
            </a:extLst>
          </p:cNvPr>
          <p:cNvSpPr txBox="1"/>
          <p:nvPr/>
        </p:nvSpPr>
        <p:spPr>
          <a:xfrm>
            <a:off x="6804248" y="3708321"/>
            <a:ext cx="1338828" cy="584775"/>
          </a:xfrm>
          <a:prstGeom prst="rect">
            <a:avLst/>
          </a:prstGeom>
          <a:noFill/>
        </p:spPr>
        <p:txBody>
          <a:bodyPr wrap="none" rtlCol="0">
            <a:spAutoFit/>
          </a:bodyPr>
          <a:lstStyle/>
          <a:p>
            <a:r>
              <a:rPr lang="en-IT" sz="1600" i="1"/>
              <a:t>X=13</a:t>
            </a:r>
          </a:p>
          <a:p>
            <a:r>
              <a:rPr lang="en-IT" sz="1600" i="1">
                <a:latin typeface="Symbol" pitchFamily="2" charset="2"/>
              </a:rPr>
              <a:t>S</a:t>
            </a:r>
            <a:r>
              <a:rPr lang="en-IT" sz="1600" i="1"/>
              <a:t>=109 mbarn</a:t>
            </a:r>
          </a:p>
        </p:txBody>
      </p:sp>
      <p:graphicFrame>
        <p:nvGraphicFramePr>
          <p:cNvPr id="7" name="Object 3">
            <a:extLst>
              <a:ext uri="{FF2B5EF4-FFF2-40B4-BE49-F238E27FC236}">
                <a16:creationId xmlns:a16="http://schemas.microsoft.com/office/drawing/2014/main" id="{3E8B4784-AD85-8AD5-E8F8-F0001EB9965F}"/>
              </a:ext>
            </a:extLst>
          </p:cNvPr>
          <p:cNvGraphicFramePr>
            <a:graphicFrameLocks noChangeAspect="1"/>
          </p:cNvGraphicFramePr>
          <p:nvPr/>
        </p:nvGraphicFramePr>
        <p:xfrm>
          <a:off x="5887749" y="2471163"/>
          <a:ext cx="3171825" cy="373062"/>
        </p:xfrm>
        <a:graphic>
          <a:graphicData uri="http://schemas.openxmlformats.org/presentationml/2006/ole">
            <mc:AlternateContent xmlns:mc="http://schemas.openxmlformats.org/markup-compatibility/2006">
              <mc:Choice xmlns:v="urn:schemas-microsoft-com:vml" Requires="v">
                <p:oleObj name="Equation" r:id="rId6" imgW="1727200" imgH="203200" progId="Equation.3">
                  <p:embed/>
                </p:oleObj>
              </mc:Choice>
              <mc:Fallback>
                <p:oleObj name="Equation" r:id="rId6" imgW="1727200" imgH="203200" progId="Equation.3">
                  <p:embed/>
                  <p:pic>
                    <p:nvPicPr>
                      <p:cNvPr id="7" name="Object 3">
                        <a:extLst>
                          <a:ext uri="{FF2B5EF4-FFF2-40B4-BE49-F238E27FC236}">
                            <a16:creationId xmlns:a16="http://schemas.microsoft.com/office/drawing/2014/main" id="{3E8B4784-AD85-8AD5-E8F8-F0001EB9965F}"/>
                          </a:ext>
                        </a:extLst>
                      </p:cNvPr>
                      <p:cNvPicPr>
                        <a:picLocks noChangeAspect="1" noChangeArrowheads="1"/>
                      </p:cNvPicPr>
                      <p:nvPr/>
                    </p:nvPicPr>
                    <p:blipFill>
                      <a:blip r:embed="rId7"/>
                      <a:srcRect/>
                      <a:stretch>
                        <a:fillRect/>
                      </a:stretch>
                    </p:blipFill>
                    <p:spPr bwMode="auto">
                      <a:xfrm>
                        <a:off x="5887749" y="2471163"/>
                        <a:ext cx="3171825" cy="373062"/>
                      </a:xfrm>
                      <a:prstGeom prst="rect">
                        <a:avLst/>
                      </a:prstGeom>
                      <a:noFill/>
                      <a:ln>
                        <a:noFill/>
                      </a:ln>
                      <a:effectLst/>
                    </p:spPr>
                  </p:pic>
                </p:oleObj>
              </mc:Fallback>
            </mc:AlternateContent>
          </a:graphicData>
        </a:graphic>
      </p:graphicFrame>
      <p:sp>
        <p:nvSpPr>
          <p:cNvPr id="9" name="TextBox 8">
            <a:extLst>
              <a:ext uri="{FF2B5EF4-FFF2-40B4-BE49-F238E27FC236}">
                <a16:creationId xmlns:a16="http://schemas.microsoft.com/office/drawing/2014/main" id="{DA93CB93-0F4F-7008-1CF4-2F31BB1EB72A}"/>
              </a:ext>
            </a:extLst>
          </p:cNvPr>
          <p:cNvSpPr txBox="1"/>
          <p:nvPr/>
        </p:nvSpPr>
        <p:spPr>
          <a:xfrm>
            <a:off x="6966748" y="4788441"/>
            <a:ext cx="1133644" cy="584775"/>
          </a:xfrm>
          <a:prstGeom prst="rect">
            <a:avLst/>
          </a:prstGeom>
          <a:noFill/>
        </p:spPr>
        <p:txBody>
          <a:bodyPr wrap="none" rtlCol="0">
            <a:spAutoFit/>
          </a:bodyPr>
          <a:lstStyle/>
          <a:p>
            <a:r>
              <a:rPr lang="en-IT" sz="1600" i="1"/>
              <a:t>X=1286</a:t>
            </a:r>
          </a:p>
          <a:p>
            <a:r>
              <a:rPr lang="en-IT" sz="1600" i="1">
                <a:latin typeface="Symbol" pitchFamily="2" charset="2"/>
              </a:rPr>
              <a:t>S</a:t>
            </a:r>
            <a:r>
              <a:rPr lang="en-IT" sz="1600" i="1"/>
              <a:t>=3 mbarn</a:t>
            </a:r>
          </a:p>
        </p:txBody>
      </p:sp>
    </p:spTree>
    <p:extLst>
      <p:ext uri="{BB962C8B-B14F-4D97-AF65-F5344CB8AC3E}">
        <p14:creationId xmlns:p14="http://schemas.microsoft.com/office/powerpoint/2010/main" val="1444104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0D41027-AF56-EAF5-4F69-0E2A2B21C2A7}"/>
              </a:ext>
            </a:extLst>
          </p:cNvPr>
          <p:cNvPicPr>
            <a:picLocks noChangeAspect="1"/>
          </p:cNvPicPr>
          <p:nvPr/>
        </p:nvPicPr>
        <p:blipFill>
          <a:blip r:embed="rId2"/>
          <a:srcRect l="5900" t="24478" r="1963" b="4329"/>
          <a:stretch/>
        </p:blipFill>
        <p:spPr>
          <a:xfrm>
            <a:off x="0" y="332656"/>
            <a:ext cx="9144000" cy="4896544"/>
          </a:xfrm>
          <a:prstGeom prst="rect">
            <a:avLst/>
          </a:prstGeom>
        </p:spPr>
      </p:pic>
      <p:sp>
        <p:nvSpPr>
          <p:cNvPr id="5" name="CasellaDiTesto 4">
            <a:extLst>
              <a:ext uri="{FF2B5EF4-FFF2-40B4-BE49-F238E27FC236}">
                <a16:creationId xmlns:a16="http://schemas.microsoft.com/office/drawing/2014/main" id="{69B490F5-7481-C367-53F2-2D82D89F3052}"/>
              </a:ext>
            </a:extLst>
          </p:cNvPr>
          <p:cNvSpPr txBox="1"/>
          <p:nvPr/>
        </p:nvSpPr>
        <p:spPr>
          <a:xfrm>
            <a:off x="467544" y="0"/>
            <a:ext cx="7405425" cy="461665"/>
          </a:xfrm>
          <a:prstGeom prst="rect">
            <a:avLst/>
          </a:prstGeom>
          <a:noFill/>
        </p:spPr>
        <p:txBody>
          <a:bodyPr wrap="none" rtlCol="0">
            <a:spAutoFit/>
          </a:bodyPr>
          <a:lstStyle/>
          <a:p>
            <a:r>
              <a:rPr lang="it-IT" b="1" dirty="0" err="1">
                <a:solidFill>
                  <a:srgbClr val="FF0000"/>
                </a:solidFill>
              </a:rPr>
              <a:t>Is</a:t>
            </a:r>
            <a:r>
              <a:rPr lang="it-IT" b="1" dirty="0">
                <a:solidFill>
                  <a:srgbClr val="FF0000"/>
                </a:solidFill>
              </a:rPr>
              <a:t> </a:t>
            </a:r>
            <a:r>
              <a:rPr lang="it-IT" b="1" dirty="0" err="1">
                <a:solidFill>
                  <a:srgbClr val="FF0000"/>
                </a:solidFill>
              </a:rPr>
              <a:t>it</a:t>
            </a:r>
            <a:r>
              <a:rPr lang="it-IT" b="1" dirty="0">
                <a:solidFill>
                  <a:srgbClr val="FF0000"/>
                </a:solidFill>
              </a:rPr>
              <a:t> </a:t>
            </a:r>
            <a:r>
              <a:rPr lang="it-IT" b="1" dirty="0" err="1">
                <a:solidFill>
                  <a:srgbClr val="FF0000"/>
                </a:solidFill>
              </a:rPr>
              <a:t>possible</a:t>
            </a:r>
            <a:r>
              <a:rPr lang="it-IT" b="1" dirty="0">
                <a:solidFill>
                  <a:srgbClr val="FF0000"/>
                </a:solidFill>
              </a:rPr>
              <a:t> to think to a gamma source  </a:t>
            </a:r>
            <a:r>
              <a:rPr lang="it-IT" b="1" dirty="0" err="1">
                <a:solidFill>
                  <a:srgbClr val="FF0000"/>
                </a:solidFill>
              </a:rPr>
              <a:t>at</a:t>
            </a:r>
            <a:r>
              <a:rPr lang="it-IT" b="1" dirty="0">
                <a:solidFill>
                  <a:srgbClr val="FF0000"/>
                </a:solidFill>
              </a:rPr>
              <a:t> </a:t>
            </a:r>
            <a:r>
              <a:rPr lang="it-IT" b="1" dirty="0" err="1">
                <a:solidFill>
                  <a:srgbClr val="FF0000"/>
                </a:solidFill>
              </a:rPr>
              <a:t>EupraXia</a:t>
            </a:r>
            <a:r>
              <a:rPr lang="it-IT" b="1" dirty="0">
                <a:solidFill>
                  <a:srgbClr val="FF0000"/>
                </a:solidFill>
              </a:rPr>
              <a:t>?</a:t>
            </a:r>
          </a:p>
        </p:txBody>
      </p:sp>
    </p:spTree>
    <p:extLst>
      <p:ext uri="{BB962C8B-B14F-4D97-AF65-F5344CB8AC3E}">
        <p14:creationId xmlns:p14="http://schemas.microsoft.com/office/powerpoint/2010/main" val="3525239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ED95A30-9309-FF95-9D33-C00B8F23FA2E}"/>
                  </a:ext>
                </a:extLst>
              </p:cNvPr>
              <p:cNvSpPr txBox="1"/>
              <p:nvPr/>
            </p:nvSpPr>
            <p:spPr>
              <a:xfrm>
                <a:off x="2358008" y="1124744"/>
                <a:ext cx="4390227" cy="8084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1+</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r>
                            <a:rPr lang="it-IT" i="1">
                              <a:latin typeface="Cambria Math" panose="02040503050406030204" pitchFamily="18" charset="0"/>
                            </a:rPr>
                            <m:t>𝑋</m:t>
                          </m:r>
                        </m:den>
                      </m:f>
                    </m:oMath>
                  </m:oMathPara>
                </a14:m>
                <a:endParaRPr lang="en-US"/>
              </a:p>
            </p:txBody>
          </p:sp>
        </mc:Choice>
        <mc:Fallback xmlns="">
          <p:sp>
            <p:nvSpPr>
              <p:cNvPr id="13" name="TextBox 12">
                <a:extLst>
                  <a:ext uri="{FF2B5EF4-FFF2-40B4-BE49-F238E27FC236}">
                    <a16:creationId xmlns:a16="http://schemas.microsoft.com/office/drawing/2014/main" id="{5ED95A30-9309-FF95-9D33-C00B8F23FA2E}"/>
                  </a:ext>
                </a:extLst>
              </p:cNvPr>
              <p:cNvSpPr txBox="1">
                <a:spLocks noRot="1" noChangeAspect="1" noMove="1" noResize="1" noEditPoints="1" noAdjustHandles="1" noChangeArrowheads="1" noChangeShapeType="1" noTextEdit="1"/>
              </p:cNvSpPr>
              <p:nvPr/>
            </p:nvSpPr>
            <p:spPr>
              <a:xfrm>
                <a:off x="2358008" y="1124744"/>
                <a:ext cx="4390227" cy="808426"/>
              </a:xfrm>
              <a:prstGeom prst="rect">
                <a:avLst/>
              </a:prstGeom>
              <a:blipFill>
                <a:blip r:embed="rId4"/>
                <a:stretch>
                  <a:fillRect b="-10769"/>
                </a:stretch>
              </a:blipFill>
            </p:spPr>
            <p:txBody>
              <a:bodyPr/>
              <a:lstStyle/>
              <a:p>
                <a:r>
                  <a:rPr lang="en-IT">
                    <a:noFill/>
                  </a:rPr>
                  <a:t> </a:t>
                </a:r>
              </a:p>
            </p:txBody>
          </p:sp>
        </mc:Fallback>
      </mc:AlternateContent>
      <p:cxnSp>
        <p:nvCxnSpPr>
          <p:cNvPr id="7" name="Straight Arrow Connector 6">
            <a:extLst>
              <a:ext uri="{FF2B5EF4-FFF2-40B4-BE49-F238E27FC236}">
                <a16:creationId xmlns:a16="http://schemas.microsoft.com/office/drawing/2014/main" id="{5C25F84F-B375-6DCB-2934-D9F3B5FF018F}"/>
              </a:ext>
            </a:extLst>
          </p:cNvPr>
          <p:cNvCxnSpPr>
            <a:cxnSpLocks/>
          </p:cNvCxnSpPr>
          <p:nvPr/>
        </p:nvCxnSpPr>
        <p:spPr bwMode="auto">
          <a:xfrm flipH="1">
            <a:off x="2843808" y="2204728"/>
            <a:ext cx="1477162" cy="9555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2EEE938C-1319-0512-011F-B547A5B6999D}"/>
              </a:ext>
            </a:extLst>
          </p:cNvPr>
          <p:cNvCxnSpPr>
            <a:cxnSpLocks/>
          </p:cNvCxnSpPr>
          <p:nvPr/>
        </p:nvCxnSpPr>
        <p:spPr bwMode="auto">
          <a:xfrm>
            <a:off x="5384053" y="2195066"/>
            <a:ext cx="1364182" cy="102573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extBox 15">
            <a:extLst>
              <a:ext uri="{FF2B5EF4-FFF2-40B4-BE49-F238E27FC236}">
                <a16:creationId xmlns:a16="http://schemas.microsoft.com/office/drawing/2014/main" id="{F46E9CBF-7883-8B55-FF7D-F4961CF55BDC}"/>
              </a:ext>
            </a:extLst>
          </p:cNvPr>
          <p:cNvSpPr txBox="1"/>
          <p:nvPr/>
        </p:nvSpPr>
        <p:spPr>
          <a:xfrm>
            <a:off x="395536" y="3307551"/>
            <a:ext cx="3041217" cy="461665"/>
          </a:xfrm>
          <a:prstGeom prst="rect">
            <a:avLst/>
          </a:prstGeom>
          <a:noFill/>
        </p:spPr>
        <p:txBody>
          <a:bodyPr wrap="none" rtlCol="0">
            <a:spAutoFit/>
          </a:bodyPr>
          <a:lstStyle/>
          <a:p>
            <a:r>
              <a:rPr lang="en-IT"/>
              <a:t>Thomson limit: X &lt;&lt; 1</a:t>
            </a:r>
          </a:p>
        </p:txBody>
      </p:sp>
      <p:sp>
        <p:nvSpPr>
          <p:cNvPr id="17" name="TextBox 16">
            <a:extLst>
              <a:ext uri="{FF2B5EF4-FFF2-40B4-BE49-F238E27FC236}">
                <a16:creationId xmlns:a16="http://schemas.microsoft.com/office/drawing/2014/main" id="{DFB446AC-C5BD-D848-AB4D-1483D7393F0C}"/>
              </a:ext>
            </a:extLst>
          </p:cNvPr>
          <p:cNvSpPr txBox="1"/>
          <p:nvPr/>
        </p:nvSpPr>
        <p:spPr>
          <a:xfrm>
            <a:off x="4956780" y="3315107"/>
            <a:ext cx="3869970" cy="461665"/>
          </a:xfrm>
          <a:prstGeom prst="rect">
            <a:avLst/>
          </a:prstGeom>
          <a:noFill/>
        </p:spPr>
        <p:txBody>
          <a:bodyPr wrap="none" rtlCol="0">
            <a:spAutoFit/>
          </a:bodyPr>
          <a:lstStyle/>
          <a:p>
            <a:r>
              <a:rPr lang="en-IT"/>
              <a:t>Deep recoil Compton: X &gt;&gt; 1</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19B5FDF-EE43-A6B8-2764-B67D4F01199F}"/>
                  </a:ext>
                </a:extLst>
              </p:cNvPr>
              <p:cNvSpPr txBox="1"/>
              <p:nvPr/>
            </p:nvSpPr>
            <p:spPr>
              <a:xfrm>
                <a:off x="326611" y="3916509"/>
                <a:ext cx="3041218" cy="80842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b="0" i="1">
                              <a:latin typeface="Cambria Math" panose="02040503050406030204" pitchFamily="18" charset="0"/>
                            </a:rPr>
                            <m:t>4</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1+</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i="1">
                                  <a:latin typeface="Cambria Math" panose="02040503050406030204" pitchFamily="18" charset="0"/>
                                  <a:ea typeface="Cambria Math" panose="02040503050406030204" pitchFamily="18" charset="0"/>
                                </a:rPr>
                                <m:t>2</m:t>
                              </m:r>
                            </m:sup>
                          </m:sSup>
                        </m:den>
                      </m:f>
                    </m:oMath>
                  </m:oMathPara>
                </a14:m>
                <a:endParaRPr lang="en-US"/>
              </a:p>
            </p:txBody>
          </p:sp>
        </mc:Choice>
        <mc:Fallback xmlns="">
          <p:sp>
            <p:nvSpPr>
              <p:cNvPr id="18" name="TextBox 17">
                <a:extLst>
                  <a:ext uri="{FF2B5EF4-FFF2-40B4-BE49-F238E27FC236}">
                    <a16:creationId xmlns:a16="http://schemas.microsoft.com/office/drawing/2014/main" id="{B19B5FDF-EE43-A6B8-2764-B67D4F01199F}"/>
                  </a:ext>
                </a:extLst>
              </p:cNvPr>
              <p:cNvSpPr txBox="1">
                <a:spLocks noRot="1" noChangeAspect="1" noMove="1" noResize="1" noEditPoints="1" noAdjustHandles="1" noChangeArrowheads="1" noChangeShapeType="1" noTextEdit="1"/>
              </p:cNvSpPr>
              <p:nvPr/>
            </p:nvSpPr>
            <p:spPr>
              <a:xfrm>
                <a:off x="326611" y="3916509"/>
                <a:ext cx="3041218" cy="808426"/>
              </a:xfrm>
              <a:prstGeom prst="rect">
                <a:avLst/>
              </a:prstGeom>
              <a:blipFill>
                <a:blip r:embed="rId5"/>
                <a:stretch>
                  <a:fillRect b="-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5A2A525-C7A3-7BD9-7CC4-CB2ED3C44385}"/>
                  </a:ext>
                </a:extLst>
              </p:cNvPr>
              <p:cNvSpPr txBox="1"/>
              <p:nvPr/>
            </p:nvSpPr>
            <p:spPr>
              <a:xfrm>
                <a:off x="4753605" y="3863549"/>
                <a:ext cx="4282891" cy="8373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r>
                        <a:rPr lang="it-IT" b="0"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1</m:t>
                              </m:r>
                            </m:num>
                            <m:den>
                              <m:r>
                                <a:rPr lang="it-IT" i="1">
                                  <a:latin typeface="Cambria Math" panose="02040503050406030204" pitchFamily="18" charset="0"/>
                                </a:rPr>
                                <m:t>𝑋</m:t>
                              </m:r>
                            </m:den>
                          </m:f>
                          <m:r>
                            <a:rPr lang="it-IT" i="1">
                              <a:latin typeface="Cambria Math" panose="02040503050406030204" pitchFamily="18" charset="0"/>
                            </a:rPr>
                            <m:t>−</m:t>
                          </m:r>
                          <m:f>
                            <m:fPr>
                              <m:ctrlPr>
                                <a:rPr lang="it-IT" i="1">
                                  <a:latin typeface="Cambria Math" panose="02040503050406030204" pitchFamily="18" charset="0"/>
                                </a:rPr>
                              </m:ctrlPr>
                            </m:fPr>
                            <m:num>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b="0" i="1">
                                      <a:latin typeface="Cambria Math" panose="02040503050406030204" pitchFamily="18" charset="0"/>
                                    </a:rPr>
                                    <m:t>2</m:t>
                                  </m:r>
                                </m:sup>
                              </m:sSup>
                              <m:sSup>
                                <m:sSupPr>
                                  <m:ctrlPr>
                                    <a:rPr lang="it-IT" i="1">
                                      <a:latin typeface="Cambria Math" panose="02040503050406030204" pitchFamily="18" charset="0"/>
                                    </a:rPr>
                                  </m:ctrlPr>
                                </m:sSupPr>
                                <m:e>
                                  <m:r>
                                    <a:rPr lang="it-IT" i="1">
                                      <a:latin typeface="Cambria Math" panose="02040503050406030204" pitchFamily="18" charset="0"/>
                                      <a:ea typeface="Cambria Math" panose="02040503050406030204" pitchFamily="18" charset="0"/>
                                    </a:rPr>
                                    <m:t>𝜗</m:t>
                                  </m:r>
                                </m:e>
                                <m:sup>
                                  <m:r>
                                    <a:rPr lang="it-IT" b="0" i="1">
                                      <a:latin typeface="Cambria Math" panose="02040503050406030204" pitchFamily="18" charset="0"/>
                                    </a:rPr>
                                    <m:t>2</m:t>
                                  </m:r>
                                </m:sup>
                              </m:sSup>
                            </m:num>
                            <m:den>
                              <m:r>
                                <a:rPr lang="it-IT" i="1">
                                  <a:latin typeface="Cambria Math" panose="02040503050406030204" pitchFamily="18" charset="0"/>
                                </a:rPr>
                                <m:t>𝑋</m:t>
                              </m:r>
                            </m:den>
                          </m:f>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baseline="30000"/>
              </a:p>
            </p:txBody>
          </p:sp>
        </mc:Choice>
        <mc:Fallback xmlns="">
          <p:sp>
            <p:nvSpPr>
              <p:cNvPr id="19" name="TextBox 18">
                <a:extLst>
                  <a:ext uri="{FF2B5EF4-FFF2-40B4-BE49-F238E27FC236}">
                    <a16:creationId xmlns:a16="http://schemas.microsoft.com/office/drawing/2014/main" id="{55A2A525-C7A3-7BD9-7CC4-CB2ED3C44385}"/>
                  </a:ext>
                </a:extLst>
              </p:cNvPr>
              <p:cNvSpPr txBox="1">
                <a:spLocks noRot="1" noChangeAspect="1" noMove="1" noResize="1" noEditPoints="1" noAdjustHandles="1" noChangeArrowheads="1" noChangeShapeType="1" noTextEdit="1"/>
              </p:cNvSpPr>
              <p:nvPr/>
            </p:nvSpPr>
            <p:spPr>
              <a:xfrm>
                <a:off x="4753605" y="3863549"/>
                <a:ext cx="4282891" cy="837345"/>
              </a:xfrm>
              <a:prstGeom prst="rect">
                <a:avLst/>
              </a:prstGeom>
              <a:blipFill>
                <a:blip r:embed="rId6"/>
                <a:stretch>
                  <a:fillRect/>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FE450BB-BF42-DFE5-AD9C-B272AD9952BD}"/>
                  </a:ext>
                </a:extLst>
              </p:cNvPr>
              <p:cNvSpPr txBox="1"/>
              <p:nvPr/>
            </p:nvSpPr>
            <p:spPr>
              <a:xfrm>
                <a:off x="3367829" y="2348880"/>
                <a:ext cx="2428307" cy="7671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𝑋</m:t>
                      </m:r>
                      <m:r>
                        <a:rPr lang="it-IT" b="0" i="1">
                          <a:latin typeface="Cambria Math" panose="02040503050406030204" pitchFamily="18" charset="0"/>
                        </a:rPr>
                        <m:t>=</m:t>
                      </m:r>
                      <m:f>
                        <m:fPr>
                          <m:ctrlPr>
                            <a:rPr lang="it-IT" i="1">
                              <a:latin typeface="Cambria Math" panose="02040503050406030204" pitchFamily="18" charset="0"/>
                            </a:rPr>
                          </m:ctrlPr>
                        </m:fPr>
                        <m:num>
                          <m:r>
                            <a:rPr lang="it-IT" b="0" i="1">
                              <a:latin typeface="Cambria Math" panose="02040503050406030204" pitchFamily="18" charset="0"/>
                            </a:rPr>
                            <m:t>  4</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b="0" i="1">
                                  <a:latin typeface="Cambria Math" panose="02040503050406030204" pitchFamily="18" charset="0"/>
                                </a:rPr>
                                <m:t>𝑒</m:t>
                              </m:r>
                            </m:sub>
                          </m:sSub>
                        </m:num>
                        <m:den>
                          <m:sSup>
                            <m:sSupPr>
                              <m:ctrlPr>
                                <a:rPr lang="it-IT" b="0" i="1">
                                  <a:latin typeface="Cambria Math" panose="02040503050406030204" pitchFamily="18" charset="0"/>
                                </a:rPr>
                              </m:ctrlPr>
                            </m:sSupPr>
                            <m:e>
                              <m:d>
                                <m:dPr>
                                  <m:ctrlPr>
                                    <a:rPr lang="it-IT" i="1">
                                      <a:latin typeface="Cambria Math" panose="02040503050406030204" pitchFamily="18" charset="0"/>
                                    </a:rPr>
                                  </m:ctrlPr>
                                </m:dPr>
                                <m:e>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e>
                              </m:d>
                            </m:e>
                            <m:sup>
                              <m:r>
                                <a:rPr lang="it-IT" b="0" i="1">
                                  <a:latin typeface="Cambria Math" panose="02040503050406030204" pitchFamily="18" charset="0"/>
                                </a:rPr>
                                <m:t>2</m:t>
                              </m:r>
                            </m:sup>
                          </m:sSup>
                        </m:den>
                      </m:f>
                    </m:oMath>
                  </m:oMathPara>
                </a14:m>
                <a:endParaRPr lang="en-US"/>
              </a:p>
            </p:txBody>
          </p:sp>
        </mc:Choice>
        <mc:Fallback xmlns="">
          <p:sp>
            <p:nvSpPr>
              <p:cNvPr id="20" name="TextBox 19">
                <a:extLst>
                  <a:ext uri="{FF2B5EF4-FFF2-40B4-BE49-F238E27FC236}">
                    <a16:creationId xmlns:a16="http://schemas.microsoft.com/office/drawing/2014/main" id="{9FE450BB-BF42-DFE5-AD9C-B272AD9952BD}"/>
                  </a:ext>
                </a:extLst>
              </p:cNvPr>
              <p:cNvSpPr txBox="1">
                <a:spLocks noRot="1" noChangeAspect="1" noMove="1" noResize="1" noEditPoints="1" noAdjustHandles="1" noChangeArrowheads="1" noChangeShapeType="1" noTextEdit="1"/>
              </p:cNvSpPr>
              <p:nvPr/>
            </p:nvSpPr>
            <p:spPr>
              <a:xfrm>
                <a:off x="3367829" y="2348880"/>
                <a:ext cx="2428307" cy="767198"/>
              </a:xfrm>
              <a:prstGeom prst="rect">
                <a:avLst/>
              </a:prstGeom>
              <a:blipFill>
                <a:blip r:embed="rId7"/>
                <a:stretch>
                  <a:fillRect t="-806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F1318B6-1A17-309C-FE8F-C3E2C34907DA}"/>
                  </a:ext>
                </a:extLst>
              </p:cNvPr>
              <p:cNvSpPr txBox="1"/>
              <p:nvPr/>
            </p:nvSpPr>
            <p:spPr>
              <a:xfrm>
                <a:off x="611560" y="5969105"/>
                <a:ext cx="7931824" cy="7722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𝑛𝑜𝑡𝑒</m:t>
                      </m:r>
                      <m:r>
                        <a:rPr lang="it-IT" b="0" i="1">
                          <a:latin typeface="Cambria Math" panose="02040503050406030204" pitchFamily="18" charset="0"/>
                        </a:rPr>
                        <m:t> </m:t>
                      </m:r>
                      <m:r>
                        <a:rPr lang="it-IT" b="0" i="1">
                          <a:latin typeface="Cambria Math" panose="02040503050406030204" pitchFamily="18" charset="0"/>
                        </a:rPr>
                        <m:t>𝑡h𝑎𝑡</m:t>
                      </m:r>
                      <m:r>
                        <a:rPr lang="it-IT" b="0" i="1">
                          <a:latin typeface="Cambria Math" panose="02040503050406030204" pitchFamily="18" charset="0"/>
                        </a:rPr>
                        <m:t>  </m:t>
                      </m:r>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𝑐𝑚</m:t>
                          </m:r>
                        </m:sub>
                      </m:sSub>
                      <m:r>
                        <a:rPr lang="it-IT" b="0" i="1">
                          <a:latin typeface="Cambria Math" panose="02040503050406030204" pitchFamily="18"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rad>
                        <m:radPr>
                          <m:degHide m:val="on"/>
                          <m:ctrlPr>
                            <a:rPr lang="it-IT" b="0" i="1">
                              <a:latin typeface="Cambria Math" panose="02040503050406030204" pitchFamily="18" charset="0"/>
                            </a:rPr>
                          </m:ctrlPr>
                        </m:radPr>
                        <m:deg/>
                        <m:e>
                          <m:r>
                            <a:rPr lang="it-IT" b="0" i="1">
                              <a:latin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rPr>
                            <m:t>  </m:t>
                          </m:r>
                        </m:e>
                      </m:rad>
                      <m:r>
                        <a:rPr lang="it-IT" b="0" i="1">
                          <a:latin typeface="Cambria Math" panose="02040503050406030204" pitchFamily="18" charset="0"/>
                        </a:rPr>
                        <m:t>,  </m:t>
                      </m:r>
                      <m:r>
                        <a:rPr lang="it-IT" b="0" i="1">
                          <a:latin typeface="Cambria Math" panose="02040503050406030204" pitchFamily="18" charset="0"/>
                        </a:rPr>
                        <m:t>𝑖𝑓</m:t>
                      </m:r>
                      <m:r>
                        <a:rPr lang="it-IT" b="0" i="1">
                          <a:latin typeface="Cambria Math" panose="02040503050406030204" pitchFamily="18" charset="0"/>
                        </a:rPr>
                        <m:t> </m:t>
                      </m:r>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≫1⇒</m:t>
                      </m:r>
                      <m:r>
                        <a:rPr lang="it-IT" b="0" i="1">
                          <a:latin typeface="Cambria Math" panose="02040503050406030204" pitchFamily="18" charset="0"/>
                        </a:rPr>
                        <m:t>𝑋</m:t>
                      </m:r>
                      <m:r>
                        <a:rPr lang="it-IT" b="0" i="1">
                          <a:latin typeface="Cambria Math" panose="02040503050406030204" pitchFamily="18" charset="0"/>
                          <a:ea typeface="Cambria Math" panose="02040503050406030204" pitchFamily="18" charset="0"/>
                        </a:rPr>
                        <m:t>~</m:t>
                      </m:r>
                      <m:sSup>
                        <m:sSupPr>
                          <m:ctrlPr>
                            <a:rPr lang="it-IT" b="0" i="1">
                              <a:latin typeface="Cambria Math" panose="02040503050406030204" pitchFamily="18" charset="0"/>
                              <a:ea typeface="Cambria Math" panose="02040503050406030204" pitchFamily="18" charset="0"/>
                            </a:rPr>
                          </m:ctrlPr>
                        </m:sSupPr>
                        <m:e>
                          <m:d>
                            <m:dPr>
                              <m:ctrlPr>
                                <a:rPr lang="it-IT" b="0" i="1">
                                  <a:latin typeface="Cambria Math" panose="02040503050406030204" pitchFamily="18" charset="0"/>
                                  <a:ea typeface="Cambria Math" panose="02040503050406030204" pitchFamily="18" charset="0"/>
                                </a:rPr>
                              </m:ctrlPr>
                            </m:dPr>
                            <m:e>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𝑐𝑚</m:t>
                                      </m:r>
                                    </m:sub>
                                  </m:sSub>
                                </m:num>
                                <m:den>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den>
                              </m:f>
                            </m:e>
                          </m:d>
                        </m:e>
                        <m:sup>
                          <m:r>
                            <a:rPr lang="it-IT" b="0" i="1">
                              <a:latin typeface="Cambria Math" panose="02040503050406030204" pitchFamily="18" charset="0"/>
                              <a:ea typeface="Cambria Math" panose="02040503050406030204" pitchFamily="18" charset="0"/>
                            </a:rPr>
                            <m:t>2</m:t>
                          </m:r>
                        </m:sup>
                      </m:sSup>
                    </m:oMath>
                  </m:oMathPara>
                </a14:m>
                <a:endParaRPr lang="en-US"/>
              </a:p>
            </p:txBody>
          </p:sp>
        </mc:Choice>
        <mc:Fallback xmlns="">
          <p:sp>
            <p:nvSpPr>
              <p:cNvPr id="2" name="TextBox 1">
                <a:extLst>
                  <a:ext uri="{FF2B5EF4-FFF2-40B4-BE49-F238E27FC236}">
                    <a16:creationId xmlns:a16="http://schemas.microsoft.com/office/drawing/2014/main" id="{5F1318B6-1A17-309C-FE8F-C3E2C34907DA}"/>
                  </a:ext>
                </a:extLst>
              </p:cNvPr>
              <p:cNvSpPr txBox="1">
                <a:spLocks noRot="1" noChangeAspect="1" noMove="1" noResize="1" noEditPoints="1" noAdjustHandles="1" noChangeArrowheads="1" noChangeShapeType="1" noTextEdit="1"/>
              </p:cNvSpPr>
              <p:nvPr/>
            </p:nvSpPr>
            <p:spPr>
              <a:xfrm>
                <a:off x="611560" y="5969105"/>
                <a:ext cx="7931824" cy="772263"/>
              </a:xfrm>
              <a:prstGeom prst="rect">
                <a:avLst/>
              </a:prstGeom>
              <a:blipFill>
                <a:blip r:embed="rId8"/>
                <a:stretch>
                  <a:fillRect b="-6452"/>
                </a:stretch>
              </a:blipFill>
            </p:spPr>
            <p:txBody>
              <a:bodyPr/>
              <a:lstStyle/>
              <a:p>
                <a:r>
                  <a:rPr lang="en-IT">
                    <a:noFill/>
                  </a:rPr>
                  <a:t> </a:t>
                </a:r>
              </a:p>
            </p:txBody>
          </p:sp>
        </mc:Fallback>
      </mc:AlternateContent>
      <p:sp>
        <p:nvSpPr>
          <p:cNvPr id="4" name="TextBox 3">
            <a:extLst>
              <a:ext uri="{FF2B5EF4-FFF2-40B4-BE49-F238E27FC236}">
                <a16:creationId xmlns:a16="http://schemas.microsoft.com/office/drawing/2014/main" id="{162E84FF-C9E6-5FCC-7328-4E40FC734D4B}"/>
              </a:ext>
            </a:extLst>
          </p:cNvPr>
          <p:cNvSpPr txBox="1"/>
          <p:nvPr/>
        </p:nvSpPr>
        <p:spPr>
          <a:xfrm>
            <a:off x="2264301" y="116632"/>
            <a:ext cx="5404043" cy="830997"/>
          </a:xfrm>
          <a:prstGeom prst="rect">
            <a:avLst/>
          </a:prstGeom>
          <a:noFill/>
        </p:spPr>
        <p:txBody>
          <a:bodyPr wrap="none" rtlCol="0">
            <a:spAutoFit/>
          </a:bodyPr>
          <a:lstStyle/>
          <a:p>
            <a:pPr algn="ctr"/>
            <a:r>
              <a:rPr lang="en-IT"/>
              <a:t>Inverse Compton Scattering of photons on</a:t>
            </a:r>
          </a:p>
          <a:p>
            <a:pPr algn="ctr"/>
            <a:r>
              <a:rPr lang="en-IT"/>
              <a:t>relativistic electrons, </a:t>
            </a:r>
            <a:r>
              <a:rPr lang="en-IT" i="1">
                <a:latin typeface="Symbol" pitchFamily="2" charset="2"/>
              </a:rPr>
              <a:t>q &lt; 1/g</a:t>
            </a:r>
          </a:p>
        </p:txBody>
      </p:sp>
      <p:sp>
        <p:nvSpPr>
          <p:cNvPr id="9" name="Rectangle 8">
            <a:extLst>
              <a:ext uri="{FF2B5EF4-FFF2-40B4-BE49-F238E27FC236}">
                <a16:creationId xmlns:a16="http://schemas.microsoft.com/office/drawing/2014/main" id="{936779DC-D489-2079-771F-E137EFF89F39}"/>
              </a:ext>
            </a:extLst>
          </p:cNvPr>
          <p:cNvSpPr/>
          <p:nvPr/>
        </p:nvSpPr>
        <p:spPr bwMode="auto">
          <a:xfrm>
            <a:off x="3059832" y="1026355"/>
            <a:ext cx="3168352" cy="1141398"/>
          </a:xfrm>
          <a:prstGeom prst="rect">
            <a:avLst/>
          </a:prstGeom>
          <a:solidFill>
            <a:srgbClr val="FF0000">
              <a:alpha val="51961"/>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344810-E793-0D92-491E-D5AA3248B807}"/>
                  </a:ext>
                </a:extLst>
              </p:cNvPr>
              <p:cNvSpPr txBox="1"/>
              <p:nvPr/>
            </p:nvSpPr>
            <p:spPr>
              <a:xfrm>
                <a:off x="107504" y="4877206"/>
                <a:ext cx="4305800" cy="630429"/>
              </a:xfrm>
              <a:prstGeom prst="rect">
                <a:avLst/>
              </a:prstGeom>
              <a:noFill/>
            </p:spPr>
            <p:txBody>
              <a:bodyPr wrap="square" lIns="0" tIns="0" rIns="0" bIns="0" rtlCol="0">
                <a:spAutoFit/>
              </a:bodyPr>
              <a:lstStyle/>
              <a:p>
                <a14:m>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d>
                      <m:dPr>
                        <m:ctrlPr>
                          <a:rPr lang="it-IT" i="1">
                            <a:latin typeface="Cambria Math" panose="02040503050406030204" pitchFamily="18" charset="0"/>
                          </a:rPr>
                        </m:ctrlPr>
                      </m:dPr>
                      <m:e>
                        <m:r>
                          <a:rPr lang="it-IT" i="1">
                            <a:latin typeface="Cambria Math" panose="02040503050406030204" pitchFamily="18" charset="0"/>
                            <a:ea typeface="Cambria Math" panose="02040503050406030204" pitchFamily="18" charset="0"/>
                          </a:rPr>
                          <m:t>𝜗</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𝛾</m:t>
                            </m:r>
                          </m:den>
                        </m:f>
                      </m:e>
                    </m:d>
                    <m:r>
                      <a:rPr lang="it-IT" b="0" i="1">
                        <a:latin typeface="Cambria Math" charset="0"/>
                      </a:rPr>
                      <m:t>=</m:t>
                    </m:r>
                    <m:r>
                      <a:rPr lang="it-IT" b="0" i="1">
                        <a:latin typeface="Cambria Math" panose="02040503050406030204" pitchFamily="18" charset="0"/>
                      </a:rPr>
                      <m:t>2</m:t>
                    </m:r>
                    <m:sSub>
                      <m:sSubPr>
                        <m:ctrlPr>
                          <a:rPr lang="en-US" i="1">
                            <a:latin typeface="Cambria Math" panose="02040503050406030204" pitchFamily="18" charset="0"/>
                          </a:rPr>
                        </m:ctrlPr>
                      </m:sSubPr>
                      <m:e>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𝛾</m:t>
                            </m:r>
                          </m:e>
                          <m:sup>
                            <m:r>
                              <a:rPr lang="it-IT" i="1">
                                <a:latin typeface="Cambria Math" panose="02040503050406030204" pitchFamily="18" charset="0"/>
                                <a:ea typeface="Cambria Math" panose="02040503050406030204" pitchFamily="18" charset="0"/>
                              </a:rPr>
                              <m:t>2</m:t>
                            </m:r>
                          </m:sup>
                        </m:sSup>
                        <m:r>
                          <a:rPr lang="it-IT" i="1">
                            <a:latin typeface="Cambria Math" panose="02040503050406030204" pitchFamily="18" charset="0"/>
                          </a:rPr>
                          <m:t>𝐸</m:t>
                        </m:r>
                      </m:e>
                      <m:sub>
                        <m:r>
                          <a:rPr lang="it-IT" i="1">
                            <a:latin typeface="Cambria Math" panose="02040503050406030204" pitchFamily="18" charset="0"/>
                          </a:rPr>
                          <m:t>𝑝h</m:t>
                        </m:r>
                      </m:sub>
                    </m:sSub>
                  </m:oMath>
                </a14:m>
                <a:r>
                  <a:rPr lang="en-US"/>
                  <a:t>=</a:t>
                </a:r>
                <a:r>
                  <a:rPr lang="it-IT"/>
                  <a:t> </a:t>
                </a:r>
                <a14:m>
                  <m:oMath xmlns:m="http://schemas.openxmlformats.org/officeDocument/2006/math">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sub>
                          <m:sup>
                            <m:r>
                              <a:rPr lang="it-IT" i="1">
                                <a:latin typeface="Cambria Math" panose="02040503050406030204" pitchFamily="18" charset="0"/>
                              </a:rPr>
                              <m:t>′</m:t>
                            </m:r>
                          </m:sup>
                        </m:sSubSup>
                        <m:d>
                          <m:dPr>
                            <m:ctrlPr>
                              <a:rPr lang="it-IT" i="1">
                                <a:latin typeface="Cambria Math" panose="02040503050406030204" pitchFamily="18" charset="0"/>
                              </a:rPr>
                            </m:ctrlPr>
                          </m:dPr>
                          <m:e>
                            <m:r>
                              <a:rPr lang="it-IT" i="1">
                                <a:latin typeface="Cambria Math" panose="02040503050406030204" pitchFamily="18" charset="0"/>
                                <a:ea typeface="Cambria Math" panose="02040503050406030204" pitchFamily="18" charset="0"/>
                              </a:rPr>
                              <m:t>𝜗</m:t>
                            </m:r>
                            <m:r>
                              <a:rPr lang="it-IT" i="1">
                                <a:latin typeface="Cambria Math" panose="02040503050406030204" pitchFamily="18" charset="0"/>
                                <a:ea typeface="Cambria Math" panose="02040503050406030204" pitchFamily="18" charset="0"/>
                              </a:rPr>
                              <m:t>=0</m:t>
                            </m:r>
                          </m:e>
                        </m:d>
                      </m:num>
                      <m:den>
                        <m:r>
                          <a:rPr lang="it-IT" b="0" i="1">
                            <a:latin typeface="Cambria Math" panose="02040503050406030204" pitchFamily="18" charset="0"/>
                          </a:rPr>
                          <m:t>2</m:t>
                        </m:r>
                      </m:den>
                    </m:f>
                  </m:oMath>
                </a14:m>
                <a:endParaRPr lang="en-US"/>
              </a:p>
            </p:txBody>
          </p:sp>
        </mc:Choice>
        <mc:Fallback xmlns="">
          <p:sp>
            <p:nvSpPr>
              <p:cNvPr id="5" name="TextBox 4">
                <a:extLst>
                  <a:ext uri="{FF2B5EF4-FFF2-40B4-BE49-F238E27FC236}">
                    <a16:creationId xmlns:a16="http://schemas.microsoft.com/office/drawing/2014/main" id="{E6344810-E793-0D92-491E-D5AA3248B807}"/>
                  </a:ext>
                </a:extLst>
              </p:cNvPr>
              <p:cNvSpPr txBox="1">
                <a:spLocks noRot="1" noChangeAspect="1" noMove="1" noResize="1" noEditPoints="1" noAdjustHandles="1" noChangeArrowheads="1" noChangeShapeType="1" noTextEdit="1"/>
              </p:cNvSpPr>
              <p:nvPr/>
            </p:nvSpPr>
            <p:spPr>
              <a:xfrm>
                <a:off x="107504" y="4877206"/>
                <a:ext cx="4305800" cy="630429"/>
              </a:xfrm>
              <a:prstGeom prst="rect">
                <a:avLst/>
              </a:prstGeom>
              <a:blipFill>
                <a:blip r:embed="rId9"/>
                <a:stretch>
                  <a:fillRect l="-2353" t="-4000" b="-14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7D033A8-D3CF-BEBA-F2EA-7F2BCCEA0911}"/>
                  </a:ext>
                </a:extLst>
              </p:cNvPr>
              <p:cNvSpPr txBox="1"/>
              <p:nvPr/>
            </p:nvSpPr>
            <p:spPr>
              <a:xfrm>
                <a:off x="4750319" y="4797152"/>
                <a:ext cx="4282891" cy="7517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d>
                        <m:dPr>
                          <m:ctrlPr>
                            <a:rPr lang="it-IT" i="1">
                              <a:latin typeface="Cambria Math" panose="02040503050406030204" pitchFamily="18" charset="0"/>
                            </a:rPr>
                          </m:ctrlPr>
                        </m:dPr>
                        <m:e>
                          <m:r>
                            <a:rPr lang="it-IT" i="1">
                              <a:latin typeface="Cambria Math" panose="02040503050406030204" pitchFamily="18" charset="0"/>
                              <a:ea typeface="Cambria Math" panose="02040503050406030204" pitchFamily="18" charset="0"/>
                            </a:rPr>
                            <m:t>𝜗</m:t>
                          </m:r>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1</m:t>
                              </m:r>
                            </m:num>
                            <m:den>
                              <m:r>
                                <a:rPr lang="it-IT" i="1">
                                  <a:latin typeface="Cambria Math" panose="02040503050406030204" pitchFamily="18" charset="0"/>
                                  <a:ea typeface="Cambria Math" panose="02040503050406030204" pitchFamily="18" charset="0"/>
                                </a:rPr>
                                <m:t>𝛾</m:t>
                              </m:r>
                            </m:den>
                          </m:f>
                        </m:e>
                      </m:d>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  </m:t>
                      </m:r>
                      <m:d>
                        <m:dPr>
                          <m:ctrlPr>
                            <a:rPr lang="it-IT" b="0" i="1">
                              <a:latin typeface="Cambria Math" panose="02040503050406030204" pitchFamily="18" charset="0"/>
                            </a:rPr>
                          </m:ctrlPr>
                        </m:dPr>
                        <m:e>
                          <m:r>
                            <a:rPr lang="it-IT" b="0" i="1">
                              <a:latin typeface="Cambria Math" panose="02040503050406030204" pitchFamily="18" charset="0"/>
                            </a:rPr>
                            <m:t>1−</m:t>
                          </m:r>
                          <m:f>
                            <m:fPr>
                              <m:ctrlPr>
                                <a:rPr lang="it-IT" i="1">
                                  <a:latin typeface="Cambria Math" panose="02040503050406030204" pitchFamily="18" charset="0"/>
                                </a:rPr>
                              </m:ctrlPr>
                            </m:fPr>
                            <m:num>
                              <m:r>
                                <a:rPr lang="it-IT" b="0" i="1">
                                  <a:latin typeface="Cambria Math" panose="02040503050406030204" pitchFamily="18" charset="0"/>
                                </a:rPr>
                                <m:t>2</m:t>
                              </m:r>
                            </m:num>
                            <m:den>
                              <m:r>
                                <a:rPr lang="it-IT" i="1">
                                  <a:latin typeface="Cambria Math" panose="02040503050406030204" pitchFamily="18" charset="0"/>
                                </a:rPr>
                                <m:t>𝑋</m:t>
                              </m:r>
                            </m:den>
                          </m:f>
                        </m:e>
                      </m:d>
                      <m:sSub>
                        <m:sSubPr>
                          <m:ctrlPr>
                            <a:rPr lang="it-IT"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𝑒</m:t>
                          </m:r>
                        </m:sub>
                      </m:sSub>
                    </m:oMath>
                  </m:oMathPara>
                </a14:m>
                <a:endParaRPr lang="en-US" baseline="30000"/>
              </a:p>
            </p:txBody>
          </p:sp>
        </mc:Choice>
        <mc:Fallback xmlns="">
          <p:sp>
            <p:nvSpPr>
              <p:cNvPr id="11" name="TextBox 10">
                <a:extLst>
                  <a:ext uri="{FF2B5EF4-FFF2-40B4-BE49-F238E27FC236}">
                    <a16:creationId xmlns:a16="http://schemas.microsoft.com/office/drawing/2014/main" id="{A7D033A8-D3CF-BEBA-F2EA-7F2BCCEA0911}"/>
                  </a:ext>
                </a:extLst>
              </p:cNvPr>
              <p:cNvSpPr txBox="1">
                <a:spLocks noRot="1" noChangeAspect="1" noMove="1" noResize="1" noEditPoints="1" noAdjustHandles="1" noChangeArrowheads="1" noChangeShapeType="1" noTextEdit="1"/>
              </p:cNvSpPr>
              <p:nvPr/>
            </p:nvSpPr>
            <p:spPr>
              <a:xfrm>
                <a:off x="4750319" y="4797152"/>
                <a:ext cx="4282891" cy="751744"/>
              </a:xfrm>
              <a:prstGeom prst="rect">
                <a:avLst/>
              </a:prstGeom>
              <a:blipFill>
                <a:blip r:embed="rId10"/>
                <a:stretch>
                  <a:fillRect b="-13333"/>
                </a:stretch>
              </a:blipFill>
            </p:spPr>
            <p:txBody>
              <a:bodyPr/>
              <a:lstStyle/>
              <a:p>
                <a:r>
                  <a:rPr lang="en-IT">
                    <a:noFill/>
                  </a:rPr>
                  <a:t> </a:t>
                </a:r>
              </a:p>
            </p:txBody>
          </p:sp>
        </mc:Fallback>
      </mc:AlternateContent>
    </p:spTree>
    <p:extLst>
      <p:ext uri="{BB962C8B-B14F-4D97-AF65-F5344CB8AC3E}">
        <p14:creationId xmlns:p14="http://schemas.microsoft.com/office/powerpoint/2010/main" val="1227888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Polygon&#10;&#10;Description automatically generated with low confidence">
            <a:extLst>
              <a:ext uri="{FF2B5EF4-FFF2-40B4-BE49-F238E27FC236}">
                <a16:creationId xmlns:a16="http://schemas.microsoft.com/office/drawing/2014/main" id="{951735A6-9965-E141-4EBA-CC57D0C6EB5F}"/>
              </a:ext>
            </a:extLst>
          </p:cNvPr>
          <p:cNvPicPr>
            <a:picLocks noChangeAspect="1"/>
          </p:cNvPicPr>
          <p:nvPr/>
        </p:nvPicPr>
        <p:blipFill>
          <a:blip r:embed="rId2"/>
          <a:stretch>
            <a:fillRect/>
          </a:stretch>
        </p:blipFill>
        <p:spPr>
          <a:xfrm>
            <a:off x="467544" y="624160"/>
            <a:ext cx="7772400" cy="6045200"/>
          </a:xfrm>
          <a:prstGeom prst="rect">
            <a:avLst/>
          </a:prstGeom>
        </p:spPr>
      </p:pic>
      <p:pic>
        <p:nvPicPr>
          <p:cNvPr id="3" name="Picture 2">
            <a:extLst>
              <a:ext uri="{FF2B5EF4-FFF2-40B4-BE49-F238E27FC236}">
                <a16:creationId xmlns:a16="http://schemas.microsoft.com/office/drawing/2014/main" id="{CEBC4CA3-5768-720C-6453-B1A16F0CE755}"/>
              </a:ext>
            </a:extLst>
          </p:cNvPr>
          <p:cNvPicPr>
            <a:picLocks noChangeAspect="1"/>
          </p:cNvPicPr>
          <p:nvPr/>
        </p:nvPicPr>
        <p:blipFill>
          <a:blip r:embed="rId3"/>
          <a:stretch>
            <a:fillRect/>
          </a:stretch>
        </p:blipFill>
        <p:spPr>
          <a:xfrm>
            <a:off x="40477" y="29829"/>
            <a:ext cx="1219155" cy="737276"/>
          </a:xfrm>
          <a:prstGeom prst="rect">
            <a:avLst/>
          </a:prstGeom>
        </p:spPr>
      </p:pic>
      <p:sp>
        <p:nvSpPr>
          <p:cNvPr id="5" name="TextBox 4">
            <a:extLst>
              <a:ext uri="{FF2B5EF4-FFF2-40B4-BE49-F238E27FC236}">
                <a16:creationId xmlns:a16="http://schemas.microsoft.com/office/drawing/2014/main" id="{51160566-109B-4390-6A1C-0568E06DB5DD}"/>
              </a:ext>
            </a:extLst>
          </p:cNvPr>
          <p:cNvSpPr txBox="1"/>
          <p:nvPr/>
        </p:nvSpPr>
        <p:spPr>
          <a:xfrm>
            <a:off x="1300175" y="580618"/>
            <a:ext cx="1834156" cy="400110"/>
          </a:xfrm>
          <a:prstGeom prst="rect">
            <a:avLst/>
          </a:prstGeom>
          <a:noFill/>
        </p:spPr>
        <p:txBody>
          <a:bodyPr wrap="none" rtlCol="0">
            <a:spAutoFit/>
          </a:bodyPr>
          <a:lstStyle/>
          <a:p>
            <a:r>
              <a:rPr lang="en-IT" sz="2000">
                <a:solidFill>
                  <a:srgbClr val="FF0000"/>
                </a:solidFill>
              </a:rPr>
              <a:t>20% rms spread</a:t>
            </a:r>
          </a:p>
        </p:txBody>
      </p:sp>
      <p:sp>
        <p:nvSpPr>
          <p:cNvPr id="6" name="TextBox 5">
            <a:extLst>
              <a:ext uri="{FF2B5EF4-FFF2-40B4-BE49-F238E27FC236}">
                <a16:creationId xmlns:a16="http://schemas.microsoft.com/office/drawing/2014/main" id="{FB999EDB-EEC3-0BBD-CC2A-9A8BAB3F362A}"/>
              </a:ext>
            </a:extLst>
          </p:cNvPr>
          <p:cNvSpPr txBox="1"/>
          <p:nvPr/>
        </p:nvSpPr>
        <p:spPr>
          <a:xfrm>
            <a:off x="7583728" y="980728"/>
            <a:ext cx="1524776" cy="923330"/>
          </a:xfrm>
          <a:prstGeom prst="rect">
            <a:avLst/>
          </a:prstGeom>
          <a:noFill/>
        </p:spPr>
        <p:txBody>
          <a:bodyPr wrap="none" rtlCol="0">
            <a:spAutoFit/>
          </a:bodyPr>
          <a:lstStyle/>
          <a:p>
            <a:r>
              <a:rPr lang="en-IT" sz="1800"/>
              <a:t>input e</a:t>
            </a:r>
            <a:r>
              <a:rPr lang="en-IT" sz="1800" baseline="30000"/>
              <a:t>-</a:t>
            </a:r>
            <a:r>
              <a:rPr lang="en-IT" sz="1800"/>
              <a:t> </a:t>
            </a:r>
            <a:r>
              <a:rPr lang="en-GB" sz="1800"/>
              <a:t>b</a:t>
            </a:r>
            <a:r>
              <a:rPr lang="en-IT" sz="1800"/>
              <a:t>eam</a:t>
            </a:r>
          </a:p>
          <a:p>
            <a:r>
              <a:rPr lang="en-IT" sz="1800"/>
              <a:t>10 MeV, </a:t>
            </a:r>
            <a:r>
              <a:rPr lang="en-IT" sz="1800">
                <a:solidFill>
                  <a:srgbClr val="0070C0"/>
                </a:solidFill>
              </a:rPr>
              <a:t>10</a:t>
            </a:r>
            <a:r>
              <a:rPr lang="en-IT" sz="1800" baseline="30000">
                <a:solidFill>
                  <a:srgbClr val="0070C0"/>
                </a:solidFill>
              </a:rPr>
              <a:t>-4</a:t>
            </a:r>
            <a:endParaRPr lang="en-IT" sz="1800">
              <a:solidFill>
                <a:srgbClr val="0070C0"/>
              </a:solidFill>
            </a:endParaRPr>
          </a:p>
          <a:p>
            <a:r>
              <a:rPr lang="en-GB" sz="1800">
                <a:solidFill>
                  <a:srgbClr val="0070C0"/>
                </a:solidFill>
              </a:rPr>
              <a:t>r</a:t>
            </a:r>
            <a:r>
              <a:rPr lang="en-IT" sz="1800">
                <a:solidFill>
                  <a:srgbClr val="0070C0"/>
                </a:solidFill>
              </a:rPr>
              <a:t>ms </a:t>
            </a:r>
            <a:r>
              <a:rPr lang="en-GB" sz="1800">
                <a:solidFill>
                  <a:srgbClr val="0070C0"/>
                </a:solidFill>
              </a:rPr>
              <a:t>e</a:t>
            </a:r>
            <a:r>
              <a:rPr lang="en-IT" sz="1800">
                <a:solidFill>
                  <a:srgbClr val="0070C0"/>
                </a:solidFill>
              </a:rPr>
              <a:t>n. spread</a:t>
            </a:r>
          </a:p>
        </p:txBody>
      </p:sp>
      <p:sp>
        <p:nvSpPr>
          <p:cNvPr id="7" name="TextBox 6">
            <a:extLst>
              <a:ext uri="{FF2B5EF4-FFF2-40B4-BE49-F238E27FC236}">
                <a16:creationId xmlns:a16="http://schemas.microsoft.com/office/drawing/2014/main" id="{2E1F7A43-AC35-EDE5-3E84-A6DC688EE420}"/>
              </a:ext>
            </a:extLst>
          </p:cNvPr>
          <p:cNvSpPr txBox="1"/>
          <p:nvPr/>
        </p:nvSpPr>
        <p:spPr>
          <a:xfrm>
            <a:off x="1403648" y="2952267"/>
            <a:ext cx="1667764" cy="707886"/>
          </a:xfrm>
          <a:prstGeom prst="rect">
            <a:avLst/>
          </a:prstGeom>
          <a:noFill/>
        </p:spPr>
        <p:txBody>
          <a:bodyPr wrap="none" rtlCol="0">
            <a:spAutoFit/>
          </a:bodyPr>
          <a:lstStyle/>
          <a:p>
            <a:r>
              <a:rPr lang="en-IT" sz="2000" b="1">
                <a:solidFill>
                  <a:srgbClr val="00B050"/>
                </a:solidFill>
              </a:rPr>
              <a:t>2.10</a:t>
            </a:r>
            <a:r>
              <a:rPr lang="en-IT" sz="2000" b="1" baseline="30000">
                <a:solidFill>
                  <a:srgbClr val="00B050"/>
                </a:solidFill>
              </a:rPr>
              <a:t>-4</a:t>
            </a:r>
          </a:p>
          <a:p>
            <a:r>
              <a:rPr lang="en-GB" sz="2000" b="1">
                <a:solidFill>
                  <a:srgbClr val="00B050"/>
                </a:solidFill>
              </a:rPr>
              <a:t>r</a:t>
            </a:r>
            <a:r>
              <a:rPr lang="en-IT" sz="2000" b="1">
                <a:solidFill>
                  <a:srgbClr val="00B050"/>
                </a:solidFill>
              </a:rPr>
              <a:t>ms     spread</a:t>
            </a:r>
          </a:p>
        </p:txBody>
      </p:sp>
      <p:sp>
        <p:nvSpPr>
          <p:cNvPr id="10" name="TextBox 9">
            <a:extLst>
              <a:ext uri="{FF2B5EF4-FFF2-40B4-BE49-F238E27FC236}">
                <a16:creationId xmlns:a16="http://schemas.microsoft.com/office/drawing/2014/main" id="{9801975F-9D6D-4538-F3BC-6DA9841B260C}"/>
              </a:ext>
            </a:extLst>
          </p:cNvPr>
          <p:cNvSpPr txBox="1"/>
          <p:nvPr/>
        </p:nvSpPr>
        <p:spPr>
          <a:xfrm>
            <a:off x="1479078" y="4829090"/>
            <a:ext cx="1508746" cy="400110"/>
          </a:xfrm>
          <a:prstGeom prst="rect">
            <a:avLst/>
          </a:prstGeom>
          <a:noFill/>
        </p:spPr>
        <p:txBody>
          <a:bodyPr wrap="none" rtlCol="0">
            <a:spAutoFit/>
          </a:bodyPr>
          <a:lstStyle/>
          <a:p>
            <a:r>
              <a:rPr lang="en-IT" sz="2000">
                <a:solidFill>
                  <a:srgbClr val="FF0000"/>
                </a:solidFill>
              </a:rPr>
              <a:t>10</a:t>
            </a:r>
            <a:r>
              <a:rPr lang="en-IT" sz="2000" baseline="30000">
                <a:solidFill>
                  <a:srgbClr val="FF0000"/>
                </a:solidFill>
              </a:rPr>
              <a:t>-1</a:t>
            </a:r>
            <a:r>
              <a:rPr lang="en-IT" sz="2000">
                <a:solidFill>
                  <a:srgbClr val="FF0000"/>
                </a:solidFill>
              </a:rPr>
              <a:t>    spread</a:t>
            </a:r>
          </a:p>
        </p:txBody>
      </p:sp>
      <p:sp>
        <p:nvSpPr>
          <p:cNvPr id="11" name="TextBox 10">
            <a:extLst>
              <a:ext uri="{FF2B5EF4-FFF2-40B4-BE49-F238E27FC236}">
                <a16:creationId xmlns:a16="http://schemas.microsoft.com/office/drawing/2014/main" id="{3CFA6F02-DF90-32B4-1610-9A4FD44B0133}"/>
              </a:ext>
            </a:extLst>
          </p:cNvPr>
          <p:cNvSpPr txBox="1"/>
          <p:nvPr/>
        </p:nvSpPr>
        <p:spPr>
          <a:xfrm>
            <a:off x="7536214" y="2952267"/>
            <a:ext cx="1572290" cy="1200329"/>
          </a:xfrm>
          <a:prstGeom prst="rect">
            <a:avLst/>
          </a:prstGeom>
          <a:noFill/>
        </p:spPr>
        <p:txBody>
          <a:bodyPr wrap="none" rtlCol="0">
            <a:spAutoFit/>
          </a:bodyPr>
          <a:lstStyle/>
          <a:p>
            <a:r>
              <a:rPr lang="en-IT"/>
              <a:t>no energy-</a:t>
            </a:r>
          </a:p>
          <a:p>
            <a:r>
              <a:rPr lang="en-GB"/>
              <a:t>a</a:t>
            </a:r>
            <a:r>
              <a:rPr lang="en-IT"/>
              <a:t>ngular</a:t>
            </a:r>
          </a:p>
          <a:p>
            <a:r>
              <a:rPr lang="en-IT"/>
              <a:t>correlation</a:t>
            </a:r>
          </a:p>
        </p:txBody>
      </p:sp>
      <p:sp>
        <p:nvSpPr>
          <p:cNvPr id="8" name="TextBox 7">
            <a:extLst>
              <a:ext uri="{FF2B5EF4-FFF2-40B4-BE49-F238E27FC236}">
                <a16:creationId xmlns:a16="http://schemas.microsoft.com/office/drawing/2014/main" id="{21B6E03D-F50A-BC6C-3321-1CBA08DCABCC}"/>
              </a:ext>
            </a:extLst>
          </p:cNvPr>
          <p:cNvSpPr txBox="1"/>
          <p:nvPr/>
        </p:nvSpPr>
        <p:spPr>
          <a:xfrm>
            <a:off x="6588224" y="6453336"/>
            <a:ext cx="2470869" cy="400110"/>
          </a:xfrm>
          <a:prstGeom prst="rect">
            <a:avLst/>
          </a:prstGeom>
          <a:noFill/>
        </p:spPr>
        <p:txBody>
          <a:bodyPr wrap="none" rtlCol="0">
            <a:spAutoFit/>
          </a:bodyPr>
          <a:lstStyle/>
          <a:p>
            <a:r>
              <a:rPr lang="en-IT" sz="2000"/>
              <a:t>C. Curatolo - Whizard</a:t>
            </a:r>
          </a:p>
        </p:txBody>
      </p:sp>
      <p:grpSp>
        <p:nvGrpSpPr>
          <p:cNvPr id="13" name="Group 12">
            <a:extLst>
              <a:ext uri="{FF2B5EF4-FFF2-40B4-BE49-F238E27FC236}">
                <a16:creationId xmlns:a16="http://schemas.microsoft.com/office/drawing/2014/main" id="{1E9C780C-6901-86A6-2396-137E24B44680}"/>
              </a:ext>
            </a:extLst>
          </p:cNvPr>
          <p:cNvGrpSpPr/>
          <p:nvPr/>
        </p:nvGrpSpPr>
        <p:grpSpPr>
          <a:xfrm>
            <a:off x="110926" y="1700808"/>
            <a:ext cx="1508746" cy="1728192"/>
            <a:chOff x="110926" y="1700808"/>
            <a:chExt cx="1508746" cy="1728192"/>
          </a:xfrm>
        </p:grpSpPr>
        <p:sp>
          <p:nvSpPr>
            <p:cNvPr id="2" name="Curved Right Arrow 1">
              <a:extLst>
                <a:ext uri="{FF2B5EF4-FFF2-40B4-BE49-F238E27FC236}">
                  <a16:creationId xmlns:a16="http://schemas.microsoft.com/office/drawing/2014/main" id="{43AB407D-DA30-CF00-625E-80B363DE6804}"/>
                </a:ext>
              </a:extLst>
            </p:cNvPr>
            <p:cNvSpPr/>
            <p:nvPr/>
          </p:nvSpPr>
          <p:spPr bwMode="auto">
            <a:xfrm>
              <a:off x="112485" y="1700808"/>
              <a:ext cx="499075" cy="1728192"/>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2" name="TextBox 11">
              <a:extLst>
                <a:ext uri="{FF2B5EF4-FFF2-40B4-BE49-F238E27FC236}">
                  <a16:creationId xmlns:a16="http://schemas.microsoft.com/office/drawing/2014/main" id="{B46CF8BB-BC89-A143-309B-3A2CE2576836}"/>
                </a:ext>
              </a:extLst>
            </p:cNvPr>
            <p:cNvSpPr txBox="1"/>
            <p:nvPr/>
          </p:nvSpPr>
          <p:spPr>
            <a:xfrm>
              <a:off x="110926" y="1916832"/>
              <a:ext cx="1508746" cy="1200329"/>
            </a:xfrm>
            <a:prstGeom prst="rect">
              <a:avLst/>
            </a:prstGeom>
            <a:noFill/>
          </p:spPr>
          <p:txBody>
            <a:bodyPr wrap="none" rtlCol="0">
              <a:spAutoFit/>
            </a:bodyPr>
            <a:lstStyle/>
            <a:p>
              <a:r>
                <a:rPr lang="en-GB"/>
                <a:t>E</a:t>
              </a:r>
              <a:r>
                <a:rPr lang="en-IT"/>
                <a:t>lectron</a:t>
              </a:r>
            </a:p>
            <a:p>
              <a:r>
                <a:rPr lang="en-GB"/>
                <a:t>C</a:t>
              </a:r>
              <a:r>
                <a:rPr lang="en-IT"/>
                <a:t>ooling of</a:t>
              </a:r>
            </a:p>
            <a:p>
              <a:r>
                <a:rPr lang="en-IT"/>
                <a:t>photons!!</a:t>
              </a:r>
            </a:p>
          </p:txBody>
        </p:sp>
      </p:grpSp>
      <p:sp>
        <p:nvSpPr>
          <p:cNvPr id="14" name="TextBox 13">
            <a:extLst>
              <a:ext uri="{FF2B5EF4-FFF2-40B4-BE49-F238E27FC236}">
                <a16:creationId xmlns:a16="http://schemas.microsoft.com/office/drawing/2014/main" id="{901BEBBD-D8CB-6BF2-D473-82AA5F1294DB}"/>
              </a:ext>
            </a:extLst>
          </p:cNvPr>
          <p:cNvSpPr txBox="1"/>
          <p:nvPr/>
        </p:nvSpPr>
        <p:spPr>
          <a:xfrm>
            <a:off x="110926" y="5766355"/>
            <a:ext cx="1268296" cy="830997"/>
          </a:xfrm>
          <a:prstGeom prst="rect">
            <a:avLst/>
          </a:prstGeom>
          <a:noFill/>
        </p:spPr>
        <p:txBody>
          <a:bodyPr wrap="none" rtlCol="0">
            <a:spAutoFit/>
          </a:bodyPr>
          <a:lstStyle/>
          <a:p>
            <a:r>
              <a:rPr lang="en-GB"/>
              <a:t>e</a:t>
            </a:r>
            <a:r>
              <a:rPr lang="en-IT"/>
              <a:t>- beam</a:t>
            </a:r>
          </a:p>
          <a:p>
            <a:r>
              <a:rPr lang="en-GB"/>
              <a:t>i</a:t>
            </a:r>
            <a:r>
              <a:rPr lang="en-IT"/>
              <a:t>s heated</a:t>
            </a:r>
          </a:p>
        </p:txBody>
      </p:sp>
      <p:sp>
        <p:nvSpPr>
          <p:cNvPr id="15" name="TextBox 14">
            <a:extLst>
              <a:ext uri="{FF2B5EF4-FFF2-40B4-BE49-F238E27FC236}">
                <a16:creationId xmlns:a16="http://schemas.microsoft.com/office/drawing/2014/main" id="{7B40A37D-BEFD-0654-926E-FEFCC1DCB3CC}"/>
              </a:ext>
            </a:extLst>
          </p:cNvPr>
          <p:cNvSpPr txBox="1"/>
          <p:nvPr/>
        </p:nvSpPr>
        <p:spPr>
          <a:xfrm>
            <a:off x="160337" y="220578"/>
            <a:ext cx="8948167" cy="400110"/>
          </a:xfrm>
          <a:prstGeom prst="rect">
            <a:avLst/>
          </a:prstGeom>
          <a:solidFill>
            <a:schemeClr val="accent1"/>
          </a:solidFill>
        </p:spPr>
        <p:txBody>
          <a:bodyPr wrap="square" rtlCol="0">
            <a:spAutoFit/>
          </a:bodyPr>
          <a:lstStyle/>
          <a:p>
            <a:pPr algn="ctr"/>
            <a:r>
              <a:rPr lang="en-IT" sz="2000"/>
              <a:t>Previous Seminars: 1) Cooling of Photons in Symmetric Compton Scattering (S.C.S.)</a:t>
            </a:r>
          </a:p>
        </p:txBody>
      </p:sp>
    </p:spTree>
    <p:extLst>
      <p:ext uri="{BB962C8B-B14F-4D97-AF65-F5344CB8AC3E}">
        <p14:creationId xmlns:p14="http://schemas.microsoft.com/office/powerpoint/2010/main" val="3704582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5" name="Picture 4" descr="A graph of a graph of a number of numbers&#10;&#10;Description automatically generated with medium confidence">
            <a:extLst>
              <a:ext uri="{FF2B5EF4-FFF2-40B4-BE49-F238E27FC236}">
                <a16:creationId xmlns:a16="http://schemas.microsoft.com/office/drawing/2014/main" id="{837732CF-81BA-29F4-E5DD-72B2539B752B}"/>
              </a:ext>
            </a:extLst>
          </p:cNvPr>
          <p:cNvPicPr>
            <a:picLocks noChangeAspect="1"/>
          </p:cNvPicPr>
          <p:nvPr/>
        </p:nvPicPr>
        <p:blipFill>
          <a:blip r:embed="rId4"/>
          <a:stretch>
            <a:fillRect/>
          </a:stretch>
        </p:blipFill>
        <p:spPr>
          <a:xfrm>
            <a:off x="175697" y="2566380"/>
            <a:ext cx="5349952" cy="3780548"/>
          </a:xfrm>
          <a:prstGeom prst="rect">
            <a:avLst/>
          </a:prstGeom>
        </p:spPr>
      </p:pic>
      <p:pic>
        <p:nvPicPr>
          <p:cNvPr id="9" name="Picture 8" descr="A graph of a number of objects&#10;&#10;Description automatically generated with medium confidence">
            <a:extLst>
              <a:ext uri="{FF2B5EF4-FFF2-40B4-BE49-F238E27FC236}">
                <a16:creationId xmlns:a16="http://schemas.microsoft.com/office/drawing/2014/main" id="{80F3312D-6E68-F2EB-662F-3FA5888AF6E5}"/>
              </a:ext>
            </a:extLst>
          </p:cNvPr>
          <p:cNvPicPr>
            <a:picLocks noChangeAspect="1"/>
          </p:cNvPicPr>
          <p:nvPr/>
        </p:nvPicPr>
        <p:blipFill>
          <a:blip r:embed="rId5"/>
          <a:stretch>
            <a:fillRect/>
          </a:stretch>
        </p:blipFill>
        <p:spPr>
          <a:xfrm>
            <a:off x="3769655" y="77576"/>
            <a:ext cx="5194833" cy="3670932"/>
          </a:xfrm>
          <a:prstGeom prst="rect">
            <a:avLst/>
          </a:prstGeom>
        </p:spPr>
      </p:pic>
      <p:graphicFrame>
        <p:nvGraphicFramePr>
          <p:cNvPr id="2" name="Oggetto 3">
            <a:extLst>
              <a:ext uri="{FF2B5EF4-FFF2-40B4-BE49-F238E27FC236}">
                <a16:creationId xmlns:a16="http://schemas.microsoft.com/office/drawing/2014/main" id="{A8FA7329-2143-82B9-47EF-986E1ADAC4CA}"/>
              </a:ext>
            </a:extLst>
          </p:cNvPr>
          <p:cNvGraphicFramePr>
            <a:graphicFrameLocks noChangeAspect="1"/>
          </p:cNvGraphicFramePr>
          <p:nvPr/>
        </p:nvGraphicFramePr>
        <p:xfrm>
          <a:off x="4774248" y="3748507"/>
          <a:ext cx="4334256" cy="3064869"/>
        </p:xfrm>
        <a:graphic>
          <a:graphicData uri="http://schemas.openxmlformats.org/presentationml/2006/ole">
            <mc:AlternateContent xmlns:mc="http://schemas.openxmlformats.org/markup-compatibility/2006">
              <mc:Choice xmlns:v="urn:schemas-microsoft-com:vml" Requires="v">
                <p:oleObj name="Graph" r:id="rId6" imgW="4276800" imgH="3024000" progId="Origin50.Graph">
                  <p:embed/>
                </p:oleObj>
              </mc:Choice>
              <mc:Fallback>
                <p:oleObj name="Graph" r:id="rId6" imgW="4276800" imgH="3024000" progId="Origin50.Graph">
                  <p:embed/>
                  <p:pic>
                    <p:nvPicPr>
                      <p:cNvPr id="2" name="Oggetto 3">
                        <a:extLst>
                          <a:ext uri="{FF2B5EF4-FFF2-40B4-BE49-F238E27FC236}">
                            <a16:creationId xmlns:a16="http://schemas.microsoft.com/office/drawing/2014/main" id="{A8FA7329-2143-82B9-47EF-986E1ADAC4CA}"/>
                          </a:ext>
                        </a:extLst>
                      </p:cNvPr>
                      <p:cNvPicPr/>
                      <p:nvPr/>
                    </p:nvPicPr>
                    <p:blipFill>
                      <a:blip r:embed="rId7"/>
                      <a:stretch>
                        <a:fillRect/>
                      </a:stretch>
                    </p:blipFill>
                    <p:spPr>
                      <a:xfrm>
                        <a:off x="4774248" y="3748507"/>
                        <a:ext cx="4334256" cy="3064869"/>
                      </a:xfrm>
                      <a:prstGeom prst="rect">
                        <a:avLst/>
                      </a:prstGeom>
                    </p:spPr>
                  </p:pic>
                </p:oleObj>
              </mc:Fallback>
            </mc:AlternateContent>
          </a:graphicData>
        </a:graphic>
      </p:graphicFrame>
      <p:sp>
        <p:nvSpPr>
          <p:cNvPr id="7" name="Bent Up Arrow 6">
            <a:extLst>
              <a:ext uri="{FF2B5EF4-FFF2-40B4-BE49-F238E27FC236}">
                <a16:creationId xmlns:a16="http://schemas.microsoft.com/office/drawing/2014/main" id="{296A6598-F434-1906-5346-0F3483A39AE2}"/>
              </a:ext>
            </a:extLst>
          </p:cNvPr>
          <p:cNvSpPr/>
          <p:nvPr/>
        </p:nvSpPr>
        <p:spPr bwMode="auto">
          <a:xfrm rot="10800000">
            <a:off x="1835696" y="1462861"/>
            <a:ext cx="1834882" cy="1274141"/>
          </a:xfrm>
          <a:prstGeom prst="ben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8" name="Curved Right Arrow 7">
            <a:extLst>
              <a:ext uri="{FF2B5EF4-FFF2-40B4-BE49-F238E27FC236}">
                <a16:creationId xmlns:a16="http://schemas.microsoft.com/office/drawing/2014/main" id="{0FF63F41-D36E-D266-36E6-A9E61E2597EB}"/>
              </a:ext>
            </a:extLst>
          </p:cNvPr>
          <p:cNvSpPr/>
          <p:nvPr/>
        </p:nvSpPr>
        <p:spPr bwMode="auto">
          <a:xfrm rot="16200000">
            <a:off x="4610723" y="4917320"/>
            <a:ext cx="699175" cy="2619080"/>
          </a:xfrm>
          <a:prstGeom prst="curv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0" name="TextBox 9">
            <a:extLst>
              <a:ext uri="{FF2B5EF4-FFF2-40B4-BE49-F238E27FC236}">
                <a16:creationId xmlns:a16="http://schemas.microsoft.com/office/drawing/2014/main" id="{A17EB0B5-F8D7-D160-53E6-2E504AD3329E}"/>
              </a:ext>
            </a:extLst>
          </p:cNvPr>
          <p:cNvSpPr txBox="1"/>
          <p:nvPr/>
        </p:nvSpPr>
        <p:spPr>
          <a:xfrm>
            <a:off x="5583307" y="133834"/>
            <a:ext cx="3453189" cy="1938992"/>
          </a:xfrm>
          <a:prstGeom prst="rect">
            <a:avLst/>
          </a:prstGeom>
          <a:noFill/>
        </p:spPr>
        <p:txBody>
          <a:bodyPr wrap="none" rtlCol="0">
            <a:spAutoFit/>
          </a:bodyPr>
          <a:lstStyle/>
          <a:p>
            <a:r>
              <a:rPr lang="en-GB" b="1"/>
              <a:t>B</a:t>
            </a:r>
            <a:r>
              <a:rPr lang="en-IT" b="1"/>
              <a:t>road-band incident</a:t>
            </a:r>
          </a:p>
          <a:p>
            <a:r>
              <a:rPr lang="en-IT" b="1"/>
              <a:t>photon beam</a:t>
            </a:r>
          </a:p>
          <a:p>
            <a:r>
              <a:rPr lang="en-GB"/>
              <a:t>f</a:t>
            </a:r>
            <a:r>
              <a:rPr lang="en-IT"/>
              <a:t>rom channeling radiation,</a:t>
            </a:r>
          </a:p>
          <a:p>
            <a:r>
              <a:rPr lang="en-IT"/>
              <a:t>bremsstrahlung,</a:t>
            </a:r>
          </a:p>
          <a:p>
            <a:r>
              <a:rPr lang="en-IT"/>
              <a:t>betatron radiation, etc</a:t>
            </a:r>
          </a:p>
        </p:txBody>
      </p:sp>
      <p:sp>
        <p:nvSpPr>
          <p:cNvPr id="11" name="TextBox 10">
            <a:extLst>
              <a:ext uri="{FF2B5EF4-FFF2-40B4-BE49-F238E27FC236}">
                <a16:creationId xmlns:a16="http://schemas.microsoft.com/office/drawing/2014/main" id="{A7F65003-94FE-44EE-DE77-F46BB8855CB5}"/>
              </a:ext>
            </a:extLst>
          </p:cNvPr>
          <p:cNvSpPr txBox="1"/>
          <p:nvPr/>
        </p:nvSpPr>
        <p:spPr>
          <a:xfrm>
            <a:off x="755576" y="1841994"/>
            <a:ext cx="3528392" cy="461665"/>
          </a:xfrm>
          <a:prstGeom prst="rect">
            <a:avLst/>
          </a:prstGeom>
          <a:noFill/>
        </p:spPr>
        <p:txBody>
          <a:bodyPr wrap="square" rtlCol="0">
            <a:spAutoFit/>
          </a:bodyPr>
          <a:lstStyle/>
          <a:p>
            <a:r>
              <a:rPr lang="it-IT" b="1"/>
              <a:t>spectral      purification</a:t>
            </a:r>
            <a:endParaRPr lang="en-IT" b="1"/>
          </a:p>
        </p:txBody>
      </p:sp>
      <p:sp>
        <p:nvSpPr>
          <p:cNvPr id="12" name="TextBox 11">
            <a:extLst>
              <a:ext uri="{FF2B5EF4-FFF2-40B4-BE49-F238E27FC236}">
                <a16:creationId xmlns:a16="http://schemas.microsoft.com/office/drawing/2014/main" id="{B81B2F6E-8F54-425F-AA49-CC48C08E6923}"/>
              </a:ext>
            </a:extLst>
          </p:cNvPr>
          <p:cNvSpPr txBox="1"/>
          <p:nvPr/>
        </p:nvSpPr>
        <p:spPr>
          <a:xfrm>
            <a:off x="4290850" y="6063679"/>
            <a:ext cx="1467068" cy="461665"/>
          </a:xfrm>
          <a:prstGeom prst="rect">
            <a:avLst/>
          </a:prstGeom>
          <a:noFill/>
        </p:spPr>
        <p:txBody>
          <a:bodyPr wrap="none" rtlCol="0">
            <a:spAutoFit/>
          </a:bodyPr>
          <a:lstStyle/>
          <a:p>
            <a:r>
              <a:rPr lang="it-IT" b="1"/>
              <a:t>tunability</a:t>
            </a:r>
            <a:endParaRPr lang="en-IT" b="1"/>
          </a:p>
        </p:txBody>
      </p:sp>
      <p:sp>
        <p:nvSpPr>
          <p:cNvPr id="6" name="TextBox 5">
            <a:extLst>
              <a:ext uri="{FF2B5EF4-FFF2-40B4-BE49-F238E27FC236}">
                <a16:creationId xmlns:a16="http://schemas.microsoft.com/office/drawing/2014/main" id="{24D73D7C-7CB5-6B54-D767-7C084ED02602}"/>
              </a:ext>
            </a:extLst>
          </p:cNvPr>
          <p:cNvSpPr txBox="1"/>
          <p:nvPr/>
        </p:nvSpPr>
        <p:spPr>
          <a:xfrm>
            <a:off x="2339752" y="3595730"/>
            <a:ext cx="2844048" cy="830997"/>
          </a:xfrm>
          <a:prstGeom prst="rect">
            <a:avLst/>
          </a:prstGeom>
          <a:noFill/>
        </p:spPr>
        <p:txBody>
          <a:bodyPr wrap="none" rtlCol="0">
            <a:spAutoFit/>
          </a:bodyPr>
          <a:lstStyle/>
          <a:p>
            <a:r>
              <a:rPr lang="en-IT" b="1">
                <a:solidFill>
                  <a:srgbClr val="C00000"/>
                </a:solidFill>
              </a:rPr>
              <a:t>Deep Recoil Inverse</a:t>
            </a:r>
          </a:p>
          <a:p>
            <a:r>
              <a:rPr lang="en-IT" b="1">
                <a:solidFill>
                  <a:srgbClr val="C00000"/>
                </a:solidFill>
              </a:rPr>
              <a:t>Compton Scattering</a:t>
            </a:r>
          </a:p>
        </p:txBody>
      </p:sp>
      <p:sp>
        <p:nvSpPr>
          <p:cNvPr id="4" name="TextBox 3">
            <a:extLst>
              <a:ext uri="{FF2B5EF4-FFF2-40B4-BE49-F238E27FC236}">
                <a16:creationId xmlns:a16="http://schemas.microsoft.com/office/drawing/2014/main" id="{822F866A-B525-305A-A7D2-A8DA8A932174}"/>
              </a:ext>
            </a:extLst>
          </p:cNvPr>
          <p:cNvSpPr txBox="1"/>
          <p:nvPr/>
        </p:nvSpPr>
        <p:spPr>
          <a:xfrm>
            <a:off x="1324453" y="84116"/>
            <a:ext cx="3052439" cy="1200329"/>
          </a:xfrm>
          <a:prstGeom prst="rect">
            <a:avLst/>
          </a:prstGeom>
          <a:solidFill>
            <a:schemeClr val="accent1"/>
          </a:solidFill>
        </p:spPr>
        <p:txBody>
          <a:bodyPr wrap="none" rtlCol="0">
            <a:spAutoFit/>
          </a:bodyPr>
          <a:lstStyle/>
          <a:p>
            <a:pPr algn="ctr"/>
            <a:r>
              <a:rPr lang="en-IT"/>
              <a:t>Previous Seminars:</a:t>
            </a:r>
          </a:p>
          <a:p>
            <a:pPr algn="ctr"/>
            <a:r>
              <a:rPr lang="en-IT"/>
              <a:t>2) Spectral Purification</a:t>
            </a:r>
          </a:p>
          <a:p>
            <a:pPr algn="ctr"/>
            <a:r>
              <a:rPr lang="en-IT"/>
              <a:t>in deep recoil I.C.S.</a:t>
            </a:r>
          </a:p>
        </p:txBody>
      </p:sp>
      <p:sp>
        <p:nvSpPr>
          <p:cNvPr id="13" name="Segnaposto data 6">
            <a:extLst>
              <a:ext uri="{FF2B5EF4-FFF2-40B4-BE49-F238E27FC236}">
                <a16:creationId xmlns:a16="http://schemas.microsoft.com/office/drawing/2014/main" id="{640FF45E-8D75-90D7-5F92-04267BAEA85D}"/>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4083676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5" name="Immagine 2" descr="Untitled.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800100"/>
            <a:ext cx="88138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txBox="1">
            <a:spLocks noChangeArrowheads="1"/>
          </p:cNvSpPr>
          <p:nvPr/>
        </p:nvSpPr>
        <p:spPr bwMode="auto">
          <a:xfrm>
            <a:off x="6553200" y="6553200"/>
            <a:ext cx="2590800" cy="304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0000"/>
                </a:solidFill>
              </a:rPr>
              <a:t>Courtesy C. Barty - LLNL</a:t>
            </a:r>
            <a:endParaRPr lang="en-US" sz="1600" b="1">
              <a:solidFill>
                <a:srgbClr val="CC0000"/>
              </a:solidFill>
              <a:latin typeface="Helvetica" charset="0"/>
            </a:endParaRPr>
          </a:p>
        </p:txBody>
      </p:sp>
      <p:pic>
        <p:nvPicPr>
          <p:cNvPr id="2" name="Picture 1">
            <a:extLst>
              <a:ext uri="{FF2B5EF4-FFF2-40B4-BE49-F238E27FC236}">
                <a16:creationId xmlns:a16="http://schemas.microsoft.com/office/drawing/2014/main" id="{DF9976B1-0F63-5178-F357-F196A565186C}"/>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Segnaposto data 6">
            <a:extLst>
              <a:ext uri="{FF2B5EF4-FFF2-40B4-BE49-F238E27FC236}">
                <a16:creationId xmlns:a16="http://schemas.microsoft.com/office/drawing/2014/main" id="{E7EAC46B-0304-690E-A32A-26AAC5988EC1}"/>
              </a:ext>
            </a:extLst>
          </p:cNvPr>
          <p:cNvSpPr>
            <a:spLocks noGrp="1"/>
          </p:cNvSpPr>
          <p:nvPr>
            <p:ph type="dt" sz="quarter" idx="10"/>
          </p:nvPr>
        </p:nvSpPr>
        <p:spPr>
          <a:xfrm>
            <a:off x="0" y="6553200"/>
            <a:ext cx="4860032"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Colloquium at NECSA – Johannesburg (SA) – Oct. 3rd 2023</a:t>
            </a:r>
            <a:endParaRPr lang="en-US" sz="1400"/>
          </a:p>
        </p:txBody>
      </p:sp>
      <p:sp>
        <p:nvSpPr>
          <p:cNvPr id="3" name="TextBox 2">
            <a:extLst>
              <a:ext uri="{FF2B5EF4-FFF2-40B4-BE49-F238E27FC236}">
                <a16:creationId xmlns:a16="http://schemas.microsoft.com/office/drawing/2014/main" id="{60092F45-D883-F9B8-102A-BE4C3B6A3779}"/>
              </a:ext>
            </a:extLst>
          </p:cNvPr>
          <p:cNvSpPr txBox="1"/>
          <p:nvPr/>
        </p:nvSpPr>
        <p:spPr>
          <a:xfrm>
            <a:off x="1403648" y="188640"/>
            <a:ext cx="7235699" cy="830997"/>
          </a:xfrm>
          <a:prstGeom prst="rect">
            <a:avLst/>
          </a:prstGeom>
          <a:noFill/>
        </p:spPr>
        <p:txBody>
          <a:bodyPr wrap="none" rtlCol="0">
            <a:spAutoFit/>
          </a:bodyPr>
          <a:lstStyle/>
          <a:p>
            <a:r>
              <a:rPr lang="en-IT"/>
              <a:t>Lorentz boosted radiation (synchrotron, ICS, FEL, etc)</a:t>
            </a:r>
          </a:p>
          <a:p>
            <a:r>
              <a:rPr lang="en-IT"/>
              <a:t>is strongly affected by the emittance of the electron beam</a:t>
            </a:r>
          </a:p>
        </p:txBody>
      </p:sp>
    </p:spTree>
    <p:extLst>
      <p:ext uri="{BB962C8B-B14F-4D97-AF65-F5344CB8AC3E}">
        <p14:creationId xmlns:p14="http://schemas.microsoft.com/office/powerpoint/2010/main" val="12133429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8" name="Picture 7" descr="A screenshot of a book&#10;&#10;Description automatically generated">
            <a:extLst>
              <a:ext uri="{FF2B5EF4-FFF2-40B4-BE49-F238E27FC236}">
                <a16:creationId xmlns:a16="http://schemas.microsoft.com/office/drawing/2014/main" id="{2192DA6A-41AC-B0FB-DEE7-99F77748536E}"/>
              </a:ext>
            </a:extLst>
          </p:cNvPr>
          <p:cNvPicPr>
            <a:picLocks noChangeAspect="1"/>
          </p:cNvPicPr>
          <p:nvPr/>
        </p:nvPicPr>
        <p:blipFill>
          <a:blip r:embed="rId4"/>
          <a:stretch>
            <a:fillRect/>
          </a:stretch>
        </p:blipFill>
        <p:spPr>
          <a:xfrm>
            <a:off x="3797560" y="44624"/>
            <a:ext cx="5166928" cy="6592487"/>
          </a:xfrm>
          <a:prstGeom prst="rect">
            <a:avLst/>
          </a:prstGeom>
        </p:spPr>
      </p:pic>
      <p:sp>
        <p:nvSpPr>
          <p:cNvPr id="4" name="TextBox 3">
            <a:extLst>
              <a:ext uri="{FF2B5EF4-FFF2-40B4-BE49-F238E27FC236}">
                <a16:creationId xmlns:a16="http://schemas.microsoft.com/office/drawing/2014/main" id="{ED00269E-63A1-F95A-325F-DDA85A8B01D8}"/>
              </a:ext>
            </a:extLst>
          </p:cNvPr>
          <p:cNvSpPr txBox="1"/>
          <p:nvPr/>
        </p:nvSpPr>
        <p:spPr>
          <a:xfrm>
            <a:off x="249503" y="1153527"/>
            <a:ext cx="3990195" cy="2308324"/>
          </a:xfrm>
          <a:prstGeom prst="rect">
            <a:avLst/>
          </a:prstGeom>
          <a:noFill/>
        </p:spPr>
        <p:txBody>
          <a:bodyPr wrap="none" rtlCol="0">
            <a:spAutoFit/>
          </a:bodyPr>
          <a:lstStyle/>
          <a:p>
            <a:pPr algn="ctr"/>
            <a:r>
              <a:rPr lang="en-IT"/>
              <a:t>Deep Recoil suppresses the</a:t>
            </a:r>
          </a:p>
          <a:p>
            <a:pPr algn="ctr"/>
            <a:r>
              <a:rPr lang="en-IT">
                <a:latin typeface="Symbol" pitchFamily="2" charset="2"/>
              </a:rPr>
              <a:t>g</a:t>
            </a:r>
            <a:r>
              <a:rPr lang="en-IT" baseline="30000">
                <a:latin typeface="Symbol" pitchFamily="2" charset="2"/>
              </a:rPr>
              <a:t>2</a:t>
            </a:r>
            <a:r>
              <a:rPr lang="en-IT">
                <a:latin typeface="Symbol" pitchFamily="2" charset="2"/>
              </a:rPr>
              <a:t>q</a:t>
            </a:r>
            <a:r>
              <a:rPr lang="en-IT" baseline="30000">
                <a:latin typeface="Symbol" pitchFamily="2" charset="2"/>
              </a:rPr>
              <a:t>2</a:t>
            </a:r>
            <a:r>
              <a:rPr lang="en-IT"/>
              <a:t> disease </a:t>
            </a:r>
            <a:r>
              <a:rPr lang="en-GB"/>
              <a:t>a</a:t>
            </a:r>
            <a:r>
              <a:rPr lang="en-IT"/>
              <a:t>nd the bandwidth</a:t>
            </a:r>
          </a:p>
          <a:p>
            <a:pPr algn="ctr"/>
            <a:r>
              <a:rPr lang="en-GB"/>
              <a:t>b</a:t>
            </a:r>
            <a:r>
              <a:rPr lang="en-IT"/>
              <a:t>roadening effect due to</a:t>
            </a:r>
          </a:p>
          <a:p>
            <a:pPr algn="ctr"/>
            <a:r>
              <a:rPr lang="en-IT"/>
              <a:t>electron beam emittance</a:t>
            </a:r>
          </a:p>
          <a:p>
            <a:pPr algn="ctr"/>
            <a:r>
              <a:rPr lang="en-GB"/>
              <a:t>a</a:t>
            </a:r>
            <a:r>
              <a:rPr lang="en-IT"/>
              <a:t>ccording to</a:t>
            </a:r>
          </a:p>
          <a:p>
            <a:pPr algn="ctr"/>
            <a:r>
              <a:rPr lang="en-IT" i="1"/>
              <a:t>Petrillo-Serafini criterion</a:t>
            </a:r>
          </a:p>
        </p:txBody>
      </p:sp>
      <p:cxnSp>
        <p:nvCxnSpPr>
          <p:cNvPr id="7" name="Straight Arrow Connector 6">
            <a:extLst>
              <a:ext uri="{FF2B5EF4-FFF2-40B4-BE49-F238E27FC236}">
                <a16:creationId xmlns:a16="http://schemas.microsoft.com/office/drawing/2014/main" id="{757B7E2A-AFE5-5563-6E6B-94D3A96378DA}"/>
              </a:ext>
            </a:extLst>
          </p:cNvPr>
          <p:cNvCxnSpPr/>
          <p:nvPr/>
        </p:nvCxnSpPr>
        <p:spPr bwMode="auto">
          <a:xfrm flipV="1">
            <a:off x="4283968" y="1484784"/>
            <a:ext cx="576064" cy="216024"/>
          </a:xfrm>
          <a:prstGeom prst="straightConnector1">
            <a:avLst/>
          </a:prstGeom>
          <a:solidFill>
            <a:schemeClr val="accent1"/>
          </a:solidFill>
          <a:ln w="47625"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CE962765-B45E-DB0C-559A-32D1B7F8E345}"/>
              </a:ext>
            </a:extLst>
          </p:cNvPr>
          <p:cNvSpPr txBox="1"/>
          <p:nvPr/>
        </p:nvSpPr>
        <p:spPr>
          <a:xfrm>
            <a:off x="5113853" y="3591110"/>
            <a:ext cx="1978427" cy="461665"/>
          </a:xfrm>
          <a:prstGeom prst="rect">
            <a:avLst/>
          </a:prstGeom>
          <a:noFill/>
        </p:spPr>
        <p:txBody>
          <a:bodyPr wrap="none" rtlCol="0">
            <a:spAutoFit/>
          </a:bodyPr>
          <a:lstStyle/>
          <a:p>
            <a:r>
              <a:rPr lang="en-GB"/>
              <a:t>l</a:t>
            </a:r>
            <a:r>
              <a:rPr lang="en-IT"/>
              <a:t>ow recoil ICS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CEE9C96-C383-10CD-4F14-8C7C20FC1070}"/>
                  </a:ext>
                </a:extLst>
              </p:cNvPr>
              <p:cNvSpPr txBox="1"/>
              <p:nvPr/>
            </p:nvSpPr>
            <p:spPr>
              <a:xfrm>
                <a:off x="351663" y="4715794"/>
                <a:ext cx="3384376" cy="80143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mr-IN" i="1" smtClean="0">
                              <a:latin typeface="Cambria Math" panose="02040503050406030204" pitchFamily="18" charset="0"/>
                            </a:rPr>
                          </m:ctrlPr>
                        </m:sSubPr>
                        <m:e>
                          <m:r>
                            <a:rPr lang="it-IT" b="0" i="1" smtClean="0">
                              <a:latin typeface="Cambria Math" panose="02040503050406030204" pitchFamily="18" charset="0"/>
                            </a:rPr>
                            <m:t>𝑆</m:t>
                          </m:r>
                        </m:e>
                        <m:sub>
                          <m:r>
                            <a:rPr lang="it-IT" b="0" i="1" smtClean="0">
                              <a:latin typeface="Cambria Math" panose="02040503050406030204" pitchFamily="18" charset="0"/>
                            </a:rPr>
                            <m:t>𝑑</m:t>
                          </m:r>
                        </m:sub>
                      </m:sSub>
                      <m:r>
                        <a:rPr lang="mr-IN" i="1">
                          <a:latin typeface="Cambria Math" charset="0"/>
                          <a:ea typeface="Cambria Math" panose="02040503050406030204" pitchFamily="18" charset="0"/>
                        </a:rPr>
                        <m:t>∝</m:t>
                      </m:r>
                      <m:f>
                        <m:fPr>
                          <m:ctrlPr>
                            <a:rPr lang="mr-IN" i="1" smtClean="0">
                              <a:latin typeface="Cambria Math" panose="02040503050406030204" pitchFamily="18" charset="0"/>
                            </a:rPr>
                          </m:ctrlPr>
                        </m:fPr>
                        <m:num>
                          <m:d>
                            <m:dPr>
                              <m:begChr m:val="⟨"/>
                              <m:endChr m:val="⟩"/>
                              <m:ctrlPr>
                                <a:rPr lang="mr-IN" i="1" smtClean="0">
                                  <a:latin typeface="Cambria Math" panose="02040503050406030204" pitchFamily="18" charset="0"/>
                                </a:rPr>
                              </m:ctrlPr>
                            </m:dPr>
                            <m:e>
                              <m:sSub>
                                <m:sSubPr>
                                  <m:ctrlPr>
                                    <a:rPr lang="mr-IN"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𝑒</m:t>
                                  </m:r>
                                </m:sub>
                              </m:sSub>
                            </m:e>
                          </m:d>
                          <m:sSub>
                            <m:sSubPr>
                              <m:ctrlPr>
                                <a:rPr lang="mr-IN" i="1" smtClean="0">
                                  <a:latin typeface="Cambria Math" panose="02040503050406030204" pitchFamily="18" charset="0"/>
                                </a:rPr>
                              </m:ctrlPr>
                            </m:sSubPr>
                            <m:e>
                              <m:r>
                                <a:rPr lang="it-IT" b="0" i="1" smtClean="0">
                                  <a:latin typeface="Cambria Math" panose="02040503050406030204" pitchFamily="18" charset="0"/>
                                </a:rPr>
                                <m:t>𝑈</m:t>
                              </m:r>
                            </m:e>
                            <m:sub>
                              <m:r>
                                <a:rPr lang="it-IT" b="0" i="1" smtClean="0">
                                  <a:latin typeface="Cambria Math" panose="02040503050406030204" pitchFamily="18" charset="0"/>
                                </a:rPr>
                                <m:t>𝑙𝑎𝑠</m:t>
                              </m:r>
                            </m:sub>
                          </m:sSub>
                        </m:num>
                        <m:den>
                          <m:sSubSup>
                            <m:sSubSupPr>
                              <m:ctrlPr>
                                <a:rPr lang="mr-IN" i="1" smtClean="0">
                                  <a:latin typeface="Cambria Math" panose="02040503050406030204" pitchFamily="18" charset="0"/>
                                </a:rPr>
                              </m:ctrlPr>
                            </m:sSubSupPr>
                            <m:e>
                              <m:r>
                                <a:rPr lang="mr-IN" i="1" smtClean="0">
                                  <a:latin typeface="Cambria Math" panose="02040503050406030204" pitchFamily="18" charset="0"/>
                                  <a:ea typeface="Cambria Math" panose="02040503050406030204" pitchFamily="18" charset="0"/>
                                </a:rPr>
                                <m:t>𝜀</m:t>
                              </m:r>
                            </m:e>
                            <m:sub>
                              <m:r>
                                <a:rPr lang="it-IT" b="0" i="1" smtClean="0">
                                  <a:latin typeface="Cambria Math" panose="02040503050406030204" pitchFamily="18" charset="0"/>
                                </a:rPr>
                                <m:t>𝑛</m:t>
                              </m:r>
                            </m:sub>
                            <m:sup>
                              <m:r>
                                <a:rPr lang="it-IT" b="0" i="1" smtClean="0">
                                  <a:latin typeface="Cambria Math" panose="02040503050406030204" pitchFamily="18" charset="0"/>
                                </a:rPr>
                                <m:t>2</m:t>
                              </m:r>
                            </m:sup>
                          </m:sSubSup>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𝑥</m:t>
                              </m:r>
                            </m:sub>
                          </m:sSub>
                        </m:den>
                      </m:f>
                    </m:oMath>
                  </m:oMathPara>
                </a14:m>
                <a:endParaRPr lang="en-US"/>
              </a:p>
            </p:txBody>
          </p:sp>
        </mc:Choice>
        <mc:Fallback xmlns="">
          <p:sp>
            <p:nvSpPr>
              <p:cNvPr id="2" name="TextBox 1">
                <a:extLst>
                  <a:ext uri="{FF2B5EF4-FFF2-40B4-BE49-F238E27FC236}">
                    <a16:creationId xmlns:a16="http://schemas.microsoft.com/office/drawing/2014/main" id="{ECEE9C96-C383-10CD-4F14-8C7C20FC1070}"/>
                  </a:ext>
                </a:extLst>
              </p:cNvPr>
              <p:cNvSpPr txBox="1">
                <a:spLocks noRot="1" noChangeAspect="1" noMove="1" noResize="1" noEditPoints="1" noAdjustHandles="1" noChangeArrowheads="1" noChangeShapeType="1" noTextEdit="1"/>
              </p:cNvSpPr>
              <p:nvPr/>
            </p:nvSpPr>
            <p:spPr>
              <a:xfrm>
                <a:off x="351663" y="4715794"/>
                <a:ext cx="3384376" cy="801438"/>
              </a:xfrm>
              <a:prstGeom prst="rect">
                <a:avLst/>
              </a:prstGeom>
              <a:blipFill>
                <a:blip r:embed="rId5"/>
                <a:stretch>
                  <a:fillRect b="-468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F3907C8-093A-4720-F689-EAF71FC92562}"/>
                  </a:ext>
                </a:extLst>
              </p:cNvPr>
              <p:cNvSpPr txBox="1"/>
              <p:nvPr/>
            </p:nvSpPr>
            <p:spPr>
              <a:xfrm>
                <a:off x="251520" y="3764301"/>
                <a:ext cx="3384376" cy="816827"/>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rPr>
                        <m:t>𝑏𝑤</m:t>
                      </m:r>
                      <m:r>
                        <a:rPr lang="it-IT" i="1">
                          <a:latin typeface="Cambria Math" panose="02040503050406030204" pitchFamily="18" charset="0"/>
                        </a:rPr>
                        <m:t> ≥</m:t>
                      </m:r>
                      <m:f>
                        <m:fPr>
                          <m:ctrlPr>
                            <a:rPr lang="mr-IN" i="1" smtClean="0">
                              <a:latin typeface="Cambria Math" panose="02040503050406030204" pitchFamily="18" charset="0"/>
                            </a:rPr>
                          </m:ctrlPr>
                        </m:fPr>
                        <m:num>
                          <m:r>
                            <a:rPr lang="it-IT" b="0" i="1" smtClean="0">
                              <a:latin typeface="Cambria Math" panose="02040503050406030204" pitchFamily="18" charset="0"/>
                            </a:rPr>
                            <m:t>2</m:t>
                          </m:r>
                          <m:sSubSup>
                            <m:sSubSupPr>
                              <m:ctrlPr>
                                <a:rPr lang="mr-IN" i="1">
                                  <a:latin typeface="Cambria Math" panose="02040503050406030204" pitchFamily="18" charset="0"/>
                                </a:rPr>
                              </m:ctrlPr>
                            </m:sSubSupPr>
                            <m:e>
                              <m:r>
                                <a:rPr lang="mr-IN" i="1">
                                  <a:latin typeface="Cambria Math" panose="02040503050406030204" pitchFamily="18" charset="0"/>
                                  <a:ea typeface="Cambria Math" panose="02040503050406030204" pitchFamily="18" charset="0"/>
                                </a:rPr>
                                <m:t>𝜀</m:t>
                              </m:r>
                            </m:e>
                            <m:sub>
                              <m:r>
                                <a:rPr lang="it-IT" i="1">
                                  <a:latin typeface="Cambria Math" panose="02040503050406030204" pitchFamily="18" charset="0"/>
                                </a:rPr>
                                <m:t>𝑛</m:t>
                              </m:r>
                            </m:sub>
                            <m:sup>
                              <m:r>
                                <a:rPr lang="it-IT" i="1">
                                  <a:latin typeface="Cambria Math" panose="02040503050406030204" pitchFamily="18" charset="0"/>
                                </a:rPr>
                                <m:t>2</m:t>
                              </m:r>
                            </m:sup>
                          </m:sSubSup>
                        </m:num>
                        <m:den>
                          <m:sSubSup>
                            <m:sSubSupPr>
                              <m:ctrlPr>
                                <a:rPr lang="mr-IN" i="1" smtClean="0">
                                  <a:latin typeface="Cambria Math" panose="02040503050406030204" pitchFamily="18" charset="0"/>
                                </a:rPr>
                              </m:ctrlPr>
                            </m:sSubSupPr>
                            <m:e>
                              <m:r>
                                <a:rPr lang="mr-IN" i="1" smtClean="0">
                                  <a:latin typeface="Cambria Math" panose="02040503050406030204" pitchFamily="18" charset="0"/>
                                  <a:ea typeface="Cambria Math" panose="02040503050406030204" pitchFamily="18" charset="0"/>
                                </a:rPr>
                                <m:t>𝜎</m:t>
                              </m:r>
                            </m:e>
                            <m:sub>
                              <m:r>
                                <a:rPr lang="it-IT" b="0" i="1" smtClean="0">
                                  <a:latin typeface="Cambria Math" panose="02040503050406030204" pitchFamily="18" charset="0"/>
                                  <a:ea typeface="Cambria Math" panose="02040503050406030204" pitchFamily="18" charset="0"/>
                                </a:rPr>
                                <m:t>𝑥</m:t>
                              </m:r>
                            </m:sub>
                            <m:sup>
                              <m:r>
                                <a:rPr lang="it-IT" b="0" i="1" smtClean="0">
                                  <a:latin typeface="Cambria Math" panose="02040503050406030204" pitchFamily="18" charset="0"/>
                                </a:rPr>
                                <m:t>2</m:t>
                              </m:r>
                            </m:sup>
                          </m:sSubSup>
                        </m:den>
                      </m:f>
                    </m:oMath>
                  </m:oMathPara>
                </a14:m>
                <a:endParaRPr lang="en-US"/>
              </a:p>
            </p:txBody>
          </p:sp>
        </mc:Choice>
        <mc:Fallback xmlns="">
          <p:sp>
            <p:nvSpPr>
              <p:cNvPr id="10" name="TextBox 9">
                <a:extLst>
                  <a:ext uri="{FF2B5EF4-FFF2-40B4-BE49-F238E27FC236}">
                    <a16:creationId xmlns:a16="http://schemas.microsoft.com/office/drawing/2014/main" id="{0F3907C8-093A-4720-F689-EAF71FC92562}"/>
                  </a:ext>
                </a:extLst>
              </p:cNvPr>
              <p:cNvSpPr txBox="1">
                <a:spLocks noRot="1" noChangeAspect="1" noMove="1" noResize="1" noEditPoints="1" noAdjustHandles="1" noChangeArrowheads="1" noChangeShapeType="1" noTextEdit="1"/>
              </p:cNvSpPr>
              <p:nvPr/>
            </p:nvSpPr>
            <p:spPr>
              <a:xfrm>
                <a:off x="251520" y="3764301"/>
                <a:ext cx="3384376" cy="816827"/>
              </a:xfrm>
              <a:prstGeom prst="rect">
                <a:avLst/>
              </a:prstGeom>
              <a:blipFill>
                <a:blip r:embed="rId6"/>
                <a:stretch>
                  <a:fillRect b="-7692"/>
                </a:stretch>
              </a:blipFill>
            </p:spPr>
            <p:txBody>
              <a:bodyPr/>
              <a:lstStyle/>
              <a:p>
                <a:r>
                  <a:rPr lang="en-IT">
                    <a:noFill/>
                  </a:rPr>
                  <a:t> </a:t>
                </a:r>
              </a:p>
            </p:txBody>
          </p:sp>
        </mc:Fallback>
      </mc:AlternateContent>
      <p:sp>
        <p:nvSpPr>
          <p:cNvPr id="11" name="Left Brace 10">
            <a:extLst>
              <a:ext uri="{FF2B5EF4-FFF2-40B4-BE49-F238E27FC236}">
                <a16:creationId xmlns:a16="http://schemas.microsoft.com/office/drawing/2014/main" id="{99121352-9861-B9A2-D017-7E18C5BD5215}"/>
              </a:ext>
            </a:extLst>
          </p:cNvPr>
          <p:cNvSpPr/>
          <p:nvPr/>
        </p:nvSpPr>
        <p:spPr bwMode="auto">
          <a:xfrm>
            <a:off x="639695" y="3684934"/>
            <a:ext cx="619937" cy="1904306"/>
          </a:xfrm>
          <a:prstGeom prst="leftBrace">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849222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FC2B43-364A-6813-CDB6-6C853EBDE34F}"/>
              </a:ext>
            </a:extLst>
          </p:cNvPr>
          <p:cNvPicPr>
            <a:picLocks noChangeAspect="1"/>
          </p:cNvPicPr>
          <p:nvPr/>
        </p:nvPicPr>
        <p:blipFill>
          <a:blip r:embed="rId2"/>
          <a:stretch>
            <a:fillRect/>
          </a:stretch>
        </p:blipFill>
        <p:spPr>
          <a:xfrm>
            <a:off x="35496" y="4077072"/>
            <a:ext cx="5558576" cy="2448272"/>
          </a:xfrm>
          <a:prstGeom prst="rect">
            <a:avLst/>
          </a:prstGeom>
        </p:spPr>
      </p:pic>
      <p:graphicFrame>
        <p:nvGraphicFramePr>
          <p:cNvPr id="4" name="Oggetto 3">
            <a:extLst>
              <a:ext uri="{FF2B5EF4-FFF2-40B4-BE49-F238E27FC236}">
                <a16:creationId xmlns:a16="http://schemas.microsoft.com/office/drawing/2014/main" id="{BF88E299-2EBE-6209-A0DE-7ED3549ACFED}"/>
              </a:ext>
            </a:extLst>
          </p:cNvPr>
          <p:cNvGraphicFramePr>
            <a:graphicFrameLocks noChangeAspect="1"/>
          </p:cNvGraphicFramePr>
          <p:nvPr/>
        </p:nvGraphicFramePr>
        <p:xfrm>
          <a:off x="5220072" y="1552678"/>
          <a:ext cx="4472291" cy="3162478"/>
        </p:xfrm>
        <a:graphic>
          <a:graphicData uri="http://schemas.openxmlformats.org/presentationml/2006/ole">
            <mc:AlternateContent xmlns:mc="http://schemas.openxmlformats.org/markup-compatibility/2006">
              <mc:Choice xmlns:v="urn:schemas-microsoft-com:vml" Requires="v">
                <p:oleObj name="Graph" r:id="rId3" imgW="4276800" imgH="3024000" progId="Origin50.Graph">
                  <p:embed/>
                </p:oleObj>
              </mc:Choice>
              <mc:Fallback>
                <p:oleObj name="Graph" r:id="rId3" imgW="4276800" imgH="3024000" progId="Origin50.Graph">
                  <p:embed/>
                  <p:pic>
                    <p:nvPicPr>
                      <p:cNvPr id="4" name="Oggetto 3">
                        <a:extLst>
                          <a:ext uri="{FF2B5EF4-FFF2-40B4-BE49-F238E27FC236}">
                            <a16:creationId xmlns:a16="http://schemas.microsoft.com/office/drawing/2014/main" id="{BF88E299-2EBE-6209-A0DE-7ED3549ACFED}"/>
                          </a:ext>
                        </a:extLst>
                      </p:cNvPr>
                      <p:cNvPicPr/>
                      <p:nvPr/>
                    </p:nvPicPr>
                    <p:blipFill>
                      <a:blip r:embed="rId4"/>
                      <a:stretch>
                        <a:fillRect/>
                      </a:stretch>
                    </p:blipFill>
                    <p:spPr>
                      <a:xfrm>
                        <a:off x="5220072" y="1552678"/>
                        <a:ext cx="4472291" cy="3162478"/>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C529123A-616C-39EB-58F5-77FB0C8E4326}"/>
              </a:ext>
            </a:extLst>
          </p:cNvPr>
          <p:cNvGraphicFramePr>
            <a:graphicFrameLocks noChangeAspect="1"/>
          </p:cNvGraphicFramePr>
          <p:nvPr/>
        </p:nvGraphicFramePr>
        <p:xfrm>
          <a:off x="5278997" y="4149080"/>
          <a:ext cx="3685491" cy="2606110"/>
        </p:xfrm>
        <a:graphic>
          <a:graphicData uri="http://schemas.openxmlformats.org/presentationml/2006/ole">
            <mc:AlternateContent xmlns:mc="http://schemas.openxmlformats.org/markup-compatibility/2006">
              <mc:Choice xmlns:v="urn:schemas-microsoft-com:vml" Requires="v">
                <p:oleObj name="Graph" r:id="rId5" imgW="4276800" imgH="3024000" progId="Origin50.Graph">
                  <p:embed/>
                </p:oleObj>
              </mc:Choice>
              <mc:Fallback>
                <p:oleObj name="Graph" r:id="rId5" imgW="4276800" imgH="3024000" progId="Origin50.Graph">
                  <p:embed/>
                  <p:pic>
                    <p:nvPicPr>
                      <p:cNvPr id="7" name="Oggetto 6">
                        <a:extLst>
                          <a:ext uri="{FF2B5EF4-FFF2-40B4-BE49-F238E27FC236}">
                            <a16:creationId xmlns:a16="http://schemas.microsoft.com/office/drawing/2014/main" id="{C529123A-616C-39EB-58F5-77FB0C8E4326}"/>
                          </a:ext>
                        </a:extLst>
                      </p:cNvPr>
                      <p:cNvPicPr/>
                      <p:nvPr/>
                    </p:nvPicPr>
                    <p:blipFill>
                      <a:blip r:embed="rId6"/>
                      <a:stretch>
                        <a:fillRect/>
                      </a:stretch>
                    </p:blipFill>
                    <p:spPr>
                      <a:xfrm>
                        <a:off x="5278997" y="4149080"/>
                        <a:ext cx="3685491" cy="260611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319BE456-7CA5-141B-D946-D5CBCD974C25}"/>
              </a:ext>
            </a:extLst>
          </p:cNvPr>
          <p:cNvSpPr txBox="1"/>
          <p:nvPr/>
        </p:nvSpPr>
        <p:spPr>
          <a:xfrm>
            <a:off x="972337" y="44624"/>
            <a:ext cx="8136167" cy="830997"/>
          </a:xfrm>
          <a:prstGeom prst="rect">
            <a:avLst/>
          </a:prstGeom>
          <a:noFill/>
        </p:spPr>
        <p:txBody>
          <a:bodyPr wrap="square">
            <a:spAutoFit/>
          </a:bodyPr>
          <a:lstStyle/>
          <a:p>
            <a:pPr algn="ctr"/>
            <a:r>
              <a:rPr lang="en-GB" b="1" i="1">
                <a:solidFill>
                  <a:srgbClr val="FF0000"/>
                </a:solidFill>
                <a:latin typeface="Times" charset="0"/>
                <a:ea typeface="ＭＳ Ｐゴシック" charset="0"/>
              </a:rPr>
              <a:t>Ultra-low emittance positron beams from deep recoil</a:t>
            </a:r>
          </a:p>
          <a:p>
            <a:pPr algn="ctr"/>
            <a:r>
              <a:rPr lang="en-GB" b="1" i="1">
                <a:solidFill>
                  <a:srgbClr val="FF0000"/>
                </a:solidFill>
                <a:latin typeface="Times" charset="0"/>
                <a:ea typeface="ＭＳ Ｐゴシック" charset="0"/>
              </a:rPr>
              <a:t>electron-photon collider: </a:t>
            </a:r>
            <a:r>
              <a:rPr lang="en-GB" b="1" i="1">
                <a:solidFill>
                  <a:srgbClr val="FF0000"/>
                </a:solidFill>
              </a:rPr>
              <a:t>5 GeV ERL vs. 5 keV FEL,   X=391 </a:t>
            </a:r>
            <a:endParaRPr lang="en-GB" b="1" i="1">
              <a:solidFill>
                <a:srgbClr val="FF0000"/>
              </a:solidFill>
              <a:latin typeface="Times" charset="0"/>
              <a:ea typeface="ＭＳ Ｐゴシック" charset="0"/>
            </a:endParaRPr>
          </a:p>
        </p:txBody>
      </p:sp>
      <p:pic>
        <p:nvPicPr>
          <p:cNvPr id="8" name="Picture 7">
            <a:extLst>
              <a:ext uri="{FF2B5EF4-FFF2-40B4-BE49-F238E27FC236}">
                <a16:creationId xmlns:a16="http://schemas.microsoft.com/office/drawing/2014/main" id="{EA2DF270-694C-46D8-38BE-1DF2D22767AF}"/>
              </a:ext>
            </a:extLst>
          </p:cNvPr>
          <p:cNvPicPr>
            <a:picLocks noChangeAspect="1"/>
          </p:cNvPicPr>
          <p:nvPr/>
        </p:nvPicPr>
        <p:blipFill>
          <a:blip r:embed="rId7"/>
          <a:stretch>
            <a:fillRect/>
          </a:stretch>
        </p:blipFill>
        <p:spPr>
          <a:xfrm>
            <a:off x="40477" y="29829"/>
            <a:ext cx="1096113" cy="662867"/>
          </a:xfrm>
          <a:prstGeom prst="rect">
            <a:avLst/>
          </a:prstGeom>
        </p:spPr>
      </p:pic>
      <p:sp>
        <p:nvSpPr>
          <p:cNvPr id="9" name="TextBox 8">
            <a:extLst>
              <a:ext uri="{FF2B5EF4-FFF2-40B4-BE49-F238E27FC236}">
                <a16:creationId xmlns:a16="http://schemas.microsoft.com/office/drawing/2014/main" id="{373A1EC8-8ED6-89E8-B992-447FEC64288D}"/>
              </a:ext>
            </a:extLst>
          </p:cNvPr>
          <p:cNvSpPr txBox="1"/>
          <p:nvPr/>
        </p:nvSpPr>
        <p:spPr>
          <a:xfrm>
            <a:off x="1619672" y="951111"/>
            <a:ext cx="6768752" cy="461665"/>
          </a:xfrm>
          <a:prstGeom prst="rect">
            <a:avLst/>
          </a:prstGeom>
          <a:noFill/>
        </p:spPr>
        <p:txBody>
          <a:bodyPr wrap="square" rtlCol="0">
            <a:spAutoFit/>
          </a:bodyPr>
          <a:lstStyle/>
          <a:p>
            <a:r>
              <a:rPr lang="en-GB"/>
              <a:t>u</a:t>
            </a:r>
            <a:r>
              <a:rPr lang="en-IT"/>
              <a:t>p to 10</a:t>
            </a:r>
            <a:r>
              <a:rPr lang="en-IT" baseline="30000"/>
              <a:t>13-14</a:t>
            </a:r>
            <a:r>
              <a:rPr lang="en-IT"/>
              <a:t> e</a:t>
            </a:r>
            <a:r>
              <a:rPr lang="en-IT" baseline="30000"/>
              <a:t>+</a:t>
            </a:r>
            <a:r>
              <a:rPr lang="en-IT"/>
              <a:t>/s at 50 MeV within 5% en. spread</a:t>
            </a:r>
          </a:p>
        </p:txBody>
      </p:sp>
      <p:sp>
        <p:nvSpPr>
          <p:cNvPr id="10" name="TextBox 9">
            <a:extLst>
              <a:ext uri="{FF2B5EF4-FFF2-40B4-BE49-F238E27FC236}">
                <a16:creationId xmlns:a16="http://schemas.microsoft.com/office/drawing/2014/main" id="{98D2718A-D3FB-5737-BE84-D10A64E225E3}"/>
              </a:ext>
            </a:extLst>
          </p:cNvPr>
          <p:cNvSpPr txBox="1"/>
          <p:nvPr/>
        </p:nvSpPr>
        <p:spPr>
          <a:xfrm>
            <a:off x="6860388" y="4313489"/>
            <a:ext cx="2248116" cy="707886"/>
          </a:xfrm>
          <a:prstGeom prst="rect">
            <a:avLst/>
          </a:prstGeom>
          <a:noFill/>
        </p:spPr>
        <p:txBody>
          <a:bodyPr wrap="none" rtlCol="0">
            <a:spAutoFit/>
          </a:bodyPr>
          <a:lstStyle/>
          <a:p>
            <a:pPr algn="ctr"/>
            <a:r>
              <a:rPr lang="en-IT" sz="2000" b="1">
                <a:solidFill>
                  <a:srgbClr val="00B050"/>
                </a:solidFill>
              </a:rPr>
              <a:t>0.5 MeV/c</a:t>
            </a:r>
            <a:r>
              <a:rPr lang="en-IT" sz="2000" b="1" baseline="30000">
                <a:solidFill>
                  <a:srgbClr val="00B050"/>
                </a:solidFill>
              </a:rPr>
              <a:t> </a:t>
            </a:r>
            <a:r>
              <a:rPr lang="en-GB" sz="2000" b="1">
                <a:solidFill>
                  <a:srgbClr val="00B050"/>
                </a:solidFill>
              </a:rPr>
              <a:t>r</a:t>
            </a:r>
            <a:r>
              <a:rPr lang="en-IT" sz="2000" b="1">
                <a:solidFill>
                  <a:srgbClr val="00B050"/>
                </a:solidFill>
              </a:rPr>
              <a:t>ms</a:t>
            </a:r>
          </a:p>
          <a:p>
            <a:pPr algn="ctr"/>
            <a:r>
              <a:rPr lang="en-IT" sz="2000" b="1">
                <a:solidFill>
                  <a:srgbClr val="00B050"/>
                </a:solidFill>
              </a:rPr>
              <a:t>transv. momentum</a:t>
            </a:r>
          </a:p>
        </p:txBody>
      </p:sp>
      <p:cxnSp>
        <p:nvCxnSpPr>
          <p:cNvPr id="12" name="Straight Arrow Connector 11">
            <a:extLst>
              <a:ext uri="{FF2B5EF4-FFF2-40B4-BE49-F238E27FC236}">
                <a16:creationId xmlns:a16="http://schemas.microsoft.com/office/drawing/2014/main" id="{A4CAB5BF-2907-E70F-7E47-197FF2B7ABC0}"/>
              </a:ext>
            </a:extLst>
          </p:cNvPr>
          <p:cNvCxnSpPr>
            <a:cxnSpLocks/>
          </p:cNvCxnSpPr>
          <p:nvPr/>
        </p:nvCxnSpPr>
        <p:spPr bwMode="auto">
          <a:xfrm flipH="1">
            <a:off x="7734441" y="4938542"/>
            <a:ext cx="797999" cy="11915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a:extLst>
              <a:ext uri="{FF2B5EF4-FFF2-40B4-BE49-F238E27FC236}">
                <a16:creationId xmlns:a16="http://schemas.microsoft.com/office/drawing/2014/main" id="{D288E1D5-5EC3-D9BD-4F73-079728052C07}"/>
              </a:ext>
            </a:extLst>
          </p:cNvPr>
          <p:cNvSpPr txBox="1"/>
          <p:nvPr/>
        </p:nvSpPr>
        <p:spPr>
          <a:xfrm>
            <a:off x="4211961" y="6105490"/>
            <a:ext cx="4752528" cy="707886"/>
          </a:xfrm>
          <a:prstGeom prst="rect">
            <a:avLst/>
          </a:prstGeom>
          <a:noFill/>
        </p:spPr>
        <p:txBody>
          <a:bodyPr wrap="square" rtlCol="0">
            <a:spAutoFit/>
          </a:bodyPr>
          <a:lstStyle/>
          <a:p>
            <a:pPr algn="ctr"/>
            <a:r>
              <a:rPr lang="en-IT" sz="2000" b="1">
                <a:solidFill>
                  <a:srgbClr val="0070C0"/>
                </a:solidFill>
              </a:rPr>
              <a:t>0.5-1*10</a:t>
            </a:r>
            <a:r>
              <a:rPr lang="en-IT" sz="2000" b="1" baseline="30000">
                <a:solidFill>
                  <a:srgbClr val="0070C0"/>
                </a:solidFill>
              </a:rPr>
              <a:t>-7</a:t>
            </a:r>
            <a:r>
              <a:rPr lang="en-IT" sz="2000" b="1">
                <a:solidFill>
                  <a:srgbClr val="0070C0"/>
                </a:solidFill>
              </a:rPr>
              <a:t> m</a:t>
            </a:r>
            <a:r>
              <a:rPr lang="en-IT" sz="2000" b="1" baseline="30000">
                <a:solidFill>
                  <a:srgbClr val="0070C0"/>
                </a:solidFill>
              </a:rPr>
              <a:t>.</a:t>
            </a:r>
            <a:r>
              <a:rPr lang="en-IT" sz="2000" b="1">
                <a:solidFill>
                  <a:srgbClr val="0070C0"/>
                </a:solidFill>
              </a:rPr>
              <a:t>rad rms </a:t>
            </a:r>
            <a:r>
              <a:rPr lang="en-GB" sz="2000" b="1">
                <a:solidFill>
                  <a:srgbClr val="0070C0"/>
                </a:solidFill>
              </a:rPr>
              <a:t>n</a:t>
            </a:r>
            <a:r>
              <a:rPr lang="en-IT" sz="2000" b="1">
                <a:solidFill>
                  <a:srgbClr val="0070C0"/>
                </a:solidFill>
              </a:rPr>
              <a:t>orm. transv. </a:t>
            </a:r>
            <a:r>
              <a:rPr lang="en-GB" sz="2000" b="1">
                <a:solidFill>
                  <a:srgbClr val="0070C0"/>
                </a:solidFill>
              </a:rPr>
              <a:t>e</a:t>
            </a:r>
            <a:r>
              <a:rPr lang="en-IT" sz="2000" b="1">
                <a:solidFill>
                  <a:srgbClr val="0070C0"/>
                </a:solidFill>
              </a:rPr>
              <a:t>mittance with  </a:t>
            </a:r>
            <a:r>
              <a:rPr lang="en-GB" sz="2000" b="1">
                <a:solidFill>
                  <a:srgbClr val="0070C0"/>
                </a:solidFill>
              </a:rPr>
              <a:t>r</a:t>
            </a:r>
            <a:r>
              <a:rPr lang="en-IT" sz="2000" b="1">
                <a:solidFill>
                  <a:srgbClr val="0070C0"/>
                </a:solidFill>
              </a:rPr>
              <a:t>ound beam (no-cooling)</a:t>
            </a:r>
          </a:p>
        </p:txBody>
      </p:sp>
      <p:pic>
        <p:nvPicPr>
          <p:cNvPr id="15" name="Picture 14" descr="Twin_schema_500">
            <a:extLst>
              <a:ext uri="{FF2B5EF4-FFF2-40B4-BE49-F238E27FC236}">
                <a16:creationId xmlns:a16="http://schemas.microsoft.com/office/drawing/2014/main" id="{6CB504A2-172C-E3E8-DB68-FDE7C6828CF4}"/>
              </a:ext>
            </a:extLst>
          </p:cNvPr>
          <p:cNvPicPr>
            <a:picLocks noChangeAspect="1"/>
          </p:cNvPicPr>
          <p:nvPr/>
        </p:nvPicPr>
        <p:blipFill>
          <a:blip r:embed="rId8"/>
          <a:srcRect l="5561" t="22426" r="4926" b="22278"/>
          <a:stretch>
            <a:fillRect/>
          </a:stretch>
        </p:blipFill>
        <p:spPr>
          <a:xfrm>
            <a:off x="611560" y="1794394"/>
            <a:ext cx="4520343" cy="1973067"/>
          </a:xfrm>
          <a:prstGeom prst="rect">
            <a:avLst/>
          </a:prstGeom>
        </p:spPr>
      </p:pic>
      <p:sp>
        <p:nvSpPr>
          <p:cNvPr id="16" name="TextBox 15">
            <a:extLst>
              <a:ext uri="{FF2B5EF4-FFF2-40B4-BE49-F238E27FC236}">
                <a16:creationId xmlns:a16="http://schemas.microsoft.com/office/drawing/2014/main" id="{6F01D0EF-C2A4-30E0-5665-A3E378EF2059}"/>
              </a:ext>
            </a:extLst>
          </p:cNvPr>
          <p:cNvSpPr txBox="1"/>
          <p:nvPr/>
        </p:nvSpPr>
        <p:spPr>
          <a:xfrm>
            <a:off x="166920" y="1611469"/>
            <a:ext cx="1040670" cy="830997"/>
          </a:xfrm>
          <a:prstGeom prst="rect">
            <a:avLst/>
          </a:prstGeom>
          <a:noFill/>
        </p:spPr>
        <p:txBody>
          <a:bodyPr wrap="none" rtlCol="0">
            <a:spAutoFit/>
          </a:bodyPr>
          <a:lstStyle/>
          <a:p>
            <a:r>
              <a:rPr lang="en-GB"/>
              <a:t>S</a:t>
            </a:r>
            <a:r>
              <a:rPr lang="en-IT"/>
              <a:t>on of</a:t>
            </a:r>
          </a:p>
          <a:p>
            <a:r>
              <a:rPr lang="en-IT"/>
              <a:t>EXMP</a:t>
            </a:r>
          </a:p>
        </p:txBody>
      </p:sp>
      <p:sp>
        <p:nvSpPr>
          <p:cNvPr id="17" name="TextBox 16">
            <a:extLst>
              <a:ext uri="{FF2B5EF4-FFF2-40B4-BE49-F238E27FC236}">
                <a16:creationId xmlns:a16="http://schemas.microsoft.com/office/drawing/2014/main" id="{A768D732-01FC-B332-ADE6-EFDB09326A46}"/>
              </a:ext>
            </a:extLst>
          </p:cNvPr>
          <p:cNvSpPr txBox="1"/>
          <p:nvPr/>
        </p:nvSpPr>
        <p:spPr>
          <a:xfrm>
            <a:off x="6548757" y="2790509"/>
            <a:ext cx="1814920" cy="461665"/>
          </a:xfrm>
          <a:prstGeom prst="rect">
            <a:avLst/>
          </a:prstGeom>
          <a:noFill/>
        </p:spPr>
        <p:txBody>
          <a:bodyPr wrap="none" rtlCol="0">
            <a:spAutoFit/>
          </a:bodyPr>
          <a:lstStyle/>
          <a:p>
            <a:r>
              <a:rPr lang="en-IT"/>
              <a:t>E</a:t>
            </a:r>
            <a:r>
              <a:rPr lang="en-IT" baseline="-25000"/>
              <a:t>cm</a:t>
            </a:r>
            <a:r>
              <a:rPr lang="en-IT"/>
              <a:t>=10 MeV</a:t>
            </a:r>
          </a:p>
        </p:txBody>
      </p:sp>
      <p:sp>
        <p:nvSpPr>
          <p:cNvPr id="18" name="TextBox 17">
            <a:extLst>
              <a:ext uri="{FF2B5EF4-FFF2-40B4-BE49-F238E27FC236}">
                <a16:creationId xmlns:a16="http://schemas.microsoft.com/office/drawing/2014/main" id="{5057C966-9523-F24B-00D0-A3748D05FD46}"/>
              </a:ext>
            </a:extLst>
          </p:cNvPr>
          <p:cNvSpPr txBox="1"/>
          <p:nvPr/>
        </p:nvSpPr>
        <p:spPr>
          <a:xfrm>
            <a:off x="235275" y="3229769"/>
            <a:ext cx="1968809" cy="461665"/>
          </a:xfrm>
          <a:prstGeom prst="rect">
            <a:avLst/>
          </a:prstGeom>
          <a:noFill/>
        </p:spPr>
        <p:txBody>
          <a:bodyPr wrap="none" rtlCol="0">
            <a:spAutoFit/>
          </a:bodyPr>
          <a:lstStyle/>
          <a:p>
            <a:r>
              <a:rPr lang="en-IT"/>
              <a:t>E</a:t>
            </a:r>
            <a:r>
              <a:rPr lang="en-IT" baseline="-25000"/>
              <a:t>cm</a:t>
            </a:r>
            <a:r>
              <a:rPr lang="en-IT"/>
              <a:t>=346 MeV</a:t>
            </a:r>
          </a:p>
        </p:txBody>
      </p:sp>
      <p:sp>
        <p:nvSpPr>
          <p:cNvPr id="5" name="TextBox 4">
            <a:extLst>
              <a:ext uri="{FF2B5EF4-FFF2-40B4-BE49-F238E27FC236}">
                <a16:creationId xmlns:a16="http://schemas.microsoft.com/office/drawing/2014/main" id="{499666C0-28E3-A852-4972-FAD1F0F259A8}"/>
              </a:ext>
            </a:extLst>
          </p:cNvPr>
          <p:cNvSpPr txBox="1"/>
          <p:nvPr/>
        </p:nvSpPr>
        <p:spPr>
          <a:xfrm>
            <a:off x="878157" y="6435418"/>
            <a:ext cx="3673954" cy="400110"/>
          </a:xfrm>
          <a:prstGeom prst="rect">
            <a:avLst/>
          </a:prstGeom>
          <a:noFill/>
        </p:spPr>
        <p:txBody>
          <a:bodyPr wrap="none" rtlCol="0">
            <a:spAutoFit/>
          </a:bodyPr>
          <a:lstStyle/>
          <a:p>
            <a:r>
              <a:rPr lang="en-IT" sz="2000" i="1"/>
              <a:t>V. Petrillo, A. Puppin – Whizard </a:t>
            </a:r>
          </a:p>
        </p:txBody>
      </p:sp>
    </p:spTree>
    <p:extLst>
      <p:ext uri="{BB962C8B-B14F-4D97-AF65-F5344CB8AC3E}">
        <p14:creationId xmlns:p14="http://schemas.microsoft.com/office/powerpoint/2010/main" val="2387007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10" name="Picture 9" descr="A graph of energy distribution&#10;&#10;Description automatically generated">
            <a:extLst>
              <a:ext uri="{FF2B5EF4-FFF2-40B4-BE49-F238E27FC236}">
                <a16:creationId xmlns:a16="http://schemas.microsoft.com/office/drawing/2014/main" id="{3220F066-BC25-B4F5-BEDB-B8D53F9A6E42}"/>
              </a:ext>
            </a:extLst>
          </p:cNvPr>
          <p:cNvPicPr>
            <a:picLocks noChangeAspect="1"/>
          </p:cNvPicPr>
          <p:nvPr/>
        </p:nvPicPr>
        <p:blipFill>
          <a:blip r:embed="rId4"/>
          <a:stretch>
            <a:fillRect/>
          </a:stretch>
        </p:blipFill>
        <p:spPr>
          <a:xfrm>
            <a:off x="181744" y="2996952"/>
            <a:ext cx="7772400" cy="3292239"/>
          </a:xfrm>
          <a:prstGeom prst="rect">
            <a:avLst/>
          </a:prstGeom>
        </p:spPr>
      </p:pic>
      <p:sp>
        <p:nvSpPr>
          <p:cNvPr id="7" name="TextBox 6">
            <a:extLst>
              <a:ext uri="{FF2B5EF4-FFF2-40B4-BE49-F238E27FC236}">
                <a16:creationId xmlns:a16="http://schemas.microsoft.com/office/drawing/2014/main" id="{913A1393-8C2C-8C93-2BAF-3E572859D48D}"/>
              </a:ext>
            </a:extLst>
          </p:cNvPr>
          <p:cNvSpPr txBox="1"/>
          <p:nvPr/>
        </p:nvSpPr>
        <p:spPr>
          <a:xfrm>
            <a:off x="2915816" y="6300028"/>
            <a:ext cx="5925725" cy="369332"/>
          </a:xfrm>
          <a:prstGeom prst="rect">
            <a:avLst/>
          </a:prstGeom>
          <a:noFill/>
        </p:spPr>
        <p:txBody>
          <a:bodyPr wrap="none" rtlCol="0">
            <a:spAutoFit/>
          </a:bodyPr>
          <a:lstStyle/>
          <a:p>
            <a:r>
              <a:rPr lang="en-IT" sz="1800"/>
              <a:t>V. Petrillo, ad-hoc developed Montecarlo code for linear QED</a:t>
            </a:r>
          </a:p>
        </p:txBody>
      </p:sp>
      <p:sp>
        <p:nvSpPr>
          <p:cNvPr id="2" name="TextBox 1">
            <a:extLst>
              <a:ext uri="{FF2B5EF4-FFF2-40B4-BE49-F238E27FC236}">
                <a16:creationId xmlns:a16="http://schemas.microsoft.com/office/drawing/2014/main" id="{3DCF67C0-B2C7-BC8E-D5B5-FFE8A34E9C82}"/>
              </a:ext>
            </a:extLst>
          </p:cNvPr>
          <p:cNvSpPr txBox="1"/>
          <p:nvPr/>
        </p:nvSpPr>
        <p:spPr>
          <a:xfrm>
            <a:off x="1328809" y="77723"/>
            <a:ext cx="7635679" cy="830997"/>
          </a:xfrm>
          <a:prstGeom prst="rect">
            <a:avLst/>
          </a:prstGeom>
          <a:noFill/>
        </p:spPr>
        <p:txBody>
          <a:bodyPr wrap="square" rtlCol="0">
            <a:spAutoFit/>
          </a:bodyPr>
          <a:lstStyle/>
          <a:p>
            <a:r>
              <a:rPr lang="en-IT" b="1">
                <a:solidFill>
                  <a:srgbClr val="C00000"/>
                </a:solidFill>
              </a:rPr>
              <a:t>FICS - Full Inverse  Compton Scattering -  </a:t>
            </a:r>
            <a:r>
              <a:rPr lang="en-GB" b="1">
                <a:solidFill>
                  <a:srgbClr val="C00000"/>
                </a:solidFill>
              </a:rPr>
              <a:t>h</a:t>
            </a:r>
            <a:r>
              <a:rPr lang="en-IT" b="1">
                <a:solidFill>
                  <a:srgbClr val="C00000"/>
                </a:solidFill>
              </a:rPr>
              <a:t>ow to achieve 10</a:t>
            </a:r>
            <a:r>
              <a:rPr lang="en-IT" b="1" baseline="30000">
                <a:solidFill>
                  <a:srgbClr val="C00000"/>
                </a:solidFill>
              </a:rPr>
              <a:t>30</a:t>
            </a:r>
            <a:r>
              <a:rPr lang="en-IT" b="1">
                <a:solidFill>
                  <a:srgbClr val="C00000"/>
                </a:solidFill>
              </a:rPr>
              <a:t> m/s</a:t>
            </a:r>
            <a:r>
              <a:rPr lang="en-IT" b="1" baseline="30000">
                <a:solidFill>
                  <a:srgbClr val="C00000"/>
                </a:solidFill>
              </a:rPr>
              <a:t>2</a:t>
            </a:r>
            <a:r>
              <a:rPr lang="en-IT" b="1">
                <a:solidFill>
                  <a:srgbClr val="C00000"/>
                </a:solidFill>
              </a:rPr>
              <a:t> acceleration to sense Unruh radiation</a:t>
            </a:r>
          </a:p>
        </p:txBody>
      </p:sp>
      <p:pic>
        <p:nvPicPr>
          <p:cNvPr id="11" name="Picture 10" descr="A diagram of a graph showing a collision with a electron&#10;&#10;Description automatically generated with medium confidence">
            <a:extLst>
              <a:ext uri="{FF2B5EF4-FFF2-40B4-BE49-F238E27FC236}">
                <a16:creationId xmlns:a16="http://schemas.microsoft.com/office/drawing/2014/main" id="{3CE6D803-60D4-D9D2-A801-1F96C4740FAB}"/>
              </a:ext>
            </a:extLst>
          </p:cNvPr>
          <p:cNvPicPr>
            <a:picLocks noChangeAspect="1"/>
          </p:cNvPicPr>
          <p:nvPr/>
        </p:nvPicPr>
        <p:blipFill>
          <a:blip r:embed="rId5"/>
          <a:stretch>
            <a:fillRect/>
          </a:stretch>
        </p:blipFill>
        <p:spPr>
          <a:xfrm>
            <a:off x="3923928" y="3187844"/>
            <a:ext cx="4572744" cy="224762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5D37BF40-6BD6-549C-373E-6D7E82388769}"/>
              </a:ext>
            </a:extLst>
          </p:cNvPr>
          <p:cNvPicPr>
            <a:picLocks noChangeAspect="1"/>
          </p:cNvPicPr>
          <p:nvPr/>
        </p:nvPicPr>
        <p:blipFill>
          <a:blip r:embed="rId6"/>
          <a:stretch>
            <a:fillRect/>
          </a:stretch>
        </p:blipFill>
        <p:spPr>
          <a:xfrm>
            <a:off x="1612503" y="908720"/>
            <a:ext cx="5925726" cy="2279124"/>
          </a:xfrm>
          <a:prstGeom prst="rect">
            <a:avLst/>
          </a:prstGeom>
        </p:spPr>
      </p:pic>
    </p:spTree>
    <p:extLst>
      <p:ext uri="{BB962C8B-B14F-4D97-AF65-F5344CB8AC3E}">
        <p14:creationId xmlns:p14="http://schemas.microsoft.com/office/powerpoint/2010/main" val="25441775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3F1EE6-6D0D-4B73-6E8C-5A7401C32285}"/>
              </a:ext>
            </a:extLst>
          </p:cNvPr>
          <p:cNvPicPr>
            <a:picLocks noChangeAspect="1"/>
          </p:cNvPicPr>
          <p:nvPr/>
        </p:nvPicPr>
        <p:blipFill>
          <a:blip r:embed="rId3"/>
          <a:stretch>
            <a:fillRect/>
          </a:stretch>
        </p:blipFill>
        <p:spPr>
          <a:xfrm>
            <a:off x="1066800" y="1231900"/>
            <a:ext cx="7010400" cy="4394200"/>
          </a:xfrm>
          <a:prstGeom prst="rect">
            <a:avLst/>
          </a:prstGeom>
        </p:spPr>
      </p:pic>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4"/>
          <a:stretch>
            <a:fillRect/>
          </a:stretch>
        </p:blipFill>
        <p:spPr>
          <a:xfrm>
            <a:off x="40477" y="29829"/>
            <a:ext cx="1219155" cy="737276"/>
          </a:xfrm>
          <a:prstGeom prst="rect">
            <a:avLst/>
          </a:prstGeom>
        </p:spPr>
      </p:pic>
      <p:sp>
        <p:nvSpPr>
          <p:cNvPr id="8" name="TextBox 7">
            <a:extLst>
              <a:ext uri="{FF2B5EF4-FFF2-40B4-BE49-F238E27FC236}">
                <a16:creationId xmlns:a16="http://schemas.microsoft.com/office/drawing/2014/main" id="{E40D05EC-C98E-640F-249C-4850208CC96D}"/>
              </a:ext>
            </a:extLst>
          </p:cNvPr>
          <p:cNvSpPr txBox="1"/>
          <p:nvPr/>
        </p:nvSpPr>
        <p:spPr>
          <a:xfrm>
            <a:off x="1566410" y="2146185"/>
            <a:ext cx="862737" cy="400110"/>
          </a:xfrm>
          <a:prstGeom prst="rect">
            <a:avLst/>
          </a:prstGeom>
          <a:noFill/>
        </p:spPr>
        <p:txBody>
          <a:bodyPr wrap="none" rtlCol="0">
            <a:spAutoFit/>
          </a:bodyPr>
          <a:lstStyle/>
          <a:p>
            <a:r>
              <a:rPr lang="en-IT" sz="2000"/>
              <a:t>1 GeV</a:t>
            </a:r>
          </a:p>
        </p:txBody>
      </p:sp>
      <p:sp>
        <p:nvSpPr>
          <p:cNvPr id="10" name="TextBox 9">
            <a:extLst>
              <a:ext uri="{FF2B5EF4-FFF2-40B4-BE49-F238E27FC236}">
                <a16:creationId xmlns:a16="http://schemas.microsoft.com/office/drawing/2014/main" id="{C9BCA644-C399-6CA6-4561-3C2627225C06}"/>
              </a:ext>
            </a:extLst>
          </p:cNvPr>
          <p:cNvSpPr txBox="1"/>
          <p:nvPr/>
        </p:nvSpPr>
        <p:spPr>
          <a:xfrm>
            <a:off x="6444550" y="5445224"/>
            <a:ext cx="1439818" cy="461665"/>
          </a:xfrm>
          <a:prstGeom prst="rect">
            <a:avLst/>
          </a:prstGeom>
          <a:noFill/>
        </p:spPr>
        <p:txBody>
          <a:bodyPr wrap="none" rtlCol="0">
            <a:spAutoFit/>
          </a:bodyPr>
          <a:lstStyle/>
          <a:p>
            <a:r>
              <a:rPr lang="en-IT" i="1"/>
              <a:t>E</a:t>
            </a:r>
            <a:r>
              <a:rPr lang="en-IT" i="1" baseline="-25000"/>
              <a:t>ph</a:t>
            </a:r>
            <a:r>
              <a:rPr lang="en-IT" i="1"/>
              <a:t> (MeV)</a:t>
            </a:r>
          </a:p>
        </p:txBody>
      </p:sp>
      <p:sp>
        <p:nvSpPr>
          <p:cNvPr id="11" name="TextBox 10">
            <a:extLst>
              <a:ext uri="{FF2B5EF4-FFF2-40B4-BE49-F238E27FC236}">
                <a16:creationId xmlns:a16="http://schemas.microsoft.com/office/drawing/2014/main" id="{B7E7FA97-7E0B-F462-9FB6-A07660358025}"/>
              </a:ext>
            </a:extLst>
          </p:cNvPr>
          <p:cNvSpPr txBox="1"/>
          <p:nvPr/>
        </p:nvSpPr>
        <p:spPr>
          <a:xfrm>
            <a:off x="115" y="1001067"/>
            <a:ext cx="1454244" cy="461665"/>
          </a:xfrm>
          <a:prstGeom prst="rect">
            <a:avLst/>
          </a:prstGeom>
          <a:noFill/>
        </p:spPr>
        <p:txBody>
          <a:bodyPr wrap="none" rtlCol="0">
            <a:spAutoFit/>
          </a:bodyPr>
          <a:lstStyle/>
          <a:p>
            <a:r>
              <a:rPr lang="en-IT" i="1"/>
              <a:t>E’</a:t>
            </a:r>
            <a:r>
              <a:rPr lang="en-IT" i="1" baseline="-25000"/>
              <a:t>e  </a:t>
            </a:r>
            <a:r>
              <a:rPr lang="en-IT" i="1"/>
              <a:t>(MeV)</a:t>
            </a:r>
          </a:p>
        </p:txBody>
      </p:sp>
      <p:cxnSp>
        <p:nvCxnSpPr>
          <p:cNvPr id="15" name="Straight Connector 14">
            <a:extLst>
              <a:ext uri="{FF2B5EF4-FFF2-40B4-BE49-F238E27FC236}">
                <a16:creationId xmlns:a16="http://schemas.microsoft.com/office/drawing/2014/main" id="{4AFA5F6F-BF3B-FCF4-0B65-3508B679856F}"/>
              </a:ext>
            </a:extLst>
          </p:cNvPr>
          <p:cNvCxnSpPr>
            <a:cxnSpLocks/>
          </p:cNvCxnSpPr>
          <p:nvPr/>
        </p:nvCxnSpPr>
        <p:spPr bwMode="auto">
          <a:xfrm>
            <a:off x="5868144" y="5157192"/>
            <a:ext cx="0" cy="650393"/>
          </a:xfrm>
          <a:prstGeom prst="line">
            <a:avLst/>
          </a:prstGeom>
          <a:solidFill>
            <a:schemeClr val="accent1"/>
          </a:solidFill>
          <a:ln w="34925" cap="flat" cmpd="sng" algn="ctr">
            <a:solidFill>
              <a:schemeClr val="tx1"/>
            </a:solidFill>
            <a:prstDash val="solid"/>
            <a:round/>
            <a:headEnd type="triangle" w="med" len="med"/>
            <a:tailEnd type="triangle" w="med" len="med"/>
          </a:ln>
          <a:effectLst/>
        </p:spPr>
      </p:cxnSp>
      <p:sp>
        <p:nvSpPr>
          <p:cNvPr id="16" name="TextBox 15">
            <a:extLst>
              <a:ext uri="{FF2B5EF4-FFF2-40B4-BE49-F238E27FC236}">
                <a16:creationId xmlns:a16="http://schemas.microsoft.com/office/drawing/2014/main" id="{DF2CB18C-93F0-7D35-46B1-864EEFD1D5C6}"/>
              </a:ext>
            </a:extLst>
          </p:cNvPr>
          <p:cNvSpPr txBox="1"/>
          <p:nvPr/>
        </p:nvSpPr>
        <p:spPr>
          <a:xfrm>
            <a:off x="5316300" y="5877272"/>
            <a:ext cx="1559956" cy="400110"/>
          </a:xfrm>
          <a:prstGeom prst="rect">
            <a:avLst/>
          </a:prstGeom>
          <a:noFill/>
        </p:spPr>
        <p:txBody>
          <a:bodyPr wrap="square" rtlCol="0">
            <a:spAutoFit/>
          </a:bodyPr>
          <a:lstStyle/>
          <a:p>
            <a:r>
              <a:rPr lang="en-IT" sz="2000" i="1"/>
              <a:t>E</a:t>
            </a:r>
            <a:r>
              <a:rPr lang="en-IT" sz="2000" i="1" baseline="-25000"/>
              <a:t>ph</a:t>
            </a:r>
            <a:r>
              <a:rPr lang="en-IT" sz="2000" i="1"/>
              <a:t> =0.5mc</a:t>
            </a:r>
            <a:r>
              <a:rPr lang="en-IT" sz="2000" i="1" baseline="30000"/>
              <a:t>2</a:t>
            </a:r>
          </a:p>
        </p:txBody>
      </p:sp>
      <p:sp>
        <p:nvSpPr>
          <p:cNvPr id="21" name="TextBox 20">
            <a:extLst>
              <a:ext uri="{FF2B5EF4-FFF2-40B4-BE49-F238E27FC236}">
                <a16:creationId xmlns:a16="http://schemas.microsoft.com/office/drawing/2014/main" id="{D1103BDB-DE11-65D3-5235-5B8BAA571EAC}"/>
              </a:ext>
            </a:extLst>
          </p:cNvPr>
          <p:cNvSpPr txBox="1"/>
          <p:nvPr/>
        </p:nvSpPr>
        <p:spPr>
          <a:xfrm>
            <a:off x="1569532" y="3284111"/>
            <a:ext cx="1576072" cy="400110"/>
          </a:xfrm>
          <a:prstGeom prst="rect">
            <a:avLst/>
          </a:prstGeom>
          <a:noFill/>
        </p:spPr>
        <p:txBody>
          <a:bodyPr wrap="none" rtlCol="0">
            <a:spAutoFit/>
          </a:bodyPr>
          <a:lstStyle/>
          <a:p>
            <a:r>
              <a:rPr lang="en-IT" sz="2000" i="1"/>
              <a:t>E</a:t>
            </a:r>
            <a:r>
              <a:rPr lang="en-IT" sz="2000" i="1" baseline="-25000"/>
              <a:t>e</a:t>
            </a:r>
            <a:r>
              <a:rPr lang="en-IT" sz="2000"/>
              <a:t> = 50 MeV</a:t>
            </a:r>
          </a:p>
        </p:txBody>
      </p:sp>
      <p:sp>
        <p:nvSpPr>
          <p:cNvPr id="17" name="TextBox 16">
            <a:extLst>
              <a:ext uri="{FF2B5EF4-FFF2-40B4-BE49-F238E27FC236}">
                <a16:creationId xmlns:a16="http://schemas.microsoft.com/office/drawing/2014/main" id="{9A2937AB-80A4-ADE4-82CA-6E59AF4DD6C8}"/>
              </a:ext>
            </a:extLst>
          </p:cNvPr>
          <p:cNvSpPr txBox="1"/>
          <p:nvPr/>
        </p:nvSpPr>
        <p:spPr>
          <a:xfrm>
            <a:off x="2739908" y="4653136"/>
            <a:ext cx="2755050" cy="461665"/>
          </a:xfrm>
          <a:prstGeom prst="rect">
            <a:avLst/>
          </a:prstGeom>
          <a:noFill/>
        </p:spPr>
        <p:txBody>
          <a:bodyPr wrap="none" rtlCol="0">
            <a:spAutoFit/>
          </a:bodyPr>
          <a:lstStyle/>
          <a:p>
            <a:r>
              <a:rPr lang="en-IT" i="1"/>
              <a:t>E’</a:t>
            </a:r>
            <a:r>
              <a:rPr lang="en-IT" i="1" baseline="-25000"/>
              <a:t>e </a:t>
            </a:r>
            <a:r>
              <a:rPr lang="en-IT" i="1"/>
              <a:t>=511 keV , T’</a:t>
            </a:r>
            <a:r>
              <a:rPr lang="en-IT" i="1" baseline="-25000"/>
              <a:t>e</a:t>
            </a:r>
            <a:r>
              <a:rPr lang="en-IT" i="1"/>
              <a:t>=0</a:t>
            </a:r>
          </a:p>
        </p:txBody>
      </p:sp>
      <p:cxnSp>
        <p:nvCxnSpPr>
          <p:cNvPr id="23" name="Straight Connector 22">
            <a:extLst>
              <a:ext uri="{FF2B5EF4-FFF2-40B4-BE49-F238E27FC236}">
                <a16:creationId xmlns:a16="http://schemas.microsoft.com/office/drawing/2014/main" id="{00E5DB02-3E3E-30EA-C23B-B6175DCC7E20}"/>
              </a:ext>
            </a:extLst>
          </p:cNvPr>
          <p:cNvCxnSpPr>
            <a:cxnSpLocks/>
          </p:cNvCxnSpPr>
          <p:nvPr/>
        </p:nvCxnSpPr>
        <p:spPr bwMode="auto">
          <a:xfrm>
            <a:off x="1403648" y="5058000"/>
            <a:ext cx="4464496" cy="0"/>
          </a:xfrm>
          <a:prstGeom prst="line">
            <a:avLst/>
          </a:prstGeom>
          <a:solidFill>
            <a:schemeClr val="accent1"/>
          </a:solidFill>
          <a:ln w="15875" cap="flat" cmpd="sng" algn="ctr">
            <a:solidFill>
              <a:schemeClr val="tx1"/>
            </a:solidFill>
            <a:prstDash val="solid"/>
            <a:round/>
            <a:headEnd type="triangle" w="med" len="med"/>
            <a:tailEnd type="triangle" w="med" len="med"/>
          </a:ln>
          <a:effectLst/>
        </p:spPr>
      </p:cxnSp>
      <p:sp>
        <p:nvSpPr>
          <p:cNvPr id="26" name="TextBox 25">
            <a:extLst>
              <a:ext uri="{FF2B5EF4-FFF2-40B4-BE49-F238E27FC236}">
                <a16:creationId xmlns:a16="http://schemas.microsoft.com/office/drawing/2014/main" id="{4B8004C4-22AC-561B-3F73-B4C15F743118}"/>
              </a:ext>
            </a:extLst>
          </p:cNvPr>
          <p:cNvSpPr txBox="1"/>
          <p:nvPr/>
        </p:nvSpPr>
        <p:spPr>
          <a:xfrm>
            <a:off x="1569531" y="2708920"/>
            <a:ext cx="1160895" cy="400110"/>
          </a:xfrm>
          <a:prstGeom prst="rect">
            <a:avLst/>
          </a:prstGeom>
          <a:noFill/>
        </p:spPr>
        <p:txBody>
          <a:bodyPr wrap="none" rtlCol="0">
            <a:spAutoFit/>
          </a:bodyPr>
          <a:lstStyle/>
          <a:p>
            <a:r>
              <a:rPr lang="en-IT" sz="2000"/>
              <a:t>200 MeV</a:t>
            </a:r>
          </a:p>
        </p:txBody>
      </p:sp>
      <p:sp>
        <p:nvSpPr>
          <p:cNvPr id="27" name="TextBox 26">
            <a:extLst>
              <a:ext uri="{FF2B5EF4-FFF2-40B4-BE49-F238E27FC236}">
                <a16:creationId xmlns:a16="http://schemas.microsoft.com/office/drawing/2014/main" id="{8E2E0CE3-81D1-F73B-3A15-F0C4290CA374}"/>
              </a:ext>
            </a:extLst>
          </p:cNvPr>
          <p:cNvSpPr txBox="1"/>
          <p:nvPr/>
        </p:nvSpPr>
        <p:spPr>
          <a:xfrm>
            <a:off x="1475656" y="1556792"/>
            <a:ext cx="862737" cy="400110"/>
          </a:xfrm>
          <a:prstGeom prst="rect">
            <a:avLst/>
          </a:prstGeom>
          <a:noFill/>
        </p:spPr>
        <p:txBody>
          <a:bodyPr wrap="none" rtlCol="0">
            <a:spAutoFit/>
          </a:bodyPr>
          <a:lstStyle/>
          <a:p>
            <a:r>
              <a:rPr lang="en-IT" sz="2000"/>
              <a:t>5 GeV</a:t>
            </a:r>
          </a:p>
        </p:txBody>
      </p:sp>
      <p:sp>
        <p:nvSpPr>
          <p:cNvPr id="28" name="TextBox 27">
            <a:extLst>
              <a:ext uri="{FF2B5EF4-FFF2-40B4-BE49-F238E27FC236}">
                <a16:creationId xmlns:a16="http://schemas.microsoft.com/office/drawing/2014/main" id="{97A9AF7E-1FAF-217B-BEB5-A359AC1F15A9}"/>
              </a:ext>
            </a:extLst>
          </p:cNvPr>
          <p:cNvSpPr txBox="1"/>
          <p:nvPr/>
        </p:nvSpPr>
        <p:spPr>
          <a:xfrm>
            <a:off x="1043608" y="5909210"/>
            <a:ext cx="1362346" cy="400110"/>
          </a:xfrm>
          <a:prstGeom prst="rect">
            <a:avLst/>
          </a:prstGeom>
          <a:noFill/>
        </p:spPr>
        <p:txBody>
          <a:bodyPr wrap="square" rtlCol="0">
            <a:spAutoFit/>
          </a:bodyPr>
          <a:lstStyle/>
          <a:p>
            <a:r>
              <a:rPr lang="en-IT" sz="2000" i="1"/>
              <a:t>E</a:t>
            </a:r>
            <a:r>
              <a:rPr lang="en-IT" sz="2000" i="1" baseline="-25000"/>
              <a:t>ph</a:t>
            </a:r>
            <a:r>
              <a:rPr lang="en-IT" sz="2000" i="1"/>
              <a:t> = 1 eV</a:t>
            </a:r>
            <a:endParaRPr lang="en-IT" sz="2000" i="1" baseline="30000"/>
          </a:p>
        </p:txBody>
      </p:sp>
      <p:cxnSp>
        <p:nvCxnSpPr>
          <p:cNvPr id="29" name="Straight Connector 28">
            <a:extLst>
              <a:ext uri="{FF2B5EF4-FFF2-40B4-BE49-F238E27FC236}">
                <a16:creationId xmlns:a16="http://schemas.microsoft.com/office/drawing/2014/main" id="{FB5DF316-3100-2646-3332-74D0809D8DC5}"/>
              </a:ext>
            </a:extLst>
          </p:cNvPr>
          <p:cNvCxnSpPr>
            <a:cxnSpLocks/>
          </p:cNvCxnSpPr>
          <p:nvPr/>
        </p:nvCxnSpPr>
        <p:spPr bwMode="auto">
          <a:xfrm>
            <a:off x="1656000" y="5380251"/>
            <a:ext cx="0" cy="650393"/>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cxnSp>
        <p:nvCxnSpPr>
          <p:cNvPr id="30" name="Straight Connector 29">
            <a:extLst>
              <a:ext uri="{FF2B5EF4-FFF2-40B4-BE49-F238E27FC236}">
                <a16:creationId xmlns:a16="http://schemas.microsoft.com/office/drawing/2014/main" id="{881EE5DA-815C-7BBB-5204-6286AEA92BED}"/>
              </a:ext>
            </a:extLst>
          </p:cNvPr>
          <p:cNvCxnSpPr>
            <a:cxnSpLocks/>
          </p:cNvCxnSpPr>
          <p:nvPr/>
        </p:nvCxnSpPr>
        <p:spPr bwMode="auto">
          <a:xfrm>
            <a:off x="3995936" y="5380251"/>
            <a:ext cx="0" cy="650393"/>
          </a:xfrm>
          <a:prstGeom prst="line">
            <a:avLst/>
          </a:prstGeom>
          <a:solidFill>
            <a:schemeClr val="accent1"/>
          </a:solidFill>
          <a:ln w="19050" cap="flat" cmpd="sng" algn="ctr">
            <a:solidFill>
              <a:schemeClr val="tx1"/>
            </a:solidFill>
            <a:prstDash val="solid"/>
            <a:round/>
            <a:headEnd type="triangle" w="med" len="med"/>
            <a:tailEnd type="none" w="med" len="med"/>
          </a:ln>
          <a:effectLst/>
        </p:spPr>
      </p:cxnSp>
      <p:sp>
        <p:nvSpPr>
          <p:cNvPr id="31" name="TextBox 30">
            <a:extLst>
              <a:ext uri="{FF2B5EF4-FFF2-40B4-BE49-F238E27FC236}">
                <a16:creationId xmlns:a16="http://schemas.microsoft.com/office/drawing/2014/main" id="{3CAB94C0-F194-62B8-E2DF-241FCD2AE9ED}"/>
              </a:ext>
            </a:extLst>
          </p:cNvPr>
          <p:cNvSpPr txBox="1"/>
          <p:nvPr/>
        </p:nvSpPr>
        <p:spPr>
          <a:xfrm>
            <a:off x="3370824" y="5917431"/>
            <a:ext cx="1559955" cy="400110"/>
          </a:xfrm>
          <a:prstGeom prst="rect">
            <a:avLst/>
          </a:prstGeom>
          <a:noFill/>
        </p:spPr>
        <p:txBody>
          <a:bodyPr wrap="square" rtlCol="0">
            <a:spAutoFit/>
          </a:bodyPr>
          <a:lstStyle/>
          <a:p>
            <a:r>
              <a:rPr lang="en-IT" sz="2000" i="1"/>
              <a:t>E</a:t>
            </a:r>
            <a:r>
              <a:rPr lang="en-IT" sz="2000" i="1" baseline="-25000"/>
              <a:t>ph</a:t>
            </a:r>
            <a:r>
              <a:rPr lang="en-IT" sz="2000" i="1"/>
              <a:t> = 1 keV</a:t>
            </a:r>
            <a:endParaRPr lang="en-IT" sz="2000" i="1" baseline="30000"/>
          </a:p>
        </p:txBody>
      </p:sp>
      <p:sp>
        <p:nvSpPr>
          <p:cNvPr id="37" name="TextBox 36">
            <a:extLst>
              <a:ext uri="{FF2B5EF4-FFF2-40B4-BE49-F238E27FC236}">
                <a16:creationId xmlns:a16="http://schemas.microsoft.com/office/drawing/2014/main" id="{741586D1-4C4B-2F22-C523-21B8CC7EFC57}"/>
              </a:ext>
            </a:extLst>
          </p:cNvPr>
          <p:cNvSpPr txBox="1"/>
          <p:nvPr/>
        </p:nvSpPr>
        <p:spPr>
          <a:xfrm>
            <a:off x="4258421" y="319289"/>
            <a:ext cx="4708340" cy="461665"/>
          </a:xfrm>
          <a:prstGeom prst="rect">
            <a:avLst/>
          </a:prstGeom>
          <a:noFill/>
        </p:spPr>
        <p:txBody>
          <a:bodyPr wrap="none" rtlCol="0">
            <a:spAutoFit/>
          </a:bodyPr>
          <a:lstStyle/>
          <a:p>
            <a:r>
              <a:rPr lang="en-GB" i="1"/>
              <a:t>in vacuum e</a:t>
            </a:r>
            <a:r>
              <a:rPr lang="en-IT" i="1"/>
              <a:t>lectron-photon collision</a:t>
            </a:r>
          </a:p>
        </p:txBody>
      </p:sp>
      <p:grpSp>
        <p:nvGrpSpPr>
          <p:cNvPr id="46" name="Group 45">
            <a:extLst>
              <a:ext uri="{FF2B5EF4-FFF2-40B4-BE49-F238E27FC236}">
                <a16:creationId xmlns:a16="http://schemas.microsoft.com/office/drawing/2014/main" id="{D7B8F8E7-88BB-5A77-65A1-936F09F9CE0E}"/>
              </a:ext>
            </a:extLst>
          </p:cNvPr>
          <p:cNvGrpSpPr/>
          <p:nvPr/>
        </p:nvGrpSpPr>
        <p:grpSpPr>
          <a:xfrm>
            <a:off x="1798042" y="261583"/>
            <a:ext cx="2048669" cy="1007177"/>
            <a:chOff x="6915819" y="107187"/>
            <a:chExt cx="2048669" cy="1007177"/>
          </a:xfrm>
        </p:grpSpPr>
        <p:cxnSp>
          <p:nvCxnSpPr>
            <p:cNvPr id="38" name="Straight Arrow Connector 37">
              <a:extLst>
                <a:ext uri="{FF2B5EF4-FFF2-40B4-BE49-F238E27FC236}">
                  <a16:creationId xmlns:a16="http://schemas.microsoft.com/office/drawing/2014/main" id="{7661351F-6253-AEBF-9739-E7A8B852A2BC}"/>
                </a:ext>
              </a:extLst>
            </p:cNvPr>
            <p:cNvCxnSpPr/>
            <p:nvPr/>
          </p:nvCxnSpPr>
          <p:spPr bwMode="auto">
            <a:xfrm>
              <a:off x="6915819" y="591019"/>
              <a:ext cx="83140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Curved Connector 38">
              <a:extLst>
                <a:ext uri="{FF2B5EF4-FFF2-40B4-BE49-F238E27FC236}">
                  <a16:creationId xmlns:a16="http://schemas.microsoft.com/office/drawing/2014/main" id="{C2A6DAA3-41F3-C819-3DA3-4B357D5F980E}"/>
                </a:ext>
              </a:extLst>
            </p:cNvPr>
            <p:cNvCxnSpPr>
              <a:cxnSpLocks/>
            </p:cNvCxnSpPr>
            <p:nvPr/>
          </p:nvCxnSpPr>
          <p:spPr bwMode="auto">
            <a:xfrm rot="10800000">
              <a:off x="7739278" y="591019"/>
              <a:ext cx="790021" cy="290100"/>
            </a:xfrm>
            <a:prstGeom prst="curvedConnector3">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BB32D3F-E015-A90E-EC6E-3B57A45A5C5F}"/>
                    </a:ext>
                  </a:extLst>
                </p:cNvPr>
                <p:cNvSpPr txBox="1"/>
                <p:nvPr/>
              </p:nvSpPr>
              <p:spPr>
                <a:xfrm>
                  <a:off x="8604070" y="723404"/>
                  <a:ext cx="360418"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40" name="TextBox 39">
                  <a:extLst>
                    <a:ext uri="{FF2B5EF4-FFF2-40B4-BE49-F238E27FC236}">
                      <a16:creationId xmlns:a16="http://schemas.microsoft.com/office/drawing/2014/main" id="{8BB32D3F-E015-A90E-EC6E-3B57A45A5C5F}"/>
                    </a:ext>
                  </a:extLst>
                </p:cNvPr>
                <p:cNvSpPr txBox="1">
                  <a:spLocks noRot="1" noChangeAspect="1" noMove="1" noResize="1" noEditPoints="1" noAdjustHandles="1" noChangeArrowheads="1" noChangeShapeType="1" noTextEdit="1"/>
                </p:cNvSpPr>
                <p:nvPr/>
              </p:nvSpPr>
              <p:spPr>
                <a:xfrm>
                  <a:off x="8604070" y="723404"/>
                  <a:ext cx="360418" cy="257324"/>
                </a:xfrm>
                <a:prstGeom prst="rect">
                  <a:avLst/>
                </a:prstGeom>
                <a:blipFill>
                  <a:blip r:embed="rId5"/>
                  <a:stretch>
                    <a:fillRect l="-27586" r="-51724" b="-8571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80779B6-C1B5-BBCB-AECC-465040D4FAE6}"/>
                    </a:ext>
                  </a:extLst>
                </p:cNvPr>
                <p:cNvSpPr txBox="1"/>
                <p:nvPr/>
              </p:nvSpPr>
              <p:spPr>
                <a:xfrm>
                  <a:off x="6977764" y="188640"/>
                  <a:ext cx="252447"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e>
                          <m:sub>
                            <m:r>
                              <a:rPr lang="it-IT" b="0" i="1">
                                <a:latin typeface="Cambria Math" panose="02040503050406030204" pitchFamily="18" charset="0"/>
                              </a:rPr>
                              <m:t>𝑒</m:t>
                            </m:r>
                          </m:sub>
                        </m:sSub>
                      </m:oMath>
                    </m:oMathPara>
                  </a14:m>
                  <a:endParaRPr lang="en-US" baseline="30000"/>
                </a:p>
              </p:txBody>
            </p:sp>
          </mc:Choice>
          <mc:Fallback xmlns="">
            <p:sp>
              <p:nvSpPr>
                <p:cNvPr id="41" name="TextBox 40">
                  <a:extLst>
                    <a:ext uri="{FF2B5EF4-FFF2-40B4-BE49-F238E27FC236}">
                      <a16:creationId xmlns:a16="http://schemas.microsoft.com/office/drawing/2014/main" id="{D80779B6-C1B5-BBCB-AECC-465040D4FAE6}"/>
                    </a:ext>
                  </a:extLst>
                </p:cNvPr>
                <p:cNvSpPr txBox="1">
                  <a:spLocks noRot="1" noChangeAspect="1" noMove="1" noResize="1" noEditPoints="1" noAdjustHandles="1" noChangeArrowheads="1" noChangeShapeType="1" noTextEdit="1"/>
                </p:cNvSpPr>
                <p:nvPr/>
              </p:nvSpPr>
              <p:spPr>
                <a:xfrm>
                  <a:off x="6977764" y="188640"/>
                  <a:ext cx="252447" cy="233354"/>
                </a:xfrm>
                <a:prstGeom prst="rect">
                  <a:avLst/>
                </a:prstGeom>
                <a:blipFill>
                  <a:blip r:embed="rId6"/>
                  <a:stretch>
                    <a:fillRect l="-38095" r="-38095" b="-70000"/>
                  </a:stretch>
                </a:blipFill>
              </p:spPr>
              <p:txBody>
                <a:bodyPr/>
                <a:lstStyle/>
                <a:p>
                  <a:r>
                    <a:rPr lang="en-IT">
                      <a:noFill/>
                    </a:rPr>
                    <a:t> </a:t>
                  </a:r>
                </a:p>
              </p:txBody>
            </p:sp>
          </mc:Fallback>
        </mc:AlternateContent>
        <p:cxnSp>
          <p:nvCxnSpPr>
            <p:cNvPr id="42" name="Straight Arrow Connector 41">
              <a:extLst>
                <a:ext uri="{FF2B5EF4-FFF2-40B4-BE49-F238E27FC236}">
                  <a16:creationId xmlns:a16="http://schemas.microsoft.com/office/drawing/2014/main" id="{5005EC4B-12C9-DE4E-FA09-9BDBDD459914}"/>
                </a:ext>
              </a:extLst>
            </p:cNvPr>
            <p:cNvCxnSpPr/>
            <p:nvPr/>
          </p:nvCxnSpPr>
          <p:spPr bwMode="auto">
            <a:xfrm flipH="1">
              <a:off x="7486830" y="591019"/>
              <a:ext cx="252447" cy="523345"/>
            </a:xfrm>
            <a:prstGeom prst="straightConnector1">
              <a:avLst/>
            </a:prstGeom>
            <a:solidFill>
              <a:schemeClr val="accent1"/>
            </a:solidFill>
            <a:ln w="9525" cap="flat" cmpd="sng" algn="ctr">
              <a:solidFill>
                <a:schemeClr val="tx1"/>
              </a:solidFill>
              <a:prstDash val="dash"/>
              <a:round/>
              <a:headEnd type="none" w="med" len="med"/>
              <a:tailEnd type="triangle"/>
            </a:ln>
            <a:effectLst/>
          </p:spPr>
        </p:cxnSp>
        <p:cxnSp>
          <p:nvCxnSpPr>
            <p:cNvPr id="43" name="Curved Connector 42">
              <a:extLst>
                <a:ext uri="{FF2B5EF4-FFF2-40B4-BE49-F238E27FC236}">
                  <a16:creationId xmlns:a16="http://schemas.microsoft.com/office/drawing/2014/main" id="{B1E76DBD-E1EF-44F8-8199-91BFF9F2DC24}"/>
                </a:ext>
              </a:extLst>
            </p:cNvPr>
            <p:cNvCxnSpPr>
              <a:cxnSpLocks/>
            </p:cNvCxnSpPr>
            <p:nvPr/>
          </p:nvCxnSpPr>
          <p:spPr bwMode="auto">
            <a:xfrm rot="5400000" flipH="1" flipV="1">
              <a:off x="7743920" y="102545"/>
              <a:ext cx="418150" cy="427434"/>
            </a:xfrm>
            <a:prstGeom prst="curvedConnector3">
              <a:avLst/>
            </a:prstGeom>
            <a:solidFill>
              <a:schemeClr val="accent1"/>
            </a:solidFill>
            <a:ln w="9525" cap="flat" cmpd="sng" algn="ctr">
              <a:solidFill>
                <a:schemeClr val="tx1"/>
              </a:solidFill>
              <a:prstDash val="dash"/>
              <a:round/>
              <a:headEnd type="none" w="med" len="med"/>
              <a:tailEnd type="triangle"/>
            </a:ln>
            <a:effectLst/>
          </p:spPr>
        </p:cxn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640D0E2-4549-214A-7B3C-F4DA959AB98D}"/>
                    </a:ext>
                  </a:extLst>
                </p:cNvPr>
                <p:cNvSpPr txBox="1"/>
                <p:nvPr/>
              </p:nvSpPr>
              <p:spPr>
                <a:xfrm>
                  <a:off x="8183986" y="147340"/>
                  <a:ext cx="426659" cy="257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𝑝h</m:t>
                            </m:r>
                          </m:sub>
                        </m:sSub>
                      </m:oMath>
                    </m:oMathPara>
                  </a14:m>
                  <a:endParaRPr lang="en-US" baseline="30000"/>
                </a:p>
              </p:txBody>
            </p:sp>
          </mc:Choice>
          <mc:Fallback xmlns="">
            <p:sp>
              <p:nvSpPr>
                <p:cNvPr id="44" name="TextBox 43">
                  <a:extLst>
                    <a:ext uri="{FF2B5EF4-FFF2-40B4-BE49-F238E27FC236}">
                      <a16:creationId xmlns:a16="http://schemas.microsoft.com/office/drawing/2014/main" id="{3640D0E2-4549-214A-7B3C-F4DA959AB98D}"/>
                    </a:ext>
                  </a:extLst>
                </p:cNvPr>
                <p:cNvSpPr txBox="1">
                  <a:spLocks noRot="1" noChangeAspect="1" noMove="1" noResize="1" noEditPoints="1" noAdjustHandles="1" noChangeArrowheads="1" noChangeShapeType="1" noTextEdit="1"/>
                </p:cNvSpPr>
                <p:nvPr/>
              </p:nvSpPr>
              <p:spPr>
                <a:xfrm>
                  <a:off x="8183986" y="147340"/>
                  <a:ext cx="426659" cy="257324"/>
                </a:xfrm>
                <a:prstGeom prst="rect">
                  <a:avLst/>
                </a:prstGeom>
                <a:blipFill>
                  <a:blip r:embed="rId7"/>
                  <a:stretch>
                    <a:fillRect l="-25714" r="-48571" b="-8181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78621F8-D960-635A-C19A-A16D6C7D547A}"/>
                    </a:ext>
                  </a:extLst>
                </p:cNvPr>
                <p:cNvSpPr txBox="1"/>
                <p:nvPr/>
              </p:nvSpPr>
              <p:spPr>
                <a:xfrm>
                  <a:off x="7637688" y="836712"/>
                  <a:ext cx="318688" cy="2333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a:latin typeface="Cambria Math" panose="02040503050406030204" pitchFamily="18" charset="0"/>
                              </a:rPr>
                            </m:ctrlPr>
                          </m:sSubPr>
                          <m:e>
                            <m:r>
                              <a:rPr lang="it-IT" b="0" i="1">
                                <a:latin typeface="Cambria Math" panose="02040503050406030204" pitchFamily="18" charset="0"/>
                              </a:rPr>
                              <m:t>𝐸</m:t>
                            </m:r>
                            <m:r>
                              <a:rPr lang="it-IT" b="0" i="1">
                                <a:latin typeface="Cambria Math" panose="02040503050406030204" pitchFamily="18" charset="0"/>
                              </a:rPr>
                              <m:t>′</m:t>
                            </m:r>
                          </m:e>
                          <m:sub>
                            <m:r>
                              <a:rPr lang="it-IT" b="0" i="1">
                                <a:latin typeface="Cambria Math" panose="02040503050406030204" pitchFamily="18" charset="0"/>
                                <a:ea typeface="Cambria Math" panose="02040503050406030204" pitchFamily="18" charset="0"/>
                              </a:rPr>
                              <m:t>𝑒</m:t>
                            </m:r>
                          </m:sub>
                        </m:sSub>
                      </m:oMath>
                    </m:oMathPara>
                  </a14:m>
                  <a:endParaRPr lang="en-US" baseline="30000"/>
                </a:p>
              </p:txBody>
            </p:sp>
          </mc:Choice>
          <mc:Fallback xmlns="">
            <p:sp>
              <p:nvSpPr>
                <p:cNvPr id="45" name="TextBox 44">
                  <a:extLst>
                    <a:ext uri="{FF2B5EF4-FFF2-40B4-BE49-F238E27FC236}">
                      <a16:creationId xmlns:a16="http://schemas.microsoft.com/office/drawing/2014/main" id="{578621F8-D960-635A-C19A-A16D6C7D547A}"/>
                    </a:ext>
                  </a:extLst>
                </p:cNvPr>
                <p:cNvSpPr txBox="1">
                  <a:spLocks noRot="1" noChangeAspect="1" noMove="1" noResize="1" noEditPoints="1" noAdjustHandles="1" noChangeArrowheads="1" noChangeShapeType="1" noTextEdit="1"/>
                </p:cNvSpPr>
                <p:nvPr/>
              </p:nvSpPr>
              <p:spPr>
                <a:xfrm>
                  <a:off x="7637688" y="836712"/>
                  <a:ext cx="318688" cy="233354"/>
                </a:xfrm>
                <a:prstGeom prst="rect">
                  <a:avLst/>
                </a:prstGeom>
                <a:blipFill>
                  <a:blip r:embed="rId8"/>
                  <a:stretch>
                    <a:fillRect l="-34615" r="-38462" b="-73684"/>
                  </a:stretch>
                </a:blipFill>
              </p:spPr>
              <p:txBody>
                <a:bodyPr/>
                <a:lstStyle/>
                <a:p>
                  <a:r>
                    <a:rPr lang="en-IT">
                      <a:noFill/>
                    </a:rPr>
                    <a:t> </a:t>
                  </a:r>
                </a:p>
              </p:txBody>
            </p:sp>
          </mc:Fallback>
        </mc:AlternateContent>
      </p:grpSp>
      <p:sp>
        <p:nvSpPr>
          <p:cNvPr id="6" name="TextBox 5">
            <a:extLst>
              <a:ext uri="{FF2B5EF4-FFF2-40B4-BE49-F238E27FC236}">
                <a16:creationId xmlns:a16="http://schemas.microsoft.com/office/drawing/2014/main" id="{06F5BDFB-CE80-3DB5-1BA3-A8F4A74A1A51}"/>
              </a:ext>
            </a:extLst>
          </p:cNvPr>
          <p:cNvSpPr txBox="1"/>
          <p:nvPr/>
        </p:nvSpPr>
        <p:spPr>
          <a:xfrm>
            <a:off x="4324062" y="1963651"/>
            <a:ext cx="2844048" cy="830997"/>
          </a:xfrm>
          <a:prstGeom prst="rect">
            <a:avLst/>
          </a:prstGeom>
          <a:noFill/>
        </p:spPr>
        <p:txBody>
          <a:bodyPr wrap="none" rtlCol="0">
            <a:spAutoFit/>
          </a:bodyPr>
          <a:lstStyle/>
          <a:p>
            <a:r>
              <a:rPr lang="en-IT" b="1">
                <a:solidFill>
                  <a:srgbClr val="C00000"/>
                </a:solidFill>
              </a:rPr>
              <a:t>FICS – Full Inverse</a:t>
            </a:r>
          </a:p>
          <a:p>
            <a:r>
              <a:rPr lang="en-IT" b="1">
                <a:solidFill>
                  <a:srgbClr val="C00000"/>
                </a:solidFill>
              </a:rPr>
              <a:t>Compton Scattering</a:t>
            </a:r>
          </a:p>
        </p:txBody>
      </p:sp>
      <p:cxnSp>
        <p:nvCxnSpPr>
          <p:cNvPr id="9" name="Straight Arrow Connector 8">
            <a:extLst>
              <a:ext uri="{FF2B5EF4-FFF2-40B4-BE49-F238E27FC236}">
                <a16:creationId xmlns:a16="http://schemas.microsoft.com/office/drawing/2014/main" id="{68245BC1-D85C-6A06-254A-FA130F73A02A}"/>
              </a:ext>
            </a:extLst>
          </p:cNvPr>
          <p:cNvCxnSpPr>
            <a:cxnSpLocks/>
          </p:cNvCxnSpPr>
          <p:nvPr/>
        </p:nvCxnSpPr>
        <p:spPr bwMode="auto">
          <a:xfrm>
            <a:off x="5868144" y="2794648"/>
            <a:ext cx="0" cy="2089320"/>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ADF2C29-FB02-5373-03BA-671D8EF15996}"/>
                  </a:ext>
                </a:extLst>
              </p:cNvPr>
              <p:cNvSpPr txBox="1"/>
              <p:nvPr/>
            </p:nvSpPr>
            <p:spPr>
              <a:xfrm>
                <a:off x="4489505" y="3328536"/>
                <a:ext cx="3178839" cy="7387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𝐹𝐼𝐶𝑆</m:t>
                          </m:r>
                        </m:sub>
                        <m:sup>
                          <m:r>
                            <a:rPr lang="it-IT" i="1">
                              <a:latin typeface="Cambria Math" panose="02040503050406030204" pitchFamily="18" charset="0"/>
                            </a:rPr>
                            <m:t>′</m:t>
                          </m:r>
                        </m:sup>
                      </m:sSubSup>
                      <m:r>
                        <a:rPr lang="it-IT" b="0" i="1">
                          <a:latin typeface="Cambria Math" charset="0"/>
                        </a:rPr>
                        <m:t>=</m:t>
                      </m:r>
                      <m:sSub>
                        <m:sSubPr>
                          <m:ctrlPr>
                            <a:rPr lang="it-IT" b="0" i="1">
                              <a:latin typeface="Cambria Math" panose="02040503050406030204" pitchFamily="18" charset="0"/>
                            </a:rPr>
                          </m:ctrlPr>
                        </m:sSubPr>
                        <m:e>
                          <m:r>
                            <a:rPr lang="it-IT" b="0" i="1">
                              <a:latin typeface="Cambria Math" panose="02040503050406030204" pitchFamily="18" charset="0"/>
                            </a:rPr>
                            <m:t>𝑇</m:t>
                          </m:r>
                        </m:e>
                        <m:sub>
                          <m:r>
                            <a:rPr lang="it-IT" b="0" i="1">
                              <a:latin typeface="Cambria Math" panose="02040503050406030204" pitchFamily="18" charset="0"/>
                            </a:rPr>
                            <m:t>𝑒</m:t>
                          </m:r>
                        </m:sub>
                      </m:sSub>
                      <m:r>
                        <a:rPr lang="it-IT" b="0" i="1">
                          <a:latin typeface="Cambria Math" panose="02040503050406030204" pitchFamily="18" charset="0"/>
                        </a:rPr>
                        <m:t>+</m:t>
                      </m:r>
                      <m:f>
                        <m:fPr>
                          <m:ctrlPr>
                            <a:rPr lang="it-IT" b="0" i="1">
                              <a:latin typeface="Cambria Math" panose="02040503050406030204" pitchFamily="18" charset="0"/>
                            </a:rPr>
                          </m:ctrlPr>
                        </m:fPr>
                        <m:num>
                          <m:sSup>
                            <m:sSupPr>
                              <m:ctrlPr>
                                <a:rPr lang="it-IT" b="0" i="1">
                                  <a:latin typeface="Cambria Math" panose="02040503050406030204" pitchFamily="18" charset="0"/>
                                </a:rPr>
                              </m:ctrlPr>
                            </m:sSupPr>
                            <m:e>
                              <m:r>
                                <a:rPr lang="it-IT" b="0" i="1">
                                  <a:latin typeface="Cambria Math" panose="02040503050406030204" pitchFamily="18" charset="0"/>
                                </a:rPr>
                                <m:t>𝑚𝑐</m:t>
                              </m:r>
                            </m:e>
                            <m:sup>
                              <m:r>
                                <a:rPr lang="it-IT" b="0" i="1">
                                  <a:latin typeface="Cambria Math" panose="02040503050406030204" pitchFamily="18" charset="0"/>
                                </a:rPr>
                                <m:t>2</m:t>
                              </m:r>
                            </m:sup>
                          </m:sSup>
                        </m:num>
                        <m:den>
                          <m:r>
                            <a:rPr lang="it-IT" b="0" i="1">
                              <a:latin typeface="Cambria Math" panose="02040503050406030204" pitchFamily="18" charset="0"/>
                            </a:rPr>
                            <m:t>2</m:t>
                          </m:r>
                        </m:den>
                      </m:f>
                    </m:oMath>
                  </m:oMathPara>
                </a14:m>
                <a:endParaRPr lang="en-US"/>
              </a:p>
            </p:txBody>
          </p:sp>
        </mc:Choice>
        <mc:Fallback xmlns="">
          <p:sp>
            <p:nvSpPr>
              <p:cNvPr id="2" name="TextBox 1">
                <a:extLst>
                  <a:ext uri="{FF2B5EF4-FFF2-40B4-BE49-F238E27FC236}">
                    <a16:creationId xmlns:a16="http://schemas.microsoft.com/office/drawing/2014/main" id="{3ADF2C29-FB02-5373-03BA-671D8EF15996}"/>
                  </a:ext>
                </a:extLst>
              </p:cNvPr>
              <p:cNvSpPr txBox="1">
                <a:spLocks noRot="1" noChangeAspect="1" noMove="1" noResize="1" noEditPoints="1" noAdjustHandles="1" noChangeArrowheads="1" noChangeShapeType="1" noTextEdit="1"/>
              </p:cNvSpPr>
              <p:nvPr/>
            </p:nvSpPr>
            <p:spPr>
              <a:xfrm>
                <a:off x="4489505" y="3328536"/>
                <a:ext cx="3178839" cy="738728"/>
              </a:xfrm>
              <a:prstGeom prst="rect">
                <a:avLst/>
              </a:prstGeom>
              <a:blipFill>
                <a:blip r:embed="rId9"/>
                <a:stretch>
                  <a:fillRect b="-13559"/>
                </a:stretch>
              </a:blipFill>
            </p:spPr>
            <p:txBody>
              <a:bodyPr/>
              <a:lstStyle/>
              <a:p>
                <a:r>
                  <a:rPr lang="en-IT">
                    <a:noFill/>
                  </a:rPr>
                  <a:t> </a:t>
                </a:r>
              </a:p>
            </p:txBody>
          </p:sp>
        </mc:Fallback>
      </mc:AlternateContent>
      <p:sp>
        <p:nvSpPr>
          <p:cNvPr id="5" name="Segnaposto data 6">
            <a:extLst>
              <a:ext uri="{FF2B5EF4-FFF2-40B4-BE49-F238E27FC236}">
                <a16:creationId xmlns:a16="http://schemas.microsoft.com/office/drawing/2014/main" id="{2ACD68DA-A8DF-25D5-F175-1A75F3C76389}"/>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33895618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white paper with black text&#10;&#10;Description automatically generated">
            <a:extLst>
              <a:ext uri="{FF2B5EF4-FFF2-40B4-BE49-F238E27FC236}">
                <a16:creationId xmlns:a16="http://schemas.microsoft.com/office/drawing/2014/main" id="{2EA3794F-199F-4C7B-76BE-BA1890C9B0BB}"/>
              </a:ext>
            </a:extLst>
          </p:cNvPr>
          <p:cNvPicPr>
            <a:picLocks noChangeAspect="1"/>
          </p:cNvPicPr>
          <p:nvPr/>
        </p:nvPicPr>
        <p:blipFill>
          <a:blip r:embed="rId4"/>
          <a:stretch>
            <a:fillRect/>
          </a:stretch>
        </p:blipFill>
        <p:spPr>
          <a:xfrm>
            <a:off x="4528492" y="80471"/>
            <a:ext cx="4580012" cy="4356122"/>
          </a:xfrm>
          <a:prstGeom prst="rect">
            <a:avLst/>
          </a:prstGeom>
        </p:spPr>
      </p:pic>
      <p:pic>
        <p:nvPicPr>
          <p:cNvPr id="6" name="Picture 5" descr="A text on a page&#10;&#10;Description automatically generated">
            <a:extLst>
              <a:ext uri="{FF2B5EF4-FFF2-40B4-BE49-F238E27FC236}">
                <a16:creationId xmlns:a16="http://schemas.microsoft.com/office/drawing/2014/main" id="{6DAEFA06-B6C0-7BF0-F339-52BA59FC218D}"/>
              </a:ext>
            </a:extLst>
          </p:cNvPr>
          <p:cNvPicPr>
            <a:picLocks noChangeAspect="1"/>
          </p:cNvPicPr>
          <p:nvPr/>
        </p:nvPicPr>
        <p:blipFill>
          <a:blip r:embed="rId5"/>
          <a:stretch>
            <a:fillRect/>
          </a:stretch>
        </p:blipFill>
        <p:spPr>
          <a:xfrm>
            <a:off x="35496" y="3284983"/>
            <a:ext cx="4580013" cy="3510327"/>
          </a:xfrm>
          <a:prstGeom prst="rect">
            <a:avLst/>
          </a:prstGeom>
        </p:spPr>
      </p:pic>
      <p:sp>
        <p:nvSpPr>
          <p:cNvPr id="7" name="TextBox 6">
            <a:extLst>
              <a:ext uri="{FF2B5EF4-FFF2-40B4-BE49-F238E27FC236}">
                <a16:creationId xmlns:a16="http://schemas.microsoft.com/office/drawing/2014/main" id="{FC5852EC-516C-4B4A-7A5E-6B2CA5438BCE}"/>
              </a:ext>
            </a:extLst>
          </p:cNvPr>
          <p:cNvSpPr txBox="1"/>
          <p:nvPr/>
        </p:nvSpPr>
        <p:spPr>
          <a:xfrm>
            <a:off x="395536" y="1556792"/>
            <a:ext cx="3588868" cy="461665"/>
          </a:xfrm>
          <a:prstGeom prst="rect">
            <a:avLst/>
          </a:prstGeom>
          <a:noFill/>
        </p:spPr>
        <p:txBody>
          <a:bodyPr wrap="none" rtlCol="0">
            <a:spAutoFit/>
          </a:bodyPr>
          <a:lstStyle/>
          <a:p>
            <a:r>
              <a:rPr lang="en-IT" b="1" i="1"/>
              <a:t>From Feenberg-Primakoff</a:t>
            </a:r>
          </a:p>
        </p:txBody>
      </p:sp>
      <p:sp>
        <p:nvSpPr>
          <p:cNvPr id="9" name="Bent Arrow 8">
            <a:extLst>
              <a:ext uri="{FF2B5EF4-FFF2-40B4-BE49-F238E27FC236}">
                <a16:creationId xmlns:a16="http://schemas.microsoft.com/office/drawing/2014/main" id="{35C4F569-3E28-92AF-41BC-FA58CBF92D61}"/>
              </a:ext>
            </a:extLst>
          </p:cNvPr>
          <p:cNvSpPr/>
          <p:nvPr/>
        </p:nvSpPr>
        <p:spPr bwMode="auto">
          <a:xfrm rot="10800000">
            <a:off x="5148064" y="4725144"/>
            <a:ext cx="1152128" cy="1296144"/>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4168421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page of a math test&#10;&#10;Description automatically generated with medium confidence">
            <a:extLst>
              <a:ext uri="{FF2B5EF4-FFF2-40B4-BE49-F238E27FC236}">
                <a16:creationId xmlns:a16="http://schemas.microsoft.com/office/drawing/2014/main" id="{0F0F7738-ACB8-FCB1-4578-B8080162A8A4}"/>
              </a:ext>
            </a:extLst>
          </p:cNvPr>
          <p:cNvPicPr>
            <a:picLocks noChangeAspect="1"/>
          </p:cNvPicPr>
          <p:nvPr/>
        </p:nvPicPr>
        <p:blipFill>
          <a:blip r:embed="rId4"/>
          <a:stretch>
            <a:fillRect/>
          </a:stretch>
        </p:blipFill>
        <p:spPr>
          <a:xfrm>
            <a:off x="899592" y="1268760"/>
            <a:ext cx="7772400" cy="4734193"/>
          </a:xfrm>
          <a:prstGeom prst="rect">
            <a:avLst/>
          </a:prstGeom>
        </p:spPr>
      </p:pic>
      <p:sp>
        <p:nvSpPr>
          <p:cNvPr id="5" name="TextBox 4">
            <a:extLst>
              <a:ext uri="{FF2B5EF4-FFF2-40B4-BE49-F238E27FC236}">
                <a16:creationId xmlns:a16="http://schemas.microsoft.com/office/drawing/2014/main" id="{12A5FEA9-BFA5-49CA-187F-F29022F2CDD0}"/>
              </a:ext>
            </a:extLst>
          </p:cNvPr>
          <p:cNvSpPr txBox="1"/>
          <p:nvPr/>
        </p:nvSpPr>
        <p:spPr>
          <a:xfrm>
            <a:off x="3531838" y="449263"/>
            <a:ext cx="1765227" cy="461665"/>
          </a:xfrm>
          <a:prstGeom prst="rect">
            <a:avLst/>
          </a:prstGeom>
          <a:noFill/>
        </p:spPr>
        <p:txBody>
          <a:bodyPr wrap="none" rtlCol="0">
            <a:spAutoFit/>
          </a:bodyPr>
          <a:lstStyle/>
          <a:p>
            <a:r>
              <a:rPr lang="en-IT" b="1" i="1"/>
              <a:t>From Follin</a:t>
            </a:r>
          </a:p>
        </p:txBody>
      </p:sp>
      <p:sp>
        <p:nvSpPr>
          <p:cNvPr id="6" name="Rectangle 5">
            <a:extLst>
              <a:ext uri="{FF2B5EF4-FFF2-40B4-BE49-F238E27FC236}">
                <a16:creationId xmlns:a16="http://schemas.microsoft.com/office/drawing/2014/main" id="{9CD0FD5E-D78D-C0E5-A033-442EA518A8E8}"/>
              </a:ext>
            </a:extLst>
          </p:cNvPr>
          <p:cNvSpPr/>
          <p:nvPr/>
        </p:nvSpPr>
        <p:spPr bwMode="auto">
          <a:xfrm>
            <a:off x="899592" y="1700808"/>
            <a:ext cx="7772400" cy="1224136"/>
          </a:xfrm>
          <a:prstGeom prst="rect">
            <a:avLst/>
          </a:prstGeom>
          <a:solidFill>
            <a:schemeClr val="accent1">
              <a:alpha val="3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7" name="Segnaposto data 6">
            <a:extLst>
              <a:ext uri="{FF2B5EF4-FFF2-40B4-BE49-F238E27FC236}">
                <a16:creationId xmlns:a16="http://schemas.microsoft.com/office/drawing/2014/main" id="{2F8432E6-78BB-FA64-B860-CA370E21A441}"/>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1305843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215DB1DA-9AFD-A43A-84FE-F5F4C4D1D11E}"/>
              </a:ext>
            </a:extLst>
          </p:cNvPr>
          <p:cNvGraphicFramePr>
            <a:graphicFrameLocks noGrp="1"/>
          </p:cNvGraphicFramePr>
          <p:nvPr>
            <p:ph idx="1"/>
            <p:extLst>
              <p:ext uri="{D42A27DB-BD31-4B8C-83A1-F6EECF244321}">
                <p14:modId xmlns:p14="http://schemas.microsoft.com/office/powerpoint/2010/main" val="2977495579"/>
              </p:ext>
            </p:extLst>
          </p:nvPr>
        </p:nvGraphicFramePr>
        <p:xfrm>
          <a:off x="628649" y="3972183"/>
          <a:ext cx="7886702" cy="2693377"/>
        </p:xfrm>
        <a:graphic>
          <a:graphicData uri="http://schemas.openxmlformats.org/drawingml/2006/table">
            <a:tbl>
              <a:tblPr firstRow="1" bandRow="1">
                <a:tableStyleId>{5C22544A-7EE6-4342-B048-85BDC9FD1C3A}</a:tableStyleId>
              </a:tblPr>
              <a:tblGrid>
                <a:gridCol w="1471978">
                  <a:extLst>
                    <a:ext uri="{9D8B030D-6E8A-4147-A177-3AD203B41FA5}">
                      <a16:colId xmlns:a16="http://schemas.microsoft.com/office/drawing/2014/main" val="1409155019"/>
                    </a:ext>
                  </a:extLst>
                </a:gridCol>
                <a:gridCol w="993092">
                  <a:extLst>
                    <a:ext uri="{9D8B030D-6E8A-4147-A177-3AD203B41FA5}">
                      <a16:colId xmlns:a16="http://schemas.microsoft.com/office/drawing/2014/main" val="1595913323"/>
                    </a:ext>
                  </a:extLst>
                </a:gridCol>
                <a:gridCol w="975360">
                  <a:extLst>
                    <a:ext uri="{9D8B030D-6E8A-4147-A177-3AD203B41FA5}">
                      <a16:colId xmlns:a16="http://schemas.microsoft.com/office/drawing/2014/main" val="1162703760"/>
                    </a:ext>
                  </a:extLst>
                </a:gridCol>
                <a:gridCol w="1238909">
                  <a:extLst>
                    <a:ext uri="{9D8B030D-6E8A-4147-A177-3AD203B41FA5}">
                      <a16:colId xmlns:a16="http://schemas.microsoft.com/office/drawing/2014/main" val="8976440"/>
                    </a:ext>
                  </a:extLst>
                </a:gridCol>
                <a:gridCol w="1069121">
                  <a:extLst>
                    <a:ext uri="{9D8B030D-6E8A-4147-A177-3AD203B41FA5}">
                      <a16:colId xmlns:a16="http://schemas.microsoft.com/office/drawing/2014/main" val="1030708879"/>
                    </a:ext>
                  </a:extLst>
                </a:gridCol>
                <a:gridCol w="1069121">
                  <a:extLst>
                    <a:ext uri="{9D8B030D-6E8A-4147-A177-3AD203B41FA5}">
                      <a16:colId xmlns:a16="http://schemas.microsoft.com/office/drawing/2014/main" val="990949551"/>
                    </a:ext>
                  </a:extLst>
                </a:gridCol>
                <a:gridCol w="1069121">
                  <a:extLst>
                    <a:ext uri="{9D8B030D-6E8A-4147-A177-3AD203B41FA5}">
                      <a16:colId xmlns:a16="http://schemas.microsoft.com/office/drawing/2014/main" val="4162963261"/>
                    </a:ext>
                  </a:extLst>
                </a:gridCol>
              </a:tblGrid>
              <a:tr h="480060">
                <a:tc>
                  <a:txBody>
                    <a:bodyPr/>
                    <a:lstStyle/>
                    <a:p>
                      <a:endParaRPr lang="it-IT" sz="1400" dirty="0"/>
                    </a:p>
                  </a:txBody>
                  <a:tcPr marL="68580" marR="68580" marT="34290" marB="34290"/>
                </a:tc>
                <a:tc>
                  <a:txBody>
                    <a:bodyPr/>
                    <a:lstStyle/>
                    <a:p>
                      <a:r>
                        <a:rPr lang="it-IT" sz="1400" dirty="0" err="1">
                          <a:solidFill>
                            <a:srgbClr val="FF0000"/>
                          </a:solidFill>
                        </a:rPr>
                        <a:t>Higs</a:t>
                      </a:r>
                      <a:endParaRPr lang="it-IT" sz="1400" dirty="0">
                        <a:solidFill>
                          <a:srgbClr val="FF0000"/>
                        </a:solidFill>
                      </a:endParaRPr>
                    </a:p>
                    <a:p>
                      <a:r>
                        <a:rPr lang="it-IT" sz="1400" dirty="0" err="1">
                          <a:solidFill>
                            <a:srgbClr val="FF0000"/>
                          </a:solidFill>
                        </a:rPr>
                        <a:t>measured</a:t>
                      </a:r>
                      <a:endParaRPr lang="it-IT" sz="1400" dirty="0">
                        <a:solidFill>
                          <a:srgbClr val="FF0000"/>
                        </a:solidFill>
                      </a:endParaRPr>
                    </a:p>
                  </a:txBody>
                  <a:tcPr marL="68580" marR="68580" marT="34290" marB="34290"/>
                </a:tc>
                <a:tc>
                  <a:txBody>
                    <a:bodyPr/>
                    <a:lstStyle/>
                    <a:p>
                      <a:r>
                        <a:rPr lang="it-IT" sz="1400" dirty="0" err="1">
                          <a:solidFill>
                            <a:srgbClr val="291DF4"/>
                          </a:solidFill>
                        </a:rPr>
                        <a:t>EupraXia</a:t>
                      </a:r>
                      <a:r>
                        <a:rPr lang="it-IT" sz="1400" dirty="0">
                          <a:solidFill>
                            <a:srgbClr val="291DF4"/>
                          </a:solidFill>
                        </a:rPr>
                        <a:t>-</a:t>
                      </a:r>
                    </a:p>
                    <a:p>
                      <a:r>
                        <a:rPr lang="it-IT" sz="1400" dirty="0">
                          <a:solidFill>
                            <a:srgbClr val="291DF4"/>
                          </a:solidFill>
                        </a:rPr>
                        <a:t>now1</a:t>
                      </a:r>
                    </a:p>
                  </a:txBody>
                  <a:tcPr marL="68580" marR="68580" marT="34290" marB="34290"/>
                </a:tc>
                <a:tc>
                  <a:txBody>
                    <a:bodyPr/>
                    <a:lstStyle/>
                    <a:p>
                      <a:r>
                        <a:rPr lang="it-IT" sz="1400" dirty="0" err="1">
                          <a:solidFill>
                            <a:srgbClr val="00B050"/>
                          </a:solidFill>
                        </a:rPr>
                        <a:t>Eli_np</a:t>
                      </a:r>
                      <a:endParaRPr lang="it-IT" sz="1400" dirty="0">
                        <a:solidFill>
                          <a:srgbClr val="00B050"/>
                        </a:solidFill>
                      </a:endParaRPr>
                    </a:p>
                    <a:p>
                      <a:r>
                        <a:rPr lang="it-IT" sz="1400" dirty="0" err="1">
                          <a:solidFill>
                            <a:srgbClr val="00B050"/>
                          </a:solidFill>
                        </a:rPr>
                        <a:t>simulated</a:t>
                      </a:r>
                      <a:endParaRPr lang="it-IT" sz="1400" dirty="0">
                        <a:solidFill>
                          <a:srgbClr val="00B050"/>
                        </a:solidFill>
                      </a:endParaRPr>
                    </a:p>
                  </a:txBody>
                  <a:tcPr marL="68580" marR="68580" marT="34290" marB="34290"/>
                </a:tc>
                <a:tc>
                  <a:txBody>
                    <a:bodyPr/>
                    <a:lstStyle/>
                    <a:p>
                      <a:r>
                        <a:rPr lang="it-IT" sz="1400" dirty="0" err="1">
                          <a:solidFill>
                            <a:srgbClr val="291DF4"/>
                          </a:solidFill>
                        </a:rPr>
                        <a:t>EupraXia</a:t>
                      </a:r>
                      <a:r>
                        <a:rPr lang="it-IT" sz="1400" dirty="0">
                          <a:solidFill>
                            <a:srgbClr val="291DF4"/>
                          </a:solidFill>
                        </a:rPr>
                        <a:t>-</a:t>
                      </a:r>
                    </a:p>
                    <a:p>
                      <a:r>
                        <a:rPr lang="it-IT" sz="1400" dirty="0">
                          <a:solidFill>
                            <a:srgbClr val="291DF4"/>
                          </a:solidFill>
                        </a:rPr>
                        <a:t>now2</a:t>
                      </a:r>
                    </a:p>
                  </a:txBody>
                  <a:tcPr marL="68580" marR="68580" marT="34290" marB="34290"/>
                </a:tc>
                <a:tc>
                  <a:txBody>
                    <a:bodyPr/>
                    <a:lstStyle/>
                    <a:p>
                      <a:r>
                        <a:rPr lang="it-IT" sz="1400" dirty="0" err="1">
                          <a:solidFill>
                            <a:srgbClr val="FF0000"/>
                          </a:solidFill>
                        </a:rPr>
                        <a:t>Higs</a:t>
                      </a:r>
                      <a:endParaRPr lang="it-IT" sz="1400" dirty="0">
                        <a:solidFill>
                          <a:srgbClr val="FF0000"/>
                        </a:solidFill>
                      </a:endParaRPr>
                    </a:p>
                    <a:p>
                      <a:r>
                        <a:rPr lang="it-IT" sz="1400" dirty="0" err="1">
                          <a:solidFill>
                            <a:srgbClr val="FF0000"/>
                          </a:solidFill>
                        </a:rPr>
                        <a:t>measured</a:t>
                      </a:r>
                      <a:endParaRPr lang="it-IT" sz="1400" dirty="0">
                        <a:solidFill>
                          <a:srgbClr val="FF0000"/>
                        </a:solidFill>
                      </a:endParaRPr>
                    </a:p>
                  </a:txBody>
                  <a:tcPr marL="68580" marR="68580" marT="34290" marB="34290"/>
                </a:tc>
                <a:tc>
                  <a:txBody>
                    <a:bodyPr/>
                    <a:lstStyle/>
                    <a:p>
                      <a:r>
                        <a:rPr lang="it-IT" sz="1400" dirty="0" err="1">
                          <a:solidFill>
                            <a:srgbClr val="291DF4"/>
                          </a:solidFill>
                        </a:rPr>
                        <a:t>EupraXia</a:t>
                      </a:r>
                      <a:r>
                        <a:rPr lang="it-IT" sz="1400" dirty="0">
                          <a:solidFill>
                            <a:srgbClr val="291DF4"/>
                          </a:solidFill>
                        </a:rPr>
                        <a:t>-</a:t>
                      </a:r>
                    </a:p>
                    <a:p>
                      <a:r>
                        <a:rPr lang="it-IT" sz="1400" dirty="0" err="1">
                          <a:solidFill>
                            <a:srgbClr val="291DF4"/>
                          </a:solidFill>
                        </a:rPr>
                        <a:t>next</a:t>
                      </a:r>
                      <a:endParaRPr lang="it-IT" sz="1400" dirty="0">
                        <a:solidFill>
                          <a:srgbClr val="291DF4"/>
                        </a:solidFill>
                      </a:endParaRPr>
                    </a:p>
                  </a:txBody>
                  <a:tcPr marL="68580" marR="68580" marT="34290" marB="34290"/>
                </a:tc>
                <a:extLst>
                  <a:ext uri="{0D108BD9-81ED-4DB2-BD59-A6C34878D82A}">
                    <a16:rowId xmlns:a16="http://schemas.microsoft.com/office/drawing/2014/main" val="121612082"/>
                  </a:ext>
                </a:extLst>
              </a:tr>
              <a:tr h="278130">
                <a:tc>
                  <a:txBody>
                    <a:bodyPr/>
                    <a:lstStyle/>
                    <a:p>
                      <a:r>
                        <a:rPr lang="it-IT" sz="1400" dirty="0"/>
                        <a:t>Energy</a:t>
                      </a:r>
                    </a:p>
                  </a:txBody>
                  <a:tcPr marL="68580" marR="68580" marT="34290" marB="34290"/>
                </a:tc>
                <a:tc>
                  <a:txBody>
                    <a:bodyPr/>
                    <a:lstStyle/>
                    <a:p>
                      <a:r>
                        <a:rPr lang="it-IT" sz="1400" dirty="0"/>
                        <a:t>8 MeV</a:t>
                      </a:r>
                    </a:p>
                  </a:txBody>
                  <a:tcPr marL="68580" marR="68580" marT="34290" marB="34290"/>
                </a:tc>
                <a:tc>
                  <a:txBody>
                    <a:bodyPr/>
                    <a:lstStyle/>
                    <a:p>
                      <a:r>
                        <a:rPr lang="it-IT" sz="1400" dirty="0"/>
                        <a:t>8 MeV</a:t>
                      </a:r>
                    </a:p>
                  </a:txBody>
                  <a:tcPr marL="68580" marR="68580" marT="34290" marB="34290"/>
                </a:tc>
                <a:tc>
                  <a:txBody>
                    <a:bodyPr/>
                    <a:lstStyle/>
                    <a:p>
                      <a:r>
                        <a:rPr lang="it-IT" sz="1400" dirty="0"/>
                        <a:t>18 MeV</a:t>
                      </a:r>
                    </a:p>
                  </a:txBody>
                  <a:tcPr marL="68580" marR="68580" marT="34290" marB="34290"/>
                </a:tc>
                <a:tc>
                  <a:txBody>
                    <a:bodyPr/>
                    <a:lstStyle/>
                    <a:p>
                      <a:r>
                        <a:rPr lang="it-IT" sz="1400" dirty="0"/>
                        <a:t>18MeV</a:t>
                      </a:r>
                    </a:p>
                  </a:txBody>
                  <a:tcPr marL="68580" marR="68580" marT="34290" marB="34290"/>
                </a:tc>
                <a:tc>
                  <a:txBody>
                    <a:bodyPr/>
                    <a:lstStyle/>
                    <a:p>
                      <a:r>
                        <a:rPr lang="it-IT" sz="1400" dirty="0"/>
                        <a:t>87 MeV</a:t>
                      </a:r>
                    </a:p>
                  </a:txBody>
                  <a:tcPr marL="68580" marR="68580" marT="34290" marB="34290"/>
                </a:tc>
                <a:tc>
                  <a:txBody>
                    <a:bodyPr/>
                    <a:lstStyle/>
                    <a:p>
                      <a:r>
                        <a:rPr lang="it-IT" sz="1400" dirty="0"/>
                        <a:t>87 MeV</a:t>
                      </a:r>
                    </a:p>
                  </a:txBody>
                  <a:tcPr marL="68580" marR="68580" marT="34290" marB="34290"/>
                </a:tc>
                <a:extLst>
                  <a:ext uri="{0D108BD9-81ED-4DB2-BD59-A6C34878D82A}">
                    <a16:rowId xmlns:a16="http://schemas.microsoft.com/office/drawing/2014/main" val="1666671420"/>
                  </a:ext>
                </a:extLst>
              </a:tr>
              <a:tr h="278130">
                <a:tc>
                  <a:txBody>
                    <a:bodyPr/>
                    <a:lstStyle/>
                    <a:p>
                      <a:r>
                        <a:rPr lang="it-IT" sz="1400" dirty="0" err="1"/>
                        <a:t>Bw</a:t>
                      </a:r>
                      <a:endParaRPr lang="it-IT" sz="1400" dirty="0"/>
                    </a:p>
                  </a:txBody>
                  <a:tcPr marL="68580" marR="68580" marT="34290" marB="34290"/>
                </a:tc>
                <a:tc>
                  <a:txBody>
                    <a:bodyPr/>
                    <a:lstStyle/>
                    <a:p>
                      <a:r>
                        <a:rPr lang="it-IT" sz="1400" dirty="0"/>
                        <a:t>3%</a:t>
                      </a:r>
                    </a:p>
                  </a:txBody>
                  <a:tcPr marL="68580" marR="68580" marT="34290" marB="34290"/>
                </a:tc>
                <a:tc>
                  <a:txBody>
                    <a:bodyPr/>
                    <a:lstStyle/>
                    <a:p>
                      <a:r>
                        <a:rPr lang="it-IT" sz="1400" dirty="0"/>
                        <a:t>3%</a:t>
                      </a:r>
                    </a:p>
                  </a:txBody>
                  <a:tcPr marL="68580" marR="68580" marT="34290" marB="34290"/>
                </a:tc>
                <a:tc>
                  <a:txBody>
                    <a:bodyPr/>
                    <a:lstStyle/>
                    <a:p>
                      <a:r>
                        <a:rPr lang="it-IT" sz="1400" dirty="0"/>
                        <a:t>0.3%</a:t>
                      </a:r>
                    </a:p>
                  </a:txBody>
                  <a:tcPr marL="68580" marR="68580" marT="34290" marB="34290"/>
                </a:tc>
                <a:tc>
                  <a:txBody>
                    <a:bodyPr/>
                    <a:lstStyle/>
                    <a:p>
                      <a:r>
                        <a:rPr lang="it-IT" sz="1400" dirty="0"/>
                        <a:t>2.7 %</a:t>
                      </a:r>
                    </a:p>
                  </a:txBody>
                  <a:tcPr marL="68580" marR="68580" marT="34290" marB="34290"/>
                </a:tc>
                <a:tc>
                  <a:txBody>
                    <a:bodyPr/>
                    <a:lstStyle/>
                    <a:p>
                      <a:r>
                        <a:rPr lang="it-IT" sz="1400" dirty="0"/>
                        <a:t>3 %</a:t>
                      </a:r>
                    </a:p>
                  </a:txBody>
                  <a:tcPr marL="68580" marR="68580" marT="34290" marB="34290"/>
                </a:tc>
                <a:tc>
                  <a:txBody>
                    <a:bodyPr/>
                    <a:lstStyle/>
                    <a:p>
                      <a:r>
                        <a:rPr lang="it-IT" sz="1400" dirty="0"/>
                        <a:t>3%</a:t>
                      </a:r>
                    </a:p>
                  </a:txBody>
                  <a:tcPr marL="68580" marR="68580" marT="34290" marB="34290"/>
                </a:tc>
                <a:extLst>
                  <a:ext uri="{0D108BD9-81ED-4DB2-BD59-A6C34878D82A}">
                    <a16:rowId xmlns:a16="http://schemas.microsoft.com/office/drawing/2014/main" val="3724141670"/>
                  </a:ext>
                </a:extLst>
              </a:tr>
              <a:tr h="643597">
                <a:tc>
                  <a:txBody>
                    <a:bodyPr/>
                    <a:lstStyle/>
                    <a:p>
                      <a:r>
                        <a:rPr lang="it-IT" sz="1400" dirty="0"/>
                        <a:t>Total </a:t>
                      </a:r>
                      <a:r>
                        <a:rPr lang="it-IT" sz="1400" dirty="0" err="1"/>
                        <a:t>ph</a:t>
                      </a:r>
                      <a:r>
                        <a:rPr lang="it-IT" sz="1400" dirty="0"/>
                        <a:t> </a:t>
                      </a:r>
                      <a:r>
                        <a:rPr lang="it-IT" sz="1400" dirty="0" err="1"/>
                        <a:t>number</a:t>
                      </a:r>
                      <a:r>
                        <a:rPr lang="it-IT" sz="1400" dirty="0"/>
                        <a:t>/s</a:t>
                      </a:r>
                    </a:p>
                  </a:txBody>
                  <a:tcPr marL="68580" marR="68580" marT="34290" marB="34290"/>
                </a:tc>
                <a:tc>
                  <a:txBody>
                    <a:bodyPr/>
                    <a:lstStyle/>
                    <a:p>
                      <a:endParaRPr lang="it-IT" sz="1400" dirty="0"/>
                    </a:p>
                  </a:txBody>
                  <a:tcPr marL="68580" marR="68580" marT="34290" marB="34290"/>
                </a:tc>
                <a:tc>
                  <a:txBody>
                    <a:bodyPr/>
                    <a:lstStyle/>
                    <a:p>
                      <a:r>
                        <a:rPr lang="it-IT" sz="1400" dirty="0"/>
                        <a:t>2.7x10^7</a:t>
                      </a:r>
                    </a:p>
                  </a:txBody>
                  <a:tcPr marL="68580" marR="68580" marT="34290" marB="34290"/>
                </a:tc>
                <a:tc>
                  <a:txBody>
                    <a:bodyPr/>
                    <a:lstStyle/>
                    <a:p>
                      <a:r>
                        <a:rPr lang="it-IT" sz="1400" dirty="0"/>
                        <a:t>1.x10^9</a:t>
                      </a:r>
                    </a:p>
                  </a:txBody>
                  <a:tcPr marL="68580" marR="68580" marT="34290" marB="34290"/>
                </a:tc>
                <a:tc>
                  <a:txBody>
                    <a:bodyPr/>
                    <a:lstStyle/>
                    <a:p>
                      <a:r>
                        <a:rPr lang="it-IT" sz="1400" dirty="0"/>
                        <a:t>3.6 x10^7</a:t>
                      </a:r>
                    </a:p>
                  </a:txBody>
                  <a:tcPr marL="68580" marR="68580" marT="34290" marB="34290"/>
                </a:tc>
                <a:tc>
                  <a:txBody>
                    <a:bodyPr/>
                    <a:lstStyle/>
                    <a:p>
                      <a:r>
                        <a:rPr lang="it-IT" sz="1400" dirty="0"/>
                        <a:t>10^8</a:t>
                      </a:r>
                    </a:p>
                  </a:txBody>
                  <a:tcPr marL="68580" marR="68580" marT="34290" marB="34290"/>
                </a:tc>
                <a:tc>
                  <a:txBody>
                    <a:bodyPr/>
                    <a:lstStyle/>
                    <a:p>
                      <a:r>
                        <a:rPr lang="it-IT" sz="1400" dirty="0"/>
                        <a:t>4.9e10</a:t>
                      </a:r>
                    </a:p>
                  </a:txBody>
                  <a:tcPr marL="68580" marR="68580" marT="34290" marB="34290"/>
                </a:tc>
                <a:extLst>
                  <a:ext uri="{0D108BD9-81ED-4DB2-BD59-A6C34878D82A}">
                    <a16:rowId xmlns:a16="http://schemas.microsoft.com/office/drawing/2014/main" val="2143093303"/>
                  </a:ext>
                </a:extLst>
              </a:tr>
              <a:tr h="480060">
                <a:tc>
                  <a:txBody>
                    <a:bodyPr/>
                    <a:lstStyle/>
                    <a:p>
                      <a:r>
                        <a:rPr lang="it-IT" sz="1400" dirty="0" err="1"/>
                        <a:t>Collimated</a:t>
                      </a:r>
                      <a:r>
                        <a:rPr lang="it-IT" sz="1400" dirty="0"/>
                        <a:t> </a:t>
                      </a:r>
                      <a:r>
                        <a:rPr lang="it-IT" sz="1400" dirty="0" err="1"/>
                        <a:t>ph</a:t>
                      </a:r>
                      <a:r>
                        <a:rPr lang="it-IT" sz="1400" dirty="0"/>
                        <a:t> </a:t>
                      </a:r>
                      <a:r>
                        <a:rPr lang="it-IT" sz="1400" dirty="0" err="1"/>
                        <a:t>number</a:t>
                      </a:r>
                      <a:r>
                        <a:rPr lang="it-IT" sz="1400" dirty="0"/>
                        <a:t>/s</a:t>
                      </a:r>
                    </a:p>
                  </a:txBody>
                  <a:tcPr marL="68580" marR="68580" marT="34290" marB="34290"/>
                </a:tc>
                <a:tc>
                  <a:txBody>
                    <a:bodyPr/>
                    <a:lstStyle/>
                    <a:p>
                      <a:endParaRPr lang="it-IT" sz="1400" dirty="0"/>
                    </a:p>
                  </a:txBody>
                  <a:tcPr marL="68580" marR="68580" marT="34290" marB="34290"/>
                </a:tc>
                <a:tc>
                  <a:txBody>
                    <a:bodyPr/>
                    <a:lstStyle/>
                    <a:p>
                      <a:r>
                        <a:rPr lang="it-IT" sz="1400" dirty="0"/>
                        <a:t>3x10^6</a:t>
                      </a:r>
                    </a:p>
                  </a:txBody>
                  <a:tcPr marL="68580" marR="68580" marT="34290" marB="34290"/>
                </a:tc>
                <a:tc>
                  <a:txBody>
                    <a:bodyPr/>
                    <a:lstStyle/>
                    <a:p>
                      <a:r>
                        <a:rPr lang="it-IT" sz="1400" dirty="0"/>
                        <a:t>4x10^5</a:t>
                      </a:r>
                    </a:p>
                  </a:txBody>
                  <a:tcPr marL="68580" marR="68580" marT="34290" marB="34290"/>
                </a:tc>
                <a:tc>
                  <a:txBody>
                    <a:bodyPr/>
                    <a:lstStyle/>
                    <a:p>
                      <a:r>
                        <a:rPr lang="it-IT" sz="1400" dirty="0"/>
                        <a:t>3.2x10^6</a:t>
                      </a:r>
                    </a:p>
                  </a:txBody>
                  <a:tcPr marL="68580" marR="68580" marT="34290" marB="34290"/>
                </a:tc>
                <a:tc>
                  <a:txBody>
                    <a:bodyPr/>
                    <a:lstStyle/>
                    <a:p>
                      <a:r>
                        <a:rPr lang="it-IT" sz="1400" dirty="0"/>
                        <a:t>2.3x10^6</a:t>
                      </a:r>
                    </a:p>
                  </a:txBody>
                  <a:tcPr marL="68580" marR="68580" marT="34290" marB="34290"/>
                </a:tc>
                <a:tc>
                  <a:txBody>
                    <a:bodyPr/>
                    <a:lstStyle/>
                    <a:p>
                      <a:r>
                        <a:rPr lang="it-IT" sz="1400" dirty="0"/>
                        <a:t>2 x10^9</a:t>
                      </a:r>
                    </a:p>
                  </a:txBody>
                  <a:tcPr marL="68580" marR="68580" marT="34290" marB="34290"/>
                </a:tc>
                <a:extLst>
                  <a:ext uri="{0D108BD9-81ED-4DB2-BD59-A6C34878D82A}">
                    <a16:rowId xmlns:a16="http://schemas.microsoft.com/office/drawing/2014/main" val="721205358"/>
                  </a:ext>
                </a:extLst>
              </a:tr>
              <a:tr h="480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err="1"/>
                        <a:t>Spectral</a:t>
                      </a:r>
                      <a:r>
                        <a:rPr lang="it-IT" sz="1400" dirty="0"/>
                        <a:t> </a:t>
                      </a:r>
                      <a:r>
                        <a:rPr lang="it-IT" sz="1400" dirty="0" err="1"/>
                        <a:t>density</a:t>
                      </a:r>
                      <a:endParaRPr lang="it-IT" sz="1400" dirty="0"/>
                    </a:p>
                    <a:p>
                      <a:endParaRPr lang="it-IT" sz="1400" dirty="0"/>
                    </a:p>
                  </a:txBody>
                  <a:tcPr marL="68580" marR="68580" marT="34290" marB="34290"/>
                </a:tc>
                <a:tc>
                  <a:txBody>
                    <a:bodyPr/>
                    <a:lstStyle/>
                    <a:p>
                      <a:r>
                        <a:rPr lang="it-IT" sz="1400" dirty="0"/>
                        <a:t>1000</a:t>
                      </a:r>
                    </a:p>
                  </a:txBody>
                  <a:tcPr marL="68580" marR="68580" marT="34290" marB="34290"/>
                </a:tc>
                <a:tc>
                  <a:txBody>
                    <a:bodyPr/>
                    <a:lstStyle/>
                    <a:p>
                      <a:r>
                        <a:rPr lang="it-IT" sz="1400" dirty="0"/>
                        <a:t>500</a:t>
                      </a:r>
                    </a:p>
                  </a:txBody>
                  <a:tcPr marL="68580" marR="68580" marT="34290" marB="34290"/>
                </a:tc>
                <a:tc>
                  <a:txBody>
                    <a:bodyPr/>
                    <a:lstStyle/>
                    <a:p>
                      <a:r>
                        <a:rPr lang="it-IT" sz="1400" dirty="0"/>
                        <a:t>10^4</a:t>
                      </a:r>
                    </a:p>
                  </a:txBody>
                  <a:tcPr marL="68580" marR="68580" marT="34290" marB="34290"/>
                </a:tc>
                <a:tc>
                  <a:txBody>
                    <a:bodyPr/>
                    <a:lstStyle/>
                    <a:p>
                      <a:r>
                        <a:rPr lang="it-IT" sz="1400" dirty="0"/>
                        <a:t>300</a:t>
                      </a:r>
                    </a:p>
                  </a:txBody>
                  <a:tcPr marL="68580" marR="68580" marT="34290" marB="34290"/>
                </a:tc>
                <a:tc>
                  <a:txBody>
                    <a:bodyPr/>
                    <a:lstStyle/>
                    <a:p>
                      <a:endParaRPr lang="it-IT" sz="1400"/>
                    </a:p>
                  </a:txBody>
                  <a:tcPr marL="68580" marR="68580" marT="34290" marB="34290"/>
                </a:tc>
                <a:tc>
                  <a:txBody>
                    <a:bodyPr/>
                    <a:lstStyle/>
                    <a:p>
                      <a:r>
                        <a:rPr lang="it-IT" sz="1400" dirty="0"/>
                        <a:t>700</a:t>
                      </a:r>
                    </a:p>
                  </a:txBody>
                  <a:tcPr marL="68580" marR="68580" marT="34290" marB="34290"/>
                </a:tc>
                <a:extLst>
                  <a:ext uri="{0D108BD9-81ED-4DB2-BD59-A6C34878D82A}">
                    <a16:rowId xmlns:a16="http://schemas.microsoft.com/office/drawing/2014/main" val="1939067881"/>
                  </a:ext>
                </a:extLst>
              </a:tr>
            </a:tbl>
          </a:graphicData>
        </a:graphic>
      </p:graphicFrame>
      <p:sp>
        <p:nvSpPr>
          <p:cNvPr id="5" name="CasellaDiTesto 4">
            <a:extLst>
              <a:ext uri="{FF2B5EF4-FFF2-40B4-BE49-F238E27FC236}">
                <a16:creationId xmlns:a16="http://schemas.microsoft.com/office/drawing/2014/main" id="{7C05C302-1F54-E5B1-14CF-2F32DEB19C93}"/>
              </a:ext>
            </a:extLst>
          </p:cNvPr>
          <p:cNvSpPr txBox="1"/>
          <p:nvPr/>
        </p:nvSpPr>
        <p:spPr>
          <a:xfrm>
            <a:off x="179512" y="1369899"/>
            <a:ext cx="5036059" cy="2031325"/>
          </a:xfrm>
          <a:prstGeom prst="rect">
            <a:avLst/>
          </a:prstGeom>
          <a:noFill/>
        </p:spPr>
        <p:txBody>
          <a:bodyPr wrap="none" rtlCol="0">
            <a:spAutoFit/>
          </a:bodyPr>
          <a:lstStyle/>
          <a:p>
            <a:r>
              <a:rPr lang="it-IT" sz="1800" dirty="0"/>
              <a:t>EupraXia-now1: 50 </a:t>
            </a:r>
            <a:r>
              <a:rPr lang="it-IT" sz="1800" dirty="0" err="1"/>
              <a:t>pC</a:t>
            </a:r>
            <a:r>
              <a:rPr lang="it-IT" sz="1800" dirty="0"/>
              <a:t>, 0.7 GeV, DE/E=4 per </a:t>
            </a:r>
            <a:r>
              <a:rPr lang="it-IT" sz="1800" dirty="0" err="1"/>
              <a:t>mill</a:t>
            </a:r>
            <a:r>
              <a:rPr lang="it-IT" sz="1800" dirty="0"/>
              <a:t>, </a:t>
            </a:r>
          </a:p>
          <a:p>
            <a:r>
              <a:rPr lang="it-IT" sz="1800" dirty="0" err="1"/>
              <a:t>emit</a:t>
            </a:r>
            <a:r>
              <a:rPr lang="it-IT" sz="1800" dirty="0"/>
              <a:t>= 0.55 </a:t>
            </a:r>
            <a:r>
              <a:rPr lang="it-IT" sz="1800" dirty="0" err="1"/>
              <a:t>mmmrad</a:t>
            </a:r>
            <a:r>
              <a:rPr lang="it-IT" sz="1800" dirty="0"/>
              <a:t>, rep rate= 100 Hz</a:t>
            </a:r>
          </a:p>
          <a:p>
            <a:r>
              <a:rPr lang="it-IT" sz="1800" dirty="0"/>
              <a:t>EupraXia-now2: 50 </a:t>
            </a:r>
            <a:r>
              <a:rPr lang="it-IT" sz="1800" dirty="0" err="1"/>
              <a:t>pC</a:t>
            </a:r>
            <a:r>
              <a:rPr lang="it-IT" sz="1800" dirty="0"/>
              <a:t>, 1GeV, DE/E=4 per </a:t>
            </a:r>
            <a:r>
              <a:rPr lang="it-IT" sz="1800" dirty="0" err="1"/>
              <a:t>mill</a:t>
            </a:r>
            <a:r>
              <a:rPr lang="it-IT" sz="1800" dirty="0"/>
              <a:t>,</a:t>
            </a:r>
          </a:p>
          <a:p>
            <a:r>
              <a:rPr lang="it-IT" sz="1800" dirty="0"/>
              <a:t> </a:t>
            </a:r>
            <a:r>
              <a:rPr lang="it-IT" sz="1800" dirty="0" err="1"/>
              <a:t>emit</a:t>
            </a:r>
            <a:r>
              <a:rPr lang="it-IT" sz="1800" dirty="0"/>
              <a:t>= 0.55 </a:t>
            </a:r>
            <a:r>
              <a:rPr lang="it-IT" sz="1800" dirty="0" err="1"/>
              <a:t>mmmrad</a:t>
            </a:r>
            <a:r>
              <a:rPr lang="it-IT" sz="1800" dirty="0"/>
              <a:t>, rep rate= 100 Hz</a:t>
            </a:r>
          </a:p>
          <a:p>
            <a:r>
              <a:rPr lang="it-IT" sz="1800" dirty="0" err="1"/>
              <a:t>EupraXia-next</a:t>
            </a:r>
            <a:r>
              <a:rPr lang="it-IT" sz="1800" dirty="0"/>
              <a:t>: 100 </a:t>
            </a:r>
            <a:r>
              <a:rPr lang="it-IT" sz="1800" dirty="0" err="1"/>
              <a:t>pC</a:t>
            </a:r>
            <a:r>
              <a:rPr lang="it-IT" sz="1800" dirty="0"/>
              <a:t>, 2.2 GeV, DE/E= 2 per </a:t>
            </a:r>
            <a:r>
              <a:rPr lang="it-IT" sz="1800" dirty="0" err="1"/>
              <a:t>mill</a:t>
            </a:r>
            <a:r>
              <a:rPr lang="it-IT" sz="1800" dirty="0"/>
              <a:t>, </a:t>
            </a:r>
          </a:p>
          <a:p>
            <a:r>
              <a:rPr lang="it-IT" sz="1800" dirty="0" err="1"/>
              <a:t>emit</a:t>
            </a:r>
            <a:r>
              <a:rPr lang="it-IT" sz="1800" dirty="0"/>
              <a:t>=0.55 </a:t>
            </a:r>
            <a:r>
              <a:rPr lang="it-IT" sz="1800" dirty="0" err="1"/>
              <a:t>mmmrad</a:t>
            </a:r>
            <a:r>
              <a:rPr lang="it-IT" sz="1800" dirty="0"/>
              <a:t>, rep rate= 400 Hz</a:t>
            </a:r>
          </a:p>
          <a:p>
            <a:r>
              <a:rPr lang="it-IT" sz="1800" dirty="0"/>
              <a:t> </a:t>
            </a:r>
          </a:p>
        </p:txBody>
      </p:sp>
      <p:sp>
        <p:nvSpPr>
          <p:cNvPr id="2" name="CasellaDiTesto 1">
            <a:extLst>
              <a:ext uri="{FF2B5EF4-FFF2-40B4-BE49-F238E27FC236}">
                <a16:creationId xmlns:a16="http://schemas.microsoft.com/office/drawing/2014/main" id="{4BF2D7BB-B3D5-ABE4-24BE-6626F9E3DE75}"/>
              </a:ext>
            </a:extLst>
          </p:cNvPr>
          <p:cNvSpPr txBox="1"/>
          <p:nvPr/>
        </p:nvSpPr>
        <p:spPr>
          <a:xfrm>
            <a:off x="520823" y="188640"/>
            <a:ext cx="7225119" cy="461665"/>
          </a:xfrm>
          <a:prstGeom prst="rect">
            <a:avLst/>
          </a:prstGeom>
          <a:noFill/>
        </p:spPr>
        <p:txBody>
          <a:bodyPr wrap="none" rtlCol="0">
            <a:spAutoFit/>
          </a:bodyPr>
          <a:lstStyle/>
          <a:p>
            <a:r>
              <a:rPr lang="it-IT" b="1" dirty="0" err="1">
                <a:solidFill>
                  <a:srgbClr val="FF0000"/>
                </a:solidFill>
              </a:rPr>
              <a:t>Where</a:t>
            </a:r>
            <a:r>
              <a:rPr lang="it-IT" b="1" dirty="0">
                <a:solidFill>
                  <a:srgbClr val="FF0000"/>
                </a:solidFill>
              </a:rPr>
              <a:t> </a:t>
            </a:r>
            <a:r>
              <a:rPr lang="it-IT" b="1" dirty="0" err="1">
                <a:solidFill>
                  <a:srgbClr val="FF0000"/>
                </a:solidFill>
              </a:rPr>
              <a:t>would</a:t>
            </a:r>
            <a:r>
              <a:rPr lang="it-IT" b="1" dirty="0">
                <a:solidFill>
                  <a:srgbClr val="FF0000"/>
                </a:solidFill>
              </a:rPr>
              <a:t> </a:t>
            </a:r>
            <a:r>
              <a:rPr lang="it-IT" b="1" dirty="0" err="1">
                <a:solidFill>
                  <a:srgbClr val="FF0000"/>
                </a:solidFill>
              </a:rPr>
              <a:t>it</a:t>
            </a:r>
            <a:r>
              <a:rPr lang="it-IT" b="1" dirty="0">
                <a:solidFill>
                  <a:srgbClr val="FF0000"/>
                </a:solidFill>
              </a:rPr>
              <a:t> be with </a:t>
            </a:r>
            <a:r>
              <a:rPr lang="it-IT" b="1" dirty="0" err="1">
                <a:solidFill>
                  <a:srgbClr val="FF0000"/>
                </a:solidFill>
              </a:rPr>
              <a:t>respect</a:t>
            </a:r>
            <a:r>
              <a:rPr lang="it-IT" b="1" dirty="0">
                <a:solidFill>
                  <a:srgbClr val="FF0000"/>
                </a:solidFill>
              </a:rPr>
              <a:t> to the state of the art?</a:t>
            </a:r>
          </a:p>
        </p:txBody>
      </p:sp>
      <p:graphicFrame>
        <p:nvGraphicFramePr>
          <p:cNvPr id="3" name="Oggetto 2">
            <a:extLst>
              <a:ext uri="{FF2B5EF4-FFF2-40B4-BE49-F238E27FC236}">
                <a16:creationId xmlns:a16="http://schemas.microsoft.com/office/drawing/2014/main" id="{4F7EE4B9-6566-9EB4-8F53-43FED4E94659}"/>
              </a:ext>
            </a:extLst>
          </p:cNvPr>
          <p:cNvGraphicFramePr>
            <a:graphicFrameLocks noChangeAspect="1"/>
          </p:cNvGraphicFramePr>
          <p:nvPr>
            <p:extLst>
              <p:ext uri="{D42A27DB-BD31-4B8C-83A1-F6EECF244321}">
                <p14:modId xmlns:p14="http://schemas.microsoft.com/office/powerpoint/2010/main" val="3891325068"/>
              </p:ext>
            </p:extLst>
          </p:nvPr>
        </p:nvGraphicFramePr>
        <p:xfrm>
          <a:off x="4803817" y="639693"/>
          <a:ext cx="4726355" cy="3341472"/>
        </p:xfrm>
        <a:graphic>
          <a:graphicData uri="http://schemas.openxmlformats.org/presentationml/2006/ole">
            <mc:AlternateContent xmlns:mc="http://schemas.openxmlformats.org/markup-compatibility/2006">
              <mc:Choice xmlns:v="urn:schemas-microsoft-com:vml" Requires="v">
                <p:oleObj name="Graph" r:id="rId2" imgW="33413452" imgH="23621937" progId="Origin50.Graph">
                  <p:embed/>
                </p:oleObj>
              </mc:Choice>
              <mc:Fallback>
                <p:oleObj name="Graph" r:id="rId2" imgW="33413452" imgH="23621937" progId="Origin50.Graph">
                  <p:embed/>
                  <p:pic>
                    <p:nvPicPr>
                      <p:cNvPr id="6" name="Oggetto 5">
                        <a:extLst>
                          <a:ext uri="{FF2B5EF4-FFF2-40B4-BE49-F238E27FC236}">
                            <a16:creationId xmlns:a16="http://schemas.microsoft.com/office/drawing/2014/main" id="{5CF4F491-217F-883E-170B-790B3F18BF29}"/>
                          </a:ext>
                        </a:extLst>
                      </p:cNvPr>
                      <p:cNvPicPr/>
                      <p:nvPr/>
                    </p:nvPicPr>
                    <p:blipFill>
                      <a:blip r:embed="rId3"/>
                      <a:stretch>
                        <a:fillRect/>
                      </a:stretch>
                    </p:blipFill>
                    <p:spPr>
                      <a:xfrm>
                        <a:off x="4803817" y="639693"/>
                        <a:ext cx="4726355" cy="3341472"/>
                      </a:xfrm>
                      <a:prstGeom prst="rect">
                        <a:avLst/>
                      </a:prstGeom>
                    </p:spPr>
                  </p:pic>
                </p:oleObj>
              </mc:Fallback>
            </mc:AlternateContent>
          </a:graphicData>
        </a:graphic>
      </p:graphicFrame>
      <p:sp>
        <p:nvSpPr>
          <p:cNvPr id="6" name="Rettangolo 5">
            <a:extLst>
              <a:ext uri="{FF2B5EF4-FFF2-40B4-BE49-F238E27FC236}">
                <a16:creationId xmlns:a16="http://schemas.microsoft.com/office/drawing/2014/main" id="{8F5A44E6-7F1D-790E-6616-74F6C84983DF}"/>
              </a:ext>
            </a:extLst>
          </p:cNvPr>
          <p:cNvSpPr/>
          <p:nvPr/>
        </p:nvSpPr>
        <p:spPr bwMode="auto">
          <a:xfrm>
            <a:off x="6196097" y="1078506"/>
            <a:ext cx="1832287" cy="174176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7" name="Freccia in su 6">
            <a:extLst>
              <a:ext uri="{FF2B5EF4-FFF2-40B4-BE49-F238E27FC236}">
                <a16:creationId xmlns:a16="http://schemas.microsoft.com/office/drawing/2014/main" id="{F367ED92-48FA-60F7-5003-73D19BEA8763}"/>
              </a:ext>
            </a:extLst>
          </p:cNvPr>
          <p:cNvSpPr/>
          <p:nvPr/>
        </p:nvSpPr>
        <p:spPr bwMode="auto">
          <a:xfrm rot="10800000">
            <a:off x="2411760" y="3391227"/>
            <a:ext cx="216024" cy="580955"/>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8" name="Freccia in su 7">
            <a:extLst>
              <a:ext uri="{FF2B5EF4-FFF2-40B4-BE49-F238E27FC236}">
                <a16:creationId xmlns:a16="http://schemas.microsoft.com/office/drawing/2014/main" id="{B84600FB-7CAC-8FE3-558E-C0B855D6CD02}"/>
              </a:ext>
            </a:extLst>
          </p:cNvPr>
          <p:cNvSpPr/>
          <p:nvPr/>
        </p:nvSpPr>
        <p:spPr bwMode="auto">
          <a:xfrm rot="10800000">
            <a:off x="6660618" y="3391228"/>
            <a:ext cx="250160" cy="590184"/>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29619122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4" name="Picture 3" descr="A math equations and numbers on a table&#10;&#10;Description automatically generated">
            <a:extLst>
              <a:ext uri="{FF2B5EF4-FFF2-40B4-BE49-F238E27FC236}">
                <a16:creationId xmlns:a16="http://schemas.microsoft.com/office/drawing/2014/main" id="{16E98E91-B697-85FE-ACF0-C10353E42EC5}"/>
              </a:ext>
            </a:extLst>
          </p:cNvPr>
          <p:cNvPicPr>
            <a:picLocks noChangeAspect="1"/>
          </p:cNvPicPr>
          <p:nvPr/>
        </p:nvPicPr>
        <p:blipFill>
          <a:blip r:embed="rId4"/>
          <a:stretch>
            <a:fillRect/>
          </a:stretch>
        </p:blipFill>
        <p:spPr>
          <a:xfrm>
            <a:off x="976064" y="1052736"/>
            <a:ext cx="7772400" cy="5378691"/>
          </a:xfrm>
          <a:prstGeom prst="rect">
            <a:avLst/>
          </a:prstGeom>
        </p:spPr>
      </p:pic>
      <p:cxnSp>
        <p:nvCxnSpPr>
          <p:cNvPr id="5" name="Straight Connector 4">
            <a:extLst>
              <a:ext uri="{FF2B5EF4-FFF2-40B4-BE49-F238E27FC236}">
                <a16:creationId xmlns:a16="http://schemas.microsoft.com/office/drawing/2014/main" id="{BB71AAE8-F969-315B-3E0F-AECEF421A14C}"/>
              </a:ext>
            </a:extLst>
          </p:cNvPr>
          <p:cNvCxnSpPr/>
          <p:nvPr/>
        </p:nvCxnSpPr>
        <p:spPr bwMode="auto">
          <a:xfrm>
            <a:off x="3995936" y="2996952"/>
            <a:ext cx="38884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CB653DFA-C35D-B88E-CBD0-7CEB3BAD7BC0}"/>
              </a:ext>
            </a:extLst>
          </p:cNvPr>
          <p:cNvCxnSpPr/>
          <p:nvPr/>
        </p:nvCxnSpPr>
        <p:spPr bwMode="auto">
          <a:xfrm>
            <a:off x="1259632" y="3284984"/>
            <a:ext cx="38884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Oval 7">
            <a:extLst>
              <a:ext uri="{FF2B5EF4-FFF2-40B4-BE49-F238E27FC236}">
                <a16:creationId xmlns:a16="http://schemas.microsoft.com/office/drawing/2014/main" id="{8062338F-A48B-66C2-F4F5-9F920DF54573}"/>
              </a:ext>
            </a:extLst>
          </p:cNvPr>
          <p:cNvSpPr/>
          <p:nvPr/>
        </p:nvSpPr>
        <p:spPr bwMode="auto">
          <a:xfrm>
            <a:off x="5940152" y="4581128"/>
            <a:ext cx="1800200" cy="864096"/>
          </a:xfrm>
          <a:prstGeom prst="ellipse">
            <a:avLst/>
          </a:prstGeom>
          <a:solidFill>
            <a:schemeClr val="accent1">
              <a:alpha val="49191"/>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2" name="Segnaposto data 6">
            <a:extLst>
              <a:ext uri="{FF2B5EF4-FFF2-40B4-BE49-F238E27FC236}">
                <a16:creationId xmlns:a16="http://schemas.microsoft.com/office/drawing/2014/main" id="{8B6671BF-91C6-3451-501C-D120AFA767D6}"/>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2903403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pic>
        <p:nvPicPr>
          <p:cNvPr id="10" name="Picture 9" descr="A graph of energy distribution&#10;&#10;Description automatically generated">
            <a:extLst>
              <a:ext uri="{FF2B5EF4-FFF2-40B4-BE49-F238E27FC236}">
                <a16:creationId xmlns:a16="http://schemas.microsoft.com/office/drawing/2014/main" id="{3220F066-BC25-B4F5-BEDB-B8D53F9A6E42}"/>
              </a:ext>
            </a:extLst>
          </p:cNvPr>
          <p:cNvPicPr>
            <a:picLocks noChangeAspect="1"/>
          </p:cNvPicPr>
          <p:nvPr/>
        </p:nvPicPr>
        <p:blipFill>
          <a:blip r:embed="rId4"/>
          <a:stretch>
            <a:fillRect/>
          </a:stretch>
        </p:blipFill>
        <p:spPr>
          <a:xfrm>
            <a:off x="1466111" y="2924944"/>
            <a:ext cx="6696744" cy="2836612"/>
          </a:xfrm>
          <a:prstGeom prst="rect">
            <a:avLst/>
          </a:prstGeom>
        </p:spPr>
      </p:pic>
      <p:pic>
        <p:nvPicPr>
          <p:cNvPr id="11" name="Picture 10">
            <a:extLst>
              <a:ext uri="{FF2B5EF4-FFF2-40B4-BE49-F238E27FC236}">
                <a16:creationId xmlns:a16="http://schemas.microsoft.com/office/drawing/2014/main" id="{C2D6B4D2-28DF-458E-6CF1-9D26F1EB69CA}"/>
              </a:ext>
            </a:extLst>
          </p:cNvPr>
          <p:cNvPicPr>
            <a:picLocks noChangeAspect="1"/>
          </p:cNvPicPr>
          <p:nvPr/>
        </p:nvPicPr>
        <p:blipFill>
          <a:blip r:embed="rId5"/>
          <a:stretch>
            <a:fillRect/>
          </a:stretch>
        </p:blipFill>
        <p:spPr>
          <a:xfrm>
            <a:off x="1259632" y="618135"/>
            <a:ext cx="7416824" cy="2284234"/>
          </a:xfrm>
          <a:prstGeom prst="rect">
            <a:avLst/>
          </a:prstGeom>
        </p:spPr>
      </p:pic>
      <p:sp>
        <p:nvSpPr>
          <p:cNvPr id="2" name="Segnaposto data 6">
            <a:extLst>
              <a:ext uri="{FF2B5EF4-FFF2-40B4-BE49-F238E27FC236}">
                <a16:creationId xmlns:a16="http://schemas.microsoft.com/office/drawing/2014/main" id="{B07CB8D3-DF1B-8768-97B9-46F787EB763D}"/>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3496922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1718F9-5D84-36C3-E0A0-41F53ED5BBD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0B731BE-0CBC-2F81-3C06-BDE4D2B53C91}"/>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graph with numbers and lines&#10;&#10;Description automatically generated">
            <a:extLst>
              <a:ext uri="{FF2B5EF4-FFF2-40B4-BE49-F238E27FC236}">
                <a16:creationId xmlns:a16="http://schemas.microsoft.com/office/drawing/2014/main" id="{5475A908-6BF9-F09B-F96A-4A483FAC9B70}"/>
              </a:ext>
            </a:extLst>
          </p:cNvPr>
          <p:cNvPicPr>
            <a:picLocks noChangeAspect="1"/>
          </p:cNvPicPr>
          <p:nvPr/>
        </p:nvPicPr>
        <p:blipFill>
          <a:blip r:embed="rId3"/>
          <a:stretch>
            <a:fillRect/>
          </a:stretch>
        </p:blipFill>
        <p:spPr>
          <a:xfrm>
            <a:off x="1530350" y="2042244"/>
            <a:ext cx="6083300" cy="4483100"/>
          </a:xfrm>
          <a:prstGeom prst="rect">
            <a:avLst/>
          </a:prstGeom>
        </p:spPr>
      </p:pic>
      <p:sp>
        <p:nvSpPr>
          <p:cNvPr id="2" name="TextBox 1">
            <a:extLst>
              <a:ext uri="{FF2B5EF4-FFF2-40B4-BE49-F238E27FC236}">
                <a16:creationId xmlns:a16="http://schemas.microsoft.com/office/drawing/2014/main" id="{E9BC3FDE-3CE8-1976-2EF4-6C21DED6C98F}"/>
              </a:ext>
            </a:extLst>
          </p:cNvPr>
          <p:cNvSpPr txBox="1"/>
          <p:nvPr/>
        </p:nvSpPr>
        <p:spPr>
          <a:xfrm>
            <a:off x="2167407" y="116632"/>
            <a:ext cx="5589222" cy="830997"/>
          </a:xfrm>
          <a:prstGeom prst="rect">
            <a:avLst/>
          </a:prstGeom>
          <a:noFill/>
        </p:spPr>
        <p:txBody>
          <a:bodyPr wrap="none" rtlCol="0">
            <a:spAutoFit/>
          </a:bodyPr>
          <a:lstStyle/>
          <a:p>
            <a:pPr algn="ctr"/>
            <a:r>
              <a:rPr lang="en-IT"/>
              <a:t>residual electron kinetic energy </a:t>
            </a:r>
            <a:r>
              <a:rPr lang="en-IT" i="1"/>
              <a:t>T’</a:t>
            </a:r>
            <a:r>
              <a:rPr lang="en-IT" i="1" baseline="-25000"/>
              <a:t>e</a:t>
            </a:r>
            <a:r>
              <a:rPr lang="en-IT"/>
              <a:t>  at FICS</a:t>
            </a:r>
          </a:p>
          <a:p>
            <a:pPr algn="ctr"/>
            <a:r>
              <a:rPr lang="en-IT"/>
              <a:t>with 511./2. keV photons instead of </a:t>
            </a:r>
          </a:p>
        </p:txBody>
      </p:sp>
      <p:sp>
        <p:nvSpPr>
          <p:cNvPr id="5" name="TextBox 4">
            <a:extLst>
              <a:ext uri="{FF2B5EF4-FFF2-40B4-BE49-F238E27FC236}">
                <a16:creationId xmlns:a16="http://schemas.microsoft.com/office/drawing/2014/main" id="{1A46D924-DC75-5C45-9BD9-667505A18B35}"/>
              </a:ext>
            </a:extLst>
          </p:cNvPr>
          <p:cNvSpPr txBox="1"/>
          <p:nvPr/>
        </p:nvSpPr>
        <p:spPr>
          <a:xfrm>
            <a:off x="685514" y="4191471"/>
            <a:ext cx="1438214" cy="461665"/>
          </a:xfrm>
          <a:prstGeom prst="rect">
            <a:avLst/>
          </a:prstGeom>
          <a:noFill/>
        </p:spPr>
        <p:txBody>
          <a:bodyPr wrap="none" rtlCol="0">
            <a:spAutoFit/>
          </a:bodyPr>
          <a:lstStyle/>
          <a:p>
            <a:r>
              <a:rPr lang="en-IT" i="1"/>
              <a:t>T’</a:t>
            </a:r>
            <a:r>
              <a:rPr lang="en-IT" i="1" baseline="-25000"/>
              <a:t>e  </a:t>
            </a:r>
            <a:r>
              <a:rPr lang="en-IT" i="1"/>
              <a:t>(MeV)</a:t>
            </a:r>
            <a:endParaRPr lang="en-IT"/>
          </a:p>
        </p:txBody>
      </p:sp>
      <p:sp>
        <p:nvSpPr>
          <p:cNvPr id="6" name="TextBox 5">
            <a:extLst>
              <a:ext uri="{FF2B5EF4-FFF2-40B4-BE49-F238E27FC236}">
                <a16:creationId xmlns:a16="http://schemas.microsoft.com/office/drawing/2014/main" id="{5674FB86-CD37-C2BC-5893-305F351D34FA}"/>
              </a:ext>
            </a:extLst>
          </p:cNvPr>
          <p:cNvSpPr txBox="1"/>
          <p:nvPr/>
        </p:nvSpPr>
        <p:spPr>
          <a:xfrm>
            <a:off x="5136862" y="6279703"/>
            <a:ext cx="1307346" cy="461665"/>
          </a:xfrm>
          <a:prstGeom prst="rect">
            <a:avLst/>
          </a:prstGeom>
          <a:noFill/>
        </p:spPr>
        <p:txBody>
          <a:bodyPr wrap="none" rtlCol="0">
            <a:spAutoFit/>
          </a:bodyPr>
          <a:lstStyle/>
          <a:p>
            <a:r>
              <a:rPr lang="en-IT" i="1"/>
              <a:t>T</a:t>
            </a:r>
            <a:r>
              <a:rPr lang="en-IT" i="1" baseline="-25000"/>
              <a:t>e  </a:t>
            </a:r>
            <a:r>
              <a:rPr lang="en-IT" i="1"/>
              <a:t>(MeV)</a:t>
            </a:r>
            <a:endParaRPr lang="en-IT"/>
          </a:p>
        </p:txBody>
      </p:sp>
      <p:pic>
        <p:nvPicPr>
          <p:cNvPr id="8" name="Picture 7" descr="A close up of a number&#10;&#10;Description automatically generated">
            <a:extLst>
              <a:ext uri="{FF2B5EF4-FFF2-40B4-BE49-F238E27FC236}">
                <a16:creationId xmlns:a16="http://schemas.microsoft.com/office/drawing/2014/main" id="{15D421E3-23F8-FFF0-B7CD-06FA6F96946B}"/>
              </a:ext>
            </a:extLst>
          </p:cNvPr>
          <p:cNvPicPr>
            <a:picLocks noChangeAspect="1"/>
          </p:cNvPicPr>
          <p:nvPr/>
        </p:nvPicPr>
        <p:blipFill>
          <a:blip r:embed="rId4"/>
          <a:stretch>
            <a:fillRect/>
          </a:stretch>
        </p:blipFill>
        <p:spPr>
          <a:xfrm>
            <a:off x="2987824" y="947629"/>
            <a:ext cx="3627104" cy="1052661"/>
          </a:xfrm>
          <a:prstGeom prst="rect">
            <a:avLst/>
          </a:prstGeom>
        </p:spPr>
      </p:pic>
      <p:sp>
        <p:nvSpPr>
          <p:cNvPr id="7" name="Segnaposto data 6">
            <a:extLst>
              <a:ext uri="{FF2B5EF4-FFF2-40B4-BE49-F238E27FC236}">
                <a16:creationId xmlns:a16="http://schemas.microsoft.com/office/drawing/2014/main" id="{A2A18571-51C6-5107-E233-198F23D02D18}"/>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8396872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2219DC-4324-47B7-4273-612CADAEB93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7E57153C-9713-CC2C-05C8-F78509F0039B}"/>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math equations on a piece of paper&#10;&#10;Description automatically generated">
            <a:extLst>
              <a:ext uri="{FF2B5EF4-FFF2-40B4-BE49-F238E27FC236}">
                <a16:creationId xmlns:a16="http://schemas.microsoft.com/office/drawing/2014/main" id="{88D53FF7-0C28-B86F-A281-60DB60C7AA04}"/>
              </a:ext>
            </a:extLst>
          </p:cNvPr>
          <p:cNvPicPr>
            <a:picLocks noChangeAspect="1"/>
          </p:cNvPicPr>
          <p:nvPr/>
        </p:nvPicPr>
        <p:blipFill>
          <a:blip r:embed="rId3"/>
          <a:stretch>
            <a:fillRect/>
          </a:stretch>
        </p:blipFill>
        <p:spPr>
          <a:xfrm>
            <a:off x="1835696" y="389339"/>
            <a:ext cx="6266320" cy="5661248"/>
          </a:xfrm>
          <a:prstGeom prst="rect">
            <a:avLst/>
          </a:prstGeom>
        </p:spPr>
      </p:pic>
      <p:sp>
        <p:nvSpPr>
          <p:cNvPr id="2" name="Segnaposto data 6">
            <a:extLst>
              <a:ext uri="{FF2B5EF4-FFF2-40B4-BE49-F238E27FC236}">
                <a16:creationId xmlns:a16="http://schemas.microsoft.com/office/drawing/2014/main" id="{87C61F8A-96E1-9B3D-5DF2-D16457B81B34}"/>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4721470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9ED94F-E326-4A2A-F6BF-5BA9F599C08D}"/>
                  </a:ext>
                </a:extLst>
              </p:cNvPr>
              <p:cNvSpPr txBox="1"/>
              <p:nvPr/>
            </p:nvSpPr>
            <p:spPr>
              <a:xfrm>
                <a:off x="4144279" y="1340768"/>
                <a:ext cx="2011897"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a:latin typeface="Cambria Math" panose="02040503050406030204" pitchFamily="18" charset="0"/>
                        </a:rPr>
                        <m:t>𝑖𝑓</m:t>
                      </m:r>
                      <m:sSub>
                        <m:sSubPr>
                          <m:ctrlPr>
                            <a:rPr lang="it-IT" i="1">
                              <a:latin typeface="Cambria Math" panose="02040503050406030204" pitchFamily="18" charset="0"/>
                            </a:rPr>
                          </m:ctrlPr>
                        </m:sSubPr>
                        <m:e>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2" name="TextBox 1">
                <a:extLst>
                  <a:ext uri="{FF2B5EF4-FFF2-40B4-BE49-F238E27FC236}">
                    <a16:creationId xmlns:a16="http://schemas.microsoft.com/office/drawing/2014/main" id="{EF9ED94F-E326-4A2A-F6BF-5BA9F599C08D}"/>
                  </a:ext>
                </a:extLst>
              </p:cNvPr>
              <p:cNvSpPr txBox="1">
                <a:spLocks noRot="1" noChangeAspect="1" noMove="1" noResize="1" noEditPoints="1" noAdjustHandles="1" noChangeArrowheads="1" noChangeShapeType="1" noTextEdit="1"/>
              </p:cNvSpPr>
              <p:nvPr/>
            </p:nvSpPr>
            <p:spPr>
              <a:xfrm>
                <a:off x="4144279" y="1340768"/>
                <a:ext cx="2011897" cy="405304"/>
              </a:xfrm>
              <a:prstGeom prst="rect">
                <a:avLst/>
              </a:prstGeom>
              <a:blipFill>
                <a:blip r:embed="rId4"/>
                <a:stretch>
                  <a:fillRect l="-5660" t="-6061" r="-1258" b="-24242"/>
                </a:stretch>
              </a:blipFill>
            </p:spPr>
            <p:txBody>
              <a:bodyPr/>
              <a:lstStyle/>
              <a:p>
                <a:r>
                  <a:rPr lang="en-IT">
                    <a:noFill/>
                  </a:rPr>
                  <a:t> </a:t>
                </a:r>
              </a:p>
            </p:txBody>
          </p:sp>
        </mc:Fallback>
      </mc:AlternateContent>
      <p:sp>
        <p:nvSpPr>
          <p:cNvPr id="18" name="TextBox 17">
            <a:extLst>
              <a:ext uri="{FF2B5EF4-FFF2-40B4-BE49-F238E27FC236}">
                <a16:creationId xmlns:a16="http://schemas.microsoft.com/office/drawing/2014/main" id="{B47BBD4B-C4CC-511C-13A7-920D503941B4}"/>
              </a:ext>
            </a:extLst>
          </p:cNvPr>
          <p:cNvSpPr txBox="1"/>
          <p:nvPr/>
        </p:nvSpPr>
        <p:spPr>
          <a:xfrm>
            <a:off x="1778108" y="332656"/>
            <a:ext cx="5910592" cy="461665"/>
          </a:xfrm>
          <a:prstGeom prst="rect">
            <a:avLst/>
          </a:prstGeom>
          <a:noFill/>
        </p:spPr>
        <p:txBody>
          <a:bodyPr wrap="none" rtlCol="0">
            <a:spAutoFit/>
          </a:bodyPr>
          <a:lstStyle/>
          <a:p>
            <a:r>
              <a:rPr lang="en-IT" b="1" i="1"/>
              <a:t>Direct Compton  </a:t>
            </a:r>
            <a:r>
              <a:rPr lang="en-GB" b="1" i="1">
                <a:latin typeface="Symbol" pitchFamily="2" charset="2"/>
              </a:rPr>
              <a:t>g </a:t>
            </a:r>
            <a:r>
              <a:rPr lang="en-IT" b="1" i="1"/>
              <a:t>=1,  </a:t>
            </a:r>
            <a:r>
              <a:rPr lang="en-IT" b="1" i="1">
                <a:latin typeface="Symbol" pitchFamily="2" charset="2"/>
              </a:rPr>
              <a:t>b </a:t>
            </a:r>
            <a:r>
              <a:rPr lang="en-IT" b="1" i="1"/>
              <a:t>=0 ,     X = 4E</a:t>
            </a:r>
            <a:r>
              <a:rPr lang="en-IT" b="1" i="1" baseline="-25000"/>
              <a:t>ph</a:t>
            </a:r>
            <a:r>
              <a:rPr lang="en-IT" b="1" i="1"/>
              <a:t>/mc</a:t>
            </a:r>
            <a:r>
              <a:rPr lang="en-IT" b="1" i="1" baseline="30000"/>
              <a:t>2</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49C98AC-F307-AC92-D187-61C27C4B0DC8}"/>
                  </a:ext>
                </a:extLst>
              </p:cNvPr>
              <p:cNvSpPr txBox="1"/>
              <p:nvPr/>
            </p:nvSpPr>
            <p:spPr>
              <a:xfrm>
                <a:off x="251520" y="1124744"/>
                <a:ext cx="3466846" cy="8038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r>
                            <a:rPr lang="it-IT" i="1">
                              <a:latin typeface="Cambria Math" panose="02040503050406030204" pitchFamily="18" charset="0"/>
                            </a:rPr>
                            <m:t>1+</m:t>
                          </m:r>
                          <m:f>
                            <m:fPr>
                              <m:type m:val="lin"/>
                              <m:ctrlPr>
                                <a:rPr lang="it-IT" i="1">
                                  <a:latin typeface="Cambria Math" panose="02040503050406030204" pitchFamily="18" charset="0"/>
                                </a:rPr>
                              </m:ctrlPr>
                            </m:fPr>
                            <m:num>
                              <m:r>
                                <a:rPr lang="it-IT" b="0" i="1">
                                  <a:latin typeface="Cambria Math" panose="02040503050406030204" pitchFamily="18" charset="0"/>
                                </a:rPr>
                                <m:t>2</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num>
                            <m:den>
                              <m:r>
                                <a:rPr lang="it-IT" b="0" i="1">
                                  <a:latin typeface="Cambria Math" panose="02040503050406030204" pitchFamily="18" charset="0"/>
                                </a:rPr>
                                <m:t>𝑚</m:t>
                              </m:r>
                              <m:sSup>
                                <m:sSupPr>
                                  <m:ctrlPr>
                                    <a:rPr lang="it-IT" b="0" i="1">
                                      <a:latin typeface="Cambria Math" panose="02040503050406030204" pitchFamily="18" charset="0"/>
                                    </a:rPr>
                                  </m:ctrlPr>
                                </m:sSupPr>
                                <m:e>
                                  <m:r>
                                    <a:rPr lang="it-IT" b="0" i="1">
                                      <a:latin typeface="Cambria Math" panose="02040503050406030204" pitchFamily="18" charset="0"/>
                                    </a:rPr>
                                    <m:t>𝑐</m:t>
                                  </m:r>
                                </m:e>
                                <m:sup>
                                  <m:r>
                                    <a:rPr lang="it-IT" b="0" i="1">
                                      <a:latin typeface="Cambria Math" panose="02040503050406030204" pitchFamily="18" charset="0"/>
                                    </a:rPr>
                                    <m:t>2</m:t>
                                  </m:r>
                                </m:sup>
                              </m:sSup>
                            </m:den>
                          </m:f>
                        </m:den>
                      </m:f>
                    </m:oMath>
                  </m:oMathPara>
                </a14:m>
                <a:endParaRPr lang="en-US"/>
              </a:p>
            </p:txBody>
          </p:sp>
        </mc:Choice>
        <mc:Fallback xmlns="">
          <p:sp>
            <p:nvSpPr>
              <p:cNvPr id="21" name="TextBox 20">
                <a:extLst>
                  <a:ext uri="{FF2B5EF4-FFF2-40B4-BE49-F238E27FC236}">
                    <a16:creationId xmlns:a16="http://schemas.microsoft.com/office/drawing/2014/main" id="{E49C98AC-F307-AC92-D187-61C27C4B0DC8}"/>
                  </a:ext>
                </a:extLst>
              </p:cNvPr>
              <p:cNvSpPr txBox="1">
                <a:spLocks noRot="1" noChangeAspect="1" noMove="1" noResize="1" noEditPoints="1" noAdjustHandles="1" noChangeArrowheads="1" noChangeShapeType="1" noTextEdit="1"/>
              </p:cNvSpPr>
              <p:nvPr/>
            </p:nvSpPr>
            <p:spPr>
              <a:xfrm>
                <a:off x="251520" y="1124744"/>
                <a:ext cx="3466846" cy="803874"/>
              </a:xfrm>
              <a:prstGeom prst="rect">
                <a:avLst/>
              </a:prstGeom>
              <a:blipFill>
                <a:blip r:embed="rId5"/>
                <a:stretch>
                  <a:fillRect l="-1460" t="-29688" r="-365" b="-1125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AEC654B-4BC1-7608-8FB1-9E7DD78B0316}"/>
                  </a:ext>
                </a:extLst>
              </p:cNvPr>
              <p:cNvSpPr txBox="1"/>
              <p:nvPr/>
            </p:nvSpPr>
            <p:spPr>
              <a:xfrm>
                <a:off x="6372200" y="1052736"/>
                <a:ext cx="2115707"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𝑝h</m:t>
                          </m:r>
                          <m:r>
                            <a:rPr lang="it-IT" b="0" i="1">
                              <a:latin typeface="Cambria Math" panose="02040503050406030204" pitchFamily="18" charset="0"/>
                            </a:rPr>
                            <m:t>−</m:t>
                          </m:r>
                          <m:r>
                            <a:rPr lang="it-IT" b="0" i="1">
                              <a:latin typeface="Cambria Math" panose="02040503050406030204" pitchFamily="18" charset="0"/>
                            </a:rPr>
                            <m:t>𝑚𝑖𝑛</m:t>
                          </m:r>
                        </m:sub>
                        <m:sup>
                          <m:r>
                            <a:rPr lang="it-IT" b="0" i="1">
                              <a:latin typeface="Cambria Math" panose="02040503050406030204" pitchFamily="18" charset="0"/>
                            </a:rPr>
                            <m:t>′</m:t>
                          </m:r>
                        </m:sup>
                      </m:sSubSup>
                      <m:r>
                        <a:rPr lang="it-IT" b="0" i="1">
                          <a:latin typeface="Cambria Math" charset="0"/>
                        </a:rPr>
                        <m:t>=</m:t>
                      </m:r>
                      <m:f>
                        <m:fPr>
                          <m:ctrlPr>
                            <a:rPr lang="it-IT" b="0" i="1">
                              <a:latin typeface="Cambria Math" panose="02040503050406030204" pitchFamily="18" charset="0"/>
                            </a:rPr>
                          </m:ctrlPr>
                        </m:fPr>
                        <m:num>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num>
                        <m:den>
                          <m:r>
                            <a:rPr lang="it-IT" b="0" i="1">
                              <a:latin typeface="Cambria Math" panose="02040503050406030204" pitchFamily="18" charset="0"/>
                            </a:rPr>
                            <m:t>2</m:t>
                          </m:r>
                        </m:den>
                      </m:f>
                    </m:oMath>
                  </m:oMathPara>
                </a14:m>
                <a:endParaRPr lang="en-US"/>
              </a:p>
            </p:txBody>
          </p:sp>
        </mc:Choice>
        <mc:Fallback xmlns="">
          <p:sp>
            <p:nvSpPr>
              <p:cNvPr id="8" name="TextBox 7">
                <a:extLst>
                  <a:ext uri="{FF2B5EF4-FFF2-40B4-BE49-F238E27FC236}">
                    <a16:creationId xmlns:a16="http://schemas.microsoft.com/office/drawing/2014/main" id="{DAEC654B-4BC1-7608-8FB1-9E7DD78B0316}"/>
                  </a:ext>
                </a:extLst>
              </p:cNvPr>
              <p:cNvSpPr txBox="1">
                <a:spLocks noRot="1" noChangeAspect="1" noMove="1" noResize="1" noEditPoints="1" noAdjustHandles="1" noChangeArrowheads="1" noChangeShapeType="1" noTextEdit="1"/>
              </p:cNvSpPr>
              <p:nvPr/>
            </p:nvSpPr>
            <p:spPr>
              <a:xfrm>
                <a:off x="6372200" y="1052736"/>
                <a:ext cx="2115707" cy="738728"/>
              </a:xfrm>
              <a:prstGeom prst="rect">
                <a:avLst/>
              </a:prstGeom>
              <a:blipFill>
                <a:blip r:embed="rId6"/>
                <a:stretch>
                  <a:fillRect l="-2381" r="-595" b="-13559"/>
                </a:stretch>
              </a:blipFill>
            </p:spPr>
            <p:txBody>
              <a:bodyPr/>
              <a:lstStyle/>
              <a:p>
                <a:r>
                  <a:rPr lang="en-IT">
                    <a:noFill/>
                  </a:rPr>
                  <a:t> </a:t>
                </a:r>
              </a:p>
            </p:txBody>
          </p:sp>
        </mc:Fallback>
      </mc:AlternateContent>
      <p:sp>
        <p:nvSpPr>
          <p:cNvPr id="4" name="TextBox 3">
            <a:extLst>
              <a:ext uri="{FF2B5EF4-FFF2-40B4-BE49-F238E27FC236}">
                <a16:creationId xmlns:a16="http://schemas.microsoft.com/office/drawing/2014/main" id="{4545AE47-FDCB-31CC-8259-9E50E6D80CB9}"/>
              </a:ext>
            </a:extLst>
          </p:cNvPr>
          <p:cNvSpPr txBox="1"/>
          <p:nvPr/>
        </p:nvSpPr>
        <p:spPr>
          <a:xfrm>
            <a:off x="935301" y="1988840"/>
            <a:ext cx="7309107" cy="830997"/>
          </a:xfrm>
          <a:prstGeom prst="rect">
            <a:avLst/>
          </a:prstGeom>
          <a:noFill/>
        </p:spPr>
        <p:txBody>
          <a:bodyPr wrap="square" rtlCol="0">
            <a:spAutoFit/>
          </a:bodyPr>
          <a:lstStyle/>
          <a:p>
            <a:pPr algn="ctr"/>
            <a:r>
              <a:rPr lang="en-GB"/>
              <a:t>V</a:t>
            </a:r>
            <a:r>
              <a:rPr lang="en-IT"/>
              <a:t>ery energetic photons are scattered back at 255 keV</a:t>
            </a:r>
          </a:p>
          <a:p>
            <a:pPr algn="ctr"/>
            <a:r>
              <a:rPr lang="en-GB"/>
              <a:t>a</a:t>
            </a:r>
            <a:r>
              <a:rPr lang="en-IT"/>
              <a:t>nd electrons pushed to </a:t>
            </a:r>
            <a:r>
              <a:rPr lang="en-IT" i="1"/>
              <a:t>E</a:t>
            </a:r>
            <a:r>
              <a:rPr lang="en-IT" i="1" baseline="-25000"/>
              <a:t>ph</a:t>
            </a:r>
            <a:r>
              <a:rPr lang="en-IT" i="1"/>
              <a:t> + 0.5mc</a:t>
            </a:r>
            <a:r>
              <a:rPr lang="en-IT" i="1" baseline="30000"/>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889C92-F2E6-249D-B03C-E60779837B9D}"/>
                  </a:ext>
                </a:extLst>
              </p:cNvPr>
              <p:cNvSpPr txBox="1"/>
              <p:nvPr/>
            </p:nvSpPr>
            <p:spPr>
              <a:xfrm>
                <a:off x="35496" y="3007289"/>
                <a:ext cx="4293483" cy="417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r>
                        <a:rPr lang="it-IT" b="0"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𝐸</m:t>
                          </m:r>
                        </m:e>
                        <m:sub>
                          <m:r>
                            <a:rPr lang="it-IT" i="1">
                              <a:latin typeface="Cambria Math" panose="02040503050406030204" pitchFamily="18" charset="0"/>
                            </a:rPr>
                            <m:t>𝑝h</m:t>
                          </m:r>
                          <m:r>
                            <a:rPr lang="it-IT" i="1">
                              <a:latin typeface="Cambria Math" panose="02040503050406030204" pitchFamily="18" charset="0"/>
                            </a:rPr>
                            <m:t>−</m:t>
                          </m:r>
                          <m:r>
                            <a:rPr lang="it-IT" i="1">
                              <a:latin typeface="Cambria Math" panose="02040503050406030204" pitchFamily="18" charset="0"/>
                            </a:rPr>
                            <m:t>𝑚𝑖𝑛</m:t>
                          </m:r>
                        </m:sub>
                        <m:sup>
                          <m:r>
                            <a:rPr lang="it-IT" i="1">
                              <a:latin typeface="Cambria Math" panose="02040503050406030204" pitchFamily="18" charset="0"/>
                            </a:rPr>
                            <m:t>′</m:t>
                          </m:r>
                        </m:sup>
                      </m:sSubSup>
                    </m:oMath>
                  </m:oMathPara>
                </a14:m>
                <a:endParaRPr lang="en-US"/>
              </a:p>
            </p:txBody>
          </p:sp>
        </mc:Choice>
        <mc:Fallback xmlns="">
          <p:sp>
            <p:nvSpPr>
              <p:cNvPr id="5" name="TextBox 4">
                <a:extLst>
                  <a:ext uri="{FF2B5EF4-FFF2-40B4-BE49-F238E27FC236}">
                    <a16:creationId xmlns:a16="http://schemas.microsoft.com/office/drawing/2014/main" id="{27889C92-F2E6-249D-B03C-E60779837B9D}"/>
                  </a:ext>
                </a:extLst>
              </p:cNvPr>
              <p:cNvSpPr txBox="1">
                <a:spLocks noRot="1" noChangeAspect="1" noMove="1" noResize="1" noEditPoints="1" noAdjustHandles="1" noChangeArrowheads="1" noChangeShapeType="1" noTextEdit="1"/>
              </p:cNvSpPr>
              <p:nvPr/>
            </p:nvSpPr>
            <p:spPr>
              <a:xfrm>
                <a:off x="35496" y="3007289"/>
                <a:ext cx="4293483" cy="417615"/>
              </a:xfrm>
              <a:prstGeom prst="rect">
                <a:avLst/>
              </a:prstGeom>
              <a:blipFill>
                <a:blip r:embed="rId9"/>
                <a:stretch>
                  <a:fillRect l="-885" r="-295" b="-2058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B65E2AB-057E-3BCF-8D02-3813F1AD0724}"/>
                  </a:ext>
                </a:extLst>
              </p:cNvPr>
              <p:cNvSpPr txBox="1"/>
              <p:nvPr/>
            </p:nvSpPr>
            <p:spPr>
              <a:xfrm>
                <a:off x="4283968" y="3019600"/>
                <a:ext cx="1972912"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b="0" i="1">
                              <a:latin typeface="Cambria Math" panose="02040503050406030204" pitchFamily="18" charset="0"/>
                            </a:rPr>
                            <m:t> , </m:t>
                          </m:r>
                          <m:r>
                            <a:rPr lang="it-IT" b="0" i="1">
                              <a:latin typeface="Cambria Math" panose="02040503050406030204" pitchFamily="18" charset="0"/>
                            </a:rPr>
                            <m:t>𝑖𝑓</m:t>
                          </m:r>
                          <m:r>
                            <a:rPr lang="it-IT" b="0" i="1">
                              <a:latin typeface="Cambria Math" panose="02040503050406030204" pitchFamily="18" charset="0"/>
                            </a:rPr>
                            <m:t> </m:t>
                          </m:r>
                          <m:r>
                            <a:rPr lang="it-IT" i="1">
                              <a:latin typeface="Cambria Math" panose="02040503050406030204" pitchFamily="18" charset="0"/>
                            </a:rPr>
                            <m:t>𝐸</m:t>
                          </m:r>
                        </m:e>
                        <m:sub>
                          <m:r>
                            <a:rPr lang="it-IT" i="1">
                              <a:latin typeface="Cambria Math" panose="02040503050406030204" pitchFamily="18" charset="0"/>
                              <a:ea typeface="Cambria Math" panose="02040503050406030204" pitchFamily="18" charset="0"/>
                            </a:rPr>
                            <m:t>𝑝h</m:t>
                          </m:r>
                        </m:sub>
                      </m:sSub>
                      <m:r>
                        <a:rPr lang="it-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𝑚</m:t>
                      </m:r>
                      <m:sSup>
                        <m:sSupPr>
                          <m:ctrlPr>
                            <a:rPr lang="it-IT" b="0" i="1">
                              <a:latin typeface="Cambria Math" panose="02040503050406030204" pitchFamily="18" charset="0"/>
                              <a:ea typeface="Cambria Math" panose="02040503050406030204" pitchFamily="18" charset="0"/>
                            </a:rPr>
                          </m:ctrlPr>
                        </m:sSupPr>
                        <m:e>
                          <m:r>
                            <a:rPr lang="it-IT" b="0" i="1">
                              <a:latin typeface="Cambria Math" panose="02040503050406030204" pitchFamily="18" charset="0"/>
                              <a:ea typeface="Cambria Math" panose="02040503050406030204" pitchFamily="18" charset="0"/>
                            </a:rPr>
                            <m:t>𝑐</m:t>
                          </m:r>
                        </m:e>
                        <m:sup>
                          <m:r>
                            <a:rPr lang="it-IT" b="0" i="1">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6" name="TextBox 5">
                <a:extLst>
                  <a:ext uri="{FF2B5EF4-FFF2-40B4-BE49-F238E27FC236}">
                    <a16:creationId xmlns:a16="http://schemas.microsoft.com/office/drawing/2014/main" id="{8B65E2AB-057E-3BCF-8D02-3813F1AD0724}"/>
                  </a:ext>
                </a:extLst>
              </p:cNvPr>
              <p:cNvSpPr txBox="1">
                <a:spLocks noRot="1" noChangeAspect="1" noMove="1" noResize="1" noEditPoints="1" noAdjustHandles="1" noChangeArrowheads="1" noChangeShapeType="1" noTextEdit="1"/>
              </p:cNvSpPr>
              <p:nvPr/>
            </p:nvSpPr>
            <p:spPr>
              <a:xfrm>
                <a:off x="4283968" y="3019600"/>
                <a:ext cx="1972912" cy="405304"/>
              </a:xfrm>
              <a:prstGeom prst="rect">
                <a:avLst/>
              </a:prstGeom>
              <a:blipFill>
                <a:blip r:embed="rId10"/>
                <a:stretch>
                  <a:fillRect l="-6410" t="-6061" r="-1282" b="-2727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D5EB19-5617-D656-D485-0AC1FCF0BCC4}"/>
                  </a:ext>
                </a:extLst>
              </p:cNvPr>
              <p:cNvSpPr txBox="1"/>
              <p:nvPr/>
            </p:nvSpPr>
            <p:spPr>
              <a:xfrm>
                <a:off x="6257659" y="2780928"/>
                <a:ext cx="285084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b="0" i="1">
                              <a:latin typeface="Cambria Math" panose="02040503050406030204" pitchFamily="18" charset="0"/>
                            </a:rPr>
                          </m:ctrlPr>
                        </m:sSubSupPr>
                        <m:e>
                          <m:r>
                            <a:rPr lang="it-IT" b="0" i="1">
                              <a:latin typeface="Cambria Math" panose="02040503050406030204" pitchFamily="18" charset="0"/>
                            </a:rPr>
                            <m:t>𝐸</m:t>
                          </m:r>
                        </m:e>
                        <m:sub>
                          <m:r>
                            <a:rPr lang="it-IT" b="0" i="1">
                              <a:latin typeface="Cambria Math" panose="02040503050406030204" pitchFamily="18" charset="0"/>
                            </a:rPr>
                            <m:t>𝑒</m:t>
                          </m:r>
                          <m:r>
                            <a:rPr lang="it-IT" b="0" i="1">
                              <a:latin typeface="Cambria Math" panose="02040503050406030204" pitchFamily="18" charset="0"/>
                            </a:rPr>
                            <m:t>−</m:t>
                          </m:r>
                          <m:r>
                            <a:rPr lang="it-IT" b="0" i="1">
                              <a:latin typeface="Cambria Math" panose="02040503050406030204" pitchFamily="18" charset="0"/>
                            </a:rPr>
                            <m:t>𝑚𝑎𝑥</m:t>
                          </m:r>
                        </m:sub>
                        <m:sup>
                          <m:r>
                            <a:rPr lang="it-IT" b="0" i="1">
                              <a:latin typeface="Cambria Math" panose="02040503050406030204" pitchFamily="18" charset="0"/>
                            </a:rPr>
                            <m:t>′</m:t>
                          </m:r>
                        </m:sup>
                      </m:sSubSup>
                      <m:r>
                        <a:rPr lang="it-IT" b="0" i="1">
                          <a:latin typeface="Cambria Math" charset="0"/>
                        </a:rPr>
                        <m:t>=</m:t>
                      </m:r>
                      <m:sSub>
                        <m:sSubPr>
                          <m:ctrlPr>
                            <a:rPr lang="en-US" i="1">
                              <a:latin typeface="Cambria Math" panose="02040503050406030204" pitchFamily="18" charset="0"/>
                            </a:rPr>
                          </m:ctrlPr>
                        </m:sSubPr>
                        <m:e>
                          <m:r>
                            <a:rPr lang="it-IT" i="1">
                              <a:latin typeface="Cambria Math" panose="02040503050406030204" pitchFamily="18" charset="0"/>
                            </a:rPr>
                            <m:t>𝐸</m:t>
                          </m:r>
                        </m:e>
                        <m:sub>
                          <m:r>
                            <a:rPr lang="it-IT" i="1">
                              <a:latin typeface="Cambria Math" panose="02040503050406030204" pitchFamily="18" charset="0"/>
                            </a:rPr>
                            <m:t>𝑝h</m:t>
                          </m:r>
                        </m:sub>
                      </m:sSub>
                      <m:r>
                        <a:rPr lang="it-IT" b="0" i="1">
                          <a:latin typeface="Cambria Math" panose="02040503050406030204" pitchFamily="18" charset="0"/>
                        </a:rPr>
                        <m:t>+</m:t>
                      </m:r>
                      <m:f>
                        <m:fPr>
                          <m:ctrlPr>
                            <a:rPr lang="it-IT" b="0" i="1">
                              <a:latin typeface="Cambria Math" panose="02040503050406030204" pitchFamily="18" charset="0"/>
                            </a:rPr>
                          </m:ctrlPr>
                        </m:fPr>
                        <m:num>
                          <m:r>
                            <a:rPr lang="it-IT" i="1">
                              <a:latin typeface="Cambria Math" panose="02040503050406030204" pitchFamily="18" charset="0"/>
                            </a:rPr>
                            <m:t>𝑚</m:t>
                          </m:r>
                          <m:sSup>
                            <m:sSupPr>
                              <m:ctrlPr>
                                <a:rPr lang="it-IT" i="1">
                                  <a:latin typeface="Cambria Math" panose="02040503050406030204" pitchFamily="18" charset="0"/>
                                </a:rPr>
                              </m:ctrlPr>
                            </m:sSupPr>
                            <m:e>
                              <m:r>
                                <a:rPr lang="it-IT" i="1">
                                  <a:latin typeface="Cambria Math" panose="02040503050406030204" pitchFamily="18" charset="0"/>
                                </a:rPr>
                                <m:t>𝑐</m:t>
                              </m:r>
                            </m:e>
                            <m:sup>
                              <m:r>
                                <a:rPr lang="it-IT" i="1">
                                  <a:latin typeface="Cambria Math" panose="02040503050406030204" pitchFamily="18" charset="0"/>
                                </a:rPr>
                                <m:t>2</m:t>
                              </m:r>
                            </m:sup>
                          </m:sSup>
                        </m:num>
                        <m:den>
                          <m:r>
                            <a:rPr lang="it-IT" b="0" i="1">
                              <a:latin typeface="Cambria Math" panose="02040503050406030204" pitchFamily="18" charset="0"/>
                            </a:rPr>
                            <m:t>2</m:t>
                          </m:r>
                        </m:den>
                      </m:f>
                    </m:oMath>
                  </m:oMathPara>
                </a14:m>
                <a:endParaRPr lang="en-US"/>
              </a:p>
            </p:txBody>
          </p:sp>
        </mc:Choice>
        <mc:Fallback xmlns="">
          <p:sp>
            <p:nvSpPr>
              <p:cNvPr id="7" name="TextBox 6">
                <a:extLst>
                  <a:ext uri="{FF2B5EF4-FFF2-40B4-BE49-F238E27FC236}">
                    <a16:creationId xmlns:a16="http://schemas.microsoft.com/office/drawing/2014/main" id="{78D5EB19-5617-D656-D485-0AC1FCF0BCC4}"/>
                  </a:ext>
                </a:extLst>
              </p:cNvPr>
              <p:cNvSpPr txBox="1">
                <a:spLocks noRot="1" noChangeAspect="1" noMove="1" noResize="1" noEditPoints="1" noAdjustHandles="1" noChangeArrowheads="1" noChangeShapeType="1" noTextEdit="1"/>
              </p:cNvSpPr>
              <p:nvPr/>
            </p:nvSpPr>
            <p:spPr>
              <a:xfrm>
                <a:off x="6257659" y="2780928"/>
                <a:ext cx="2850845" cy="738728"/>
              </a:xfrm>
              <a:prstGeom prst="rect">
                <a:avLst/>
              </a:prstGeom>
              <a:blipFill>
                <a:blip r:embed="rId11"/>
                <a:stretch>
                  <a:fillRect l="-1770" b="-15254"/>
                </a:stretch>
              </a:blipFill>
            </p:spPr>
            <p:txBody>
              <a:bodyPr/>
              <a:lstStyle/>
              <a:p>
                <a:r>
                  <a:rPr lang="en-IT">
                    <a:noFill/>
                  </a:rPr>
                  <a:t> </a:t>
                </a:r>
              </a:p>
            </p:txBody>
          </p:sp>
        </mc:Fallback>
      </mc:AlternateContent>
      <p:sp>
        <p:nvSpPr>
          <p:cNvPr id="10" name="TextBox 9">
            <a:extLst>
              <a:ext uri="{FF2B5EF4-FFF2-40B4-BE49-F238E27FC236}">
                <a16:creationId xmlns:a16="http://schemas.microsoft.com/office/drawing/2014/main" id="{33826D1E-DD3C-4215-47D4-5C76A3F9834D}"/>
              </a:ext>
            </a:extLst>
          </p:cNvPr>
          <p:cNvSpPr txBox="1"/>
          <p:nvPr/>
        </p:nvSpPr>
        <p:spPr>
          <a:xfrm>
            <a:off x="1140098" y="3501008"/>
            <a:ext cx="6863803" cy="830997"/>
          </a:xfrm>
          <a:prstGeom prst="rect">
            <a:avLst/>
          </a:prstGeom>
          <a:noFill/>
        </p:spPr>
        <p:txBody>
          <a:bodyPr wrap="none" rtlCol="0">
            <a:spAutoFit/>
          </a:bodyPr>
          <a:lstStyle/>
          <a:p>
            <a:pPr algn="ctr"/>
            <a:r>
              <a:rPr lang="en-GB" b="1" i="1">
                <a:solidFill>
                  <a:srgbClr val="00B0F0"/>
                </a:solidFill>
              </a:rPr>
              <a:t>S</a:t>
            </a:r>
            <a:r>
              <a:rPr lang="en-IT" b="1" i="1">
                <a:solidFill>
                  <a:srgbClr val="00B0F0"/>
                </a:solidFill>
              </a:rPr>
              <a:t>o FICS is the time reversal of Compton scattering</a:t>
            </a:r>
          </a:p>
          <a:p>
            <a:pPr algn="ctr"/>
            <a:r>
              <a:rPr lang="en-IT" b="1" i="1">
                <a:solidFill>
                  <a:srgbClr val="00B0F0"/>
                </a:solidFill>
              </a:rPr>
              <a:t>at infinitely large recoil </a:t>
            </a:r>
          </a:p>
        </p:txBody>
      </p:sp>
      <p:sp>
        <p:nvSpPr>
          <p:cNvPr id="11" name="TextBox 10">
            <a:extLst>
              <a:ext uri="{FF2B5EF4-FFF2-40B4-BE49-F238E27FC236}">
                <a16:creationId xmlns:a16="http://schemas.microsoft.com/office/drawing/2014/main" id="{E0DE0727-9FA2-4FA9-D148-3A44CE5965A7}"/>
              </a:ext>
            </a:extLst>
          </p:cNvPr>
          <p:cNvSpPr txBox="1"/>
          <p:nvPr/>
        </p:nvSpPr>
        <p:spPr>
          <a:xfrm>
            <a:off x="244246" y="4437112"/>
            <a:ext cx="8462573" cy="830997"/>
          </a:xfrm>
          <a:prstGeom prst="rect">
            <a:avLst/>
          </a:prstGeom>
          <a:noFill/>
        </p:spPr>
        <p:txBody>
          <a:bodyPr wrap="none" rtlCol="0">
            <a:spAutoFit/>
          </a:bodyPr>
          <a:lstStyle/>
          <a:p>
            <a:pPr algn="ctr"/>
            <a:r>
              <a:rPr lang="en-GB" b="1" i="1">
                <a:solidFill>
                  <a:srgbClr val="00B050"/>
                </a:solidFill>
              </a:rPr>
              <a:t>kinematics is similar for any particle interacting with photons</a:t>
            </a:r>
          </a:p>
          <a:p>
            <a:pPr algn="ctr"/>
            <a:r>
              <a:rPr lang="en-GB" b="1" i="1">
                <a:solidFill>
                  <a:srgbClr val="00B050"/>
                </a:solidFill>
              </a:rPr>
              <a:t>(protons, </a:t>
            </a:r>
            <a:r>
              <a:rPr lang="en-GB" b="1" i="1">
                <a:solidFill>
                  <a:srgbClr val="00B050"/>
                </a:solidFill>
                <a:latin typeface="Symbol" pitchFamily="2" charset="2"/>
              </a:rPr>
              <a:t>m</a:t>
            </a:r>
            <a:r>
              <a:rPr lang="en-GB" b="1" i="1">
                <a:solidFill>
                  <a:srgbClr val="00B050"/>
                </a:solidFill>
              </a:rPr>
              <a:t>, neutrinos? </a:t>
            </a:r>
            <a:r>
              <a:rPr lang="en-GB" b="1"/>
              <a:t>h</a:t>
            </a:r>
            <a:r>
              <a:rPr lang="en-GB" b="1">
                <a:latin typeface="Symbol" pitchFamily="2" charset="2"/>
              </a:rPr>
              <a:t>n</a:t>
            </a:r>
            <a:r>
              <a:rPr lang="en-GB" b="1" baseline="-25000">
                <a:latin typeface="+mj-lt"/>
              </a:rPr>
              <a:t>inc</a:t>
            </a:r>
            <a:r>
              <a:rPr lang="en-GB" b="1"/>
              <a:t>=0.5*m</a:t>
            </a:r>
            <a:r>
              <a:rPr lang="en-GB" b="1" baseline="-25000"/>
              <a:t>p</a:t>
            </a:r>
            <a:r>
              <a:rPr lang="en-GB" b="1"/>
              <a:t>c</a:t>
            </a:r>
            <a:r>
              <a:rPr lang="en-GB" b="1" baseline="30000"/>
              <a:t>2  </a:t>
            </a:r>
            <a:r>
              <a:rPr lang="en-GB" b="1" i="1">
                <a:solidFill>
                  <a:srgbClr val="00B050"/>
                </a:solidFill>
              </a:rPr>
              <a:t>- next step in progress…)</a:t>
            </a:r>
          </a:p>
        </p:txBody>
      </p:sp>
      <p:sp>
        <p:nvSpPr>
          <p:cNvPr id="9" name="TextBox 8">
            <a:extLst>
              <a:ext uri="{FF2B5EF4-FFF2-40B4-BE49-F238E27FC236}">
                <a16:creationId xmlns:a16="http://schemas.microsoft.com/office/drawing/2014/main" id="{1182FF1C-7E91-0071-9FEF-0CF72F6888F0}"/>
              </a:ext>
            </a:extLst>
          </p:cNvPr>
          <p:cNvSpPr txBox="1"/>
          <p:nvPr/>
        </p:nvSpPr>
        <p:spPr>
          <a:xfrm>
            <a:off x="107504" y="5581689"/>
            <a:ext cx="8983549" cy="1015663"/>
          </a:xfrm>
          <a:prstGeom prst="rect">
            <a:avLst/>
          </a:prstGeom>
          <a:noFill/>
        </p:spPr>
        <p:txBody>
          <a:bodyPr wrap="none" rtlCol="0">
            <a:spAutoFit/>
          </a:bodyPr>
          <a:lstStyle/>
          <a:p>
            <a:pPr algn="ctr"/>
            <a:r>
              <a:rPr lang="en-GB" sz="2000">
                <a:latin typeface="Helvetica Neue" panose="02000503000000020004" pitchFamily="2" charset="0"/>
              </a:rPr>
              <a:t>It’s</a:t>
            </a:r>
            <a:r>
              <a:rPr lang="en-GB" sz="2000">
                <a:effectLst/>
                <a:latin typeface="Helvetica Neue" panose="02000503000000020004" pitchFamily="2" charset="0"/>
              </a:rPr>
              <a:t> unbelievable how much you don’t know about</a:t>
            </a:r>
          </a:p>
          <a:p>
            <a:pPr algn="ctr"/>
            <a:r>
              <a:rPr lang="en-GB" sz="2000">
                <a:effectLst/>
                <a:latin typeface="Helvetica Neue" panose="02000503000000020004" pitchFamily="2" charset="0"/>
              </a:rPr>
              <a:t>the game you’ve been playing all your life”</a:t>
            </a:r>
            <a:endParaRPr lang="en-GB" sz="1600">
              <a:effectLst/>
              <a:latin typeface="Helvetica Neue" panose="02000503000000020004" pitchFamily="2" charset="0"/>
            </a:endParaRPr>
          </a:p>
          <a:p>
            <a:pPr algn="ctr"/>
            <a:r>
              <a:rPr lang="en-GB" sz="2000" i="1">
                <a:effectLst/>
                <a:latin typeface="Helvetica Neue" panose="02000503000000020004" pitchFamily="2" charset="0"/>
              </a:rPr>
              <a:t>Mikey Mantle (big baseball player of the past, after Danilo Babusci INFN-LNF)</a:t>
            </a:r>
          </a:p>
        </p:txBody>
      </p:sp>
    </p:spTree>
    <p:extLst>
      <p:ext uri="{BB962C8B-B14F-4D97-AF65-F5344CB8AC3E}">
        <p14:creationId xmlns:p14="http://schemas.microsoft.com/office/powerpoint/2010/main" val="2968853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3DD42E-C1BD-178C-48CE-F3B64E4A034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E49E0FDE-5767-B0DD-DCFB-0BD27C34EF04}"/>
              </a:ext>
            </a:extLst>
          </p:cNvPr>
          <p:cNvPicPr>
            <a:picLocks noChangeAspect="1"/>
          </p:cNvPicPr>
          <p:nvPr/>
        </p:nvPicPr>
        <p:blipFill>
          <a:blip r:embed="rId2"/>
          <a:stretch>
            <a:fillRect/>
          </a:stretch>
        </p:blipFill>
        <p:spPr>
          <a:xfrm>
            <a:off x="40477" y="29829"/>
            <a:ext cx="1096113" cy="662867"/>
          </a:xfrm>
          <a:prstGeom prst="rect">
            <a:avLst/>
          </a:prstGeom>
        </p:spPr>
      </p:pic>
      <p:sp>
        <p:nvSpPr>
          <p:cNvPr id="4" name="TextBox 3">
            <a:extLst>
              <a:ext uri="{FF2B5EF4-FFF2-40B4-BE49-F238E27FC236}">
                <a16:creationId xmlns:a16="http://schemas.microsoft.com/office/drawing/2014/main" id="{F670E326-6F28-BFC3-56C0-763B2C394854}"/>
              </a:ext>
            </a:extLst>
          </p:cNvPr>
          <p:cNvSpPr txBox="1"/>
          <p:nvPr/>
        </p:nvSpPr>
        <p:spPr>
          <a:xfrm>
            <a:off x="363282" y="764704"/>
            <a:ext cx="8273419" cy="954107"/>
          </a:xfrm>
          <a:prstGeom prst="rect">
            <a:avLst/>
          </a:prstGeom>
          <a:solidFill>
            <a:srgbClr val="FFFF00"/>
          </a:solidFill>
        </p:spPr>
        <p:txBody>
          <a:bodyPr wrap="none" rtlCol="0">
            <a:spAutoFit/>
          </a:bodyPr>
          <a:lstStyle/>
          <a:p>
            <a:pPr algn="ctr"/>
            <a:r>
              <a:rPr lang="en-IT" sz="2800" b="1">
                <a:latin typeface="Bradley Hand" pitchFamily="2" charset="77"/>
              </a:rPr>
              <a:t>Stopping Protons with photons</a:t>
            </a:r>
          </a:p>
          <a:p>
            <a:pPr algn="ctr"/>
            <a:r>
              <a:rPr lang="en-GB" sz="2800" b="1">
                <a:latin typeface="Bradley Hand" pitchFamily="2" charset="77"/>
              </a:rPr>
              <a:t>R</a:t>
            </a:r>
            <a:r>
              <a:rPr lang="en-IT" sz="2800" b="1">
                <a:latin typeface="Bradley Hand" pitchFamily="2" charset="77"/>
              </a:rPr>
              <a:t>elativistic protons require  938/2 MeV photons</a:t>
            </a:r>
          </a:p>
        </p:txBody>
      </p:sp>
      <p:pic>
        <p:nvPicPr>
          <p:cNvPr id="6" name="Picture 5" descr="A graph of different colored lines&#10;&#10;Description automatically generated">
            <a:extLst>
              <a:ext uri="{FF2B5EF4-FFF2-40B4-BE49-F238E27FC236}">
                <a16:creationId xmlns:a16="http://schemas.microsoft.com/office/drawing/2014/main" id="{4E3A3838-51F3-F0DF-394A-92C82334C855}"/>
              </a:ext>
            </a:extLst>
          </p:cNvPr>
          <p:cNvPicPr>
            <a:picLocks noChangeAspect="1"/>
          </p:cNvPicPr>
          <p:nvPr/>
        </p:nvPicPr>
        <p:blipFill>
          <a:blip r:embed="rId3"/>
          <a:stretch>
            <a:fillRect/>
          </a:stretch>
        </p:blipFill>
        <p:spPr>
          <a:xfrm>
            <a:off x="760040" y="1980540"/>
            <a:ext cx="7772400" cy="4472796"/>
          </a:xfrm>
          <a:prstGeom prst="rect">
            <a:avLst/>
          </a:prstGeom>
        </p:spPr>
      </p:pic>
      <p:sp>
        <p:nvSpPr>
          <p:cNvPr id="7" name="TextBox 6">
            <a:extLst>
              <a:ext uri="{FF2B5EF4-FFF2-40B4-BE49-F238E27FC236}">
                <a16:creationId xmlns:a16="http://schemas.microsoft.com/office/drawing/2014/main" id="{8EF4A89F-F805-9795-0132-4637A0E92A28}"/>
              </a:ext>
            </a:extLst>
          </p:cNvPr>
          <p:cNvSpPr txBox="1"/>
          <p:nvPr/>
        </p:nvSpPr>
        <p:spPr>
          <a:xfrm>
            <a:off x="6531532" y="6165304"/>
            <a:ext cx="817853" cy="461665"/>
          </a:xfrm>
          <a:prstGeom prst="rect">
            <a:avLst/>
          </a:prstGeom>
          <a:noFill/>
        </p:spPr>
        <p:txBody>
          <a:bodyPr wrap="none" rtlCol="0">
            <a:spAutoFit/>
          </a:bodyPr>
          <a:lstStyle/>
          <a:p>
            <a:r>
              <a:rPr lang="en-IT"/>
              <a:t>MeV</a:t>
            </a:r>
          </a:p>
        </p:txBody>
      </p:sp>
      <p:sp>
        <p:nvSpPr>
          <p:cNvPr id="8" name="TextBox 7">
            <a:extLst>
              <a:ext uri="{FF2B5EF4-FFF2-40B4-BE49-F238E27FC236}">
                <a16:creationId xmlns:a16="http://schemas.microsoft.com/office/drawing/2014/main" id="{756D8978-E25C-0883-8BBF-576FB429FE88}"/>
              </a:ext>
            </a:extLst>
          </p:cNvPr>
          <p:cNvSpPr txBox="1"/>
          <p:nvPr/>
        </p:nvSpPr>
        <p:spPr>
          <a:xfrm>
            <a:off x="524325" y="3299792"/>
            <a:ext cx="766557" cy="461665"/>
          </a:xfrm>
          <a:prstGeom prst="rect">
            <a:avLst/>
          </a:prstGeom>
          <a:noFill/>
        </p:spPr>
        <p:txBody>
          <a:bodyPr wrap="none" rtlCol="0">
            <a:spAutoFit/>
          </a:bodyPr>
          <a:lstStyle/>
          <a:p>
            <a:r>
              <a:rPr lang="en-IT"/>
              <a:t>GeV</a:t>
            </a:r>
          </a:p>
        </p:txBody>
      </p:sp>
      <p:sp>
        <p:nvSpPr>
          <p:cNvPr id="9" name="TextBox 8">
            <a:extLst>
              <a:ext uri="{FF2B5EF4-FFF2-40B4-BE49-F238E27FC236}">
                <a16:creationId xmlns:a16="http://schemas.microsoft.com/office/drawing/2014/main" id="{9A660792-3AD6-C770-45A7-A1DE965B08E8}"/>
              </a:ext>
            </a:extLst>
          </p:cNvPr>
          <p:cNvSpPr txBox="1"/>
          <p:nvPr/>
        </p:nvSpPr>
        <p:spPr>
          <a:xfrm>
            <a:off x="4143538" y="5157192"/>
            <a:ext cx="1005403" cy="461665"/>
          </a:xfrm>
          <a:prstGeom prst="rect">
            <a:avLst/>
          </a:prstGeom>
          <a:noFill/>
        </p:spPr>
        <p:txBody>
          <a:bodyPr wrap="none" rtlCol="0">
            <a:spAutoFit/>
          </a:bodyPr>
          <a:lstStyle/>
          <a:p>
            <a:r>
              <a:rPr lang="en-IT">
                <a:solidFill>
                  <a:srgbClr val="00B0F0"/>
                </a:solidFill>
              </a:rPr>
              <a:t>E</a:t>
            </a:r>
            <a:r>
              <a:rPr lang="en-IT" baseline="-25000">
                <a:solidFill>
                  <a:srgbClr val="00B0F0"/>
                </a:solidFill>
              </a:rPr>
              <a:t>ph-prot</a:t>
            </a:r>
          </a:p>
        </p:txBody>
      </p:sp>
      <p:sp>
        <p:nvSpPr>
          <p:cNvPr id="10" name="TextBox 9">
            <a:extLst>
              <a:ext uri="{FF2B5EF4-FFF2-40B4-BE49-F238E27FC236}">
                <a16:creationId xmlns:a16="http://schemas.microsoft.com/office/drawing/2014/main" id="{CDBD926E-C3F8-097D-23D6-F5C19129E1E7}"/>
              </a:ext>
            </a:extLst>
          </p:cNvPr>
          <p:cNvSpPr txBox="1"/>
          <p:nvPr/>
        </p:nvSpPr>
        <p:spPr>
          <a:xfrm>
            <a:off x="3995936" y="3068960"/>
            <a:ext cx="732380" cy="461665"/>
          </a:xfrm>
          <a:prstGeom prst="rect">
            <a:avLst/>
          </a:prstGeom>
          <a:noFill/>
        </p:spPr>
        <p:txBody>
          <a:bodyPr wrap="none" rtlCol="0">
            <a:spAutoFit/>
          </a:bodyPr>
          <a:lstStyle/>
          <a:p>
            <a:r>
              <a:rPr lang="en-GB" b="1">
                <a:latin typeface="Symbol" pitchFamily="2" charset="2"/>
              </a:rPr>
              <a:t>b</a:t>
            </a:r>
            <a:r>
              <a:rPr lang="en-IT" b="1" baseline="-25000">
                <a:latin typeface="+mn-lt"/>
              </a:rPr>
              <a:t>prot</a:t>
            </a:r>
          </a:p>
        </p:txBody>
      </p:sp>
      <p:sp>
        <p:nvSpPr>
          <p:cNvPr id="11" name="TextBox 10">
            <a:extLst>
              <a:ext uri="{FF2B5EF4-FFF2-40B4-BE49-F238E27FC236}">
                <a16:creationId xmlns:a16="http://schemas.microsoft.com/office/drawing/2014/main" id="{9AD8AE10-34AB-0AAE-19C5-7983CA3164FD}"/>
              </a:ext>
            </a:extLst>
          </p:cNvPr>
          <p:cNvSpPr txBox="1"/>
          <p:nvPr/>
        </p:nvSpPr>
        <p:spPr>
          <a:xfrm>
            <a:off x="5342320" y="3906693"/>
            <a:ext cx="1080745" cy="461665"/>
          </a:xfrm>
          <a:prstGeom prst="rect">
            <a:avLst/>
          </a:prstGeom>
          <a:noFill/>
        </p:spPr>
        <p:txBody>
          <a:bodyPr wrap="none" rtlCol="0">
            <a:spAutoFit/>
          </a:bodyPr>
          <a:lstStyle/>
          <a:p>
            <a:r>
              <a:rPr lang="en-IT">
                <a:solidFill>
                  <a:srgbClr val="C00000"/>
                </a:solidFill>
              </a:rPr>
              <a:t>E’</a:t>
            </a:r>
            <a:r>
              <a:rPr lang="en-IT" baseline="-25000">
                <a:solidFill>
                  <a:srgbClr val="C00000"/>
                </a:solidFill>
              </a:rPr>
              <a:t>ph-prot</a:t>
            </a:r>
          </a:p>
        </p:txBody>
      </p:sp>
      <p:sp>
        <p:nvSpPr>
          <p:cNvPr id="12" name="TextBox 11">
            <a:extLst>
              <a:ext uri="{FF2B5EF4-FFF2-40B4-BE49-F238E27FC236}">
                <a16:creationId xmlns:a16="http://schemas.microsoft.com/office/drawing/2014/main" id="{0A3FED03-3EFC-6D95-D395-D5CCCE12B997}"/>
              </a:ext>
            </a:extLst>
          </p:cNvPr>
          <p:cNvSpPr txBox="1"/>
          <p:nvPr/>
        </p:nvSpPr>
        <p:spPr>
          <a:xfrm>
            <a:off x="2920166" y="4341587"/>
            <a:ext cx="1200457" cy="338554"/>
          </a:xfrm>
          <a:prstGeom prst="rect">
            <a:avLst/>
          </a:prstGeom>
          <a:noFill/>
        </p:spPr>
        <p:txBody>
          <a:bodyPr wrap="none" rtlCol="0">
            <a:spAutoFit/>
          </a:bodyPr>
          <a:lstStyle/>
          <a:p>
            <a:r>
              <a:rPr lang="en-GB" b="1" baseline="-25000">
                <a:solidFill>
                  <a:srgbClr val="FFC000"/>
                </a:solidFill>
                <a:latin typeface="Symbol" pitchFamily="2" charset="2"/>
              </a:rPr>
              <a:t>p</a:t>
            </a:r>
            <a:r>
              <a:rPr lang="en-IT" b="1" baseline="-25000">
                <a:solidFill>
                  <a:srgbClr val="FFC000"/>
                </a:solidFill>
                <a:latin typeface="+mn-lt"/>
              </a:rPr>
              <a:t>-threshold</a:t>
            </a:r>
          </a:p>
        </p:txBody>
      </p:sp>
      <p:sp>
        <p:nvSpPr>
          <p:cNvPr id="13" name="Oval 12">
            <a:extLst>
              <a:ext uri="{FF2B5EF4-FFF2-40B4-BE49-F238E27FC236}">
                <a16:creationId xmlns:a16="http://schemas.microsoft.com/office/drawing/2014/main" id="{6A67A844-12F4-83D8-3B6D-DA1ACFFBB910}"/>
              </a:ext>
            </a:extLst>
          </p:cNvPr>
          <p:cNvSpPr/>
          <p:nvPr/>
        </p:nvSpPr>
        <p:spPr bwMode="auto">
          <a:xfrm>
            <a:off x="5976594" y="4510864"/>
            <a:ext cx="1728192" cy="677689"/>
          </a:xfrm>
          <a:prstGeom prst="ellipse">
            <a:avLst/>
          </a:prstGeom>
          <a:solidFill>
            <a:srgbClr val="00B050">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
        <p:nvSpPr>
          <p:cNvPr id="14" name="TextBox 13">
            <a:extLst>
              <a:ext uri="{FF2B5EF4-FFF2-40B4-BE49-F238E27FC236}">
                <a16:creationId xmlns:a16="http://schemas.microsoft.com/office/drawing/2014/main" id="{9293C57C-D10A-D05D-2D6B-D82FDAAEC615}"/>
              </a:ext>
            </a:extLst>
          </p:cNvPr>
          <p:cNvSpPr txBox="1"/>
          <p:nvPr/>
        </p:nvSpPr>
        <p:spPr>
          <a:xfrm>
            <a:off x="5780526" y="5085184"/>
            <a:ext cx="2319866" cy="830997"/>
          </a:xfrm>
          <a:prstGeom prst="rect">
            <a:avLst/>
          </a:prstGeom>
          <a:noFill/>
        </p:spPr>
        <p:txBody>
          <a:bodyPr wrap="none" rtlCol="0">
            <a:spAutoFit/>
          </a:bodyPr>
          <a:lstStyle/>
          <a:p>
            <a:pPr algn="ctr"/>
            <a:r>
              <a:rPr lang="en-GB">
                <a:solidFill>
                  <a:srgbClr val="00B050"/>
                </a:solidFill>
              </a:rPr>
              <a:t>p</a:t>
            </a:r>
            <a:r>
              <a:rPr lang="en-IT">
                <a:solidFill>
                  <a:srgbClr val="00B050"/>
                </a:solidFill>
              </a:rPr>
              <a:t>ion</a:t>
            </a:r>
          </a:p>
          <a:p>
            <a:pPr algn="ctr"/>
            <a:r>
              <a:rPr lang="en-IT">
                <a:solidFill>
                  <a:srgbClr val="00B050"/>
                </a:solidFill>
              </a:rPr>
              <a:t>photo-production</a:t>
            </a:r>
          </a:p>
        </p:txBody>
      </p:sp>
      <p:cxnSp>
        <p:nvCxnSpPr>
          <p:cNvPr id="16" name="Straight Connector 15">
            <a:extLst>
              <a:ext uri="{FF2B5EF4-FFF2-40B4-BE49-F238E27FC236}">
                <a16:creationId xmlns:a16="http://schemas.microsoft.com/office/drawing/2014/main" id="{3AA0C7C5-81D1-D530-E990-15E4709B8F41}"/>
              </a:ext>
            </a:extLst>
          </p:cNvPr>
          <p:cNvCxnSpPr/>
          <p:nvPr/>
        </p:nvCxnSpPr>
        <p:spPr bwMode="auto">
          <a:xfrm>
            <a:off x="5148941" y="3299792"/>
            <a:ext cx="0" cy="2865512"/>
          </a:xfrm>
          <a:prstGeom prst="line">
            <a:avLst/>
          </a:prstGeom>
          <a:solidFill>
            <a:schemeClr val="accent1"/>
          </a:solidFill>
          <a:ln w="57150" cap="flat" cmpd="sng" algn="ctr">
            <a:solidFill>
              <a:schemeClr val="accent2"/>
            </a:solidFill>
            <a:prstDash val="solid"/>
            <a:round/>
            <a:headEnd type="triangle" w="med" len="med"/>
            <a:tailEnd type="triangle" w="med" len="med"/>
          </a:ln>
          <a:effectLst/>
        </p:spPr>
      </p:cxnSp>
      <p:sp>
        <p:nvSpPr>
          <p:cNvPr id="2" name="Segnaposto data 6">
            <a:extLst>
              <a:ext uri="{FF2B5EF4-FFF2-40B4-BE49-F238E27FC236}">
                <a16:creationId xmlns:a16="http://schemas.microsoft.com/office/drawing/2014/main" id="{AC153C8F-E911-29C0-5DC2-97AC3A258AC3}"/>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338619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6434CA9-87E0-BC50-ED9E-E1A1A782C68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B3092AB4-AB13-3913-88B2-EF5775769D51}"/>
              </a:ext>
            </a:extLst>
          </p:cNvPr>
          <p:cNvPicPr>
            <a:picLocks noChangeAspect="1"/>
          </p:cNvPicPr>
          <p:nvPr/>
        </p:nvPicPr>
        <p:blipFill>
          <a:blip r:embed="rId2"/>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186F3E4F-F820-3D62-3AB4-4427CB655E3E}"/>
              </a:ext>
            </a:extLst>
          </p:cNvPr>
          <p:cNvSpPr txBox="1"/>
          <p:nvPr/>
        </p:nvSpPr>
        <p:spPr>
          <a:xfrm>
            <a:off x="107504" y="908720"/>
            <a:ext cx="8893781" cy="1569660"/>
          </a:xfrm>
          <a:prstGeom prst="rect">
            <a:avLst/>
          </a:prstGeom>
          <a:noFill/>
        </p:spPr>
        <p:txBody>
          <a:bodyPr wrap="none" rtlCol="0">
            <a:spAutoFit/>
          </a:bodyPr>
          <a:lstStyle/>
          <a:p>
            <a:r>
              <a:rPr lang="en-GB"/>
              <a:t>e</a:t>
            </a:r>
            <a:r>
              <a:rPr lang="en-IT"/>
              <a:t>lectrons do not have internal degree of freedom (apart from spin)</a:t>
            </a:r>
          </a:p>
          <a:p>
            <a:r>
              <a:rPr lang="en-GB"/>
              <a:t>w</a:t>
            </a:r>
            <a:r>
              <a:rPr lang="en-IT"/>
              <a:t>hile protons do have - protons can act as detectors of Unruh thermal</a:t>
            </a:r>
          </a:p>
          <a:p>
            <a:r>
              <a:rPr lang="en-GB"/>
              <a:t>p</a:t>
            </a:r>
            <a:r>
              <a:rPr lang="en-IT"/>
              <a:t>hoton bath (they can “click”) - but protons cannot be driven to strong</a:t>
            </a:r>
          </a:p>
          <a:p>
            <a:r>
              <a:rPr lang="en-GB"/>
              <a:t>a</a:t>
            </a:r>
            <a:r>
              <a:rPr lang="en-IT"/>
              <a:t>ccelerations by intense lasers…  FICS is the only way??</a:t>
            </a:r>
          </a:p>
        </p:txBody>
      </p:sp>
      <p:pic>
        <p:nvPicPr>
          <p:cNvPr id="5" name="Picture 4" descr="A screenshot of a computer&#10;&#10;Description automatically generated">
            <a:extLst>
              <a:ext uri="{FF2B5EF4-FFF2-40B4-BE49-F238E27FC236}">
                <a16:creationId xmlns:a16="http://schemas.microsoft.com/office/drawing/2014/main" id="{C4EE05D6-1BE9-3E3A-73FA-7ACF9A10FC49}"/>
              </a:ext>
            </a:extLst>
          </p:cNvPr>
          <p:cNvPicPr>
            <a:picLocks noChangeAspect="1"/>
          </p:cNvPicPr>
          <p:nvPr/>
        </p:nvPicPr>
        <p:blipFill>
          <a:blip r:embed="rId3"/>
          <a:stretch>
            <a:fillRect/>
          </a:stretch>
        </p:blipFill>
        <p:spPr>
          <a:xfrm>
            <a:off x="616024" y="2793960"/>
            <a:ext cx="7772400" cy="3515360"/>
          </a:xfrm>
          <a:prstGeom prst="rect">
            <a:avLst/>
          </a:prstGeom>
        </p:spPr>
      </p:pic>
      <p:sp>
        <p:nvSpPr>
          <p:cNvPr id="4" name="Segnaposto data 6">
            <a:extLst>
              <a:ext uri="{FF2B5EF4-FFF2-40B4-BE49-F238E27FC236}">
                <a16:creationId xmlns:a16="http://schemas.microsoft.com/office/drawing/2014/main" id="{EB8B6F6B-E82D-B970-3E8B-C48D3DB0B519}"/>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1267210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EF05437-7A96-5433-5436-5396E01F692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4220114-4440-1B08-D262-5EBFEA7D9A36}"/>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graph of a mass spectrum&#10;&#10;Description automatically generated with medium confidence">
            <a:extLst>
              <a:ext uri="{FF2B5EF4-FFF2-40B4-BE49-F238E27FC236}">
                <a16:creationId xmlns:a16="http://schemas.microsoft.com/office/drawing/2014/main" id="{7F6949C1-3B21-2839-3942-982BF468B81E}"/>
              </a:ext>
            </a:extLst>
          </p:cNvPr>
          <p:cNvPicPr>
            <a:picLocks noChangeAspect="1"/>
          </p:cNvPicPr>
          <p:nvPr/>
        </p:nvPicPr>
        <p:blipFill>
          <a:blip r:embed="rId3"/>
          <a:stretch>
            <a:fillRect/>
          </a:stretch>
        </p:blipFill>
        <p:spPr>
          <a:xfrm>
            <a:off x="613792" y="1012708"/>
            <a:ext cx="7772400" cy="5492372"/>
          </a:xfrm>
          <a:prstGeom prst="rect">
            <a:avLst/>
          </a:prstGeom>
        </p:spPr>
      </p:pic>
      <p:sp>
        <p:nvSpPr>
          <p:cNvPr id="2" name="TextBox 1">
            <a:extLst>
              <a:ext uri="{FF2B5EF4-FFF2-40B4-BE49-F238E27FC236}">
                <a16:creationId xmlns:a16="http://schemas.microsoft.com/office/drawing/2014/main" id="{5E795A71-703B-7CA7-CCDC-1D0F0329B2A6}"/>
              </a:ext>
            </a:extLst>
          </p:cNvPr>
          <p:cNvSpPr txBox="1"/>
          <p:nvPr/>
        </p:nvSpPr>
        <p:spPr>
          <a:xfrm>
            <a:off x="2267744" y="188962"/>
            <a:ext cx="5006371" cy="830997"/>
          </a:xfrm>
          <a:prstGeom prst="rect">
            <a:avLst/>
          </a:prstGeom>
          <a:noFill/>
        </p:spPr>
        <p:txBody>
          <a:bodyPr wrap="none" rtlCol="0">
            <a:spAutoFit/>
          </a:bodyPr>
          <a:lstStyle/>
          <a:p>
            <a:r>
              <a:rPr lang="en-IT"/>
              <a:t>30 MeV protons vs. photon beams of</a:t>
            </a:r>
          </a:p>
          <a:p>
            <a:r>
              <a:rPr lang="en-IT"/>
              <a:t>different energies (110, 120, 170 MeV)</a:t>
            </a:r>
          </a:p>
        </p:txBody>
      </p:sp>
      <p:sp>
        <p:nvSpPr>
          <p:cNvPr id="5" name="Segnaposto data 6">
            <a:extLst>
              <a:ext uri="{FF2B5EF4-FFF2-40B4-BE49-F238E27FC236}">
                <a16:creationId xmlns:a16="http://schemas.microsoft.com/office/drawing/2014/main" id="{3587B961-43C2-D6FB-D6B7-7D4C99192182}"/>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699027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5BA07AE-2F59-04F2-CFFD-B8C1C751CA73}"/>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45E54D6C-7298-DEE9-EF13-70FD2BECB8B3}"/>
              </a:ext>
            </a:extLst>
          </p:cNvPr>
          <p:cNvPicPr>
            <a:picLocks noChangeAspect="1"/>
          </p:cNvPicPr>
          <p:nvPr/>
        </p:nvPicPr>
        <p:blipFill>
          <a:blip r:embed="rId2"/>
          <a:stretch>
            <a:fillRect/>
          </a:stretch>
        </p:blipFill>
        <p:spPr>
          <a:xfrm>
            <a:off x="40477" y="29829"/>
            <a:ext cx="1219155" cy="737276"/>
          </a:xfrm>
          <a:prstGeom prst="rect">
            <a:avLst/>
          </a:prstGeom>
        </p:spPr>
      </p:pic>
      <p:pic>
        <p:nvPicPr>
          <p:cNvPr id="4" name="Picture 3" descr="A graph of a normal distribution&#10;&#10;Description automatically generated with medium confidence">
            <a:extLst>
              <a:ext uri="{FF2B5EF4-FFF2-40B4-BE49-F238E27FC236}">
                <a16:creationId xmlns:a16="http://schemas.microsoft.com/office/drawing/2014/main" id="{ADBB0C7E-B00A-3E2C-9A21-099FF420012B}"/>
              </a:ext>
            </a:extLst>
          </p:cNvPr>
          <p:cNvPicPr>
            <a:picLocks noChangeAspect="1"/>
          </p:cNvPicPr>
          <p:nvPr/>
        </p:nvPicPr>
        <p:blipFill>
          <a:blip r:embed="rId3"/>
          <a:stretch>
            <a:fillRect/>
          </a:stretch>
        </p:blipFill>
        <p:spPr>
          <a:xfrm>
            <a:off x="650054" y="1032972"/>
            <a:ext cx="7772400" cy="5492372"/>
          </a:xfrm>
          <a:prstGeom prst="rect">
            <a:avLst/>
          </a:prstGeom>
        </p:spPr>
      </p:pic>
      <p:sp>
        <p:nvSpPr>
          <p:cNvPr id="2" name="Segnaposto data 6">
            <a:extLst>
              <a:ext uri="{FF2B5EF4-FFF2-40B4-BE49-F238E27FC236}">
                <a16:creationId xmlns:a16="http://schemas.microsoft.com/office/drawing/2014/main" id="{BCB5AA2B-A4C9-456E-093E-74F93B24B9F4}"/>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3584887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A703260-2939-58F9-932F-692CBFD111A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BA1A10E-986A-8797-0B7C-7EC1EA0669E6}"/>
              </a:ext>
            </a:extLst>
          </p:cNvPr>
          <p:cNvPicPr>
            <a:picLocks noChangeAspect="1"/>
          </p:cNvPicPr>
          <p:nvPr/>
        </p:nvPicPr>
        <p:blipFill>
          <a:blip r:embed="rId2"/>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7A57DBA3-B3BB-5113-224C-D38E205BA934}"/>
              </a:ext>
            </a:extLst>
          </p:cNvPr>
          <p:cNvSpPr txBox="1"/>
          <p:nvPr/>
        </p:nvSpPr>
        <p:spPr>
          <a:xfrm>
            <a:off x="971600" y="908720"/>
            <a:ext cx="7942239" cy="461665"/>
          </a:xfrm>
          <a:prstGeom prst="rect">
            <a:avLst/>
          </a:prstGeom>
          <a:noFill/>
        </p:spPr>
        <p:txBody>
          <a:bodyPr wrap="none" rtlCol="0">
            <a:spAutoFit/>
          </a:bodyPr>
          <a:lstStyle/>
          <a:p>
            <a:r>
              <a:rPr lang="en-IT"/>
              <a:t>Checked with CAIN modified for protons (I. Drebot, A. Bacci)</a:t>
            </a:r>
          </a:p>
        </p:txBody>
      </p:sp>
      <p:pic>
        <p:nvPicPr>
          <p:cNvPr id="7" name="Picture 6" descr="A purple and white dotted chart&#10;&#10;Description automatically generated with medium confidence">
            <a:extLst>
              <a:ext uri="{FF2B5EF4-FFF2-40B4-BE49-F238E27FC236}">
                <a16:creationId xmlns:a16="http://schemas.microsoft.com/office/drawing/2014/main" id="{C27E67A2-6B6A-A41A-DF8A-9F7A413B0AA3}"/>
              </a:ext>
            </a:extLst>
          </p:cNvPr>
          <p:cNvPicPr>
            <a:picLocks noChangeAspect="1"/>
          </p:cNvPicPr>
          <p:nvPr/>
        </p:nvPicPr>
        <p:blipFill>
          <a:blip r:embed="rId3"/>
          <a:stretch>
            <a:fillRect/>
          </a:stretch>
        </p:blipFill>
        <p:spPr>
          <a:xfrm>
            <a:off x="4470317" y="3046834"/>
            <a:ext cx="4638187" cy="3622526"/>
          </a:xfrm>
          <a:prstGeom prst="rect">
            <a:avLst/>
          </a:prstGeom>
        </p:spPr>
      </p:pic>
      <p:pic>
        <p:nvPicPr>
          <p:cNvPr id="5" name="Picture 4" descr="A graph of a number of blue bars&#10;&#10;Description automatically generated">
            <a:extLst>
              <a:ext uri="{FF2B5EF4-FFF2-40B4-BE49-F238E27FC236}">
                <a16:creationId xmlns:a16="http://schemas.microsoft.com/office/drawing/2014/main" id="{0CDAAEAA-F222-3B63-CEAE-4C38345E2C35}"/>
              </a:ext>
            </a:extLst>
          </p:cNvPr>
          <p:cNvPicPr>
            <a:picLocks noChangeAspect="1"/>
          </p:cNvPicPr>
          <p:nvPr/>
        </p:nvPicPr>
        <p:blipFill>
          <a:blip r:embed="rId4"/>
          <a:stretch>
            <a:fillRect/>
          </a:stretch>
        </p:blipFill>
        <p:spPr>
          <a:xfrm>
            <a:off x="107504" y="1484784"/>
            <a:ext cx="4439421" cy="3343002"/>
          </a:xfrm>
          <a:prstGeom prst="rect">
            <a:avLst/>
          </a:prstGeom>
        </p:spPr>
      </p:pic>
      <p:sp>
        <p:nvSpPr>
          <p:cNvPr id="8" name="TextBox 7">
            <a:extLst>
              <a:ext uri="{FF2B5EF4-FFF2-40B4-BE49-F238E27FC236}">
                <a16:creationId xmlns:a16="http://schemas.microsoft.com/office/drawing/2014/main" id="{E782CCAE-3582-CF19-E674-BB672DDE89B6}"/>
              </a:ext>
            </a:extLst>
          </p:cNvPr>
          <p:cNvSpPr txBox="1"/>
          <p:nvPr/>
        </p:nvSpPr>
        <p:spPr>
          <a:xfrm>
            <a:off x="1403648" y="2088064"/>
            <a:ext cx="2648610" cy="400110"/>
          </a:xfrm>
          <a:prstGeom prst="rect">
            <a:avLst/>
          </a:prstGeom>
          <a:noFill/>
        </p:spPr>
        <p:txBody>
          <a:bodyPr wrap="none" rtlCol="0">
            <a:spAutoFit/>
          </a:bodyPr>
          <a:lstStyle/>
          <a:p>
            <a:r>
              <a:rPr lang="en-GB" sz="2000" i="1"/>
              <a:t>o</a:t>
            </a:r>
            <a:r>
              <a:rPr lang="en-IT" sz="2000" i="1"/>
              <a:t>nly interacting protons</a:t>
            </a:r>
          </a:p>
        </p:txBody>
      </p:sp>
      <p:sp>
        <p:nvSpPr>
          <p:cNvPr id="9" name="TextBox 8">
            <a:extLst>
              <a:ext uri="{FF2B5EF4-FFF2-40B4-BE49-F238E27FC236}">
                <a16:creationId xmlns:a16="http://schemas.microsoft.com/office/drawing/2014/main" id="{1106924A-6446-DE7F-D06E-96E1ADE66DE8}"/>
              </a:ext>
            </a:extLst>
          </p:cNvPr>
          <p:cNvSpPr txBox="1"/>
          <p:nvPr/>
        </p:nvSpPr>
        <p:spPr>
          <a:xfrm>
            <a:off x="5724128" y="2132856"/>
            <a:ext cx="2368084" cy="1015663"/>
          </a:xfrm>
          <a:prstGeom prst="rect">
            <a:avLst/>
          </a:prstGeom>
          <a:noFill/>
        </p:spPr>
        <p:txBody>
          <a:bodyPr wrap="none" rtlCol="0">
            <a:spAutoFit/>
          </a:bodyPr>
          <a:lstStyle/>
          <a:p>
            <a:pPr algn="ctr"/>
            <a:r>
              <a:rPr lang="it-IT" sz="2000" i="1"/>
              <a:t>primary proton beam</a:t>
            </a:r>
          </a:p>
          <a:p>
            <a:pPr algn="ctr"/>
            <a:r>
              <a:rPr lang="it-IT" sz="2000" i="1"/>
              <a:t>+</a:t>
            </a:r>
          </a:p>
          <a:p>
            <a:pPr algn="ctr"/>
            <a:r>
              <a:rPr lang="it-IT" sz="2000" i="1"/>
              <a:t>interacting </a:t>
            </a:r>
            <a:r>
              <a:rPr lang="en-IT" sz="2000" i="1"/>
              <a:t>protons</a:t>
            </a:r>
          </a:p>
        </p:txBody>
      </p:sp>
      <p:sp>
        <p:nvSpPr>
          <p:cNvPr id="4" name="Segnaposto data 6">
            <a:extLst>
              <a:ext uri="{FF2B5EF4-FFF2-40B4-BE49-F238E27FC236}">
                <a16:creationId xmlns:a16="http://schemas.microsoft.com/office/drawing/2014/main" id="{7D548D20-21D4-A844-4590-5E5D7C56DE15}"/>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02025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ggetto 6">
            <a:extLst>
              <a:ext uri="{FF2B5EF4-FFF2-40B4-BE49-F238E27FC236}">
                <a16:creationId xmlns:a16="http://schemas.microsoft.com/office/drawing/2014/main" id="{0131D422-1929-CBC4-39C2-0E32400C2A00}"/>
              </a:ext>
            </a:extLst>
          </p:cNvPr>
          <p:cNvGraphicFramePr>
            <a:graphicFrameLocks/>
          </p:cNvGraphicFramePr>
          <p:nvPr>
            <p:extLst>
              <p:ext uri="{D42A27DB-BD31-4B8C-83A1-F6EECF244321}">
                <p14:modId xmlns:p14="http://schemas.microsoft.com/office/powerpoint/2010/main" val="2690931381"/>
              </p:ext>
            </p:extLst>
          </p:nvPr>
        </p:nvGraphicFramePr>
        <p:xfrm>
          <a:off x="1388304" y="1052736"/>
          <a:ext cx="7776000" cy="5508000"/>
        </p:xfrm>
        <a:graphic>
          <a:graphicData uri="http://schemas.openxmlformats.org/presentationml/2006/ole">
            <mc:AlternateContent xmlns:mc="http://schemas.openxmlformats.org/markup-compatibility/2006">
              <mc:Choice xmlns:v="urn:schemas-microsoft-com:vml" Requires="v">
                <p:oleObj name="Graph" r:id="rId2" imgW="4276800" imgH="3024000" progId="Origin50.Graph">
                  <p:embed/>
                </p:oleObj>
              </mc:Choice>
              <mc:Fallback>
                <p:oleObj name="Graph" r:id="rId2" imgW="4276800" imgH="3024000" progId="Origin50.Graph">
                  <p:embed/>
                  <p:pic>
                    <p:nvPicPr>
                      <p:cNvPr id="17" name="Oggetto 16">
                        <a:extLst>
                          <a:ext uri="{FF2B5EF4-FFF2-40B4-BE49-F238E27FC236}">
                            <a16:creationId xmlns:a16="http://schemas.microsoft.com/office/drawing/2014/main" id="{57B849A2-9C88-050B-99AC-62A80B4530BE}"/>
                          </a:ext>
                        </a:extLst>
                      </p:cNvPr>
                      <p:cNvPicPr preferRelativeResize="0"/>
                      <p:nvPr/>
                    </p:nvPicPr>
                    <p:blipFill>
                      <a:blip r:embed="rId3"/>
                      <a:stretch>
                        <a:fillRect/>
                      </a:stretch>
                    </p:blipFill>
                    <p:spPr>
                      <a:xfrm>
                        <a:off x="1388304" y="1052736"/>
                        <a:ext cx="7776000" cy="5508000"/>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27548F33-317E-EA9C-F9E9-86A1F3D96841}"/>
              </a:ext>
            </a:extLst>
          </p:cNvPr>
          <p:cNvGraphicFramePr>
            <a:graphicFrameLocks/>
          </p:cNvGraphicFramePr>
          <p:nvPr>
            <p:extLst>
              <p:ext uri="{D42A27DB-BD31-4B8C-83A1-F6EECF244321}">
                <p14:modId xmlns:p14="http://schemas.microsoft.com/office/powerpoint/2010/main" val="2572557464"/>
              </p:ext>
            </p:extLst>
          </p:nvPr>
        </p:nvGraphicFramePr>
        <p:xfrm>
          <a:off x="1395200" y="1052736"/>
          <a:ext cx="7776000" cy="5508000"/>
        </p:xfrm>
        <a:graphic>
          <a:graphicData uri="http://schemas.openxmlformats.org/presentationml/2006/ole">
            <mc:AlternateContent xmlns:mc="http://schemas.openxmlformats.org/markup-compatibility/2006">
              <mc:Choice xmlns:v="urn:schemas-microsoft-com:vml" Requires="v">
                <p:oleObj name="Graph" r:id="rId4" imgW="4276800" imgH="3024000" progId="Origin50.Graph">
                  <p:embed/>
                </p:oleObj>
              </mc:Choice>
              <mc:Fallback>
                <p:oleObj name="Graph" r:id="rId4" imgW="4276800" imgH="3024000" progId="Origin50.Graph">
                  <p:embed/>
                  <p:pic>
                    <p:nvPicPr>
                      <p:cNvPr id="0" name=""/>
                      <p:cNvPicPr preferRelativeResize="0"/>
                      <p:nvPr/>
                    </p:nvPicPr>
                    <p:blipFill>
                      <a:blip r:embed="rId5"/>
                      <a:stretch>
                        <a:fillRect/>
                      </a:stretch>
                    </p:blipFill>
                    <p:spPr>
                      <a:xfrm>
                        <a:off x="1395200" y="1052736"/>
                        <a:ext cx="7776000" cy="5508000"/>
                      </a:xfrm>
                      <a:prstGeom prst="rect">
                        <a:avLst/>
                      </a:prstGeom>
                    </p:spPr>
                  </p:pic>
                </p:oleObj>
              </mc:Fallback>
            </mc:AlternateContent>
          </a:graphicData>
        </a:graphic>
      </p:graphicFrame>
      <p:graphicFrame>
        <p:nvGraphicFramePr>
          <p:cNvPr id="8" name="Oggetto 7">
            <a:extLst>
              <a:ext uri="{FF2B5EF4-FFF2-40B4-BE49-F238E27FC236}">
                <a16:creationId xmlns:a16="http://schemas.microsoft.com/office/drawing/2014/main" id="{78F09AEB-5783-7533-7A21-D8FDE00C09EE}"/>
              </a:ext>
            </a:extLst>
          </p:cNvPr>
          <p:cNvGraphicFramePr>
            <a:graphicFrameLocks noChangeAspect="1"/>
          </p:cNvGraphicFramePr>
          <p:nvPr>
            <p:extLst>
              <p:ext uri="{D42A27DB-BD31-4B8C-83A1-F6EECF244321}">
                <p14:modId xmlns:p14="http://schemas.microsoft.com/office/powerpoint/2010/main" val="2747108593"/>
              </p:ext>
            </p:extLst>
          </p:nvPr>
        </p:nvGraphicFramePr>
        <p:xfrm>
          <a:off x="1402096" y="1063204"/>
          <a:ext cx="7776000" cy="5497532"/>
        </p:xfrm>
        <a:graphic>
          <a:graphicData uri="http://schemas.openxmlformats.org/presentationml/2006/ole">
            <mc:AlternateContent xmlns:mc="http://schemas.openxmlformats.org/markup-compatibility/2006">
              <mc:Choice xmlns:v="urn:schemas-microsoft-com:vml" Requires="v">
                <p:oleObj name="Graph" r:id="rId6" imgW="33413452" imgH="23621937" progId="Origin50.Graph">
                  <p:embed/>
                </p:oleObj>
              </mc:Choice>
              <mc:Fallback>
                <p:oleObj name="Graph" r:id="rId6" imgW="33413452" imgH="23621937" progId="Origin50.Graph">
                  <p:embed/>
                  <p:pic>
                    <p:nvPicPr>
                      <p:cNvPr id="0" name=""/>
                      <p:cNvPicPr/>
                      <p:nvPr/>
                    </p:nvPicPr>
                    <p:blipFill>
                      <a:blip r:embed="rId7"/>
                      <a:stretch>
                        <a:fillRect/>
                      </a:stretch>
                    </p:blipFill>
                    <p:spPr>
                      <a:xfrm>
                        <a:off x="1402096" y="1063204"/>
                        <a:ext cx="7776000" cy="5497532"/>
                      </a:xfrm>
                      <a:prstGeom prst="rect">
                        <a:avLst/>
                      </a:prstGeom>
                    </p:spPr>
                  </p:pic>
                </p:oleObj>
              </mc:Fallback>
            </mc:AlternateContent>
          </a:graphicData>
        </a:graphic>
      </p:graphicFrame>
      <p:graphicFrame>
        <p:nvGraphicFramePr>
          <p:cNvPr id="9" name="Oggetto 8">
            <a:extLst>
              <a:ext uri="{FF2B5EF4-FFF2-40B4-BE49-F238E27FC236}">
                <a16:creationId xmlns:a16="http://schemas.microsoft.com/office/drawing/2014/main" id="{EE705D38-C004-B6B3-2B6E-F09C617C4292}"/>
              </a:ext>
            </a:extLst>
          </p:cNvPr>
          <p:cNvGraphicFramePr>
            <a:graphicFrameLocks noChangeAspect="1"/>
          </p:cNvGraphicFramePr>
          <p:nvPr>
            <p:extLst>
              <p:ext uri="{D42A27DB-BD31-4B8C-83A1-F6EECF244321}">
                <p14:modId xmlns:p14="http://schemas.microsoft.com/office/powerpoint/2010/main" val="2139797069"/>
              </p:ext>
            </p:extLst>
          </p:nvPr>
        </p:nvGraphicFramePr>
        <p:xfrm>
          <a:off x="1401763" y="1052513"/>
          <a:ext cx="7775575" cy="5497512"/>
        </p:xfrm>
        <a:graphic>
          <a:graphicData uri="http://schemas.openxmlformats.org/presentationml/2006/ole">
            <mc:AlternateContent xmlns:mc="http://schemas.openxmlformats.org/markup-compatibility/2006">
              <mc:Choice xmlns:v="urn:schemas-microsoft-com:vml" Requires="v">
                <p:oleObj name="Graph" r:id="rId8" imgW="33413452" imgH="23621937" progId="Origin50.Graph">
                  <p:embed/>
                </p:oleObj>
              </mc:Choice>
              <mc:Fallback>
                <p:oleObj name="Graph" r:id="rId8" imgW="33413452" imgH="23621937" progId="Origin50.Graph">
                  <p:embed/>
                  <p:pic>
                    <p:nvPicPr>
                      <p:cNvPr id="0" name=""/>
                      <p:cNvPicPr/>
                      <p:nvPr/>
                    </p:nvPicPr>
                    <p:blipFill>
                      <a:blip r:embed="rId9"/>
                      <a:stretch>
                        <a:fillRect/>
                      </a:stretch>
                    </p:blipFill>
                    <p:spPr>
                      <a:xfrm>
                        <a:off x="1401763" y="1052513"/>
                        <a:ext cx="7775575" cy="5497512"/>
                      </a:xfrm>
                      <a:prstGeom prst="rect">
                        <a:avLst/>
                      </a:prstGeom>
                    </p:spPr>
                  </p:pic>
                </p:oleObj>
              </mc:Fallback>
            </mc:AlternateContent>
          </a:graphicData>
        </a:graphic>
      </p:graphicFrame>
      <p:sp>
        <p:nvSpPr>
          <p:cNvPr id="10" name="Freccia a sinistra 9">
            <a:extLst>
              <a:ext uri="{FF2B5EF4-FFF2-40B4-BE49-F238E27FC236}">
                <a16:creationId xmlns:a16="http://schemas.microsoft.com/office/drawing/2014/main" id="{29C482F3-EFA7-6702-257C-F9107658B959}"/>
              </a:ext>
            </a:extLst>
          </p:cNvPr>
          <p:cNvSpPr/>
          <p:nvPr/>
        </p:nvSpPr>
        <p:spPr bwMode="auto">
          <a:xfrm rot="2852833">
            <a:off x="6091467" y="3863601"/>
            <a:ext cx="1512168" cy="360040"/>
          </a:xfrm>
          <a:prstGeom prst="leftArrow">
            <a:avLst>
              <a:gd name="adj1" fmla="val 35041"/>
              <a:gd name="adj2" fmla="val 95391"/>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tx1"/>
              </a:solidFill>
              <a:effectLst/>
              <a:latin typeface="Times" pitchFamily="-111" charset="0"/>
            </a:endParaRPr>
          </a:p>
        </p:txBody>
      </p:sp>
      <p:sp>
        <p:nvSpPr>
          <p:cNvPr id="12" name="CasellaDiTesto 11">
            <a:extLst>
              <a:ext uri="{FF2B5EF4-FFF2-40B4-BE49-F238E27FC236}">
                <a16:creationId xmlns:a16="http://schemas.microsoft.com/office/drawing/2014/main" id="{39FCBC5E-2FBC-B847-1A47-E28285D12345}"/>
              </a:ext>
            </a:extLst>
          </p:cNvPr>
          <p:cNvSpPr txBox="1"/>
          <p:nvPr/>
        </p:nvSpPr>
        <p:spPr>
          <a:xfrm>
            <a:off x="5276304" y="4485746"/>
            <a:ext cx="3778599" cy="892552"/>
          </a:xfrm>
          <a:prstGeom prst="rect">
            <a:avLst/>
          </a:prstGeom>
          <a:noFill/>
        </p:spPr>
        <p:txBody>
          <a:bodyPr wrap="none" rtlCol="0">
            <a:spAutoFit/>
          </a:bodyPr>
          <a:lstStyle/>
          <a:p>
            <a:r>
              <a:rPr lang="it-IT" sz="3200" dirty="0"/>
              <a:t>                     FICS:</a:t>
            </a:r>
          </a:p>
          <a:p>
            <a:r>
              <a:rPr lang="it-IT" sz="2000" b="1" dirty="0">
                <a:solidFill>
                  <a:srgbClr val="FF0000"/>
                </a:solidFill>
              </a:rPr>
              <a:t>Full Inverse Compton Scattering</a:t>
            </a:r>
          </a:p>
        </p:txBody>
      </p:sp>
      <p:sp>
        <p:nvSpPr>
          <p:cNvPr id="13" name="CasellaDiTesto 12">
            <a:extLst>
              <a:ext uri="{FF2B5EF4-FFF2-40B4-BE49-F238E27FC236}">
                <a16:creationId xmlns:a16="http://schemas.microsoft.com/office/drawing/2014/main" id="{FBDD11C1-3881-F2A1-F80F-B03777EEA915}"/>
              </a:ext>
            </a:extLst>
          </p:cNvPr>
          <p:cNvSpPr txBox="1"/>
          <p:nvPr/>
        </p:nvSpPr>
        <p:spPr>
          <a:xfrm>
            <a:off x="4671390" y="5565698"/>
            <a:ext cx="3716851" cy="584775"/>
          </a:xfrm>
          <a:prstGeom prst="rect">
            <a:avLst/>
          </a:prstGeom>
          <a:noFill/>
        </p:spPr>
        <p:txBody>
          <a:bodyPr wrap="none" rtlCol="0">
            <a:spAutoFit/>
          </a:bodyPr>
          <a:lstStyle/>
          <a:p>
            <a:r>
              <a:rPr lang="it-IT" sz="3200" dirty="0" err="1"/>
              <a:t>E’</a:t>
            </a:r>
            <a:r>
              <a:rPr lang="it-IT" sz="3200" baseline="-25000" dirty="0" err="1"/>
              <a:t>e</a:t>
            </a:r>
            <a:r>
              <a:rPr lang="it-IT" sz="3200" dirty="0"/>
              <a:t>=0.511 MeV=mc</a:t>
            </a:r>
            <a:r>
              <a:rPr lang="it-IT" sz="3200" baseline="30000" dirty="0"/>
              <a:t>2</a:t>
            </a:r>
          </a:p>
        </p:txBody>
      </p:sp>
      <p:sp>
        <p:nvSpPr>
          <p:cNvPr id="14" name="CasellaDiTesto 13">
            <a:extLst>
              <a:ext uri="{FF2B5EF4-FFF2-40B4-BE49-F238E27FC236}">
                <a16:creationId xmlns:a16="http://schemas.microsoft.com/office/drawing/2014/main" id="{82FB0AD1-37A9-1CBD-45D5-6FFE93350AEE}"/>
              </a:ext>
            </a:extLst>
          </p:cNvPr>
          <p:cNvSpPr txBox="1"/>
          <p:nvPr/>
        </p:nvSpPr>
        <p:spPr>
          <a:xfrm>
            <a:off x="3291792" y="6175858"/>
            <a:ext cx="4644220" cy="584775"/>
          </a:xfrm>
          <a:prstGeom prst="rect">
            <a:avLst/>
          </a:prstGeom>
          <a:noFill/>
        </p:spPr>
        <p:txBody>
          <a:bodyPr wrap="none" rtlCol="0">
            <a:spAutoFit/>
          </a:bodyPr>
          <a:lstStyle/>
          <a:p>
            <a:r>
              <a:rPr lang="it-IT" sz="3200" dirty="0" err="1"/>
              <a:t>E</a:t>
            </a:r>
            <a:r>
              <a:rPr lang="it-IT" sz="3200" baseline="-25000" dirty="0" err="1"/>
              <a:t>ph</a:t>
            </a:r>
            <a:r>
              <a:rPr lang="it-IT" sz="3200" dirty="0"/>
              <a:t>=0.255 MeV=mc</a:t>
            </a:r>
            <a:r>
              <a:rPr lang="it-IT" sz="3200" baseline="30000" dirty="0"/>
              <a:t>2</a:t>
            </a:r>
            <a:r>
              <a:rPr lang="it-IT" sz="3200" dirty="0"/>
              <a:t>/2 !!!!</a:t>
            </a:r>
            <a:endParaRPr lang="it-IT" sz="3200" baseline="30000" dirty="0"/>
          </a:p>
        </p:txBody>
      </p:sp>
      <p:sp>
        <p:nvSpPr>
          <p:cNvPr id="15" name="CasellaDiTesto 14">
            <a:extLst>
              <a:ext uri="{FF2B5EF4-FFF2-40B4-BE49-F238E27FC236}">
                <a16:creationId xmlns:a16="http://schemas.microsoft.com/office/drawing/2014/main" id="{3F78BA2D-3FE4-B988-A338-5C1C837D3677}"/>
              </a:ext>
            </a:extLst>
          </p:cNvPr>
          <p:cNvSpPr txBox="1"/>
          <p:nvPr/>
        </p:nvSpPr>
        <p:spPr>
          <a:xfrm>
            <a:off x="467544" y="211872"/>
            <a:ext cx="5608458" cy="461665"/>
          </a:xfrm>
          <a:prstGeom prst="rect">
            <a:avLst/>
          </a:prstGeom>
          <a:noFill/>
        </p:spPr>
        <p:txBody>
          <a:bodyPr wrap="none" rtlCol="0">
            <a:spAutoFit/>
          </a:bodyPr>
          <a:lstStyle/>
          <a:p>
            <a:r>
              <a:rPr lang="it-IT" b="1" dirty="0">
                <a:solidFill>
                  <a:srgbClr val="FF0000"/>
                </a:solidFill>
              </a:rPr>
              <a:t>and </a:t>
            </a:r>
            <a:r>
              <a:rPr lang="it-IT" b="1" dirty="0" err="1">
                <a:solidFill>
                  <a:srgbClr val="FF0000"/>
                </a:solidFill>
              </a:rPr>
              <a:t>going</a:t>
            </a:r>
            <a:r>
              <a:rPr lang="it-IT" b="1" dirty="0">
                <a:solidFill>
                  <a:srgbClr val="FF0000"/>
                </a:solidFill>
              </a:rPr>
              <a:t> </a:t>
            </a:r>
            <a:r>
              <a:rPr lang="it-IT" b="1" dirty="0" err="1">
                <a:solidFill>
                  <a:srgbClr val="FF0000"/>
                </a:solidFill>
              </a:rPr>
              <a:t>towards</a:t>
            </a:r>
            <a:r>
              <a:rPr lang="it-IT" b="1" dirty="0">
                <a:solidFill>
                  <a:srgbClr val="FF0000"/>
                </a:solidFill>
              </a:rPr>
              <a:t> </a:t>
            </a:r>
            <a:r>
              <a:rPr lang="it-IT" b="1" dirty="0" err="1">
                <a:solidFill>
                  <a:srgbClr val="FF0000"/>
                </a:solidFill>
              </a:rPr>
              <a:t>larger</a:t>
            </a:r>
            <a:r>
              <a:rPr lang="it-IT" b="1" dirty="0">
                <a:solidFill>
                  <a:srgbClr val="FF0000"/>
                </a:solidFill>
              </a:rPr>
              <a:t> </a:t>
            </a:r>
            <a:r>
              <a:rPr lang="it-IT" b="1" dirty="0" err="1">
                <a:solidFill>
                  <a:srgbClr val="FF0000"/>
                </a:solidFill>
              </a:rPr>
              <a:t>photon</a:t>
            </a:r>
            <a:r>
              <a:rPr lang="it-IT" b="1" dirty="0">
                <a:solidFill>
                  <a:srgbClr val="FF0000"/>
                </a:solidFill>
              </a:rPr>
              <a:t> energy?</a:t>
            </a:r>
          </a:p>
        </p:txBody>
      </p:sp>
      <p:cxnSp>
        <p:nvCxnSpPr>
          <p:cNvPr id="17" name="Connettore 2 16">
            <a:extLst>
              <a:ext uri="{FF2B5EF4-FFF2-40B4-BE49-F238E27FC236}">
                <a16:creationId xmlns:a16="http://schemas.microsoft.com/office/drawing/2014/main" id="{9E07F9FC-3BC8-095E-D1E3-C88E204D9843}"/>
              </a:ext>
            </a:extLst>
          </p:cNvPr>
          <p:cNvCxnSpPr/>
          <p:nvPr/>
        </p:nvCxnSpPr>
        <p:spPr bwMode="auto">
          <a:xfrm>
            <a:off x="2483768" y="3429000"/>
            <a:ext cx="4248472" cy="0"/>
          </a:xfrm>
          <a:prstGeom prst="straightConnector1">
            <a:avLst/>
          </a:prstGeom>
          <a:solidFill>
            <a:schemeClr val="accent1"/>
          </a:solidFill>
          <a:ln w="25400" cap="flat" cmpd="sng" algn="ctr">
            <a:solidFill>
              <a:schemeClr val="tx1"/>
            </a:solidFill>
            <a:prstDash val="solid"/>
            <a:round/>
            <a:headEnd type="triangle"/>
            <a:tailEnd type="triangle"/>
          </a:ln>
          <a:effectLst/>
        </p:spPr>
      </p:cxnSp>
      <p:cxnSp>
        <p:nvCxnSpPr>
          <p:cNvPr id="18" name="Connettore 2 17">
            <a:extLst>
              <a:ext uri="{FF2B5EF4-FFF2-40B4-BE49-F238E27FC236}">
                <a16:creationId xmlns:a16="http://schemas.microsoft.com/office/drawing/2014/main" id="{549CC2EE-927C-ACD2-AEFC-DD121CD38A5E}"/>
              </a:ext>
            </a:extLst>
          </p:cNvPr>
          <p:cNvCxnSpPr>
            <a:cxnSpLocks/>
          </p:cNvCxnSpPr>
          <p:nvPr/>
        </p:nvCxnSpPr>
        <p:spPr bwMode="auto">
          <a:xfrm>
            <a:off x="6163966" y="3429000"/>
            <a:ext cx="0" cy="1293996"/>
          </a:xfrm>
          <a:prstGeom prst="straightConnector1">
            <a:avLst/>
          </a:prstGeom>
          <a:solidFill>
            <a:schemeClr val="accent1"/>
          </a:solidFill>
          <a:ln w="25400" cap="flat" cmpd="sng" algn="ctr">
            <a:solidFill>
              <a:schemeClr val="tx1"/>
            </a:solidFill>
            <a:prstDash val="solid"/>
            <a:round/>
            <a:headEnd type="triangle"/>
            <a:tailEnd type="triangle"/>
          </a:ln>
          <a:effectLst/>
        </p:spPr>
      </p:cxnSp>
      <p:sp>
        <p:nvSpPr>
          <p:cNvPr id="3" name="CasellaDiTesto 2">
            <a:extLst>
              <a:ext uri="{FF2B5EF4-FFF2-40B4-BE49-F238E27FC236}">
                <a16:creationId xmlns:a16="http://schemas.microsoft.com/office/drawing/2014/main" id="{15ECC89B-9D45-FB59-326C-30979997CB81}"/>
              </a:ext>
            </a:extLst>
          </p:cNvPr>
          <p:cNvSpPr txBox="1"/>
          <p:nvPr/>
        </p:nvSpPr>
        <p:spPr>
          <a:xfrm>
            <a:off x="467544" y="6125986"/>
            <a:ext cx="1931939" cy="584775"/>
          </a:xfrm>
          <a:prstGeom prst="rect">
            <a:avLst/>
          </a:prstGeom>
          <a:noFill/>
        </p:spPr>
        <p:txBody>
          <a:bodyPr wrap="none" rtlCol="0">
            <a:spAutoFit/>
          </a:bodyPr>
          <a:lstStyle/>
          <a:p>
            <a:r>
              <a:rPr lang="it-IT" sz="3200"/>
              <a:t>X=2</a:t>
            </a:r>
            <a:r>
              <a:rPr lang="it-IT" sz="3200">
                <a:latin typeface="Symbol" panose="05050102010706020507" pitchFamily="18" charset="2"/>
              </a:rPr>
              <a:t>g</a:t>
            </a:r>
            <a:r>
              <a:rPr lang="it-IT" sz="3200" dirty="0"/>
              <a:t>=204</a:t>
            </a:r>
            <a:endParaRPr lang="it-IT" sz="3200" baseline="30000" dirty="0"/>
          </a:p>
        </p:txBody>
      </p:sp>
    </p:spTree>
    <p:extLst>
      <p:ext uri="{BB962C8B-B14F-4D97-AF65-F5344CB8AC3E}">
        <p14:creationId xmlns:p14="http://schemas.microsoft.com/office/powerpoint/2010/main" val="34446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25E4AC2-AE8B-5764-AC78-AB19D09D95C0}"/>
            </a:ext>
          </a:extLst>
        </p:cNvPr>
        <p:cNvGrpSpPr/>
        <p:nvPr/>
      </p:nvGrpSpPr>
      <p:grpSpPr>
        <a:xfrm>
          <a:off x="0" y="0"/>
          <a:ext cx="0" cy="0"/>
          <a:chOff x="0" y="0"/>
          <a:chExt cx="0" cy="0"/>
        </a:xfrm>
      </p:grpSpPr>
      <p:sp>
        <p:nvSpPr>
          <p:cNvPr id="18435" name="CasellaDiTesto 6">
            <a:extLst>
              <a:ext uri="{FF2B5EF4-FFF2-40B4-BE49-F238E27FC236}">
                <a16:creationId xmlns:a16="http://schemas.microsoft.com/office/drawing/2014/main" id="{EA573CF0-7A58-3FDD-B3AC-A8597BFCB4F4}"/>
              </a:ext>
            </a:extLst>
          </p:cNvPr>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DF4BAA72-3A43-C2EC-6CFD-898725CD6335}"/>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Segnaposto data 6">
            <a:extLst>
              <a:ext uri="{FF2B5EF4-FFF2-40B4-BE49-F238E27FC236}">
                <a16:creationId xmlns:a16="http://schemas.microsoft.com/office/drawing/2014/main" id="{6381ED82-B862-8F9D-229F-5C7E8D5BB1D2}"/>
              </a:ext>
            </a:extLst>
          </p:cNvPr>
          <p:cNvSpPr>
            <a:spLocks noGrp="1"/>
          </p:cNvSpPr>
          <p:nvPr>
            <p:ph type="dt" sz="quarter" idx="10"/>
          </p:nvPr>
        </p:nvSpPr>
        <p:spPr>
          <a:xfrm>
            <a:off x="35496" y="6546468"/>
            <a:ext cx="5040560" cy="2836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pic>
        <p:nvPicPr>
          <p:cNvPr id="6" name="Picture 5">
            <a:extLst>
              <a:ext uri="{FF2B5EF4-FFF2-40B4-BE49-F238E27FC236}">
                <a16:creationId xmlns:a16="http://schemas.microsoft.com/office/drawing/2014/main" id="{26F069B2-39E5-2DB7-B6C4-09B048FE0BC0}"/>
              </a:ext>
            </a:extLst>
          </p:cNvPr>
          <p:cNvPicPr>
            <a:picLocks noChangeAspect="1"/>
          </p:cNvPicPr>
          <p:nvPr/>
        </p:nvPicPr>
        <p:blipFill>
          <a:blip r:embed="rId4"/>
          <a:stretch>
            <a:fillRect/>
          </a:stretch>
        </p:blipFill>
        <p:spPr>
          <a:xfrm>
            <a:off x="107504" y="2381250"/>
            <a:ext cx="8892843" cy="2199878"/>
          </a:xfrm>
          <a:prstGeom prst="rect">
            <a:avLst/>
          </a:prstGeom>
        </p:spPr>
      </p:pic>
      <p:sp>
        <p:nvSpPr>
          <p:cNvPr id="7" name="Rectangle 6">
            <a:extLst>
              <a:ext uri="{FF2B5EF4-FFF2-40B4-BE49-F238E27FC236}">
                <a16:creationId xmlns:a16="http://schemas.microsoft.com/office/drawing/2014/main" id="{F15D8737-1F41-CD4D-398A-B3FAA9E757C4}"/>
              </a:ext>
            </a:extLst>
          </p:cNvPr>
          <p:cNvSpPr/>
          <p:nvPr/>
        </p:nvSpPr>
        <p:spPr bwMode="auto">
          <a:xfrm>
            <a:off x="5868144" y="4221088"/>
            <a:ext cx="3132203"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T" sz="2400" b="0" i="0" u="none" strike="noStrike" cap="none" normalizeH="0" baseline="0">
              <a:ln>
                <a:noFill/>
              </a:ln>
              <a:solidFill>
                <a:schemeClr val="tx1"/>
              </a:solidFill>
              <a:effectLst/>
              <a:latin typeface="Times" pitchFamily="-111" charset="0"/>
            </a:endParaRPr>
          </a:p>
        </p:txBody>
      </p:sp>
    </p:spTree>
    <p:extLst>
      <p:ext uri="{BB962C8B-B14F-4D97-AF65-F5344CB8AC3E}">
        <p14:creationId xmlns:p14="http://schemas.microsoft.com/office/powerpoint/2010/main" val="3793900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EE42268-6129-A2BB-48AE-483729A534F8}"/>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52D7125-054F-8F19-2FAD-85378C19A4A2}"/>
              </a:ext>
            </a:extLst>
          </p:cNvPr>
          <p:cNvPicPr>
            <a:picLocks noChangeAspect="1"/>
          </p:cNvPicPr>
          <p:nvPr/>
        </p:nvPicPr>
        <p:blipFill>
          <a:blip r:embed="rId2"/>
          <a:stretch>
            <a:fillRect/>
          </a:stretch>
        </p:blipFill>
        <p:spPr>
          <a:xfrm>
            <a:off x="40477" y="29829"/>
            <a:ext cx="1219155" cy="737276"/>
          </a:xfrm>
          <a:prstGeom prst="rect">
            <a:avLst/>
          </a:prstGeom>
        </p:spPr>
      </p:pic>
      <p:sp>
        <p:nvSpPr>
          <p:cNvPr id="2" name="TextBox 1">
            <a:extLst>
              <a:ext uri="{FF2B5EF4-FFF2-40B4-BE49-F238E27FC236}">
                <a16:creationId xmlns:a16="http://schemas.microsoft.com/office/drawing/2014/main" id="{6FB03CB9-0A42-82FA-80BD-C4573FB777E9}"/>
              </a:ext>
            </a:extLst>
          </p:cNvPr>
          <p:cNvSpPr txBox="1"/>
          <p:nvPr/>
        </p:nvSpPr>
        <p:spPr>
          <a:xfrm>
            <a:off x="1539106" y="116632"/>
            <a:ext cx="6551795" cy="1938992"/>
          </a:xfrm>
          <a:prstGeom prst="rect">
            <a:avLst/>
          </a:prstGeom>
          <a:noFill/>
        </p:spPr>
        <p:txBody>
          <a:bodyPr wrap="none" rtlCol="0">
            <a:spAutoFit/>
          </a:bodyPr>
          <a:lstStyle/>
          <a:p>
            <a:pPr algn="ctr"/>
            <a:r>
              <a:rPr lang="en-IT"/>
              <a:t>We asked Chat-GPT again (Oct. 26th 2024),</a:t>
            </a:r>
          </a:p>
          <a:p>
            <a:pPr algn="ctr"/>
            <a:r>
              <a:rPr lang="en-IT"/>
              <a:t>after recommending her/him/it reading our 2 papers</a:t>
            </a:r>
          </a:p>
          <a:p>
            <a:pPr algn="ctr"/>
            <a:br>
              <a:rPr lang="en-GB">
                <a:effectLst/>
                <a:latin typeface="Helvetica Neue" panose="02000503000000020004" pitchFamily="2" charset="0"/>
              </a:rPr>
            </a:br>
            <a:r>
              <a:rPr lang="en-GB">
                <a:effectLst/>
                <a:latin typeface="Helvetica Neue" panose="02000503000000020004" pitchFamily="2" charset="0"/>
              </a:rPr>
              <a:t> </a:t>
            </a:r>
            <a:r>
              <a:rPr lang="en-GB">
                <a:effectLst/>
                <a:latin typeface="Helvetica Neue" panose="02000503000000020004" pitchFamily="2" charset="0"/>
                <a:hlinkClick r:id="rId3"/>
              </a:rPr>
              <a:t>10.1103/PhysRevAccelBeams.27.080701</a:t>
            </a:r>
            <a:endParaRPr lang="en-GB">
              <a:effectLst/>
              <a:latin typeface="Helvetica Neue" panose="02000503000000020004" pitchFamily="2" charset="0"/>
            </a:endParaRPr>
          </a:p>
          <a:p>
            <a:r>
              <a:rPr lang="en-GB">
                <a:effectLst/>
                <a:latin typeface="Helvetica Neue" panose="02000503000000020004" pitchFamily="2" charset="0"/>
              </a:rPr>
              <a:t> </a:t>
            </a:r>
            <a:r>
              <a:rPr lang="en-GB">
                <a:effectLst/>
                <a:latin typeface="Helvetica Neue" panose="02000503000000020004" pitchFamily="2" charset="0"/>
                <a:hlinkClick r:id="rId4"/>
              </a:rPr>
              <a:t>https://doi.org/10.1016/j.nima.2024.169964</a:t>
            </a:r>
            <a:endParaRPr lang="en-GB">
              <a:effectLst/>
              <a:latin typeface="Helvetica Neue" panose="02000503000000020004" pitchFamily="2" charset="0"/>
            </a:endParaRPr>
          </a:p>
        </p:txBody>
      </p:sp>
      <p:sp>
        <p:nvSpPr>
          <p:cNvPr id="4" name="TextBox 3">
            <a:extLst>
              <a:ext uri="{FF2B5EF4-FFF2-40B4-BE49-F238E27FC236}">
                <a16:creationId xmlns:a16="http://schemas.microsoft.com/office/drawing/2014/main" id="{D316BB89-2E49-CAFD-DB17-F8F312945E8B}"/>
              </a:ext>
            </a:extLst>
          </p:cNvPr>
          <p:cNvSpPr txBox="1"/>
          <p:nvPr/>
        </p:nvSpPr>
        <p:spPr>
          <a:xfrm>
            <a:off x="179513" y="2298352"/>
            <a:ext cx="8856984" cy="4154984"/>
          </a:xfrm>
          <a:prstGeom prst="rect">
            <a:avLst/>
          </a:prstGeom>
          <a:noFill/>
        </p:spPr>
        <p:txBody>
          <a:bodyPr wrap="square" rtlCol="0">
            <a:spAutoFit/>
          </a:bodyPr>
          <a:lstStyle/>
          <a:p>
            <a:pPr algn="ctr"/>
            <a:r>
              <a:rPr lang="en-GB">
                <a:effectLst/>
                <a:latin typeface="Helvetica Neue" panose="02000503000000020004" pitchFamily="2" charset="0"/>
              </a:rPr>
              <a:t>Now that Full Inverse Compton Scattering (FICS) demonstrates</a:t>
            </a:r>
          </a:p>
          <a:p>
            <a:pPr algn="ctr"/>
            <a:r>
              <a:rPr lang="en-GB">
                <a:effectLst/>
                <a:latin typeface="Helvetica Neue" panose="02000503000000020004" pitchFamily="2" charset="0"/>
              </a:rPr>
              <a:t>that total energy transfer from an electron to a photon is</a:t>
            </a:r>
          </a:p>
          <a:p>
            <a:pPr algn="ctr"/>
            <a:r>
              <a:rPr lang="en-GB">
                <a:effectLst/>
                <a:latin typeface="Helvetica Neue" panose="02000503000000020004" pitchFamily="2" charset="0"/>
              </a:rPr>
              <a:t>theoretically possible, it shifts our understanding of photon-</a:t>
            </a:r>
          </a:p>
          <a:p>
            <a:pPr algn="ctr"/>
            <a:r>
              <a:rPr lang="en-GB">
                <a:effectLst/>
                <a:latin typeface="Helvetica Neue" panose="02000503000000020004" pitchFamily="2" charset="0"/>
              </a:rPr>
              <a:t>electron interactions, especially at high energies.</a:t>
            </a:r>
          </a:p>
          <a:p>
            <a:pPr algn="ctr"/>
            <a:r>
              <a:rPr lang="en-GB">
                <a:effectLst/>
                <a:latin typeface="Helvetica Neue" panose="02000503000000020004" pitchFamily="2" charset="0"/>
              </a:rPr>
              <a:t>This interaction is unique because the electron can stop completely and transfer all its kinetic energy to the photon in a controlled, head-on setup.</a:t>
            </a:r>
          </a:p>
          <a:p>
            <a:pPr algn="ctr"/>
            <a:r>
              <a:rPr lang="en-GB">
                <a:effectLst/>
                <a:latin typeface="Helvetica Neue" panose="02000503000000020004" pitchFamily="2" charset="0"/>
              </a:rPr>
              <a:t>This level of energy transfer efficiency has significant implications, potentially enabling precise photon energy boosts and offering new applications in particle accelerators and high-energy astrophysics.</a:t>
            </a:r>
          </a:p>
        </p:txBody>
      </p:sp>
      <p:sp>
        <p:nvSpPr>
          <p:cNvPr id="5" name="Segnaposto data 6">
            <a:extLst>
              <a:ext uri="{FF2B5EF4-FFF2-40B4-BE49-F238E27FC236}">
                <a16:creationId xmlns:a16="http://schemas.microsoft.com/office/drawing/2014/main" id="{57837356-0E15-73A4-743A-F2AD11C87B2C}"/>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8214964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CasellaDiTesto 6"/>
          <p:cNvSpPr txBox="1">
            <a:spLocks noChangeArrowheads="1"/>
          </p:cNvSpPr>
          <p:nvPr/>
        </p:nvSpPr>
        <p:spPr bwMode="auto">
          <a:xfrm>
            <a:off x="9334500" y="-12700"/>
            <a:ext cx="184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it-IT"/>
          </a:p>
        </p:txBody>
      </p:sp>
      <p:pic>
        <p:nvPicPr>
          <p:cNvPr id="3" name="Picture 2">
            <a:extLst>
              <a:ext uri="{FF2B5EF4-FFF2-40B4-BE49-F238E27FC236}">
                <a16:creationId xmlns:a16="http://schemas.microsoft.com/office/drawing/2014/main" id="{4120F11C-8F7D-16BA-486A-511AAF46C591}"/>
              </a:ext>
            </a:extLst>
          </p:cNvPr>
          <p:cNvPicPr>
            <a:picLocks noChangeAspect="1"/>
          </p:cNvPicPr>
          <p:nvPr/>
        </p:nvPicPr>
        <p:blipFill>
          <a:blip r:embed="rId3"/>
          <a:stretch>
            <a:fillRect/>
          </a:stretch>
        </p:blipFill>
        <p:spPr>
          <a:xfrm>
            <a:off x="40477" y="29829"/>
            <a:ext cx="1219155" cy="737276"/>
          </a:xfrm>
          <a:prstGeom prst="rect">
            <a:avLst/>
          </a:prstGeom>
        </p:spPr>
      </p:pic>
      <p:sp>
        <p:nvSpPr>
          <p:cNvPr id="4" name="TextBox 3">
            <a:extLst>
              <a:ext uri="{FF2B5EF4-FFF2-40B4-BE49-F238E27FC236}">
                <a16:creationId xmlns:a16="http://schemas.microsoft.com/office/drawing/2014/main" id="{BAAF504C-E860-392A-3DBC-B4DDE7E816A5}"/>
              </a:ext>
            </a:extLst>
          </p:cNvPr>
          <p:cNvSpPr txBox="1"/>
          <p:nvPr/>
        </p:nvSpPr>
        <p:spPr>
          <a:xfrm>
            <a:off x="3212028" y="260648"/>
            <a:ext cx="1705916" cy="461665"/>
          </a:xfrm>
          <a:prstGeom prst="rect">
            <a:avLst/>
          </a:prstGeom>
          <a:noFill/>
        </p:spPr>
        <p:txBody>
          <a:bodyPr wrap="none" rtlCol="0">
            <a:spAutoFit/>
          </a:bodyPr>
          <a:lstStyle/>
          <a:p>
            <a:r>
              <a:rPr lang="en-IT"/>
              <a:t>Conclusions</a:t>
            </a:r>
          </a:p>
        </p:txBody>
      </p:sp>
      <p:sp>
        <p:nvSpPr>
          <p:cNvPr id="5" name="TextBox 4">
            <a:extLst>
              <a:ext uri="{FF2B5EF4-FFF2-40B4-BE49-F238E27FC236}">
                <a16:creationId xmlns:a16="http://schemas.microsoft.com/office/drawing/2014/main" id="{F8F6C6C9-C893-B6F1-614E-C383F6EC8072}"/>
              </a:ext>
            </a:extLst>
          </p:cNvPr>
          <p:cNvSpPr txBox="1"/>
          <p:nvPr/>
        </p:nvSpPr>
        <p:spPr>
          <a:xfrm>
            <a:off x="107504" y="836712"/>
            <a:ext cx="8838445" cy="5632311"/>
          </a:xfrm>
          <a:prstGeom prst="rect">
            <a:avLst/>
          </a:prstGeom>
          <a:noFill/>
        </p:spPr>
        <p:txBody>
          <a:bodyPr wrap="none" rtlCol="0">
            <a:spAutoFit/>
          </a:bodyPr>
          <a:lstStyle/>
          <a:p>
            <a:r>
              <a:rPr lang="en-IT" b="1" i="1">
                <a:solidFill>
                  <a:srgbClr val="00B050"/>
                </a:solidFill>
              </a:rPr>
              <a:t>Old Physics revisited shows new regimes of extreme electron-photon</a:t>
            </a:r>
          </a:p>
          <a:p>
            <a:r>
              <a:rPr lang="en-IT" b="1" i="1">
                <a:solidFill>
                  <a:srgbClr val="00B050"/>
                </a:solidFill>
              </a:rPr>
              <a:t>beam collisions with potentials towards:</a:t>
            </a:r>
          </a:p>
          <a:p>
            <a:endParaRPr lang="en-IT"/>
          </a:p>
          <a:p>
            <a:r>
              <a:rPr lang="en-IT"/>
              <a:t>New generation Radiation S</a:t>
            </a:r>
            <a:r>
              <a:rPr lang="en-GB"/>
              <a:t>o</a:t>
            </a:r>
            <a:r>
              <a:rPr lang="en-IT"/>
              <a:t>urces based on Spectral Purification</a:t>
            </a:r>
          </a:p>
          <a:p>
            <a:r>
              <a:rPr lang="en-IT"/>
              <a:t>(ICS in deep recoil)</a:t>
            </a:r>
          </a:p>
          <a:p>
            <a:endParaRPr lang="en-IT"/>
          </a:p>
          <a:p>
            <a:r>
              <a:rPr lang="en-IT"/>
              <a:t>Amazing tests of stopping ultra-relativistic electrons in vacuum,</a:t>
            </a:r>
          </a:p>
          <a:p>
            <a:r>
              <a:rPr lang="en-IT"/>
              <a:t>attaining extreme accelerations (many orders of magnitude higher</a:t>
            </a:r>
          </a:p>
          <a:p>
            <a:r>
              <a:rPr lang="en-IT"/>
              <a:t>than any other mechanism) to detect Unruh radiation</a:t>
            </a:r>
          </a:p>
          <a:p>
            <a:endParaRPr lang="en-IT"/>
          </a:p>
          <a:p>
            <a:r>
              <a:rPr lang="en-IT"/>
              <a:t>Trapping/charging plasma mirror devices with electrons via S.C.S.</a:t>
            </a:r>
          </a:p>
          <a:p>
            <a:endParaRPr lang="en-IT"/>
          </a:p>
          <a:p>
            <a:r>
              <a:rPr lang="en-IT"/>
              <a:t>Universe opacity to high energy (TeV, PeV) photons: a Compton relay</a:t>
            </a:r>
          </a:p>
          <a:p>
            <a:r>
              <a:rPr lang="en-IT"/>
              <a:t>based on FICS&amp;Breit-Wheeler cosmic cascade. C</a:t>
            </a:r>
            <a:r>
              <a:rPr lang="en-GB"/>
              <a:t>o</a:t>
            </a:r>
            <a:r>
              <a:rPr lang="en-IT"/>
              <a:t>smic gamma ray</a:t>
            </a:r>
          </a:p>
          <a:p>
            <a:r>
              <a:rPr lang="en-IT"/>
              <a:t>sources and the role of FICS.</a:t>
            </a:r>
          </a:p>
        </p:txBody>
      </p:sp>
      <p:sp>
        <p:nvSpPr>
          <p:cNvPr id="2" name="Segnaposto data 6">
            <a:extLst>
              <a:ext uri="{FF2B5EF4-FFF2-40B4-BE49-F238E27FC236}">
                <a16:creationId xmlns:a16="http://schemas.microsoft.com/office/drawing/2014/main" id="{D7C232E9-6F5B-B57B-30EE-270C66A9E4B5}"/>
              </a:ext>
            </a:extLst>
          </p:cNvPr>
          <p:cNvSpPr>
            <a:spLocks noGrp="1"/>
          </p:cNvSpPr>
          <p:nvPr>
            <p:ph type="dt" sz="quarter" idx="10"/>
          </p:nvPr>
        </p:nvSpPr>
        <p:spPr>
          <a:xfrm>
            <a:off x="35496" y="6546468"/>
            <a:ext cx="5040560" cy="2836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Univ. di Ferrara, Dip. di Fisica – Seminario, 15 Nov. 2024</a:t>
            </a:r>
            <a:endParaRPr lang="en-US" sz="1600"/>
          </a:p>
        </p:txBody>
      </p:sp>
    </p:spTree>
    <p:extLst>
      <p:ext uri="{BB962C8B-B14F-4D97-AF65-F5344CB8AC3E}">
        <p14:creationId xmlns:p14="http://schemas.microsoft.com/office/powerpoint/2010/main" val="24672283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A22323-7A21-C609-E5F7-038A3872D4C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CCA34A50-67F2-8056-1755-4534757D6BF3}"/>
              </a:ext>
            </a:extLst>
          </p:cNvPr>
          <p:cNvPicPr>
            <a:picLocks noChangeAspect="1"/>
          </p:cNvPicPr>
          <p:nvPr/>
        </p:nvPicPr>
        <p:blipFill>
          <a:blip r:embed="rId2"/>
          <a:stretch>
            <a:fillRect/>
          </a:stretch>
        </p:blipFill>
        <p:spPr>
          <a:xfrm>
            <a:off x="21906" y="6197476"/>
            <a:ext cx="4214412" cy="471884"/>
          </a:xfrm>
          <a:prstGeom prst="rect">
            <a:avLst/>
          </a:prstGeom>
        </p:spPr>
      </p:pic>
      <p:pic>
        <p:nvPicPr>
          <p:cNvPr id="18" name="Picture 17">
            <a:extLst>
              <a:ext uri="{FF2B5EF4-FFF2-40B4-BE49-F238E27FC236}">
                <a16:creationId xmlns:a16="http://schemas.microsoft.com/office/drawing/2014/main" id="{22C32E60-50C8-F0A9-CF5F-0317EC789AFA}"/>
              </a:ext>
            </a:extLst>
          </p:cNvPr>
          <p:cNvPicPr>
            <a:picLocks noChangeAspect="1"/>
          </p:cNvPicPr>
          <p:nvPr/>
        </p:nvPicPr>
        <p:blipFill>
          <a:blip r:embed="rId3"/>
          <a:stretch>
            <a:fillRect/>
          </a:stretch>
        </p:blipFill>
        <p:spPr>
          <a:xfrm>
            <a:off x="40478" y="29829"/>
            <a:ext cx="991280" cy="599470"/>
          </a:xfrm>
          <a:prstGeom prst="rect">
            <a:avLst/>
          </a:prstGeom>
        </p:spPr>
      </p:pic>
      <p:pic>
        <p:nvPicPr>
          <p:cNvPr id="4" name="Picture 3" descr="A diagram of a nuclear physics experiment&#10;&#10;Description automatically generated">
            <a:extLst>
              <a:ext uri="{FF2B5EF4-FFF2-40B4-BE49-F238E27FC236}">
                <a16:creationId xmlns:a16="http://schemas.microsoft.com/office/drawing/2014/main" id="{B7CF10A9-2F5A-E3B9-2AEE-FA2D095EBFAF}"/>
              </a:ext>
            </a:extLst>
          </p:cNvPr>
          <p:cNvPicPr>
            <a:picLocks noChangeAspect="1"/>
          </p:cNvPicPr>
          <p:nvPr/>
        </p:nvPicPr>
        <p:blipFill>
          <a:blip r:embed="rId4"/>
          <a:stretch>
            <a:fillRect/>
          </a:stretch>
        </p:blipFill>
        <p:spPr>
          <a:xfrm>
            <a:off x="4572000" y="398467"/>
            <a:ext cx="4017640" cy="215142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E444B4-6E81-7379-387D-E310E5B5095D}"/>
                  </a:ext>
                </a:extLst>
              </p:cNvPr>
              <p:cNvSpPr txBox="1"/>
              <p:nvPr/>
            </p:nvSpPr>
            <p:spPr>
              <a:xfrm>
                <a:off x="5724128" y="1271525"/>
                <a:ext cx="2758897" cy="405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rPr>
                          </m:ctrlPr>
                        </m:sSubPr>
                        <m:e>
                          <m:r>
                            <a:rPr lang="it-IT" b="0" i="1">
                              <a:latin typeface="Cambria Math" panose="02040503050406030204" pitchFamily="18" charset="0"/>
                            </a:rPr>
                            <m:t>𝑇</m:t>
                          </m:r>
                        </m:e>
                        <m:sub>
                          <m:r>
                            <a:rPr lang="it-IT" b="0" i="1">
                              <a:latin typeface="Cambria Math" panose="02040503050406030204" pitchFamily="18" charset="0"/>
                            </a:rPr>
                            <m:t>𝑒</m:t>
                          </m:r>
                        </m:sub>
                      </m:sSub>
                      <m:r>
                        <a:rPr lang="it-IT" b="0" i="1">
                          <a:latin typeface="Cambria Math" panose="02040503050406030204" pitchFamily="18" charset="0"/>
                        </a:rPr>
                        <m:t>    ;</m:t>
                      </m:r>
                      <m:sSub>
                        <m:sSubPr>
                          <m:ctrlPr>
                            <a:rPr lang="it-IT" i="1">
                              <a:solidFill>
                                <a:srgbClr val="FF0000"/>
                              </a:solidFill>
                              <a:latin typeface="Cambria Math" panose="02040503050406030204" pitchFamily="18" charset="0"/>
                            </a:rPr>
                          </m:ctrlPr>
                        </m:sSubPr>
                        <m:e>
                          <m:r>
                            <a:rPr lang="it-IT" b="0" i="1">
                              <a:solidFill>
                                <a:srgbClr val="FF0000"/>
                              </a:solidFill>
                              <a:latin typeface="Cambria Math" panose="02040503050406030204" pitchFamily="18" charset="0"/>
                            </a:rPr>
                            <m:t>    </m:t>
                          </m:r>
                          <m:r>
                            <a:rPr lang="it-IT" i="1">
                              <a:solidFill>
                                <a:srgbClr val="FF0000"/>
                              </a:solidFill>
                              <a:latin typeface="Cambria Math" panose="02040503050406030204" pitchFamily="18" charset="0"/>
                            </a:rPr>
                            <m:t>𝐸</m:t>
                          </m:r>
                        </m:e>
                        <m:sub>
                          <m:r>
                            <a:rPr lang="it-IT" i="1">
                              <a:solidFill>
                                <a:srgbClr val="FF0000"/>
                              </a:solidFill>
                              <a:latin typeface="Cambria Math" panose="02040503050406030204" pitchFamily="18" charset="0"/>
                              <a:ea typeface="Cambria Math" panose="02040503050406030204" pitchFamily="18" charset="0"/>
                            </a:rPr>
                            <m:t>𝑝h</m:t>
                          </m:r>
                        </m:sub>
                      </m:sSub>
                      <m:r>
                        <a:rPr lang="it-IT" b="0" i="1">
                          <a:solidFill>
                            <a:srgbClr val="FF0000"/>
                          </a:solidFill>
                          <a:latin typeface="Cambria Math" panose="02040503050406030204" pitchFamily="18" charset="0"/>
                          <a:ea typeface="Cambria Math" panose="02040503050406030204" pitchFamily="18" charset="0"/>
                        </a:rPr>
                        <m:t>=0.5</m:t>
                      </m:r>
                      <m:r>
                        <a:rPr lang="it-IT" b="0" i="1">
                          <a:solidFill>
                            <a:srgbClr val="FF0000"/>
                          </a:solidFill>
                          <a:latin typeface="Cambria Math" panose="02040503050406030204" pitchFamily="18" charset="0"/>
                          <a:ea typeface="Cambria Math" panose="02040503050406030204" pitchFamily="18" charset="0"/>
                        </a:rPr>
                        <m:t>𝑚</m:t>
                      </m:r>
                      <m:sSup>
                        <m:sSupPr>
                          <m:ctrlPr>
                            <a:rPr lang="it-IT" b="0" i="1">
                              <a:solidFill>
                                <a:srgbClr val="FF0000"/>
                              </a:solidFill>
                              <a:latin typeface="Cambria Math" panose="02040503050406030204" pitchFamily="18" charset="0"/>
                              <a:ea typeface="Cambria Math" panose="02040503050406030204" pitchFamily="18" charset="0"/>
                            </a:rPr>
                          </m:ctrlPr>
                        </m:sSupPr>
                        <m:e>
                          <m:r>
                            <a:rPr lang="it-IT" b="0" i="1">
                              <a:solidFill>
                                <a:srgbClr val="FF0000"/>
                              </a:solidFill>
                              <a:latin typeface="Cambria Math" panose="02040503050406030204" pitchFamily="18" charset="0"/>
                              <a:ea typeface="Cambria Math" panose="02040503050406030204" pitchFamily="18" charset="0"/>
                            </a:rPr>
                            <m:t>𝑐</m:t>
                          </m:r>
                        </m:e>
                        <m:sup>
                          <m:r>
                            <a:rPr lang="it-IT" b="0" i="1">
                              <a:solidFill>
                                <a:srgbClr val="FF0000"/>
                              </a:solidFill>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5" name="TextBox 4">
                <a:extLst>
                  <a:ext uri="{FF2B5EF4-FFF2-40B4-BE49-F238E27FC236}">
                    <a16:creationId xmlns:a16="http://schemas.microsoft.com/office/drawing/2014/main" id="{D6E444B4-6E81-7379-387D-E310E5B5095D}"/>
                  </a:ext>
                </a:extLst>
              </p:cNvPr>
              <p:cNvSpPr txBox="1">
                <a:spLocks noRot="1" noChangeAspect="1" noMove="1" noResize="1" noEditPoints="1" noAdjustHandles="1" noChangeArrowheads="1" noChangeShapeType="1" noTextEdit="1"/>
              </p:cNvSpPr>
              <p:nvPr/>
            </p:nvSpPr>
            <p:spPr>
              <a:xfrm>
                <a:off x="5724128" y="1271525"/>
                <a:ext cx="2758897" cy="405304"/>
              </a:xfrm>
              <a:prstGeom prst="rect">
                <a:avLst/>
              </a:prstGeom>
              <a:blipFill>
                <a:blip r:embed="rId5"/>
                <a:stretch>
                  <a:fillRect l="-2283" t="-6250" r="-457" b="-28125"/>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935CF84-8B17-A849-B5FB-7C94781A4F1A}"/>
                  </a:ext>
                </a:extLst>
              </p:cNvPr>
              <p:cNvSpPr txBox="1"/>
              <p:nvPr/>
            </p:nvSpPr>
            <p:spPr>
              <a:xfrm>
                <a:off x="5165821" y="2581113"/>
                <a:ext cx="3870675" cy="4149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it-IT" i="1">
                              <a:latin typeface="Cambria Math" panose="02040503050406030204" pitchFamily="18" charset="0"/>
                            </a:rPr>
                          </m:ctrlPr>
                        </m:sSubSupPr>
                        <m:e>
                          <m:r>
                            <a:rPr lang="it-IT" b="0" i="1">
                              <a:latin typeface="Cambria Math" panose="02040503050406030204" pitchFamily="18" charset="0"/>
                            </a:rPr>
                            <m:t>𝑇</m:t>
                          </m:r>
                        </m:e>
                        <m:sub>
                          <m:r>
                            <a:rPr lang="it-IT" b="0" i="1">
                              <a:latin typeface="Cambria Math" panose="02040503050406030204" pitchFamily="18" charset="0"/>
                            </a:rPr>
                            <m:t>𝑒</m:t>
                          </m:r>
                        </m:sub>
                        <m:sup>
                          <m:r>
                            <a:rPr lang="it-IT" b="0" i="1">
                              <a:latin typeface="Cambria Math" panose="02040503050406030204" pitchFamily="18" charset="0"/>
                            </a:rPr>
                            <m:t>′</m:t>
                          </m:r>
                        </m:sup>
                      </m:sSubSup>
                      <m:r>
                        <a:rPr lang="it-IT" b="0" i="1">
                          <a:latin typeface="Cambria Math" panose="02040503050406030204" pitchFamily="18" charset="0"/>
                        </a:rPr>
                        <m:t>=0   ;</m:t>
                      </m:r>
                      <m:r>
                        <a:rPr lang="it-IT" i="1">
                          <a:solidFill>
                            <a:srgbClr val="FF0000"/>
                          </a:solidFill>
                          <a:latin typeface="Cambria Math" panose="02040503050406030204" pitchFamily="18" charset="0"/>
                        </a:rPr>
                        <m:t> </m:t>
                      </m:r>
                      <m:sSubSup>
                        <m:sSubSupPr>
                          <m:ctrlPr>
                            <a:rPr lang="it-IT" i="1">
                              <a:solidFill>
                                <a:srgbClr val="FF0000"/>
                              </a:solidFill>
                              <a:latin typeface="Cambria Math" panose="02040503050406030204" pitchFamily="18" charset="0"/>
                              <a:ea typeface="Cambria Math" panose="02040503050406030204" pitchFamily="18" charset="0"/>
                            </a:rPr>
                          </m:ctrlPr>
                        </m:sSubSupPr>
                        <m:e>
                          <m:r>
                            <a:rPr lang="it-IT" b="0" i="1">
                              <a:solidFill>
                                <a:srgbClr val="FF0000"/>
                              </a:solidFill>
                              <a:latin typeface="Cambria Math" panose="02040503050406030204" pitchFamily="18" charset="0"/>
                              <a:ea typeface="Cambria Math" panose="02040503050406030204" pitchFamily="18" charset="0"/>
                            </a:rPr>
                            <m:t>𝐸</m:t>
                          </m:r>
                        </m:e>
                        <m:sub>
                          <m:r>
                            <a:rPr lang="it-IT" b="0" i="1">
                              <a:solidFill>
                                <a:srgbClr val="FF0000"/>
                              </a:solidFill>
                              <a:latin typeface="Cambria Math" panose="02040503050406030204" pitchFamily="18" charset="0"/>
                              <a:ea typeface="Cambria Math" panose="02040503050406030204" pitchFamily="18" charset="0"/>
                            </a:rPr>
                            <m:t>𝑝h</m:t>
                          </m:r>
                        </m:sub>
                        <m:sup>
                          <m:r>
                            <a:rPr lang="it-IT" b="0" i="1">
                              <a:solidFill>
                                <a:srgbClr val="FF0000"/>
                              </a:solidFill>
                              <a:latin typeface="Cambria Math" panose="02040503050406030204" pitchFamily="18" charset="0"/>
                              <a:ea typeface="Cambria Math" panose="02040503050406030204" pitchFamily="18" charset="0"/>
                            </a:rPr>
                            <m:t>′</m:t>
                          </m:r>
                        </m:sup>
                      </m:sSubSup>
                      <m:r>
                        <a:rPr lang="it-IT" b="0" i="1">
                          <a:solidFill>
                            <a:srgbClr val="FF0000"/>
                          </a:solidFill>
                          <a:latin typeface="Cambria Math" panose="02040503050406030204" pitchFamily="18" charset="0"/>
                          <a:ea typeface="Cambria Math" panose="02040503050406030204" pitchFamily="18" charset="0"/>
                        </a:rPr>
                        <m:t> =</m:t>
                      </m:r>
                      <m:sSub>
                        <m:sSubPr>
                          <m:ctrlPr>
                            <a:rPr lang="it-IT" b="0" i="1">
                              <a:solidFill>
                                <a:srgbClr val="FF0000"/>
                              </a:solidFill>
                              <a:latin typeface="Cambria Math" panose="02040503050406030204" pitchFamily="18" charset="0"/>
                              <a:ea typeface="Cambria Math" panose="02040503050406030204" pitchFamily="18" charset="0"/>
                            </a:rPr>
                          </m:ctrlPr>
                        </m:sSubPr>
                        <m:e>
                          <m:r>
                            <a:rPr lang="it-IT" b="0" i="1">
                              <a:solidFill>
                                <a:srgbClr val="FF0000"/>
                              </a:solidFill>
                              <a:latin typeface="Cambria Math" panose="02040503050406030204" pitchFamily="18" charset="0"/>
                              <a:ea typeface="Cambria Math" panose="02040503050406030204" pitchFamily="18" charset="0"/>
                            </a:rPr>
                            <m:t>𝑇</m:t>
                          </m:r>
                        </m:e>
                        <m:sub>
                          <m:r>
                            <a:rPr lang="it-IT" b="0" i="1">
                              <a:solidFill>
                                <a:srgbClr val="FF0000"/>
                              </a:solidFill>
                              <a:latin typeface="Cambria Math" panose="02040503050406030204" pitchFamily="18" charset="0"/>
                              <a:ea typeface="Cambria Math" panose="02040503050406030204" pitchFamily="18" charset="0"/>
                            </a:rPr>
                            <m:t>𝑒</m:t>
                          </m:r>
                        </m:sub>
                      </m:sSub>
                      <m:r>
                        <a:rPr lang="it-IT" b="0" i="1">
                          <a:solidFill>
                            <a:srgbClr val="FF0000"/>
                          </a:solidFill>
                          <a:latin typeface="Cambria Math" panose="02040503050406030204" pitchFamily="18" charset="0"/>
                          <a:ea typeface="Cambria Math" panose="02040503050406030204" pitchFamily="18" charset="0"/>
                        </a:rPr>
                        <m:t>+0.5</m:t>
                      </m:r>
                      <m:r>
                        <a:rPr lang="it-IT" b="0" i="1">
                          <a:solidFill>
                            <a:srgbClr val="FF0000"/>
                          </a:solidFill>
                          <a:latin typeface="Cambria Math" panose="02040503050406030204" pitchFamily="18" charset="0"/>
                          <a:ea typeface="Cambria Math" panose="02040503050406030204" pitchFamily="18" charset="0"/>
                        </a:rPr>
                        <m:t>𝑚</m:t>
                      </m:r>
                      <m:sSup>
                        <m:sSupPr>
                          <m:ctrlPr>
                            <a:rPr lang="it-IT" b="0" i="1">
                              <a:solidFill>
                                <a:srgbClr val="FF0000"/>
                              </a:solidFill>
                              <a:latin typeface="Cambria Math" panose="02040503050406030204" pitchFamily="18" charset="0"/>
                              <a:ea typeface="Cambria Math" panose="02040503050406030204" pitchFamily="18" charset="0"/>
                            </a:rPr>
                          </m:ctrlPr>
                        </m:sSupPr>
                        <m:e>
                          <m:r>
                            <a:rPr lang="it-IT" b="0" i="1">
                              <a:solidFill>
                                <a:srgbClr val="FF0000"/>
                              </a:solidFill>
                              <a:latin typeface="Cambria Math" panose="02040503050406030204" pitchFamily="18" charset="0"/>
                              <a:ea typeface="Cambria Math" panose="02040503050406030204" pitchFamily="18" charset="0"/>
                            </a:rPr>
                            <m:t>𝑐</m:t>
                          </m:r>
                        </m:e>
                        <m:sup>
                          <m:r>
                            <a:rPr lang="it-IT" b="0" i="1">
                              <a:solidFill>
                                <a:srgbClr val="FF0000"/>
                              </a:solidFill>
                              <a:latin typeface="Cambria Math" panose="02040503050406030204" pitchFamily="18" charset="0"/>
                              <a:ea typeface="Cambria Math" panose="02040503050406030204" pitchFamily="18" charset="0"/>
                            </a:rPr>
                            <m:t>2</m:t>
                          </m:r>
                        </m:sup>
                      </m:sSup>
                    </m:oMath>
                  </m:oMathPara>
                </a14:m>
                <a:endParaRPr lang="en-US" baseline="30000"/>
              </a:p>
            </p:txBody>
          </p:sp>
        </mc:Choice>
        <mc:Fallback xmlns="">
          <p:sp>
            <p:nvSpPr>
              <p:cNvPr id="6" name="TextBox 5">
                <a:extLst>
                  <a:ext uri="{FF2B5EF4-FFF2-40B4-BE49-F238E27FC236}">
                    <a16:creationId xmlns:a16="http://schemas.microsoft.com/office/drawing/2014/main" id="{7935CF84-8B17-A849-B5FB-7C94781A4F1A}"/>
                  </a:ext>
                </a:extLst>
              </p:cNvPr>
              <p:cNvSpPr txBox="1">
                <a:spLocks noRot="1" noChangeAspect="1" noMove="1" noResize="1" noEditPoints="1" noAdjustHandles="1" noChangeArrowheads="1" noChangeShapeType="1" noTextEdit="1"/>
              </p:cNvSpPr>
              <p:nvPr/>
            </p:nvSpPr>
            <p:spPr>
              <a:xfrm>
                <a:off x="5165821" y="2581113"/>
                <a:ext cx="3870675" cy="414922"/>
              </a:xfrm>
              <a:prstGeom prst="rect">
                <a:avLst/>
              </a:prstGeom>
              <a:blipFill>
                <a:blip r:embed="rId6"/>
                <a:stretch>
                  <a:fillRect l="-1634" t="-6061" r="-327" b="-24242"/>
                </a:stretch>
              </a:blipFill>
            </p:spPr>
            <p:txBody>
              <a:bodyPr/>
              <a:lstStyle/>
              <a:p>
                <a:r>
                  <a:rPr lang="en-IT">
                    <a:noFill/>
                  </a:rPr>
                  <a:t> </a:t>
                </a:r>
              </a:p>
            </p:txBody>
          </p:sp>
        </mc:Fallback>
      </mc:AlternateContent>
      <p:sp>
        <p:nvSpPr>
          <p:cNvPr id="7" name="TextBox 6">
            <a:extLst>
              <a:ext uri="{FF2B5EF4-FFF2-40B4-BE49-F238E27FC236}">
                <a16:creationId xmlns:a16="http://schemas.microsoft.com/office/drawing/2014/main" id="{C18ED666-00BB-6DDF-5749-3EF130D447EB}"/>
              </a:ext>
            </a:extLst>
          </p:cNvPr>
          <p:cNvSpPr txBox="1"/>
          <p:nvPr/>
        </p:nvSpPr>
        <p:spPr>
          <a:xfrm>
            <a:off x="173381" y="743102"/>
            <a:ext cx="4363695" cy="461665"/>
          </a:xfrm>
          <a:prstGeom prst="rect">
            <a:avLst/>
          </a:prstGeom>
          <a:noFill/>
        </p:spPr>
        <p:txBody>
          <a:bodyPr wrap="none" rtlCol="0">
            <a:spAutoFit/>
          </a:bodyPr>
          <a:lstStyle/>
          <a:p>
            <a:r>
              <a:rPr lang="en-IT" b="1" i="1"/>
              <a:t>Full Inverse Compton Scattering</a:t>
            </a:r>
          </a:p>
        </p:txBody>
      </p:sp>
      <p:pic>
        <p:nvPicPr>
          <p:cNvPr id="10" name="Picture 9" descr="A diagram of a graph&#10;&#10;Description automatically generated">
            <a:extLst>
              <a:ext uri="{FF2B5EF4-FFF2-40B4-BE49-F238E27FC236}">
                <a16:creationId xmlns:a16="http://schemas.microsoft.com/office/drawing/2014/main" id="{0FBC8717-FD28-7F7B-C41C-6738F154A3E0}"/>
              </a:ext>
            </a:extLst>
          </p:cNvPr>
          <p:cNvPicPr>
            <a:picLocks noChangeAspect="1"/>
          </p:cNvPicPr>
          <p:nvPr/>
        </p:nvPicPr>
        <p:blipFill>
          <a:blip r:embed="rId7"/>
          <a:stretch>
            <a:fillRect/>
          </a:stretch>
        </p:blipFill>
        <p:spPr>
          <a:xfrm>
            <a:off x="4405116" y="3068960"/>
            <a:ext cx="4703388" cy="3634735"/>
          </a:xfrm>
          <a:prstGeom prst="rect">
            <a:avLst/>
          </a:prstGeom>
        </p:spPr>
      </p:pic>
      <p:sp>
        <p:nvSpPr>
          <p:cNvPr id="11" name="Rectangle 2">
            <a:extLst>
              <a:ext uri="{FF2B5EF4-FFF2-40B4-BE49-F238E27FC236}">
                <a16:creationId xmlns:a16="http://schemas.microsoft.com/office/drawing/2014/main" id="{AC303C07-2457-E759-7F18-F3D0DB60C425}"/>
              </a:ext>
            </a:extLst>
          </p:cNvPr>
          <p:cNvSpPr txBox="1">
            <a:spLocks noChangeArrowheads="1"/>
          </p:cNvSpPr>
          <p:nvPr/>
        </p:nvSpPr>
        <p:spPr bwMode="auto">
          <a:xfrm>
            <a:off x="11832" y="3140968"/>
            <a:ext cx="4403866" cy="288206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GB" sz="2400" b="1" i="1" kern="0">
                <a:solidFill>
                  <a:srgbClr val="FFC000"/>
                </a:solidFill>
                <a:latin typeface="Times" charset="0"/>
                <a:ea typeface="ＭＳ Ｐゴシック" charset="0"/>
              </a:rPr>
              <a:t>Impacts in several fields:</a:t>
            </a:r>
          </a:p>
          <a:p>
            <a:r>
              <a:rPr lang="en-GB" sz="2400" b="1" i="1" kern="0">
                <a:solidFill>
                  <a:srgbClr val="FFC000"/>
                </a:solidFill>
                <a:latin typeface="Times" charset="0"/>
                <a:ea typeface="ＭＳ Ｐゴシック" charset="0"/>
              </a:rPr>
              <a:t>Plasma Physics (e</a:t>
            </a:r>
            <a:r>
              <a:rPr lang="en-GB" sz="2400" b="1" i="1" kern="0" baseline="30000">
                <a:solidFill>
                  <a:srgbClr val="FFC000"/>
                </a:solidFill>
                <a:latin typeface="Times" charset="0"/>
                <a:ea typeface="ＭＳ Ｐゴシック" charset="0"/>
              </a:rPr>
              <a:t>-</a:t>
            </a:r>
            <a:r>
              <a:rPr lang="en-GB" sz="2400" b="1" i="1" kern="0">
                <a:solidFill>
                  <a:srgbClr val="FFC000"/>
                </a:solidFill>
                <a:latin typeface="Times" charset="0"/>
                <a:ea typeface="ＭＳ Ｐゴシック" charset="0"/>
              </a:rPr>
              <a:t> / e</a:t>
            </a:r>
            <a:r>
              <a:rPr lang="en-GB" sz="2400" b="1" i="1" kern="0" baseline="30000">
                <a:solidFill>
                  <a:srgbClr val="FFC000"/>
                </a:solidFill>
                <a:latin typeface="Times" charset="0"/>
                <a:ea typeface="ＭＳ Ｐゴシック" charset="0"/>
              </a:rPr>
              <a:t>+</a:t>
            </a:r>
            <a:r>
              <a:rPr lang="en-GB" sz="2400" b="1" i="1" kern="0">
                <a:solidFill>
                  <a:srgbClr val="FFC000"/>
                </a:solidFill>
                <a:latin typeface="Times" charset="0"/>
                <a:ea typeface="ＭＳ Ｐゴシック" charset="0"/>
              </a:rPr>
              <a:t> trapping in plasma mirrors), Astro-Physics (cosmic </a:t>
            </a:r>
            <a:r>
              <a:rPr lang="en-GB" sz="2400" b="1" i="1" kern="0">
                <a:solidFill>
                  <a:srgbClr val="FFC000"/>
                </a:solidFill>
                <a:latin typeface="Symbol" pitchFamily="2" charset="2"/>
                <a:ea typeface="ＭＳ Ｐゴシック" charset="0"/>
              </a:rPr>
              <a:t>g</a:t>
            </a:r>
            <a:r>
              <a:rPr lang="en-GB" sz="2400" b="1" i="1" kern="0">
                <a:solidFill>
                  <a:srgbClr val="FFC000"/>
                </a:solidFill>
                <a:latin typeface="Times" charset="0"/>
                <a:ea typeface="ＭＳ Ｐゴシック" charset="0"/>
              </a:rPr>
              <a:t>-ray sources), QED &amp; Quantum Gravity (Unruh radiation and overcoming the Schwinger limit), measuring neutrino mass?</a:t>
            </a:r>
            <a:endParaRPr lang="en-US" sz="2400" b="1" i="1" kern="0">
              <a:solidFill>
                <a:srgbClr val="FFC000"/>
              </a:solidFill>
              <a:latin typeface="Times" charset="0"/>
              <a:ea typeface="ＭＳ Ｐゴシック" charset="0"/>
            </a:endParaRPr>
          </a:p>
        </p:txBody>
      </p:sp>
      <p:sp>
        <p:nvSpPr>
          <p:cNvPr id="12" name="Rectangle 2">
            <a:extLst>
              <a:ext uri="{FF2B5EF4-FFF2-40B4-BE49-F238E27FC236}">
                <a16:creationId xmlns:a16="http://schemas.microsoft.com/office/drawing/2014/main" id="{8D3536B0-BAAF-7EAB-A89A-15CA4881A97B}"/>
              </a:ext>
            </a:extLst>
          </p:cNvPr>
          <p:cNvSpPr txBox="1">
            <a:spLocks noChangeArrowheads="1"/>
          </p:cNvSpPr>
          <p:nvPr/>
        </p:nvSpPr>
        <p:spPr bwMode="auto">
          <a:xfrm>
            <a:off x="98287" y="1483043"/>
            <a:ext cx="4403866" cy="115386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r>
              <a:rPr lang="en-GB" sz="2400" b="1" i="1" kern="0">
                <a:solidFill>
                  <a:srgbClr val="FF0000"/>
                </a:solidFill>
                <a:latin typeface="Times" charset="0"/>
                <a:ea typeface="ＭＳ Ｐゴシック" charset="0"/>
              </a:rPr>
              <a:t>Can electrons emit photons of energy larger than their own?</a:t>
            </a:r>
          </a:p>
        </p:txBody>
      </p:sp>
      <p:pic>
        <p:nvPicPr>
          <p:cNvPr id="14" name="Picture 13">
            <a:extLst>
              <a:ext uri="{FF2B5EF4-FFF2-40B4-BE49-F238E27FC236}">
                <a16:creationId xmlns:a16="http://schemas.microsoft.com/office/drawing/2014/main" id="{B72D84C1-962C-3ACC-2835-023DBD44429B}"/>
              </a:ext>
            </a:extLst>
          </p:cNvPr>
          <p:cNvPicPr>
            <a:picLocks noChangeAspect="1"/>
          </p:cNvPicPr>
          <p:nvPr/>
        </p:nvPicPr>
        <p:blipFill>
          <a:blip r:embed="rId8"/>
          <a:stretch>
            <a:fillRect/>
          </a:stretch>
        </p:blipFill>
        <p:spPr>
          <a:xfrm>
            <a:off x="21906" y="6597352"/>
            <a:ext cx="5127352" cy="216527"/>
          </a:xfrm>
          <a:prstGeom prst="rect">
            <a:avLst/>
          </a:prstGeom>
        </p:spPr>
      </p:pic>
      <p:sp>
        <p:nvSpPr>
          <p:cNvPr id="2" name="TextBox 1">
            <a:extLst>
              <a:ext uri="{FF2B5EF4-FFF2-40B4-BE49-F238E27FC236}">
                <a16:creationId xmlns:a16="http://schemas.microsoft.com/office/drawing/2014/main" id="{99DE3458-0B61-9718-07A4-F997B04E856C}"/>
              </a:ext>
            </a:extLst>
          </p:cNvPr>
          <p:cNvSpPr txBox="1"/>
          <p:nvPr/>
        </p:nvSpPr>
        <p:spPr>
          <a:xfrm>
            <a:off x="4716016" y="1483043"/>
            <a:ext cx="888385" cy="461665"/>
          </a:xfrm>
          <a:prstGeom prst="rect">
            <a:avLst/>
          </a:prstGeom>
          <a:noFill/>
        </p:spPr>
        <p:txBody>
          <a:bodyPr wrap="none" rtlCol="0">
            <a:spAutoFit/>
          </a:bodyPr>
          <a:lstStyle/>
          <a:p>
            <a:r>
              <a:rPr lang="en-GB">
                <a:latin typeface="Symbol" pitchFamily="2" charset="2"/>
              </a:rPr>
              <a:t>g </a:t>
            </a:r>
            <a:r>
              <a:rPr lang="en-IT"/>
              <a:t>&gt;&gt;1</a:t>
            </a:r>
          </a:p>
        </p:txBody>
      </p:sp>
    </p:spTree>
    <p:extLst>
      <p:ext uri="{BB962C8B-B14F-4D97-AF65-F5344CB8AC3E}">
        <p14:creationId xmlns:p14="http://schemas.microsoft.com/office/powerpoint/2010/main" val="34810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37FB2C-3651-4C44-00C0-C78FD6B2ADB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DD72D6E0-4A6E-4EF4-52BF-47B9CF9ECDBB}"/>
              </a:ext>
            </a:extLst>
          </p:cNvPr>
          <p:cNvPicPr>
            <a:picLocks noChangeAspect="1"/>
          </p:cNvPicPr>
          <p:nvPr/>
        </p:nvPicPr>
        <p:blipFill>
          <a:blip r:embed="rId2"/>
          <a:stretch>
            <a:fillRect/>
          </a:stretch>
        </p:blipFill>
        <p:spPr>
          <a:xfrm>
            <a:off x="40477" y="29829"/>
            <a:ext cx="1219155" cy="737276"/>
          </a:xfrm>
          <a:prstGeom prst="rect">
            <a:avLst/>
          </a:prstGeom>
        </p:spPr>
      </p:pic>
      <p:sp>
        <p:nvSpPr>
          <p:cNvPr id="3" name="Segnaposto data 6">
            <a:extLst>
              <a:ext uri="{FF2B5EF4-FFF2-40B4-BE49-F238E27FC236}">
                <a16:creationId xmlns:a16="http://schemas.microsoft.com/office/drawing/2014/main" id="{9AC10294-44D7-FFEE-6C8F-025BCA30BA98}"/>
              </a:ext>
            </a:extLst>
          </p:cNvPr>
          <p:cNvSpPr>
            <a:spLocks noGrp="1"/>
          </p:cNvSpPr>
          <p:nvPr>
            <p:ph type="dt" sz="quarter" idx="10"/>
          </p:nvPr>
        </p:nvSpPr>
        <p:spPr>
          <a:xfrm>
            <a:off x="35496" y="6525344"/>
            <a:ext cx="4464496"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600"/>
              <a:t>EupraXia Meeting – La Biodola (Elba) – Sept. 2024</a:t>
            </a:r>
            <a:endParaRPr lang="en-US" sz="1600"/>
          </a:p>
        </p:txBody>
      </p:sp>
    </p:spTree>
    <p:extLst>
      <p:ext uri="{BB962C8B-B14F-4D97-AF65-F5344CB8AC3E}">
        <p14:creationId xmlns:p14="http://schemas.microsoft.com/office/powerpoint/2010/main" val="9570175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aph with a line drawn on it&#10;&#10;Description automatically generated">
            <a:extLst>
              <a:ext uri="{FF2B5EF4-FFF2-40B4-BE49-F238E27FC236}">
                <a16:creationId xmlns:a16="http://schemas.microsoft.com/office/drawing/2014/main" id="{415E91A9-A674-CDB6-136E-DB7CEED3645E}"/>
              </a:ext>
            </a:extLst>
          </p:cNvPr>
          <p:cNvPicPr>
            <a:picLocks noChangeAspect="1"/>
          </p:cNvPicPr>
          <p:nvPr/>
        </p:nvPicPr>
        <p:blipFill>
          <a:blip r:embed="rId2"/>
          <a:stretch>
            <a:fillRect/>
          </a:stretch>
        </p:blipFill>
        <p:spPr>
          <a:xfrm>
            <a:off x="2339752" y="4005064"/>
            <a:ext cx="4136780" cy="2482068"/>
          </a:xfrm>
          <a:prstGeom prst="rect">
            <a:avLst/>
          </a:prstGeom>
        </p:spPr>
      </p:pic>
      <p:pic>
        <p:nvPicPr>
          <p:cNvPr id="9" name="Picture 8" descr="A graph with a line&#10;&#10;Description automatically generated">
            <a:extLst>
              <a:ext uri="{FF2B5EF4-FFF2-40B4-BE49-F238E27FC236}">
                <a16:creationId xmlns:a16="http://schemas.microsoft.com/office/drawing/2014/main" id="{131A28AD-A74F-210C-1D0E-57F5DE45EBEC}"/>
              </a:ext>
            </a:extLst>
          </p:cNvPr>
          <p:cNvPicPr>
            <a:picLocks noChangeAspect="1"/>
          </p:cNvPicPr>
          <p:nvPr/>
        </p:nvPicPr>
        <p:blipFill>
          <a:blip r:embed="rId3"/>
          <a:stretch>
            <a:fillRect/>
          </a:stretch>
        </p:blipFill>
        <p:spPr>
          <a:xfrm>
            <a:off x="1" y="857251"/>
            <a:ext cx="4488473" cy="2693084"/>
          </a:xfrm>
          <a:prstGeom prst="rect">
            <a:avLst/>
          </a:prstGeom>
        </p:spPr>
      </p:pic>
      <p:pic>
        <p:nvPicPr>
          <p:cNvPr id="11" name="Picture 10" descr="A graph of a graph&#10;&#10;Description automatically generated">
            <a:extLst>
              <a:ext uri="{FF2B5EF4-FFF2-40B4-BE49-F238E27FC236}">
                <a16:creationId xmlns:a16="http://schemas.microsoft.com/office/drawing/2014/main" id="{D98B552A-A659-7957-16A3-C6EF775E9E3F}"/>
              </a:ext>
            </a:extLst>
          </p:cNvPr>
          <p:cNvPicPr>
            <a:picLocks noChangeAspect="1"/>
          </p:cNvPicPr>
          <p:nvPr/>
        </p:nvPicPr>
        <p:blipFill>
          <a:blip r:embed="rId4"/>
          <a:stretch>
            <a:fillRect/>
          </a:stretch>
        </p:blipFill>
        <p:spPr>
          <a:xfrm>
            <a:off x="4139952" y="891540"/>
            <a:ext cx="4620358" cy="2772215"/>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0B3F330-0953-6E4C-FACD-1C432643A740}"/>
                  </a:ext>
                </a:extLst>
              </p:cNvPr>
              <p:cNvSpPr txBox="1"/>
              <p:nvPr/>
            </p:nvSpPr>
            <p:spPr>
              <a:xfrm>
                <a:off x="668029" y="567303"/>
                <a:ext cx="3024336" cy="46557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Sup>
                        <m:sSubSupPr>
                          <m:ctrlPr>
                            <a:rPr lang="en-IT"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up>
                          <m:r>
                            <a:rPr lang="it-IT" b="0" i="1">
                              <a:latin typeface="Cambria Math" panose="02040503050406030204" pitchFamily="18" charset="0"/>
                              <a:ea typeface="Cambria Math" panose="02040503050406030204" pitchFamily="18" charset="0"/>
                            </a:rPr>
                            <m:t>𝐹𝐼𝐶𝑆</m:t>
                          </m:r>
                        </m:sup>
                      </m:sSubSup>
                      <m:d>
                        <m:dPr>
                          <m:ctrlPr>
                            <a:rPr lang="en-IT" i="1">
                              <a:latin typeface="Cambria Math" panose="02040503050406030204" pitchFamily="18" charset="0"/>
                              <a:ea typeface="Cambria Math" panose="02040503050406030204" pitchFamily="18" charset="0"/>
                            </a:rPr>
                          </m:ctrlPr>
                        </m:dPr>
                        <m:e>
                          <m:sSub>
                            <m:sSubPr>
                              <m:ctrlPr>
                                <a:rPr lang="en-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𝑇</m:t>
                              </m:r>
                            </m:e>
                            <m:sub>
                              <m:r>
                                <a:rPr lang="it-IT" b="0" i="1">
                                  <a:latin typeface="Cambria Math" panose="02040503050406030204" pitchFamily="18" charset="0"/>
                                  <a:ea typeface="Cambria Math" panose="02040503050406030204" pitchFamily="18" charset="0"/>
                                </a:rPr>
                                <m:t>𝑒</m:t>
                              </m:r>
                            </m:sub>
                          </m:sSub>
                          <m:r>
                            <a:rPr lang="en-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500 </m:t>
                          </m:r>
                          <m:r>
                            <a:rPr lang="it-IT" b="0" i="1">
                              <a:latin typeface="Cambria Math" panose="02040503050406030204" pitchFamily="18" charset="0"/>
                              <a:ea typeface="Cambria Math" panose="02040503050406030204" pitchFamily="18" charset="0"/>
                            </a:rPr>
                            <m:t>𝑘𝑒𝑉</m:t>
                          </m:r>
                        </m:e>
                      </m:d>
                    </m:oMath>
                  </m:oMathPara>
                </a14:m>
                <a:endParaRPr lang="en-IT"/>
              </a:p>
            </p:txBody>
          </p:sp>
        </mc:Choice>
        <mc:Fallback xmlns="">
          <p:sp>
            <p:nvSpPr>
              <p:cNvPr id="2" name="TextBox 1">
                <a:extLst>
                  <a:ext uri="{FF2B5EF4-FFF2-40B4-BE49-F238E27FC236}">
                    <a16:creationId xmlns:a16="http://schemas.microsoft.com/office/drawing/2014/main" id="{50B3F330-0953-6E4C-FACD-1C432643A740}"/>
                  </a:ext>
                </a:extLst>
              </p:cNvPr>
              <p:cNvSpPr txBox="1">
                <a:spLocks noRot="1" noChangeAspect="1" noMove="1" noResize="1" noEditPoints="1" noAdjustHandles="1" noChangeArrowheads="1" noChangeShapeType="1" noTextEdit="1"/>
              </p:cNvSpPr>
              <p:nvPr/>
            </p:nvSpPr>
            <p:spPr>
              <a:xfrm>
                <a:off x="668029" y="567303"/>
                <a:ext cx="3024336" cy="465572"/>
              </a:xfrm>
              <a:prstGeom prst="rect">
                <a:avLst/>
              </a:prstGeom>
              <a:blipFill>
                <a:blip r:embed="rId5"/>
                <a:stretch>
                  <a:fillRect t="-2632" b="-1315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2C97FDE-6349-1F76-881A-455FD11CEC75}"/>
                  </a:ext>
                </a:extLst>
              </p:cNvPr>
              <p:cNvSpPr txBox="1"/>
              <p:nvPr/>
            </p:nvSpPr>
            <p:spPr>
              <a:xfrm>
                <a:off x="5196085" y="567303"/>
                <a:ext cx="3024336" cy="46557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Sup>
                        <m:sSubSupPr>
                          <m:ctrlPr>
                            <a:rPr lang="en-IT"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up>
                          <m:r>
                            <a:rPr lang="it-IT" b="0" i="1">
                              <a:latin typeface="Cambria Math" panose="02040503050406030204" pitchFamily="18" charset="0"/>
                              <a:ea typeface="Cambria Math" panose="02040503050406030204" pitchFamily="18" charset="0"/>
                            </a:rPr>
                            <m:t>𝐹𝐼𝐶𝑆</m:t>
                          </m:r>
                        </m:sup>
                      </m:sSubSup>
                      <m:d>
                        <m:dPr>
                          <m:ctrlPr>
                            <a:rPr lang="en-IT" i="1">
                              <a:latin typeface="Cambria Math" panose="02040503050406030204" pitchFamily="18" charset="0"/>
                              <a:ea typeface="Cambria Math" panose="02040503050406030204" pitchFamily="18" charset="0"/>
                            </a:rPr>
                          </m:ctrlPr>
                        </m:dPr>
                        <m:e>
                          <m:sSub>
                            <m:sSubPr>
                              <m:ctrlPr>
                                <a:rPr lang="en-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𝑇</m:t>
                              </m:r>
                            </m:e>
                            <m:sub>
                              <m:r>
                                <a:rPr lang="it-IT" b="0" i="1">
                                  <a:latin typeface="Cambria Math" panose="02040503050406030204" pitchFamily="18" charset="0"/>
                                  <a:ea typeface="Cambria Math" panose="02040503050406030204" pitchFamily="18" charset="0"/>
                                </a:rPr>
                                <m:t>𝑒</m:t>
                              </m:r>
                            </m:sub>
                          </m:sSub>
                          <m:r>
                            <a:rPr lang="en-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100 </m:t>
                          </m:r>
                          <m:r>
                            <a:rPr lang="it-IT" b="0" i="1">
                              <a:latin typeface="Cambria Math" panose="02040503050406030204" pitchFamily="18" charset="0"/>
                              <a:ea typeface="Cambria Math" panose="02040503050406030204" pitchFamily="18" charset="0"/>
                            </a:rPr>
                            <m:t>𝑀𝑒𝑉</m:t>
                          </m:r>
                        </m:e>
                      </m:d>
                    </m:oMath>
                  </m:oMathPara>
                </a14:m>
                <a:endParaRPr lang="en-IT"/>
              </a:p>
            </p:txBody>
          </p:sp>
        </mc:Choice>
        <mc:Fallback xmlns="">
          <p:sp>
            <p:nvSpPr>
              <p:cNvPr id="3" name="TextBox 2">
                <a:extLst>
                  <a:ext uri="{FF2B5EF4-FFF2-40B4-BE49-F238E27FC236}">
                    <a16:creationId xmlns:a16="http://schemas.microsoft.com/office/drawing/2014/main" id="{12C97FDE-6349-1F76-881A-455FD11CEC75}"/>
                  </a:ext>
                </a:extLst>
              </p:cNvPr>
              <p:cNvSpPr txBox="1">
                <a:spLocks noRot="1" noChangeAspect="1" noMove="1" noResize="1" noEditPoints="1" noAdjustHandles="1" noChangeArrowheads="1" noChangeShapeType="1" noTextEdit="1"/>
              </p:cNvSpPr>
              <p:nvPr/>
            </p:nvSpPr>
            <p:spPr>
              <a:xfrm>
                <a:off x="5196085" y="567303"/>
                <a:ext cx="3024336" cy="465572"/>
              </a:xfrm>
              <a:prstGeom prst="rect">
                <a:avLst/>
              </a:prstGeom>
              <a:blipFill>
                <a:blip r:embed="rId6"/>
                <a:stretch>
                  <a:fillRect t="-2632" b="-1315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4331475-615D-E157-5FFB-58BCA8D4C67D}"/>
                  </a:ext>
                </a:extLst>
              </p:cNvPr>
              <p:cNvSpPr txBox="1"/>
              <p:nvPr/>
            </p:nvSpPr>
            <p:spPr>
              <a:xfrm>
                <a:off x="2915816" y="3717032"/>
                <a:ext cx="3024336" cy="465572"/>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sSubSup>
                        <m:sSubSupPr>
                          <m:ctrlPr>
                            <a:rPr lang="en-IT"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𝐸</m:t>
                          </m:r>
                        </m:e>
                        <m:sub>
                          <m:r>
                            <a:rPr lang="it-IT" b="0" i="1">
                              <a:latin typeface="Cambria Math" panose="02040503050406030204" pitchFamily="18" charset="0"/>
                              <a:ea typeface="Cambria Math" panose="02040503050406030204" pitchFamily="18" charset="0"/>
                            </a:rPr>
                            <m:t>𝑝h</m:t>
                          </m:r>
                        </m:sub>
                        <m:sup>
                          <m:r>
                            <a:rPr lang="it-IT" b="0" i="1">
                              <a:latin typeface="Cambria Math" panose="02040503050406030204" pitchFamily="18" charset="0"/>
                              <a:ea typeface="Cambria Math" panose="02040503050406030204" pitchFamily="18" charset="0"/>
                            </a:rPr>
                            <m:t>𝐹𝐼𝐶𝑆</m:t>
                          </m:r>
                        </m:sup>
                      </m:sSubSup>
                      <m:d>
                        <m:dPr>
                          <m:ctrlPr>
                            <a:rPr lang="en-IT" i="1">
                              <a:latin typeface="Cambria Math" panose="02040503050406030204" pitchFamily="18" charset="0"/>
                              <a:ea typeface="Cambria Math" panose="02040503050406030204" pitchFamily="18" charset="0"/>
                            </a:rPr>
                          </m:ctrlPr>
                        </m:dPr>
                        <m:e>
                          <m:sSub>
                            <m:sSubPr>
                              <m:ctrlPr>
                                <a:rPr lang="en-IT"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𝑇</m:t>
                              </m:r>
                            </m:e>
                            <m:sub>
                              <m:r>
                                <a:rPr lang="it-IT" b="0" i="1">
                                  <a:latin typeface="Cambria Math" panose="02040503050406030204" pitchFamily="18" charset="0"/>
                                  <a:ea typeface="Cambria Math" panose="02040503050406030204" pitchFamily="18" charset="0"/>
                                </a:rPr>
                                <m:t>𝑒</m:t>
                              </m:r>
                            </m:sub>
                          </m:sSub>
                          <m:r>
                            <a:rPr lang="en-IT" i="1">
                              <a:latin typeface="Cambria Math" panose="02040503050406030204" pitchFamily="18" charset="0"/>
                              <a:ea typeface="Cambria Math" panose="02040503050406030204" pitchFamily="18" charset="0"/>
                            </a:rPr>
                            <m:t>≤</m:t>
                          </m:r>
                          <m:r>
                            <a:rPr lang="it-IT" b="0" i="1">
                              <a:latin typeface="Cambria Math" panose="02040503050406030204" pitchFamily="18" charset="0"/>
                              <a:ea typeface="Cambria Math" panose="02040503050406030204" pitchFamily="18" charset="0"/>
                            </a:rPr>
                            <m:t>10 </m:t>
                          </m:r>
                          <m:r>
                            <a:rPr lang="it-IT" b="0" i="1">
                              <a:latin typeface="Cambria Math" panose="02040503050406030204" pitchFamily="18" charset="0"/>
                              <a:ea typeface="Cambria Math" panose="02040503050406030204" pitchFamily="18" charset="0"/>
                            </a:rPr>
                            <m:t>𝑒𝑉</m:t>
                          </m:r>
                        </m:e>
                      </m:d>
                    </m:oMath>
                  </m:oMathPara>
                </a14:m>
                <a:endParaRPr lang="en-IT"/>
              </a:p>
            </p:txBody>
          </p:sp>
        </mc:Choice>
        <mc:Fallback xmlns="">
          <p:sp>
            <p:nvSpPr>
              <p:cNvPr id="4" name="TextBox 3">
                <a:extLst>
                  <a:ext uri="{FF2B5EF4-FFF2-40B4-BE49-F238E27FC236}">
                    <a16:creationId xmlns:a16="http://schemas.microsoft.com/office/drawing/2014/main" id="{34331475-615D-E157-5FFB-58BCA8D4C67D}"/>
                  </a:ext>
                </a:extLst>
              </p:cNvPr>
              <p:cNvSpPr txBox="1">
                <a:spLocks noRot="1" noChangeAspect="1" noMove="1" noResize="1" noEditPoints="1" noAdjustHandles="1" noChangeArrowheads="1" noChangeShapeType="1" noTextEdit="1"/>
              </p:cNvSpPr>
              <p:nvPr/>
            </p:nvSpPr>
            <p:spPr>
              <a:xfrm>
                <a:off x="2915816" y="3717032"/>
                <a:ext cx="3024336" cy="465572"/>
              </a:xfrm>
              <a:prstGeom prst="rect">
                <a:avLst/>
              </a:prstGeom>
              <a:blipFill>
                <a:blip r:embed="rId7"/>
                <a:stretch>
                  <a:fillRect t="-2632" b="-13158"/>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39416D-589E-700B-289E-6FC442A8E128}"/>
                  </a:ext>
                </a:extLst>
              </p:cNvPr>
              <p:cNvSpPr txBox="1"/>
              <p:nvPr/>
            </p:nvSpPr>
            <p:spPr>
              <a:xfrm>
                <a:off x="8358252" y="800089"/>
                <a:ext cx="750252" cy="775080"/>
              </a:xfrm>
              <a:prstGeom prst="rect">
                <a:avLst/>
              </a:prstGeom>
              <a:solidFill>
                <a:schemeClr val="bg1"/>
              </a:solidFill>
            </p:spPr>
            <p:txBody>
              <a:bodyPr wrap="square" lIns="0" tIns="0" rIns="0" bIns="36000">
                <a:spAutoFit/>
              </a:bodyPr>
              <a:lstStyle/>
              <a:p>
                <a:pPr/>
                <a14:m>
                  <m:oMathPara xmlns:m="http://schemas.openxmlformats.org/officeDocument/2006/math">
                    <m:oMathParaPr>
                      <m:jc m:val="centerGroup"/>
                    </m:oMathParaPr>
                    <m:oMath xmlns:m="http://schemas.openxmlformats.org/officeDocument/2006/math">
                      <m:f>
                        <m:fPr>
                          <m:ctrlPr>
                            <a:rPr lang="en-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𝑚</m:t>
                          </m:r>
                          <m:sSup>
                            <m:sSupPr>
                              <m:ctrlPr>
                                <a:rPr lang="it-IT" i="1">
                                  <a:latin typeface="Cambria Math" panose="02040503050406030204" pitchFamily="18" charset="0"/>
                                  <a:ea typeface="Cambria Math" panose="02040503050406030204" pitchFamily="18" charset="0"/>
                                </a:rPr>
                              </m:ctrlPr>
                            </m:sSupPr>
                            <m:e>
                              <m:r>
                                <a:rPr lang="it-IT" i="1">
                                  <a:latin typeface="Cambria Math" panose="02040503050406030204" pitchFamily="18" charset="0"/>
                                  <a:ea typeface="Cambria Math" panose="02040503050406030204" pitchFamily="18" charset="0"/>
                                </a:rPr>
                                <m:t>𝑐</m:t>
                              </m:r>
                            </m:e>
                            <m:sup>
                              <m:r>
                                <a:rPr lang="it-IT" i="1">
                                  <a:latin typeface="Cambria Math" panose="02040503050406030204" pitchFamily="18" charset="0"/>
                                  <a:ea typeface="Cambria Math" panose="02040503050406030204" pitchFamily="18" charset="0"/>
                                </a:rPr>
                                <m:t>2</m:t>
                              </m:r>
                            </m:sup>
                          </m:sSup>
                        </m:num>
                        <m:den>
                          <m:r>
                            <a:rPr lang="it-IT" i="1">
                              <a:latin typeface="Cambria Math" panose="02040503050406030204" pitchFamily="18" charset="0"/>
                              <a:ea typeface="Cambria Math" panose="02040503050406030204" pitchFamily="18" charset="0"/>
                            </a:rPr>
                            <m:t>2</m:t>
                          </m:r>
                        </m:den>
                      </m:f>
                    </m:oMath>
                  </m:oMathPara>
                </a14:m>
                <a:endParaRPr lang="en-IT"/>
              </a:p>
            </p:txBody>
          </p:sp>
        </mc:Choice>
        <mc:Fallback xmlns="">
          <p:sp>
            <p:nvSpPr>
              <p:cNvPr id="6" name="TextBox 5">
                <a:extLst>
                  <a:ext uri="{FF2B5EF4-FFF2-40B4-BE49-F238E27FC236}">
                    <a16:creationId xmlns:a16="http://schemas.microsoft.com/office/drawing/2014/main" id="{9E39416D-589E-700B-289E-6FC442A8E128}"/>
                  </a:ext>
                </a:extLst>
              </p:cNvPr>
              <p:cNvSpPr txBox="1">
                <a:spLocks noRot="1" noChangeAspect="1" noMove="1" noResize="1" noEditPoints="1" noAdjustHandles="1" noChangeArrowheads="1" noChangeShapeType="1" noTextEdit="1"/>
              </p:cNvSpPr>
              <p:nvPr/>
            </p:nvSpPr>
            <p:spPr>
              <a:xfrm>
                <a:off x="8358252" y="800089"/>
                <a:ext cx="750252" cy="775080"/>
              </a:xfrm>
              <a:prstGeom prst="rect">
                <a:avLst/>
              </a:prstGeom>
              <a:blipFill>
                <a:blip r:embed="rId8"/>
                <a:stretch>
                  <a:fillRect b="-9677"/>
                </a:stretch>
              </a:blipFill>
            </p:spPr>
            <p:txBody>
              <a:bodyPr/>
              <a:lstStyle/>
              <a:p>
                <a:r>
                  <a:rPr lang="en-IT">
                    <a:noFill/>
                  </a:rPr>
                  <a:t> </a:t>
                </a:r>
              </a:p>
            </p:txBody>
          </p:sp>
        </mc:Fallback>
      </mc:AlternateContent>
      <p:pic>
        <p:nvPicPr>
          <p:cNvPr id="7" name="Picture 6">
            <a:extLst>
              <a:ext uri="{FF2B5EF4-FFF2-40B4-BE49-F238E27FC236}">
                <a16:creationId xmlns:a16="http://schemas.microsoft.com/office/drawing/2014/main" id="{889CC0C7-2D81-0015-04AF-8BC4E996CDC0}"/>
              </a:ext>
            </a:extLst>
          </p:cNvPr>
          <p:cNvPicPr>
            <a:picLocks noChangeAspect="1"/>
          </p:cNvPicPr>
          <p:nvPr/>
        </p:nvPicPr>
        <p:blipFill>
          <a:blip r:embed="rId9"/>
          <a:stretch>
            <a:fillRect/>
          </a:stretch>
        </p:blipFill>
        <p:spPr>
          <a:xfrm>
            <a:off x="40477" y="29829"/>
            <a:ext cx="859115" cy="519544"/>
          </a:xfrm>
          <a:prstGeom prst="rect">
            <a:avLst/>
          </a:prstGeom>
        </p:spPr>
      </p:pic>
      <p:sp>
        <p:nvSpPr>
          <p:cNvPr id="8" name="Segnaposto data 6">
            <a:extLst>
              <a:ext uri="{FF2B5EF4-FFF2-40B4-BE49-F238E27FC236}">
                <a16:creationId xmlns:a16="http://schemas.microsoft.com/office/drawing/2014/main" id="{C3956B42-62A9-0132-72B4-8626902DD35B}"/>
              </a:ext>
            </a:extLst>
          </p:cNvPr>
          <p:cNvSpPr>
            <a:spLocks noGrp="1"/>
          </p:cNvSpPr>
          <p:nvPr>
            <p:ph type="dt" sz="quarter" idx="10"/>
          </p:nvPr>
        </p:nvSpPr>
        <p:spPr>
          <a:xfrm>
            <a:off x="0" y="6553200"/>
            <a:ext cx="406794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LaSapienza - Dipartimento SBAI -  July 3rd, 2024</a:t>
            </a:r>
            <a:endParaRPr lang="en-US" sz="1400"/>
          </a:p>
        </p:txBody>
      </p:sp>
    </p:spTree>
    <p:extLst>
      <p:ext uri="{BB962C8B-B14F-4D97-AF65-F5344CB8AC3E}">
        <p14:creationId xmlns:p14="http://schemas.microsoft.com/office/powerpoint/2010/main" val="42359477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334FFE-8D88-2596-61F1-2AACC93B846D}"/>
              </a:ext>
            </a:extLst>
          </p:cNvPr>
          <p:cNvPicPr>
            <a:picLocks noChangeAspect="1"/>
          </p:cNvPicPr>
          <p:nvPr/>
        </p:nvPicPr>
        <p:blipFill>
          <a:blip r:embed="rId2"/>
          <a:stretch>
            <a:fillRect/>
          </a:stretch>
        </p:blipFill>
        <p:spPr>
          <a:xfrm>
            <a:off x="40477" y="29829"/>
            <a:ext cx="1219155" cy="737276"/>
          </a:xfrm>
          <a:prstGeom prst="rect">
            <a:avLst/>
          </a:prstGeom>
        </p:spPr>
      </p:pic>
      <p:pic>
        <p:nvPicPr>
          <p:cNvPr id="3" name="Picture 2" descr="A graph with blue dots&#10;&#10;Description automatically generated">
            <a:extLst>
              <a:ext uri="{FF2B5EF4-FFF2-40B4-BE49-F238E27FC236}">
                <a16:creationId xmlns:a16="http://schemas.microsoft.com/office/drawing/2014/main" id="{65A9413E-3B9A-A385-DF65-5766F291E934}"/>
              </a:ext>
            </a:extLst>
          </p:cNvPr>
          <p:cNvPicPr>
            <a:picLocks noChangeAspect="1"/>
          </p:cNvPicPr>
          <p:nvPr/>
        </p:nvPicPr>
        <p:blipFill>
          <a:blip r:embed="rId3"/>
          <a:stretch>
            <a:fillRect/>
          </a:stretch>
        </p:blipFill>
        <p:spPr>
          <a:xfrm>
            <a:off x="1899827" y="971162"/>
            <a:ext cx="6250508" cy="5588508"/>
          </a:xfrm>
          <a:prstGeom prst="rect">
            <a:avLst/>
          </a:prstGeom>
        </p:spPr>
      </p:pic>
      <p:sp>
        <p:nvSpPr>
          <p:cNvPr id="2" name="TextBox 1">
            <a:extLst>
              <a:ext uri="{FF2B5EF4-FFF2-40B4-BE49-F238E27FC236}">
                <a16:creationId xmlns:a16="http://schemas.microsoft.com/office/drawing/2014/main" id="{C480E86E-3260-DB81-601A-62619E200A23}"/>
              </a:ext>
            </a:extLst>
          </p:cNvPr>
          <p:cNvSpPr txBox="1"/>
          <p:nvPr/>
        </p:nvSpPr>
        <p:spPr>
          <a:xfrm>
            <a:off x="6114200" y="1628799"/>
            <a:ext cx="2036135" cy="830997"/>
          </a:xfrm>
          <a:prstGeom prst="rect">
            <a:avLst/>
          </a:prstGeom>
          <a:noFill/>
        </p:spPr>
        <p:txBody>
          <a:bodyPr wrap="none" rtlCol="0">
            <a:spAutoFit/>
          </a:bodyPr>
          <a:lstStyle/>
          <a:p>
            <a:pPr algn="ctr"/>
            <a:r>
              <a:rPr lang="en-GB"/>
              <a:t>n</a:t>
            </a:r>
            <a:r>
              <a:rPr lang="en-IT"/>
              <a:t>on interacting</a:t>
            </a:r>
          </a:p>
          <a:p>
            <a:pPr algn="ctr"/>
            <a:r>
              <a:rPr lang="en-IT"/>
              <a:t>electrons</a:t>
            </a:r>
          </a:p>
        </p:txBody>
      </p:sp>
      <p:sp>
        <p:nvSpPr>
          <p:cNvPr id="4" name="TextBox 3">
            <a:extLst>
              <a:ext uri="{FF2B5EF4-FFF2-40B4-BE49-F238E27FC236}">
                <a16:creationId xmlns:a16="http://schemas.microsoft.com/office/drawing/2014/main" id="{DEAA62CF-3759-24C6-4DFF-E025CCB82E7F}"/>
              </a:ext>
            </a:extLst>
          </p:cNvPr>
          <p:cNvSpPr txBox="1"/>
          <p:nvPr/>
        </p:nvSpPr>
        <p:spPr>
          <a:xfrm>
            <a:off x="2857115" y="1628800"/>
            <a:ext cx="2167966" cy="830997"/>
          </a:xfrm>
          <a:prstGeom prst="rect">
            <a:avLst/>
          </a:prstGeom>
          <a:noFill/>
        </p:spPr>
        <p:txBody>
          <a:bodyPr wrap="none" rtlCol="0">
            <a:spAutoFit/>
          </a:bodyPr>
          <a:lstStyle/>
          <a:p>
            <a:r>
              <a:rPr lang="en-GB"/>
              <a:t>e</a:t>
            </a:r>
            <a:r>
              <a:rPr lang="en-IT"/>
              <a:t>lectrons under-</a:t>
            </a:r>
          </a:p>
          <a:p>
            <a:r>
              <a:rPr lang="en-IT"/>
              <a:t>going FICS</a:t>
            </a:r>
          </a:p>
        </p:txBody>
      </p:sp>
      <p:sp>
        <p:nvSpPr>
          <p:cNvPr id="5" name="TextBox 4">
            <a:extLst>
              <a:ext uri="{FF2B5EF4-FFF2-40B4-BE49-F238E27FC236}">
                <a16:creationId xmlns:a16="http://schemas.microsoft.com/office/drawing/2014/main" id="{3DBE1DCF-C646-83F9-602B-DEF4E7A67DD5}"/>
              </a:ext>
            </a:extLst>
          </p:cNvPr>
          <p:cNvSpPr txBox="1"/>
          <p:nvPr/>
        </p:nvSpPr>
        <p:spPr>
          <a:xfrm>
            <a:off x="2267744" y="149731"/>
            <a:ext cx="5331844" cy="830997"/>
          </a:xfrm>
          <a:prstGeom prst="rect">
            <a:avLst/>
          </a:prstGeom>
          <a:noFill/>
        </p:spPr>
        <p:txBody>
          <a:bodyPr wrap="none" rtlCol="0">
            <a:spAutoFit/>
          </a:bodyPr>
          <a:lstStyle/>
          <a:p>
            <a:pPr algn="ctr"/>
            <a:r>
              <a:rPr lang="en-IT" i="1"/>
              <a:t>E</a:t>
            </a:r>
            <a:r>
              <a:rPr lang="en-IT" i="1" baseline="-25000"/>
              <a:t>e</a:t>
            </a:r>
            <a:r>
              <a:rPr lang="en-IT" i="1"/>
              <a:t> = 200 MeV   ;  E</a:t>
            </a:r>
            <a:r>
              <a:rPr lang="en-IT" i="1" baseline="-25000"/>
              <a:t>ph</a:t>
            </a:r>
            <a:r>
              <a:rPr lang="en-IT" i="1"/>
              <a:t>=255.5 keV</a:t>
            </a:r>
          </a:p>
          <a:p>
            <a:pPr algn="ctr"/>
            <a:r>
              <a:rPr lang="en-GB" i="1"/>
              <a:t>e</a:t>
            </a:r>
            <a:r>
              <a:rPr lang="en-IT" i="1"/>
              <a:t>lectron momenta distribution after FICS</a:t>
            </a:r>
          </a:p>
        </p:txBody>
      </p:sp>
      <p:sp>
        <p:nvSpPr>
          <p:cNvPr id="6" name="Segnaposto data 6">
            <a:extLst>
              <a:ext uri="{FF2B5EF4-FFF2-40B4-BE49-F238E27FC236}">
                <a16:creationId xmlns:a16="http://schemas.microsoft.com/office/drawing/2014/main" id="{13F994B8-CC14-45C4-50AC-BDE64E8FEE23}"/>
              </a:ext>
            </a:extLst>
          </p:cNvPr>
          <p:cNvSpPr>
            <a:spLocks noGrp="1"/>
          </p:cNvSpPr>
          <p:nvPr>
            <p:ph type="dt" sz="quarter" idx="10"/>
          </p:nvPr>
        </p:nvSpPr>
        <p:spPr>
          <a:xfrm>
            <a:off x="0" y="6553200"/>
            <a:ext cx="4788024" cy="30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UBA-24 Workshop  @  CANDLE (Armenia) -  June 19th, 2024</a:t>
            </a:r>
            <a:endParaRPr lang="en-US" sz="1400"/>
          </a:p>
        </p:txBody>
      </p:sp>
    </p:spTree>
    <p:extLst>
      <p:ext uri="{BB962C8B-B14F-4D97-AF65-F5344CB8AC3E}">
        <p14:creationId xmlns:p14="http://schemas.microsoft.com/office/powerpoint/2010/main" val="27516727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52DB5C50-59C7-888B-0411-7B0AC9F8EB8F}"/>
              </a:ext>
            </a:extLst>
          </p:cNvPr>
          <p:cNvGrpSpPr/>
          <p:nvPr/>
        </p:nvGrpSpPr>
        <p:grpSpPr>
          <a:xfrm>
            <a:off x="1414511" y="4126099"/>
            <a:ext cx="5886125" cy="2362878"/>
            <a:chOff x="594848" y="1978027"/>
            <a:chExt cx="5862385" cy="3150503"/>
          </a:xfrm>
        </p:grpSpPr>
        <p:sp>
          <p:nvSpPr>
            <p:cNvPr id="12" name="TextBox 11">
              <a:extLst>
                <a:ext uri="{FF2B5EF4-FFF2-40B4-BE49-F238E27FC236}">
                  <a16:creationId xmlns:a16="http://schemas.microsoft.com/office/drawing/2014/main" id="{B76A6D79-1F39-70A0-5FC5-70E6C53D38C7}"/>
                </a:ext>
              </a:extLst>
            </p:cNvPr>
            <p:cNvSpPr txBox="1"/>
            <p:nvPr/>
          </p:nvSpPr>
          <p:spPr>
            <a:xfrm>
              <a:off x="1537421" y="1978027"/>
              <a:ext cx="1986126" cy="338555"/>
            </a:xfrm>
            <a:prstGeom prst="rect">
              <a:avLst/>
            </a:prstGeom>
            <a:noFill/>
          </p:spPr>
          <p:txBody>
            <a:bodyPr wrap="square" rtlCol="0">
              <a:spAutoFit/>
            </a:bodyPr>
            <a:lstStyle/>
            <a:p>
              <a:r>
                <a:rPr lang="en-IT" sz="1050" dirty="0">
                  <a:solidFill>
                    <a:schemeClr val="accent6">
                      <a:lumMod val="50000"/>
                    </a:schemeClr>
                  </a:solidFill>
                </a:rPr>
                <a:t>Incident electron</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DEA825-2F98-2859-CEB1-9DC3CE664D63}"/>
                    </a:ext>
                  </a:extLst>
                </p:cNvPr>
                <p:cNvSpPr txBox="1"/>
                <p:nvPr/>
              </p:nvSpPr>
              <p:spPr>
                <a:xfrm>
                  <a:off x="3579401" y="1985331"/>
                  <a:ext cx="1986126" cy="355227"/>
                </a:xfrm>
                <a:prstGeom prst="rect">
                  <a:avLst/>
                </a:prstGeom>
                <a:noFill/>
              </p:spPr>
              <p:txBody>
                <a:bodyPr wrap="square" rtlCol="0">
                  <a:spAutoFit/>
                </a:bodyPr>
                <a:lstStyle/>
                <a:p>
                  <a:r>
                    <a:rPr lang="en-IT" sz="1050" dirty="0">
                      <a:solidFill>
                        <a:srgbClr val="FF0000"/>
                      </a:solidFill>
                    </a:rPr>
                    <a:t>Incident photon </a:t>
                  </a:r>
                  <a14:m>
                    <m:oMath xmlns:m="http://schemas.openxmlformats.org/officeDocument/2006/math">
                      <m:sSub>
                        <m:sSubPr>
                          <m:ctrlPr>
                            <a:rPr lang="en-IT" sz="1050" i="1">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𝐸</m:t>
                          </m:r>
                        </m:e>
                        <m:sub>
                          <m:r>
                            <a:rPr lang="en-US" sz="1050" i="1">
                              <a:solidFill>
                                <a:srgbClr val="FF0000"/>
                              </a:solidFill>
                              <a:latin typeface="Cambria Math" panose="02040503050406030204" pitchFamily="18" charset="0"/>
                            </a:rPr>
                            <m:t>𝑝h</m:t>
                          </m:r>
                        </m:sub>
                      </m:sSub>
                    </m:oMath>
                  </a14:m>
                  <a:endParaRPr lang="en-IT" sz="1050" dirty="0">
                    <a:solidFill>
                      <a:srgbClr val="FF0000"/>
                    </a:solidFill>
                  </a:endParaRPr>
                </a:p>
              </p:txBody>
            </p:sp>
          </mc:Choice>
          <mc:Fallback xmlns="">
            <p:sp>
              <p:nvSpPr>
                <p:cNvPr id="13" name="TextBox 12">
                  <a:extLst>
                    <a:ext uri="{FF2B5EF4-FFF2-40B4-BE49-F238E27FC236}">
                      <a16:creationId xmlns:a16="http://schemas.microsoft.com/office/drawing/2014/main" id="{EADEA825-2F98-2859-CEB1-9DC3CE664D63}"/>
                    </a:ext>
                  </a:extLst>
                </p:cNvPr>
                <p:cNvSpPr txBox="1">
                  <a:spLocks noRot="1" noChangeAspect="1" noMove="1" noResize="1" noEditPoints="1" noAdjustHandles="1" noChangeArrowheads="1" noChangeShapeType="1" noTextEdit="1"/>
                </p:cNvSpPr>
                <p:nvPr/>
              </p:nvSpPr>
              <p:spPr>
                <a:xfrm>
                  <a:off x="3579401" y="1985331"/>
                  <a:ext cx="1986126" cy="355227"/>
                </a:xfrm>
                <a:prstGeom prst="rect">
                  <a:avLst/>
                </a:prstGeom>
                <a:blipFill>
                  <a:blip r:embed="rId2"/>
                  <a:stretch>
                    <a:fillRect b="-9091"/>
                  </a:stretch>
                </a:blipFill>
              </p:spPr>
              <p:txBody>
                <a:bodyPr/>
                <a:lstStyle/>
                <a:p>
                  <a:r>
                    <a:rPr lang="en-IT">
                      <a:noFill/>
                    </a:rPr>
                    <a:t> </a:t>
                  </a:r>
                </a:p>
              </p:txBody>
            </p:sp>
          </mc:Fallback>
        </mc:AlternateContent>
        <p:cxnSp>
          <p:nvCxnSpPr>
            <p:cNvPr id="15" name="Straight Arrow Connector 14">
              <a:extLst>
                <a:ext uri="{FF2B5EF4-FFF2-40B4-BE49-F238E27FC236}">
                  <a16:creationId xmlns:a16="http://schemas.microsoft.com/office/drawing/2014/main" id="{CDB86166-460E-B192-FDCD-957F93DAB108}"/>
                </a:ext>
              </a:extLst>
            </p:cNvPr>
            <p:cNvCxnSpPr>
              <a:cxnSpLocks/>
            </p:cNvCxnSpPr>
            <p:nvPr/>
          </p:nvCxnSpPr>
          <p:spPr>
            <a:xfrm>
              <a:off x="1801090" y="2563091"/>
              <a:ext cx="4588952" cy="0"/>
            </a:xfrm>
            <a:prstGeom prst="straightConnector1">
              <a:avLst/>
            </a:prstGeom>
            <a:ln w="31750">
              <a:solidFill>
                <a:schemeClr val="tx1">
                  <a:lumMod val="65000"/>
                  <a:lumOff val="35000"/>
                </a:schemeClr>
              </a:solidFill>
              <a:prstDash val="sysDot"/>
              <a:tailEnd type="triangle" w="sm" len="med"/>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5F84E6EA-DE48-EEA8-B2A9-FF21D9EE61A2}"/>
                </a:ext>
              </a:extLst>
            </p:cNvPr>
            <p:cNvGrpSpPr/>
            <p:nvPr/>
          </p:nvGrpSpPr>
          <p:grpSpPr>
            <a:xfrm rot="9239964">
              <a:off x="3611418" y="3826736"/>
              <a:ext cx="2715873" cy="542291"/>
              <a:chOff x="3338582" y="3609582"/>
              <a:chExt cx="1882787" cy="542291"/>
            </a:xfrm>
          </p:grpSpPr>
          <p:cxnSp>
            <p:nvCxnSpPr>
              <p:cNvPr id="16" name="Straight Arrow Connector 15">
                <a:extLst>
                  <a:ext uri="{FF2B5EF4-FFF2-40B4-BE49-F238E27FC236}">
                    <a16:creationId xmlns:a16="http://schemas.microsoft.com/office/drawing/2014/main" id="{FCA4D58B-C37D-945B-D840-2560251B5B08}"/>
                  </a:ext>
                </a:extLst>
              </p:cNvPr>
              <p:cNvCxnSpPr>
                <a:cxnSpLocks/>
              </p:cNvCxnSpPr>
              <p:nvPr/>
            </p:nvCxnSpPr>
            <p:spPr>
              <a:xfrm rot="12360036" flipV="1">
                <a:off x="3338582" y="3609582"/>
                <a:ext cx="1882787" cy="542291"/>
              </a:xfrm>
              <a:prstGeom prst="straightConnector1">
                <a:avLst/>
              </a:prstGeom>
              <a:ln w="571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7" name="Freeform 16">
                <a:extLst>
                  <a:ext uri="{FF2B5EF4-FFF2-40B4-BE49-F238E27FC236}">
                    <a16:creationId xmlns:a16="http://schemas.microsoft.com/office/drawing/2014/main" id="{25555E70-46BC-2E8F-EF10-546B12814611}"/>
                  </a:ext>
                </a:extLst>
              </p:cNvPr>
              <p:cNvSpPr/>
              <p:nvPr/>
            </p:nvSpPr>
            <p:spPr>
              <a:xfrm rot="778406">
                <a:off x="3548906" y="3717610"/>
                <a:ext cx="1477003" cy="419616"/>
              </a:xfrm>
              <a:custGeom>
                <a:avLst/>
                <a:gdLst>
                  <a:gd name="connsiteX0" fmla="*/ 0 w 1545064"/>
                  <a:gd name="connsiteY0" fmla="*/ 182950 h 602516"/>
                  <a:gd name="connsiteX1" fmla="*/ 107576 w 1545064"/>
                  <a:gd name="connsiteY1" fmla="*/ 21585 h 602516"/>
                  <a:gd name="connsiteX2" fmla="*/ 258183 w 1545064"/>
                  <a:gd name="connsiteY2" fmla="*/ 537952 h 602516"/>
                  <a:gd name="connsiteX3" fmla="*/ 376518 w 1545064"/>
                  <a:gd name="connsiteY3" fmla="*/ 32343 h 602516"/>
                  <a:gd name="connsiteX4" fmla="*/ 494852 w 1545064"/>
                  <a:gd name="connsiteY4" fmla="*/ 537952 h 602516"/>
                  <a:gd name="connsiteX5" fmla="*/ 591671 w 1545064"/>
                  <a:gd name="connsiteY5" fmla="*/ 70 h 602516"/>
                  <a:gd name="connsiteX6" fmla="*/ 720762 w 1545064"/>
                  <a:gd name="connsiteY6" fmla="*/ 580983 h 602516"/>
                  <a:gd name="connsiteX7" fmla="*/ 817581 w 1545064"/>
                  <a:gd name="connsiteY7" fmla="*/ 21585 h 602516"/>
                  <a:gd name="connsiteX8" fmla="*/ 935915 w 1545064"/>
                  <a:gd name="connsiteY8" fmla="*/ 602498 h 602516"/>
                  <a:gd name="connsiteX9" fmla="*/ 1054249 w 1545064"/>
                  <a:gd name="connsiteY9" fmla="*/ 70 h 602516"/>
                  <a:gd name="connsiteX10" fmla="*/ 1269402 w 1545064"/>
                  <a:gd name="connsiteY10" fmla="*/ 602498 h 602516"/>
                  <a:gd name="connsiteX11" fmla="*/ 1312433 w 1545064"/>
                  <a:gd name="connsiteY11" fmla="*/ 21585 h 602516"/>
                  <a:gd name="connsiteX12" fmla="*/ 1527586 w 1545064"/>
                  <a:gd name="connsiteY12" fmla="*/ 279769 h 602516"/>
                  <a:gd name="connsiteX13" fmla="*/ 1516828 w 1545064"/>
                  <a:gd name="connsiteY13" fmla="*/ 269011 h 6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5064" h="602516">
                    <a:moveTo>
                      <a:pt x="0" y="182950"/>
                    </a:moveTo>
                    <a:cubicBezTo>
                      <a:pt x="32272" y="72684"/>
                      <a:pt x="64545" y="-37582"/>
                      <a:pt x="107576" y="21585"/>
                    </a:cubicBezTo>
                    <a:cubicBezTo>
                      <a:pt x="150607" y="80752"/>
                      <a:pt x="213359" y="536159"/>
                      <a:pt x="258183" y="537952"/>
                    </a:cubicBezTo>
                    <a:cubicBezTo>
                      <a:pt x="303007" y="539745"/>
                      <a:pt x="337073" y="32343"/>
                      <a:pt x="376518" y="32343"/>
                    </a:cubicBezTo>
                    <a:cubicBezTo>
                      <a:pt x="415963" y="32343"/>
                      <a:pt x="458993" y="543331"/>
                      <a:pt x="494852" y="537952"/>
                    </a:cubicBezTo>
                    <a:cubicBezTo>
                      <a:pt x="530711" y="532573"/>
                      <a:pt x="554019" y="-7102"/>
                      <a:pt x="591671" y="70"/>
                    </a:cubicBezTo>
                    <a:cubicBezTo>
                      <a:pt x="629323" y="7242"/>
                      <a:pt x="683110" y="577397"/>
                      <a:pt x="720762" y="580983"/>
                    </a:cubicBezTo>
                    <a:cubicBezTo>
                      <a:pt x="758414" y="584569"/>
                      <a:pt x="781722" y="17999"/>
                      <a:pt x="817581" y="21585"/>
                    </a:cubicBezTo>
                    <a:cubicBezTo>
                      <a:pt x="853440" y="25171"/>
                      <a:pt x="896470" y="606084"/>
                      <a:pt x="935915" y="602498"/>
                    </a:cubicBezTo>
                    <a:cubicBezTo>
                      <a:pt x="975360" y="598912"/>
                      <a:pt x="998668" y="70"/>
                      <a:pt x="1054249" y="70"/>
                    </a:cubicBezTo>
                    <a:cubicBezTo>
                      <a:pt x="1109830" y="70"/>
                      <a:pt x="1226371" y="598912"/>
                      <a:pt x="1269402" y="602498"/>
                    </a:cubicBezTo>
                    <a:cubicBezTo>
                      <a:pt x="1312433" y="606084"/>
                      <a:pt x="1269402" y="75373"/>
                      <a:pt x="1312433" y="21585"/>
                    </a:cubicBezTo>
                    <a:cubicBezTo>
                      <a:pt x="1355464" y="-32203"/>
                      <a:pt x="1493520" y="238531"/>
                      <a:pt x="1527586" y="279769"/>
                    </a:cubicBezTo>
                    <a:cubicBezTo>
                      <a:pt x="1561652" y="321007"/>
                      <a:pt x="1539240" y="295009"/>
                      <a:pt x="1516828" y="269011"/>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a:p>
            </p:txBody>
          </p:sp>
        </p:grpSp>
        <p:sp>
          <p:nvSpPr>
            <p:cNvPr id="18" name="TextBox 17">
              <a:extLst>
                <a:ext uri="{FF2B5EF4-FFF2-40B4-BE49-F238E27FC236}">
                  <a16:creationId xmlns:a16="http://schemas.microsoft.com/office/drawing/2014/main" id="{ED00252E-4D6D-A466-8B20-88FD1FCD0ABA}"/>
                </a:ext>
              </a:extLst>
            </p:cNvPr>
            <p:cNvSpPr txBox="1"/>
            <p:nvPr/>
          </p:nvSpPr>
          <p:spPr>
            <a:xfrm>
              <a:off x="1490191" y="3927635"/>
              <a:ext cx="2643433" cy="338555"/>
            </a:xfrm>
            <a:prstGeom prst="rect">
              <a:avLst/>
            </a:prstGeom>
            <a:noFill/>
          </p:spPr>
          <p:txBody>
            <a:bodyPr wrap="square" rtlCol="0">
              <a:spAutoFit/>
            </a:bodyPr>
            <a:lstStyle/>
            <a:p>
              <a:r>
                <a:rPr lang="en-GB" sz="1050" dirty="0">
                  <a:solidFill>
                    <a:schemeClr val="accent6">
                      <a:lumMod val="50000"/>
                    </a:schemeClr>
                  </a:solidFill>
                </a:rPr>
                <a:t>Q</a:t>
              </a:r>
              <a:r>
                <a:rPr lang="en-IT" sz="1050" dirty="0">
                  <a:solidFill>
                    <a:schemeClr val="accent6">
                      <a:lumMod val="50000"/>
                    </a:schemeClr>
                  </a:solidFill>
                </a:rPr>
                <a:t>uasi-Stationary electron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C76A552-72C2-370A-C9CD-5916ED79C905}"/>
                    </a:ext>
                  </a:extLst>
                </p:cNvPr>
                <p:cNvSpPr txBox="1"/>
                <p:nvPr/>
              </p:nvSpPr>
              <p:spPr>
                <a:xfrm rot="21012088">
                  <a:off x="3867701" y="3461618"/>
                  <a:ext cx="1986126" cy="360869"/>
                </a:xfrm>
                <a:prstGeom prst="rect">
                  <a:avLst/>
                </a:prstGeom>
                <a:noFill/>
              </p:spPr>
              <p:txBody>
                <a:bodyPr wrap="square" rtlCol="0">
                  <a:spAutoFit/>
                </a:bodyPr>
                <a:lstStyle/>
                <a:p>
                  <a:r>
                    <a:rPr lang="en-IT" sz="1050" dirty="0">
                      <a:solidFill>
                        <a:srgbClr val="FF0000"/>
                      </a:solidFill>
                    </a:rPr>
                    <a:t>Scattered photon </a:t>
                  </a:r>
                  <a14:m>
                    <m:oMath xmlns:m="http://schemas.openxmlformats.org/officeDocument/2006/math">
                      <m:sSubSup>
                        <m:sSubSupPr>
                          <m:ctrlPr>
                            <a:rPr lang="en-US" sz="1050" i="1">
                              <a:solidFill>
                                <a:srgbClr val="FF0000"/>
                              </a:solidFill>
                              <a:latin typeface="Cambria Math" panose="02040503050406030204" pitchFamily="18" charset="0"/>
                            </a:rPr>
                          </m:ctrlPr>
                        </m:sSubSupPr>
                        <m:e>
                          <m:r>
                            <a:rPr lang="en-US" sz="1050" i="1">
                              <a:solidFill>
                                <a:srgbClr val="FF0000"/>
                              </a:solidFill>
                              <a:latin typeface="Cambria Math" panose="02040503050406030204" pitchFamily="18" charset="0"/>
                            </a:rPr>
                            <m:t>𝐸</m:t>
                          </m:r>
                        </m:e>
                        <m:sub>
                          <m:r>
                            <a:rPr lang="en-US" sz="1050" i="1">
                              <a:solidFill>
                                <a:srgbClr val="FF0000"/>
                              </a:solidFill>
                              <a:latin typeface="Cambria Math" panose="02040503050406030204" pitchFamily="18" charset="0"/>
                            </a:rPr>
                            <m:t>𝑝h</m:t>
                          </m:r>
                        </m:sub>
                        <m:sup>
                          <m:r>
                            <a:rPr lang="en-US" sz="1050" i="1">
                              <a:solidFill>
                                <a:srgbClr val="FF0000"/>
                              </a:solidFill>
                              <a:latin typeface="Cambria Math" panose="02040503050406030204" pitchFamily="18" charset="0"/>
                            </a:rPr>
                            <m:t>′</m:t>
                          </m:r>
                        </m:sup>
                      </m:sSubSup>
                    </m:oMath>
                  </a14:m>
                  <a:endParaRPr lang="en-IT" sz="1050" dirty="0">
                    <a:solidFill>
                      <a:srgbClr val="FF0000"/>
                    </a:solidFill>
                  </a:endParaRPr>
                </a:p>
              </p:txBody>
            </p:sp>
          </mc:Choice>
          <mc:Fallback xmlns="">
            <p:sp>
              <p:nvSpPr>
                <p:cNvPr id="19" name="TextBox 18">
                  <a:extLst>
                    <a:ext uri="{FF2B5EF4-FFF2-40B4-BE49-F238E27FC236}">
                      <a16:creationId xmlns:a16="http://schemas.microsoft.com/office/drawing/2014/main" id="{CC76A552-72C2-370A-C9CD-5916ED79C905}"/>
                    </a:ext>
                  </a:extLst>
                </p:cNvPr>
                <p:cNvSpPr txBox="1">
                  <a:spLocks noRot="1" noChangeAspect="1" noMove="1" noResize="1" noEditPoints="1" noAdjustHandles="1" noChangeArrowheads="1" noChangeShapeType="1" noTextEdit="1"/>
                </p:cNvSpPr>
                <p:nvPr/>
              </p:nvSpPr>
              <p:spPr>
                <a:xfrm rot="21012088">
                  <a:off x="3867701" y="3461618"/>
                  <a:ext cx="1986126" cy="360869"/>
                </a:xfrm>
                <a:prstGeom prst="rect">
                  <a:avLst/>
                </a:prstGeom>
                <a:blipFill>
                  <a:blip r:embed="rId3"/>
                  <a:stretch>
                    <a:fillRect b="-2000"/>
                  </a:stretch>
                </a:blipFill>
              </p:spPr>
              <p:txBody>
                <a:bodyPr/>
                <a:lstStyle/>
                <a:p>
                  <a:r>
                    <a:rPr lang="en-IT">
                      <a:noFill/>
                    </a:rPr>
                    <a:t> </a:t>
                  </a:r>
                </a:p>
              </p:txBody>
            </p:sp>
          </mc:Fallback>
        </mc:AlternateContent>
        <p:sp>
          <p:nvSpPr>
            <p:cNvPr id="4" name="Oval 3">
              <a:extLst>
                <a:ext uri="{FF2B5EF4-FFF2-40B4-BE49-F238E27FC236}">
                  <a16:creationId xmlns:a16="http://schemas.microsoft.com/office/drawing/2014/main" id="{13890B46-CF97-7E90-5E32-94A4053E21C8}"/>
                </a:ext>
              </a:extLst>
            </p:cNvPr>
            <p:cNvSpPr/>
            <p:nvPr/>
          </p:nvSpPr>
          <p:spPr>
            <a:xfrm>
              <a:off x="1593275" y="2369128"/>
              <a:ext cx="310830" cy="338554"/>
            </a:xfrm>
            <a:prstGeom prst="ellipse">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dirty="0"/>
            </a:p>
          </p:txBody>
        </p:sp>
        <p:cxnSp>
          <p:nvCxnSpPr>
            <p:cNvPr id="6" name="Straight Arrow Connector 5">
              <a:extLst>
                <a:ext uri="{FF2B5EF4-FFF2-40B4-BE49-F238E27FC236}">
                  <a16:creationId xmlns:a16="http://schemas.microsoft.com/office/drawing/2014/main" id="{11DF0C7F-42B9-DF09-820A-54DD637A6F9A}"/>
                </a:ext>
              </a:extLst>
            </p:cNvPr>
            <p:cNvCxnSpPr>
              <a:cxnSpLocks/>
            </p:cNvCxnSpPr>
            <p:nvPr/>
          </p:nvCxnSpPr>
          <p:spPr>
            <a:xfrm>
              <a:off x="1801091" y="2563091"/>
              <a:ext cx="1648691" cy="0"/>
            </a:xfrm>
            <a:prstGeom prst="straightConnector1">
              <a:avLst/>
            </a:prstGeom>
            <a:ln w="57150">
              <a:solidFill>
                <a:schemeClr val="accent6">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A7DAE24-ED4B-375C-F24B-B6C46D9E52F7}"/>
                </a:ext>
              </a:extLst>
            </p:cNvPr>
            <p:cNvCxnSpPr>
              <a:cxnSpLocks/>
            </p:cNvCxnSpPr>
            <p:nvPr/>
          </p:nvCxnSpPr>
          <p:spPr>
            <a:xfrm flipH="1">
              <a:off x="3449782" y="2563091"/>
              <a:ext cx="1756919" cy="0"/>
            </a:xfrm>
            <a:prstGeom prst="straightConnector1">
              <a:avLst/>
            </a:prstGeom>
            <a:ln w="571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83EEBC26-3FD8-7611-0BF2-4A7EDA174418}"/>
                </a:ext>
              </a:extLst>
            </p:cNvPr>
            <p:cNvSpPr/>
            <p:nvPr/>
          </p:nvSpPr>
          <p:spPr>
            <a:xfrm>
              <a:off x="3657599" y="2355856"/>
              <a:ext cx="1545064" cy="419616"/>
            </a:xfrm>
            <a:custGeom>
              <a:avLst/>
              <a:gdLst>
                <a:gd name="connsiteX0" fmla="*/ 0 w 1545064"/>
                <a:gd name="connsiteY0" fmla="*/ 182950 h 602516"/>
                <a:gd name="connsiteX1" fmla="*/ 107576 w 1545064"/>
                <a:gd name="connsiteY1" fmla="*/ 21585 h 602516"/>
                <a:gd name="connsiteX2" fmla="*/ 258183 w 1545064"/>
                <a:gd name="connsiteY2" fmla="*/ 537952 h 602516"/>
                <a:gd name="connsiteX3" fmla="*/ 376518 w 1545064"/>
                <a:gd name="connsiteY3" fmla="*/ 32343 h 602516"/>
                <a:gd name="connsiteX4" fmla="*/ 494852 w 1545064"/>
                <a:gd name="connsiteY4" fmla="*/ 537952 h 602516"/>
                <a:gd name="connsiteX5" fmla="*/ 591671 w 1545064"/>
                <a:gd name="connsiteY5" fmla="*/ 70 h 602516"/>
                <a:gd name="connsiteX6" fmla="*/ 720762 w 1545064"/>
                <a:gd name="connsiteY6" fmla="*/ 580983 h 602516"/>
                <a:gd name="connsiteX7" fmla="*/ 817581 w 1545064"/>
                <a:gd name="connsiteY7" fmla="*/ 21585 h 602516"/>
                <a:gd name="connsiteX8" fmla="*/ 935915 w 1545064"/>
                <a:gd name="connsiteY8" fmla="*/ 602498 h 602516"/>
                <a:gd name="connsiteX9" fmla="*/ 1054249 w 1545064"/>
                <a:gd name="connsiteY9" fmla="*/ 70 h 602516"/>
                <a:gd name="connsiteX10" fmla="*/ 1269402 w 1545064"/>
                <a:gd name="connsiteY10" fmla="*/ 602498 h 602516"/>
                <a:gd name="connsiteX11" fmla="*/ 1312433 w 1545064"/>
                <a:gd name="connsiteY11" fmla="*/ 21585 h 602516"/>
                <a:gd name="connsiteX12" fmla="*/ 1527586 w 1545064"/>
                <a:gd name="connsiteY12" fmla="*/ 279769 h 602516"/>
                <a:gd name="connsiteX13" fmla="*/ 1516828 w 1545064"/>
                <a:gd name="connsiteY13" fmla="*/ 269011 h 6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5064" h="602516">
                  <a:moveTo>
                    <a:pt x="0" y="182950"/>
                  </a:moveTo>
                  <a:cubicBezTo>
                    <a:pt x="32272" y="72684"/>
                    <a:pt x="64545" y="-37582"/>
                    <a:pt x="107576" y="21585"/>
                  </a:cubicBezTo>
                  <a:cubicBezTo>
                    <a:pt x="150607" y="80752"/>
                    <a:pt x="213359" y="536159"/>
                    <a:pt x="258183" y="537952"/>
                  </a:cubicBezTo>
                  <a:cubicBezTo>
                    <a:pt x="303007" y="539745"/>
                    <a:pt x="337073" y="32343"/>
                    <a:pt x="376518" y="32343"/>
                  </a:cubicBezTo>
                  <a:cubicBezTo>
                    <a:pt x="415963" y="32343"/>
                    <a:pt x="458993" y="543331"/>
                    <a:pt x="494852" y="537952"/>
                  </a:cubicBezTo>
                  <a:cubicBezTo>
                    <a:pt x="530711" y="532573"/>
                    <a:pt x="554019" y="-7102"/>
                    <a:pt x="591671" y="70"/>
                  </a:cubicBezTo>
                  <a:cubicBezTo>
                    <a:pt x="629323" y="7242"/>
                    <a:pt x="683110" y="577397"/>
                    <a:pt x="720762" y="580983"/>
                  </a:cubicBezTo>
                  <a:cubicBezTo>
                    <a:pt x="758414" y="584569"/>
                    <a:pt x="781722" y="17999"/>
                    <a:pt x="817581" y="21585"/>
                  </a:cubicBezTo>
                  <a:cubicBezTo>
                    <a:pt x="853440" y="25171"/>
                    <a:pt x="896470" y="606084"/>
                    <a:pt x="935915" y="602498"/>
                  </a:cubicBezTo>
                  <a:cubicBezTo>
                    <a:pt x="975360" y="598912"/>
                    <a:pt x="998668" y="70"/>
                    <a:pt x="1054249" y="70"/>
                  </a:cubicBezTo>
                  <a:cubicBezTo>
                    <a:pt x="1109830" y="70"/>
                    <a:pt x="1226371" y="598912"/>
                    <a:pt x="1269402" y="602498"/>
                  </a:cubicBezTo>
                  <a:cubicBezTo>
                    <a:pt x="1312433" y="606084"/>
                    <a:pt x="1269402" y="75373"/>
                    <a:pt x="1312433" y="21585"/>
                  </a:cubicBezTo>
                  <a:cubicBezTo>
                    <a:pt x="1355464" y="-32203"/>
                    <a:pt x="1493520" y="238531"/>
                    <a:pt x="1527586" y="279769"/>
                  </a:cubicBezTo>
                  <a:cubicBezTo>
                    <a:pt x="1561652" y="321007"/>
                    <a:pt x="1539240" y="295009"/>
                    <a:pt x="1516828" y="269011"/>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a:p>
          </p:txBody>
        </p:sp>
        <p:sp>
          <p:nvSpPr>
            <p:cNvPr id="22" name="TextBox 21">
              <a:extLst>
                <a:ext uri="{FF2B5EF4-FFF2-40B4-BE49-F238E27FC236}">
                  <a16:creationId xmlns:a16="http://schemas.microsoft.com/office/drawing/2014/main" id="{35392263-5502-9D4C-7F3E-2AD096948BC3}"/>
                </a:ext>
              </a:extLst>
            </p:cNvPr>
            <p:cNvSpPr txBox="1"/>
            <p:nvPr/>
          </p:nvSpPr>
          <p:spPr>
            <a:xfrm>
              <a:off x="6171221" y="2563050"/>
              <a:ext cx="215153" cy="492443"/>
            </a:xfrm>
            <a:prstGeom prst="rect">
              <a:avLst/>
            </a:prstGeom>
            <a:noFill/>
          </p:spPr>
          <p:txBody>
            <a:bodyPr wrap="square" rtlCol="0">
              <a:spAutoFit/>
            </a:bodyPr>
            <a:lstStyle/>
            <a:p>
              <a:r>
                <a:rPr lang="en-IT" sz="1800" dirty="0">
                  <a:solidFill>
                    <a:schemeClr val="tx1">
                      <a:lumMod val="50000"/>
                      <a:lumOff val="50000"/>
                    </a:schemeClr>
                  </a:solidFill>
                </a:rPr>
                <a:t>z</a:t>
              </a:r>
            </a:p>
          </p:txBody>
        </p:sp>
        <p:cxnSp>
          <p:nvCxnSpPr>
            <p:cNvPr id="23" name="Straight Arrow Connector 22">
              <a:extLst>
                <a:ext uri="{FF2B5EF4-FFF2-40B4-BE49-F238E27FC236}">
                  <a16:creationId xmlns:a16="http://schemas.microsoft.com/office/drawing/2014/main" id="{2E6959CB-0D24-78E3-146D-342DA804BB57}"/>
                </a:ext>
              </a:extLst>
            </p:cNvPr>
            <p:cNvCxnSpPr>
              <a:cxnSpLocks/>
            </p:cNvCxnSpPr>
            <p:nvPr/>
          </p:nvCxnSpPr>
          <p:spPr>
            <a:xfrm>
              <a:off x="1738338" y="4393686"/>
              <a:ext cx="4588952" cy="0"/>
            </a:xfrm>
            <a:prstGeom prst="straightConnector1">
              <a:avLst/>
            </a:prstGeom>
            <a:ln w="31750">
              <a:solidFill>
                <a:schemeClr val="tx1">
                  <a:lumMod val="65000"/>
                  <a:lumOff val="35000"/>
                </a:schemeClr>
              </a:solidFill>
              <a:prstDash val="sysDot"/>
              <a:tailEnd type="triangle" w="sm" len="med"/>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43ABFA08-9C0D-E3FB-6109-1303A7AC6E40}"/>
                </a:ext>
              </a:extLst>
            </p:cNvPr>
            <p:cNvSpPr/>
            <p:nvPr/>
          </p:nvSpPr>
          <p:spPr>
            <a:xfrm>
              <a:off x="3346769" y="4182589"/>
              <a:ext cx="310830" cy="338554"/>
            </a:xfrm>
            <a:prstGeom prst="ellipse">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dirty="0"/>
            </a:p>
          </p:txBody>
        </p:sp>
        <p:cxnSp>
          <p:nvCxnSpPr>
            <p:cNvPr id="24" name="Straight Arrow Connector 23">
              <a:extLst>
                <a:ext uri="{FF2B5EF4-FFF2-40B4-BE49-F238E27FC236}">
                  <a16:creationId xmlns:a16="http://schemas.microsoft.com/office/drawing/2014/main" id="{192348C6-BC15-477D-220A-7681AA4199D0}"/>
                </a:ext>
              </a:extLst>
            </p:cNvPr>
            <p:cNvCxnSpPr>
              <a:cxnSpLocks/>
            </p:cNvCxnSpPr>
            <p:nvPr/>
          </p:nvCxnSpPr>
          <p:spPr>
            <a:xfrm flipH="1">
              <a:off x="3273355" y="4367103"/>
              <a:ext cx="208120" cy="591704"/>
            </a:xfrm>
            <a:prstGeom prst="straightConnector1">
              <a:avLst/>
            </a:prstGeom>
            <a:ln w="57150">
              <a:solidFill>
                <a:schemeClr val="accent6">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8DC5EE-63B6-AE49-A7BC-26916317ACA8}"/>
                    </a:ext>
                  </a:extLst>
                </p:cNvPr>
                <p:cNvSpPr txBox="1"/>
                <p:nvPr/>
              </p:nvSpPr>
              <p:spPr>
                <a:xfrm>
                  <a:off x="5317270" y="3928881"/>
                  <a:ext cx="1139963"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T" sz="1800" i="1">
                            <a:latin typeface="Cambria Math" panose="02040503050406030204" pitchFamily="18" charset="0"/>
                            <a:ea typeface="Cambria Math" panose="02040503050406030204" pitchFamily="18" charset="0"/>
                          </a:rPr>
                          <m:t>𝜃</m:t>
                        </m:r>
                        <m:r>
                          <a:rPr lang="it-IT" sz="1800" i="1">
                            <a:latin typeface="Cambria Math" panose="02040503050406030204" pitchFamily="18" charset="0"/>
                            <a:ea typeface="Cambria Math" panose="02040503050406030204" pitchFamily="18" charset="0"/>
                          </a:rPr>
                          <m:t>≤1/</m:t>
                        </m:r>
                        <m:r>
                          <a:rPr lang="it-IT" sz="1800" i="1">
                            <a:latin typeface="Cambria Math" panose="02040503050406030204" pitchFamily="18" charset="0"/>
                            <a:ea typeface="Cambria Math" panose="02040503050406030204" pitchFamily="18" charset="0"/>
                          </a:rPr>
                          <m:t>𝛾</m:t>
                        </m:r>
                      </m:oMath>
                    </m:oMathPara>
                  </a14:m>
                  <a:endParaRPr lang="en-IT" sz="1800" dirty="0">
                    <a:latin typeface="Symbol" pitchFamily="2" charset="2"/>
                  </a:endParaRPr>
                </a:p>
              </p:txBody>
            </p:sp>
          </mc:Choice>
          <mc:Fallback xmlns="">
            <p:sp>
              <p:nvSpPr>
                <p:cNvPr id="29" name="TextBox 28">
                  <a:extLst>
                    <a:ext uri="{FF2B5EF4-FFF2-40B4-BE49-F238E27FC236}">
                      <a16:creationId xmlns:a16="http://schemas.microsoft.com/office/drawing/2014/main" id="{288DC5EE-63B6-AE49-A7BC-26916317ACA8}"/>
                    </a:ext>
                  </a:extLst>
                </p:cNvPr>
                <p:cNvSpPr txBox="1">
                  <a:spLocks noRot="1" noChangeAspect="1" noMove="1" noResize="1" noEditPoints="1" noAdjustHandles="1" noChangeArrowheads="1" noChangeShapeType="1" noTextEdit="1"/>
                </p:cNvSpPr>
                <p:nvPr/>
              </p:nvSpPr>
              <p:spPr>
                <a:xfrm>
                  <a:off x="5317270" y="3928881"/>
                  <a:ext cx="1139963" cy="492443"/>
                </a:xfrm>
                <a:prstGeom prst="rect">
                  <a:avLst/>
                </a:prstGeom>
                <a:blipFill>
                  <a:blip r:embed="rId4"/>
                  <a:stretch>
                    <a:fillRect b="-20690"/>
                  </a:stretch>
                </a:blipFill>
              </p:spPr>
              <p:txBody>
                <a:bodyPr/>
                <a:lstStyle/>
                <a:p>
                  <a:r>
                    <a:rPr lang="en-IT">
                      <a:noFill/>
                    </a:rPr>
                    <a:t> </a:t>
                  </a:r>
                </a:p>
              </p:txBody>
            </p:sp>
          </mc:Fallback>
        </mc:AlternateContent>
        <p:sp>
          <p:nvSpPr>
            <p:cNvPr id="30" name="TextBox 29">
              <a:extLst>
                <a:ext uri="{FF2B5EF4-FFF2-40B4-BE49-F238E27FC236}">
                  <a16:creationId xmlns:a16="http://schemas.microsoft.com/office/drawing/2014/main" id="{2ED8400E-337F-3367-7600-3E2CAA0DCEAF}"/>
                </a:ext>
              </a:extLst>
            </p:cNvPr>
            <p:cNvSpPr txBox="1"/>
            <p:nvPr/>
          </p:nvSpPr>
          <p:spPr>
            <a:xfrm>
              <a:off x="6116330" y="4461906"/>
              <a:ext cx="215153" cy="492443"/>
            </a:xfrm>
            <a:prstGeom prst="rect">
              <a:avLst/>
            </a:prstGeom>
            <a:noFill/>
          </p:spPr>
          <p:txBody>
            <a:bodyPr wrap="square" rtlCol="0">
              <a:spAutoFit/>
            </a:bodyPr>
            <a:lstStyle/>
            <a:p>
              <a:r>
                <a:rPr lang="en-IT" sz="1800" dirty="0">
                  <a:solidFill>
                    <a:schemeClr val="tx1">
                      <a:lumMod val="50000"/>
                      <a:lumOff val="50000"/>
                    </a:schemeClr>
                  </a:solidFill>
                </a:rPr>
                <a:t>z</a:t>
              </a:r>
            </a:p>
          </p:txBody>
        </p:sp>
        <p:sp>
          <p:nvSpPr>
            <p:cNvPr id="31" name="TextBox 30">
              <a:extLst>
                <a:ext uri="{FF2B5EF4-FFF2-40B4-BE49-F238E27FC236}">
                  <a16:creationId xmlns:a16="http://schemas.microsoft.com/office/drawing/2014/main" id="{1AF6A6D7-46ED-6CFA-AB85-C451BC7522D1}"/>
                </a:ext>
              </a:extLst>
            </p:cNvPr>
            <p:cNvSpPr txBox="1"/>
            <p:nvPr/>
          </p:nvSpPr>
          <p:spPr>
            <a:xfrm>
              <a:off x="594848" y="2298890"/>
              <a:ext cx="699248" cy="861775"/>
            </a:xfrm>
            <a:prstGeom prst="rect">
              <a:avLst/>
            </a:prstGeom>
            <a:noFill/>
          </p:spPr>
          <p:txBody>
            <a:bodyPr wrap="square" rtlCol="0">
              <a:spAutoFit/>
            </a:bodyPr>
            <a:lstStyle/>
            <a:p>
              <a:r>
                <a:rPr lang="en-IT" sz="1800" dirty="0"/>
                <a:t>input</a:t>
              </a:r>
            </a:p>
          </p:txBody>
        </p:sp>
        <p:sp>
          <p:nvSpPr>
            <p:cNvPr id="32" name="TextBox 31">
              <a:extLst>
                <a:ext uri="{FF2B5EF4-FFF2-40B4-BE49-F238E27FC236}">
                  <a16:creationId xmlns:a16="http://schemas.microsoft.com/office/drawing/2014/main" id="{148A9A33-B46A-8F18-F9F7-28D5DD677407}"/>
                </a:ext>
              </a:extLst>
            </p:cNvPr>
            <p:cNvSpPr txBox="1"/>
            <p:nvPr/>
          </p:nvSpPr>
          <p:spPr>
            <a:xfrm>
              <a:off x="638401" y="4182438"/>
              <a:ext cx="967201" cy="861775"/>
            </a:xfrm>
            <a:prstGeom prst="rect">
              <a:avLst/>
            </a:prstGeom>
            <a:noFill/>
          </p:spPr>
          <p:txBody>
            <a:bodyPr wrap="square" rtlCol="0">
              <a:spAutoFit/>
            </a:bodyPr>
            <a:lstStyle/>
            <a:p>
              <a:r>
                <a:rPr lang="en-IT" sz="1800" dirty="0"/>
                <a:t>output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085EB27-15AE-7CF4-423C-B8674A2D6281}"/>
                    </a:ext>
                  </a:extLst>
                </p:cNvPr>
                <p:cNvSpPr txBox="1"/>
                <p:nvPr/>
              </p:nvSpPr>
              <p:spPr>
                <a:xfrm>
                  <a:off x="2816682" y="4728421"/>
                  <a:ext cx="351913" cy="4001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350" i="1">
                                <a:solidFill>
                                  <a:schemeClr val="accent6">
                                    <a:lumMod val="50000"/>
                                  </a:schemeClr>
                                </a:solidFill>
                                <a:latin typeface="Cambria Math" panose="02040503050406030204" pitchFamily="18" charset="0"/>
                              </a:rPr>
                            </m:ctrlPr>
                          </m:sSubSupPr>
                          <m:e>
                            <m:r>
                              <a:rPr lang="en-US" sz="1350" i="1">
                                <a:solidFill>
                                  <a:schemeClr val="accent6">
                                    <a:lumMod val="50000"/>
                                  </a:schemeClr>
                                </a:solidFill>
                                <a:latin typeface="Cambria Math" panose="02040503050406030204" pitchFamily="18" charset="0"/>
                              </a:rPr>
                              <m:t>𝐸</m:t>
                            </m:r>
                          </m:e>
                          <m:sub>
                            <m:r>
                              <a:rPr lang="en-US" sz="1350" i="1">
                                <a:solidFill>
                                  <a:schemeClr val="accent6">
                                    <a:lumMod val="50000"/>
                                  </a:schemeClr>
                                </a:solidFill>
                                <a:latin typeface="Cambria Math" panose="02040503050406030204" pitchFamily="18" charset="0"/>
                              </a:rPr>
                              <m:t>𝑒</m:t>
                            </m:r>
                          </m:sub>
                          <m:sup>
                            <m:r>
                              <a:rPr lang="en-US" sz="1350" i="1">
                                <a:solidFill>
                                  <a:schemeClr val="accent6">
                                    <a:lumMod val="50000"/>
                                  </a:schemeClr>
                                </a:solidFill>
                                <a:latin typeface="Cambria Math" panose="02040503050406030204" pitchFamily="18" charset="0"/>
                              </a:rPr>
                              <m:t>′</m:t>
                            </m:r>
                          </m:sup>
                        </m:sSubSup>
                      </m:oMath>
                    </m:oMathPara>
                  </a14:m>
                  <a:endParaRPr lang="en-IT" sz="1800" dirty="0">
                    <a:solidFill>
                      <a:schemeClr val="accent6">
                        <a:lumMod val="50000"/>
                      </a:schemeClr>
                    </a:solidFill>
                  </a:endParaRPr>
                </a:p>
              </p:txBody>
            </p:sp>
          </mc:Choice>
          <mc:Fallback xmlns="">
            <p:sp>
              <p:nvSpPr>
                <p:cNvPr id="33" name="TextBox 32">
                  <a:extLst>
                    <a:ext uri="{FF2B5EF4-FFF2-40B4-BE49-F238E27FC236}">
                      <a16:creationId xmlns:a16="http://schemas.microsoft.com/office/drawing/2014/main" id="{6085EB27-15AE-7CF4-423C-B8674A2D6281}"/>
                    </a:ext>
                  </a:extLst>
                </p:cNvPr>
                <p:cNvSpPr txBox="1">
                  <a:spLocks noRot="1" noChangeAspect="1" noMove="1" noResize="1" noEditPoints="1" noAdjustHandles="1" noChangeArrowheads="1" noChangeShapeType="1" noTextEdit="1"/>
                </p:cNvSpPr>
                <p:nvPr/>
              </p:nvSpPr>
              <p:spPr>
                <a:xfrm>
                  <a:off x="2816682" y="4728421"/>
                  <a:ext cx="351913" cy="400109"/>
                </a:xfrm>
                <a:prstGeom prst="rect">
                  <a:avLst/>
                </a:prstGeom>
                <a:blipFill>
                  <a:blip r:embed="rId5"/>
                  <a:stretch>
                    <a:fillRect/>
                  </a:stretch>
                </a:blipFill>
              </p:spPr>
              <p:txBody>
                <a:bodyPr/>
                <a:lstStyle/>
                <a:p>
                  <a:r>
                    <a:rPr lang="en-IT">
                      <a:noFill/>
                    </a:rPr>
                    <a:t> </a:t>
                  </a:r>
                </a:p>
              </p:txBody>
            </p:sp>
          </mc:Fallback>
        </mc:AlternateContent>
      </p:grpSp>
      <p:grpSp>
        <p:nvGrpSpPr>
          <p:cNvPr id="2" name="Group 1">
            <a:extLst>
              <a:ext uri="{FF2B5EF4-FFF2-40B4-BE49-F238E27FC236}">
                <a16:creationId xmlns:a16="http://schemas.microsoft.com/office/drawing/2014/main" id="{686A8520-6E0A-439E-F071-1FD3276A8A78}"/>
              </a:ext>
            </a:extLst>
          </p:cNvPr>
          <p:cNvGrpSpPr/>
          <p:nvPr/>
        </p:nvGrpSpPr>
        <p:grpSpPr>
          <a:xfrm>
            <a:off x="1793511" y="1015428"/>
            <a:ext cx="4899262" cy="2246554"/>
            <a:chOff x="419104" y="1978027"/>
            <a:chExt cx="5970938" cy="2995405"/>
          </a:xfrm>
        </p:grpSpPr>
        <p:sp>
          <p:nvSpPr>
            <p:cNvPr id="3" name="TextBox 2">
              <a:extLst>
                <a:ext uri="{FF2B5EF4-FFF2-40B4-BE49-F238E27FC236}">
                  <a16:creationId xmlns:a16="http://schemas.microsoft.com/office/drawing/2014/main" id="{51345D53-59D5-905F-BF45-2F4F999C8E6D}"/>
                </a:ext>
              </a:extLst>
            </p:cNvPr>
            <p:cNvSpPr txBox="1"/>
            <p:nvPr/>
          </p:nvSpPr>
          <p:spPr>
            <a:xfrm>
              <a:off x="1537421" y="1978027"/>
              <a:ext cx="1986127" cy="338555"/>
            </a:xfrm>
            <a:prstGeom prst="rect">
              <a:avLst/>
            </a:prstGeom>
            <a:noFill/>
          </p:spPr>
          <p:txBody>
            <a:bodyPr wrap="square" rtlCol="0">
              <a:spAutoFit/>
            </a:bodyPr>
            <a:lstStyle/>
            <a:p>
              <a:r>
                <a:rPr lang="en-IT" sz="1050" dirty="0">
                  <a:solidFill>
                    <a:schemeClr val="accent6">
                      <a:lumMod val="50000"/>
                    </a:schemeClr>
                  </a:solidFill>
                </a:rPr>
                <a:t>Incident electron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BB1E34-BD79-BD54-B3DD-A88E9ADC97CB}"/>
                    </a:ext>
                  </a:extLst>
                </p:cNvPr>
                <p:cNvSpPr txBox="1"/>
                <p:nvPr/>
              </p:nvSpPr>
              <p:spPr>
                <a:xfrm>
                  <a:off x="3579401" y="1985331"/>
                  <a:ext cx="1986127" cy="355227"/>
                </a:xfrm>
                <a:prstGeom prst="rect">
                  <a:avLst/>
                </a:prstGeom>
                <a:noFill/>
              </p:spPr>
              <p:txBody>
                <a:bodyPr wrap="square" rtlCol="0">
                  <a:spAutoFit/>
                </a:bodyPr>
                <a:lstStyle/>
                <a:p>
                  <a:r>
                    <a:rPr lang="en-IT" sz="1050" dirty="0">
                      <a:solidFill>
                        <a:srgbClr val="FF0000"/>
                      </a:solidFill>
                    </a:rPr>
                    <a:t>Incident photon </a:t>
                  </a:r>
                  <a14:m>
                    <m:oMath xmlns:m="http://schemas.openxmlformats.org/officeDocument/2006/math">
                      <m:sSub>
                        <m:sSubPr>
                          <m:ctrlPr>
                            <a:rPr lang="en-IT" sz="1050" i="1">
                              <a:solidFill>
                                <a:srgbClr val="FF0000"/>
                              </a:solidFill>
                              <a:latin typeface="Cambria Math" panose="02040503050406030204" pitchFamily="18" charset="0"/>
                            </a:rPr>
                          </m:ctrlPr>
                        </m:sSubPr>
                        <m:e>
                          <m:r>
                            <a:rPr lang="en-US" sz="1050" i="1">
                              <a:solidFill>
                                <a:srgbClr val="FF0000"/>
                              </a:solidFill>
                              <a:latin typeface="Cambria Math" panose="02040503050406030204" pitchFamily="18" charset="0"/>
                            </a:rPr>
                            <m:t>𝐸</m:t>
                          </m:r>
                        </m:e>
                        <m:sub>
                          <m:r>
                            <a:rPr lang="en-US" sz="1050" i="1">
                              <a:solidFill>
                                <a:srgbClr val="FF0000"/>
                              </a:solidFill>
                              <a:latin typeface="Cambria Math" panose="02040503050406030204" pitchFamily="18" charset="0"/>
                            </a:rPr>
                            <m:t>𝑝h</m:t>
                          </m:r>
                        </m:sub>
                      </m:sSub>
                    </m:oMath>
                  </a14:m>
                  <a:endParaRPr lang="en-IT" sz="1050" dirty="0">
                    <a:solidFill>
                      <a:srgbClr val="FF0000"/>
                    </a:solidFill>
                  </a:endParaRPr>
                </a:p>
              </p:txBody>
            </p:sp>
          </mc:Choice>
          <mc:Fallback xmlns="">
            <p:sp>
              <p:nvSpPr>
                <p:cNvPr id="5" name="TextBox 4">
                  <a:extLst>
                    <a:ext uri="{FF2B5EF4-FFF2-40B4-BE49-F238E27FC236}">
                      <a16:creationId xmlns:a16="http://schemas.microsoft.com/office/drawing/2014/main" id="{BCBB1E34-BD79-BD54-B3DD-A88E9ADC97CB}"/>
                    </a:ext>
                  </a:extLst>
                </p:cNvPr>
                <p:cNvSpPr txBox="1">
                  <a:spLocks noRot="1" noChangeAspect="1" noMove="1" noResize="1" noEditPoints="1" noAdjustHandles="1" noChangeArrowheads="1" noChangeShapeType="1" noTextEdit="1"/>
                </p:cNvSpPr>
                <p:nvPr/>
              </p:nvSpPr>
              <p:spPr>
                <a:xfrm>
                  <a:off x="3579401" y="1985331"/>
                  <a:ext cx="1986127" cy="355227"/>
                </a:xfrm>
                <a:prstGeom prst="rect">
                  <a:avLst/>
                </a:prstGeom>
                <a:blipFill>
                  <a:blip r:embed="rId6"/>
                  <a:stretch>
                    <a:fillRect b="-9091"/>
                  </a:stretch>
                </a:blipFill>
              </p:spPr>
              <p:txBody>
                <a:bodyPr/>
                <a:lstStyle/>
                <a:p>
                  <a:r>
                    <a:rPr lang="en-IT">
                      <a:noFill/>
                    </a:rPr>
                    <a:t> </a:t>
                  </a:r>
                </a:p>
              </p:txBody>
            </p:sp>
          </mc:Fallback>
        </mc:AlternateContent>
        <p:cxnSp>
          <p:nvCxnSpPr>
            <p:cNvPr id="7" name="Straight Arrow Connector 6">
              <a:extLst>
                <a:ext uri="{FF2B5EF4-FFF2-40B4-BE49-F238E27FC236}">
                  <a16:creationId xmlns:a16="http://schemas.microsoft.com/office/drawing/2014/main" id="{B9AD709C-01AB-8708-AD75-26917B07DE9B}"/>
                </a:ext>
              </a:extLst>
            </p:cNvPr>
            <p:cNvCxnSpPr>
              <a:cxnSpLocks/>
            </p:cNvCxnSpPr>
            <p:nvPr/>
          </p:nvCxnSpPr>
          <p:spPr>
            <a:xfrm>
              <a:off x="1801090" y="2563091"/>
              <a:ext cx="4588952" cy="0"/>
            </a:xfrm>
            <a:prstGeom prst="straightConnector1">
              <a:avLst/>
            </a:prstGeom>
            <a:ln w="31750">
              <a:solidFill>
                <a:schemeClr val="tx1">
                  <a:lumMod val="65000"/>
                  <a:lumOff val="35000"/>
                </a:schemeClr>
              </a:solidFill>
              <a:prstDash val="sysDot"/>
              <a:tailEnd type="triangle" w="sm" len="med"/>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F6A1BEF2-45BA-AF4A-43E5-28152DDEA876}"/>
                </a:ext>
              </a:extLst>
            </p:cNvPr>
            <p:cNvGrpSpPr/>
            <p:nvPr/>
          </p:nvGrpSpPr>
          <p:grpSpPr>
            <a:xfrm rot="10800000">
              <a:off x="3580012" y="4167470"/>
              <a:ext cx="2534312" cy="419616"/>
              <a:chOff x="3451575" y="4025084"/>
              <a:chExt cx="1756919" cy="419616"/>
            </a:xfrm>
          </p:grpSpPr>
          <p:cxnSp>
            <p:nvCxnSpPr>
              <p:cNvPr id="43" name="Straight Arrow Connector 42">
                <a:extLst>
                  <a:ext uri="{FF2B5EF4-FFF2-40B4-BE49-F238E27FC236}">
                    <a16:creationId xmlns:a16="http://schemas.microsoft.com/office/drawing/2014/main" id="{0B1BD07A-F4C8-F035-0961-B014D5E5448E}"/>
                  </a:ext>
                </a:extLst>
              </p:cNvPr>
              <p:cNvCxnSpPr>
                <a:cxnSpLocks/>
              </p:cNvCxnSpPr>
              <p:nvPr/>
            </p:nvCxnSpPr>
            <p:spPr>
              <a:xfrm flipH="1">
                <a:off x="3451575" y="4232319"/>
                <a:ext cx="1756919" cy="0"/>
              </a:xfrm>
              <a:prstGeom prst="straightConnector1">
                <a:avLst/>
              </a:prstGeom>
              <a:ln w="571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44" name="Freeform 43">
                <a:extLst>
                  <a:ext uri="{FF2B5EF4-FFF2-40B4-BE49-F238E27FC236}">
                    <a16:creationId xmlns:a16="http://schemas.microsoft.com/office/drawing/2014/main" id="{016F8CB7-1F12-54C9-7B97-C6FEB81386F7}"/>
                  </a:ext>
                </a:extLst>
              </p:cNvPr>
              <p:cNvSpPr/>
              <p:nvPr/>
            </p:nvSpPr>
            <p:spPr>
              <a:xfrm>
                <a:off x="3659392" y="4025084"/>
                <a:ext cx="1545064" cy="419616"/>
              </a:xfrm>
              <a:custGeom>
                <a:avLst/>
                <a:gdLst>
                  <a:gd name="connsiteX0" fmla="*/ 0 w 1545064"/>
                  <a:gd name="connsiteY0" fmla="*/ 182950 h 602516"/>
                  <a:gd name="connsiteX1" fmla="*/ 107576 w 1545064"/>
                  <a:gd name="connsiteY1" fmla="*/ 21585 h 602516"/>
                  <a:gd name="connsiteX2" fmla="*/ 258183 w 1545064"/>
                  <a:gd name="connsiteY2" fmla="*/ 537952 h 602516"/>
                  <a:gd name="connsiteX3" fmla="*/ 376518 w 1545064"/>
                  <a:gd name="connsiteY3" fmla="*/ 32343 h 602516"/>
                  <a:gd name="connsiteX4" fmla="*/ 494852 w 1545064"/>
                  <a:gd name="connsiteY4" fmla="*/ 537952 h 602516"/>
                  <a:gd name="connsiteX5" fmla="*/ 591671 w 1545064"/>
                  <a:gd name="connsiteY5" fmla="*/ 70 h 602516"/>
                  <a:gd name="connsiteX6" fmla="*/ 720762 w 1545064"/>
                  <a:gd name="connsiteY6" fmla="*/ 580983 h 602516"/>
                  <a:gd name="connsiteX7" fmla="*/ 817581 w 1545064"/>
                  <a:gd name="connsiteY7" fmla="*/ 21585 h 602516"/>
                  <a:gd name="connsiteX8" fmla="*/ 935915 w 1545064"/>
                  <a:gd name="connsiteY8" fmla="*/ 602498 h 602516"/>
                  <a:gd name="connsiteX9" fmla="*/ 1054249 w 1545064"/>
                  <a:gd name="connsiteY9" fmla="*/ 70 h 602516"/>
                  <a:gd name="connsiteX10" fmla="*/ 1269402 w 1545064"/>
                  <a:gd name="connsiteY10" fmla="*/ 602498 h 602516"/>
                  <a:gd name="connsiteX11" fmla="*/ 1312433 w 1545064"/>
                  <a:gd name="connsiteY11" fmla="*/ 21585 h 602516"/>
                  <a:gd name="connsiteX12" fmla="*/ 1527586 w 1545064"/>
                  <a:gd name="connsiteY12" fmla="*/ 279769 h 602516"/>
                  <a:gd name="connsiteX13" fmla="*/ 1516828 w 1545064"/>
                  <a:gd name="connsiteY13" fmla="*/ 269011 h 6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5064" h="602516">
                    <a:moveTo>
                      <a:pt x="0" y="182950"/>
                    </a:moveTo>
                    <a:cubicBezTo>
                      <a:pt x="32272" y="72684"/>
                      <a:pt x="64545" y="-37582"/>
                      <a:pt x="107576" y="21585"/>
                    </a:cubicBezTo>
                    <a:cubicBezTo>
                      <a:pt x="150607" y="80752"/>
                      <a:pt x="213359" y="536159"/>
                      <a:pt x="258183" y="537952"/>
                    </a:cubicBezTo>
                    <a:cubicBezTo>
                      <a:pt x="303007" y="539745"/>
                      <a:pt x="337073" y="32343"/>
                      <a:pt x="376518" y="32343"/>
                    </a:cubicBezTo>
                    <a:cubicBezTo>
                      <a:pt x="415963" y="32343"/>
                      <a:pt x="458993" y="543331"/>
                      <a:pt x="494852" y="537952"/>
                    </a:cubicBezTo>
                    <a:cubicBezTo>
                      <a:pt x="530711" y="532573"/>
                      <a:pt x="554019" y="-7102"/>
                      <a:pt x="591671" y="70"/>
                    </a:cubicBezTo>
                    <a:cubicBezTo>
                      <a:pt x="629323" y="7242"/>
                      <a:pt x="683110" y="577397"/>
                      <a:pt x="720762" y="580983"/>
                    </a:cubicBezTo>
                    <a:cubicBezTo>
                      <a:pt x="758414" y="584569"/>
                      <a:pt x="781722" y="17999"/>
                      <a:pt x="817581" y="21585"/>
                    </a:cubicBezTo>
                    <a:cubicBezTo>
                      <a:pt x="853440" y="25171"/>
                      <a:pt x="896470" y="606084"/>
                      <a:pt x="935915" y="602498"/>
                    </a:cubicBezTo>
                    <a:cubicBezTo>
                      <a:pt x="975360" y="598912"/>
                      <a:pt x="998668" y="70"/>
                      <a:pt x="1054249" y="70"/>
                    </a:cubicBezTo>
                    <a:cubicBezTo>
                      <a:pt x="1109830" y="70"/>
                      <a:pt x="1226371" y="598912"/>
                      <a:pt x="1269402" y="602498"/>
                    </a:cubicBezTo>
                    <a:cubicBezTo>
                      <a:pt x="1312433" y="606084"/>
                      <a:pt x="1269402" y="75373"/>
                      <a:pt x="1312433" y="21585"/>
                    </a:cubicBezTo>
                    <a:cubicBezTo>
                      <a:pt x="1355464" y="-32203"/>
                      <a:pt x="1493520" y="238531"/>
                      <a:pt x="1527586" y="279769"/>
                    </a:cubicBezTo>
                    <a:cubicBezTo>
                      <a:pt x="1561652" y="321007"/>
                      <a:pt x="1539240" y="295009"/>
                      <a:pt x="1516828" y="269011"/>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a:p>
            </p:txBody>
          </p:sp>
        </p:grpSp>
        <p:sp>
          <p:nvSpPr>
            <p:cNvPr id="10" name="TextBox 9">
              <a:extLst>
                <a:ext uri="{FF2B5EF4-FFF2-40B4-BE49-F238E27FC236}">
                  <a16:creationId xmlns:a16="http://schemas.microsoft.com/office/drawing/2014/main" id="{93C0830F-44EC-1C0A-BB87-067DD3010FE7}"/>
                </a:ext>
              </a:extLst>
            </p:cNvPr>
            <p:cNvSpPr txBox="1"/>
            <p:nvPr/>
          </p:nvSpPr>
          <p:spPr>
            <a:xfrm>
              <a:off x="1808445" y="3941319"/>
              <a:ext cx="1986127" cy="338555"/>
            </a:xfrm>
            <a:prstGeom prst="rect">
              <a:avLst/>
            </a:prstGeom>
            <a:noFill/>
          </p:spPr>
          <p:txBody>
            <a:bodyPr wrap="square" rtlCol="0">
              <a:spAutoFit/>
            </a:bodyPr>
            <a:lstStyle/>
            <a:p>
              <a:r>
                <a:rPr lang="en-IT" sz="1050" dirty="0">
                  <a:solidFill>
                    <a:schemeClr val="accent6">
                      <a:lumMod val="50000"/>
                    </a:schemeClr>
                  </a:solidFill>
                </a:rPr>
                <a:t>Stationary electron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A19811E-F3DD-E224-B21A-C93D97C18FAB}"/>
                    </a:ext>
                  </a:extLst>
                </p:cNvPr>
                <p:cNvSpPr txBox="1"/>
                <p:nvPr/>
              </p:nvSpPr>
              <p:spPr>
                <a:xfrm>
                  <a:off x="3854103" y="3819433"/>
                  <a:ext cx="1986127" cy="360869"/>
                </a:xfrm>
                <a:prstGeom prst="rect">
                  <a:avLst/>
                </a:prstGeom>
                <a:noFill/>
              </p:spPr>
              <p:txBody>
                <a:bodyPr wrap="square" rtlCol="0">
                  <a:spAutoFit/>
                </a:bodyPr>
                <a:lstStyle/>
                <a:p>
                  <a:r>
                    <a:rPr lang="en-IT" sz="1050" dirty="0">
                      <a:solidFill>
                        <a:srgbClr val="FF0000"/>
                      </a:solidFill>
                    </a:rPr>
                    <a:t>Scattered photon </a:t>
                  </a:r>
                  <a14:m>
                    <m:oMath xmlns:m="http://schemas.openxmlformats.org/officeDocument/2006/math">
                      <m:sSubSup>
                        <m:sSubSupPr>
                          <m:ctrlPr>
                            <a:rPr lang="en-US" sz="1050" i="1">
                              <a:solidFill>
                                <a:srgbClr val="FF0000"/>
                              </a:solidFill>
                              <a:latin typeface="Cambria Math" panose="02040503050406030204" pitchFamily="18" charset="0"/>
                            </a:rPr>
                          </m:ctrlPr>
                        </m:sSubSupPr>
                        <m:e>
                          <m:r>
                            <a:rPr lang="en-US" sz="1050" i="1">
                              <a:solidFill>
                                <a:srgbClr val="FF0000"/>
                              </a:solidFill>
                              <a:latin typeface="Cambria Math" panose="02040503050406030204" pitchFamily="18" charset="0"/>
                            </a:rPr>
                            <m:t>𝐸</m:t>
                          </m:r>
                        </m:e>
                        <m:sub>
                          <m:r>
                            <a:rPr lang="en-US" sz="1050" i="1">
                              <a:solidFill>
                                <a:srgbClr val="FF0000"/>
                              </a:solidFill>
                              <a:latin typeface="Cambria Math" panose="02040503050406030204" pitchFamily="18" charset="0"/>
                            </a:rPr>
                            <m:t>𝑝h</m:t>
                          </m:r>
                        </m:sub>
                        <m:sup>
                          <m:r>
                            <a:rPr lang="en-US" sz="1050" i="1">
                              <a:solidFill>
                                <a:srgbClr val="FF0000"/>
                              </a:solidFill>
                              <a:latin typeface="Cambria Math" panose="02040503050406030204" pitchFamily="18" charset="0"/>
                            </a:rPr>
                            <m:t>′</m:t>
                          </m:r>
                        </m:sup>
                      </m:sSubSup>
                    </m:oMath>
                  </a14:m>
                  <a:endParaRPr lang="en-IT" sz="1050" dirty="0">
                    <a:solidFill>
                      <a:srgbClr val="FF0000"/>
                    </a:solidFill>
                  </a:endParaRPr>
                </a:p>
              </p:txBody>
            </p:sp>
          </mc:Choice>
          <mc:Fallback xmlns="">
            <p:sp>
              <p:nvSpPr>
                <p:cNvPr id="21" name="TextBox 20">
                  <a:extLst>
                    <a:ext uri="{FF2B5EF4-FFF2-40B4-BE49-F238E27FC236}">
                      <a16:creationId xmlns:a16="http://schemas.microsoft.com/office/drawing/2014/main" id="{3A19811E-F3DD-E224-B21A-C93D97C18FAB}"/>
                    </a:ext>
                  </a:extLst>
                </p:cNvPr>
                <p:cNvSpPr txBox="1">
                  <a:spLocks noRot="1" noChangeAspect="1" noMove="1" noResize="1" noEditPoints="1" noAdjustHandles="1" noChangeArrowheads="1" noChangeShapeType="1" noTextEdit="1"/>
                </p:cNvSpPr>
                <p:nvPr/>
              </p:nvSpPr>
              <p:spPr>
                <a:xfrm>
                  <a:off x="3854103" y="3819433"/>
                  <a:ext cx="1986127" cy="360869"/>
                </a:xfrm>
                <a:prstGeom prst="rect">
                  <a:avLst/>
                </a:prstGeom>
                <a:blipFill>
                  <a:blip r:embed="rId7"/>
                  <a:stretch>
                    <a:fillRect b="-8696"/>
                  </a:stretch>
                </a:blipFill>
              </p:spPr>
              <p:txBody>
                <a:bodyPr/>
                <a:lstStyle/>
                <a:p>
                  <a:r>
                    <a:rPr lang="en-IT">
                      <a:noFill/>
                    </a:rPr>
                    <a:t> </a:t>
                  </a:r>
                </a:p>
              </p:txBody>
            </p:sp>
          </mc:Fallback>
        </mc:AlternateContent>
        <p:sp>
          <p:nvSpPr>
            <p:cNvPr id="25" name="Oval 24">
              <a:extLst>
                <a:ext uri="{FF2B5EF4-FFF2-40B4-BE49-F238E27FC236}">
                  <a16:creationId xmlns:a16="http://schemas.microsoft.com/office/drawing/2014/main" id="{07C5B0FC-8F3D-0618-FCA8-B62E674052EB}"/>
                </a:ext>
              </a:extLst>
            </p:cNvPr>
            <p:cNvSpPr/>
            <p:nvPr/>
          </p:nvSpPr>
          <p:spPr>
            <a:xfrm>
              <a:off x="1593275" y="2369128"/>
              <a:ext cx="310830" cy="338554"/>
            </a:xfrm>
            <a:prstGeom prst="ellipse">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dirty="0"/>
            </a:p>
          </p:txBody>
        </p:sp>
        <p:cxnSp>
          <p:nvCxnSpPr>
            <p:cNvPr id="26" name="Straight Arrow Connector 25">
              <a:extLst>
                <a:ext uri="{FF2B5EF4-FFF2-40B4-BE49-F238E27FC236}">
                  <a16:creationId xmlns:a16="http://schemas.microsoft.com/office/drawing/2014/main" id="{4C40C92C-941F-7E1F-ED99-3A58C5219E1D}"/>
                </a:ext>
              </a:extLst>
            </p:cNvPr>
            <p:cNvCxnSpPr>
              <a:cxnSpLocks/>
            </p:cNvCxnSpPr>
            <p:nvPr/>
          </p:nvCxnSpPr>
          <p:spPr>
            <a:xfrm>
              <a:off x="1801091" y="2563091"/>
              <a:ext cx="1648691" cy="0"/>
            </a:xfrm>
            <a:prstGeom prst="straightConnector1">
              <a:avLst/>
            </a:prstGeom>
            <a:ln w="57150">
              <a:solidFill>
                <a:schemeClr val="accent6">
                  <a:lumMod val="5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E066F6C-8FF3-FD91-E937-6D08F7682CFA}"/>
                </a:ext>
              </a:extLst>
            </p:cNvPr>
            <p:cNvCxnSpPr>
              <a:cxnSpLocks/>
            </p:cNvCxnSpPr>
            <p:nvPr/>
          </p:nvCxnSpPr>
          <p:spPr>
            <a:xfrm flipH="1">
              <a:off x="3449782" y="2563091"/>
              <a:ext cx="1756919" cy="0"/>
            </a:xfrm>
            <a:prstGeom prst="straightConnector1">
              <a:avLst/>
            </a:prstGeom>
            <a:ln w="57150">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35" name="Freeform 34">
              <a:extLst>
                <a:ext uri="{FF2B5EF4-FFF2-40B4-BE49-F238E27FC236}">
                  <a16:creationId xmlns:a16="http://schemas.microsoft.com/office/drawing/2014/main" id="{E7BA4E3D-5B57-1FBC-9B2D-A6276363C043}"/>
                </a:ext>
              </a:extLst>
            </p:cNvPr>
            <p:cNvSpPr/>
            <p:nvPr/>
          </p:nvSpPr>
          <p:spPr>
            <a:xfrm>
              <a:off x="3657599" y="2355856"/>
              <a:ext cx="1545064" cy="419616"/>
            </a:xfrm>
            <a:custGeom>
              <a:avLst/>
              <a:gdLst>
                <a:gd name="connsiteX0" fmla="*/ 0 w 1545064"/>
                <a:gd name="connsiteY0" fmla="*/ 182950 h 602516"/>
                <a:gd name="connsiteX1" fmla="*/ 107576 w 1545064"/>
                <a:gd name="connsiteY1" fmla="*/ 21585 h 602516"/>
                <a:gd name="connsiteX2" fmla="*/ 258183 w 1545064"/>
                <a:gd name="connsiteY2" fmla="*/ 537952 h 602516"/>
                <a:gd name="connsiteX3" fmla="*/ 376518 w 1545064"/>
                <a:gd name="connsiteY3" fmla="*/ 32343 h 602516"/>
                <a:gd name="connsiteX4" fmla="*/ 494852 w 1545064"/>
                <a:gd name="connsiteY4" fmla="*/ 537952 h 602516"/>
                <a:gd name="connsiteX5" fmla="*/ 591671 w 1545064"/>
                <a:gd name="connsiteY5" fmla="*/ 70 h 602516"/>
                <a:gd name="connsiteX6" fmla="*/ 720762 w 1545064"/>
                <a:gd name="connsiteY6" fmla="*/ 580983 h 602516"/>
                <a:gd name="connsiteX7" fmla="*/ 817581 w 1545064"/>
                <a:gd name="connsiteY7" fmla="*/ 21585 h 602516"/>
                <a:gd name="connsiteX8" fmla="*/ 935915 w 1545064"/>
                <a:gd name="connsiteY8" fmla="*/ 602498 h 602516"/>
                <a:gd name="connsiteX9" fmla="*/ 1054249 w 1545064"/>
                <a:gd name="connsiteY9" fmla="*/ 70 h 602516"/>
                <a:gd name="connsiteX10" fmla="*/ 1269402 w 1545064"/>
                <a:gd name="connsiteY10" fmla="*/ 602498 h 602516"/>
                <a:gd name="connsiteX11" fmla="*/ 1312433 w 1545064"/>
                <a:gd name="connsiteY11" fmla="*/ 21585 h 602516"/>
                <a:gd name="connsiteX12" fmla="*/ 1527586 w 1545064"/>
                <a:gd name="connsiteY12" fmla="*/ 279769 h 602516"/>
                <a:gd name="connsiteX13" fmla="*/ 1516828 w 1545064"/>
                <a:gd name="connsiteY13" fmla="*/ 269011 h 60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5064" h="602516">
                  <a:moveTo>
                    <a:pt x="0" y="182950"/>
                  </a:moveTo>
                  <a:cubicBezTo>
                    <a:pt x="32272" y="72684"/>
                    <a:pt x="64545" y="-37582"/>
                    <a:pt x="107576" y="21585"/>
                  </a:cubicBezTo>
                  <a:cubicBezTo>
                    <a:pt x="150607" y="80752"/>
                    <a:pt x="213359" y="536159"/>
                    <a:pt x="258183" y="537952"/>
                  </a:cubicBezTo>
                  <a:cubicBezTo>
                    <a:pt x="303007" y="539745"/>
                    <a:pt x="337073" y="32343"/>
                    <a:pt x="376518" y="32343"/>
                  </a:cubicBezTo>
                  <a:cubicBezTo>
                    <a:pt x="415963" y="32343"/>
                    <a:pt x="458993" y="543331"/>
                    <a:pt x="494852" y="537952"/>
                  </a:cubicBezTo>
                  <a:cubicBezTo>
                    <a:pt x="530711" y="532573"/>
                    <a:pt x="554019" y="-7102"/>
                    <a:pt x="591671" y="70"/>
                  </a:cubicBezTo>
                  <a:cubicBezTo>
                    <a:pt x="629323" y="7242"/>
                    <a:pt x="683110" y="577397"/>
                    <a:pt x="720762" y="580983"/>
                  </a:cubicBezTo>
                  <a:cubicBezTo>
                    <a:pt x="758414" y="584569"/>
                    <a:pt x="781722" y="17999"/>
                    <a:pt x="817581" y="21585"/>
                  </a:cubicBezTo>
                  <a:cubicBezTo>
                    <a:pt x="853440" y="25171"/>
                    <a:pt x="896470" y="606084"/>
                    <a:pt x="935915" y="602498"/>
                  </a:cubicBezTo>
                  <a:cubicBezTo>
                    <a:pt x="975360" y="598912"/>
                    <a:pt x="998668" y="70"/>
                    <a:pt x="1054249" y="70"/>
                  </a:cubicBezTo>
                  <a:cubicBezTo>
                    <a:pt x="1109830" y="70"/>
                    <a:pt x="1226371" y="598912"/>
                    <a:pt x="1269402" y="602498"/>
                  </a:cubicBezTo>
                  <a:cubicBezTo>
                    <a:pt x="1312433" y="606084"/>
                    <a:pt x="1269402" y="75373"/>
                    <a:pt x="1312433" y="21585"/>
                  </a:cubicBezTo>
                  <a:cubicBezTo>
                    <a:pt x="1355464" y="-32203"/>
                    <a:pt x="1493520" y="238531"/>
                    <a:pt x="1527586" y="279769"/>
                  </a:cubicBezTo>
                  <a:cubicBezTo>
                    <a:pt x="1561652" y="321007"/>
                    <a:pt x="1539240" y="295009"/>
                    <a:pt x="1516828" y="269011"/>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a:p>
          </p:txBody>
        </p:sp>
        <p:sp>
          <p:nvSpPr>
            <p:cNvPr id="36" name="TextBox 35">
              <a:extLst>
                <a:ext uri="{FF2B5EF4-FFF2-40B4-BE49-F238E27FC236}">
                  <a16:creationId xmlns:a16="http://schemas.microsoft.com/office/drawing/2014/main" id="{027BCE2E-CCDF-EBE2-BD39-692051947BD0}"/>
                </a:ext>
              </a:extLst>
            </p:cNvPr>
            <p:cNvSpPr txBox="1"/>
            <p:nvPr/>
          </p:nvSpPr>
          <p:spPr>
            <a:xfrm>
              <a:off x="6171221" y="2563050"/>
              <a:ext cx="215153" cy="492443"/>
            </a:xfrm>
            <a:prstGeom prst="rect">
              <a:avLst/>
            </a:prstGeom>
            <a:noFill/>
          </p:spPr>
          <p:txBody>
            <a:bodyPr wrap="square" rtlCol="0">
              <a:spAutoFit/>
            </a:bodyPr>
            <a:lstStyle/>
            <a:p>
              <a:r>
                <a:rPr lang="en-IT" sz="1800" dirty="0">
                  <a:solidFill>
                    <a:schemeClr val="tx1">
                      <a:lumMod val="50000"/>
                      <a:lumOff val="50000"/>
                    </a:schemeClr>
                  </a:solidFill>
                </a:rPr>
                <a:t>z</a:t>
              </a:r>
            </a:p>
          </p:txBody>
        </p:sp>
        <p:cxnSp>
          <p:nvCxnSpPr>
            <p:cNvPr id="37" name="Straight Arrow Connector 36">
              <a:extLst>
                <a:ext uri="{FF2B5EF4-FFF2-40B4-BE49-F238E27FC236}">
                  <a16:creationId xmlns:a16="http://schemas.microsoft.com/office/drawing/2014/main" id="{18A11BD7-D015-F11D-0CD9-8E7AC9C50CE7}"/>
                </a:ext>
              </a:extLst>
            </p:cNvPr>
            <p:cNvCxnSpPr>
              <a:cxnSpLocks/>
            </p:cNvCxnSpPr>
            <p:nvPr/>
          </p:nvCxnSpPr>
          <p:spPr>
            <a:xfrm>
              <a:off x="1738338" y="4393686"/>
              <a:ext cx="4588952" cy="0"/>
            </a:xfrm>
            <a:prstGeom prst="straightConnector1">
              <a:avLst/>
            </a:prstGeom>
            <a:ln w="31750">
              <a:solidFill>
                <a:schemeClr val="tx1">
                  <a:lumMod val="65000"/>
                  <a:lumOff val="35000"/>
                </a:schemeClr>
              </a:solidFill>
              <a:prstDash val="sysDot"/>
              <a:tailEnd type="triangle" w="sm" len="med"/>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EC0B1C6B-6E47-EE40-8E6C-C0D530BD6FA4}"/>
                </a:ext>
              </a:extLst>
            </p:cNvPr>
            <p:cNvSpPr/>
            <p:nvPr/>
          </p:nvSpPr>
          <p:spPr>
            <a:xfrm>
              <a:off x="3346769" y="4182589"/>
              <a:ext cx="310830" cy="338554"/>
            </a:xfrm>
            <a:prstGeom prst="ellipse">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sz="1800" dirty="0"/>
            </a:p>
          </p:txBody>
        </p:sp>
        <p:sp>
          <p:nvSpPr>
            <p:cNvPr id="39" name="TextBox 38">
              <a:extLst>
                <a:ext uri="{FF2B5EF4-FFF2-40B4-BE49-F238E27FC236}">
                  <a16:creationId xmlns:a16="http://schemas.microsoft.com/office/drawing/2014/main" id="{9F4E7BFB-8F7E-19B1-63E0-A83E5C2EB3F7}"/>
                </a:ext>
              </a:extLst>
            </p:cNvPr>
            <p:cNvSpPr txBox="1"/>
            <p:nvPr/>
          </p:nvSpPr>
          <p:spPr>
            <a:xfrm>
              <a:off x="6116330" y="4461905"/>
              <a:ext cx="215153" cy="492443"/>
            </a:xfrm>
            <a:prstGeom prst="rect">
              <a:avLst/>
            </a:prstGeom>
            <a:noFill/>
          </p:spPr>
          <p:txBody>
            <a:bodyPr wrap="square" rtlCol="0">
              <a:spAutoFit/>
            </a:bodyPr>
            <a:lstStyle/>
            <a:p>
              <a:r>
                <a:rPr lang="en-IT" sz="1800" dirty="0">
                  <a:solidFill>
                    <a:schemeClr val="tx1">
                      <a:lumMod val="50000"/>
                      <a:lumOff val="50000"/>
                    </a:schemeClr>
                  </a:solidFill>
                </a:rPr>
                <a:t>z</a:t>
              </a:r>
            </a:p>
          </p:txBody>
        </p:sp>
        <p:sp>
          <p:nvSpPr>
            <p:cNvPr id="40" name="TextBox 39">
              <a:extLst>
                <a:ext uri="{FF2B5EF4-FFF2-40B4-BE49-F238E27FC236}">
                  <a16:creationId xmlns:a16="http://schemas.microsoft.com/office/drawing/2014/main" id="{C448FDDD-FEA2-3F8E-CC89-0EB46BAE003F}"/>
                </a:ext>
              </a:extLst>
            </p:cNvPr>
            <p:cNvSpPr txBox="1"/>
            <p:nvPr/>
          </p:nvSpPr>
          <p:spPr>
            <a:xfrm>
              <a:off x="470813" y="2285804"/>
              <a:ext cx="1100779" cy="492443"/>
            </a:xfrm>
            <a:prstGeom prst="rect">
              <a:avLst/>
            </a:prstGeom>
            <a:noFill/>
          </p:spPr>
          <p:txBody>
            <a:bodyPr wrap="square" rtlCol="0">
              <a:spAutoFit/>
            </a:bodyPr>
            <a:lstStyle/>
            <a:p>
              <a:r>
                <a:rPr lang="en-IT" sz="1800" dirty="0"/>
                <a:t>input</a:t>
              </a:r>
            </a:p>
          </p:txBody>
        </p:sp>
        <p:sp>
          <p:nvSpPr>
            <p:cNvPr id="41" name="TextBox 40">
              <a:extLst>
                <a:ext uri="{FF2B5EF4-FFF2-40B4-BE49-F238E27FC236}">
                  <a16:creationId xmlns:a16="http://schemas.microsoft.com/office/drawing/2014/main" id="{1D601616-3530-9BC7-650B-B868FB3E4DD0}"/>
                </a:ext>
              </a:extLst>
            </p:cNvPr>
            <p:cNvSpPr txBox="1"/>
            <p:nvPr/>
          </p:nvSpPr>
          <p:spPr>
            <a:xfrm>
              <a:off x="419104" y="4182437"/>
              <a:ext cx="1308537" cy="492443"/>
            </a:xfrm>
            <a:prstGeom prst="rect">
              <a:avLst/>
            </a:prstGeom>
            <a:noFill/>
          </p:spPr>
          <p:txBody>
            <a:bodyPr wrap="square" rtlCol="0">
              <a:spAutoFit/>
            </a:bodyPr>
            <a:lstStyle/>
            <a:p>
              <a:r>
                <a:rPr lang="en-IT" sz="1800" dirty="0"/>
                <a:t>output</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7AEC1047-04AB-849F-9903-D5F0A6D378DF}"/>
                    </a:ext>
                  </a:extLst>
                </p:cNvPr>
                <p:cNvSpPr txBox="1"/>
                <p:nvPr/>
              </p:nvSpPr>
              <p:spPr>
                <a:xfrm>
                  <a:off x="3305686" y="4573323"/>
                  <a:ext cx="351913" cy="4001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1350" i="1">
                                <a:solidFill>
                                  <a:schemeClr val="accent6">
                                    <a:lumMod val="50000"/>
                                  </a:schemeClr>
                                </a:solidFill>
                                <a:latin typeface="Cambria Math" panose="02040503050406030204" pitchFamily="18" charset="0"/>
                              </a:rPr>
                            </m:ctrlPr>
                          </m:sSubSupPr>
                          <m:e>
                            <m:r>
                              <a:rPr lang="en-US" sz="1350" i="1">
                                <a:solidFill>
                                  <a:schemeClr val="accent6">
                                    <a:lumMod val="50000"/>
                                  </a:schemeClr>
                                </a:solidFill>
                                <a:latin typeface="Cambria Math" panose="02040503050406030204" pitchFamily="18" charset="0"/>
                              </a:rPr>
                              <m:t>𝐸</m:t>
                            </m:r>
                          </m:e>
                          <m:sub>
                            <m:r>
                              <a:rPr lang="en-US" sz="1350" i="1">
                                <a:solidFill>
                                  <a:schemeClr val="accent6">
                                    <a:lumMod val="50000"/>
                                  </a:schemeClr>
                                </a:solidFill>
                                <a:latin typeface="Cambria Math" panose="02040503050406030204" pitchFamily="18" charset="0"/>
                              </a:rPr>
                              <m:t>𝑒</m:t>
                            </m:r>
                          </m:sub>
                          <m:sup>
                            <m:r>
                              <a:rPr lang="en-US" sz="1350" i="1">
                                <a:solidFill>
                                  <a:schemeClr val="accent6">
                                    <a:lumMod val="50000"/>
                                  </a:schemeClr>
                                </a:solidFill>
                                <a:latin typeface="Cambria Math" panose="02040503050406030204" pitchFamily="18" charset="0"/>
                              </a:rPr>
                              <m:t>′</m:t>
                            </m:r>
                          </m:sup>
                        </m:sSubSup>
                      </m:oMath>
                    </m:oMathPara>
                  </a14:m>
                  <a:endParaRPr lang="en-IT" sz="1800" dirty="0">
                    <a:solidFill>
                      <a:schemeClr val="accent6">
                        <a:lumMod val="50000"/>
                      </a:schemeClr>
                    </a:solidFill>
                  </a:endParaRPr>
                </a:p>
              </p:txBody>
            </p:sp>
          </mc:Choice>
          <mc:Fallback xmlns="">
            <p:sp>
              <p:nvSpPr>
                <p:cNvPr id="42" name="TextBox 41">
                  <a:extLst>
                    <a:ext uri="{FF2B5EF4-FFF2-40B4-BE49-F238E27FC236}">
                      <a16:creationId xmlns:a16="http://schemas.microsoft.com/office/drawing/2014/main" id="{7AEC1047-04AB-849F-9903-D5F0A6D378DF}"/>
                    </a:ext>
                  </a:extLst>
                </p:cNvPr>
                <p:cNvSpPr txBox="1">
                  <a:spLocks noRot="1" noChangeAspect="1" noMove="1" noResize="1" noEditPoints="1" noAdjustHandles="1" noChangeArrowheads="1" noChangeShapeType="1" noTextEdit="1"/>
                </p:cNvSpPr>
                <p:nvPr/>
              </p:nvSpPr>
              <p:spPr>
                <a:xfrm>
                  <a:off x="3305686" y="4573323"/>
                  <a:ext cx="351913" cy="400109"/>
                </a:xfrm>
                <a:prstGeom prst="rect">
                  <a:avLst/>
                </a:prstGeom>
                <a:blipFill>
                  <a:blip r:embed="rId8"/>
                  <a:stretch>
                    <a:fillRect/>
                  </a:stretch>
                </a:blipFill>
              </p:spPr>
              <p:txBody>
                <a:bodyPr/>
                <a:lstStyle/>
                <a:p>
                  <a:r>
                    <a:rPr lang="en-IT">
                      <a:noFill/>
                    </a:rPr>
                    <a:t> </a:t>
                  </a:r>
                </a:p>
              </p:txBody>
            </p:sp>
          </mc:Fallback>
        </mc:AlternateContent>
      </p:grpSp>
      <p:sp>
        <p:nvSpPr>
          <p:cNvPr id="45" name="TextBox 44">
            <a:extLst>
              <a:ext uri="{FF2B5EF4-FFF2-40B4-BE49-F238E27FC236}">
                <a16:creationId xmlns:a16="http://schemas.microsoft.com/office/drawing/2014/main" id="{55FD0525-AF48-F3E1-EF8F-384F523BEA50}"/>
              </a:ext>
            </a:extLst>
          </p:cNvPr>
          <p:cNvSpPr txBox="1"/>
          <p:nvPr/>
        </p:nvSpPr>
        <p:spPr>
          <a:xfrm>
            <a:off x="3522091" y="339366"/>
            <a:ext cx="1603503" cy="369332"/>
          </a:xfrm>
          <a:prstGeom prst="rect">
            <a:avLst/>
          </a:prstGeom>
          <a:noFill/>
        </p:spPr>
        <p:txBody>
          <a:bodyPr wrap="square" rtlCol="0">
            <a:spAutoFit/>
          </a:bodyPr>
          <a:lstStyle/>
          <a:p>
            <a:r>
              <a:rPr lang="en-IT" sz="1800" dirty="0"/>
              <a:t>FICS lay-out</a:t>
            </a:r>
          </a:p>
        </p:txBody>
      </p:sp>
      <p:pic>
        <p:nvPicPr>
          <p:cNvPr id="28" name="Picture 27">
            <a:extLst>
              <a:ext uri="{FF2B5EF4-FFF2-40B4-BE49-F238E27FC236}">
                <a16:creationId xmlns:a16="http://schemas.microsoft.com/office/drawing/2014/main" id="{0A767AE9-5E6A-B41F-A960-39949E1B28C8}"/>
              </a:ext>
            </a:extLst>
          </p:cNvPr>
          <p:cNvPicPr>
            <a:picLocks noChangeAspect="1"/>
          </p:cNvPicPr>
          <p:nvPr/>
        </p:nvPicPr>
        <p:blipFill>
          <a:blip r:embed="rId9"/>
          <a:stretch>
            <a:fillRect/>
          </a:stretch>
        </p:blipFill>
        <p:spPr>
          <a:xfrm>
            <a:off x="40477" y="29829"/>
            <a:ext cx="1219155" cy="737276"/>
          </a:xfrm>
          <a:prstGeom prst="rect">
            <a:avLst/>
          </a:prstGeom>
        </p:spPr>
      </p:pic>
    </p:spTree>
    <p:extLst>
      <p:ext uri="{BB962C8B-B14F-4D97-AF65-F5344CB8AC3E}">
        <p14:creationId xmlns:p14="http://schemas.microsoft.com/office/powerpoint/2010/main" val="1724287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math problem with a graph&#10;&#10;Description automatically generated with medium confidence">
            <a:extLst>
              <a:ext uri="{FF2B5EF4-FFF2-40B4-BE49-F238E27FC236}">
                <a16:creationId xmlns:a16="http://schemas.microsoft.com/office/drawing/2014/main" id="{FA077698-D728-984F-B060-9F4EEAABB5DA}"/>
              </a:ext>
            </a:extLst>
          </p:cNvPr>
          <p:cNvPicPr>
            <a:picLocks noChangeAspect="1"/>
          </p:cNvPicPr>
          <p:nvPr/>
        </p:nvPicPr>
        <p:blipFill>
          <a:blip r:embed="rId2"/>
          <a:stretch>
            <a:fillRect/>
          </a:stretch>
        </p:blipFill>
        <p:spPr>
          <a:xfrm>
            <a:off x="1479470" y="0"/>
            <a:ext cx="4460682" cy="6858000"/>
          </a:xfrm>
          <a:prstGeom prst="rect">
            <a:avLst/>
          </a:prstGeom>
        </p:spPr>
      </p:pic>
      <p:sp>
        <p:nvSpPr>
          <p:cNvPr id="4" name="TextBox 3">
            <a:extLst>
              <a:ext uri="{FF2B5EF4-FFF2-40B4-BE49-F238E27FC236}">
                <a16:creationId xmlns:a16="http://schemas.microsoft.com/office/drawing/2014/main" id="{029DB470-807C-688A-C60B-4677CEC88A47}"/>
              </a:ext>
            </a:extLst>
          </p:cNvPr>
          <p:cNvSpPr txBox="1"/>
          <p:nvPr/>
        </p:nvSpPr>
        <p:spPr>
          <a:xfrm>
            <a:off x="5648306" y="5589240"/>
            <a:ext cx="2982868" cy="461665"/>
          </a:xfrm>
          <a:prstGeom prst="rect">
            <a:avLst/>
          </a:prstGeom>
          <a:noFill/>
        </p:spPr>
        <p:txBody>
          <a:bodyPr wrap="none" rtlCol="0">
            <a:spAutoFit/>
          </a:bodyPr>
          <a:lstStyle/>
          <a:p>
            <a:r>
              <a:rPr lang="en-GB" i="1">
                <a:latin typeface="Symbol" pitchFamily="2" charset="2"/>
              </a:rPr>
              <a:t>b </a:t>
            </a:r>
            <a:r>
              <a:rPr lang="en-IT"/>
              <a:t>(T</a:t>
            </a:r>
            <a:r>
              <a:rPr lang="en-IT" baseline="-25000"/>
              <a:t>e</a:t>
            </a:r>
            <a:r>
              <a:rPr lang="en-IT"/>
              <a:t>=255 keV) = 0.75</a:t>
            </a:r>
          </a:p>
        </p:txBody>
      </p:sp>
      <p:pic>
        <p:nvPicPr>
          <p:cNvPr id="2" name="Picture 1">
            <a:extLst>
              <a:ext uri="{FF2B5EF4-FFF2-40B4-BE49-F238E27FC236}">
                <a16:creationId xmlns:a16="http://schemas.microsoft.com/office/drawing/2014/main" id="{FCD85E6F-DFCF-741B-4CE0-67E4B154A710}"/>
              </a:ext>
            </a:extLst>
          </p:cNvPr>
          <p:cNvPicPr>
            <a:picLocks noChangeAspect="1"/>
          </p:cNvPicPr>
          <p:nvPr/>
        </p:nvPicPr>
        <p:blipFill>
          <a:blip r:embed="rId3"/>
          <a:stretch>
            <a:fillRect/>
          </a:stretch>
        </p:blipFill>
        <p:spPr>
          <a:xfrm>
            <a:off x="40477" y="29829"/>
            <a:ext cx="1219155" cy="737276"/>
          </a:xfrm>
          <a:prstGeom prst="rect">
            <a:avLst/>
          </a:prstGeom>
        </p:spPr>
      </p:pic>
    </p:spTree>
    <p:extLst>
      <p:ext uri="{BB962C8B-B14F-4D97-AF65-F5344CB8AC3E}">
        <p14:creationId xmlns:p14="http://schemas.microsoft.com/office/powerpoint/2010/main" val="12986995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4C00C-93B3-07DE-3CBC-B55E28F40117}"/>
              </a:ext>
            </a:extLst>
          </p:cNvPr>
          <p:cNvSpPr txBox="1"/>
          <p:nvPr/>
        </p:nvSpPr>
        <p:spPr>
          <a:xfrm>
            <a:off x="1028200" y="836712"/>
            <a:ext cx="7072192" cy="830997"/>
          </a:xfrm>
          <a:prstGeom prst="rect">
            <a:avLst/>
          </a:prstGeom>
          <a:noFill/>
        </p:spPr>
        <p:txBody>
          <a:bodyPr wrap="none" rtlCol="0">
            <a:spAutoFit/>
          </a:bodyPr>
          <a:lstStyle/>
          <a:p>
            <a:pPr algn="ctr"/>
            <a:r>
              <a:rPr lang="en-GB"/>
              <a:t>e</a:t>
            </a:r>
            <a:r>
              <a:rPr lang="en-IT"/>
              <a:t>lectrons undergoing FICS with photons back-scattered</a:t>
            </a:r>
          </a:p>
          <a:p>
            <a:pPr algn="ctr"/>
            <a:r>
              <a:rPr lang="en-IT"/>
              <a:t>between </a:t>
            </a:r>
            <a:r>
              <a:rPr lang="en-IT">
                <a:latin typeface="Symbol" pitchFamily="2" charset="2"/>
              </a:rPr>
              <a:t>q</a:t>
            </a:r>
            <a:r>
              <a:rPr lang="en-IT"/>
              <a:t>=0 and </a:t>
            </a:r>
            <a:r>
              <a:rPr lang="en-IT">
                <a:latin typeface="Symbol" pitchFamily="2" charset="2"/>
              </a:rPr>
              <a:t>q=1/g</a:t>
            </a:r>
            <a:r>
              <a:rPr lang="en-IT"/>
              <a:t> have </a:t>
            </a:r>
            <a:r>
              <a:rPr lang="en-IT">
                <a:latin typeface="Symbol" pitchFamily="2" charset="2"/>
              </a:rPr>
              <a:t>b</a:t>
            </a:r>
            <a:r>
              <a:rPr lang="en-IT"/>
              <a:t> &lt; 0.75</a:t>
            </a:r>
          </a:p>
        </p:txBody>
      </p:sp>
      <p:sp>
        <p:nvSpPr>
          <p:cNvPr id="3" name="TextBox 2">
            <a:extLst>
              <a:ext uri="{FF2B5EF4-FFF2-40B4-BE49-F238E27FC236}">
                <a16:creationId xmlns:a16="http://schemas.microsoft.com/office/drawing/2014/main" id="{30FF9C68-FD42-4481-81FF-D449F65D351C}"/>
              </a:ext>
            </a:extLst>
          </p:cNvPr>
          <p:cNvSpPr txBox="1"/>
          <p:nvPr/>
        </p:nvSpPr>
        <p:spPr>
          <a:xfrm>
            <a:off x="755576" y="2348880"/>
            <a:ext cx="7719806" cy="3416320"/>
          </a:xfrm>
          <a:prstGeom prst="rect">
            <a:avLst/>
          </a:prstGeom>
          <a:noFill/>
        </p:spPr>
        <p:txBody>
          <a:bodyPr wrap="none" rtlCol="0">
            <a:spAutoFit/>
          </a:bodyPr>
          <a:lstStyle/>
          <a:p>
            <a:pPr algn="ctr"/>
            <a:r>
              <a:rPr lang="en-IT"/>
              <a:t>back-scattered photons in FICS have energy </a:t>
            </a:r>
            <a:r>
              <a:rPr lang="en-IT" i="1"/>
              <a:t>E’</a:t>
            </a:r>
            <a:r>
              <a:rPr lang="en-IT" i="1" baseline="-25000"/>
              <a:t>ph</a:t>
            </a:r>
            <a:r>
              <a:rPr lang="en-IT"/>
              <a:t> in the range</a:t>
            </a:r>
          </a:p>
          <a:p>
            <a:pPr algn="ctr"/>
            <a:endParaRPr lang="en-IT"/>
          </a:p>
          <a:p>
            <a:pPr algn="ctr"/>
            <a:r>
              <a:rPr lang="en-IT" i="1"/>
              <a:t>E’</a:t>
            </a:r>
            <a:r>
              <a:rPr lang="en-IT" i="1" baseline="-25000"/>
              <a:t>ph</a:t>
            </a:r>
            <a:r>
              <a:rPr lang="en-IT" i="1"/>
              <a:t>(</a:t>
            </a:r>
            <a:r>
              <a:rPr lang="en-IT" i="1">
                <a:latin typeface="Symbol" pitchFamily="2" charset="2"/>
              </a:rPr>
              <a:t>q</a:t>
            </a:r>
            <a:r>
              <a:rPr lang="en-IT" i="1"/>
              <a:t>=0) = E</a:t>
            </a:r>
            <a:r>
              <a:rPr lang="en-IT" i="1" baseline="-25000"/>
              <a:t>e</a:t>
            </a:r>
            <a:r>
              <a:rPr lang="en-IT" i="1"/>
              <a:t>(1-1/2</a:t>
            </a:r>
            <a:r>
              <a:rPr lang="en-IT" i="1">
                <a:latin typeface="Symbol" pitchFamily="2" charset="2"/>
              </a:rPr>
              <a:t>g</a:t>
            </a:r>
            <a:r>
              <a:rPr lang="en-IT" i="1"/>
              <a:t>)     ;     E’</a:t>
            </a:r>
            <a:r>
              <a:rPr lang="en-IT" i="1" baseline="-25000"/>
              <a:t>ph</a:t>
            </a:r>
            <a:r>
              <a:rPr lang="en-IT" i="1"/>
              <a:t>(</a:t>
            </a:r>
            <a:r>
              <a:rPr lang="en-IT" i="1">
                <a:latin typeface="Symbol" pitchFamily="2" charset="2"/>
              </a:rPr>
              <a:t>q</a:t>
            </a:r>
            <a:r>
              <a:rPr lang="en-IT" i="1"/>
              <a:t>=1/</a:t>
            </a:r>
            <a:r>
              <a:rPr lang="en-IT" i="1">
                <a:latin typeface="Symbol" pitchFamily="2" charset="2"/>
              </a:rPr>
              <a:t>g</a:t>
            </a:r>
            <a:r>
              <a:rPr lang="en-IT" i="1"/>
              <a:t>) = E</a:t>
            </a:r>
            <a:r>
              <a:rPr lang="en-IT" i="1" baseline="-25000"/>
              <a:t>e</a:t>
            </a:r>
            <a:r>
              <a:rPr lang="en-IT" i="1"/>
              <a:t>(1-1/</a:t>
            </a:r>
            <a:r>
              <a:rPr lang="en-IT" i="1">
                <a:latin typeface="Symbol" pitchFamily="2" charset="2"/>
              </a:rPr>
              <a:t>g</a:t>
            </a:r>
            <a:r>
              <a:rPr lang="en-IT" i="1"/>
              <a:t>)</a:t>
            </a:r>
          </a:p>
          <a:p>
            <a:pPr algn="ctr"/>
            <a:endParaRPr lang="en-IT" i="1"/>
          </a:p>
          <a:p>
            <a:pPr algn="ctr"/>
            <a:r>
              <a:rPr lang="en-GB" i="1"/>
              <a:t>t</a:t>
            </a:r>
            <a:r>
              <a:rPr lang="en-IT" i="1"/>
              <a:t>o be compared with low recoil ICS, where</a:t>
            </a:r>
          </a:p>
          <a:p>
            <a:pPr algn="ctr"/>
            <a:endParaRPr lang="en-IT" i="1"/>
          </a:p>
          <a:p>
            <a:pPr algn="ctr"/>
            <a:r>
              <a:rPr lang="en-IT" i="1"/>
              <a:t>E’</a:t>
            </a:r>
            <a:r>
              <a:rPr lang="en-IT" i="1" baseline="-25000"/>
              <a:t>ph</a:t>
            </a:r>
            <a:r>
              <a:rPr lang="en-IT" i="1"/>
              <a:t>(</a:t>
            </a:r>
            <a:r>
              <a:rPr lang="en-IT" i="1">
                <a:latin typeface="Symbol" pitchFamily="2" charset="2"/>
              </a:rPr>
              <a:t>q</a:t>
            </a:r>
            <a:r>
              <a:rPr lang="en-IT" i="1"/>
              <a:t>=0) = 4</a:t>
            </a:r>
            <a:r>
              <a:rPr lang="en-IT" i="1">
                <a:latin typeface="Symbol" pitchFamily="2" charset="2"/>
              </a:rPr>
              <a:t>g</a:t>
            </a:r>
            <a:r>
              <a:rPr lang="en-IT" i="1" baseline="30000"/>
              <a:t>2</a:t>
            </a:r>
            <a:r>
              <a:rPr lang="en-IT" i="1"/>
              <a:t>E</a:t>
            </a:r>
            <a:r>
              <a:rPr lang="en-IT" i="1" baseline="-25000"/>
              <a:t>ph</a:t>
            </a:r>
            <a:r>
              <a:rPr lang="en-IT" i="1"/>
              <a:t>     ;     E’</a:t>
            </a:r>
            <a:r>
              <a:rPr lang="en-IT" i="1" baseline="-25000"/>
              <a:t>ph</a:t>
            </a:r>
            <a:r>
              <a:rPr lang="en-IT" i="1"/>
              <a:t>(</a:t>
            </a:r>
            <a:r>
              <a:rPr lang="en-IT" i="1">
                <a:latin typeface="Symbol" pitchFamily="2" charset="2"/>
              </a:rPr>
              <a:t>q</a:t>
            </a:r>
            <a:r>
              <a:rPr lang="en-IT" i="1"/>
              <a:t>=1/</a:t>
            </a:r>
            <a:r>
              <a:rPr lang="en-IT" i="1">
                <a:latin typeface="Symbol" pitchFamily="2" charset="2"/>
              </a:rPr>
              <a:t>g</a:t>
            </a:r>
            <a:r>
              <a:rPr lang="en-IT" i="1"/>
              <a:t>) = 2</a:t>
            </a:r>
            <a:r>
              <a:rPr lang="en-IT" i="1">
                <a:latin typeface="Symbol" pitchFamily="2" charset="2"/>
              </a:rPr>
              <a:t>g</a:t>
            </a:r>
            <a:r>
              <a:rPr lang="en-IT" i="1" baseline="30000"/>
              <a:t>2</a:t>
            </a:r>
            <a:r>
              <a:rPr lang="en-IT" i="1"/>
              <a:t>E</a:t>
            </a:r>
            <a:r>
              <a:rPr lang="en-IT" i="1" baseline="-25000"/>
              <a:t>ph</a:t>
            </a:r>
            <a:endParaRPr lang="en-IT" i="1"/>
          </a:p>
          <a:p>
            <a:pPr algn="ctr"/>
            <a:endParaRPr lang="en-IT" i="1"/>
          </a:p>
          <a:p>
            <a:pPr algn="ctr"/>
            <a:endParaRPr lang="en-IT"/>
          </a:p>
        </p:txBody>
      </p:sp>
      <p:pic>
        <p:nvPicPr>
          <p:cNvPr id="4" name="Picture 3">
            <a:extLst>
              <a:ext uri="{FF2B5EF4-FFF2-40B4-BE49-F238E27FC236}">
                <a16:creationId xmlns:a16="http://schemas.microsoft.com/office/drawing/2014/main" id="{B134E0D5-03F1-4BD7-8F95-65809620AF93}"/>
              </a:ext>
            </a:extLst>
          </p:cNvPr>
          <p:cNvPicPr>
            <a:picLocks noChangeAspect="1"/>
          </p:cNvPicPr>
          <p:nvPr/>
        </p:nvPicPr>
        <p:blipFill>
          <a:blip r:embed="rId2"/>
          <a:stretch>
            <a:fillRect/>
          </a:stretch>
        </p:blipFill>
        <p:spPr>
          <a:xfrm>
            <a:off x="40477" y="29829"/>
            <a:ext cx="1219155" cy="737276"/>
          </a:xfrm>
          <a:prstGeom prst="rect">
            <a:avLst/>
          </a:prstGeom>
        </p:spPr>
      </p:pic>
      <p:sp>
        <p:nvSpPr>
          <p:cNvPr id="6" name="Segnaposto data 6">
            <a:extLst>
              <a:ext uri="{FF2B5EF4-FFF2-40B4-BE49-F238E27FC236}">
                <a16:creationId xmlns:a16="http://schemas.microsoft.com/office/drawing/2014/main" id="{EB76B471-5E5B-7052-43A9-0C9CB2573F3F}"/>
              </a:ext>
            </a:extLst>
          </p:cNvPr>
          <p:cNvSpPr>
            <a:spLocks noGrp="1"/>
          </p:cNvSpPr>
          <p:nvPr>
            <p:ph type="dt" sz="quarter" idx="10"/>
          </p:nvPr>
        </p:nvSpPr>
        <p:spPr>
          <a:xfrm>
            <a:off x="0" y="6553200"/>
            <a:ext cx="3779912" cy="30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it-IT" sz="1400"/>
              <a:t>ELI-NP – Magurele (Bucharest) -  July 9th, 2024</a:t>
            </a:r>
            <a:endParaRPr lang="en-US" sz="1400"/>
          </a:p>
        </p:txBody>
      </p:sp>
    </p:spTree>
    <p:extLst>
      <p:ext uri="{BB962C8B-B14F-4D97-AF65-F5344CB8AC3E}">
        <p14:creationId xmlns:p14="http://schemas.microsoft.com/office/powerpoint/2010/main" val="194586288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36335</TotalTime>
  <Words>9222</Words>
  <Application>Microsoft Office PowerPoint</Application>
  <PresentationFormat>Presentazione su schermo (4:3)</PresentationFormat>
  <Paragraphs>1489</Paragraphs>
  <Slides>172</Slides>
  <Notes>92</Notes>
  <HiddenSlides>141</HiddenSlides>
  <MMClips>5</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4</vt:i4>
      </vt:variant>
      <vt:variant>
        <vt:lpstr>Titoli diapositive</vt:lpstr>
      </vt:variant>
      <vt:variant>
        <vt:i4>172</vt:i4>
      </vt:variant>
    </vt:vector>
  </HeadingPairs>
  <TitlesOfParts>
    <vt:vector size="188" baseType="lpstr">
      <vt:lpstr>Adobe Arabic</vt:lpstr>
      <vt:lpstr>Arial</vt:lpstr>
      <vt:lpstr>Bradley Hand</vt:lpstr>
      <vt:lpstr>Cambria Math</vt:lpstr>
      <vt:lpstr>Comic Sans MS</vt:lpstr>
      <vt:lpstr>Helvetica</vt:lpstr>
      <vt:lpstr>Helvetica Neue</vt:lpstr>
      <vt:lpstr>Menlo</vt:lpstr>
      <vt:lpstr>Symbol</vt:lpstr>
      <vt:lpstr>Times</vt:lpstr>
      <vt:lpstr>Times New Roman</vt:lpstr>
      <vt:lpstr>Blank Presentation</vt:lpstr>
      <vt:lpstr>Graph</vt:lpstr>
      <vt:lpstr>Equazione</vt:lpstr>
      <vt:lpstr>Equation</vt:lpstr>
      <vt:lpstr>Origin 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Klein-Nishina cross section</vt:lpstr>
      <vt:lpstr>Presentazione standard di PowerPoint</vt:lpstr>
      <vt:lpstr>Simulation results with an homemade MonteCarlo code (Ee=50 MeV)</vt:lpstr>
      <vt:lpstr>Presentazione standard di PowerPoint</vt:lpstr>
      <vt:lpstr>Presentazione standard di PowerPoint</vt:lpstr>
      <vt:lpstr>Presentazione standard di PowerPoint</vt:lpstr>
      <vt:lpstr>Making a 255 keV bright photon beam is not an easy task… FEL is challenging/expensive, ICS and betatron are not that bright, X-ray tube is even less bright --&gt; very low luminosity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Maximum acceleration, many theories (credit Richardo Gallego)</vt:lpstr>
      <vt:lpstr>Thank You for the attention!!</vt:lpstr>
      <vt:lpstr>     Energy Budget towards g -rays with high spectral density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 invariant view at Compton effect - 1 (any inertial ref. frame)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Large Recoil in MPP damps the normalized emittance of the secondary generated muon beam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We are not considering in this study non-linear effects due to photon (laser) pulse intensity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 invariant view at Compton effect - 1 (any inertial ref. frame)</vt:lpstr>
      <vt:lpstr>An invariant view at Compton effect - 2 (any inertial ref. frame)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Large Recoil in ICS damps the effect of large bandwidth incident photon beams onto the bandwidth of scattered photons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Deep Recoil I.C.S. helps attenuating the g2q2 problem through slowing down of Lorentz boost gcm&lt;&lt;g</vt:lpstr>
      <vt:lpstr>Presentazione standard di PowerPoint</vt:lpstr>
      <vt:lpstr>Presentazione standard di PowerPoint</vt:lpstr>
    </vt:vector>
  </TitlesOfParts>
  <Company>Luca Serafini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Italian Program SPARC&amp;PLASMONX for Advanced Beam Physics at INFN-LNF, with High Brightness e- Beams and High Intensity Laser Beams</dc:title>
  <dc:creator>admin</dc:creator>
  <cp:lastModifiedBy>Vittoria Matilde Pia Petrillo</cp:lastModifiedBy>
  <cp:revision>3447</cp:revision>
  <dcterms:created xsi:type="dcterms:W3CDTF">2015-07-08T16:12:50Z</dcterms:created>
  <dcterms:modified xsi:type="dcterms:W3CDTF">2025-04-15T16:58:07Z</dcterms:modified>
</cp:coreProperties>
</file>