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7" r:id="rId2"/>
    <p:sldId id="271" r:id="rId3"/>
    <p:sldId id="270" r:id="rId4"/>
    <p:sldId id="269" r:id="rId5"/>
    <p:sldId id="268" r:id="rId6"/>
    <p:sldId id="272" r:id="rId7"/>
  </p:sldIdLst>
  <p:sldSz cx="21383625" cy="30275213"/>
  <p:notesSz cx="6858000" cy="9144000"/>
  <p:defaultTextStyle>
    <a:defPPr>
      <a:defRPr lang="en-US"/>
    </a:defPPr>
    <a:lvl1pPr marL="0" algn="l" defTabSz="323097" rtl="0" eaLnBrk="1" latinLnBrk="0" hangingPunct="1">
      <a:defRPr sz="1272" kern="1200">
        <a:solidFill>
          <a:schemeClr val="tx1"/>
        </a:solidFill>
        <a:latin typeface="+mn-lt"/>
        <a:ea typeface="+mn-ea"/>
        <a:cs typeface="+mn-cs"/>
      </a:defRPr>
    </a:lvl1pPr>
    <a:lvl2pPr marL="323097" algn="l" defTabSz="323097" rtl="0" eaLnBrk="1" latinLnBrk="0" hangingPunct="1">
      <a:defRPr sz="1272" kern="1200">
        <a:solidFill>
          <a:schemeClr val="tx1"/>
        </a:solidFill>
        <a:latin typeface="+mn-lt"/>
        <a:ea typeface="+mn-ea"/>
        <a:cs typeface="+mn-cs"/>
      </a:defRPr>
    </a:lvl2pPr>
    <a:lvl3pPr marL="646194" algn="l" defTabSz="323097" rtl="0" eaLnBrk="1" latinLnBrk="0" hangingPunct="1">
      <a:defRPr sz="1272" kern="1200">
        <a:solidFill>
          <a:schemeClr val="tx1"/>
        </a:solidFill>
        <a:latin typeface="+mn-lt"/>
        <a:ea typeface="+mn-ea"/>
        <a:cs typeface="+mn-cs"/>
      </a:defRPr>
    </a:lvl3pPr>
    <a:lvl4pPr marL="969291" algn="l" defTabSz="323097" rtl="0" eaLnBrk="1" latinLnBrk="0" hangingPunct="1">
      <a:defRPr sz="1272" kern="1200">
        <a:solidFill>
          <a:schemeClr val="tx1"/>
        </a:solidFill>
        <a:latin typeface="+mn-lt"/>
        <a:ea typeface="+mn-ea"/>
        <a:cs typeface="+mn-cs"/>
      </a:defRPr>
    </a:lvl4pPr>
    <a:lvl5pPr marL="1292388" algn="l" defTabSz="323097" rtl="0" eaLnBrk="1" latinLnBrk="0" hangingPunct="1">
      <a:defRPr sz="1272" kern="1200">
        <a:solidFill>
          <a:schemeClr val="tx1"/>
        </a:solidFill>
        <a:latin typeface="+mn-lt"/>
        <a:ea typeface="+mn-ea"/>
        <a:cs typeface="+mn-cs"/>
      </a:defRPr>
    </a:lvl5pPr>
    <a:lvl6pPr marL="1615485" algn="l" defTabSz="323097" rtl="0" eaLnBrk="1" latinLnBrk="0" hangingPunct="1">
      <a:defRPr sz="1272" kern="1200">
        <a:solidFill>
          <a:schemeClr val="tx1"/>
        </a:solidFill>
        <a:latin typeface="+mn-lt"/>
        <a:ea typeface="+mn-ea"/>
        <a:cs typeface="+mn-cs"/>
      </a:defRPr>
    </a:lvl6pPr>
    <a:lvl7pPr marL="1938582" algn="l" defTabSz="323097" rtl="0" eaLnBrk="1" latinLnBrk="0" hangingPunct="1">
      <a:defRPr sz="1272" kern="1200">
        <a:solidFill>
          <a:schemeClr val="tx1"/>
        </a:solidFill>
        <a:latin typeface="+mn-lt"/>
        <a:ea typeface="+mn-ea"/>
        <a:cs typeface="+mn-cs"/>
      </a:defRPr>
    </a:lvl7pPr>
    <a:lvl8pPr marL="2261679" algn="l" defTabSz="323097" rtl="0" eaLnBrk="1" latinLnBrk="0" hangingPunct="1">
      <a:defRPr sz="1272" kern="1200">
        <a:solidFill>
          <a:schemeClr val="tx1"/>
        </a:solidFill>
        <a:latin typeface="+mn-lt"/>
        <a:ea typeface="+mn-ea"/>
        <a:cs typeface="+mn-cs"/>
      </a:defRPr>
    </a:lvl8pPr>
    <a:lvl9pPr marL="2584777" algn="l" defTabSz="323097" rtl="0" eaLnBrk="1" latinLnBrk="0" hangingPunct="1">
      <a:defRPr sz="127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6" userDrawn="1">
          <p15:clr>
            <a:srgbClr val="A4A3A4"/>
          </p15:clr>
        </p15:guide>
        <p15:guide id="2" pos="67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97B1"/>
    <a:srgbClr val="4472C4"/>
    <a:srgbClr val="1B4A84"/>
    <a:srgbClr val="684399"/>
    <a:srgbClr val="173C6A"/>
    <a:srgbClr val="142440"/>
    <a:srgbClr val="17325A"/>
    <a:srgbClr val="152C4F"/>
    <a:srgbClr val="183B68"/>
    <a:srgbClr val="17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85"/>
    <p:restoredTop sz="94655"/>
  </p:normalViewPr>
  <p:slideViewPr>
    <p:cSldViewPr snapToGrid="0">
      <p:cViewPr>
        <p:scale>
          <a:sx n="59" d="100"/>
          <a:sy n="59" d="100"/>
        </p:scale>
        <p:origin x="-1536" y="-2632"/>
      </p:cViewPr>
      <p:guideLst>
        <p:guide orient="horz" pos="9536"/>
        <p:guide pos="67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EC0CC-5C79-0948-A819-A53CD1C24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EFF9-39B3-0541-972C-0AA22F7E6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0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Needs to be in p polarization to avoid </a:t>
                </a:r>
                <a:r>
                  <a:rPr lang="en-US" dirty="0" err="1"/>
                  <a:t>brunel</a:t>
                </a:r>
                <a:r>
                  <a:rPr lang="en-US" dirty="0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 dirty="0"/>
                  <a:t>Standard deviation of beams centroid 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 dirty="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 dirty="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 dirty="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 dirty="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14:m>
                  <m:oMath xmlns:m="http://schemas.openxmlformats.org/officeDocument/2006/math"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 and (b) tape drive (</a:t>
                </a:r>
                <a14:m>
                  <m:oMath xmlns:m="http://schemas.openxmlformats.org/officeDocument/2006/math"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>
                  <a:solidFill>
                    <a:schemeClr val="bg1"/>
                  </a:solidFill>
                </a:endParaRPr>
              </a:p>
              <a:p>
                <a:endParaRPr lang="en-US"/>
              </a:p>
              <a:p>
                <a:r>
                  <a:rPr lang="en-US"/>
                  <a:t>Needs to be in p polarization to avoid </a:t>
                </a:r>
                <a:r>
                  <a:rPr lang="en-US" err="1"/>
                  <a:t>brunel</a:t>
                </a:r>
                <a:r>
                  <a:rPr lang="en-US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/>
                  <a:t>Standard deviation of beams centroid </a:t>
                </a:r>
              </a:p>
              <a:p>
                <a:endParaRPr lang="en-US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err="1">
                    <a:solidFill>
                      <a:schemeClr val="bg1"/>
                    </a:solidFill>
                  </a:rPr>
                  <a:t>wakefield</a:t>
                </a:r>
                <a:endParaRPr lang="en-US" sz="1200">
                  <a:solidFill>
                    <a:schemeClr val="bg1"/>
                  </a:solidFill>
                </a:endParaRPr>
              </a:p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0.2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>
                    <a:solidFill>
                      <a:schemeClr val="bg1"/>
                    </a:solidFill>
                  </a:rPr>
                  <a:t> in </a:t>
                </a:r>
                <a:r>
                  <a:rPr lang="en-GB" sz="120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>
                    <a:solidFill>
                      <a:schemeClr val="bg1"/>
                    </a:solidFill>
                  </a:rPr>
                  <a:t>) and (b) tape drive (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1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>
                    <a:solidFill>
                      <a:schemeClr val="bg1"/>
                    </a:solidFill>
                  </a:rPr>
                  <a:t> in </a:t>
                </a:r>
                <a:r>
                  <a:rPr lang="en-GB" sz="120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>
                  <a:solidFill>
                    <a:schemeClr val="bg1"/>
                  </a:solidFill>
                </a:endParaRPr>
              </a:p>
              <a:p>
                <a:endParaRPr lang="en-US"/>
              </a:p>
              <a:p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EFF9-39B3-0541-972C-0AA22F7E62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89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20B17-2BC2-2D2D-F262-AE1E63519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C3F324-87B8-2AB6-1F5A-D3BD66243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E465C847-DE25-0AF7-0437-14E5A466225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Needs to be in p polarization to avoid </a:t>
                </a:r>
                <a:r>
                  <a:rPr lang="en-US" dirty="0" err="1"/>
                  <a:t>brunel</a:t>
                </a:r>
                <a:r>
                  <a:rPr lang="en-US" dirty="0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 dirty="0"/>
                  <a:t>Standard deviation of beams centroid 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 dirty="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 dirty="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 dirty="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 dirty="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14:m>
                  <m:oMath xmlns:m="http://schemas.openxmlformats.org/officeDocument/2006/math"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 and (b) tape drive (</a:t>
                </a:r>
                <a14:m>
                  <m:oMath xmlns:m="http://schemas.openxmlformats.org/officeDocument/2006/math"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E465C847-DE25-0AF7-0437-14E5A466225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Needs to be in p polarization to avoid </a:t>
                </a:r>
                <a:r>
                  <a:rPr lang="en-US" dirty="0" err="1"/>
                  <a:t>brunel</a:t>
                </a:r>
                <a:r>
                  <a:rPr lang="en-US" dirty="0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 dirty="0"/>
                  <a:t>Standard deviation of beams centroid 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 dirty="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 dirty="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 dirty="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 dirty="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0.2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 and (b) tape drive (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1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A0A99-91B2-D304-1D1C-C705A0742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EFF9-39B3-0541-972C-0AA22F7E62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8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F9736-0DB9-73BD-51B6-60B18245C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BD529-C0CC-B9E6-61C4-64C31A885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BCE81CD9-72BF-EC71-0A76-525C45E4464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Needs to be in p polarization to avoid </a:t>
                </a:r>
                <a:r>
                  <a:rPr lang="en-US" dirty="0" err="1"/>
                  <a:t>brunel</a:t>
                </a:r>
                <a:r>
                  <a:rPr lang="en-US" dirty="0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 dirty="0"/>
                  <a:t>Standard deviation of beams centroid 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 dirty="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 dirty="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 dirty="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 dirty="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14:m>
                  <m:oMath xmlns:m="http://schemas.openxmlformats.org/officeDocument/2006/math"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 and (b) tape drive (</a:t>
                </a:r>
                <a14:m>
                  <m:oMath xmlns:m="http://schemas.openxmlformats.org/officeDocument/2006/math"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BCE81CD9-72BF-EC71-0A76-525C45E4464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Needs to be in p polarization to avoid </a:t>
                </a:r>
                <a:r>
                  <a:rPr lang="en-US" dirty="0" err="1"/>
                  <a:t>brunel</a:t>
                </a:r>
                <a:r>
                  <a:rPr lang="en-US" dirty="0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 dirty="0"/>
                  <a:t>Standard deviation of beams centroid 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 dirty="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 dirty="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 dirty="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 dirty="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0.2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 and (b) tape drive (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1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502EC-036B-85C7-E226-17C8BDF949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EFF9-39B3-0541-972C-0AA22F7E62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4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27355-387D-AAD2-D13F-9698EE230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D7C87-0BB2-B3B5-D5DD-C3E4DBF26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C5E38E28-BD46-6C6E-ED21-7428117E578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Needs to be in p polarization to avoid </a:t>
                </a:r>
                <a:r>
                  <a:rPr lang="en-US" dirty="0" err="1"/>
                  <a:t>brunel</a:t>
                </a:r>
                <a:r>
                  <a:rPr lang="en-US" dirty="0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 dirty="0"/>
                  <a:t>Standard deviation of beams centroid 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 dirty="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 dirty="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 dirty="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 dirty="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14:m>
                  <m:oMath xmlns:m="http://schemas.openxmlformats.org/officeDocument/2006/math"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 and (b) tape drive (</a:t>
                </a:r>
                <a14:m>
                  <m:oMath xmlns:m="http://schemas.openxmlformats.org/officeDocument/2006/math"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C5E38E28-BD46-6C6E-ED21-7428117E578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Needs to be in p polarization to avoid </a:t>
                </a:r>
                <a:r>
                  <a:rPr lang="en-US" dirty="0" err="1"/>
                  <a:t>brunel</a:t>
                </a:r>
                <a:r>
                  <a:rPr lang="en-US" dirty="0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 dirty="0"/>
                  <a:t>Standard deviation of beams centroid 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 dirty="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 dirty="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 dirty="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 dirty="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0.2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 and (b) tape drive (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1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A16D3-6157-5399-BFE0-C8A321205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EFF9-39B3-0541-972C-0AA22F7E62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41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A319C-424C-C00C-F7A3-CDFFE88B5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A9502-216B-C5B3-34F1-BA57B3438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1600A3A-4B3C-D815-C795-53003C50499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Needs to be in p polarization to avoid </a:t>
                </a:r>
                <a:r>
                  <a:rPr lang="en-US" dirty="0" err="1"/>
                  <a:t>brunel</a:t>
                </a:r>
                <a:r>
                  <a:rPr lang="en-US" dirty="0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 dirty="0"/>
                  <a:t>Standard deviation of beams centroid 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 dirty="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 dirty="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 dirty="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 dirty="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14:m>
                  <m:oMath xmlns:m="http://schemas.openxmlformats.org/officeDocument/2006/math"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 and (b) tape drive (</a:t>
                </a:r>
                <a14:m>
                  <m:oMath xmlns:m="http://schemas.openxmlformats.org/officeDocument/2006/math"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en-GB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1600A3A-4B3C-D815-C795-53003C50499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Intense pulses drive strong fields to produce relativistic electrons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- to reach </a:t>
                </a:r>
                <a:r>
                  <a:rPr lang="en-GB" sz="1200" b="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TeV</a:t>
                </a:r>
                <a:r>
                  <a:rPr lang="en-GB" sz="1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require10^15 cm, = 1km</a:t>
                </a:r>
                <a:endParaRPr lang="en-GB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Needs to be in p polarization to avoid </a:t>
                </a:r>
                <a:r>
                  <a:rPr lang="en-US" dirty="0" err="1"/>
                  <a:t>brunel</a:t>
                </a:r>
                <a:r>
                  <a:rPr lang="en-US" dirty="0"/>
                  <a:t> absorption, energy in wings contributes to guiding of laser pulse – amplifying self focusing  - maybe mention non gauss </a:t>
                </a:r>
              </a:p>
              <a:p>
                <a:r>
                  <a:rPr lang="en-US" dirty="0"/>
                  <a:t>Standard deviation of beams centroid 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The beam post reflection was imaged with a far field camera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Had a total reflectivity of 72% at 5.5j  input energy with a significant decrease in total energy in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US" sz="1200" dirty="0">
                    <a:solidFill>
                      <a:schemeClr val="bg1"/>
                    </a:solidFill>
                  </a:rPr>
                  <a:t> – 12.2% from 19.2%. Vector potential of 0.6 – therefore expect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After reflection the beam enters a 18mm helium gas cell, important to test its suitability for driving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wakefields</a:t>
                </a:r>
                <a:r>
                  <a:rPr lang="en-US" sz="1200" dirty="0">
                    <a:solidFill>
                      <a:schemeClr val="bg1"/>
                    </a:solidFill>
                  </a:rPr>
                  <a:t>- looking for self guiding, i.e. see how focal spot increases. If we assumed a ideal beam it should self guide at these intensities, however the spotty profile means simulations/experiments had to be used to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determinine</a:t>
                </a:r>
                <a:r>
                  <a:rPr lang="en-US" sz="1200" dirty="0">
                    <a:solidFill>
                      <a:schemeClr val="bg1"/>
                    </a:solidFill>
                  </a:rPr>
                  <a:t> guiding properties. Experimentally – density was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vasrie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found that there was a large transmitted energy drop at high density – unaccounted for by ionization and the energy to drive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wakefield</a:t>
                </a:r>
                <a:r>
                  <a:rPr lang="en-US" sz="1200" dirty="0">
                    <a:solidFill>
                      <a:schemeClr val="bg1"/>
                    </a:solidFill>
                  </a:rPr>
                  <a:t>. </a:t>
                </a:r>
              </a:p>
              <a:p>
                <a:pPr algn="ctr"/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indent="-171450" algn="ctr">
                  <a:buFontTx/>
                  <a:buChar char="-"/>
                </a:pPr>
                <a:r>
                  <a:rPr lang="en-US" sz="1200" dirty="0">
                    <a:solidFill>
                      <a:schemeClr val="bg1"/>
                    </a:solidFill>
                  </a:rPr>
                  <a:t>Looking into evolution of beam spot size and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Not yet demonstrated at GeV level or with large capture efficiency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lang="en-GB" sz="1200" dirty="0">
                  <a:solidFill>
                    <a:schemeClr val="bg1"/>
                  </a:solidFill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Fig 4(a-b). Sum of focal spot measurements after reflection off a (a) mirror (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0.2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 and (b) tape drive (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1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GB" sz="1200" b="0" i="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GB" sz="1200" i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%</a:t>
                </a:r>
                <a:r>
                  <a:rPr lang="en-GB" sz="1200" dirty="0">
                    <a:solidFill>
                      <a:schemeClr val="bg1"/>
                    </a:solidFill>
                  </a:rPr>
                  <a:t>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), where peak intensity in (a) is a factor of 8 greater than that measured in (b) </a:t>
                </a:r>
              </a:p>
              <a:p>
                <a:pPr marL="171450" marR="0" lvl="0" indent="-1714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GB" sz="1200" dirty="0">
                    <a:solidFill>
                      <a:schemeClr val="bg1"/>
                    </a:solidFill>
                  </a:rPr>
                  <a:t>8x lower peak intensity, 55% of energy in </a:t>
                </a:r>
                <a:r>
                  <a:rPr lang="en-GB" sz="1200" dirty="0" err="1">
                    <a:solidFill>
                      <a:schemeClr val="bg1"/>
                    </a:solidFill>
                  </a:rPr>
                  <a:t>fwhm</a:t>
                </a:r>
                <a:r>
                  <a:rPr lang="en-GB" sz="1200" dirty="0">
                    <a:solidFill>
                      <a:schemeClr val="bg1"/>
                    </a:solidFill>
                  </a:rPr>
                  <a:t> kept </a:t>
                </a:r>
              </a:p>
              <a:p>
                <a:pPr marL="171450" indent="-171450" algn="ctr">
                  <a:buFontTx/>
                  <a:buChar char="-"/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230A9-8651-B80B-3CEB-714691157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EFF9-39B3-0541-972C-0AA22F7E62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1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F9BA-26FD-479C-B026-AFE9DF8C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65EB-82E2-4954-B97A-D4AF328F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0BD-888B-4299-A805-2BFBAB3CFA3E}" type="datetimeFigureOut">
              <a:rPr lang="en-GB" smtClean="0"/>
              <a:pPr/>
              <a:t>08/04/2025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A12C2-E8C1-441E-AFB0-FEA1E9C4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E75B2-4E38-477D-BC60-D7396D7F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691-CD4B-4531-8BC0-F86F57D731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4A869C-8EFD-4C48-82CC-EDE63734C2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1354" y="6301394"/>
            <a:ext cx="5938214" cy="21568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AB3A81F-3A66-4C7C-B608-59C3F4A4CE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22705" y="20268463"/>
            <a:ext cx="5938214" cy="760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CA19B66-9B29-4D0D-9FF7-620D637158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4170516" y="20268465"/>
            <a:ext cx="5938214" cy="4009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0011F38-5C33-4676-AFBA-FC186C230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6539" y="6301394"/>
            <a:ext cx="12410149" cy="794442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F565B52B-C27A-4727-A3E5-6CBD46910A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16538" y="15277736"/>
            <a:ext cx="5950549" cy="427776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0C80CA2C-6D62-40D1-82B6-520F23F565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176142" y="15277736"/>
            <a:ext cx="5950549" cy="427776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EC1ECB-787F-423A-BD23-C78DDF8684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6539" y="14539312"/>
            <a:ext cx="12410149" cy="597733"/>
          </a:xfrm>
        </p:spPr>
        <p:txBody>
          <a:bodyPr/>
          <a:lstStyle>
            <a:lvl1pPr>
              <a:spcAft>
                <a:spcPts val="0"/>
              </a:spcAft>
              <a:defRPr sz="12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5968F170-2DD6-4D7C-89D2-64BF56F768A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176142" y="24495305"/>
            <a:ext cx="3030909" cy="15786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a supporter or partner logo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461768F-FB52-4980-B62A-59D1D63DC14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201793" y="26291385"/>
            <a:ext cx="3030909" cy="15786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a supporter or partner logo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51E74EA-CA57-4A63-B646-44F4554AD9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white">
          <a:xfrm>
            <a:off x="8289232" y="3880546"/>
            <a:ext cx="11837456" cy="79600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62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F9BA-26FD-479C-B026-AFE9DF8C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65EB-82E2-4954-B97A-D4AF328F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0BD-888B-4299-A805-2BFBAB3CFA3E}" type="datetimeFigureOut">
              <a:rPr lang="en-GB" smtClean="0"/>
              <a:pPr/>
              <a:t>08/04/2025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A12C2-E8C1-441E-AFB0-FEA1E9C4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E75B2-4E38-477D-BC60-D7396D7F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9691-CD4B-4531-8BC0-F86F57D731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4A869C-8EFD-4C48-82CC-EDE63734C2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1354" y="6301394"/>
            <a:ext cx="5938214" cy="8237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AB3A81F-3A66-4C7C-B608-59C3F4A4CE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71356" y="22802021"/>
            <a:ext cx="5950547" cy="506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CA19B66-9B29-4D0D-9FF7-620D637158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2705" y="22802021"/>
            <a:ext cx="5938214" cy="506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0011F38-5C33-4676-AFBA-FC186C230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71354" y="14819405"/>
            <a:ext cx="5950549" cy="636572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F565B52B-C27A-4727-A3E5-6CBD46910A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16539" y="14819405"/>
            <a:ext cx="12383399" cy="636572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EC1ECB-787F-423A-BD23-C78DDF8684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71356" y="21465221"/>
            <a:ext cx="5950547" cy="990045"/>
          </a:xfrm>
        </p:spPr>
        <p:txBody>
          <a:bodyPr/>
          <a:lstStyle>
            <a:lvl1pPr>
              <a:spcAft>
                <a:spcPts val="0"/>
              </a:spcAft>
              <a:defRPr sz="12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461768F-FB52-4980-B62A-59D1D63DC14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4201793" y="26291385"/>
            <a:ext cx="3030909" cy="15786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a supporter or partner logo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51E74EA-CA57-4A63-B646-44F4554AD9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white">
          <a:xfrm>
            <a:off x="8289232" y="3880546"/>
            <a:ext cx="11837456" cy="79600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0EDB4770-4C7E-4992-BB5D-68532A17D11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4161722" y="22802021"/>
            <a:ext cx="5938214" cy="31814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C3A233C-61F6-4C65-B25D-86C162D6273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16538" y="21465221"/>
            <a:ext cx="12383396" cy="990045"/>
          </a:xfrm>
        </p:spPr>
        <p:txBody>
          <a:bodyPr/>
          <a:lstStyle>
            <a:lvl1pPr>
              <a:spcAft>
                <a:spcPts val="0"/>
              </a:spcAft>
              <a:defRPr sz="12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F4A9B726-50EE-473C-9309-DBF1DC87C77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16538" y="6301394"/>
            <a:ext cx="5938214" cy="8237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59E26CFD-601E-4146-9B25-753576F2B75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4188474" y="6301394"/>
            <a:ext cx="5938214" cy="8237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B5386F-C287-4200-98AF-191DCC08B3DB}"/>
              </a:ext>
            </a:extLst>
          </p:cNvPr>
          <p:cNvSpPr/>
          <p:nvPr userDrawn="1"/>
        </p:nvSpPr>
        <p:spPr>
          <a:xfrm>
            <a:off x="1" y="1"/>
            <a:ext cx="21383625" cy="56018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98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8289231" y="1273145"/>
            <a:ext cx="11825123" cy="2607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355" y="6301394"/>
            <a:ext cx="18842999" cy="21568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589887" y="29101080"/>
            <a:ext cx="4811316" cy="6513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2500">
                <a:solidFill>
                  <a:schemeClr val="tx1"/>
                </a:solidFill>
              </a:defRPr>
            </a:lvl1pPr>
          </a:lstStyle>
          <a:p>
            <a:fld id="{182230BD-888B-4299-A805-2BFBAB3CFA3E}" type="datetimeFigureOut">
              <a:rPr lang="en-GB" smtClean="0"/>
              <a:pPr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1356" y="29101081"/>
            <a:ext cx="12395731" cy="6513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401202" y="29101081"/>
            <a:ext cx="713152" cy="6513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2500">
                <a:solidFill>
                  <a:schemeClr val="tx1"/>
                </a:solidFill>
              </a:defRPr>
            </a:lvl1pPr>
          </a:lstStyle>
          <a:p>
            <a:fld id="{1BDE9691-CD4B-4531-8BC0-F86F57D73173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24C527-D516-4CBB-92B1-B9794E647B65}"/>
              </a:ext>
            </a:extLst>
          </p:cNvPr>
          <p:cNvCxnSpPr/>
          <p:nvPr userDrawn="1"/>
        </p:nvCxnSpPr>
        <p:spPr>
          <a:xfrm>
            <a:off x="7722207" y="1273146"/>
            <a:ext cx="0" cy="3403409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EE7D37-FFCA-4CFA-8A9A-2CD589E3F002}"/>
              </a:ext>
            </a:extLst>
          </p:cNvPr>
          <p:cNvSpPr/>
          <p:nvPr userDrawn="1"/>
        </p:nvSpPr>
        <p:spPr>
          <a:xfrm>
            <a:off x="1" y="28683950"/>
            <a:ext cx="21383625" cy="2546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585" tIns="32292" rIns="64585" bIns="32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898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DC92B0-56CF-4DC3-AD57-37D31C4DC418}"/>
              </a:ext>
            </a:extLst>
          </p:cNvPr>
          <p:cNvCxnSpPr/>
          <p:nvPr userDrawn="1"/>
        </p:nvCxnSpPr>
        <p:spPr>
          <a:xfrm>
            <a:off x="1" y="28938579"/>
            <a:ext cx="21383625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46D0EC5-4F8B-4369-A9E1-08D30C0297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56" y="1273145"/>
            <a:ext cx="5087140" cy="133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2138314" rtl="0" eaLnBrk="1" latinLnBrk="0" hangingPunct="1">
        <a:lnSpc>
          <a:spcPct val="83000"/>
        </a:lnSpc>
        <a:spcBef>
          <a:spcPct val="0"/>
        </a:spcBef>
        <a:buNone/>
        <a:defRPr sz="7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2138314" rtl="0" eaLnBrk="1" latinLnBrk="0" hangingPunct="1">
        <a:lnSpc>
          <a:spcPct val="90000"/>
        </a:lnSpc>
        <a:spcBef>
          <a:spcPts val="0"/>
        </a:spcBef>
        <a:spcAft>
          <a:spcPts val="3003"/>
        </a:spcAft>
        <a:buFont typeface="Arial" panose="020B0604020202020204" pitchFamily="34" charset="0"/>
        <a:buNone/>
        <a:defRPr sz="1695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2138314" rtl="0" eaLnBrk="1" latinLnBrk="0" hangingPunct="1">
        <a:lnSpc>
          <a:spcPct val="83000"/>
        </a:lnSpc>
        <a:spcBef>
          <a:spcPts val="0"/>
        </a:spcBef>
        <a:spcAft>
          <a:spcPts val="2684"/>
        </a:spcAft>
        <a:buFont typeface="Arial" panose="020B0604020202020204" pitchFamily="34" charset="0"/>
        <a:buNone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2138314" rtl="0" eaLnBrk="1" latinLnBrk="0" hangingPunct="1">
        <a:lnSpc>
          <a:spcPct val="90000"/>
        </a:lnSpc>
        <a:spcBef>
          <a:spcPts val="0"/>
        </a:spcBef>
        <a:spcAft>
          <a:spcPts val="3320"/>
        </a:spcAft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2138314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684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0" indent="0" algn="l" defTabSz="2138314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2138314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138314" rtl="0" eaLnBrk="1" latinLnBrk="0" hangingPunct="1">
        <a:lnSpc>
          <a:spcPct val="90000"/>
        </a:lnSpc>
        <a:spcBef>
          <a:spcPts val="0"/>
        </a:spcBef>
        <a:spcAft>
          <a:spcPts val="3673"/>
        </a:spcAft>
        <a:buFont typeface="Arial" panose="020B0604020202020204" pitchFamily="34" charset="0"/>
        <a:buNone/>
        <a:defRPr sz="1130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177988" indent="-177988" algn="l" defTabSz="2138314" rtl="0" eaLnBrk="1" latinLnBrk="0" hangingPunct="1">
        <a:lnSpc>
          <a:spcPct val="9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8pPr>
      <a:lvl9pPr marL="355975" indent="-355975" algn="l" defTabSz="2138314" rtl="0" eaLnBrk="1" latinLnBrk="0" hangingPunct="1">
        <a:lnSpc>
          <a:spcPct val="9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14" rtl="0" eaLnBrk="1" latinLnBrk="0" hangingPunct="1">
        <a:defRPr sz="4210" kern="1200">
          <a:solidFill>
            <a:schemeClr val="tx1"/>
          </a:solidFill>
          <a:latin typeface="+mn-lt"/>
          <a:ea typeface="+mn-ea"/>
          <a:cs typeface="+mn-cs"/>
        </a:defRPr>
      </a:lvl1pPr>
      <a:lvl2pPr marL="1069157" algn="l" defTabSz="2138314" rtl="0" eaLnBrk="1" latinLnBrk="0" hangingPunct="1">
        <a:defRPr sz="4210" kern="1200">
          <a:solidFill>
            <a:schemeClr val="tx1"/>
          </a:solidFill>
          <a:latin typeface="+mn-lt"/>
          <a:ea typeface="+mn-ea"/>
          <a:cs typeface="+mn-cs"/>
        </a:defRPr>
      </a:lvl2pPr>
      <a:lvl3pPr marL="2138314" algn="l" defTabSz="2138314" rtl="0" eaLnBrk="1" latinLnBrk="0" hangingPunct="1">
        <a:defRPr sz="4210" kern="1200">
          <a:solidFill>
            <a:schemeClr val="tx1"/>
          </a:solidFill>
          <a:latin typeface="+mn-lt"/>
          <a:ea typeface="+mn-ea"/>
          <a:cs typeface="+mn-cs"/>
        </a:defRPr>
      </a:lvl3pPr>
      <a:lvl4pPr marL="3207471" algn="l" defTabSz="2138314" rtl="0" eaLnBrk="1" latinLnBrk="0" hangingPunct="1">
        <a:defRPr sz="4210" kern="1200">
          <a:solidFill>
            <a:schemeClr val="tx1"/>
          </a:solidFill>
          <a:latin typeface="+mn-lt"/>
          <a:ea typeface="+mn-ea"/>
          <a:cs typeface="+mn-cs"/>
        </a:defRPr>
      </a:lvl4pPr>
      <a:lvl5pPr marL="4276628" algn="l" defTabSz="2138314" rtl="0" eaLnBrk="1" latinLnBrk="0" hangingPunct="1">
        <a:defRPr sz="4210" kern="1200">
          <a:solidFill>
            <a:schemeClr val="tx1"/>
          </a:solidFill>
          <a:latin typeface="+mn-lt"/>
          <a:ea typeface="+mn-ea"/>
          <a:cs typeface="+mn-cs"/>
        </a:defRPr>
      </a:lvl5pPr>
      <a:lvl6pPr marL="5345785" algn="l" defTabSz="2138314" rtl="0" eaLnBrk="1" latinLnBrk="0" hangingPunct="1">
        <a:defRPr sz="4210" kern="1200">
          <a:solidFill>
            <a:schemeClr val="tx1"/>
          </a:solidFill>
          <a:latin typeface="+mn-lt"/>
          <a:ea typeface="+mn-ea"/>
          <a:cs typeface="+mn-cs"/>
        </a:defRPr>
      </a:lvl6pPr>
      <a:lvl7pPr marL="6414942" algn="l" defTabSz="2138314" rtl="0" eaLnBrk="1" latinLnBrk="0" hangingPunct="1">
        <a:defRPr sz="4210" kern="1200">
          <a:solidFill>
            <a:schemeClr val="tx1"/>
          </a:solidFill>
          <a:latin typeface="+mn-lt"/>
          <a:ea typeface="+mn-ea"/>
          <a:cs typeface="+mn-cs"/>
        </a:defRPr>
      </a:lvl7pPr>
      <a:lvl8pPr marL="7484099" algn="l" defTabSz="2138314" rtl="0" eaLnBrk="1" latinLnBrk="0" hangingPunct="1">
        <a:defRPr sz="4210" kern="1200">
          <a:solidFill>
            <a:schemeClr val="tx1"/>
          </a:solidFill>
          <a:latin typeface="+mn-lt"/>
          <a:ea typeface="+mn-ea"/>
          <a:cs typeface="+mn-cs"/>
        </a:defRPr>
      </a:lvl8pPr>
      <a:lvl9pPr marL="8553256" algn="l" defTabSz="2138314" rtl="0" eaLnBrk="1" latinLnBrk="0" hangingPunct="1">
        <a:defRPr sz="42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35" userDrawn="1">
          <p15:clr>
            <a:srgbClr val="F26B43"/>
          </p15:clr>
        </p15:guide>
        <p15:guide id="2" pos="6735" userDrawn="1">
          <p15:clr>
            <a:srgbClr val="F26B43"/>
          </p15:clr>
        </p15:guide>
        <p15:guide id="3" pos="800" userDrawn="1">
          <p15:clr>
            <a:srgbClr val="F26B43"/>
          </p15:clr>
        </p15:guide>
        <p15:guide id="4" pos="12670" userDrawn="1">
          <p15:clr>
            <a:srgbClr val="F26B43"/>
          </p15:clr>
        </p15:guide>
        <p15:guide id="5" pos="4540" userDrawn="1">
          <p15:clr>
            <a:srgbClr val="F26B43"/>
          </p15:clr>
        </p15:guide>
        <p15:guide id="6" pos="4861" userDrawn="1">
          <p15:clr>
            <a:srgbClr val="F26B43"/>
          </p15:clr>
        </p15:guide>
        <p15:guide id="7" pos="8609" userDrawn="1">
          <p15:clr>
            <a:srgbClr val="F26B43"/>
          </p15:clr>
        </p15:guide>
        <p15:guide id="8" pos="8930" userDrawn="1">
          <p15:clr>
            <a:srgbClr val="F26B43"/>
          </p15:clr>
        </p15:guide>
        <p15:guide id="9" orient="horz" pos="17556" userDrawn="1">
          <p15:clr>
            <a:srgbClr val="F26B43"/>
          </p15:clr>
        </p15:guide>
        <p15:guide id="10" orient="horz" pos="3969" userDrawn="1">
          <p15:clr>
            <a:srgbClr val="F26B43"/>
          </p15:clr>
        </p15:guide>
        <p15:guide id="11" orient="horz" pos="8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png"/><Relationship Id="rId26" Type="http://schemas.openxmlformats.org/officeDocument/2006/relationships/image" Target="../media/image21.svg"/><Relationship Id="rId39" Type="http://schemas.openxmlformats.org/officeDocument/2006/relationships/image" Target="../media/image29.png"/><Relationship Id="rId21" Type="http://schemas.openxmlformats.org/officeDocument/2006/relationships/image" Target="../media/image16.svg"/><Relationship Id="rId34" Type="http://schemas.openxmlformats.org/officeDocument/2006/relationships/image" Target="../media/image33.png"/><Relationship Id="rId42" Type="http://schemas.openxmlformats.org/officeDocument/2006/relationships/image" Target="../media/image35.png"/><Relationship Id="rId47" Type="http://schemas.openxmlformats.org/officeDocument/2006/relationships/image" Target="../media/image40.png"/><Relationship Id="rId50" Type="http://schemas.openxmlformats.org/officeDocument/2006/relationships/image" Target="../media/image4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19.png"/><Relationship Id="rId32" Type="http://schemas.openxmlformats.org/officeDocument/2006/relationships/image" Target="../media/image31.png"/><Relationship Id="rId37" Type="http://schemas.openxmlformats.org/officeDocument/2006/relationships/image" Target="../media/image27.png"/><Relationship Id="rId40" Type="http://schemas.openxmlformats.org/officeDocument/2006/relationships/image" Target="../media/image32.png"/><Relationship Id="rId45" Type="http://schemas.openxmlformats.org/officeDocument/2006/relationships/image" Target="../media/image38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23.jpeg"/><Relationship Id="rId36" Type="http://schemas.openxmlformats.org/officeDocument/2006/relationships/image" Target="../media/image26.png"/><Relationship Id="rId49" Type="http://schemas.openxmlformats.org/officeDocument/2006/relationships/image" Target="../media/image42.png"/><Relationship Id="rId10" Type="http://schemas.openxmlformats.org/officeDocument/2006/relationships/image" Target="../media/image9.png"/><Relationship Id="rId19" Type="http://schemas.openxmlformats.org/officeDocument/2006/relationships/image" Target="../media/image14.svg"/><Relationship Id="rId31" Type="http://schemas.openxmlformats.org/officeDocument/2006/relationships/image" Target="../media/image30.png"/><Relationship Id="rId44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5" Type="http://schemas.openxmlformats.org/officeDocument/2006/relationships/image" Target="../media/image25.png"/><Relationship Id="rId43" Type="http://schemas.openxmlformats.org/officeDocument/2006/relationships/image" Target="../media/image36.jpeg"/><Relationship Id="rId48" Type="http://schemas.openxmlformats.org/officeDocument/2006/relationships/image" Target="../media/image41.png"/><Relationship Id="rId8" Type="http://schemas.openxmlformats.org/officeDocument/2006/relationships/image" Target="../media/image7.png"/><Relationship Id="rId51" Type="http://schemas.openxmlformats.org/officeDocument/2006/relationships/image" Target="../media/image44.svg"/><Relationship Id="rId3" Type="http://schemas.openxmlformats.org/officeDocument/2006/relationships/image" Target="../media/image2.png"/><Relationship Id="rId17" Type="http://schemas.openxmlformats.org/officeDocument/2006/relationships/image" Target="../media/image12.jpeg"/><Relationship Id="rId25" Type="http://schemas.openxmlformats.org/officeDocument/2006/relationships/image" Target="../media/image20.png"/><Relationship Id="rId33" Type="http://schemas.openxmlformats.org/officeDocument/2006/relationships/image" Target="../media/image24.png"/><Relationship Id="rId38" Type="http://schemas.openxmlformats.org/officeDocument/2006/relationships/image" Target="../media/image28.png"/><Relationship Id="rId46" Type="http://schemas.openxmlformats.org/officeDocument/2006/relationships/image" Target="../media/image39.png"/><Relationship Id="rId20" Type="http://schemas.openxmlformats.org/officeDocument/2006/relationships/image" Target="../media/image15.png"/><Relationship Id="rId4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16.svg"/><Relationship Id="rId26" Type="http://schemas.openxmlformats.org/officeDocument/2006/relationships/image" Target="../media/image24.png"/><Relationship Id="rId39" Type="http://schemas.openxmlformats.org/officeDocument/2006/relationships/image" Target="../media/image55.png"/><Relationship Id="rId21" Type="http://schemas.openxmlformats.org/officeDocument/2006/relationships/image" Target="../media/image21.svg"/><Relationship Id="rId34" Type="http://schemas.openxmlformats.org/officeDocument/2006/relationships/image" Target="../media/image52.png"/><Relationship Id="rId42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49.png"/><Relationship Id="rId32" Type="http://schemas.openxmlformats.org/officeDocument/2006/relationships/image" Target="../media/image29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17.pn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23" Type="http://schemas.openxmlformats.org/officeDocument/2006/relationships/image" Target="../media/image23.jpeg"/><Relationship Id="rId28" Type="http://schemas.openxmlformats.org/officeDocument/2006/relationships/image" Target="../media/image25.png"/><Relationship Id="rId36" Type="http://schemas.openxmlformats.org/officeDocument/2006/relationships/image" Target="../media/image36.jpeg"/><Relationship Id="rId10" Type="http://schemas.openxmlformats.org/officeDocument/2006/relationships/image" Target="../media/image9.png"/><Relationship Id="rId19" Type="http://schemas.openxmlformats.org/officeDocument/2006/relationships/image" Target="../media/image47.png"/><Relationship Id="rId31" Type="http://schemas.openxmlformats.org/officeDocument/2006/relationships/image" Target="../media/image28.png"/><Relationship Id="rId44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2.jpeg"/><Relationship Id="rId22" Type="http://schemas.openxmlformats.org/officeDocument/2006/relationships/image" Target="../media/image48.png"/><Relationship Id="rId27" Type="http://schemas.openxmlformats.org/officeDocument/2006/relationships/image" Target="../media/image51.png"/><Relationship Id="rId30" Type="http://schemas.openxmlformats.org/officeDocument/2006/relationships/image" Target="../media/image27.png"/><Relationship Id="rId35" Type="http://schemas.openxmlformats.org/officeDocument/2006/relationships/image" Target="../media/image35.png"/><Relationship Id="rId43" Type="http://schemas.openxmlformats.org/officeDocument/2006/relationships/image" Target="../media/image41.png"/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12" Type="http://schemas.openxmlformats.org/officeDocument/2006/relationships/image" Target="../media/image45.png"/><Relationship Id="rId17" Type="http://schemas.openxmlformats.org/officeDocument/2006/relationships/image" Target="../media/image15.png"/><Relationship Id="rId25" Type="http://schemas.openxmlformats.org/officeDocument/2006/relationships/image" Target="../media/image50.png"/><Relationship Id="rId33" Type="http://schemas.openxmlformats.org/officeDocument/2006/relationships/image" Target="../media/image32.png"/><Relationship Id="rId38" Type="http://schemas.openxmlformats.org/officeDocument/2006/relationships/image" Target="../media/image54.png"/><Relationship Id="rId46" Type="http://schemas.openxmlformats.org/officeDocument/2006/relationships/image" Target="../media/image18.png"/><Relationship Id="rId20" Type="http://schemas.openxmlformats.org/officeDocument/2006/relationships/image" Target="../media/image20.png"/><Relationship Id="rId41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00.png"/><Relationship Id="rId18" Type="http://schemas.openxmlformats.org/officeDocument/2006/relationships/image" Target="../media/image550.png"/><Relationship Id="rId26" Type="http://schemas.openxmlformats.org/officeDocument/2006/relationships/image" Target="../media/image560.png"/><Relationship Id="rId3" Type="http://schemas.openxmlformats.org/officeDocument/2006/relationships/image" Target="../media/image4.jpeg"/><Relationship Id="rId21" Type="http://schemas.openxmlformats.org/officeDocument/2006/relationships/image" Target="../media/image14.svg"/><Relationship Id="rId7" Type="http://schemas.openxmlformats.org/officeDocument/2006/relationships/image" Target="../media/image8.png"/><Relationship Id="rId12" Type="http://schemas.openxmlformats.org/officeDocument/2006/relationships/image" Target="../media/image10.jpeg"/><Relationship Id="rId17" Type="http://schemas.openxmlformats.org/officeDocument/2006/relationships/image" Target="../media/image60.sv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90.png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520.png"/><Relationship Id="rId23" Type="http://schemas.openxmlformats.org/officeDocument/2006/relationships/image" Target="../media/image16.svg"/><Relationship Id="rId10" Type="http://schemas.openxmlformats.org/officeDocument/2006/relationships/image" Target="../media/image480.png"/><Relationship Id="rId19" Type="http://schemas.openxmlformats.org/officeDocument/2006/relationships/image" Target="../media/image12.jpeg"/><Relationship Id="rId4" Type="http://schemas.openxmlformats.org/officeDocument/2006/relationships/image" Target="../media/image5.jpeg"/><Relationship Id="rId9" Type="http://schemas.openxmlformats.org/officeDocument/2006/relationships/image" Target="../media/image90.png"/><Relationship Id="rId14" Type="http://schemas.openxmlformats.org/officeDocument/2006/relationships/image" Target="../media/image510.png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00.png"/><Relationship Id="rId18" Type="http://schemas.openxmlformats.org/officeDocument/2006/relationships/image" Target="../media/image580.png"/><Relationship Id="rId26" Type="http://schemas.openxmlformats.org/officeDocument/2006/relationships/image" Target="../media/image61.png"/><Relationship Id="rId3" Type="http://schemas.openxmlformats.org/officeDocument/2006/relationships/image" Target="../media/image4.jpe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0.jpeg"/><Relationship Id="rId17" Type="http://schemas.openxmlformats.org/officeDocument/2006/relationships/image" Target="../media/image60.svg"/><Relationship Id="rId25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90.png"/><Relationship Id="rId24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57.png"/><Relationship Id="rId23" Type="http://schemas.openxmlformats.org/officeDocument/2006/relationships/image" Target="../media/image17.png"/><Relationship Id="rId10" Type="http://schemas.openxmlformats.org/officeDocument/2006/relationships/image" Target="../media/image480.png"/><Relationship Id="rId19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90.png"/><Relationship Id="rId14" Type="http://schemas.openxmlformats.org/officeDocument/2006/relationships/image" Target="../media/image510.png"/><Relationship Id="rId22" Type="http://schemas.openxmlformats.org/officeDocument/2006/relationships/image" Target="../media/image16.svg"/><Relationship Id="rId27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svg"/><Relationship Id="rId18" Type="http://schemas.openxmlformats.org/officeDocument/2006/relationships/image" Target="../media/image12.jpeg"/><Relationship Id="rId26" Type="http://schemas.openxmlformats.org/officeDocument/2006/relationships/image" Target="../media/image59.png"/><Relationship Id="rId21" Type="http://schemas.openxmlformats.org/officeDocument/2006/relationships/image" Target="../media/image75.png"/><Relationship Id="rId34" Type="http://schemas.openxmlformats.org/officeDocument/2006/relationships/image" Target="../media/image83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79.png"/><Relationship Id="rId33" Type="http://schemas.openxmlformats.org/officeDocument/2006/relationships/image" Target="../media/image82.png"/><Relationship Id="rId38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3.svg"/><Relationship Id="rId20" Type="http://schemas.openxmlformats.org/officeDocument/2006/relationships/image" Target="../media/image62.png"/><Relationship Id="rId29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24" Type="http://schemas.openxmlformats.org/officeDocument/2006/relationships/image" Target="../media/image78.svg"/><Relationship Id="rId32" Type="http://schemas.openxmlformats.org/officeDocument/2006/relationships/image" Target="../media/image84.png"/><Relationship Id="rId37" Type="http://schemas.openxmlformats.org/officeDocument/2006/relationships/image" Target="../media/image87.png"/><Relationship Id="rId5" Type="http://schemas.openxmlformats.org/officeDocument/2006/relationships/image" Target="../media/image64.png"/><Relationship Id="rId15" Type="http://schemas.openxmlformats.org/officeDocument/2006/relationships/image" Target="../media/image72.png"/><Relationship Id="rId23" Type="http://schemas.openxmlformats.org/officeDocument/2006/relationships/image" Target="../media/image77.png"/><Relationship Id="rId28" Type="http://schemas.openxmlformats.org/officeDocument/2006/relationships/image" Target="../media/image81.png"/><Relationship Id="rId36" Type="http://schemas.openxmlformats.org/officeDocument/2006/relationships/image" Target="../media/image86.svg"/><Relationship Id="rId10" Type="http://schemas.openxmlformats.org/officeDocument/2006/relationships/image" Target="../media/image67.png"/><Relationship Id="rId19" Type="http://schemas.openxmlformats.org/officeDocument/2006/relationships/image" Target="../media/image61.png"/><Relationship Id="rId31" Type="http://schemas.openxmlformats.org/officeDocument/2006/relationships/image" Target="../media/image81.svg"/><Relationship Id="rId4" Type="http://schemas.openxmlformats.org/officeDocument/2006/relationships/image" Target="../media/image4.jpeg"/><Relationship Id="rId9" Type="http://schemas.openxmlformats.org/officeDocument/2006/relationships/image" Target="../media/image660.png"/><Relationship Id="rId14" Type="http://schemas.openxmlformats.org/officeDocument/2006/relationships/image" Target="../media/image71.png"/><Relationship Id="rId22" Type="http://schemas.openxmlformats.org/officeDocument/2006/relationships/image" Target="../media/image76.svg"/><Relationship Id="rId27" Type="http://schemas.openxmlformats.org/officeDocument/2006/relationships/image" Target="../media/image79.sv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8" Type="http://schemas.openxmlformats.org/officeDocument/2006/relationships/image" Target="../media/image650.png"/><Relationship Id="rId3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EC1323C4-3852-B955-079E-9C2B17DCEBD4}"/>
              </a:ext>
            </a:extLst>
          </p:cNvPr>
          <p:cNvGrpSpPr/>
          <p:nvPr/>
        </p:nvGrpSpPr>
        <p:grpSpPr>
          <a:xfrm>
            <a:off x="15956655" y="14096509"/>
            <a:ext cx="3777219" cy="2597047"/>
            <a:chOff x="15773400" y="14011963"/>
            <a:chExt cx="2949832" cy="2195153"/>
          </a:xfrm>
        </p:grpSpPr>
        <p:pic>
          <p:nvPicPr>
            <p:cNvPr id="11" name="Picture 10" descr="A close-up of a surface&#10;&#10;AI-generated content may be incorrect.">
              <a:extLst>
                <a:ext uri="{FF2B5EF4-FFF2-40B4-BE49-F238E27FC236}">
                  <a16:creationId xmlns:a16="http://schemas.microsoft.com/office/drawing/2014/main" id="{02A9C2B3-0C40-D6BA-1698-122865F5C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44" t="1" b="-11824"/>
            <a:stretch/>
          </p:blipFill>
          <p:spPr>
            <a:xfrm>
              <a:off x="16240485" y="14176290"/>
              <a:ext cx="2482747" cy="2030826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AAAB78C-3334-617D-BD5C-FECA391CD497}"/>
                </a:ext>
              </a:extLst>
            </p:cNvPr>
            <p:cNvSpPr/>
            <p:nvPr/>
          </p:nvSpPr>
          <p:spPr>
            <a:xfrm>
              <a:off x="16021772" y="14011963"/>
              <a:ext cx="444151" cy="1701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ED0B76A-3CAB-F199-1C37-98146D6D7B10}"/>
                </a:ext>
              </a:extLst>
            </p:cNvPr>
            <p:cNvSpPr/>
            <p:nvPr/>
          </p:nvSpPr>
          <p:spPr>
            <a:xfrm>
              <a:off x="15773400" y="15839781"/>
              <a:ext cx="1355837" cy="234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0C3E955-4607-1D72-97C2-96F113EA31B3}"/>
              </a:ext>
            </a:extLst>
          </p:cNvPr>
          <p:cNvGrpSpPr/>
          <p:nvPr/>
        </p:nvGrpSpPr>
        <p:grpSpPr>
          <a:xfrm>
            <a:off x="17311153" y="9740924"/>
            <a:ext cx="3565808" cy="3758713"/>
            <a:chOff x="17021828" y="9967055"/>
            <a:chExt cx="3716527" cy="375871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9AA119E-A66E-B193-1B65-DF8B04327349}"/>
                </a:ext>
              </a:extLst>
            </p:cNvPr>
            <p:cNvGrpSpPr/>
            <p:nvPr/>
          </p:nvGrpSpPr>
          <p:grpSpPr>
            <a:xfrm>
              <a:off x="17021828" y="9967055"/>
              <a:ext cx="3716527" cy="3758713"/>
              <a:chOff x="17151276" y="14269911"/>
              <a:chExt cx="3716527" cy="3758713"/>
            </a:xfrm>
          </p:grpSpPr>
          <p:grpSp>
            <p:nvGrpSpPr>
              <p:cNvPr id="1225" name="Group 1224">
                <a:extLst>
                  <a:ext uri="{FF2B5EF4-FFF2-40B4-BE49-F238E27FC236}">
                    <a16:creationId xmlns:a16="http://schemas.microsoft.com/office/drawing/2014/main" id="{B0FCF3C6-E6B1-8076-1A85-0507CEE410F6}"/>
                  </a:ext>
                </a:extLst>
              </p:cNvPr>
              <p:cNvGrpSpPr/>
              <p:nvPr/>
            </p:nvGrpSpPr>
            <p:grpSpPr>
              <a:xfrm>
                <a:off x="17151276" y="14398201"/>
                <a:ext cx="3688657" cy="3630423"/>
                <a:chOff x="10683686" y="13261370"/>
                <a:chExt cx="4133850" cy="3663007"/>
              </a:xfrm>
            </p:grpSpPr>
            <p:pic>
              <p:nvPicPr>
                <p:cNvPr id="1206" name="Picture 1205" descr="A diagram of a graph&#10;&#10;AI-generated content may be incorrect.">
                  <a:extLst>
                    <a:ext uri="{FF2B5EF4-FFF2-40B4-BE49-F238E27FC236}">
                      <a16:creationId xmlns:a16="http://schemas.microsoft.com/office/drawing/2014/main" id="{5E799D0F-4137-5537-0984-5C4A702A47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-81" t="33129" r="89526" b="33485"/>
                <a:stretch/>
              </p:blipFill>
              <p:spPr>
                <a:xfrm>
                  <a:off x="10683686" y="13269410"/>
                  <a:ext cx="435491" cy="1228573"/>
                </a:xfrm>
                <a:prstGeom prst="rect">
                  <a:avLst/>
                </a:prstGeom>
              </p:spPr>
            </p:pic>
            <p:pic>
              <p:nvPicPr>
                <p:cNvPr id="1207" name="Picture 1206" descr="A diagram of a graph&#10;&#10;AI-generated content may be incorrect.">
                  <a:extLst>
                    <a:ext uri="{FF2B5EF4-FFF2-40B4-BE49-F238E27FC236}">
                      <a16:creationId xmlns:a16="http://schemas.microsoft.com/office/drawing/2014/main" id="{55C1102F-BA86-245F-13FB-5686A01FD9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12676" t="-254" r="19094" b="84067"/>
                <a:stretch/>
              </p:blipFill>
              <p:spPr>
                <a:xfrm>
                  <a:off x="11211426" y="13261370"/>
                  <a:ext cx="2814994" cy="595663"/>
                </a:xfrm>
                <a:prstGeom prst="rect">
                  <a:avLst/>
                </a:prstGeom>
              </p:spPr>
            </p:pic>
            <p:pic>
              <p:nvPicPr>
                <p:cNvPr id="1208" name="Picture 1207" descr="A diagram of a graph&#10;&#10;AI-generated content may be incorrect.">
                  <a:extLst>
                    <a:ext uri="{FF2B5EF4-FFF2-40B4-BE49-F238E27FC236}">
                      <a16:creationId xmlns:a16="http://schemas.microsoft.com/office/drawing/2014/main" id="{5D379D61-962B-7508-8508-3B37ED17F6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6621"/>
                <a:stretch/>
              </p:blipFill>
              <p:spPr>
                <a:xfrm>
                  <a:off x="10691812" y="13758155"/>
                  <a:ext cx="4125724" cy="1964262"/>
                </a:xfrm>
                <a:prstGeom prst="rect">
                  <a:avLst/>
                </a:prstGeom>
              </p:spPr>
            </p:pic>
            <p:sp>
              <p:nvSpPr>
                <p:cNvPr id="1209" name="Rectangle 1208">
                  <a:extLst>
                    <a:ext uri="{FF2B5EF4-FFF2-40B4-BE49-F238E27FC236}">
                      <a16:creationId xmlns:a16="http://schemas.microsoft.com/office/drawing/2014/main" id="{0B5F8EB7-9CB4-5BC9-9262-1EAB005376BF}"/>
                    </a:ext>
                  </a:extLst>
                </p:cNvPr>
                <p:cNvSpPr/>
                <p:nvPr/>
              </p:nvSpPr>
              <p:spPr>
                <a:xfrm>
                  <a:off x="13688337" y="15245753"/>
                  <a:ext cx="489933" cy="2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0" name="Rectangle 1209">
                  <a:extLst>
                    <a:ext uri="{FF2B5EF4-FFF2-40B4-BE49-F238E27FC236}">
                      <a16:creationId xmlns:a16="http://schemas.microsoft.com/office/drawing/2014/main" id="{CE1AC90F-B5F2-705C-0499-2B0CAD843794}"/>
                    </a:ext>
                  </a:extLst>
                </p:cNvPr>
                <p:cNvSpPr/>
                <p:nvPr/>
              </p:nvSpPr>
              <p:spPr>
                <a:xfrm>
                  <a:off x="13734480" y="16650760"/>
                  <a:ext cx="489933" cy="2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C384972-8B15-47F9-9E1F-5E33CA7A0D15}"/>
                  </a:ext>
                </a:extLst>
              </p:cNvPr>
              <p:cNvSpPr/>
              <p:nvPr/>
            </p:nvSpPr>
            <p:spPr>
              <a:xfrm>
                <a:off x="17371024" y="14269911"/>
                <a:ext cx="195945" cy="573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7464A1-F1A6-0649-4B30-1E22C44DC456}"/>
                  </a:ext>
                </a:extLst>
              </p:cNvPr>
              <p:cNvSpPr/>
              <p:nvPr/>
            </p:nvSpPr>
            <p:spPr>
              <a:xfrm>
                <a:off x="20545527" y="14610716"/>
                <a:ext cx="322276" cy="599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5C8FEF7-0CA4-DFDC-C282-018714AE3306}"/>
                </a:ext>
              </a:extLst>
            </p:cNvPr>
            <p:cNvSpPr/>
            <p:nvPr/>
          </p:nvSpPr>
          <p:spPr>
            <a:xfrm>
              <a:off x="17326328" y="10186377"/>
              <a:ext cx="246105" cy="34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6316AA7-EEDF-9042-2179-9DDB6505F3B2}"/>
              </a:ext>
            </a:extLst>
          </p:cNvPr>
          <p:cNvCxnSpPr>
            <a:cxnSpLocks/>
          </p:cNvCxnSpPr>
          <p:nvPr/>
        </p:nvCxnSpPr>
        <p:spPr>
          <a:xfrm>
            <a:off x="3727872" y="19678583"/>
            <a:ext cx="1135591" cy="17144"/>
          </a:xfrm>
          <a:prstGeom prst="straightConnector1">
            <a:avLst/>
          </a:prstGeom>
          <a:ln w="104775">
            <a:solidFill>
              <a:srgbClr val="00B0F0"/>
            </a:solidFill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28A8156-4D98-6B59-AD91-281635C87951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3692859" y="19027363"/>
            <a:ext cx="1214107" cy="0"/>
          </a:xfrm>
          <a:prstGeom prst="straightConnector1">
            <a:avLst/>
          </a:prstGeom>
          <a:ln w="104775">
            <a:solidFill>
              <a:srgbClr val="00B0F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0BB878-D05E-433A-37C8-7360C2AF949F}"/>
              </a:ext>
            </a:extLst>
          </p:cNvPr>
          <p:cNvSpPr/>
          <p:nvPr/>
        </p:nvSpPr>
        <p:spPr>
          <a:xfrm>
            <a:off x="10950595" y="9869005"/>
            <a:ext cx="6277797" cy="547200"/>
          </a:xfrm>
          <a:prstGeom prst="roundRect">
            <a:avLst>
              <a:gd name="adj" fmla="val 23885"/>
            </a:avLst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201" name="Rounded Rectangle 1200">
            <a:extLst>
              <a:ext uri="{FF2B5EF4-FFF2-40B4-BE49-F238E27FC236}">
                <a16:creationId xmlns:a16="http://schemas.microsoft.com/office/drawing/2014/main" id="{B78B6A83-03CD-4EC4-91CC-7B18045BC79B}"/>
              </a:ext>
            </a:extLst>
          </p:cNvPr>
          <p:cNvSpPr/>
          <p:nvPr/>
        </p:nvSpPr>
        <p:spPr>
          <a:xfrm>
            <a:off x="-15306" y="28504113"/>
            <a:ext cx="21429411" cy="22510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rgbClr val="00B0F0"/>
              </a:solidFill>
            </a:endParaRPr>
          </a:p>
        </p:txBody>
      </p:sp>
      <p:sp>
        <p:nvSpPr>
          <p:cNvPr id="1248" name="Rounded Rectangle 1247">
            <a:extLst>
              <a:ext uri="{FF2B5EF4-FFF2-40B4-BE49-F238E27FC236}">
                <a16:creationId xmlns:a16="http://schemas.microsoft.com/office/drawing/2014/main" id="{D7E4B52B-3E40-6E53-1792-C12D130023DD}"/>
              </a:ext>
            </a:extLst>
          </p:cNvPr>
          <p:cNvSpPr/>
          <p:nvPr/>
        </p:nvSpPr>
        <p:spPr>
          <a:xfrm>
            <a:off x="10876972" y="28128040"/>
            <a:ext cx="10578545" cy="2627168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rgbClr val="00B0F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B83C44-3C32-8D3C-6524-2E827C16FBD3}"/>
              </a:ext>
            </a:extLst>
          </p:cNvPr>
          <p:cNvSpPr/>
          <p:nvPr/>
        </p:nvSpPr>
        <p:spPr>
          <a:xfrm>
            <a:off x="-45785" y="-289557"/>
            <a:ext cx="21429410" cy="36862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50E26-D8CD-6F48-8E04-792FE9256D9E}"/>
              </a:ext>
            </a:extLst>
          </p:cNvPr>
          <p:cNvSpPr/>
          <p:nvPr/>
        </p:nvSpPr>
        <p:spPr>
          <a:xfrm>
            <a:off x="-45785" y="3356482"/>
            <a:ext cx="21429410" cy="24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BF9ED1F3-C200-634A-AF4E-6132ABBFA6B9}"/>
              </a:ext>
            </a:extLst>
          </p:cNvPr>
          <p:cNvSpPr/>
          <p:nvPr/>
        </p:nvSpPr>
        <p:spPr>
          <a:xfrm>
            <a:off x="354266" y="111475"/>
            <a:ext cx="16243718" cy="3136412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rgbClr val="00B0F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C62AA-4BC0-469D-A2EC-F9F443D1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91" y="318166"/>
            <a:ext cx="15826246" cy="884800"/>
          </a:xfrm>
        </p:spPr>
        <p:txBody>
          <a:bodyPr/>
          <a:lstStyle/>
          <a:p>
            <a:r>
              <a:rPr lang="en-GB" sz="5400" dirty="0"/>
              <a:t>Plasma Mirrors for Laser Wakefield Acceleration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B7DF5-BE71-4EB4-B075-DAF65CC099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5563" y="797719"/>
            <a:ext cx="15439589" cy="796009"/>
          </a:xfrm>
        </p:spPr>
        <p:txBody>
          <a:bodyPr/>
          <a:lstStyle/>
          <a:p>
            <a:r>
              <a:rPr lang="en-GB" sz="2000" dirty="0"/>
              <a:t>J. Hills</a:t>
            </a:r>
            <a:r>
              <a:rPr lang="en-GB" sz="2000" baseline="30000" dirty="0"/>
              <a:t>1</a:t>
            </a:r>
            <a:r>
              <a:rPr lang="en-GB" sz="2000" dirty="0"/>
              <a:t>, M. P. Backhouse</a:t>
            </a:r>
            <a:r>
              <a:rPr lang="en-GB" sz="2000" baseline="30000" dirty="0"/>
              <a:t>1</a:t>
            </a:r>
            <a:r>
              <a:rPr lang="en-GB" sz="2000" dirty="0"/>
              <a:t>, R. Luo</a:t>
            </a:r>
            <a:r>
              <a:rPr lang="en-GB" sz="2000" baseline="30000" dirty="0"/>
              <a:t>1</a:t>
            </a:r>
            <a:r>
              <a:rPr lang="en-GB" sz="2000" dirty="0"/>
              <a:t>, L. Kennedy</a:t>
            </a:r>
            <a:r>
              <a:rPr lang="en-GB" sz="2000" baseline="30000" dirty="0"/>
              <a:t>1</a:t>
            </a:r>
            <a:r>
              <a:rPr lang="en-GB" sz="2000" dirty="0"/>
              <a:t>, C. Cobo</a:t>
            </a:r>
            <a:r>
              <a:rPr lang="en-GB" sz="2000" baseline="30000" dirty="0"/>
              <a:t>1</a:t>
            </a:r>
            <a:r>
              <a:rPr lang="en-GB" sz="2000" dirty="0"/>
              <a:t>, E. Los</a:t>
            </a:r>
            <a:r>
              <a:rPr lang="en-GB" sz="2000" baseline="30000" dirty="0"/>
              <a:t>1</a:t>
            </a:r>
            <a:r>
              <a:rPr lang="en-GB" sz="2000" dirty="0"/>
              <a:t>, N. Lopes</a:t>
            </a:r>
            <a:r>
              <a:rPr lang="en-GB" sz="2000" baseline="30000" dirty="0"/>
              <a:t>2</a:t>
            </a:r>
            <a:r>
              <a:rPr lang="en-GB" sz="2000" dirty="0"/>
              <a:t>, P. Blum</a:t>
            </a:r>
            <a:r>
              <a:rPr lang="en-GB" sz="2000" baseline="30000" dirty="0"/>
              <a:t>3</a:t>
            </a:r>
            <a:r>
              <a:rPr lang="en-GB" sz="2000" dirty="0"/>
              <a:t>, E. Gerstmayr</a:t>
            </a:r>
            <a:r>
              <a:rPr lang="en-GB" sz="2000" baseline="30000" dirty="0"/>
              <a:t>4</a:t>
            </a:r>
            <a:r>
              <a:rPr lang="en-GB" sz="2000" dirty="0"/>
              <a:t>, J. Sharma</a:t>
            </a:r>
            <a:r>
              <a:rPr lang="en-GB" sz="2000" baseline="30000" dirty="0"/>
              <a:t>4</a:t>
            </a:r>
            <a:r>
              <a:rPr lang="en-GB" sz="2000" dirty="0"/>
              <a:t>, N. Bourgeois</a:t>
            </a:r>
            <a:r>
              <a:rPr lang="en-GB" sz="2000" baseline="30000" dirty="0"/>
              <a:t>5</a:t>
            </a:r>
            <a:r>
              <a:rPr lang="en-GB" sz="2000" dirty="0"/>
              <a:t>, and Z Najmudin</a:t>
            </a:r>
            <a:r>
              <a:rPr lang="en-GB" sz="2000" baseline="30000" dirty="0"/>
              <a:t>1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B6A84A7-CD80-9542-868D-A45586B90D5D}"/>
              </a:ext>
            </a:extLst>
          </p:cNvPr>
          <p:cNvSpPr txBox="1">
            <a:spLocks/>
          </p:cNvSpPr>
          <p:nvPr/>
        </p:nvSpPr>
        <p:spPr bwMode="white">
          <a:xfrm>
            <a:off x="609256" y="1130412"/>
            <a:ext cx="13370156" cy="17501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1</a:t>
            </a:r>
            <a:r>
              <a:rPr lang="en-GB" sz="1400" dirty="0"/>
              <a:t>The John Adams Institute for Accelerator Science, The Blackett Laboratory, Imperial College London, London, UK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2</a:t>
            </a:r>
            <a:r>
              <a:rPr lang="en-GB" sz="1400" dirty="0"/>
              <a:t>GoLP, IPFN, Instituto Superior Tecnico, U. Lisboa, Portugal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3</a:t>
            </a:r>
            <a:r>
              <a:rPr lang="en-GB" sz="1400" dirty="0"/>
              <a:t>Deutsches </a:t>
            </a:r>
            <a:r>
              <a:rPr lang="en-GB" sz="1400" dirty="0" err="1"/>
              <a:t>Elektronen</a:t>
            </a:r>
            <a:r>
              <a:rPr lang="en-GB" sz="1400" dirty="0"/>
              <a:t>-Synchrotron (DESY), </a:t>
            </a:r>
            <a:r>
              <a:rPr lang="en-GB" sz="1400" dirty="0" err="1"/>
              <a:t>Notkestrasse</a:t>
            </a:r>
            <a:r>
              <a:rPr lang="en-GB" sz="1400" dirty="0"/>
              <a:t> 85, Hamburg, Germany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4 </a:t>
            </a:r>
            <a:r>
              <a:rPr lang="en-GB" sz="1400" dirty="0"/>
              <a:t>School of Mathematics and Physics, Queen’s University, Belfast, UK</a:t>
            </a:r>
            <a:endParaRPr lang="en-GB" sz="1400" baseline="30000" dirty="0"/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5</a:t>
            </a:r>
            <a:r>
              <a:rPr lang="en-GB" sz="1400" dirty="0"/>
              <a:t>Central Laser Facility, STFC Rutherford Appleton Laboratory, Didcot OX11 0QX, UK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8FCE03B-A36D-F54E-A7D9-B34DD67A09C3}"/>
              </a:ext>
            </a:extLst>
          </p:cNvPr>
          <p:cNvSpPr txBox="1"/>
          <p:nvPr/>
        </p:nvSpPr>
        <p:spPr>
          <a:xfrm>
            <a:off x="-6295539" y="12923643"/>
            <a:ext cx="6295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1600" dirty="0">
                <a:solidFill>
                  <a:schemeClr val="bg1"/>
                </a:solidFill>
              </a:rPr>
              <a:t>Fig. 1: Waterfall plot of electron spectra minus a reference shot (b), as a function of delay between two drive pulses, demonstrating acceleration beyond the first stage, from [1]</a:t>
            </a:r>
          </a:p>
        </p:txBody>
      </p:sp>
      <p:pic>
        <p:nvPicPr>
          <p:cNvPr id="167" name="Picture 4" descr="nature16525-f2.jpg">
            <a:extLst>
              <a:ext uri="{FF2B5EF4-FFF2-40B4-BE49-F238E27FC236}">
                <a16:creationId xmlns:a16="http://schemas.microsoft.com/office/drawing/2014/main" id="{895C209B-45D7-934F-BD96-3B8EBE8D0F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0" t="51019" r="1"/>
          <a:stretch/>
        </p:blipFill>
        <p:spPr bwMode="auto">
          <a:xfrm>
            <a:off x="-6247796" y="9518436"/>
            <a:ext cx="5886676" cy="29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182" descr="A collage of images of a person's body&#10;&#10;Description automatically generated">
            <a:extLst>
              <a:ext uri="{FF2B5EF4-FFF2-40B4-BE49-F238E27FC236}">
                <a16:creationId xmlns:a16="http://schemas.microsoft.com/office/drawing/2014/main" id="{BA0F3715-AD60-B14C-85CF-A6322D99C5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75" t="10585" r="8178" b="9197"/>
          <a:stretch/>
        </p:blipFill>
        <p:spPr>
          <a:xfrm>
            <a:off x="-5709840" y="4854938"/>
            <a:ext cx="2860534" cy="2813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58829-F482-5384-BBBC-5169DCFC9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9188" y="1383467"/>
            <a:ext cx="1490990" cy="847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05232-28F4-8779-F9ED-A3E9CFC6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3846" y="2438244"/>
            <a:ext cx="3476510" cy="782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301B7-1451-97B7-9227-1555D2F5A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97352" y="652430"/>
            <a:ext cx="3986332" cy="43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72315-EF1C-BDD8-96D3-B6BA5E3C5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5086" y="1494829"/>
            <a:ext cx="2667000" cy="762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8D4341F-8A54-24CC-3915-C50875CF5A8D}"/>
              </a:ext>
            </a:extLst>
          </p:cNvPr>
          <p:cNvSpPr txBox="1"/>
          <p:nvPr/>
        </p:nvSpPr>
        <p:spPr>
          <a:xfrm>
            <a:off x="-5304623" y="2555341"/>
            <a:ext cx="34767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High fields enable acceleration over small scales</a:t>
            </a:r>
          </a:p>
          <a:p>
            <a:endParaRPr lang="en-GB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Intense pulses cause injection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D829B1-7DBF-58D8-5E84-7D7FA85E6C94}"/>
              </a:ext>
            </a:extLst>
          </p:cNvPr>
          <p:cNvSpPr txBox="1"/>
          <p:nvPr/>
        </p:nvSpPr>
        <p:spPr>
          <a:xfrm>
            <a:off x="-5300575" y="5559248"/>
            <a:ext cx="39660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Generate GeV electron beams over cm scales (current record is ~8 GeV)</a:t>
            </a:r>
          </a:p>
        </p:txBody>
      </p:sp>
      <p:sp>
        <p:nvSpPr>
          <p:cNvPr id="50" name="Content Placeholder 18">
            <a:extLst>
              <a:ext uri="{FF2B5EF4-FFF2-40B4-BE49-F238E27FC236}">
                <a16:creationId xmlns:a16="http://schemas.microsoft.com/office/drawing/2014/main" id="{BE225341-911B-82C4-2DFC-7AAD0A6077A3}"/>
              </a:ext>
            </a:extLst>
          </p:cNvPr>
          <p:cNvSpPr txBox="1">
            <a:spLocks/>
          </p:cNvSpPr>
          <p:nvPr/>
        </p:nvSpPr>
        <p:spPr>
          <a:xfrm>
            <a:off x="3816274" y="4420432"/>
            <a:ext cx="7060698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1" name="Content Placeholder 18">
            <a:extLst>
              <a:ext uri="{FF2B5EF4-FFF2-40B4-BE49-F238E27FC236}">
                <a16:creationId xmlns:a16="http://schemas.microsoft.com/office/drawing/2014/main" id="{DCB73012-94A4-3DD5-5349-8CE80996FC60}"/>
              </a:ext>
            </a:extLst>
          </p:cNvPr>
          <p:cNvSpPr txBox="1">
            <a:spLocks/>
          </p:cNvSpPr>
          <p:nvPr/>
        </p:nvSpPr>
        <p:spPr>
          <a:xfrm>
            <a:off x="4055940" y="4445335"/>
            <a:ext cx="6178741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A laser pulse generates </a:t>
            </a:r>
            <a:r>
              <a:rPr lang="en-GB" sz="2400" b="1" dirty="0"/>
              <a:t>charge displacements</a:t>
            </a:r>
            <a:r>
              <a:rPr lang="en-GB" sz="2400" dirty="0"/>
              <a:t> and </a:t>
            </a:r>
            <a:r>
              <a:rPr lang="en-GB" sz="2400" b="1" dirty="0"/>
              <a:t>high electric fields 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Background electrons injected into the accelerating phase of the fields gain energy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Energy gain is limited by</a:t>
            </a:r>
            <a:r>
              <a:rPr lang="en-GB" sz="2400" b="1" dirty="0"/>
              <a:t> depletion </a:t>
            </a:r>
            <a:r>
              <a:rPr lang="en-GB" sz="2400" dirty="0"/>
              <a:t>and </a:t>
            </a:r>
            <a:r>
              <a:rPr lang="en-GB" sz="2400" b="1" dirty="0"/>
              <a:t>dephasing 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b="1" dirty="0"/>
              <a:t>Staging </a:t>
            </a:r>
            <a:r>
              <a:rPr lang="en-GB" sz="2400" dirty="0"/>
              <a:t>presents</a:t>
            </a:r>
            <a:r>
              <a:rPr lang="en-GB" sz="2400" b="1" dirty="0"/>
              <a:t> </a:t>
            </a:r>
            <a:r>
              <a:rPr lang="en-GB" sz="2400" dirty="0"/>
              <a:t>a solution: making use of multiple accelerating cells and laser pulses in a row </a:t>
            </a:r>
          </a:p>
        </p:txBody>
      </p:sp>
      <p:pic>
        <p:nvPicPr>
          <p:cNvPr id="72" name="Picture 4" descr="nature16525-f1.jpg">
            <a:extLst>
              <a:ext uri="{FF2B5EF4-FFF2-40B4-BE49-F238E27FC236}">
                <a16:creationId xmlns:a16="http://schemas.microsoft.com/office/drawing/2014/main" id="{3658CEE2-77E4-EC8E-7EE5-F4DDD03950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53" y="6291186"/>
            <a:ext cx="2789825" cy="118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DF67A31-71DF-3EA6-CC93-ECF80370F427}"/>
              </a:ext>
            </a:extLst>
          </p:cNvPr>
          <p:cNvSpPr txBox="1"/>
          <p:nvPr/>
        </p:nvSpPr>
        <p:spPr>
          <a:xfrm>
            <a:off x="547571" y="7561819"/>
            <a:ext cx="32687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First demonstration of staging [1]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498231BF-F758-45FF-C7DD-5458E3939208}"/>
              </a:ext>
            </a:extLst>
          </p:cNvPr>
          <p:cNvSpPr/>
          <p:nvPr/>
        </p:nvSpPr>
        <p:spPr>
          <a:xfrm>
            <a:off x="363254" y="3651660"/>
            <a:ext cx="10103532" cy="5007924"/>
          </a:xfrm>
          <a:prstGeom prst="roundRect">
            <a:avLst>
              <a:gd name="adj" fmla="val 1003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3338731-B152-3B15-849A-D6DCB3649DFD}"/>
              </a:ext>
            </a:extLst>
          </p:cNvPr>
          <p:cNvGrpSpPr/>
          <p:nvPr/>
        </p:nvGrpSpPr>
        <p:grpSpPr>
          <a:xfrm rot="16200000">
            <a:off x="1150336" y="10335706"/>
            <a:ext cx="2293274" cy="3397104"/>
            <a:chOff x="964394" y="10166846"/>
            <a:chExt cx="3924126" cy="5327192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4523EAA-CF0F-B15F-A23F-EDBDE1D067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90529" y="10584259"/>
              <a:ext cx="1934054" cy="3196898"/>
            </a:xfrm>
            <a:prstGeom prst="straightConnector1">
              <a:avLst/>
            </a:prstGeom>
            <a:ln w="1428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8CDA440-9425-B226-6113-817351E7AE67}"/>
                </a:ext>
              </a:extLst>
            </p:cNvPr>
            <p:cNvCxnSpPr>
              <a:cxnSpLocks/>
              <a:stCxn id="97" idx="0"/>
            </p:cNvCxnSpPr>
            <p:nvPr/>
          </p:nvCxnSpPr>
          <p:spPr>
            <a:xfrm rot="5400000" flipV="1">
              <a:off x="2187871" y="12454483"/>
              <a:ext cx="1692368" cy="2599495"/>
            </a:xfrm>
            <a:prstGeom prst="straightConnector1">
              <a:avLst/>
            </a:prstGeom>
            <a:ln w="1428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62EC1ABA-E2C3-AC71-1E91-B3D2BC4E8DA1}"/>
                </a:ext>
              </a:extLst>
            </p:cNvPr>
            <p:cNvSpPr/>
            <p:nvPr/>
          </p:nvSpPr>
          <p:spPr>
            <a:xfrm rot="5400000">
              <a:off x="1493435" y="11578009"/>
              <a:ext cx="3071869" cy="2660073"/>
            </a:xfrm>
            <a:prstGeom prst="triangle">
              <a:avLst>
                <a:gd name="adj" fmla="val 46843"/>
              </a:avLst>
            </a:prstGeom>
            <a:solidFill>
              <a:srgbClr val="4472C4">
                <a:alpha val="4313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017B7ED-DC09-EE22-114A-B8BEC7FF6FBA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774798" y="12966774"/>
              <a:ext cx="262565" cy="5927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81700A6-AB3C-E18C-B456-BD8FAEC37FB2}"/>
                </a:ext>
              </a:extLst>
            </p:cNvPr>
            <p:cNvSpPr txBox="1"/>
            <p:nvPr/>
          </p:nvSpPr>
          <p:spPr>
            <a:xfrm rot="5400000">
              <a:off x="4042748" y="13140984"/>
              <a:ext cx="1294459" cy="397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Pre-plasma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5A494360-064E-6531-49FD-E020DA684B29}"/>
                </a:ext>
              </a:extLst>
            </p:cNvPr>
            <p:cNvCxnSpPr>
              <a:cxnSpLocks/>
              <a:endCxn id="105" idx="7"/>
            </p:cNvCxnSpPr>
            <p:nvPr/>
          </p:nvCxnSpPr>
          <p:spPr>
            <a:xfrm rot="5400000">
              <a:off x="2078230" y="10495390"/>
              <a:ext cx="329785" cy="9435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EE87610-FB1A-3932-BC5C-115408794C2C}"/>
                    </a:ext>
                  </a:extLst>
                </p:cNvPr>
                <p:cNvSpPr txBox="1"/>
                <p:nvPr/>
              </p:nvSpPr>
              <p:spPr>
                <a:xfrm rot="5400000">
                  <a:off x="2968197" y="10665583"/>
                  <a:ext cx="1692370" cy="6948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Critical Surface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EE87610-FB1A-3932-BC5C-115408794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968197" y="10665583"/>
                  <a:ext cx="1692370" cy="694896"/>
                </a:xfrm>
                <a:prstGeom prst="rect">
                  <a:avLst/>
                </a:prstGeom>
                <a:blipFill>
                  <a:blip r:embed="rId15"/>
                  <a:stretch>
                    <a:fillRect r="-39241" b="-423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52632A7-861F-66DE-6D35-07F04219EDC2}"/>
                </a:ext>
              </a:extLst>
            </p:cNvPr>
            <p:cNvSpPr/>
            <p:nvPr/>
          </p:nvSpPr>
          <p:spPr>
            <a:xfrm>
              <a:off x="1386413" y="10983025"/>
              <a:ext cx="450950" cy="1017835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44764F6-A297-B5EC-E1AC-886C30C28672}"/>
                </a:ext>
              </a:extLst>
            </p:cNvPr>
            <p:cNvSpPr/>
            <p:nvPr/>
          </p:nvSpPr>
          <p:spPr>
            <a:xfrm>
              <a:off x="1500167" y="12454053"/>
              <a:ext cx="274115" cy="66170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4A56893-DABB-4A46-5E78-303E3C93AA28}"/>
                </a:ext>
              </a:extLst>
            </p:cNvPr>
            <p:cNvSpPr/>
            <p:nvPr/>
          </p:nvSpPr>
          <p:spPr>
            <a:xfrm>
              <a:off x="1527476" y="13386422"/>
              <a:ext cx="274115" cy="1616354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2BE31A7-961C-3B53-A781-67AA1E70A134}"/>
                </a:ext>
              </a:extLst>
            </p:cNvPr>
            <p:cNvSpPr/>
            <p:nvPr/>
          </p:nvSpPr>
          <p:spPr>
            <a:xfrm rot="5400000">
              <a:off x="-1236640" y="12523090"/>
              <a:ext cx="5171982" cy="769913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 dirty="0"/>
                <a:t>Kapton Tape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7A45D137-ABA8-6A5E-4268-6709FC2A902F}"/>
                  </a:ext>
                </a:extLst>
              </p:cNvPr>
              <p:cNvSpPr txBox="1"/>
              <p:nvPr/>
            </p:nvSpPr>
            <p:spPr>
              <a:xfrm>
                <a:off x="402378" y="17483710"/>
                <a:ext cx="601317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3"/>
                  </a:spcAft>
                </a:pPr>
                <a:r>
                  <a:rPr lang="en-GB" sz="2400" dirty="0">
                    <a:solidFill>
                      <a:schemeClr val="tx1"/>
                    </a:solidFill>
                  </a:rPr>
                  <a:t>Experiment at the CLF using </a:t>
                </a:r>
                <a:r>
                  <a:rPr lang="en-GB" sz="2400" dirty="0"/>
                  <a:t>Astra-</a:t>
                </a:r>
                <a:r>
                  <a:rPr lang="en-GB" sz="2400" dirty="0">
                    <a:solidFill>
                      <a:schemeClr val="tx1"/>
                    </a:solidFill>
                  </a:rPr>
                  <a:t>Gemini: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J,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fs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= 800 nm [3]</a:t>
                </a:r>
              </a:p>
            </p:txBody>
          </p:sp>
        </mc:Choice>
        <mc:Fallback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7A45D137-ABA8-6A5E-4268-6709FC2A9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8" y="17483710"/>
                <a:ext cx="6013170" cy="830997"/>
              </a:xfrm>
              <a:prstGeom prst="rect">
                <a:avLst/>
              </a:prstGeom>
              <a:blipFill>
                <a:blip r:embed="rId16"/>
                <a:stretch>
                  <a:fillRect l="-1477" t="-6061" r="-253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3" name="Rounded Rectangle 172">
            <a:extLst>
              <a:ext uri="{FF2B5EF4-FFF2-40B4-BE49-F238E27FC236}">
                <a16:creationId xmlns:a16="http://schemas.microsoft.com/office/drawing/2014/main" id="{BCA6ECBF-AA85-00F0-A711-FF02B3A40B90}"/>
              </a:ext>
            </a:extLst>
          </p:cNvPr>
          <p:cNvSpPr/>
          <p:nvPr/>
        </p:nvSpPr>
        <p:spPr>
          <a:xfrm>
            <a:off x="354266" y="16728100"/>
            <a:ext cx="10103531" cy="72360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AD8AD97C-01B1-480A-3A7C-9451CD57F592}"/>
              </a:ext>
            </a:extLst>
          </p:cNvPr>
          <p:cNvSpPr/>
          <p:nvPr/>
        </p:nvSpPr>
        <p:spPr>
          <a:xfrm>
            <a:off x="5166092" y="18584021"/>
            <a:ext cx="1115596" cy="89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Far field Camera</a:t>
            </a:r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ADE1B2F8-6534-CFEE-215A-EBE0F81CF6D6}"/>
              </a:ext>
            </a:extLst>
          </p:cNvPr>
          <p:cNvSpPr/>
          <p:nvPr/>
        </p:nvSpPr>
        <p:spPr>
          <a:xfrm>
            <a:off x="5440066" y="19739630"/>
            <a:ext cx="913824" cy="89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Calorimeter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C426B8-3F91-F87C-FB00-28B404BC237E}"/>
              </a:ext>
            </a:extLst>
          </p:cNvPr>
          <p:cNvGrpSpPr/>
          <p:nvPr/>
        </p:nvGrpSpPr>
        <p:grpSpPr>
          <a:xfrm>
            <a:off x="441851" y="18540195"/>
            <a:ext cx="3480870" cy="2215354"/>
            <a:chOff x="354265" y="18260864"/>
            <a:chExt cx="3948095" cy="2388212"/>
          </a:xfrm>
        </p:grpSpPr>
        <p:pic>
          <p:nvPicPr>
            <p:cNvPr id="1054" name="Picture 2" descr="Close-up of a machine&#10;&#10;Description automatically generated">
              <a:extLst>
                <a:ext uri="{FF2B5EF4-FFF2-40B4-BE49-F238E27FC236}">
                  <a16:creationId xmlns:a16="http://schemas.microsoft.com/office/drawing/2014/main" id="{09269192-A4FB-3E89-4E3D-32665A93A7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08" r="24957" b="26551"/>
            <a:stretch/>
          </p:blipFill>
          <p:spPr bwMode="auto">
            <a:xfrm rot="10800000">
              <a:off x="354265" y="18360321"/>
              <a:ext cx="3675831" cy="228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64FE2D30-B27F-5995-A637-7DF1CE557823}"/>
                </a:ext>
              </a:extLst>
            </p:cNvPr>
            <p:cNvSpPr txBox="1"/>
            <p:nvPr/>
          </p:nvSpPr>
          <p:spPr>
            <a:xfrm>
              <a:off x="1775739" y="18895186"/>
              <a:ext cx="252662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cs typeface="Calibri"/>
                </a:rPr>
                <a:t>Laser #2</a:t>
              </a:r>
            </a:p>
          </p:txBody>
        </p:sp>
        <p:cxnSp>
          <p:nvCxnSpPr>
            <p:cNvPr id="1059" name="Straight Arrow Connector 1058">
              <a:extLst>
                <a:ext uri="{FF2B5EF4-FFF2-40B4-BE49-F238E27FC236}">
                  <a16:creationId xmlns:a16="http://schemas.microsoft.com/office/drawing/2014/main" id="{ED83A4CC-CB7C-2D9F-3715-102E8E04A504}"/>
                </a:ext>
              </a:extLst>
            </p:cNvPr>
            <p:cNvCxnSpPr>
              <a:cxnSpLocks/>
            </p:cNvCxnSpPr>
            <p:nvPr/>
          </p:nvCxnSpPr>
          <p:spPr>
            <a:xfrm>
              <a:off x="1522984" y="18395356"/>
              <a:ext cx="0" cy="1023576"/>
            </a:xfrm>
            <a:prstGeom prst="straightConnector1">
              <a:avLst/>
            </a:prstGeom>
            <a:ln w="104775">
              <a:solidFill>
                <a:srgbClr val="00B0F0"/>
              </a:solidFill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56" name="Straight Arrow Connector 1055">
              <a:extLst>
                <a:ext uri="{FF2B5EF4-FFF2-40B4-BE49-F238E27FC236}">
                  <a16:creationId xmlns:a16="http://schemas.microsoft.com/office/drawing/2014/main" id="{D516767B-285D-DA15-4628-41EB1F6887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6020" y="19467317"/>
              <a:ext cx="2642780" cy="56061"/>
            </a:xfrm>
            <a:prstGeom prst="straightConnector1">
              <a:avLst/>
            </a:prstGeom>
            <a:ln w="104775">
              <a:solidFill>
                <a:srgbClr val="00B0F0"/>
              </a:solidFill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BE6E42CA-F900-4ED3-1E7B-2FE8FBAAF199}"/>
                </a:ext>
              </a:extLst>
            </p:cNvPr>
            <p:cNvSpPr/>
            <p:nvPr/>
          </p:nvSpPr>
          <p:spPr>
            <a:xfrm rot="2891231">
              <a:off x="251157" y="19311032"/>
              <a:ext cx="2373638" cy="273301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     Plasma    Mirror</a:t>
              </a:r>
            </a:p>
          </p:txBody>
        </p:sp>
      </p:grpSp>
      <p:sp>
        <p:nvSpPr>
          <p:cNvPr id="229" name="TextBox 228">
            <a:extLst>
              <a:ext uri="{FF2B5EF4-FFF2-40B4-BE49-F238E27FC236}">
                <a16:creationId xmlns:a16="http://schemas.microsoft.com/office/drawing/2014/main" id="{5B5C8737-2474-1053-7D4E-2A08881F5B5A}"/>
              </a:ext>
            </a:extLst>
          </p:cNvPr>
          <p:cNvSpPr txBox="1"/>
          <p:nvPr/>
        </p:nvSpPr>
        <p:spPr>
          <a:xfrm>
            <a:off x="6764596" y="15799838"/>
            <a:ext cx="4185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Fig. </a:t>
            </a:r>
            <a:r>
              <a:rPr lang="en-GB" sz="2000" b="1" dirty="0"/>
              <a:t>1: </a:t>
            </a:r>
            <a:r>
              <a:rPr lang="en-GB" sz="2000" dirty="0"/>
              <a:t>Pulse trace showing contrast of Astra-Gemini beam</a:t>
            </a:r>
            <a:endParaRPr lang="en-US" sz="2000" dirty="0"/>
          </a:p>
        </p:txBody>
      </p:sp>
      <p:sp>
        <p:nvSpPr>
          <p:cNvPr id="1102" name="TextBox 1101">
            <a:extLst>
              <a:ext uri="{FF2B5EF4-FFF2-40B4-BE49-F238E27FC236}">
                <a16:creationId xmlns:a16="http://schemas.microsoft.com/office/drawing/2014/main" id="{E552EA66-DB9A-CAFB-B9B8-3C410B182B65}"/>
              </a:ext>
            </a:extLst>
          </p:cNvPr>
          <p:cNvSpPr txBox="1"/>
          <p:nvPr/>
        </p:nvSpPr>
        <p:spPr>
          <a:xfrm>
            <a:off x="8527570" y="23407774"/>
            <a:ext cx="1128261" cy="16228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103" name="Graphic 1102">
            <a:extLst>
              <a:ext uri="{FF2B5EF4-FFF2-40B4-BE49-F238E27FC236}">
                <a16:creationId xmlns:a16="http://schemas.microsoft.com/office/drawing/2014/main" id="{DC62C56D-1B5F-4821-2935-F722F53936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87970" y="21861014"/>
            <a:ext cx="4877492" cy="3447567"/>
          </a:xfrm>
          <a:prstGeom prst="rect">
            <a:avLst/>
          </a:prstGeom>
        </p:spPr>
      </p:pic>
      <p:pic>
        <p:nvPicPr>
          <p:cNvPr id="1104" name="Graphic 1103">
            <a:extLst>
              <a:ext uri="{FF2B5EF4-FFF2-40B4-BE49-F238E27FC236}">
                <a16:creationId xmlns:a16="http://schemas.microsoft.com/office/drawing/2014/main" id="{78B6D089-B6AF-AEB5-AA02-DB8C99B354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7671" y="21850759"/>
            <a:ext cx="4805632" cy="3396775"/>
          </a:xfrm>
          <a:prstGeom prst="rect">
            <a:avLst/>
          </a:prstGeom>
        </p:spPr>
      </p:pic>
      <p:pic>
        <p:nvPicPr>
          <p:cNvPr id="1105" name="Picture 1104" descr="A screen shot of a graph&#10;&#10;Description automatically generated">
            <a:extLst>
              <a:ext uri="{FF2B5EF4-FFF2-40B4-BE49-F238E27FC236}">
                <a16:creationId xmlns:a16="http://schemas.microsoft.com/office/drawing/2014/main" id="{8ADDA320-7BBA-0C44-1644-25377334B9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1056" y="25968574"/>
            <a:ext cx="3875302" cy="3221091"/>
          </a:xfrm>
          <a:prstGeom prst="rect">
            <a:avLst/>
          </a:prstGeom>
        </p:spPr>
      </p:pic>
      <p:pic>
        <p:nvPicPr>
          <p:cNvPr id="1106" name="Picture 1105" descr="A screen shot of a graph&#10;&#10;Description automatically generated">
            <a:extLst>
              <a:ext uri="{FF2B5EF4-FFF2-40B4-BE49-F238E27FC236}">
                <a16:creationId xmlns:a16="http://schemas.microsoft.com/office/drawing/2014/main" id="{B9BFF46C-1EF5-064B-9470-BFB23DBFFEB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62132" y="25968928"/>
            <a:ext cx="3787796" cy="3221091"/>
          </a:xfrm>
          <a:prstGeom prst="rect">
            <a:avLst/>
          </a:prstGeom>
        </p:spPr>
      </p:pic>
      <p:sp>
        <p:nvSpPr>
          <p:cNvPr id="1107" name="TextBox 1106">
            <a:extLst>
              <a:ext uri="{FF2B5EF4-FFF2-40B4-BE49-F238E27FC236}">
                <a16:creationId xmlns:a16="http://schemas.microsoft.com/office/drawing/2014/main" id="{2F1B7739-C056-4565-ED98-887FE8172730}"/>
              </a:ext>
            </a:extLst>
          </p:cNvPr>
          <p:cNvSpPr txBox="1"/>
          <p:nvPr/>
        </p:nvSpPr>
        <p:spPr>
          <a:xfrm>
            <a:off x="2591152" y="26131660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9 mm</a:t>
            </a:r>
          </a:p>
        </p:txBody>
      </p:sp>
      <p:sp>
        <p:nvSpPr>
          <p:cNvPr id="1108" name="TextBox 1107">
            <a:extLst>
              <a:ext uri="{FF2B5EF4-FFF2-40B4-BE49-F238E27FC236}">
                <a16:creationId xmlns:a16="http://schemas.microsoft.com/office/drawing/2014/main" id="{74ABCE6B-FEA5-AF07-3D02-0D0D39056EDD}"/>
              </a:ext>
            </a:extLst>
          </p:cNvPr>
          <p:cNvSpPr txBox="1"/>
          <p:nvPr/>
        </p:nvSpPr>
        <p:spPr>
          <a:xfrm>
            <a:off x="5978134" y="26130123"/>
            <a:ext cx="157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18 mm</a:t>
            </a:r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F45DCAA-071B-B104-3392-3642FA2167EF}"/>
              </a:ext>
            </a:extLst>
          </p:cNvPr>
          <p:cNvSpPr/>
          <p:nvPr/>
        </p:nvSpPr>
        <p:spPr>
          <a:xfrm rot="19297458">
            <a:off x="5994495" y="27327304"/>
            <a:ext cx="221534" cy="267039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55212799-AC07-B721-B781-29A5BBE6C964}"/>
              </a:ext>
            </a:extLst>
          </p:cNvPr>
          <p:cNvSpPr txBox="1"/>
          <p:nvPr/>
        </p:nvSpPr>
        <p:spPr>
          <a:xfrm>
            <a:off x="6510699" y="26918566"/>
            <a:ext cx="134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10%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19" name="TextBox 1118">
                <a:extLst>
                  <a:ext uri="{FF2B5EF4-FFF2-40B4-BE49-F238E27FC236}">
                    <a16:creationId xmlns:a16="http://schemas.microsoft.com/office/drawing/2014/main" id="{6FA1E223-C163-AEB2-5F3F-2B3215FA8C95}"/>
                  </a:ext>
                </a:extLst>
              </p:cNvPr>
              <p:cNvSpPr txBox="1"/>
              <p:nvPr/>
            </p:nvSpPr>
            <p:spPr>
              <a:xfrm>
                <a:off x="856334" y="25239295"/>
                <a:ext cx="9717862" cy="714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Fig 2:</a:t>
                </a:r>
                <a:r>
                  <a:rPr lang="en-US" sz="2000" dirty="0"/>
                  <a:t> </a:t>
                </a:r>
                <a:r>
                  <a:rPr lang="en-US" sz="2000" b="1" dirty="0"/>
                  <a:t>(a)</a:t>
                </a:r>
                <a:r>
                  <a:rPr lang="en-US" sz="2000" dirty="0"/>
                  <a:t> Reflectivity and </a:t>
                </a:r>
                <a:r>
                  <a:rPr lang="en-US" sz="2000" b="1" dirty="0"/>
                  <a:t>(b)</a:t>
                </a:r>
                <a:r>
                  <a:rPr lang="en-US" sz="2000" dirty="0"/>
                  <a:t> reflected pulse quality of laser pulse at on-tape intensities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sup>
                    </m:sSup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p>
                    </m:sSup>
                    <m:r>
                      <a:rPr lang="en-GB" sz="2000" b="1" i="0" smtClean="0">
                        <a:latin typeface="Cambria Math" panose="02040503050406030204" pitchFamily="18" charset="0"/>
                      </a:rPr>
                      <m:t>𝐖</m:t>
                    </m:r>
                    <m:sSup>
                      <m:sSup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1119" name="TextBox 1118">
                <a:extLst>
                  <a:ext uri="{FF2B5EF4-FFF2-40B4-BE49-F238E27FC236}">
                    <a16:creationId xmlns:a16="http://schemas.microsoft.com/office/drawing/2014/main" id="{6FA1E223-C163-AEB2-5F3F-2B3215FA8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34" y="25239295"/>
                <a:ext cx="9717862" cy="714876"/>
              </a:xfrm>
              <a:prstGeom prst="rect">
                <a:avLst/>
              </a:prstGeom>
              <a:blipFill>
                <a:blip r:embed="rId24"/>
                <a:stretch>
                  <a:fillRect l="-653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0" name="TextBox 1119">
            <a:extLst>
              <a:ext uri="{FF2B5EF4-FFF2-40B4-BE49-F238E27FC236}">
                <a16:creationId xmlns:a16="http://schemas.microsoft.com/office/drawing/2014/main" id="{132CF41A-0785-E2DA-8868-3D35DEA07999}"/>
              </a:ext>
            </a:extLst>
          </p:cNvPr>
          <p:cNvSpPr txBox="1"/>
          <p:nvPr/>
        </p:nvSpPr>
        <p:spPr>
          <a:xfrm>
            <a:off x="4728070" y="27660071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4.5 J</a:t>
            </a:r>
          </a:p>
        </p:txBody>
      </p:sp>
      <p:cxnSp>
        <p:nvCxnSpPr>
          <p:cNvPr id="1121" name="Straight Arrow Connector 1120">
            <a:extLst>
              <a:ext uri="{FF2B5EF4-FFF2-40B4-BE49-F238E27FC236}">
                <a16:creationId xmlns:a16="http://schemas.microsoft.com/office/drawing/2014/main" id="{F63DE16B-9727-37AA-87CD-B8787A672D24}"/>
              </a:ext>
            </a:extLst>
          </p:cNvPr>
          <p:cNvCxnSpPr>
            <a:cxnSpLocks/>
            <a:endCxn id="1109" idx="6"/>
          </p:cNvCxnSpPr>
          <p:nvPr/>
        </p:nvCxnSpPr>
        <p:spPr>
          <a:xfrm flipH="1">
            <a:off x="6192099" y="27374623"/>
            <a:ext cx="361170" cy="17435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2" name="TextBox 1121">
            <a:extLst>
              <a:ext uri="{FF2B5EF4-FFF2-40B4-BE49-F238E27FC236}">
                <a16:creationId xmlns:a16="http://schemas.microsoft.com/office/drawing/2014/main" id="{233065B6-2572-803F-446B-76CDD270908B}"/>
              </a:ext>
            </a:extLst>
          </p:cNvPr>
          <p:cNvSpPr txBox="1"/>
          <p:nvPr/>
        </p:nvSpPr>
        <p:spPr>
          <a:xfrm>
            <a:off x="6436301" y="27336134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0.4 J</a:t>
            </a:r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731CCD30-2C96-0557-0BDF-46E29B902EC7}"/>
              </a:ext>
            </a:extLst>
          </p:cNvPr>
          <p:cNvSpPr txBox="1"/>
          <p:nvPr/>
        </p:nvSpPr>
        <p:spPr>
          <a:xfrm>
            <a:off x="1084228" y="21968815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(a)</a:t>
            </a:r>
            <a:endParaRPr lang="en-US" sz="2400" b="1" dirty="0"/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24F221F8-D5B6-2A1B-FD70-49E4B0BC1A49}"/>
              </a:ext>
            </a:extLst>
          </p:cNvPr>
          <p:cNvSpPr txBox="1"/>
          <p:nvPr/>
        </p:nvSpPr>
        <p:spPr>
          <a:xfrm>
            <a:off x="5812160" y="21968815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(b)</a:t>
            </a:r>
            <a:endParaRPr lang="en-US" sz="2400" b="1" dirty="0"/>
          </a:p>
        </p:txBody>
      </p:sp>
      <p:sp>
        <p:nvSpPr>
          <p:cNvPr id="1125" name="TextBox 1124">
            <a:extLst>
              <a:ext uri="{FF2B5EF4-FFF2-40B4-BE49-F238E27FC236}">
                <a16:creationId xmlns:a16="http://schemas.microsoft.com/office/drawing/2014/main" id="{977DE9A7-E0CA-808F-6AB0-4F347450493B}"/>
              </a:ext>
            </a:extLst>
          </p:cNvPr>
          <p:cNvSpPr txBox="1"/>
          <p:nvPr/>
        </p:nvSpPr>
        <p:spPr>
          <a:xfrm>
            <a:off x="7991340" y="26221392"/>
            <a:ext cx="22529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Fig 3:</a:t>
            </a:r>
            <a:r>
              <a:rPr lang="en-US" sz="2000" dirty="0"/>
              <a:t> Plasma mirror reflected spot imaged at focus, at distances of (a) 9 mm and (b) 18 mm from the plasma mirror </a:t>
            </a:r>
          </a:p>
        </p:txBody>
      </p:sp>
      <p:sp>
        <p:nvSpPr>
          <p:cNvPr id="1128" name="TextBox 1127">
            <a:extLst>
              <a:ext uri="{FF2B5EF4-FFF2-40B4-BE49-F238E27FC236}">
                <a16:creationId xmlns:a16="http://schemas.microsoft.com/office/drawing/2014/main" id="{3088481E-590A-66E7-834B-EAAEDE68733E}"/>
              </a:ext>
            </a:extLst>
          </p:cNvPr>
          <p:cNvSpPr txBox="1"/>
          <p:nvPr/>
        </p:nvSpPr>
        <p:spPr>
          <a:xfrm>
            <a:off x="976743" y="26073337"/>
            <a:ext cx="707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(a)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29" name="TextBox 1128">
            <a:extLst>
              <a:ext uri="{FF2B5EF4-FFF2-40B4-BE49-F238E27FC236}">
                <a16:creationId xmlns:a16="http://schemas.microsoft.com/office/drawing/2014/main" id="{0EA2D6B6-8D5F-8E3F-46F4-A6A686407371}"/>
              </a:ext>
            </a:extLst>
          </p:cNvPr>
          <p:cNvSpPr txBox="1"/>
          <p:nvPr/>
        </p:nvSpPr>
        <p:spPr>
          <a:xfrm>
            <a:off x="4767211" y="26084064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(b)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67" name="Rounded Rectangle 1166">
            <a:extLst>
              <a:ext uri="{FF2B5EF4-FFF2-40B4-BE49-F238E27FC236}">
                <a16:creationId xmlns:a16="http://schemas.microsoft.com/office/drawing/2014/main" id="{CE89A4D8-0A74-2870-525A-34384C16559D}"/>
              </a:ext>
            </a:extLst>
          </p:cNvPr>
          <p:cNvSpPr/>
          <p:nvPr/>
        </p:nvSpPr>
        <p:spPr>
          <a:xfrm>
            <a:off x="524839" y="21127547"/>
            <a:ext cx="5491607" cy="54720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1170" name="Graphic 1169">
            <a:extLst>
              <a:ext uri="{FF2B5EF4-FFF2-40B4-BE49-F238E27FC236}">
                <a16:creationId xmlns:a16="http://schemas.microsoft.com/office/drawing/2014/main" id="{3458B9CF-7EC5-E193-9DFE-AF0B51D0CF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2054" t="8213" r="9297"/>
          <a:stretch/>
        </p:blipFill>
        <p:spPr>
          <a:xfrm>
            <a:off x="11495931" y="4594432"/>
            <a:ext cx="4052492" cy="2743297"/>
          </a:xfrm>
          <a:prstGeom prst="rect">
            <a:avLst/>
          </a:prstGeom>
        </p:spPr>
      </p:pic>
      <p:sp>
        <p:nvSpPr>
          <p:cNvPr id="1171" name="Oval 1170">
            <a:extLst>
              <a:ext uri="{FF2B5EF4-FFF2-40B4-BE49-F238E27FC236}">
                <a16:creationId xmlns:a16="http://schemas.microsoft.com/office/drawing/2014/main" id="{7C81FB47-C692-ECD6-AEF7-ABCA3A2873FB}"/>
              </a:ext>
            </a:extLst>
          </p:cNvPr>
          <p:cNvSpPr/>
          <p:nvPr/>
        </p:nvSpPr>
        <p:spPr>
          <a:xfrm>
            <a:off x="13410606" y="4688326"/>
            <a:ext cx="292592" cy="241917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73" name="TextBox 1172">
                <a:extLst>
                  <a:ext uri="{FF2B5EF4-FFF2-40B4-BE49-F238E27FC236}">
                    <a16:creationId xmlns:a16="http://schemas.microsoft.com/office/drawing/2014/main" id="{30E0F1F8-2C84-D8D3-5565-C8DB0E4DC28A}"/>
                  </a:ext>
                </a:extLst>
              </p:cNvPr>
              <p:cNvSpPr txBox="1"/>
              <p:nvPr/>
            </p:nvSpPr>
            <p:spPr>
              <a:xfrm>
                <a:off x="13778106" y="5489311"/>
                <a:ext cx="1802359" cy="94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455±28 </m:t>
                      </m:r>
                      <m:r>
                        <a:rPr lang="en-GB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73" name="TextBox 1172">
                <a:extLst>
                  <a:ext uri="{FF2B5EF4-FFF2-40B4-BE49-F238E27FC236}">
                    <a16:creationId xmlns:a16="http://schemas.microsoft.com/office/drawing/2014/main" id="{30E0F1F8-2C84-D8D3-5565-C8DB0E4DC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8106" y="5489311"/>
                <a:ext cx="1802359" cy="944169"/>
              </a:xfrm>
              <a:prstGeom prst="rect">
                <a:avLst/>
              </a:prstGeom>
              <a:blipFill>
                <a:blip r:embed="rId2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4" name="TextBox 1173">
            <a:extLst>
              <a:ext uri="{FF2B5EF4-FFF2-40B4-BE49-F238E27FC236}">
                <a16:creationId xmlns:a16="http://schemas.microsoft.com/office/drawing/2014/main" id="{9D59C961-3B43-03F3-DE72-12E41C312485}"/>
              </a:ext>
            </a:extLst>
          </p:cNvPr>
          <p:cNvSpPr txBox="1"/>
          <p:nvPr/>
        </p:nvSpPr>
        <p:spPr>
          <a:xfrm>
            <a:off x="11634175" y="7515283"/>
            <a:ext cx="40524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Fig 4:</a:t>
            </a:r>
            <a:r>
              <a:rPr lang="en-US" sz="2000" dirty="0"/>
              <a:t> Electron energies across different densities, generated using a plasma mirror reflected pulse</a:t>
            </a:r>
          </a:p>
        </p:txBody>
      </p:sp>
      <p:sp>
        <p:nvSpPr>
          <p:cNvPr id="1177" name="Rounded Rectangle 1176">
            <a:extLst>
              <a:ext uri="{FF2B5EF4-FFF2-40B4-BE49-F238E27FC236}">
                <a16:creationId xmlns:a16="http://schemas.microsoft.com/office/drawing/2014/main" id="{E6FCEABA-BADF-7502-61D5-C33D609BC5D5}"/>
              </a:ext>
            </a:extLst>
          </p:cNvPr>
          <p:cNvSpPr/>
          <p:nvPr/>
        </p:nvSpPr>
        <p:spPr>
          <a:xfrm>
            <a:off x="10940701" y="8939202"/>
            <a:ext cx="10031835" cy="72360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180" name="Rounded Rectangle 1179">
            <a:extLst>
              <a:ext uri="{FF2B5EF4-FFF2-40B4-BE49-F238E27FC236}">
                <a16:creationId xmlns:a16="http://schemas.microsoft.com/office/drawing/2014/main" id="{AA66E004-06C5-9BC2-F71F-E51FDB86DEE4}"/>
              </a:ext>
            </a:extLst>
          </p:cNvPr>
          <p:cNvSpPr/>
          <p:nvPr/>
        </p:nvSpPr>
        <p:spPr>
          <a:xfrm>
            <a:off x="6762436" y="16822690"/>
            <a:ext cx="3693199" cy="4417088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181" name="Rounded Rectangle 1180">
            <a:extLst>
              <a:ext uri="{FF2B5EF4-FFF2-40B4-BE49-F238E27FC236}">
                <a16:creationId xmlns:a16="http://schemas.microsoft.com/office/drawing/2014/main" id="{049FFAB7-BB4E-25F5-1CA7-526619DD0473}"/>
              </a:ext>
            </a:extLst>
          </p:cNvPr>
          <p:cNvSpPr/>
          <p:nvPr/>
        </p:nvSpPr>
        <p:spPr>
          <a:xfrm>
            <a:off x="4225349" y="11360262"/>
            <a:ext cx="6241437" cy="1708386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182" name="Rounded Rectangle 1181">
            <a:extLst>
              <a:ext uri="{FF2B5EF4-FFF2-40B4-BE49-F238E27FC236}">
                <a16:creationId xmlns:a16="http://schemas.microsoft.com/office/drawing/2014/main" id="{25C05DFA-4575-7E58-8B78-D39F97AB761F}"/>
              </a:ext>
            </a:extLst>
          </p:cNvPr>
          <p:cNvSpPr/>
          <p:nvPr/>
        </p:nvSpPr>
        <p:spPr>
          <a:xfrm>
            <a:off x="15761574" y="3611393"/>
            <a:ext cx="5267787" cy="5048191"/>
          </a:xfrm>
          <a:prstGeom prst="roundRect">
            <a:avLst>
              <a:gd name="adj" fmla="val 9982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1198" name="Picture 1197">
            <a:extLst>
              <a:ext uri="{FF2B5EF4-FFF2-40B4-BE49-F238E27FC236}">
                <a16:creationId xmlns:a16="http://schemas.microsoft.com/office/drawing/2014/main" id="{C30FB2E3-4526-195D-E504-C9BF36BEF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787" y="17128467"/>
            <a:ext cx="2665691" cy="199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9" name="TextBox 1198">
            <a:extLst>
              <a:ext uri="{FF2B5EF4-FFF2-40B4-BE49-F238E27FC236}">
                <a16:creationId xmlns:a16="http://schemas.microsoft.com/office/drawing/2014/main" id="{C1CFB2DC-1403-6AC9-7B8B-5F84E9AE2254}"/>
              </a:ext>
            </a:extLst>
          </p:cNvPr>
          <p:cNvSpPr txBox="1"/>
          <p:nvPr/>
        </p:nvSpPr>
        <p:spPr>
          <a:xfrm>
            <a:off x="11169672" y="17128467"/>
            <a:ext cx="41901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Fig 5:</a:t>
            </a:r>
            <a:r>
              <a:rPr lang="en-US" sz="2000" dirty="0"/>
              <a:t> FBPIC [4] simulations exploring propagation of a realistic pulse </a:t>
            </a:r>
            <a:r>
              <a:rPr lang="en-US" sz="2000" b="1" dirty="0"/>
              <a:t>(a) </a:t>
            </a:r>
            <a:r>
              <a:rPr lang="en-US" sz="2000" dirty="0"/>
              <a:t>(from </a:t>
            </a:r>
            <a:r>
              <a:rPr lang="en-US" sz="2000" dirty="0" err="1"/>
              <a:t>LaSY</a:t>
            </a:r>
            <a:r>
              <a:rPr lang="en-US" sz="2000" dirty="0"/>
              <a:t> [5]), and</a:t>
            </a:r>
            <a:r>
              <a:rPr lang="en-US" sz="2000" b="1" dirty="0"/>
              <a:t> </a:t>
            </a:r>
            <a:r>
              <a:rPr lang="en-US" sz="2000" dirty="0"/>
              <a:t>generation and acceleration of electrons </a:t>
            </a:r>
            <a:r>
              <a:rPr lang="en-US" sz="2000" b="1" dirty="0"/>
              <a:t>(b)</a:t>
            </a:r>
            <a:r>
              <a:rPr lang="en-US" sz="2000" dirty="0"/>
              <a:t> with electrons reaching 200-300 MeV</a:t>
            </a:r>
          </a:p>
        </p:txBody>
      </p:sp>
      <p:sp>
        <p:nvSpPr>
          <p:cNvPr id="1200" name="Rounded Rectangle 1199">
            <a:extLst>
              <a:ext uri="{FF2B5EF4-FFF2-40B4-BE49-F238E27FC236}">
                <a16:creationId xmlns:a16="http://schemas.microsoft.com/office/drawing/2014/main" id="{FB02C5DB-7F45-1F18-06C9-815E82299FD1}"/>
              </a:ext>
            </a:extLst>
          </p:cNvPr>
          <p:cNvSpPr/>
          <p:nvPr/>
        </p:nvSpPr>
        <p:spPr>
          <a:xfrm>
            <a:off x="0" y="29179736"/>
            <a:ext cx="23400327" cy="1650946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2" name="TextBox 1201">
                <a:extLst>
                  <a:ext uri="{FF2B5EF4-FFF2-40B4-BE49-F238E27FC236}">
                    <a16:creationId xmlns:a16="http://schemas.microsoft.com/office/drawing/2014/main" id="{47CF40FE-C711-4636-C214-9FA0AB310D09}"/>
                  </a:ext>
                </a:extLst>
              </p:cNvPr>
              <p:cNvSpPr txBox="1"/>
              <p:nvPr/>
            </p:nvSpPr>
            <p:spPr>
              <a:xfrm>
                <a:off x="22767904" y="16743294"/>
                <a:ext cx="1194054" cy="488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𝑾</m:t>
                    </m:r>
                    <m:sSup>
                      <m:sSup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1" dirty="0"/>
                  <a:t> </a:t>
                </a:r>
              </a:p>
              <a:p>
                <a:r>
                  <a:rPr lang="en-GB" b="1" dirty="0"/>
                  <a:t>Ionization</a:t>
                </a:r>
                <a:endParaRPr lang="en-US" b="1" dirty="0"/>
              </a:p>
            </p:txBody>
          </p:sp>
        </mc:Choice>
        <mc:Fallback xmlns="">
          <p:sp>
            <p:nvSpPr>
              <p:cNvPr id="1202" name="TextBox 1201">
                <a:extLst>
                  <a:ext uri="{FF2B5EF4-FFF2-40B4-BE49-F238E27FC236}">
                    <a16:creationId xmlns:a16="http://schemas.microsoft.com/office/drawing/2014/main" id="{47CF40FE-C711-4636-C214-9FA0AB310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7904" y="16743294"/>
                <a:ext cx="1194054" cy="488019"/>
              </a:xfrm>
              <a:prstGeom prst="rect">
                <a:avLst/>
              </a:prstGeom>
              <a:blipFill>
                <a:blip r:embed="rId31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3" name="TextBox 1202">
                <a:extLst>
                  <a:ext uri="{FF2B5EF4-FFF2-40B4-BE49-F238E27FC236}">
                    <a16:creationId xmlns:a16="http://schemas.microsoft.com/office/drawing/2014/main" id="{8FCE91D0-5FB4-9A50-9000-802227B5BFE1}"/>
                  </a:ext>
                </a:extLst>
              </p:cNvPr>
              <p:cNvSpPr txBox="1"/>
              <p:nvPr/>
            </p:nvSpPr>
            <p:spPr>
              <a:xfrm>
                <a:off x="24650534" y="12323395"/>
                <a:ext cx="36810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3.6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000" b="1" dirty="0"/>
                  <a:t> expansion</a:t>
                </a:r>
              </a:p>
            </p:txBody>
          </p:sp>
        </mc:Choice>
        <mc:Fallback xmlns="">
          <p:sp>
            <p:nvSpPr>
              <p:cNvPr id="1203" name="TextBox 1202">
                <a:extLst>
                  <a:ext uri="{FF2B5EF4-FFF2-40B4-BE49-F238E27FC236}">
                    <a16:creationId xmlns:a16="http://schemas.microsoft.com/office/drawing/2014/main" id="{8FCE91D0-5FB4-9A50-9000-802227B5B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0534" y="12323395"/>
                <a:ext cx="3681073" cy="400110"/>
              </a:xfrm>
              <a:prstGeom prst="rect">
                <a:avLst/>
              </a:prstGeom>
              <a:blipFill>
                <a:blip r:embed="rId32"/>
                <a:stretch>
                  <a:fillRect l="-2062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04" name="Picture 1203" descr="A black and white symbol&#10;&#10;AI-generated content may be incorrect.">
            <a:extLst>
              <a:ext uri="{FF2B5EF4-FFF2-40B4-BE49-F238E27FC236}">
                <a16:creationId xmlns:a16="http://schemas.microsoft.com/office/drawing/2014/main" id="{62BA53A1-0689-9355-8FB0-0B586CDF416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 b="1"/>
          <a:stretch/>
        </p:blipFill>
        <p:spPr>
          <a:xfrm>
            <a:off x="22531832" y="14942249"/>
            <a:ext cx="1861980" cy="390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05" name="TextBox 1204">
                <a:extLst>
                  <a:ext uri="{FF2B5EF4-FFF2-40B4-BE49-F238E27FC236}">
                    <a16:creationId xmlns:a16="http://schemas.microsoft.com/office/drawing/2014/main" id="{D34A90F6-A65D-E2D6-4FE2-AC7350986D9D}"/>
                  </a:ext>
                </a:extLst>
              </p:cNvPr>
              <p:cNvSpPr txBox="1"/>
              <p:nvPr/>
            </p:nvSpPr>
            <p:spPr>
              <a:xfrm>
                <a:off x="21352862" y="12172028"/>
                <a:ext cx="3444523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05" name="TextBox 1204">
                <a:extLst>
                  <a:ext uri="{FF2B5EF4-FFF2-40B4-BE49-F238E27FC236}">
                    <a16:creationId xmlns:a16="http://schemas.microsoft.com/office/drawing/2014/main" id="{D34A90F6-A65D-E2D6-4FE2-AC7350986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2862" y="12172028"/>
                <a:ext cx="3444523" cy="53091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4" name="Content Placeholder 18">
            <a:extLst>
              <a:ext uri="{FF2B5EF4-FFF2-40B4-BE49-F238E27FC236}">
                <a16:creationId xmlns:a16="http://schemas.microsoft.com/office/drawing/2014/main" id="{DE70A847-56AC-717A-14CD-31E29025BC48}"/>
              </a:ext>
            </a:extLst>
          </p:cNvPr>
          <p:cNvSpPr txBox="1">
            <a:spLocks/>
          </p:cNvSpPr>
          <p:nvPr/>
        </p:nvSpPr>
        <p:spPr>
          <a:xfrm>
            <a:off x="14523474" y="19264962"/>
            <a:ext cx="6731290" cy="2810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400" dirty="0"/>
          </a:p>
        </p:txBody>
      </p:sp>
      <p:sp>
        <p:nvSpPr>
          <p:cNvPr id="1216" name="Rectangle 1215">
            <a:extLst>
              <a:ext uri="{FF2B5EF4-FFF2-40B4-BE49-F238E27FC236}">
                <a16:creationId xmlns:a16="http://schemas.microsoft.com/office/drawing/2014/main" id="{2E1E3A58-B27B-5A62-96AC-8D18FC5F1893}"/>
              </a:ext>
            </a:extLst>
          </p:cNvPr>
          <p:cNvSpPr/>
          <p:nvPr/>
        </p:nvSpPr>
        <p:spPr>
          <a:xfrm>
            <a:off x="11172142" y="9889536"/>
            <a:ext cx="5871064" cy="46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Reductions in Reflectivity</a:t>
            </a:r>
          </a:p>
        </p:txBody>
      </p:sp>
      <p:grpSp>
        <p:nvGrpSpPr>
          <p:cNvPr id="1222" name="Group 1221">
            <a:extLst>
              <a:ext uri="{FF2B5EF4-FFF2-40B4-BE49-F238E27FC236}">
                <a16:creationId xmlns:a16="http://schemas.microsoft.com/office/drawing/2014/main" id="{3B1B75CF-4EFB-FA0E-CCC8-843F7EFEFD16}"/>
              </a:ext>
            </a:extLst>
          </p:cNvPr>
          <p:cNvGrpSpPr/>
          <p:nvPr/>
        </p:nvGrpSpPr>
        <p:grpSpPr>
          <a:xfrm>
            <a:off x="28966367" y="14725863"/>
            <a:ext cx="4066304" cy="3830664"/>
            <a:chOff x="6243638" y="1896203"/>
            <a:chExt cx="4066304" cy="3830664"/>
          </a:xfrm>
        </p:grpSpPr>
        <p:pic>
          <p:nvPicPr>
            <p:cNvPr id="1223" name="Picture 1222" descr="A screenshot of a computer generated image&#10;&#10;AI-generated content may be incorrect.">
              <a:extLst>
                <a:ext uri="{FF2B5EF4-FFF2-40B4-BE49-F238E27FC236}">
                  <a16:creationId xmlns:a16="http://schemas.microsoft.com/office/drawing/2014/main" id="{BB6F8703-6B3D-FABE-DDFD-2C3A2DF89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rcRect l="1149" t="32063"/>
            <a:stretch/>
          </p:blipFill>
          <p:spPr>
            <a:xfrm>
              <a:off x="6243638" y="3051002"/>
              <a:ext cx="4066304" cy="2675865"/>
            </a:xfrm>
            <a:prstGeom prst="rect">
              <a:avLst/>
            </a:prstGeom>
          </p:spPr>
        </p:pic>
        <p:pic>
          <p:nvPicPr>
            <p:cNvPr id="1224" name="Picture 1223" descr="A screenshot of a computer generated image&#10;&#10;AI-generated content may be incorrect.">
              <a:extLst>
                <a:ext uri="{FF2B5EF4-FFF2-40B4-BE49-F238E27FC236}">
                  <a16:creationId xmlns:a16="http://schemas.microsoft.com/office/drawing/2014/main" id="{27F7BE3F-A6E5-7A57-4B38-87F0018FE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rcRect l="33313" b="66365"/>
            <a:stretch/>
          </p:blipFill>
          <p:spPr>
            <a:xfrm>
              <a:off x="7566742" y="1896203"/>
              <a:ext cx="2743200" cy="1324804"/>
            </a:xfrm>
            <a:prstGeom prst="rect">
              <a:avLst/>
            </a:prstGeom>
          </p:spPr>
        </p:pic>
      </p:grpSp>
      <p:sp>
        <p:nvSpPr>
          <p:cNvPr id="1226" name="Text Placeholder 11">
            <a:extLst>
              <a:ext uri="{FF2B5EF4-FFF2-40B4-BE49-F238E27FC236}">
                <a16:creationId xmlns:a16="http://schemas.microsoft.com/office/drawing/2014/main" id="{B47B5047-06C4-0D11-B176-3E792EBE5D12}"/>
              </a:ext>
            </a:extLst>
          </p:cNvPr>
          <p:cNvSpPr txBox="1">
            <a:spLocks/>
          </p:cNvSpPr>
          <p:nvPr/>
        </p:nvSpPr>
        <p:spPr bwMode="white">
          <a:xfrm>
            <a:off x="402378" y="28688082"/>
            <a:ext cx="10055419" cy="17501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dirty="0"/>
              <a:t>This project has received funding from the European Union’s Horizon 2020 Research and </a:t>
            </a:r>
            <a:r>
              <a:rPr lang="en-GB" sz="1800" dirty="0">
                <a:cs typeface="Arial" panose="020B0604020202020204" pitchFamily="34" charset="0"/>
              </a:rPr>
              <a:t>Innovation programme under Grant Agreement No 101004730 "I.FAST" </a:t>
            </a:r>
            <a:r>
              <a:rPr lang="en-GB" sz="1800" dirty="0">
                <a:effectLst/>
                <a:cs typeface="Arial" panose="020B0604020202020204" pitchFamily="34" charset="0"/>
              </a:rPr>
              <a:t>and the STFC John Adams Institute #ST/V001639/1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endParaRPr lang="en-GB" sz="1800" dirty="0"/>
          </a:p>
        </p:txBody>
      </p:sp>
      <p:sp>
        <p:nvSpPr>
          <p:cNvPr id="1217" name="Rounded Rectangle 1216">
            <a:extLst>
              <a:ext uri="{FF2B5EF4-FFF2-40B4-BE49-F238E27FC236}">
                <a16:creationId xmlns:a16="http://schemas.microsoft.com/office/drawing/2014/main" id="{8CC575B8-601A-4639-899C-628E214481FC}"/>
              </a:ext>
            </a:extLst>
          </p:cNvPr>
          <p:cNvSpPr/>
          <p:nvPr/>
        </p:nvSpPr>
        <p:spPr>
          <a:xfrm>
            <a:off x="10940701" y="9835857"/>
            <a:ext cx="6277797" cy="4248646"/>
          </a:xfrm>
          <a:prstGeom prst="roundRect">
            <a:avLst>
              <a:gd name="adj" fmla="val 5892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1233" name="Picture 1232" descr="A graph of a graph&#10;&#10;AI-generated content may be incorrect.">
            <a:extLst>
              <a:ext uri="{FF2B5EF4-FFF2-40B4-BE49-F238E27FC236}">
                <a16:creationId xmlns:a16="http://schemas.microsoft.com/office/drawing/2014/main" id="{BB77A427-3ECB-2509-6C1E-42F30B089D7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923" y="19610317"/>
            <a:ext cx="2220548" cy="1791828"/>
          </a:xfrm>
          <a:prstGeom prst="rect">
            <a:avLst/>
          </a:prstGeom>
        </p:spPr>
      </p:pic>
      <p:sp>
        <p:nvSpPr>
          <p:cNvPr id="1238" name="Content Placeholder 18">
            <a:extLst>
              <a:ext uri="{FF2B5EF4-FFF2-40B4-BE49-F238E27FC236}">
                <a16:creationId xmlns:a16="http://schemas.microsoft.com/office/drawing/2014/main" id="{F1F75DC7-CAD0-8B26-CF08-693A1F8EB3BC}"/>
              </a:ext>
            </a:extLst>
          </p:cNvPr>
          <p:cNvSpPr txBox="1">
            <a:spLocks/>
          </p:cNvSpPr>
          <p:nvPr/>
        </p:nvSpPr>
        <p:spPr>
          <a:xfrm>
            <a:off x="11169672" y="19292689"/>
            <a:ext cx="9595061" cy="8284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2400" dirty="0"/>
              <a:t>Unable to recreate high electron energies and low threshold observed experimentally with realistic input pulse (fig. 3b, fig. 5a-b)</a:t>
            </a:r>
          </a:p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/>
          </a:p>
        </p:txBody>
      </p:sp>
      <p:sp>
        <p:nvSpPr>
          <p:cNvPr id="1239" name="TextBox 1238">
            <a:extLst>
              <a:ext uri="{FF2B5EF4-FFF2-40B4-BE49-F238E27FC236}">
                <a16:creationId xmlns:a16="http://schemas.microsoft.com/office/drawing/2014/main" id="{27D1AF16-9713-F263-5B16-07D533B25F02}"/>
              </a:ext>
            </a:extLst>
          </p:cNvPr>
          <p:cNvSpPr txBox="1"/>
          <p:nvPr/>
        </p:nvSpPr>
        <p:spPr>
          <a:xfrm>
            <a:off x="13436617" y="2443439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1240" name="Picture 1239">
            <a:extLst>
              <a:ext uri="{FF2B5EF4-FFF2-40B4-BE49-F238E27FC236}">
                <a16:creationId xmlns:a16="http://schemas.microsoft.com/office/drawing/2014/main" id="{6B90EA33-1286-C8EE-7205-17BA7BF63AC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06560" y="20333374"/>
            <a:ext cx="3704004" cy="1600954"/>
          </a:xfrm>
          <a:prstGeom prst="rect">
            <a:avLst/>
          </a:prstGeom>
        </p:spPr>
      </p:pic>
      <p:pic>
        <p:nvPicPr>
          <p:cNvPr id="1241" name="Picture 1240">
            <a:extLst>
              <a:ext uri="{FF2B5EF4-FFF2-40B4-BE49-F238E27FC236}">
                <a16:creationId xmlns:a16="http://schemas.microsoft.com/office/drawing/2014/main" id="{8EA05580-8111-85C0-8519-CDBF8CD3C7F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6720323" y="21314000"/>
            <a:ext cx="1259478" cy="1046223"/>
          </a:xfrm>
          <a:prstGeom prst="rect">
            <a:avLst/>
          </a:prstGeom>
        </p:spPr>
      </p:pic>
      <p:pic>
        <p:nvPicPr>
          <p:cNvPr id="1242" name="Picture 1241">
            <a:extLst>
              <a:ext uri="{FF2B5EF4-FFF2-40B4-BE49-F238E27FC236}">
                <a16:creationId xmlns:a16="http://schemas.microsoft.com/office/drawing/2014/main" id="{23D4F51F-649A-89DA-640D-AAA213D82AC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8043465" y="21310152"/>
            <a:ext cx="1219404" cy="1012935"/>
          </a:xfrm>
          <a:prstGeom prst="rect">
            <a:avLst/>
          </a:prstGeom>
        </p:spPr>
      </p:pic>
      <p:pic>
        <p:nvPicPr>
          <p:cNvPr id="1243" name="Picture 1242">
            <a:extLst>
              <a:ext uri="{FF2B5EF4-FFF2-40B4-BE49-F238E27FC236}">
                <a16:creationId xmlns:a16="http://schemas.microsoft.com/office/drawing/2014/main" id="{2ADC436B-21DA-686C-E269-D91AD4F212D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239053" y="14225758"/>
            <a:ext cx="2750549" cy="2173928"/>
          </a:xfrm>
          <a:prstGeom prst="rect">
            <a:avLst/>
          </a:prstGeom>
        </p:spPr>
      </p:pic>
      <p:sp>
        <p:nvSpPr>
          <p:cNvPr id="1244" name="TextBox 1243">
            <a:extLst>
              <a:ext uri="{FF2B5EF4-FFF2-40B4-BE49-F238E27FC236}">
                <a16:creationId xmlns:a16="http://schemas.microsoft.com/office/drawing/2014/main" id="{3D71B5D0-A6AA-FA94-2A8C-E71203F07BA0}"/>
              </a:ext>
            </a:extLst>
          </p:cNvPr>
          <p:cNvSpPr txBox="1"/>
          <p:nvPr/>
        </p:nvSpPr>
        <p:spPr>
          <a:xfrm>
            <a:off x="17455353" y="12323855"/>
            <a:ext cx="35477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US" sz="2000" b="1" dirty="0"/>
              <a:t>Fig 6: </a:t>
            </a:r>
            <a:r>
              <a:rPr lang="en-US" sz="2000" dirty="0"/>
              <a:t>Simulation of early ionization with a realistic temporal profile (intensity indicated by blue dots) using </a:t>
            </a:r>
            <a:r>
              <a:rPr lang="en-US" sz="2000" dirty="0" err="1"/>
              <a:t>WarpX</a:t>
            </a:r>
            <a:r>
              <a:rPr lang="en-US" sz="2000" dirty="0"/>
              <a:t> [7] and </a:t>
            </a:r>
            <a:r>
              <a:rPr lang="en-US" sz="2000" dirty="0" err="1"/>
              <a:t>LaSY</a:t>
            </a:r>
            <a:r>
              <a:rPr lang="en-US" sz="2000" dirty="0"/>
              <a:t> [5]</a:t>
            </a:r>
            <a:endParaRPr lang="en-GB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46" name="TextBox 1245">
                <a:extLst>
                  <a:ext uri="{FF2B5EF4-FFF2-40B4-BE49-F238E27FC236}">
                    <a16:creationId xmlns:a16="http://schemas.microsoft.com/office/drawing/2014/main" id="{E796F485-BBBC-E903-CE2B-C175AE9C2FC0}"/>
                  </a:ext>
                </a:extLst>
              </p:cNvPr>
              <p:cNvSpPr txBox="1"/>
              <p:nvPr/>
            </p:nvSpPr>
            <p:spPr>
              <a:xfrm>
                <a:off x="13989602" y="14302842"/>
                <a:ext cx="260838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US" sz="2000" b="1" dirty="0"/>
                  <a:t>Fig 7:</a:t>
                </a:r>
                <a:r>
                  <a:rPr lang="en-US" sz="2000" dirty="0"/>
                  <a:t> </a:t>
                </a:r>
                <a:r>
                  <a:rPr lang="en-GB" sz="2000" dirty="0"/>
                  <a:t>Reflectivity across a range of intensities near those at Gemini with no pre-pulse and </a:t>
                </a:r>
                <a:r>
                  <a:rPr lang="en-US" sz="2000" dirty="0"/>
                  <a:t>3.6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sz="2000" dirty="0"/>
                  <a:t> of pre-plasma. </a:t>
                </a:r>
              </a:p>
            </p:txBody>
          </p:sp>
        </mc:Choice>
        <mc:Fallback>
          <p:sp>
            <p:nvSpPr>
              <p:cNvPr id="1246" name="TextBox 1245">
                <a:extLst>
                  <a:ext uri="{FF2B5EF4-FFF2-40B4-BE49-F238E27FC236}">
                    <a16:creationId xmlns:a16="http://schemas.microsoft.com/office/drawing/2014/main" id="{E796F485-BBBC-E903-CE2B-C175AE9C2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9602" y="14302842"/>
                <a:ext cx="2608382" cy="1938992"/>
              </a:xfrm>
              <a:prstGeom prst="rect">
                <a:avLst/>
              </a:prstGeom>
              <a:blipFill>
                <a:blip r:embed="rId41"/>
                <a:stretch>
                  <a:fillRect l="-2415" t="-1961" r="-3865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9" name="Rounded Rectangle 1168">
            <a:extLst>
              <a:ext uri="{FF2B5EF4-FFF2-40B4-BE49-F238E27FC236}">
                <a16:creationId xmlns:a16="http://schemas.microsoft.com/office/drawing/2014/main" id="{B5A7CECB-4C42-8FAD-78DF-570D75C2B790}"/>
              </a:ext>
            </a:extLst>
          </p:cNvPr>
          <p:cNvSpPr/>
          <p:nvPr/>
        </p:nvSpPr>
        <p:spPr>
          <a:xfrm>
            <a:off x="13151405" y="3558318"/>
            <a:ext cx="7891985" cy="910598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127" name="Rectangle 1126">
            <a:extLst>
              <a:ext uri="{FF2B5EF4-FFF2-40B4-BE49-F238E27FC236}">
                <a16:creationId xmlns:a16="http://schemas.microsoft.com/office/drawing/2014/main" id="{78A7CF8D-9592-77C5-EB0B-13C8B95E4DF8}"/>
              </a:ext>
            </a:extLst>
          </p:cNvPr>
          <p:cNvSpPr/>
          <p:nvPr/>
        </p:nvSpPr>
        <p:spPr>
          <a:xfrm>
            <a:off x="216843" y="20644654"/>
            <a:ext cx="6080622" cy="1464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Plasma Mirror at High Intensities</a:t>
            </a:r>
          </a:p>
        </p:txBody>
      </p:sp>
      <p:sp>
        <p:nvSpPr>
          <p:cNvPr id="1251" name="Rounded Rectangle 1250">
            <a:extLst>
              <a:ext uri="{FF2B5EF4-FFF2-40B4-BE49-F238E27FC236}">
                <a16:creationId xmlns:a16="http://schemas.microsoft.com/office/drawing/2014/main" id="{AC029055-EE52-AB92-18F7-5200858A8FA3}"/>
              </a:ext>
            </a:extLst>
          </p:cNvPr>
          <p:cNvSpPr/>
          <p:nvPr/>
        </p:nvSpPr>
        <p:spPr>
          <a:xfrm>
            <a:off x="14115010" y="16462403"/>
            <a:ext cx="6568123" cy="54720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1254" name="Picture 1253">
            <a:extLst>
              <a:ext uri="{FF2B5EF4-FFF2-40B4-BE49-F238E27FC236}">
                <a16:creationId xmlns:a16="http://schemas.microsoft.com/office/drawing/2014/main" id="{9286173D-AEFA-8170-EAFD-6C211207DA1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5296999" y="17152773"/>
            <a:ext cx="2831118" cy="1947959"/>
          </a:xfrm>
          <a:prstGeom prst="rect">
            <a:avLst/>
          </a:prstGeom>
        </p:spPr>
      </p:pic>
      <p:pic>
        <p:nvPicPr>
          <p:cNvPr id="1257" name="Picture 3" descr="A graph of a line&#10;&#10;Description automatically generated">
            <a:extLst>
              <a:ext uri="{FF2B5EF4-FFF2-40B4-BE49-F238E27FC236}">
                <a16:creationId xmlns:a16="http://schemas.microsoft.com/office/drawing/2014/main" id="{57B0A239-CAD4-8689-6667-E9A4B0AF6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599" y="8144879"/>
            <a:ext cx="1966465" cy="13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" name="Text Placeholder 11">
            <a:extLst>
              <a:ext uri="{FF2B5EF4-FFF2-40B4-BE49-F238E27FC236}">
                <a16:creationId xmlns:a16="http://schemas.microsoft.com/office/drawing/2014/main" id="{C8935918-C3AB-77FC-52B1-2A35298EBDE7}"/>
              </a:ext>
            </a:extLst>
          </p:cNvPr>
          <p:cNvSpPr txBox="1">
            <a:spLocks/>
          </p:cNvSpPr>
          <p:nvPr/>
        </p:nvSpPr>
        <p:spPr bwMode="white">
          <a:xfrm>
            <a:off x="11118532" y="29284853"/>
            <a:ext cx="9128897" cy="17501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spcAft>
                <a:spcPts val="303"/>
              </a:spcAft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Steinke, S., et al, Multistage coupling of independent laser-plasma accelerators.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Nature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530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(7589), 190–193</a:t>
            </a:r>
            <a:r>
              <a:rPr lang="en-GB" sz="1000" dirty="0">
                <a:latin typeface="Times New Roman" panose="02020603050405020304" pitchFamily="18" charset="0"/>
              </a:rPr>
              <a:t>, 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(2016).</a:t>
            </a:r>
          </a:p>
          <a:p>
            <a:pPr marL="228600" indent="-228600" algn="l">
              <a:spcAft>
                <a:spcPts val="303"/>
              </a:spcAft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Scott, G. G.  </a:t>
            </a:r>
            <a:r>
              <a:rPr lang="en-GB" sz="1000" dirty="0">
                <a:latin typeface="Times New Roman" panose="02020603050405020304" pitchFamily="18" charset="0"/>
              </a:rPr>
              <a:t>e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t al, Optimization of plasma mirror reflectivity and optical quality using double laser pulses.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New Journal of Physics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17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(3), 033027, (2015). </a:t>
            </a:r>
          </a:p>
          <a:p>
            <a:pPr marL="228600" indent="-228600" algn="l">
              <a:lnSpc>
                <a:spcPct val="100000"/>
              </a:lnSpc>
              <a:spcAft>
                <a:spcPts val="3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Lehe, R. et al,  A spectral, quasi-cylindrical and dispersion-free Particle-In-Cell algorithm.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Computer Physics Communications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203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 66–82. (2016)</a:t>
            </a:r>
          </a:p>
          <a:p>
            <a:pPr marL="228600" indent="-228600" algn="l">
              <a:spcAft>
                <a:spcPts val="303"/>
              </a:spcAft>
              <a:buFont typeface="+mj-lt"/>
              <a:buAutoNum type="arabicPeriod"/>
            </a:pP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Thévenet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 M, et al.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LAser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 manipulations made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eaSY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.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arXiv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GB" sz="1000" dirty="0">
                <a:latin typeface="Times New Roman" panose="02020603050405020304" pitchFamily="18" charset="0"/>
              </a:rPr>
              <a:t>(2024)</a:t>
            </a:r>
          </a:p>
          <a:p>
            <a:pPr marL="228600" indent="-228600" algn="l">
              <a:spcAft>
                <a:spcPts val="3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Xu, N., Versatile tape-drive target for high-repetition-rate laser-driven proton acceleration.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High Power Laser Science and Engineering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11</a:t>
            </a:r>
            <a:r>
              <a:rPr lang="en-GB" sz="1000" dirty="0">
                <a:latin typeface="Times New Roman" panose="02020603050405020304" pitchFamily="18" charset="0"/>
              </a:rPr>
              <a:t>, 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(2023)‌.</a:t>
            </a:r>
          </a:p>
          <a:p>
            <a:pPr marL="228600" indent="-228600" algn="l">
              <a:spcAft>
                <a:spcPts val="3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Vay, J.-L., Warp-X: A new exascale computing platform for beam–plasma simulations.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Nuclear Instruments and Methods in Physics Research Section a Accelerators Spectrometers Detectors and Associated Equipment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909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 476–479. (2018).</a:t>
            </a:r>
          </a:p>
          <a:p>
            <a:pPr marL="228600" indent="-228600" algn="l">
              <a:spcAft>
                <a:spcPts val="3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Soapy: an adaptive optics simulation written purely in Python for rapid concept development | Request PDF. (2020). </a:t>
            </a:r>
          </a:p>
          <a:p>
            <a:pPr marL="228600" indent="-228600">
              <a:spcAft>
                <a:spcPts val="3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Townson, M. J., Farley,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AOtools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: a Python package for adaptive optics modelling and analysis.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Optics Express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27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(22), 31316.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(2019)</a:t>
            </a:r>
            <a:r>
              <a:rPr lang="en-GB" sz="800" b="0" i="0" dirty="0">
                <a:effectLst/>
                <a:latin typeface="Times New Roman" panose="02020603050405020304" pitchFamily="18" charset="0"/>
              </a:rPr>
              <a:t>‌</a:t>
            </a:r>
          </a:p>
          <a:p>
            <a:pPr marL="228600" indent="-228600">
              <a:spcAft>
                <a:spcPts val="3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Lu, W.,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Tzoufras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 M., Joshi, C., Tsung, F. S., Mori, W. B., Vieira, J., … Silva, L. O. (2007). Generating multi-GeV electron bunches using single stage laser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wakefield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 acceleration in a 3D nonlinear regime. Physical Review Special Topics - Accelerators and Beams, 10(6). https://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doi.org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/10.1103/physrevstab.10.061301</a:t>
            </a:r>
          </a:p>
          <a:p>
            <a:pPr algn="l"/>
            <a:endParaRPr lang="en-GB" sz="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28600" indent="-228600" algn="l">
              <a:spcAft>
                <a:spcPts val="603"/>
              </a:spcAft>
              <a:buFont typeface="+mj-lt"/>
              <a:buAutoNum type="arabicPeriod"/>
            </a:pPr>
            <a:endParaRPr lang="en-GB" sz="1100" b="0" i="0" dirty="0"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GB" sz="1100" b="0" i="0" dirty="0">
                <a:effectLst/>
                <a:latin typeface="Times New Roman" panose="02020603050405020304" pitchFamily="18" charset="0"/>
              </a:rPr>
              <a:t>‌</a:t>
            </a:r>
            <a:endParaRPr lang="en-GB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B1C673-8ECB-9FEC-5CE0-4DD724E9BE9A}"/>
                  </a:ext>
                </a:extLst>
              </p:cNvPr>
              <p:cNvSpPr txBox="1"/>
              <p:nvPr/>
            </p:nvSpPr>
            <p:spPr>
              <a:xfrm>
                <a:off x="514115" y="5044085"/>
                <a:ext cx="894974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B1C673-8ECB-9FEC-5CE0-4DD724E9B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15" y="5044085"/>
                <a:ext cx="894974" cy="470000"/>
              </a:xfrm>
              <a:prstGeom prst="rect">
                <a:avLst/>
              </a:prstGeom>
              <a:blipFill>
                <a:blip r:embed="rId44"/>
                <a:stretch>
                  <a:fillRect r="-7042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B53515B-3BB8-61FA-4065-AFEC12564243}"/>
              </a:ext>
            </a:extLst>
          </p:cNvPr>
          <p:cNvSpPr/>
          <p:nvPr/>
        </p:nvSpPr>
        <p:spPr>
          <a:xfrm>
            <a:off x="4216358" y="11014803"/>
            <a:ext cx="6241437" cy="54720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3535DA2-7B65-8AC7-7DF1-C7EC7E938C97}"/>
              </a:ext>
            </a:extLst>
          </p:cNvPr>
          <p:cNvSpPr/>
          <p:nvPr/>
        </p:nvSpPr>
        <p:spPr>
          <a:xfrm>
            <a:off x="354266" y="13381380"/>
            <a:ext cx="5903372" cy="3217457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8" name="Content Placeholder 18">
            <a:extLst>
              <a:ext uri="{FF2B5EF4-FFF2-40B4-BE49-F238E27FC236}">
                <a16:creationId xmlns:a16="http://schemas.microsoft.com/office/drawing/2014/main" id="{18B2E78B-9B27-47BF-BD3E-85F997FD4BF5}"/>
              </a:ext>
            </a:extLst>
          </p:cNvPr>
          <p:cNvSpPr txBox="1">
            <a:spLocks/>
          </p:cNvSpPr>
          <p:nvPr/>
        </p:nvSpPr>
        <p:spPr>
          <a:xfrm>
            <a:off x="495403" y="13569880"/>
            <a:ext cx="5779587" cy="1808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Pre-pulses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 ionisation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(Fig.1) and pre-plasma formation</a:t>
            </a:r>
          </a:p>
          <a:p>
            <a:pPr marL="571500" indent="-571500" defTabSz="323097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  <a:defRPr/>
            </a:pPr>
            <a:r>
              <a:rPr lang="en-GB" sz="2400" dirty="0"/>
              <a:t>The critical surface</a:t>
            </a:r>
            <a:r>
              <a:rPr lang="en-GB" sz="2400" b="1" dirty="0"/>
              <a:t>, </a:t>
            </a:r>
            <a:r>
              <a:rPr lang="en-GB" sz="2400" dirty="0"/>
              <a:t>from which the pulse is reflected,</a:t>
            </a:r>
            <a:r>
              <a:rPr lang="en-GB" sz="2400" b="1" dirty="0"/>
              <a:t> </a:t>
            </a:r>
            <a:r>
              <a:rPr lang="en-GB" sz="2400" dirty="0"/>
              <a:t>may be rough</a:t>
            </a:r>
          </a:p>
          <a:p>
            <a:pPr marL="571500" indent="-571500" defTabSz="323097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is lost during propagation through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pre-plasma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scattering from the critical surface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defTabSz="323097">
              <a:lnSpc>
                <a:spcPct val="100000"/>
              </a:lnSpc>
              <a:spcAft>
                <a:spcPts val="1203"/>
              </a:spcAft>
              <a:defRPr/>
            </a:pPr>
            <a:endParaRPr lang="en-GB" sz="2400" dirty="0"/>
          </a:p>
          <a:p>
            <a:pPr marR="0" lvl="0" algn="l" defTabSz="323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3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48A259-9D12-1AA2-3A84-BCB0883713BC}"/>
              </a:ext>
            </a:extLst>
          </p:cNvPr>
          <p:cNvSpPr/>
          <p:nvPr/>
        </p:nvSpPr>
        <p:spPr>
          <a:xfrm>
            <a:off x="4216357" y="10969792"/>
            <a:ext cx="6241437" cy="651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Plasma Mirrors</a:t>
            </a:r>
          </a:p>
        </p:txBody>
      </p:sp>
      <p:sp>
        <p:nvSpPr>
          <p:cNvPr id="1250" name="Rectangle 1249">
            <a:extLst>
              <a:ext uri="{FF2B5EF4-FFF2-40B4-BE49-F238E27FC236}">
                <a16:creationId xmlns:a16="http://schemas.microsoft.com/office/drawing/2014/main" id="{DC20A6E2-7EE2-A0BB-4D57-7E0ADB3A3F2E}"/>
              </a:ext>
            </a:extLst>
          </p:cNvPr>
          <p:cNvSpPr/>
          <p:nvPr/>
        </p:nvSpPr>
        <p:spPr>
          <a:xfrm>
            <a:off x="13670933" y="16390244"/>
            <a:ext cx="7419717" cy="675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Ionisation</a:t>
            </a:r>
            <a:r>
              <a:rPr lang="en-US" sz="2800" dirty="0">
                <a:solidFill>
                  <a:schemeClr val="bg1"/>
                </a:solidFill>
              </a:rPr>
              <a:t> injection with a realistic pulse</a:t>
            </a:r>
          </a:p>
        </p:txBody>
      </p: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81C8A616-3E1D-86C0-49F1-0E99E486B2AF}"/>
              </a:ext>
            </a:extLst>
          </p:cNvPr>
          <p:cNvSpPr/>
          <p:nvPr/>
        </p:nvSpPr>
        <p:spPr>
          <a:xfrm>
            <a:off x="11949728" y="9014328"/>
            <a:ext cx="7859209" cy="573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3. Simulations and Analysis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59C901-6150-542E-6ED6-9EFAEEE47A06}"/>
              </a:ext>
            </a:extLst>
          </p:cNvPr>
          <p:cNvSpPr txBox="1"/>
          <p:nvPr/>
        </p:nvSpPr>
        <p:spPr>
          <a:xfrm>
            <a:off x="21733525" y="8155495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(a)</a:t>
            </a:r>
            <a:endParaRPr lang="en-US" sz="24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80B118-CED8-F790-BAC7-23EFF3438572}"/>
              </a:ext>
            </a:extLst>
          </p:cNvPr>
          <p:cNvSpPr txBox="1"/>
          <p:nvPr/>
        </p:nvSpPr>
        <p:spPr>
          <a:xfrm>
            <a:off x="15808790" y="17192177"/>
            <a:ext cx="702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(a)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EA9E36-BAD9-A9BC-0FCA-FAA8262127AF}"/>
              </a:ext>
            </a:extLst>
          </p:cNvPr>
          <p:cNvSpPr txBox="1"/>
          <p:nvPr/>
        </p:nvSpPr>
        <p:spPr>
          <a:xfrm>
            <a:off x="18440427" y="17167325"/>
            <a:ext cx="721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(b)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B8EBD8-E126-EAB7-421B-996E35A29988}"/>
              </a:ext>
            </a:extLst>
          </p:cNvPr>
          <p:cNvSpPr txBox="1"/>
          <p:nvPr/>
        </p:nvSpPr>
        <p:spPr>
          <a:xfrm>
            <a:off x="11044313" y="12407991"/>
            <a:ext cx="6248888" cy="156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323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 scattering and poor pulse profiles may result from:</a:t>
            </a:r>
            <a:endParaRPr lang="en-US" sz="1800" dirty="0"/>
          </a:p>
          <a:p>
            <a:pPr marL="665997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Roughness of </a:t>
            </a:r>
            <a:r>
              <a:rPr lang="en-US" sz="2000" b="1" dirty="0"/>
              <a:t>tape target </a:t>
            </a:r>
            <a:r>
              <a:rPr lang="en-US" sz="2000" dirty="0"/>
              <a:t>(fig. 8) </a:t>
            </a:r>
          </a:p>
          <a:p>
            <a:pPr marL="665997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Non-uniformities in</a:t>
            </a:r>
            <a:r>
              <a:rPr lang="en-US" sz="2000" b="1" dirty="0"/>
              <a:t> incident pulse profile </a:t>
            </a:r>
            <a:r>
              <a:rPr lang="en-US" sz="2000" dirty="0"/>
              <a:t>[2]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DFD8640-A528-B7ED-AE3B-9C2FCFF6BA65}"/>
              </a:ext>
            </a:extLst>
          </p:cNvPr>
          <p:cNvSpPr/>
          <p:nvPr/>
        </p:nvSpPr>
        <p:spPr>
          <a:xfrm>
            <a:off x="4352897" y="11459738"/>
            <a:ext cx="6509642" cy="1587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323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3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rial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laser ionises a surface, generating an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overdense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plasma. The remainder of the laser is reflected from this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surface.</a:t>
            </a:r>
            <a:endParaRPr lang="en-US" sz="1700" b="1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1950C40-E978-1D7A-B0FC-55A902560490}"/>
              </a:ext>
            </a:extLst>
          </p:cNvPr>
          <p:cNvCxnSpPr>
            <a:cxnSpLocks/>
          </p:cNvCxnSpPr>
          <p:nvPr/>
        </p:nvCxnSpPr>
        <p:spPr>
          <a:xfrm>
            <a:off x="10457795" y="11426154"/>
            <a:ext cx="0" cy="1286688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7" name="Content Placeholder 18">
            <a:extLst>
              <a:ext uri="{FF2B5EF4-FFF2-40B4-BE49-F238E27FC236}">
                <a16:creationId xmlns:a16="http://schemas.microsoft.com/office/drawing/2014/main" id="{2779EF63-D437-2439-9822-7DDB86EEDA74}"/>
              </a:ext>
            </a:extLst>
          </p:cNvPr>
          <p:cNvSpPr txBox="1">
            <a:spLocks/>
          </p:cNvSpPr>
          <p:nvPr/>
        </p:nvSpPr>
        <p:spPr>
          <a:xfrm>
            <a:off x="475366" y="8938542"/>
            <a:ext cx="5209342" cy="9673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Coupling in a laser pulse at high intensities is challenging -conventional optics would burn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b="1" dirty="0"/>
              <a:t>Plasma mirrors </a:t>
            </a:r>
            <a:r>
              <a:rPr lang="en-GB" sz="2400" dirty="0"/>
              <a:t>offer a solution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94206EC-162C-4661-A085-A074D74DA8F5}"/>
              </a:ext>
            </a:extLst>
          </p:cNvPr>
          <p:cNvSpPr/>
          <p:nvPr/>
        </p:nvSpPr>
        <p:spPr>
          <a:xfrm>
            <a:off x="6922505" y="17532222"/>
            <a:ext cx="3484601" cy="506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48A53A5-4346-9B0B-58F4-FC78057D732A}"/>
              </a:ext>
            </a:extLst>
          </p:cNvPr>
          <p:cNvCxnSpPr>
            <a:cxnSpLocks/>
          </p:cNvCxnSpPr>
          <p:nvPr/>
        </p:nvCxnSpPr>
        <p:spPr>
          <a:xfrm flipV="1">
            <a:off x="6456495" y="17411191"/>
            <a:ext cx="0" cy="64864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8" name="Content Placeholder 18">
            <a:extLst>
              <a:ext uri="{FF2B5EF4-FFF2-40B4-BE49-F238E27FC236}">
                <a16:creationId xmlns:a16="http://schemas.microsoft.com/office/drawing/2014/main" id="{6FDEE3F0-AC69-BC63-A0CC-9DE9B2FD6681}"/>
              </a:ext>
            </a:extLst>
          </p:cNvPr>
          <p:cNvSpPr txBox="1">
            <a:spLocks/>
          </p:cNvSpPr>
          <p:nvPr/>
        </p:nvSpPr>
        <p:spPr>
          <a:xfrm>
            <a:off x="6994707" y="17521093"/>
            <a:ext cx="3328610" cy="26506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2400" dirty="0"/>
              <a:t>Changes in </a:t>
            </a:r>
            <a:r>
              <a:rPr lang="en-GB" sz="2400" b="1" dirty="0"/>
              <a:t>input pulse energy </a:t>
            </a:r>
            <a:r>
              <a:rPr lang="en-GB" sz="2400" dirty="0"/>
              <a:t>and</a:t>
            </a:r>
            <a:r>
              <a:rPr lang="en-GB" sz="2400" b="1" dirty="0"/>
              <a:t> focal distance </a:t>
            </a:r>
            <a:r>
              <a:rPr lang="en-GB" sz="2400" dirty="0"/>
              <a:t>from the tape were used to vary </a:t>
            </a:r>
            <a:r>
              <a:rPr lang="en-GB" sz="2400" b="1" dirty="0"/>
              <a:t>on-tape intensity. </a:t>
            </a:r>
          </a:p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2400" dirty="0"/>
              <a:t>The resultant reflectivity and reflected pulse quality were evaluated (fig 2-3).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BBE2F9F-C29E-85A7-88E6-A2DDC78BBF71}"/>
              </a:ext>
            </a:extLst>
          </p:cNvPr>
          <p:cNvSpPr/>
          <p:nvPr/>
        </p:nvSpPr>
        <p:spPr>
          <a:xfrm>
            <a:off x="947982" y="16823117"/>
            <a:ext cx="8593244" cy="533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2. Experiment: Gemini Staging 2024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FA1E02-8CEF-78A1-A143-7F94CB06956C}"/>
              </a:ext>
            </a:extLst>
          </p:cNvPr>
          <p:cNvSpPr/>
          <p:nvPr/>
        </p:nvSpPr>
        <p:spPr>
          <a:xfrm>
            <a:off x="22294991" y="6531044"/>
            <a:ext cx="4197641" cy="425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7D99DCD-BE23-A58C-0761-5DD53F7934BB}"/>
              </a:ext>
            </a:extLst>
          </p:cNvPr>
          <p:cNvCxnSpPr>
            <a:cxnSpLocks/>
          </p:cNvCxnSpPr>
          <p:nvPr/>
        </p:nvCxnSpPr>
        <p:spPr>
          <a:xfrm flipV="1">
            <a:off x="21029359" y="4536665"/>
            <a:ext cx="0" cy="696315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75" name="Content Placeholder 18">
                <a:extLst>
                  <a:ext uri="{FF2B5EF4-FFF2-40B4-BE49-F238E27FC236}">
                    <a16:creationId xmlns:a16="http://schemas.microsoft.com/office/drawing/2014/main" id="{2FFA463B-83CB-772D-C869-F93307ECBD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75762" y="4536013"/>
                <a:ext cx="4984106" cy="281062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003"/>
                  </a:spcAft>
                  <a:buFont typeface="Arial" panose="020B0604020202020204" pitchFamily="34" charset="0"/>
                  <a:buNone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2138314" rtl="0" eaLnBrk="1" latinLnBrk="0" hangingPunct="1">
                  <a:lnSpc>
                    <a:spcPct val="83000"/>
                  </a:lnSpc>
                  <a:spcBef>
                    <a:spcPts val="0"/>
                  </a:spcBef>
                  <a:spcAft>
                    <a:spcPts val="2684"/>
                  </a:spcAft>
                  <a:buFont typeface="Arial" panose="020B0604020202020204" pitchFamily="34" charset="0"/>
                  <a:buNone/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32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684" b="1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673"/>
                  </a:spcAft>
                  <a:buFont typeface="Arial" panose="020B0604020202020204" pitchFamily="34" charset="0"/>
                  <a:buNone/>
                  <a:defRPr sz="113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7988" indent="-177988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5975" indent="-355975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GB" sz="2400" dirty="0"/>
                  <a:t>The plasma mirror reflected pulse (fig. 3b) was directed to a gas cell.</a:t>
                </a:r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GB" sz="2400" dirty="0"/>
                  <a:t>Injection occurred </a:t>
                </a:r>
                <a:r>
                  <a:rPr lang="en-GB" sz="2400" b="1" dirty="0"/>
                  <a:t>above a density of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𝟐𝟒</m:t>
                        </m:r>
                      </m:sup>
                    </m:sSup>
                    <m:sSup>
                      <m:sSupPr>
                        <m:ctrlPr>
                          <a:rPr lang="en-GB" sz="2400" b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2400" b="1" dirty="0"/>
                  <a:t> </a:t>
                </a:r>
                <a:r>
                  <a:rPr lang="en-GB" sz="2400" dirty="0"/>
                  <a:t>and electrons were accelerated up to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𝟒𝟓𝟓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𝟐𝟖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(fig. 4)</a:t>
                </a:r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GB" sz="2400" dirty="0"/>
                  <a:t>The injection threshold was lower and the maximum energy higher than predicted by analytical scaling's [9] for our input pulse.</a:t>
                </a:r>
              </a:p>
            </p:txBody>
          </p:sp>
        </mc:Choice>
        <mc:Fallback>
          <p:sp>
            <p:nvSpPr>
              <p:cNvPr id="1175" name="Content Placeholder 18">
                <a:extLst>
                  <a:ext uri="{FF2B5EF4-FFF2-40B4-BE49-F238E27FC236}">
                    <a16:creationId xmlns:a16="http://schemas.microsoft.com/office/drawing/2014/main" id="{2FFA463B-83CB-772D-C869-F93307ECB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5762" y="4536013"/>
                <a:ext cx="4984106" cy="2810621"/>
              </a:xfrm>
              <a:prstGeom prst="rect">
                <a:avLst/>
              </a:prstGeom>
              <a:blipFill>
                <a:blip r:embed="rId45"/>
                <a:stretch>
                  <a:fillRect l="-3817" t="-3604" r="-4580" b="-4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8" name="Rectangle 1167">
            <a:extLst>
              <a:ext uri="{FF2B5EF4-FFF2-40B4-BE49-F238E27FC236}">
                <a16:creationId xmlns:a16="http://schemas.microsoft.com/office/drawing/2014/main" id="{A58B3321-5F98-BCDD-0EAD-2E8EC7975868}"/>
              </a:ext>
            </a:extLst>
          </p:cNvPr>
          <p:cNvSpPr/>
          <p:nvPr/>
        </p:nvSpPr>
        <p:spPr>
          <a:xfrm>
            <a:off x="13099162" y="3508320"/>
            <a:ext cx="8039683" cy="95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Ionisation</a:t>
            </a:r>
            <a:r>
              <a:rPr lang="en-US" sz="2800" dirty="0">
                <a:solidFill>
                  <a:schemeClr val="bg1"/>
                </a:solidFill>
              </a:rPr>
              <a:t> Injection Driven by a Plasma Mirror Reflected Pulse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21E7D75-94B2-801C-131B-ACC28E1E7E0A}"/>
              </a:ext>
            </a:extLst>
          </p:cNvPr>
          <p:cNvSpPr/>
          <p:nvPr/>
        </p:nvSpPr>
        <p:spPr>
          <a:xfrm>
            <a:off x="21455517" y="10124165"/>
            <a:ext cx="366542" cy="377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15" name="Content Placeholder 18">
                <a:extLst>
                  <a:ext uri="{FF2B5EF4-FFF2-40B4-BE49-F238E27FC236}">
                    <a16:creationId xmlns:a16="http://schemas.microsoft.com/office/drawing/2014/main" id="{E28D77F2-0A66-FB4D-95FA-0BEA665E22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31276" y="10499012"/>
                <a:ext cx="5950901" cy="1288222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003"/>
                  </a:spcAft>
                  <a:buFont typeface="Arial" panose="020B0604020202020204" pitchFamily="34" charset="0"/>
                  <a:buNone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2138314" rtl="0" eaLnBrk="1" latinLnBrk="0" hangingPunct="1">
                  <a:lnSpc>
                    <a:spcPct val="83000"/>
                  </a:lnSpc>
                  <a:spcBef>
                    <a:spcPts val="0"/>
                  </a:spcBef>
                  <a:spcAft>
                    <a:spcPts val="2684"/>
                  </a:spcAft>
                  <a:buFont typeface="Arial" panose="020B0604020202020204" pitchFamily="34" charset="0"/>
                  <a:buNone/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32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684" b="1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673"/>
                  </a:spcAft>
                  <a:buFont typeface="Arial" panose="020B0604020202020204" pitchFamily="34" charset="0"/>
                  <a:buNone/>
                  <a:defRPr sz="113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7988" indent="-177988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5975" indent="-355975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Surface ionisation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𝐩𝐬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before the main pulse and expansion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GB" sz="24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GB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GB" sz="2400" b="1" i="1" dirty="0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0" dirty="0" smtClean="0">
                        <a:latin typeface="Cambria Math" panose="02040503050406030204" pitchFamily="18" charset="0"/>
                      </a:rPr>
                      <m:t>𝐦</m:t>
                    </m:r>
                    <m:sSup>
                      <m:sSupPr>
                        <m:ctrlPr>
                          <a:rPr lang="en-GB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0" dirty="0" smtClean="0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  <m:sup>
                        <m:r>
                          <a:rPr lang="en-GB" sz="2400" b="1" i="0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1" i="0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GB" sz="24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would generate </a:t>
                </a:r>
                <a:r>
                  <a:rPr lang="en-US" sz="2400" b="1" dirty="0"/>
                  <a:t>3.6 </a:t>
                </a:r>
                <a14:m>
                  <m:oMath xmlns:m="http://schemas.openxmlformats.org/officeDocument/2006/math">
                    <m:r>
                      <a:rPr lang="en-GB" sz="2400" b="1" i="0"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GB" sz="2400" b="1" i="0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GB" sz="2400" dirty="0"/>
                  <a:t> of pre-plasma, </a:t>
                </a:r>
                <a:r>
                  <a:rPr lang="en-GB" sz="2400" b="1" dirty="0"/>
                  <a:t>reducing reflected energy </a:t>
                </a:r>
                <a:r>
                  <a:rPr lang="en-US" sz="2400" dirty="0"/>
                  <a:t>(fig. 6-7) </a:t>
                </a:r>
                <a:endParaRPr lang="en-GB" sz="2400" dirty="0"/>
              </a:p>
            </p:txBody>
          </p:sp>
        </mc:Choice>
        <mc:Fallback>
          <p:sp>
            <p:nvSpPr>
              <p:cNvPr id="1215" name="Content Placeholder 18">
                <a:extLst>
                  <a:ext uri="{FF2B5EF4-FFF2-40B4-BE49-F238E27FC236}">
                    <a16:creationId xmlns:a16="http://schemas.microsoft.com/office/drawing/2014/main" id="{E28D77F2-0A66-FB4D-95FA-0BEA665E2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1276" y="10499012"/>
                <a:ext cx="5950901" cy="1288222"/>
              </a:xfrm>
              <a:prstGeom prst="rect">
                <a:avLst/>
              </a:prstGeom>
              <a:blipFill>
                <a:blip r:embed="rId46"/>
                <a:stretch>
                  <a:fillRect l="-2985" t="-6796" r="-2985" b="-55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>
            <a:extLst>
              <a:ext uri="{FF2B5EF4-FFF2-40B4-BE49-F238E27FC236}">
                <a16:creationId xmlns:a16="http://schemas.microsoft.com/office/drawing/2014/main" id="{837245B7-BD07-A865-9DEF-8B5BE5FE937E}"/>
              </a:ext>
            </a:extLst>
          </p:cNvPr>
          <p:cNvSpPr txBox="1"/>
          <p:nvPr/>
        </p:nvSpPr>
        <p:spPr>
          <a:xfrm>
            <a:off x="19680809" y="14363802"/>
            <a:ext cx="14747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US" sz="2000" b="1" dirty="0"/>
              <a:t>Fig 8: </a:t>
            </a:r>
            <a:r>
              <a:rPr lang="en-US" sz="2000" dirty="0"/>
              <a:t>Surface roughness of Kapton tape [6]</a:t>
            </a:r>
            <a:endParaRPr lang="en-GB" sz="2000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A39F269-08BB-F086-5FBE-F063BBBDF57C}"/>
              </a:ext>
            </a:extLst>
          </p:cNvPr>
          <p:cNvSpPr txBox="1"/>
          <p:nvPr/>
        </p:nvSpPr>
        <p:spPr>
          <a:xfrm>
            <a:off x="17199434" y="21980941"/>
            <a:ext cx="36111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US" sz="2000" b="1" dirty="0"/>
              <a:t>Fig 9: </a:t>
            </a:r>
            <a:r>
              <a:rPr lang="en-US" sz="2000" dirty="0"/>
              <a:t>Input phase and resultant focal spot as example of generated training data (using soapy [8], </a:t>
            </a:r>
            <a:r>
              <a:rPr lang="en-US" sz="2000" dirty="0" err="1"/>
              <a:t>aotools</a:t>
            </a:r>
            <a:r>
              <a:rPr lang="en-US" sz="2000" dirty="0"/>
              <a:t> [9] and </a:t>
            </a:r>
            <a:r>
              <a:rPr lang="en-US" sz="2000" dirty="0" err="1"/>
              <a:t>LaSY</a:t>
            </a:r>
            <a:r>
              <a:rPr lang="en-US" sz="2000" dirty="0"/>
              <a:t> [5]) </a:t>
            </a:r>
            <a:endParaRPr lang="en-GB" sz="2000" dirty="0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979FAE02-E6EA-DD47-5F01-777DD5547372}"/>
              </a:ext>
            </a:extLst>
          </p:cNvPr>
          <p:cNvSpPr/>
          <p:nvPr/>
        </p:nvSpPr>
        <p:spPr>
          <a:xfrm>
            <a:off x="371537" y="3560184"/>
            <a:ext cx="10086257" cy="72360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A38926E-A604-5C6B-7AB4-044169558D5A}"/>
              </a:ext>
            </a:extLst>
          </p:cNvPr>
          <p:cNvSpPr/>
          <p:nvPr/>
        </p:nvSpPr>
        <p:spPr>
          <a:xfrm>
            <a:off x="371536" y="3673829"/>
            <a:ext cx="9863145" cy="4963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1. Motivations and Background (Staging)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791AF2-0CA7-01F6-4E68-6546786B6786}"/>
              </a:ext>
            </a:extLst>
          </p:cNvPr>
          <p:cNvSpPr/>
          <p:nvPr/>
        </p:nvSpPr>
        <p:spPr>
          <a:xfrm rot="10800000" flipH="1">
            <a:off x="4910634" y="18746711"/>
            <a:ext cx="259126" cy="559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4BF9E22-7AB3-118F-639F-D244D84F00B9}"/>
              </a:ext>
            </a:extLst>
          </p:cNvPr>
          <p:cNvSpPr/>
          <p:nvPr/>
        </p:nvSpPr>
        <p:spPr>
          <a:xfrm rot="10800000" flipH="1">
            <a:off x="4906966" y="18907753"/>
            <a:ext cx="162606" cy="239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5AB7DE-6AC0-129E-49FA-32968C260FBB}"/>
              </a:ext>
            </a:extLst>
          </p:cNvPr>
          <p:cNvSpPr/>
          <p:nvPr/>
        </p:nvSpPr>
        <p:spPr>
          <a:xfrm rot="10800000" flipH="1">
            <a:off x="5329554" y="19939681"/>
            <a:ext cx="119783" cy="5599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2E181EB-32A3-55F9-9E96-71B4CD4B8DE3}"/>
              </a:ext>
            </a:extLst>
          </p:cNvPr>
          <p:cNvCxnSpPr>
            <a:cxnSpLocks/>
            <a:stCxn id="22" idx="3"/>
            <a:endCxn id="16" idx="1"/>
          </p:cNvCxnSpPr>
          <p:nvPr/>
        </p:nvCxnSpPr>
        <p:spPr>
          <a:xfrm flipH="1" flipV="1">
            <a:off x="3684580" y="19075345"/>
            <a:ext cx="19834" cy="471353"/>
          </a:xfrm>
          <a:prstGeom prst="straightConnector1">
            <a:avLst/>
          </a:prstGeom>
          <a:ln w="104775">
            <a:solidFill>
              <a:srgbClr val="00B0F0"/>
            </a:solidFill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C51DC4E-479E-74AE-07E7-94498AAB6BE7}"/>
              </a:ext>
            </a:extLst>
          </p:cNvPr>
          <p:cNvCxnSpPr>
            <a:cxnSpLocks/>
            <a:endCxn id="115" idx="3"/>
          </p:cNvCxnSpPr>
          <p:nvPr/>
        </p:nvCxnSpPr>
        <p:spPr>
          <a:xfrm>
            <a:off x="4821846" y="19739630"/>
            <a:ext cx="19992" cy="483756"/>
          </a:xfrm>
          <a:prstGeom prst="straightConnector1">
            <a:avLst/>
          </a:prstGeom>
          <a:ln w="104775">
            <a:solidFill>
              <a:srgbClr val="00B0F0"/>
            </a:solidFill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E66A999-D912-5B8D-5B2E-4BE3001D3D14}"/>
              </a:ext>
            </a:extLst>
          </p:cNvPr>
          <p:cNvCxnSpPr>
            <a:cxnSpLocks/>
          </p:cNvCxnSpPr>
          <p:nvPr/>
        </p:nvCxnSpPr>
        <p:spPr>
          <a:xfrm flipV="1">
            <a:off x="4841838" y="20291847"/>
            <a:ext cx="487716" cy="0"/>
          </a:xfrm>
          <a:prstGeom prst="straightConnector1">
            <a:avLst/>
          </a:prstGeom>
          <a:ln w="104775">
            <a:solidFill>
              <a:srgbClr val="00B0F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FDC6CFE-52FD-5CD9-90FF-BC57A0926D6E}"/>
              </a:ext>
            </a:extLst>
          </p:cNvPr>
          <p:cNvSpPr/>
          <p:nvPr/>
        </p:nvSpPr>
        <p:spPr>
          <a:xfrm rot="3526355" flipH="1">
            <a:off x="3487847" y="18667433"/>
            <a:ext cx="259126" cy="594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B3E362-4836-F44C-81F8-9E4CFA4DB45F}"/>
              </a:ext>
            </a:extLst>
          </p:cNvPr>
          <p:cNvSpPr/>
          <p:nvPr/>
        </p:nvSpPr>
        <p:spPr>
          <a:xfrm rot="3197185" flipH="1">
            <a:off x="3652306" y="19353439"/>
            <a:ext cx="259126" cy="594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E3F006B-CDC5-56E9-B925-903D61A29548}"/>
              </a:ext>
            </a:extLst>
          </p:cNvPr>
          <p:cNvSpPr/>
          <p:nvPr/>
        </p:nvSpPr>
        <p:spPr>
          <a:xfrm rot="7940372" flipH="1">
            <a:off x="4701657" y="19282724"/>
            <a:ext cx="259126" cy="594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5105A8F-7A54-3BFB-5A64-02365C959E32}"/>
              </a:ext>
            </a:extLst>
          </p:cNvPr>
          <p:cNvSpPr/>
          <p:nvPr/>
        </p:nvSpPr>
        <p:spPr>
          <a:xfrm rot="7940372" flipH="1">
            <a:off x="4625012" y="20022034"/>
            <a:ext cx="259126" cy="594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34" name="Can 133">
            <a:extLst>
              <a:ext uri="{FF2B5EF4-FFF2-40B4-BE49-F238E27FC236}">
                <a16:creationId xmlns:a16="http://schemas.microsoft.com/office/drawing/2014/main" id="{3ABE1C29-3559-6486-E158-C39BE158479F}"/>
              </a:ext>
            </a:extLst>
          </p:cNvPr>
          <p:cNvSpPr/>
          <p:nvPr/>
        </p:nvSpPr>
        <p:spPr>
          <a:xfrm rot="5400000">
            <a:off x="13867517" y="1551567"/>
            <a:ext cx="808516" cy="1334381"/>
          </a:xfrm>
          <a:prstGeom prst="can">
            <a:avLst/>
          </a:prstGeom>
          <a:pattFill prst="trellis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ultiply 137">
            <a:extLst>
              <a:ext uri="{FF2B5EF4-FFF2-40B4-BE49-F238E27FC236}">
                <a16:creationId xmlns:a16="http://schemas.microsoft.com/office/drawing/2014/main" id="{B0115046-B041-0F58-1CF4-1A4B821B09FD}"/>
              </a:ext>
            </a:extLst>
          </p:cNvPr>
          <p:cNvSpPr/>
          <p:nvPr/>
        </p:nvSpPr>
        <p:spPr>
          <a:xfrm>
            <a:off x="13824279" y="1897460"/>
            <a:ext cx="584150" cy="638510"/>
          </a:xfrm>
          <a:prstGeom prst="mathMultiply">
            <a:avLst>
              <a:gd name="adj1" fmla="val 1324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64EA61A0-8320-4A3A-BB0F-5AE5B34C6E46}"/>
              </a:ext>
            </a:extLst>
          </p:cNvPr>
          <p:cNvCxnSpPr>
            <a:cxnSpLocks/>
          </p:cNvCxnSpPr>
          <p:nvPr/>
        </p:nvCxnSpPr>
        <p:spPr>
          <a:xfrm>
            <a:off x="12272419" y="2219584"/>
            <a:ext cx="1831210" cy="0"/>
          </a:xfrm>
          <a:prstGeom prst="straightConnector1">
            <a:avLst/>
          </a:prstGeom>
          <a:ln w="228600"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769F312-A471-20F2-6EB7-31FD74105CF8}"/>
              </a:ext>
            </a:extLst>
          </p:cNvPr>
          <p:cNvCxnSpPr>
            <a:cxnSpLocks/>
          </p:cNvCxnSpPr>
          <p:nvPr/>
        </p:nvCxnSpPr>
        <p:spPr>
          <a:xfrm>
            <a:off x="12381719" y="1647564"/>
            <a:ext cx="6457" cy="583831"/>
          </a:xfrm>
          <a:prstGeom prst="straightConnector1">
            <a:avLst/>
          </a:prstGeom>
          <a:ln w="228600">
            <a:solidFill>
              <a:schemeClr val="bg1"/>
            </a:solidFill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D391E6AA-7CD6-FC7A-105E-1EBFCA8E3E5E}"/>
              </a:ext>
            </a:extLst>
          </p:cNvPr>
          <p:cNvSpPr/>
          <p:nvPr/>
        </p:nvSpPr>
        <p:spPr>
          <a:xfrm rot="19278098">
            <a:off x="12074419" y="1602630"/>
            <a:ext cx="396000" cy="1475999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Picture 145" descr="A blue and white sign with arrows pointing to a mirror&#10;&#10;AI-generated content may be incorrect.">
            <a:extLst>
              <a:ext uri="{FF2B5EF4-FFF2-40B4-BE49-F238E27FC236}">
                <a16:creationId xmlns:a16="http://schemas.microsoft.com/office/drawing/2014/main" id="{84F0C339-41C1-16FA-2FF9-BE8281734FB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65" y="8741846"/>
            <a:ext cx="4366365" cy="2152719"/>
          </a:xfrm>
          <a:prstGeom prst="rect">
            <a:avLst/>
          </a:prstGeom>
        </p:spPr>
      </p:pic>
      <p:sp>
        <p:nvSpPr>
          <p:cNvPr id="156" name="Content Placeholder 18">
            <a:extLst>
              <a:ext uri="{FF2B5EF4-FFF2-40B4-BE49-F238E27FC236}">
                <a16:creationId xmlns:a16="http://schemas.microsoft.com/office/drawing/2014/main" id="{0783E79A-9D47-830E-4F2E-014D4F48B071}"/>
              </a:ext>
            </a:extLst>
          </p:cNvPr>
          <p:cNvSpPr txBox="1">
            <a:spLocks/>
          </p:cNvSpPr>
          <p:nvPr/>
        </p:nvSpPr>
        <p:spPr>
          <a:xfrm>
            <a:off x="15060482" y="23500372"/>
            <a:ext cx="5968878" cy="9021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b="1" dirty="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1164C68F-439B-CC22-B0FF-8C6B37B0F541}"/>
              </a:ext>
            </a:extLst>
          </p:cNvPr>
          <p:cNvSpPr/>
          <p:nvPr/>
        </p:nvSpPr>
        <p:spPr>
          <a:xfrm>
            <a:off x="11076020" y="27183562"/>
            <a:ext cx="2675659" cy="71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0D590352-2737-E395-F129-5862464E79DA}"/>
              </a:ext>
            </a:extLst>
          </p:cNvPr>
          <p:cNvSpPr/>
          <p:nvPr/>
        </p:nvSpPr>
        <p:spPr>
          <a:xfrm>
            <a:off x="10940701" y="19160711"/>
            <a:ext cx="9770245" cy="1014750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40" name="Picture 39" descr="A blue graph with a black background&#10;&#10;AI-generated content may be incorrect.">
            <a:extLst>
              <a:ext uri="{FF2B5EF4-FFF2-40B4-BE49-F238E27FC236}">
                <a16:creationId xmlns:a16="http://schemas.microsoft.com/office/drawing/2014/main" id="{6AE5BBB1-99A4-B490-1DD1-C0621A66C92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10" y="4438943"/>
            <a:ext cx="2527556" cy="1784157"/>
          </a:xfrm>
          <a:prstGeom prst="rect">
            <a:avLst/>
          </a:prstGeo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73820C42-4259-8F23-0C1D-6632955438FB}"/>
              </a:ext>
            </a:extLst>
          </p:cNvPr>
          <p:cNvSpPr/>
          <p:nvPr/>
        </p:nvSpPr>
        <p:spPr>
          <a:xfrm>
            <a:off x="363254" y="8786077"/>
            <a:ext cx="10103532" cy="2030835"/>
          </a:xfrm>
          <a:prstGeom prst="roundRect">
            <a:avLst>
              <a:gd name="adj" fmla="val 1003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11D7CD45-A410-495A-C4D2-2D15EA282286}"/>
              </a:ext>
            </a:extLst>
          </p:cNvPr>
          <p:cNvSpPr/>
          <p:nvPr/>
        </p:nvSpPr>
        <p:spPr>
          <a:xfrm>
            <a:off x="354266" y="17416750"/>
            <a:ext cx="6102227" cy="1008120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77" name="Content Placeholder 18">
            <a:extLst>
              <a:ext uri="{FF2B5EF4-FFF2-40B4-BE49-F238E27FC236}">
                <a16:creationId xmlns:a16="http://schemas.microsoft.com/office/drawing/2014/main" id="{16C434E4-0FFB-DD26-92B9-356D039FB1A3}"/>
              </a:ext>
            </a:extLst>
          </p:cNvPr>
          <p:cNvSpPr txBox="1">
            <a:spLocks/>
          </p:cNvSpPr>
          <p:nvPr/>
        </p:nvSpPr>
        <p:spPr>
          <a:xfrm>
            <a:off x="11072372" y="20562571"/>
            <a:ext cx="5973227" cy="20380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b="1" dirty="0"/>
              <a:t>Wavefront modulations </a:t>
            </a:r>
            <a:r>
              <a:rPr lang="en-GB" sz="2400" dirty="0"/>
              <a:t>and </a:t>
            </a:r>
            <a:r>
              <a:rPr lang="en-GB" sz="2400" b="1" dirty="0"/>
              <a:t>spatiotemporal features </a:t>
            </a:r>
            <a:r>
              <a:rPr lang="en-GB" sz="2400" dirty="0"/>
              <a:t>resulting from reflection may impact electron injection and acceleration.</a:t>
            </a:r>
          </a:p>
          <a:p>
            <a:pPr marL="342900" indent="-3429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Simulating a plasma mirror at comparable intensities may help to extract spatiotemporal features</a:t>
            </a:r>
          </a:p>
          <a:p>
            <a:pPr marL="342900" indent="-3429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The reflected wavefront may be approximated with a</a:t>
            </a:r>
            <a:r>
              <a:rPr lang="en-GB" sz="2400" b="1" dirty="0"/>
              <a:t> CNN (U-Net) </a:t>
            </a:r>
            <a:r>
              <a:rPr lang="en-GB" sz="2400" dirty="0"/>
              <a:t>(fig. 9)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400" dirty="0"/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8BDF401E-FCFE-27B3-8CC2-79F1E2E8B3BD}"/>
              </a:ext>
            </a:extLst>
          </p:cNvPr>
          <p:cNvSpPr/>
          <p:nvPr/>
        </p:nvSpPr>
        <p:spPr>
          <a:xfrm>
            <a:off x="10940701" y="20446691"/>
            <a:ext cx="6120028" cy="3851930"/>
          </a:xfrm>
          <a:prstGeom prst="roundRect">
            <a:avLst>
              <a:gd name="adj" fmla="val 3997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D852C208-C06C-CDCE-3908-30A0ED8AFB0C}"/>
              </a:ext>
            </a:extLst>
          </p:cNvPr>
          <p:cNvSpPr/>
          <p:nvPr/>
        </p:nvSpPr>
        <p:spPr>
          <a:xfrm>
            <a:off x="10940701" y="24560212"/>
            <a:ext cx="10031834" cy="3415174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EF352F6-9091-7B9F-2707-9893F69FE13D}"/>
              </a:ext>
            </a:extLst>
          </p:cNvPr>
          <p:cNvSpPr/>
          <p:nvPr/>
        </p:nvSpPr>
        <p:spPr>
          <a:xfrm>
            <a:off x="11060380" y="25572554"/>
            <a:ext cx="2675659" cy="71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9EC2681-E879-63E2-A911-8EEF3EDDC34A}"/>
              </a:ext>
            </a:extLst>
          </p:cNvPr>
          <p:cNvSpPr txBox="1"/>
          <p:nvPr/>
        </p:nvSpPr>
        <p:spPr>
          <a:xfrm>
            <a:off x="14401800" y="2526460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endParaRPr lang="en-US" sz="17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6" name="Content Placeholder 18">
                <a:extLst>
                  <a:ext uri="{FF2B5EF4-FFF2-40B4-BE49-F238E27FC236}">
                    <a16:creationId xmlns:a16="http://schemas.microsoft.com/office/drawing/2014/main" id="{4908C6A2-4171-6CC7-312A-5FBD7C156A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46659" y="24633663"/>
                <a:ext cx="9595061" cy="82846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003"/>
                  </a:spcAft>
                  <a:buFont typeface="Arial" panose="020B0604020202020204" pitchFamily="34" charset="0"/>
                  <a:buNone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2138314" rtl="0" eaLnBrk="1" latinLnBrk="0" hangingPunct="1">
                  <a:lnSpc>
                    <a:spcPct val="83000"/>
                  </a:lnSpc>
                  <a:spcBef>
                    <a:spcPts val="0"/>
                  </a:spcBef>
                  <a:spcAft>
                    <a:spcPts val="2684"/>
                  </a:spcAft>
                  <a:buFont typeface="Arial" panose="020B0604020202020204" pitchFamily="34" charset="0"/>
                  <a:buNone/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32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684" b="1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673"/>
                  </a:spcAft>
                  <a:buFont typeface="Arial" panose="020B0604020202020204" pitchFamily="34" charset="0"/>
                  <a:buNone/>
                  <a:defRPr sz="113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7988" indent="-177988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5975" indent="-355975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A plasma mirror was operated at </a:t>
                </a:r>
                <a:r>
                  <a:rPr lang="en-GB" sz="2400" b="1" dirty="0"/>
                  <a:t>intensities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sup>
                    </m:sSup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p>
                    </m:sSup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𝐖</m:t>
                    </m:r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2400" dirty="0"/>
                  <a:t> with </a:t>
                </a:r>
                <a:r>
                  <a:rPr lang="en-GB" sz="2400" b="1" dirty="0"/>
                  <a:t>a maximum reflectivity of 80%. </a:t>
                </a:r>
                <a:r>
                  <a:rPr lang="en-GB" sz="2400" dirty="0"/>
                  <a:t>Energy throughput and beam quality fell at high intensities.  </a:t>
                </a:r>
              </a:p>
              <a:p>
                <a:pPr marL="342900" indent="-3429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Despite poor reflected spot quality, a wake was </a:t>
                </a:r>
                <a:r>
                  <a:rPr lang="en-GB" sz="2400" b="1" dirty="0"/>
                  <a:t>driven to ionisation injection</a:t>
                </a:r>
                <a:r>
                  <a:rPr lang="en-GB" sz="2400" dirty="0"/>
                  <a:t> in a gas cell. Electron energies exceeded those predicted by simulations, even including realistic focal spots. </a:t>
                </a:r>
              </a:p>
              <a:p>
                <a:pPr marL="342900" indent="-3429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Evaluating the origin of reduced spot quality and enhanced acceleration is important for future runs. </a:t>
                </a:r>
              </a:p>
            </p:txBody>
          </p:sp>
        </mc:Choice>
        <mc:Fallback>
          <p:sp>
            <p:nvSpPr>
              <p:cNvPr id="96" name="Content Placeholder 18">
                <a:extLst>
                  <a:ext uri="{FF2B5EF4-FFF2-40B4-BE49-F238E27FC236}">
                    <a16:creationId xmlns:a16="http://schemas.microsoft.com/office/drawing/2014/main" id="{4908C6A2-4171-6CC7-312A-5FBD7C156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6659" y="24633663"/>
                <a:ext cx="9595061" cy="828461"/>
              </a:xfrm>
              <a:prstGeom prst="rect">
                <a:avLst/>
              </a:prstGeom>
              <a:blipFill>
                <a:blip r:embed="rId49"/>
                <a:stretch>
                  <a:fillRect l="-1849" t="-10606" r="-2642" b="-3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3" name="Graphic 112">
            <a:extLst>
              <a:ext uri="{FF2B5EF4-FFF2-40B4-BE49-F238E27FC236}">
                <a16:creationId xmlns:a16="http://schemas.microsoft.com/office/drawing/2014/main" id="{CB398A9A-13FE-D354-B4DC-8C7BAB63BA4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546438" y="13217591"/>
            <a:ext cx="3519023" cy="2586365"/>
          </a:xfrm>
          <a:prstGeom prst="rect">
            <a:avLst/>
          </a:prstGeom>
        </p:spPr>
      </p:pic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04A3788B-929B-F63F-3126-323F8E770CC1}"/>
              </a:ext>
            </a:extLst>
          </p:cNvPr>
          <p:cNvSpPr/>
          <p:nvPr/>
        </p:nvSpPr>
        <p:spPr>
          <a:xfrm>
            <a:off x="17448055" y="23819871"/>
            <a:ext cx="3290535" cy="72360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4. Summary</a:t>
            </a:r>
          </a:p>
        </p:txBody>
      </p:sp>
    </p:spTree>
    <p:extLst>
      <p:ext uri="{BB962C8B-B14F-4D97-AF65-F5344CB8AC3E}">
        <p14:creationId xmlns:p14="http://schemas.microsoft.com/office/powerpoint/2010/main" val="54431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EAF13BB-93E8-7D50-38F7-101BBC69E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CA72CA10-0068-2D1F-0E88-2A48A80C7B1D}"/>
              </a:ext>
            </a:extLst>
          </p:cNvPr>
          <p:cNvGrpSpPr/>
          <p:nvPr/>
        </p:nvGrpSpPr>
        <p:grpSpPr>
          <a:xfrm>
            <a:off x="17463552" y="13164668"/>
            <a:ext cx="3716527" cy="3758713"/>
            <a:chOff x="17021828" y="9967055"/>
            <a:chExt cx="3716527" cy="375871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FE57140-4DBD-C506-786B-52871CB8EA59}"/>
                </a:ext>
              </a:extLst>
            </p:cNvPr>
            <p:cNvGrpSpPr/>
            <p:nvPr/>
          </p:nvGrpSpPr>
          <p:grpSpPr>
            <a:xfrm>
              <a:off x="17021828" y="9967055"/>
              <a:ext cx="3716527" cy="3758713"/>
              <a:chOff x="17151276" y="14269911"/>
              <a:chExt cx="3716527" cy="3758713"/>
            </a:xfrm>
          </p:grpSpPr>
          <p:grpSp>
            <p:nvGrpSpPr>
              <p:cNvPr id="1225" name="Group 1224">
                <a:extLst>
                  <a:ext uri="{FF2B5EF4-FFF2-40B4-BE49-F238E27FC236}">
                    <a16:creationId xmlns:a16="http://schemas.microsoft.com/office/drawing/2014/main" id="{15FFD245-6504-D5CF-CA53-C0853CA26ED9}"/>
                  </a:ext>
                </a:extLst>
              </p:cNvPr>
              <p:cNvGrpSpPr/>
              <p:nvPr/>
            </p:nvGrpSpPr>
            <p:grpSpPr>
              <a:xfrm>
                <a:off x="17151276" y="14398201"/>
                <a:ext cx="3688657" cy="3630423"/>
                <a:chOff x="10683686" y="13261370"/>
                <a:chExt cx="4133850" cy="3663007"/>
              </a:xfrm>
            </p:grpSpPr>
            <p:pic>
              <p:nvPicPr>
                <p:cNvPr id="1206" name="Picture 1205" descr="A diagram of a graph&#10;&#10;AI-generated content may be incorrect.">
                  <a:extLst>
                    <a:ext uri="{FF2B5EF4-FFF2-40B4-BE49-F238E27FC236}">
                      <a16:creationId xmlns:a16="http://schemas.microsoft.com/office/drawing/2014/main" id="{F5CF2535-06E7-0F76-B2F8-2083D0D93F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-81" t="33129" r="89526" b="33485"/>
                <a:stretch/>
              </p:blipFill>
              <p:spPr>
                <a:xfrm>
                  <a:off x="10683686" y="13269410"/>
                  <a:ext cx="435491" cy="1228573"/>
                </a:xfrm>
                <a:prstGeom prst="rect">
                  <a:avLst/>
                </a:prstGeom>
              </p:spPr>
            </p:pic>
            <p:pic>
              <p:nvPicPr>
                <p:cNvPr id="1207" name="Picture 1206" descr="A diagram of a graph&#10;&#10;AI-generated content may be incorrect.">
                  <a:extLst>
                    <a:ext uri="{FF2B5EF4-FFF2-40B4-BE49-F238E27FC236}">
                      <a16:creationId xmlns:a16="http://schemas.microsoft.com/office/drawing/2014/main" id="{F26DBAEF-ABC6-3B40-1225-BDDAAFD0C0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12676" t="-254" r="19094" b="84067"/>
                <a:stretch/>
              </p:blipFill>
              <p:spPr>
                <a:xfrm>
                  <a:off x="11211426" y="13261370"/>
                  <a:ext cx="2814994" cy="595663"/>
                </a:xfrm>
                <a:prstGeom prst="rect">
                  <a:avLst/>
                </a:prstGeom>
              </p:spPr>
            </p:pic>
            <p:pic>
              <p:nvPicPr>
                <p:cNvPr id="1208" name="Picture 1207" descr="A diagram of a graph&#10;&#10;AI-generated content may be incorrect.">
                  <a:extLst>
                    <a:ext uri="{FF2B5EF4-FFF2-40B4-BE49-F238E27FC236}">
                      <a16:creationId xmlns:a16="http://schemas.microsoft.com/office/drawing/2014/main" id="{4D309279-C819-DD40-B181-129FDFF68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46621"/>
                <a:stretch/>
              </p:blipFill>
              <p:spPr>
                <a:xfrm>
                  <a:off x="10691812" y="13758155"/>
                  <a:ext cx="4125724" cy="1964262"/>
                </a:xfrm>
                <a:prstGeom prst="rect">
                  <a:avLst/>
                </a:prstGeom>
              </p:spPr>
            </p:pic>
            <p:sp>
              <p:nvSpPr>
                <p:cNvPr id="1209" name="Rectangle 1208">
                  <a:extLst>
                    <a:ext uri="{FF2B5EF4-FFF2-40B4-BE49-F238E27FC236}">
                      <a16:creationId xmlns:a16="http://schemas.microsoft.com/office/drawing/2014/main" id="{13896C73-3CAA-8798-CC45-42B3FE03055D}"/>
                    </a:ext>
                  </a:extLst>
                </p:cNvPr>
                <p:cNvSpPr/>
                <p:nvPr/>
              </p:nvSpPr>
              <p:spPr>
                <a:xfrm>
                  <a:off x="13688337" y="15245753"/>
                  <a:ext cx="489933" cy="2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0" name="Rectangle 1209">
                  <a:extLst>
                    <a:ext uri="{FF2B5EF4-FFF2-40B4-BE49-F238E27FC236}">
                      <a16:creationId xmlns:a16="http://schemas.microsoft.com/office/drawing/2014/main" id="{AA21D60E-6809-714C-00C4-0CB016766F22}"/>
                    </a:ext>
                  </a:extLst>
                </p:cNvPr>
                <p:cNvSpPr/>
                <p:nvPr/>
              </p:nvSpPr>
              <p:spPr>
                <a:xfrm>
                  <a:off x="13734480" y="16650760"/>
                  <a:ext cx="489933" cy="2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11" name="Straight Arrow Connector 1210">
                  <a:extLst>
                    <a:ext uri="{FF2B5EF4-FFF2-40B4-BE49-F238E27FC236}">
                      <a16:creationId xmlns:a16="http://schemas.microsoft.com/office/drawing/2014/main" id="{D7B5DF86-9E97-A234-3B32-18364B1DA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31758" y="14494995"/>
                  <a:ext cx="129126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2" name="Straight Arrow Connector 1211">
                  <a:extLst>
                    <a:ext uri="{FF2B5EF4-FFF2-40B4-BE49-F238E27FC236}">
                      <a16:creationId xmlns:a16="http://schemas.microsoft.com/office/drawing/2014/main" id="{49506729-A07C-032D-6F54-194B8A73F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7669" y="13758155"/>
                  <a:ext cx="0" cy="73154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08F829D-097F-C4B4-5BE2-19CA09174C1C}"/>
                  </a:ext>
                </a:extLst>
              </p:cNvPr>
              <p:cNvSpPr/>
              <p:nvPr/>
            </p:nvSpPr>
            <p:spPr>
              <a:xfrm>
                <a:off x="17371024" y="14269911"/>
                <a:ext cx="195945" cy="573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A69AE7E-0CFF-A107-4518-3D5ACDE3B3AA}"/>
                  </a:ext>
                </a:extLst>
              </p:cNvPr>
              <p:cNvSpPr/>
              <p:nvPr/>
            </p:nvSpPr>
            <p:spPr>
              <a:xfrm>
                <a:off x="20545527" y="14610716"/>
                <a:ext cx="322276" cy="599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937C223-AD09-BF4A-4C92-FD54BB8B0ED0}"/>
                </a:ext>
              </a:extLst>
            </p:cNvPr>
            <p:cNvSpPr/>
            <p:nvPr/>
          </p:nvSpPr>
          <p:spPr>
            <a:xfrm>
              <a:off x="17326328" y="10186377"/>
              <a:ext cx="246105" cy="34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B8EEAC7-FEAB-FEE4-983E-2EC6E290615C}"/>
              </a:ext>
            </a:extLst>
          </p:cNvPr>
          <p:cNvGrpSpPr/>
          <p:nvPr/>
        </p:nvGrpSpPr>
        <p:grpSpPr>
          <a:xfrm>
            <a:off x="15328585" y="17239944"/>
            <a:ext cx="4219274" cy="3022766"/>
            <a:chOff x="15773400" y="14011963"/>
            <a:chExt cx="2949832" cy="2195153"/>
          </a:xfrm>
        </p:grpSpPr>
        <p:pic>
          <p:nvPicPr>
            <p:cNvPr id="11" name="Picture 10" descr="A close-up of a surface&#10;&#10;AI-generated content may be incorrect.">
              <a:extLst>
                <a:ext uri="{FF2B5EF4-FFF2-40B4-BE49-F238E27FC236}">
                  <a16:creationId xmlns:a16="http://schemas.microsoft.com/office/drawing/2014/main" id="{B238E973-4A98-1566-5256-094E32E68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44" t="1" b="-11824"/>
            <a:stretch/>
          </p:blipFill>
          <p:spPr>
            <a:xfrm>
              <a:off x="16240485" y="14176290"/>
              <a:ext cx="2482747" cy="2030826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7CA513B-1C06-3408-E1F6-5E33CF0B0CB2}"/>
                </a:ext>
              </a:extLst>
            </p:cNvPr>
            <p:cNvSpPr/>
            <p:nvPr/>
          </p:nvSpPr>
          <p:spPr>
            <a:xfrm>
              <a:off x="16021772" y="14011963"/>
              <a:ext cx="444151" cy="1701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B634E66-79D9-068A-A0A0-898B303C55C5}"/>
                </a:ext>
              </a:extLst>
            </p:cNvPr>
            <p:cNvSpPr/>
            <p:nvPr/>
          </p:nvSpPr>
          <p:spPr>
            <a:xfrm>
              <a:off x="15773400" y="15839781"/>
              <a:ext cx="1355837" cy="234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CB4B3DC-1547-B92A-E1BE-0A69A19313CF}"/>
              </a:ext>
            </a:extLst>
          </p:cNvPr>
          <p:cNvCxnSpPr>
            <a:cxnSpLocks/>
          </p:cNvCxnSpPr>
          <p:nvPr/>
        </p:nvCxnSpPr>
        <p:spPr>
          <a:xfrm>
            <a:off x="3695215" y="23074923"/>
            <a:ext cx="1135591" cy="17144"/>
          </a:xfrm>
          <a:prstGeom prst="straightConnector1">
            <a:avLst/>
          </a:prstGeom>
          <a:ln w="104775">
            <a:solidFill>
              <a:srgbClr val="00B0F0"/>
            </a:solidFill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EEE906F-3501-C4A7-8BF0-67A8B0623FCB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3660202" y="22423703"/>
            <a:ext cx="1214107" cy="0"/>
          </a:xfrm>
          <a:prstGeom prst="straightConnector1">
            <a:avLst/>
          </a:prstGeom>
          <a:ln w="104775">
            <a:solidFill>
              <a:srgbClr val="00B0F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09C2BE-4C0B-7C4A-0B02-620BE3BD299A}"/>
              </a:ext>
            </a:extLst>
          </p:cNvPr>
          <p:cNvSpPr/>
          <p:nvPr/>
        </p:nvSpPr>
        <p:spPr>
          <a:xfrm>
            <a:off x="11139357" y="13364596"/>
            <a:ext cx="6241435" cy="635901"/>
          </a:xfrm>
          <a:prstGeom prst="roundRect">
            <a:avLst>
              <a:gd name="adj" fmla="val 23885"/>
            </a:avLst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201" name="Rounded Rectangle 1200">
            <a:extLst>
              <a:ext uri="{FF2B5EF4-FFF2-40B4-BE49-F238E27FC236}">
                <a16:creationId xmlns:a16="http://schemas.microsoft.com/office/drawing/2014/main" id="{1A527CDC-AB54-9E52-73F6-A9B417C95DA1}"/>
              </a:ext>
            </a:extLst>
          </p:cNvPr>
          <p:cNvSpPr/>
          <p:nvPr/>
        </p:nvSpPr>
        <p:spPr>
          <a:xfrm>
            <a:off x="-15306" y="28504113"/>
            <a:ext cx="21429411" cy="22510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rgbClr val="00B0F0"/>
              </a:solidFill>
            </a:endParaRPr>
          </a:p>
        </p:txBody>
      </p:sp>
      <p:sp>
        <p:nvSpPr>
          <p:cNvPr id="1248" name="Rounded Rectangle 1247">
            <a:extLst>
              <a:ext uri="{FF2B5EF4-FFF2-40B4-BE49-F238E27FC236}">
                <a16:creationId xmlns:a16="http://schemas.microsoft.com/office/drawing/2014/main" id="{D2F5A6E0-1A56-FB67-1864-7FC13B082E0D}"/>
              </a:ext>
            </a:extLst>
          </p:cNvPr>
          <p:cNvSpPr/>
          <p:nvPr/>
        </p:nvSpPr>
        <p:spPr>
          <a:xfrm>
            <a:off x="11139357" y="28307756"/>
            <a:ext cx="10316160" cy="2447451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rgbClr val="00B0F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FF282D-2CDD-15D4-1A0A-876772561227}"/>
              </a:ext>
            </a:extLst>
          </p:cNvPr>
          <p:cNvSpPr/>
          <p:nvPr/>
        </p:nvSpPr>
        <p:spPr>
          <a:xfrm>
            <a:off x="-45785" y="-289557"/>
            <a:ext cx="21429410" cy="36862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1A642A-E061-CC9B-98F4-2BF7F63483FE}"/>
              </a:ext>
            </a:extLst>
          </p:cNvPr>
          <p:cNvSpPr/>
          <p:nvPr/>
        </p:nvSpPr>
        <p:spPr>
          <a:xfrm>
            <a:off x="-45785" y="3356482"/>
            <a:ext cx="21429410" cy="24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22039F99-96A1-056D-AB24-E9075F4DF82F}"/>
              </a:ext>
            </a:extLst>
          </p:cNvPr>
          <p:cNvSpPr/>
          <p:nvPr/>
        </p:nvSpPr>
        <p:spPr>
          <a:xfrm>
            <a:off x="354266" y="111475"/>
            <a:ext cx="16243718" cy="3136412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rgbClr val="00B0F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7C60F-48A6-AF0F-7E5E-52D0C688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91" y="318166"/>
            <a:ext cx="15826246" cy="884800"/>
          </a:xfrm>
        </p:spPr>
        <p:txBody>
          <a:bodyPr/>
          <a:lstStyle/>
          <a:p>
            <a:r>
              <a:rPr lang="en-GB" sz="5400" dirty="0"/>
              <a:t>Plasma Mirrors for Laser Wakefield Acceleration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6F0757-7211-12B2-2A71-C9D1A50DBE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5563" y="797719"/>
            <a:ext cx="15439589" cy="796009"/>
          </a:xfrm>
        </p:spPr>
        <p:txBody>
          <a:bodyPr/>
          <a:lstStyle/>
          <a:p>
            <a:r>
              <a:rPr lang="en-GB" sz="2000" dirty="0"/>
              <a:t>J. Hills</a:t>
            </a:r>
            <a:r>
              <a:rPr lang="en-GB" sz="2000" baseline="30000" dirty="0"/>
              <a:t>1</a:t>
            </a:r>
            <a:r>
              <a:rPr lang="en-GB" sz="2000" dirty="0"/>
              <a:t>, M. P. Backhouse</a:t>
            </a:r>
            <a:r>
              <a:rPr lang="en-GB" sz="2000" baseline="30000" dirty="0"/>
              <a:t>1</a:t>
            </a:r>
            <a:r>
              <a:rPr lang="en-GB" sz="2000" dirty="0"/>
              <a:t>, R. Luo</a:t>
            </a:r>
            <a:r>
              <a:rPr lang="en-GB" sz="2000" baseline="30000" dirty="0"/>
              <a:t>1</a:t>
            </a:r>
            <a:r>
              <a:rPr lang="en-GB" sz="2000" dirty="0"/>
              <a:t>, L. Kennedy</a:t>
            </a:r>
            <a:r>
              <a:rPr lang="en-GB" sz="2000" baseline="30000" dirty="0"/>
              <a:t>1</a:t>
            </a:r>
            <a:r>
              <a:rPr lang="en-GB" sz="2000" dirty="0"/>
              <a:t>, C. Cobo</a:t>
            </a:r>
            <a:r>
              <a:rPr lang="en-GB" sz="2000" baseline="30000" dirty="0"/>
              <a:t>1</a:t>
            </a:r>
            <a:r>
              <a:rPr lang="en-GB" sz="2000" dirty="0"/>
              <a:t>, E. Los</a:t>
            </a:r>
            <a:r>
              <a:rPr lang="en-GB" sz="2000" baseline="30000" dirty="0"/>
              <a:t>1</a:t>
            </a:r>
            <a:r>
              <a:rPr lang="en-GB" sz="2000" dirty="0"/>
              <a:t>, N. Lopes</a:t>
            </a:r>
            <a:r>
              <a:rPr lang="en-GB" sz="2000" baseline="30000" dirty="0"/>
              <a:t>2</a:t>
            </a:r>
            <a:r>
              <a:rPr lang="en-GB" sz="2000" dirty="0"/>
              <a:t>, P. Blum</a:t>
            </a:r>
            <a:r>
              <a:rPr lang="en-GB" sz="2000" baseline="30000" dirty="0"/>
              <a:t>3</a:t>
            </a:r>
            <a:r>
              <a:rPr lang="en-GB" sz="2000" dirty="0"/>
              <a:t>, E. Gerstmayr</a:t>
            </a:r>
            <a:r>
              <a:rPr lang="en-GB" sz="2000" baseline="30000" dirty="0"/>
              <a:t>4</a:t>
            </a:r>
            <a:r>
              <a:rPr lang="en-GB" sz="2000" dirty="0"/>
              <a:t>, J. Sharma</a:t>
            </a:r>
            <a:r>
              <a:rPr lang="en-GB" sz="2000" baseline="30000" dirty="0"/>
              <a:t>4</a:t>
            </a:r>
            <a:r>
              <a:rPr lang="en-GB" sz="2000" dirty="0"/>
              <a:t>, N. Bourgeois</a:t>
            </a:r>
            <a:r>
              <a:rPr lang="en-GB" sz="2000" baseline="30000" dirty="0"/>
              <a:t>5</a:t>
            </a:r>
            <a:r>
              <a:rPr lang="en-GB" sz="2000" dirty="0"/>
              <a:t>, and Z Najmudin</a:t>
            </a:r>
            <a:r>
              <a:rPr lang="en-GB" sz="2000" baseline="30000" dirty="0"/>
              <a:t>1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5BCDC7B-936F-3CEC-73AA-1DD6727195D4}"/>
              </a:ext>
            </a:extLst>
          </p:cNvPr>
          <p:cNvSpPr txBox="1">
            <a:spLocks/>
          </p:cNvSpPr>
          <p:nvPr/>
        </p:nvSpPr>
        <p:spPr bwMode="white">
          <a:xfrm>
            <a:off x="609256" y="1130412"/>
            <a:ext cx="13370156" cy="17501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1</a:t>
            </a:r>
            <a:r>
              <a:rPr lang="en-GB" sz="1400" dirty="0"/>
              <a:t>The John Adams Institute for Accelerator Science, The Blackett Laboratory, Imperial College London, London, UK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2</a:t>
            </a:r>
            <a:r>
              <a:rPr lang="en-GB" sz="1400" dirty="0"/>
              <a:t>GoLP, IPFN, Instituto Superior Tecnico, U. Lisboa, Portugal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3</a:t>
            </a:r>
            <a:r>
              <a:rPr lang="en-GB" sz="1400" dirty="0"/>
              <a:t>Deutsches </a:t>
            </a:r>
            <a:r>
              <a:rPr lang="en-GB" sz="1400" dirty="0" err="1"/>
              <a:t>Elektronen</a:t>
            </a:r>
            <a:r>
              <a:rPr lang="en-GB" sz="1400" dirty="0"/>
              <a:t>-Synchrotron (DESY), </a:t>
            </a:r>
            <a:r>
              <a:rPr lang="en-GB" sz="1400" dirty="0" err="1"/>
              <a:t>Notkestrasse</a:t>
            </a:r>
            <a:r>
              <a:rPr lang="en-GB" sz="1400" dirty="0"/>
              <a:t> 85, Hamburg, Germany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4 </a:t>
            </a:r>
            <a:r>
              <a:rPr lang="en-GB" sz="1400" dirty="0"/>
              <a:t>School of Mathematics and Physics, Queen’s University, Belfast, UK</a:t>
            </a:r>
            <a:endParaRPr lang="en-GB" sz="1400" baseline="30000" dirty="0"/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400" baseline="30000" dirty="0"/>
              <a:t>5</a:t>
            </a:r>
            <a:r>
              <a:rPr lang="en-GB" sz="1400" dirty="0"/>
              <a:t>Central Laser Facility, STFC Rutherford Appleton Laboratory, Didcot OX11 0QX, UK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015ED93-0C99-AF07-0538-355880B30015}"/>
              </a:ext>
            </a:extLst>
          </p:cNvPr>
          <p:cNvSpPr txBox="1"/>
          <p:nvPr/>
        </p:nvSpPr>
        <p:spPr>
          <a:xfrm>
            <a:off x="-6295539" y="12923643"/>
            <a:ext cx="6295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1600" dirty="0">
                <a:solidFill>
                  <a:schemeClr val="bg1"/>
                </a:solidFill>
              </a:rPr>
              <a:t>Fig. 1: Waterfall plot of electron spectra minus a reference shot (b), as a function of delay between two drive pulses, demonstrating acceleration beyond the first stage, from [1]</a:t>
            </a:r>
          </a:p>
        </p:txBody>
      </p:sp>
      <p:pic>
        <p:nvPicPr>
          <p:cNvPr id="167" name="Picture 4" descr="nature16525-f2.jpg">
            <a:extLst>
              <a:ext uri="{FF2B5EF4-FFF2-40B4-BE49-F238E27FC236}">
                <a16:creationId xmlns:a16="http://schemas.microsoft.com/office/drawing/2014/main" id="{2717D430-711B-F9DB-4F88-ACAE2433CE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0" t="51019" r="1"/>
          <a:stretch/>
        </p:blipFill>
        <p:spPr bwMode="auto">
          <a:xfrm>
            <a:off x="-6247796" y="9518436"/>
            <a:ext cx="5886676" cy="29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182" descr="A collage of images of a person's body&#10;&#10;Description automatically generated">
            <a:extLst>
              <a:ext uri="{FF2B5EF4-FFF2-40B4-BE49-F238E27FC236}">
                <a16:creationId xmlns:a16="http://schemas.microsoft.com/office/drawing/2014/main" id="{C0E5ADD6-E06E-F9E9-5C4B-A1A3FFE16B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75" t="10585" r="8178" b="9197"/>
          <a:stretch/>
        </p:blipFill>
        <p:spPr>
          <a:xfrm>
            <a:off x="-5709840" y="4854938"/>
            <a:ext cx="2860534" cy="2813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D2337-F0BD-78B1-F5C2-712789A5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9188" y="1383467"/>
            <a:ext cx="1490990" cy="847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52D908-4E45-7B11-3BE2-E7D102C43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3846" y="2438244"/>
            <a:ext cx="3476510" cy="782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44B6DD-7F2A-B589-A3D2-D82CE3ADD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97352" y="652430"/>
            <a:ext cx="3986332" cy="43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FD81E-C9DE-9C43-2B26-5F7F9E95E7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5086" y="1494829"/>
            <a:ext cx="2667000" cy="762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F32FFD6-D30E-30C6-2B7A-83622595A9E6}"/>
              </a:ext>
            </a:extLst>
          </p:cNvPr>
          <p:cNvSpPr txBox="1"/>
          <p:nvPr/>
        </p:nvSpPr>
        <p:spPr>
          <a:xfrm>
            <a:off x="-5304623" y="2555341"/>
            <a:ext cx="34767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High fields enable acceleration over small scales</a:t>
            </a:r>
          </a:p>
          <a:p>
            <a:endParaRPr lang="en-GB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Intense pulses cause injection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06F5E5-4520-DEC6-4258-F9CB7BCF25B4}"/>
              </a:ext>
            </a:extLst>
          </p:cNvPr>
          <p:cNvSpPr txBox="1"/>
          <p:nvPr/>
        </p:nvSpPr>
        <p:spPr>
          <a:xfrm>
            <a:off x="-5300575" y="5559248"/>
            <a:ext cx="39660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Generate GeV electron beams over cm scales (current record is ~8 GeV)</a:t>
            </a:r>
          </a:p>
        </p:txBody>
      </p:sp>
      <p:sp>
        <p:nvSpPr>
          <p:cNvPr id="50" name="Content Placeholder 18">
            <a:extLst>
              <a:ext uri="{FF2B5EF4-FFF2-40B4-BE49-F238E27FC236}">
                <a16:creationId xmlns:a16="http://schemas.microsoft.com/office/drawing/2014/main" id="{FC06FA15-AB06-91BB-DBFA-40FDCB83FDF4}"/>
              </a:ext>
            </a:extLst>
          </p:cNvPr>
          <p:cNvSpPr txBox="1">
            <a:spLocks/>
          </p:cNvSpPr>
          <p:nvPr/>
        </p:nvSpPr>
        <p:spPr>
          <a:xfrm>
            <a:off x="3783617" y="7914743"/>
            <a:ext cx="7060698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1" name="Content Placeholder 18">
            <a:extLst>
              <a:ext uri="{FF2B5EF4-FFF2-40B4-BE49-F238E27FC236}">
                <a16:creationId xmlns:a16="http://schemas.microsoft.com/office/drawing/2014/main" id="{EC0E6611-D052-B748-4E2C-5DEF62F8CBF0}"/>
              </a:ext>
            </a:extLst>
          </p:cNvPr>
          <p:cNvSpPr txBox="1">
            <a:spLocks/>
          </p:cNvSpPr>
          <p:nvPr/>
        </p:nvSpPr>
        <p:spPr>
          <a:xfrm>
            <a:off x="3695215" y="7939646"/>
            <a:ext cx="6506809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A laser pulse generates </a:t>
            </a:r>
            <a:r>
              <a:rPr lang="en-GB" sz="2400" b="1" dirty="0"/>
              <a:t>charge displacements</a:t>
            </a:r>
            <a:r>
              <a:rPr lang="en-GB" sz="2400" dirty="0"/>
              <a:t> and </a:t>
            </a:r>
            <a:r>
              <a:rPr lang="en-GB" sz="2400" b="1" dirty="0"/>
              <a:t>high electric fields 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Background electrons injected into the accelerating phase of the fields gain energy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Energy gain is limited by</a:t>
            </a:r>
            <a:r>
              <a:rPr lang="en-GB" sz="2400" b="1" dirty="0"/>
              <a:t> depletion </a:t>
            </a:r>
            <a:r>
              <a:rPr lang="en-GB" sz="2400" dirty="0"/>
              <a:t>and </a:t>
            </a:r>
            <a:r>
              <a:rPr lang="en-GB" sz="2400" b="1" dirty="0"/>
              <a:t>dephasing 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b="1" dirty="0"/>
              <a:t>Staging </a:t>
            </a:r>
            <a:r>
              <a:rPr lang="en-GB" sz="2400" dirty="0"/>
              <a:t>presents</a:t>
            </a:r>
            <a:r>
              <a:rPr lang="en-GB" sz="2400" b="1" dirty="0"/>
              <a:t> </a:t>
            </a:r>
            <a:r>
              <a:rPr lang="en-GB" sz="2400" dirty="0"/>
              <a:t>a solution: making use of multiple accelerating cells and laser pulses in a row </a:t>
            </a:r>
          </a:p>
        </p:txBody>
      </p:sp>
      <p:pic>
        <p:nvPicPr>
          <p:cNvPr id="72" name="Picture 4" descr="nature16525-f1.jpg">
            <a:extLst>
              <a:ext uri="{FF2B5EF4-FFF2-40B4-BE49-F238E27FC236}">
                <a16:creationId xmlns:a16="http://schemas.microsoft.com/office/drawing/2014/main" id="{08C85FAC-B0F6-7AB5-77F7-25AC98FAA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6" y="9687526"/>
            <a:ext cx="2789825" cy="118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2B54570F-23DB-7421-65D9-908992E91C98}"/>
              </a:ext>
            </a:extLst>
          </p:cNvPr>
          <p:cNvSpPr txBox="1"/>
          <p:nvPr/>
        </p:nvSpPr>
        <p:spPr>
          <a:xfrm>
            <a:off x="514914" y="10958159"/>
            <a:ext cx="32687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First demonstration of staging [1]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65697735-F515-E3F8-C12D-C3CA33E88635}"/>
              </a:ext>
            </a:extLst>
          </p:cNvPr>
          <p:cNvSpPr/>
          <p:nvPr/>
        </p:nvSpPr>
        <p:spPr>
          <a:xfrm>
            <a:off x="321609" y="7145971"/>
            <a:ext cx="10103532" cy="4708823"/>
          </a:xfrm>
          <a:prstGeom prst="roundRect">
            <a:avLst>
              <a:gd name="adj" fmla="val 1003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3CDD2C8-636A-CA80-5B6E-5BB274BD6E36}"/>
              </a:ext>
            </a:extLst>
          </p:cNvPr>
          <p:cNvGrpSpPr/>
          <p:nvPr/>
        </p:nvGrpSpPr>
        <p:grpSpPr>
          <a:xfrm rot="16200000">
            <a:off x="1117679" y="13732046"/>
            <a:ext cx="2293274" cy="3397104"/>
            <a:chOff x="964394" y="10166846"/>
            <a:chExt cx="3924126" cy="5327192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989247C0-C029-E68D-AC8F-F3156E3935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90529" y="10584259"/>
              <a:ext cx="1934054" cy="3196898"/>
            </a:xfrm>
            <a:prstGeom prst="straightConnector1">
              <a:avLst/>
            </a:prstGeom>
            <a:ln w="1428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5C21EBF8-14B2-1964-4D19-3FFDE3EDF742}"/>
                </a:ext>
              </a:extLst>
            </p:cNvPr>
            <p:cNvCxnSpPr>
              <a:cxnSpLocks/>
              <a:stCxn id="97" idx="0"/>
            </p:cNvCxnSpPr>
            <p:nvPr/>
          </p:nvCxnSpPr>
          <p:spPr>
            <a:xfrm rot="5400000" flipV="1">
              <a:off x="2187871" y="12454483"/>
              <a:ext cx="1692368" cy="2599495"/>
            </a:xfrm>
            <a:prstGeom prst="straightConnector1">
              <a:avLst/>
            </a:prstGeom>
            <a:ln w="1428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21759786-95B2-BF17-52D6-C5CBA155504F}"/>
                </a:ext>
              </a:extLst>
            </p:cNvPr>
            <p:cNvSpPr/>
            <p:nvPr/>
          </p:nvSpPr>
          <p:spPr>
            <a:xfrm rot="5400000">
              <a:off x="1493435" y="11578009"/>
              <a:ext cx="3071869" cy="2660073"/>
            </a:xfrm>
            <a:prstGeom prst="triangle">
              <a:avLst>
                <a:gd name="adj" fmla="val 46843"/>
              </a:avLst>
            </a:prstGeom>
            <a:solidFill>
              <a:srgbClr val="4472C4">
                <a:alpha val="4313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206DEAC5-4DCB-4992-5462-48976DFC2934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774798" y="12966774"/>
              <a:ext cx="262565" cy="5927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F867570-A43E-0027-39E7-B831E69CBE77}"/>
                </a:ext>
              </a:extLst>
            </p:cNvPr>
            <p:cNvSpPr txBox="1"/>
            <p:nvPr/>
          </p:nvSpPr>
          <p:spPr>
            <a:xfrm rot="5400000">
              <a:off x="4042748" y="13140984"/>
              <a:ext cx="1294459" cy="397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Pre-plasma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A630F583-8DE7-AFBE-FD9D-9522C08548AA}"/>
                </a:ext>
              </a:extLst>
            </p:cNvPr>
            <p:cNvCxnSpPr>
              <a:cxnSpLocks/>
              <a:endCxn id="105" idx="7"/>
            </p:cNvCxnSpPr>
            <p:nvPr/>
          </p:nvCxnSpPr>
          <p:spPr>
            <a:xfrm rot="5400000">
              <a:off x="2078230" y="10495390"/>
              <a:ext cx="329785" cy="9435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A0C2908-DD53-2BE8-7C49-BB3ED82C644C}"/>
                    </a:ext>
                  </a:extLst>
                </p:cNvPr>
                <p:cNvSpPr txBox="1"/>
                <p:nvPr/>
              </p:nvSpPr>
              <p:spPr>
                <a:xfrm rot="5400000">
                  <a:off x="2968197" y="10665583"/>
                  <a:ext cx="1692370" cy="6948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Critical Surface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A0C2908-DD53-2BE8-7C49-BB3ED82C6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968197" y="10665583"/>
                  <a:ext cx="1692370" cy="694896"/>
                </a:xfrm>
                <a:prstGeom prst="rect">
                  <a:avLst/>
                </a:prstGeom>
                <a:blipFill>
                  <a:blip r:embed="rId12"/>
                  <a:stretch>
                    <a:fillRect t="-3125" r="-27907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30DED37-BF47-A260-B71F-1E4C52554EED}"/>
                </a:ext>
              </a:extLst>
            </p:cNvPr>
            <p:cNvSpPr/>
            <p:nvPr/>
          </p:nvSpPr>
          <p:spPr>
            <a:xfrm>
              <a:off x="1386413" y="10983025"/>
              <a:ext cx="450950" cy="1017835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78BAF59-E46D-B83C-7E74-338F90F630C1}"/>
                </a:ext>
              </a:extLst>
            </p:cNvPr>
            <p:cNvSpPr/>
            <p:nvPr/>
          </p:nvSpPr>
          <p:spPr>
            <a:xfrm>
              <a:off x="1500167" y="12454053"/>
              <a:ext cx="274115" cy="66170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D917480-9A10-2936-C93F-A0FFF1A2524C}"/>
                </a:ext>
              </a:extLst>
            </p:cNvPr>
            <p:cNvSpPr/>
            <p:nvPr/>
          </p:nvSpPr>
          <p:spPr>
            <a:xfrm>
              <a:off x="1527476" y="13386422"/>
              <a:ext cx="274115" cy="1616354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D0073DB-32F9-93B7-13E9-185222659E00}"/>
                </a:ext>
              </a:extLst>
            </p:cNvPr>
            <p:cNvSpPr/>
            <p:nvPr/>
          </p:nvSpPr>
          <p:spPr>
            <a:xfrm rot="5400000">
              <a:off x="-1236640" y="12523090"/>
              <a:ext cx="5171982" cy="769913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 dirty="0"/>
                <a:t>Kapton Tape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78EA297-707B-2001-92D9-60EE30F740E5}"/>
                  </a:ext>
                </a:extLst>
              </p:cNvPr>
              <p:cNvSpPr txBox="1"/>
              <p:nvPr/>
            </p:nvSpPr>
            <p:spPr>
              <a:xfrm>
                <a:off x="369721" y="20880050"/>
                <a:ext cx="601317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3"/>
                  </a:spcAft>
                </a:pPr>
                <a:r>
                  <a:rPr lang="en-GB" sz="2400" dirty="0">
                    <a:solidFill>
                      <a:schemeClr val="tx1"/>
                    </a:solidFill>
                  </a:rPr>
                  <a:t>Experiment at the CLF using </a:t>
                </a:r>
                <a:r>
                  <a:rPr lang="en-GB" sz="2400" dirty="0"/>
                  <a:t>Astra-</a:t>
                </a:r>
                <a:r>
                  <a:rPr lang="en-GB" sz="2400" dirty="0">
                    <a:solidFill>
                      <a:schemeClr val="tx1"/>
                    </a:solidFill>
                  </a:rPr>
                  <a:t>Gemini: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J,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fs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= 800 nm [3]</a:t>
                </a:r>
              </a:p>
            </p:txBody>
          </p:sp>
        </mc:Choice>
        <mc:Fallback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78EA297-707B-2001-92D9-60EE30F74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21" y="20880050"/>
                <a:ext cx="6013170" cy="830997"/>
              </a:xfrm>
              <a:prstGeom prst="rect">
                <a:avLst/>
              </a:prstGeom>
              <a:blipFill>
                <a:blip r:embed="rId13"/>
                <a:stretch>
                  <a:fillRect l="-1688" t="-6061" r="-253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3" name="Rounded Rectangle 172">
            <a:extLst>
              <a:ext uri="{FF2B5EF4-FFF2-40B4-BE49-F238E27FC236}">
                <a16:creationId xmlns:a16="http://schemas.microsoft.com/office/drawing/2014/main" id="{0AE7F496-193D-CE7F-6BDF-2A5B4822DB0C}"/>
              </a:ext>
            </a:extLst>
          </p:cNvPr>
          <p:cNvSpPr/>
          <p:nvPr/>
        </p:nvSpPr>
        <p:spPr>
          <a:xfrm>
            <a:off x="321609" y="20124440"/>
            <a:ext cx="10103531" cy="719096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61CA9775-F1CE-660C-E728-97C099AABD0C}"/>
              </a:ext>
            </a:extLst>
          </p:cNvPr>
          <p:cNvSpPr/>
          <p:nvPr/>
        </p:nvSpPr>
        <p:spPr>
          <a:xfrm>
            <a:off x="5133435" y="21980361"/>
            <a:ext cx="1115596" cy="89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Far field Camera</a:t>
            </a:r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E2B001FF-B16F-440B-EE57-2B26834495EF}"/>
              </a:ext>
            </a:extLst>
          </p:cNvPr>
          <p:cNvSpPr/>
          <p:nvPr/>
        </p:nvSpPr>
        <p:spPr>
          <a:xfrm>
            <a:off x="5407409" y="23135970"/>
            <a:ext cx="913824" cy="89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Calorimeter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90EE10-149B-BF73-13D3-B9AD8A1C4B51}"/>
              </a:ext>
            </a:extLst>
          </p:cNvPr>
          <p:cNvGrpSpPr/>
          <p:nvPr/>
        </p:nvGrpSpPr>
        <p:grpSpPr>
          <a:xfrm>
            <a:off x="409194" y="21936535"/>
            <a:ext cx="3480870" cy="2215354"/>
            <a:chOff x="354265" y="18260864"/>
            <a:chExt cx="3948095" cy="2388212"/>
          </a:xfrm>
        </p:grpSpPr>
        <p:pic>
          <p:nvPicPr>
            <p:cNvPr id="1054" name="Picture 2" descr="Close-up of a machine&#10;&#10;Description automatically generated">
              <a:extLst>
                <a:ext uri="{FF2B5EF4-FFF2-40B4-BE49-F238E27FC236}">
                  <a16:creationId xmlns:a16="http://schemas.microsoft.com/office/drawing/2014/main" id="{E7C967EC-5E3C-64EE-1165-47D130F53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08" r="24957" b="26551"/>
            <a:stretch/>
          </p:blipFill>
          <p:spPr bwMode="auto">
            <a:xfrm rot="10800000">
              <a:off x="354265" y="18360321"/>
              <a:ext cx="3675831" cy="228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6E9205CC-413C-DC19-6DE1-CA87C8673E8E}"/>
                </a:ext>
              </a:extLst>
            </p:cNvPr>
            <p:cNvSpPr txBox="1"/>
            <p:nvPr/>
          </p:nvSpPr>
          <p:spPr>
            <a:xfrm>
              <a:off x="1775739" y="18895186"/>
              <a:ext cx="252662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cs typeface="Calibri"/>
                </a:rPr>
                <a:t>Laser #2</a:t>
              </a:r>
            </a:p>
          </p:txBody>
        </p:sp>
        <p:cxnSp>
          <p:nvCxnSpPr>
            <p:cNvPr id="1059" name="Straight Arrow Connector 1058">
              <a:extLst>
                <a:ext uri="{FF2B5EF4-FFF2-40B4-BE49-F238E27FC236}">
                  <a16:creationId xmlns:a16="http://schemas.microsoft.com/office/drawing/2014/main" id="{77652AD7-B859-9C1E-45FD-49EEBA294E9E}"/>
                </a:ext>
              </a:extLst>
            </p:cNvPr>
            <p:cNvCxnSpPr>
              <a:cxnSpLocks/>
            </p:cNvCxnSpPr>
            <p:nvPr/>
          </p:nvCxnSpPr>
          <p:spPr>
            <a:xfrm>
              <a:off x="1522984" y="18395356"/>
              <a:ext cx="0" cy="1023576"/>
            </a:xfrm>
            <a:prstGeom prst="straightConnector1">
              <a:avLst/>
            </a:prstGeom>
            <a:ln w="104775">
              <a:solidFill>
                <a:srgbClr val="00B0F0"/>
              </a:solidFill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56" name="Straight Arrow Connector 1055">
              <a:extLst>
                <a:ext uri="{FF2B5EF4-FFF2-40B4-BE49-F238E27FC236}">
                  <a16:creationId xmlns:a16="http://schemas.microsoft.com/office/drawing/2014/main" id="{B22ECB11-BF16-499C-6B0A-DFA379F17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6020" y="19467317"/>
              <a:ext cx="2642780" cy="56061"/>
            </a:xfrm>
            <a:prstGeom prst="straightConnector1">
              <a:avLst/>
            </a:prstGeom>
            <a:ln w="104775">
              <a:solidFill>
                <a:srgbClr val="00B0F0"/>
              </a:solidFill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AA246D7A-8B08-D1D3-BF78-C91E6A2AB5E4}"/>
                </a:ext>
              </a:extLst>
            </p:cNvPr>
            <p:cNvSpPr/>
            <p:nvPr/>
          </p:nvSpPr>
          <p:spPr>
            <a:xfrm rot="2891231">
              <a:off x="251157" y="19311032"/>
              <a:ext cx="2373638" cy="273301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     Plasma    Mirror</a:t>
              </a:r>
            </a:p>
          </p:txBody>
        </p:sp>
      </p:grpSp>
      <p:sp>
        <p:nvSpPr>
          <p:cNvPr id="229" name="TextBox 228">
            <a:extLst>
              <a:ext uri="{FF2B5EF4-FFF2-40B4-BE49-F238E27FC236}">
                <a16:creationId xmlns:a16="http://schemas.microsoft.com/office/drawing/2014/main" id="{D000C55A-B809-E4CB-CA03-59F30FF4240C}"/>
              </a:ext>
            </a:extLst>
          </p:cNvPr>
          <p:cNvSpPr txBox="1"/>
          <p:nvPr/>
        </p:nvSpPr>
        <p:spPr>
          <a:xfrm>
            <a:off x="6764596" y="19163521"/>
            <a:ext cx="4185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Fig. </a:t>
            </a:r>
            <a:r>
              <a:rPr lang="en-GB" sz="2000" b="1" dirty="0"/>
              <a:t>1: </a:t>
            </a:r>
            <a:r>
              <a:rPr lang="en-GB" sz="2000" dirty="0"/>
              <a:t>Pulse trace showing contrast of Astra-Gemini beam</a:t>
            </a:r>
            <a:endParaRPr lang="en-US" sz="2000" dirty="0"/>
          </a:p>
        </p:txBody>
      </p:sp>
      <p:sp>
        <p:nvSpPr>
          <p:cNvPr id="1102" name="TextBox 1101">
            <a:extLst>
              <a:ext uri="{FF2B5EF4-FFF2-40B4-BE49-F238E27FC236}">
                <a16:creationId xmlns:a16="http://schemas.microsoft.com/office/drawing/2014/main" id="{E7C14295-2AB9-BBA8-34D2-2BC2690D896F}"/>
              </a:ext>
            </a:extLst>
          </p:cNvPr>
          <p:cNvSpPr txBox="1"/>
          <p:nvPr/>
        </p:nvSpPr>
        <p:spPr>
          <a:xfrm>
            <a:off x="8494913" y="26651714"/>
            <a:ext cx="1128261" cy="16228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103" name="Graphic 1102">
            <a:extLst>
              <a:ext uri="{FF2B5EF4-FFF2-40B4-BE49-F238E27FC236}">
                <a16:creationId xmlns:a16="http://schemas.microsoft.com/office/drawing/2014/main" id="{2E0B4B91-43B1-EC47-C566-F4E21AABB4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55313" y="25104954"/>
            <a:ext cx="4877492" cy="3447567"/>
          </a:xfrm>
          <a:prstGeom prst="rect">
            <a:avLst/>
          </a:prstGeom>
        </p:spPr>
      </p:pic>
      <p:pic>
        <p:nvPicPr>
          <p:cNvPr id="1104" name="Graphic 1103">
            <a:extLst>
              <a:ext uri="{FF2B5EF4-FFF2-40B4-BE49-F238E27FC236}">
                <a16:creationId xmlns:a16="http://schemas.microsoft.com/office/drawing/2014/main" id="{C55E4957-BEF1-61F8-8BF2-2113B79E76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5014" y="25094699"/>
            <a:ext cx="4805632" cy="33967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19" name="TextBox 1118">
                <a:extLst>
                  <a:ext uri="{FF2B5EF4-FFF2-40B4-BE49-F238E27FC236}">
                    <a16:creationId xmlns:a16="http://schemas.microsoft.com/office/drawing/2014/main" id="{F16DAFEC-B4B8-0054-4335-002748BD1080}"/>
                  </a:ext>
                </a:extLst>
              </p:cNvPr>
              <p:cNvSpPr txBox="1"/>
              <p:nvPr/>
            </p:nvSpPr>
            <p:spPr>
              <a:xfrm>
                <a:off x="823677" y="28548548"/>
                <a:ext cx="9717862" cy="714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Fig 2:</a:t>
                </a:r>
                <a:r>
                  <a:rPr lang="en-US" sz="2000" dirty="0"/>
                  <a:t> </a:t>
                </a:r>
                <a:r>
                  <a:rPr lang="en-US" sz="2000" b="1" dirty="0"/>
                  <a:t>(a)</a:t>
                </a:r>
                <a:r>
                  <a:rPr lang="en-US" sz="2000" dirty="0"/>
                  <a:t> Reflectivity and </a:t>
                </a:r>
                <a:r>
                  <a:rPr lang="en-US" sz="2000" b="1" dirty="0"/>
                  <a:t>(b)</a:t>
                </a:r>
                <a:r>
                  <a:rPr lang="en-US" sz="2000" dirty="0"/>
                  <a:t> reflected pulse quality of laser pulse at on-tape intensities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sup>
                    </m:sSup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p>
                    </m:sSup>
                    <m:r>
                      <a:rPr lang="en-GB" sz="2000" b="1" i="0" smtClean="0">
                        <a:latin typeface="Cambria Math" panose="02040503050406030204" pitchFamily="18" charset="0"/>
                      </a:rPr>
                      <m:t>𝐖</m:t>
                    </m:r>
                    <m:sSup>
                      <m:sSup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1119" name="TextBox 1118">
                <a:extLst>
                  <a:ext uri="{FF2B5EF4-FFF2-40B4-BE49-F238E27FC236}">
                    <a16:creationId xmlns:a16="http://schemas.microsoft.com/office/drawing/2014/main" id="{F16DAFEC-B4B8-0054-4335-002748BD1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77" y="28548548"/>
                <a:ext cx="9717862" cy="714876"/>
              </a:xfrm>
              <a:prstGeom prst="rect">
                <a:avLst/>
              </a:prstGeom>
              <a:blipFill>
                <a:blip r:embed="rId19"/>
                <a:stretch>
                  <a:fillRect l="-522" t="-350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3" name="TextBox 1122">
            <a:extLst>
              <a:ext uri="{FF2B5EF4-FFF2-40B4-BE49-F238E27FC236}">
                <a16:creationId xmlns:a16="http://schemas.microsoft.com/office/drawing/2014/main" id="{24D85C68-B97D-259A-B75A-9581DBCA28F4}"/>
              </a:ext>
            </a:extLst>
          </p:cNvPr>
          <p:cNvSpPr txBox="1"/>
          <p:nvPr/>
        </p:nvSpPr>
        <p:spPr>
          <a:xfrm>
            <a:off x="1051571" y="25212755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(a)</a:t>
            </a:r>
            <a:endParaRPr lang="en-US" sz="2400" b="1" dirty="0"/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9701F779-70C3-9912-07FB-3760352B3865}"/>
              </a:ext>
            </a:extLst>
          </p:cNvPr>
          <p:cNvSpPr txBox="1"/>
          <p:nvPr/>
        </p:nvSpPr>
        <p:spPr>
          <a:xfrm>
            <a:off x="5779503" y="25212755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(b)</a:t>
            </a:r>
            <a:endParaRPr lang="en-US" sz="2400" b="1" dirty="0"/>
          </a:p>
        </p:txBody>
      </p:sp>
      <p:sp>
        <p:nvSpPr>
          <p:cNvPr id="1167" name="Rounded Rectangle 1166">
            <a:extLst>
              <a:ext uri="{FF2B5EF4-FFF2-40B4-BE49-F238E27FC236}">
                <a16:creationId xmlns:a16="http://schemas.microsoft.com/office/drawing/2014/main" id="{242C29BA-499B-E4BD-A091-F74DC669B050}"/>
              </a:ext>
            </a:extLst>
          </p:cNvPr>
          <p:cNvSpPr/>
          <p:nvPr/>
        </p:nvSpPr>
        <p:spPr>
          <a:xfrm>
            <a:off x="321609" y="24371488"/>
            <a:ext cx="6156433" cy="659836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1170" name="Graphic 1169">
            <a:extLst>
              <a:ext uri="{FF2B5EF4-FFF2-40B4-BE49-F238E27FC236}">
                <a16:creationId xmlns:a16="http://schemas.microsoft.com/office/drawing/2014/main" id="{B1498F44-8C0D-DE66-28A5-4652F57884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054" t="8213" r="9297"/>
          <a:stretch/>
        </p:blipFill>
        <p:spPr>
          <a:xfrm>
            <a:off x="11495931" y="7892803"/>
            <a:ext cx="4052492" cy="2743297"/>
          </a:xfrm>
          <a:prstGeom prst="rect">
            <a:avLst/>
          </a:prstGeom>
        </p:spPr>
      </p:pic>
      <p:sp>
        <p:nvSpPr>
          <p:cNvPr id="1171" name="Oval 1170">
            <a:extLst>
              <a:ext uri="{FF2B5EF4-FFF2-40B4-BE49-F238E27FC236}">
                <a16:creationId xmlns:a16="http://schemas.microsoft.com/office/drawing/2014/main" id="{8E9EF3AF-C96A-2CEB-125B-202C9E8369D1}"/>
              </a:ext>
            </a:extLst>
          </p:cNvPr>
          <p:cNvSpPr/>
          <p:nvPr/>
        </p:nvSpPr>
        <p:spPr>
          <a:xfrm>
            <a:off x="13410606" y="7986697"/>
            <a:ext cx="292592" cy="241917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73" name="TextBox 1172">
                <a:extLst>
                  <a:ext uri="{FF2B5EF4-FFF2-40B4-BE49-F238E27FC236}">
                    <a16:creationId xmlns:a16="http://schemas.microsoft.com/office/drawing/2014/main" id="{005EA618-2594-E13E-FA36-A4A48A804D4E}"/>
                  </a:ext>
                </a:extLst>
              </p:cNvPr>
              <p:cNvSpPr txBox="1"/>
              <p:nvPr/>
            </p:nvSpPr>
            <p:spPr>
              <a:xfrm>
                <a:off x="13778106" y="8787682"/>
                <a:ext cx="1802359" cy="94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455±28 </m:t>
                      </m:r>
                      <m:r>
                        <a:rPr lang="en-GB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73" name="TextBox 1172">
                <a:extLst>
                  <a:ext uri="{FF2B5EF4-FFF2-40B4-BE49-F238E27FC236}">
                    <a16:creationId xmlns:a16="http://schemas.microsoft.com/office/drawing/2014/main" id="{005EA618-2594-E13E-FA36-A4A48A804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8106" y="8787682"/>
                <a:ext cx="1802359" cy="944169"/>
              </a:xfrm>
              <a:prstGeom prst="rect">
                <a:avLst/>
              </a:prstGeom>
              <a:blipFill>
                <a:blip r:embed="rId2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4" name="TextBox 1173">
            <a:extLst>
              <a:ext uri="{FF2B5EF4-FFF2-40B4-BE49-F238E27FC236}">
                <a16:creationId xmlns:a16="http://schemas.microsoft.com/office/drawing/2014/main" id="{4C1F0C6A-88A2-D522-5075-8E8E25433F64}"/>
              </a:ext>
            </a:extLst>
          </p:cNvPr>
          <p:cNvSpPr txBox="1"/>
          <p:nvPr/>
        </p:nvSpPr>
        <p:spPr>
          <a:xfrm>
            <a:off x="11634175" y="10813654"/>
            <a:ext cx="40524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Fig 4:</a:t>
            </a:r>
            <a:r>
              <a:rPr lang="en-US" sz="2000" dirty="0"/>
              <a:t> Electron energies across different densities, generated using a plasma mirror reflected pulse</a:t>
            </a:r>
          </a:p>
        </p:txBody>
      </p:sp>
      <p:sp>
        <p:nvSpPr>
          <p:cNvPr id="1177" name="Rounded Rectangle 1176">
            <a:extLst>
              <a:ext uri="{FF2B5EF4-FFF2-40B4-BE49-F238E27FC236}">
                <a16:creationId xmlns:a16="http://schemas.microsoft.com/office/drawing/2014/main" id="{93A262C6-A9B1-6516-E635-AB8EE6A2F86F}"/>
              </a:ext>
            </a:extLst>
          </p:cNvPr>
          <p:cNvSpPr/>
          <p:nvPr/>
        </p:nvSpPr>
        <p:spPr>
          <a:xfrm>
            <a:off x="11139357" y="12399497"/>
            <a:ext cx="9856176" cy="689108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180" name="Rounded Rectangle 1179">
            <a:extLst>
              <a:ext uri="{FF2B5EF4-FFF2-40B4-BE49-F238E27FC236}">
                <a16:creationId xmlns:a16="http://schemas.microsoft.com/office/drawing/2014/main" id="{88F9E470-4BA7-BFDE-CC13-CED98B1AC365}"/>
              </a:ext>
            </a:extLst>
          </p:cNvPr>
          <p:cNvSpPr/>
          <p:nvPr/>
        </p:nvSpPr>
        <p:spPr>
          <a:xfrm>
            <a:off x="6731938" y="20457979"/>
            <a:ext cx="3693199" cy="4214548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181" name="Rounded Rectangle 1180">
            <a:extLst>
              <a:ext uri="{FF2B5EF4-FFF2-40B4-BE49-F238E27FC236}">
                <a16:creationId xmlns:a16="http://schemas.microsoft.com/office/drawing/2014/main" id="{E4FA6955-0DC1-0432-985F-46D1697D8D0C}"/>
              </a:ext>
            </a:extLst>
          </p:cNvPr>
          <p:cNvSpPr/>
          <p:nvPr/>
        </p:nvSpPr>
        <p:spPr>
          <a:xfrm>
            <a:off x="4183701" y="14872977"/>
            <a:ext cx="6241437" cy="1708386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182" name="Rounded Rectangle 1181">
            <a:extLst>
              <a:ext uri="{FF2B5EF4-FFF2-40B4-BE49-F238E27FC236}">
                <a16:creationId xmlns:a16="http://schemas.microsoft.com/office/drawing/2014/main" id="{560DDF01-CE46-4745-20F5-77417366E853}"/>
              </a:ext>
            </a:extLst>
          </p:cNvPr>
          <p:cNvSpPr/>
          <p:nvPr/>
        </p:nvSpPr>
        <p:spPr>
          <a:xfrm>
            <a:off x="15761574" y="6810014"/>
            <a:ext cx="5267787" cy="5390481"/>
          </a:xfrm>
          <a:prstGeom prst="roundRect">
            <a:avLst>
              <a:gd name="adj" fmla="val 14403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1198" name="Picture 1197">
            <a:extLst>
              <a:ext uri="{FF2B5EF4-FFF2-40B4-BE49-F238E27FC236}">
                <a16:creationId xmlns:a16="http://schemas.microsoft.com/office/drawing/2014/main" id="{1419F489-13F5-8AFA-88EE-9F6FED5C8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787" y="20957724"/>
            <a:ext cx="2665691" cy="199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9" name="TextBox 1198">
            <a:extLst>
              <a:ext uri="{FF2B5EF4-FFF2-40B4-BE49-F238E27FC236}">
                <a16:creationId xmlns:a16="http://schemas.microsoft.com/office/drawing/2014/main" id="{746447E2-3099-8302-BA05-B76BA995F144}"/>
              </a:ext>
            </a:extLst>
          </p:cNvPr>
          <p:cNvSpPr txBox="1"/>
          <p:nvPr/>
        </p:nvSpPr>
        <p:spPr>
          <a:xfrm>
            <a:off x="11169672" y="20957724"/>
            <a:ext cx="41901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Fig 5:</a:t>
            </a:r>
            <a:r>
              <a:rPr lang="en-US" sz="2000" dirty="0"/>
              <a:t> FBPIC [4] simulations exploring propagation of a realistic pulse </a:t>
            </a:r>
            <a:r>
              <a:rPr lang="en-US" sz="2000" b="1" dirty="0"/>
              <a:t>(a) </a:t>
            </a:r>
            <a:r>
              <a:rPr lang="en-US" sz="2000" dirty="0"/>
              <a:t>(from </a:t>
            </a:r>
            <a:r>
              <a:rPr lang="en-US" sz="2000" dirty="0" err="1"/>
              <a:t>LaSY</a:t>
            </a:r>
            <a:r>
              <a:rPr lang="en-US" sz="2000" dirty="0"/>
              <a:t> [5]), and</a:t>
            </a:r>
            <a:r>
              <a:rPr lang="en-US" sz="2000" b="1" dirty="0"/>
              <a:t> </a:t>
            </a:r>
            <a:r>
              <a:rPr lang="en-US" sz="2000" dirty="0"/>
              <a:t>generation and acceleration of electrons </a:t>
            </a:r>
            <a:r>
              <a:rPr lang="en-US" sz="2000" b="1" dirty="0"/>
              <a:t>(b)</a:t>
            </a:r>
            <a:r>
              <a:rPr lang="en-US" sz="2000" dirty="0"/>
              <a:t> with electrons reaching 200-300 MeV</a:t>
            </a:r>
          </a:p>
        </p:txBody>
      </p:sp>
      <p:sp>
        <p:nvSpPr>
          <p:cNvPr id="1200" name="Rounded Rectangle 1199">
            <a:extLst>
              <a:ext uri="{FF2B5EF4-FFF2-40B4-BE49-F238E27FC236}">
                <a16:creationId xmlns:a16="http://schemas.microsoft.com/office/drawing/2014/main" id="{CD3AFA0F-AD70-13E2-2050-1129E09DB8D5}"/>
              </a:ext>
            </a:extLst>
          </p:cNvPr>
          <p:cNvSpPr/>
          <p:nvPr/>
        </p:nvSpPr>
        <p:spPr>
          <a:xfrm>
            <a:off x="-408464" y="29366334"/>
            <a:ext cx="23808791" cy="1392569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rgbClr val="00B0F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02" name="TextBox 1201">
                <a:extLst>
                  <a:ext uri="{FF2B5EF4-FFF2-40B4-BE49-F238E27FC236}">
                    <a16:creationId xmlns:a16="http://schemas.microsoft.com/office/drawing/2014/main" id="{BE108C7D-BC18-29E2-BAE8-6EFE6D5296C4}"/>
                  </a:ext>
                </a:extLst>
              </p:cNvPr>
              <p:cNvSpPr txBox="1"/>
              <p:nvPr/>
            </p:nvSpPr>
            <p:spPr>
              <a:xfrm>
                <a:off x="22767904" y="16743294"/>
                <a:ext cx="1194054" cy="488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𝑾</m:t>
                    </m:r>
                    <m:sSup>
                      <m:sSup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1" dirty="0"/>
                  <a:t> </a:t>
                </a:r>
              </a:p>
              <a:p>
                <a:r>
                  <a:rPr lang="en-GB" b="1" dirty="0"/>
                  <a:t>Ionization</a:t>
                </a:r>
                <a:endParaRPr lang="en-US" b="1" dirty="0"/>
              </a:p>
            </p:txBody>
          </p:sp>
        </mc:Choice>
        <mc:Fallback>
          <p:sp>
            <p:nvSpPr>
              <p:cNvPr id="1202" name="TextBox 1201">
                <a:extLst>
                  <a:ext uri="{FF2B5EF4-FFF2-40B4-BE49-F238E27FC236}">
                    <a16:creationId xmlns:a16="http://schemas.microsoft.com/office/drawing/2014/main" id="{BE108C7D-BC18-29E2-BAE8-6EFE6D529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7904" y="16743294"/>
                <a:ext cx="1194054" cy="488019"/>
              </a:xfrm>
              <a:prstGeom prst="rect">
                <a:avLst/>
              </a:prstGeom>
              <a:blipFill>
                <a:blip r:embed="rId24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3" name="TextBox 1202">
                <a:extLst>
                  <a:ext uri="{FF2B5EF4-FFF2-40B4-BE49-F238E27FC236}">
                    <a16:creationId xmlns:a16="http://schemas.microsoft.com/office/drawing/2014/main" id="{92B3E949-63B0-3B65-3FA7-4AB77573AACC}"/>
                  </a:ext>
                </a:extLst>
              </p:cNvPr>
              <p:cNvSpPr txBox="1"/>
              <p:nvPr/>
            </p:nvSpPr>
            <p:spPr>
              <a:xfrm>
                <a:off x="24650534" y="12323395"/>
                <a:ext cx="36810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3.6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000" b="1" dirty="0"/>
                  <a:t> expansion</a:t>
                </a:r>
              </a:p>
            </p:txBody>
          </p:sp>
        </mc:Choice>
        <mc:Fallback>
          <p:sp>
            <p:nvSpPr>
              <p:cNvPr id="1203" name="TextBox 1202">
                <a:extLst>
                  <a:ext uri="{FF2B5EF4-FFF2-40B4-BE49-F238E27FC236}">
                    <a16:creationId xmlns:a16="http://schemas.microsoft.com/office/drawing/2014/main" id="{92B3E949-63B0-3B65-3FA7-4AB77573A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0534" y="12323395"/>
                <a:ext cx="3681073" cy="400110"/>
              </a:xfrm>
              <a:prstGeom prst="rect">
                <a:avLst/>
              </a:prstGeom>
              <a:blipFill>
                <a:blip r:embed="rId25"/>
                <a:stretch>
                  <a:fillRect l="-2062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04" name="Picture 1203" descr="A black and white symbol&#10;&#10;AI-generated content may be incorrect.">
            <a:extLst>
              <a:ext uri="{FF2B5EF4-FFF2-40B4-BE49-F238E27FC236}">
                <a16:creationId xmlns:a16="http://schemas.microsoft.com/office/drawing/2014/main" id="{90D4EEE2-715D-BA05-DCEF-C7329831242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 b="1"/>
          <a:stretch/>
        </p:blipFill>
        <p:spPr>
          <a:xfrm>
            <a:off x="22531832" y="14942249"/>
            <a:ext cx="1861980" cy="3907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05" name="TextBox 1204">
                <a:extLst>
                  <a:ext uri="{FF2B5EF4-FFF2-40B4-BE49-F238E27FC236}">
                    <a16:creationId xmlns:a16="http://schemas.microsoft.com/office/drawing/2014/main" id="{FDD33048-789E-0499-99E1-FD216FF4D99F}"/>
                  </a:ext>
                </a:extLst>
              </p:cNvPr>
              <p:cNvSpPr txBox="1"/>
              <p:nvPr/>
            </p:nvSpPr>
            <p:spPr>
              <a:xfrm>
                <a:off x="21352862" y="12172028"/>
                <a:ext cx="3444523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1205" name="TextBox 1204">
                <a:extLst>
                  <a:ext uri="{FF2B5EF4-FFF2-40B4-BE49-F238E27FC236}">
                    <a16:creationId xmlns:a16="http://schemas.microsoft.com/office/drawing/2014/main" id="{FDD33048-789E-0499-99E1-FD216FF4D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2862" y="12172028"/>
                <a:ext cx="3444523" cy="53091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4" name="Content Placeholder 18">
            <a:extLst>
              <a:ext uri="{FF2B5EF4-FFF2-40B4-BE49-F238E27FC236}">
                <a16:creationId xmlns:a16="http://schemas.microsoft.com/office/drawing/2014/main" id="{93494CD9-4B1B-4A6F-5F98-57E39DC38D6A}"/>
              </a:ext>
            </a:extLst>
          </p:cNvPr>
          <p:cNvSpPr txBox="1">
            <a:spLocks/>
          </p:cNvSpPr>
          <p:nvPr/>
        </p:nvSpPr>
        <p:spPr>
          <a:xfrm>
            <a:off x="14523474" y="22563333"/>
            <a:ext cx="6731290" cy="2810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400" dirty="0"/>
          </a:p>
        </p:txBody>
      </p:sp>
      <p:sp>
        <p:nvSpPr>
          <p:cNvPr id="1216" name="Rectangle 1215">
            <a:extLst>
              <a:ext uri="{FF2B5EF4-FFF2-40B4-BE49-F238E27FC236}">
                <a16:creationId xmlns:a16="http://schemas.microsoft.com/office/drawing/2014/main" id="{E5CA4C32-0A54-E3A4-2735-B8AA08DCF32B}"/>
              </a:ext>
            </a:extLst>
          </p:cNvPr>
          <p:cNvSpPr/>
          <p:nvPr/>
        </p:nvSpPr>
        <p:spPr>
          <a:xfrm>
            <a:off x="11324542" y="13385126"/>
            <a:ext cx="5871064" cy="573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Reductions in Reflectivity</a:t>
            </a:r>
          </a:p>
        </p:txBody>
      </p:sp>
      <p:grpSp>
        <p:nvGrpSpPr>
          <p:cNvPr id="1222" name="Group 1221">
            <a:extLst>
              <a:ext uri="{FF2B5EF4-FFF2-40B4-BE49-F238E27FC236}">
                <a16:creationId xmlns:a16="http://schemas.microsoft.com/office/drawing/2014/main" id="{B4722FA0-72F8-FAA1-274D-FFEECEB132F7}"/>
              </a:ext>
            </a:extLst>
          </p:cNvPr>
          <p:cNvGrpSpPr/>
          <p:nvPr/>
        </p:nvGrpSpPr>
        <p:grpSpPr>
          <a:xfrm>
            <a:off x="28966367" y="14725863"/>
            <a:ext cx="4066304" cy="3830664"/>
            <a:chOff x="6243638" y="1896203"/>
            <a:chExt cx="4066304" cy="3830664"/>
          </a:xfrm>
        </p:grpSpPr>
        <p:pic>
          <p:nvPicPr>
            <p:cNvPr id="1223" name="Picture 1222" descr="A screenshot of a computer generated image&#10;&#10;AI-generated content may be incorrect.">
              <a:extLst>
                <a:ext uri="{FF2B5EF4-FFF2-40B4-BE49-F238E27FC236}">
                  <a16:creationId xmlns:a16="http://schemas.microsoft.com/office/drawing/2014/main" id="{FAF8A07D-9E3D-845A-9DB8-EA1F1DEEA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1149" t="32063"/>
            <a:stretch/>
          </p:blipFill>
          <p:spPr>
            <a:xfrm>
              <a:off x="6243638" y="3051002"/>
              <a:ext cx="4066304" cy="2675865"/>
            </a:xfrm>
            <a:prstGeom prst="rect">
              <a:avLst/>
            </a:prstGeom>
          </p:spPr>
        </p:pic>
        <p:pic>
          <p:nvPicPr>
            <p:cNvPr id="1224" name="Picture 1223" descr="A screenshot of a computer generated image&#10;&#10;AI-generated content may be incorrect.">
              <a:extLst>
                <a:ext uri="{FF2B5EF4-FFF2-40B4-BE49-F238E27FC236}">
                  <a16:creationId xmlns:a16="http://schemas.microsoft.com/office/drawing/2014/main" id="{99B2081C-7605-C44D-AC26-07508549C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33313" b="66365"/>
            <a:stretch/>
          </p:blipFill>
          <p:spPr>
            <a:xfrm>
              <a:off x="7566742" y="1896203"/>
              <a:ext cx="2743200" cy="1324804"/>
            </a:xfrm>
            <a:prstGeom prst="rect">
              <a:avLst/>
            </a:prstGeom>
          </p:spPr>
        </p:pic>
      </p:grpSp>
      <p:sp>
        <p:nvSpPr>
          <p:cNvPr id="1226" name="Text Placeholder 11">
            <a:extLst>
              <a:ext uri="{FF2B5EF4-FFF2-40B4-BE49-F238E27FC236}">
                <a16:creationId xmlns:a16="http://schemas.microsoft.com/office/drawing/2014/main" id="{8403E520-F81A-C3EB-41AF-12B3A6A8B157}"/>
              </a:ext>
            </a:extLst>
          </p:cNvPr>
          <p:cNvSpPr txBox="1">
            <a:spLocks/>
          </p:cNvSpPr>
          <p:nvPr/>
        </p:nvSpPr>
        <p:spPr bwMode="white">
          <a:xfrm>
            <a:off x="211994" y="28775166"/>
            <a:ext cx="10479818" cy="17501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dirty="0"/>
              <a:t>This project has received funding from the European Union’s Horizon 2020 Research and </a:t>
            </a:r>
            <a:r>
              <a:rPr lang="en-GB" sz="1800" dirty="0">
                <a:cs typeface="Arial" panose="020B0604020202020204" pitchFamily="34" charset="0"/>
              </a:rPr>
              <a:t>Innovation programme under Grant Agreement No 101004730 "I.FAST". </a:t>
            </a:r>
            <a:r>
              <a:rPr lang="en-GB" sz="1800" dirty="0">
                <a:effectLst/>
                <a:cs typeface="Arial" panose="020B0604020202020204" pitchFamily="34" charset="0"/>
              </a:rPr>
              <a:t>and the STFC John Adams Institute #ST/V001639/1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endParaRPr lang="en-GB" sz="1800" dirty="0"/>
          </a:p>
        </p:txBody>
      </p:sp>
      <p:sp>
        <p:nvSpPr>
          <p:cNvPr id="1217" name="Rounded Rectangle 1216">
            <a:extLst>
              <a:ext uri="{FF2B5EF4-FFF2-40B4-BE49-F238E27FC236}">
                <a16:creationId xmlns:a16="http://schemas.microsoft.com/office/drawing/2014/main" id="{35C9F454-0CDD-713B-3E85-4CAA5575613A}"/>
              </a:ext>
            </a:extLst>
          </p:cNvPr>
          <p:cNvSpPr/>
          <p:nvPr/>
        </p:nvSpPr>
        <p:spPr>
          <a:xfrm>
            <a:off x="11145484" y="13331447"/>
            <a:ext cx="6241436" cy="3894824"/>
          </a:xfrm>
          <a:prstGeom prst="roundRect">
            <a:avLst>
              <a:gd name="adj" fmla="val 5892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1233" name="Picture 1232" descr="A graph of a graph&#10;&#10;AI-generated content may be incorrect.">
            <a:extLst>
              <a:ext uri="{FF2B5EF4-FFF2-40B4-BE49-F238E27FC236}">
                <a16:creationId xmlns:a16="http://schemas.microsoft.com/office/drawing/2014/main" id="{B311B709-6B40-9E60-553D-093C81E843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923" y="19610317"/>
            <a:ext cx="2220548" cy="1791828"/>
          </a:xfrm>
          <a:prstGeom prst="rect">
            <a:avLst/>
          </a:prstGeom>
        </p:spPr>
      </p:pic>
      <p:sp>
        <p:nvSpPr>
          <p:cNvPr id="1238" name="Content Placeholder 18">
            <a:extLst>
              <a:ext uri="{FF2B5EF4-FFF2-40B4-BE49-F238E27FC236}">
                <a16:creationId xmlns:a16="http://schemas.microsoft.com/office/drawing/2014/main" id="{68386CF8-7124-D872-CA62-61D344470064}"/>
              </a:ext>
            </a:extLst>
          </p:cNvPr>
          <p:cNvSpPr txBox="1">
            <a:spLocks/>
          </p:cNvSpPr>
          <p:nvPr/>
        </p:nvSpPr>
        <p:spPr>
          <a:xfrm>
            <a:off x="11239053" y="23127949"/>
            <a:ext cx="9610137" cy="8284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2400" dirty="0"/>
              <a:t>Unable to recreate high electron energies and low threshold observed experimentally with realistic input pulse (fig. 3b, fig. 5a-b)</a:t>
            </a:r>
          </a:p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/>
          </a:p>
        </p:txBody>
      </p:sp>
      <p:sp>
        <p:nvSpPr>
          <p:cNvPr id="1239" name="TextBox 1238">
            <a:extLst>
              <a:ext uri="{FF2B5EF4-FFF2-40B4-BE49-F238E27FC236}">
                <a16:creationId xmlns:a16="http://schemas.microsoft.com/office/drawing/2014/main" id="{D82EF990-9FE6-DFB9-B5D4-BD802ABC84C0}"/>
              </a:ext>
            </a:extLst>
          </p:cNvPr>
          <p:cNvSpPr txBox="1"/>
          <p:nvPr/>
        </p:nvSpPr>
        <p:spPr>
          <a:xfrm>
            <a:off x="13436617" y="277327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1240" name="Picture 1239">
            <a:extLst>
              <a:ext uri="{FF2B5EF4-FFF2-40B4-BE49-F238E27FC236}">
                <a16:creationId xmlns:a16="http://schemas.microsoft.com/office/drawing/2014/main" id="{97225095-7013-A26D-3D06-571D75C43EB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495200" y="24364189"/>
            <a:ext cx="3292441" cy="1423067"/>
          </a:xfrm>
          <a:prstGeom prst="rect">
            <a:avLst/>
          </a:prstGeom>
        </p:spPr>
      </p:pic>
      <p:pic>
        <p:nvPicPr>
          <p:cNvPr id="1241" name="Picture 1240">
            <a:extLst>
              <a:ext uri="{FF2B5EF4-FFF2-40B4-BE49-F238E27FC236}">
                <a16:creationId xmlns:a16="http://schemas.microsoft.com/office/drawing/2014/main" id="{4ED1B02C-9107-3AF0-B63E-A6B01982FEB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720323" y="21314000"/>
            <a:ext cx="1259478" cy="1046223"/>
          </a:xfrm>
          <a:prstGeom prst="rect">
            <a:avLst/>
          </a:prstGeom>
        </p:spPr>
      </p:pic>
      <p:pic>
        <p:nvPicPr>
          <p:cNvPr id="1242" name="Picture 1241">
            <a:extLst>
              <a:ext uri="{FF2B5EF4-FFF2-40B4-BE49-F238E27FC236}">
                <a16:creationId xmlns:a16="http://schemas.microsoft.com/office/drawing/2014/main" id="{5120C960-A980-8086-9D45-8C2CBD2E5EE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8043465" y="21310152"/>
            <a:ext cx="1219404" cy="1012935"/>
          </a:xfrm>
          <a:prstGeom prst="rect">
            <a:avLst/>
          </a:prstGeom>
        </p:spPr>
      </p:pic>
      <p:pic>
        <p:nvPicPr>
          <p:cNvPr id="1243" name="Picture 1242">
            <a:extLst>
              <a:ext uri="{FF2B5EF4-FFF2-40B4-BE49-F238E27FC236}">
                <a16:creationId xmlns:a16="http://schemas.microsoft.com/office/drawing/2014/main" id="{795B4102-4881-D83B-04AD-CC8D150FF55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290651" y="17338841"/>
            <a:ext cx="3322497" cy="2625974"/>
          </a:xfrm>
          <a:prstGeom prst="rect">
            <a:avLst/>
          </a:prstGeom>
        </p:spPr>
      </p:pic>
      <p:sp>
        <p:nvSpPr>
          <p:cNvPr id="1244" name="TextBox 1243">
            <a:extLst>
              <a:ext uri="{FF2B5EF4-FFF2-40B4-BE49-F238E27FC236}">
                <a16:creationId xmlns:a16="http://schemas.microsoft.com/office/drawing/2014/main" id="{0C57AF83-32B8-F4CC-23A8-29A3C6323AB1}"/>
              </a:ext>
            </a:extLst>
          </p:cNvPr>
          <p:cNvSpPr txBox="1"/>
          <p:nvPr/>
        </p:nvSpPr>
        <p:spPr>
          <a:xfrm>
            <a:off x="17607753" y="15747599"/>
            <a:ext cx="35477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US" sz="2000" b="1" dirty="0"/>
              <a:t>Fig 6: </a:t>
            </a:r>
            <a:r>
              <a:rPr lang="en-US" sz="2000" dirty="0"/>
              <a:t>Determining early </a:t>
            </a:r>
            <a:r>
              <a:rPr lang="en-US" sz="2000" dirty="0" err="1"/>
              <a:t>ionisation</a:t>
            </a:r>
            <a:r>
              <a:rPr lang="en-US" sz="2000" dirty="0"/>
              <a:t> using </a:t>
            </a:r>
            <a:r>
              <a:rPr lang="en-US" sz="2000" dirty="0" err="1"/>
              <a:t>WarpX</a:t>
            </a:r>
            <a:r>
              <a:rPr lang="en-US" sz="2000" dirty="0"/>
              <a:t> [7] and </a:t>
            </a:r>
            <a:r>
              <a:rPr lang="en-US" sz="2000" dirty="0" err="1"/>
              <a:t>LaSY</a:t>
            </a:r>
            <a:r>
              <a:rPr lang="en-US" sz="2000" dirty="0"/>
              <a:t> [5] </a:t>
            </a:r>
            <a:r>
              <a:rPr lang="en-GB" sz="2000" dirty="0"/>
              <a:t>with a realistic temporal profile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46" name="TextBox 1245">
                <a:extLst>
                  <a:ext uri="{FF2B5EF4-FFF2-40B4-BE49-F238E27FC236}">
                    <a16:creationId xmlns:a16="http://schemas.microsoft.com/office/drawing/2014/main" id="{558B41A2-DF76-566D-D91B-0A3810B34075}"/>
                  </a:ext>
                </a:extLst>
              </p:cNvPr>
              <p:cNvSpPr txBox="1"/>
              <p:nvPr/>
            </p:nvSpPr>
            <p:spPr>
              <a:xfrm>
                <a:off x="14662237" y="17312434"/>
                <a:ext cx="1658790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US" sz="2000" b="1" dirty="0"/>
                  <a:t>Fig 7:</a:t>
                </a:r>
                <a:r>
                  <a:rPr lang="en-US" sz="2000" dirty="0"/>
                  <a:t> </a:t>
                </a:r>
                <a:r>
                  <a:rPr lang="en-GB" sz="2000" dirty="0"/>
                  <a:t>Reflectivity across intensities with no pre-pulse and </a:t>
                </a:r>
                <a:r>
                  <a:rPr lang="en-US" sz="2000" dirty="0"/>
                  <a:t>3.6 </a:t>
                </a:r>
                <a14:m>
                  <m:oMath xmlns:m="http://schemas.openxmlformats.org/officeDocument/2006/math">
                    <m:r>
                      <a:rPr lang="en-GB" sz="2000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sz="2000" b="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000" dirty="0"/>
                  <a:t> of pre-plasma. </a:t>
                </a:r>
              </a:p>
            </p:txBody>
          </p:sp>
        </mc:Choice>
        <mc:Fallback>
          <p:sp>
            <p:nvSpPr>
              <p:cNvPr id="1246" name="TextBox 1245">
                <a:extLst>
                  <a:ext uri="{FF2B5EF4-FFF2-40B4-BE49-F238E27FC236}">
                    <a16:creationId xmlns:a16="http://schemas.microsoft.com/office/drawing/2014/main" id="{558B41A2-DF76-566D-D91B-0A3810B34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2237" y="17312434"/>
                <a:ext cx="1658790" cy="2554545"/>
              </a:xfrm>
              <a:prstGeom prst="rect">
                <a:avLst/>
              </a:prstGeom>
              <a:blipFill>
                <a:blip r:embed="rId34"/>
                <a:stretch>
                  <a:fillRect l="-3817" t="-1485" b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9" name="Rounded Rectangle 1168">
            <a:extLst>
              <a:ext uri="{FF2B5EF4-FFF2-40B4-BE49-F238E27FC236}">
                <a16:creationId xmlns:a16="http://schemas.microsoft.com/office/drawing/2014/main" id="{67052562-697A-0788-E21F-69F6572B1918}"/>
              </a:ext>
            </a:extLst>
          </p:cNvPr>
          <p:cNvSpPr/>
          <p:nvPr/>
        </p:nvSpPr>
        <p:spPr>
          <a:xfrm>
            <a:off x="14613149" y="6690439"/>
            <a:ext cx="6416209" cy="1114694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127" name="Rectangle 1126">
            <a:extLst>
              <a:ext uri="{FF2B5EF4-FFF2-40B4-BE49-F238E27FC236}">
                <a16:creationId xmlns:a16="http://schemas.microsoft.com/office/drawing/2014/main" id="{F6A71AA6-31B2-941B-D7D9-65AF8E52713B}"/>
              </a:ext>
            </a:extLst>
          </p:cNvPr>
          <p:cNvSpPr/>
          <p:nvPr/>
        </p:nvSpPr>
        <p:spPr>
          <a:xfrm>
            <a:off x="343214" y="23858114"/>
            <a:ext cx="6080622" cy="1609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Plasma Mirror at High Intensities</a:t>
            </a:r>
          </a:p>
        </p:txBody>
      </p:sp>
      <p:sp>
        <p:nvSpPr>
          <p:cNvPr id="1251" name="Rounded Rectangle 1250">
            <a:extLst>
              <a:ext uri="{FF2B5EF4-FFF2-40B4-BE49-F238E27FC236}">
                <a16:creationId xmlns:a16="http://schemas.microsoft.com/office/drawing/2014/main" id="{E61C363D-BE03-900E-1356-26D4F0316B64}"/>
              </a:ext>
            </a:extLst>
          </p:cNvPr>
          <p:cNvSpPr/>
          <p:nvPr/>
        </p:nvSpPr>
        <p:spPr>
          <a:xfrm>
            <a:off x="13732583" y="20155476"/>
            <a:ext cx="7296417" cy="635901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1254" name="Picture 1253">
            <a:extLst>
              <a:ext uri="{FF2B5EF4-FFF2-40B4-BE49-F238E27FC236}">
                <a16:creationId xmlns:a16="http://schemas.microsoft.com/office/drawing/2014/main" id="{6ED55977-B043-0915-9A50-0B18BCA5A80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296999" y="20982030"/>
            <a:ext cx="2831118" cy="1947959"/>
          </a:xfrm>
          <a:prstGeom prst="rect">
            <a:avLst/>
          </a:prstGeom>
        </p:spPr>
      </p:pic>
      <p:pic>
        <p:nvPicPr>
          <p:cNvPr id="1257" name="Picture 3" descr="A graph of a line&#10;&#10;Description automatically generated">
            <a:extLst>
              <a:ext uri="{FF2B5EF4-FFF2-40B4-BE49-F238E27FC236}">
                <a16:creationId xmlns:a16="http://schemas.microsoft.com/office/drawing/2014/main" id="{623ED2E0-DE02-306A-74ED-4C697649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599" y="8144879"/>
            <a:ext cx="1966465" cy="13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" name="Text Placeholder 11">
            <a:extLst>
              <a:ext uri="{FF2B5EF4-FFF2-40B4-BE49-F238E27FC236}">
                <a16:creationId xmlns:a16="http://schemas.microsoft.com/office/drawing/2014/main" id="{A77B5D15-8B34-875D-43B1-EAFB026B173A}"/>
              </a:ext>
            </a:extLst>
          </p:cNvPr>
          <p:cNvSpPr txBox="1">
            <a:spLocks/>
          </p:cNvSpPr>
          <p:nvPr/>
        </p:nvSpPr>
        <p:spPr bwMode="white">
          <a:xfrm>
            <a:off x="11387194" y="29548544"/>
            <a:ext cx="9867570" cy="17501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spcAft>
                <a:spcPts val="603"/>
              </a:spcAft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Steinke, S., et al, Multistage coupling of independent laser-plasma accelerators.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Nature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530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(7589), 190–193</a:t>
            </a:r>
            <a:r>
              <a:rPr lang="en-GB" sz="1000" dirty="0">
                <a:latin typeface="Times New Roman" panose="02020603050405020304" pitchFamily="18" charset="0"/>
              </a:rPr>
              <a:t>, 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(2016).</a:t>
            </a:r>
          </a:p>
          <a:p>
            <a:pPr marL="228600" indent="-228600" algn="l">
              <a:spcAft>
                <a:spcPts val="603"/>
              </a:spcAft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Scott, G. G.  </a:t>
            </a:r>
            <a:r>
              <a:rPr lang="en-GB" sz="1000" dirty="0">
                <a:latin typeface="Times New Roman" panose="02020603050405020304" pitchFamily="18" charset="0"/>
              </a:rPr>
              <a:t>e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t al, Optimization of plasma mirror reflectivity and optical quality using double laser pulses.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New Journal of Physics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17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(3), 033027, (2015). </a:t>
            </a:r>
          </a:p>
          <a:p>
            <a:pPr marL="228600" indent="-228600" algn="l">
              <a:lnSpc>
                <a:spcPct val="100000"/>
              </a:lnSpc>
              <a:spcAft>
                <a:spcPts val="6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Lehe, R. et al,  A spectral, quasi-cylindrical and dispersion-free Particle-In-Cell algorithm.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Computer Physics Communications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203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 66–82. (2016)</a:t>
            </a:r>
          </a:p>
          <a:p>
            <a:pPr marL="228600" indent="-228600" algn="l">
              <a:spcAft>
                <a:spcPts val="603"/>
              </a:spcAft>
              <a:buFont typeface="+mj-lt"/>
              <a:buAutoNum type="arabicPeriod"/>
            </a:pP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Thévenet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 M, et al.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LAser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 manipulations made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eaSY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.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arXiv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GB" sz="1000" dirty="0">
                <a:latin typeface="Times New Roman" panose="02020603050405020304" pitchFamily="18" charset="0"/>
              </a:rPr>
              <a:t>(2024)</a:t>
            </a:r>
          </a:p>
          <a:p>
            <a:pPr marL="228600" indent="-228600" algn="l">
              <a:spcAft>
                <a:spcPts val="6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Xu, N., Versatile tape-drive target for high-repetition-rate laser-driven proton acceleration.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High Power Laser Science and Engineering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11</a:t>
            </a:r>
            <a:r>
              <a:rPr lang="en-GB" sz="1000" dirty="0">
                <a:latin typeface="Times New Roman" panose="02020603050405020304" pitchFamily="18" charset="0"/>
              </a:rPr>
              <a:t>, 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(2023)‌.</a:t>
            </a:r>
          </a:p>
          <a:p>
            <a:pPr marL="228600" indent="-228600" algn="l">
              <a:spcAft>
                <a:spcPts val="6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Vay, J.-L., Warp-X: A new exascale computing platform for beam–plasma simulations.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Nuclear Instruments and Methods in Physics Research Section a Accelerators Spectrometers Detectors and Associated Equipment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909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 476–479. (2018).</a:t>
            </a:r>
          </a:p>
          <a:p>
            <a:pPr marL="228600" indent="-228600" algn="l">
              <a:spcAft>
                <a:spcPts val="6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Soapy: an adaptive optics simulation written purely in Python for rapid concept development | Request PDF. (2020). </a:t>
            </a:r>
          </a:p>
          <a:p>
            <a:pPr marL="228600" indent="-228600">
              <a:spcAft>
                <a:spcPts val="603"/>
              </a:spcAft>
              <a:buFont typeface="+mj-lt"/>
              <a:buAutoNum type="arabicPeriod"/>
            </a:pPr>
            <a:r>
              <a:rPr lang="en-GB" sz="1000" b="0" i="0" dirty="0">
                <a:effectLst/>
                <a:latin typeface="Times New Roman" panose="02020603050405020304" pitchFamily="18" charset="0"/>
              </a:rPr>
              <a:t>Townson, M. J., Farley, </a:t>
            </a:r>
            <a:r>
              <a:rPr lang="en-GB" sz="1000" b="0" i="0" dirty="0" err="1">
                <a:effectLst/>
                <a:latin typeface="Times New Roman" panose="02020603050405020304" pitchFamily="18" charset="0"/>
              </a:rPr>
              <a:t>AOtools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: a Python package for adaptive optics modelling and analysis.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Optics Express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, </a:t>
            </a:r>
            <a:r>
              <a:rPr lang="en-GB" sz="1000" b="0" i="1" dirty="0">
                <a:effectLst/>
                <a:latin typeface="Times New Roman" panose="02020603050405020304" pitchFamily="18" charset="0"/>
              </a:rPr>
              <a:t>27</a:t>
            </a:r>
            <a:r>
              <a:rPr lang="en-GB" sz="1000" b="0" i="0" dirty="0">
                <a:effectLst/>
                <a:latin typeface="Times New Roman" panose="02020603050405020304" pitchFamily="18" charset="0"/>
              </a:rPr>
              <a:t>(22), 31316.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(2019)</a:t>
            </a:r>
            <a:r>
              <a:rPr lang="en-GB" sz="800" b="0" i="0" dirty="0">
                <a:effectLst/>
                <a:latin typeface="Times New Roman" panose="02020603050405020304" pitchFamily="18" charset="0"/>
              </a:rPr>
              <a:t>‌</a:t>
            </a:r>
          </a:p>
          <a:p>
            <a:pPr algn="l"/>
            <a:endParaRPr lang="en-GB" sz="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28600" indent="-228600" algn="l">
              <a:spcAft>
                <a:spcPts val="603"/>
              </a:spcAft>
              <a:buFont typeface="+mj-lt"/>
              <a:buAutoNum type="arabicPeriod"/>
            </a:pPr>
            <a:endParaRPr lang="en-GB" sz="1100" b="0" i="0" dirty="0"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GB" sz="1100" b="0" i="0" dirty="0">
                <a:effectLst/>
                <a:latin typeface="Times New Roman" panose="02020603050405020304" pitchFamily="18" charset="0"/>
              </a:rPr>
              <a:t>‌</a:t>
            </a:r>
            <a:endParaRPr lang="en-GB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91E76C-81FE-EDB5-DE88-694DE604D86B}"/>
                  </a:ext>
                </a:extLst>
              </p:cNvPr>
              <p:cNvSpPr txBox="1"/>
              <p:nvPr/>
            </p:nvSpPr>
            <p:spPr>
              <a:xfrm>
                <a:off x="481458" y="8473082"/>
                <a:ext cx="894974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91E76C-81FE-EDB5-DE88-694DE604D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58" y="8473082"/>
                <a:ext cx="894974" cy="470000"/>
              </a:xfrm>
              <a:prstGeom prst="rect">
                <a:avLst/>
              </a:prstGeom>
              <a:blipFill>
                <a:blip r:embed="rId37"/>
                <a:stretch>
                  <a:fillRect r="-5556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168650-F12F-9DAA-9EA1-4B0476D6FAF0}"/>
              </a:ext>
            </a:extLst>
          </p:cNvPr>
          <p:cNvSpPr/>
          <p:nvPr/>
        </p:nvSpPr>
        <p:spPr>
          <a:xfrm>
            <a:off x="4183701" y="14411144"/>
            <a:ext cx="6241437" cy="63284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3FF407B-EA3E-358F-BDEE-C31B30163DF5}"/>
              </a:ext>
            </a:extLst>
          </p:cNvPr>
          <p:cNvSpPr/>
          <p:nvPr/>
        </p:nvSpPr>
        <p:spPr>
          <a:xfrm>
            <a:off x="321609" y="16777720"/>
            <a:ext cx="5903372" cy="3217457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8" name="Content Placeholder 18">
            <a:extLst>
              <a:ext uri="{FF2B5EF4-FFF2-40B4-BE49-F238E27FC236}">
                <a16:creationId xmlns:a16="http://schemas.microsoft.com/office/drawing/2014/main" id="{4A298901-A053-E676-80DD-76B38D0560D8}"/>
              </a:ext>
            </a:extLst>
          </p:cNvPr>
          <p:cNvSpPr txBox="1">
            <a:spLocks/>
          </p:cNvSpPr>
          <p:nvPr/>
        </p:nvSpPr>
        <p:spPr>
          <a:xfrm>
            <a:off x="462746" y="16966220"/>
            <a:ext cx="5779587" cy="1808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Pre-pulses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 ionisation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(Fig.1) and pre-plasma formation</a:t>
            </a:r>
          </a:p>
          <a:p>
            <a:pPr marL="571500" indent="-571500" defTabSz="323097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  <a:defRPr/>
            </a:pPr>
            <a:r>
              <a:rPr lang="en-GB" sz="2400" dirty="0"/>
              <a:t>The critical surface</a:t>
            </a:r>
            <a:r>
              <a:rPr lang="en-GB" sz="2400" b="1" dirty="0"/>
              <a:t>, </a:t>
            </a:r>
            <a:r>
              <a:rPr lang="en-GB" sz="2400" dirty="0"/>
              <a:t>from which the pulse is reflected,</a:t>
            </a:r>
            <a:r>
              <a:rPr lang="en-GB" sz="2400" b="1" dirty="0"/>
              <a:t> </a:t>
            </a:r>
            <a:r>
              <a:rPr lang="en-GB" sz="2400" dirty="0"/>
              <a:t>may be rough</a:t>
            </a:r>
          </a:p>
          <a:p>
            <a:pPr marL="571500" indent="-571500" defTabSz="323097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is lost during propagation through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pre-plasma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scattering from the critical surface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defTabSz="323097">
              <a:lnSpc>
                <a:spcPct val="100000"/>
              </a:lnSpc>
              <a:spcAft>
                <a:spcPts val="1203"/>
              </a:spcAft>
              <a:defRPr/>
            </a:pPr>
            <a:endParaRPr lang="en-GB" sz="2400" dirty="0"/>
          </a:p>
          <a:p>
            <a:pPr marR="0" lvl="0" algn="l" defTabSz="323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3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5F030E-0648-0174-A15E-622705DA4362}"/>
              </a:ext>
            </a:extLst>
          </p:cNvPr>
          <p:cNvSpPr/>
          <p:nvPr/>
        </p:nvSpPr>
        <p:spPr>
          <a:xfrm>
            <a:off x="4183700" y="14427092"/>
            <a:ext cx="6241437" cy="651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Plasma Mirrors</a:t>
            </a:r>
          </a:p>
        </p:txBody>
      </p:sp>
      <p:sp>
        <p:nvSpPr>
          <p:cNvPr id="1250" name="Rectangle 1249">
            <a:extLst>
              <a:ext uri="{FF2B5EF4-FFF2-40B4-BE49-F238E27FC236}">
                <a16:creationId xmlns:a16="http://schemas.microsoft.com/office/drawing/2014/main" id="{588F12D9-3510-BE50-BF7E-A253EEFE829D}"/>
              </a:ext>
            </a:extLst>
          </p:cNvPr>
          <p:cNvSpPr/>
          <p:nvPr/>
        </p:nvSpPr>
        <p:spPr>
          <a:xfrm>
            <a:off x="13670933" y="20155476"/>
            <a:ext cx="7419717" cy="675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Ionisation</a:t>
            </a:r>
            <a:r>
              <a:rPr lang="en-US" sz="3200" dirty="0">
                <a:solidFill>
                  <a:schemeClr val="bg1"/>
                </a:solidFill>
              </a:rPr>
              <a:t> injection with a realistic pulse</a:t>
            </a:r>
          </a:p>
        </p:txBody>
      </p: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5005B12E-CA71-99CE-4C2E-8B133FB61442}"/>
              </a:ext>
            </a:extLst>
          </p:cNvPr>
          <p:cNvSpPr/>
          <p:nvPr/>
        </p:nvSpPr>
        <p:spPr>
          <a:xfrm>
            <a:off x="11915901" y="12412587"/>
            <a:ext cx="7859209" cy="573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4. Simulations and Analysis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54EDD0-1F0E-A63B-20B7-4721553E51D3}"/>
              </a:ext>
            </a:extLst>
          </p:cNvPr>
          <p:cNvSpPr txBox="1"/>
          <p:nvPr/>
        </p:nvSpPr>
        <p:spPr>
          <a:xfrm>
            <a:off x="21733525" y="8155495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(a)</a:t>
            </a:r>
            <a:endParaRPr lang="en-US" sz="24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2E1819-9405-DF66-ED7E-0E0D63AB022B}"/>
              </a:ext>
            </a:extLst>
          </p:cNvPr>
          <p:cNvSpPr txBox="1"/>
          <p:nvPr/>
        </p:nvSpPr>
        <p:spPr>
          <a:xfrm>
            <a:off x="15808790" y="21021434"/>
            <a:ext cx="702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(a)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1BDCF6-756A-4935-2A75-E069FCA80007}"/>
              </a:ext>
            </a:extLst>
          </p:cNvPr>
          <p:cNvSpPr txBox="1"/>
          <p:nvPr/>
        </p:nvSpPr>
        <p:spPr>
          <a:xfrm>
            <a:off x="18440427" y="20996582"/>
            <a:ext cx="721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(b)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31D8F6-281C-7DE0-4494-9CC6BB97DE06}"/>
              </a:ext>
            </a:extLst>
          </p:cNvPr>
          <p:cNvSpPr txBox="1"/>
          <p:nvPr/>
        </p:nvSpPr>
        <p:spPr>
          <a:xfrm>
            <a:off x="11141577" y="15591603"/>
            <a:ext cx="6248888" cy="156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323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surface deformations,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resulting in scattering and poor pulse profiles</a:t>
            </a:r>
            <a:endParaRPr lang="en-US" sz="1800" b="1" dirty="0"/>
          </a:p>
          <a:p>
            <a:pPr marL="665997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Roughness of </a:t>
            </a:r>
            <a:r>
              <a:rPr lang="en-US" sz="2000" b="1" dirty="0"/>
              <a:t>tape target </a:t>
            </a:r>
            <a:r>
              <a:rPr lang="en-US" sz="2000" dirty="0"/>
              <a:t>(fig. 8) </a:t>
            </a:r>
          </a:p>
          <a:p>
            <a:pPr marL="665997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Non-uniformities in</a:t>
            </a:r>
            <a:r>
              <a:rPr lang="en-US" sz="2000" b="1" dirty="0"/>
              <a:t> incident pulse profile </a:t>
            </a:r>
            <a:r>
              <a:rPr lang="en-US" sz="2000" dirty="0"/>
              <a:t>[2]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A40553B-FE61-0F07-76E3-A7FB7CAD829F}"/>
              </a:ext>
            </a:extLst>
          </p:cNvPr>
          <p:cNvSpPr/>
          <p:nvPr/>
        </p:nvSpPr>
        <p:spPr>
          <a:xfrm>
            <a:off x="4352897" y="14939796"/>
            <a:ext cx="6509642" cy="1587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323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3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rial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laser ionises a surface, generating an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overdense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plasma. The remainder of the laser is reflected from this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surface.</a:t>
            </a:r>
            <a:endParaRPr lang="en-US" sz="1700" b="1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7B131AD-319D-E34A-FCD6-C15EB58F1822}"/>
              </a:ext>
            </a:extLst>
          </p:cNvPr>
          <p:cNvCxnSpPr>
            <a:cxnSpLocks/>
          </p:cNvCxnSpPr>
          <p:nvPr/>
        </p:nvCxnSpPr>
        <p:spPr>
          <a:xfrm>
            <a:off x="10425138" y="14822494"/>
            <a:ext cx="0" cy="1286688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7" name="Content Placeholder 18">
            <a:extLst>
              <a:ext uri="{FF2B5EF4-FFF2-40B4-BE49-F238E27FC236}">
                <a16:creationId xmlns:a16="http://schemas.microsoft.com/office/drawing/2014/main" id="{83C63ECC-EF88-B4CF-253E-F6CC107F4E28}"/>
              </a:ext>
            </a:extLst>
          </p:cNvPr>
          <p:cNvSpPr txBox="1">
            <a:spLocks/>
          </p:cNvSpPr>
          <p:nvPr/>
        </p:nvSpPr>
        <p:spPr>
          <a:xfrm>
            <a:off x="442709" y="12334882"/>
            <a:ext cx="5209342" cy="9673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Coupling in a laser pulse at high intensities is challenging -conventional optics would burn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b="1" dirty="0"/>
              <a:t>Plasma mirrors </a:t>
            </a:r>
            <a:r>
              <a:rPr lang="en-GB" sz="2400" dirty="0"/>
              <a:t>offer a solution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DCFEA4E-5C70-3C39-382B-F179B8041595}"/>
              </a:ext>
            </a:extLst>
          </p:cNvPr>
          <p:cNvSpPr/>
          <p:nvPr/>
        </p:nvSpPr>
        <p:spPr>
          <a:xfrm>
            <a:off x="6889848" y="17518673"/>
            <a:ext cx="3484601" cy="55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08" name="Content Placeholder 18">
            <a:extLst>
              <a:ext uri="{FF2B5EF4-FFF2-40B4-BE49-F238E27FC236}">
                <a16:creationId xmlns:a16="http://schemas.microsoft.com/office/drawing/2014/main" id="{EA111C94-9302-E53A-6D5E-FDAA863B3E4D}"/>
              </a:ext>
            </a:extLst>
          </p:cNvPr>
          <p:cNvSpPr txBox="1">
            <a:spLocks/>
          </p:cNvSpPr>
          <p:nvPr/>
        </p:nvSpPr>
        <p:spPr>
          <a:xfrm>
            <a:off x="6994707" y="21015404"/>
            <a:ext cx="3328610" cy="26506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2400" dirty="0"/>
              <a:t>Changes in </a:t>
            </a:r>
            <a:r>
              <a:rPr lang="en-GB" sz="2400" b="1" dirty="0"/>
              <a:t>input pulse energy </a:t>
            </a:r>
            <a:r>
              <a:rPr lang="en-GB" sz="2400" dirty="0"/>
              <a:t>and</a:t>
            </a:r>
            <a:r>
              <a:rPr lang="en-GB" sz="2400" b="1" dirty="0"/>
              <a:t> focal distance </a:t>
            </a:r>
            <a:r>
              <a:rPr lang="en-GB" sz="2400" dirty="0"/>
              <a:t>from the tape were used to vary </a:t>
            </a:r>
            <a:r>
              <a:rPr lang="en-GB" sz="2400" b="1" dirty="0"/>
              <a:t>on-tape intensity. </a:t>
            </a:r>
          </a:p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2400" dirty="0"/>
              <a:t>The resultant reflectivity and reflected pulse quality were evaluated (fig 2-3).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33B722E-77A8-3A34-11A2-84A7BF8D0FA5}"/>
              </a:ext>
            </a:extLst>
          </p:cNvPr>
          <p:cNvCxnSpPr>
            <a:cxnSpLocks/>
          </p:cNvCxnSpPr>
          <p:nvPr/>
        </p:nvCxnSpPr>
        <p:spPr>
          <a:xfrm flipV="1">
            <a:off x="10425138" y="20467249"/>
            <a:ext cx="0" cy="696315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8EA1EB22-CCB1-8268-7D00-EDF0C241585A}"/>
              </a:ext>
            </a:extLst>
          </p:cNvPr>
          <p:cNvSpPr/>
          <p:nvPr/>
        </p:nvSpPr>
        <p:spPr>
          <a:xfrm>
            <a:off x="947982" y="20175966"/>
            <a:ext cx="8593244" cy="533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3. Experiment: Gemini Staging 2024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C950E3C-6981-5E62-4FFC-A9073A7322D9}"/>
              </a:ext>
            </a:extLst>
          </p:cNvPr>
          <p:cNvSpPr/>
          <p:nvPr/>
        </p:nvSpPr>
        <p:spPr>
          <a:xfrm>
            <a:off x="22294991" y="6531044"/>
            <a:ext cx="4197641" cy="425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92BC9B7-63CC-B970-12D1-9AB82CD1258E}"/>
              </a:ext>
            </a:extLst>
          </p:cNvPr>
          <p:cNvCxnSpPr>
            <a:cxnSpLocks/>
          </p:cNvCxnSpPr>
          <p:nvPr/>
        </p:nvCxnSpPr>
        <p:spPr>
          <a:xfrm flipV="1">
            <a:off x="21029359" y="7835036"/>
            <a:ext cx="0" cy="696315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75" name="Content Placeholder 18">
                <a:extLst>
                  <a:ext uri="{FF2B5EF4-FFF2-40B4-BE49-F238E27FC236}">
                    <a16:creationId xmlns:a16="http://schemas.microsoft.com/office/drawing/2014/main" id="{0A45DE68-FCF9-8E2F-D4DB-310CF2F257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877791" y="7900884"/>
                <a:ext cx="4984106" cy="281062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003"/>
                  </a:spcAft>
                  <a:buFont typeface="Arial" panose="020B0604020202020204" pitchFamily="34" charset="0"/>
                  <a:buNone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2138314" rtl="0" eaLnBrk="1" latinLnBrk="0" hangingPunct="1">
                  <a:lnSpc>
                    <a:spcPct val="83000"/>
                  </a:lnSpc>
                  <a:spcBef>
                    <a:spcPts val="0"/>
                  </a:spcBef>
                  <a:spcAft>
                    <a:spcPts val="2684"/>
                  </a:spcAft>
                  <a:buFont typeface="Arial" panose="020B0604020202020204" pitchFamily="34" charset="0"/>
                  <a:buNone/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32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684" b="1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673"/>
                  </a:spcAft>
                  <a:buFont typeface="Arial" panose="020B0604020202020204" pitchFamily="34" charset="0"/>
                  <a:buNone/>
                  <a:defRPr sz="113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7988" indent="-177988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5975" indent="-355975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GB" sz="2400" dirty="0"/>
                  <a:t>The plasma mirror reflected pulse (fig. 3b) was directed to a gas cell.</a:t>
                </a:r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GB" sz="2400" dirty="0"/>
                  <a:t>Injection occurred </a:t>
                </a:r>
                <a:r>
                  <a:rPr lang="en-GB" sz="2400" b="1" dirty="0"/>
                  <a:t>above a density of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𝟐𝟒</m:t>
                        </m:r>
                      </m:sup>
                    </m:sSup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2400" b="1" dirty="0"/>
                  <a:t> </a:t>
                </a:r>
                <a:r>
                  <a:rPr lang="en-GB" sz="2400" dirty="0"/>
                  <a:t>and electrons were accelerated up to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𝟒𝟓𝟓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𝟐𝟖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(fig. 4)</a:t>
                </a:r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GB" sz="2400" dirty="0"/>
                  <a:t>The injection threshold was lower and the maximum energy higher than predicted by analytical </a:t>
                </a:r>
                <a:r>
                  <a:rPr lang="en-GB" sz="2400" dirty="0" err="1"/>
                  <a:t>scalings</a:t>
                </a:r>
                <a:r>
                  <a:rPr lang="en-GB" sz="2400" dirty="0"/>
                  <a:t> [8] for our input pulse.</a:t>
                </a:r>
              </a:p>
            </p:txBody>
          </p:sp>
        </mc:Choice>
        <mc:Fallback>
          <p:sp>
            <p:nvSpPr>
              <p:cNvPr id="1175" name="Content Placeholder 18">
                <a:extLst>
                  <a:ext uri="{FF2B5EF4-FFF2-40B4-BE49-F238E27FC236}">
                    <a16:creationId xmlns:a16="http://schemas.microsoft.com/office/drawing/2014/main" id="{0A45DE68-FCF9-8E2F-D4DB-310CF2F25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7791" y="7900884"/>
                <a:ext cx="4984106" cy="2810621"/>
              </a:xfrm>
              <a:prstGeom prst="rect">
                <a:avLst/>
              </a:prstGeom>
              <a:blipFill>
                <a:blip r:embed="rId38"/>
                <a:stretch>
                  <a:fillRect l="-3817" t="-3604" r="-5089" b="-4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8" name="Rectangle 1167">
            <a:extLst>
              <a:ext uri="{FF2B5EF4-FFF2-40B4-BE49-F238E27FC236}">
                <a16:creationId xmlns:a16="http://schemas.microsoft.com/office/drawing/2014/main" id="{C422B026-18DC-440E-E47D-49954252B19C}"/>
              </a:ext>
            </a:extLst>
          </p:cNvPr>
          <p:cNvSpPr/>
          <p:nvPr/>
        </p:nvSpPr>
        <p:spPr>
          <a:xfrm>
            <a:off x="14773092" y="6626586"/>
            <a:ext cx="6304793" cy="12392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Ionisation</a:t>
            </a:r>
            <a:r>
              <a:rPr lang="en-US" sz="3200" dirty="0">
                <a:solidFill>
                  <a:schemeClr val="bg1"/>
                </a:solidFill>
              </a:rPr>
              <a:t> Injection Driven by a Plasma Mirror Reflected Pulse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6DCEB17-24ED-9B70-57D8-147BA5184725}"/>
              </a:ext>
            </a:extLst>
          </p:cNvPr>
          <p:cNvSpPr/>
          <p:nvPr/>
        </p:nvSpPr>
        <p:spPr>
          <a:xfrm>
            <a:off x="21455517" y="10124165"/>
            <a:ext cx="366542" cy="377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15" name="Content Placeholder 18">
                <a:extLst>
                  <a:ext uri="{FF2B5EF4-FFF2-40B4-BE49-F238E27FC236}">
                    <a16:creationId xmlns:a16="http://schemas.microsoft.com/office/drawing/2014/main" id="{604B7CDD-528A-2BF6-0CB2-099C0C936F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16366" y="14065392"/>
                <a:ext cx="5950901" cy="1288222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003"/>
                  </a:spcAft>
                  <a:buFont typeface="Arial" panose="020B0604020202020204" pitchFamily="34" charset="0"/>
                  <a:buNone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2138314" rtl="0" eaLnBrk="1" latinLnBrk="0" hangingPunct="1">
                  <a:lnSpc>
                    <a:spcPct val="83000"/>
                  </a:lnSpc>
                  <a:spcBef>
                    <a:spcPts val="0"/>
                  </a:spcBef>
                  <a:spcAft>
                    <a:spcPts val="2684"/>
                  </a:spcAft>
                  <a:buFont typeface="Arial" panose="020B0604020202020204" pitchFamily="34" charset="0"/>
                  <a:buNone/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32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684" b="1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673"/>
                  </a:spcAft>
                  <a:buFont typeface="Arial" panose="020B0604020202020204" pitchFamily="34" charset="0"/>
                  <a:buNone/>
                  <a:defRPr sz="113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7988" indent="-177988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5975" indent="-355975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Expansion over </a:t>
                </a:r>
                <a:r>
                  <a:rPr lang="en-GB" sz="2400" b="1" dirty="0"/>
                  <a:t>~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𝐩𝐬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GB" sz="24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GB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GB" sz="2400" b="1" i="1" dirty="0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en-GB" sz="2400" b="1" i="0" dirty="0" smtClean="0">
                        <a:latin typeface="Cambria Math" panose="02040503050406030204" pitchFamily="18" charset="0"/>
                      </a:rPr>
                      <m:t>𝐦</m:t>
                    </m:r>
                    <m:sSup>
                      <m:sSupPr>
                        <m:ctrlPr>
                          <a:rPr lang="en-GB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0" dirty="0" smtClean="0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  <m:sup>
                        <m:r>
                          <a:rPr lang="en-GB" sz="2400" b="1" i="0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1" i="0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GB" sz="2400" dirty="0"/>
                  <a:t>, would generate </a:t>
                </a:r>
                <a:r>
                  <a:rPr lang="en-US" sz="2400" b="1" dirty="0"/>
                  <a:t>3.6 </a:t>
                </a:r>
                <a14:m>
                  <m:oMath xmlns:m="http://schemas.openxmlformats.org/officeDocument/2006/math">
                    <m:r>
                      <a:rPr lang="en-GB" sz="2400" b="1" i="0"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GB" sz="2400" b="1" i="0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GB" sz="2400" dirty="0"/>
                  <a:t> of pre-plasma, </a:t>
                </a:r>
                <a:r>
                  <a:rPr lang="en-GB" sz="2400" b="1" dirty="0"/>
                  <a:t>reducing reflected energy </a:t>
                </a:r>
                <a:r>
                  <a:rPr lang="en-US" sz="2400" dirty="0"/>
                  <a:t>(fig. 6-7) </a:t>
                </a:r>
                <a:endParaRPr lang="en-GB" sz="2400" dirty="0"/>
              </a:p>
            </p:txBody>
          </p:sp>
        </mc:Choice>
        <mc:Fallback>
          <p:sp>
            <p:nvSpPr>
              <p:cNvPr id="1215" name="Content Placeholder 18">
                <a:extLst>
                  <a:ext uri="{FF2B5EF4-FFF2-40B4-BE49-F238E27FC236}">
                    <a16:creationId xmlns:a16="http://schemas.microsoft.com/office/drawing/2014/main" id="{604B7CDD-528A-2BF6-0CB2-099C0C936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6366" y="14065392"/>
                <a:ext cx="5950901" cy="1288222"/>
              </a:xfrm>
              <a:prstGeom prst="rect">
                <a:avLst/>
              </a:prstGeom>
              <a:blipFill>
                <a:blip r:embed="rId39"/>
                <a:stretch>
                  <a:fillRect l="-2985" t="-6796" r="-853" b="-27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>
            <a:extLst>
              <a:ext uri="{FF2B5EF4-FFF2-40B4-BE49-F238E27FC236}">
                <a16:creationId xmlns:a16="http://schemas.microsoft.com/office/drawing/2014/main" id="{9F5FBDB1-47E8-1F76-12F3-56D4FBD7F725}"/>
              </a:ext>
            </a:extLst>
          </p:cNvPr>
          <p:cNvSpPr txBox="1"/>
          <p:nvPr/>
        </p:nvSpPr>
        <p:spPr>
          <a:xfrm>
            <a:off x="19550758" y="17333332"/>
            <a:ext cx="14747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US" sz="2000" b="1" dirty="0"/>
              <a:t>Fig 8: </a:t>
            </a:r>
            <a:r>
              <a:rPr lang="en-US" sz="2000" dirty="0"/>
              <a:t>Surface roughness of Kapton tape [6]</a:t>
            </a:r>
            <a:endParaRPr lang="en-GB" sz="2000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0955EE1-21A3-7452-577F-93D015B069AD}"/>
              </a:ext>
            </a:extLst>
          </p:cNvPr>
          <p:cNvSpPr txBox="1"/>
          <p:nvPr/>
        </p:nvSpPr>
        <p:spPr>
          <a:xfrm>
            <a:off x="17521463" y="25850785"/>
            <a:ext cx="35078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US" sz="2000" b="1" dirty="0"/>
              <a:t>Fig 9: </a:t>
            </a:r>
            <a:r>
              <a:rPr lang="en-US" sz="2000" dirty="0"/>
              <a:t>Input phase and resultant focal spot as example of generated training data (using soapy [8], </a:t>
            </a:r>
            <a:r>
              <a:rPr lang="en-US" sz="2000" dirty="0" err="1"/>
              <a:t>aotools</a:t>
            </a:r>
            <a:r>
              <a:rPr lang="en-US" sz="2000" dirty="0"/>
              <a:t> [9] and </a:t>
            </a:r>
            <a:r>
              <a:rPr lang="en-US" sz="2000" dirty="0" err="1"/>
              <a:t>LaSY</a:t>
            </a:r>
            <a:r>
              <a:rPr lang="en-US" sz="2000" dirty="0"/>
              <a:t> [5]) </a:t>
            </a:r>
            <a:endParaRPr lang="en-GB" sz="2000" dirty="0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44BCC1D4-83FF-9D13-27F5-D845FBAD4F44}"/>
              </a:ext>
            </a:extLst>
          </p:cNvPr>
          <p:cNvSpPr/>
          <p:nvPr/>
        </p:nvSpPr>
        <p:spPr>
          <a:xfrm>
            <a:off x="308399" y="7054496"/>
            <a:ext cx="10116739" cy="71857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2C4DB98-AD82-64E9-F780-D49DA08ECBB6}"/>
              </a:ext>
            </a:extLst>
          </p:cNvPr>
          <p:cNvSpPr/>
          <p:nvPr/>
        </p:nvSpPr>
        <p:spPr>
          <a:xfrm>
            <a:off x="308399" y="7072078"/>
            <a:ext cx="10116739" cy="57334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2. Motivations and Background (Staging)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A81EE3-1873-733E-90D1-0CEFF4086C54}"/>
              </a:ext>
            </a:extLst>
          </p:cNvPr>
          <p:cNvSpPr/>
          <p:nvPr/>
        </p:nvSpPr>
        <p:spPr>
          <a:xfrm rot="10800000" flipH="1">
            <a:off x="4877977" y="22143051"/>
            <a:ext cx="259126" cy="559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2CC2AB-8B6F-F55C-9F8E-2D23AAD261E0}"/>
              </a:ext>
            </a:extLst>
          </p:cNvPr>
          <p:cNvSpPr/>
          <p:nvPr/>
        </p:nvSpPr>
        <p:spPr>
          <a:xfrm rot="10800000" flipH="1">
            <a:off x="4874309" y="22304093"/>
            <a:ext cx="162606" cy="239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F65CEF-ACC1-54D5-1D2C-9A56EA9A8D9A}"/>
              </a:ext>
            </a:extLst>
          </p:cNvPr>
          <p:cNvSpPr/>
          <p:nvPr/>
        </p:nvSpPr>
        <p:spPr>
          <a:xfrm rot="10800000" flipH="1">
            <a:off x="5296897" y="23336021"/>
            <a:ext cx="119783" cy="5599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A0793BB-28CD-50DE-EA96-88304D4EBED3}"/>
              </a:ext>
            </a:extLst>
          </p:cNvPr>
          <p:cNvCxnSpPr>
            <a:cxnSpLocks/>
            <a:stCxn id="22" idx="3"/>
            <a:endCxn id="16" idx="1"/>
          </p:cNvCxnSpPr>
          <p:nvPr/>
        </p:nvCxnSpPr>
        <p:spPr>
          <a:xfrm flipH="1" flipV="1">
            <a:off x="3651923" y="22471685"/>
            <a:ext cx="19834" cy="471353"/>
          </a:xfrm>
          <a:prstGeom prst="straightConnector1">
            <a:avLst/>
          </a:prstGeom>
          <a:ln w="104775">
            <a:solidFill>
              <a:srgbClr val="00B0F0"/>
            </a:solidFill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E34EE84-A3AA-BC22-D308-9498FA126D6C}"/>
              </a:ext>
            </a:extLst>
          </p:cNvPr>
          <p:cNvCxnSpPr>
            <a:cxnSpLocks/>
            <a:endCxn id="115" idx="3"/>
          </p:cNvCxnSpPr>
          <p:nvPr/>
        </p:nvCxnSpPr>
        <p:spPr>
          <a:xfrm>
            <a:off x="4789189" y="23135970"/>
            <a:ext cx="19992" cy="483756"/>
          </a:xfrm>
          <a:prstGeom prst="straightConnector1">
            <a:avLst/>
          </a:prstGeom>
          <a:ln w="104775">
            <a:solidFill>
              <a:srgbClr val="00B0F0"/>
            </a:solidFill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FADE933-1E4F-C6BB-EDE4-D2BDAC739E7E}"/>
              </a:ext>
            </a:extLst>
          </p:cNvPr>
          <p:cNvSpPr/>
          <p:nvPr/>
        </p:nvSpPr>
        <p:spPr>
          <a:xfrm rot="3526355" flipH="1">
            <a:off x="3455190" y="22063773"/>
            <a:ext cx="259126" cy="594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C67CA2-E5F3-F614-BE2F-CBECBABA41A1}"/>
              </a:ext>
            </a:extLst>
          </p:cNvPr>
          <p:cNvSpPr/>
          <p:nvPr/>
        </p:nvSpPr>
        <p:spPr>
          <a:xfrm rot="3197185" flipH="1">
            <a:off x="3619649" y="22749779"/>
            <a:ext cx="259126" cy="594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481BE2-DC7E-A757-EC01-7F585BF8D83E}"/>
              </a:ext>
            </a:extLst>
          </p:cNvPr>
          <p:cNvSpPr/>
          <p:nvPr/>
        </p:nvSpPr>
        <p:spPr>
          <a:xfrm rot="7940372" flipH="1">
            <a:off x="4669000" y="22679064"/>
            <a:ext cx="259126" cy="594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3C64516-A033-CCE9-82F7-51CC9F79DEDE}"/>
              </a:ext>
            </a:extLst>
          </p:cNvPr>
          <p:cNvSpPr/>
          <p:nvPr/>
        </p:nvSpPr>
        <p:spPr>
          <a:xfrm rot="7940372" flipH="1">
            <a:off x="4592355" y="23418374"/>
            <a:ext cx="259126" cy="594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BEAC7BC-B8FD-3EE2-E9C1-D61087EC26A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642784" y="16749061"/>
            <a:ext cx="3344572" cy="2458148"/>
          </a:xfrm>
          <a:prstGeom prst="rect">
            <a:avLst/>
          </a:prstGeom>
        </p:spPr>
      </p:pic>
      <p:sp>
        <p:nvSpPr>
          <p:cNvPr id="134" name="Can 133">
            <a:extLst>
              <a:ext uri="{FF2B5EF4-FFF2-40B4-BE49-F238E27FC236}">
                <a16:creationId xmlns:a16="http://schemas.microsoft.com/office/drawing/2014/main" id="{95690DC1-57C2-3F5F-EC47-708AB3781F7E}"/>
              </a:ext>
            </a:extLst>
          </p:cNvPr>
          <p:cNvSpPr/>
          <p:nvPr/>
        </p:nvSpPr>
        <p:spPr>
          <a:xfrm rot="5400000">
            <a:off x="13867517" y="1551567"/>
            <a:ext cx="808516" cy="1334381"/>
          </a:xfrm>
          <a:prstGeom prst="can">
            <a:avLst/>
          </a:prstGeom>
          <a:pattFill prst="trellis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ultiply 137">
            <a:extLst>
              <a:ext uri="{FF2B5EF4-FFF2-40B4-BE49-F238E27FC236}">
                <a16:creationId xmlns:a16="http://schemas.microsoft.com/office/drawing/2014/main" id="{DA39EAEA-810A-2FE1-6E0B-0ADBB284C436}"/>
              </a:ext>
            </a:extLst>
          </p:cNvPr>
          <p:cNvSpPr/>
          <p:nvPr/>
        </p:nvSpPr>
        <p:spPr>
          <a:xfrm>
            <a:off x="13824279" y="1897460"/>
            <a:ext cx="584150" cy="638510"/>
          </a:xfrm>
          <a:prstGeom prst="mathMultiply">
            <a:avLst>
              <a:gd name="adj1" fmla="val 1324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68816624-0061-8CBC-D502-4929EB820C84}"/>
              </a:ext>
            </a:extLst>
          </p:cNvPr>
          <p:cNvCxnSpPr>
            <a:cxnSpLocks/>
          </p:cNvCxnSpPr>
          <p:nvPr/>
        </p:nvCxnSpPr>
        <p:spPr>
          <a:xfrm>
            <a:off x="12272419" y="2219584"/>
            <a:ext cx="1831210" cy="0"/>
          </a:xfrm>
          <a:prstGeom prst="straightConnector1">
            <a:avLst/>
          </a:prstGeom>
          <a:ln w="228600"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F9FA4AE-100B-6EB8-8F6B-6E6086EAB23B}"/>
              </a:ext>
            </a:extLst>
          </p:cNvPr>
          <p:cNvCxnSpPr>
            <a:cxnSpLocks/>
          </p:cNvCxnSpPr>
          <p:nvPr/>
        </p:nvCxnSpPr>
        <p:spPr>
          <a:xfrm>
            <a:off x="12381719" y="1647564"/>
            <a:ext cx="6457" cy="583831"/>
          </a:xfrm>
          <a:prstGeom prst="straightConnector1">
            <a:avLst/>
          </a:prstGeom>
          <a:ln w="228600">
            <a:solidFill>
              <a:schemeClr val="bg1"/>
            </a:solidFill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BF884DE-C30D-EE3B-F5FC-69BA0246405C}"/>
              </a:ext>
            </a:extLst>
          </p:cNvPr>
          <p:cNvSpPr/>
          <p:nvPr/>
        </p:nvSpPr>
        <p:spPr>
          <a:xfrm rot="19278098">
            <a:off x="12074419" y="1602630"/>
            <a:ext cx="396000" cy="1475999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Picture 145" descr="A blue and white sign with arrows pointing to a mirror&#10;&#10;AI-generated content may be incorrect.">
            <a:extLst>
              <a:ext uri="{FF2B5EF4-FFF2-40B4-BE49-F238E27FC236}">
                <a16:creationId xmlns:a16="http://schemas.microsoft.com/office/drawing/2014/main" id="{1811D348-349E-B3CB-2EB4-6806B483E24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08" y="12138186"/>
            <a:ext cx="4366365" cy="2152719"/>
          </a:xfrm>
          <a:prstGeom prst="rect">
            <a:avLst/>
          </a:prstGeom>
        </p:spPr>
      </p:pic>
      <p:sp>
        <p:nvSpPr>
          <p:cNvPr id="156" name="Content Placeholder 18">
            <a:extLst>
              <a:ext uri="{FF2B5EF4-FFF2-40B4-BE49-F238E27FC236}">
                <a16:creationId xmlns:a16="http://schemas.microsoft.com/office/drawing/2014/main" id="{23FEBA84-463F-8B60-802E-87D6B8198C4C}"/>
              </a:ext>
            </a:extLst>
          </p:cNvPr>
          <p:cNvSpPr txBox="1">
            <a:spLocks/>
          </p:cNvSpPr>
          <p:nvPr/>
        </p:nvSpPr>
        <p:spPr>
          <a:xfrm>
            <a:off x="15060482" y="26798743"/>
            <a:ext cx="5968878" cy="9021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b="1" dirty="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819A9F8-7BE8-B224-294D-062F722B2F1A}"/>
              </a:ext>
            </a:extLst>
          </p:cNvPr>
          <p:cNvSpPr/>
          <p:nvPr/>
        </p:nvSpPr>
        <p:spPr>
          <a:xfrm>
            <a:off x="11076020" y="27263074"/>
            <a:ext cx="2675659" cy="71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033B849C-1D31-25B3-943F-F921E0EFCE53}"/>
              </a:ext>
            </a:extLst>
          </p:cNvPr>
          <p:cNvSpPr/>
          <p:nvPr/>
        </p:nvSpPr>
        <p:spPr>
          <a:xfrm>
            <a:off x="11114352" y="23020448"/>
            <a:ext cx="9841602" cy="1014750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40" name="Picture 39" descr="A blue graph with a black background&#10;&#10;AI-generated content may be incorrect.">
            <a:extLst>
              <a:ext uri="{FF2B5EF4-FFF2-40B4-BE49-F238E27FC236}">
                <a16:creationId xmlns:a16="http://schemas.microsoft.com/office/drawing/2014/main" id="{3762BAE4-7B6D-F862-EADD-EA0B85C7CE7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53" y="7867940"/>
            <a:ext cx="2527556" cy="1784157"/>
          </a:xfrm>
          <a:prstGeom prst="rect">
            <a:avLst/>
          </a:prstGeo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AFF7362-8EBB-FAF5-FB96-1BAEAD71D4B7}"/>
              </a:ext>
            </a:extLst>
          </p:cNvPr>
          <p:cNvSpPr/>
          <p:nvPr/>
        </p:nvSpPr>
        <p:spPr>
          <a:xfrm>
            <a:off x="363254" y="12149760"/>
            <a:ext cx="10103532" cy="2030835"/>
          </a:xfrm>
          <a:prstGeom prst="roundRect">
            <a:avLst>
              <a:gd name="adj" fmla="val 1003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DF56432-27CD-29BB-247B-77C2AC6F9C86}"/>
              </a:ext>
            </a:extLst>
          </p:cNvPr>
          <p:cNvSpPr/>
          <p:nvPr/>
        </p:nvSpPr>
        <p:spPr>
          <a:xfrm>
            <a:off x="321609" y="20813090"/>
            <a:ext cx="6102227" cy="1008120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77" name="Content Placeholder 18">
            <a:extLst>
              <a:ext uri="{FF2B5EF4-FFF2-40B4-BE49-F238E27FC236}">
                <a16:creationId xmlns:a16="http://schemas.microsoft.com/office/drawing/2014/main" id="{5E182977-CACB-C455-C1A5-EA23B97DCDCB}"/>
              </a:ext>
            </a:extLst>
          </p:cNvPr>
          <p:cNvSpPr txBox="1">
            <a:spLocks/>
          </p:cNvSpPr>
          <p:nvPr/>
        </p:nvSpPr>
        <p:spPr>
          <a:xfrm>
            <a:off x="11273628" y="24376695"/>
            <a:ext cx="6107164" cy="16260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b="1" dirty="0"/>
              <a:t>Wavefront modulations </a:t>
            </a:r>
            <a:r>
              <a:rPr lang="en-GB" sz="2400" dirty="0"/>
              <a:t>and </a:t>
            </a:r>
            <a:r>
              <a:rPr lang="en-GB" sz="2400" b="1" dirty="0"/>
              <a:t>spatiotemporal features </a:t>
            </a:r>
            <a:r>
              <a:rPr lang="en-GB" sz="2400" dirty="0"/>
              <a:t>resulting from </a:t>
            </a:r>
            <a:r>
              <a:rPr lang="en-GB" sz="2400" b="1" dirty="0"/>
              <a:t>plasma mirror reflection </a:t>
            </a:r>
            <a:r>
              <a:rPr lang="en-GB" sz="2400" dirty="0"/>
              <a:t>may impact electron injection and acceleration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Simulating plasma mirror operation at comparable intensities to extract spatiotemporal features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Training a</a:t>
            </a:r>
            <a:r>
              <a:rPr lang="en-GB" sz="2400" b="1" dirty="0"/>
              <a:t> CNN (U-Net) </a:t>
            </a:r>
            <a:r>
              <a:rPr lang="en-GB" sz="2400" dirty="0"/>
              <a:t>to extract reflected wavefront (fig. 9)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400" dirty="0"/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F8AD49EE-DA7B-9647-0612-39AE21E28B06}"/>
              </a:ext>
            </a:extLst>
          </p:cNvPr>
          <p:cNvSpPr/>
          <p:nvPr/>
        </p:nvSpPr>
        <p:spPr>
          <a:xfrm>
            <a:off x="11139356" y="24224970"/>
            <a:ext cx="6241435" cy="3934158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1DE9B030-879B-E2CE-A438-D11801679C0A}"/>
              </a:ext>
            </a:extLst>
          </p:cNvPr>
          <p:cNvSpPr/>
          <p:nvPr/>
        </p:nvSpPr>
        <p:spPr>
          <a:xfrm>
            <a:off x="354266" y="3393902"/>
            <a:ext cx="10070871" cy="647660"/>
          </a:xfrm>
          <a:prstGeom prst="roundRect">
            <a:avLst>
              <a:gd name="adj" fmla="val 13668"/>
            </a:avLst>
          </a:prstGeom>
          <a:solidFill>
            <a:srgbClr val="00B0F0"/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1. Summary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B49CF98A-7886-804F-1717-8561B8CC8A54}"/>
              </a:ext>
            </a:extLst>
          </p:cNvPr>
          <p:cNvSpPr/>
          <p:nvPr/>
        </p:nvSpPr>
        <p:spPr>
          <a:xfrm>
            <a:off x="321605" y="3499561"/>
            <a:ext cx="10103532" cy="3321730"/>
          </a:xfrm>
          <a:prstGeom prst="roundRect">
            <a:avLst>
              <a:gd name="adj" fmla="val 13668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FF5F463-DD85-659B-0B8E-C38476534015}"/>
              </a:ext>
            </a:extLst>
          </p:cNvPr>
          <p:cNvSpPr/>
          <p:nvPr/>
        </p:nvSpPr>
        <p:spPr>
          <a:xfrm>
            <a:off x="11060380" y="25652066"/>
            <a:ext cx="2675659" cy="71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8C9D801-2454-71BE-0513-6F6C11549122}"/>
              </a:ext>
            </a:extLst>
          </p:cNvPr>
          <p:cNvSpPr txBox="1"/>
          <p:nvPr/>
        </p:nvSpPr>
        <p:spPr>
          <a:xfrm>
            <a:off x="14401800" y="2864249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endParaRPr lang="en-US" sz="17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6" name="Content Placeholder 18">
                <a:extLst>
                  <a:ext uri="{FF2B5EF4-FFF2-40B4-BE49-F238E27FC236}">
                    <a16:creationId xmlns:a16="http://schemas.microsoft.com/office/drawing/2014/main" id="{42FA094C-46E6-8CAC-93F0-F67D2B9336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202" y="4110772"/>
                <a:ext cx="9367603" cy="902132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003"/>
                  </a:spcAft>
                  <a:buFont typeface="Arial" panose="020B0604020202020204" pitchFamily="34" charset="0"/>
                  <a:buNone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2138314" rtl="0" eaLnBrk="1" latinLnBrk="0" hangingPunct="1">
                  <a:lnSpc>
                    <a:spcPct val="83000"/>
                  </a:lnSpc>
                  <a:spcBef>
                    <a:spcPts val="0"/>
                  </a:spcBef>
                  <a:spcAft>
                    <a:spcPts val="2684"/>
                  </a:spcAft>
                  <a:buFont typeface="Arial" panose="020B0604020202020204" pitchFamily="34" charset="0"/>
                  <a:buNone/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32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684" b="1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673"/>
                  </a:spcAft>
                  <a:buFont typeface="Arial" panose="020B0604020202020204" pitchFamily="34" charset="0"/>
                  <a:buNone/>
                  <a:defRPr sz="113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7988" indent="-177988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5975" indent="-355975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GB" sz="2400" dirty="0"/>
                  <a:t>A plasma mirror was operated at intensities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sup>
                    </m:sSup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𝟐𝟐</m:t>
                        </m:r>
                      </m:sup>
                    </m:sSup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𝐖</m:t>
                    </m:r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2400" dirty="0"/>
                  <a:t> with a maximum reflectivity of </a:t>
                </a:r>
                <a:r>
                  <a:rPr lang="en-GB" sz="2400" b="1" dirty="0"/>
                  <a:t>80%. </a:t>
                </a:r>
                <a:r>
                  <a:rPr lang="en-GB" sz="2400" dirty="0"/>
                  <a:t>Energy throughput and beam quality fell at high intensities.  Despite poor reflected spot quality, a wake was driven to ionisation injection in a gas cell. Electron energies exceeded those predicted by simulations, even including realistic focal spots. Evaluating the origin of reduced spot quality and enhanced acceleration is important for future runs. </a:t>
                </a:r>
              </a:p>
            </p:txBody>
          </p:sp>
        </mc:Choice>
        <mc:Fallback>
          <p:sp>
            <p:nvSpPr>
              <p:cNvPr id="96" name="Content Placeholder 18">
                <a:extLst>
                  <a:ext uri="{FF2B5EF4-FFF2-40B4-BE49-F238E27FC236}">
                    <a16:creationId xmlns:a16="http://schemas.microsoft.com/office/drawing/2014/main" id="{42FA094C-46E6-8CAC-93F0-F67D2B933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02" y="4110772"/>
                <a:ext cx="9367603" cy="902132"/>
              </a:xfrm>
              <a:prstGeom prst="rect">
                <a:avLst/>
              </a:prstGeom>
              <a:blipFill>
                <a:blip r:embed="rId44"/>
                <a:stretch>
                  <a:fillRect l="-2030" t="-8333" r="-406" b="-20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screen shot of a graph&#10;&#10;Description automatically generated">
            <a:extLst>
              <a:ext uri="{FF2B5EF4-FFF2-40B4-BE49-F238E27FC236}">
                <a16:creationId xmlns:a16="http://schemas.microsoft.com/office/drawing/2014/main" id="{3449B0B7-A149-2F20-9FAE-97E703068191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195439" y="3545664"/>
            <a:ext cx="3875302" cy="3221091"/>
          </a:xfrm>
          <a:prstGeom prst="rect">
            <a:avLst/>
          </a:prstGeom>
        </p:spPr>
      </p:pic>
      <p:pic>
        <p:nvPicPr>
          <p:cNvPr id="14" name="Picture 13" descr="A screen shot of a graph&#10;&#10;Description automatically generated">
            <a:extLst>
              <a:ext uri="{FF2B5EF4-FFF2-40B4-BE49-F238E27FC236}">
                <a16:creationId xmlns:a16="http://schemas.microsoft.com/office/drawing/2014/main" id="{697ED2D1-D4B0-B37D-406F-B379C5D585A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5016515" y="3546018"/>
            <a:ext cx="3787796" cy="32210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82134F-DFEA-5C5E-0E31-43177D685BFE}"/>
              </a:ext>
            </a:extLst>
          </p:cNvPr>
          <p:cNvSpPr txBox="1"/>
          <p:nvPr/>
        </p:nvSpPr>
        <p:spPr>
          <a:xfrm>
            <a:off x="13478192" y="3708750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9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CD3F3E-49FF-02F8-8266-DE7E987B186E}"/>
              </a:ext>
            </a:extLst>
          </p:cNvPr>
          <p:cNvSpPr txBox="1"/>
          <p:nvPr/>
        </p:nvSpPr>
        <p:spPr>
          <a:xfrm>
            <a:off x="16865174" y="3707213"/>
            <a:ext cx="157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18 mm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BDDB20-4966-B37F-3B46-D5FF56C0EA66}"/>
              </a:ext>
            </a:extLst>
          </p:cNvPr>
          <p:cNvSpPr/>
          <p:nvPr/>
        </p:nvSpPr>
        <p:spPr>
          <a:xfrm rot="19297458">
            <a:off x="16881535" y="4904394"/>
            <a:ext cx="221534" cy="267039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11C544-B341-A5E3-5070-651B62BA8892}"/>
              </a:ext>
            </a:extLst>
          </p:cNvPr>
          <p:cNvSpPr txBox="1"/>
          <p:nvPr/>
        </p:nvSpPr>
        <p:spPr>
          <a:xfrm>
            <a:off x="17397739" y="4495656"/>
            <a:ext cx="134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18ED4C-D85F-9295-6FEE-2EED4E77F395}"/>
              </a:ext>
            </a:extLst>
          </p:cNvPr>
          <p:cNvSpPr txBox="1"/>
          <p:nvPr/>
        </p:nvSpPr>
        <p:spPr>
          <a:xfrm>
            <a:off x="15615110" y="5237161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4.5 J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FD52ACD-CFAF-E18F-84B3-B750EC556A6C}"/>
              </a:ext>
            </a:extLst>
          </p:cNvPr>
          <p:cNvCxnSpPr>
            <a:cxnSpLocks/>
            <a:endCxn id="18" idx="6"/>
          </p:cNvCxnSpPr>
          <p:nvPr/>
        </p:nvCxnSpPr>
        <p:spPr>
          <a:xfrm flipH="1">
            <a:off x="17079139" y="4951713"/>
            <a:ext cx="361170" cy="17435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8303208-8DCC-8488-606C-2DDD9FC8A449}"/>
              </a:ext>
            </a:extLst>
          </p:cNvPr>
          <p:cNvSpPr txBox="1"/>
          <p:nvPr/>
        </p:nvSpPr>
        <p:spPr>
          <a:xfrm>
            <a:off x="17323341" y="4913224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0.4 J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AF84AC-A7C5-9CFE-2A0C-0E38D15B6BF7}"/>
              </a:ext>
            </a:extLst>
          </p:cNvPr>
          <p:cNvSpPr txBox="1"/>
          <p:nvPr/>
        </p:nvSpPr>
        <p:spPr>
          <a:xfrm>
            <a:off x="18878380" y="3798482"/>
            <a:ext cx="22529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Fig 3:</a:t>
            </a:r>
            <a:r>
              <a:rPr lang="en-US" sz="2000" dirty="0"/>
              <a:t> Plasma mirror reflected spot imaged at focus, at distances of (a) 9 mm and (b) 18 mm from the plasma mirror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C20FB4-9C79-4189-6928-A5FDD93AAFC9}"/>
              </a:ext>
            </a:extLst>
          </p:cNvPr>
          <p:cNvSpPr txBox="1"/>
          <p:nvPr/>
        </p:nvSpPr>
        <p:spPr>
          <a:xfrm>
            <a:off x="11863783" y="3650427"/>
            <a:ext cx="707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(a)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D33C98-52E1-1A70-F1C2-F75BB2C0441A}"/>
              </a:ext>
            </a:extLst>
          </p:cNvPr>
          <p:cNvSpPr txBox="1"/>
          <p:nvPr/>
        </p:nvSpPr>
        <p:spPr>
          <a:xfrm>
            <a:off x="15654251" y="3661154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(b)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8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43C12F0-7A30-F91D-1D8F-1BE22AD1E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DF685BEA-5F5D-74E0-C680-89407F100B22}"/>
              </a:ext>
            </a:extLst>
          </p:cNvPr>
          <p:cNvSpPr/>
          <p:nvPr/>
        </p:nvSpPr>
        <p:spPr>
          <a:xfrm>
            <a:off x="4413516" y="9674139"/>
            <a:ext cx="6308964" cy="5413715"/>
          </a:xfrm>
          <a:prstGeom prst="roundRect">
            <a:avLst>
              <a:gd name="adj" fmla="val 136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966704D-7B28-9DA2-BFFD-72EAEE55264C}"/>
              </a:ext>
            </a:extLst>
          </p:cNvPr>
          <p:cNvSpPr/>
          <p:nvPr/>
        </p:nvSpPr>
        <p:spPr>
          <a:xfrm>
            <a:off x="-45785" y="-289557"/>
            <a:ext cx="21429410" cy="36862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7BE5E-97DE-0003-6E47-05E608A43D82}"/>
              </a:ext>
            </a:extLst>
          </p:cNvPr>
          <p:cNvSpPr/>
          <p:nvPr/>
        </p:nvSpPr>
        <p:spPr>
          <a:xfrm>
            <a:off x="-45785" y="3356482"/>
            <a:ext cx="21429410" cy="24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8284AB52-7CAD-8CD2-89FE-88F70DB7D93D}"/>
              </a:ext>
            </a:extLst>
          </p:cNvPr>
          <p:cNvSpPr/>
          <p:nvPr/>
        </p:nvSpPr>
        <p:spPr>
          <a:xfrm>
            <a:off x="354265" y="166533"/>
            <a:ext cx="14412936" cy="3233754"/>
          </a:xfrm>
          <a:prstGeom prst="roundRect">
            <a:avLst>
              <a:gd name="adj" fmla="val 136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43D82-4755-F74C-9956-EE6A67079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698" y="509693"/>
            <a:ext cx="16524049" cy="884800"/>
          </a:xfrm>
        </p:spPr>
        <p:txBody>
          <a:bodyPr/>
          <a:lstStyle/>
          <a:p>
            <a:r>
              <a:rPr lang="en-GB" sz="5400" dirty="0"/>
              <a:t>Plasma Mirrors for LWFA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55F12E-8FB3-5FA6-5EFA-3C53189288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62929" y="897748"/>
            <a:ext cx="13390116" cy="796009"/>
          </a:xfrm>
        </p:spPr>
        <p:txBody>
          <a:bodyPr/>
          <a:lstStyle/>
          <a:p>
            <a:r>
              <a:rPr lang="en-GB" dirty="0"/>
              <a:t>J Hills</a:t>
            </a:r>
            <a:r>
              <a:rPr lang="en-GB" baseline="30000" dirty="0"/>
              <a:t>1</a:t>
            </a:r>
            <a:r>
              <a:rPr lang="en-GB" dirty="0"/>
              <a:t>, M Backhouse</a:t>
            </a:r>
            <a:r>
              <a:rPr lang="en-GB" baseline="30000" dirty="0"/>
              <a:t>1</a:t>
            </a:r>
            <a:r>
              <a:rPr lang="en-GB" dirty="0"/>
              <a:t>, </a:t>
            </a:r>
            <a:r>
              <a:rPr lang="en-GB" sz="3200" dirty="0">
                <a:solidFill>
                  <a:schemeClr val="bg1"/>
                </a:solidFill>
              </a:rPr>
              <a:t>NLopes</a:t>
            </a:r>
            <a:r>
              <a:rPr lang="en-GB" sz="3200" baseline="30000" dirty="0">
                <a:solidFill>
                  <a:schemeClr val="bg1"/>
                </a:solidFill>
              </a:rPr>
              <a:t>1,2</a:t>
            </a:r>
            <a:r>
              <a:rPr lang="en-GB" sz="3200" dirty="0">
                <a:solidFill>
                  <a:schemeClr val="bg1"/>
                </a:solidFill>
              </a:rPr>
              <a:t>, Z Najmudin</a:t>
            </a:r>
            <a:r>
              <a:rPr lang="en-GB" sz="3200" baseline="30000" dirty="0">
                <a:solidFill>
                  <a:schemeClr val="bg1"/>
                </a:solidFill>
              </a:rPr>
              <a:t>1</a:t>
            </a:r>
            <a:endParaRPr lang="en-GB" baseline="30000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075D7FC4-63B2-0562-3382-D53257A26AB3}"/>
              </a:ext>
            </a:extLst>
          </p:cNvPr>
          <p:cNvSpPr txBox="1">
            <a:spLocks/>
          </p:cNvSpPr>
          <p:nvPr/>
        </p:nvSpPr>
        <p:spPr bwMode="white">
          <a:xfrm>
            <a:off x="1212896" y="1286509"/>
            <a:ext cx="13370156" cy="17501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baseline="30000" dirty="0"/>
              <a:t>1</a:t>
            </a:r>
            <a:r>
              <a:rPr lang="en-GB" sz="1800" dirty="0"/>
              <a:t>The John Adams Institute for Accelerator Science, The Blackett Laboratory, Imperial College London, London, UK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baseline="30000" dirty="0"/>
              <a:t>2</a:t>
            </a:r>
            <a:r>
              <a:rPr lang="en-GB" sz="1800" dirty="0"/>
              <a:t>GoLP, IPFN, Instituto Superior Tecnico, U. Lisboa, Portugal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baseline="30000" dirty="0"/>
              <a:t>3</a:t>
            </a:r>
            <a:r>
              <a:rPr lang="en-GB" sz="1800" dirty="0"/>
              <a:t>Central Laser Facility, STFC Rutherford Appleton Laboratory, Didcot OX11 0QX, UK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baseline="30000" dirty="0"/>
              <a:t>4</a:t>
            </a:r>
            <a:r>
              <a:rPr lang="en-GB" sz="1800" dirty="0"/>
              <a:t>School of Mathematics and Physics, Queen’s University, Belfast, UK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9B2BBC8-F73E-716B-45EA-7DEB87DAF2F5}"/>
              </a:ext>
            </a:extLst>
          </p:cNvPr>
          <p:cNvSpPr txBox="1"/>
          <p:nvPr/>
        </p:nvSpPr>
        <p:spPr>
          <a:xfrm>
            <a:off x="-6295539" y="12923643"/>
            <a:ext cx="6295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1600" dirty="0">
                <a:solidFill>
                  <a:schemeClr val="bg1"/>
                </a:solidFill>
              </a:rPr>
              <a:t>Fig. 1: Waterfall plot of electron spectra minus a reference shot (b), as a function of delay between two drive pulses, demonstrating acceleration beyond the first stage, from [1]</a:t>
            </a:r>
          </a:p>
        </p:txBody>
      </p:sp>
      <p:pic>
        <p:nvPicPr>
          <p:cNvPr id="167" name="Picture 4" descr="nature16525-f2.jpg">
            <a:extLst>
              <a:ext uri="{FF2B5EF4-FFF2-40B4-BE49-F238E27FC236}">
                <a16:creationId xmlns:a16="http://schemas.microsoft.com/office/drawing/2014/main" id="{DB424181-67D8-DE21-2169-7BD1374F7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0" t="51019" r="1"/>
          <a:stretch/>
        </p:blipFill>
        <p:spPr bwMode="auto">
          <a:xfrm>
            <a:off x="-6247796" y="9518436"/>
            <a:ext cx="5886676" cy="29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182" descr="A collage of images of a person's body&#10;&#10;Description automatically generated">
            <a:extLst>
              <a:ext uri="{FF2B5EF4-FFF2-40B4-BE49-F238E27FC236}">
                <a16:creationId xmlns:a16="http://schemas.microsoft.com/office/drawing/2014/main" id="{284D2416-9B80-4B4B-9D8B-A57BFCD85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75" t="10585" r="8178" b="9197"/>
          <a:stretch/>
        </p:blipFill>
        <p:spPr>
          <a:xfrm>
            <a:off x="-5709840" y="4854938"/>
            <a:ext cx="2860534" cy="2813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341EA-9224-C2AC-B3B7-46E1EA376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0318" y="1447335"/>
            <a:ext cx="1490990" cy="847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77246-473E-A503-105A-6D1D60845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0318" y="337738"/>
            <a:ext cx="3476510" cy="782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EECF4-0137-253F-EE50-7F53AD708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5407" y="2662134"/>
            <a:ext cx="3986332" cy="43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3C02F-CDBB-5F40-93D6-780D07C63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7654" y="1506037"/>
            <a:ext cx="2667000" cy="7620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610CD6-5455-DCD4-B504-F57F6970BD61}"/>
              </a:ext>
            </a:extLst>
          </p:cNvPr>
          <p:cNvCxnSpPr>
            <a:cxnSpLocks/>
          </p:cNvCxnSpPr>
          <p:nvPr/>
        </p:nvCxnSpPr>
        <p:spPr>
          <a:xfrm>
            <a:off x="995740" y="5522186"/>
            <a:ext cx="2562728" cy="0"/>
          </a:xfrm>
          <a:prstGeom prst="straightConnector1">
            <a:avLst/>
          </a:prstGeom>
          <a:ln w="25400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3E295AD-9A7F-2217-34D3-C01914FFCF3A}"/>
              </a:ext>
            </a:extLst>
          </p:cNvPr>
          <p:cNvSpPr/>
          <p:nvPr/>
        </p:nvSpPr>
        <p:spPr>
          <a:xfrm flipH="1" flipV="1">
            <a:off x="1446572" y="4887081"/>
            <a:ext cx="477472" cy="208604"/>
          </a:xfrm>
          <a:prstGeom prst="ellipse">
            <a:avLst/>
          </a:prstGeom>
          <a:solidFill>
            <a:srgbClr val="0B0C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39968B-1C1B-6633-184F-7D68C63776B4}"/>
                  </a:ext>
                </a:extLst>
              </p:cNvPr>
              <p:cNvSpPr txBox="1"/>
              <p:nvPr/>
            </p:nvSpPr>
            <p:spPr>
              <a:xfrm>
                <a:off x="1523289" y="4305404"/>
                <a:ext cx="477471" cy="473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A0C6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1" smtClean="0">
                              <a:solidFill>
                                <a:srgbClr val="0A0C6D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GB" sz="3600" b="1" i="1" smtClean="0">
                              <a:solidFill>
                                <a:srgbClr val="0A0C6D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36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39968B-1C1B-6633-184F-7D68C6377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289" y="4305404"/>
                <a:ext cx="477471" cy="473316"/>
              </a:xfrm>
              <a:prstGeom prst="rect">
                <a:avLst/>
              </a:prstGeom>
              <a:blipFill>
                <a:blip r:embed="rId9"/>
                <a:stretch>
                  <a:fillRect l="-5263" r="-34211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56AEDE-87AE-8DE3-0EB0-993A6F3D4A4B}"/>
              </a:ext>
            </a:extLst>
          </p:cNvPr>
          <p:cNvCxnSpPr>
            <a:cxnSpLocks/>
          </p:cNvCxnSpPr>
          <p:nvPr/>
        </p:nvCxnSpPr>
        <p:spPr>
          <a:xfrm flipV="1">
            <a:off x="995740" y="4350794"/>
            <a:ext cx="0" cy="12203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id="{E7E7609A-8402-B2B2-8986-CC0845030952}"/>
              </a:ext>
            </a:extLst>
          </p:cNvPr>
          <p:cNvSpPr/>
          <p:nvPr/>
        </p:nvSpPr>
        <p:spPr>
          <a:xfrm>
            <a:off x="2101970" y="4296825"/>
            <a:ext cx="1259532" cy="1240013"/>
          </a:xfrm>
          <a:custGeom>
            <a:avLst/>
            <a:gdLst>
              <a:gd name="connsiteX0" fmla="*/ 738554 w 738554"/>
              <a:gd name="connsiteY0" fmla="*/ 1178169 h 1178169"/>
              <a:gd name="connsiteX1" fmla="*/ 334108 w 738554"/>
              <a:gd name="connsiteY1" fmla="*/ 0 h 1178169"/>
              <a:gd name="connsiteX2" fmla="*/ 0 w 738554"/>
              <a:gd name="connsiteY2" fmla="*/ 1178169 h 117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554" h="1178169">
                <a:moveTo>
                  <a:pt x="738554" y="1178169"/>
                </a:moveTo>
                <a:cubicBezTo>
                  <a:pt x="597877" y="589084"/>
                  <a:pt x="457200" y="0"/>
                  <a:pt x="334108" y="0"/>
                </a:cubicBezTo>
                <a:cubicBezTo>
                  <a:pt x="211016" y="0"/>
                  <a:pt x="58615" y="955431"/>
                  <a:pt x="0" y="1178169"/>
                </a:cubicBezTo>
              </a:path>
            </a:pathLst>
          </a:custGeom>
          <a:ln w="12700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B11DC6E-17C5-0AAC-1F28-021B1D6240C3}"/>
              </a:ext>
            </a:extLst>
          </p:cNvPr>
          <p:cNvGrpSpPr/>
          <p:nvPr/>
        </p:nvGrpSpPr>
        <p:grpSpPr>
          <a:xfrm>
            <a:off x="1001877" y="4350794"/>
            <a:ext cx="2388329" cy="2092233"/>
            <a:chOff x="5198355" y="2291126"/>
            <a:chExt cx="3262992" cy="3053075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ABE4D32-1F95-2BCC-E0EC-4D800AD276B6}"/>
                </a:ext>
              </a:extLst>
            </p:cNvPr>
            <p:cNvSpPr/>
            <p:nvPr/>
          </p:nvSpPr>
          <p:spPr>
            <a:xfrm>
              <a:off x="6740545" y="3220277"/>
              <a:ext cx="1720802" cy="2037205"/>
            </a:xfrm>
            <a:custGeom>
              <a:avLst/>
              <a:gdLst>
                <a:gd name="connsiteX0" fmla="*/ 1129553 w 1129553"/>
                <a:gd name="connsiteY0" fmla="*/ 759850 h 2241471"/>
                <a:gd name="connsiteX1" fmla="*/ 1075765 w 1129553"/>
                <a:gd name="connsiteY1" fmla="*/ 759850 h 2241471"/>
                <a:gd name="connsiteX2" fmla="*/ 1021976 w 1129553"/>
                <a:gd name="connsiteY2" fmla="*/ 750070 h 2241471"/>
                <a:gd name="connsiteX3" fmla="*/ 933959 w 1129553"/>
                <a:gd name="connsiteY3" fmla="*/ 696282 h 2241471"/>
                <a:gd name="connsiteX4" fmla="*/ 865501 w 1129553"/>
                <a:gd name="connsiteY4" fmla="*/ 608265 h 2241471"/>
                <a:gd name="connsiteX5" fmla="*/ 806823 w 1129553"/>
                <a:gd name="connsiteY5" fmla="*/ 490909 h 2241471"/>
                <a:gd name="connsiteX6" fmla="*/ 762815 w 1129553"/>
                <a:gd name="connsiteY6" fmla="*/ 388222 h 2241471"/>
                <a:gd name="connsiteX7" fmla="*/ 694357 w 1129553"/>
                <a:gd name="connsiteY7" fmla="*/ 236637 h 2241471"/>
                <a:gd name="connsiteX8" fmla="*/ 616120 w 1129553"/>
                <a:gd name="connsiteY8" fmla="*/ 75272 h 2241471"/>
                <a:gd name="connsiteX9" fmla="*/ 572111 w 1129553"/>
                <a:gd name="connsiteY9" fmla="*/ 21484 h 2241471"/>
                <a:gd name="connsiteX10" fmla="*/ 532992 w 1129553"/>
                <a:gd name="connsiteY10" fmla="*/ 1925 h 2241471"/>
                <a:gd name="connsiteX11" fmla="*/ 493874 w 1129553"/>
                <a:gd name="connsiteY11" fmla="*/ 6814 h 2241471"/>
                <a:gd name="connsiteX12" fmla="*/ 459645 w 1129553"/>
                <a:gd name="connsiteY12" fmla="*/ 55713 h 2241471"/>
                <a:gd name="connsiteX13" fmla="*/ 425416 w 1129553"/>
                <a:gd name="connsiteY13" fmla="*/ 124171 h 2241471"/>
                <a:gd name="connsiteX14" fmla="*/ 386297 w 1129553"/>
                <a:gd name="connsiteY14" fmla="*/ 256196 h 2241471"/>
                <a:gd name="connsiteX15" fmla="*/ 322729 w 1129553"/>
                <a:gd name="connsiteY15" fmla="*/ 520248 h 2241471"/>
                <a:gd name="connsiteX16" fmla="*/ 293390 w 1129553"/>
                <a:gd name="connsiteY16" fmla="*/ 686502 h 2241471"/>
                <a:gd name="connsiteX17" fmla="*/ 249382 w 1129553"/>
                <a:gd name="connsiteY17" fmla="*/ 930994 h 2241471"/>
                <a:gd name="connsiteX18" fmla="*/ 220043 w 1129553"/>
                <a:gd name="connsiteY18" fmla="*/ 1136367 h 2241471"/>
                <a:gd name="connsiteX19" fmla="*/ 180924 w 1129553"/>
                <a:gd name="connsiteY19" fmla="*/ 1361300 h 2241471"/>
                <a:gd name="connsiteX20" fmla="*/ 122246 w 1129553"/>
                <a:gd name="connsiteY20" fmla="*/ 1723148 h 2241471"/>
                <a:gd name="connsiteX21" fmla="*/ 88017 w 1129553"/>
                <a:gd name="connsiteY21" fmla="*/ 1899182 h 2241471"/>
                <a:gd name="connsiteX22" fmla="*/ 48898 w 1129553"/>
                <a:gd name="connsiteY22" fmla="*/ 2109445 h 2241471"/>
                <a:gd name="connsiteX23" fmla="*/ 0 w 1129553"/>
                <a:gd name="connsiteY23" fmla="*/ 2241471 h 22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9553" h="2241471">
                  <a:moveTo>
                    <a:pt x="1129553" y="759850"/>
                  </a:moveTo>
                  <a:cubicBezTo>
                    <a:pt x="1111623" y="760665"/>
                    <a:pt x="1093694" y="761480"/>
                    <a:pt x="1075765" y="759850"/>
                  </a:cubicBezTo>
                  <a:cubicBezTo>
                    <a:pt x="1057835" y="758220"/>
                    <a:pt x="1045610" y="760665"/>
                    <a:pt x="1021976" y="750070"/>
                  </a:cubicBezTo>
                  <a:cubicBezTo>
                    <a:pt x="998342" y="739475"/>
                    <a:pt x="960038" y="719916"/>
                    <a:pt x="933959" y="696282"/>
                  </a:cubicBezTo>
                  <a:cubicBezTo>
                    <a:pt x="907880" y="672648"/>
                    <a:pt x="886690" y="642494"/>
                    <a:pt x="865501" y="608265"/>
                  </a:cubicBezTo>
                  <a:cubicBezTo>
                    <a:pt x="844312" y="574036"/>
                    <a:pt x="823937" y="527583"/>
                    <a:pt x="806823" y="490909"/>
                  </a:cubicBezTo>
                  <a:cubicBezTo>
                    <a:pt x="789709" y="454235"/>
                    <a:pt x="781559" y="430601"/>
                    <a:pt x="762815" y="388222"/>
                  </a:cubicBezTo>
                  <a:cubicBezTo>
                    <a:pt x="744071" y="345843"/>
                    <a:pt x="718806" y="288795"/>
                    <a:pt x="694357" y="236637"/>
                  </a:cubicBezTo>
                  <a:cubicBezTo>
                    <a:pt x="669908" y="184479"/>
                    <a:pt x="636494" y="111131"/>
                    <a:pt x="616120" y="75272"/>
                  </a:cubicBezTo>
                  <a:cubicBezTo>
                    <a:pt x="595746" y="39413"/>
                    <a:pt x="585966" y="33709"/>
                    <a:pt x="572111" y="21484"/>
                  </a:cubicBezTo>
                  <a:cubicBezTo>
                    <a:pt x="558256" y="9259"/>
                    <a:pt x="546031" y="4370"/>
                    <a:pt x="532992" y="1925"/>
                  </a:cubicBezTo>
                  <a:cubicBezTo>
                    <a:pt x="519953" y="-520"/>
                    <a:pt x="506098" y="-2151"/>
                    <a:pt x="493874" y="6814"/>
                  </a:cubicBezTo>
                  <a:cubicBezTo>
                    <a:pt x="481650" y="15779"/>
                    <a:pt x="471055" y="36153"/>
                    <a:pt x="459645" y="55713"/>
                  </a:cubicBezTo>
                  <a:cubicBezTo>
                    <a:pt x="448235" y="75273"/>
                    <a:pt x="437641" y="90757"/>
                    <a:pt x="425416" y="124171"/>
                  </a:cubicBezTo>
                  <a:cubicBezTo>
                    <a:pt x="413191" y="157585"/>
                    <a:pt x="403411" y="190183"/>
                    <a:pt x="386297" y="256196"/>
                  </a:cubicBezTo>
                  <a:cubicBezTo>
                    <a:pt x="369183" y="322209"/>
                    <a:pt x="338213" y="448530"/>
                    <a:pt x="322729" y="520248"/>
                  </a:cubicBezTo>
                  <a:cubicBezTo>
                    <a:pt x="307245" y="591966"/>
                    <a:pt x="305614" y="618044"/>
                    <a:pt x="293390" y="686502"/>
                  </a:cubicBezTo>
                  <a:cubicBezTo>
                    <a:pt x="281165" y="754960"/>
                    <a:pt x="261606" y="856017"/>
                    <a:pt x="249382" y="930994"/>
                  </a:cubicBezTo>
                  <a:cubicBezTo>
                    <a:pt x="237158" y="1005971"/>
                    <a:pt x="231453" y="1064649"/>
                    <a:pt x="220043" y="1136367"/>
                  </a:cubicBezTo>
                  <a:cubicBezTo>
                    <a:pt x="208633" y="1208085"/>
                    <a:pt x="197224" y="1263503"/>
                    <a:pt x="180924" y="1361300"/>
                  </a:cubicBezTo>
                  <a:cubicBezTo>
                    <a:pt x="164624" y="1459097"/>
                    <a:pt x="137731" y="1633501"/>
                    <a:pt x="122246" y="1723148"/>
                  </a:cubicBezTo>
                  <a:cubicBezTo>
                    <a:pt x="106761" y="1812795"/>
                    <a:pt x="100242" y="1834799"/>
                    <a:pt x="88017" y="1899182"/>
                  </a:cubicBezTo>
                  <a:cubicBezTo>
                    <a:pt x="75792" y="1963565"/>
                    <a:pt x="63568" y="2052397"/>
                    <a:pt x="48898" y="2109445"/>
                  </a:cubicBezTo>
                  <a:cubicBezTo>
                    <a:pt x="34228" y="2166493"/>
                    <a:pt x="14669" y="2212132"/>
                    <a:pt x="0" y="2241471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6A9EA15-A18A-C03C-8038-2C535CABD27E}"/>
                </a:ext>
              </a:extLst>
            </p:cNvPr>
            <p:cNvSpPr/>
            <p:nvPr/>
          </p:nvSpPr>
          <p:spPr>
            <a:xfrm>
              <a:off x="5198355" y="2291126"/>
              <a:ext cx="1630423" cy="3053075"/>
            </a:xfrm>
            <a:custGeom>
              <a:avLst/>
              <a:gdLst>
                <a:gd name="connsiteX0" fmla="*/ 990205 w 990205"/>
                <a:gd name="connsiteY0" fmla="*/ 2811387 h 3053075"/>
                <a:gd name="connsiteX1" fmla="*/ 961778 w 990205"/>
                <a:gd name="connsiteY1" fmla="*/ 2910882 h 3053075"/>
                <a:gd name="connsiteX2" fmla="*/ 942827 w 990205"/>
                <a:gd name="connsiteY2" fmla="*/ 2977211 h 3053075"/>
                <a:gd name="connsiteX3" fmla="*/ 909662 w 990205"/>
                <a:gd name="connsiteY3" fmla="*/ 3034065 h 3053075"/>
                <a:gd name="connsiteX4" fmla="*/ 876497 w 990205"/>
                <a:gd name="connsiteY4" fmla="*/ 3053016 h 3053075"/>
                <a:gd name="connsiteX5" fmla="*/ 843333 w 990205"/>
                <a:gd name="connsiteY5" fmla="*/ 3029327 h 3053075"/>
                <a:gd name="connsiteX6" fmla="*/ 819644 w 990205"/>
                <a:gd name="connsiteY6" fmla="*/ 2991425 h 3053075"/>
                <a:gd name="connsiteX7" fmla="*/ 795954 w 990205"/>
                <a:gd name="connsiteY7" fmla="*/ 2910882 h 3053075"/>
                <a:gd name="connsiteX8" fmla="*/ 781741 w 990205"/>
                <a:gd name="connsiteY8" fmla="*/ 2854028 h 3053075"/>
                <a:gd name="connsiteX9" fmla="*/ 762790 w 990205"/>
                <a:gd name="connsiteY9" fmla="*/ 2778223 h 3053075"/>
                <a:gd name="connsiteX10" fmla="*/ 748576 w 990205"/>
                <a:gd name="connsiteY10" fmla="*/ 2692942 h 3053075"/>
                <a:gd name="connsiteX11" fmla="*/ 734363 w 990205"/>
                <a:gd name="connsiteY11" fmla="*/ 2617137 h 3053075"/>
                <a:gd name="connsiteX12" fmla="*/ 720149 w 990205"/>
                <a:gd name="connsiteY12" fmla="*/ 2531856 h 3053075"/>
                <a:gd name="connsiteX13" fmla="*/ 705936 w 990205"/>
                <a:gd name="connsiteY13" fmla="*/ 2422886 h 3053075"/>
                <a:gd name="connsiteX14" fmla="*/ 691722 w 990205"/>
                <a:gd name="connsiteY14" fmla="*/ 2342343 h 3053075"/>
                <a:gd name="connsiteX15" fmla="*/ 682247 w 990205"/>
                <a:gd name="connsiteY15" fmla="*/ 2252324 h 3053075"/>
                <a:gd name="connsiteX16" fmla="*/ 668033 w 990205"/>
                <a:gd name="connsiteY16" fmla="*/ 2148092 h 3053075"/>
                <a:gd name="connsiteX17" fmla="*/ 653820 w 990205"/>
                <a:gd name="connsiteY17" fmla="*/ 2048598 h 3053075"/>
                <a:gd name="connsiteX18" fmla="*/ 639606 w 990205"/>
                <a:gd name="connsiteY18" fmla="*/ 1934890 h 3053075"/>
                <a:gd name="connsiteX19" fmla="*/ 625393 w 990205"/>
                <a:gd name="connsiteY19" fmla="*/ 1830658 h 3053075"/>
                <a:gd name="connsiteX20" fmla="*/ 611179 w 990205"/>
                <a:gd name="connsiteY20" fmla="*/ 1712212 h 3053075"/>
                <a:gd name="connsiteX21" fmla="*/ 601704 w 990205"/>
                <a:gd name="connsiteY21" fmla="*/ 1607980 h 3053075"/>
                <a:gd name="connsiteX22" fmla="*/ 578015 w 990205"/>
                <a:gd name="connsiteY22" fmla="*/ 1404254 h 3053075"/>
                <a:gd name="connsiteX23" fmla="*/ 559063 w 990205"/>
                <a:gd name="connsiteY23" fmla="*/ 1243168 h 3053075"/>
                <a:gd name="connsiteX24" fmla="*/ 525898 w 990205"/>
                <a:gd name="connsiteY24" fmla="*/ 1015752 h 3053075"/>
                <a:gd name="connsiteX25" fmla="*/ 502209 w 990205"/>
                <a:gd name="connsiteY25" fmla="*/ 821501 h 3053075"/>
                <a:gd name="connsiteX26" fmla="*/ 464307 w 990205"/>
                <a:gd name="connsiteY26" fmla="*/ 560921 h 3053075"/>
                <a:gd name="connsiteX27" fmla="*/ 440618 w 990205"/>
                <a:gd name="connsiteY27" fmla="*/ 404573 h 3053075"/>
                <a:gd name="connsiteX28" fmla="*/ 416929 w 990205"/>
                <a:gd name="connsiteY28" fmla="*/ 286127 h 3053075"/>
                <a:gd name="connsiteX29" fmla="*/ 388502 w 990205"/>
                <a:gd name="connsiteY29" fmla="*/ 162944 h 3053075"/>
                <a:gd name="connsiteX30" fmla="*/ 355337 w 990205"/>
                <a:gd name="connsiteY30" fmla="*/ 58712 h 3053075"/>
                <a:gd name="connsiteX31" fmla="*/ 326910 w 990205"/>
                <a:gd name="connsiteY31" fmla="*/ 11334 h 3053075"/>
                <a:gd name="connsiteX32" fmla="*/ 289007 w 990205"/>
                <a:gd name="connsiteY32" fmla="*/ 1858 h 3053075"/>
                <a:gd name="connsiteX33" fmla="*/ 255843 w 990205"/>
                <a:gd name="connsiteY33" fmla="*/ 39760 h 3053075"/>
                <a:gd name="connsiteX34" fmla="*/ 236891 w 990205"/>
                <a:gd name="connsiteY34" fmla="*/ 91877 h 3053075"/>
                <a:gd name="connsiteX35" fmla="*/ 213202 w 990205"/>
                <a:gd name="connsiteY35" fmla="*/ 186633 h 3053075"/>
                <a:gd name="connsiteX36" fmla="*/ 189513 w 990205"/>
                <a:gd name="connsiteY36" fmla="*/ 276652 h 3053075"/>
                <a:gd name="connsiteX37" fmla="*/ 175300 w 990205"/>
                <a:gd name="connsiteY37" fmla="*/ 371408 h 3053075"/>
                <a:gd name="connsiteX38" fmla="*/ 156348 w 990205"/>
                <a:gd name="connsiteY38" fmla="*/ 456689 h 3053075"/>
                <a:gd name="connsiteX39" fmla="*/ 146873 w 990205"/>
                <a:gd name="connsiteY39" fmla="*/ 532494 h 3053075"/>
                <a:gd name="connsiteX40" fmla="*/ 118446 w 990205"/>
                <a:gd name="connsiteY40" fmla="*/ 698318 h 3053075"/>
                <a:gd name="connsiteX41" fmla="*/ 90019 w 990205"/>
                <a:gd name="connsiteY41" fmla="*/ 939947 h 3053075"/>
                <a:gd name="connsiteX42" fmla="*/ 61592 w 990205"/>
                <a:gd name="connsiteY42" fmla="*/ 1191052 h 3053075"/>
                <a:gd name="connsiteX43" fmla="*/ 37903 w 990205"/>
                <a:gd name="connsiteY43" fmla="*/ 1366351 h 3053075"/>
                <a:gd name="connsiteX44" fmla="*/ 18951 w 990205"/>
                <a:gd name="connsiteY44" fmla="*/ 1508486 h 3053075"/>
                <a:gd name="connsiteX45" fmla="*/ 0 w 990205"/>
                <a:gd name="connsiteY45" fmla="*/ 1693261 h 305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90205" h="3053075">
                  <a:moveTo>
                    <a:pt x="990205" y="2811387"/>
                  </a:moveTo>
                  <a:lnTo>
                    <a:pt x="961778" y="2910882"/>
                  </a:lnTo>
                  <a:cubicBezTo>
                    <a:pt x="953882" y="2938519"/>
                    <a:pt x="951513" y="2956681"/>
                    <a:pt x="942827" y="2977211"/>
                  </a:cubicBezTo>
                  <a:cubicBezTo>
                    <a:pt x="934141" y="2997741"/>
                    <a:pt x="920717" y="3021431"/>
                    <a:pt x="909662" y="3034065"/>
                  </a:cubicBezTo>
                  <a:cubicBezTo>
                    <a:pt x="898607" y="3046699"/>
                    <a:pt x="887552" y="3053806"/>
                    <a:pt x="876497" y="3053016"/>
                  </a:cubicBezTo>
                  <a:cubicBezTo>
                    <a:pt x="865442" y="3052226"/>
                    <a:pt x="852808" y="3039592"/>
                    <a:pt x="843333" y="3029327"/>
                  </a:cubicBezTo>
                  <a:cubicBezTo>
                    <a:pt x="833858" y="3019062"/>
                    <a:pt x="827540" y="3011166"/>
                    <a:pt x="819644" y="2991425"/>
                  </a:cubicBezTo>
                  <a:cubicBezTo>
                    <a:pt x="811747" y="2971684"/>
                    <a:pt x="802271" y="2933782"/>
                    <a:pt x="795954" y="2910882"/>
                  </a:cubicBezTo>
                  <a:cubicBezTo>
                    <a:pt x="789637" y="2887983"/>
                    <a:pt x="781741" y="2854028"/>
                    <a:pt x="781741" y="2854028"/>
                  </a:cubicBezTo>
                  <a:cubicBezTo>
                    <a:pt x="776214" y="2831918"/>
                    <a:pt x="768317" y="2805071"/>
                    <a:pt x="762790" y="2778223"/>
                  </a:cubicBezTo>
                  <a:cubicBezTo>
                    <a:pt x="757263" y="2751375"/>
                    <a:pt x="753314" y="2719790"/>
                    <a:pt x="748576" y="2692942"/>
                  </a:cubicBezTo>
                  <a:cubicBezTo>
                    <a:pt x="743838" y="2666094"/>
                    <a:pt x="739101" y="2643985"/>
                    <a:pt x="734363" y="2617137"/>
                  </a:cubicBezTo>
                  <a:cubicBezTo>
                    <a:pt x="729625" y="2590289"/>
                    <a:pt x="724887" y="2564231"/>
                    <a:pt x="720149" y="2531856"/>
                  </a:cubicBezTo>
                  <a:cubicBezTo>
                    <a:pt x="715411" y="2499481"/>
                    <a:pt x="710674" y="2454472"/>
                    <a:pt x="705936" y="2422886"/>
                  </a:cubicBezTo>
                  <a:cubicBezTo>
                    <a:pt x="701198" y="2391300"/>
                    <a:pt x="695670" y="2370770"/>
                    <a:pt x="691722" y="2342343"/>
                  </a:cubicBezTo>
                  <a:cubicBezTo>
                    <a:pt x="687774" y="2313916"/>
                    <a:pt x="686195" y="2284699"/>
                    <a:pt x="682247" y="2252324"/>
                  </a:cubicBezTo>
                  <a:cubicBezTo>
                    <a:pt x="678299" y="2219949"/>
                    <a:pt x="672771" y="2182046"/>
                    <a:pt x="668033" y="2148092"/>
                  </a:cubicBezTo>
                  <a:cubicBezTo>
                    <a:pt x="663295" y="2114138"/>
                    <a:pt x="658558" y="2084132"/>
                    <a:pt x="653820" y="2048598"/>
                  </a:cubicBezTo>
                  <a:cubicBezTo>
                    <a:pt x="649082" y="2013064"/>
                    <a:pt x="644344" y="1971213"/>
                    <a:pt x="639606" y="1934890"/>
                  </a:cubicBezTo>
                  <a:cubicBezTo>
                    <a:pt x="634868" y="1898567"/>
                    <a:pt x="630131" y="1867771"/>
                    <a:pt x="625393" y="1830658"/>
                  </a:cubicBezTo>
                  <a:cubicBezTo>
                    <a:pt x="620655" y="1793545"/>
                    <a:pt x="615127" y="1749325"/>
                    <a:pt x="611179" y="1712212"/>
                  </a:cubicBezTo>
                  <a:cubicBezTo>
                    <a:pt x="607231" y="1675099"/>
                    <a:pt x="607231" y="1659306"/>
                    <a:pt x="601704" y="1607980"/>
                  </a:cubicBezTo>
                  <a:cubicBezTo>
                    <a:pt x="596177" y="1556654"/>
                    <a:pt x="585122" y="1465056"/>
                    <a:pt x="578015" y="1404254"/>
                  </a:cubicBezTo>
                  <a:cubicBezTo>
                    <a:pt x="570908" y="1343452"/>
                    <a:pt x="567749" y="1307918"/>
                    <a:pt x="559063" y="1243168"/>
                  </a:cubicBezTo>
                  <a:cubicBezTo>
                    <a:pt x="550377" y="1178418"/>
                    <a:pt x="535374" y="1086030"/>
                    <a:pt x="525898" y="1015752"/>
                  </a:cubicBezTo>
                  <a:cubicBezTo>
                    <a:pt x="516422" y="945474"/>
                    <a:pt x="512474" y="897306"/>
                    <a:pt x="502209" y="821501"/>
                  </a:cubicBezTo>
                  <a:cubicBezTo>
                    <a:pt x="491944" y="745696"/>
                    <a:pt x="474572" y="630409"/>
                    <a:pt x="464307" y="560921"/>
                  </a:cubicBezTo>
                  <a:cubicBezTo>
                    <a:pt x="454042" y="491433"/>
                    <a:pt x="448514" y="450372"/>
                    <a:pt x="440618" y="404573"/>
                  </a:cubicBezTo>
                  <a:cubicBezTo>
                    <a:pt x="432722" y="358774"/>
                    <a:pt x="425615" y="326398"/>
                    <a:pt x="416929" y="286127"/>
                  </a:cubicBezTo>
                  <a:cubicBezTo>
                    <a:pt x="408243" y="245855"/>
                    <a:pt x="398767" y="200846"/>
                    <a:pt x="388502" y="162944"/>
                  </a:cubicBezTo>
                  <a:cubicBezTo>
                    <a:pt x="378237" y="125042"/>
                    <a:pt x="365602" y="83980"/>
                    <a:pt x="355337" y="58712"/>
                  </a:cubicBezTo>
                  <a:cubicBezTo>
                    <a:pt x="345072" y="33444"/>
                    <a:pt x="337965" y="20810"/>
                    <a:pt x="326910" y="11334"/>
                  </a:cubicBezTo>
                  <a:cubicBezTo>
                    <a:pt x="315855" y="1858"/>
                    <a:pt x="300851" y="-2880"/>
                    <a:pt x="289007" y="1858"/>
                  </a:cubicBezTo>
                  <a:cubicBezTo>
                    <a:pt x="277163" y="6596"/>
                    <a:pt x="264529" y="24757"/>
                    <a:pt x="255843" y="39760"/>
                  </a:cubicBezTo>
                  <a:cubicBezTo>
                    <a:pt x="247157" y="54763"/>
                    <a:pt x="243998" y="67398"/>
                    <a:pt x="236891" y="91877"/>
                  </a:cubicBezTo>
                  <a:cubicBezTo>
                    <a:pt x="229784" y="116356"/>
                    <a:pt x="221098" y="155837"/>
                    <a:pt x="213202" y="186633"/>
                  </a:cubicBezTo>
                  <a:cubicBezTo>
                    <a:pt x="205306" y="217429"/>
                    <a:pt x="195830" y="245856"/>
                    <a:pt x="189513" y="276652"/>
                  </a:cubicBezTo>
                  <a:cubicBezTo>
                    <a:pt x="183196" y="307448"/>
                    <a:pt x="180828" y="341402"/>
                    <a:pt x="175300" y="371408"/>
                  </a:cubicBezTo>
                  <a:cubicBezTo>
                    <a:pt x="169772" y="401414"/>
                    <a:pt x="161086" y="429841"/>
                    <a:pt x="156348" y="456689"/>
                  </a:cubicBezTo>
                  <a:cubicBezTo>
                    <a:pt x="151610" y="483537"/>
                    <a:pt x="153190" y="492222"/>
                    <a:pt x="146873" y="532494"/>
                  </a:cubicBezTo>
                  <a:cubicBezTo>
                    <a:pt x="140556" y="572765"/>
                    <a:pt x="127922" y="630409"/>
                    <a:pt x="118446" y="698318"/>
                  </a:cubicBezTo>
                  <a:cubicBezTo>
                    <a:pt x="108970" y="766227"/>
                    <a:pt x="99495" y="857825"/>
                    <a:pt x="90019" y="939947"/>
                  </a:cubicBezTo>
                  <a:cubicBezTo>
                    <a:pt x="80543" y="1022069"/>
                    <a:pt x="70278" y="1119985"/>
                    <a:pt x="61592" y="1191052"/>
                  </a:cubicBezTo>
                  <a:cubicBezTo>
                    <a:pt x="52906" y="1262119"/>
                    <a:pt x="45010" y="1313445"/>
                    <a:pt x="37903" y="1366351"/>
                  </a:cubicBezTo>
                  <a:cubicBezTo>
                    <a:pt x="30796" y="1419257"/>
                    <a:pt x="25268" y="1454001"/>
                    <a:pt x="18951" y="1508486"/>
                  </a:cubicBezTo>
                  <a:cubicBezTo>
                    <a:pt x="12634" y="1562971"/>
                    <a:pt x="6317" y="1628116"/>
                    <a:pt x="0" y="1693261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811D357-E286-83D4-3CAB-EDD54BC6EF23}"/>
                  </a:ext>
                </a:extLst>
              </p:cNvPr>
              <p:cNvSpPr txBox="1"/>
              <p:nvPr/>
            </p:nvSpPr>
            <p:spPr>
              <a:xfrm>
                <a:off x="622785" y="3780720"/>
                <a:ext cx="962091" cy="38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28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811D357-E286-83D4-3CAB-EDD54BC6E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85" y="3780720"/>
                <a:ext cx="962091" cy="383161"/>
              </a:xfrm>
              <a:prstGeom prst="rect">
                <a:avLst/>
              </a:prstGeom>
              <a:blipFill>
                <a:blip r:embed="rId10"/>
                <a:stretch>
                  <a:fillRect b="-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D40773B-AE52-F7E3-6456-349F9518CE48}"/>
              </a:ext>
            </a:extLst>
          </p:cNvPr>
          <p:cNvSpPr txBox="1"/>
          <p:nvPr/>
        </p:nvSpPr>
        <p:spPr>
          <a:xfrm>
            <a:off x="-4187647" y="2543980"/>
            <a:ext cx="34767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High fields enable acceleration over small scales</a:t>
            </a:r>
          </a:p>
          <a:p>
            <a:endParaRPr lang="en-GB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Intense pulses cause injection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EA700F-E00F-0CE0-438B-228F68BBFD1A}"/>
              </a:ext>
            </a:extLst>
          </p:cNvPr>
          <p:cNvSpPr txBox="1"/>
          <p:nvPr/>
        </p:nvSpPr>
        <p:spPr>
          <a:xfrm>
            <a:off x="-4244121" y="5776508"/>
            <a:ext cx="39660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Generate GeV electron beams over cm scales (current record is ~8 GeV)</a:t>
            </a:r>
          </a:p>
        </p:txBody>
      </p:sp>
      <p:sp>
        <p:nvSpPr>
          <p:cNvPr id="50" name="Content Placeholder 18">
            <a:extLst>
              <a:ext uri="{FF2B5EF4-FFF2-40B4-BE49-F238E27FC236}">
                <a16:creationId xmlns:a16="http://schemas.microsoft.com/office/drawing/2014/main" id="{8410C4E2-E4BC-100D-2422-F507EAC27775}"/>
              </a:ext>
            </a:extLst>
          </p:cNvPr>
          <p:cNvSpPr txBox="1">
            <a:spLocks/>
          </p:cNvSpPr>
          <p:nvPr/>
        </p:nvSpPr>
        <p:spPr>
          <a:xfrm>
            <a:off x="3816274" y="4383856"/>
            <a:ext cx="7060698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18">
                <a:extLst>
                  <a:ext uri="{FF2B5EF4-FFF2-40B4-BE49-F238E27FC236}">
                    <a16:creationId xmlns:a16="http://schemas.microsoft.com/office/drawing/2014/main" id="{215AC2E6-39D0-C286-A451-EC86D9F96F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61552" y="3815851"/>
                <a:ext cx="7060698" cy="124406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003"/>
                  </a:spcAft>
                  <a:buFont typeface="Arial" panose="020B0604020202020204" pitchFamily="34" charset="0"/>
                  <a:buNone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2138314" rtl="0" eaLnBrk="1" latinLnBrk="0" hangingPunct="1">
                  <a:lnSpc>
                    <a:spcPct val="83000"/>
                  </a:lnSpc>
                  <a:spcBef>
                    <a:spcPts val="0"/>
                  </a:spcBef>
                  <a:spcAft>
                    <a:spcPts val="2684"/>
                  </a:spcAft>
                  <a:buFont typeface="Arial" panose="020B0604020202020204" pitchFamily="34" charset="0"/>
                  <a:buNone/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32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684" b="1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673"/>
                  </a:spcAft>
                  <a:buFont typeface="Arial" panose="020B0604020202020204" pitchFamily="34" charset="0"/>
                  <a:buNone/>
                  <a:defRPr sz="113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7988" indent="-177988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5975" indent="-355975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Laser pulse generates charge displacements and high electric field gradients</a:t>
                </a:r>
              </a:p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Background electrons are injected into the accelerating phase of the fields</a:t>
                </a:r>
              </a:p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𝒈𝒂𝒊𝒏</m:t>
                        </m:r>
                      </m:sub>
                    </m:sSub>
                  </m:oMath>
                </a14:m>
                <a:r>
                  <a:rPr lang="en-GB" sz="2400" dirty="0"/>
                  <a:t> are limited by depletion and dephasing </a:t>
                </a:r>
                <a:r>
                  <a:rPr lang="en-GB" sz="2400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𝒈𝒂𝒊𝒏</m:t>
                        </m:r>
                      </m:sub>
                    </m:sSub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sz="2400" b="1" dirty="0"/>
                  <a:t> )</a:t>
                </a:r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2400" dirty="0"/>
              </a:p>
            </p:txBody>
          </p:sp>
        </mc:Choice>
        <mc:Fallback xmlns="">
          <p:sp>
            <p:nvSpPr>
              <p:cNvPr id="51" name="Content Placeholder 18">
                <a:extLst>
                  <a:ext uri="{FF2B5EF4-FFF2-40B4-BE49-F238E27FC236}">
                    <a16:creationId xmlns:a16="http://schemas.microsoft.com/office/drawing/2014/main" id="{215AC2E6-39D0-C286-A451-EC86D9F96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552" y="3815851"/>
                <a:ext cx="7060698" cy="1244061"/>
              </a:xfrm>
              <a:prstGeom prst="rect">
                <a:avLst/>
              </a:prstGeom>
              <a:blipFill>
                <a:blip r:embed="rId11"/>
                <a:stretch>
                  <a:fillRect l="-2513" t="-8081" b="-117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E9F9EE-35F8-B52D-00C3-42B3E53AA196}"/>
              </a:ext>
            </a:extLst>
          </p:cNvPr>
          <p:cNvSpPr txBox="1"/>
          <p:nvPr/>
        </p:nvSpPr>
        <p:spPr>
          <a:xfrm>
            <a:off x="1986102" y="3609478"/>
            <a:ext cx="158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</a:rPr>
              <a:t>Laser</a:t>
            </a:r>
          </a:p>
        </p:txBody>
      </p:sp>
      <p:pic>
        <p:nvPicPr>
          <p:cNvPr id="72" name="Picture 4" descr="nature16525-f1.jpg">
            <a:extLst>
              <a:ext uri="{FF2B5EF4-FFF2-40B4-BE49-F238E27FC236}">
                <a16:creationId xmlns:a16="http://schemas.microsoft.com/office/drawing/2014/main" id="{978A4D56-49A6-5745-1A73-63934AD4E8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0" y="7105860"/>
            <a:ext cx="3579645" cy="150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2BFE2DD-0C6F-31DF-DE15-ABCA65612BDD}"/>
              </a:ext>
            </a:extLst>
          </p:cNvPr>
          <p:cNvSpPr txBox="1"/>
          <p:nvPr/>
        </p:nvSpPr>
        <p:spPr>
          <a:xfrm>
            <a:off x="783214" y="8654974"/>
            <a:ext cx="3687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Staging demonstrated with </a:t>
            </a:r>
            <a:r>
              <a:rPr lang="en-US" sz="2400" b="1" dirty="0"/>
              <a:t>low charge capture and energy gain </a:t>
            </a:r>
            <a:r>
              <a:rPr lang="en-US" sz="2400" dirty="0"/>
              <a:t>[1]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BDFB5588-C747-FDF1-2E46-27C0E2D93E6A}"/>
              </a:ext>
            </a:extLst>
          </p:cNvPr>
          <p:cNvSpPr/>
          <p:nvPr/>
        </p:nvSpPr>
        <p:spPr>
          <a:xfrm>
            <a:off x="354265" y="3550176"/>
            <a:ext cx="10337547" cy="3147970"/>
          </a:xfrm>
          <a:prstGeom prst="roundRect">
            <a:avLst>
              <a:gd name="adj" fmla="val 13668"/>
            </a:avLst>
          </a:prstGeom>
          <a:noFill/>
          <a:ln w="698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76" name="Can 75">
            <a:extLst>
              <a:ext uri="{FF2B5EF4-FFF2-40B4-BE49-F238E27FC236}">
                <a16:creationId xmlns:a16="http://schemas.microsoft.com/office/drawing/2014/main" id="{71329146-DF56-C32F-DA6A-E59B3D79DE97}"/>
              </a:ext>
            </a:extLst>
          </p:cNvPr>
          <p:cNvSpPr/>
          <p:nvPr/>
        </p:nvSpPr>
        <p:spPr>
          <a:xfrm rot="5400000">
            <a:off x="8476663" y="7342629"/>
            <a:ext cx="1552323" cy="2451577"/>
          </a:xfrm>
          <a:prstGeom prst="can">
            <a:avLst/>
          </a:prstGeom>
          <a:pattFill prst="trellis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an 76">
            <a:extLst>
              <a:ext uri="{FF2B5EF4-FFF2-40B4-BE49-F238E27FC236}">
                <a16:creationId xmlns:a16="http://schemas.microsoft.com/office/drawing/2014/main" id="{345CD4B6-4E51-B6DF-33C1-963953C50765}"/>
              </a:ext>
            </a:extLst>
          </p:cNvPr>
          <p:cNvSpPr/>
          <p:nvPr/>
        </p:nvSpPr>
        <p:spPr>
          <a:xfrm rot="5400000">
            <a:off x="5070073" y="7326045"/>
            <a:ext cx="1552323" cy="2484745"/>
          </a:xfrm>
          <a:prstGeom prst="can">
            <a:avLst/>
          </a:prstGeom>
          <a:pattFill prst="trellis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8A5F121-4144-3A69-9FF4-52BE6D450A6D}"/>
              </a:ext>
            </a:extLst>
          </p:cNvPr>
          <p:cNvSpPr txBox="1"/>
          <p:nvPr/>
        </p:nvSpPr>
        <p:spPr>
          <a:xfrm>
            <a:off x="4862979" y="7439905"/>
            <a:ext cx="209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Cell 1: Injection</a:t>
            </a:r>
            <a:endParaRPr lang="en-GB" sz="14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7ED5696-FA9A-2A74-C1A6-19CA45764743}"/>
              </a:ext>
            </a:extLst>
          </p:cNvPr>
          <p:cNvSpPr txBox="1"/>
          <p:nvPr/>
        </p:nvSpPr>
        <p:spPr>
          <a:xfrm>
            <a:off x="8407098" y="7422923"/>
            <a:ext cx="221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Cell 2: Acceleration</a:t>
            </a:r>
            <a:endParaRPr lang="en-GB" sz="1400" b="1" dirty="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D9BDDF-A19F-6C16-8DA4-A3DA1531B664}"/>
              </a:ext>
            </a:extLst>
          </p:cNvPr>
          <p:cNvCxnSpPr>
            <a:cxnSpLocks/>
          </p:cNvCxnSpPr>
          <p:nvPr/>
        </p:nvCxnSpPr>
        <p:spPr>
          <a:xfrm flipV="1">
            <a:off x="4594175" y="8559526"/>
            <a:ext cx="2136117" cy="17783"/>
          </a:xfrm>
          <a:prstGeom prst="straightConnector1">
            <a:avLst/>
          </a:prstGeom>
          <a:ln w="25400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F83F396-D927-D8E9-CC35-57FE35EB9845}"/>
                  </a:ext>
                </a:extLst>
              </p:cNvPr>
              <p:cNvSpPr txBox="1"/>
              <p:nvPr/>
            </p:nvSpPr>
            <p:spPr>
              <a:xfrm>
                <a:off x="5415375" y="8677723"/>
                <a:ext cx="2945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b="1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F83F396-D927-D8E9-CC35-57FE35EB9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5375" y="8677723"/>
                <a:ext cx="29456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Oval 82">
            <a:extLst>
              <a:ext uri="{FF2B5EF4-FFF2-40B4-BE49-F238E27FC236}">
                <a16:creationId xmlns:a16="http://schemas.microsoft.com/office/drawing/2014/main" id="{63E56E35-9063-A534-DD9F-2CCB21440FF7}"/>
              </a:ext>
            </a:extLst>
          </p:cNvPr>
          <p:cNvSpPr/>
          <p:nvPr/>
        </p:nvSpPr>
        <p:spPr>
          <a:xfrm flipH="1" flipV="1">
            <a:off x="5484591" y="8536203"/>
            <a:ext cx="318556" cy="95187"/>
          </a:xfrm>
          <a:prstGeom prst="ellipse">
            <a:avLst/>
          </a:prstGeom>
          <a:solidFill>
            <a:srgbClr val="0B0C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270EC99-779E-C0D7-92E2-276AD541CAA1}"/>
              </a:ext>
            </a:extLst>
          </p:cNvPr>
          <p:cNvSpPr txBox="1"/>
          <p:nvPr/>
        </p:nvSpPr>
        <p:spPr>
          <a:xfrm>
            <a:off x="4564111" y="8432862"/>
            <a:ext cx="1208524" cy="288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Laser #1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984DBFC-C134-C211-1BCD-4441145129EA}"/>
              </a:ext>
            </a:extLst>
          </p:cNvPr>
          <p:cNvCxnSpPr>
            <a:cxnSpLocks/>
          </p:cNvCxnSpPr>
          <p:nvPr/>
        </p:nvCxnSpPr>
        <p:spPr>
          <a:xfrm flipH="1">
            <a:off x="7610096" y="7295665"/>
            <a:ext cx="11056" cy="1418971"/>
          </a:xfrm>
          <a:prstGeom prst="straightConnector1">
            <a:avLst/>
          </a:prstGeom>
          <a:ln w="25400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F391D0F-D1F6-76FD-C408-BAD8E8E756E2}"/>
              </a:ext>
            </a:extLst>
          </p:cNvPr>
          <p:cNvCxnSpPr>
            <a:cxnSpLocks/>
          </p:cNvCxnSpPr>
          <p:nvPr/>
        </p:nvCxnSpPr>
        <p:spPr>
          <a:xfrm flipV="1">
            <a:off x="7773478" y="8566180"/>
            <a:ext cx="2059560" cy="35196"/>
          </a:xfrm>
          <a:prstGeom prst="straightConnector1">
            <a:avLst/>
          </a:prstGeom>
          <a:ln w="25400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10112AA8-8EEC-FAFB-342C-0387EB332665}"/>
              </a:ext>
            </a:extLst>
          </p:cNvPr>
          <p:cNvSpPr/>
          <p:nvPr/>
        </p:nvSpPr>
        <p:spPr>
          <a:xfrm rot="3196473">
            <a:off x="5806962" y="8312154"/>
            <a:ext cx="3361267" cy="62865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/>
              <a:t>Plasma Mirror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D6DC5A0-DC97-E0A1-8613-0FBCD70DCA7D}"/>
                  </a:ext>
                </a:extLst>
              </p:cNvPr>
              <p:cNvSpPr txBox="1"/>
              <p:nvPr/>
            </p:nvSpPr>
            <p:spPr>
              <a:xfrm>
                <a:off x="7289713" y="6670066"/>
                <a:ext cx="7956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D6DC5A0-DC97-E0A1-8613-0FBCD70DC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713" y="6670066"/>
                <a:ext cx="795635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758BC07-E6DE-F716-D150-E7F1C300AB60}"/>
              </a:ext>
            </a:extLst>
          </p:cNvPr>
          <p:cNvCxnSpPr/>
          <p:nvPr/>
        </p:nvCxnSpPr>
        <p:spPr>
          <a:xfrm>
            <a:off x="6875729" y="7227547"/>
            <a:ext cx="1463298" cy="0"/>
          </a:xfrm>
          <a:prstGeom prst="straightConnector1">
            <a:avLst/>
          </a:prstGeom>
          <a:ln w="793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72C2728-5F0E-D423-9DFB-445447AACFA9}"/>
              </a:ext>
            </a:extLst>
          </p:cNvPr>
          <p:cNvCxnSpPr>
            <a:cxnSpLocks/>
          </p:cNvCxnSpPr>
          <p:nvPr/>
        </p:nvCxnSpPr>
        <p:spPr>
          <a:xfrm flipV="1">
            <a:off x="5370323" y="8556588"/>
            <a:ext cx="4323718" cy="2072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9A150758-C4AA-06C2-9217-543E335D1F5C}"/>
              </a:ext>
            </a:extLst>
          </p:cNvPr>
          <p:cNvSpPr txBox="1"/>
          <p:nvPr/>
        </p:nvSpPr>
        <p:spPr>
          <a:xfrm>
            <a:off x="7968296" y="8414810"/>
            <a:ext cx="1208524" cy="288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Laser #2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8F7B1CA-D05E-A9FE-D166-8BE999FBF1FF}"/>
              </a:ext>
            </a:extLst>
          </p:cNvPr>
          <p:cNvSpPr txBox="1"/>
          <p:nvPr/>
        </p:nvSpPr>
        <p:spPr>
          <a:xfrm rot="5400000">
            <a:off x="7038251" y="7796409"/>
            <a:ext cx="1208524" cy="288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Laser #2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BDCC509-73BD-4315-72FE-8F70A22ECD34}"/>
              </a:ext>
            </a:extLst>
          </p:cNvPr>
          <p:cNvGrpSpPr/>
          <p:nvPr/>
        </p:nvGrpSpPr>
        <p:grpSpPr>
          <a:xfrm rot="16200000">
            <a:off x="1361968" y="12152432"/>
            <a:ext cx="1909703" cy="3388069"/>
            <a:chOff x="964394" y="10149143"/>
            <a:chExt cx="3547370" cy="5344895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BFDBF67-F3C5-F2E6-8EE4-594197C4F8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90529" y="10584259"/>
              <a:ext cx="1934054" cy="3196898"/>
            </a:xfrm>
            <a:prstGeom prst="straightConnector1">
              <a:avLst/>
            </a:prstGeom>
            <a:ln w="1428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CF6C220-064B-5649-29A6-532983E9DF2E}"/>
                </a:ext>
              </a:extLst>
            </p:cNvPr>
            <p:cNvSpPr/>
            <p:nvPr/>
          </p:nvSpPr>
          <p:spPr>
            <a:xfrm rot="5400000">
              <a:off x="-1236640" y="12523090"/>
              <a:ext cx="5171982" cy="769913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 dirty="0"/>
                <a:t>Kapton Tape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4158DDD-D97D-4E54-1A30-A4A3FF8B9B38}"/>
                </a:ext>
              </a:extLst>
            </p:cNvPr>
            <p:cNvCxnSpPr>
              <a:cxnSpLocks/>
              <a:stCxn id="97" idx="0"/>
            </p:cNvCxnSpPr>
            <p:nvPr/>
          </p:nvCxnSpPr>
          <p:spPr>
            <a:xfrm rot="5400000" flipV="1">
              <a:off x="2187871" y="12454483"/>
              <a:ext cx="1692368" cy="2599495"/>
            </a:xfrm>
            <a:prstGeom prst="straightConnector1">
              <a:avLst/>
            </a:prstGeom>
            <a:ln w="1428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29A4533B-E242-601B-3779-EF7AF8DE133D}"/>
                </a:ext>
              </a:extLst>
            </p:cNvPr>
            <p:cNvSpPr/>
            <p:nvPr/>
          </p:nvSpPr>
          <p:spPr>
            <a:xfrm rot="5400000">
              <a:off x="1493435" y="11578009"/>
              <a:ext cx="3071869" cy="2660073"/>
            </a:xfrm>
            <a:prstGeom prst="triangle">
              <a:avLst>
                <a:gd name="adj" fmla="val 46843"/>
              </a:avLst>
            </a:prstGeom>
            <a:solidFill>
              <a:srgbClr val="4472C4">
                <a:alpha val="4313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A906001-7721-EAB9-F900-E1FAE3BF9701}"/>
                </a:ext>
              </a:extLst>
            </p:cNvPr>
            <p:cNvCxnSpPr>
              <a:cxnSpLocks/>
              <a:stCxn id="102" idx="2"/>
            </p:cNvCxnSpPr>
            <p:nvPr/>
          </p:nvCxnSpPr>
          <p:spPr>
            <a:xfrm rot="5400000" flipH="1">
              <a:off x="3661529" y="12768781"/>
              <a:ext cx="361432" cy="5448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7422EFA-0511-63B4-CD87-F237884C60AD}"/>
                </a:ext>
              </a:extLst>
            </p:cNvPr>
            <p:cNvSpPr txBox="1"/>
            <p:nvPr/>
          </p:nvSpPr>
          <p:spPr>
            <a:xfrm rot="5400000">
              <a:off x="3665992" y="13023388"/>
              <a:ext cx="1294459" cy="397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Pre-plasma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DA2452FE-E993-A6FC-799B-5255EA600CC7}"/>
                </a:ext>
              </a:extLst>
            </p:cNvPr>
            <p:cNvCxnSpPr>
              <a:cxnSpLocks/>
              <a:stCxn id="104" idx="2"/>
              <a:endCxn id="105" idx="7"/>
            </p:cNvCxnSpPr>
            <p:nvPr/>
          </p:nvCxnSpPr>
          <p:spPr>
            <a:xfrm rot="5400000">
              <a:off x="2192927" y="10708303"/>
              <a:ext cx="382237" cy="956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EADB474-86EF-36FC-56F9-B2BE6809C81C}"/>
                    </a:ext>
                  </a:extLst>
                </p:cNvPr>
                <p:cNvSpPr txBox="1"/>
                <p:nvPr/>
              </p:nvSpPr>
              <p:spPr>
                <a:xfrm rot="5400000">
                  <a:off x="2363452" y="10647880"/>
                  <a:ext cx="1692370" cy="6948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Critical Surface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EADB474-86EF-36FC-56F9-B2BE6809C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363452" y="10647880"/>
                  <a:ext cx="1692370" cy="694896"/>
                </a:xfrm>
                <a:prstGeom prst="rect">
                  <a:avLst/>
                </a:prstGeom>
                <a:blipFill>
                  <a:blip r:embed="rId15"/>
                  <a:stretch>
                    <a:fillRect r="-2790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9029361-7DA5-A748-0C38-87581E25423F}"/>
                </a:ext>
              </a:extLst>
            </p:cNvPr>
            <p:cNvSpPr/>
            <p:nvPr/>
          </p:nvSpPr>
          <p:spPr>
            <a:xfrm>
              <a:off x="1520991" y="11228505"/>
              <a:ext cx="450951" cy="1017835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075F5B0-062F-F360-7D82-A4D98239E3BB}"/>
                </a:ext>
              </a:extLst>
            </p:cNvPr>
            <p:cNvSpPr/>
            <p:nvPr/>
          </p:nvSpPr>
          <p:spPr>
            <a:xfrm>
              <a:off x="1609409" y="12454053"/>
              <a:ext cx="274115" cy="66170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09E94E2-FCA7-7E71-AA62-33CE0494FD82}"/>
                </a:ext>
              </a:extLst>
            </p:cNvPr>
            <p:cNvSpPr/>
            <p:nvPr/>
          </p:nvSpPr>
          <p:spPr>
            <a:xfrm>
              <a:off x="1609409" y="13323474"/>
              <a:ext cx="274115" cy="1616354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Content Placeholder 18">
            <a:extLst>
              <a:ext uri="{FF2B5EF4-FFF2-40B4-BE49-F238E27FC236}">
                <a16:creationId xmlns:a16="http://schemas.microsoft.com/office/drawing/2014/main" id="{8A7A38F7-26DF-BBF7-AA19-E4B38B18AE1D}"/>
              </a:ext>
            </a:extLst>
          </p:cNvPr>
          <p:cNvSpPr txBox="1">
            <a:spLocks/>
          </p:cNvSpPr>
          <p:nvPr/>
        </p:nvSpPr>
        <p:spPr>
          <a:xfrm>
            <a:off x="4594779" y="9946322"/>
            <a:ext cx="5525105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High intensity laser generates and is reflected by an </a:t>
            </a:r>
            <a:r>
              <a:rPr lang="en-GB" sz="2400" dirty="0" err="1">
                <a:solidFill>
                  <a:schemeClr val="bg1"/>
                </a:solidFill>
              </a:rPr>
              <a:t>overdense</a:t>
            </a:r>
            <a:r>
              <a:rPr lang="en-GB" sz="2400" dirty="0">
                <a:solidFill>
                  <a:schemeClr val="bg1"/>
                </a:solidFill>
              </a:rPr>
              <a:t> plasma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Reflected pulse quality can be reduced by an uneven critical surface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Pre-pulses and ASE pedestal result in early ionisation (Fig.1)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Pre-plasma formation results from early ionisation of the surface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Laser loses energy during propagation through </a:t>
            </a:r>
            <a:r>
              <a:rPr lang="en-GB" sz="2400" dirty="0" err="1">
                <a:solidFill>
                  <a:schemeClr val="bg1"/>
                </a:solidFill>
              </a:rPr>
              <a:t>underdense</a:t>
            </a:r>
            <a:r>
              <a:rPr lang="en-GB" sz="2400" dirty="0">
                <a:solidFill>
                  <a:schemeClr val="bg1"/>
                </a:solidFill>
              </a:rPr>
              <a:t> plasma </a:t>
            </a:r>
          </a:p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/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8840733C-C9D1-7654-4C2C-5F95BD980D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2022" y="9815908"/>
            <a:ext cx="3668407" cy="2333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6EDF18BC-8E68-677D-12BB-4FC3A6ABA4DD}"/>
                  </a:ext>
                </a:extLst>
              </p:cNvPr>
              <p:cNvSpPr txBox="1"/>
              <p:nvPr/>
            </p:nvSpPr>
            <p:spPr>
              <a:xfrm>
                <a:off x="3150885" y="15506701"/>
                <a:ext cx="7158813" cy="1354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2400" dirty="0">
                  <a:solidFill>
                    <a:schemeClr val="tx1"/>
                  </a:solidFill>
                </a:endParaRPr>
              </a:p>
              <a:p>
                <a:pPr marL="571500" indent="-571500"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chemeClr val="tx1"/>
                    </a:solidFill>
                  </a:rPr>
                  <a:t>Experiment performed at the CLF using Gemini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fs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=800 nm</a:t>
                </a:r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6EDF18BC-8E68-677D-12BB-4FC3A6ABA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885" y="15506701"/>
                <a:ext cx="7158813" cy="1354217"/>
              </a:xfrm>
              <a:prstGeom prst="rect">
                <a:avLst/>
              </a:prstGeom>
              <a:blipFill>
                <a:blip r:embed="rId18"/>
                <a:stretch>
                  <a:fillRect l="-1241" r="-2305" b="-9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465176F1-BA19-7F80-B6C9-5FF02C6614B2}"/>
              </a:ext>
            </a:extLst>
          </p:cNvPr>
          <p:cNvSpPr/>
          <p:nvPr/>
        </p:nvSpPr>
        <p:spPr>
          <a:xfrm>
            <a:off x="1485770" y="15228398"/>
            <a:ext cx="7859209" cy="573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Experiment: Gemini Staging 2024</a:t>
            </a:r>
          </a:p>
        </p:txBody>
      </p:sp>
      <p:sp>
        <p:nvSpPr>
          <p:cNvPr id="173" name="Rounded Rectangle 172">
            <a:extLst>
              <a:ext uri="{FF2B5EF4-FFF2-40B4-BE49-F238E27FC236}">
                <a16:creationId xmlns:a16="http://schemas.microsoft.com/office/drawing/2014/main" id="{454597D7-A0BF-277C-6D67-C1CBC916C8F5}"/>
              </a:ext>
            </a:extLst>
          </p:cNvPr>
          <p:cNvSpPr/>
          <p:nvPr/>
        </p:nvSpPr>
        <p:spPr>
          <a:xfrm>
            <a:off x="354266" y="15237369"/>
            <a:ext cx="10337546" cy="681130"/>
          </a:xfrm>
          <a:prstGeom prst="roundRect">
            <a:avLst>
              <a:gd name="adj" fmla="val 13668"/>
            </a:avLst>
          </a:prstGeom>
          <a:noFill/>
          <a:ln w="698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5626C2A-D144-0CF3-B080-759EB86600C6}"/>
              </a:ext>
            </a:extLst>
          </p:cNvPr>
          <p:cNvGrpSpPr/>
          <p:nvPr/>
        </p:nvGrpSpPr>
        <p:grpSpPr>
          <a:xfrm>
            <a:off x="934597" y="15195463"/>
            <a:ext cx="2057087" cy="1736259"/>
            <a:chOff x="5531360" y="19364686"/>
            <a:chExt cx="4890907" cy="3966557"/>
          </a:xfrm>
        </p:grpSpPr>
        <p:sp>
          <p:nvSpPr>
            <p:cNvPr id="176" name="Can 175">
              <a:extLst>
                <a:ext uri="{FF2B5EF4-FFF2-40B4-BE49-F238E27FC236}">
                  <a16:creationId xmlns:a16="http://schemas.microsoft.com/office/drawing/2014/main" id="{06933456-CB9C-7651-4B95-533FF3001F0B}"/>
                </a:ext>
              </a:extLst>
            </p:cNvPr>
            <p:cNvSpPr/>
            <p:nvPr/>
          </p:nvSpPr>
          <p:spPr>
            <a:xfrm rot="5400000">
              <a:off x="7966021" y="20387756"/>
              <a:ext cx="1948917" cy="2963575"/>
            </a:xfrm>
            <a:prstGeom prst="can">
              <a:avLst/>
            </a:prstGeom>
            <a:pattFill prst="trellis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Multiply 176">
              <a:extLst>
                <a:ext uri="{FF2B5EF4-FFF2-40B4-BE49-F238E27FC236}">
                  <a16:creationId xmlns:a16="http://schemas.microsoft.com/office/drawing/2014/main" id="{BD6653C2-1CD0-AEC5-D5D9-7D2E88D970AD}"/>
                </a:ext>
              </a:extLst>
            </p:cNvPr>
            <p:cNvSpPr/>
            <p:nvPr/>
          </p:nvSpPr>
          <p:spPr>
            <a:xfrm>
              <a:off x="7364567" y="20849646"/>
              <a:ext cx="1631264" cy="1723810"/>
            </a:xfrm>
            <a:prstGeom prst="mathMultiply">
              <a:avLst>
                <a:gd name="adj1" fmla="val 1324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06DAEA56-D4F0-B9BA-D939-A2E445DF2981}"/>
                </a:ext>
              </a:extLst>
            </p:cNvPr>
            <p:cNvGrpSpPr/>
            <p:nvPr/>
          </p:nvGrpSpPr>
          <p:grpSpPr>
            <a:xfrm>
              <a:off x="5531360" y="19364686"/>
              <a:ext cx="2693209" cy="3966557"/>
              <a:chOff x="4342825" y="2469351"/>
              <a:chExt cx="1866042" cy="2758352"/>
            </a:xfrm>
          </p:grpSpPr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id="{73E1023B-131A-DFB5-7A27-3503C4CAA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926" y="4090405"/>
                <a:ext cx="1538941" cy="0"/>
              </a:xfrm>
              <a:prstGeom prst="straightConnector1">
                <a:avLst/>
              </a:prstGeom>
              <a:ln w="190500"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42D7FF6D-0B41-0D0A-69EE-130C1B3167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7601" y="2469351"/>
                <a:ext cx="31558" cy="1632014"/>
              </a:xfrm>
              <a:prstGeom prst="straightConnector1">
                <a:avLst/>
              </a:prstGeom>
              <a:ln w="190500"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5D693522-E470-219E-6719-230FD1C8DCCF}"/>
                  </a:ext>
                </a:extLst>
              </p:cNvPr>
              <p:cNvGrpSpPr/>
              <p:nvPr/>
            </p:nvGrpSpPr>
            <p:grpSpPr>
              <a:xfrm>
                <a:off x="4342825" y="3189503"/>
                <a:ext cx="463693" cy="2038200"/>
                <a:chOff x="1153179" y="3237525"/>
                <a:chExt cx="1068188" cy="3962400"/>
              </a:xfrm>
              <a:solidFill>
                <a:srgbClr val="4472C4"/>
              </a:solidFill>
            </p:grpSpPr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1A7BE408-AFE2-1B1C-484B-BBB9C6E3CCBC}"/>
                    </a:ext>
                  </a:extLst>
                </p:cNvPr>
                <p:cNvSpPr/>
                <p:nvPr/>
              </p:nvSpPr>
              <p:spPr>
                <a:xfrm rot="19278098">
                  <a:off x="1153179" y="3237525"/>
                  <a:ext cx="778933" cy="396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E631CDC2-6F7A-77D8-00B6-AD62C6D91713}"/>
                    </a:ext>
                  </a:extLst>
                </p:cNvPr>
                <p:cNvSpPr/>
                <p:nvPr/>
              </p:nvSpPr>
              <p:spPr>
                <a:xfrm rot="19116677">
                  <a:off x="1489190" y="4121795"/>
                  <a:ext cx="732177" cy="179626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049" name="TextBox 1048">
            <a:extLst>
              <a:ext uri="{FF2B5EF4-FFF2-40B4-BE49-F238E27FC236}">
                <a16:creationId xmlns:a16="http://schemas.microsoft.com/office/drawing/2014/main" id="{CB752196-E2E8-96CF-F68B-4B031970E19D}"/>
              </a:ext>
            </a:extLst>
          </p:cNvPr>
          <p:cNvSpPr txBox="1"/>
          <p:nvPr/>
        </p:nvSpPr>
        <p:spPr>
          <a:xfrm>
            <a:off x="8779476" y="21967618"/>
            <a:ext cx="1128261" cy="16228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054" name="Picture 2" descr="Close-up of a machine&#10;&#10;Description automatically generated">
            <a:extLst>
              <a:ext uri="{FF2B5EF4-FFF2-40B4-BE49-F238E27FC236}">
                <a16:creationId xmlns:a16="http://schemas.microsoft.com/office/drawing/2014/main" id="{9C2DCDEF-663F-486D-99D2-5A52B0960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8" r="24957" b="26551"/>
          <a:stretch/>
        </p:blipFill>
        <p:spPr bwMode="auto">
          <a:xfrm rot="10800000">
            <a:off x="459876" y="17173989"/>
            <a:ext cx="3654783" cy="228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B706F7FF-9F11-2275-493C-5B83F9E27C22}"/>
              </a:ext>
            </a:extLst>
          </p:cNvPr>
          <p:cNvSpPr txBox="1"/>
          <p:nvPr/>
        </p:nvSpPr>
        <p:spPr>
          <a:xfrm>
            <a:off x="1906470" y="17557593"/>
            <a:ext cx="2526621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cs typeface="Calibri"/>
              </a:rPr>
              <a:t>Laser #2</a:t>
            </a:r>
          </a:p>
        </p:txBody>
      </p: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34387244-8DA6-2EE0-5058-FB962F461131}"/>
              </a:ext>
            </a:extLst>
          </p:cNvPr>
          <p:cNvCxnSpPr>
            <a:cxnSpLocks/>
          </p:cNvCxnSpPr>
          <p:nvPr/>
        </p:nvCxnSpPr>
        <p:spPr>
          <a:xfrm>
            <a:off x="1640322" y="17057237"/>
            <a:ext cx="0" cy="1023576"/>
          </a:xfrm>
          <a:prstGeom prst="straightConnector1">
            <a:avLst/>
          </a:prstGeom>
          <a:ln w="139700">
            <a:solidFill>
              <a:srgbClr val="00B0F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65359674-62EF-0E81-F225-A78D6580BEF5}"/>
              </a:ext>
            </a:extLst>
          </p:cNvPr>
          <p:cNvSpPr/>
          <p:nvPr/>
        </p:nvSpPr>
        <p:spPr>
          <a:xfrm>
            <a:off x="4197776" y="17115124"/>
            <a:ext cx="1657720" cy="113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Far field Camera</a:t>
            </a:r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CDF0A86E-931A-784D-D748-203442A8E362}"/>
              </a:ext>
            </a:extLst>
          </p:cNvPr>
          <p:cNvSpPr/>
          <p:nvPr/>
        </p:nvSpPr>
        <p:spPr>
          <a:xfrm>
            <a:off x="4197774" y="18451858"/>
            <a:ext cx="1657721" cy="113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Calorimeter</a:t>
            </a:r>
          </a:p>
        </p:txBody>
      </p: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71D7E124-FD02-35E9-C306-D33D663BD208}"/>
              </a:ext>
            </a:extLst>
          </p:cNvPr>
          <p:cNvCxnSpPr>
            <a:cxnSpLocks/>
          </p:cNvCxnSpPr>
          <p:nvPr/>
        </p:nvCxnSpPr>
        <p:spPr>
          <a:xfrm>
            <a:off x="1576247" y="18080813"/>
            <a:ext cx="2076742" cy="26130"/>
          </a:xfrm>
          <a:prstGeom prst="straightConnector1">
            <a:avLst/>
          </a:prstGeom>
          <a:ln w="139700">
            <a:solidFill>
              <a:srgbClr val="00B0F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B04CECA4-3957-24BB-6167-DE3ED905A226}"/>
              </a:ext>
            </a:extLst>
          </p:cNvPr>
          <p:cNvSpPr/>
          <p:nvPr/>
        </p:nvSpPr>
        <p:spPr>
          <a:xfrm rot="2891231">
            <a:off x="370552" y="18012945"/>
            <a:ext cx="2373638" cy="273301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Plasma Mirror</a:t>
            </a:r>
          </a:p>
        </p:txBody>
      </p:sp>
      <p:pic>
        <p:nvPicPr>
          <p:cNvPr id="1081" name="Graphic 1080">
            <a:extLst>
              <a:ext uri="{FF2B5EF4-FFF2-40B4-BE49-F238E27FC236}">
                <a16:creationId xmlns:a16="http://schemas.microsoft.com/office/drawing/2014/main" id="{59FF3BC5-2B8C-E444-624E-FD87EEC89B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88290" y="20700773"/>
            <a:ext cx="4877492" cy="3447567"/>
          </a:xfrm>
          <a:prstGeom prst="rect">
            <a:avLst/>
          </a:prstGeom>
        </p:spPr>
      </p:pic>
      <p:pic>
        <p:nvPicPr>
          <p:cNvPr id="1082" name="Graphic 1081">
            <a:extLst>
              <a:ext uri="{FF2B5EF4-FFF2-40B4-BE49-F238E27FC236}">
                <a16:creationId xmlns:a16="http://schemas.microsoft.com/office/drawing/2014/main" id="{2CCD4B18-1027-50B5-D1C6-CD65C5F461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7991" y="20690518"/>
            <a:ext cx="4805632" cy="3396775"/>
          </a:xfrm>
          <a:prstGeom prst="rect">
            <a:avLst/>
          </a:prstGeom>
        </p:spPr>
      </p:pic>
      <p:pic>
        <p:nvPicPr>
          <p:cNvPr id="1083" name="Picture 1082" descr="A screen shot of a graph&#10;&#10;Description automatically generated">
            <a:extLst>
              <a:ext uri="{FF2B5EF4-FFF2-40B4-BE49-F238E27FC236}">
                <a16:creationId xmlns:a16="http://schemas.microsoft.com/office/drawing/2014/main" id="{8EB58C08-7D6E-5E87-7CB7-0BA1B1DF00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198" y="24720053"/>
            <a:ext cx="3875302" cy="3221091"/>
          </a:xfrm>
          <a:prstGeom prst="rect">
            <a:avLst/>
          </a:prstGeom>
        </p:spPr>
      </p:pic>
      <p:pic>
        <p:nvPicPr>
          <p:cNvPr id="1084" name="Picture 1083" descr="A screen shot of a graph&#10;&#10;Description automatically generated">
            <a:extLst>
              <a:ext uri="{FF2B5EF4-FFF2-40B4-BE49-F238E27FC236}">
                <a16:creationId xmlns:a16="http://schemas.microsoft.com/office/drawing/2014/main" id="{57F308F7-4558-229F-C693-DE0383CB606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45274" y="24720407"/>
            <a:ext cx="3787796" cy="3221091"/>
          </a:xfrm>
          <a:prstGeom prst="rect">
            <a:avLst/>
          </a:prstGeom>
        </p:spPr>
      </p:pic>
      <p:sp>
        <p:nvSpPr>
          <p:cNvPr id="1085" name="TextBox 1084">
            <a:extLst>
              <a:ext uri="{FF2B5EF4-FFF2-40B4-BE49-F238E27FC236}">
                <a16:creationId xmlns:a16="http://schemas.microsoft.com/office/drawing/2014/main" id="{4E3A3E0B-11C7-DC20-4852-46E171DE9190}"/>
              </a:ext>
            </a:extLst>
          </p:cNvPr>
          <p:cNvSpPr txBox="1"/>
          <p:nvPr/>
        </p:nvSpPr>
        <p:spPr>
          <a:xfrm>
            <a:off x="3074294" y="24883139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9 mm</a:t>
            </a: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C5603C7C-AB32-0ADD-9AEB-3F4139AB074F}"/>
              </a:ext>
            </a:extLst>
          </p:cNvPr>
          <p:cNvSpPr txBox="1"/>
          <p:nvPr/>
        </p:nvSpPr>
        <p:spPr>
          <a:xfrm>
            <a:off x="6461276" y="24881602"/>
            <a:ext cx="157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18 mm</a:t>
            </a: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2C6C7C79-17FC-B8FA-2FA6-89FF0F0BE1F6}"/>
              </a:ext>
            </a:extLst>
          </p:cNvPr>
          <p:cNvSpPr/>
          <p:nvPr/>
        </p:nvSpPr>
        <p:spPr>
          <a:xfrm rot="19297458">
            <a:off x="6477637" y="26078783"/>
            <a:ext cx="221534" cy="267039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C5A0596-6FF8-A32D-44A5-2FC2957A35D7}"/>
              </a:ext>
            </a:extLst>
          </p:cNvPr>
          <p:cNvSpPr txBox="1"/>
          <p:nvPr/>
        </p:nvSpPr>
        <p:spPr>
          <a:xfrm>
            <a:off x="6993841" y="25670045"/>
            <a:ext cx="134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194" name="Triangle 193">
            <a:extLst>
              <a:ext uri="{FF2B5EF4-FFF2-40B4-BE49-F238E27FC236}">
                <a16:creationId xmlns:a16="http://schemas.microsoft.com/office/drawing/2014/main" id="{FAE8253B-80F0-BE0E-CA73-AF64FAF07489}"/>
              </a:ext>
            </a:extLst>
          </p:cNvPr>
          <p:cNvSpPr/>
          <p:nvPr/>
        </p:nvSpPr>
        <p:spPr>
          <a:xfrm rot="10800000">
            <a:off x="9056381" y="24835543"/>
            <a:ext cx="292857" cy="302108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riangle 194">
            <a:extLst>
              <a:ext uri="{FF2B5EF4-FFF2-40B4-BE49-F238E27FC236}">
                <a16:creationId xmlns:a16="http://schemas.microsoft.com/office/drawing/2014/main" id="{1F254395-0C89-C347-A338-FE21271A20BA}"/>
              </a:ext>
            </a:extLst>
          </p:cNvPr>
          <p:cNvSpPr/>
          <p:nvPr/>
        </p:nvSpPr>
        <p:spPr>
          <a:xfrm rot="5400000">
            <a:off x="9745168" y="25584904"/>
            <a:ext cx="219138" cy="142551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CDCC3193-D103-C272-A085-A744820C9D9A}"/>
              </a:ext>
            </a:extLst>
          </p:cNvPr>
          <p:cNvSpPr txBox="1"/>
          <p:nvPr/>
        </p:nvSpPr>
        <p:spPr>
          <a:xfrm>
            <a:off x="9411631" y="25254008"/>
            <a:ext cx="1529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9mm and 18mm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25B7148D-035B-2A5A-868E-B1F0590D26BE}"/>
              </a:ext>
            </a:extLst>
          </p:cNvPr>
          <p:cNvSpPr txBox="1"/>
          <p:nvPr/>
        </p:nvSpPr>
        <p:spPr>
          <a:xfrm>
            <a:off x="8673053" y="26471878"/>
            <a:ext cx="1128261" cy="16228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FC627CD7-D841-4AFF-C9BB-89E61A1D7AB7}"/>
              </a:ext>
            </a:extLst>
          </p:cNvPr>
          <p:cNvCxnSpPr>
            <a:cxnSpLocks/>
          </p:cNvCxnSpPr>
          <p:nvPr/>
        </p:nvCxnSpPr>
        <p:spPr>
          <a:xfrm>
            <a:off x="9329183" y="26014811"/>
            <a:ext cx="1238314" cy="0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C707452-AEA7-BA42-E241-2EC65295A89F}"/>
              </a:ext>
            </a:extLst>
          </p:cNvPr>
          <p:cNvGrpSpPr/>
          <p:nvPr/>
        </p:nvGrpSpPr>
        <p:grpSpPr>
          <a:xfrm>
            <a:off x="8937846" y="25554474"/>
            <a:ext cx="385919" cy="1453292"/>
            <a:chOff x="1153179" y="3237525"/>
            <a:chExt cx="1068188" cy="3962400"/>
          </a:xfrm>
          <a:solidFill>
            <a:srgbClr val="4472C4"/>
          </a:solid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B3C0DBB-BDEE-1A64-3526-FB2D27D6D788}"/>
                </a:ext>
              </a:extLst>
            </p:cNvPr>
            <p:cNvSpPr/>
            <p:nvPr/>
          </p:nvSpPr>
          <p:spPr>
            <a:xfrm rot="19278098">
              <a:off x="1153179" y="3237525"/>
              <a:ext cx="778933" cy="3962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911C9571-C9C0-D9F6-3519-D87970B95E78}"/>
                </a:ext>
              </a:extLst>
            </p:cNvPr>
            <p:cNvSpPr/>
            <p:nvPr/>
          </p:nvSpPr>
          <p:spPr>
            <a:xfrm rot="19116677">
              <a:off x="1489190" y="4121795"/>
              <a:ext cx="732177" cy="17962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E107BF79-A606-5FD2-1292-DA2F3D5455E9}"/>
                  </a:ext>
                </a:extLst>
              </p:cNvPr>
              <p:cNvSpPr txBox="1"/>
              <p:nvPr/>
            </p:nvSpPr>
            <p:spPr>
              <a:xfrm>
                <a:off x="1076993" y="24078339"/>
                <a:ext cx="943092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Fig 2: (a) Reflectivity and (b) pulse quality of laser pulse at on-tape intensities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E107BF79-A606-5FD2-1292-DA2F3D545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93" y="24078339"/>
                <a:ext cx="9430926" cy="707886"/>
              </a:xfrm>
              <a:prstGeom prst="rect">
                <a:avLst/>
              </a:prstGeom>
              <a:blipFill>
                <a:blip r:embed="rId26"/>
                <a:stretch>
                  <a:fillRect l="-672"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8" name="Content Placeholder 18">
            <a:extLst>
              <a:ext uri="{FF2B5EF4-FFF2-40B4-BE49-F238E27FC236}">
                <a16:creationId xmlns:a16="http://schemas.microsoft.com/office/drawing/2014/main" id="{33F33E33-551F-5E46-0C5D-D963AEC6663D}"/>
              </a:ext>
            </a:extLst>
          </p:cNvPr>
          <p:cNvSpPr txBox="1">
            <a:spLocks/>
          </p:cNvSpPr>
          <p:nvPr/>
        </p:nvSpPr>
        <p:spPr>
          <a:xfrm>
            <a:off x="6171722" y="17115124"/>
            <a:ext cx="4769558" cy="15797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Plasma mirror optimised for maximum energy throughput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Changes in input pulse energy and focal distance from the tape were used to vary on-tape intensity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E1A7BCC6-54E2-1E7A-6C67-D2E20A88F8F1}"/>
              </a:ext>
            </a:extLst>
          </p:cNvPr>
          <p:cNvSpPr txBox="1"/>
          <p:nvPr/>
        </p:nvSpPr>
        <p:spPr>
          <a:xfrm>
            <a:off x="5211212" y="26411550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4.5 J</a:t>
            </a:r>
          </a:p>
        </p:txBody>
      </p: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FCD74F6D-0732-B744-4251-92E30CFF8961}"/>
              </a:ext>
            </a:extLst>
          </p:cNvPr>
          <p:cNvCxnSpPr>
            <a:cxnSpLocks/>
            <a:endCxn id="1087" idx="6"/>
          </p:cNvCxnSpPr>
          <p:nvPr/>
        </p:nvCxnSpPr>
        <p:spPr>
          <a:xfrm flipH="1">
            <a:off x="6675241" y="26126102"/>
            <a:ext cx="361170" cy="17435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21977478-EA99-BBCD-54C5-442555DF6057}"/>
              </a:ext>
            </a:extLst>
          </p:cNvPr>
          <p:cNvSpPr txBox="1"/>
          <p:nvPr/>
        </p:nvSpPr>
        <p:spPr>
          <a:xfrm>
            <a:off x="6919443" y="26087613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0.4 J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B0E7B80B-61E8-F738-1D41-C362EE100BE7}"/>
              </a:ext>
            </a:extLst>
          </p:cNvPr>
          <p:cNvSpPr txBox="1"/>
          <p:nvPr/>
        </p:nvSpPr>
        <p:spPr>
          <a:xfrm>
            <a:off x="1484548" y="20817795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(a)</a:t>
            </a:r>
            <a:endParaRPr lang="en-US" sz="2400" dirty="0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652FB6B1-C0DC-F946-F63F-4EF7A39E68F3}"/>
              </a:ext>
            </a:extLst>
          </p:cNvPr>
          <p:cNvSpPr txBox="1"/>
          <p:nvPr/>
        </p:nvSpPr>
        <p:spPr>
          <a:xfrm>
            <a:off x="6212480" y="20789913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(b)</a:t>
            </a:r>
            <a:endParaRPr lang="en-US" sz="2400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2D89E3D9-AA3E-7229-FD5C-F4B36D8A0390}"/>
              </a:ext>
            </a:extLst>
          </p:cNvPr>
          <p:cNvSpPr txBox="1"/>
          <p:nvPr/>
        </p:nvSpPr>
        <p:spPr>
          <a:xfrm>
            <a:off x="230804" y="12175720"/>
            <a:ext cx="4323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Fig </a:t>
            </a:r>
            <a:r>
              <a:rPr lang="en-GB" sz="2000" dirty="0"/>
              <a:t>1: Pulse trace showing contrast</a:t>
            </a:r>
            <a:endParaRPr lang="en-US" sz="2000" dirty="0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CE3E228B-23CC-E441-71D9-090C2097A16C}"/>
              </a:ext>
            </a:extLst>
          </p:cNvPr>
          <p:cNvSpPr txBox="1"/>
          <p:nvPr/>
        </p:nvSpPr>
        <p:spPr>
          <a:xfrm>
            <a:off x="1107587" y="27902653"/>
            <a:ext cx="9430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Fig 3: Plasma mirror reflected spot imaged at focus, at different focal distances, (a) 9 mm and (b) 18 mm, from the plasma mirror 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3397E893-13DC-EA92-6D24-EEF737E92613}"/>
              </a:ext>
            </a:extLst>
          </p:cNvPr>
          <p:cNvSpPr/>
          <p:nvPr/>
        </p:nvSpPr>
        <p:spPr>
          <a:xfrm>
            <a:off x="354265" y="19689930"/>
            <a:ext cx="10368215" cy="882358"/>
          </a:xfrm>
          <a:prstGeom prst="roundRect">
            <a:avLst>
              <a:gd name="adj" fmla="val 136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25E7F43F-0C3C-6E66-FB72-7DA7483A2EF2}"/>
              </a:ext>
            </a:extLst>
          </p:cNvPr>
          <p:cNvSpPr/>
          <p:nvPr/>
        </p:nvSpPr>
        <p:spPr>
          <a:xfrm>
            <a:off x="69871" y="19821944"/>
            <a:ext cx="11084188" cy="619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1. Operation of Plasma Mirror at High Intensities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897E329-E0D1-1E17-C7E9-44A7502B0911}"/>
              </a:ext>
            </a:extLst>
          </p:cNvPr>
          <p:cNvSpPr txBox="1"/>
          <p:nvPr/>
        </p:nvSpPr>
        <p:spPr>
          <a:xfrm>
            <a:off x="1459885" y="24824816"/>
            <a:ext cx="707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(a)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42EC5BA-9BAA-3FF6-9427-A1CEF1A9A531}"/>
              </a:ext>
            </a:extLst>
          </p:cNvPr>
          <p:cNvSpPr txBox="1"/>
          <p:nvPr/>
        </p:nvSpPr>
        <p:spPr>
          <a:xfrm>
            <a:off x="5250353" y="24835543"/>
            <a:ext cx="57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(b)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0" name="Rounded Rectangle 239">
            <a:extLst>
              <a:ext uri="{FF2B5EF4-FFF2-40B4-BE49-F238E27FC236}">
                <a16:creationId xmlns:a16="http://schemas.microsoft.com/office/drawing/2014/main" id="{DFCEDD8F-CA36-8570-3328-F474B35E4ACD}"/>
              </a:ext>
            </a:extLst>
          </p:cNvPr>
          <p:cNvSpPr/>
          <p:nvPr/>
        </p:nvSpPr>
        <p:spPr>
          <a:xfrm>
            <a:off x="11030929" y="3733720"/>
            <a:ext cx="9998431" cy="1204707"/>
          </a:xfrm>
          <a:prstGeom prst="roundRect">
            <a:avLst>
              <a:gd name="adj" fmla="val 136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1BD9791C-1472-00A5-4157-046B0E8047AB}"/>
              </a:ext>
            </a:extLst>
          </p:cNvPr>
          <p:cNvSpPr/>
          <p:nvPr/>
        </p:nvSpPr>
        <p:spPr>
          <a:xfrm>
            <a:off x="10896305" y="3905215"/>
            <a:ext cx="10282826" cy="833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2. Driving </a:t>
            </a:r>
            <a:r>
              <a:rPr lang="en-US" sz="3200" b="1" dirty="0" err="1">
                <a:solidFill>
                  <a:schemeClr val="bg1"/>
                </a:solidFill>
              </a:rPr>
              <a:t>Ionisation</a:t>
            </a:r>
            <a:r>
              <a:rPr lang="en-US" sz="3200" b="1" dirty="0">
                <a:solidFill>
                  <a:schemeClr val="bg1"/>
                </a:solidFill>
              </a:rPr>
              <a:t> Injection with a Plasma Mirror Reflected Pulse</a:t>
            </a:r>
          </a:p>
        </p:txBody>
      </p:sp>
    </p:spTree>
    <p:extLst>
      <p:ext uri="{BB962C8B-B14F-4D97-AF65-F5344CB8AC3E}">
        <p14:creationId xmlns:p14="http://schemas.microsoft.com/office/powerpoint/2010/main" val="88193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29922 -0.00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83" grpId="0" animBg="1"/>
      <p:bldP spid="83" grpId="1" animBg="1"/>
      <p:bldP spid="195" grpId="0" animBg="1"/>
      <p:bldP spid="199" grpId="0"/>
      <p:bldP spid="19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92CDDEA-86A5-CA56-9553-62A275B4C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F2462A3E-3FA7-9C03-711B-DA415E95C5A9}"/>
              </a:ext>
            </a:extLst>
          </p:cNvPr>
          <p:cNvSpPr/>
          <p:nvPr/>
        </p:nvSpPr>
        <p:spPr>
          <a:xfrm>
            <a:off x="4413516" y="9674140"/>
            <a:ext cx="6308964" cy="4610043"/>
          </a:xfrm>
          <a:prstGeom prst="roundRect">
            <a:avLst>
              <a:gd name="adj" fmla="val 136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D5FB836-C065-3FF9-1DFE-7C2A39486AAD}"/>
              </a:ext>
            </a:extLst>
          </p:cNvPr>
          <p:cNvSpPr/>
          <p:nvPr/>
        </p:nvSpPr>
        <p:spPr>
          <a:xfrm>
            <a:off x="-45785" y="-289557"/>
            <a:ext cx="21429410" cy="36862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0C1BFD-6EAE-266A-E707-51B44442039C}"/>
              </a:ext>
            </a:extLst>
          </p:cNvPr>
          <p:cNvSpPr/>
          <p:nvPr/>
        </p:nvSpPr>
        <p:spPr>
          <a:xfrm>
            <a:off x="-45785" y="3356482"/>
            <a:ext cx="21429410" cy="24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3963B71D-C5BF-E2EB-99CD-0D33F53B3AFF}"/>
              </a:ext>
            </a:extLst>
          </p:cNvPr>
          <p:cNvSpPr/>
          <p:nvPr/>
        </p:nvSpPr>
        <p:spPr>
          <a:xfrm>
            <a:off x="354265" y="166533"/>
            <a:ext cx="14412936" cy="3233754"/>
          </a:xfrm>
          <a:prstGeom prst="roundRect">
            <a:avLst>
              <a:gd name="adj" fmla="val 136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00C42-7737-9BAC-05F0-4E9856D20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698" y="509693"/>
            <a:ext cx="16524049" cy="884800"/>
          </a:xfrm>
        </p:spPr>
        <p:txBody>
          <a:bodyPr/>
          <a:lstStyle/>
          <a:p>
            <a:r>
              <a:rPr lang="en-GB" sz="5400" dirty="0"/>
              <a:t>Plasma Mirrors for Staging Applications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A71EC7-8FB0-26B7-7140-E0BF197598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62929" y="897748"/>
            <a:ext cx="13390116" cy="796009"/>
          </a:xfrm>
        </p:spPr>
        <p:txBody>
          <a:bodyPr/>
          <a:lstStyle/>
          <a:p>
            <a:r>
              <a:rPr lang="en-GB" dirty="0"/>
              <a:t>J Hills</a:t>
            </a:r>
            <a:r>
              <a:rPr lang="en-GB" baseline="30000" dirty="0"/>
              <a:t>1</a:t>
            </a:r>
            <a:r>
              <a:rPr lang="en-GB" dirty="0"/>
              <a:t>, M Backhouse</a:t>
            </a:r>
            <a:r>
              <a:rPr lang="en-GB" baseline="30000" dirty="0"/>
              <a:t>1</a:t>
            </a:r>
            <a:r>
              <a:rPr lang="en-GB" dirty="0"/>
              <a:t>, </a:t>
            </a:r>
            <a:r>
              <a:rPr lang="en-GB" sz="3200" dirty="0">
                <a:solidFill>
                  <a:schemeClr val="bg1"/>
                </a:solidFill>
              </a:rPr>
              <a:t>NLopes</a:t>
            </a:r>
            <a:r>
              <a:rPr lang="en-GB" sz="3200" baseline="30000" dirty="0">
                <a:solidFill>
                  <a:schemeClr val="bg1"/>
                </a:solidFill>
              </a:rPr>
              <a:t>1,2</a:t>
            </a:r>
            <a:r>
              <a:rPr lang="en-GB" sz="3200" dirty="0">
                <a:solidFill>
                  <a:schemeClr val="bg1"/>
                </a:solidFill>
              </a:rPr>
              <a:t>, Z Najmudin</a:t>
            </a:r>
            <a:r>
              <a:rPr lang="en-GB" sz="3200" baseline="30000" dirty="0">
                <a:solidFill>
                  <a:schemeClr val="bg1"/>
                </a:solidFill>
              </a:rPr>
              <a:t>1</a:t>
            </a:r>
            <a:endParaRPr lang="en-GB" baseline="30000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A3BF8FF-8F36-CF52-4C06-DE9EB6697416}"/>
              </a:ext>
            </a:extLst>
          </p:cNvPr>
          <p:cNvSpPr txBox="1">
            <a:spLocks/>
          </p:cNvSpPr>
          <p:nvPr/>
        </p:nvSpPr>
        <p:spPr bwMode="white">
          <a:xfrm>
            <a:off x="1212896" y="1286509"/>
            <a:ext cx="13370156" cy="17501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baseline="30000" dirty="0"/>
              <a:t>1</a:t>
            </a:r>
            <a:r>
              <a:rPr lang="en-GB" sz="1800" dirty="0"/>
              <a:t>The John Adams Institute for Accelerator Science, The Blackett Laboratory, Imperial College London, London, UK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baseline="30000" dirty="0"/>
              <a:t>2</a:t>
            </a:r>
            <a:r>
              <a:rPr lang="en-GB" sz="1800" dirty="0"/>
              <a:t>GoLP, IPFN, Instituto Superior Tecnico, U. Lisboa, Portugal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baseline="30000" dirty="0"/>
              <a:t>3</a:t>
            </a:r>
            <a:r>
              <a:rPr lang="en-GB" sz="1800" dirty="0"/>
              <a:t>Central Laser Facility, STFC Rutherford Appleton Laboratory, Didcot OX11 0QX, UK</a:t>
            </a:r>
          </a:p>
          <a:p>
            <a:pPr>
              <a:lnSpc>
                <a:spcPct val="100000"/>
              </a:lnSpc>
              <a:spcAft>
                <a:spcPts val="303"/>
              </a:spcAft>
            </a:pPr>
            <a:r>
              <a:rPr lang="en-GB" sz="1800" baseline="30000" dirty="0"/>
              <a:t>4</a:t>
            </a:r>
            <a:r>
              <a:rPr lang="en-GB" sz="1800" dirty="0"/>
              <a:t>School of Mathematics and Physics, Queen’s University, Belfast, UK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9A93CEA-2ECC-301D-FD13-552F57E6583D}"/>
              </a:ext>
            </a:extLst>
          </p:cNvPr>
          <p:cNvSpPr txBox="1"/>
          <p:nvPr/>
        </p:nvSpPr>
        <p:spPr>
          <a:xfrm>
            <a:off x="-6295539" y="12923643"/>
            <a:ext cx="6295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1600" dirty="0">
                <a:solidFill>
                  <a:schemeClr val="bg1"/>
                </a:solidFill>
              </a:rPr>
              <a:t>Fig. 1: Waterfall plot of electron spectra minus a reference shot (b), as a function of delay between two drive pulses, demonstrating acceleration beyond the first stage, from [1]</a:t>
            </a:r>
          </a:p>
        </p:txBody>
      </p:sp>
      <p:pic>
        <p:nvPicPr>
          <p:cNvPr id="167" name="Picture 4" descr="nature16525-f2.jpg">
            <a:extLst>
              <a:ext uri="{FF2B5EF4-FFF2-40B4-BE49-F238E27FC236}">
                <a16:creationId xmlns:a16="http://schemas.microsoft.com/office/drawing/2014/main" id="{6A23F3B3-BEFC-0B5F-8BCC-CA9DDDD551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0" t="51019" r="1"/>
          <a:stretch/>
        </p:blipFill>
        <p:spPr bwMode="auto">
          <a:xfrm>
            <a:off x="-6247796" y="9518436"/>
            <a:ext cx="5886676" cy="29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182" descr="A collage of images of a person's body&#10;&#10;Description automatically generated">
            <a:extLst>
              <a:ext uri="{FF2B5EF4-FFF2-40B4-BE49-F238E27FC236}">
                <a16:creationId xmlns:a16="http://schemas.microsoft.com/office/drawing/2014/main" id="{3942142F-F788-FACA-C248-CF5651D7D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75" t="10585" r="8178" b="9197"/>
          <a:stretch/>
        </p:blipFill>
        <p:spPr>
          <a:xfrm>
            <a:off x="-5709840" y="4854938"/>
            <a:ext cx="2860534" cy="2813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8E833-4AE4-2B33-B98C-1B7D870CE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0318" y="1447335"/>
            <a:ext cx="1490990" cy="847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DCEF8-CC99-0123-47DC-3AD768844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0318" y="337738"/>
            <a:ext cx="3476510" cy="782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49024-A584-DE95-9965-57C11EEEC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5407" y="2662134"/>
            <a:ext cx="3986332" cy="43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D876D-8943-F395-E5E3-C60C34BE3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7654" y="1506037"/>
            <a:ext cx="2667000" cy="7620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B480D1-A35D-8D01-5033-DAA87F0C1039}"/>
              </a:ext>
            </a:extLst>
          </p:cNvPr>
          <p:cNvCxnSpPr>
            <a:cxnSpLocks/>
          </p:cNvCxnSpPr>
          <p:nvPr/>
        </p:nvCxnSpPr>
        <p:spPr>
          <a:xfrm>
            <a:off x="995740" y="5522186"/>
            <a:ext cx="2562728" cy="0"/>
          </a:xfrm>
          <a:prstGeom prst="straightConnector1">
            <a:avLst/>
          </a:prstGeom>
          <a:ln w="25400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EB4C6BD-929D-5DEB-8C8C-7C343B230D16}"/>
              </a:ext>
            </a:extLst>
          </p:cNvPr>
          <p:cNvSpPr/>
          <p:nvPr/>
        </p:nvSpPr>
        <p:spPr>
          <a:xfrm flipH="1" flipV="1">
            <a:off x="1446572" y="4887081"/>
            <a:ext cx="477472" cy="208604"/>
          </a:xfrm>
          <a:prstGeom prst="ellipse">
            <a:avLst/>
          </a:prstGeom>
          <a:solidFill>
            <a:srgbClr val="0B0C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747170-641B-59FC-57B0-9D575924F348}"/>
                  </a:ext>
                </a:extLst>
              </p:cNvPr>
              <p:cNvSpPr txBox="1"/>
              <p:nvPr/>
            </p:nvSpPr>
            <p:spPr>
              <a:xfrm>
                <a:off x="1523289" y="4305404"/>
                <a:ext cx="477471" cy="473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A0C6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1" smtClean="0">
                              <a:solidFill>
                                <a:srgbClr val="0A0C6D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GB" sz="3600" b="1" i="1" smtClean="0">
                              <a:solidFill>
                                <a:srgbClr val="0A0C6D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36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747170-641B-59FC-57B0-9D575924F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289" y="4305404"/>
                <a:ext cx="477471" cy="473316"/>
              </a:xfrm>
              <a:prstGeom prst="rect">
                <a:avLst/>
              </a:prstGeom>
              <a:blipFill>
                <a:blip r:embed="rId9"/>
                <a:stretch>
                  <a:fillRect l="-5263" r="-34211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EC2E8D-7465-3110-7B47-1EEDA644B09F}"/>
              </a:ext>
            </a:extLst>
          </p:cNvPr>
          <p:cNvCxnSpPr>
            <a:cxnSpLocks/>
          </p:cNvCxnSpPr>
          <p:nvPr/>
        </p:nvCxnSpPr>
        <p:spPr>
          <a:xfrm flipV="1">
            <a:off x="995740" y="4350794"/>
            <a:ext cx="0" cy="12203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id="{57CA7E5D-688A-B94F-BE55-635E1244A225}"/>
              </a:ext>
            </a:extLst>
          </p:cNvPr>
          <p:cNvSpPr/>
          <p:nvPr/>
        </p:nvSpPr>
        <p:spPr>
          <a:xfrm>
            <a:off x="2101970" y="4296825"/>
            <a:ext cx="1259532" cy="1240013"/>
          </a:xfrm>
          <a:custGeom>
            <a:avLst/>
            <a:gdLst>
              <a:gd name="connsiteX0" fmla="*/ 738554 w 738554"/>
              <a:gd name="connsiteY0" fmla="*/ 1178169 h 1178169"/>
              <a:gd name="connsiteX1" fmla="*/ 334108 w 738554"/>
              <a:gd name="connsiteY1" fmla="*/ 0 h 1178169"/>
              <a:gd name="connsiteX2" fmla="*/ 0 w 738554"/>
              <a:gd name="connsiteY2" fmla="*/ 1178169 h 117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554" h="1178169">
                <a:moveTo>
                  <a:pt x="738554" y="1178169"/>
                </a:moveTo>
                <a:cubicBezTo>
                  <a:pt x="597877" y="589084"/>
                  <a:pt x="457200" y="0"/>
                  <a:pt x="334108" y="0"/>
                </a:cubicBezTo>
                <a:cubicBezTo>
                  <a:pt x="211016" y="0"/>
                  <a:pt x="58615" y="955431"/>
                  <a:pt x="0" y="1178169"/>
                </a:cubicBezTo>
              </a:path>
            </a:pathLst>
          </a:custGeom>
          <a:ln w="12700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6C8EE1-C25D-5098-A270-0716037639C8}"/>
              </a:ext>
            </a:extLst>
          </p:cNvPr>
          <p:cNvGrpSpPr/>
          <p:nvPr/>
        </p:nvGrpSpPr>
        <p:grpSpPr>
          <a:xfrm>
            <a:off x="1001877" y="4350794"/>
            <a:ext cx="2388329" cy="2092233"/>
            <a:chOff x="5198355" y="2291126"/>
            <a:chExt cx="3262992" cy="3053075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E6C46C1-2F64-595F-7A73-416C89ECD267}"/>
                </a:ext>
              </a:extLst>
            </p:cNvPr>
            <p:cNvSpPr/>
            <p:nvPr/>
          </p:nvSpPr>
          <p:spPr>
            <a:xfrm>
              <a:off x="6740545" y="3220277"/>
              <a:ext cx="1720802" cy="2037205"/>
            </a:xfrm>
            <a:custGeom>
              <a:avLst/>
              <a:gdLst>
                <a:gd name="connsiteX0" fmla="*/ 1129553 w 1129553"/>
                <a:gd name="connsiteY0" fmla="*/ 759850 h 2241471"/>
                <a:gd name="connsiteX1" fmla="*/ 1075765 w 1129553"/>
                <a:gd name="connsiteY1" fmla="*/ 759850 h 2241471"/>
                <a:gd name="connsiteX2" fmla="*/ 1021976 w 1129553"/>
                <a:gd name="connsiteY2" fmla="*/ 750070 h 2241471"/>
                <a:gd name="connsiteX3" fmla="*/ 933959 w 1129553"/>
                <a:gd name="connsiteY3" fmla="*/ 696282 h 2241471"/>
                <a:gd name="connsiteX4" fmla="*/ 865501 w 1129553"/>
                <a:gd name="connsiteY4" fmla="*/ 608265 h 2241471"/>
                <a:gd name="connsiteX5" fmla="*/ 806823 w 1129553"/>
                <a:gd name="connsiteY5" fmla="*/ 490909 h 2241471"/>
                <a:gd name="connsiteX6" fmla="*/ 762815 w 1129553"/>
                <a:gd name="connsiteY6" fmla="*/ 388222 h 2241471"/>
                <a:gd name="connsiteX7" fmla="*/ 694357 w 1129553"/>
                <a:gd name="connsiteY7" fmla="*/ 236637 h 2241471"/>
                <a:gd name="connsiteX8" fmla="*/ 616120 w 1129553"/>
                <a:gd name="connsiteY8" fmla="*/ 75272 h 2241471"/>
                <a:gd name="connsiteX9" fmla="*/ 572111 w 1129553"/>
                <a:gd name="connsiteY9" fmla="*/ 21484 h 2241471"/>
                <a:gd name="connsiteX10" fmla="*/ 532992 w 1129553"/>
                <a:gd name="connsiteY10" fmla="*/ 1925 h 2241471"/>
                <a:gd name="connsiteX11" fmla="*/ 493874 w 1129553"/>
                <a:gd name="connsiteY11" fmla="*/ 6814 h 2241471"/>
                <a:gd name="connsiteX12" fmla="*/ 459645 w 1129553"/>
                <a:gd name="connsiteY12" fmla="*/ 55713 h 2241471"/>
                <a:gd name="connsiteX13" fmla="*/ 425416 w 1129553"/>
                <a:gd name="connsiteY13" fmla="*/ 124171 h 2241471"/>
                <a:gd name="connsiteX14" fmla="*/ 386297 w 1129553"/>
                <a:gd name="connsiteY14" fmla="*/ 256196 h 2241471"/>
                <a:gd name="connsiteX15" fmla="*/ 322729 w 1129553"/>
                <a:gd name="connsiteY15" fmla="*/ 520248 h 2241471"/>
                <a:gd name="connsiteX16" fmla="*/ 293390 w 1129553"/>
                <a:gd name="connsiteY16" fmla="*/ 686502 h 2241471"/>
                <a:gd name="connsiteX17" fmla="*/ 249382 w 1129553"/>
                <a:gd name="connsiteY17" fmla="*/ 930994 h 2241471"/>
                <a:gd name="connsiteX18" fmla="*/ 220043 w 1129553"/>
                <a:gd name="connsiteY18" fmla="*/ 1136367 h 2241471"/>
                <a:gd name="connsiteX19" fmla="*/ 180924 w 1129553"/>
                <a:gd name="connsiteY19" fmla="*/ 1361300 h 2241471"/>
                <a:gd name="connsiteX20" fmla="*/ 122246 w 1129553"/>
                <a:gd name="connsiteY20" fmla="*/ 1723148 h 2241471"/>
                <a:gd name="connsiteX21" fmla="*/ 88017 w 1129553"/>
                <a:gd name="connsiteY21" fmla="*/ 1899182 h 2241471"/>
                <a:gd name="connsiteX22" fmla="*/ 48898 w 1129553"/>
                <a:gd name="connsiteY22" fmla="*/ 2109445 h 2241471"/>
                <a:gd name="connsiteX23" fmla="*/ 0 w 1129553"/>
                <a:gd name="connsiteY23" fmla="*/ 2241471 h 22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9553" h="2241471">
                  <a:moveTo>
                    <a:pt x="1129553" y="759850"/>
                  </a:moveTo>
                  <a:cubicBezTo>
                    <a:pt x="1111623" y="760665"/>
                    <a:pt x="1093694" y="761480"/>
                    <a:pt x="1075765" y="759850"/>
                  </a:cubicBezTo>
                  <a:cubicBezTo>
                    <a:pt x="1057835" y="758220"/>
                    <a:pt x="1045610" y="760665"/>
                    <a:pt x="1021976" y="750070"/>
                  </a:cubicBezTo>
                  <a:cubicBezTo>
                    <a:pt x="998342" y="739475"/>
                    <a:pt x="960038" y="719916"/>
                    <a:pt x="933959" y="696282"/>
                  </a:cubicBezTo>
                  <a:cubicBezTo>
                    <a:pt x="907880" y="672648"/>
                    <a:pt x="886690" y="642494"/>
                    <a:pt x="865501" y="608265"/>
                  </a:cubicBezTo>
                  <a:cubicBezTo>
                    <a:pt x="844312" y="574036"/>
                    <a:pt x="823937" y="527583"/>
                    <a:pt x="806823" y="490909"/>
                  </a:cubicBezTo>
                  <a:cubicBezTo>
                    <a:pt x="789709" y="454235"/>
                    <a:pt x="781559" y="430601"/>
                    <a:pt x="762815" y="388222"/>
                  </a:cubicBezTo>
                  <a:cubicBezTo>
                    <a:pt x="744071" y="345843"/>
                    <a:pt x="718806" y="288795"/>
                    <a:pt x="694357" y="236637"/>
                  </a:cubicBezTo>
                  <a:cubicBezTo>
                    <a:pt x="669908" y="184479"/>
                    <a:pt x="636494" y="111131"/>
                    <a:pt x="616120" y="75272"/>
                  </a:cubicBezTo>
                  <a:cubicBezTo>
                    <a:pt x="595746" y="39413"/>
                    <a:pt x="585966" y="33709"/>
                    <a:pt x="572111" y="21484"/>
                  </a:cubicBezTo>
                  <a:cubicBezTo>
                    <a:pt x="558256" y="9259"/>
                    <a:pt x="546031" y="4370"/>
                    <a:pt x="532992" y="1925"/>
                  </a:cubicBezTo>
                  <a:cubicBezTo>
                    <a:pt x="519953" y="-520"/>
                    <a:pt x="506098" y="-2151"/>
                    <a:pt x="493874" y="6814"/>
                  </a:cubicBezTo>
                  <a:cubicBezTo>
                    <a:pt x="481650" y="15779"/>
                    <a:pt x="471055" y="36153"/>
                    <a:pt x="459645" y="55713"/>
                  </a:cubicBezTo>
                  <a:cubicBezTo>
                    <a:pt x="448235" y="75273"/>
                    <a:pt x="437641" y="90757"/>
                    <a:pt x="425416" y="124171"/>
                  </a:cubicBezTo>
                  <a:cubicBezTo>
                    <a:pt x="413191" y="157585"/>
                    <a:pt x="403411" y="190183"/>
                    <a:pt x="386297" y="256196"/>
                  </a:cubicBezTo>
                  <a:cubicBezTo>
                    <a:pt x="369183" y="322209"/>
                    <a:pt x="338213" y="448530"/>
                    <a:pt x="322729" y="520248"/>
                  </a:cubicBezTo>
                  <a:cubicBezTo>
                    <a:pt x="307245" y="591966"/>
                    <a:pt x="305614" y="618044"/>
                    <a:pt x="293390" y="686502"/>
                  </a:cubicBezTo>
                  <a:cubicBezTo>
                    <a:pt x="281165" y="754960"/>
                    <a:pt x="261606" y="856017"/>
                    <a:pt x="249382" y="930994"/>
                  </a:cubicBezTo>
                  <a:cubicBezTo>
                    <a:pt x="237158" y="1005971"/>
                    <a:pt x="231453" y="1064649"/>
                    <a:pt x="220043" y="1136367"/>
                  </a:cubicBezTo>
                  <a:cubicBezTo>
                    <a:pt x="208633" y="1208085"/>
                    <a:pt x="197224" y="1263503"/>
                    <a:pt x="180924" y="1361300"/>
                  </a:cubicBezTo>
                  <a:cubicBezTo>
                    <a:pt x="164624" y="1459097"/>
                    <a:pt x="137731" y="1633501"/>
                    <a:pt x="122246" y="1723148"/>
                  </a:cubicBezTo>
                  <a:cubicBezTo>
                    <a:pt x="106761" y="1812795"/>
                    <a:pt x="100242" y="1834799"/>
                    <a:pt x="88017" y="1899182"/>
                  </a:cubicBezTo>
                  <a:cubicBezTo>
                    <a:pt x="75792" y="1963565"/>
                    <a:pt x="63568" y="2052397"/>
                    <a:pt x="48898" y="2109445"/>
                  </a:cubicBezTo>
                  <a:cubicBezTo>
                    <a:pt x="34228" y="2166493"/>
                    <a:pt x="14669" y="2212132"/>
                    <a:pt x="0" y="2241471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4BD39AA-5F02-4367-5C51-940D8601F4CC}"/>
                </a:ext>
              </a:extLst>
            </p:cNvPr>
            <p:cNvSpPr/>
            <p:nvPr/>
          </p:nvSpPr>
          <p:spPr>
            <a:xfrm>
              <a:off x="5198355" y="2291126"/>
              <a:ext cx="1630423" cy="3053075"/>
            </a:xfrm>
            <a:custGeom>
              <a:avLst/>
              <a:gdLst>
                <a:gd name="connsiteX0" fmla="*/ 990205 w 990205"/>
                <a:gd name="connsiteY0" fmla="*/ 2811387 h 3053075"/>
                <a:gd name="connsiteX1" fmla="*/ 961778 w 990205"/>
                <a:gd name="connsiteY1" fmla="*/ 2910882 h 3053075"/>
                <a:gd name="connsiteX2" fmla="*/ 942827 w 990205"/>
                <a:gd name="connsiteY2" fmla="*/ 2977211 h 3053075"/>
                <a:gd name="connsiteX3" fmla="*/ 909662 w 990205"/>
                <a:gd name="connsiteY3" fmla="*/ 3034065 h 3053075"/>
                <a:gd name="connsiteX4" fmla="*/ 876497 w 990205"/>
                <a:gd name="connsiteY4" fmla="*/ 3053016 h 3053075"/>
                <a:gd name="connsiteX5" fmla="*/ 843333 w 990205"/>
                <a:gd name="connsiteY5" fmla="*/ 3029327 h 3053075"/>
                <a:gd name="connsiteX6" fmla="*/ 819644 w 990205"/>
                <a:gd name="connsiteY6" fmla="*/ 2991425 h 3053075"/>
                <a:gd name="connsiteX7" fmla="*/ 795954 w 990205"/>
                <a:gd name="connsiteY7" fmla="*/ 2910882 h 3053075"/>
                <a:gd name="connsiteX8" fmla="*/ 781741 w 990205"/>
                <a:gd name="connsiteY8" fmla="*/ 2854028 h 3053075"/>
                <a:gd name="connsiteX9" fmla="*/ 762790 w 990205"/>
                <a:gd name="connsiteY9" fmla="*/ 2778223 h 3053075"/>
                <a:gd name="connsiteX10" fmla="*/ 748576 w 990205"/>
                <a:gd name="connsiteY10" fmla="*/ 2692942 h 3053075"/>
                <a:gd name="connsiteX11" fmla="*/ 734363 w 990205"/>
                <a:gd name="connsiteY11" fmla="*/ 2617137 h 3053075"/>
                <a:gd name="connsiteX12" fmla="*/ 720149 w 990205"/>
                <a:gd name="connsiteY12" fmla="*/ 2531856 h 3053075"/>
                <a:gd name="connsiteX13" fmla="*/ 705936 w 990205"/>
                <a:gd name="connsiteY13" fmla="*/ 2422886 h 3053075"/>
                <a:gd name="connsiteX14" fmla="*/ 691722 w 990205"/>
                <a:gd name="connsiteY14" fmla="*/ 2342343 h 3053075"/>
                <a:gd name="connsiteX15" fmla="*/ 682247 w 990205"/>
                <a:gd name="connsiteY15" fmla="*/ 2252324 h 3053075"/>
                <a:gd name="connsiteX16" fmla="*/ 668033 w 990205"/>
                <a:gd name="connsiteY16" fmla="*/ 2148092 h 3053075"/>
                <a:gd name="connsiteX17" fmla="*/ 653820 w 990205"/>
                <a:gd name="connsiteY17" fmla="*/ 2048598 h 3053075"/>
                <a:gd name="connsiteX18" fmla="*/ 639606 w 990205"/>
                <a:gd name="connsiteY18" fmla="*/ 1934890 h 3053075"/>
                <a:gd name="connsiteX19" fmla="*/ 625393 w 990205"/>
                <a:gd name="connsiteY19" fmla="*/ 1830658 h 3053075"/>
                <a:gd name="connsiteX20" fmla="*/ 611179 w 990205"/>
                <a:gd name="connsiteY20" fmla="*/ 1712212 h 3053075"/>
                <a:gd name="connsiteX21" fmla="*/ 601704 w 990205"/>
                <a:gd name="connsiteY21" fmla="*/ 1607980 h 3053075"/>
                <a:gd name="connsiteX22" fmla="*/ 578015 w 990205"/>
                <a:gd name="connsiteY22" fmla="*/ 1404254 h 3053075"/>
                <a:gd name="connsiteX23" fmla="*/ 559063 w 990205"/>
                <a:gd name="connsiteY23" fmla="*/ 1243168 h 3053075"/>
                <a:gd name="connsiteX24" fmla="*/ 525898 w 990205"/>
                <a:gd name="connsiteY24" fmla="*/ 1015752 h 3053075"/>
                <a:gd name="connsiteX25" fmla="*/ 502209 w 990205"/>
                <a:gd name="connsiteY25" fmla="*/ 821501 h 3053075"/>
                <a:gd name="connsiteX26" fmla="*/ 464307 w 990205"/>
                <a:gd name="connsiteY26" fmla="*/ 560921 h 3053075"/>
                <a:gd name="connsiteX27" fmla="*/ 440618 w 990205"/>
                <a:gd name="connsiteY27" fmla="*/ 404573 h 3053075"/>
                <a:gd name="connsiteX28" fmla="*/ 416929 w 990205"/>
                <a:gd name="connsiteY28" fmla="*/ 286127 h 3053075"/>
                <a:gd name="connsiteX29" fmla="*/ 388502 w 990205"/>
                <a:gd name="connsiteY29" fmla="*/ 162944 h 3053075"/>
                <a:gd name="connsiteX30" fmla="*/ 355337 w 990205"/>
                <a:gd name="connsiteY30" fmla="*/ 58712 h 3053075"/>
                <a:gd name="connsiteX31" fmla="*/ 326910 w 990205"/>
                <a:gd name="connsiteY31" fmla="*/ 11334 h 3053075"/>
                <a:gd name="connsiteX32" fmla="*/ 289007 w 990205"/>
                <a:gd name="connsiteY32" fmla="*/ 1858 h 3053075"/>
                <a:gd name="connsiteX33" fmla="*/ 255843 w 990205"/>
                <a:gd name="connsiteY33" fmla="*/ 39760 h 3053075"/>
                <a:gd name="connsiteX34" fmla="*/ 236891 w 990205"/>
                <a:gd name="connsiteY34" fmla="*/ 91877 h 3053075"/>
                <a:gd name="connsiteX35" fmla="*/ 213202 w 990205"/>
                <a:gd name="connsiteY35" fmla="*/ 186633 h 3053075"/>
                <a:gd name="connsiteX36" fmla="*/ 189513 w 990205"/>
                <a:gd name="connsiteY36" fmla="*/ 276652 h 3053075"/>
                <a:gd name="connsiteX37" fmla="*/ 175300 w 990205"/>
                <a:gd name="connsiteY37" fmla="*/ 371408 h 3053075"/>
                <a:gd name="connsiteX38" fmla="*/ 156348 w 990205"/>
                <a:gd name="connsiteY38" fmla="*/ 456689 h 3053075"/>
                <a:gd name="connsiteX39" fmla="*/ 146873 w 990205"/>
                <a:gd name="connsiteY39" fmla="*/ 532494 h 3053075"/>
                <a:gd name="connsiteX40" fmla="*/ 118446 w 990205"/>
                <a:gd name="connsiteY40" fmla="*/ 698318 h 3053075"/>
                <a:gd name="connsiteX41" fmla="*/ 90019 w 990205"/>
                <a:gd name="connsiteY41" fmla="*/ 939947 h 3053075"/>
                <a:gd name="connsiteX42" fmla="*/ 61592 w 990205"/>
                <a:gd name="connsiteY42" fmla="*/ 1191052 h 3053075"/>
                <a:gd name="connsiteX43" fmla="*/ 37903 w 990205"/>
                <a:gd name="connsiteY43" fmla="*/ 1366351 h 3053075"/>
                <a:gd name="connsiteX44" fmla="*/ 18951 w 990205"/>
                <a:gd name="connsiteY44" fmla="*/ 1508486 h 3053075"/>
                <a:gd name="connsiteX45" fmla="*/ 0 w 990205"/>
                <a:gd name="connsiteY45" fmla="*/ 1693261 h 305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90205" h="3053075">
                  <a:moveTo>
                    <a:pt x="990205" y="2811387"/>
                  </a:moveTo>
                  <a:lnTo>
                    <a:pt x="961778" y="2910882"/>
                  </a:lnTo>
                  <a:cubicBezTo>
                    <a:pt x="953882" y="2938519"/>
                    <a:pt x="951513" y="2956681"/>
                    <a:pt x="942827" y="2977211"/>
                  </a:cubicBezTo>
                  <a:cubicBezTo>
                    <a:pt x="934141" y="2997741"/>
                    <a:pt x="920717" y="3021431"/>
                    <a:pt x="909662" y="3034065"/>
                  </a:cubicBezTo>
                  <a:cubicBezTo>
                    <a:pt x="898607" y="3046699"/>
                    <a:pt x="887552" y="3053806"/>
                    <a:pt x="876497" y="3053016"/>
                  </a:cubicBezTo>
                  <a:cubicBezTo>
                    <a:pt x="865442" y="3052226"/>
                    <a:pt x="852808" y="3039592"/>
                    <a:pt x="843333" y="3029327"/>
                  </a:cubicBezTo>
                  <a:cubicBezTo>
                    <a:pt x="833858" y="3019062"/>
                    <a:pt x="827540" y="3011166"/>
                    <a:pt x="819644" y="2991425"/>
                  </a:cubicBezTo>
                  <a:cubicBezTo>
                    <a:pt x="811747" y="2971684"/>
                    <a:pt x="802271" y="2933782"/>
                    <a:pt x="795954" y="2910882"/>
                  </a:cubicBezTo>
                  <a:cubicBezTo>
                    <a:pt x="789637" y="2887983"/>
                    <a:pt x="781741" y="2854028"/>
                    <a:pt x="781741" y="2854028"/>
                  </a:cubicBezTo>
                  <a:cubicBezTo>
                    <a:pt x="776214" y="2831918"/>
                    <a:pt x="768317" y="2805071"/>
                    <a:pt x="762790" y="2778223"/>
                  </a:cubicBezTo>
                  <a:cubicBezTo>
                    <a:pt x="757263" y="2751375"/>
                    <a:pt x="753314" y="2719790"/>
                    <a:pt x="748576" y="2692942"/>
                  </a:cubicBezTo>
                  <a:cubicBezTo>
                    <a:pt x="743838" y="2666094"/>
                    <a:pt x="739101" y="2643985"/>
                    <a:pt x="734363" y="2617137"/>
                  </a:cubicBezTo>
                  <a:cubicBezTo>
                    <a:pt x="729625" y="2590289"/>
                    <a:pt x="724887" y="2564231"/>
                    <a:pt x="720149" y="2531856"/>
                  </a:cubicBezTo>
                  <a:cubicBezTo>
                    <a:pt x="715411" y="2499481"/>
                    <a:pt x="710674" y="2454472"/>
                    <a:pt x="705936" y="2422886"/>
                  </a:cubicBezTo>
                  <a:cubicBezTo>
                    <a:pt x="701198" y="2391300"/>
                    <a:pt x="695670" y="2370770"/>
                    <a:pt x="691722" y="2342343"/>
                  </a:cubicBezTo>
                  <a:cubicBezTo>
                    <a:pt x="687774" y="2313916"/>
                    <a:pt x="686195" y="2284699"/>
                    <a:pt x="682247" y="2252324"/>
                  </a:cubicBezTo>
                  <a:cubicBezTo>
                    <a:pt x="678299" y="2219949"/>
                    <a:pt x="672771" y="2182046"/>
                    <a:pt x="668033" y="2148092"/>
                  </a:cubicBezTo>
                  <a:cubicBezTo>
                    <a:pt x="663295" y="2114138"/>
                    <a:pt x="658558" y="2084132"/>
                    <a:pt x="653820" y="2048598"/>
                  </a:cubicBezTo>
                  <a:cubicBezTo>
                    <a:pt x="649082" y="2013064"/>
                    <a:pt x="644344" y="1971213"/>
                    <a:pt x="639606" y="1934890"/>
                  </a:cubicBezTo>
                  <a:cubicBezTo>
                    <a:pt x="634868" y="1898567"/>
                    <a:pt x="630131" y="1867771"/>
                    <a:pt x="625393" y="1830658"/>
                  </a:cubicBezTo>
                  <a:cubicBezTo>
                    <a:pt x="620655" y="1793545"/>
                    <a:pt x="615127" y="1749325"/>
                    <a:pt x="611179" y="1712212"/>
                  </a:cubicBezTo>
                  <a:cubicBezTo>
                    <a:pt x="607231" y="1675099"/>
                    <a:pt x="607231" y="1659306"/>
                    <a:pt x="601704" y="1607980"/>
                  </a:cubicBezTo>
                  <a:cubicBezTo>
                    <a:pt x="596177" y="1556654"/>
                    <a:pt x="585122" y="1465056"/>
                    <a:pt x="578015" y="1404254"/>
                  </a:cubicBezTo>
                  <a:cubicBezTo>
                    <a:pt x="570908" y="1343452"/>
                    <a:pt x="567749" y="1307918"/>
                    <a:pt x="559063" y="1243168"/>
                  </a:cubicBezTo>
                  <a:cubicBezTo>
                    <a:pt x="550377" y="1178418"/>
                    <a:pt x="535374" y="1086030"/>
                    <a:pt x="525898" y="1015752"/>
                  </a:cubicBezTo>
                  <a:cubicBezTo>
                    <a:pt x="516422" y="945474"/>
                    <a:pt x="512474" y="897306"/>
                    <a:pt x="502209" y="821501"/>
                  </a:cubicBezTo>
                  <a:cubicBezTo>
                    <a:pt x="491944" y="745696"/>
                    <a:pt x="474572" y="630409"/>
                    <a:pt x="464307" y="560921"/>
                  </a:cubicBezTo>
                  <a:cubicBezTo>
                    <a:pt x="454042" y="491433"/>
                    <a:pt x="448514" y="450372"/>
                    <a:pt x="440618" y="404573"/>
                  </a:cubicBezTo>
                  <a:cubicBezTo>
                    <a:pt x="432722" y="358774"/>
                    <a:pt x="425615" y="326398"/>
                    <a:pt x="416929" y="286127"/>
                  </a:cubicBezTo>
                  <a:cubicBezTo>
                    <a:pt x="408243" y="245855"/>
                    <a:pt x="398767" y="200846"/>
                    <a:pt x="388502" y="162944"/>
                  </a:cubicBezTo>
                  <a:cubicBezTo>
                    <a:pt x="378237" y="125042"/>
                    <a:pt x="365602" y="83980"/>
                    <a:pt x="355337" y="58712"/>
                  </a:cubicBezTo>
                  <a:cubicBezTo>
                    <a:pt x="345072" y="33444"/>
                    <a:pt x="337965" y="20810"/>
                    <a:pt x="326910" y="11334"/>
                  </a:cubicBezTo>
                  <a:cubicBezTo>
                    <a:pt x="315855" y="1858"/>
                    <a:pt x="300851" y="-2880"/>
                    <a:pt x="289007" y="1858"/>
                  </a:cubicBezTo>
                  <a:cubicBezTo>
                    <a:pt x="277163" y="6596"/>
                    <a:pt x="264529" y="24757"/>
                    <a:pt x="255843" y="39760"/>
                  </a:cubicBezTo>
                  <a:cubicBezTo>
                    <a:pt x="247157" y="54763"/>
                    <a:pt x="243998" y="67398"/>
                    <a:pt x="236891" y="91877"/>
                  </a:cubicBezTo>
                  <a:cubicBezTo>
                    <a:pt x="229784" y="116356"/>
                    <a:pt x="221098" y="155837"/>
                    <a:pt x="213202" y="186633"/>
                  </a:cubicBezTo>
                  <a:cubicBezTo>
                    <a:pt x="205306" y="217429"/>
                    <a:pt x="195830" y="245856"/>
                    <a:pt x="189513" y="276652"/>
                  </a:cubicBezTo>
                  <a:cubicBezTo>
                    <a:pt x="183196" y="307448"/>
                    <a:pt x="180828" y="341402"/>
                    <a:pt x="175300" y="371408"/>
                  </a:cubicBezTo>
                  <a:cubicBezTo>
                    <a:pt x="169772" y="401414"/>
                    <a:pt x="161086" y="429841"/>
                    <a:pt x="156348" y="456689"/>
                  </a:cubicBezTo>
                  <a:cubicBezTo>
                    <a:pt x="151610" y="483537"/>
                    <a:pt x="153190" y="492222"/>
                    <a:pt x="146873" y="532494"/>
                  </a:cubicBezTo>
                  <a:cubicBezTo>
                    <a:pt x="140556" y="572765"/>
                    <a:pt x="127922" y="630409"/>
                    <a:pt x="118446" y="698318"/>
                  </a:cubicBezTo>
                  <a:cubicBezTo>
                    <a:pt x="108970" y="766227"/>
                    <a:pt x="99495" y="857825"/>
                    <a:pt x="90019" y="939947"/>
                  </a:cubicBezTo>
                  <a:cubicBezTo>
                    <a:pt x="80543" y="1022069"/>
                    <a:pt x="70278" y="1119985"/>
                    <a:pt x="61592" y="1191052"/>
                  </a:cubicBezTo>
                  <a:cubicBezTo>
                    <a:pt x="52906" y="1262119"/>
                    <a:pt x="45010" y="1313445"/>
                    <a:pt x="37903" y="1366351"/>
                  </a:cubicBezTo>
                  <a:cubicBezTo>
                    <a:pt x="30796" y="1419257"/>
                    <a:pt x="25268" y="1454001"/>
                    <a:pt x="18951" y="1508486"/>
                  </a:cubicBezTo>
                  <a:cubicBezTo>
                    <a:pt x="12634" y="1562971"/>
                    <a:pt x="6317" y="1628116"/>
                    <a:pt x="0" y="1693261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D59E05-C7AF-B159-8FFE-98C26ABA9490}"/>
                  </a:ext>
                </a:extLst>
              </p:cNvPr>
              <p:cNvSpPr txBox="1"/>
              <p:nvPr/>
            </p:nvSpPr>
            <p:spPr>
              <a:xfrm>
                <a:off x="622785" y="3780720"/>
                <a:ext cx="962091" cy="38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28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FD59E05-C7AF-B159-8FFE-98C26ABA9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85" y="3780720"/>
                <a:ext cx="962091" cy="383161"/>
              </a:xfrm>
              <a:prstGeom prst="rect">
                <a:avLst/>
              </a:prstGeom>
              <a:blipFill>
                <a:blip r:embed="rId10"/>
                <a:stretch>
                  <a:fillRect b="-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48E25A55-E295-B80C-60CD-9CD7B98E6487}"/>
              </a:ext>
            </a:extLst>
          </p:cNvPr>
          <p:cNvSpPr txBox="1"/>
          <p:nvPr/>
        </p:nvSpPr>
        <p:spPr>
          <a:xfrm>
            <a:off x="-4187647" y="2543980"/>
            <a:ext cx="34767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High fields enable acceleration over small scales</a:t>
            </a:r>
          </a:p>
          <a:p>
            <a:endParaRPr lang="en-GB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Intense pulses cause injection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87F4CC-E5B0-ECF4-192A-314B5A425FE2}"/>
              </a:ext>
            </a:extLst>
          </p:cNvPr>
          <p:cNvSpPr txBox="1"/>
          <p:nvPr/>
        </p:nvSpPr>
        <p:spPr>
          <a:xfrm>
            <a:off x="-4244121" y="5776508"/>
            <a:ext cx="39660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Generate GeV electron beams over cm scales (current record is ~8 GeV)</a:t>
            </a:r>
          </a:p>
        </p:txBody>
      </p:sp>
      <p:sp>
        <p:nvSpPr>
          <p:cNvPr id="50" name="Content Placeholder 18">
            <a:extLst>
              <a:ext uri="{FF2B5EF4-FFF2-40B4-BE49-F238E27FC236}">
                <a16:creationId xmlns:a16="http://schemas.microsoft.com/office/drawing/2014/main" id="{6000C00B-0B6A-2DF8-FBF2-3FD669D2A7BF}"/>
              </a:ext>
            </a:extLst>
          </p:cNvPr>
          <p:cNvSpPr txBox="1">
            <a:spLocks/>
          </p:cNvSpPr>
          <p:nvPr/>
        </p:nvSpPr>
        <p:spPr>
          <a:xfrm>
            <a:off x="3816274" y="4383856"/>
            <a:ext cx="7060698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18">
                <a:extLst>
                  <a:ext uri="{FF2B5EF4-FFF2-40B4-BE49-F238E27FC236}">
                    <a16:creationId xmlns:a16="http://schemas.microsoft.com/office/drawing/2014/main" id="{E3185A5A-5F39-5DFE-45EF-C9E806DD0C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61552" y="3815851"/>
                <a:ext cx="7060698" cy="1244061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003"/>
                  </a:spcAft>
                  <a:buFont typeface="Arial" panose="020B0604020202020204" pitchFamily="34" charset="0"/>
                  <a:buNone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2138314" rtl="0" eaLnBrk="1" latinLnBrk="0" hangingPunct="1">
                  <a:lnSpc>
                    <a:spcPct val="83000"/>
                  </a:lnSpc>
                  <a:spcBef>
                    <a:spcPts val="0"/>
                  </a:spcBef>
                  <a:spcAft>
                    <a:spcPts val="2684"/>
                  </a:spcAft>
                  <a:buFont typeface="Arial" panose="020B0604020202020204" pitchFamily="34" charset="0"/>
                  <a:buNone/>
                  <a:defRPr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32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684" b="1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3673"/>
                  </a:spcAft>
                  <a:buFont typeface="Arial" panose="020B0604020202020204" pitchFamily="34" charset="0"/>
                  <a:buNone/>
                  <a:defRPr sz="113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7988" indent="-177988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55975" indent="-355975" algn="l" defTabSz="2138314" rtl="0" eaLnBrk="1" latinLnBrk="0" hangingPunct="1">
                  <a:lnSpc>
                    <a:spcPct val="90000"/>
                  </a:lnSpc>
                  <a:spcBef>
                    <a:spcPts val="0"/>
                  </a:spcBef>
                  <a:buClr>
                    <a:schemeClr val="accent3"/>
                  </a:buClr>
                  <a:buFont typeface="Arial" panose="020B0604020202020204" pitchFamily="34" charset="0"/>
                  <a:buChar char="•"/>
                  <a:defRPr sz="16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Laser pulse generates charge displacements and high electric field gradients</a:t>
                </a:r>
              </a:p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Background electrons are injected into the accelerating phase of the fields</a:t>
                </a:r>
              </a:p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𝒈𝒂𝒊𝒏</m:t>
                        </m:r>
                      </m:sub>
                    </m:sSub>
                  </m:oMath>
                </a14:m>
                <a:r>
                  <a:rPr lang="en-GB" sz="2400" dirty="0"/>
                  <a:t> are limited by depletion and dephasing </a:t>
                </a:r>
                <a:r>
                  <a:rPr lang="en-GB" sz="2400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𝒈𝒂𝒊𝒏</m:t>
                        </m:r>
                      </m:sub>
                    </m:sSub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sz="2400" b="1" dirty="0"/>
                  <a:t> )</a:t>
                </a:r>
              </a:p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2400" dirty="0"/>
              </a:p>
            </p:txBody>
          </p:sp>
        </mc:Choice>
        <mc:Fallback xmlns="">
          <p:sp>
            <p:nvSpPr>
              <p:cNvPr id="51" name="Content Placeholder 18">
                <a:extLst>
                  <a:ext uri="{FF2B5EF4-FFF2-40B4-BE49-F238E27FC236}">
                    <a16:creationId xmlns:a16="http://schemas.microsoft.com/office/drawing/2014/main" id="{E3185A5A-5F39-5DFE-45EF-C9E806DD0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552" y="3815851"/>
                <a:ext cx="7060698" cy="1244061"/>
              </a:xfrm>
              <a:prstGeom prst="rect">
                <a:avLst/>
              </a:prstGeom>
              <a:blipFill>
                <a:blip r:embed="rId11"/>
                <a:stretch>
                  <a:fillRect l="-2513" t="-8081" b="-117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5D77D506-C540-9E28-9549-ED757ADAE60C}"/>
              </a:ext>
            </a:extLst>
          </p:cNvPr>
          <p:cNvSpPr txBox="1"/>
          <p:nvPr/>
        </p:nvSpPr>
        <p:spPr>
          <a:xfrm>
            <a:off x="1986102" y="3609478"/>
            <a:ext cx="158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</a:rPr>
              <a:t>Laser</a:t>
            </a:r>
          </a:p>
        </p:txBody>
      </p:sp>
      <p:pic>
        <p:nvPicPr>
          <p:cNvPr id="72" name="Picture 4" descr="nature16525-f1.jpg">
            <a:extLst>
              <a:ext uri="{FF2B5EF4-FFF2-40B4-BE49-F238E27FC236}">
                <a16:creationId xmlns:a16="http://schemas.microsoft.com/office/drawing/2014/main" id="{BFF0C160-F05C-4091-3330-9A0EA17162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0" y="7105860"/>
            <a:ext cx="3579645" cy="150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FAF9382-969D-6E63-D661-C82B389B509C}"/>
              </a:ext>
            </a:extLst>
          </p:cNvPr>
          <p:cNvSpPr txBox="1"/>
          <p:nvPr/>
        </p:nvSpPr>
        <p:spPr>
          <a:xfrm>
            <a:off x="783214" y="8654974"/>
            <a:ext cx="3687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Staging demonstrated with </a:t>
            </a:r>
            <a:r>
              <a:rPr lang="en-US" sz="2400" b="1" dirty="0"/>
              <a:t>low charge capture and energy gain </a:t>
            </a:r>
            <a:r>
              <a:rPr lang="en-US" sz="2400" dirty="0"/>
              <a:t>[1]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8D490BEB-8224-6F81-E098-57C1DFE54B39}"/>
              </a:ext>
            </a:extLst>
          </p:cNvPr>
          <p:cNvSpPr/>
          <p:nvPr/>
        </p:nvSpPr>
        <p:spPr>
          <a:xfrm>
            <a:off x="354265" y="3550176"/>
            <a:ext cx="10337547" cy="3147970"/>
          </a:xfrm>
          <a:prstGeom prst="roundRect">
            <a:avLst>
              <a:gd name="adj" fmla="val 13668"/>
            </a:avLst>
          </a:prstGeom>
          <a:noFill/>
          <a:ln w="698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76" name="Can 75">
            <a:extLst>
              <a:ext uri="{FF2B5EF4-FFF2-40B4-BE49-F238E27FC236}">
                <a16:creationId xmlns:a16="http://schemas.microsoft.com/office/drawing/2014/main" id="{D0DFDD9B-D015-E37C-2434-2D675AD6AFBF}"/>
              </a:ext>
            </a:extLst>
          </p:cNvPr>
          <p:cNvSpPr/>
          <p:nvPr/>
        </p:nvSpPr>
        <p:spPr>
          <a:xfrm rot="5400000">
            <a:off x="8476663" y="7342629"/>
            <a:ext cx="1552323" cy="2451577"/>
          </a:xfrm>
          <a:prstGeom prst="can">
            <a:avLst/>
          </a:prstGeom>
          <a:pattFill prst="trellis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an 76">
            <a:extLst>
              <a:ext uri="{FF2B5EF4-FFF2-40B4-BE49-F238E27FC236}">
                <a16:creationId xmlns:a16="http://schemas.microsoft.com/office/drawing/2014/main" id="{CF1059C3-6FE6-A27A-6D36-6A6E3DA98250}"/>
              </a:ext>
            </a:extLst>
          </p:cNvPr>
          <p:cNvSpPr/>
          <p:nvPr/>
        </p:nvSpPr>
        <p:spPr>
          <a:xfrm rot="5400000">
            <a:off x="5070073" y="7326045"/>
            <a:ext cx="1552323" cy="2484745"/>
          </a:xfrm>
          <a:prstGeom prst="can">
            <a:avLst/>
          </a:prstGeom>
          <a:pattFill prst="trellis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C628A84-2DCA-412C-EBCD-482EE0163B6D}"/>
              </a:ext>
            </a:extLst>
          </p:cNvPr>
          <p:cNvSpPr txBox="1"/>
          <p:nvPr/>
        </p:nvSpPr>
        <p:spPr>
          <a:xfrm>
            <a:off x="4862979" y="7439905"/>
            <a:ext cx="209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Cell 1: Injection</a:t>
            </a:r>
            <a:endParaRPr lang="en-GB" sz="14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3630C05-7417-5B0A-201F-AB103C03918E}"/>
              </a:ext>
            </a:extLst>
          </p:cNvPr>
          <p:cNvSpPr txBox="1"/>
          <p:nvPr/>
        </p:nvSpPr>
        <p:spPr>
          <a:xfrm>
            <a:off x="8407098" y="7422923"/>
            <a:ext cx="221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Cell 2: Acceleration</a:t>
            </a:r>
            <a:endParaRPr lang="en-GB" sz="1400" b="1" dirty="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14397F1-E3E9-0646-EA66-285A54FAEFB5}"/>
              </a:ext>
            </a:extLst>
          </p:cNvPr>
          <p:cNvCxnSpPr>
            <a:cxnSpLocks/>
          </p:cNvCxnSpPr>
          <p:nvPr/>
        </p:nvCxnSpPr>
        <p:spPr>
          <a:xfrm flipV="1">
            <a:off x="4594175" y="8559526"/>
            <a:ext cx="2136117" cy="17783"/>
          </a:xfrm>
          <a:prstGeom prst="straightConnector1">
            <a:avLst/>
          </a:prstGeom>
          <a:ln w="25400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98F9ACB-615A-C186-D2FC-42A0FA72C6CA}"/>
                  </a:ext>
                </a:extLst>
              </p:cNvPr>
              <p:cNvSpPr txBox="1"/>
              <p:nvPr/>
            </p:nvSpPr>
            <p:spPr>
              <a:xfrm>
                <a:off x="5415375" y="8677723"/>
                <a:ext cx="2945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b="1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98F9ACB-615A-C186-D2FC-42A0FA72C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5375" y="8677723"/>
                <a:ext cx="29456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Oval 82">
            <a:extLst>
              <a:ext uri="{FF2B5EF4-FFF2-40B4-BE49-F238E27FC236}">
                <a16:creationId xmlns:a16="http://schemas.microsoft.com/office/drawing/2014/main" id="{3D623E9A-6635-8028-02E8-5E1C124777C0}"/>
              </a:ext>
            </a:extLst>
          </p:cNvPr>
          <p:cNvSpPr/>
          <p:nvPr/>
        </p:nvSpPr>
        <p:spPr>
          <a:xfrm flipH="1" flipV="1">
            <a:off x="5484591" y="8536203"/>
            <a:ext cx="318556" cy="95187"/>
          </a:xfrm>
          <a:prstGeom prst="ellipse">
            <a:avLst/>
          </a:prstGeom>
          <a:solidFill>
            <a:srgbClr val="0B0C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D368F47-AECD-0941-9906-9DAA6B6ADF83}"/>
              </a:ext>
            </a:extLst>
          </p:cNvPr>
          <p:cNvSpPr txBox="1"/>
          <p:nvPr/>
        </p:nvSpPr>
        <p:spPr>
          <a:xfrm>
            <a:off x="4564111" y="8432862"/>
            <a:ext cx="1208524" cy="288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Laser #1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3477DF9-249B-4B48-4C1B-D4AF7BDDE38B}"/>
              </a:ext>
            </a:extLst>
          </p:cNvPr>
          <p:cNvCxnSpPr>
            <a:cxnSpLocks/>
          </p:cNvCxnSpPr>
          <p:nvPr/>
        </p:nvCxnSpPr>
        <p:spPr>
          <a:xfrm flipH="1">
            <a:off x="7610096" y="7295665"/>
            <a:ext cx="11056" cy="1418971"/>
          </a:xfrm>
          <a:prstGeom prst="straightConnector1">
            <a:avLst/>
          </a:prstGeom>
          <a:ln w="25400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165C152-27C0-4510-6E10-FD7118A4F423}"/>
              </a:ext>
            </a:extLst>
          </p:cNvPr>
          <p:cNvCxnSpPr>
            <a:cxnSpLocks/>
          </p:cNvCxnSpPr>
          <p:nvPr/>
        </p:nvCxnSpPr>
        <p:spPr>
          <a:xfrm flipV="1">
            <a:off x="7698953" y="8545304"/>
            <a:ext cx="2059560" cy="35196"/>
          </a:xfrm>
          <a:prstGeom prst="straightConnector1">
            <a:avLst/>
          </a:prstGeom>
          <a:ln w="25400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D4B902FA-58F9-3C6A-19EA-EEE8A171AC18}"/>
              </a:ext>
            </a:extLst>
          </p:cNvPr>
          <p:cNvSpPr/>
          <p:nvPr/>
        </p:nvSpPr>
        <p:spPr>
          <a:xfrm rot="3196473">
            <a:off x="5806962" y="8312154"/>
            <a:ext cx="3361267" cy="62865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/>
              <a:t>Plasma Mirror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81D3338-E592-C9C4-700E-3FDF5F6E1817}"/>
                  </a:ext>
                </a:extLst>
              </p:cNvPr>
              <p:cNvSpPr txBox="1"/>
              <p:nvPr/>
            </p:nvSpPr>
            <p:spPr>
              <a:xfrm>
                <a:off x="7289713" y="6670066"/>
                <a:ext cx="7956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81D3338-E592-C9C4-700E-3FDF5F6E1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713" y="6670066"/>
                <a:ext cx="795635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761F789-6F20-95F1-48F0-819E5C660A5F}"/>
              </a:ext>
            </a:extLst>
          </p:cNvPr>
          <p:cNvCxnSpPr/>
          <p:nvPr/>
        </p:nvCxnSpPr>
        <p:spPr>
          <a:xfrm>
            <a:off x="6875729" y="7227547"/>
            <a:ext cx="1463298" cy="0"/>
          </a:xfrm>
          <a:prstGeom prst="straightConnector1">
            <a:avLst/>
          </a:prstGeom>
          <a:ln w="793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1DCD1C9-7087-6739-AC2E-3EDA89030AE8}"/>
              </a:ext>
            </a:extLst>
          </p:cNvPr>
          <p:cNvCxnSpPr>
            <a:cxnSpLocks/>
          </p:cNvCxnSpPr>
          <p:nvPr/>
        </p:nvCxnSpPr>
        <p:spPr>
          <a:xfrm flipV="1">
            <a:off x="5370323" y="8556588"/>
            <a:ext cx="4323718" cy="2072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E402319D-6ECB-2511-AFD2-56DD808DDFB2}"/>
              </a:ext>
            </a:extLst>
          </p:cNvPr>
          <p:cNvSpPr txBox="1"/>
          <p:nvPr/>
        </p:nvSpPr>
        <p:spPr>
          <a:xfrm>
            <a:off x="7968296" y="8414810"/>
            <a:ext cx="1208524" cy="288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Laser #2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34C2334-611E-AC9E-0200-D1DB20F3266A}"/>
              </a:ext>
            </a:extLst>
          </p:cNvPr>
          <p:cNvSpPr txBox="1"/>
          <p:nvPr/>
        </p:nvSpPr>
        <p:spPr>
          <a:xfrm rot="5400000">
            <a:off x="7038251" y="7796409"/>
            <a:ext cx="1208524" cy="288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Laser #2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A5E676-2DC0-D100-FA16-FF71DFFCF7B6}"/>
              </a:ext>
            </a:extLst>
          </p:cNvPr>
          <p:cNvGrpSpPr/>
          <p:nvPr/>
        </p:nvGrpSpPr>
        <p:grpSpPr>
          <a:xfrm rot="16200000">
            <a:off x="1359700" y="11796412"/>
            <a:ext cx="2277843" cy="3730828"/>
            <a:chOff x="964394" y="10322056"/>
            <a:chExt cx="3395012" cy="5171982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9E57ACF6-CE50-461F-1339-E3B15AE9D7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787756" y="10647509"/>
              <a:ext cx="1900079" cy="3036423"/>
            </a:xfrm>
            <a:prstGeom prst="straightConnector1">
              <a:avLst/>
            </a:prstGeom>
            <a:ln w="1428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52966C0-6002-E9EE-363B-757039C17D03}"/>
                </a:ext>
              </a:extLst>
            </p:cNvPr>
            <p:cNvSpPr/>
            <p:nvPr/>
          </p:nvSpPr>
          <p:spPr>
            <a:xfrm rot="5400000">
              <a:off x="-1236640" y="12523090"/>
              <a:ext cx="5171982" cy="769913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b="1" dirty="0"/>
                <a:t>Kapton Tape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49ADAA41-9A69-446D-C4DB-59615A55E8EC}"/>
                </a:ext>
              </a:extLst>
            </p:cNvPr>
            <p:cNvCxnSpPr>
              <a:cxnSpLocks/>
              <a:stCxn id="97" idx="0"/>
            </p:cNvCxnSpPr>
            <p:nvPr/>
          </p:nvCxnSpPr>
          <p:spPr>
            <a:xfrm rot="5400000" flipV="1">
              <a:off x="2187871" y="12454483"/>
              <a:ext cx="1692368" cy="2599495"/>
            </a:xfrm>
            <a:prstGeom prst="straightConnector1">
              <a:avLst/>
            </a:prstGeom>
            <a:ln w="1428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398D5C38-4023-BA24-B40E-FAD7DDEC4F7B}"/>
                </a:ext>
              </a:extLst>
            </p:cNvPr>
            <p:cNvSpPr/>
            <p:nvPr/>
          </p:nvSpPr>
          <p:spPr>
            <a:xfrm rot="5400000">
              <a:off x="1493435" y="11578009"/>
              <a:ext cx="3071869" cy="2660073"/>
            </a:xfrm>
            <a:prstGeom prst="triangle">
              <a:avLst>
                <a:gd name="adj" fmla="val 46843"/>
              </a:avLst>
            </a:prstGeom>
            <a:solidFill>
              <a:srgbClr val="4472C4">
                <a:alpha val="4313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DA9137A9-B9DA-1336-AB45-11C10712AC1E}"/>
                </a:ext>
              </a:extLst>
            </p:cNvPr>
            <p:cNvCxnSpPr>
              <a:cxnSpLocks/>
              <a:stCxn id="102" idx="2"/>
            </p:cNvCxnSpPr>
            <p:nvPr/>
          </p:nvCxnSpPr>
          <p:spPr>
            <a:xfrm rot="5400000" flipH="1">
              <a:off x="3405772" y="12747733"/>
              <a:ext cx="361432" cy="5448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58D6CDC-C834-D748-63FE-27B7D9F0E20B}"/>
                </a:ext>
              </a:extLst>
            </p:cNvPr>
            <p:cNvSpPr txBox="1"/>
            <p:nvPr/>
          </p:nvSpPr>
          <p:spPr>
            <a:xfrm rot="5400000">
              <a:off x="3410235" y="13002341"/>
              <a:ext cx="1294459" cy="397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Pre-plasma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113A6D39-FFDD-E80E-69FE-433EB732DFDD}"/>
                </a:ext>
              </a:extLst>
            </p:cNvPr>
            <p:cNvCxnSpPr>
              <a:cxnSpLocks/>
              <a:stCxn id="104" idx="2"/>
              <a:endCxn id="105" idx="7"/>
            </p:cNvCxnSpPr>
            <p:nvPr/>
          </p:nvCxnSpPr>
          <p:spPr>
            <a:xfrm rot="5400000">
              <a:off x="2062909" y="11035810"/>
              <a:ext cx="184746" cy="4987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E1343B2-7DD8-80A0-E1B1-F64544623549}"/>
                    </a:ext>
                  </a:extLst>
                </p:cNvPr>
                <p:cNvSpPr txBox="1"/>
                <p:nvPr/>
              </p:nvSpPr>
              <p:spPr>
                <a:xfrm rot="5400000">
                  <a:off x="1905927" y="10845369"/>
                  <a:ext cx="1692370" cy="6948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Critical Surface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E1343B2-7DD8-80A0-E1B1-F645446235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905927" y="10845369"/>
                  <a:ext cx="1692370" cy="694897"/>
                </a:xfrm>
                <a:prstGeom prst="rect">
                  <a:avLst/>
                </a:prstGeom>
                <a:blipFill>
                  <a:blip r:embed="rId15"/>
                  <a:stretch>
                    <a:fillRect l="-1031" r="-123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7627ABF-265D-484D-1CE7-50460070E66F}"/>
                </a:ext>
              </a:extLst>
            </p:cNvPr>
            <p:cNvSpPr/>
            <p:nvPr/>
          </p:nvSpPr>
          <p:spPr>
            <a:xfrm>
              <a:off x="1520991" y="11228505"/>
              <a:ext cx="450951" cy="1017835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517566C-3AEB-54E8-A0F6-FEB1A822D16F}"/>
                </a:ext>
              </a:extLst>
            </p:cNvPr>
            <p:cNvSpPr/>
            <p:nvPr/>
          </p:nvSpPr>
          <p:spPr>
            <a:xfrm>
              <a:off x="1609409" y="12454053"/>
              <a:ext cx="274115" cy="661707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BF16597-A1AB-DFBA-C418-80F27B542CE6}"/>
                </a:ext>
              </a:extLst>
            </p:cNvPr>
            <p:cNvSpPr/>
            <p:nvPr/>
          </p:nvSpPr>
          <p:spPr>
            <a:xfrm>
              <a:off x="1609409" y="13323474"/>
              <a:ext cx="274115" cy="1616354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Content Placeholder 18">
            <a:extLst>
              <a:ext uri="{FF2B5EF4-FFF2-40B4-BE49-F238E27FC236}">
                <a16:creationId xmlns:a16="http://schemas.microsoft.com/office/drawing/2014/main" id="{B476956D-B331-48FA-69C8-2FBF8ED8D2D2}"/>
              </a:ext>
            </a:extLst>
          </p:cNvPr>
          <p:cNvSpPr txBox="1">
            <a:spLocks/>
          </p:cNvSpPr>
          <p:nvPr/>
        </p:nvSpPr>
        <p:spPr>
          <a:xfrm>
            <a:off x="4594779" y="9946322"/>
            <a:ext cx="5525105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High intensity laser generates and is reflected by an </a:t>
            </a:r>
            <a:r>
              <a:rPr lang="en-GB" sz="2400" dirty="0" err="1">
                <a:solidFill>
                  <a:schemeClr val="bg1"/>
                </a:solidFill>
              </a:rPr>
              <a:t>overdense</a:t>
            </a:r>
            <a:r>
              <a:rPr lang="en-GB" sz="2400" dirty="0">
                <a:solidFill>
                  <a:schemeClr val="bg1"/>
                </a:solidFill>
              </a:rPr>
              <a:t> plasma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Reflected pulse quality can be reduced by an uneven critical surface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Pre-plasma formation results from early ionisation of the surface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Laser loses energy during propagation through </a:t>
            </a:r>
            <a:r>
              <a:rPr lang="en-GB" sz="2400" dirty="0" err="1">
                <a:solidFill>
                  <a:schemeClr val="bg1"/>
                </a:solidFill>
              </a:rPr>
              <a:t>underdense</a:t>
            </a:r>
            <a:r>
              <a:rPr lang="en-GB" sz="2400" dirty="0">
                <a:solidFill>
                  <a:schemeClr val="bg1"/>
                </a:solidFill>
              </a:rPr>
              <a:t> plasma </a:t>
            </a:r>
          </a:p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/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4F7E1D82-A8ED-04A1-336E-54F2B0BE64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5258" y="10030864"/>
            <a:ext cx="3668407" cy="2333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6C1CA9C4-AAC7-2448-8A24-0B44A123C4BC}"/>
                  </a:ext>
                </a:extLst>
              </p:cNvPr>
              <p:cNvSpPr txBox="1"/>
              <p:nvPr/>
            </p:nvSpPr>
            <p:spPr>
              <a:xfrm>
                <a:off x="3150885" y="15620027"/>
                <a:ext cx="7158813" cy="1354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2400" dirty="0">
                  <a:solidFill>
                    <a:schemeClr val="tx1"/>
                  </a:solidFill>
                </a:endParaRPr>
              </a:p>
              <a:p>
                <a:pPr marL="571500" indent="-571500"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chemeClr val="tx1"/>
                    </a:solidFill>
                  </a:rPr>
                  <a:t>Experiment performed at the CLF using Gemini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fs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=800 nm</a:t>
                </a:r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6C1CA9C4-AAC7-2448-8A24-0B44A123C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885" y="15620027"/>
                <a:ext cx="7158813" cy="1354217"/>
              </a:xfrm>
              <a:prstGeom prst="rect">
                <a:avLst/>
              </a:prstGeom>
              <a:blipFill>
                <a:blip r:embed="rId18"/>
                <a:stretch>
                  <a:fillRect l="-1241" r="-2305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0EB3DE0B-0388-C55F-6044-E2D30A55AA98}"/>
              </a:ext>
            </a:extLst>
          </p:cNvPr>
          <p:cNvSpPr/>
          <p:nvPr/>
        </p:nvSpPr>
        <p:spPr>
          <a:xfrm>
            <a:off x="1485770" y="15228398"/>
            <a:ext cx="7859209" cy="573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Experiment: Gemini Staging 2024</a:t>
            </a:r>
          </a:p>
        </p:txBody>
      </p:sp>
      <p:sp>
        <p:nvSpPr>
          <p:cNvPr id="173" name="Rounded Rectangle 172">
            <a:extLst>
              <a:ext uri="{FF2B5EF4-FFF2-40B4-BE49-F238E27FC236}">
                <a16:creationId xmlns:a16="http://schemas.microsoft.com/office/drawing/2014/main" id="{82FAE58A-EF83-FBD3-12E5-85972348A588}"/>
              </a:ext>
            </a:extLst>
          </p:cNvPr>
          <p:cNvSpPr/>
          <p:nvPr/>
        </p:nvSpPr>
        <p:spPr>
          <a:xfrm>
            <a:off x="354265" y="15195463"/>
            <a:ext cx="10368215" cy="723036"/>
          </a:xfrm>
          <a:prstGeom prst="roundRect">
            <a:avLst>
              <a:gd name="adj" fmla="val 13668"/>
            </a:avLst>
          </a:prstGeom>
          <a:noFill/>
          <a:ln w="698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58089D77-61FF-9415-37B6-70F5692D3110}"/>
              </a:ext>
            </a:extLst>
          </p:cNvPr>
          <p:cNvGrpSpPr/>
          <p:nvPr/>
        </p:nvGrpSpPr>
        <p:grpSpPr>
          <a:xfrm>
            <a:off x="934597" y="15195463"/>
            <a:ext cx="2057087" cy="1736259"/>
            <a:chOff x="5531360" y="19364686"/>
            <a:chExt cx="4890907" cy="3966557"/>
          </a:xfrm>
        </p:grpSpPr>
        <p:sp>
          <p:nvSpPr>
            <p:cNvPr id="176" name="Can 175">
              <a:extLst>
                <a:ext uri="{FF2B5EF4-FFF2-40B4-BE49-F238E27FC236}">
                  <a16:creationId xmlns:a16="http://schemas.microsoft.com/office/drawing/2014/main" id="{B872FF51-E7D7-F42A-EE08-791939CF53AF}"/>
                </a:ext>
              </a:extLst>
            </p:cNvPr>
            <p:cNvSpPr/>
            <p:nvPr/>
          </p:nvSpPr>
          <p:spPr>
            <a:xfrm rot="5400000">
              <a:off x="7966021" y="20387756"/>
              <a:ext cx="1948917" cy="2963575"/>
            </a:xfrm>
            <a:prstGeom prst="can">
              <a:avLst/>
            </a:prstGeom>
            <a:pattFill prst="trellis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Multiply 176">
              <a:extLst>
                <a:ext uri="{FF2B5EF4-FFF2-40B4-BE49-F238E27FC236}">
                  <a16:creationId xmlns:a16="http://schemas.microsoft.com/office/drawing/2014/main" id="{B17DD05D-A268-910C-30F1-C35A73BBD1CB}"/>
                </a:ext>
              </a:extLst>
            </p:cNvPr>
            <p:cNvSpPr/>
            <p:nvPr/>
          </p:nvSpPr>
          <p:spPr>
            <a:xfrm>
              <a:off x="7364567" y="20849646"/>
              <a:ext cx="1631264" cy="1723810"/>
            </a:xfrm>
            <a:prstGeom prst="mathMultiply">
              <a:avLst>
                <a:gd name="adj1" fmla="val 1324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05D6304E-360E-8603-42CF-48997C23D859}"/>
                </a:ext>
              </a:extLst>
            </p:cNvPr>
            <p:cNvGrpSpPr/>
            <p:nvPr/>
          </p:nvGrpSpPr>
          <p:grpSpPr>
            <a:xfrm>
              <a:off x="5531360" y="19364686"/>
              <a:ext cx="2693209" cy="3966557"/>
              <a:chOff x="4342825" y="2469351"/>
              <a:chExt cx="1866042" cy="2758352"/>
            </a:xfrm>
          </p:grpSpPr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id="{9C1870CD-1A93-FA17-B427-1BA415FBE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926" y="4090405"/>
                <a:ext cx="1538941" cy="0"/>
              </a:xfrm>
              <a:prstGeom prst="straightConnector1">
                <a:avLst/>
              </a:prstGeom>
              <a:ln w="190500"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026CC625-1435-6758-8300-6D75AA88E1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7601" y="2469351"/>
                <a:ext cx="31558" cy="1632014"/>
              </a:xfrm>
              <a:prstGeom prst="straightConnector1">
                <a:avLst/>
              </a:prstGeom>
              <a:ln w="190500"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C3AADF36-83F8-71FD-EB77-9FD9D7A32087}"/>
                  </a:ext>
                </a:extLst>
              </p:cNvPr>
              <p:cNvGrpSpPr/>
              <p:nvPr/>
            </p:nvGrpSpPr>
            <p:grpSpPr>
              <a:xfrm>
                <a:off x="4342825" y="3189503"/>
                <a:ext cx="463693" cy="2038200"/>
                <a:chOff x="1153179" y="3237525"/>
                <a:chExt cx="1068188" cy="3962400"/>
              </a:xfrm>
              <a:solidFill>
                <a:srgbClr val="4472C4"/>
              </a:solidFill>
            </p:grpSpPr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954D4B5B-136D-B49A-540E-A6332EB8151B}"/>
                    </a:ext>
                  </a:extLst>
                </p:cNvPr>
                <p:cNvSpPr/>
                <p:nvPr/>
              </p:nvSpPr>
              <p:spPr>
                <a:xfrm rot="19278098">
                  <a:off x="1153179" y="3237525"/>
                  <a:ext cx="778933" cy="396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3F759453-C26E-5FA6-BF78-5AF87E5669E4}"/>
                    </a:ext>
                  </a:extLst>
                </p:cNvPr>
                <p:cNvSpPr/>
                <p:nvPr/>
              </p:nvSpPr>
              <p:spPr>
                <a:xfrm rot="19116677">
                  <a:off x="1489190" y="4121795"/>
                  <a:ext cx="732177" cy="179626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031" name="Graphic 1030">
            <a:extLst>
              <a:ext uri="{FF2B5EF4-FFF2-40B4-BE49-F238E27FC236}">
                <a16:creationId xmlns:a16="http://schemas.microsoft.com/office/drawing/2014/main" id="{B7C19E02-A4C4-39A2-3C1B-8A0CF84903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179188" y="17036590"/>
            <a:ext cx="4274114" cy="3021080"/>
          </a:xfrm>
          <a:prstGeom prst="rect">
            <a:avLst/>
          </a:prstGeom>
        </p:spPr>
      </p:pic>
      <p:pic>
        <p:nvPicPr>
          <p:cNvPr id="1032" name="Graphic 1031">
            <a:extLst>
              <a:ext uri="{FF2B5EF4-FFF2-40B4-BE49-F238E27FC236}">
                <a16:creationId xmlns:a16="http://schemas.microsoft.com/office/drawing/2014/main" id="{821FC10C-3F7B-48B5-480E-8DFC57AB63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07550" y="17007131"/>
            <a:ext cx="4274114" cy="3021081"/>
          </a:xfrm>
          <a:prstGeom prst="rect">
            <a:avLst/>
          </a:prstGeom>
        </p:spPr>
      </p:pic>
      <p:pic>
        <p:nvPicPr>
          <p:cNvPr id="1033" name="Picture 1032" descr="A screen shot of a graph&#10;&#10;Description automatically generated">
            <a:extLst>
              <a:ext uri="{FF2B5EF4-FFF2-40B4-BE49-F238E27FC236}">
                <a16:creationId xmlns:a16="http://schemas.microsoft.com/office/drawing/2014/main" id="{48C6DCD5-7174-CDA1-B8B3-0F242CF5661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1990" y="19941249"/>
            <a:ext cx="3875302" cy="3221091"/>
          </a:xfrm>
          <a:prstGeom prst="rect">
            <a:avLst/>
          </a:prstGeom>
        </p:spPr>
      </p:pic>
      <p:pic>
        <p:nvPicPr>
          <p:cNvPr id="1034" name="Picture 1033" descr="A screen shot of a graph&#10;&#10;Description automatically generated">
            <a:extLst>
              <a:ext uri="{FF2B5EF4-FFF2-40B4-BE49-F238E27FC236}">
                <a16:creationId xmlns:a16="http://schemas.microsoft.com/office/drawing/2014/main" id="{9FF561AA-B4EE-6689-AB42-28393E3E28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28566" y="20003595"/>
            <a:ext cx="3787796" cy="3221091"/>
          </a:xfrm>
          <a:prstGeom prst="rect">
            <a:avLst/>
          </a:prstGeom>
        </p:spPr>
      </p:pic>
      <p:sp>
        <p:nvSpPr>
          <p:cNvPr id="1035" name="TextBox 1034">
            <a:extLst>
              <a:ext uri="{FF2B5EF4-FFF2-40B4-BE49-F238E27FC236}">
                <a16:creationId xmlns:a16="http://schemas.microsoft.com/office/drawing/2014/main" id="{F437EA6E-7ABB-1997-0B36-7A502D7EE6C6}"/>
              </a:ext>
            </a:extLst>
          </p:cNvPr>
          <p:cNvSpPr txBox="1"/>
          <p:nvPr/>
        </p:nvSpPr>
        <p:spPr>
          <a:xfrm>
            <a:off x="1341615" y="21645528"/>
            <a:ext cx="1529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9 mm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893140F5-654C-B766-791D-61A30CEFED6E}"/>
              </a:ext>
            </a:extLst>
          </p:cNvPr>
          <p:cNvSpPr txBox="1"/>
          <p:nvPr/>
        </p:nvSpPr>
        <p:spPr>
          <a:xfrm>
            <a:off x="5014689" y="21536438"/>
            <a:ext cx="157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18 mm</a:t>
            </a:r>
          </a:p>
        </p:txBody>
      </p:sp>
      <p:sp>
        <p:nvSpPr>
          <p:cNvPr id="1038" name="Oval 1037">
            <a:extLst>
              <a:ext uri="{FF2B5EF4-FFF2-40B4-BE49-F238E27FC236}">
                <a16:creationId xmlns:a16="http://schemas.microsoft.com/office/drawing/2014/main" id="{A0DF894B-73F1-2F72-80F0-2C06936BB91A}"/>
              </a:ext>
            </a:extLst>
          </p:cNvPr>
          <p:cNvSpPr/>
          <p:nvPr/>
        </p:nvSpPr>
        <p:spPr>
          <a:xfrm>
            <a:off x="6203134" y="21308882"/>
            <a:ext cx="365043" cy="367447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9B254916-DD46-61F8-9A04-A45F94D748E3}"/>
              </a:ext>
            </a:extLst>
          </p:cNvPr>
          <p:cNvSpPr txBox="1"/>
          <p:nvPr/>
        </p:nvSpPr>
        <p:spPr>
          <a:xfrm>
            <a:off x="6586465" y="21200217"/>
            <a:ext cx="134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1043" name="Triangle 1042">
            <a:extLst>
              <a:ext uri="{FF2B5EF4-FFF2-40B4-BE49-F238E27FC236}">
                <a16:creationId xmlns:a16="http://schemas.microsoft.com/office/drawing/2014/main" id="{C76B4462-D107-07F3-81BE-1E5289FA878F}"/>
              </a:ext>
            </a:extLst>
          </p:cNvPr>
          <p:cNvSpPr/>
          <p:nvPr/>
        </p:nvSpPr>
        <p:spPr>
          <a:xfrm rot="10800000">
            <a:off x="8798582" y="20161791"/>
            <a:ext cx="292857" cy="302108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Triangle 1043">
            <a:extLst>
              <a:ext uri="{FF2B5EF4-FFF2-40B4-BE49-F238E27FC236}">
                <a16:creationId xmlns:a16="http://schemas.microsoft.com/office/drawing/2014/main" id="{A2EB546B-E03E-8E45-C912-9BDFBBA07967}"/>
              </a:ext>
            </a:extLst>
          </p:cNvPr>
          <p:cNvSpPr/>
          <p:nvPr/>
        </p:nvSpPr>
        <p:spPr>
          <a:xfrm rot="5400000">
            <a:off x="9487369" y="20911152"/>
            <a:ext cx="219138" cy="1425519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DDB65E30-52D8-20D7-CDAE-882D9542DBF5}"/>
              </a:ext>
            </a:extLst>
          </p:cNvPr>
          <p:cNvSpPr txBox="1"/>
          <p:nvPr/>
        </p:nvSpPr>
        <p:spPr>
          <a:xfrm>
            <a:off x="9153832" y="20580256"/>
            <a:ext cx="1529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9mm and 18mm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BB2CF6BD-DDAE-9ECA-0220-249A5FAE1B7B}"/>
              </a:ext>
            </a:extLst>
          </p:cNvPr>
          <p:cNvSpPr txBox="1"/>
          <p:nvPr/>
        </p:nvSpPr>
        <p:spPr>
          <a:xfrm>
            <a:off x="8543911" y="21839315"/>
            <a:ext cx="1128261" cy="16228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>
              <a:solidFill>
                <a:schemeClr val="tx1"/>
              </a:solidFill>
            </a:endParaRPr>
          </a:p>
        </p:txBody>
      </p: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AE730A8C-A834-976E-9DBF-4B23A4E104CE}"/>
              </a:ext>
            </a:extLst>
          </p:cNvPr>
          <p:cNvGrpSpPr/>
          <p:nvPr/>
        </p:nvGrpSpPr>
        <p:grpSpPr>
          <a:xfrm>
            <a:off x="8680047" y="20880722"/>
            <a:ext cx="385919" cy="1453292"/>
            <a:chOff x="1153179" y="3237525"/>
            <a:chExt cx="1068188" cy="3962400"/>
          </a:xfrm>
          <a:solidFill>
            <a:srgbClr val="4472C4"/>
          </a:solidFill>
        </p:grpSpPr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640B1A05-54FF-982D-2ED6-54FB1AB9B917}"/>
                </a:ext>
              </a:extLst>
            </p:cNvPr>
            <p:cNvSpPr/>
            <p:nvPr/>
          </p:nvSpPr>
          <p:spPr>
            <a:xfrm rot="19278098">
              <a:off x="1153179" y="3237525"/>
              <a:ext cx="778933" cy="3962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7E5C7118-A452-E057-9BB0-1C81B2A292C3}"/>
                </a:ext>
              </a:extLst>
            </p:cNvPr>
            <p:cNvSpPr/>
            <p:nvPr/>
          </p:nvSpPr>
          <p:spPr>
            <a:xfrm rot="19116677">
              <a:off x="1489190" y="4121795"/>
              <a:ext cx="732177" cy="17962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1" name="Straight Arrow Connector 1050">
            <a:extLst>
              <a:ext uri="{FF2B5EF4-FFF2-40B4-BE49-F238E27FC236}">
                <a16:creationId xmlns:a16="http://schemas.microsoft.com/office/drawing/2014/main" id="{FA732F10-FE73-E6E3-249E-EAE26DEC95AA}"/>
              </a:ext>
            </a:extLst>
          </p:cNvPr>
          <p:cNvCxnSpPr>
            <a:cxnSpLocks/>
          </p:cNvCxnSpPr>
          <p:nvPr/>
        </p:nvCxnSpPr>
        <p:spPr>
          <a:xfrm>
            <a:off x="9071384" y="21341059"/>
            <a:ext cx="1238314" cy="0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Rounded Rectangle 1052">
            <a:extLst>
              <a:ext uri="{FF2B5EF4-FFF2-40B4-BE49-F238E27FC236}">
                <a16:creationId xmlns:a16="http://schemas.microsoft.com/office/drawing/2014/main" id="{88A5BDB2-39C1-9A17-A093-6901C113237B}"/>
              </a:ext>
            </a:extLst>
          </p:cNvPr>
          <p:cNvSpPr/>
          <p:nvPr/>
        </p:nvSpPr>
        <p:spPr>
          <a:xfrm>
            <a:off x="435258" y="23311454"/>
            <a:ext cx="10279494" cy="1154806"/>
          </a:xfrm>
          <a:prstGeom prst="roundRect">
            <a:avLst>
              <a:gd name="adj" fmla="val 136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Using a Plasma Mirror Reflected Pulse to Drive </a:t>
            </a:r>
            <a:r>
              <a:rPr lang="en-US" sz="3200" b="1" dirty="0" err="1">
                <a:solidFill>
                  <a:schemeClr val="bg1"/>
                </a:solidFill>
              </a:rPr>
              <a:t>Ionisation</a:t>
            </a:r>
            <a:r>
              <a:rPr lang="en-US" sz="3200" b="1" dirty="0">
                <a:solidFill>
                  <a:schemeClr val="bg1"/>
                </a:solidFill>
              </a:rPr>
              <a:t> Injection </a:t>
            </a:r>
          </a:p>
        </p:txBody>
      </p:sp>
      <p:pic>
        <p:nvPicPr>
          <p:cNvPr id="1054" name="Picture 2" descr="Close-up of a machine&#10;&#10;Description automatically generated">
            <a:extLst>
              <a:ext uri="{FF2B5EF4-FFF2-40B4-BE49-F238E27FC236}">
                <a16:creationId xmlns:a16="http://schemas.microsoft.com/office/drawing/2014/main" id="{268B4802-E37E-180F-5F53-F00816388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8" r="24957" b="26551"/>
          <a:stretch/>
        </p:blipFill>
        <p:spPr bwMode="auto">
          <a:xfrm rot="10800000">
            <a:off x="7283151" y="8833496"/>
            <a:ext cx="4417482" cy="228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5" name="Straight Arrow Connector 1054">
            <a:extLst>
              <a:ext uri="{FF2B5EF4-FFF2-40B4-BE49-F238E27FC236}">
                <a16:creationId xmlns:a16="http://schemas.microsoft.com/office/drawing/2014/main" id="{25E49C9D-AF5F-E9E5-6433-17B317B623E4}"/>
              </a:ext>
            </a:extLst>
          </p:cNvPr>
          <p:cNvCxnSpPr>
            <a:cxnSpLocks/>
          </p:cNvCxnSpPr>
          <p:nvPr/>
        </p:nvCxnSpPr>
        <p:spPr>
          <a:xfrm>
            <a:off x="9104063" y="9903177"/>
            <a:ext cx="0" cy="288016"/>
          </a:xfrm>
          <a:prstGeom prst="straightConnector1">
            <a:avLst/>
          </a:prstGeom>
          <a:ln w="139700">
            <a:solidFill>
              <a:srgbClr val="FFFF00"/>
            </a:solidFill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7B8066FE-CA79-3CA5-069D-0159E60CCB4B}"/>
              </a:ext>
            </a:extLst>
          </p:cNvPr>
          <p:cNvCxnSpPr>
            <a:cxnSpLocks/>
          </p:cNvCxnSpPr>
          <p:nvPr/>
        </p:nvCxnSpPr>
        <p:spPr>
          <a:xfrm>
            <a:off x="9089572" y="9824606"/>
            <a:ext cx="2734661" cy="10085"/>
          </a:xfrm>
          <a:prstGeom prst="straightConnector1">
            <a:avLst/>
          </a:prstGeom>
          <a:ln w="139700"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57" name="TextBox 1056">
            <a:extLst>
              <a:ext uri="{FF2B5EF4-FFF2-40B4-BE49-F238E27FC236}">
                <a16:creationId xmlns:a16="http://schemas.microsoft.com/office/drawing/2014/main" id="{BEB3FAC5-6E21-399E-303C-9EE17431F2F5}"/>
              </a:ext>
            </a:extLst>
          </p:cNvPr>
          <p:cNvSpPr txBox="1"/>
          <p:nvPr/>
        </p:nvSpPr>
        <p:spPr>
          <a:xfrm>
            <a:off x="10753647" y="9815844"/>
            <a:ext cx="1087636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cs typeface="Calibri"/>
              </a:rPr>
              <a:t>2</a:t>
            </a:r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32C3A902-1E77-26C6-9AF5-1D8CAB78B874}"/>
              </a:ext>
            </a:extLst>
          </p:cNvPr>
          <p:cNvSpPr/>
          <p:nvPr/>
        </p:nvSpPr>
        <p:spPr>
          <a:xfrm rot="2516593">
            <a:off x="7512519" y="9514980"/>
            <a:ext cx="2373638" cy="428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Plasma Mirror</a:t>
            </a:r>
          </a:p>
        </p:txBody>
      </p: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3182F048-10BB-016F-CB4B-06F059675386}"/>
              </a:ext>
            </a:extLst>
          </p:cNvPr>
          <p:cNvCxnSpPr>
            <a:cxnSpLocks/>
          </p:cNvCxnSpPr>
          <p:nvPr/>
        </p:nvCxnSpPr>
        <p:spPr>
          <a:xfrm flipH="1">
            <a:off x="9089572" y="8683462"/>
            <a:ext cx="14491" cy="1066416"/>
          </a:xfrm>
          <a:prstGeom prst="straightConnector1">
            <a:avLst/>
          </a:prstGeom>
          <a:ln w="139700"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60" name="Picture 1059" descr="A screen shot of a graph&#10;&#10;Description automatically generated">
            <a:extLst>
              <a:ext uri="{FF2B5EF4-FFF2-40B4-BE49-F238E27FC236}">
                <a16:creationId xmlns:a16="http://schemas.microsoft.com/office/drawing/2014/main" id="{EAC20F67-3ACD-2F3A-25B2-E695C1AE134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718" y="8896814"/>
            <a:ext cx="2898289" cy="2515615"/>
          </a:xfrm>
          <a:prstGeom prst="rect">
            <a:avLst/>
          </a:prstGeom>
        </p:spPr>
      </p:pic>
      <p:pic>
        <p:nvPicPr>
          <p:cNvPr id="1061" name="Picture 1060" descr="A close-up of a graph&#10;&#10;Description automatically generated">
            <a:extLst>
              <a:ext uri="{FF2B5EF4-FFF2-40B4-BE49-F238E27FC236}">
                <a16:creationId xmlns:a16="http://schemas.microsoft.com/office/drawing/2014/main" id="{16326DAC-5065-B67D-2FE9-39C5FB0C3C3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732" y="8909546"/>
            <a:ext cx="2992389" cy="2515615"/>
          </a:xfrm>
          <a:prstGeom prst="rect">
            <a:avLst/>
          </a:prstGeom>
        </p:spPr>
      </p:pic>
      <p:sp>
        <p:nvSpPr>
          <p:cNvPr id="1062" name="Rectangle 1061">
            <a:extLst>
              <a:ext uri="{FF2B5EF4-FFF2-40B4-BE49-F238E27FC236}">
                <a16:creationId xmlns:a16="http://schemas.microsoft.com/office/drawing/2014/main" id="{98BC4F40-7392-8092-C51E-DEE53B6955F7}"/>
              </a:ext>
            </a:extLst>
          </p:cNvPr>
          <p:cNvSpPr/>
          <p:nvPr/>
        </p:nvSpPr>
        <p:spPr>
          <a:xfrm>
            <a:off x="12090876" y="8898967"/>
            <a:ext cx="2166559" cy="113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Far field Camera</a:t>
            </a:r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D38C7C4A-2682-8B41-C62A-43EBDC4AD37B}"/>
              </a:ext>
            </a:extLst>
          </p:cNvPr>
          <p:cNvSpPr/>
          <p:nvPr/>
        </p:nvSpPr>
        <p:spPr>
          <a:xfrm>
            <a:off x="12090875" y="10235701"/>
            <a:ext cx="2166559" cy="113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Calorimeter</a:t>
            </a:r>
          </a:p>
        </p:txBody>
      </p:sp>
    </p:spTree>
    <p:extLst>
      <p:ext uri="{BB962C8B-B14F-4D97-AF65-F5344CB8AC3E}">
        <p14:creationId xmlns:p14="http://schemas.microsoft.com/office/powerpoint/2010/main" val="328512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29922 -0.00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83" grpId="0" animBg="1"/>
      <p:bldP spid="83" grpId="1" animBg="1"/>
      <p:bldP spid="1044" grpId="0" animBg="1"/>
      <p:bldP spid="1048" grpId="0"/>
      <p:bldP spid="104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2834B6B-02AA-41B9-2C0B-1F3B6287A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B3789081-0299-CDB5-A798-C2DB682F3866}"/>
              </a:ext>
            </a:extLst>
          </p:cNvPr>
          <p:cNvSpPr/>
          <p:nvPr/>
        </p:nvSpPr>
        <p:spPr>
          <a:xfrm>
            <a:off x="292733" y="21896664"/>
            <a:ext cx="9879348" cy="5486868"/>
          </a:xfrm>
          <a:prstGeom prst="roundRect">
            <a:avLst>
              <a:gd name="adj" fmla="val 770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983507-A4CA-8C56-FA4A-4C5F9D95152D}"/>
              </a:ext>
            </a:extLst>
          </p:cNvPr>
          <p:cNvSpPr/>
          <p:nvPr/>
        </p:nvSpPr>
        <p:spPr>
          <a:xfrm>
            <a:off x="280672" y="11864668"/>
            <a:ext cx="7461071" cy="3817703"/>
          </a:xfrm>
          <a:prstGeom prst="roundRect">
            <a:avLst>
              <a:gd name="adj" fmla="val 770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451EC9-C61C-D8A7-A757-626DAA57ED8F}"/>
              </a:ext>
            </a:extLst>
          </p:cNvPr>
          <p:cNvSpPr/>
          <p:nvPr/>
        </p:nvSpPr>
        <p:spPr>
          <a:xfrm>
            <a:off x="-258363" y="3356482"/>
            <a:ext cx="21641988" cy="24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4CA55882-DAAF-BB76-E4C8-93EF7E4D0374}"/>
              </a:ext>
            </a:extLst>
          </p:cNvPr>
          <p:cNvSpPr/>
          <p:nvPr/>
        </p:nvSpPr>
        <p:spPr>
          <a:xfrm>
            <a:off x="-381962" y="-147498"/>
            <a:ext cx="22644715" cy="3571491"/>
          </a:xfrm>
          <a:prstGeom prst="roundRect">
            <a:avLst>
              <a:gd name="adj" fmla="val 770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57AC1-8B0A-895C-C665-EB7B22ABA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399" y="311332"/>
            <a:ext cx="16958931" cy="1520348"/>
          </a:xfrm>
        </p:spPr>
        <p:txBody>
          <a:bodyPr/>
          <a:lstStyle/>
          <a:p>
            <a:r>
              <a:rPr lang="en-GB" sz="5400" dirty="0"/>
              <a:t>High Intensity Operation of Plasma Mirrors for Staging Applications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62BE11E-B820-144F-3663-3AABF13B82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999" y="12052977"/>
            <a:ext cx="4544230" cy="829268"/>
          </a:xfrm>
        </p:spPr>
        <p:txBody>
          <a:bodyPr/>
          <a:lstStyle/>
          <a:p>
            <a:r>
              <a:rPr lang="en-GB" sz="4000" b="1" dirty="0">
                <a:solidFill>
                  <a:schemeClr val="bg1"/>
                </a:solidFill>
              </a:rPr>
              <a:t>2. Staging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A5C02A-6048-D31D-0F9F-86EC3D8785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60703" y="1425805"/>
            <a:ext cx="13390116" cy="796009"/>
          </a:xfrm>
        </p:spPr>
        <p:txBody>
          <a:bodyPr/>
          <a:lstStyle/>
          <a:p>
            <a:r>
              <a:rPr lang="en-GB" dirty="0"/>
              <a:t>J Hills</a:t>
            </a:r>
            <a:r>
              <a:rPr lang="en-GB" baseline="30000" dirty="0"/>
              <a:t>1</a:t>
            </a:r>
            <a:r>
              <a:rPr lang="en-GB" dirty="0"/>
              <a:t>, M Backhouse</a:t>
            </a:r>
            <a:r>
              <a:rPr lang="en-GB" baseline="30000" dirty="0"/>
              <a:t>1</a:t>
            </a:r>
            <a:r>
              <a:rPr lang="en-GB" dirty="0"/>
              <a:t>, </a:t>
            </a:r>
            <a:r>
              <a:rPr lang="en-GB" sz="3200" dirty="0">
                <a:solidFill>
                  <a:schemeClr val="bg1"/>
                </a:solidFill>
              </a:rPr>
              <a:t>NLopes</a:t>
            </a:r>
            <a:r>
              <a:rPr lang="en-GB" sz="3200" baseline="30000" dirty="0">
                <a:solidFill>
                  <a:schemeClr val="bg1"/>
                </a:solidFill>
              </a:rPr>
              <a:t>1,2</a:t>
            </a:r>
            <a:r>
              <a:rPr lang="en-GB" sz="3200" dirty="0">
                <a:solidFill>
                  <a:schemeClr val="bg1"/>
                </a:solidFill>
              </a:rPr>
              <a:t>, Z Najmudin</a:t>
            </a:r>
            <a:r>
              <a:rPr lang="en-GB" sz="3200" baseline="30000" dirty="0">
                <a:solidFill>
                  <a:schemeClr val="bg1"/>
                </a:solidFill>
              </a:rPr>
              <a:t>1</a:t>
            </a:r>
            <a:endParaRPr lang="en-GB" baseline="30000" dirty="0"/>
          </a:p>
        </p:txBody>
      </p:sp>
      <p:sp>
        <p:nvSpPr>
          <p:cNvPr id="61" name="Content Placeholder 18">
            <a:extLst>
              <a:ext uri="{FF2B5EF4-FFF2-40B4-BE49-F238E27FC236}">
                <a16:creationId xmlns:a16="http://schemas.microsoft.com/office/drawing/2014/main" id="{278462A2-B776-CD4C-BF52-56EEBE15216B}"/>
              </a:ext>
            </a:extLst>
          </p:cNvPr>
          <p:cNvSpPr txBox="1">
            <a:spLocks/>
          </p:cNvSpPr>
          <p:nvPr/>
        </p:nvSpPr>
        <p:spPr>
          <a:xfrm>
            <a:off x="464321" y="12794677"/>
            <a:ext cx="7251547" cy="16536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Limits on energy gain (dephasing and depletion) can be overcome using staging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High intensities and space constraints mean conventional optics are not an option</a:t>
            </a:r>
            <a:endParaRPr lang="en-GB" sz="2400" dirty="0">
              <a:solidFill>
                <a:schemeClr val="bg1"/>
              </a:solidFill>
              <a:cs typeface="Arial"/>
            </a:endParaRP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Plasma mirrors (PM’s) provide a compact solution, but impact reflected spot quality </a:t>
            </a:r>
            <a:endParaRPr lang="en-GB" sz="2400" dirty="0">
              <a:solidFill>
                <a:schemeClr val="bg1"/>
              </a:solidFill>
              <a:cs typeface="Arial"/>
            </a:endParaRP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0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490F8C0-1946-DCC9-F4A6-D00300A154A4}"/>
              </a:ext>
            </a:extLst>
          </p:cNvPr>
          <p:cNvSpPr txBox="1"/>
          <p:nvPr/>
        </p:nvSpPr>
        <p:spPr>
          <a:xfrm>
            <a:off x="-6295539" y="12923643"/>
            <a:ext cx="6295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1600" dirty="0">
                <a:solidFill>
                  <a:schemeClr val="bg1"/>
                </a:solidFill>
              </a:rPr>
              <a:t>Fig. 1: Waterfall plot of electron spectra minus a reference shot (b), as a function of delay between two drive pulses, demonstrating acceleration beyond the first stage, from [1]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2AB4BF-A819-93CE-79E8-B9CF80824E75}"/>
              </a:ext>
            </a:extLst>
          </p:cNvPr>
          <p:cNvSpPr txBox="1"/>
          <p:nvPr/>
        </p:nvSpPr>
        <p:spPr>
          <a:xfrm>
            <a:off x="22217147" y="14913980"/>
            <a:ext cx="5695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2000" dirty="0">
                <a:solidFill>
                  <a:schemeClr val="bg1"/>
                </a:solidFill>
              </a:rPr>
              <a:t>(b)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58C399-D64F-6D80-714C-6CFC06F8A71D}"/>
              </a:ext>
            </a:extLst>
          </p:cNvPr>
          <p:cNvSpPr txBox="1"/>
          <p:nvPr/>
        </p:nvSpPr>
        <p:spPr>
          <a:xfrm>
            <a:off x="11792857" y="298486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endParaRPr lang="en-US" sz="1700"/>
          </a:p>
        </p:txBody>
      </p:sp>
      <p:pic>
        <p:nvPicPr>
          <p:cNvPr id="165" name="Picture 16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6CBF0-431E-8FB3-8B4D-6FD3B2FC7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2" y="436441"/>
            <a:ext cx="3847458" cy="1007911"/>
          </a:xfrm>
          <a:prstGeom prst="rect">
            <a:avLst/>
          </a:prstGeom>
        </p:spPr>
      </p:pic>
      <p:sp>
        <p:nvSpPr>
          <p:cNvPr id="166" name="Content Placeholder 18">
            <a:extLst>
              <a:ext uri="{FF2B5EF4-FFF2-40B4-BE49-F238E27FC236}">
                <a16:creationId xmlns:a16="http://schemas.microsoft.com/office/drawing/2014/main" id="{D5FAD5CF-CBD1-A66C-89EF-693AC1CE1DA6}"/>
              </a:ext>
            </a:extLst>
          </p:cNvPr>
          <p:cNvSpPr txBox="1">
            <a:spLocks/>
          </p:cNvSpPr>
          <p:nvPr/>
        </p:nvSpPr>
        <p:spPr>
          <a:xfrm>
            <a:off x="583592" y="22154497"/>
            <a:ext cx="5313055" cy="8246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bg1"/>
                </a:solidFill>
              </a:rPr>
              <a:t>3. FBPIC Exploration</a:t>
            </a:r>
          </a:p>
        </p:txBody>
      </p:sp>
      <p:pic>
        <p:nvPicPr>
          <p:cNvPr id="167" name="Picture 4" descr="nature16525-f2.jpg">
            <a:extLst>
              <a:ext uri="{FF2B5EF4-FFF2-40B4-BE49-F238E27FC236}">
                <a16:creationId xmlns:a16="http://schemas.microsoft.com/office/drawing/2014/main" id="{322176D4-D011-9C9B-CB06-CB6EB77825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0" t="51019" r="1"/>
          <a:stretch/>
        </p:blipFill>
        <p:spPr bwMode="auto">
          <a:xfrm>
            <a:off x="-6247796" y="9518436"/>
            <a:ext cx="5886676" cy="29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Rounded Rectangle 167">
            <a:extLst>
              <a:ext uri="{FF2B5EF4-FFF2-40B4-BE49-F238E27FC236}">
                <a16:creationId xmlns:a16="http://schemas.microsoft.com/office/drawing/2014/main" id="{D629A25B-149A-3C88-1785-13D50DB203A2}"/>
              </a:ext>
            </a:extLst>
          </p:cNvPr>
          <p:cNvSpPr/>
          <p:nvPr/>
        </p:nvSpPr>
        <p:spPr>
          <a:xfrm>
            <a:off x="-37962" y="28110488"/>
            <a:ext cx="21429410" cy="1799770"/>
          </a:xfrm>
          <a:prstGeom prst="roundRect">
            <a:avLst>
              <a:gd name="adj" fmla="val 7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17" name="Rounded Rectangle 216">
            <a:extLst>
              <a:ext uri="{FF2B5EF4-FFF2-40B4-BE49-F238E27FC236}">
                <a16:creationId xmlns:a16="http://schemas.microsoft.com/office/drawing/2014/main" id="{E9C9735F-CD5D-43F9-1D2D-FA23AB934C53}"/>
              </a:ext>
            </a:extLst>
          </p:cNvPr>
          <p:cNvSpPr/>
          <p:nvPr/>
        </p:nvSpPr>
        <p:spPr>
          <a:xfrm>
            <a:off x="13198178" y="27745169"/>
            <a:ext cx="7930651" cy="1751101"/>
          </a:xfrm>
          <a:prstGeom prst="roundRect">
            <a:avLst>
              <a:gd name="adj" fmla="val 770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DF30A2B6-D9DD-2B5C-D4DB-BEAD3580D1F3}"/>
              </a:ext>
            </a:extLst>
          </p:cNvPr>
          <p:cNvSpPr txBox="1"/>
          <p:nvPr/>
        </p:nvSpPr>
        <p:spPr>
          <a:xfrm>
            <a:off x="22693364" y="8859365"/>
            <a:ext cx="669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1400" b="1" dirty="0">
                <a:solidFill>
                  <a:schemeClr val="bg1"/>
                </a:solidFill>
              </a:rPr>
              <a:t>7N</a:t>
            </a:r>
          </a:p>
        </p:txBody>
      </p:sp>
      <p:sp>
        <p:nvSpPr>
          <p:cNvPr id="171" name="Content Placeholder 18">
            <a:extLst>
              <a:ext uri="{FF2B5EF4-FFF2-40B4-BE49-F238E27FC236}">
                <a16:creationId xmlns:a16="http://schemas.microsoft.com/office/drawing/2014/main" id="{8DE41C6A-70D4-D538-0D31-09A797D71510}"/>
              </a:ext>
            </a:extLst>
          </p:cNvPr>
          <p:cNvSpPr txBox="1">
            <a:spLocks/>
          </p:cNvSpPr>
          <p:nvPr/>
        </p:nvSpPr>
        <p:spPr>
          <a:xfrm>
            <a:off x="6651691" y="8627795"/>
            <a:ext cx="4413592" cy="650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chemeClr val="bg1"/>
                </a:solidFill>
              </a:rPr>
              <a:t> 4. Results</a:t>
            </a:r>
          </a:p>
        </p:txBody>
      </p:sp>
      <p:pic>
        <p:nvPicPr>
          <p:cNvPr id="16" name="Picture 15" descr="A diagram of a diagram&#10;&#10;Description automatically generated">
            <a:extLst>
              <a:ext uri="{FF2B5EF4-FFF2-40B4-BE49-F238E27FC236}">
                <a16:creationId xmlns:a16="http://schemas.microsoft.com/office/drawing/2014/main" id="{21A4AE2A-C7D0-1324-CE4D-764A59933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20" y="15753221"/>
            <a:ext cx="6519188" cy="3475364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524B221E-6642-4BF6-3169-60293AF6564B}"/>
              </a:ext>
            </a:extLst>
          </p:cNvPr>
          <p:cNvSpPr txBox="1"/>
          <p:nvPr/>
        </p:nvSpPr>
        <p:spPr>
          <a:xfrm>
            <a:off x="336441" y="18437938"/>
            <a:ext cx="719205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>
              <a:solidFill>
                <a:schemeClr val="bg1"/>
              </a:solidFill>
            </a:endParaRPr>
          </a:p>
          <a:p>
            <a:pPr marL="571500" indent="-571500"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Beam 1 drives electron injection and acceleration in cell 1. </a:t>
            </a:r>
          </a:p>
          <a:p>
            <a:pPr marL="571500" indent="-571500"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Beam 2 generates and is reflected from a plasma mirror into cell 2. Beam 2 drives a wake in which the injected beam from cell 1 is captured.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2" name="Content Placeholder 18">
            <a:extLst>
              <a:ext uri="{FF2B5EF4-FFF2-40B4-BE49-F238E27FC236}">
                <a16:creationId xmlns:a16="http://schemas.microsoft.com/office/drawing/2014/main" id="{11F543ED-50E7-DEA3-4102-84B89F7CB9F3}"/>
              </a:ext>
            </a:extLst>
          </p:cNvPr>
          <p:cNvSpPr txBox="1">
            <a:spLocks/>
          </p:cNvSpPr>
          <p:nvPr/>
        </p:nvSpPr>
        <p:spPr>
          <a:xfrm>
            <a:off x="471152" y="3963953"/>
            <a:ext cx="6468844" cy="8292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/>
              <a:t>1. Wakefield Acceleration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F160FC69-9E12-5556-3874-FA573DD31323}"/>
              </a:ext>
            </a:extLst>
          </p:cNvPr>
          <p:cNvSpPr/>
          <p:nvPr/>
        </p:nvSpPr>
        <p:spPr>
          <a:xfrm>
            <a:off x="254795" y="3698304"/>
            <a:ext cx="7486947" cy="7985012"/>
          </a:xfrm>
          <a:prstGeom prst="roundRect">
            <a:avLst>
              <a:gd name="adj" fmla="val 770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F91560-76CD-89A1-4EAB-B9388283C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02">
            <a:off x="5456400" y="12006451"/>
            <a:ext cx="1755460" cy="97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639FD26-5B36-A36A-C9DD-0121F6DC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9" y="4484942"/>
            <a:ext cx="5590909" cy="204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Content Placeholder 18">
            <a:extLst>
              <a:ext uri="{FF2B5EF4-FFF2-40B4-BE49-F238E27FC236}">
                <a16:creationId xmlns:a16="http://schemas.microsoft.com/office/drawing/2014/main" id="{546C2749-41D7-AA92-0EC3-27BF5BFE9ED6}"/>
              </a:ext>
            </a:extLst>
          </p:cNvPr>
          <p:cNvSpPr txBox="1">
            <a:spLocks/>
          </p:cNvSpPr>
          <p:nvPr/>
        </p:nvSpPr>
        <p:spPr>
          <a:xfrm>
            <a:off x="597242" y="8326159"/>
            <a:ext cx="7060698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Guiding of the driving pulse over long distances is necessary. Only occurs above a certain power threshold.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8" name="Content Placeholder 18">
            <a:extLst>
              <a:ext uri="{FF2B5EF4-FFF2-40B4-BE49-F238E27FC236}">
                <a16:creationId xmlns:a16="http://schemas.microsoft.com/office/drawing/2014/main" id="{794CE0D2-C14A-29EE-B64F-1603390CD61D}"/>
              </a:ext>
            </a:extLst>
          </p:cNvPr>
          <p:cNvSpPr txBox="1">
            <a:spLocks/>
          </p:cNvSpPr>
          <p:nvPr/>
        </p:nvSpPr>
        <p:spPr>
          <a:xfrm>
            <a:off x="597242" y="6706976"/>
            <a:ext cx="7060698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A driving pulse generates charge displacements, leading to high electric field gradients, on which electrons can be accelerated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EE28CE9-3BB8-46C3-D95E-794BA1C4DDBE}"/>
              </a:ext>
            </a:extLst>
          </p:cNvPr>
          <p:cNvGrpSpPr/>
          <p:nvPr/>
        </p:nvGrpSpPr>
        <p:grpSpPr>
          <a:xfrm>
            <a:off x="3705573" y="5045631"/>
            <a:ext cx="676335" cy="677178"/>
            <a:chOff x="6257362" y="2240491"/>
            <a:chExt cx="2818749" cy="1529567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7E7A27B-330D-222B-8007-03D5AD8350B9}"/>
                </a:ext>
              </a:extLst>
            </p:cNvPr>
            <p:cNvSpPr/>
            <p:nvPr/>
          </p:nvSpPr>
          <p:spPr>
            <a:xfrm>
              <a:off x="6257362" y="2240491"/>
              <a:ext cx="2818749" cy="1529567"/>
            </a:xfrm>
            <a:prstGeom prst="ellipse">
              <a:avLst/>
            </a:prstGeom>
            <a:solidFill>
              <a:srgbClr val="92D05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B0D0F2C-5B3B-EAC4-902B-F72BBC100339}"/>
                </a:ext>
              </a:extLst>
            </p:cNvPr>
            <p:cNvSpPr/>
            <p:nvPr/>
          </p:nvSpPr>
          <p:spPr>
            <a:xfrm>
              <a:off x="8435787" y="2608586"/>
              <a:ext cx="443753" cy="79337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6F9D2E4-B035-9B41-B3C3-D646F8944116}"/>
                  </a:ext>
                </a:extLst>
              </p:cNvPr>
              <p:cNvSpPr txBox="1"/>
              <p:nvPr/>
            </p:nvSpPr>
            <p:spPr>
              <a:xfrm>
                <a:off x="2268118" y="6258098"/>
                <a:ext cx="939256" cy="5350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GB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GB" sz="1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GB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GB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GB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GB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6F9D2E4-B035-9B41-B3C3-D646F8944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118" y="6258098"/>
                <a:ext cx="939256" cy="5350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Content Placeholder 2">
                <a:extLst>
                  <a:ext uri="{FF2B5EF4-FFF2-40B4-BE49-F238E27FC236}">
                    <a16:creationId xmlns:a16="http://schemas.microsoft.com/office/drawing/2014/main" id="{8AC5C0F3-BD0D-76E5-333C-28FC011C48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798" y="10735681"/>
                <a:ext cx="7060698" cy="72307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GB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  <m:sup>
                        <m:r>
                          <a:rPr lang="en-GB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p>
                    </m:sSubSup>
                    <m:r>
                      <a:rPr lang="en-GB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  <m:sup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 ,</a:t>
                </a:r>
                <a:r>
                  <a:rPr lang="en-GB" sz="2400" b="1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𝒈𝒂𝒊𝒏</m:t>
                        </m:r>
                      </m:sub>
                    </m:sSub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  <m:sup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bSup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" name="Content Placeholder 2">
                <a:extLst>
                  <a:ext uri="{FF2B5EF4-FFF2-40B4-BE49-F238E27FC236}">
                    <a16:creationId xmlns:a16="http://schemas.microsoft.com/office/drawing/2014/main" id="{8AC5C0F3-BD0D-76E5-333C-28FC011C4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98" y="10735681"/>
                <a:ext cx="7060698" cy="723075"/>
              </a:xfrm>
              <a:prstGeom prst="rect">
                <a:avLst/>
              </a:prstGeom>
              <a:blipFill>
                <a:blip r:embed="rId9"/>
                <a:stretch>
                  <a:fillRect l="-1077" t="-344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Content Placeholder 18">
            <a:extLst>
              <a:ext uri="{FF2B5EF4-FFF2-40B4-BE49-F238E27FC236}">
                <a16:creationId xmlns:a16="http://schemas.microsoft.com/office/drawing/2014/main" id="{0FAE02C9-B114-3437-6A39-1A01E6808D16}"/>
              </a:ext>
            </a:extLst>
          </p:cNvPr>
          <p:cNvSpPr txBox="1">
            <a:spLocks/>
          </p:cNvSpPr>
          <p:nvPr/>
        </p:nvSpPr>
        <p:spPr>
          <a:xfrm>
            <a:off x="560855" y="9565303"/>
            <a:ext cx="7106266" cy="12440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Limitations to energy gain include pulse depletion (driving pulse losing energy) reduce the available accelerating length</a:t>
            </a:r>
            <a:endParaRPr lang="en-GB" sz="20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5C93018-8BF4-26FF-8F4B-4E2EA283A0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486" y="22817030"/>
            <a:ext cx="3813913" cy="254881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CD1E41-8F20-9906-C74D-CCE6250DAB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11229" y="22817030"/>
            <a:ext cx="3903821" cy="2522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B75AE30-D94B-B6F4-C0B2-68E1AFB361F0}"/>
                  </a:ext>
                </a:extLst>
              </p:cNvPr>
              <p:cNvSpPr txBox="1"/>
              <p:nvPr/>
            </p:nvSpPr>
            <p:spPr>
              <a:xfrm>
                <a:off x="448342" y="24894815"/>
                <a:ext cx="9723739" cy="2616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2400" dirty="0">
                  <a:solidFill>
                    <a:schemeClr val="bg1"/>
                  </a:solidFill>
                </a:endParaRPr>
              </a:p>
              <a:p>
                <a:pPr marL="571500" indent="-571500"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chemeClr val="bg1"/>
                    </a:solidFill>
                  </a:rPr>
                  <a:t>Energy gain and electron capture in the second cell are maximised at lower densities and higher input laser energies</a:t>
                </a:r>
              </a:p>
              <a:p>
                <a:pPr marL="571500" indent="-571500"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  <m:sSub>
                      <m:sSubPr>
                        <m:ctrlPr>
                          <a:rPr lang="en-GB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, increases the accelerating region size and electron capture</a:t>
                </a:r>
              </a:p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B75AE30-D94B-B6F4-C0B2-68E1AFB36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42" y="24894815"/>
                <a:ext cx="9723739" cy="2616101"/>
              </a:xfrm>
              <a:prstGeom prst="rect">
                <a:avLst/>
              </a:prstGeom>
              <a:blipFill>
                <a:blip r:embed="rId14"/>
                <a:stretch>
                  <a:fillRect l="-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>
            <a:extLst>
              <a:ext uri="{FF2B5EF4-FFF2-40B4-BE49-F238E27FC236}">
                <a16:creationId xmlns:a16="http://schemas.microsoft.com/office/drawing/2014/main" id="{2873EE81-4702-9A3A-15B2-241C02C274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76997" y="27601696"/>
            <a:ext cx="6955874" cy="257847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A8D8800-D2E0-9302-B0F8-5A38FCDE40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597" y="27544316"/>
            <a:ext cx="6766047" cy="2573589"/>
          </a:xfrm>
          <a:prstGeom prst="rect">
            <a:avLst/>
          </a:prstGeom>
        </p:spPr>
      </p:pic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4217B509-9296-5CE2-D03E-177F437191E5}"/>
              </a:ext>
            </a:extLst>
          </p:cNvPr>
          <p:cNvSpPr/>
          <p:nvPr/>
        </p:nvSpPr>
        <p:spPr>
          <a:xfrm>
            <a:off x="260075" y="15832724"/>
            <a:ext cx="7423135" cy="5730778"/>
          </a:xfrm>
          <a:prstGeom prst="roundRect">
            <a:avLst>
              <a:gd name="adj" fmla="val 770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143" name="Picture 2" descr="Close-up of a machine&#10;&#10;Description automatically generated">
            <a:extLst>
              <a:ext uri="{FF2B5EF4-FFF2-40B4-BE49-F238E27FC236}">
                <a16:creationId xmlns:a16="http://schemas.microsoft.com/office/drawing/2014/main" id="{F460EB54-8047-7036-6A64-617934B6E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8" r="24957" b="26551"/>
          <a:stretch/>
        </p:blipFill>
        <p:spPr bwMode="auto">
          <a:xfrm rot="10800000">
            <a:off x="8125481" y="8416320"/>
            <a:ext cx="4417482" cy="228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759C3E-F5F0-EBB5-DB7C-D7948E33C5D7}"/>
              </a:ext>
            </a:extLst>
          </p:cNvPr>
          <p:cNvCxnSpPr>
            <a:cxnSpLocks/>
          </p:cNvCxnSpPr>
          <p:nvPr/>
        </p:nvCxnSpPr>
        <p:spPr>
          <a:xfrm>
            <a:off x="9946393" y="9486001"/>
            <a:ext cx="0" cy="288016"/>
          </a:xfrm>
          <a:prstGeom prst="straightConnector1">
            <a:avLst/>
          </a:prstGeom>
          <a:ln w="139700">
            <a:solidFill>
              <a:srgbClr val="FFFF00"/>
            </a:solidFill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E8D4770D-C18C-2D16-EDD3-133CD8B8073E}"/>
              </a:ext>
            </a:extLst>
          </p:cNvPr>
          <p:cNvCxnSpPr>
            <a:cxnSpLocks/>
          </p:cNvCxnSpPr>
          <p:nvPr/>
        </p:nvCxnSpPr>
        <p:spPr>
          <a:xfrm>
            <a:off x="9931902" y="9407430"/>
            <a:ext cx="2734661" cy="10085"/>
          </a:xfrm>
          <a:prstGeom prst="straightConnector1">
            <a:avLst/>
          </a:prstGeom>
          <a:ln w="139700"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8905B6C0-D9CE-3885-A75A-8119D18E9BD9}"/>
              </a:ext>
            </a:extLst>
          </p:cNvPr>
          <p:cNvSpPr txBox="1"/>
          <p:nvPr/>
        </p:nvSpPr>
        <p:spPr>
          <a:xfrm>
            <a:off x="11595977" y="9398668"/>
            <a:ext cx="1087636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cs typeface="Calibri"/>
              </a:rPr>
              <a:t>2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5FD65C7-AD21-6827-6439-94F9BBA163EE}"/>
              </a:ext>
            </a:extLst>
          </p:cNvPr>
          <p:cNvSpPr/>
          <p:nvPr/>
        </p:nvSpPr>
        <p:spPr>
          <a:xfrm rot="2516593">
            <a:off x="8354849" y="9097804"/>
            <a:ext cx="2373638" cy="428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Plasma Mirror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ABC9563A-E838-41C7-D85F-BB6ECB934ADB}"/>
              </a:ext>
            </a:extLst>
          </p:cNvPr>
          <p:cNvCxnSpPr>
            <a:cxnSpLocks/>
          </p:cNvCxnSpPr>
          <p:nvPr/>
        </p:nvCxnSpPr>
        <p:spPr>
          <a:xfrm flipH="1">
            <a:off x="9931902" y="8266286"/>
            <a:ext cx="14491" cy="1066416"/>
          </a:xfrm>
          <a:prstGeom prst="straightConnector1">
            <a:avLst/>
          </a:prstGeom>
          <a:ln w="139700"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3" name="Picture 32" descr="A screen shot of a graph&#10;&#10;Description automatically generated">
            <a:extLst>
              <a:ext uri="{FF2B5EF4-FFF2-40B4-BE49-F238E27FC236}">
                <a16:creationId xmlns:a16="http://schemas.microsoft.com/office/drawing/2014/main" id="{2CA47B65-0D90-343D-48C6-CFC2A52BDA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048" y="8479638"/>
            <a:ext cx="2898289" cy="2515615"/>
          </a:xfrm>
          <a:prstGeom prst="rect">
            <a:avLst/>
          </a:prstGeom>
        </p:spPr>
      </p:pic>
      <p:pic>
        <p:nvPicPr>
          <p:cNvPr id="35" name="Picture 34" descr="A close-up of a graph&#10;&#10;Description automatically generated">
            <a:extLst>
              <a:ext uri="{FF2B5EF4-FFF2-40B4-BE49-F238E27FC236}">
                <a16:creationId xmlns:a16="http://schemas.microsoft.com/office/drawing/2014/main" id="{F1E2B6B7-33A2-1BBF-282B-9420726CC2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062" y="8492370"/>
            <a:ext cx="2992389" cy="251561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36696AC-CDF5-ABB2-BA36-B32EC2D20E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38353" y="12000054"/>
            <a:ext cx="5432359" cy="381770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B027C41-B0D2-7EBE-C202-CD2017C79F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062399" y="12000054"/>
            <a:ext cx="5377625" cy="3811000"/>
          </a:xfrm>
          <a:prstGeom prst="rect">
            <a:avLst/>
          </a:prstGeom>
        </p:spPr>
      </p:pic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204D6FD3-1FFA-AD51-330B-083DBA8AB372}"/>
              </a:ext>
            </a:extLst>
          </p:cNvPr>
          <p:cNvSpPr/>
          <p:nvPr/>
        </p:nvSpPr>
        <p:spPr>
          <a:xfrm>
            <a:off x="7913582" y="3626931"/>
            <a:ext cx="7642072" cy="4546085"/>
          </a:xfrm>
          <a:prstGeom prst="roundRect">
            <a:avLst>
              <a:gd name="adj" fmla="val 770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70" name="Content Placeholder 18">
            <a:extLst>
              <a:ext uri="{FF2B5EF4-FFF2-40B4-BE49-F238E27FC236}">
                <a16:creationId xmlns:a16="http://schemas.microsoft.com/office/drawing/2014/main" id="{F36E31F4-1A2F-F18B-B195-8C0C6607B60F}"/>
              </a:ext>
            </a:extLst>
          </p:cNvPr>
          <p:cNvSpPr txBox="1">
            <a:spLocks/>
          </p:cNvSpPr>
          <p:nvPr/>
        </p:nvSpPr>
        <p:spPr>
          <a:xfrm>
            <a:off x="8331784" y="3895364"/>
            <a:ext cx="7701412" cy="5895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bg1"/>
                </a:solidFill>
              </a:rPr>
              <a:t>4. Plasma Mirrors in Practice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0C43B6B-AA63-E1D9-FB20-DD380DE07FF5}"/>
                  </a:ext>
                </a:extLst>
              </p:cNvPr>
              <p:cNvSpPr txBox="1"/>
              <p:nvPr/>
            </p:nvSpPr>
            <p:spPr>
              <a:xfrm>
                <a:off x="8331784" y="4031522"/>
                <a:ext cx="6929688" cy="3877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2400" dirty="0">
                  <a:solidFill>
                    <a:schemeClr val="bg1"/>
                  </a:solidFill>
                </a:endParaRPr>
              </a:p>
              <a:p>
                <a:pPr marL="571500" indent="-571500"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chemeClr val="bg1"/>
                    </a:solidFill>
                  </a:rPr>
                  <a:t>Experiment performed at the CLF using Gemini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GB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42 </m:t>
                    </m:r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fs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bg1"/>
                    </a:solidFill>
                  </a:rPr>
                  <a:t>=800 nm</a:t>
                </a:r>
              </a:p>
              <a:p>
                <a:pPr marL="571500" indent="-571500"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chemeClr val="bg1"/>
                    </a:solidFill>
                  </a:rPr>
                  <a:t>Incident pulse ionises a Kapton tape generating an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overdense</a:t>
                </a:r>
                <a:r>
                  <a:rPr lang="en-GB" sz="2400" dirty="0">
                    <a:solidFill>
                      <a:schemeClr val="bg1"/>
                    </a:solidFill>
                  </a:rPr>
                  <a:t> plasma which reflects the remainder of the pulse</a:t>
                </a:r>
              </a:p>
              <a:p>
                <a:pPr marL="571500" indent="-571500"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>
                    <a:solidFill>
                      <a:schemeClr val="bg1"/>
                    </a:solidFill>
                  </a:rPr>
                  <a:t>Ionisation before main pulse results in </a:t>
                </a:r>
                <a:r>
                  <a:rPr lang="en-GB" sz="2400" dirty="0" err="1">
                    <a:solidFill>
                      <a:schemeClr val="bg1"/>
                    </a:solidFill>
                  </a:rPr>
                  <a:t>underdense</a:t>
                </a:r>
                <a:r>
                  <a:rPr lang="en-GB" sz="2400" dirty="0">
                    <a:solidFill>
                      <a:schemeClr val="bg1"/>
                    </a:solidFill>
                  </a:rPr>
                  <a:t> pre-plasma and absorption of pulse energy </a:t>
                </a: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0C43B6B-AA63-E1D9-FB20-DD380DE07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784" y="4031522"/>
                <a:ext cx="6929688" cy="3877985"/>
              </a:xfrm>
              <a:prstGeom prst="rect">
                <a:avLst/>
              </a:prstGeom>
              <a:blipFill>
                <a:blip r:embed="rId25"/>
                <a:stretch>
                  <a:fillRect l="-1282"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Graphic 41">
            <a:extLst>
              <a:ext uri="{FF2B5EF4-FFF2-40B4-BE49-F238E27FC236}">
                <a16:creationId xmlns:a16="http://schemas.microsoft.com/office/drawing/2014/main" id="{E7923368-C039-10D4-9B91-E65F01D06D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5718629" y="3704271"/>
            <a:ext cx="5410200" cy="3441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AC04971-D1FD-6A63-8E88-8FAD1A0E82A0}"/>
                  </a:ext>
                </a:extLst>
              </p:cNvPr>
              <p:cNvSpPr txBox="1"/>
              <p:nvPr/>
            </p:nvSpPr>
            <p:spPr>
              <a:xfrm>
                <a:off x="16023138" y="7008425"/>
                <a:ext cx="506775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r>
                  <a:rPr lang="en-GB" sz="2400" dirty="0">
                    <a:solidFill>
                      <a:schemeClr val="tx1"/>
                    </a:solidFill>
                  </a:rPr>
                  <a:t>Temporal profile of incident pulse (</a:t>
                </a:r>
                <a:r>
                  <a:rPr lang="en-GB" sz="2400" dirty="0"/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𝑊𝑐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on tape)</a:t>
                </a:r>
              </a:p>
              <a:p>
                <a:pPr marL="571500" indent="-571500">
                  <a:lnSpc>
                    <a:spcPct val="100000"/>
                  </a:lnSpc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AC04971-D1FD-6A63-8E88-8FAD1A0E8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3138" y="7008425"/>
                <a:ext cx="5067754" cy="1200329"/>
              </a:xfrm>
              <a:prstGeom prst="rect">
                <a:avLst/>
              </a:prstGeom>
              <a:blipFill>
                <a:blip r:embed="rId28"/>
                <a:stretch>
                  <a:fillRect l="-1750" t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35ADFBE8-06AC-1DF9-6986-DC4A82330AEA}"/>
              </a:ext>
            </a:extLst>
          </p:cNvPr>
          <p:cNvSpPr txBox="1"/>
          <p:nvPr/>
        </p:nvSpPr>
        <p:spPr>
          <a:xfrm>
            <a:off x="22564165" y="1245197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endParaRPr lang="en-US" sz="1700" dirty="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187B4CD-16AD-9D2F-4490-924AF413EBDD}"/>
              </a:ext>
            </a:extLst>
          </p:cNvPr>
          <p:cNvSpPr/>
          <p:nvPr/>
        </p:nvSpPr>
        <p:spPr>
          <a:xfrm>
            <a:off x="12933206" y="8481791"/>
            <a:ext cx="2166559" cy="113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Far field Camera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3D2A648-3FCC-7E18-E18F-8CE1310C98B1}"/>
              </a:ext>
            </a:extLst>
          </p:cNvPr>
          <p:cNvSpPr/>
          <p:nvPr/>
        </p:nvSpPr>
        <p:spPr>
          <a:xfrm>
            <a:off x="12933205" y="9818525"/>
            <a:ext cx="2166559" cy="113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Calorimeter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4012FD6-4A6B-7B90-246F-86655A3EB34E}"/>
              </a:ext>
            </a:extLst>
          </p:cNvPr>
          <p:cNvSpPr txBox="1"/>
          <p:nvPr/>
        </p:nvSpPr>
        <p:spPr>
          <a:xfrm>
            <a:off x="8058966" y="11113924"/>
            <a:ext cx="130000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r>
              <a:rPr lang="en-GB" sz="2400" dirty="0">
                <a:solidFill>
                  <a:schemeClr val="tx1"/>
                </a:solidFill>
              </a:rPr>
              <a:t>The incident pulse was focused just after (9-18mm) the plasma mirror. The focal plane was imaged and energy contained within the pulse measured.</a:t>
            </a:r>
          </a:p>
          <a:p>
            <a:pPr marL="571500" indent="-571500">
              <a:lnSpc>
                <a:spcPct val="100000"/>
              </a:lnSpc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83" name="Picture 182" descr="A collage of images of a person's body&#10;&#10;Description automatically generated">
            <a:extLst>
              <a:ext uri="{FF2B5EF4-FFF2-40B4-BE49-F238E27FC236}">
                <a16:creationId xmlns:a16="http://schemas.microsoft.com/office/drawing/2014/main" id="{82B9152C-407B-6D64-E0F3-46512EDA5FBA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0275" t="10585" r="8178" b="9197"/>
          <a:stretch/>
        </p:blipFill>
        <p:spPr>
          <a:xfrm>
            <a:off x="-5709840" y="4854938"/>
            <a:ext cx="2860534" cy="2813907"/>
          </a:xfrm>
          <a:prstGeom prst="rect">
            <a:avLst/>
          </a:prstGeom>
        </p:spPr>
      </p:pic>
      <p:sp>
        <p:nvSpPr>
          <p:cNvPr id="185" name="Rounded Rectangle 184">
            <a:extLst>
              <a:ext uri="{FF2B5EF4-FFF2-40B4-BE49-F238E27FC236}">
                <a16:creationId xmlns:a16="http://schemas.microsoft.com/office/drawing/2014/main" id="{E1F4C41C-808E-EC0E-C720-4FF57091667A}"/>
              </a:ext>
            </a:extLst>
          </p:cNvPr>
          <p:cNvSpPr/>
          <p:nvPr/>
        </p:nvSpPr>
        <p:spPr>
          <a:xfrm>
            <a:off x="7913582" y="8221486"/>
            <a:ext cx="13309862" cy="13342016"/>
          </a:xfrm>
          <a:prstGeom prst="roundRect">
            <a:avLst>
              <a:gd name="adj" fmla="val 770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0D3BAE38-07E6-206D-E63C-4941423342B8}"/>
              </a:ext>
            </a:extLst>
          </p:cNvPr>
          <p:cNvSpPr txBox="1"/>
          <p:nvPr/>
        </p:nvSpPr>
        <p:spPr>
          <a:xfrm>
            <a:off x="8704098" y="15350330"/>
            <a:ext cx="118403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>
              <a:solidFill>
                <a:schemeClr val="bg1"/>
              </a:solidFill>
            </a:endParaRPr>
          </a:p>
          <a:p>
            <a:pPr marL="571500" indent="-571500"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Focus closer to the tape results in higher incident intensity, ionising the tape earlier, and less total energy reflected</a:t>
            </a:r>
          </a:p>
          <a:p>
            <a:pPr marL="571500" indent="-571500"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Focus further from the tape results in a worse spot quality as more area is exposed to tape fluctuations</a:t>
            </a:r>
            <a:endParaRPr lang="en-GB" sz="1400" dirty="0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248DAD43-DACB-2B6E-EA71-B732636F869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054766" y="17825097"/>
            <a:ext cx="5435600" cy="3441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B989CA0-5A12-0628-B5C1-876C44CE7B89}"/>
                  </a:ext>
                </a:extLst>
              </p:cNvPr>
              <p:cNvSpPr txBox="1"/>
              <p:nvPr/>
            </p:nvSpPr>
            <p:spPr>
              <a:xfrm>
                <a:off x="13471876" y="17514167"/>
                <a:ext cx="4780394" cy="3752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1203"/>
                  </a:spcAft>
                </a:pPr>
                <a:endParaRPr lang="en-GB" sz="2400" dirty="0">
                  <a:solidFill>
                    <a:schemeClr val="bg1"/>
                  </a:solidFill>
                </a:endParaRPr>
              </a:p>
              <a:p>
                <a:pPr marL="571500" indent="-571500"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Tape added on average 4</a:t>
                </a:r>
                <a:r>
                  <a:rPr lang="en-GB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  <m:r>
                      <a:rPr lang="en-GB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pointing variation, over 1cm on order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2400" dirty="0"/>
                  <a:t>, Less variation with focus closer to tape</a:t>
                </a:r>
              </a:p>
              <a:p>
                <a:pPr marL="571500" indent="-571500">
                  <a:spcAft>
                    <a:spcPts val="1203"/>
                  </a:spcAft>
                  <a:buFont typeface="Courier New" panose="02070309020205020404" pitchFamily="49" charset="0"/>
                  <a:buChar char="o"/>
                </a:pPr>
                <a:r>
                  <a:rPr lang="en-GB" sz="2400" dirty="0"/>
                  <a:t>This reflected pulse was used to drive injection and guiding in cell 2.</a:t>
                </a:r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B989CA0-5A12-0628-B5C1-876C44CE7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876" y="17514167"/>
                <a:ext cx="4780394" cy="3752630"/>
              </a:xfrm>
              <a:prstGeom prst="rect">
                <a:avLst/>
              </a:prstGeom>
              <a:blipFill>
                <a:blip r:embed="rId32"/>
                <a:stretch>
                  <a:fillRect l="-1587" r="-3439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59" descr="A screen shot of a graph&#10;&#10;Description automatically generated">
            <a:extLst>
              <a:ext uri="{FF2B5EF4-FFF2-40B4-BE49-F238E27FC236}">
                <a16:creationId xmlns:a16="http://schemas.microsoft.com/office/drawing/2014/main" id="{0B971D50-B5BE-D32D-F780-AAA4F569CB5B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0"/>
          <a:stretch/>
        </p:blipFill>
        <p:spPr>
          <a:xfrm>
            <a:off x="18338189" y="18063664"/>
            <a:ext cx="2795262" cy="2524769"/>
          </a:xfrm>
          <a:prstGeom prst="rect">
            <a:avLst/>
          </a:prstGeom>
        </p:spPr>
      </p:pic>
      <p:sp>
        <p:nvSpPr>
          <p:cNvPr id="196" name="Rounded Rectangle 195">
            <a:extLst>
              <a:ext uri="{FF2B5EF4-FFF2-40B4-BE49-F238E27FC236}">
                <a16:creationId xmlns:a16="http://schemas.microsoft.com/office/drawing/2014/main" id="{D31DEF86-2E8F-B064-CC8F-F59A6A58C483}"/>
              </a:ext>
            </a:extLst>
          </p:cNvPr>
          <p:cNvSpPr/>
          <p:nvPr/>
        </p:nvSpPr>
        <p:spPr>
          <a:xfrm>
            <a:off x="10392049" y="21929196"/>
            <a:ext cx="10736780" cy="5454336"/>
          </a:xfrm>
          <a:prstGeom prst="roundRect">
            <a:avLst>
              <a:gd name="adj" fmla="val 7704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97" name="Content Placeholder 18">
            <a:extLst>
              <a:ext uri="{FF2B5EF4-FFF2-40B4-BE49-F238E27FC236}">
                <a16:creationId xmlns:a16="http://schemas.microsoft.com/office/drawing/2014/main" id="{D9684E07-E3B4-3693-E442-67B291B32F52}"/>
              </a:ext>
            </a:extLst>
          </p:cNvPr>
          <p:cNvSpPr txBox="1">
            <a:spLocks/>
          </p:cNvSpPr>
          <p:nvPr/>
        </p:nvSpPr>
        <p:spPr>
          <a:xfrm>
            <a:off x="10797032" y="22269070"/>
            <a:ext cx="5313055" cy="8246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3"/>
              </a:spcAft>
              <a:buFont typeface="Arial" panose="020B0604020202020204" pitchFamily="34" charset="0"/>
              <a:buNone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138314" rtl="0" eaLnBrk="1" latinLnBrk="0" hangingPunct="1">
              <a:lnSpc>
                <a:spcPct val="83000"/>
              </a:lnSpc>
              <a:spcBef>
                <a:spcPts val="0"/>
              </a:spcBef>
              <a:spcAft>
                <a:spcPts val="2684"/>
              </a:spcAft>
              <a:buFont typeface="Arial" panose="020B0604020202020204" pitchFamily="34" charset="0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32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84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21383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673"/>
              </a:spcAft>
              <a:buFont typeface="Arial" panose="020B0604020202020204" pitchFamily="34" charset="0"/>
              <a:buNone/>
              <a:defRPr sz="113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7988" indent="-177988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5975" indent="-355975" algn="l" defTabSz="213831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bg1"/>
                </a:solidFill>
              </a:rPr>
              <a:t>5. Next Steps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8057648F-640C-4D6C-BF2E-CE92079AB58B}"/>
              </a:ext>
            </a:extLst>
          </p:cNvPr>
          <p:cNvSpPr txBox="1"/>
          <p:nvPr/>
        </p:nvSpPr>
        <p:spPr>
          <a:xfrm>
            <a:off x="10562631" y="25194122"/>
            <a:ext cx="10274657" cy="2226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3"/>
              </a:spcAft>
            </a:pPr>
            <a:endParaRPr lang="en-GB" sz="2400" dirty="0">
              <a:solidFill>
                <a:schemeClr val="bg1"/>
              </a:solidFill>
            </a:endParaRPr>
          </a:p>
          <a:p>
            <a:pPr marL="571500" indent="-571500"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Variability in reflection quality to be explored on a similar in-house set up</a:t>
            </a:r>
          </a:p>
          <a:p>
            <a:pPr marL="571500" indent="-571500">
              <a:spcAft>
                <a:spcPts val="1203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bg1"/>
                </a:solidFill>
              </a:rPr>
              <a:t>Simulations of plasma mirror behaviour with realistic pulse profile. </a:t>
            </a:r>
          </a:p>
          <a:p>
            <a:pPr marL="571500" indent="-571500">
              <a:spcAft>
                <a:spcPts val="1203"/>
              </a:spcAft>
              <a:buFont typeface="Courier New" panose="02070309020205020404" pitchFamily="49" charset="0"/>
              <a:buChar char="o"/>
            </a:pP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58" name="Picture 57" descr="A graph of a graph showing a number of particles&#10;&#10;Description automatically generated with medium confidence">
            <a:extLst>
              <a:ext uri="{FF2B5EF4-FFF2-40B4-BE49-F238E27FC236}">
                <a16:creationId xmlns:a16="http://schemas.microsoft.com/office/drawing/2014/main" id="{9D396A53-70A0-00D6-D148-2AC869CED1E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98" y="23036195"/>
            <a:ext cx="2506366" cy="223474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D88F7EA4-60F9-886D-A40A-B3D0CE1FC21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4481450" y="22113235"/>
            <a:ext cx="5313055" cy="3745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0B80CE-583F-05A2-EEC3-2DBEEF36C43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53943" y="1742274"/>
            <a:ext cx="2072311" cy="1432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0ADF26-DFE0-9FB1-808C-1DE615000A8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753096" y="1084301"/>
            <a:ext cx="1832765" cy="10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6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3809-BC95-127C-80C1-9E0721665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15B48-105A-7B9D-95A5-7A52C13B04C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079FFA-CD0A-AB81-D528-7DF40C6064C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8DA813-C0BC-19F2-3DBC-53B7F8BB4B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B79A5C-BEB5-E2E6-5864-FC358722607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C655D5-825F-7C51-6854-C685E33CA4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60B695E-33B5-48A4-96F6-D064E8E945AF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F6F2FF-7A89-E389-E672-48020D0600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80DD01F-5183-E72F-5A60-7BDEDD608DC1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7C10086-92BF-AD19-9D3D-10A6AA1EF4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85749"/>
      </p:ext>
    </p:extLst>
  </p:cSld>
  <p:clrMapOvr>
    <a:masterClrMapping/>
  </p:clrMapOvr>
</p:sld>
</file>

<file path=ppt/theme/theme1.xml><?xml version="1.0" encoding="utf-8"?>
<a:theme xmlns:a="http://schemas.openxmlformats.org/drawingml/2006/main" name="Imperial Portrait A1 theme">
  <a:themeElements>
    <a:clrScheme name="ICL colou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1B30"/>
      </a:accent1>
      <a:accent2>
        <a:srgbClr val="183C6A"/>
      </a:accent2>
      <a:accent3>
        <a:srgbClr val="004F9F"/>
      </a:accent3>
      <a:accent4>
        <a:srgbClr val="0092D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CL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7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defRPr sz="17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CL A1 Portrait Poster.potx" id="{7F38D66F-50E0-4CEA-BC13-BEE6CFEE9951}" vid="{D8A89D16-E5B9-4C34-BB3F-F926E855CB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ICL A1 Portrait Poster</Template>
  <TotalTime>12359</TotalTime>
  <Words>5162</Words>
  <Application>Microsoft Macintosh PowerPoint</Application>
  <PresentationFormat>Custom</PresentationFormat>
  <Paragraphs>450</Paragraphs>
  <Slides>6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Cambria Math</vt:lpstr>
      <vt:lpstr>Courier New</vt:lpstr>
      <vt:lpstr>Times</vt:lpstr>
      <vt:lpstr>Times New Roman</vt:lpstr>
      <vt:lpstr>Imperial Portrait A1 theme</vt:lpstr>
      <vt:lpstr>Plasma Mirrors for Laser Wakefield Acceleration</vt:lpstr>
      <vt:lpstr>Plasma Mirrors for Laser Wakefield Acceleration</vt:lpstr>
      <vt:lpstr>Plasma Mirrors for LWFA</vt:lpstr>
      <vt:lpstr>Plasma Mirrors for Staging Applications</vt:lpstr>
      <vt:lpstr>High Intensity Operation of Plasma Mirrors for Staging Applications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Short and snappy, with the main message</dc:title>
  <dc:creator>Marriott, Brigid C B</dc:creator>
  <cp:lastModifiedBy>HIlls, Jasmin</cp:lastModifiedBy>
  <cp:revision>29</cp:revision>
  <dcterms:created xsi:type="dcterms:W3CDTF">2019-12-19T11:29:34Z</dcterms:created>
  <dcterms:modified xsi:type="dcterms:W3CDTF">2025-04-10T12:25:10Z</dcterms:modified>
</cp:coreProperties>
</file>