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72" r:id="rId5"/>
    <p:sldId id="258" r:id="rId6"/>
    <p:sldId id="259" r:id="rId7"/>
    <p:sldId id="260" r:id="rId8"/>
    <p:sldId id="261" r:id="rId9"/>
    <p:sldId id="273" r:id="rId10"/>
    <p:sldId id="274" r:id="rId11"/>
    <p:sldId id="275" r:id="rId12"/>
    <p:sldId id="276" r:id="rId13"/>
    <p:sldId id="270" r:id="rId14"/>
    <p:sldId id="271" r:id="rId15"/>
    <p:sldId id="277" r:id="rId16"/>
    <p:sldId id="269" r:id="rId17"/>
    <p:sldId id="278" r:id="rId18"/>
    <p:sldId id="267" r:id="rId19"/>
  </p:sldIdLst>
  <p:sldSz cx="12700000" cy="7620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0F"/>
    <a:srgbClr val="1005FF"/>
    <a:srgbClr val="FF0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7"/>
  </p:normalViewPr>
  <p:slideViewPr>
    <p:cSldViewPr snapToGrid="0">
      <p:cViewPr>
        <p:scale>
          <a:sx n="97" d="100"/>
          <a:sy n="97" d="100"/>
        </p:scale>
        <p:origin x="9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5A96E-A10E-0D4E-8BD6-02904382C3AC}" type="datetimeFigureOut">
              <a:t>4/15/25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3113" y="1336675"/>
            <a:ext cx="601345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25035-F736-FC4F-9700-02E5617A70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0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925035-F736-FC4F-9700-02E5617A70C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0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9D1401-8076-4E20-A264-B1BB3105572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114296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34680" y="4091400"/>
            <a:ext cx="114296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342263-F460-4DA2-A350-6B378890C5C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49152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34680" y="409140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491520" y="409140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099FFC-4EDF-46D3-8A1C-EBDAB08FEBA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499280" y="178308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363880" y="178308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34680" y="409140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499280" y="409140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363880" y="409140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4BFBC14-5703-4C78-B9A6-E0E7238B422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4F775D1-4EDA-4B51-9A6A-DE9BF8A677A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34680" y="1783080"/>
            <a:ext cx="114296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87DD81F-54B8-44F4-9CE8-22FAFF10E4B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114296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C38EAB7-ECC2-469F-BE1D-2F9B6307A42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55774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491520" y="1783080"/>
            <a:ext cx="55774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24FE8D7-DC23-456D-AFA7-72EEB33262D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397D79B-FDDD-404A-AD42-F12E8D4FC2B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6720" cy="5286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31913D2-8D1E-4763-B9A5-090509E2F3A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491520" y="1783080"/>
            <a:ext cx="55774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34680" y="409140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8762030-9CC1-4EB4-A65E-A48C5FF971A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34680" y="1783080"/>
            <a:ext cx="114296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59CC11D-3D71-4083-8418-3809D85036C4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55774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49152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491520" y="409140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A531A5F-CA70-4CA6-98A7-B24943FE758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49152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34680" y="4091400"/>
            <a:ext cx="114296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8398E4F-7D65-4827-A635-E1C71B310AA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114296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34680" y="4091400"/>
            <a:ext cx="114296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1955253-6FB3-482F-9BBB-48CBCFF089E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49152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34680" y="409140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491520" y="409140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417D1E4-B297-416D-A4A6-0D1D5F7CC26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499280" y="178308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363880" y="178308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34680" y="409140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499280" y="409140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363880" y="4091400"/>
            <a:ext cx="36802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8539466-AC94-4AF5-A248-F39BF392588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114296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5F784CB-BD7C-440B-8A23-1FDB0AC3ADE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55774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491520" y="1783080"/>
            <a:ext cx="55774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2738692-A03A-4854-BFFF-06D7E131F74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D814819-76CE-4CA0-B697-0007D941AF8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6720" cy="5286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F4E2E72-F1A9-447F-90FA-67C6B267B04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491520" y="1783080"/>
            <a:ext cx="55774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34680" y="409140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E64823-6FFE-4688-AA26-17D0A8F43DF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557748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49152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491520" y="409140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10C1023-74FC-4C18-AA27-2B2DE60F25E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3468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491520" y="1783080"/>
            <a:ext cx="557748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34680" y="4091400"/>
            <a:ext cx="11429640" cy="2107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9EB0EDB-2914-4194-A3A0-4588491BF86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EC37E8C-44AB-4FFC-90A4-D64A5F89F89C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34680" y="303840"/>
            <a:ext cx="11429640" cy="127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34680" y="1783080"/>
            <a:ext cx="114296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6720" cy="114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2600" cy="36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829CB0-8DD0-47C6-8014-C1216C3F273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0840" cy="36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34680" y="1783080"/>
            <a:ext cx="11429640" cy="441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pn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jp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2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916545" y="882034"/>
            <a:ext cx="8839200" cy="19442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000" b="1" strike="noStrike" spc="-1">
                <a:solidFill>
                  <a:srgbClr val="B90000"/>
                </a:solidFill>
                <a:latin typeface="Calibri"/>
              </a:rPr>
              <a:t>Compact high-resolution multi-GeV</a:t>
            </a:r>
            <a:br>
              <a:rPr lang="en-US" sz="4000" b="1" strike="noStrike" spc="-1">
                <a:solidFill>
                  <a:srgbClr val="B90000"/>
                </a:solidFill>
                <a:latin typeface="Calibri"/>
              </a:rPr>
            </a:br>
            <a:r>
              <a:rPr lang="en-US" sz="4000" b="1" strike="noStrike" spc="-1">
                <a:solidFill>
                  <a:srgbClr val="B90000"/>
                </a:solidFill>
                <a:latin typeface="Calibri"/>
              </a:rPr>
              <a:t>electron spectrometer </a:t>
            </a:r>
            <a:br>
              <a:rPr lang="en-US" sz="4000" b="1" strike="noStrike" spc="-1">
                <a:solidFill>
                  <a:srgbClr val="B90000"/>
                </a:solidFill>
                <a:latin typeface="Calibri"/>
              </a:rPr>
            </a:br>
            <a:r>
              <a:rPr lang="en-US" sz="4000" b="1" strike="noStrike" spc="-1">
                <a:solidFill>
                  <a:srgbClr val="B90000"/>
                </a:solidFill>
                <a:latin typeface="Calibri"/>
              </a:rPr>
              <a:t>for PW-laser-driven plasma accelerators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165462" y="2992587"/>
            <a:ext cx="6424495" cy="126542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8B8B8B"/>
                </a:solidFill>
                <a:latin typeface="Calibri"/>
                <a:ea typeface="Noto Sans CJK SC"/>
              </a:rPr>
              <a:t>Xiantao Cheng</a:t>
            </a:r>
            <a:r>
              <a:rPr lang="en-US" sz="3200" b="0" strike="noStrike" spc="-1">
                <a:solidFill>
                  <a:srgbClr val="8B8B8B"/>
                </a:solidFill>
                <a:latin typeface="Calibri"/>
                <a:ea typeface="Noto Sans CJK SC"/>
              </a:rPr>
              <a:t>, Aaron Bernstein, 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en-US" sz="3200" b="0" strike="noStrike" spc="-1">
                <a:solidFill>
                  <a:srgbClr val="8B8B8B"/>
                </a:solidFill>
                <a:latin typeface="Calibri"/>
                <a:ea typeface="Noto Sans CJK SC"/>
              </a:rPr>
              <a:t>Rafal Zgadzaj, Michael Downer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3" name="Picture 2" descr="A person taking a selfie&#10;&#10;AI-generated content may be incorrect.">
            <a:extLst>
              <a:ext uri="{FF2B5EF4-FFF2-40B4-BE49-F238E27FC236}">
                <a16:creationId xmlns:a16="http://schemas.microsoft.com/office/drawing/2014/main" id="{CBB40E17-6DAA-E128-BAF3-9BBBFD83C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6098"/>
          <a:stretch/>
        </p:blipFill>
        <p:spPr>
          <a:xfrm>
            <a:off x="0" y="0"/>
            <a:ext cx="1745672" cy="21335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5E7F63-A987-0122-F962-E373E90597C2}"/>
              </a:ext>
            </a:extLst>
          </p:cNvPr>
          <p:cNvSpPr txBox="1"/>
          <p:nvPr/>
        </p:nvSpPr>
        <p:spPr>
          <a:xfrm>
            <a:off x="4105927" y="160980"/>
            <a:ext cx="4526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Laser-Plasma Acceleration Workshop,</a:t>
            </a:r>
          </a:p>
          <a:p>
            <a:pPr algn="ctr"/>
            <a:r>
              <a:rPr lang="en-US" sz="2000"/>
              <a:t>Ischia, 17 April 2025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CF675A-34EB-B129-8884-CE78A2D25C1F}"/>
              </a:ext>
            </a:extLst>
          </p:cNvPr>
          <p:cNvGrpSpPr/>
          <p:nvPr/>
        </p:nvGrpSpPr>
        <p:grpSpPr>
          <a:xfrm>
            <a:off x="10783455" y="156196"/>
            <a:ext cx="1717645" cy="1741877"/>
            <a:chOff x="3303214" y="2758382"/>
            <a:chExt cx="1424847" cy="14097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991110-F8EF-F579-CDA0-FB0D557AE78A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A48ED3-E863-7CA9-515B-7D3754354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404CC2D-AE2A-B168-BF9C-62BB5852C649}"/>
              </a:ext>
            </a:extLst>
          </p:cNvPr>
          <p:cNvSpPr txBox="1"/>
          <p:nvPr/>
        </p:nvSpPr>
        <p:spPr>
          <a:xfrm>
            <a:off x="3918" y="2133597"/>
            <a:ext cx="180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Xiantao Cheng</a:t>
            </a:r>
          </a:p>
          <a:p>
            <a:pPr algn="ctr"/>
            <a:r>
              <a:rPr lang="en-US" b="1"/>
              <a:t>PhD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EFBB4-EF99-4D09-6B18-32D2CB7A0EF1}"/>
              </a:ext>
            </a:extLst>
          </p:cNvPr>
          <p:cNvSpPr txBox="1"/>
          <p:nvPr/>
        </p:nvSpPr>
        <p:spPr>
          <a:xfrm>
            <a:off x="3897568" y="4306268"/>
            <a:ext cx="459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2400" b="1"/>
              <a:t>10 GeV  LPA electron results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7BCDD5-C334-34D1-42B0-BADFFB89D8EA}"/>
              </a:ext>
            </a:extLst>
          </p:cNvPr>
          <p:cNvGrpSpPr/>
          <p:nvPr/>
        </p:nvGrpSpPr>
        <p:grpSpPr>
          <a:xfrm>
            <a:off x="4562382" y="4846924"/>
            <a:ext cx="3419960" cy="1292719"/>
            <a:chOff x="-9423" y="3365530"/>
            <a:chExt cx="3419960" cy="1292719"/>
          </a:xfrm>
        </p:grpSpPr>
        <p:pic>
          <p:nvPicPr>
            <p:cNvPr id="11" name="Picture 1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26EF58E3-884D-924E-CDD8-BF3081F70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423" y="3678824"/>
              <a:ext cx="3419960" cy="9794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4905E7-C1CA-0A54-6D4D-00BAA7D6CDD5}"/>
                </a:ext>
              </a:extLst>
            </p:cNvPr>
            <p:cNvSpPr txBox="1"/>
            <p:nvPr/>
          </p:nvSpPr>
          <p:spPr>
            <a:xfrm>
              <a:off x="705288" y="3365530"/>
              <a:ext cx="19652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Anaculaesei, </a:t>
              </a:r>
              <a:r>
                <a:rPr lang="en-US" sz="1200" i="1"/>
                <a:t>Matt. Rad. </a:t>
              </a:r>
            </a:p>
            <a:p>
              <a:pPr algn="ctr"/>
              <a:r>
                <a:rPr lang="en-US" sz="1200" i="1"/>
                <a:t>Extremes </a:t>
              </a:r>
              <a:r>
                <a:rPr lang="en-US" sz="1200" b="1"/>
                <a:t>9</a:t>
              </a:r>
              <a:r>
                <a:rPr lang="en-US" sz="1200"/>
                <a:t>, 014001 (2024)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F3504D-8AAA-030C-F622-F31C01A7914C}"/>
                </a:ext>
              </a:extLst>
            </p:cNvPr>
            <p:cNvSpPr txBox="1"/>
            <p:nvPr/>
          </p:nvSpPr>
          <p:spPr>
            <a:xfrm>
              <a:off x="-1634" y="3393923"/>
              <a:ext cx="765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Texas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01C4E5-A611-3DD7-6907-A06C5C2BD25D}"/>
              </a:ext>
            </a:extLst>
          </p:cNvPr>
          <p:cNvGrpSpPr/>
          <p:nvPr/>
        </p:nvGrpSpPr>
        <p:grpSpPr>
          <a:xfrm>
            <a:off x="8894872" y="4651734"/>
            <a:ext cx="3479800" cy="1915798"/>
            <a:chOff x="-9120" y="4744748"/>
            <a:chExt cx="3479800" cy="19157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DA5F3A-4086-77E1-8C67-3498F614D310}"/>
                </a:ext>
              </a:extLst>
            </p:cNvPr>
            <p:cNvSpPr txBox="1"/>
            <p:nvPr/>
          </p:nvSpPr>
          <p:spPr>
            <a:xfrm>
              <a:off x="787971" y="4933736"/>
              <a:ext cx="2346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Picksley, </a:t>
              </a:r>
              <a:r>
                <a:rPr lang="en-US" sz="1200" i="1"/>
                <a:t>PRL</a:t>
              </a:r>
              <a:r>
                <a:rPr lang="en-US" sz="1200"/>
                <a:t> </a:t>
              </a:r>
              <a:r>
                <a:rPr lang="en-US" sz="1200" b="1"/>
                <a:t>133</a:t>
              </a:r>
              <a:r>
                <a:rPr lang="en-US" sz="1200"/>
                <a:t>, 255001 (2024)</a:t>
              </a:r>
            </a:p>
            <a:p>
              <a:pPr algn="ctr"/>
              <a:r>
                <a:rPr lang="en-US" sz="1200"/>
                <a:t>Shrock, </a:t>
              </a:r>
              <a:r>
                <a:rPr lang="en-US" sz="1200" i="1"/>
                <a:t>PRL</a:t>
              </a:r>
              <a:r>
                <a:rPr lang="en-US" sz="1200"/>
                <a:t> </a:t>
              </a:r>
              <a:r>
                <a:rPr lang="en-US" sz="1200" b="1"/>
                <a:t>133</a:t>
              </a:r>
              <a:r>
                <a:rPr lang="en-US" sz="1200"/>
                <a:t>, 045002 (2024)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F103D5-C164-2557-52C9-C0C7A89479D6}"/>
                </a:ext>
              </a:extLst>
            </p:cNvPr>
            <p:cNvSpPr txBox="1"/>
            <p:nvPr/>
          </p:nvSpPr>
          <p:spPr>
            <a:xfrm>
              <a:off x="38670" y="4744748"/>
              <a:ext cx="8496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U. Md.</a:t>
              </a:r>
            </a:p>
            <a:p>
              <a:pPr algn="ctr"/>
              <a:r>
                <a:rPr lang="en-US" b="1">
                  <a:solidFill>
                    <a:srgbClr val="FF0000"/>
                  </a:solidFill>
                </a:rPr>
                <a:t>LBNL</a:t>
              </a:r>
            </a:p>
          </p:txBody>
        </p:sp>
        <p:pic>
          <p:nvPicPr>
            <p:cNvPr id="17" name="Picture 16" descr="A blue roof with a blue stripe&#10;&#10;AI-generated content may be incorrect.">
              <a:extLst>
                <a:ext uri="{FF2B5EF4-FFF2-40B4-BE49-F238E27FC236}">
                  <a16:creationId xmlns:a16="http://schemas.microsoft.com/office/drawing/2014/main" id="{B5303D22-B601-978B-633C-073D4E71E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703" r="7176" b="21720"/>
            <a:stretch/>
          </p:blipFill>
          <p:spPr>
            <a:xfrm>
              <a:off x="163629" y="5354899"/>
              <a:ext cx="3031958" cy="805269"/>
            </a:xfrm>
            <a:prstGeom prst="rect">
              <a:avLst/>
            </a:prstGeom>
          </p:spPr>
        </p:pic>
        <p:pic>
          <p:nvPicPr>
            <p:cNvPr id="18" name="Picture 17" descr="A close up of a screen&#10;&#10;AI-generated content may be incorrect.">
              <a:extLst>
                <a:ext uri="{FF2B5EF4-FFF2-40B4-BE49-F238E27FC236}">
                  <a16:creationId xmlns:a16="http://schemas.microsoft.com/office/drawing/2014/main" id="{46F4E09F-05B0-1476-6509-EA54F90BE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6190"/>
            <a:stretch/>
          </p:blipFill>
          <p:spPr>
            <a:xfrm>
              <a:off x="-9120" y="6160161"/>
              <a:ext cx="3479800" cy="50038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8A4D31-382F-8205-7DBE-788781D5C848}"/>
              </a:ext>
            </a:extLst>
          </p:cNvPr>
          <p:cNvGrpSpPr/>
          <p:nvPr/>
        </p:nvGrpSpPr>
        <p:grpSpPr>
          <a:xfrm>
            <a:off x="223191" y="4717881"/>
            <a:ext cx="3386707" cy="1680264"/>
            <a:chOff x="-13037" y="1632634"/>
            <a:chExt cx="3386707" cy="16802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FAE8D8-35EB-C658-FAEB-797D0A4501CD}"/>
                </a:ext>
              </a:extLst>
            </p:cNvPr>
            <p:cNvSpPr txBox="1"/>
            <p:nvPr/>
          </p:nvSpPr>
          <p:spPr>
            <a:xfrm>
              <a:off x="324" y="1661541"/>
              <a:ext cx="731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LBNL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DB25B2E-147B-0146-5CA8-E7DE6D045AAF}"/>
                </a:ext>
              </a:extLst>
            </p:cNvPr>
            <p:cNvGrpSpPr/>
            <p:nvPr/>
          </p:nvGrpSpPr>
          <p:grpSpPr>
            <a:xfrm>
              <a:off x="-13037" y="1632634"/>
              <a:ext cx="3386707" cy="1680264"/>
              <a:chOff x="-13037" y="1632634"/>
              <a:chExt cx="3386707" cy="168026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45A0D74-3130-7AA4-C565-42DF12EC4576}"/>
                  </a:ext>
                </a:extLst>
              </p:cNvPr>
              <p:cNvGrpSpPr/>
              <p:nvPr/>
            </p:nvGrpSpPr>
            <p:grpSpPr>
              <a:xfrm>
                <a:off x="-13037" y="1632634"/>
                <a:ext cx="3386707" cy="1680264"/>
                <a:chOff x="1105622" y="2969782"/>
                <a:chExt cx="3386707" cy="1680264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1BF3C40-4B62-9C8F-909E-5ABF3D91689A}"/>
                    </a:ext>
                  </a:extLst>
                </p:cNvPr>
                <p:cNvSpPr txBox="1"/>
                <p:nvPr/>
              </p:nvSpPr>
              <p:spPr>
                <a:xfrm>
                  <a:off x="2311196" y="2969782"/>
                  <a:ext cx="9585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Gonsalves,</a:t>
                  </a: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D691AF1-E520-D45C-C3CC-D7B250CA6575}"/>
                    </a:ext>
                  </a:extLst>
                </p:cNvPr>
                <p:cNvGrpSpPr/>
                <p:nvPr/>
              </p:nvGrpSpPr>
              <p:grpSpPr>
                <a:xfrm>
                  <a:off x="1105622" y="2984135"/>
                  <a:ext cx="3386707" cy="1665911"/>
                  <a:chOff x="5383293" y="978671"/>
                  <a:chExt cx="3386707" cy="1665911"/>
                </a:xfrm>
              </p:grpSpPr>
              <p:pic>
                <p:nvPicPr>
                  <p:cNvPr id="26" name="Picture 25" descr="Gonsalves 2019.jpg">
                    <a:extLst>
                      <a:ext uri="{FF2B5EF4-FFF2-40B4-BE49-F238E27FC236}">
                        <a16:creationId xmlns:a16="http://schemas.microsoft.com/office/drawing/2014/main" id="{5814C941-A570-596C-5207-B33ABD19710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73216" y="1312330"/>
                    <a:ext cx="2654445" cy="1075269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ACF500C2-D8F6-F82E-EE47-65EF64FF2E5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5297148" y="1534765"/>
                    <a:ext cx="6955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400"/>
                      <a:t>angle </a:t>
                    </a:r>
                  </a:p>
                  <a:p>
                    <a:pPr algn="ctr"/>
                    <a:r>
                      <a:rPr lang="en-US" sz="1400"/>
                      <a:t>(mrad)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DF75BF3B-2239-2698-16E6-50F506B1C037}"/>
                      </a:ext>
                    </a:extLst>
                  </p:cNvPr>
                  <p:cNvSpPr txBox="1"/>
                  <p:nvPr/>
                </p:nvSpPr>
                <p:spPr>
                  <a:xfrm>
                    <a:off x="5858910" y="1591725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0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14961F6-EC2D-F2E6-FC67-BAE39FFF1A8C}"/>
                      </a:ext>
                    </a:extLst>
                  </p:cNvPr>
                  <p:cNvSpPr txBox="1"/>
                  <p:nvPr/>
                </p:nvSpPr>
                <p:spPr>
                  <a:xfrm>
                    <a:off x="5858913" y="1253068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1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90A47FE1-06B9-4746-066E-42E7C5F2AAE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1184" y="1913458"/>
                    <a:ext cx="3723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/>
                      <a:t>-1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C673D443-C030-61D6-ADEA-AEC12297578F}"/>
                      </a:ext>
                    </a:extLst>
                  </p:cNvPr>
                  <p:cNvSpPr txBox="1"/>
                  <p:nvPr/>
                </p:nvSpPr>
                <p:spPr>
                  <a:xfrm>
                    <a:off x="6194822" y="1162456"/>
                    <a:ext cx="173797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i="1"/>
                      <a:t>PRL</a:t>
                    </a:r>
                    <a:r>
                      <a:rPr lang="en-US" sz="1200"/>
                      <a:t> </a:t>
                    </a:r>
                    <a:r>
                      <a:rPr lang="en-US" sz="1200" b="1"/>
                      <a:t>122</a:t>
                    </a:r>
                    <a:r>
                      <a:rPr lang="en-US" sz="1200"/>
                      <a:t>, 084801 (2019)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4891BB8-41C7-5FA9-0A24-C3D08684544A}"/>
                      </a:ext>
                    </a:extLst>
                  </p:cNvPr>
                  <p:cNvSpPr txBox="1"/>
                  <p:nvPr/>
                </p:nvSpPr>
                <p:spPr>
                  <a:xfrm>
                    <a:off x="7876807" y="978671"/>
                    <a:ext cx="89319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/>
                      <a:t>pC mrad</a:t>
                    </a:r>
                    <a:r>
                      <a:rPr lang="en-US" sz="1200" baseline="30000"/>
                      <a:t>-1 </a:t>
                    </a:r>
                  </a:p>
                  <a:p>
                    <a:pPr algn="ctr"/>
                    <a:r>
                      <a:rPr lang="en-US" sz="1200"/>
                      <a:t>GeV</a:t>
                    </a:r>
                    <a:r>
                      <a:rPr lang="en-US" sz="1200" baseline="30000"/>
                      <a:t>-1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EECC1D9-AB1C-3AB0-FCAE-A3318A304474}"/>
                      </a:ext>
                    </a:extLst>
                  </p:cNvPr>
                  <p:cNvSpPr txBox="1"/>
                  <p:nvPr/>
                </p:nvSpPr>
                <p:spPr>
                  <a:xfrm>
                    <a:off x="6652055" y="2336805"/>
                    <a:ext cx="81221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/>
                      <a:t>E</a:t>
                    </a:r>
                    <a:r>
                      <a:rPr lang="en-US" sz="1400" baseline="-25000"/>
                      <a:t>e</a:t>
                    </a:r>
                    <a:r>
                      <a:rPr lang="en-US" sz="1400"/>
                      <a:t> (GeV)</a:t>
                    </a:r>
                  </a:p>
                </p:txBody>
              </p:sp>
            </p:grp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0D8A336-B3C9-B632-4928-34886F149064}"/>
                  </a:ext>
                </a:extLst>
              </p:cNvPr>
              <p:cNvSpPr txBox="1"/>
              <p:nvPr/>
            </p:nvSpPr>
            <p:spPr>
              <a:xfrm>
                <a:off x="2003946" y="2127512"/>
                <a:ext cx="5998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/>
                  <a:t>6 pC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BCC8C1E-D5F7-596F-3084-B115E6D4B2AE}"/>
              </a:ext>
            </a:extLst>
          </p:cNvPr>
          <p:cNvSpPr txBox="1"/>
          <p:nvPr/>
        </p:nvSpPr>
        <p:spPr>
          <a:xfrm>
            <a:off x="2161344" y="6673455"/>
            <a:ext cx="869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Pathways to 20-30 GeV (SLAC-like) LPA electron bunches: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246C51-D0A8-6DD5-2AEB-C4D5869ADAB8}"/>
              </a:ext>
            </a:extLst>
          </p:cNvPr>
          <p:cNvSpPr txBox="1"/>
          <p:nvPr/>
        </p:nvSpPr>
        <p:spPr>
          <a:xfrm>
            <a:off x="2715198" y="7191559"/>
            <a:ext cx="2593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• hybrid LWFA/PWFA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4CBD7C-F0CC-8CA1-F1C4-028C2C32E337}"/>
              </a:ext>
            </a:extLst>
          </p:cNvPr>
          <p:cNvSpPr txBox="1"/>
          <p:nvPr/>
        </p:nvSpPr>
        <p:spPr>
          <a:xfrm>
            <a:off x="8054976" y="7178112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multi-staging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EF7C70B-0BAD-AA5F-D108-7D033DBF55E6}"/>
              </a:ext>
            </a:extLst>
          </p:cNvPr>
          <p:cNvGrpSpPr/>
          <p:nvPr/>
        </p:nvGrpSpPr>
        <p:grpSpPr>
          <a:xfrm>
            <a:off x="11235874" y="102408"/>
            <a:ext cx="1390230" cy="1396503"/>
            <a:chOff x="3303214" y="2758382"/>
            <a:chExt cx="1424847" cy="14097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21AA9D0-8773-42F7-8F7C-9A511AF237FE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A35CB1-BCCE-FA0C-EEFE-A8F941AA0E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1F25479-42BF-2601-2DE3-53FDB79492B7}"/>
              </a:ext>
            </a:extLst>
          </p:cNvPr>
          <p:cNvSpPr txBox="1"/>
          <p:nvPr/>
        </p:nvSpPr>
        <p:spPr>
          <a:xfrm>
            <a:off x="189185" y="110355"/>
            <a:ext cx="919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Everyday analysis of real data (Ex. 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3FDB6-70CA-F4BE-DDD3-DD25B0D2DB3A}"/>
              </a:ext>
            </a:extLst>
          </p:cNvPr>
          <p:cNvSpPr txBox="1"/>
          <p:nvPr/>
        </p:nvSpPr>
        <p:spPr>
          <a:xfrm>
            <a:off x="268018" y="930161"/>
            <a:ext cx="7282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Step 2) X-ray triangulation of source location</a:t>
            </a:r>
          </a:p>
        </p:txBody>
      </p:sp>
      <p:pic>
        <p:nvPicPr>
          <p:cNvPr id="12" name="Picture 11" descr="A graph showing the value of a number of years&#10;&#10;AI-generated content may be incorrect.">
            <a:extLst>
              <a:ext uri="{FF2B5EF4-FFF2-40B4-BE49-F238E27FC236}">
                <a16:creationId xmlns:a16="http://schemas.microsoft.com/office/drawing/2014/main" id="{CC468712-4391-8ADB-2825-5368B7A81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0" b="9688"/>
          <a:stretch/>
        </p:blipFill>
        <p:spPr>
          <a:xfrm rot="5400000" flipH="1">
            <a:off x="8487106" y="3620809"/>
            <a:ext cx="3867798" cy="198645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D2E3DD7-285F-C1DB-409A-29662124964A}"/>
              </a:ext>
            </a:extLst>
          </p:cNvPr>
          <p:cNvGrpSpPr/>
          <p:nvPr/>
        </p:nvGrpSpPr>
        <p:grpSpPr>
          <a:xfrm>
            <a:off x="31523" y="1435622"/>
            <a:ext cx="9412022" cy="5812439"/>
            <a:chOff x="31523" y="1435622"/>
            <a:chExt cx="9412022" cy="5812439"/>
          </a:xfrm>
        </p:grpSpPr>
        <p:pic>
          <p:nvPicPr>
            <p:cNvPr id="9" name="Picture 8" descr="A diagram of a graph&#10;&#10;AI-generated content may be incorrect.">
              <a:extLst>
                <a:ext uri="{FF2B5EF4-FFF2-40B4-BE49-F238E27FC236}">
                  <a16:creationId xmlns:a16="http://schemas.microsoft.com/office/drawing/2014/main" id="{70AF3010-4867-7B92-3BEC-7DCCEEE76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3" y="1435622"/>
              <a:ext cx="9412022" cy="58124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F8F237-3FB0-83F4-DC26-30A882CE07F7}"/>
                </a:ext>
              </a:extLst>
            </p:cNvPr>
            <p:cNvSpPr txBox="1"/>
            <p:nvPr/>
          </p:nvSpPr>
          <p:spPr>
            <a:xfrm>
              <a:off x="4650830" y="6674073"/>
              <a:ext cx="9509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/>
                <a:t>z [mm]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60D2AF-CCCB-3455-2F06-71AA8032D4A4}"/>
                </a:ext>
              </a:extLst>
            </p:cNvPr>
            <p:cNvSpPr/>
            <p:nvPr/>
          </p:nvSpPr>
          <p:spPr>
            <a:xfrm>
              <a:off x="930166" y="1453381"/>
              <a:ext cx="2885089" cy="223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32908E-CDC4-C410-BB3B-935B7C2FAFBD}"/>
                </a:ext>
              </a:extLst>
            </p:cNvPr>
            <p:cNvSpPr/>
            <p:nvPr/>
          </p:nvSpPr>
          <p:spPr>
            <a:xfrm>
              <a:off x="1602828" y="4987681"/>
              <a:ext cx="2212427" cy="2235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5955B9-4935-0A69-794F-6DAD2B972497}"/>
                </a:ext>
              </a:extLst>
            </p:cNvPr>
            <p:cNvCxnSpPr/>
            <p:nvPr/>
          </p:nvCxnSpPr>
          <p:spPr>
            <a:xfrm>
              <a:off x="1277007" y="6396253"/>
              <a:ext cx="277473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0443B8-CF1C-007F-36E6-97685F209A03}"/>
                </a:ext>
              </a:extLst>
            </p:cNvPr>
            <p:cNvSpPr txBox="1"/>
            <p:nvPr/>
          </p:nvSpPr>
          <p:spPr>
            <a:xfrm>
              <a:off x="1860205" y="641201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EEBD4F-00FE-8777-325F-FEEB6EB865A0}"/>
                </a:ext>
              </a:extLst>
            </p:cNvPr>
            <p:cNvSpPr txBox="1"/>
            <p:nvPr/>
          </p:nvSpPr>
          <p:spPr>
            <a:xfrm>
              <a:off x="3163484" y="6406761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500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BD36A6A-EB92-0FAB-9840-92DE80A40A7D}"/>
              </a:ext>
            </a:extLst>
          </p:cNvPr>
          <p:cNvSpPr txBox="1"/>
          <p:nvPr/>
        </p:nvSpPr>
        <p:spPr>
          <a:xfrm rot="5400000">
            <a:off x="10080133" y="4379026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𝛽-tron X-ray data from 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8E9858-4DF5-BF13-3070-5E217CA7D734}"/>
              </a:ext>
            </a:extLst>
          </p:cNvPr>
          <p:cNvSpPr txBox="1"/>
          <p:nvPr/>
        </p:nvSpPr>
        <p:spPr>
          <a:xfrm>
            <a:off x="4540466" y="3156405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1005FF"/>
                </a:solidFill>
              </a:rPr>
              <a:t>row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EFFBAA-59D4-54CF-BB31-984A4B2F45C3}"/>
              </a:ext>
            </a:extLst>
          </p:cNvPr>
          <p:cNvSpPr txBox="1"/>
          <p:nvPr/>
        </p:nvSpPr>
        <p:spPr>
          <a:xfrm>
            <a:off x="5875280" y="2946192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row 2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F4555A-CEF3-6AE9-5A1D-664B85833DF2}"/>
              </a:ext>
            </a:extLst>
          </p:cNvPr>
          <p:cNvGrpSpPr/>
          <p:nvPr/>
        </p:nvGrpSpPr>
        <p:grpSpPr>
          <a:xfrm>
            <a:off x="4256263" y="1586849"/>
            <a:ext cx="2395825" cy="1769611"/>
            <a:chOff x="4256263" y="1586849"/>
            <a:chExt cx="2395825" cy="17696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C82F4B-5DAD-65A7-FBA2-B5DEE70DCD10}"/>
                </a:ext>
              </a:extLst>
            </p:cNvPr>
            <p:cNvSpPr txBox="1"/>
            <p:nvPr/>
          </p:nvSpPr>
          <p:spPr>
            <a:xfrm>
              <a:off x="4530995" y="1807715"/>
              <a:ext cx="21210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IP shifted ~1mm</a:t>
              </a:r>
            </a:p>
            <a:p>
              <a:r>
                <a:rPr lang="en-US" sz="2000"/>
                <a:t>due to loose fit in</a:t>
              </a:r>
            </a:p>
            <a:p>
              <a:r>
                <a:rPr lang="en-US" sz="2000"/>
                <a:t>holder. </a:t>
              </a: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41D19149-38B0-F05F-B967-437A733ABBC0}"/>
                </a:ext>
              </a:extLst>
            </p:cNvPr>
            <p:cNvSpPr/>
            <p:nvPr/>
          </p:nvSpPr>
          <p:spPr>
            <a:xfrm>
              <a:off x="4256263" y="1586849"/>
              <a:ext cx="284204" cy="1769611"/>
            </a:xfrm>
            <a:prstGeom prst="rightBrace">
              <a:avLst>
                <a:gd name="adj1" fmla="val 8333"/>
                <a:gd name="adj2" fmla="val 42644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B46BF78-ABAD-E3FB-9F5E-F7FCDA69FA18}"/>
              </a:ext>
            </a:extLst>
          </p:cNvPr>
          <p:cNvGrpSpPr/>
          <p:nvPr/>
        </p:nvGrpSpPr>
        <p:grpSpPr>
          <a:xfrm>
            <a:off x="8724200" y="1716292"/>
            <a:ext cx="1672446" cy="886741"/>
            <a:chOff x="8724200" y="1716292"/>
            <a:chExt cx="1672446" cy="886741"/>
          </a:xfrm>
        </p:grpSpPr>
        <p:sp>
          <p:nvSpPr>
            <p:cNvPr id="30" name="Down Arrow 29">
              <a:extLst>
                <a:ext uri="{FF2B5EF4-FFF2-40B4-BE49-F238E27FC236}">
                  <a16:creationId xmlns:a16="http://schemas.microsoft.com/office/drawing/2014/main" id="{6B0498A4-439A-9667-4742-A9B4151C72F3}"/>
                </a:ext>
              </a:extLst>
            </p:cNvPr>
            <p:cNvSpPr/>
            <p:nvPr/>
          </p:nvSpPr>
          <p:spPr>
            <a:xfrm rot="10800000">
              <a:off x="9303668" y="2202923"/>
              <a:ext cx="504508" cy="40011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14C67C-633B-52E7-BB4B-C0E251CD66F3}"/>
                </a:ext>
              </a:extLst>
            </p:cNvPr>
            <p:cNvSpPr txBox="1"/>
            <p:nvPr/>
          </p:nvSpPr>
          <p:spPr>
            <a:xfrm>
              <a:off x="8724200" y="1716292"/>
              <a:ext cx="16724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1 mm IP shift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C5549DF-067D-F38A-9741-1300E08AD53F}"/>
              </a:ext>
            </a:extLst>
          </p:cNvPr>
          <p:cNvGrpSpPr/>
          <p:nvPr/>
        </p:nvGrpSpPr>
        <p:grpSpPr>
          <a:xfrm>
            <a:off x="1038043" y="1531627"/>
            <a:ext cx="3324798" cy="2945780"/>
            <a:chOff x="1038043" y="1531627"/>
            <a:chExt cx="3324798" cy="2945780"/>
          </a:xfrm>
        </p:grpSpPr>
        <p:pic>
          <p:nvPicPr>
            <p:cNvPr id="23" name="Picture 22" descr="A graph of a graph of a graph&#10;&#10;AI-generated content may be incorrect.">
              <a:extLst>
                <a:ext uri="{FF2B5EF4-FFF2-40B4-BE49-F238E27FC236}">
                  <a16:creationId xmlns:a16="http://schemas.microsoft.com/office/drawing/2014/main" id="{E20E2C5C-F0DC-BCDE-D1AA-F52BFFB28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043" y="1531627"/>
              <a:ext cx="2398840" cy="228510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75AB29-6443-18A0-A897-6453E0C09B00}"/>
                </a:ext>
              </a:extLst>
            </p:cNvPr>
            <p:cNvSpPr txBox="1"/>
            <p:nvPr/>
          </p:nvSpPr>
          <p:spPr>
            <a:xfrm>
              <a:off x="3267669" y="1716292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rgbClr val="1005FF"/>
                  </a:solidFill>
                </a:rPr>
                <a:t>row 1</a:t>
              </a:r>
            </a:p>
            <a:p>
              <a:pPr algn="ctr"/>
              <a:r>
                <a:rPr lang="en-US">
                  <a:solidFill>
                    <a:srgbClr val="1005FF"/>
                  </a:solidFill>
                </a:rPr>
                <a:t>shadows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162E28-E0B8-38E0-134C-295B1F33AD3B}"/>
                </a:ext>
              </a:extLst>
            </p:cNvPr>
            <p:cNvSpPr txBox="1"/>
            <p:nvPr/>
          </p:nvSpPr>
          <p:spPr>
            <a:xfrm>
              <a:off x="3262409" y="2530847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row 2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</a:rPr>
                <a:t>shadows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31A5A51-D92E-6700-9255-A7C961D6259C}"/>
                </a:ext>
              </a:extLst>
            </p:cNvPr>
            <p:cNvGrpSpPr/>
            <p:nvPr/>
          </p:nvGrpSpPr>
          <p:grpSpPr>
            <a:xfrm>
              <a:off x="1277007" y="3356460"/>
              <a:ext cx="1923393" cy="1120947"/>
              <a:chOff x="1277007" y="3356460"/>
              <a:chExt cx="1923393" cy="112094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35B2164-244F-BCCA-E719-DF9B65C9BA37}"/>
                  </a:ext>
                </a:extLst>
              </p:cNvPr>
              <p:cNvSpPr/>
              <p:nvPr/>
            </p:nvSpPr>
            <p:spPr>
              <a:xfrm>
                <a:off x="1277007" y="4114800"/>
                <a:ext cx="325821" cy="36260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55B87F9-70AF-ABA9-26C7-BD48D5D0C6CD}"/>
                  </a:ext>
                </a:extLst>
              </p:cNvPr>
              <p:cNvCxnSpPr/>
              <p:nvPr/>
            </p:nvCxnSpPr>
            <p:spPr>
              <a:xfrm flipV="1">
                <a:off x="1285767" y="3356460"/>
                <a:ext cx="365233" cy="745632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4AC614C-512F-0485-586D-3C453EEB4B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0200" y="3356460"/>
                <a:ext cx="1600200" cy="76928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F02AC9-DDAE-DF79-88CB-641FF3557318}"/>
              </a:ext>
            </a:extLst>
          </p:cNvPr>
          <p:cNvGrpSpPr/>
          <p:nvPr/>
        </p:nvGrpSpPr>
        <p:grpSpPr>
          <a:xfrm>
            <a:off x="935704" y="4463015"/>
            <a:ext cx="2700202" cy="3034775"/>
            <a:chOff x="935704" y="4463015"/>
            <a:chExt cx="2700202" cy="303477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38A4016-960D-DEC2-A4C9-BFCEF763D1FE}"/>
                </a:ext>
              </a:extLst>
            </p:cNvPr>
            <p:cNvGrpSpPr/>
            <p:nvPr/>
          </p:nvGrpSpPr>
          <p:grpSpPr>
            <a:xfrm>
              <a:off x="935704" y="4869275"/>
              <a:ext cx="2700202" cy="2628515"/>
              <a:chOff x="935704" y="4869275"/>
              <a:chExt cx="2700202" cy="2628515"/>
            </a:xfrm>
          </p:grpSpPr>
          <p:pic>
            <p:nvPicPr>
              <p:cNvPr id="39" name="Picture 38" descr="A graph of a graph of a number of objects&#10;&#10;AI-generated content may be incorrect.">
                <a:extLst>
                  <a:ext uri="{FF2B5EF4-FFF2-40B4-BE49-F238E27FC236}">
                    <a16:creationId xmlns:a16="http://schemas.microsoft.com/office/drawing/2014/main" id="{D0AA60D2-0354-72F7-22AF-63567E100A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704" y="4869275"/>
                <a:ext cx="2700202" cy="2628515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EF39C91-0C69-3E24-575E-048F46176A6D}"/>
                  </a:ext>
                </a:extLst>
              </p:cNvPr>
              <p:cNvSpPr/>
              <p:nvPr/>
            </p:nvSpPr>
            <p:spPr>
              <a:xfrm>
                <a:off x="1651000" y="5002429"/>
                <a:ext cx="340032" cy="2774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8AB3FB-4ADD-113B-798B-6CBFCE92FBC4}"/>
                  </a:ext>
                </a:extLst>
              </p:cNvPr>
              <p:cNvSpPr txBox="1"/>
              <p:nvPr/>
            </p:nvSpPr>
            <p:spPr>
              <a:xfrm>
                <a:off x="1623674" y="4924878"/>
                <a:ext cx="183575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/>
                  <a:t>corrected for </a:t>
                </a:r>
              </a:p>
              <a:p>
                <a:pPr algn="ctr"/>
                <a:r>
                  <a:rPr lang="en-US" sz="2000" b="1"/>
                  <a:t>IP shift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EC96490-F443-1C37-EC2E-4132B21636F7}"/>
                </a:ext>
              </a:extLst>
            </p:cNvPr>
            <p:cNvCxnSpPr>
              <a:cxnSpLocks/>
            </p:cNvCxnSpPr>
            <p:nvPr/>
          </p:nvCxnSpPr>
          <p:spPr>
            <a:xfrm>
              <a:off x="1285767" y="4477407"/>
              <a:ext cx="314433" cy="50546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7B42FB2-EBCA-8E1F-AE0A-DCA26307B8F6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0" y="4463015"/>
              <a:ext cx="1790253" cy="5189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72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6C1FECB-6A73-F0B1-EC66-BEC6DBDC0940}"/>
              </a:ext>
            </a:extLst>
          </p:cNvPr>
          <p:cNvGrpSpPr/>
          <p:nvPr/>
        </p:nvGrpSpPr>
        <p:grpSpPr>
          <a:xfrm>
            <a:off x="11384280" y="45259"/>
            <a:ext cx="1241824" cy="1154892"/>
            <a:chOff x="3303214" y="2758382"/>
            <a:chExt cx="1424847" cy="14097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94D336B-6ACD-2934-246A-92FFB88CB2F5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F431A96-BFEE-B21E-3F77-E113D26E1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9226E19-FB03-6C32-C270-D62EA2B46035}"/>
              </a:ext>
            </a:extLst>
          </p:cNvPr>
          <p:cNvSpPr txBox="1"/>
          <p:nvPr/>
        </p:nvSpPr>
        <p:spPr>
          <a:xfrm>
            <a:off x="189185" y="110355"/>
            <a:ext cx="919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Everyday analysis of real data (Ex. 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148FF1-A2B2-8F47-8B90-3A6F82549D78}"/>
                  </a:ext>
                </a:extLst>
              </p:cNvPr>
              <p:cNvSpPr txBox="1"/>
              <p:nvPr/>
            </p:nvSpPr>
            <p:spPr>
              <a:xfrm>
                <a:off x="113639" y="882661"/>
                <a:ext cx="11574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/>
                  <a:t>Step 3) Reconstruction of launch angle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/>
                  <a:t> and e-spectrum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𝑑𝑄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𝑑𝐸</m:t>
                        </m:r>
                      </m:den>
                    </m:f>
                  </m:oMath>
                </a14:m>
                <a:endParaRPr lang="en-US" sz="280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148FF1-A2B2-8F47-8B90-3A6F82549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39" y="882661"/>
                <a:ext cx="11574579" cy="523220"/>
              </a:xfrm>
              <a:prstGeom prst="rect">
                <a:avLst/>
              </a:prstGeom>
              <a:blipFill>
                <a:blip r:embed="rId3"/>
                <a:stretch>
                  <a:fillRect l="-1096" t="-126190" b="-19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49FB51F5-85AB-6932-EEC6-2B0AF4219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90" y="1540081"/>
            <a:ext cx="6140163" cy="4975431"/>
          </a:xfrm>
          <a:prstGeom prst="rect">
            <a:avLst/>
          </a:prstGeom>
        </p:spPr>
      </p:pic>
      <p:pic>
        <p:nvPicPr>
          <p:cNvPr id="11" name="Picture 10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67D97594-FA7D-513B-12BD-57AE59AD7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01" y="1650671"/>
            <a:ext cx="6277048" cy="48648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45CE6F-0AC8-4AAE-C9B9-0900B0CB38EA}"/>
                  </a:ext>
                </a:extLst>
              </p:cNvPr>
              <p:cNvSpPr txBox="1"/>
              <p:nvPr/>
            </p:nvSpPr>
            <p:spPr>
              <a:xfrm>
                <a:off x="2998723" y="3945326"/>
                <a:ext cx="297709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ED"/>
                    </a:solidFill>
                  </a:rPr>
                  <a:t>Energy-dependent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E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000" b="0" i="1">
                            <a:solidFill>
                              <a:srgbClr val="FF00E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FF00E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000">
                    <a:solidFill>
                      <a:srgbClr val="FF00ED"/>
                    </a:solidFill>
                  </a:rPr>
                  <a:t>,</a:t>
                </a:r>
              </a:p>
              <a:p>
                <a:r>
                  <a:rPr lang="en-US" sz="2000">
                    <a:solidFill>
                      <a:srgbClr val="FF00ED"/>
                    </a:solidFill>
                  </a:rPr>
                  <a:t>inconsistent with straight</a:t>
                </a:r>
              </a:p>
              <a:p>
                <a:r>
                  <a:rPr lang="en-US" sz="2000">
                    <a:solidFill>
                      <a:srgbClr val="FF00ED"/>
                    </a:solidFill>
                  </a:rPr>
                  <a:t>electron “streak”.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45CE6F-0AC8-4AAE-C9B9-0900B0CB3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723" y="3945326"/>
                <a:ext cx="2977097" cy="1015663"/>
              </a:xfrm>
              <a:prstGeom prst="rect">
                <a:avLst/>
              </a:prstGeom>
              <a:blipFill>
                <a:blip r:embed="rId6"/>
                <a:stretch>
                  <a:fillRect l="-2553" t="-2469" r="-1277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171F2057-A294-D735-8E86-50C778F243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1" y="1430331"/>
            <a:ext cx="5361579" cy="482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4D26E18-1555-7F96-F003-2E7B1AE82B77}"/>
              </a:ext>
            </a:extLst>
          </p:cNvPr>
          <p:cNvSpPr txBox="1"/>
          <p:nvPr/>
        </p:nvSpPr>
        <p:spPr>
          <a:xfrm>
            <a:off x="3330999" y="1880275"/>
            <a:ext cx="2816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after correcting magnet</a:t>
            </a:r>
          </a:p>
          <a:p>
            <a:pPr algn="ctr"/>
            <a:r>
              <a:rPr lang="en-US" sz="2000">
                <a:solidFill>
                  <a:srgbClr val="FF0000"/>
                </a:solidFill>
              </a:rPr>
              <a:t>position error.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5C4C13-9776-88E7-AFB5-F99372478B3C}"/>
              </a:ext>
            </a:extLst>
          </p:cNvPr>
          <p:cNvGrpSpPr/>
          <p:nvPr/>
        </p:nvGrpSpPr>
        <p:grpSpPr>
          <a:xfrm>
            <a:off x="1125039" y="1922021"/>
            <a:ext cx="4904509" cy="1603169"/>
            <a:chOff x="1045029" y="1876301"/>
            <a:chExt cx="4904509" cy="160316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3E6551-D501-08FF-1E98-346FE3FBA5A5}"/>
                </a:ext>
              </a:extLst>
            </p:cNvPr>
            <p:cNvGrpSpPr/>
            <p:nvPr/>
          </p:nvGrpSpPr>
          <p:grpSpPr>
            <a:xfrm>
              <a:off x="1045029" y="1876301"/>
              <a:ext cx="4904509" cy="1603169"/>
              <a:chOff x="1045029" y="1876301"/>
              <a:chExt cx="4904509" cy="160316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7028304-E881-C453-5577-8840CF2F1163}"/>
                  </a:ext>
                </a:extLst>
              </p:cNvPr>
              <p:cNvSpPr/>
              <p:nvPr/>
            </p:nvSpPr>
            <p:spPr>
              <a:xfrm>
                <a:off x="1045029" y="1876301"/>
                <a:ext cx="4904509" cy="12944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B8B039-FA8B-A75C-AF63-6503D8945292}"/>
                  </a:ext>
                </a:extLst>
              </p:cNvPr>
              <p:cNvSpPr/>
              <p:nvPr/>
            </p:nvSpPr>
            <p:spPr>
              <a:xfrm>
                <a:off x="1045029" y="3170712"/>
                <a:ext cx="1353787" cy="3087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CFC5389F-4AE9-1479-43C7-E27F768893C2}"/>
                </a:ext>
              </a:extLst>
            </p:cNvPr>
            <p:cNvSpPr/>
            <p:nvPr/>
          </p:nvSpPr>
          <p:spPr>
            <a:xfrm flipV="1">
              <a:off x="4280642" y="3194462"/>
              <a:ext cx="1211283" cy="261257"/>
            </a:xfrm>
            <a:prstGeom prst="triangle">
              <a:avLst>
                <a:gd name="adj" fmla="val 3846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EBCD600-B735-89F8-DA49-EFC1C6CD372F}"/>
              </a:ext>
            </a:extLst>
          </p:cNvPr>
          <p:cNvSpPr/>
          <p:nvPr/>
        </p:nvSpPr>
        <p:spPr>
          <a:xfrm>
            <a:off x="3869635" y="5300870"/>
            <a:ext cx="1961322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6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7" name="PlaceHolder 1"/>
              <p:cNvSpPr>
                <a:spLocks noGrp="1"/>
              </p:cNvSpPr>
              <p:nvPr>
                <p:ph type="title"/>
              </p:nvPr>
            </p:nvSpPr>
            <p:spPr>
              <a:xfrm>
                <a:off x="61245" y="-2276"/>
                <a:ext cx="11151582" cy="673789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0" tIns="0" rIns="0" bIns="0" anchor="ctr">
                <a:no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4000" b="1" strike="noStrike" spc="-1">
                    <a:solidFill>
                      <a:srgbClr val="000000"/>
                    </a:solidFill>
                    <a:latin typeface="Calibri"/>
                  </a:rPr>
                  <a:t>Ex. 2a:  E &gt; 3 GeV features + energy-dependent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4000" b="1" strike="noStrike" spc="-1">
                    <a:solidFill>
                      <a:srgbClr val="000000"/>
                    </a:solidFill>
                    <a:latin typeface="Calibri"/>
                  </a:rPr>
                  <a:t>  </a:t>
                </a:r>
                <a:endParaRPr lang="en-US" sz="4000" b="0" strike="noStrike" spc="-1">
                  <a:latin typeface="Arial"/>
                </a:endParaRPr>
              </a:p>
            </p:txBody>
          </p:sp>
        </mc:Choice>
        <mc:Fallback>
          <p:sp>
            <p:nvSpPr>
              <p:cNvPr id="257" name="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245" y="-2276"/>
                <a:ext cx="11151582" cy="673789"/>
              </a:xfrm>
              <a:prstGeom prst="rect">
                <a:avLst/>
              </a:prstGeom>
              <a:blipFill>
                <a:blip r:embed="rId2"/>
                <a:stretch>
                  <a:fillRect l="-2730" t="-18868" b="-43396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TextBox 2"/>
          <p:cNvSpPr/>
          <p:nvPr/>
        </p:nvSpPr>
        <p:spPr>
          <a:xfrm>
            <a:off x="12285000" y="7213680"/>
            <a:ext cx="26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8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259" name="Picture 27" descr="fig_highEnergy_1.png"/>
          <p:cNvPicPr/>
          <p:nvPr/>
        </p:nvPicPr>
        <p:blipFill>
          <a:blip r:embed="rId3"/>
          <a:srcRect l="6696" t="5670" r="7024" b="-2717"/>
          <a:stretch/>
        </p:blipFill>
        <p:spPr>
          <a:xfrm>
            <a:off x="0" y="3271842"/>
            <a:ext cx="8329613" cy="4254505"/>
          </a:xfrm>
          <a:prstGeom prst="rect">
            <a:avLst/>
          </a:prstGeom>
          <a:ln w="0"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F08F96-D380-4FCD-F0DF-682D05106CA4}"/>
              </a:ext>
            </a:extLst>
          </p:cNvPr>
          <p:cNvGrpSpPr/>
          <p:nvPr/>
        </p:nvGrpSpPr>
        <p:grpSpPr>
          <a:xfrm>
            <a:off x="11255691" y="88123"/>
            <a:ext cx="1241824" cy="1154892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B169F7F-FA39-F664-BCA6-5F0CAB619CC7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6ED9CC-084C-E116-433D-F9FB02477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25271F-1BCF-C6C3-9F4B-223DEE5BBFDF}"/>
              </a:ext>
            </a:extLst>
          </p:cNvPr>
          <p:cNvSpPr txBox="1"/>
          <p:nvPr/>
        </p:nvSpPr>
        <p:spPr>
          <a:xfrm>
            <a:off x="32669" y="613245"/>
            <a:ext cx="1044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Anaculaesei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 “Acceleration of high-charge electron bunch to10 GeV ni a 10cm nanoparticle-assisted wakefield accelerator,” </a:t>
            </a:r>
          </a:p>
          <a:p>
            <a:pPr algn="ctr"/>
            <a:r>
              <a:rPr lang="en-US" sz="1400" i="1">
                <a:solidFill>
                  <a:srgbClr val="FF0000"/>
                </a:solidFill>
              </a:rPr>
              <a:t>Matt. Rad. Extremes </a:t>
            </a:r>
            <a:r>
              <a:rPr lang="en-US" sz="1400" b="1">
                <a:solidFill>
                  <a:srgbClr val="FF0000"/>
                </a:solidFill>
              </a:rPr>
              <a:t>9</a:t>
            </a:r>
            <a:r>
              <a:rPr lang="en-US" sz="1400">
                <a:solidFill>
                  <a:srgbClr val="FF0000"/>
                </a:solidFill>
              </a:rPr>
              <a:t>, 014001 (2024)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4A1E75-F568-ED23-7F81-F1F02DC268CF}"/>
              </a:ext>
            </a:extLst>
          </p:cNvPr>
          <p:cNvGrpSpPr/>
          <p:nvPr/>
        </p:nvGrpSpPr>
        <p:grpSpPr>
          <a:xfrm>
            <a:off x="2227265" y="1136464"/>
            <a:ext cx="5873752" cy="3349813"/>
            <a:chOff x="2227265" y="1136464"/>
            <a:chExt cx="5873752" cy="3349813"/>
          </a:xfrm>
        </p:grpSpPr>
        <p:pic>
          <p:nvPicPr>
            <p:cNvPr id="260" name="Picture 28" descr="fig_highEnergy_3.png"/>
            <p:cNvPicPr/>
            <p:nvPr/>
          </p:nvPicPr>
          <p:blipFill>
            <a:blip r:embed="rId5"/>
            <a:srcRect l="12588" t="20280" r="17425" b="24805"/>
            <a:stretch/>
          </p:blipFill>
          <p:spPr>
            <a:xfrm flipV="1">
              <a:off x="2227265" y="1136464"/>
              <a:ext cx="5873752" cy="1949635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A1960B-2EEB-1B4D-5F66-3D6E604906FF}"/>
                </a:ext>
              </a:extLst>
            </p:cNvPr>
            <p:cNvSpPr/>
            <p:nvPr/>
          </p:nvSpPr>
          <p:spPr>
            <a:xfrm>
              <a:off x="6350001" y="3328994"/>
              <a:ext cx="1608138" cy="1157283"/>
            </a:xfrm>
            <a:prstGeom prst="rect">
              <a:avLst/>
            </a:prstGeom>
            <a:noFill/>
            <a:ln w="28575">
              <a:solidFill>
                <a:srgbClr val="FF00ED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B4A3241-CEFD-A774-8630-FC14C132D483}"/>
                </a:ext>
              </a:extLst>
            </p:cNvPr>
            <p:cNvCxnSpPr>
              <a:cxnSpLocks/>
            </p:cNvCxnSpPr>
            <p:nvPr/>
          </p:nvCxnSpPr>
          <p:spPr>
            <a:xfrm rot="60000" flipH="1" flipV="1">
              <a:off x="2227265" y="3114675"/>
              <a:ext cx="4122735" cy="185743"/>
            </a:xfrm>
            <a:prstGeom prst="line">
              <a:avLst/>
            </a:prstGeom>
            <a:ln w="28575">
              <a:solidFill>
                <a:srgbClr val="FF00E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9CCD78-1CE7-B0DB-2CEF-F7BC58FCB8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3743" y="3086099"/>
              <a:ext cx="147274" cy="230742"/>
            </a:xfrm>
            <a:prstGeom prst="line">
              <a:avLst/>
            </a:prstGeom>
            <a:ln w="28575">
              <a:solidFill>
                <a:srgbClr val="FF00E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1213415-B499-D85C-B73C-84A2D44E1863}"/>
              </a:ext>
            </a:extLst>
          </p:cNvPr>
          <p:cNvGrpSpPr/>
          <p:nvPr/>
        </p:nvGrpSpPr>
        <p:grpSpPr>
          <a:xfrm>
            <a:off x="8329613" y="1519385"/>
            <a:ext cx="4198723" cy="1200329"/>
            <a:chOff x="8329613" y="1519385"/>
            <a:chExt cx="4198723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477C00-15E0-EE3E-257A-DC9BDF3BD927}"/>
                </a:ext>
              </a:extLst>
            </p:cNvPr>
            <p:cNvSpPr txBox="1"/>
            <p:nvPr/>
          </p:nvSpPr>
          <p:spPr>
            <a:xfrm>
              <a:off x="8972554" y="1519385"/>
              <a:ext cx="355578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preliminary piece-wise </a:t>
              </a:r>
            </a:p>
            <a:p>
              <a:r>
                <a:rPr lang="en-US" sz="2400"/>
                <a:t>analysis of features with </a:t>
              </a:r>
            </a:p>
            <a:p>
              <a:r>
                <a:rPr lang="en-US" sz="2400"/>
                <a:t>different ∆y deflections. 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CC57AC6B-F04A-2049-9A15-DC7133EE6BA9}"/>
                </a:ext>
              </a:extLst>
            </p:cNvPr>
            <p:cNvSpPr/>
            <p:nvPr/>
          </p:nvSpPr>
          <p:spPr>
            <a:xfrm>
              <a:off x="8329613" y="1858536"/>
              <a:ext cx="442912" cy="64304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760A05-3E46-F0A9-57B5-84C265A0E487}"/>
              </a:ext>
            </a:extLst>
          </p:cNvPr>
          <p:cNvGrpSpPr/>
          <p:nvPr/>
        </p:nvGrpSpPr>
        <p:grpSpPr>
          <a:xfrm>
            <a:off x="8258173" y="2957085"/>
            <a:ext cx="4370387" cy="3300601"/>
            <a:chOff x="8258173" y="2957085"/>
            <a:chExt cx="4370387" cy="3300601"/>
          </a:xfrm>
        </p:grpSpPr>
        <p:pic>
          <p:nvPicPr>
            <p:cNvPr id="261" name="Picture 29" descr="fig_highEnergy_2.png"/>
            <p:cNvPicPr/>
            <p:nvPr/>
          </p:nvPicPr>
          <p:blipFill>
            <a:blip r:embed="rId6"/>
            <a:srcRect l="4012" r="8731"/>
            <a:stretch/>
          </p:blipFill>
          <p:spPr>
            <a:xfrm>
              <a:off x="8258173" y="3457579"/>
              <a:ext cx="4370387" cy="2800107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69066198-9F20-161D-0D9C-8FF91FC8A0E0}"/>
                </a:ext>
              </a:extLst>
            </p:cNvPr>
            <p:cNvSpPr/>
            <p:nvPr/>
          </p:nvSpPr>
          <p:spPr>
            <a:xfrm rot="5400000">
              <a:off x="10221909" y="2857016"/>
              <a:ext cx="442912" cy="643049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80ED3BA-33E9-0D41-9E8B-59B872094C5D}"/>
                    </a:ext>
                  </a:extLst>
                </p:cNvPr>
                <p:cNvSpPr txBox="1"/>
                <p:nvPr/>
              </p:nvSpPr>
              <p:spPr>
                <a:xfrm>
                  <a:off x="9644619" y="3675708"/>
                  <a:ext cx="166893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𝑑𝑄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80ED3BA-33E9-0D41-9E8B-59B872094C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4619" y="3675708"/>
                  <a:ext cx="1668935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127027" b="-1945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BBBBFC-67D0-54F6-44B6-478874DF3F93}"/>
              </a:ext>
            </a:extLst>
          </p:cNvPr>
          <p:cNvGrpSpPr/>
          <p:nvPr/>
        </p:nvGrpSpPr>
        <p:grpSpPr>
          <a:xfrm>
            <a:off x="10201274" y="4174037"/>
            <a:ext cx="2029028" cy="646331"/>
            <a:chOff x="10201274" y="4174037"/>
            <a:chExt cx="2029028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BA99B7-84F0-B325-1489-56D5E346B20A}"/>
                </a:ext>
              </a:extLst>
            </p:cNvPr>
            <p:cNvSpPr txBox="1"/>
            <p:nvPr/>
          </p:nvSpPr>
          <p:spPr>
            <a:xfrm>
              <a:off x="10481105" y="4174037"/>
              <a:ext cx="17491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chemeClr val="bg1">
                      <a:lumMod val="65000"/>
                    </a:schemeClr>
                  </a:solidFill>
                </a:rPr>
                <a:t>comprehensive</a:t>
              </a:r>
            </a:p>
            <a:p>
              <a:pPr algn="ctr"/>
              <a:r>
                <a:rPr lang="en-US">
                  <a:solidFill>
                    <a:schemeClr val="bg1">
                      <a:lumMod val="65000"/>
                    </a:schemeClr>
                  </a:solidFill>
                </a:rPr>
                <a:t>reconstruction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84C402D-034C-5CB2-EF9D-613E52F2FCC1}"/>
                </a:ext>
              </a:extLst>
            </p:cNvPr>
            <p:cNvSpPr/>
            <p:nvPr/>
          </p:nvSpPr>
          <p:spPr>
            <a:xfrm>
              <a:off x="10201274" y="4486275"/>
              <a:ext cx="271463" cy="257175"/>
            </a:xfrm>
            <a:custGeom>
              <a:avLst/>
              <a:gdLst>
                <a:gd name="connsiteX0" fmla="*/ 271463 w 271463"/>
                <a:gd name="connsiteY0" fmla="*/ 0 h 257175"/>
                <a:gd name="connsiteX1" fmla="*/ 157163 w 271463"/>
                <a:gd name="connsiteY1" fmla="*/ 42863 h 257175"/>
                <a:gd name="connsiteX2" fmla="*/ 28575 w 271463"/>
                <a:gd name="connsiteY2" fmla="*/ 142875 h 257175"/>
                <a:gd name="connsiteX3" fmla="*/ 0 w 271463"/>
                <a:gd name="connsiteY3" fmla="*/ 257175 h 257175"/>
                <a:gd name="connsiteX4" fmla="*/ 0 w 271463"/>
                <a:gd name="connsiteY4" fmla="*/ 257175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63" h="257175">
                  <a:moveTo>
                    <a:pt x="271463" y="0"/>
                  </a:moveTo>
                  <a:cubicBezTo>
                    <a:pt x="234553" y="9525"/>
                    <a:pt x="197644" y="19051"/>
                    <a:pt x="157163" y="42863"/>
                  </a:cubicBezTo>
                  <a:cubicBezTo>
                    <a:pt x="116682" y="66676"/>
                    <a:pt x="54769" y="107156"/>
                    <a:pt x="28575" y="142875"/>
                  </a:cubicBezTo>
                  <a:cubicBezTo>
                    <a:pt x="2381" y="178594"/>
                    <a:pt x="0" y="257175"/>
                    <a:pt x="0" y="257175"/>
                  </a:cubicBezTo>
                  <a:lnTo>
                    <a:pt x="0" y="257175"/>
                  </a:ln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8D4C99-6E23-3D49-F933-2CEB950909BD}"/>
              </a:ext>
            </a:extLst>
          </p:cNvPr>
          <p:cNvGrpSpPr/>
          <p:nvPr/>
        </p:nvGrpSpPr>
        <p:grpSpPr>
          <a:xfrm>
            <a:off x="7411846" y="7125735"/>
            <a:ext cx="2180302" cy="461665"/>
            <a:chOff x="6574220" y="6386634"/>
            <a:chExt cx="2180302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D52E0B-A9DC-F969-3C4B-8E478DA1CAB5}"/>
                </a:ext>
              </a:extLst>
            </p:cNvPr>
            <p:cNvSpPr txBox="1"/>
            <p:nvPr/>
          </p:nvSpPr>
          <p:spPr>
            <a:xfrm>
              <a:off x="7433326" y="6386634"/>
              <a:ext cx="1321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1005FF"/>
                  </a:solidFill>
                </a:rPr>
                <a:t>&gt; 3 GeV</a:t>
              </a:r>
            </a:p>
          </p:txBody>
        </p:sp>
        <p:sp>
          <p:nvSpPr>
            <p:cNvPr id="22" name="Up Arrow 21">
              <a:extLst>
                <a:ext uri="{FF2B5EF4-FFF2-40B4-BE49-F238E27FC236}">
                  <a16:creationId xmlns:a16="http://schemas.microsoft.com/office/drawing/2014/main" id="{FB990699-BECD-4F8F-E041-D357C8855777}"/>
                </a:ext>
              </a:extLst>
            </p:cNvPr>
            <p:cNvSpPr/>
            <p:nvPr/>
          </p:nvSpPr>
          <p:spPr>
            <a:xfrm>
              <a:off x="6574220" y="6448095"/>
              <a:ext cx="693683" cy="315310"/>
            </a:xfrm>
            <a:prstGeom prst="upArrow">
              <a:avLst/>
            </a:prstGeom>
            <a:solidFill>
              <a:srgbClr val="1005FF"/>
            </a:solidFill>
            <a:ln>
              <a:solidFill>
                <a:srgbClr val="1005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010" y="20675"/>
            <a:ext cx="11698449" cy="6222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500" b="1" spc="-1">
                <a:solidFill>
                  <a:srgbClr val="000000"/>
                </a:solidFill>
                <a:latin typeface="Calibri"/>
              </a:rPr>
              <a:t>Ex. 2b:  Comparison with simulated </a:t>
            </a:r>
            <a:r>
              <a:rPr lang="en-US" sz="3500" b="1" strike="noStrike" spc="-1">
                <a:solidFill>
                  <a:srgbClr val="000000"/>
                </a:solidFill>
                <a:latin typeface="Calibri"/>
              </a:rPr>
              <a:t>dual-screen measurement </a:t>
            </a:r>
            <a:endParaRPr lang="en-US" sz="3500" b="0" strike="noStrike" spc="-1">
              <a:latin typeface="Arial"/>
            </a:endParaRPr>
          </a:p>
        </p:txBody>
      </p:sp>
      <p:sp>
        <p:nvSpPr>
          <p:cNvPr id="264" name="TextBox 2"/>
          <p:cNvSpPr/>
          <p:nvPr/>
        </p:nvSpPr>
        <p:spPr>
          <a:xfrm>
            <a:off x="12285000" y="7213680"/>
            <a:ext cx="26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9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D7B51B-E1F3-3FEC-AEA9-E41940610E80}"/>
              </a:ext>
            </a:extLst>
          </p:cNvPr>
          <p:cNvSpPr txBox="1"/>
          <p:nvPr/>
        </p:nvSpPr>
        <p:spPr>
          <a:xfrm>
            <a:off x="225584" y="572717"/>
            <a:ext cx="825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1005FF"/>
                </a:solidFill>
              </a:rPr>
              <a:t>E-beam from Ex. 2a, replicated in GEANT4, exposes 2 virtual screens.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6269E8-BF48-3A46-1D7E-672F3576B874}"/>
              </a:ext>
            </a:extLst>
          </p:cNvPr>
          <p:cNvGrpSpPr/>
          <p:nvPr/>
        </p:nvGrpSpPr>
        <p:grpSpPr>
          <a:xfrm>
            <a:off x="225584" y="909224"/>
            <a:ext cx="10790079" cy="3191278"/>
            <a:chOff x="225584" y="1237848"/>
            <a:chExt cx="10790079" cy="3191278"/>
          </a:xfrm>
        </p:grpSpPr>
        <p:pic>
          <p:nvPicPr>
            <p:cNvPr id="267" name="Picture 32" descr="fig_highEnergy_twoScreens_1.png"/>
            <p:cNvPicPr/>
            <p:nvPr/>
          </p:nvPicPr>
          <p:blipFill>
            <a:blip r:embed="rId2"/>
            <a:srcRect l="1175" t="7512" r="1547"/>
            <a:stretch/>
          </p:blipFill>
          <p:spPr>
            <a:xfrm>
              <a:off x="225584" y="1237848"/>
              <a:ext cx="10790079" cy="3191278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BE6969-5B08-3F8B-CDD0-FE1329E082AC}"/>
                </a:ext>
              </a:extLst>
            </p:cNvPr>
            <p:cNvSpPr txBox="1"/>
            <p:nvPr/>
          </p:nvSpPr>
          <p:spPr>
            <a:xfrm>
              <a:off x="4071940" y="132357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screen 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0FE146-A529-6968-6BDE-2A34A3417AAC}"/>
                </a:ext>
              </a:extLst>
            </p:cNvPr>
            <p:cNvSpPr txBox="1"/>
            <p:nvPr/>
          </p:nvSpPr>
          <p:spPr>
            <a:xfrm>
              <a:off x="6453190" y="3190473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screen 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2487D4-9EC2-6361-6668-4CCCF3C03919}"/>
              </a:ext>
            </a:extLst>
          </p:cNvPr>
          <p:cNvGrpSpPr/>
          <p:nvPr/>
        </p:nvGrpSpPr>
        <p:grpSpPr>
          <a:xfrm>
            <a:off x="29126" y="4094115"/>
            <a:ext cx="7770159" cy="3525885"/>
            <a:chOff x="29126" y="4094115"/>
            <a:chExt cx="7770159" cy="35258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3046A0-88F4-00BC-317F-1FA27A4E6613}"/>
                </a:ext>
              </a:extLst>
            </p:cNvPr>
            <p:cNvGrpSpPr/>
            <p:nvPr/>
          </p:nvGrpSpPr>
          <p:grpSpPr>
            <a:xfrm>
              <a:off x="3638542" y="4094115"/>
              <a:ext cx="4160743" cy="3525885"/>
              <a:chOff x="4667257" y="4094115"/>
              <a:chExt cx="4160743" cy="3525885"/>
            </a:xfrm>
          </p:grpSpPr>
          <p:pic>
            <p:nvPicPr>
              <p:cNvPr id="6" name="Picture 5" descr="A table with numbers and symbols&#10;&#10;AI-generated content may be incorrect.">
                <a:extLst>
                  <a:ext uri="{FF2B5EF4-FFF2-40B4-BE49-F238E27FC236}">
                    <a16:creationId xmlns:a16="http://schemas.microsoft.com/office/drawing/2014/main" id="{B269A4CC-3787-B74F-21BA-4AAD80A3E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12"/>
              <a:stretch/>
            </p:blipFill>
            <p:spPr>
              <a:xfrm>
                <a:off x="5543550" y="4100502"/>
                <a:ext cx="3284450" cy="3519498"/>
              </a:xfrm>
              <a:prstGeom prst="rect">
                <a:avLst/>
              </a:prstGeom>
            </p:spPr>
          </p:pic>
          <p:pic>
            <p:nvPicPr>
              <p:cNvPr id="9" name="Picture 8" descr="A table with numbers and symbols&#10;&#10;AI-generated content may be incorrect.">
                <a:extLst>
                  <a:ext uri="{FF2B5EF4-FFF2-40B4-BE49-F238E27FC236}">
                    <a16:creationId xmlns:a16="http://schemas.microsoft.com/office/drawing/2014/main" id="{6F6D62FF-CC9D-C5B4-B950-425E80D4E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4912"/>
              <a:stretch/>
            </p:blipFill>
            <p:spPr>
              <a:xfrm>
                <a:off x="4667257" y="4094115"/>
                <a:ext cx="862022" cy="351949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708E7BC-746A-E0DC-DA75-DE2DE3B091E9}"/>
                    </a:ext>
                  </a:extLst>
                </p:cNvPr>
                <p:cNvSpPr txBox="1"/>
                <p:nvPr/>
              </p:nvSpPr>
              <p:spPr>
                <a:xfrm>
                  <a:off x="114852" y="4614863"/>
                  <a:ext cx="3459601" cy="7325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r>
                    <a:rPr lang="en-US" sz="2000"/>
                    <a:t>electron energy obtained</a:t>
                  </a:r>
                </a:p>
                <a:p>
                  <a:r>
                    <a:rPr lang="en-US" sz="2000"/>
                    <a:t>    from fiducial wire analysis</a:t>
                  </a: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708E7BC-746A-E0DC-DA75-DE2DE3B09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852" y="4614863"/>
                  <a:ext cx="3459601" cy="732508"/>
                </a:xfrm>
                <a:prstGeom prst="rect">
                  <a:avLst/>
                </a:prstGeom>
                <a:blipFill>
                  <a:blip r:embed="rId4"/>
                  <a:stretch>
                    <a:fillRect t="-5172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5C6A2B5-9AED-0623-0E4D-AE0BC30937CA}"/>
                    </a:ext>
                  </a:extLst>
                </p:cNvPr>
                <p:cNvSpPr txBox="1"/>
                <p:nvPr/>
              </p:nvSpPr>
              <p:spPr>
                <a:xfrm>
                  <a:off x="29126" y="5557834"/>
                  <a:ext cx="349608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a14:m>
                  <a:r>
                    <a:rPr lang="en-US" sz="2000"/>
                    <a:t>: electron energy obtained</a:t>
                  </a:r>
                </a:p>
                <a:p>
                  <a:r>
                    <a:rPr lang="en-US" sz="2000"/>
                    <a:t>    from dual-screen analysis</a:t>
                  </a: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5C6A2B5-9AED-0623-0E4D-AE0BC30937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6" y="5557834"/>
                  <a:ext cx="3496085" cy="707886"/>
                </a:xfrm>
                <a:prstGeom prst="rect">
                  <a:avLst/>
                </a:prstGeom>
                <a:blipFill>
                  <a:blip r:embed="rId5"/>
                  <a:stretch>
                    <a:fillRect t="-5263" r="-725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4C8E0C8-B720-4049-D7EE-A489EC266138}"/>
              </a:ext>
            </a:extLst>
          </p:cNvPr>
          <p:cNvSpPr/>
          <p:nvPr/>
        </p:nvSpPr>
        <p:spPr>
          <a:xfrm>
            <a:off x="9629778" y="3200391"/>
            <a:ext cx="128588" cy="128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D4678C-B80E-0416-3FFA-90366589917A}"/>
              </a:ext>
            </a:extLst>
          </p:cNvPr>
          <p:cNvSpPr/>
          <p:nvPr/>
        </p:nvSpPr>
        <p:spPr>
          <a:xfrm>
            <a:off x="7010396" y="1381102"/>
            <a:ext cx="128588" cy="128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25E14A-FED1-1D54-B572-A6A861F3757C}"/>
              </a:ext>
            </a:extLst>
          </p:cNvPr>
          <p:cNvGrpSpPr/>
          <p:nvPr/>
        </p:nvGrpSpPr>
        <p:grpSpPr>
          <a:xfrm>
            <a:off x="7799285" y="4614863"/>
            <a:ext cx="1663670" cy="2400300"/>
            <a:chOff x="8070757" y="4614863"/>
            <a:chExt cx="1663670" cy="2400300"/>
          </a:xfrm>
        </p:grpSpPr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03D93F5A-4C8B-E87C-EFBD-E3E23C6CCEA3}"/>
                </a:ext>
              </a:extLst>
            </p:cNvPr>
            <p:cNvSpPr/>
            <p:nvPr/>
          </p:nvSpPr>
          <p:spPr>
            <a:xfrm>
              <a:off x="8070757" y="4614863"/>
              <a:ext cx="187418" cy="2400300"/>
            </a:xfrm>
            <a:prstGeom prst="rightBrace">
              <a:avLst/>
            </a:prstGeom>
            <a:ln w="28575">
              <a:solidFill>
                <a:srgbClr val="FF00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FECD56-CC8C-CCE6-3D6B-04B6EA5DA4D3}"/>
                </a:ext>
              </a:extLst>
            </p:cNvPr>
            <p:cNvSpPr txBox="1"/>
            <p:nvPr/>
          </p:nvSpPr>
          <p:spPr>
            <a:xfrm>
              <a:off x="8180796" y="5491847"/>
              <a:ext cx="15536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00ED"/>
                  </a:solidFill>
                </a:rPr>
                <a:t>≤ 5%</a:t>
              </a:r>
            </a:p>
            <a:p>
              <a:pPr algn="ctr"/>
              <a:r>
                <a:rPr lang="en-US" sz="2000">
                  <a:solidFill>
                    <a:srgbClr val="FF00ED"/>
                  </a:solidFill>
                </a:rPr>
                <a:t>discrepancy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8F84C2-F7B1-346A-FA1C-5CC4A76F6253}"/>
              </a:ext>
            </a:extLst>
          </p:cNvPr>
          <p:cNvCxnSpPr/>
          <p:nvPr/>
        </p:nvCxnSpPr>
        <p:spPr>
          <a:xfrm>
            <a:off x="6838936" y="7356488"/>
            <a:ext cx="719141" cy="0"/>
          </a:xfrm>
          <a:prstGeom prst="line">
            <a:avLst/>
          </a:prstGeom>
          <a:ln w="28575">
            <a:solidFill>
              <a:srgbClr val="FF00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D14D0D-4D91-537B-BADE-2654F0C84910}"/>
              </a:ext>
            </a:extLst>
          </p:cNvPr>
          <p:cNvSpPr txBox="1"/>
          <p:nvPr/>
        </p:nvSpPr>
        <p:spPr>
          <a:xfrm>
            <a:off x="7925747" y="7070803"/>
            <a:ext cx="4065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ED"/>
                </a:solidFill>
              </a:rPr>
              <a:t>large discrepancies for </a:t>
            </a:r>
            <a:r>
              <a:rPr lang="en-US" sz="2000" i="1">
                <a:solidFill>
                  <a:srgbClr val="FF00ED"/>
                </a:solidFill>
              </a:rPr>
              <a:t>E</a:t>
            </a:r>
            <a:r>
              <a:rPr lang="en-US" sz="2000">
                <a:solidFill>
                  <a:srgbClr val="FF00ED"/>
                </a:solidFill>
              </a:rPr>
              <a:t> ≳ 3 GeV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E5CB5A-6DFA-7B70-FBF5-E75590AD7EF8}"/>
                  </a:ext>
                </a:extLst>
              </p:cNvPr>
              <p:cNvSpPr txBox="1"/>
              <p:nvPr/>
            </p:nvSpPr>
            <p:spPr>
              <a:xfrm>
                <a:off x="9558461" y="4371963"/>
                <a:ext cx="3060453" cy="2154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rgbClr val="FF00ED"/>
                    </a:solidFill>
                  </a:rPr>
                  <a:t>Reason for discrepancy: </a:t>
                </a:r>
              </a:p>
              <a:p>
                <a:endParaRPr lang="en-US" sz="800">
                  <a:solidFill>
                    <a:srgbClr val="FF00ED"/>
                  </a:solidFill>
                </a:endParaRPr>
              </a:p>
              <a:p>
                <a:r>
                  <a:rPr lang="en-US">
                    <a:solidFill>
                      <a:srgbClr val="FF00ED"/>
                    </a:solidFill>
                  </a:rPr>
                  <a:t>• Peak locations determined</a:t>
                </a:r>
              </a:p>
              <a:p>
                <a:r>
                  <a:rPr lang="en-US">
                    <a:solidFill>
                      <a:srgbClr val="FF00ED"/>
                    </a:solidFill>
                  </a:rPr>
                  <a:t>jointly by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E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>
                        <a:solidFill>
                          <a:srgbClr val="FF00E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>
                        <a:solidFill>
                          <a:srgbClr val="FF00E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>
                        <a:solidFill>
                          <a:srgbClr val="FF00E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>
                    <a:solidFill>
                      <a:srgbClr val="FF00ED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FF00ED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>
                    <a:solidFill>
                      <a:srgbClr val="FF00ED"/>
                    </a:solidFill>
                  </a:rPr>
                  <a:t>. </a:t>
                </a:r>
              </a:p>
              <a:p>
                <a:r>
                  <a:rPr lang="en-US">
                    <a:solidFill>
                      <a:srgbClr val="FF00ED"/>
                    </a:solidFill>
                  </a:rPr>
                  <a:t>• The mixture depends on </a:t>
                </a:r>
              </a:p>
              <a:p>
                <a:r>
                  <a:rPr lang="en-US">
                    <a:solidFill>
                      <a:srgbClr val="FF00ED"/>
                    </a:solidFill>
                  </a:rPr>
                  <a:t>screen location. </a:t>
                </a:r>
              </a:p>
              <a:p>
                <a:r>
                  <a:rPr lang="en-US">
                    <a:solidFill>
                      <a:srgbClr val="FF00ED"/>
                    </a:solidFill>
                  </a:rPr>
                  <a:t>• Fiducial wire method is not</a:t>
                </a:r>
              </a:p>
              <a:p>
                <a:r>
                  <a:rPr lang="en-US">
                    <a:solidFill>
                      <a:srgbClr val="FF00ED"/>
                    </a:solidFill>
                  </a:rPr>
                  <a:t>subject to this ambiguity. 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E5CB5A-6DFA-7B70-FBF5-E75590AD7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461" y="4371963"/>
                <a:ext cx="3060453" cy="2154436"/>
              </a:xfrm>
              <a:prstGeom prst="rect">
                <a:avLst/>
              </a:prstGeom>
              <a:blipFill>
                <a:blip r:embed="rId6"/>
                <a:stretch>
                  <a:fillRect l="-1653" t="-1170" r="-826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BEED24-5B95-D58A-EA64-C19F9E5A9F8F}"/>
              </a:ext>
            </a:extLst>
          </p:cNvPr>
          <p:cNvSpPr txBox="1"/>
          <p:nvPr/>
        </p:nvSpPr>
        <p:spPr>
          <a:xfrm>
            <a:off x="57145" y="85720"/>
            <a:ext cx="12497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Ex. 3: “Zeeman” splitting of fiducial wire shadows </a:t>
            </a:r>
          </a:p>
        </p:txBody>
      </p:sp>
      <p:pic>
        <p:nvPicPr>
          <p:cNvPr id="4" name="Picture 40" descr="fig_setup.png">
            <a:extLst>
              <a:ext uri="{FF2B5EF4-FFF2-40B4-BE49-F238E27FC236}">
                <a16:creationId xmlns:a16="http://schemas.microsoft.com/office/drawing/2014/main" id="{058F5EE3-4AC8-E764-19A8-4A2849E43A0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968762" y="1041636"/>
            <a:ext cx="10284120" cy="3351240"/>
          </a:xfrm>
          <a:prstGeom prst="rect">
            <a:avLst/>
          </a:prstGeom>
          <a:ln w="0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F91B631-EE57-948F-B5D1-AC7C7AF0937B}"/>
              </a:ext>
            </a:extLst>
          </p:cNvPr>
          <p:cNvGrpSpPr/>
          <p:nvPr/>
        </p:nvGrpSpPr>
        <p:grpSpPr>
          <a:xfrm>
            <a:off x="5080212" y="1975723"/>
            <a:ext cx="1109599" cy="1310401"/>
            <a:chOff x="5080212" y="1975723"/>
            <a:chExt cx="1109599" cy="13104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A545A05-9D66-683E-0298-3E4BDA3ECA62}"/>
                </a:ext>
              </a:extLst>
            </p:cNvPr>
            <p:cNvCxnSpPr>
              <a:cxnSpLocks/>
            </p:cNvCxnSpPr>
            <p:nvPr/>
          </p:nvCxnSpPr>
          <p:spPr>
            <a:xfrm rot="420000">
              <a:off x="5614988" y="2957512"/>
              <a:ext cx="0" cy="328612"/>
            </a:xfrm>
            <a:prstGeom prst="line">
              <a:avLst/>
            </a:prstGeom>
            <a:ln w="38100">
              <a:solidFill>
                <a:srgbClr val="FF00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8BB68E-5C32-DF77-38CA-1C0EC50612E8}"/>
                </a:ext>
              </a:extLst>
            </p:cNvPr>
            <p:cNvSpPr txBox="1"/>
            <p:nvPr/>
          </p:nvSpPr>
          <p:spPr>
            <a:xfrm>
              <a:off x="5080212" y="1975723"/>
              <a:ext cx="110959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FF00ED"/>
                  </a:solidFill>
                </a:rPr>
                <a:t>plasma</a:t>
              </a:r>
            </a:p>
            <a:p>
              <a:pPr algn="ctr"/>
              <a:r>
                <a:rPr lang="en-US" sz="2000">
                  <a:solidFill>
                    <a:srgbClr val="FF00ED"/>
                  </a:solidFill>
                </a:rPr>
                <a:t>retro-</a:t>
              </a:r>
            </a:p>
            <a:p>
              <a:pPr algn="ctr"/>
              <a:r>
                <a:rPr lang="en-US" sz="2000">
                  <a:solidFill>
                    <a:srgbClr val="FF00ED"/>
                  </a:solidFill>
                </a:rPr>
                <a:t>reflector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4928D6A-2040-0606-C30C-A3B0ED80F7D8}"/>
              </a:ext>
            </a:extLst>
          </p:cNvPr>
          <p:cNvSpPr txBox="1"/>
          <p:nvPr/>
        </p:nvSpPr>
        <p:spPr>
          <a:xfrm>
            <a:off x="-1674" y="790989"/>
            <a:ext cx="4839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Studies of inverse Compton-scattered X-rays: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Hannasch </a:t>
            </a:r>
            <a:r>
              <a:rPr lang="en-US" i="1">
                <a:solidFill>
                  <a:srgbClr val="FF0000"/>
                </a:solidFill>
              </a:rPr>
              <a:t>et al</a:t>
            </a:r>
            <a:r>
              <a:rPr lang="en-US">
                <a:solidFill>
                  <a:srgbClr val="FF0000"/>
                </a:solidFill>
              </a:rPr>
              <a:t>., </a:t>
            </a:r>
            <a:r>
              <a:rPr lang="en-US" i="1">
                <a:solidFill>
                  <a:srgbClr val="FF0000"/>
                </a:solidFill>
              </a:rPr>
              <a:t>Sci. Rpts</a:t>
            </a:r>
            <a:r>
              <a:rPr lang="en-US">
                <a:solidFill>
                  <a:srgbClr val="FF0000"/>
                </a:solidFill>
              </a:rPr>
              <a:t>.</a:t>
            </a:r>
            <a:r>
              <a:rPr lang="en-US" b="1">
                <a:solidFill>
                  <a:srgbClr val="FF0000"/>
                </a:solidFill>
              </a:rPr>
              <a:t>11</a:t>
            </a:r>
            <a:r>
              <a:rPr lang="en-US">
                <a:solidFill>
                  <a:srgbClr val="FF0000"/>
                </a:solidFill>
              </a:rPr>
              <a:t>, 14368 (2021)</a:t>
            </a:r>
          </a:p>
        </p:txBody>
      </p:sp>
      <p:pic>
        <p:nvPicPr>
          <p:cNvPr id="9" name="Picture 21" descr="fig_complex_1.png">
            <a:extLst>
              <a:ext uri="{FF2B5EF4-FFF2-40B4-BE49-F238E27FC236}">
                <a16:creationId xmlns:a16="http://schemas.microsoft.com/office/drawing/2014/main" id="{7EBF57CE-A279-0689-436C-090053A9048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20473" y="4350012"/>
            <a:ext cx="8223435" cy="3141404"/>
          </a:xfrm>
          <a:prstGeom prst="rect">
            <a:avLst/>
          </a:prstGeom>
          <a:ln w="0"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8EEA26-073D-EFBC-8746-02FEE84CC5D9}"/>
              </a:ext>
            </a:extLst>
          </p:cNvPr>
          <p:cNvGrpSpPr/>
          <p:nvPr/>
        </p:nvGrpSpPr>
        <p:grpSpPr>
          <a:xfrm>
            <a:off x="4737285" y="4066410"/>
            <a:ext cx="1762021" cy="523553"/>
            <a:chOff x="4737285" y="4066410"/>
            <a:chExt cx="1762021" cy="523553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3322F0C2-B8D7-2FA6-A601-5914900D6447}"/>
                </a:ext>
              </a:extLst>
            </p:cNvPr>
            <p:cNvSpPr/>
            <p:nvPr/>
          </p:nvSpPr>
          <p:spPr>
            <a:xfrm rot="16200000">
              <a:off x="5537076" y="3850063"/>
              <a:ext cx="162306" cy="1317493"/>
            </a:xfrm>
            <a:prstGeom prst="rightBrace">
              <a:avLst/>
            </a:prstGeom>
            <a:ln w="28575">
              <a:solidFill>
                <a:srgbClr val="FF00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4FB0AF-DA72-0851-E561-7097049C5958}"/>
                </a:ext>
              </a:extLst>
            </p:cNvPr>
            <p:cNvSpPr txBox="1"/>
            <p:nvPr/>
          </p:nvSpPr>
          <p:spPr>
            <a:xfrm>
              <a:off x="4737285" y="4066410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ED"/>
                  </a:solidFill>
                </a:rPr>
                <a:t>4 split shadows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B8BB71-B1DD-2930-4E22-F371D80E67F6}"/>
              </a:ext>
            </a:extLst>
          </p:cNvPr>
          <p:cNvGrpSpPr/>
          <p:nvPr/>
        </p:nvGrpSpPr>
        <p:grpSpPr>
          <a:xfrm>
            <a:off x="8055157" y="4199096"/>
            <a:ext cx="3517718" cy="3292320"/>
            <a:chOff x="8055157" y="4199096"/>
            <a:chExt cx="3517718" cy="3292320"/>
          </a:xfrm>
        </p:grpSpPr>
        <p:pic>
          <p:nvPicPr>
            <p:cNvPr id="10" name="Picture 20" descr="fig_complex_2.png">
              <a:extLst>
                <a:ext uri="{FF2B5EF4-FFF2-40B4-BE49-F238E27FC236}">
                  <a16:creationId xmlns:a16="http://schemas.microsoft.com/office/drawing/2014/main" id="{0FA30474-1F79-20B5-DE1A-3159AFA7E527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8055157" y="4392876"/>
              <a:ext cx="3517718" cy="30985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36D519-C86A-2591-1A9C-ADFDA437B417}"/>
                </a:ext>
              </a:extLst>
            </p:cNvPr>
            <p:cNvSpPr txBox="1"/>
            <p:nvPr/>
          </p:nvSpPr>
          <p:spPr>
            <a:xfrm>
              <a:off x="8291523" y="4199096"/>
              <a:ext cx="3198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close-up of split e6 shadow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67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99727" y="10811"/>
            <a:ext cx="10157040" cy="70343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</a:rPr>
              <a:t>“Zeeman” splitting analysis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49" name="TextBox 3"/>
          <p:cNvSpPr/>
          <p:nvPr/>
        </p:nvSpPr>
        <p:spPr>
          <a:xfrm>
            <a:off x="12285000" y="7213680"/>
            <a:ext cx="26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7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250" name="Picture 2" descr="fig_complex_diag_3.png"/>
          <p:cNvPicPr/>
          <p:nvPr/>
        </p:nvPicPr>
        <p:blipFill>
          <a:blip r:embed="rId2"/>
          <a:stretch/>
        </p:blipFill>
        <p:spPr>
          <a:xfrm>
            <a:off x="8304432" y="1129678"/>
            <a:ext cx="3449160" cy="294876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2" descr="fig_complex_diag_2.png"/>
          <p:cNvPicPr/>
          <p:nvPr/>
        </p:nvPicPr>
        <p:blipFill>
          <a:blip r:embed="rId3"/>
          <a:stretch/>
        </p:blipFill>
        <p:spPr>
          <a:xfrm>
            <a:off x="4468632" y="1212478"/>
            <a:ext cx="3449520" cy="286596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3" descr="fig_complex_diag_1.png"/>
          <p:cNvPicPr/>
          <p:nvPr/>
        </p:nvPicPr>
        <p:blipFill>
          <a:blip r:embed="rId4"/>
          <a:stretch/>
        </p:blipFill>
        <p:spPr>
          <a:xfrm>
            <a:off x="786552" y="1212478"/>
            <a:ext cx="3449160" cy="286596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F9ABCB-1030-7A6B-6D03-36760AD93983}"/>
              </a:ext>
            </a:extLst>
          </p:cNvPr>
          <p:cNvSpPr txBox="1"/>
          <p:nvPr/>
        </p:nvSpPr>
        <p:spPr>
          <a:xfrm>
            <a:off x="205530" y="660081"/>
            <a:ext cx="10757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Schumaker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“Ultrafast electron radiography of magnetic fields in high-intensity laser-solid interactions,” </a:t>
            </a:r>
            <a:r>
              <a:rPr lang="en-US" sz="1400" i="1">
                <a:solidFill>
                  <a:srgbClr val="FF0000"/>
                </a:solidFill>
              </a:rPr>
              <a:t>PRL</a:t>
            </a:r>
            <a:r>
              <a:rPr lang="en-US" sz="1400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110</a:t>
            </a:r>
            <a:r>
              <a:rPr lang="en-US" sz="1400">
                <a:solidFill>
                  <a:srgbClr val="FF0000"/>
                </a:solidFill>
              </a:rPr>
              <a:t>, 015003 (2013)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23DFE7-AEB8-9061-DBE8-A73299A42EF5}"/>
              </a:ext>
            </a:extLst>
          </p:cNvPr>
          <p:cNvGrpSpPr/>
          <p:nvPr/>
        </p:nvGrpSpPr>
        <p:grpSpPr>
          <a:xfrm>
            <a:off x="2835966" y="1602541"/>
            <a:ext cx="2129965" cy="604524"/>
            <a:chOff x="2835966" y="1602541"/>
            <a:chExt cx="2129965" cy="60452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42CDA04-B46D-F40F-D6C6-2387B9E2ED8D}"/>
                    </a:ext>
                  </a:extLst>
                </p:cNvPr>
                <p:cNvSpPr txBox="1"/>
                <p:nvPr/>
              </p:nvSpPr>
              <p:spPr>
                <a:xfrm>
                  <a:off x="3457185" y="1602541"/>
                  <a:ext cx="1508746" cy="6045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600" b="0" i="1">
                                <a:latin typeface="Cambria Math" panose="02040503050406030204" pitchFamily="18" charset="0"/>
                              </a:rPr>
                              <m:t>𝑠𝑢𝑟𝑓</m:t>
                            </m:r>
                          </m:sub>
                        </m:s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7</m:t>
                        </m:r>
                        <m:r>
                          <m:rPr>
                            <m:sty m:val="p"/>
                          </m:rPr>
                          <a:rPr lang="en-US" sz="16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kT</m:t>
                        </m:r>
                      </m:oMath>
                    </m:oMathPara>
                  </a14:m>
                  <a:endParaRPr lang="en-US" sz="1600" b="0">
                    <a:ea typeface="Cambria Math" panose="02040503050406030204" pitchFamily="18" charset="0"/>
                  </a:endParaRPr>
                </a:p>
                <a:p>
                  <a:r>
                    <a:rPr lang="en-US" sz="1600"/>
                    <a:t>depth ~ 10 µm</a:t>
                  </a:r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42CDA04-B46D-F40F-D6C6-2387B9E2ED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7185" y="1602541"/>
                  <a:ext cx="1508746" cy="604524"/>
                </a:xfrm>
                <a:prstGeom prst="rect">
                  <a:avLst/>
                </a:prstGeom>
                <a:blipFill>
                  <a:blip r:embed="rId5"/>
                  <a:stretch>
                    <a:fillRect l="-2500" r="-833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77CE60-9447-5D95-9CF9-6C68F5A7EFE7}"/>
                </a:ext>
              </a:extLst>
            </p:cNvPr>
            <p:cNvSpPr txBox="1"/>
            <p:nvPr/>
          </p:nvSpPr>
          <p:spPr>
            <a:xfrm>
              <a:off x="2835966" y="1670223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⊗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CAAA893-623D-2C89-3820-DD6A67B12BCD}"/>
                </a:ext>
              </a:extLst>
            </p:cNvPr>
            <p:cNvCxnSpPr>
              <a:cxnSpLocks/>
            </p:cNvCxnSpPr>
            <p:nvPr/>
          </p:nvCxnSpPr>
          <p:spPr>
            <a:xfrm rot="21300000">
              <a:off x="3170350" y="1801881"/>
              <a:ext cx="4872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A1BDBD1-456F-1393-A90B-1752A7B9D10E}"/>
              </a:ext>
            </a:extLst>
          </p:cNvPr>
          <p:cNvGrpSpPr/>
          <p:nvPr/>
        </p:nvGrpSpPr>
        <p:grpSpPr>
          <a:xfrm>
            <a:off x="4078307" y="4330013"/>
            <a:ext cx="8471499" cy="3160585"/>
            <a:chOff x="4078307" y="4330013"/>
            <a:chExt cx="8471499" cy="3160585"/>
          </a:xfrm>
        </p:grpSpPr>
        <p:pic>
          <p:nvPicPr>
            <p:cNvPr id="11" name="Picture 19" descr="fig_complex_3.png">
              <a:extLst>
                <a:ext uri="{FF2B5EF4-FFF2-40B4-BE49-F238E27FC236}">
                  <a16:creationId xmlns:a16="http://schemas.microsoft.com/office/drawing/2014/main" id="{ADAD9F69-B1CF-B402-C501-C4CEBBD5AE21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4078307" y="4468501"/>
              <a:ext cx="8471499" cy="3022097"/>
            </a:xfrm>
            <a:prstGeom prst="rect">
              <a:avLst/>
            </a:prstGeom>
            <a:ln w="0">
              <a:noFill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50726B7-1C8A-BB87-4CDC-1F4BA7ACE927}"/>
                    </a:ext>
                  </a:extLst>
                </p:cNvPr>
                <p:cNvSpPr txBox="1"/>
                <p:nvPr/>
              </p:nvSpPr>
              <p:spPr>
                <a:xfrm>
                  <a:off x="5194855" y="4330013"/>
                  <a:ext cx="71397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/>
                    <a:t>Separated spectra </a:t>
                  </a:r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𝑑𝑄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𝑑𝐸</m:t>
                          </m:r>
                        </m:den>
                      </m:f>
                    </m:oMath>
                  </a14:m>
                  <a:r>
                    <a:rPr lang="en-US" sz="2000"/>
                    <a:t> of </a:t>
                  </a:r>
                  <a:r>
                    <a:rPr lang="en-US" sz="2000">
                      <a:solidFill>
                        <a:srgbClr val="1005FF"/>
                      </a:solidFill>
                    </a:rPr>
                    <a:t>HE</a:t>
                  </a:r>
                  <a:r>
                    <a:rPr lang="en-US" sz="2000"/>
                    <a:t> and </a:t>
                  </a:r>
                  <a:r>
                    <a:rPr lang="en-US" sz="2000">
                      <a:solidFill>
                        <a:srgbClr val="FF0000"/>
                      </a:solidFill>
                    </a:rPr>
                    <a:t>LE</a:t>
                  </a:r>
                  <a:r>
                    <a:rPr lang="en-US" sz="2000"/>
                    <a:t> electron bunches</a:t>
                  </a:r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50726B7-1C8A-BB87-4CDC-1F4BA7ACE9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4855" y="4330013"/>
                  <a:ext cx="7139711" cy="400110"/>
                </a:xfrm>
                <a:prstGeom prst="rect">
                  <a:avLst/>
                </a:prstGeom>
                <a:blipFill>
                  <a:blip r:embed="rId7"/>
                  <a:stretch>
                    <a:fillRect l="-709" t="-112121" b="-17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D4946B-957A-2046-4187-5CA16EDA6A40}"/>
              </a:ext>
            </a:extLst>
          </p:cNvPr>
          <p:cNvGrpSpPr/>
          <p:nvPr/>
        </p:nvGrpSpPr>
        <p:grpSpPr>
          <a:xfrm>
            <a:off x="466809" y="4150666"/>
            <a:ext cx="3965105" cy="3273192"/>
            <a:chOff x="466809" y="4150666"/>
            <a:chExt cx="3965105" cy="3273192"/>
          </a:xfrm>
        </p:grpSpPr>
        <p:pic>
          <p:nvPicPr>
            <p:cNvPr id="254" name="Picture 25" descr="fig_complex_shape_2.png"/>
            <p:cNvPicPr/>
            <p:nvPr/>
          </p:nvPicPr>
          <p:blipFill>
            <a:blip r:embed="rId8"/>
            <a:stretch/>
          </p:blipFill>
          <p:spPr>
            <a:xfrm>
              <a:off x="598994" y="4627738"/>
              <a:ext cx="3832920" cy="2796120"/>
            </a:xfrm>
            <a:prstGeom prst="rect">
              <a:avLst/>
            </a:prstGeom>
            <a:ln w="0">
              <a:noFill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6C162C7-5414-90E6-A93F-9C29F34DCFE5}"/>
                    </a:ext>
                  </a:extLst>
                </p:cNvPr>
                <p:cNvSpPr txBox="1"/>
                <p:nvPr/>
              </p:nvSpPr>
              <p:spPr>
                <a:xfrm>
                  <a:off x="522412" y="4150666"/>
                  <a:ext cx="388074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/>
                    <a:t>total angle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0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/>
                    <a:t>entering magnet</a:t>
                  </a:r>
                </a:p>
                <a:p>
                  <a:pPr algn="ctr"/>
                  <a:r>
                    <a:rPr lang="en-US" sz="2000"/>
                    <a:t>(launch + PM deflection)</a:t>
                  </a:r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6C162C7-5414-90E6-A93F-9C29F34DC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412" y="4150666"/>
                  <a:ext cx="3880742" cy="707886"/>
                </a:xfrm>
                <a:prstGeom prst="rect">
                  <a:avLst/>
                </a:prstGeom>
                <a:blipFill>
                  <a:blip r:embed="rId9"/>
                  <a:stretch>
                    <a:fillRect l="-1307" t="-3509" r="-1307" b="-140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13D0E8-49CE-6056-8B9B-3154D10FB651}"/>
                </a:ext>
              </a:extLst>
            </p:cNvPr>
            <p:cNvSpPr txBox="1"/>
            <p:nvPr/>
          </p:nvSpPr>
          <p:spPr>
            <a:xfrm rot="16200000">
              <a:off x="-357808" y="5711687"/>
              <a:ext cx="201856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Total angle [mrad]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58E7F3-4757-C102-F062-EE95E45CE1ED}"/>
              </a:ext>
            </a:extLst>
          </p:cNvPr>
          <p:cNvSpPr txBox="1"/>
          <p:nvPr/>
        </p:nvSpPr>
        <p:spPr>
          <a:xfrm>
            <a:off x="226231" y="907677"/>
            <a:ext cx="12529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Raj </a:t>
            </a:r>
            <a:r>
              <a:rPr lang="en-US" sz="1400" i="1">
                <a:solidFill>
                  <a:srgbClr val="FF0000"/>
                </a:solidFill>
              </a:rPr>
              <a:t>et al., </a:t>
            </a:r>
            <a:r>
              <a:rPr lang="en-US" sz="1400">
                <a:solidFill>
                  <a:srgbClr val="FF0000"/>
                </a:solidFill>
              </a:rPr>
              <a:t>“Probing ultrafast magnetic-field generation by current filamentation instability in fs relativistic laser-matter interactions,” </a:t>
            </a:r>
            <a:r>
              <a:rPr lang="en-US" sz="1400" i="1">
                <a:solidFill>
                  <a:srgbClr val="FF0000"/>
                </a:solidFill>
              </a:rPr>
              <a:t>PR Res </a:t>
            </a:r>
            <a:r>
              <a:rPr lang="en-US" sz="1400" b="1">
                <a:solidFill>
                  <a:srgbClr val="FF0000"/>
                </a:solidFill>
              </a:rPr>
              <a:t>2</a:t>
            </a:r>
            <a:r>
              <a:rPr lang="en-US" sz="1400">
                <a:solidFill>
                  <a:srgbClr val="FF0000"/>
                </a:solidFill>
              </a:rPr>
              <a:t>, 023123 (2020) </a:t>
            </a:r>
          </a:p>
        </p:txBody>
      </p:sp>
      <p:pic>
        <p:nvPicPr>
          <p:cNvPr id="21" name="Picture 20" descr="A blue screen with white text&#10;&#10;AI-generated content may be incorrect.">
            <a:extLst>
              <a:ext uri="{FF2B5EF4-FFF2-40B4-BE49-F238E27FC236}">
                <a16:creationId xmlns:a16="http://schemas.microsoft.com/office/drawing/2014/main" id="{7CDB6B5D-9C92-4D91-F7BA-09EE67E5A3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47" y="30376"/>
            <a:ext cx="3974545" cy="63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B9C0DD7-99D1-8BB7-7E95-5FF38FE36D7B}"/>
              </a:ext>
            </a:extLst>
          </p:cNvPr>
          <p:cNvGrpSpPr/>
          <p:nvPr/>
        </p:nvGrpSpPr>
        <p:grpSpPr>
          <a:xfrm>
            <a:off x="10942237" y="1842572"/>
            <a:ext cx="1390230" cy="1396503"/>
            <a:chOff x="3303214" y="2758382"/>
            <a:chExt cx="1424847" cy="14097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0FDD2B-A10E-0438-8383-608631A2D81A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1BE698C-35F6-5A08-2395-03450D6279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83F7CAB-6810-BF93-49F2-DC5040056DAB}"/>
              </a:ext>
            </a:extLst>
          </p:cNvPr>
          <p:cNvSpPr txBox="1"/>
          <p:nvPr/>
        </p:nvSpPr>
        <p:spPr>
          <a:xfrm>
            <a:off x="5082024" y="92765"/>
            <a:ext cx="253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F156C-6171-9154-B0DF-170D0DC5D06C}"/>
              </a:ext>
            </a:extLst>
          </p:cNvPr>
          <p:cNvSpPr txBox="1"/>
          <p:nvPr/>
        </p:nvSpPr>
        <p:spPr>
          <a:xfrm>
            <a:off x="119270" y="901150"/>
            <a:ext cx="12439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The fiducial wire spectrometer provides a low-cost, versatile, small-laboratory method for</a:t>
            </a:r>
          </a:p>
          <a:p>
            <a:r>
              <a:rPr lang="en-US" sz="2400"/>
              <a:t>determining energy and launch angle of electrons from pointing-unstable LPAs with few-%</a:t>
            </a:r>
          </a:p>
          <a:p>
            <a:r>
              <a:rPr lang="en-US" sz="2400"/>
              <a:t>accuracy up to tens of GeV.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99612-6F13-4424-62FD-5F32174EAE54}"/>
              </a:ext>
            </a:extLst>
          </p:cNvPr>
          <p:cNvSpPr txBox="1"/>
          <p:nvPr/>
        </p:nvSpPr>
        <p:spPr>
          <a:xfrm>
            <a:off x="119270" y="2263533"/>
            <a:ext cx="895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 Avoids reference to diffuse spectral features of the beam itself.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EBB3F9-E2B5-0CC0-732D-0589B06F1D58}"/>
              </a:ext>
            </a:extLst>
          </p:cNvPr>
          <p:cNvGrpSpPr/>
          <p:nvPr/>
        </p:nvGrpSpPr>
        <p:grpSpPr>
          <a:xfrm>
            <a:off x="145774" y="3008243"/>
            <a:ext cx="8198558" cy="1384995"/>
            <a:chOff x="145774" y="3008243"/>
            <a:chExt cx="8198558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1042B6-BB25-134D-5CE3-7E9692ED87AB}"/>
                </a:ext>
              </a:extLst>
            </p:cNvPr>
            <p:cNvSpPr txBox="1"/>
            <p:nvPr/>
          </p:nvSpPr>
          <p:spPr>
            <a:xfrm>
              <a:off x="145774" y="3008243"/>
              <a:ext cx="5165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• We have developed principles for...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B0C889-5415-5922-12F2-B2AE90707DEA}"/>
                </a:ext>
              </a:extLst>
            </p:cNvPr>
            <p:cNvSpPr txBox="1"/>
            <p:nvPr/>
          </p:nvSpPr>
          <p:spPr>
            <a:xfrm>
              <a:off x="985885" y="3469908"/>
              <a:ext cx="3610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...designing fiducial wires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22ECE5-027C-FD4A-D4F7-CE48C961F4D1}"/>
                </a:ext>
              </a:extLst>
            </p:cNvPr>
            <p:cNvSpPr txBox="1"/>
            <p:nvPr/>
          </p:nvSpPr>
          <p:spPr>
            <a:xfrm>
              <a:off x="985885" y="3931573"/>
              <a:ext cx="3796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...analyzing spectral errors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E1FB1E-498F-4965-ED4B-4A6B7FDB8E76}"/>
                </a:ext>
              </a:extLst>
            </p:cNvPr>
            <p:cNvSpPr txBox="1"/>
            <p:nvPr/>
          </p:nvSpPr>
          <p:spPr>
            <a:xfrm>
              <a:off x="5198919" y="3476676"/>
              <a:ext cx="31454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...optimizing accuracy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27AF47-067C-A7D8-4293-426786F2A19C}"/>
              </a:ext>
            </a:extLst>
          </p:cNvPr>
          <p:cNvGrpSpPr/>
          <p:nvPr/>
        </p:nvGrpSpPr>
        <p:grpSpPr>
          <a:xfrm>
            <a:off x="159027" y="4492485"/>
            <a:ext cx="11633045" cy="1308581"/>
            <a:chOff x="159027" y="4492485"/>
            <a:chExt cx="11633045" cy="13085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7A431D-D043-17BC-D14D-B086E27A445A}"/>
                </a:ext>
              </a:extLst>
            </p:cNvPr>
            <p:cNvSpPr txBox="1"/>
            <p:nvPr/>
          </p:nvSpPr>
          <p:spPr>
            <a:xfrm>
              <a:off x="159027" y="4492485"/>
              <a:ext cx="112446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• We have shown that individual fiducial wire shadows independently measure...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7713A6-E11D-B94D-2407-9BDF4FC93DA6}"/>
                </a:ext>
              </a:extLst>
            </p:cNvPr>
            <p:cNvSpPr txBox="1"/>
            <p:nvPr/>
          </p:nvSpPr>
          <p:spPr>
            <a:xfrm>
              <a:off x="940907" y="4916554"/>
              <a:ext cx="2563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...electron energy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1B09B4-C038-D9EB-A389-48438C36D572}"/>
                </a:ext>
              </a:extLst>
            </p:cNvPr>
            <p:cNvSpPr txBox="1"/>
            <p:nvPr/>
          </p:nvSpPr>
          <p:spPr>
            <a:xfrm>
              <a:off x="940907" y="5339401"/>
              <a:ext cx="2359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...pointing angle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A7A817-50C2-5CEC-68EA-AC7B0D0CF6E3}"/>
                </a:ext>
              </a:extLst>
            </p:cNvPr>
            <p:cNvSpPr txBox="1"/>
            <p:nvPr/>
          </p:nvSpPr>
          <p:spPr>
            <a:xfrm>
              <a:off x="4069388" y="4954150"/>
              <a:ext cx="30620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...angular divergence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A67094-D781-1F72-9DE8-E58FA4AE5E13}"/>
                </a:ext>
              </a:extLst>
            </p:cNvPr>
            <p:cNvSpPr txBox="1"/>
            <p:nvPr/>
          </p:nvSpPr>
          <p:spPr>
            <a:xfrm>
              <a:off x="4068424" y="5325208"/>
              <a:ext cx="2597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...electron density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894FB1-C847-980D-1FAA-46A2ACDFCF35}"/>
                </a:ext>
              </a:extLst>
            </p:cNvPr>
            <p:cNvSpPr txBox="1"/>
            <p:nvPr/>
          </p:nvSpPr>
          <p:spPr>
            <a:xfrm>
              <a:off x="7433186" y="4954149"/>
              <a:ext cx="43588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...magnetic fields from intense </a:t>
              </a:r>
            </a:p>
            <a:p>
              <a:r>
                <a:rPr lang="en-US" sz="2400"/>
                <a:t>   laser-matter interactions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A8E160-F763-4FE0-2D96-EF8858E27CB1}"/>
              </a:ext>
            </a:extLst>
          </p:cNvPr>
          <p:cNvSpPr txBox="1"/>
          <p:nvPr/>
        </p:nvSpPr>
        <p:spPr>
          <a:xfrm>
            <a:off x="159027" y="5923645"/>
            <a:ext cx="12183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005FF"/>
                </a:solidFill>
              </a:rPr>
              <a:t>X. Cheng </a:t>
            </a:r>
            <a:r>
              <a:rPr lang="en-US" i="1">
                <a:solidFill>
                  <a:srgbClr val="1005FF"/>
                </a:solidFill>
              </a:rPr>
              <a:t>et al</a:t>
            </a:r>
            <a:r>
              <a:rPr lang="en-US">
                <a:solidFill>
                  <a:srgbClr val="1005FF"/>
                </a:solidFill>
              </a:rPr>
              <a:t>., “Compact high-resolution multi-GeV electron spectrometer for PW-laser-driven plasma accelerators,” </a:t>
            </a:r>
          </a:p>
          <a:p>
            <a:r>
              <a:rPr lang="en-US">
                <a:solidFill>
                  <a:srgbClr val="1005FF"/>
                </a:solidFill>
              </a:rPr>
              <a:t>forthcoming.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52CAD1-BFED-E9D1-5D06-0AEE3694039B}"/>
              </a:ext>
            </a:extLst>
          </p:cNvPr>
          <p:cNvSpPr txBox="1"/>
          <p:nvPr/>
        </p:nvSpPr>
        <p:spPr>
          <a:xfrm>
            <a:off x="198783" y="6559826"/>
            <a:ext cx="1074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1005FF"/>
                </a:solidFill>
              </a:rPr>
              <a:t>X. Cheng,”Advanced diagnostics of laser-driven plasma accelerators,” PhD Thesis, U. Texas at Austin.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66A026-7D3B-D0FB-2EB8-FD821DE27A9F}"/>
              </a:ext>
            </a:extLst>
          </p:cNvPr>
          <p:cNvSpPr txBox="1"/>
          <p:nvPr/>
        </p:nvSpPr>
        <p:spPr>
          <a:xfrm>
            <a:off x="132523" y="7064554"/>
            <a:ext cx="720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A90F"/>
                </a:solidFill>
              </a:rPr>
              <a:t>Financial support:  US Dept. of Energy grant DE-SC0011617. </a:t>
            </a:r>
          </a:p>
        </p:txBody>
      </p:sp>
    </p:spTree>
    <p:extLst>
      <p:ext uri="{BB962C8B-B14F-4D97-AF65-F5344CB8AC3E}">
        <p14:creationId xmlns:p14="http://schemas.microsoft.com/office/powerpoint/2010/main" val="5259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41" descr="fig_setup2.png"/>
          <p:cNvPicPr/>
          <p:nvPr/>
        </p:nvPicPr>
        <p:blipFill>
          <a:blip r:embed="rId2"/>
          <a:stretch/>
        </p:blipFill>
        <p:spPr>
          <a:xfrm>
            <a:off x="9174880" y="1853127"/>
            <a:ext cx="3525120" cy="1717245"/>
          </a:xfrm>
          <a:prstGeom prst="rect">
            <a:avLst/>
          </a:prstGeom>
          <a:ln w="0">
            <a:noFill/>
          </a:ln>
        </p:spPr>
      </p:pic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7205" y="157310"/>
            <a:ext cx="9779160" cy="82204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600" b="1" strike="noStrike" spc="-1">
                <a:solidFill>
                  <a:srgbClr val="000000"/>
                </a:solidFill>
                <a:latin typeface="Calibri"/>
              </a:rPr>
              <a:t>Shadow visibility vs. E and L</a:t>
            </a:r>
            <a:r>
              <a:rPr lang="en-US" sz="3600" b="1" strike="noStrike" spc="-1" baseline="-25000">
                <a:solidFill>
                  <a:srgbClr val="000000"/>
                </a:solidFill>
                <a:latin typeface="Calibri"/>
              </a:rPr>
              <a:t>2 </a:t>
            </a:r>
            <a:r>
              <a:rPr lang="en-US" sz="3600" b="1" spc="-1">
                <a:solidFill>
                  <a:srgbClr val="000000"/>
                </a:solidFill>
                <a:latin typeface="Calibri"/>
              </a:rPr>
              <a:t>(GEANT4 simulations)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36" name="TextBox 7"/>
          <p:cNvSpPr/>
          <p:nvPr/>
        </p:nvSpPr>
        <p:spPr>
          <a:xfrm>
            <a:off x="12285000" y="7213680"/>
            <a:ext cx="26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237" name="Picture 34" descr="fig_shadows.png"/>
          <p:cNvPicPr/>
          <p:nvPr/>
        </p:nvPicPr>
        <p:blipFill>
          <a:blip r:embed="rId3"/>
          <a:srcRect l="8188" r="8211" b="6789"/>
          <a:stretch/>
        </p:blipFill>
        <p:spPr>
          <a:xfrm>
            <a:off x="405705" y="1610089"/>
            <a:ext cx="8819280" cy="5219280"/>
          </a:xfrm>
          <a:prstGeom prst="rect">
            <a:avLst/>
          </a:prstGeom>
          <a:ln w="0"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548090-5A41-73B7-0A9F-8FF95D55EA63}"/>
              </a:ext>
            </a:extLst>
          </p:cNvPr>
          <p:cNvGrpSpPr/>
          <p:nvPr/>
        </p:nvGrpSpPr>
        <p:grpSpPr>
          <a:xfrm>
            <a:off x="11251640" y="102408"/>
            <a:ext cx="1390230" cy="139650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84A5031-38EE-8305-3829-1280D5EDE719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CBFE05-F9D6-AB7E-FC1F-65AA9FC7D1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DA0A43B-F11D-E9CB-8C7E-AAD38B03F880}"/>
              </a:ext>
            </a:extLst>
          </p:cNvPr>
          <p:cNvSpPr txBox="1"/>
          <p:nvPr/>
        </p:nvSpPr>
        <p:spPr>
          <a:xfrm>
            <a:off x="2398643" y="1033671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>
                <a:solidFill>
                  <a:srgbClr val="1005FF"/>
                </a:solidFill>
              </a:rPr>
              <a:t>d</a:t>
            </a:r>
            <a:r>
              <a:rPr lang="en-US" sz="2000">
                <a:solidFill>
                  <a:srgbClr val="1005FF"/>
                </a:solidFill>
              </a:rPr>
              <a:t> = 0.127 mm, tungsten (W)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2"/>
          <p:cNvSpPr/>
          <p:nvPr/>
        </p:nvSpPr>
        <p:spPr>
          <a:xfrm>
            <a:off x="12285000" y="7213680"/>
            <a:ext cx="26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1828801" y="1736595"/>
            <a:ext cx="8861612" cy="5680337"/>
          </a:xfrm>
          <a:prstGeom prst="rect">
            <a:avLst/>
          </a:prstGeom>
          <a:ln w="0"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5D23814-326D-5826-8E2B-2F15B43A9EAB}"/>
              </a:ext>
            </a:extLst>
          </p:cNvPr>
          <p:cNvSpPr txBox="1"/>
          <p:nvPr/>
        </p:nvSpPr>
        <p:spPr>
          <a:xfrm>
            <a:off x="1164827" y="33535"/>
            <a:ext cx="10751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Multi-meter, multi-ton magnetic e-spectrometers</a:t>
            </a:r>
          </a:p>
          <a:p>
            <a:pPr algn="ctr"/>
            <a:r>
              <a:rPr lang="en-US" sz="3600" b="1"/>
              <a:t>compromise the unique virtues of LPAs: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674D06-4835-F7F8-85C4-9832BBEF5B50}"/>
              </a:ext>
            </a:extLst>
          </p:cNvPr>
          <p:cNvSpPr txBox="1"/>
          <p:nvPr/>
        </p:nvSpPr>
        <p:spPr>
          <a:xfrm>
            <a:off x="3338285" y="1213375"/>
            <a:ext cx="2528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• compactness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2C32D4-484A-5109-9818-74920EE1EEC9}"/>
              </a:ext>
            </a:extLst>
          </p:cNvPr>
          <p:cNvSpPr txBox="1"/>
          <p:nvPr/>
        </p:nvSpPr>
        <p:spPr>
          <a:xfrm>
            <a:off x="6578643" y="1179919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• low expense</a:t>
            </a: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927677" y="6792356"/>
            <a:ext cx="6403119" cy="46166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000000"/>
                </a:solidFill>
                <a:latin typeface="Calibri"/>
              </a:rPr>
              <a:t>SLAC 30 GeV e-spectrometer</a:t>
            </a: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beam&#10;&#10;AI-generated content may be incorrect.">
            <a:extLst>
              <a:ext uri="{FF2B5EF4-FFF2-40B4-BE49-F238E27FC236}">
                <a16:creationId xmlns:a16="http://schemas.microsoft.com/office/drawing/2014/main" id="{D70F4ADF-CE73-50BF-7933-6E61F87D1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70" y="1459197"/>
            <a:ext cx="9291917" cy="4755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A71F3A-2A06-B78A-7AE0-5ECB16A939DC}"/>
              </a:ext>
            </a:extLst>
          </p:cNvPr>
          <p:cNvSpPr txBox="1"/>
          <p:nvPr/>
        </p:nvSpPr>
        <p:spPr>
          <a:xfrm>
            <a:off x="696717" y="26480"/>
            <a:ext cx="11315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/>
              <a:t>Dual-screen magnetic spectrometers help to deconvolve </a:t>
            </a:r>
          </a:p>
          <a:p>
            <a:pPr algn="ctr"/>
            <a:r>
              <a:rPr lang="en-US" sz="3200" b="1"/>
              <a:t>electron launch angle variations from energy variations...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F344C-53F0-64D8-599E-91A042DBA757}"/>
              </a:ext>
            </a:extLst>
          </p:cNvPr>
          <p:cNvSpPr txBox="1"/>
          <p:nvPr/>
        </p:nvSpPr>
        <p:spPr>
          <a:xfrm>
            <a:off x="1629444" y="6519574"/>
            <a:ext cx="8775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...but are limited in accuracy because they rely on </a:t>
            </a:r>
          </a:p>
          <a:p>
            <a:pPr algn="ctr"/>
            <a:r>
              <a:rPr lang="en-US" sz="2800" b="1"/>
              <a:t>diffuse spectral features of the e-beam.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B99595-64BF-A43F-621B-369E64457994}"/>
              </a:ext>
            </a:extLst>
          </p:cNvPr>
          <p:cNvSpPr txBox="1"/>
          <p:nvPr/>
        </p:nvSpPr>
        <p:spPr>
          <a:xfrm>
            <a:off x="10449884" y="1921061"/>
            <a:ext cx="22653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Shape of peaks</a:t>
            </a:r>
          </a:p>
          <a:p>
            <a:pPr algn="ctr"/>
            <a:r>
              <a:rPr lang="en-US" sz="2000"/>
              <a:t>changes between </a:t>
            </a:r>
          </a:p>
          <a:p>
            <a:pPr algn="ctr"/>
            <a:r>
              <a:rPr lang="en-US" sz="2000"/>
              <a:t>screens.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61641-5460-9159-278F-B90FB0905851}"/>
              </a:ext>
            </a:extLst>
          </p:cNvPr>
          <p:cNvSpPr txBox="1"/>
          <p:nvPr/>
        </p:nvSpPr>
        <p:spPr>
          <a:xfrm>
            <a:off x="10478792" y="3061252"/>
            <a:ext cx="22220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Resulting errors </a:t>
            </a:r>
          </a:p>
          <a:p>
            <a:pPr algn="ctr"/>
            <a:r>
              <a:rPr lang="en-US" sz="2000"/>
              <a:t>in electron energy</a:t>
            </a:r>
          </a:p>
          <a:p>
            <a:pPr algn="ctr"/>
            <a:r>
              <a:rPr lang="en-US" sz="2000"/>
              <a:t>determination</a:t>
            </a:r>
          </a:p>
          <a:p>
            <a:pPr algn="ctr"/>
            <a:r>
              <a:rPr lang="en-US" sz="2000"/>
              <a:t>increase rapidly</a:t>
            </a:r>
          </a:p>
          <a:p>
            <a:pPr algn="ctr"/>
            <a:r>
              <a:rPr lang="en-US" sz="2000"/>
              <a:t>for </a:t>
            </a:r>
            <a:r>
              <a:rPr lang="en-US" sz="2000" i="1"/>
              <a:t>E</a:t>
            </a:r>
            <a:r>
              <a:rPr lang="en-US" sz="2000" baseline="-25000"/>
              <a:t>e</a:t>
            </a:r>
            <a:r>
              <a:rPr lang="en-US" sz="2000"/>
              <a:t> ≳ 3 GeV.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11E6C-A7D1-9C40-CCFF-5E55D59F86D2}"/>
              </a:ext>
            </a:extLst>
          </p:cNvPr>
          <p:cNvSpPr txBox="1"/>
          <p:nvPr/>
        </p:nvSpPr>
        <p:spPr>
          <a:xfrm>
            <a:off x="1163554" y="1102340"/>
            <a:ext cx="1015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B. Pollock et al., “Two-screen method for determining electron beam energy and deflection from laser wakefield acceleration,” 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Particle Accelerator Conference (2009) </a:t>
            </a:r>
          </a:p>
        </p:txBody>
      </p:sp>
    </p:spTree>
    <p:extLst>
      <p:ext uri="{BB962C8B-B14F-4D97-AF65-F5344CB8AC3E}">
        <p14:creationId xmlns:p14="http://schemas.microsoft.com/office/powerpoint/2010/main" val="112720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12F06F3-64B4-4245-4D78-1D03FE9E5520}"/>
              </a:ext>
            </a:extLst>
          </p:cNvPr>
          <p:cNvGrpSpPr/>
          <p:nvPr/>
        </p:nvGrpSpPr>
        <p:grpSpPr>
          <a:xfrm>
            <a:off x="53788" y="5590183"/>
            <a:ext cx="9767160" cy="1852429"/>
            <a:chOff x="53788" y="5590183"/>
            <a:chExt cx="9767160" cy="1852429"/>
          </a:xfrm>
        </p:grpSpPr>
        <p:pic>
          <p:nvPicPr>
            <p:cNvPr id="91" name="Picture 38" descr="fig_setup_IP1.png"/>
            <p:cNvPicPr/>
            <p:nvPr/>
          </p:nvPicPr>
          <p:blipFill>
            <a:blip r:embed="rId2"/>
            <a:stretch/>
          </p:blipFill>
          <p:spPr>
            <a:xfrm>
              <a:off x="53788" y="5590183"/>
              <a:ext cx="9767160" cy="185242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A772AF-0D2A-2FEE-CA3E-E6AD0E283446}"/>
                </a:ext>
              </a:extLst>
            </p:cNvPr>
            <p:cNvSpPr txBox="1"/>
            <p:nvPr/>
          </p:nvSpPr>
          <p:spPr>
            <a:xfrm>
              <a:off x="2449866" y="5705653"/>
              <a:ext cx="1813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electron signal</a:t>
              </a:r>
            </a:p>
          </p:txBody>
        </p:sp>
      </p:grp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00079" y="34507"/>
            <a:ext cx="10284120" cy="7067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</a:rPr>
              <a:t>Fiducial wire e-spectrometer @ Texas PW Laser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90" name="TextBox 37"/>
          <p:cNvSpPr/>
          <p:nvPr/>
        </p:nvSpPr>
        <p:spPr>
          <a:xfrm>
            <a:off x="12285000" y="7213680"/>
            <a:ext cx="26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94" name="Picture 40" descr="fig_setup.png"/>
          <p:cNvPicPr/>
          <p:nvPr/>
        </p:nvPicPr>
        <p:blipFill>
          <a:blip r:embed="rId3"/>
          <a:stretch/>
        </p:blipFill>
        <p:spPr>
          <a:xfrm>
            <a:off x="1197360" y="1656000"/>
            <a:ext cx="10284120" cy="335124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E3631D-7E5A-D3B6-B3CA-18F03D5004F7}"/>
              </a:ext>
            </a:extLst>
          </p:cNvPr>
          <p:cNvSpPr txBox="1"/>
          <p:nvPr/>
        </p:nvSpPr>
        <p:spPr>
          <a:xfrm>
            <a:off x="923270" y="698222"/>
            <a:ext cx="359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1</a:t>
            </a:r>
            <a:r>
              <a:rPr lang="en-US" sz="1400" baseline="30000"/>
              <a:t>st</a:t>
            </a:r>
            <a:r>
              <a:rPr lang="en-US" sz="1400"/>
              <a:t> prototype deployed:  </a:t>
            </a:r>
          </a:p>
          <a:p>
            <a:pPr algn="ctr"/>
            <a:r>
              <a:rPr lang="en-US" sz="1400">
                <a:solidFill>
                  <a:srgbClr val="FF0000"/>
                </a:solidFill>
              </a:rPr>
              <a:t>Wang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</a:t>
            </a:r>
            <a:r>
              <a:rPr lang="en-US" sz="1400" i="1">
                <a:solidFill>
                  <a:srgbClr val="FF0000"/>
                </a:solidFill>
              </a:rPr>
              <a:t>Nat. Commun</a:t>
            </a:r>
            <a:r>
              <a:rPr lang="en-US" sz="1400">
                <a:solidFill>
                  <a:srgbClr val="FF0000"/>
                </a:solidFill>
              </a:rPr>
              <a:t>. </a:t>
            </a:r>
            <a:r>
              <a:rPr lang="en-US" sz="1400" b="1">
                <a:solidFill>
                  <a:srgbClr val="FF0000"/>
                </a:solidFill>
              </a:rPr>
              <a:t>4</a:t>
            </a:r>
            <a:r>
              <a:rPr lang="en-US" sz="1400">
                <a:solidFill>
                  <a:srgbClr val="FF0000"/>
                </a:solidFill>
              </a:rPr>
              <a:t>, 1988 (2013)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B006CB-A7D7-D423-809B-1D87EF956470}"/>
              </a:ext>
            </a:extLst>
          </p:cNvPr>
          <p:cNvSpPr/>
          <p:nvPr/>
        </p:nvSpPr>
        <p:spPr>
          <a:xfrm>
            <a:off x="7828236" y="3317765"/>
            <a:ext cx="1204925" cy="1004853"/>
          </a:xfrm>
          <a:prstGeom prst="rect">
            <a:avLst/>
          </a:prstGeom>
          <a:noFill/>
          <a:ln w="28575">
            <a:solidFill>
              <a:srgbClr val="FF00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52592-90F2-7285-7E4B-04786AFB199A}"/>
              </a:ext>
            </a:extLst>
          </p:cNvPr>
          <p:cNvSpPr txBox="1"/>
          <p:nvPr/>
        </p:nvSpPr>
        <p:spPr>
          <a:xfrm>
            <a:off x="7625386" y="4323740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ED"/>
                </a:solidFill>
              </a:rPr>
              <a:t>diameter: 127 µm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62788C-5759-1B6F-CE80-612F7C11A911}"/>
                  </a:ext>
                </a:extLst>
              </p:cNvPr>
              <p:cNvSpPr txBox="1"/>
              <p:nvPr/>
            </p:nvSpPr>
            <p:spPr>
              <a:xfrm>
                <a:off x="6140939" y="4268830"/>
                <a:ext cx="147553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005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1005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>
                            <a:solidFill>
                              <a:srgbClr val="1005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>
                        <a:solidFill>
                          <a:srgbClr val="1005FF"/>
                        </a:solidFill>
                        <a:latin typeface="Cambria Math" panose="02040503050406030204" pitchFamily="18" charset="0"/>
                      </a:rPr>
                      <m:t>=1.1</m:t>
                    </m:r>
                  </m:oMath>
                </a14:m>
                <a:r>
                  <a:rPr lang="en-US">
                    <a:solidFill>
                      <a:srgbClr val="1005FF"/>
                    </a:solidFill>
                  </a:rPr>
                  <a:t>T</a:t>
                </a:r>
              </a:p>
              <a:p>
                <a:pPr algn="ctr"/>
                <a:r>
                  <a:rPr lang="en-US">
                    <a:solidFill>
                      <a:srgbClr val="1005FF"/>
                    </a:solidFill>
                  </a:rPr>
                  <a:t>4×4cm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1005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00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b="0" i="1">
                              <a:solidFill>
                                <a:srgbClr val="100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.01</m:t>
                          </m:r>
                        </m:den>
                      </m:f>
                    </m:oMath>
                  </m:oMathPara>
                </a14:m>
                <a:endParaRPr lang="en-US">
                  <a:solidFill>
                    <a:srgbClr val="1005FF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62788C-5759-1B6F-CE80-612F7C11A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939" y="4268830"/>
                <a:ext cx="1475532" cy="923330"/>
              </a:xfrm>
              <a:prstGeom prst="rect">
                <a:avLst/>
              </a:prstGeom>
              <a:blipFill>
                <a:blip r:embed="rId4"/>
                <a:stretch>
                  <a:fillRect l="-4274" t="-2740" b="-69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C02C77-5A09-1BB8-5C96-60347336CF55}"/>
                  </a:ext>
                </a:extLst>
              </p:cNvPr>
              <p:cNvSpPr txBox="1"/>
              <p:nvPr/>
            </p:nvSpPr>
            <p:spPr>
              <a:xfrm>
                <a:off x="6037066" y="1012535"/>
                <a:ext cx="38429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≲3</m:t>
                      </m:r>
                      <m:r>
                        <a:rPr lang="en-US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C02C77-5A09-1BB8-5C96-60347336C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066" y="1012535"/>
                <a:ext cx="3842911" cy="523220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D800FDD-86F3-2782-A442-AC1FBB1F0605}"/>
              </a:ext>
            </a:extLst>
          </p:cNvPr>
          <p:cNvSpPr txBox="1"/>
          <p:nvPr/>
        </p:nvSpPr>
        <p:spPr>
          <a:xfrm>
            <a:off x="7184010" y="594449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“compact”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6800C8-5993-F3F1-B7CC-C8D3D7188D0A}"/>
                  </a:ext>
                </a:extLst>
              </p:cNvPr>
              <p:cNvSpPr txBox="1"/>
              <p:nvPr/>
            </p:nvSpPr>
            <p:spPr>
              <a:xfrm>
                <a:off x="7625386" y="4581157"/>
                <a:ext cx="4918141" cy="47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FF00ED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E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>
                            <a:solidFill>
                              <a:srgbClr val="FF00ED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>
                            <a:solidFill>
                              <a:srgbClr val="FF00ED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>
                            <a:solidFill>
                              <a:srgbClr val="FF00E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⊥)</m:t>
                        </m:r>
                      </m:sup>
                    </m:sSubSup>
                    <m:r>
                      <a:rPr lang="en-US" i="1">
                        <a:solidFill>
                          <a:srgbClr val="FF00E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>
                        <a:solidFill>
                          <a:srgbClr val="FF00E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25µ</m:t>
                    </m:r>
                    <m:r>
                      <a:rPr lang="en-US" b="0" i="1">
                        <a:solidFill>
                          <a:srgbClr val="FF00E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>
                    <a:solidFill>
                      <a:srgbClr val="FF00ED"/>
                    </a:solidFill>
                  </a:rPr>
                  <a:t> </a:t>
                </a:r>
                <a:r>
                  <a:rPr lang="en-US" sz="1600">
                    <a:solidFill>
                      <a:srgbClr val="FF00ED"/>
                    </a:solidFill>
                  </a:rPr>
                  <a:t>(ISO 2768 CNC machining precision)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6800C8-5993-F3F1-B7CC-C8D3D7188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386" y="4581157"/>
                <a:ext cx="4918141" cy="475515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7CECCAD-19A9-1322-A5C1-9D683D0C6C82}"/>
              </a:ext>
            </a:extLst>
          </p:cNvPr>
          <p:cNvSpPr/>
          <p:nvPr/>
        </p:nvSpPr>
        <p:spPr>
          <a:xfrm>
            <a:off x="4918074" y="3629025"/>
            <a:ext cx="461843" cy="2476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ACEE9-C65F-6E7B-3B62-A115CB08EFFE}"/>
              </a:ext>
            </a:extLst>
          </p:cNvPr>
          <p:cNvSpPr txBox="1"/>
          <p:nvPr/>
        </p:nvSpPr>
        <p:spPr>
          <a:xfrm>
            <a:off x="4791334" y="4044055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55448A-E266-D444-E1B0-16276B5BAA97}"/>
              </a:ext>
            </a:extLst>
          </p:cNvPr>
          <p:cNvGrpSpPr/>
          <p:nvPr/>
        </p:nvGrpSpPr>
        <p:grpSpPr>
          <a:xfrm>
            <a:off x="5323347" y="2086052"/>
            <a:ext cx="1393523" cy="1637809"/>
            <a:chOff x="5323347" y="2086052"/>
            <a:chExt cx="1393523" cy="163780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A22ECDC-E0FD-8522-D55F-B5E40F4554E4}"/>
                    </a:ext>
                  </a:extLst>
                </p:cNvPr>
                <p:cNvSpPr txBox="1"/>
                <p:nvPr/>
              </p:nvSpPr>
              <p:spPr>
                <a:xfrm>
                  <a:off x="5323347" y="2086052"/>
                  <a:ext cx="1393523" cy="114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>
                      <a:solidFill>
                        <a:srgbClr val="FF0000"/>
                      </a:solidFill>
                    </a:rPr>
                    <a:t>e</a:t>
                  </a:r>
                  <a:r>
                    <a:rPr lang="en-US" sz="1600" baseline="30000">
                      <a:solidFill>
                        <a:srgbClr val="FF0000"/>
                      </a:solidFill>
                    </a:rPr>
                    <a:t>-</a:t>
                  </a:r>
                  <a:r>
                    <a:rPr lang="en-US" sz="1600">
                      <a:solidFill>
                        <a:srgbClr val="FF0000"/>
                      </a:solidFill>
                    </a:rPr>
                    <a:t>/X-ray </a:t>
                  </a:r>
                </a:p>
                <a:p>
                  <a:pPr algn="ctr"/>
                  <a:r>
                    <a:rPr lang="en-US" sz="1600">
                      <a:solidFill>
                        <a:srgbClr val="FF0000"/>
                      </a:solidFill>
                    </a:rPr>
                    <a:t>source</a:t>
                  </a:r>
                </a:p>
                <a:p>
                  <a:pPr algn="ctr"/>
                  <a:r>
                    <a:rPr lang="en-US" sz="1600">
                      <a:solidFill>
                        <a:srgbClr val="FF0000"/>
                      </a:solidFill>
                    </a:rPr>
                    <a:t>location: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6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⊥)</m:t>
                            </m:r>
                          </m:sup>
                        </m:sSub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75µ</m:t>
                        </m:r>
                        <m:r>
                          <a:rPr lang="en-US" sz="1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sz="160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A22ECDC-E0FD-8522-D55F-B5E40F455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3347" y="2086052"/>
                  <a:ext cx="1393523" cy="1140312"/>
                </a:xfrm>
                <a:prstGeom prst="rect">
                  <a:avLst/>
                </a:prstGeom>
                <a:blipFill>
                  <a:blip r:embed="rId7"/>
                  <a:stretch>
                    <a:fillRect t="-2222" b="-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9AFBEBD-91CF-03B6-8489-D3AC4AE65031}"/>
                </a:ext>
              </a:extLst>
            </p:cNvPr>
            <p:cNvSpPr/>
            <p:nvPr/>
          </p:nvSpPr>
          <p:spPr>
            <a:xfrm>
              <a:off x="5433391" y="3180522"/>
              <a:ext cx="516835" cy="543339"/>
            </a:xfrm>
            <a:custGeom>
              <a:avLst/>
              <a:gdLst>
                <a:gd name="connsiteX0" fmla="*/ 516835 w 516835"/>
                <a:gd name="connsiteY0" fmla="*/ 0 h 543339"/>
                <a:gd name="connsiteX1" fmla="*/ 397566 w 516835"/>
                <a:gd name="connsiteY1" fmla="*/ 238539 h 543339"/>
                <a:gd name="connsiteX2" fmla="*/ 265044 w 516835"/>
                <a:gd name="connsiteY2" fmla="*/ 384313 h 543339"/>
                <a:gd name="connsiteX3" fmla="*/ 92766 w 516835"/>
                <a:gd name="connsiteY3" fmla="*/ 490330 h 543339"/>
                <a:gd name="connsiteX4" fmla="*/ 0 w 516835"/>
                <a:gd name="connsiteY4" fmla="*/ 543339 h 543339"/>
                <a:gd name="connsiteX5" fmla="*/ 0 w 516835"/>
                <a:gd name="connsiteY5" fmla="*/ 543339 h 54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6835" h="543339">
                  <a:moveTo>
                    <a:pt x="516835" y="0"/>
                  </a:moveTo>
                  <a:cubicBezTo>
                    <a:pt x="478183" y="87243"/>
                    <a:pt x="439531" y="174487"/>
                    <a:pt x="397566" y="238539"/>
                  </a:cubicBezTo>
                  <a:cubicBezTo>
                    <a:pt x="355601" y="302591"/>
                    <a:pt x="315844" y="342348"/>
                    <a:pt x="265044" y="384313"/>
                  </a:cubicBezTo>
                  <a:cubicBezTo>
                    <a:pt x="214244" y="426278"/>
                    <a:pt x="136940" y="463826"/>
                    <a:pt x="92766" y="490330"/>
                  </a:cubicBezTo>
                  <a:cubicBezTo>
                    <a:pt x="48592" y="516834"/>
                    <a:pt x="0" y="543339"/>
                    <a:pt x="0" y="543339"/>
                  </a:cubicBezTo>
                  <a:lnTo>
                    <a:pt x="0" y="543339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912DF23-135D-3349-A51F-F6DED3D6456D}"/>
              </a:ext>
            </a:extLst>
          </p:cNvPr>
          <p:cNvSpPr/>
          <p:nvPr/>
        </p:nvSpPr>
        <p:spPr>
          <a:xfrm>
            <a:off x="6660734" y="3529634"/>
            <a:ext cx="461843" cy="451815"/>
          </a:xfrm>
          <a:prstGeom prst="rect">
            <a:avLst/>
          </a:prstGeom>
          <a:noFill/>
          <a:ln w="28575">
            <a:solidFill>
              <a:srgbClr val="1005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34A73D-ADB3-4DC6-309E-8A0FA0D0254C}"/>
              </a:ext>
            </a:extLst>
          </p:cNvPr>
          <p:cNvSpPr txBox="1"/>
          <p:nvPr/>
        </p:nvSpPr>
        <p:spPr>
          <a:xfrm>
            <a:off x="359116" y="3287443"/>
            <a:ext cx="813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150 J,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150 fs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f/45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959BBC-BF1E-82EF-518B-724890EB78B0}"/>
              </a:ext>
            </a:extLst>
          </p:cNvPr>
          <p:cNvGrpSpPr/>
          <p:nvPr/>
        </p:nvGrpSpPr>
        <p:grpSpPr>
          <a:xfrm>
            <a:off x="11124317" y="102408"/>
            <a:ext cx="1390230" cy="1396503"/>
            <a:chOff x="3303214" y="2758382"/>
            <a:chExt cx="1424847" cy="140978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A44A65-F678-E7A0-BCBB-C430082664BE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178141-6B53-BA53-1A37-F231529B0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F7ECA6-A70D-862E-4652-AF6FE3AA86D2}"/>
              </a:ext>
            </a:extLst>
          </p:cNvPr>
          <p:cNvGrpSpPr/>
          <p:nvPr/>
        </p:nvGrpSpPr>
        <p:grpSpPr>
          <a:xfrm>
            <a:off x="7343084" y="5159973"/>
            <a:ext cx="1684820" cy="1680664"/>
            <a:chOff x="7343084" y="5159973"/>
            <a:chExt cx="1684820" cy="1680664"/>
          </a:xfrm>
        </p:grpSpPr>
        <p:sp>
          <p:nvSpPr>
            <p:cNvPr id="92" name="Freeform 35"/>
            <p:cNvSpPr/>
            <p:nvPr/>
          </p:nvSpPr>
          <p:spPr>
            <a:xfrm>
              <a:off x="7343085" y="5775102"/>
              <a:ext cx="970196" cy="1065535"/>
            </a:xfrm>
            <a:custGeom>
              <a:avLst/>
              <a:gdLst/>
              <a:ahLst/>
              <a:cxnLst/>
              <a:rect l="l" t="t" r="r" b="b"/>
              <a:pathLst>
                <a:path w="428625" h="429300">
                  <a:moveTo>
                    <a:pt x="0" y="429300"/>
                  </a:moveTo>
                  <a:lnTo>
                    <a:pt x="0" y="0"/>
                  </a:lnTo>
                  <a:lnTo>
                    <a:pt x="428625" y="0"/>
                  </a:lnTo>
                  <a:lnTo>
                    <a:pt x="428625" y="429300"/>
                  </a:lnTo>
                  <a:lnTo>
                    <a:pt x="0" y="42930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 type="triangle" w="med" len="med"/>
            </a:ln>
            <a:effectLst>
              <a:outerShdw blurRad="39960" dist="2304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142D17-B30C-5B29-7340-26D4400176EF}"/>
                    </a:ext>
                  </a:extLst>
                </p:cNvPr>
                <p:cNvSpPr txBox="1"/>
                <p:nvPr/>
              </p:nvSpPr>
              <p:spPr>
                <a:xfrm>
                  <a:off x="7343084" y="5159973"/>
                  <a:ext cx="168482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2000">
                      <a:solidFill>
                        <a:srgbClr val="FF0000"/>
                      </a:solidFill>
                    </a:rPr>
                    <a:t>-tron X-rays</a:t>
                  </a: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B142D17-B30C-5B29-7340-26D4400176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084" y="5159973"/>
                  <a:ext cx="1684820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504" t="-9375" r="-3008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1279578-8A8C-626B-6E6B-2EA3C1C50D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78516" y="5490634"/>
              <a:ext cx="8915" cy="21501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D73A0A7-ABB0-AF53-FAE5-332B449A380A}"/>
              </a:ext>
            </a:extLst>
          </p:cNvPr>
          <p:cNvGrpSpPr/>
          <p:nvPr/>
        </p:nvGrpSpPr>
        <p:grpSpPr>
          <a:xfrm>
            <a:off x="9027904" y="4980347"/>
            <a:ext cx="3618307" cy="2612760"/>
            <a:chOff x="9027904" y="4980347"/>
            <a:chExt cx="3618307" cy="2612760"/>
          </a:xfrm>
        </p:grpSpPr>
        <p:pic>
          <p:nvPicPr>
            <p:cNvPr id="93" name="Picture 39" descr="fig_setup_IP2.png"/>
            <p:cNvPicPr/>
            <p:nvPr/>
          </p:nvPicPr>
          <p:blipFill>
            <a:blip r:embed="rId10"/>
            <a:stretch/>
          </p:blipFill>
          <p:spPr>
            <a:xfrm>
              <a:off x="9332258" y="4980347"/>
              <a:ext cx="3313953" cy="261276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90F1744-63B9-C30E-08F9-960A6BDE7A59}"/>
                </a:ext>
              </a:extLst>
            </p:cNvPr>
            <p:cNvCxnSpPr>
              <a:cxnSpLocks/>
            </p:cNvCxnSpPr>
            <p:nvPr/>
          </p:nvCxnSpPr>
          <p:spPr>
            <a:xfrm>
              <a:off x="9027904" y="5356842"/>
              <a:ext cx="61139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AAE5D62-CD56-A2F6-E314-3203ECEE0623}"/>
              </a:ext>
            </a:extLst>
          </p:cNvPr>
          <p:cNvSpPr txBox="1"/>
          <p:nvPr/>
        </p:nvSpPr>
        <p:spPr>
          <a:xfrm>
            <a:off x="11334417" y="3184198"/>
            <a:ext cx="134203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00A90F"/>
                </a:solidFill>
              </a:rPr>
              <a:t>Fujifilm</a:t>
            </a:r>
          </a:p>
          <a:p>
            <a:pPr algn="ctr"/>
            <a:r>
              <a:rPr lang="en-US">
                <a:solidFill>
                  <a:srgbClr val="00A90F"/>
                </a:solidFill>
              </a:rPr>
              <a:t>BAS—IP</a:t>
            </a:r>
          </a:p>
          <a:p>
            <a:pPr algn="ctr"/>
            <a:r>
              <a:rPr lang="en-US" sz="1600">
                <a:solidFill>
                  <a:srgbClr val="00A90F"/>
                </a:solidFill>
              </a:rPr>
              <a:t>50 or 100µm</a:t>
            </a:r>
          </a:p>
          <a:p>
            <a:pPr algn="ctr"/>
            <a:r>
              <a:rPr lang="en-US" sz="1600">
                <a:solidFill>
                  <a:srgbClr val="00A90F"/>
                </a:solidFill>
              </a:rPr>
              <a:t>pixels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D9EE14-DE19-7ACB-AC9B-5BCC1C585FD1}"/>
                  </a:ext>
                </a:extLst>
              </p:cNvPr>
              <p:cNvSpPr txBox="1"/>
              <p:nvPr/>
            </p:nvSpPr>
            <p:spPr>
              <a:xfrm>
                <a:off x="11327712" y="4223806"/>
                <a:ext cx="1341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A9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A90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00A90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A9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>
                          <a:solidFill>
                            <a:srgbClr val="00A9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20µ</m:t>
                      </m:r>
                      <m:r>
                        <a:rPr lang="en-US" b="0" i="1">
                          <a:solidFill>
                            <a:srgbClr val="00A9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>
                  <a:solidFill>
                    <a:srgbClr val="00A90F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5D9EE14-DE19-7ACB-AC9B-5BCC1C585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712" y="4223806"/>
                <a:ext cx="1341649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F0B3FB7D-6137-343F-3E90-7B77ECC26297}"/>
              </a:ext>
            </a:extLst>
          </p:cNvPr>
          <p:cNvSpPr txBox="1"/>
          <p:nvPr/>
        </p:nvSpPr>
        <p:spPr>
          <a:xfrm>
            <a:off x="8046340" y="2539557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ED"/>
                </a:solidFill>
              </a:rPr>
              <a:t>2 wire</a:t>
            </a:r>
          </a:p>
          <a:p>
            <a:r>
              <a:rPr lang="en-US">
                <a:solidFill>
                  <a:srgbClr val="FF00ED"/>
                </a:solidFill>
              </a:rPr>
              <a:t>arrays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D862F9-1A89-5C33-4DE5-23B02ADB6C7C}"/>
              </a:ext>
            </a:extLst>
          </p:cNvPr>
          <p:cNvSpPr txBox="1"/>
          <p:nvPr/>
        </p:nvSpPr>
        <p:spPr>
          <a:xfrm>
            <a:off x="11556895" y="4906316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× 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4" grpId="0" animBg="1"/>
      <p:bldP spid="25" grpId="0"/>
      <p:bldP spid="27" grpId="0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70792" y="21581"/>
            <a:ext cx="10729628" cy="76549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</a:rPr>
              <a:t>Equivalent magnetic fields hasten energy analysis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97" name="TextBox 2"/>
          <p:cNvSpPr/>
          <p:nvPr/>
        </p:nvSpPr>
        <p:spPr>
          <a:xfrm>
            <a:off x="12285000" y="7213680"/>
            <a:ext cx="26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99" name="Picture 8" descr="fig_traj.png"/>
          <p:cNvPicPr/>
          <p:nvPr/>
        </p:nvPicPr>
        <p:blipFill>
          <a:blip r:embed="rId2"/>
          <a:srcRect l="5215" t="4204" r="7233"/>
          <a:stretch/>
        </p:blipFill>
        <p:spPr>
          <a:xfrm>
            <a:off x="203283" y="1458418"/>
            <a:ext cx="6301689" cy="4490976"/>
          </a:xfrm>
          <a:prstGeom prst="rect">
            <a:avLst/>
          </a:prstGeom>
          <a:ln w="0"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FC545F-855E-5C7E-27A4-572088FC4A7E}"/>
              </a:ext>
            </a:extLst>
          </p:cNvPr>
          <p:cNvGrpSpPr/>
          <p:nvPr/>
        </p:nvGrpSpPr>
        <p:grpSpPr>
          <a:xfrm>
            <a:off x="11217081" y="102408"/>
            <a:ext cx="1390230" cy="139650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D37FB8D-DC2C-B722-F4D4-29B2957E8766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B3A13A-73AE-96FF-2326-6ACCBC4E9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EB52339-2CF1-A28E-7DAB-CD16C83A0B94}"/>
              </a:ext>
            </a:extLst>
          </p:cNvPr>
          <p:cNvSpPr txBox="1"/>
          <p:nvPr/>
        </p:nvSpPr>
        <p:spPr>
          <a:xfrm>
            <a:off x="740775" y="4416839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intra-magnet </a:t>
            </a:r>
          </a:p>
          <a:p>
            <a:r>
              <a:rPr lang="en-US" sz="2000"/>
              <a:t>e</a:t>
            </a:r>
            <a:r>
              <a:rPr lang="en-US" sz="2000" baseline="30000"/>
              <a:t>-</a:t>
            </a:r>
            <a:r>
              <a:rPr lang="en-US" sz="2000"/>
              <a:t> trajectories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034BA-051C-6E8F-21E9-5D5BED50A8EF}"/>
                  </a:ext>
                </a:extLst>
              </p:cNvPr>
              <p:cNvSpPr txBox="1"/>
              <p:nvPr/>
            </p:nvSpPr>
            <p:spPr>
              <a:xfrm>
                <a:off x="3158583" y="3415600"/>
                <a:ext cx="8009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/>
                  <a:t> [cm]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4034BA-051C-6E8F-21E9-5D5BED50A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583" y="3415600"/>
                <a:ext cx="800989" cy="369332"/>
              </a:xfrm>
              <a:prstGeom prst="rect">
                <a:avLst/>
              </a:prstGeom>
              <a:blipFill>
                <a:blip r:embed="rId4"/>
                <a:stretch>
                  <a:fillRect t="-6452" r="-625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C51C5A-4699-9390-D084-89D1411FFC19}"/>
                  </a:ext>
                </a:extLst>
              </p:cNvPr>
              <p:cNvSpPr txBox="1"/>
              <p:nvPr/>
            </p:nvSpPr>
            <p:spPr>
              <a:xfrm>
                <a:off x="3160512" y="5663021"/>
                <a:ext cx="8009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/>
                  <a:t> [cm]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C51C5A-4699-9390-D084-89D1411FF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512" y="5663021"/>
                <a:ext cx="800989" cy="369332"/>
              </a:xfrm>
              <a:prstGeom prst="rect">
                <a:avLst/>
              </a:prstGeom>
              <a:blipFill>
                <a:blip r:embed="rId5"/>
                <a:stretch>
                  <a:fillRect t="-3226" r="-625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40010F-F029-C503-11B3-F9E5A638B3F8}"/>
                  </a:ext>
                </a:extLst>
              </p:cNvPr>
              <p:cNvSpPr txBox="1"/>
              <p:nvPr/>
            </p:nvSpPr>
            <p:spPr>
              <a:xfrm>
                <a:off x="732215" y="2203000"/>
                <a:ext cx="1096775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000" b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n-US" sz="1600">
                    <a:solidFill>
                      <a:schemeClr val="accent6">
                        <a:lumMod val="75000"/>
                      </a:schemeClr>
                    </a:solidFill>
                  </a:rPr>
                  <a:t>directly</a:t>
                </a:r>
              </a:p>
              <a:p>
                <a:pPr algn="ctr"/>
                <a:r>
                  <a:rPr lang="en-US" sz="1600">
                    <a:solidFill>
                      <a:schemeClr val="accent6">
                        <a:lumMod val="75000"/>
                      </a:schemeClr>
                    </a:solidFill>
                  </a:rPr>
                  <a:t>measured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40010F-F029-C503-11B3-F9E5A638B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15" y="2203000"/>
                <a:ext cx="1096775" cy="892552"/>
              </a:xfrm>
              <a:prstGeom prst="rect">
                <a:avLst/>
              </a:prstGeom>
              <a:blipFill>
                <a:blip r:embed="rId6"/>
                <a:stretch>
                  <a:fillRect l="-2299" r="-2299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64B501-446D-2DF7-67DB-C4979B359BDA}"/>
                  </a:ext>
                </a:extLst>
              </p:cNvPr>
              <p:cNvSpPr txBox="1"/>
              <p:nvPr/>
            </p:nvSpPr>
            <p:spPr>
              <a:xfrm>
                <a:off x="765867" y="942562"/>
                <a:ext cx="2060629" cy="689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100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1005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1005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>
                          <a:solidFill>
                            <a:srgbClr val="1005FF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b="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64B501-446D-2DF7-67DB-C4979B359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67" y="942562"/>
                <a:ext cx="2060629" cy="689932"/>
              </a:xfrm>
              <a:prstGeom prst="rect">
                <a:avLst/>
              </a:prstGeom>
              <a:blipFill>
                <a:blip r:embed="rId7"/>
                <a:stretch>
                  <a:fillRect l="-7362" t="-160000" b="-2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F884810-85A2-1E59-FB21-8E2FC3C2F4C8}"/>
              </a:ext>
            </a:extLst>
          </p:cNvPr>
          <p:cNvGrpSpPr/>
          <p:nvPr/>
        </p:nvGrpSpPr>
        <p:grpSpPr>
          <a:xfrm>
            <a:off x="2384387" y="1869484"/>
            <a:ext cx="2326508" cy="369332"/>
            <a:chOff x="2384387" y="1429639"/>
            <a:chExt cx="2326508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915FDE-4AAA-8938-5B0E-8AC4090A1E74}"/>
                    </a:ext>
                  </a:extLst>
                </p:cNvPr>
                <p:cNvSpPr txBox="1"/>
                <p:nvPr/>
              </p:nvSpPr>
              <p:spPr>
                <a:xfrm>
                  <a:off x="2847205" y="1429639"/>
                  <a:ext cx="4158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>
                            <a:solidFill>
                              <a:srgbClr val="1005FF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>
                    <a:solidFill>
                      <a:srgbClr val="1005FF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4915FDE-4AAA-8938-5B0E-8AC4090A1E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7205" y="1429639"/>
                  <a:ext cx="41581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4C4E03C-5876-5903-A801-679AE9DC7A05}"/>
                </a:ext>
              </a:extLst>
            </p:cNvPr>
            <p:cNvCxnSpPr/>
            <p:nvPr/>
          </p:nvCxnSpPr>
          <p:spPr>
            <a:xfrm>
              <a:off x="3168931" y="1614305"/>
              <a:ext cx="1541964" cy="0"/>
            </a:xfrm>
            <a:prstGeom prst="straightConnector1">
              <a:avLst/>
            </a:prstGeom>
            <a:ln w="28575">
              <a:solidFill>
                <a:srgbClr val="1005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648C9A4-90CC-DF23-0671-E5FCD8E9A8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4387" y="1614305"/>
              <a:ext cx="485969" cy="0"/>
            </a:xfrm>
            <a:prstGeom prst="straightConnector1">
              <a:avLst/>
            </a:prstGeom>
            <a:ln w="28575">
              <a:solidFill>
                <a:srgbClr val="1005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4F84FE-5E87-2EC7-9370-40C3CB36840B}"/>
              </a:ext>
            </a:extLst>
          </p:cNvPr>
          <p:cNvGrpSpPr/>
          <p:nvPr/>
        </p:nvGrpSpPr>
        <p:grpSpPr>
          <a:xfrm>
            <a:off x="9668" y="1688764"/>
            <a:ext cx="1242168" cy="400110"/>
            <a:chOff x="9668" y="1248919"/>
            <a:chExt cx="1242168" cy="4001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DBED888-5A34-16FE-FE3E-8B54837C8777}"/>
                    </a:ext>
                  </a:extLst>
                </p:cNvPr>
                <p:cNvSpPr txBox="1"/>
                <p:nvPr/>
              </p:nvSpPr>
              <p:spPr>
                <a:xfrm>
                  <a:off x="9668" y="1248919"/>
                  <a:ext cx="531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1005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1005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rgbClr val="1005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>
                    <a:solidFill>
                      <a:srgbClr val="1005FF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DBED888-5A34-16FE-FE3E-8B54837C87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8" y="1248919"/>
                  <a:ext cx="531876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E82C05F-C25E-AD23-E8F0-B8EE9DFD9221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765867" y="1454186"/>
              <a:ext cx="485969" cy="0"/>
            </a:xfrm>
            <a:prstGeom prst="straightConnector1">
              <a:avLst/>
            </a:prstGeom>
            <a:ln w="28575">
              <a:solidFill>
                <a:srgbClr val="1005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569AEC-5930-5BBA-9F4E-2EC240665F18}"/>
                  </a:ext>
                </a:extLst>
              </p:cNvPr>
              <p:cNvSpPr txBox="1"/>
              <p:nvPr/>
            </p:nvSpPr>
            <p:spPr>
              <a:xfrm>
                <a:off x="3354127" y="945339"/>
                <a:ext cx="2374624" cy="689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5569AEC-5930-5BBA-9F4E-2EC240665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127" y="945339"/>
                <a:ext cx="2374624" cy="689932"/>
              </a:xfrm>
              <a:prstGeom prst="rect">
                <a:avLst/>
              </a:prstGeom>
              <a:blipFill>
                <a:blip r:embed="rId10"/>
                <a:stretch>
                  <a:fillRect t="-160000" b="-2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27696-9F42-79F0-9DC5-9390CFA667C0}"/>
              </a:ext>
            </a:extLst>
          </p:cNvPr>
          <p:cNvGrpSpPr/>
          <p:nvPr/>
        </p:nvGrpSpPr>
        <p:grpSpPr>
          <a:xfrm>
            <a:off x="6839999" y="969478"/>
            <a:ext cx="5656717" cy="4888459"/>
            <a:chOff x="6839999" y="969478"/>
            <a:chExt cx="5656717" cy="488845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81D4DED-933A-DB9C-D272-6339C8233733}"/>
                </a:ext>
              </a:extLst>
            </p:cNvPr>
            <p:cNvGrpSpPr/>
            <p:nvPr/>
          </p:nvGrpSpPr>
          <p:grpSpPr>
            <a:xfrm>
              <a:off x="6839999" y="969478"/>
              <a:ext cx="5656717" cy="4888459"/>
              <a:chOff x="6839999" y="1287528"/>
              <a:chExt cx="5656717" cy="4888459"/>
            </a:xfrm>
          </p:grpSpPr>
          <p:pic>
            <p:nvPicPr>
              <p:cNvPr id="98" name="Picture 7" descr="fig_err.png"/>
              <p:cNvPicPr/>
              <p:nvPr/>
            </p:nvPicPr>
            <p:blipFill>
              <a:blip r:embed="rId11"/>
              <a:srcRect t="-1" b="-692"/>
              <a:stretch/>
            </p:blipFill>
            <p:spPr>
              <a:xfrm>
                <a:off x="6839999" y="2013999"/>
                <a:ext cx="5656717" cy="3556422"/>
              </a:xfrm>
              <a:prstGeom prst="rect">
                <a:avLst/>
              </a:prstGeom>
              <a:ln w="0">
                <a:noFill/>
              </a:ln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7EDD75B-91A2-8429-8E56-F75C641B4E04}"/>
                      </a:ext>
                    </a:extLst>
                  </p:cNvPr>
                  <p:cNvSpPr txBox="1"/>
                  <p:nvPr/>
                </p:nvSpPr>
                <p:spPr>
                  <a:xfrm>
                    <a:off x="7818452" y="1287528"/>
                    <a:ext cx="3631572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/>
                      <a:t>Errors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US" sz="2400"/>
                      <a:t>,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oMath>
                    </a14:m>
                    <a:r>
                      <a:rPr lang="en-US" sz="2400"/>
                      <a:t> from use of </a:t>
                    </a:r>
                  </a:p>
                  <a:p>
                    <a:pPr algn="ctr"/>
                    <a:r>
                      <a:rPr lang="en-US" sz="2400"/>
                      <a:t>equivalent fields...</a:t>
                    </a:r>
                  </a:p>
                </p:txBody>
              </p:sp>
            </mc:Choice>
            <mc:Fallback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7EDD75B-91A2-8429-8E56-F75C641B4E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8452" y="1287528"/>
                    <a:ext cx="3631572" cy="83099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091" t="-6061" r="-2091"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05DDC9-F8D6-8618-698C-B688FBCE8855}"/>
                  </a:ext>
                </a:extLst>
              </p:cNvPr>
              <p:cNvSpPr txBox="1"/>
              <p:nvPr/>
            </p:nvSpPr>
            <p:spPr>
              <a:xfrm>
                <a:off x="8572430" y="5714322"/>
                <a:ext cx="2274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/>
                  <a:t>...are negligible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30D18F3-4F00-D135-4982-2A6F4DE7045A}"/>
                    </a:ext>
                  </a:extLst>
                </p:cNvPr>
                <p:cNvSpPr txBox="1"/>
                <p:nvPr/>
              </p:nvSpPr>
              <p:spPr>
                <a:xfrm>
                  <a:off x="8008223" y="5092145"/>
                  <a:ext cx="99200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/>
                    <a:t> [GeV]</a:t>
                  </a: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30D18F3-4F00-D135-4982-2A6F4DE704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8223" y="5092145"/>
                  <a:ext cx="992003" cy="369332"/>
                </a:xfrm>
                <a:prstGeom prst="rect">
                  <a:avLst/>
                </a:prstGeom>
                <a:blipFill>
                  <a:blip r:embed="rId13"/>
                  <a:stretch>
                    <a:fillRect t="-6452" r="-3797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AF7AF19-1F4B-8195-2933-82A347E7B422}"/>
                    </a:ext>
                  </a:extLst>
                </p:cNvPr>
                <p:cNvSpPr txBox="1"/>
                <p:nvPr/>
              </p:nvSpPr>
              <p:spPr>
                <a:xfrm>
                  <a:off x="10498707" y="5094074"/>
                  <a:ext cx="99200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/>
                    <a:t> [GeV]</a:t>
                  </a: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AF7AF19-1F4B-8195-2933-82A347E7B4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8707" y="5094074"/>
                  <a:ext cx="992003" cy="369332"/>
                </a:xfrm>
                <a:prstGeom prst="rect">
                  <a:avLst/>
                </a:prstGeom>
                <a:blipFill>
                  <a:blip r:embed="rId14"/>
                  <a:stretch>
                    <a:fillRect t="-10000" r="-5063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B7E80EA-DD66-1C71-04A9-51E1F87B3AD6}"/>
              </a:ext>
            </a:extLst>
          </p:cNvPr>
          <p:cNvSpPr txBox="1"/>
          <p:nvPr/>
        </p:nvSpPr>
        <p:spPr>
          <a:xfrm>
            <a:off x="3644398" y="6545126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* pivot point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A0AA3A-44FF-1585-4BD0-90384114F938}"/>
              </a:ext>
            </a:extLst>
          </p:cNvPr>
          <p:cNvGrpSpPr/>
          <p:nvPr/>
        </p:nvGrpSpPr>
        <p:grpSpPr>
          <a:xfrm>
            <a:off x="3499721" y="3718758"/>
            <a:ext cx="1202329" cy="483069"/>
            <a:chOff x="3486469" y="3718758"/>
            <a:chExt cx="1202329" cy="4830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684E684-E61E-6B0C-15B0-C198573723CB}"/>
                    </a:ext>
                  </a:extLst>
                </p:cNvPr>
                <p:cNvSpPr txBox="1"/>
                <p:nvPr/>
              </p:nvSpPr>
              <p:spPr>
                <a:xfrm>
                  <a:off x="3486469" y="3801717"/>
                  <a:ext cx="10948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a14:m>
                  <a:r>
                    <a:rPr lang="en-US" sz="2000">
                      <a:solidFill>
                        <a:schemeClr val="accent6">
                          <a:lumMod val="50000"/>
                        </a:schemeClr>
                      </a:solidFill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baseline="3000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684E684-E61E-6B0C-15B0-C198573723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6469" y="3801717"/>
                  <a:ext cx="1094852" cy="400110"/>
                </a:xfrm>
                <a:prstGeom prst="rect">
                  <a:avLst/>
                </a:prstGeom>
                <a:blipFill>
                  <a:blip r:embed="rId15"/>
                  <a:stretch>
                    <a:fillRect l="-2299" t="-9375" r="-1149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DEFEBB-0D11-A10B-F4A3-3D224E519988}"/>
                </a:ext>
              </a:extLst>
            </p:cNvPr>
            <p:cNvSpPr txBox="1"/>
            <p:nvPr/>
          </p:nvSpPr>
          <p:spPr>
            <a:xfrm>
              <a:off x="4383906" y="3718758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6">
                      <a:lumMod val="50000"/>
                    </a:schemeClr>
                  </a:solidFill>
                </a:rPr>
                <a:t>*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8E4C54-362E-5C7B-F1C6-F219BE12CF33}"/>
              </a:ext>
            </a:extLst>
          </p:cNvPr>
          <p:cNvGrpSpPr/>
          <p:nvPr/>
        </p:nvGrpSpPr>
        <p:grpSpPr>
          <a:xfrm>
            <a:off x="7069412" y="5831787"/>
            <a:ext cx="5784597" cy="1641640"/>
            <a:chOff x="7082664" y="5977559"/>
            <a:chExt cx="5784597" cy="16416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7C59412-5160-A346-251E-D93730942C3E}"/>
                    </a:ext>
                  </a:extLst>
                </p:cNvPr>
                <p:cNvSpPr txBox="1"/>
                <p:nvPr/>
              </p:nvSpPr>
              <p:spPr>
                <a:xfrm>
                  <a:off x="7082664" y="5977559"/>
                  <a:ext cx="57845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compared to contributions to</a:t>
                  </a:r>
                  <a:r>
                    <a:rPr lang="en-US" sz="180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a14:m>
                  <a:r>
                    <a:rPr lang="en-US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a14:m>
                  <a:r>
                    <a:rPr lang="en-US"/>
                    <a:t> from variances in:  </a:t>
                  </a: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7C59412-5160-A346-251E-D93730942C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664" y="5977559"/>
                  <a:ext cx="5784597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875" t="-1000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11F99CB-0D03-CC3F-82A8-348472D23576}"/>
                    </a:ext>
                  </a:extLst>
                </p:cNvPr>
                <p:cNvSpPr txBox="1"/>
                <p:nvPr/>
              </p:nvSpPr>
              <p:spPr>
                <a:xfrm>
                  <a:off x="7588452" y="6241771"/>
                  <a:ext cx="4087786" cy="13774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•</m:t>
                          </m:r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⊥)</m:t>
                          </m:r>
                        </m:sup>
                      </m:sSubSup>
                      <m:r>
                        <a:rPr lang="en-US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75µ</m:t>
                      </m:r>
                      <m:r>
                        <a:rPr lang="en-US" sz="1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/>
                    <a:t> (source location)</a:t>
                  </a:r>
                </a:p>
                <a:p>
                  <a:r>
                    <a:rPr lang="en-US"/>
                    <a:t>• </a:t>
                  </a:r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1005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1005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100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r>
                            <a:rPr lang="en-US" b="0" i="1">
                              <a:solidFill>
                                <a:srgbClr val="1005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.01</m:t>
                          </m:r>
                        </m:den>
                      </m:f>
                    </m:oMath>
                  </a14:m>
                  <a:r>
                    <a:rPr lang="en-US"/>
                    <a:t> (magnetic field)</a:t>
                  </a:r>
                </a:p>
                <a:p>
                  <a:r>
                    <a:rPr lang="en-US"/>
                    <a:t>•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FF00E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F00E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FF00ED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>
                              <a:solidFill>
                                <a:srgbClr val="FF00ED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>
                              <a:solidFill>
                                <a:srgbClr val="FF00E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⊥)</m:t>
                          </m:r>
                        </m:sup>
                      </m:sSubSup>
                      <m:r>
                        <a:rPr lang="en-US" i="1">
                          <a:solidFill>
                            <a:srgbClr val="FF00E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>
                          <a:solidFill>
                            <a:srgbClr val="FF00E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25µ</m:t>
                      </m:r>
                      <m:r>
                        <a:rPr lang="en-US" b="0" i="1">
                          <a:solidFill>
                            <a:srgbClr val="FF00E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>
                      <a:solidFill>
                        <a:srgbClr val="FF00ED"/>
                      </a:solidFill>
                    </a:rPr>
                    <a:t>  </a:t>
                  </a:r>
                  <a:r>
                    <a:rPr lang="en-US"/>
                    <a:t>(fiducial wire positions)</a:t>
                  </a:r>
                </a:p>
                <a:p>
                  <a:r>
                    <a:rPr lang="en-US"/>
                    <a:t>•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A90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A90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00A90F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solidFill>
                            <a:srgbClr val="00A9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>
                          <a:solidFill>
                            <a:srgbClr val="00A9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20µ</m:t>
                      </m:r>
                      <m:r>
                        <a:rPr lang="en-US" b="0" i="1">
                          <a:solidFill>
                            <a:srgbClr val="00A90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/>
                    <a:t> (shadow positions)</a:t>
                  </a: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11F99CB-0D03-CC3F-82A8-348472D235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452" y="6241771"/>
                  <a:ext cx="4087786" cy="1377428"/>
                </a:xfrm>
                <a:prstGeom prst="rect">
                  <a:avLst/>
                </a:prstGeom>
                <a:blipFill>
                  <a:blip r:embed="rId17"/>
                  <a:stretch>
                    <a:fillRect l="-1238" t="-5505" r="-310" b="-55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5162DD09-2872-F1F1-C875-8704FC96798C}"/>
              </a:ext>
            </a:extLst>
          </p:cNvPr>
          <p:cNvGrpSpPr/>
          <p:nvPr/>
        </p:nvGrpSpPr>
        <p:grpSpPr>
          <a:xfrm>
            <a:off x="643980" y="4141872"/>
            <a:ext cx="11463314" cy="3289770"/>
            <a:chOff x="643980" y="4141872"/>
            <a:chExt cx="11463314" cy="328977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03D3E65-5E28-4826-61EF-794D6384761B}"/>
                </a:ext>
              </a:extLst>
            </p:cNvPr>
            <p:cNvGrpSpPr/>
            <p:nvPr/>
          </p:nvGrpSpPr>
          <p:grpSpPr>
            <a:xfrm>
              <a:off x="643980" y="4141872"/>
              <a:ext cx="11463314" cy="3289770"/>
              <a:chOff x="643980" y="4128620"/>
              <a:chExt cx="11463314" cy="328977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45E1ED0-884C-28A6-5F2B-C62F73F8FCB3}"/>
                  </a:ext>
                </a:extLst>
              </p:cNvPr>
              <p:cNvGrpSpPr/>
              <p:nvPr/>
            </p:nvGrpSpPr>
            <p:grpSpPr>
              <a:xfrm>
                <a:off x="643980" y="4128620"/>
                <a:ext cx="11463314" cy="3289770"/>
                <a:chOff x="643980" y="4128620"/>
                <a:chExt cx="11463314" cy="3289770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2C658520-3827-816F-D4AE-ECA5F08BA56C}"/>
                    </a:ext>
                  </a:extLst>
                </p:cNvPr>
                <p:cNvGrpSpPr/>
                <p:nvPr/>
              </p:nvGrpSpPr>
              <p:grpSpPr>
                <a:xfrm>
                  <a:off x="643980" y="4128620"/>
                  <a:ext cx="11199413" cy="1747781"/>
                  <a:chOff x="643980" y="4128620"/>
                  <a:chExt cx="11199413" cy="1747781"/>
                </a:xfrm>
              </p:grpSpPr>
              <p:pic>
                <p:nvPicPr>
                  <p:cNvPr id="103" name="Picture 10" descr="fig_form2.png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3921" y="4371693"/>
                    <a:ext cx="10475088" cy="1504708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6" name="TextBox 5">
                        <a:extLst>
                          <a:ext uri="{FF2B5EF4-FFF2-40B4-BE49-F238E27FC236}">
                            <a16:creationId xmlns:a16="http://schemas.microsoft.com/office/drawing/2014/main" id="{A74679E6-AEE3-8EC1-34E1-5DC4A47A850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3980" y="4128620"/>
                        <a:ext cx="11199413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/>
                          <a:t>Error (</a:t>
                        </a:r>
                        <a14:m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a14:m>
                        <a:r>
                          <a:rPr lang="en-US" sz="2400"/>
                          <a:t> in electron energy propagates from errors in 4 independent variables:  </a:t>
                        </a:r>
                      </a:p>
                    </p:txBody>
                  </p:sp>
                </mc:Choice>
                <mc:Fallback>
                  <p:sp>
                    <p:nvSpPr>
                      <p:cNvPr id="6" name="TextBox 5">
                        <a:extLst>
                          <a:ext uri="{FF2B5EF4-FFF2-40B4-BE49-F238E27FC236}">
                            <a16:creationId xmlns:a16="http://schemas.microsoft.com/office/drawing/2014/main" id="{A74679E6-AEE3-8EC1-34E1-5DC4A47A850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43980" y="4128620"/>
                        <a:ext cx="11199413" cy="461665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793" t="-7895" b="-2631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7" name="TextBox 6">
                        <a:extLst>
                          <a:ext uri="{FF2B5EF4-FFF2-40B4-BE49-F238E27FC236}">
                            <a16:creationId xmlns:a16="http://schemas.microsoft.com/office/drawing/2014/main" id="{A0286E70-2D3E-4AC9-B5E2-D29F1A6FD2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32350" y="4904911"/>
                        <a:ext cx="609782" cy="4616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A90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A90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00A9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solidFill>
                                        <a:srgbClr val="00A90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sz="2400">
                          <a:solidFill>
                            <a:srgbClr val="00A90F"/>
                          </a:solidFill>
                        </a:endParaRPr>
                      </a:p>
                    </p:txBody>
                  </p:sp>
                </mc:Choice>
                <mc:Fallback>
                  <p:sp>
                    <p:nvSpPr>
                      <p:cNvPr id="7" name="TextBox 6">
                        <a:extLst>
                          <a:ext uri="{FF2B5EF4-FFF2-40B4-BE49-F238E27FC236}">
                            <a16:creationId xmlns:a16="http://schemas.microsoft.com/office/drawing/2014/main" id="{A0286E70-2D3E-4AC9-B5E2-D29F1A6FD25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32350" y="4904911"/>
                        <a:ext cx="609782" cy="461665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923D6425-1C38-F222-C0F2-2883FF0D89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28893" y="4883691"/>
                        <a:ext cx="609782" cy="5216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FF00ED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FF00ED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FF00ED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solidFill>
                                        <a:srgbClr val="FF00ED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sz="2400">
                          <a:solidFill>
                            <a:srgbClr val="FF00ED"/>
                          </a:solidFill>
                        </a:endParaRPr>
                      </a:p>
                    </p:txBody>
                  </p:sp>
                </mc:Choice>
                <mc:Fallback>
                  <p:sp>
                    <p:nvSpPr>
                      <p:cNvPr id="8" name="TextBox 7">
                        <a:extLst>
                          <a:ext uri="{FF2B5EF4-FFF2-40B4-BE49-F238E27FC236}">
                            <a16:creationId xmlns:a16="http://schemas.microsoft.com/office/drawing/2014/main" id="{923D6425-1C38-F222-C0F2-2883FF0D899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128893" y="4883691"/>
                        <a:ext cx="609782" cy="521618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1190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0CC9AB6B-C8E0-88AC-258F-4A62FBE52EF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897169" y="4874046"/>
                        <a:ext cx="609782" cy="468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sz="2400">
                          <a:solidFill>
                            <a:srgbClr val="FF00ED"/>
                          </a:solidFill>
                        </a:endParaRPr>
                      </a:p>
                    </p:txBody>
                  </p:sp>
                </mc:Choice>
                <mc:Fallback>
                  <p:sp>
                    <p:nvSpPr>
                      <p:cNvPr id="9" name="TextBox 8">
                        <a:extLst>
                          <a:ext uri="{FF2B5EF4-FFF2-40B4-BE49-F238E27FC236}">
                            <a16:creationId xmlns:a16="http://schemas.microsoft.com/office/drawing/2014/main" id="{0CC9AB6B-C8E0-88AC-258F-4A62FBE52EF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897169" y="4874046"/>
                        <a:ext cx="609782" cy="46897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526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A461BEEE-D2A4-2864-12A1-0C1D03E3665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720900" y="4656057"/>
                        <a:ext cx="609782" cy="46685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1005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1005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rgbClr val="1005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400" b="0" i="1">
                                      <a:solidFill>
                                        <a:srgbClr val="1005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m:oMathPara>
                        </a14:m>
                        <a:endParaRPr lang="en-US" sz="2400">
                          <a:solidFill>
                            <a:srgbClr val="1005FF"/>
                          </a:solidFill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1" name="TextBox 10">
                        <a:extLst>
                          <a:ext uri="{FF2B5EF4-FFF2-40B4-BE49-F238E27FC236}">
                            <a16:creationId xmlns:a16="http://schemas.microsoft.com/office/drawing/2014/main" id="{A461BEEE-D2A4-2864-12A1-0C1D03E3665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720900" y="4656057"/>
                        <a:ext cx="609782" cy="46685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5263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E66288D1-7650-1D82-0B11-353C413B6B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25841" y="5754441"/>
                      <a:ext cx="1497397" cy="132343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000">
                          <a:solidFill>
                            <a:srgbClr val="00A90F"/>
                          </a:solidFill>
                        </a:rPr>
                        <a:t>shadow 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rgbClr val="00A90F"/>
                          </a:solidFill>
                        </a:rPr>
                        <a:t>positions:</a:t>
                      </a: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A90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A90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>
                                    <a:solidFill>
                                      <a:srgbClr val="00A90F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A90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sz="2000" b="0" i="1">
                                <a:solidFill>
                                  <a:srgbClr val="00A90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20µ</m:t>
                            </m:r>
                            <m:r>
                              <a:rPr lang="en-US" sz="2000" b="0" i="1">
                                <a:solidFill>
                                  <a:srgbClr val="00A90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000" b="0">
                        <a:solidFill>
                          <a:srgbClr val="00A90F"/>
                        </a:solidFill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en-US" sz="2000">
                          <a:solidFill>
                            <a:srgbClr val="00A90F"/>
                          </a:solidFill>
                        </a:rPr>
                        <a:t>(≲ IP pixel)</a:t>
                      </a:r>
                    </a:p>
                  </p:txBody>
                </p:sp>
              </mc:Choice>
              <mc:Fallback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E66288D1-7650-1D82-0B11-353C413B6BA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25841" y="5754441"/>
                      <a:ext cx="1497397" cy="132343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681" t="-2857" r="-2521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D4C738CA-E7D5-7221-A917-DA6AAB4EFF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03346" y="5762552"/>
                      <a:ext cx="1810111" cy="165583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000">
                          <a:solidFill>
                            <a:srgbClr val="FF00ED"/>
                          </a:solidFill>
                        </a:rPr>
                        <a:t>fiducial wire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rgbClr val="FF00ED"/>
                          </a:solidFill>
                        </a:rPr>
                        <a:t>positions:</a:t>
                      </a: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ED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ED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>
                                    <a:solidFill>
                                      <a:srgbClr val="FF00ED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US" sz="2000" b="0" i="1">
                                <a:solidFill>
                                  <a:srgbClr val="FF00E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≈25µ</m:t>
                            </m:r>
                            <m:r>
                              <a:rPr lang="en-US" sz="2000" b="0" i="1">
                                <a:solidFill>
                                  <a:srgbClr val="FF00ED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000" b="0">
                        <a:solidFill>
                          <a:srgbClr val="FF00ED"/>
                        </a:solidFill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en-US" sz="2000">
                          <a:solidFill>
                            <a:srgbClr val="FF00ED"/>
                          </a:solidFill>
                        </a:rPr>
                        <a:t>(CNC machin-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rgbClr val="FF00ED"/>
                          </a:solidFill>
                        </a:rPr>
                        <a:t>ing precision) </a:t>
                      </a:r>
                    </a:p>
                  </p:txBody>
                </p:sp>
              </mc:Choice>
              <mc:Fallback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D4C738CA-E7D5-7221-A917-DA6AAB4EFFE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03346" y="5762552"/>
                      <a:ext cx="1810111" cy="1655838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497" t="-1515" r="-3497" b="-53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685C7387-F9FB-3881-1138-24D1F320604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713884" y="5775769"/>
                      <a:ext cx="1667443" cy="16312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source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position:</a:t>
                      </a: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r>
                              <a:rPr lang="en-US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75µ</m:t>
                            </m:r>
                            <m:r>
                              <a:rPr lang="en-US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US" sz="2000" b="0">
                        <a:solidFill>
                          <a:srgbClr val="FF0000"/>
                        </a:solidFill>
                        <a:ea typeface="Cambria Math" panose="02040503050406030204" pitchFamily="18" charset="0"/>
                      </a:endParaRPr>
                    </a:p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(X-ray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rgbClr val="FF0000"/>
                          </a:solidFill>
                        </a:rPr>
                        <a:t>triangulation)</a:t>
                      </a:r>
                    </a:p>
                  </p:txBody>
                </p:sp>
              </mc:Choice>
              <mc:Fallback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685C7387-F9FB-3881-1138-24D1F320604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13884" y="5775769"/>
                      <a:ext cx="1667443" cy="1631216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008" t="-2326" r="-3008" b="-5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703414F8-4946-E3D1-1FAA-3564E62E128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88069" y="5745312"/>
                      <a:ext cx="1619225" cy="16312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000">
                          <a:solidFill>
                            <a:srgbClr val="1005FF"/>
                          </a:solidFill>
                        </a:rPr>
                        <a:t>magnetic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rgbClr val="1005FF"/>
                          </a:solidFill>
                        </a:rPr>
                        <a:t>field:</a:t>
                      </a: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solidFill>
                                      <a:srgbClr val="1005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1005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1005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rgbClr val="1005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1005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solidFill>
                                          <a:srgbClr val="1005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solidFill>
                                          <a:srgbClr val="1005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solidFill>
                                      <a:srgbClr val="1005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n-US" sz="2000" b="0" i="1">
                                    <a:solidFill>
                                      <a:srgbClr val="1005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.01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000">
                        <a:solidFill>
                          <a:srgbClr val="1005FF"/>
                        </a:solidFill>
                      </a:endParaRPr>
                    </a:p>
                    <a:p>
                      <a:pPr algn="ctr"/>
                      <a:r>
                        <a:rPr lang="en-US" sz="2000">
                          <a:solidFill>
                            <a:srgbClr val="1005FF"/>
                          </a:solidFill>
                        </a:rPr>
                        <a:t>(Hall probe</a:t>
                      </a:r>
                    </a:p>
                    <a:p>
                      <a:pPr algn="ctr"/>
                      <a:r>
                        <a:rPr lang="en-US" sz="2000">
                          <a:solidFill>
                            <a:srgbClr val="1005FF"/>
                          </a:solidFill>
                        </a:rPr>
                        <a:t>accuracy)</a:t>
                      </a:r>
                    </a:p>
                  </p:txBody>
                </p:sp>
              </mc:Choice>
              <mc:Fallback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703414F8-4946-E3D1-1FAA-3564E62E128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88069" y="5745312"/>
                      <a:ext cx="1619225" cy="163121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101" t="-2326" b="-697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2DBA158-A865-31A8-1C64-FF8C3820F559}"/>
                  </a:ext>
                </a:extLst>
              </p:cNvPr>
              <p:cNvSpPr/>
              <p:nvPr/>
            </p:nvSpPr>
            <p:spPr>
              <a:xfrm>
                <a:off x="2129733" y="5179225"/>
                <a:ext cx="284467" cy="376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E75D4F9-C5D3-9EEB-A910-2BB02553C521}"/>
                  </a:ext>
                </a:extLst>
              </p:cNvPr>
              <p:cNvSpPr/>
              <p:nvPr/>
            </p:nvSpPr>
            <p:spPr>
              <a:xfrm>
                <a:off x="5268405" y="5192725"/>
                <a:ext cx="284467" cy="376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B4C8F26-2611-D5F7-3D17-2A0DF644F064}"/>
                  </a:ext>
                </a:extLst>
              </p:cNvPr>
              <p:cNvSpPr/>
              <p:nvPr/>
            </p:nvSpPr>
            <p:spPr>
              <a:xfrm>
                <a:off x="8407078" y="5171501"/>
                <a:ext cx="284467" cy="376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D4B66F4-83F0-6ED5-D514-96A3F0B2332D}"/>
                    </a:ext>
                  </a:extLst>
                </p:cNvPr>
                <p:cNvSpPr txBox="1"/>
                <p:nvPr/>
              </p:nvSpPr>
              <p:spPr>
                <a:xfrm>
                  <a:off x="2004954" y="5122402"/>
                  <a:ext cx="4632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D4B66F4-83F0-6ED5-D514-96A3F0B233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4954" y="5122402"/>
                  <a:ext cx="463268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F7839A4-1180-EEDF-F776-610E9B11CA60}"/>
                    </a:ext>
                  </a:extLst>
                </p:cNvPr>
                <p:cNvSpPr txBox="1"/>
                <p:nvPr/>
              </p:nvSpPr>
              <p:spPr>
                <a:xfrm>
                  <a:off x="5166770" y="5112757"/>
                  <a:ext cx="4632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F7839A4-1180-EEDF-F776-610E9B11C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6770" y="5112757"/>
                  <a:ext cx="463268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873AB0F-E2C9-7300-97E5-9A24D623D89C}"/>
                    </a:ext>
                  </a:extLst>
                </p:cNvPr>
                <p:cNvSpPr txBox="1"/>
                <p:nvPr/>
              </p:nvSpPr>
              <p:spPr>
                <a:xfrm>
                  <a:off x="8302085" y="5114686"/>
                  <a:ext cx="4632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873AB0F-E2C9-7300-97E5-9A24D623D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085" y="5114686"/>
                  <a:ext cx="463268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87710" y="25940"/>
            <a:ext cx="8004147" cy="83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4000" b="1" strike="noStrike" spc="-1">
                <a:solidFill>
                  <a:srgbClr val="000000"/>
                </a:solidFill>
                <a:latin typeface="Calibri"/>
              </a:rPr>
              <a:t>Quantifying measurement error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02" name="TextBox 4"/>
          <p:cNvSpPr/>
          <p:nvPr/>
        </p:nvSpPr>
        <p:spPr>
          <a:xfrm>
            <a:off x="12284994" y="7283130"/>
            <a:ext cx="26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104" name="Picture 11" descr="fig_form1.png"/>
          <p:cNvPicPr/>
          <p:nvPr/>
        </p:nvPicPr>
        <p:blipFill>
          <a:blip r:embed="rId15"/>
          <a:stretch/>
        </p:blipFill>
        <p:spPr>
          <a:xfrm>
            <a:off x="6222587" y="978220"/>
            <a:ext cx="4414547" cy="2728584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12" descr="fig_setup2.png"/>
          <p:cNvPicPr/>
          <p:nvPr/>
        </p:nvPicPr>
        <p:blipFill>
          <a:blip r:embed="rId16"/>
          <a:stretch/>
        </p:blipFill>
        <p:spPr>
          <a:xfrm>
            <a:off x="117680" y="799710"/>
            <a:ext cx="6232320" cy="3178440"/>
          </a:xfrm>
          <a:prstGeom prst="rect">
            <a:avLst/>
          </a:prstGeom>
          <a:ln w="0"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14D6F4E-88C9-962E-8C33-1ABC8A00AECB}"/>
              </a:ext>
            </a:extLst>
          </p:cNvPr>
          <p:cNvGrpSpPr/>
          <p:nvPr/>
        </p:nvGrpSpPr>
        <p:grpSpPr>
          <a:xfrm>
            <a:off x="11251640" y="102408"/>
            <a:ext cx="1390230" cy="139650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5A273FA-EA09-81F9-7C88-2C3E7F9A88EA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FD4695-EDA2-DE03-F09A-BED6BA69B4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FBDB1E7-EF41-82EF-2765-B1413B0DB5CB}"/>
              </a:ext>
            </a:extLst>
          </p:cNvPr>
          <p:cNvSpPr txBox="1"/>
          <p:nvPr/>
        </p:nvSpPr>
        <p:spPr>
          <a:xfrm>
            <a:off x="6597570" y="682906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Electron trajectory formulas: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37" descr="fig_setup2.png"/>
          <p:cNvPicPr/>
          <p:nvPr/>
        </p:nvPicPr>
        <p:blipFill>
          <a:blip r:embed="rId2"/>
          <a:stretch/>
        </p:blipFill>
        <p:spPr>
          <a:xfrm>
            <a:off x="8765628" y="0"/>
            <a:ext cx="3934372" cy="2490952"/>
          </a:xfrm>
          <a:prstGeom prst="rect">
            <a:avLst/>
          </a:prstGeom>
          <a:ln w="0"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PlaceHolder 1"/>
              <p:cNvSpPr>
                <a:spLocks noGrp="1"/>
              </p:cNvSpPr>
              <p:nvPr>
                <p:ph type="title"/>
              </p:nvPr>
            </p:nvSpPr>
            <p:spPr>
              <a:xfrm>
                <a:off x="169210" y="87720"/>
                <a:ext cx="9211754" cy="80520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lIns="0" tIns="0" rIns="0" bIns="0" anchor="ctr">
                <a:no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:r>
                  <a:rPr lang="en-US" sz="4000" b="1" strike="noStrike" spc="-1">
                    <a:solidFill>
                      <a:srgbClr val="000000"/>
                    </a:solidFill>
                    <a:latin typeface="Calibri"/>
                  </a:rPr>
                  <a:t>Measurement error contours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trike="noStrike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0" strike="noStrike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000" b="0" i="0" strike="noStrike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4000" b="1" i="1" strike="noStrike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4000" b="0" i="1" strike="noStrike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=1.5 </m:t>
                    </m:r>
                    <m:r>
                      <m:rPr>
                        <m:sty m:val="p"/>
                      </m:rPr>
                      <a:rPr lang="en-US" sz="4000" b="0" i="0" strike="noStrike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4000" strike="noStrike" spc="-1">
                    <a:latin typeface="Arial"/>
                  </a:rPr>
                  <a:t>)</a:t>
                </a:r>
              </a:p>
            </p:txBody>
          </p:sp>
        </mc:Choice>
        <mc:Fallback>
          <p:sp>
            <p:nvSpPr>
              <p:cNvPr id="114" name="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9210" y="87720"/>
                <a:ext cx="9211754" cy="805200"/>
              </a:xfrm>
              <a:prstGeom prst="rect">
                <a:avLst/>
              </a:prstGeom>
              <a:blipFill>
                <a:blip r:embed="rId3"/>
                <a:stretch>
                  <a:fillRect l="-3444" t="-7692" b="-26154"/>
                </a:stretch>
              </a:blipFill>
              <a:ln w="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3"/>
          <p:cNvSpPr/>
          <p:nvPr/>
        </p:nvSpPr>
        <p:spPr>
          <a:xfrm>
            <a:off x="12285000" y="7213680"/>
            <a:ext cx="26964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4</a:t>
            </a:r>
            <a:endParaRPr lang="en-US" sz="1100" b="0" strike="noStrike" spc="-1">
              <a:latin typeface="Arial"/>
            </a:endParaRPr>
          </a:p>
        </p:txBody>
      </p:sp>
      <p:pic>
        <p:nvPicPr>
          <p:cNvPr id="118" name="Picture 15" descr="fig_errScan1.png"/>
          <p:cNvPicPr/>
          <p:nvPr/>
        </p:nvPicPr>
        <p:blipFill>
          <a:blip r:embed="rId4"/>
          <a:srcRect l="9325" r="70833"/>
          <a:stretch/>
        </p:blipFill>
        <p:spPr>
          <a:xfrm>
            <a:off x="1002721" y="1002651"/>
            <a:ext cx="3573738" cy="3253552"/>
          </a:xfrm>
          <a:prstGeom prst="rect">
            <a:avLst/>
          </a:prstGeom>
          <a:ln w="0">
            <a:noFill/>
          </a:ln>
        </p:spPr>
      </p:pic>
      <p:sp>
        <p:nvSpPr>
          <p:cNvPr id="119" name="TextBox 1"/>
          <p:cNvSpPr/>
          <p:nvPr/>
        </p:nvSpPr>
        <p:spPr>
          <a:xfrm>
            <a:off x="3308197" y="1246801"/>
            <a:ext cx="1192355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D=5 cm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L=3 m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921522-B9A5-18AE-4815-EB78EEA6BBE5}"/>
              </a:ext>
            </a:extLst>
          </p:cNvPr>
          <p:cNvGrpSpPr/>
          <p:nvPr/>
        </p:nvGrpSpPr>
        <p:grpSpPr>
          <a:xfrm>
            <a:off x="4732156" y="1002651"/>
            <a:ext cx="3463337" cy="3253552"/>
            <a:chOff x="4732156" y="1002651"/>
            <a:chExt cx="3463337" cy="3253552"/>
          </a:xfrm>
        </p:grpSpPr>
        <p:pic>
          <p:nvPicPr>
            <p:cNvPr id="2" name="Picture 15" descr="fig_errScan1.png">
              <a:extLst>
                <a:ext uri="{FF2B5EF4-FFF2-40B4-BE49-F238E27FC236}">
                  <a16:creationId xmlns:a16="http://schemas.microsoft.com/office/drawing/2014/main" id="{A57797E7-4A1D-BBFF-83CC-C3977F708ADD}"/>
                </a:ext>
              </a:extLst>
            </p:cNvPr>
            <p:cNvPicPr/>
            <p:nvPr/>
          </p:nvPicPr>
          <p:blipFill>
            <a:blip r:embed="rId4"/>
            <a:srcRect l="71465" r="8785"/>
            <a:stretch/>
          </p:blipFill>
          <p:spPr>
            <a:xfrm>
              <a:off x="4732156" y="1002651"/>
              <a:ext cx="3463337" cy="3253552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" name="TextBox 1">
              <a:extLst>
                <a:ext uri="{FF2B5EF4-FFF2-40B4-BE49-F238E27FC236}">
                  <a16:creationId xmlns:a16="http://schemas.microsoft.com/office/drawing/2014/main" id="{DABDCCE0-DF02-E3F7-5141-87BF06320D0B}"/>
                </a:ext>
              </a:extLst>
            </p:cNvPr>
            <p:cNvSpPr/>
            <p:nvPr/>
          </p:nvSpPr>
          <p:spPr>
            <a:xfrm>
              <a:off x="6863560" y="1248730"/>
              <a:ext cx="1192355" cy="82954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2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D=5 cm 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2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L=3 m</a:t>
              </a:r>
              <a:endParaRPr lang="en-US" sz="2400" b="0" strike="noStrike" spc="-1">
                <a:latin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47AAB-F376-17BE-1B69-FB8E76BAC832}"/>
              </a:ext>
            </a:extLst>
          </p:cNvPr>
          <p:cNvGrpSpPr/>
          <p:nvPr/>
        </p:nvGrpSpPr>
        <p:grpSpPr>
          <a:xfrm>
            <a:off x="1048686" y="4016219"/>
            <a:ext cx="7199454" cy="3568547"/>
            <a:chOff x="1048686" y="4016219"/>
            <a:chExt cx="7199454" cy="3568547"/>
          </a:xfrm>
        </p:grpSpPr>
        <p:pic>
          <p:nvPicPr>
            <p:cNvPr id="117" name="Picture 14" descr="fig_errScan2.png"/>
            <p:cNvPicPr/>
            <p:nvPr/>
          </p:nvPicPr>
          <p:blipFill>
            <a:blip r:embed="rId5"/>
            <a:srcRect l="9471" r="49927"/>
            <a:stretch/>
          </p:blipFill>
          <p:spPr>
            <a:xfrm>
              <a:off x="1048686" y="4016219"/>
              <a:ext cx="7199454" cy="3568547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0" name="TextBox 5"/>
            <p:cNvSpPr/>
            <p:nvPr/>
          </p:nvSpPr>
          <p:spPr>
            <a:xfrm>
              <a:off x="3171888" y="4295943"/>
              <a:ext cx="1278918" cy="82954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2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D=10 cm</a:t>
              </a:r>
              <a:endParaRPr lang="en-US" sz="2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2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L=10 m</a:t>
              </a:r>
              <a:endParaRPr lang="en-US" sz="2400" b="0" strike="noStrike" spc="-1">
                <a:latin typeface="Arial"/>
              </a:endParaRPr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9B47EDDD-42E6-CFC8-10A2-0270162A5549}"/>
                </a:ext>
              </a:extLst>
            </p:cNvPr>
            <p:cNvSpPr/>
            <p:nvPr/>
          </p:nvSpPr>
          <p:spPr>
            <a:xfrm>
              <a:off x="6819846" y="4297870"/>
              <a:ext cx="1278918" cy="82954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US" sz="2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D=10 cm</a:t>
              </a:r>
              <a:endParaRPr lang="en-US" sz="2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lang="en-US" sz="2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L=10 m</a:t>
              </a:r>
              <a:endParaRPr lang="en-US" sz="2400" b="0" strike="noStrike" spc="-1">
                <a:latin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9BBF23E-8471-95D7-25DF-75ED830701A9}"/>
              </a:ext>
            </a:extLst>
          </p:cNvPr>
          <p:cNvSpPr txBox="1"/>
          <p:nvPr/>
        </p:nvSpPr>
        <p:spPr>
          <a:xfrm>
            <a:off x="8389701" y="3200400"/>
            <a:ext cx="418255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Such contours are</a:t>
            </a:r>
          </a:p>
          <a:p>
            <a:pPr algn="ctr"/>
            <a:r>
              <a:rPr lang="en-US" sz="2800" b="1"/>
              <a:t>essential for evaluating</a:t>
            </a:r>
          </a:p>
          <a:p>
            <a:pPr algn="ctr"/>
            <a:r>
              <a:rPr lang="en-US" sz="2800" b="1"/>
              <a:t>spectrometer designs</a:t>
            </a:r>
          </a:p>
          <a:p>
            <a:pPr algn="ctr"/>
            <a:r>
              <a:rPr lang="en-US" sz="2800" b="1"/>
              <a:t>for a specified energy</a:t>
            </a:r>
          </a:p>
          <a:p>
            <a:pPr algn="ctr"/>
            <a:r>
              <a:rPr lang="en-US" sz="2800" b="1"/>
              <a:t>range (E), space (L), </a:t>
            </a:r>
          </a:p>
          <a:p>
            <a:pPr algn="ctr"/>
            <a:r>
              <a:rPr lang="en-US" sz="2800" b="1"/>
              <a:t>and accuracy (∆E/E).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FF085AF-0389-3CE3-655A-ECAA59C420EC}"/>
              </a:ext>
            </a:extLst>
          </p:cNvPr>
          <p:cNvGrpSpPr/>
          <p:nvPr/>
        </p:nvGrpSpPr>
        <p:grpSpPr>
          <a:xfrm>
            <a:off x="11251640" y="102408"/>
            <a:ext cx="1390230" cy="1396503"/>
            <a:chOff x="3303214" y="2758382"/>
            <a:chExt cx="1424847" cy="140978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6C773B2-4872-41AA-36AB-67BEE32FDEE8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830332-DFB9-0751-7D67-69E060057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D3DC9E9-6CEE-C030-BED3-4764674001AC}"/>
              </a:ext>
            </a:extLst>
          </p:cNvPr>
          <p:cNvSpPr txBox="1"/>
          <p:nvPr/>
        </p:nvSpPr>
        <p:spPr>
          <a:xfrm>
            <a:off x="0" y="6653053"/>
            <a:ext cx="1270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Energy-dependent shape &amp; contrast of wire shadows provide </a:t>
            </a:r>
          </a:p>
          <a:p>
            <a:pPr algn="ctr"/>
            <a:r>
              <a:rPr lang="en-US" sz="2800" b="1"/>
              <a:t>an independent (albeit coarse) e-spectrometer.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76D5F-3D1A-5F79-1485-FC62B9B773C2}"/>
              </a:ext>
            </a:extLst>
          </p:cNvPr>
          <p:cNvSpPr txBox="1"/>
          <p:nvPr/>
        </p:nvSpPr>
        <p:spPr>
          <a:xfrm>
            <a:off x="75960" y="62217"/>
            <a:ext cx="5913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Design of fiducial wires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5821C-FCD2-8180-199E-3A1646C9E889}"/>
              </a:ext>
            </a:extLst>
          </p:cNvPr>
          <p:cNvSpPr txBox="1"/>
          <p:nvPr/>
        </p:nvSpPr>
        <p:spPr>
          <a:xfrm>
            <a:off x="898635" y="838683"/>
            <a:ext cx="1996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• cylindrical</a:t>
            </a:r>
          </a:p>
          <a:p>
            <a:pPr algn="ctr"/>
            <a:r>
              <a:rPr lang="en-US" sz="2000"/>
              <a:t>(𝜃-independent)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3DDBF8-B202-72B8-8C3D-560345ED5D99}"/>
                  </a:ext>
                </a:extLst>
              </p:cNvPr>
              <p:cNvSpPr txBox="1"/>
              <p:nvPr/>
            </p:nvSpPr>
            <p:spPr>
              <a:xfrm>
                <a:off x="4241943" y="838683"/>
                <a:ext cx="2831224" cy="73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/>
                  <a:t>• diameter ~ pixel width</a:t>
                </a:r>
              </a:p>
              <a:p>
                <a:pPr algn="ctr"/>
                <a:r>
                  <a:rPr lang="en-US" sz="2000"/>
                  <a:t>(minimize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3DDBF8-B202-72B8-8C3D-560345ED5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943" y="838683"/>
                <a:ext cx="2831224" cy="732508"/>
              </a:xfrm>
              <a:prstGeom prst="rect">
                <a:avLst/>
              </a:prstGeom>
              <a:blipFill>
                <a:blip r:embed="rId3"/>
                <a:stretch>
                  <a:fillRect l="-1794" t="-5172" r="-2242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C12C473-012F-0D78-B54F-8E56B877A83A}"/>
              </a:ext>
            </a:extLst>
          </p:cNvPr>
          <p:cNvSpPr txBox="1"/>
          <p:nvPr/>
        </p:nvSpPr>
        <p:spPr>
          <a:xfrm>
            <a:off x="7677806" y="852580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• high Z</a:t>
            </a:r>
          </a:p>
          <a:p>
            <a:pPr algn="ctr"/>
            <a:r>
              <a:rPr lang="en-US"/>
              <a:t>(high-contrast shadow)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8B1CA-E807-AC7B-1441-BCC86CA2F8FB}"/>
              </a:ext>
            </a:extLst>
          </p:cNvPr>
          <p:cNvSpPr txBox="1"/>
          <p:nvPr/>
        </p:nvSpPr>
        <p:spPr>
          <a:xfrm>
            <a:off x="203377" y="1639610"/>
            <a:ext cx="10423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GEANT4 simulations reveal energy-dependent shadow shapes: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94F8A6-3B21-8E18-7309-236DFE7175BA}"/>
              </a:ext>
            </a:extLst>
          </p:cNvPr>
          <p:cNvGrpSpPr/>
          <p:nvPr/>
        </p:nvGrpSpPr>
        <p:grpSpPr>
          <a:xfrm>
            <a:off x="669415" y="2231249"/>
            <a:ext cx="5144551" cy="4180200"/>
            <a:chOff x="795541" y="2231249"/>
            <a:chExt cx="5144551" cy="4180200"/>
          </a:xfrm>
        </p:grpSpPr>
        <p:pic>
          <p:nvPicPr>
            <p:cNvPr id="14" name="Picture 13" descr="A graph of a normal distribution&#10;&#10;AI-generated content may be incorrect.">
              <a:extLst>
                <a:ext uri="{FF2B5EF4-FFF2-40B4-BE49-F238E27FC236}">
                  <a16:creationId xmlns:a16="http://schemas.microsoft.com/office/drawing/2014/main" id="{20D45464-297C-0DAF-CFC0-1637EAC94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11" y="2231249"/>
              <a:ext cx="5105181" cy="418020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453B990-7B55-263B-EC55-33260674C3DA}"/>
                    </a:ext>
                  </a:extLst>
                </p:cNvPr>
                <p:cNvSpPr txBox="1"/>
                <p:nvPr/>
              </p:nvSpPr>
              <p:spPr>
                <a:xfrm rot="16200000">
                  <a:off x="-417034" y="4021330"/>
                  <a:ext cx="288681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 panose="02040503050406030204" pitchFamily="18" charset="0"/>
                                </a:rPr>
                                <m:t>𝑠𝑐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2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</m:oMath>
                  </a14:m>
                  <a:r>
                    <a:rPr lang="en-US" sz="2400"/>
                    <a:t> (arb. units)</a:t>
                  </a: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453B990-7B55-263B-EC55-33260674C3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417034" y="4021330"/>
                  <a:ext cx="2886816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21053" t="-2193" r="-186842" b="-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8B168C4-8A3D-2273-F160-E5F7C02A4027}"/>
                </a:ext>
              </a:extLst>
            </p:cNvPr>
            <p:cNvSpPr/>
            <p:nvPr/>
          </p:nvSpPr>
          <p:spPr>
            <a:xfrm>
              <a:off x="2128345" y="2412124"/>
              <a:ext cx="583324" cy="580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3CA1A1-E0F6-BF0A-521B-7F634AE62EF8}"/>
              </a:ext>
            </a:extLst>
          </p:cNvPr>
          <p:cNvGrpSpPr/>
          <p:nvPr/>
        </p:nvGrpSpPr>
        <p:grpSpPr>
          <a:xfrm>
            <a:off x="6417836" y="2299837"/>
            <a:ext cx="5816145" cy="4180199"/>
            <a:chOff x="6149818" y="2299837"/>
            <a:chExt cx="5816145" cy="4180199"/>
          </a:xfrm>
        </p:grpSpPr>
        <p:pic>
          <p:nvPicPr>
            <p:cNvPr id="16" name="Picture 15" descr="A graph of a graph of a function&#10;&#10;AI-generated content may be incorrect.">
              <a:extLst>
                <a:ext uri="{FF2B5EF4-FFF2-40B4-BE49-F238E27FC236}">
                  <a16:creationId xmlns:a16="http://schemas.microsoft.com/office/drawing/2014/main" id="{0C51785B-B8F0-6561-E1AB-6BF52FB06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374" y="2299837"/>
              <a:ext cx="5364589" cy="418019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E4B52-7F85-A99C-DCD6-A14CB4FC8853}"/>
                </a:ext>
              </a:extLst>
            </p:cNvPr>
            <p:cNvSpPr txBox="1"/>
            <p:nvPr/>
          </p:nvSpPr>
          <p:spPr>
            <a:xfrm rot="16200000">
              <a:off x="4950131" y="3810360"/>
              <a:ext cx="323037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/>
                <a:t>Relative recorded </a:t>
              </a:r>
            </a:p>
            <a:p>
              <a:pPr algn="ctr"/>
              <a:r>
                <a:rPr lang="en-US" sz="2400"/>
                <a:t>brightness at detector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DD88B9-D445-0E83-2659-742D449D5F5F}"/>
                </a:ext>
              </a:extLst>
            </p:cNvPr>
            <p:cNvSpPr/>
            <p:nvPr/>
          </p:nvSpPr>
          <p:spPr>
            <a:xfrm>
              <a:off x="7656791" y="2469933"/>
              <a:ext cx="583324" cy="580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Down Arrow 24">
            <a:extLst>
              <a:ext uri="{FF2B5EF4-FFF2-40B4-BE49-F238E27FC236}">
                <a16:creationId xmlns:a16="http://schemas.microsoft.com/office/drawing/2014/main" id="{4643E8F6-FDD5-DD45-9AF1-6B6A9B85E8E7}"/>
              </a:ext>
            </a:extLst>
          </p:cNvPr>
          <p:cNvSpPr/>
          <p:nvPr/>
        </p:nvSpPr>
        <p:spPr>
          <a:xfrm>
            <a:off x="10481310" y="2412124"/>
            <a:ext cx="202263" cy="308216"/>
          </a:xfrm>
          <a:prstGeom prst="downArrow">
            <a:avLst/>
          </a:prstGeom>
          <a:solidFill>
            <a:srgbClr val="FF00ED"/>
          </a:solidFill>
          <a:ln>
            <a:solidFill>
              <a:srgbClr val="FF00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0E5B77-ED3B-26D7-B5A3-9DBD1FA4F1F5}"/>
              </a:ext>
            </a:extLst>
          </p:cNvPr>
          <p:cNvGrpSpPr/>
          <p:nvPr/>
        </p:nvGrpSpPr>
        <p:grpSpPr>
          <a:xfrm>
            <a:off x="11235874" y="102408"/>
            <a:ext cx="1390230" cy="1396503"/>
            <a:chOff x="3303214" y="2758382"/>
            <a:chExt cx="1424847" cy="14097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CB2325-2FDD-B713-2DC9-33C5CFBFBFD7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433C21-8ED4-1AB0-1A46-187B49CF9C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468AB3F-23D0-2933-AACB-533E87362CCC}"/>
              </a:ext>
            </a:extLst>
          </p:cNvPr>
          <p:cNvSpPr txBox="1"/>
          <p:nvPr/>
        </p:nvSpPr>
        <p:spPr>
          <a:xfrm>
            <a:off x="189185" y="110355"/>
            <a:ext cx="919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Everyday analysis of real data (Ex. 1)</a:t>
            </a:r>
          </a:p>
        </p:txBody>
      </p:sp>
      <p:pic>
        <p:nvPicPr>
          <p:cNvPr id="8" name="Picture 7" descr="A graph showing a blue line&#10;&#10;AI-generated content may be incorrect.">
            <a:extLst>
              <a:ext uri="{FF2B5EF4-FFF2-40B4-BE49-F238E27FC236}">
                <a16:creationId xmlns:a16="http://schemas.microsoft.com/office/drawing/2014/main" id="{756889D3-AC57-3430-26C1-853ADCAA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983"/>
            <a:ext cx="10373710" cy="4555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17F3E1-7FDC-E021-A185-2AC169FC0BCA}"/>
              </a:ext>
            </a:extLst>
          </p:cNvPr>
          <p:cNvSpPr txBox="1"/>
          <p:nvPr/>
        </p:nvSpPr>
        <p:spPr>
          <a:xfrm>
            <a:off x="4998348" y="595237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 [pixel no.]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B34293-FE35-2318-DEB1-107F192A939E}"/>
              </a:ext>
            </a:extLst>
          </p:cNvPr>
          <p:cNvSpPr txBox="1"/>
          <p:nvPr/>
        </p:nvSpPr>
        <p:spPr>
          <a:xfrm>
            <a:off x="268018" y="882863"/>
            <a:ext cx="4283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Step 1) examine raw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B701C-7156-AAC3-13DD-90367D7F1F1B}"/>
                  </a:ext>
                </a:extLst>
              </p:cNvPr>
              <p:cNvSpPr txBox="1"/>
              <p:nvPr/>
            </p:nvSpPr>
            <p:spPr>
              <a:xfrm>
                <a:off x="9884978" y="2222935"/>
                <a:ext cx="2714397" cy="1347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/>
                  <a:t>• perfectly straight </a:t>
                </a:r>
              </a:p>
              <a:p>
                <a:r>
                  <a:rPr lang="en-US" sz="2000"/>
                  <a:t>   electron “streak”</a:t>
                </a:r>
              </a:p>
              <a:p>
                <a:r>
                  <a:rPr lang="en-US" sz="2000"/>
                  <a:t>   with E-independent</a:t>
                </a:r>
              </a:p>
              <a:p>
                <a:r>
                  <a:rPr lang="en-US" sz="2000"/>
                  <a:t>   width 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000"/>
                  <a:t> ~ 1 mrad.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DB701C-7156-AAC3-13DD-90367D7F1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4978" y="2222935"/>
                <a:ext cx="2714397" cy="1347613"/>
              </a:xfrm>
              <a:prstGeom prst="rect">
                <a:avLst/>
              </a:prstGeom>
              <a:blipFill>
                <a:blip r:embed="rId4"/>
                <a:stretch>
                  <a:fillRect l="-2326" t="-2804" r="-1395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DB97C72-3ACA-6A39-2738-7B40CA3ECE47}"/>
              </a:ext>
            </a:extLst>
          </p:cNvPr>
          <p:cNvSpPr txBox="1"/>
          <p:nvPr/>
        </p:nvSpPr>
        <p:spPr>
          <a:xfrm>
            <a:off x="9884978" y="3674448"/>
            <a:ext cx="2483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Shadows e1-e9 on</a:t>
            </a:r>
          </a:p>
          <a:p>
            <a:r>
              <a:rPr lang="en-US" sz="2000"/>
              <a:t>  e-streak; X1 – X6</a:t>
            </a:r>
          </a:p>
          <a:p>
            <a:r>
              <a:rPr lang="en-US" sz="2000"/>
              <a:t>  on 𝛽-tron X-rays.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6AD81D-6F56-5310-A2FD-00AE3EB0D0E1}"/>
              </a:ext>
            </a:extLst>
          </p:cNvPr>
          <p:cNvGrpSpPr/>
          <p:nvPr/>
        </p:nvGrpSpPr>
        <p:grpSpPr>
          <a:xfrm>
            <a:off x="6585188" y="6448095"/>
            <a:ext cx="1321196" cy="824273"/>
            <a:chOff x="6227379" y="6448095"/>
            <a:chExt cx="1321196" cy="82427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9FCF09-0422-7B36-722C-59FA668F1227}"/>
                </a:ext>
              </a:extLst>
            </p:cNvPr>
            <p:cNvSpPr txBox="1"/>
            <p:nvPr/>
          </p:nvSpPr>
          <p:spPr>
            <a:xfrm>
              <a:off x="6227379" y="6810703"/>
              <a:ext cx="13211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1005FF"/>
                  </a:solidFill>
                </a:rPr>
                <a:t>~ 2 GeV</a:t>
              </a:r>
            </a:p>
          </p:txBody>
        </p:sp>
        <p:sp>
          <p:nvSpPr>
            <p:cNvPr id="15" name="Up Arrow 14">
              <a:extLst>
                <a:ext uri="{FF2B5EF4-FFF2-40B4-BE49-F238E27FC236}">
                  <a16:creationId xmlns:a16="http://schemas.microsoft.com/office/drawing/2014/main" id="{767668A2-35A8-3D1C-AEB7-69F35BE4839B}"/>
                </a:ext>
              </a:extLst>
            </p:cNvPr>
            <p:cNvSpPr/>
            <p:nvPr/>
          </p:nvSpPr>
          <p:spPr>
            <a:xfrm>
              <a:off x="6574220" y="6448095"/>
              <a:ext cx="693683" cy="315310"/>
            </a:xfrm>
            <a:prstGeom prst="upArrow">
              <a:avLst/>
            </a:prstGeom>
            <a:solidFill>
              <a:srgbClr val="1005FF"/>
            </a:solidFill>
            <a:ln>
              <a:solidFill>
                <a:srgbClr val="1005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B04D75-5DBD-9A7F-3D4D-F30E61508AB2}"/>
              </a:ext>
            </a:extLst>
          </p:cNvPr>
          <p:cNvGrpSpPr/>
          <p:nvPr/>
        </p:nvGrpSpPr>
        <p:grpSpPr>
          <a:xfrm>
            <a:off x="8593905" y="742119"/>
            <a:ext cx="2646878" cy="1606943"/>
            <a:chOff x="8593905" y="742119"/>
            <a:chExt cx="2646878" cy="160694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8BBA663-02BF-68FC-8AB2-F84B25BA6CFB}"/>
                </a:ext>
              </a:extLst>
            </p:cNvPr>
            <p:cNvSpPr/>
            <p:nvPr/>
          </p:nvSpPr>
          <p:spPr>
            <a:xfrm>
              <a:off x="8933209" y="1292772"/>
              <a:ext cx="336915" cy="1056290"/>
            </a:xfrm>
            <a:custGeom>
              <a:avLst/>
              <a:gdLst>
                <a:gd name="connsiteX0" fmla="*/ 336915 w 336915"/>
                <a:gd name="connsiteY0" fmla="*/ 0 h 1056290"/>
                <a:gd name="connsiteX1" fmla="*/ 84667 w 336915"/>
                <a:gd name="connsiteY1" fmla="*/ 441435 h 1056290"/>
                <a:gd name="connsiteX2" fmla="*/ 5839 w 336915"/>
                <a:gd name="connsiteY2" fmla="*/ 756745 h 1056290"/>
                <a:gd name="connsiteX3" fmla="*/ 5839 w 336915"/>
                <a:gd name="connsiteY3" fmla="*/ 1056290 h 1056290"/>
                <a:gd name="connsiteX4" fmla="*/ 5839 w 336915"/>
                <a:gd name="connsiteY4" fmla="*/ 1056290 h 105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15" h="1056290">
                  <a:moveTo>
                    <a:pt x="336915" y="0"/>
                  </a:moveTo>
                  <a:cubicBezTo>
                    <a:pt x="238380" y="157655"/>
                    <a:pt x="139846" y="315311"/>
                    <a:pt x="84667" y="441435"/>
                  </a:cubicBezTo>
                  <a:cubicBezTo>
                    <a:pt x="29488" y="567559"/>
                    <a:pt x="18977" y="654269"/>
                    <a:pt x="5839" y="756745"/>
                  </a:cubicBezTo>
                  <a:cubicBezTo>
                    <a:pt x="-7299" y="859221"/>
                    <a:pt x="5839" y="1056290"/>
                    <a:pt x="5839" y="1056290"/>
                  </a:cubicBezTo>
                  <a:lnTo>
                    <a:pt x="5839" y="105629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073143-5E9F-C147-A123-8160997455A7}"/>
                </a:ext>
              </a:extLst>
            </p:cNvPr>
            <p:cNvSpPr txBox="1"/>
            <p:nvPr/>
          </p:nvSpPr>
          <p:spPr>
            <a:xfrm>
              <a:off x="8593905" y="742119"/>
              <a:ext cx="2646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Ross filters for 𝛽-tron </a:t>
              </a:r>
            </a:p>
            <a:p>
              <a:pPr algn="ctr"/>
              <a:r>
                <a:rPr lang="en-US">
                  <a:solidFill>
                    <a:srgbClr val="FF0000"/>
                  </a:solidFill>
                </a:rPr>
                <a:t>X-ray spectrum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39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3515</TotalTime>
  <Words>1267</Words>
  <Application>Microsoft Macintosh PowerPoint</Application>
  <PresentationFormat>Custom</PresentationFormat>
  <Paragraphs>276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Office Theme</vt:lpstr>
      <vt:lpstr>Compact high-resolution multi-GeV electron spectrometer  for PW-laser-driven plasma accelerators</vt:lpstr>
      <vt:lpstr>SLAC 30 GeV e-spectrometer</vt:lpstr>
      <vt:lpstr>PowerPoint Presentation</vt:lpstr>
      <vt:lpstr>Fiducial wire e-spectrometer @ Texas PW Laser</vt:lpstr>
      <vt:lpstr>Equivalent magnetic fields hasten energy analysis</vt:lpstr>
      <vt:lpstr>Quantifying measurement error</vt:lpstr>
      <vt:lpstr>Measurement error contours 〖(B〗_0=1.5 T)</vt:lpstr>
      <vt:lpstr>PowerPoint Presentation</vt:lpstr>
      <vt:lpstr>PowerPoint Presentation</vt:lpstr>
      <vt:lpstr>PowerPoint Presentation</vt:lpstr>
      <vt:lpstr>PowerPoint Presentation</vt:lpstr>
      <vt:lpstr>Ex. 2a:  E &gt; 3 GeV features + energy-dependent θ(E)  </vt:lpstr>
      <vt:lpstr>Ex. 2b:  Comparison with simulated dual-screen measurement </vt:lpstr>
      <vt:lpstr>PowerPoint Presentation</vt:lpstr>
      <vt:lpstr>“Zeeman” splitting analysis</vt:lpstr>
      <vt:lpstr>PowerPoint Presentation</vt:lpstr>
      <vt:lpstr>Shadow visibility vs. E and L2 (GEANT4 simulations)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>generated using python-pptx</dc:description>
  <cp:lastModifiedBy>Downer, Michael</cp:lastModifiedBy>
  <cp:revision>116</cp:revision>
  <dcterms:created xsi:type="dcterms:W3CDTF">2013-01-27T09:14:16Z</dcterms:created>
  <dcterms:modified xsi:type="dcterms:W3CDTF">2025-04-17T14:54:09Z</dcterms:modified>
  <dc:language>zh-CN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