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  <p:sldMasterId id="2147483691" r:id="rId2"/>
    <p:sldMasterId id="2147483679" r:id="rId3"/>
    <p:sldMasterId id="2147483695" r:id="rId4"/>
    <p:sldMasterId id="2147483700" r:id="rId5"/>
  </p:sldMasterIdLst>
  <p:notesMasterIdLst>
    <p:notesMasterId r:id="rId25"/>
  </p:notesMasterIdLst>
  <p:sldIdLst>
    <p:sldId id="420" r:id="rId6"/>
    <p:sldId id="553" r:id="rId7"/>
    <p:sldId id="519" r:id="rId8"/>
    <p:sldId id="547" r:id="rId9"/>
    <p:sldId id="542" r:id="rId10"/>
    <p:sldId id="546" r:id="rId11"/>
    <p:sldId id="549" r:id="rId12"/>
    <p:sldId id="550" r:id="rId13"/>
    <p:sldId id="523" r:id="rId14"/>
    <p:sldId id="551" r:id="rId15"/>
    <p:sldId id="552" r:id="rId16"/>
    <p:sldId id="524" r:id="rId17"/>
    <p:sldId id="554" r:id="rId18"/>
    <p:sldId id="538" r:id="rId19"/>
    <p:sldId id="540" r:id="rId20"/>
    <p:sldId id="555" r:id="rId21"/>
    <p:sldId id="525" r:id="rId22"/>
    <p:sldId id="556" r:id="rId23"/>
    <p:sldId id="496" r:id="rId24"/>
  </p:sldIdLst>
  <p:sldSz cx="9144000" cy="5143500" type="screen16x9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81">
          <p15:clr>
            <a:srgbClr val="A4A3A4"/>
          </p15:clr>
        </p15:guide>
        <p15:guide id="2" orient="horz" pos="855">
          <p15:clr>
            <a:srgbClr val="A4A3A4"/>
          </p15:clr>
        </p15:guide>
        <p15:guide id="3" orient="horz" pos="826">
          <p15:clr>
            <a:srgbClr val="A4A3A4"/>
          </p15:clr>
        </p15:guide>
        <p15:guide id="4" orient="horz" pos="1824">
          <p15:clr>
            <a:srgbClr val="A4A3A4"/>
          </p15:clr>
        </p15:guide>
        <p15:guide id="5" orient="horz" pos="305">
          <p15:clr>
            <a:srgbClr val="A4A3A4"/>
          </p15:clr>
        </p15:guide>
        <p15:guide id="6" orient="horz" pos="554">
          <p15:clr>
            <a:srgbClr val="A4A3A4"/>
          </p15:clr>
        </p15:guide>
        <p15:guide id="7" pos="226">
          <p15:clr>
            <a:srgbClr val="A4A3A4"/>
          </p15:clr>
        </p15:guide>
        <p15:guide id="8" pos="5534">
          <p15:clr>
            <a:srgbClr val="A4A3A4"/>
          </p15:clr>
        </p15:guide>
        <p15:guide id="9" pos="2812">
          <p15:clr>
            <a:srgbClr val="A4A3A4"/>
          </p15:clr>
        </p15:guide>
        <p15:guide id="10" pos="2948">
          <p15:clr>
            <a:srgbClr val="A4A3A4"/>
          </p15:clr>
        </p15:guide>
        <p15:guide id="11" pos="1435">
          <p15:clr>
            <a:srgbClr val="A4A3A4"/>
          </p15:clr>
        </p15:guide>
        <p15:guide id="12" pos="4332">
          <p15:clr>
            <a:srgbClr val="A4A3A4"/>
          </p15:clr>
        </p15:guide>
        <p15:guide id="13" pos="4173">
          <p15:clr>
            <a:srgbClr val="A4A3A4"/>
          </p15:clr>
        </p15:guide>
        <p15:guide id="14" pos="15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781E"/>
    <a:srgbClr val="005AA0"/>
    <a:srgbClr val="7F7F7F"/>
    <a:srgbClr val="F8F8F8"/>
    <a:srgbClr val="FFD757"/>
    <a:srgbClr val="4FB4FF"/>
    <a:srgbClr val="262626"/>
    <a:srgbClr val="303030"/>
    <a:srgbClr val="FFFFFF"/>
    <a:srgbClr val="D232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100" autoAdjust="0"/>
    <p:restoredTop sz="99842" autoAdjust="0"/>
  </p:normalViewPr>
  <p:slideViewPr>
    <p:cSldViewPr snapToObjects="1" showGuides="1">
      <p:cViewPr varScale="1">
        <p:scale>
          <a:sx n="116" d="100"/>
          <a:sy n="116" d="100"/>
        </p:scale>
        <p:origin x="101" y="38"/>
      </p:cViewPr>
      <p:guideLst>
        <p:guide orient="horz" pos="2981"/>
        <p:guide orient="horz" pos="855"/>
        <p:guide orient="horz" pos="826"/>
        <p:guide orient="horz" pos="1824"/>
        <p:guide orient="horz" pos="305"/>
        <p:guide orient="horz" pos="554"/>
        <p:guide pos="226"/>
        <p:guide pos="5534"/>
        <p:guide pos="2812"/>
        <p:guide pos="2948"/>
        <p:guide pos="1435"/>
        <p:guide pos="4332"/>
        <p:guide pos="4173"/>
        <p:guide pos="159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6A6037-A285-4C9E-B04C-6DCA60BD155D}" type="datetimeFigureOut">
              <a:rPr lang="de-DE" smtClean="0"/>
              <a:t>17.04.2025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01BAFD-BDF1-4073-A261-64C06A00B82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5895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Mate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2566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9580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h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15192" y="177068"/>
            <a:ext cx="6523253" cy="37193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Folientitel</a:t>
            </a:r>
          </a:p>
        </p:txBody>
      </p:sp>
    </p:spTree>
    <p:extLst>
      <p:ext uri="{BB962C8B-B14F-4D97-AF65-F5344CB8AC3E}">
        <p14:creationId xmlns:p14="http://schemas.microsoft.com/office/powerpoint/2010/main" val="11530421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721521" y="177068"/>
            <a:ext cx="8425225" cy="33954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200" b="1" cap="none" baseline="0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Zwischentitel</a:t>
            </a:r>
          </a:p>
        </p:txBody>
      </p:sp>
    </p:spTree>
    <p:extLst>
      <p:ext uri="{BB962C8B-B14F-4D97-AF65-F5344CB8AC3E}">
        <p14:creationId xmlns:p14="http://schemas.microsoft.com/office/powerpoint/2010/main" val="3510657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spaltig_Mate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4225441"/>
      </p:ext>
    </p:extLst>
  </p:cSld>
  <p:clrMapOvr>
    <a:masterClrMapping/>
  </p:clrMapOvr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hspaltig_Mate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667189"/>
      </p:ext>
    </p:extLst>
  </p:cSld>
  <p:clrMapOvr>
    <a:masterClrMapping/>
  </p:clrMapOvr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Mate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0596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spaltig_Mate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4444662"/>
      </p:ext>
    </p:extLst>
  </p:cSld>
  <p:clrMapOvr>
    <a:masterClrMapping/>
  </p:clrMapOvr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hspaltig_Mate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574400"/>
      </p:ext>
    </p:extLst>
  </p:cSld>
  <p:clrMapOvr>
    <a:masterClrMapping/>
  </p:clrMapOvr>
  <p:hf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_Mate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412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wische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15191" y="187701"/>
            <a:ext cx="8425225" cy="33954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200" b="1" cap="none" baseline="0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Zwischentitel</a:t>
            </a:r>
          </a:p>
        </p:txBody>
      </p:sp>
    </p:spTree>
    <p:extLst>
      <p:ext uri="{BB962C8B-B14F-4D97-AF65-F5344CB8AC3E}">
        <p14:creationId xmlns:p14="http://schemas.microsoft.com/office/powerpoint/2010/main" val="2311734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0714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9" t="487" r="31351" b="7965"/>
          <a:stretch/>
        </p:blipFill>
        <p:spPr>
          <a:xfrm rot="16200000">
            <a:off x="2494076" y="-1512343"/>
            <a:ext cx="4161765" cy="9149919"/>
          </a:xfrm>
          <a:prstGeom prst="rect">
            <a:avLst/>
          </a:prstGeom>
        </p:spPr>
      </p:pic>
      <p:sp>
        <p:nvSpPr>
          <p:cNvPr id="13" name="Textfeld 12"/>
          <p:cNvSpPr txBox="1"/>
          <p:nvPr userDrawn="1"/>
        </p:nvSpPr>
        <p:spPr>
          <a:xfrm>
            <a:off x="6865200" y="4903200"/>
            <a:ext cx="101916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900" dirty="0">
                <a:solidFill>
                  <a:schemeClr val="accent2"/>
                </a:solidFill>
              </a:rPr>
              <a:t>www.hzdr.de</a:t>
            </a:r>
          </a:p>
        </p:txBody>
      </p:sp>
      <p:sp>
        <p:nvSpPr>
          <p:cNvPr id="8" name="Text Box 3"/>
          <p:cNvSpPr txBox="1">
            <a:spLocks noChangeArrowheads="1"/>
          </p:cNvSpPr>
          <p:nvPr userDrawn="1"/>
        </p:nvSpPr>
        <p:spPr bwMode="auto">
          <a:xfrm>
            <a:off x="-15042" y="1059581"/>
            <a:ext cx="9164960" cy="4083919"/>
          </a:xfrm>
          <a:prstGeom prst="rect">
            <a:avLst/>
          </a:prstGeom>
          <a:solidFill>
            <a:srgbClr val="00589C">
              <a:alpha val="70000"/>
            </a:srgbClr>
          </a:solidFill>
          <a:ln>
            <a:noFill/>
          </a:ln>
          <a:effectLst/>
          <a:extLst/>
        </p:spPr>
        <p:txBody>
          <a:bodyPr/>
          <a:lstStyle/>
          <a:p>
            <a:pPr>
              <a:spcBef>
                <a:spcPct val="50000"/>
              </a:spcBef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8" y="12438"/>
            <a:ext cx="9149928" cy="5151600"/>
          </a:xfrm>
          <a:prstGeom prst="rect">
            <a:avLst/>
          </a:prstGeom>
        </p:spPr>
      </p:pic>
      <p:pic>
        <p:nvPicPr>
          <p:cNvPr id="1026" name="Picture 2" descr="HZDR Signet of the Helmholtz-Zentrum Dresden-Rossendorf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388" y="4952236"/>
            <a:ext cx="785664" cy="16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5188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" y="4878000"/>
            <a:ext cx="9143983" cy="271461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178" y="4941194"/>
            <a:ext cx="756084" cy="137986"/>
          </a:xfrm>
          <a:prstGeom prst="rect">
            <a:avLst/>
          </a:prstGeom>
        </p:spPr>
      </p:pic>
      <p:sp>
        <p:nvSpPr>
          <p:cNvPr id="6" name="Rechteck 5"/>
          <p:cNvSpPr/>
          <p:nvPr userDrawn="1"/>
        </p:nvSpPr>
        <p:spPr bwMode="auto">
          <a:xfrm>
            <a:off x="-8250" y="2"/>
            <a:ext cx="360000" cy="360000"/>
          </a:xfrm>
          <a:prstGeom prst="rect">
            <a:avLst/>
          </a:prstGeom>
          <a:solidFill>
            <a:srgbClr val="CF6800"/>
          </a:soli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feld 6"/>
          <p:cNvSpPr txBox="1"/>
          <p:nvPr userDrawn="1"/>
        </p:nvSpPr>
        <p:spPr>
          <a:xfrm>
            <a:off x="268950" y="4972895"/>
            <a:ext cx="206017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b="1" dirty="0">
                <a:solidFill>
                  <a:schemeClr val="bg1"/>
                </a:solidFill>
              </a:rPr>
              <a:t>U. Schramm</a:t>
            </a:r>
            <a:r>
              <a:rPr lang="de-DE" sz="800" b="1" baseline="0" dirty="0">
                <a:solidFill>
                  <a:schemeClr val="bg1"/>
                </a:solidFill>
              </a:rPr>
              <a:t>         u.schramm@hzdr.de</a:t>
            </a:r>
            <a:endParaRPr lang="de-DE" sz="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430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</p:sldLayoutIdLst>
  <p:txStyles>
    <p:titleStyle>
      <a:lvl1pPr algn="l" defTabSz="914400" rtl="0" eaLnBrk="1" latinLnBrk="0" hangingPunct="1">
        <a:spcBef>
          <a:spcPct val="0"/>
        </a:spcBef>
        <a:buNone/>
        <a:defRPr sz="2200" b="1" kern="1200" cap="none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180000" rtl="0" eaLnBrk="1" latinLnBrk="0" hangingPunct="1">
        <a:lnSpc>
          <a:spcPts val="1800"/>
        </a:lnSpc>
        <a:spcBef>
          <a:spcPts val="1100"/>
        </a:spcBef>
        <a:spcAft>
          <a:spcPts val="0"/>
        </a:spcAft>
        <a:buClr>
          <a:schemeClr val="accent3"/>
        </a:buClr>
        <a:buFont typeface="Wingdings" panose="05000000000000000000" pitchFamily="2" charset="2"/>
        <a:buChar char="§"/>
        <a:tabLst>
          <a:tab pos="180000" algn="l"/>
          <a:tab pos="360000" algn="l"/>
        </a:tabLs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9388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180975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14375" indent="-174625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00125" indent="-285750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" y="4878000"/>
            <a:ext cx="9143983" cy="271461"/>
          </a:xfrm>
          <a:prstGeom prst="rect">
            <a:avLst/>
          </a:prstGeom>
        </p:spPr>
      </p:pic>
      <p:cxnSp>
        <p:nvCxnSpPr>
          <p:cNvPr id="5" name="Gerade Verbindung 4"/>
          <p:cNvCxnSpPr/>
          <p:nvPr userDrawn="1"/>
        </p:nvCxnSpPr>
        <p:spPr>
          <a:xfrm>
            <a:off x="358775" y="663538"/>
            <a:ext cx="84252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178" y="4941194"/>
            <a:ext cx="756084" cy="13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602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4" r:id="rId3"/>
    <p:sldLayoutId id="2147483697" r:id="rId4"/>
    <p:sldLayoutId id="2147483698" r:id="rId5"/>
  </p:sldLayoutIdLst>
  <p:txStyles>
    <p:titleStyle>
      <a:lvl1pPr algn="l" defTabSz="914400" rtl="0" eaLnBrk="1" latinLnBrk="0" hangingPunct="1">
        <a:spcBef>
          <a:spcPct val="0"/>
        </a:spcBef>
        <a:buNone/>
        <a:defRPr sz="2200" b="1" kern="1200" cap="none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180000" rtl="0" eaLnBrk="1" latinLnBrk="0" hangingPunct="1">
        <a:lnSpc>
          <a:spcPts val="1800"/>
        </a:lnSpc>
        <a:spcBef>
          <a:spcPts val="1100"/>
        </a:spcBef>
        <a:spcAft>
          <a:spcPts val="0"/>
        </a:spcAft>
        <a:buClr>
          <a:schemeClr val="accent3"/>
        </a:buClr>
        <a:buFont typeface="Wingdings" panose="05000000000000000000" pitchFamily="2" charset="2"/>
        <a:buChar char="§"/>
        <a:tabLst>
          <a:tab pos="180000" algn="l"/>
          <a:tab pos="360000" algn="l"/>
        </a:tabLs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9388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180975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14375" indent="-174625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00125" indent="-285750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 bwMode="auto">
          <a:xfrm>
            <a:off x="-63515" y="-94796"/>
            <a:ext cx="9316035" cy="5263136"/>
          </a:xfrm>
          <a:prstGeom prst="rect">
            <a:avLst/>
          </a:prstGeom>
          <a:gradFill>
            <a:gsLst>
              <a:gs pos="12000">
                <a:srgbClr val="00589C"/>
              </a:gs>
              <a:gs pos="54000">
                <a:schemeClr val="tx1"/>
              </a:gs>
              <a:gs pos="0">
                <a:srgbClr val="00589C"/>
              </a:gs>
              <a:gs pos="100000">
                <a:schemeClr val="tx1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indent="12700" defTabSz="914400" fontAlgn="base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</a:pPr>
            <a:endParaRPr lang="de-DE" sz="2400">
              <a:solidFill>
                <a:srgbClr val="515151"/>
              </a:solidFill>
              <a:ea typeface="ＭＳ Ｐゴシック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26" b="18218"/>
          <a:stretch/>
        </p:blipFill>
        <p:spPr>
          <a:xfrm>
            <a:off x="145760" y="2417196"/>
            <a:ext cx="7893009" cy="251281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Rechteck 5"/>
          <p:cNvSpPr/>
          <p:nvPr userDrawn="1"/>
        </p:nvSpPr>
        <p:spPr bwMode="auto">
          <a:xfrm>
            <a:off x="-8250" y="2"/>
            <a:ext cx="360000" cy="360000"/>
          </a:xfrm>
          <a:prstGeom prst="rect">
            <a:avLst/>
          </a:prstGeom>
          <a:solidFill>
            <a:srgbClr val="CF6800"/>
          </a:soli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" y="4878000"/>
            <a:ext cx="9143983" cy="271461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178" y="4941194"/>
            <a:ext cx="756084" cy="13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</p:sldLayoutIdLst>
  <p:hf hdr="0" ftr="0" dt="0"/>
  <p:txStyles>
    <p:titleStyle>
      <a:lvl1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589C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589C"/>
          </a:solidFill>
          <a:latin typeface="Arial" pitchFamily="34" charset="0"/>
          <a:ea typeface="ＭＳ Ｐゴシック" charset="0"/>
          <a:cs typeface="Arial" pitchFamily="34" charset="0"/>
        </a:defRPr>
      </a:lvl2pPr>
      <a:lvl3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589C"/>
          </a:solidFill>
          <a:latin typeface="Arial" pitchFamily="34" charset="0"/>
          <a:ea typeface="ＭＳ Ｐゴシック" charset="0"/>
          <a:cs typeface="Arial" pitchFamily="34" charset="0"/>
        </a:defRPr>
      </a:lvl3pPr>
      <a:lvl4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589C"/>
          </a:solidFill>
          <a:latin typeface="Arial" pitchFamily="34" charset="0"/>
          <a:ea typeface="ＭＳ Ｐゴシック" charset="0"/>
          <a:cs typeface="Arial" pitchFamily="34" charset="0"/>
        </a:defRPr>
      </a:lvl4pPr>
      <a:lvl5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589C"/>
          </a:solidFill>
          <a:latin typeface="Arial" pitchFamily="34" charset="0"/>
          <a:ea typeface="ＭＳ Ｐゴシック" charset="0"/>
          <a:cs typeface="Arial" pitchFamily="34" charset="0"/>
        </a:defRPr>
      </a:lvl5pPr>
      <a:lvl6pPr marL="457200" algn="l" rtl="0" fontAlgn="base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589C"/>
          </a:solidFill>
          <a:latin typeface="Arial" pitchFamily="34" charset="0"/>
          <a:cs typeface="Arial" pitchFamily="34" charset="0"/>
        </a:defRPr>
      </a:lvl6pPr>
      <a:lvl7pPr marL="914400" algn="l" rtl="0" fontAlgn="base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589C"/>
          </a:solidFill>
          <a:latin typeface="Arial" pitchFamily="34" charset="0"/>
          <a:cs typeface="Arial" pitchFamily="34" charset="0"/>
        </a:defRPr>
      </a:lvl7pPr>
      <a:lvl8pPr marL="1371600" algn="l" rtl="0" fontAlgn="base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589C"/>
          </a:solidFill>
          <a:latin typeface="Arial" pitchFamily="34" charset="0"/>
          <a:cs typeface="Arial" pitchFamily="34" charset="0"/>
        </a:defRPr>
      </a:lvl8pPr>
      <a:lvl9pPr marL="1828800" algn="l" rtl="0" fontAlgn="base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589C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lnSpc>
          <a:spcPts val="3000"/>
        </a:lnSpc>
        <a:spcBef>
          <a:spcPct val="20000"/>
        </a:spcBef>
        <a:spcAft>
          <a:spcPct val="20000"/>
        </a:spcAft>
        <a:buClr>
          <a:srgbClr val="00589C"/>
        </a:buClr>
        <a:buFont typeface="Wingdings" charset="0"/>
        <a:defRPr sz="26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444500" indent="-265113" algn="l" rtl="0" eaLnBrk="0" fontAlgn="base" hangingPunct="0">
        <a:lnSpc>
          <a:spcPts val="3000"/>
        </a:lnSpc>
        <a:spcBef>
          <a:spcPct val="20000"/>
        </a:spcBef>
        <a:spcAft>
          <a:spcPct val="20000"/>
        </a:spcAft>
        <a:buClr>
          <a:srgbClr val="00589C"/>
        </a:buClr>
        <a:buFont typeface="Wingdings" charset="0"/>
        <a:buChar char="§"/>
        <a:defRPr sz="2600">
          <a:solidFill>
            <a:schemeClr val="tx1"/>
          </a:solidFill>
          <a:latin typeface="+mn-lt"/>
          <a:ea typeface="Arial" charset="0"/>
          <a:cs typeface="+mn-cs"/>
        </a:defRPr>
      </a:lvl2pPr>
      <a:lvl3pPr marL="901700" indent="-277813" algn="l" rtl="0" eaLnBrk="0" fontAlgn="base" hangingPunct="0">
        <a:lnSpc>
          <a:spcPts val="3000"/>
        </a:lnSpc>
        <a:spcBef>
          <a:spcPct val="20000"/>
        </a:spcBef>
        <a:spcAft>
          <a:spcPct val="20000"/>
        </a:spcAft>
        <a:buClr>
          <a:srgbClr val="00589C"/>
        </a:buClr>
        <a:buFont typeface="Wingdings" charset="0"/>
        <a:buChar char="§"/>
        <a:defRPr sz="2600">
          <a:solidFill>
            <a:schemeClr val="tx1"/>
          </a:solidFill>
          <a:latin typeface="+mn-lt"/>
          <a:ea typeface="Arial" charset="0"/>
          <a:cs typeface="+mn-cs"/>
        </a:defRPr>
      </a:lvl3pPr>
      <a:lvl4pPr marL="2365375" indent="-3810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925763" indent="-3810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3382963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3840163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4297363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4754563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9" t="843" r="25979" b="2432"/>
          <a:stretch/>
        </p:blipFill>
        <p:spPr>
          <a:xfrm rot="16200000">
            <a:off x="1984907" y="-1997068"/>
            <a:ext cx="5164038" cy="9158173"/>
          </a:xfrm>
          <a:prstGeom prst="rect">
            <a:avLst/>
          </a:prstGeom>
        </p:spPr>
      </p:pic>
      <p:sp>
        <p:nvSpPr>
          <p:cNvPr id="8" name="Text Box 3"/>
          <p:cNvSpPr txBox="1">
            <a:spLocks noChangeArrowheads="1"/>
          </p:cNvSpPr>
          <p:nvPr userDrawn="1"/>
        </p:nvSpPr>
        <p:spPr bwMode="auto">
          <a:xfrm>
            <a:off x="0" y="0"/>
            <a:ext cx="9180000" cy="5196222"/>
          </a:xfrm>
          <a:prstGeom prst="rect">
            <a:avLst/>
          </a:prstGeom>
          <a:solidFill>
            <a:srgbClr val="00589C">
              <a:alpha val="70000"/>
            </a:srgbClr>
          </a:solidFill>
          <a:ln>
            <a:noFill/>
          </a:ln>
          <a:effectLst/>
          <a:extLst/>
        </p:spPr>
        <p:txBody>
          <a:bodyPr/>
          <a:lstStyle/>
          <a:p>
            <a:pPr>
              <a:spcBef>
                <a:spcPct val="50000"/>
              </a:spcBef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Rechteck 10"/>
          <p:cNvSpPr/>
          <p:nvPr userDrawn="1"/>
        </p:nvSpPr>
        <p:spPr bwMode="auto">
          <a:xfrm>
            <a:off x="-8250" y="2"/>
            <a:ext cx="360000" cy="360000"/>
          </a:xfrm>
          <a:prstGeom prst="rect">
            <a:avLst/>
          </a:prstGeom>
          <a:solidFill>
            <a:srgbClr val="CF6800"/>
          </a:soli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" y="4878000"/>
            <a:ext cx="9143983" cy="271461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178" y="4941194"/>
            <a:ext cx="756084" cy="137986"/>
          </a:xfrm>
          <a:prstGeom prst="rect">
            <a:avLst/>
          </a:prstGeom>
        </p:spPr>
      </p:pic>
      <p:sp>
        <p:nvSpPr>
          <p:cNvPr id="13" name="Textfeld 12"/>
          <p:cNvSpPr txBox="1"/>
          <p:nvPr userDrawn="1"/>
        </p:nvSpPr>
        <p:spPr>
          <a:xfrm>
            <a:off x="268950" y="4972895"/>
            <a:ext cx="206017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b="1" dirty="0">
                <a:solidFill>
                  <a:schemeClr val="bg1"/>
                </a:solidFill>
              </a:rPr>
              <a:t>U. Schramm</a:t>
            </a:r>
            <a:r>
              <a:rPr lang="de-DE" sz="800" b="1" baseline="0" dirty="0">
                <a:solidFill>
                  <a:schemeClr val="bg1"/>
                </a:solidFill>
              </a:rPr>
              <a:t>         u.schramm@hzdr.de</a:t>
            </a:r>
            <a:endParaRPr lang="de-DE" sz="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886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200" b="1" kern="1200" cap="none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180000" rtl="0" eaLnBrk="1" latinLnBrk="0" hangingPunct="1">
        <a:lnSpc>
          <a:spcPts val="1800"/>
        </a:lnSpc>
        <a:spcBef>
          <a:spcPts val="1100"/>
        </a:spcBef>
        <a:spcAft>
          <a:spcPts val="0"/>
        </a:spcAft>
        <a:buClr>
          <a:schemeClr val="accent3"/>
        </a:buClr>
        <a:buFont typeface="Wingdings" panose="05000000000000000000" pitchFamily="2" charset="2"/>
        <a:buChar char="§"/>
        <a:tabLst>
          <a:tab pos="180000" algn="l"/>
          <a:tab pos="360000" algn="l"/>
        </a:tabLs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9388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180975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14375" indent="-174625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00125" indent="-285750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4324198" y="1851670"/>
            <a:ext cx="18950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U. Schramm</a:t>
            </a:r>
          </a:p>
        </p:txBody>
      </p:sp>
      <p:sp>
        <p:nvSpPr>
          <p:cNvPr id="14" name="Text Box 21"/>
          <p:cNvSpPr txBox="1">
            <a:spLocks noChangeArrowheads="1"/>
          </p:cNvSpPr>
          <p:nvPr/>
        </p:nvSpPr>
        <p:spPr bwMode="auto">
          <a:xfrm>
            <a:off x="3124942" y="2376051"/>
            <a:ext cx="43396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Inst</a:t>
            </a:r>
            <a:r>
              <a:rPr lang="de-DE" i="1" dirty="0" err="1">
                <a:solidFill>
                  <a:srgbClr val="FFFFFF"/>
                </a:solidFill>
                <a:latin typeface="Arial"/>
              </a:rPr>
              <a:t>itute</a:t>
            </a:r>
            <a:r>
              <a:rPr kumimoji="0" lang="de-DE" sz="18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lang="de-DE" i="1" dirty="0" err="1">
                <a:solidFill>
                  <a:srgbClr val="FFFFFF"/>
                </a:solidFill>
                <a:latin typeface="Arial"/>
              </a:rPr>
              <a:t>f</a:t>
            </a:r>
            <a:r>
              <a:rPr kumimoji="0" lang="de-DE" sz="1800" b="0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</a:t>
            </a:r>
            <a:r>
              <a:rPr kumimoji="0" lang="de-DE" sz="18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Radiation </a:t>
            </a:r>
            <a:r>
              <a:rPr kumimoji="0" lang="de-DE" sz="18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Physics</a:t>
            </a:r>
            <a:endParaRPr lang="de-DE" i="1" dirty="0">
              <a:solidFill>
                <a:srgbClr val="FFFFFF"/>
              </a:solidFill>
              <a:latin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Helmholtz-Zentrum 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Dresden-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Rossendorf</a:t>
            </a:r>
            <a:endParaRPr kumimoji="0" lang="de-DE" sz="18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453" y="3543859"/>
            <a:ext cx="1769031" cy="726673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48" y="3593994"/>
            <a:ext cx="1535209" cy="561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52420" y="166851"/>
            <a:ext cx="766408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5AA0"/>
                </a:solidFill>
              </a:rPr>
              <a:t>Characterization and recent results of the </a:t>
            </a:r>
          </a:p>
          <a:p>
            <a:r>
              <a:rPr lang="en-US" sz="2800" b="1" dirty="0" smtClean="0">
                <a:solidFill>
                  <a:srgbClr val="005AA0"/>
                </a:solidFill>
              </a:rPr>
              <a:t>LWFA driven seeded COXINEL FEL at HZDR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475360" y="4317674"/>
            <a:ext cx="6278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LPAW 2025, Ischia Island, Italy </a:t>
            </a:r>
            <a:endParaRPr lang="de-DE" sz="1400" i="1" dirty="0">
              <a:solidFill>
                <a:schemeClr val="bg1"/>
              </a:solidFill>
            </a:endParaRPr>
          </a:p>
        </p:txBody>
      </p:sp>
      <p:pic>
        <p:nvPicPr>
          <p:cNvPr id="12" name="Picture 4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07" t="33680" r="31628" b="11920"/>
          <a:stretch/>
        </p:blipFill>
        <p:spPr>
          <a:xfrm>
            <a:off x="2159732" y="3593995"/>
            <a:ext cx="1077032" cy="558305"/>
          </a:xfrm>
          <a:prstGeom prst="rect">
            <a:avLst/>
          </a:prstGeom>
        </p:spPr>
      </p:pic>
      <p:pic>
        <p:nvPicPr>
          <p:cNvPr id="16" name="Picture 2" descr="Image result for laserlab logo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739" y="3593994"/>
            <a:ext cx="1056444" cy="55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944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E3B04C43-B171-4AA5-A9EC-0DA1D1230E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2" y="591530"/>
            <a:ext cx="8941900" cy="3133934"/>
          </a:xfrm>
          <a:prstGeom prst="rect">
            <a:avLst/>
          </a:prstGeom>
        </p:spPr>
      </p:pic>
      <p:pic>
        <p:nvPicPr>
          <p:cNvPr id="3" name="Picture 4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07" t="33680" r="31628" b="11920"/>
          <a:stretch/>
        </p:blipFill>
        <p:spPr>
          <a:xfrm>
            <a:off x="7972607" y="4225875"/>
            <a:ext cx="1121143" cy="581171"/>
          </a:xfrm>
          <a:prstGeom prst="rect">
            <a:avLst/>
          </a:prstGeom>
        </p:spPr>
      </p:pic>
      <p:sp>
        <p:nvSpPr>
          <p:cNvPr id="10" name="Titel 1"/>
          <p:cNvSpPr txBox="1">
            <a:spLocks/>
          </p:cNvSpPr>
          <p:nvPr/>
        </p:nvSpPr>
        <p:spPr>
          <a:xfrm>
            <a:off x="431540" y="107972"/>
            <a:ext cx="8526512" cy="3395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solidFill>
                  <a:srgbClr val="005AA0"/>
                </a:solidFill>
              </a:rPr>
              <a:t>T</a:t>
            </a:r>
            <a:r>
              <a:rPr lang="en-US" sz="2400" b="0" dirty="0" smtClean="0">
                <a:solidFill>
                  <a:srgbClr val="005AA0"/>
                </a:solidFill>
              </a:rPr>
              <a:t>he COXINEL beam (transport) line (for large energy spread)</a:t>
            </a:r>
            <a:endParaRPr lang="de-DE" sz="2400" dirty="0">
              <a:solidFill>
                <a:srgbClr val="005AA0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07504" y="4147128"/>
            <a:ext cx="771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Chromatic</a:t>
            </a:r>
            <a:r>
              <a:rPr lang="de-DE" dirty="0" smtClean="0"/>
              <a:t> </a:t>
            </a:r>
            <a:r>
              <a:rPr lang="de-DE" dirty="0" err="1" smtClean="0"/>
              <a:t>matching</a:t>
            </a:r>
            <a:r>
              <a:rPr lang="de-DE" dirty="0" smtClean="0"/>
              <a:t> (i.e. </a:t>
            </a: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dependent</a:t>
            </a:r>
            <a:r>
              <a:rPr lang="de-DE" dirty="0" smtClean="0"/>
              <a:t> </a:t>
            </a:r>
            <a:r>
              <a:rPr lang="de-DE" dirty="0" err="1" smtClean="0"/>
              <a:t>focus</a:t>
            </a:r>
            <a:r>
              <a:rPr lang="de-DE" dirty="0" smtClean="0"/>
              <a:t> </a:t>
            </a:r>
            <a:r>
              <a:rPr lang="de-DE" dirty="0" err="1" smtClean="0"/>
              <a:t>position</a:t>
            </a:r>
            <a:r>
              <a:rPr lang="de-DE" dirty="0" smtClean="0"/>
              <a:t> in </a:t>
            </a:r>
            <a:r>
              <a:rPr lang="de-DE" dirty="0" err="1" smtClean="0"/>
              <a:t>undulator</a:t>
            </a:r>
            <a:r>
              <a:rPr lang="de-DE" dirty="0" smtClean="0"/>
              <a:t>)</a:t>
            </a:r>
            <a:endParaRPr lang="de-DE" dirty="0"/>
          </a:p>
        </p:txBody>
      </p:sp>
      <p:sp>
        <p:nvSpPr>
          <p:cNvPr id="8" name="Abgerundetes Rechteck 7"/>
          <p:cNvSpPr/>
          <p:nvPr/>
        </p:nvSpPr>
        <p:spPr>
          <a:xfrm>
            <a:off x="4283968" y="1424659"/>
            <a:ext cx="972108" cy="864096"/>
          </a:xfrm>
          <a:prstGeom prst="roundRect">
            <a:avLst/>
          </a:prstGeom>
          <a:noFill/>
          <a:ln w="57150">
            <a:solidFill>
              <a:srgbClr val="F078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echteck 3"/>
          <p:cNvSpPr/>
          <p:nvPr/>
        </p:nvSpPr>
        <p:spPr>
          <a:xfrm rot="21003582">
            <a:off x="4680012" y="770270"/>
            <a:ext cx="188224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050" dirty="0"/>
              <a:t>U20, </a:t>
            </a:r>
            <a:r>
              <a:rPr lang="nl-NL" sz="1050" dirty="0" smtClean="0"/>
              <a:t>period 20 mm, N=100</a:t>
            </a:r>
            <a:r>
              <a:rPr lang="nl-NL" sz="1050" dirty="0"/>
              <a:t>, </a:t>
            </a:r>
            <a:endParaRPr lang="nl-NL" sz="1050" dirty="0" smtClean="0"/>
          </a:p>
          <a:p>
            <a:r>
              <a:rPr lang="nl-NL" sz="1050" dirty="0"/>
              <a:t> </a:t>
            </a:r>
            <a:r>
              <a:rPr lang="nl-NL" sz="1050" dirty="0" smtClean="0"/>
              <a:t>        gap~4 </a:t>
            </a:r>
            <a:r>
              <a:rPr lang="nl-NL" sz="1050" dirty="0"/>
              <a:t>mm, K</a:t>
            </a:r>
            <a:r>
              <a:rPr lang="nl-NL" sz="1050" baseline="-25000" dirty="0"/>
              <a:t>u</a:t>
            </a:r>
            <a:r>
              <a:rPr lang="nl-NL" sz="1050" dirty="0"/>
              <a:t> &lt;2.47</a:t>
            </a:r>
            <a:endParaRPr lang="de-DE" sz="2800" dirty="0"/>
          </a:p>
        </p:txBody>
      </p:sp>
      <p:sp>
        <p:nvSpPr>
          <p:cNvPr id="9" name="Rechteck 8"/>
          <p:cNvSpPr/>
          <p:nvPr/>
        </p:nvSpPr>
        <p:spPr>
          <a:xfrm>
            <a:off x="431540" y="4650693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200" dirty="0">
                <a:latin typeface="LiberationSans"/>
              </a:rPr>
              <a:t>T. </a:t>
            </a:r>
            <a:r>
              <a:rPr lang="de-DE" sz="1200" dirty="0" smtClean="0">
                <a:latin typeface="LiberationSans"/>
              </a:rPr>
              <a:t>André, </a:t>
            </a:r>
            <a:r>
              <a:rPr lang="de-DE" sz="1200" dirty="0">
                <a:latin typeface="LiberationSans"/>
              </a:rPr>
              <a:t>et al</a:t>
            </a:r>
            <a:r>
              <a:rPr lang="de-DE" sz="1200" dirty="0" smtClean="0">
                <a:latin typeface="LiberationSans"/>
              </a:rPr>
              <a:t>., </a:t>
            </a:r>
            <a:r>
              <a:rPr lang="de-DE" sz="1200" dirty="0" smtClean="0">
                <a:latin typeface="LiberationSans-Italic"/>
              </a:rPr>
              <a:t>Nature </a:t>
            </a:r>
            <a:r>
              <a:rPr lang="de-DE" sz="1200" dirty="0" err="1" smtClean="0">
                <a:latin typeface="LiberationSans-Italic"/>
              </a:rPr>
              <a:t>Commun</a:t>
            </a:r>
            <a:r>
              <a:rPr lang="de-DE" sz="1200" dirty="0" smtClean="0">
                <a:latin typeface="LiberationSans-Italic"/>
              </a:rPr>
              <a:t> </a:t>
            </a:r>
            <a:r>
              <a:rPr lang="de-DE" sz="1200" dirty="0" smtClean="0">
                <a:latin typeface="LiberationSans"/>
              </a:rPr>
              <a:t>9, 1334 (2018)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41877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07" t="33680" r="31628" b="11920"/>
          <a:stretch/>
        </p:blipFill>
        <p:spPr>
          <a:xfrm>
            <a:off x="7972607" y="4225875"/>
            <a:ext cx="1121143" cy="581171"/>
          </a:xfrm>
          <a:prstGeom prst="rect">
            <a:avLst/>
          </a:prstGeom>
        </p:spPr>
      </p:pic>
      <p:sp>
        <p:nvSpPr>
          <p:cNvPr id="10" name="Titel 1"/>
          <p:cNvSpPr txBox="1">
            <a:spLocks/>
          </p:cNvSpPr>
          <p:nvPr/>
        </p:nvSpPr>
        <p:spPr>
          <a:xfrm>
            <a:off x="431540" y="107972"/>
            <a:ext cx="8532948" cy="3395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solidFill>
                  <a:srgbClr val="005AA0"/>
                </a:solidFill>
              </a:rPr>
              <a:t>T</a:t>
            </a:r>
            <a:r>
              <a:rPr lang="en-US" sz="2400" b="0" dirty="0" smtClean="0">
                <a:solidFill>
                  <a:srgbClr val="005AA0"/>
                </a:solidFill>
              </a:rPr>
              <a:t>he COXINEL beam (transport) line (for large energy spread)</a:t>
            </a:r>
            <a:endParaRPr lang="de-DE" sz="2400" dirty="0">
              <a:solidFill>
                <a:srgbClr val="005AA0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07504" y="4147128"/>
            <a:ext cx="771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Chromatic</a:t>
            </a:r>
            <a:r>
              <a:rPr lang="de-DE" dirty="0" smtClean="0"/>
              <a:t> </a:t>
            </a:r>
            <a:r>
              <a:rPr lang="de-DE" dirty="0" err="1" smtClean="0"/>
              <a:t>matching</a:t>
            </a:r>
            <a:r>
              <a:rPr lang="de-DE" dirty="0" smtClean="0"/>
              <a:t> (i.e. </a:t>
            </a: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dependent</a:t>
            </a:r>
            <a:r>
              <a:rPr lang="de-DE" dirty="0" smtClean="0"/>
              <a:t> </a:t>
            </a:r>
            <a:r>
              <a:rPr lang="de-DE" dirty="0" err="1" smtClean="0"/>
              <a:t>focus</a:t>
            </a:r>
            <a:r>
              <a:rPr lang="de-DE" dirty="0" smtClean="0"/>
              <a:t> </a:t>
            </a:r>
            <a:r>
              <a:rPr lang="de-DE" dirty="0" err="1" smtClean="0"/>
              <a:t>position</a:t>
            </a:r>
            <a:r>
              <a:rPr lang="de-DE" dirty="0" smtClean="0"/>
              <a:t> in </a:t>
            </a:r>
            <a:r>
              <a:rPr lang="de-DE" dirty="0" err="1" smtClean="0"/>
              <a:t>undulator</a:t>
            </a:r>
            <a:r>
              <a:rPr lang="de-DE" dirty="0" smtClean="0"/>
              <a:t>)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/>
          <a:srcRect l="9248" t="25850" r="34644" b="21650"/>
          <a:stretch/>
        </p:blipFill>
        <p:spPr>
          <a:xfrm>
            <a:off x="575556" y="740734"/>
            <a:ext cx="6093286" cy="320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2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/>
          <a:srcRect l="51585" t="43622" r="1353" b="18578"/>
          <a:stretch/>
        </p:blipFill>
        <p:spPr>
          <a:xfrm>
            <a:off x="55968" y="598880"/>
            <a:ext cx="9145325" cy="1936866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2C7A387-AB25-4DE2-8B9C-CA420C073789}"/>
              </a:ext>
            </a:extLst>
          </p:cNvPr>
          <p:cNvSpPr txBox="1"/>
          <p:nvPr/>
        </p:nvSpPr>
        <p:spPr>
          <a:xfrm>
            <a:off x="5330074" y="2786480"/>
            <a:ext cx="32043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400" dirty="0"/>
          </a:p>
          <a:p>
            <a:r>
              <a:rPr lang="de-DE" sz="1400" b="1" dirty="0"/>
              <a:t>Total </a:t>
            </a:r>
            <a:r>
              <a:rPr lang="de-DE" sz="1400" b="1" dirty="0" err="1"/>
              <a:t>charge</a:t>
            </a:r>
            <a:r>
              <a:rPr lang="de-DE" sz="1400" b="1" dirty="0"/>
              <a:t> (FWHM)</a:t>
            </a:r>
            <a:r>
              <a:rPr lang="de-DE" sz="1400" dirty="0"/>
              <a:t>: 213</a:t>
            </a:r>
            <a:r>
              <a:rPr lang="de-DE" sz="1400" dirty="0">
                <a:sym typeface="Symbol" panose="05050102010706020507" pitchFamily="18" charset="2"/>
              </a:rPr>
              <a:t> 13 </a:t>
            </a:r>
            <a:r>
              <a:rPr lang="de-DE" sz="1400" dirty="0" err="1">
                <a:sym typeface="Symbol" panose="05050102010706020507" pitchFamily="18" charset="2"/>
              </a:rPr>
              <a:t>pC</a:t>
            </a:r>
            <a:endParaRPr lang="de-DE" sz="1400" dirty="0">
              <a:sym typeface="Symbol" panose="05050102010706020507" pitchFamily="18" charset="2"/>
            </a:endParaRPr>
          </a:p>
          <a:p>
            <a:endParaRPr lang="de-DE" sz="1400" dirty="0" smtClean="0"/>
          </a:p>
          <a:p>
            <a:r>
              <a:rPr lang="de-DE" sz="1400" dirty="0" smtClean="0"/>
              <a:t>Analysis </a:t>
            </a:r>
            <a:r>
              <a:rPr lang="de-DE" sz="1400" dirty="0" err="1"/>
              <a:t>for</a:t>
            </a:r>
            <a:r>
              <a:rPr lang="de-DE" sz="1400" dirty="0"/>
              <a:t> 200</a:t>
            </a:r>
            <a:r>
              <a:rPr lang="de-DE" sz="1400" dirty="0">
                <a:sym typeface="Symbol" panose="05050102010706020507" pitchFamily="18" charset="2"/>
              </a:rPr>
              <a:t>1 </a:t>
            </a:r>
            <a:r>
              <a:rPr lang="de-DE" sz="1400" dirty="0" err="1"/>
              <a:t>MeV</a:t>
            </a:r>
            <a:r>
              <a:rPr lang="de-DE" sz="1400" dirty="0"/>
              <a:t> </a:t>
            </a:r>
            <a:r>
              <a:rPr lang="de-DE" sz="1400" dirty="0" err="1"/>
              <a:t>energy</a:t>
            </a:r>
            <a:r>
              <a:rPr lang="de-DE" sz="1400" dirty="0"/>
              <a:t> slice:</a:t>
            </a:r>
          </a:p>
          <a:p>
            <a:endParaRPr lang="de-DE" sz="1400" b="1" dirty="0" smtClean="0"/>
          </a:p>
          <a:p>
            <a:r>
              <a:rPr lang="de-DE" sz="1400" b="1" dirty="0" smtClean="0"/>
              <a:t>Charge </a:t>
            </a:r>
            <a:r>
              <a:rPr lang="de-DE" sz="1400" b="1" dirty="0" err="1"/>
              <a:t>density</a:t>
            </a:r>
            <a:r>
              <a:rPr lang="de-DE" sz="1400" dirty="0"/>
              <a:t>: 8.1 </a:t>
            </a:r>
            <a:r>
              <a:rPr lang="de-DE" sz="1400" dirty="0">
                <a:sym typeface="Symbol" panose="05050102010706020507" pitchFamily="18" charset="2"/>
              </a:rPr>
              <a:t> </a:t>
            </a:r>
            <a:r>
              <a:rPr lang="de-DE" sz="1400" dirty="0"/>
              <a:t>0.9 </a:t>
            </a:r>
            <a:r>
              <a:rPr lang="de-DE" sz="1400" dirty="0" err="1"/>
              <a:t>pC</a:t>
            </a:r>
            <a:r>
              <a:rPr lang="de-DE" sz="1400" dirty="0"/>
              <a:t>/</a:t>
            </a:r>
            <a:r>
              <a:rPr lang="de-DE" sz="1400" dirty="0" err="1"/>
              <a:t>MeV</a:t>
            </a:r>
            <a:endParaRPr lang="de-DE" sz="1400" dirty="0"/>
          </a:p>
          <a:p>
            <a:r>
              <a:rPr lang="de-DE" sz="1400" b="1" dirty="0" err="1"/>
              <a:t>Divergence</a:t>
            </a:r>
            <a:r>
              <a:rPr lang="de-DE" sz="1400" dirty="0"/>
              <a:t>: 1.2</a:t>
            </a:r>
            <a:r>
              <a:rPr lang="de-DE" sz="1400" dirty="0">
                <a:sym typeface="Symbol" panose="05050102010706020507" pitchFamily="18" charset="2"/>
              </a:rPr>
              <a:t>  </a:t>
            </a:r>
            <a:r>
              <a:rPr lang="de-DE" sz="1400" dirty="0"/>
              <a:t>0.3 </a:t>
            </a:r>
            <a:r>
              <a:rPr lang="de-DE" sz="1400" dirty="0" err="1"/>
              <a:t>mrad</a:t>
            </a:r>
            <a:endParaRPr lang="de-DE" sz="1400" dirty="0"/>
          </a:p>
          <a:p>
            <a:endParaRPr lang="de-DE" sz="1400" dirty="0"/>
          </a:p>
          <a:p>
            <a:r>
              <a:rPr lang="de-DE" sz="1400" dirty="0"/>
              <a:t> </a:t>
            </a:r>
          </a:p>
        </p:txBody>
      </p:sp>
      <p:grpSp>
        <p:nvGrpSpPr>
          <p:cNvPr id="9" name="Gruppieren 8"/>
          <p:cNvGrpSpPr/>
          <p:nvPr/>
        </p:nvGrpSpPr>
        <p:grpSpPr>
          <a:xfrm>
            <a:off x="5023364" y="2846283"/>
            <a:ext cx="3469643" cy="1911718"/>
            <a:chOff x="215516" y="2787774"/>
            <a:chExt cx="3228178" cy="1659690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CB47AD52-B18D-44CF-957C-84BBB42311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518" t="91696" r="65" b="1010"/>
            <a:stretch/>
          </p:blipFill>
          <p:spPr>
            <a:xfrm>
              <a:off x="279544" y="4260887"/>
              <a:ext cx="3164150" cy="186577"/>
            </a:xfrm>
            <a:prstGeom prst="rect">
              <a:avLst/>
            </a:prstGeom>
          </p:spPr>
        </p:pic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CB47AD52-B18D-44CF-957C-84BBB42311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1336" t="12923" r="771" b="29082"/>
            <a:stretch/>
          </p:blipFill>
          <p:spPr>
            <a:xfrm>
              <a:off x="215516" y="2787774"/>
              <a:ext cx="3200154" cy="1492212"/>
            </a:xfrm>
            <a:prstGeom prst="rect">
              <a:avLst/>
            </a:prstGeom>
          </p:spPr>
        </p:pic>
      </p:grpSp>
      <p:sp>
        <p:nvSpPr>
          <p:cNvPr id="7" name="Rectangle 2"/>
          <p:cNvSpPr/>
          <p:nvPr/>
        </p:nvSpPr>
        <p:spPr>
          <a:xfrm>
            <a:off x="454285" y="109805"/>
            <a:ext cx="83661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589C"/>
              </a:buClr>
            </a:pPr>
            <a:r>
              <a:rPr lang="en-US" sz="2400" dirty="0" smtClean="0">
                <a:solidFill>
                  <a:srgbClr val="005AA0"/>
                </a:solidFill>
              </a:rPr>
              <a:t>Passive electron beam stability and beam quality (in 2022)</a:t>
            </a:r>
            <a:endParaRPr lang="en-US" sz="2400" dirty="0">
              <a:solidFill>
                <a:srgbClr val="005AA0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F8C9D71-939C-4155-BF11-D4A379C7F7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80" y="2499742"/>
            <a:ext cx="2752242" cy="2122393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570142" y="4711547"/>
            <a:ext cx="33168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 smtClean="0"/>
              <a:t>Y. Chang, et al., PR </a:t>
            </a:r>
            <a:r>
              <a:rPr lang="de-DE" sz="1200" i="1" dirty="0" err="1" smtClean="0"/>
              <a:t>Appl</a:t>
            </a:r>
            <a:r>
              <a:rPr lang="de-DE" sz="1200" i="1" dirty="0" smtClean="0"/>
              <a:t>. 20, L061001 (2023)</a:t>
            </a:r>
            <a:endParaRPr lang="de-DE" sz="1200" i="1" dirty="0"/>
          </a:p>
        </p:txBody>
      </p:sp>
    </p:spTree>
    <p:extLst>
      <p:ext uri="{BB962C8B-B14F-4D97-AF65-F5344CB8AC3E}">
        <p14:creationId xmlns:p14="http://schemas.microsoft.com/office/powerpoint/2010/main" val="434505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454285" y="109805"/>
            <a:ext cx="83661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589C"/>
              </a:buClr>
            </a:pPr>
            <a:r>
              <a:rPr lang="en-US" sz="2400" dirty="0" smtClean="0">
                <a:solidFill>
                  <a:srgbClr val="005AA0"/>
                </a:solidFill>
              </a:rPr>
              <a:t>First light (in 2022)</a:t>
            </a:r>
            <a:endParaRPr lang="en-US" sz="2400" dirty="0">
              <a:solidFill>
                <a:srgbClr val="005AA0"/>
              </a:solidFill>
            </a:endParaRPr>
          </a:p>
        </p:txBody>
      </p:sp>
      <p:grpSp>
        <p:nvGrpSpPr>
          <p:cNvPr id="8" name="Gruppieren 7"/>
          <p:cNvGrpSpPr/>
          <p:nvPr/>
        </p:nvGrpSpPr>
        <p:grpSpPr>
          <a:xfrm>
            <a:off x="287524" y="824937"/>
            <a:ext cx="2900865" cy="2286873"/>
            <a:chOff x="374991" y="824937"/>
            <a:chExt cx="2900865" cy="2286873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 rotWithShape="1">
            <a:blip r:embed="rId2"/>
            <a:srcRect l="25661" r="25347" b="7586"/>
            <a:stretch/>
          </p:blipFill>
          <p:spPr>
            <a:xfrm>
              <a:off x="719572" y="824937"/>
              <a:ext cx="2556284" cy="1796865"/>
            </a:xfrm>
            <a:prstGeom prst="rect">
              <a:avLst/>
            </a:prstGeom>
          </p:spPr>
        </p:pic>
        <p:sp>
          <p:nvSpPr>
            <p:cNvPr id="5" name="Textfeld 4"/>
            <p:cNvSpPr txBox="1"/>
            <p:nvPr/>
          </p:nvSpPr>
          <p:spPr>
            <a:xfrm>
              <a:off x="1367644" y="2804033"/>
              <a:ext cx="15213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err="1" smtClean="0"/>
                <a:t>Wavelength</a:t>
              </a:r>
              <a:r>
                <a:rPr lang="de-DE" sz="1400" dirty="0" smtClean="0"/>
                <a:t> [</a:t>
              </a:r>
              <a:r>
                <a:rPr lang="de-DE" sz="1400" dirty="0" err="1" smtClean="0"/>
                <a:t>nm</a:t>
              </a:r>
              <a:r>
                <a:rPr lang="de-DE" sz="1400" dirty="0" smtClean="0"/>
                <a:t>]</a:t>
              </a:r>
              <a:endParaRPr lang="de-DE" sz="1400" dirty="0"/>
            </a:p>
          </p:txBody>
        </p:sp>
        <p:sp>
          <p:nvSpPr>
            <p:cNvPr id="6" name="Textfeld 5"/>
            <p:cNvSpPr txBox="1"/>
            <p:nvPr/>
          </p:nvSpPr>
          <p:spPr>
            <a:xfrm>
              <a:off x="1180705" y="2535746"/>
              <a:ext cx="190148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200" dirty="0" smtClean="0"/>
                <a:t>260           270           280</a:t>
              </a:r>
              <a:endParaRPr lang="de-DE" sz="1200" dirty="0"/>
            </a:p>
          </p:txBody>
        </p:sp>
        <p:sp>
          <p:nvSpPr>
            <p:cNvPr id="7" name="Textfeld 6"/>
            <p:cNvSpPr txBox="1"/>
            <p:nvPr/>
          </p:nvSpPr>
          <p:spPr>
            <a:xfrm rot="16200000">
              <a:off x="58214" y="1408196"/>
              <a:ext cx="9721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/>
                <a:t>y</a:t>
              </a:r>
              <a:r>
                <a:rPr lang="de-DE" sz="1600" dirty="0" smtClean="0"/>
                <a:t>-</a:t>
              </a:r>
              <a:r>
                <a:rPr lang="de-DE" sz="1600" dirty="0" err="1" smtClean="0"/>
                <a:t>pos</a:t>
              </a:r>
              <a:endParaRPr lang="de-DE" sz="1600" dirty="0"/>
            </a:p>
          </p:txBody>
        </p:sp>
      </p:grpSp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3908" y="745800"/>
            <a:ext cx="2772308" cy="2363014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E66615EA-83DD-44FB-9A75-017EDF56D095}"/>
              </a:ext>
            </a:extLst>
          </p:cNvPr>
          <p:cNvSpPr/>
          <p:nvPr/>
        </p:nvSpPr>
        <p:spPr>
          <a:xfrm>
            <a:off x="251520" y="4691539"/>
            <a:ext cx="359298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i="1" dirty="0" smtClean="0"/>
              <a:t>M. </a:t>
            </a:r>
            <a:r>
              <a:rPr lang="en-GB" sz="1200" i="1" dirty="0" err="1" smtClean="0"/>
              <a:t>Labat</a:t>
            </a:r>
            <a:r>
              <a:rPr lang="en-GB" sz="1200" i="1" dirty="0" smtClean="0"/>
              <a:t>, et al., Nat. </a:t>
            </a:r>
            <a:r>
              <a:rPr lang="en-GB" sz="1200" i="1" dirty="0"/>
              <a:t>Photonics </a:t>
            </a:r>
            <a:r>
              <a:rPr lang="en-GB" sz="1200" i="1" dirty="0" smtClean="0"/>
              <a:t>17, 150 </a:t>
            </a:r>
            <a:r>
              <a:rPr lang="en-GB" sz="1200" i="1" dirty="0"/>
              <a:t>(2023)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531227" y="3538135"/>
            <a:ext cx="6626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Seeding</a:t>
            </a:r>
            <a:r>
              <a:rPr lang="de-DE" dirty="0" smtClean="0"/>
              <a:t> </a:t>
            </a:r>
            <a:r>
              <a:rPr lang="de-DE" dirty="0" err="1" smtClean="0"/>
              <a:t>eases</a:t>
            </a:r>
            <a:r>
              <a:rPr lang="de-DE" dirty="0" smtClean="0"/>
              <a:t> </a:t>
            </a:r>
            <a:r>
              <a:rPr lang="de-DE" dirty="0" err="1" smtClean="0"/>
              <a:t>microbunching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improves</a:t>
            </a:r>
            <a:r>
              <a:rPr lang="de-DE" dirty="0" smtClean="0"/>
              <a:t> FEL </a:t>
            </a:r>
            <a:r>
              <a:rPr lang="de-DE" dirty="0" err="1" smtClean="0"/>
              <a:t>performance</a:t>
            </a:r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8898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56E2285-8515-4509-9F57-90CFE89B1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22" y="2399433"/>
            <a:ext cx="4420454" cy="66138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265274F4-788A-487C-81A6-C89EDA4B98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68"/>
          <a:stretch/>
        </p:blipFill>
        <p:spPr>
          <a:xfrm>
            <a:off x="5792605" y="879865"/>
            <a:ext cx="2377765" cy="3900009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203DBAD3-60FC-4DED-8F63-9428F0405382}"/>
              </a:ext>
            </a:extLst>
          </p:cNvPr>
          <p:cNvSpPr/>
          <p:nvPr/>
        </p:nvSpPr>
        <p:spPr>
          <a:xfrm>
            <a:off x="6322685" y="661105"/>
            <a:ext cx="14782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cs typeface="Times New Roman" panose="02020603050405020304" pitchFamily="18" charset="0"/>
              </a:rPr>
              <a:t>seed </a:t>
            </a:r>
            <a:r>
              <a:rPr lang="en-US" sz="1400" dirty="0">
                <a:cs typeface="Times New Roman" panose="02020603050405020304" pitchFamily="18" charset="0"/>
              </a:rPr>
              <a:t>delay scan</a:t>
            </a:r>
            <a:endParaRPr lang="de-DE" sz="1400" dirty="0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ACE73463-823E-4847-BE63-25C597C84060}"/>
              </a:ext>
            </a:extLst>
          </p:cNvPr>
          <p:cNvSpPr/>
          <p:nvPr/>
        </p:nvSpPr>
        <p:spPr>
          <a:xfrm>
            <a:off x="8207550" y="2506742"/>
            <a:ext cx="45717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b="1" dirty="0">
                <a:sym typeface="Symbol" panose="05050102010706020507" pitchFamily="18" charset="2"/>
              </a:rPr>
              <a:t> </a:t>
            </a:r>
            <a:r>
              <a:rPr lang="de-DE" sz="1000" dirty="0">
                <a:sym typeface="Symbol" panose="05050102010706020507" pitchFamily="18" charset="2"/>
              </a:rPr>
              <a:t>= 0</a:t>
            </a:r>
            <a:endParaRPr lang="de-DE" sz="1000" dirty="0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81F65A93-AB97-47FC-B2CD-D8F7CEB56F81}"/>
              </a:ext>
            </a:extLst>
          </p:cNvPr>
          <p:cNvSpPr/>
          <p:nvPr/>
        </p:nvSpPr>
        <p:spPr>
          <a:xfrm>
            <a:off x="8191519" y="1467882"/>
            <a:ext cx="77296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b="1" dirty="0">
                <a:sym typeface="Symbol" panose="05050102010706020507" pitchFamily="18" charset="2"/>
              </a:rPr>
              <a:t> </a:t>
            </a:r>
            <a:r>
              <a:rPr lang="de-DE" sz="1000" dirty="0">
                <a:sym typeface="Symbol" panose="05050102010706020507" pitchFamily="18" charset="2"/>
              </a:rPr>
              <a:t>= +500fs</a:t>
            </a:r>
            <a:endParaRPr lang="de-DE" sz="1000" dirty="0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7386D3AE-AE15-471F-AEA9-A4D9854A9135}"/>
              </a:ext>
            </a:extLst>
          </p:cNvPr>
          <p:cNvSpPr/>
          <p:nvPr/>
        </p:nvSpPr>
        <p:spPr>
          <a:xfrm>
            <a:off x="8207550" y="3668712"/>
            <a:ext cx="74090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b="1" dirty="0">
                <a:sym typeface="Symbol" panose="05050102010706020507" pitchFamily="18" charset="2"/>
              </a:rPr>
              <a:t> </a:t>
            </a:r>
            <a:r>
              <a:rPr lang="de-DE" sz="1000" dirty="0">
                <a:sym typeface="Symbol" panose="05050102010706020507" pitchFamily="18" charset="2"/>
              </a:rPr>
              <a:t>= -500fs</a:t>
            </a:r>
            <a:endParaRPr lang="de-DE" sz="1000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173C9013-0F0E-4D0D-8BF4-AB887D9FDC68}"/>
              </a:ext>
            </a:extLst>
          </p:cNvPr>
          <p:cNvSpPr txBox="1"/>
          <p:nvPr/>
        </p:nvSpPr>
        <p:spPr>
          <a:xfrm>
            <a:off x="7700226" y="591635"/>
            <a:ext cx="466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FEL</a:t>
            </a:r>
          </a:p>
        </p:txBody>
      </p:sp>
      <p:sp>
        <p:nvSpPr>
          <p:cNvPr id="24" name="Titel 1"/>
          <p:cNvSpPr txBox="1">
            <a:spLocks/>
          </p:cNvSpPr>
          <p:nvPr/>
        </p:nvSpPr>
        <p:spPr>
          <a:xfrm>
            <a:off x="431540" y="107972"/>
            <a:ext cx="8281209" cy="3395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 err="1" smtClean="0">
                <a:solidFill>
                  <a:srgbClr val="005AA0"/>
                </a:solidFill>
              </a:rPr>
              <a:t>Tunability</a:t>
            </a:r>
            <a:r>
              <a:rPr lang="en-US" b="0" dirty="0" smtClean="0">
                <a:solidFill>
                  <a:srgbClr val="005AA0"/>
                </a:solidFill>
              </a:rPr>
              <a:t> of a red-shifted seeded (low gain) FEL </a:t>
            </a:r>
            <a:endParaRPr lang="de-DE" dirty="0">
              <a:solidFill>
                <a:srgbClr val="005AA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95518" y="988654"/>
            <a:ext cx="34419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Slight</a:t>
            </a:r>
            <a:r>
              <a:rPr lang="de-DE" dirty="0" smtClean="0"/>
              <a:t> </a:t>
            </a:r>
            <a:r>
              <a:rPr lang="de-DE" dirty="0" err="1" smtClean="0"/>
              <a:t>tuning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possible</a:t>
            </a:r>
            <a:r>
              <a:rPr lang="de-DE" dirty="0" smtClean="0"/>
              <a:t> </a:t>
            </a:r>
            <a:r>
              <a:rPr lang="de-DE" dirty="0" err="1" smtClean="0"/>
              <a:t>through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u</a:t>
            </a:r>
            <a:r>
              <a:rPr lang="de-DE" dirty="0" err="1" smtClean="0"/>
              <a:t>ndulator</a:t>
            </a:r>
            <a:r>
              <a:rPr lang="de-DE" dirty="0" smtClean="0"/>
              <a:t> </a:t>
            </a:r>
            <a:r>
              <a:rPr lang="de-DE" dirty="0" err="1" smtClean="0"/>
              <a:t>gap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s</a:t>
            </a:r>
            <a:r>
              <a:rPr lang="de-DE" dirty="0" err="1" smtClean="0"/>
              <a:t>eed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beam </a:t>
            </a:r>
            <a:r>
              <a:rPr lang="de-DE" dirty="0" err="1" smtClean="0"/>
              <a:t>chirp</a:t>
            </a:r>
            <a:r>
              <a:rPr lang="de-DE" dirty="0" smtClean="0"/>
              <a:t> (R</a:t>
            </a:r>
            <a:r>
              <a:rPr lang="de-DE" sz="2000" baseline="-25000" dirty="0" smtClean="0"/>
              <a:t>56</a:t>
            </a:r>
            <a:r>
              <a:rPr lang="de-DE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s</a:t>
            </a:r>
            <a:r>
              <a:rPr lang="de-DE" dirty="0" err="1" smtClean="0"/>
              <a:t>eed</a:t>
            </a:r>
            <a:r>
              <a:rPr lang="de-DE" dirty="0" smtClean="0"/>
              <a:t> </a:t>
            </a:r>
            <a:r>
              <a:rPr lang="de-DE" dirty="0" err="1" smtClean="0"/>
              <a:t>delay</a:t>
            </a:r>
            <a:endParaRPr lang="de-DE" dirty="0"/>
          </a:p>
        </p:txBody>
      </p:sp>
      <p:sp>
        <p:nvSpPr>
          <p:cNvPr id="22" name="Rechteck 21"/>
          <p:cNvSpPr/>
          <p:nvPr/>
        </p:nvSpPr>
        <p:spPr>
          <a:xfrm>
            <a:off x="571610" y="4299942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i="1" dirty="0" smtClean="0"/>
              <a:t>M. </a:t>
            </a:r>
            <a:r>
              <a:rPr lang="en-US" sz="1200" i="1" dirty="0" err="1" smtClean="0"/>
              <a:t>Labat</a:t>
            </a:r>
            <a:r>
              <a:rPr lang="en-US" sz="1200" i="1" dirty="0" smtClean="0"/>
              <a:t>, et al., PRAB </a:t>
            </a:r>
            <a:r>
              <a:rPr lang="en-US" sz="1200" i="1" dirty="0"/>
              <a:t>28, 020702 (2025)</a:t>
            </a:r>
            <a:endParaRPr lang="de-DE" sz="1200" i="1" dirty="0"/>
          </a:p>
        </p:txBody>
      </p:sp>
    </p:spTree>
    <p:extLst>
      <p:ext uri="{BB962C8B-B14F-4D97-AF65-F5344CB8AC3E}">
        <p14:creationId xmlns:p14="http://schemas.microsoft.com/office/powerpoint/2010/main" val="106214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0EB33BDF-C4E7-4EB1-A9EC-31241D941626}"/>
              </a:ext>
            </a:extLst>
          </p:cNvPr>
          <p:cNvSpPr txBox="1"/>
          <p:nvPr/>
        </p:nvSpPr>
        <p:spPr>
          <a:xfrm>
            <a:off x="5430693" y="1668345"/>
            <a:ext cx="747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Genesis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9FA0248-DBC1-4A32-8753-A83602BA3E97}"/>
              </a:ext>
            </a:extLst>
          </p:cNvPr>
          <p:cNvSpPr txBox="1"/>
          <p:nvPr/>
        </p:nvSpPr>
        <p:spPr>
          <a:xfrm>
            <a:off x="5468538" y="2874814"/>
            <a:ext cx="960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Experiment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94B64F5-700E-48DB-AF00-CFD77EC1FB71}"/>
              </a:ext>
            </a:extLst>
          </p:cNvPr>
          <p:cNvSpPr/>
          <p:nvPr/>
        </p:nvSpPr>
        <p:spPr>
          <a:xfrm>
            <a:off x="123524" y="4551970"/>
            <a:ext cx="52824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baseline="30000" dirty="0"/>
              <a:t>1</a:t>
            </a:r>
            <a:r>
              <a:rPr lang="de-DE" sz="800" dirty="0"/>
              <a:t> A. Hofmann, „The </a:t>
            </a:r>
            <a:r>
              <a:rPr lang="de-DE" sz="800" dirty="0" err="1"/>
              <a:t>physics</a:t>
            </a:r>
            <a:r>
              <a:rPr lang="de-DE" sz="800" dirty="0"/>
              <a:t> </a:t>
            </a:r>
            <a:r>
              <a:rPr lang="de-DE" sz="800" dirty="0" err="1"/>
              <a:t>of</a:t>
            </a:r>
            <a:r>
              <a:rPr lang="de-DE" sz="800" dirty="0"/>
              <a:t> Synchrotron Radiation“, Cambridge Monographs </a:t>
            </a:r>
            <a:r>
              <a:rPr lang="de-DE" sz="800" dirty="0" err="1"/>
              <a:t>of</a:t>
            </a:r>
            <a:r>
              <a:rPr lang="de-DE" sz="800" dirty="0"/>
              <a:t> </a:t>
            </a:r>
            <a:r>
              <a:rPr lang="de-DE" sz="800" dirty="0" err="1"/>
              <a:t>Particle</a:t>
            </a:r>
            <a:r>
              <a:rPr lang="de-DE" sz="800" dirty="0"/>
              <a:t> Physics, </a:t>
            </a:r>
            <a:r>
              <a:rPr lang="de-DE" sz="800" dirty="0" err="1"/>
              <a:t>Nuclear</a:t>
            </a:r>
            <a:r>
              <a:rPr lang="de-DE" sz="800" dirty="0"/>
              <a:t> Physics and </a:t>
            </a:r>
            <a:r>
              <a:rPr lang="de-DE" sz="800" dirty="0" err="1"/>
              <a:t>Cosmology</a:t>
            </a:r>
            <a:r>
              <a:rPr lang="de-DE" sz="800" dirty="0"/>
              <a:t> (Cambridge University Press, 2004)</a:t>
            </a:r>
            <a:endParaRPr lang="de-DE" sz="800" baseline="30000" dirty="0"/>
          </a:p>
        </p:txBody>
      </p:sp>
      <p:sp>
        <p:nvSpPr>
          <p:cNvPr id="20" name="Titel 1"/>
          <p:cNvSpPr txBox="1">
            <a:spLocks/>
          </p:cNvSpPr>
          <p:nvPr/>
        </p:nvSpPr>
        <p:spPr>
          <a:xfrm>
            <a:off x="431540" y="107972"/>
            <a:ext cx="8281209" cy="3395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dirty="0" smtClean="0">
                <a:solidFill>
                  <a:srgbClr val="005AA0"/>
                </a:solidFill>
              </a:rPr>
              <a:t>Interference between seed and red shifted FEL  </a:t>
            </a:r>
            <a:endParaRPr lang="de-DE" dirty="0">
              <a:solidFill>
                <a:srgbClr val="005AA0"/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323528" y="3939902"/>
            <a:ext cx="35908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de-DE" sz="1200" i="1" dirty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en-US" altLang="de-DE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Labat</a:t>
            </a:r>
            <a:r>
              <a:rPr lang="en-US" altLang="de-DE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de-DE" sz="1200" i="1" dirty="0"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en-US" altLang="de-DE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al., Phys. Rev. Res. </a:t>
            </a:r>
            <a:r>
              <a:rPr lang="en-US" altLang="de-DE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7, 023061</a:t>
            </a:r>
            <a:r>
              <a:rPr lang="en-US" altLang="de-DE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de-DE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(2025)</a:t>
            </a:r>
            <a:endParaRPr lang="en-US" altLang="de-DE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2"/>
          <a:srcRect l="37794" t="18151" r="12792" b="20600"/>
          <a:stretch/>
        </p:blipFill>
        <p:spPr>
          <a:xfrm>
            <a:off x="4187036" y="1419190"/>
            <a:ext cx="4484042" cy="3126324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247927" y="665215"/>
            <a:ext cx="7464544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At </a:t>
            </a:r>
            <a:r>
              <a:rPr lang="de-DE" dirty="0" err="1" smtClean="0"/>
              <a:t>undulator</a:t>
            </a:r>
            <a:r>
              <a:rPr lang="de-DE" dirty="0" smtClean="0"/>
              <a:t> </a:t>
            </a:r>
            <a:r>
              <a:rPr lang="de-DE" dirty="0" err="1" smtClean="0"/>
              <a:t>exit</a:t>
            </a:r>
            <a:r>
              <a:rPr lang="de-DE" dirty="0" smtClean="0"/>
              <a:t> different </a:t>
            </a:r>
            <a:r>
              <a:rPr lang="de-DE" dirty="0" err="1" smtClean="0"/>
              <a:t>transverse</a:t>
            </a:r>
            <a:r>
              <a:rPr lang="de-DE" dirty="0" smtClean="0"/>
              <a:t> </a:t>
            </a:r>
            <a:r>
              <a:rPr lang="de-DE" dirty="0" err="1" smtClean="0"/>
              <a:t>phase</a:t>
            </a:r>
            <a:r>
              <a:rPr lang="de-DE" dirty="0" smtClean="0"/>
              <a:t> at resonant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red-shifted</a:t>
            </a:r>
            <a:r>
              <a:rPr lang="de-DE" dirty="0" smtClean="0"/>
              <a:t> </a:t>
            </a:r>
          </a:p>
          <a:p>
            <a:r>
              <a:rPr lang="de-DE" dirty="0" smtClean="0"/>
              <a:t>FEL </a:t>
            </a:r>
            <a:r>
              <a:rPr lang="de-DE" dirty="0" err="1" smtClean="0"/>
              <a:t>wavelength</a:t>
            </a:r>
            <a:r>
              <a:rPr lang="de-DE" dirty="0" smtClean="0"/>
              <a:t> </a:t>
            </a:r>
            <a:r>
              <a:rPr lang="de-DE" dirty="0" err="1" smtClean="0"/>
              <a:t>implies</a:t>
            </a:r>
            <a:r>
              <a:rPr lang="de-DE" dirty="0" smtClean="0"/>
              <a:t> different </a:t>
            </a:r>
            <a:r>
              <a:rPr lang="de-DE" dirty="0" err="1" smtClean="0"/>
              <a:t>interference</a:t>
            </a:r>
            <a:r>
              <a:rPr lang="de-DE" dirty="0" smtClean="0"/>
              <a:t> </a:t>
            </a:r>
            <a:r>
              <a:rPr lang="de-DE" dirty="0" err="1" smtClean="0"/>
              <a:t>pattern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seed</a:t>
            </a:r>
            <a:r>
              <a:rPr lang="de-DE" dirty="0" smtClean="0"/>
              <a:t> beam</a:t>
            </a:r>
          </a:p>
          <a:p>
            <a:endParaRPr lang="de-DE" dirty="0"/>
          </a:p>
          <a:p>
            <a:r>
              <a:rPr lang="de-DE" dirty="0" err="1" smtClean="0"/>
              <a:t>Actually</a:t>
            </a:r>
            <a:r>
              <a:rPr lang="de-DE" dirty="0" smtClean="0"/>
              <a:t> </a:t>
            </a:r>
            <a:r>
              <a:rPr lang="de-DE" dirty="0" err="1" smtClean="0"/>
              <a:t>representing</a:t>
            </a:r>
            <a:r>
              <a:rPr lang="de-DE" dirty="0" smtClean="0"/>
              <a:t> a </a:t>
            </a:r>
            <a:r>
              <a:rPr lang="de-DE" dirty="0" err="1" smtClean="0"/>
              <a:t>feature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</a:p>
          <a:p>
            <a:r>
              <a:rPr lang="de-DE" dirty="0" err="1" smtClean="0"/>
              <a:t>undulator</a:t>
            </a:r>
            <a:r>
              <a:rPr lang="de-DE" dirty="0" smtClean="0"/>
              <a:t> radiation</a:t>
            </a:r>
            <a:r>
              <a:rPr lang="de-DE" baseline="30000" dirty="0" smtClean="0"/>
              <a:t>1</a:t>
            </a:r>
            <a:r>
              <a:rPr lang="de-DE" dirty="0" smtClean="0"/>
              <a:t> (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source</a:t>
            </a:r>
            <a:r>
              <a:rPr lang="de-DE" dirty="0" smtClean="0"/>
              <a:t> </a:t>
            </a:r>
          </a:p>
          <a:p>
            <a:r>
              <a:rPr lang="de-DE" dirty="0" err="1"/>
              <a:t>p</a:t>
            </a:r>
            <a:r>
              <a:rPr lang="de-DE" dirty="0" err="1" smtClean="0"/>
              <a:t>osition</a:t>
            </a:r>
            <a:r>
              <a:rPr lang="de-DE" dirty="0" smtClean="0"/>
              <a:t>)</a:t>
            </a:r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baseline="30000" dirty="0"/>
          </a:p>
        </p:txBody>
      </p:sp>
      <p:sp>
        <p:nvSpPr>
          <p:cNvPr id="3" name="Textfeld 2"/>
          <p:cNvSpPr txBox="1"/>
          <p:nvPr/>
        </p:nvSpPr>
        <p:spPr>
          <a:xfrm>
            <a:off x="7678020" y="2535746"/>
            <a:ext cx="811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i="1" dirty="0" smtClean="0">
                <a:solidFill>
                  <a:schemeClr val="bg1"/>
                </a:solidFill>
              </a:rPr>
              <a:t>268nm</a:t>
            </a:r>
            <a:endParaRPr lang="de-DE" sz="1600" i="1" dirty="0">
              <a:solidFill>
                <a:schemeClr val="bg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7712471" y="3875920"/>
            <a:ext cx="811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i="1" dirty="0" smtClean="0">
                <a:solidFill>
                  <a:schemeClr val="bg1"/>
                </a:solidFill>
              </a:rPr>
              <a:t>277nm</a:t>
            </a:r>
            <a:endParaRPr lang="de-DE" sz="1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54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2B7D872F-4F56-4AAF-9578-98857B116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207" y="1477978"/>
            <a:ext cx="4528506" cy="341774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0EB33BDF-C4E7-4EB1-A9EC-31241D941626}"/>
              </a:ext>
            </a:extLst>
          </p:cNvPr>
          <p:cNvSpPr txBox="1"/>
          <p:nvPr/>
        </p:nvSpPr>
        <p:spPr>
          <a:xfrm>
            <a:off x="719572" y="2736314"/>
            <a:ext cx="747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i="1" dirty="0">
                <a:solidFill>
                  <a:schemeClr val="bg1"/>
                </a:solidFill>
              </a:rPr>
              <a:t>Genesis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9FA0248-DBC1-4A32-8753-A83602BA3E97}"/>
              </a:ext>
            </a:extLst>
          </p:cNvPr>
          <p:cNvSpPr txBox="1"/>
          <p:nvPr/>
        </p:nvSpPr>
        <p:spPr>
          <a:xfrm>
            <a:off x="3619719" y="4191930"/>
            <a:ext cx="960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i="1" dirty="0">
                <a:solidFill>
                  <a:schemeClr val="bg1"/>
                </a:solidFill>
              </a:rPr>
              <a:t>Experiment</a:t>
            </a:r>
          </a:p>
        </p:txBody>
      </p:sp>
      <p:sp>
        <p:nvSpPr>
          <p:cNvPr id="20" name="Titel 1"/>
          <p:cNvSpPr txBox="1">
            <a:spLocks/>
          </p:cNvSpPr>
          <p:nvPr/>
        </p:nvSpPr>
        <p:spPr>
          <a:xfrm>
            <a:off x="431540" y="107972"/>
            <a:ext cx="8281209" cy="3395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 smtClean="0">
                <a:solidFill>
                  <a:srgbClr val="005AA0"/>
                </a:solidFill>
              </a:rPr>
              <a:t>Interference between seed and red shifted FEL  </a:t>
            </a:r>
            <a:endParaRPr lang="de-DE" sz="2400" dirty="0">
              <a:solidFill>
                <a:srgbClr val="005AA0"/>
              </a:solidFill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251520" y="676312"/>
            <a:ext cx="78488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At </a:t>
            </a:r>
            <a:r>
              <a:rPr lang="de-DE" dirty="0" err="1"/>
              <a:t>undulator</a:t>
            </a:r>
            <a:r>
              <a:rPr lang="de-DE" dirty="0"/>
              <a:t> </a:t>
            </a:r>
            <a:r>
              <a:rPr lang="de-DE" dirty="0" err="1"/>
              <a:t>exit</a:t>
            </a:r>
            <a:r>
              <a:rPr lang="de-DE" dirty="0"/>
              <a:t> different </a:t>
            </a:r>
            <a:r>
              <a:rPr lang="de-DE" dirty="0" err="1"/>
              <a:t>transverse</a:t>
            </a:r>
            <a:r>
              <a:rPr lang="de-DE" dirty="0"/>
              <a:t> </a:t>
            </a:r>
            <a:r>
              <a:rPr lang="de-DE" dirty="0" err="1"/>
              <a:t>phase</a:t>
            </a:r>
            <a:r>
              <a:rPr lang="de-DE" dirty="0"/>
              <a:t> at resonant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red-shifted</a:t>
            </a:r>
            <a:r>
              <a:rPr lang="de-DE" dirty="0"/>
              <a:t> </a:t>
            </a:r>
          </a:p>
          <a:p>
            <a:r>
              <a:rPr lang="de-DE" dirty="0"/>
              <a:t>FEL </a:t>
            </a:r>
            <a:r>
              <a:rPr lang="de-DE" dirty="0" err="1"/>
              <a:t>wavelength</a:t>
            </a:r>
            <a:r>
              <a:rPr lang="de-DE" dirty="0"/>
              <a:t> </a:t>
            </a:r>
            <a:r>
              <a:rPr lang="de-DE" dirty="0" err="1"/>
              <a:t>implies</a:t>
            </a:r>
            <a:r>
              <a:rPr lang="de-DE" dirty="0"/>
              <a:t> different </a:t>
            </a:r>
            <a:r>
              <a:rPr lang="de-DE" dirty="0" err="1"/>
              <a:t>interference</a:t>
            </a:r>
            <a:r>
              <a:rPr lang="de-DE" dirty="0"/>
              <a:t> </a:t>
            </a:r>
            <a:r>
              <a:rPr lang="de-DE" dirty="0" err="1"/>
              <a:t>pattern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seed</a:t>
            </a:r>
            <a:r>
              <a:rPr lang="de-DE" dirty="0"/>
              <a:t> beam</a:t>
            </a:r>
          </a:p>
          <a:p>
            <a:endParaRPr lang="de-DE" dirty="0"/>
          </a:p>
        </p:txBody>
      </p:sp>
      <p:sp>
        <p:nvSpPr>
          <p:cNvPr id="9" name="Rechteck 8"/>
          <p:cNvSpPr/>
          <p:nvPr/>
        </p:nvSpPr>
        <p:spPr>
          <a:xfrm>
            <a:off x="5220072" y="4336437"/>
            <a:ext cx="35908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de-DE" sz="1200" i="1" dirty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en-US" altLang="de-DE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Labat</a:t>
            </a:r>
            <a:r>
              <a:rPr lang="en-US" altLang="de-DE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de-DE" sz="1200" i="1" dirty="0"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en-US" altLang="de-DE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al., Phys. Rev. Res. </a:t>
            </a:r>
            <a:r>
              <a:rPr lang="en-US" altLang="de-DE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7, 023061</a:t>
            </a:r>
            <a:r>
              <a:rPr lang="en-US" altLang="de-DE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de-DE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(2025)</a:t>
            </a:r>
            <a:endParaRPr lang="en-US" altLang="de-DE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14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DEFA4D39-930B-405A-9197-109F1694BD69}"/>
              </a:ext>
            </a:extLst>
          </p:cNvPr>
          <p:cNvSpPr/>
          <p:nvPr/>
        </p:nvSpPr>
        <p:spPr>
          <a:xfrm>
            <a:off x="122439" y="564573"/>
            <a:ext cx="86710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cs typeface="Times New Roman" panose="02020603050405020304" pitchFamily="18" charset="0"/>
              </a:rPr>
              <a:t>Improved </a:t>
            </a:r>
            <a:r>
              <a:rPr lang="en-US" dirty="0">
                <a:cs typeface="Times New Roman" panose="02020603050405020304" pitchFamily="18" charset="0"/>
              </a:rPr>
              <a:t>LPA beam parameters: </a:t>
            </a:r>
            <a:r>
              <a:rPr lang="en-US" dirty="0" smtClean="0">
                <a:cs typeface="Times New Roman" panose="02020603050405020304" pitchFamily="18" charset="0"/>
              </a:rPr>
              <a:t>350 </a:t>
            </a:r>
            <a:r>
              <a:rPr lang="en-US" dirty="0" err="1" smtClean="0">
                <a:cs typeface="Times New Roman" panose="02020603050405020304" pitchFamily="18" charset="0"/>
              </a:rPr>
              <a:t>pC-fwhm</a:t>
            </a:r>
            <a:r>
              <a:rPr lang="en-US" dirty="0" smtClean="0">
                <a:cs typeface="Times New Roman" panose="02020603050405020304" pitchFamily="18" charset="0"/>
              </a:rPr>
              <a:t>, ~</a:t>
            </a:r>
            <a:r>
              <a:rPr lang="en-US" dirty="0">
                <a:cs typeface="Times New Roman" panose="02020603050405020304" pitchFamily="18" charset="0"/>
              </a:rPr>
              <a:t>10 </a:t>
            </a:r>
            <a:r>
              <a:rPr lang="en-US" dirty="0" err="1" smtClean="0">
                <a:cs typeface="Times New Roman" panose="02020603050405020304" pitchFamily="18" charset="0"/>
              </a:rPr>
              <a:t>pC</a:t>
            </a:r>
            <a:r>
              <a:rPr lang="en-US" dirty="0" smtClean="0">
                <a:cs typeface="Times New Roman" panose="02020603050405020304" pitchFamily="18" charset="0"/>
              </a:rPr>
              <a:t>/MeV, no plasma </a:t>
            </a:r>
            <a:r>
              <a:rPr lang="en-US" dirty="0" err="1" smtClean="0">
                <a:cs typeface="Times New Roman" panose="02020603050405020304" pitchFamily="18" charset="0"/>
              </a:rPr>
              <a:t>lense</a:t>
            </a:r>
            <a:endParaRPr lang="en-US" dirty="0">
              <a:cs typeface="Times New Roman" panose="02020603050405020304" pitchFamily="18" charset="0"/>
            </a:endParaRP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24E0598B-F536-4406-822F-65C7E3637BB7}"/>
              </a:ext>
            </a:extLst>
          </p:cNvPr>
          <p:cNvGrpSpPr>
            <a:grpSpLocks noChangeAspect="1"/>
          </p:cNvGrpSpPr>
          <p:nvPr/>
        </p:nvGrpSpPr>
        <p:grpSpPr>
          <a:xfrm>
            <a:off x="177651" y="3563755"/>
            <a:ext cx="3962765" cy="1093071"/>
            <a:chOff x="2327519" y="4047914"/>
            <a:chExt cx="2850911" cy="786382"/>
          </a:xfrm>
        </p:grpSpPr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485D125A-98CA-446E-94D3-0EE9A992BE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2638" t="16736" r="44744" b="20221"/>
            <a:stretch/>
          </p:blipFill>
          <p:spPr>
            <a:xfrm rot="16200000">
              <a:off x="3390137" y="3046004"/>
              <a:ext cx="743775" cy="2832810"/>
            </a:xfrm>
            <a:prstGeom prst="rect">
              <a:avLst/>
            </a:prstGeom>
          </p:spPr>
        </p:pic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3A83D7E8-C36A-432E-9BF5-BE6797C34009}"/>
                </a:ext>
              </a:extLst>
            </p:cNvPr>
            <p:cNvSpPr/>
            <p:nvPr/>
          </p:nvSpPr>
          <p:spPr>
            <a:xfrm rot="16200000">
              <a:off x="3079692" y="3776026"/>
              <a:ext cx="644356" cy="1188132"/>
            </a:xfrm>
            <a:prstGeom prst="ellipse">
              <a:avLst/>
            </a:prstGeom>
            <a:noFill/>
            <a:ln w="6350"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90B26982-5A93-4597-B023-7FC6FBF921E7}"/>
                </a:ext>
              </a:extLst>
            </p:cNvPr>
            <p:cNvSpPr/>
            <p:nvPr/>
          </p:nvSpPr>
          <p:spPr>
            <a:xfrm>
              <a:off x="4656023" y="4217333"/>
              <a:ext cx="51328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FEL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EEBCFC1F-0561-424D-A15E-27D8A47F1087}"/>
                </a:ext>
              </a:extLst>
            </p:cNvPr>
            <p:cNvSpPr/>
            <p:nvPr/>
          </p:nvSpPr>
          <p:spPr>
            <a:xfrm>
              <a:off x="2327519" y="4345928"/>
              <a:ext cx="57259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400" dirty="0">
                  <a:solidFill>
                    <a:schemeClr val="bg1"/>
                  </a:solidFill>
                </a:rPr>
                <a:t>seed</a:t>
              </a:r>
            </a:p>
          </p:txBody>
        </p:sp>
        <p:cxnSp>
          <p:nvCxnSpPr>
            <p:cNvPr id="19" name="Gerade Verbindung mit Pfeil 18">
              <a:extLst>
                <a:ext uri="{FF2B5EF4-FFF2-40B4-BE49-F238E27FC236}">
                  <a16:creationId xmlns:a16="http://schemas.microsoft.com/office/drawing/2014/main" id="{4BA5F9AB-1EB6-4D95-8528-1A6E8C9C247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619600" y="4203186"/>
              <a:ext cx="0" cy="275030"/>
            </a:xfrm>
            <a:prstGeom prst="straightConnector1">
              <a:avLst/>
            </a:prstGeom>
            <a:ln w="2222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mit Pfeil 19">
              <a:extLst>
                <a:ext uri="{FF2B5EF4-FFF2-40B4-BE49-F238E27FC236}">
                  <a16:creationId xmlns:a16="http://schemas.microsoft.com/office/drawing/2014/main" id="{E0E53D15-2E0F-4C50-8D0A-FA3B1E3A1D9C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4695808" y="4381398"/>
              <a:ext cx="0" cy="236835"/>
            </a:xfrm>
            <a:prstGeom prst="straightConnector1">
              <a:avLst/>
            </a:prstGeom>
            <a:ln w="2222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uppieren 27"/>
          <p:cNvGrpSpPr/>
          <p:nvPr/>
        </p:nvGrpSpPr>
        <p:grpSpPr>
          <a:xfrm>
            <a:off x="73605" y="921349"/>
            <a:ext cx="9108504" cy="2793777"/>
            <a:chOff x="35496" y="1326145"/>
            <a:chExt cx="9108504" cy="2793777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47881094-E270-4990-982E-5B544001A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96" y="1326145"/>
              <a:ext cx="9108504" cy="2793777"/>
            </a:xfrm>
            <a:prstGeom prst="rect">
              <a:avLst/>
            </a:prstGeom>
          </p:spPr>
        </p:pic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67D4421F-1BA4-4496-A3D8-31BD924F3885}"/>
                </a:ext>
              </a:extLst>
            </p:cNvPr>
            <p:cNvSpPr/>
            <p:nvPr/>
          </p:nvSpPr>
          <p:spPr>
            <a:xfrm>
              <a:off x="1108678" y="1364111"/>
              <a:ext cx="468052" cy="1683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9CD57382-0D63-4645-AEC0-7ED8303A38C1}"/>
                </a:ext>
              </a:extLst>
            </p:cNvPr>
            <p:cNvSpPr/>
            <p:nvPr/>
          </p:nvSpPr>
          <p:spPr>
            <a:xfrm>
              <a:off x="1454803" y="2644469"/>
              <a:ext cx="1887055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000" i="1" dirty="0"/>
                <a:t>05.12.2024                     </a:t>
              </a:r>
              <a:r>
                <a:rPr lang="de-DE" sz="1000" b="1" i="1" dirty="0"/>
                <a:t>……..</a:t>
              </a:r>
            </a:p>
          </p:txBody>
        </p:sp>
        <p:cxnSp>
          <p:nvCxnSpPr>
            <p:cNvPr id="24" name="Gerader Verbinder 23">
              <a:extLst>
                <a:ext uri="{FF2B5EF4-FFF2-40B4-BE49-F238E27FC236}">
                  <a16:creationId xmlns:a16="http://schemas.microsoft.com/office/drawing/2014/main" id="{7094142B-B6A0-4BFB-B29C-0F25761C229E}"/>
                </a:ext>
              </a:extLst>
            </p:cNvPr>
            <p:cNvCxnSpPr>
              <a:cxnSpLocks/>
            </p:cNvCxnSpPr>
            <p:nvPr/>
          </p:nvCxnSpPr>
          <p:spPr>
            <a:xfrm>
              <a:off x="3248520" y="1671650"/>
              <a:ext cx="0" cy="1116124"/>
            </a:xfrm>
            <a:prstGeom prst="line">
              <a:avLst/>
            </a:prstGeom>
            <a:ln w="22225">
              <a:solidFill>
                <a:srgbClr val="D2326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A541172A-E6F2-44A1-ABD0-311F3C7B746F}"/>
                </a:ext>
              </a:extLst>
            </p:cNvPr>
            <p:cNvSpPr/>
            <p:nvPr/>
          </p:nvSpPr>
          <p:spPr>
            <a:xfrm>
              <a:off x="6377540" y="2644615"/>
              <a:ext cx="819455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000" i="1" dirty="0"/>
                <a:t>11.12.2024</a:t>
              </a:r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1E6E3982-146B-4FD5-8132-D1BBF8DB104D}"/>
                </a:ext>
              </a:extLst>
            </p:cNvPr>
            <p:cNvSpPr/>
            <p:nvPr/>
          </p:nvSpPr>
          <p:spPr>
            <a:xfrm>
              <a:off x="7196995" y="2370777"/>
              <a:ext cx="1893467" cy="24622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>
              <a:spAutoFit/>
            </a:bodyPr>
            <a:lstStyle/>
            <a:p>
              <a:r>
                <a:rPr lang="en-US" sz="1000" dirty="0">
                  <a:cs typeface="Times New Roman" panose="02020603050405020304" pitchFamily="18" charset="0"/>
                </a:rPr>
                <a:t>Consistent beams for 2 weeks</a:t>
              </a:r>
            </a:p>
          </p:txBody>
        </p:sp>
      </p:grpSp>
      <p:sp>
        <p:nvSpPr>
          <p:cNvPr id="27" name="Titel 1"/>
          <p:cNvSpPr txBox="1">
            <a:spLocks/>
          </p:cNvSpPr>
          <p:nvPr/>
        </p:nvSpPr>
        <p:spPr>
          <a:xfrm>
            <a:off x="431540" y="107972"/>
            <a:ext cx="8281209" cy="3395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 smtClean="0">
                <a:solidFill>
                  <a:srgbClr val="005AA0"/>
                </a:solidFill>
              </a:rPr>
              <a:t>Latest preliminary results from </a:t>
            </a:r>
            <a:r>
              <a:rPr lang="en-US" sz="2400" b="0" dirty="0" err="1" smtClean="0">
                <a:solidFill>
                  <a:srgbClr val="005AA0"/>
                </a:solidFill>
              </a:rPr>
              <a:t>Coxinel</a:t>
            </a:r>
            <a:r>
              <a:rPr lang="en-US" sz="2400" b="0" dirty="0" smtClean="0">
                <a:solidFill>
                  <a:srgbClr val="005AA0"/>
                </a:solidFill>
              </a:rPr>
              <a:t> (12/2024) </a:t>
            </a:r>
            <a:endParaRPr lang="de-DE" sz="2400" dirty="0">
              <a:solidFill>
                <a:srgbClr val="005AA0"/>
              </a:solidFill>
            </a:endParaRPr>
          </a:p>
        </p:txBody>
      </p:sp>
      <p:sp>
        <p:nvSpPr>
          <p:cNvPr id="29" name="Rechteck 28"/>
          <p:cNvSpPr/>
          <p:nvPr/>
        </p:nvSpPr>
        <p:spPr>
          <a:xfrm>
            <a:off x="149371" y="2571750"/>
            <a:ext cx="87340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cs typeface="Times New Roman" panose="02020603050405020304" pitchFamily="18" charset="0"/>
              </a:rPr>
              <a:t>allowing for precise </a:t>
            </a:r>
            <a:r>
              <a:rPr lang="en-US" dirty="0">
                <a:cs typeface="Times New Roman" panose="02020603050405020304" pitchFamily="18" charset="0"/>
              </a:rPr>
              <a:t>transport and alignment through the </a:t>
            </a:r>
            <a:r>
              <a:rPr lang="en-US" dirty="0" err="1" smtClean="0">
                <a:cs typeface="Times New Roman" panose="02020603050405020304" pitchFamily="18" charset="0"/>
              </a:rPr>
              <a:t>undulator</a:t>
            </a:r>
            <a:endParaRPr lang="en-US" dirty="0"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Stronger FEL signal with improved </a:t>
            </a:r>
            <a:r>
              <a:rPr lang="en-US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statistic</a:t>
            </a:r>
            <a:endParaRPr 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b="1" dirty="0"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up to </a:t>
            </a:r>
            <a:r>
              <a:rPr lang="en-US" b="1" dirty="0">
                <a:ea typeface="Calibri" panose="020F0502020204030204" pitchFamily="34" charset="0"/>
                <a:cs typeface="Times New Roman" panose="02020603050405020304" pitchFamily="18" charset="0"/>
              </a:rPr>
              <a:t>50 </a:t>
            </a:r>
            <a:r>
              <a:rPr lang="en-US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nJ</a:t>
            </a:r>
            <a:r>
              <a:rPr lang="en-US" b="1" dirty="0">
                <a:ea typeface="Calibri" panose="020F0502020204030204" pitchFamily="34" charset="0"/>
                <a:cs typeface="Times New Roman" panose="02020603050405020304" pitchFamily="18" charset="0"/>
              </a:rPr>
              <a:t>/pulse 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with total seed energy of ~ </a:t>
            </a:r>
            <a:r>
              <a:rPr lang="en-US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200nJ (not fully overlapping)</a:t>
            </a:r>
            <a:endParaRPr 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A77F5FF7-57AC-473B-A579-0C7F2E0788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8" t="64287" r="32510" b="4056"/>
          <a:stretch/>
        </p:blipFill>
        <p:spPr>
          <a:xfrm>
            <a:off x="4202236" y="3547281"/>
            <a:ext cx="4842149" cy="128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47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431540" y="110945"/>
            <a:ext cx="8281209" cy="3395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 smtClean="0">
                <a:solidFill>
                  <a:srgbClr val="005AA0"/>
                </a:solidFill>
              </a:rPr>
              <a:t>Outlook </a:t>
            </a:r>
            <a:endParaRPr lang="de-DE" sz="2400" dirty="0">
              <a:solidFill>
                <a:srgbClr val="005AA0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80592" y="663538"/>
            <a:ext cx="408316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Reach</a:t>
            </a:r>
            <a:r>
              <a:rPr lang="de-DE" dirty="0" smtClean="0"/>
              <a:t> </a:t>
            </a:r>
            <a:r>
              <a:rPr lang="de-DE" dirty="0" err="1" smtClean="0"/>
              <a:t>saturation</a:t>
            </a:r>
            <a:r>
              <a:rPr lang="de-DE" dirty="0" smtClean="0"/>
              <a:t> (</a:t>
            </a:r>
            <a:r>
              <a:rPr lang="de-DE" dirty="0" err="1" smtClean="0"/>
              <a:t>undulator</a:t>
            </a:r>
            <a:r>
              <a:rPr lang="de-DE" dirty="0" smtClean="0"/>
              <a:t> </a:t>
            </a:r>
            <a:r>
              <a:rPr lang="de-DE" dirty="0" err="1" smtClean="0"/>
              <a:t>length</a:t>
            </a:r>
            <a:r>
              <a:rPr lang="de-DE" dirty="0" smtClean="0"/>
              <a:t>)</a:t>
            </a:r>
          </a:p>
          <a:p>
            <a:endParaRPr lang="de-DE" dirty="0"/>
          </a:p>
          <a:p>
            <a:r>
              <a:rPr lang="de-DE" dirty="0" err="1" smtClean="0"/>
              <a:t>Advance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shorter</a:t>
            </a:r>
            <a:r>
              <a:rPr lang="de-DE" dirty="0" smtClean="0"/>
              <a:t> </a:t>
            </a:r>
            <a:r>
              <a:rPr lang="de-DE" dirty="0" err="1" smtClean="0"/>
              <a:t>wavelength</a:t>
            </a:r>
            <a:r>
              <a:rPr lang="de-DE" dirty="0" smtClean="0"/>
              <a:t> </a:t>
            </a:r>
          </a:p>
          <a:p>
            <a:r>
              <a:rPr lang="de-DE" dirty="0" smtClean="0"/>
              <a:t> (</a:t>
            </a:r>
            <a:r>
              <a:rPr lang="de-DE" dirty="0" err="1" smtClean="0"/>
              <a:t>requires</a:t>
            </a:r>
            <a:r>
              <a:rPr lang="de-DE" dirty="0" smtClean="0"/>
              <a:t> </a:t>
            </a:r>
            <a:r>
              <a:rPr lang="de-DE" dirty="0" err="1" smtClean="0"/>
              <a:t>improved</a:t>
            </a:r>
            <a:r>
              <a:rPr lang="de-DE" dirty="0" smtClean="0"/>
              <a:t> e-beam </a:t>
            </a:r>
            <a:r>
              <a:rPr lang="de-DE" dirty="0" err="1" smtClean="0"/>
              <a:t>quality</a:t>
            </a:r>
            <a:endParaRPr lang="de-DE" dirty="0" smtClean="0"/>
          </a:p>
          <a:p>
            <a:r>
              <a:rPr lang="de-DE" dirty="0"/>
              <a:t> 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typ. x0.5 in </a:t>
            </a:r>
            <a:r>
              <a:rPr lang="de-DE" dirty="0" err="1" smtClean="0"/>
              <a:t>emittance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/</a:t>
            </a:r>
            <a:r>
              <a:rPr lang="de-DE" dirty="0" err="1" smtClean="0"/>
              <a:t>or</a:t>
            </a:r>
            <a:r>
              <a:rPr lang="de-DE" dirty="0" smtClean="0"/>
              <a:t> x3 in </a:t>
            </a:r>
          </a:p>
          <a:p>
            <a:r>
              <a:rPr lang="de-DE" dirty="0" smtClean="0"/>
              <a:t>  </a:t>
            </a:r>
            <a:r>
              <a:rPr lang="de-DE" dirty="0" err="1" smtClean="0"/>
              <a:t>charge</a:t>
            </a:r>
            <a:r>
              <a:rPr lang="de-DE" dirty="0" smtClean="0"/>
              <a:t> </a:t>
            </a:r>
            <a:r>
              <a:rPr lang="de-DE" dirty="0" err="1" smtClean="0"/>
              <a:t>density</a:t>
            </a:r>
            <a:r>
              <a:rPr lang="de-DE" dirty="0" smtClean="0"/>
              <a:t> )</a:t>
            </a:r>
          </a:p>
          <a:p>
            <a:endParaRPr lang="de-DE" dirty="0" smtClean="0"/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B5A1246-E3EF-480D-8C58-B1CAFAC18C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" t="9679" r="8552" b="1265"/>
          <a:stretch/>
        </p:blipFill>
        <p:spPr bwMode="auto">
          <a:xfrm>
            <a:off x="415008" y="2521368"/>
            <a:ext cx="3508920" cy="2391145"/>
          </a:xfrm>
          <a:prstGeom prst="rect">
            <a:avLst/>
          </a:prstGeom>
          <a:ln w="285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186" y="1529"/>
            <a:ext cx="3532639" cy="3819152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5004048" y="3930097"/>
            <a:ext cx="396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err="1"/>
              <a:t>Exploit</a:t>
            </a:r>
            <a:r>
              <a:rPr lang="de-DE" dirty="0"/>
              <a:t> (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investigate</a:t>
            </a:r>
            <a:r>
              <a:rPr lang="de-DE" dirty="0"/>
              <a:t>) potential </a:t>
            </a:r>
            <a:endParaRPr lang="de-DE" dirty="0" smtClean="0"/>
          </a:p>
          <a:p>
            <a:r>
              <a:rPr lang="de-DE" dirty="0"/>
              <a:t> </a:t>
            </a:r>
            <a:r>
              <a:rPr lang="de-DE" dirty="0" smtClean="0"/>
              <a:t> </a:t>
            </a:r>
            <a:r>
              <a:rPr lang="de-DE" dirty="0" err="1" smtClean="0"/>
              <a:t>influence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/>
              <a:t>pulse sub-</a:t>
            </a:r>
            <a:r>
              <a:rPr lang="de-DE" dirty="0" err="1"/>
              <a:t>structure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5273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791580" y="447514"/>
            <a:ext cx="60580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>
                <a:solidFill>
                  <a:srgbClr val="F0781E"/>
                </a:solidFill>
              </a:rPr>
              <a:t>Thanks</a:t>
            </a:r>
            <a:r>
              <a:rPr lang="de-DE" b="1" dirty="0" smtClean="0">
                <a:solidFill>
                  <a:srgbClr val="F0781E"/>
                </a:solidFill>
              </a:rPr>
              <a:t> </a:t>
            </a:r>
            <a:r>
              <a:rPr lang="de-DE" b="1" dirty="0" err="1" smtClean="0">
                <a:solidFill>
                  <a:srgbClr val="F0781E"/>
                </a:solidFill>
              </a:rPr>
              <a:t>for</a:t>
            </a:r>
            <a:r>
              <a:rPr lang="de-DE" b="1" dirty="0" smtClean="0">
                <a:solidFill>
                  <a:srgbClr val="F0781E"/>
                </a:solidFill>
              </a:rPr>
              <a:t> </a:t>
            </a:r>
            <a:r>
              <a:rPr lang="de-DE" b="1" dirty="0" err="1" smtClean="0">
                <a:solidFill>
                  <a:srgbClr val="F0781E"/>
                </a:solidFill>
              </a:rPr>
              <a:t>your</a:t>
            </a:r>
            <a:r>
              <a:rPr lang="de-DE" b="1" dirty="0" smtClean="0">
                <a:solidFill>
                  <a:srgbClr val="F0781E"/>
                </a:solidFill>
              </a:rPr>
              <a:t> </a:t>
            </a:r>
            <a:r>
              <a:rPr lang="de-DE" b="1" dirty="0" err="1" smtClean="0">
                <a:solidFill>
                  <a:srgbClr val="F0781E"/>
                </a:solidFill>
              </a:rPr>
              <a:t>attention</a:t>
            </a:r>
            <a:endParaRPr lang="de-DE" b="1" dirty="0" smtClean="0">
              <a:solidFill>
                <a:srgbClr val="F0781E"/>
              </a:solidFill>
            </a:endParaRPr>
          </a:p>
          <a:p>
            <a:endParaRPr lang="de-DE" b="1" dirty="0">
              <a:solidFill>
                <a:srgbClr val="F0781E"/>
              </a:solidFill>
            </a:endParaRPr>
          </a:p>
          <a:p>
            <a:r>
              <a:rPr lang="de-DE" b="1" dirty="0" err="1">
                <a:solidFill>
                  <a:srgbClr val="F0781E"/>
                </a:solidFill>
              </a:rPr>
              <a:t>a</a:t>
            </a:r>
            <a:r>
              <a:rPr lang="de-DE" b="1" dirty="0" err="1" smtClean="0">
                <a:solidFill>
                  <a:srgbClr val="F0781E"/>
                </a:solidFill>
              </a:rPr>
              <a:t>nd</a:t>
            </a:r>
            <a:r>
              <a:rPr lang="de-DE" b="1" dirty="0" smtClean="0">
                <a:solidFill>
                  <a:srgbClr val="F0781E"/>
                </a:solidFill>
              </a:rPr>
              <a:t> </a:t>
            </a:r>
            <a:r>
              <a:rPr lang="de-DE" b="1" dirty="0" err="1" smtClean="0">
                <a:solidFill>
                  <a:srgbClr val="F0781E"/>
                </a:solidFill>
              </a:rPr>
              <a:t>to</a:t>
            </a:r>
            <a:r>
              <a:rPr lang="de-DE" b="1" dirty="0" smtClean="0">
                <a:solidFill>
                  <a:srgbClr val="F0781E"/>
                </a:solidFill>
              </a:rPr>
              <a:t> all </a:t>
            </a:r>
            <a:r>
              <a:rPr lang="de-DE" b="1" dirty="0" err="1" smtClean="0">
                <a:solidFill>
                  <a:srgbClr val="F0781E"/>
                </a:solidFill>
              </a:rPr>
              <a:t>people</a:t>
            </a:r>
            <a:r>
              <a:rPr lang="de-DE" b="1" dirty="0" smtClean="0">
                <a:solidFill>
                  <a:srgbClr val="F0781E"/>
                </a:solidFill>
              </a:rPr>
              <a:t> </a:t>
            </a:r>
            <a:r>
              <a:rPr lang="de-DE" b="1" dirty="0" err="1" smtClean="0">
                <a:solidFill>
                  <a:srgbClr val="F0781E"/>
                </a:solidFill>
              </a:rPr>
              <a:t>who</a:t>
            </a:r>
            <a:r>
              <a:rPr lang="de-DE" b="1" dirty="0" smtClean="0">
                <a:solidFill>
                  <a:srgbClr val="F0781E"/>
                </a:solidFill>
              </a:rPr>
              <a:t> </a:t>
            </a:r>
            <a:r>
              <a:rPr lang="de-DE" b="1" dirty="0" err="1" smtClean="0">
                <a:solidFill>
                  <a:srgbClr val="F0781E"/>
                </a:solidFill>
              </a:rPr>
              <a:t>contributed</a:t>
            </a:r>
            <a:r>
              <a:rPr lang="de-DE" b="1" dirty="0" smtClean="0">
                <a:solidFill>
                  <a:srgbClr val="F0781E"/>
                </a:solidFill>
              </a:rPr>
              <a:t> at </a:t>
            </a:r>
            <a:r>
              <a:rPr lang="de-DE" b="1" dirty="0" err="1" smtClean="0">
                <a:solidFill>
                  <a:srgbClr val="F0781E"/>
                </a:solidFill>
              </a:rPr>
              <a:t>Soleil</a:t>
            </a:r>
            <a:r>
              <a:rPr lang="de-DE" b="1" dirty="0">
                <a:solidFill>
                  <a:srgbClr val="F0781E"/>
                </a:solidFill>
              </a:rPr>
              <a:t> </a:t>
            </a:r>
            <a:r>
              <a:rPr lang="de-DE" b="1" dirty="0" err="1" smtClean="0">
                <a:solidFill>
                  <a:srgbClr val="F0781E"/>
                </a:solidFill>
              </a:rPr>
              <a:t>and</a:t>
            </a:r>
            <a:r>
              <a:rPr lang="de-DE" b="1" dirty="0" smtClean="0">
                <a:solidFill>
                  <a:srgbClr val="F0781E"/>
                </a:solidFill>
              </a:rPr>
              <a:t> HZDR</a:t>
            </a:r>
            <a:endParaRPr lang="de-DE" b="1" dirty="0">
              <a:solidFill>
                <a:srgbClr val="F078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63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14"/>
          <p:cNvSpPr txBox="1"/>
          <p:nvPr/>
        </p:nvSpPr>
        <p:spPr>
          <a:xfrm>
            <a:off x="503548" y="123478"/>
            <a:ext cx="8040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HZDR LWFA  - Synchrotron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Soleil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COXINEL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collaboration</a:t>
            </a:r>
            <a:endParaRPr kumimoji="0" lang="de-DE" sz="2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" name="Gruppieren 5"/>
          <p:cNvGrpSpPr>
            <a:grpSpLocks noChangeAspect="1"/>
          </p:cNvGrpSpPr>
          <p:nvPr/>
        </p:nvGrpSpPr>
        <p:grpSpPr>
          <a:xfrm>
            <a:off x="3239852" y="1455626"/>
            <a:ext cx="5796644" cy="3220358"/>
            <a:chOff x="3383868" y="771550"/>
            <a:chExt cx="5508612" cy="3060340"/>
          </a:xfrm>
        </p:grpSpPr>
        <p:sp>
          <p:nvSpPr>
            <p:cNvPr id="2" name="Rechteck 1"/>
            <p:cNvSpPr/>
            <p:nvPr/>
          </p:nvSpPr>
          <p:spPr>
            <a:xfrm>
              <a:off x="3383868" y="771550"/>
              <a:ext cx="5508612" cy="30603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48DDDC8C-FF5F-4B39-8D70-AB54A03A29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44" t="29969" r="19188" b="9346"/>
            <a:stretch/>
          </p:blipFill>
          <p:spPr>
            <a:xfrm>
              <a:off x="3455876" y="830069"/>
              <a:ext cx="5368668" cy="2952328"/>
            </a:xfrm>
            <a:prstGeom prst="rect">
              <a:avLst/>
            </a:prstGeom>
            <a:effectLst>
              <a:softEdge rad="31750"/>
            </a:effectLst>
          </p:spPr>
        </p:pic>
      </p:grpSp>
      <p:sp>
        <p:nvSpPr>
          <p:cNvPr id="8" name="Textfeld 7"/>
          <p:cNvSpPr txBox="1"/>
          <p:nvPr/>
        </p:nvSpPr>
        <p:spPr>
          <a:xfrm>
            <a:off x="505761" y="735546"/>
            <a:ext cx="77259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M. Labat, M.E. </a:t>
            </a:r>
            <a:r>
              <a:rPr kumimoji="0" lang="de-DE" sz="18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Couprie</a:t>
            </a:r>
            <a:r>
              <a:rPr kumimoji="0" lang="de-DE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E. </a:t>
            </a:r>
            <a:r>
              <a:rPr kumimoji="0" lang="de-DE" sz="18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Rousssel</a:t>
            </a:r>
            <a:r>
              <a:rPr kumimoji="0" lang="de-DE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A. </a:t>
            </a:r>
            <a:r>
              <a:rPr kumimoji="0" lang="de-DE" sz="18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Ghaith</a:t>
            </a:r>
            <a:r>
              <a:rPr kumimoji="0" lang="de-DE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et 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A. </a:t>
            </a:r>
            <a:r>
              <a:rPr kumimoji="0" lang="de-DE" sz="18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Irman</a:t>
            </a:r>
            <a:r>
              <a:rPr kumimoji="0" lang="de-DE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J. Couperus, Y.Y. Chang, S. Schöbel, M. </a:t>
            </a:r>
            <a:r>
              <a:rPr kumimoji="0" lang="de-DE" sz="18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Laberge</a:t>
            </a:r>
            <a:r>
              <a:rPr kumimoji="0" lang="de-DE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P. Ufer, et al. </a:t>
            </a:r>
            <a:endParaRPr kumimoji="0" lang="de-DE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339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14"/>
          <p:cNvSpPr txBox="1"/>
          <p:nvPr/>
        </p:nvSpPr>
        <p:spPr>
          <a:xfrm>
            <a:off x="503548" y="123478"/>
            <a:ext cx="8040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dirty="0" smtClean="0">
                <a:solidFill>
                  <a:prstClr val="white"/>
                </a:solidFill>
                <a:latin typeface="Arial"/>
              </a:rPr>
              <a:t>HZDR LWFA  - Synchrotron </a:t>
            </a:r>
            <a:r>
              <a:rPr lang="de-DE" sz="2400" dirty="0" err="1" smtClean="0">
                <a:solidFill>
                  <a:prstClr val="white"/>
                </a:solidFill>
                <a:latin typeface="Arial"/>
              </a:rPr>
              <a:t>Soleil</a:t>
            </a:r>
            <a:r>
              <a:rPr lang="de-DE" sz="2400" dirty="0" smtClean="0">
                <a:solidFill>
                  <a:prstClr val="white"/>
                </a:solidFill>
                <a:latin typeface="Arial"/>
              </a:rPr>
              <a:t> COXINEL </a:t>
            </a:r>
            <a:r>
              <a:rPr lang="de-DE" sz="2400" dirty="0" err="1" smtClean="0">
                <a:solidFill>
                  <a:prstClr val="white"/>
                </a:solidFill>
                <a:latin typeface="Arial"/>
              </a:rPr>
              <a:t>collaboration</a:t>
            </a:r>
            <a:endParaRPr kumimoji="0" lang="de-DE" sz="240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51520" y="1959682"/>
            <a:ext cx="37369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chemeClr val="bg1"/>
                </a:solidFill>
              </a:rPr>
              <a:t>Idea</a:t>
            </a:r>
            <a:r>
              <a:rPr lang="de-DE" dirty="0">
                <a:solidFill>
                  <a:schemeClr val="bg1"/>
                </a:solidFill>
              </a:rPr>
              <a:t>:</a:t>
            </a:r>
            <a:r>
              <a:rPr lang="de-DE" dirty="0" smtClean="0">
                <a:solidFill>
                  <a:schemeClr val="bg1"/>
                </a:solidFill>
              </a:rPr>
              <a:t> 2019 LPAW Split</a:t>
            </a:r>
          </a:p>
          <a:p>
            <a:r>
              <a:rPr lang="de-DE" dirty="0" smtClean="0">
                <a:solidFill>
                  <a:schemeClr val="bg1"/>
                </a:solidFill>
              </a:rPr>
              <a:t> (high </a:t>
            </a:r>
            <a:r>
              <a:rPr lang="de-DE" dirty="0" err="1" smtClean="0">
                <a:solidFill>
                  <a:schemeClr val="bg1"/>
                </a:solidFill>
              </a:rPr>
              <a:t>peak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current</a:t>
            </a:r>
            <a:r>
              <a:rPr lang="de-DE" dirty="0" smtClean="0">
                <a:solidFill>
                  <a:schemeClr val="bg1"/>
                </a:solidFill>
              </a:rPr>
              <a:t>, </a:t>
            </a:r>
            <a:r>
              <a:rPr lang="de-DE" dirty="0" err="1" smtClean="0">
                <a:solidFill>
                  <a:schemeClr val="bg1"/>
                </a:solidFill>
              </a:rPr>
              <a:t>self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truncated</a:t>
            </a:r>
            <a:endParaRPr lang="de-DE" dirty="0" smtClean="0">
              <a:solidFill>
                <a:schemeClr val="bg1"/>
              </a:solidFill>
            </a:endParaRPr>
          </a:p>
          <a:p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smtClean="0">
                <a:solidFill>
                  <a:schemeClr val="bg1"/>
                </a:solidFill>
              </a:rPr>
              <a:t>  </a:t>
            </a:r>
            <a:r>
              <a:rPr lang="de-DE" dirty="0" err="1" smtClean="0">
                <a:solidFill>
                  <a:schemeClr val="bg1"/>
                </a:solidFill>
              </a:rPr>
              <a:t>ionization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injection</a:t>
            </a:r>
            <a:r>
              <a:rPr lang="de-DE" dirty="0" smtClean="0">
                <a:solidFill>
                  <a:schemeClr val="bg1"/>
                </a:solidFill>
              </a:rPr>
              <a:t> STII)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505761" y="735546"/>
            <a:ext cx="77259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 smtClean="0">
                <a:solidFill>
                  <a:schemeClr val="bg1"/>
                </a:solidFill>
              </a:rPr>
              <a:t>M. Labat, M.E. </a:t>
            </a:r>
            <a:r>
              <a:rPr lang="de-DE" i="1" dirty="0" err="1" smtClean="0">
                <a:solidFill>
                  <a:schemeClr val="bg1"/>
                </a:solidFill>
              </a:rPr>
              <a:t>Couprie</a:t>
            </a:r>
            <a:r>
              <a:rPr lang="de-DE" i="1" dirty="0" smtClean="0">
                <a:solidFill>
                  <a:schemeClr val="bg1"/>
                </a:solidFill>
              </a:rPr>
              <a:t>, E. </a:t>
            </a:r>
            <a:r>
              <a:rPr lang="de-DE" i="1" dirty="0" err="1" smtClean="0">
                <a:solidFill>
                  <a:schemeClr val="bg1"/>
                </a:solidFill>
              </a:rPr>
              <a:t>Rousssel</a:t>
            </a:r>
            <a:r>
              <a:rPr lang="de-DE" i="1" dirty="0" smtClean="0">
                <a:solidFill>
                  <a:schemeClr val="bg1"/>
                </a:solidFill>
              </a:rPr>
              <a:t>, A. </a:t>
            </a:r>
            <a:r>
              <a:rPr lang="de-DE" i="1" dirty="0" err="1" smtClean="0">
                <a:solidFill>
                  <a:schemeClr val="bg1"/>
                </a:solidFill>
              </a:rPr>
              <a:t>Ghaith</a:t>
            </a:r>
            <a:r>
              <a:rPr lang="de-DE" i="1" dirty="0" smtClean="0">
                <a:solidFill>
                  <a:schemeClr val="bg1"/>
                </a:solidFill>
              </a:rPr>
              <a:t>, et al.</a:t>
            </a:r>
          </a:p>
          <a:p>
            <a:r>
              <a:rPr lang="de-DE" i="1" dirty="0" smtClean="0">
                <a:solidFill>
                  <a:schemeClr val="bg1"/>
                </a:solidFill>
              </a:rPr>
              <a:t>A. </a:t>
            </a:r>
            <a:r>
              <a:rPr lang="de-DE" i="1" dirty="0" err="1" smtClean="0">
                <a:solidFill>
                  <a:schemeClr val="bg1"/>
                </a:solidFill>
              </a:rPr>
              <a:t>Irman</a:t>
            </a:r>
            <a:r>
              <a:rPr lang="de-DE" i="1" dirty="0" smtClean="0">
                <a:solidFill>
                  <a:schemeClr val="bg1"/>
                </a:solidFill>
              </a:rPr>
              <a:t>, J. Couperus, Y.Y. Chang, S. Schöbel, M. </a:t>
            </a:r>
            <a:r>
              <a:rPr lang="de-DE" i="1" dirty="0" err="1" smtClean="0">
                <a:solidFill>
                  <a:schemeClr val="bg1"/>
                </a:solidFill>
              </a:rPr>
              <a:t>Laberge</a:t>
            </a:r>
            <a:r>
              <a:rPr lang="de-DE" i="1" dirty="0" smtClean="0">
                <a:solidFill>
                  <a:schemeClr val="bg1"/>
                </a:solidFill>
              </a:rPr>
              <a:t>, P. Ufer, et al. </a:t>
            </a:r>
            <a:endParaRPr lang="de-DE" i="1" dirty="0">
              <a:solidFill>
                <a:schemeClr val="bg1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875D724-6D87-454B-B812-66356EA089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158"/>
          <a:stretch/>
        </p:blipFill>
        <p:spPr>
          <a:xfrm>
            <a:off x="5112060" y="1491630"/>
            <a:ext cx="3492388" cy="3261606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280486" y="4671015"/>
            <a:ext cx="35714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i="1" dirty="0">
                <a:solidFill>
                  <a:schemeClr val="bg1"/>
                </a:solidFill>
                <a:cs typeface="Arial"/>
              </a:rPr>
              <a:t>J. Couperus, et al., Nat. </a:t>
            </a:r>
            <a:r>
              <a:rPr lang="de-DE" sz="1200" i="1" dirty="0" err="1">
                <a:solidFill>
                  <a:schemeClr val="bg1"/>
                </a:solidFill>
                <a:cs typeface="Arial"/>
              </a:rPr>
              <a:t>Commun</a:t>
            </a:r>
            <a:r>
              <a:rPr lang="de-DE" sz="1200" i="1" dirty="0">
                <a:solidFill>
                  <a:schemeClr val="bg1"/>
                </a:solidFill>
                <a:cs typeface="Arial"/>
              </a:rPr>
              <a:t>. 8, 487 (2017)</a:t>
            </a:r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21333" y="3041543"/>
            <a:ext cx="48467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i="1" dirty="0" smtClean="0">
                <a:solidFill>
                  <a:schemeClr val="bg1"/>
                </a:solidFill>
              </a:rPr>
              <a:t>Independent </a:t>
            </a:r>
            <a:r>
              <a:rPr lang="de-DE" i="1" dirty="0" err="1" smtClean="0">
                <a:solidFill>
                  <a:schemeClr val="bg1"/>
                </a:solidFill>
              </a:rPr>
              <a:t>control</a:t>
            </a:r>
            <a:r>
              <a:rPr lang="de-DE" i="1" dirty="0" smtClean="0">
                <a:solidFill>
                  <a:schemeClr val="bg1"/>
                </a:solidFill>
              </a:rPr>
              <a:t> </a:t>
            </a:r>
            <a:r>
              <a:rPr lang="de-DE" i="1" dirty="0" err="1" smtClean="0">
                <a:solidFill>
                  <a:schemeClr val="bg1"/>
                </a:solidFill>
              </a:rPr>
              <a:t>of</a:t>
            </a:r>
            <a:r>
              <a:rPr lang="de-DE" i="1" dirty="0" smtClean="0">
                <a:solidFill>
                  <a:schemeClr val="bg1"/>
                </a:solidFill>
              </a:rPr>
              <a:t> </a:t>
            </a:r>
            <a:r>
              <a:rPr lang="de-DE" i="1" dirty="0" err="1" smtClean="0">
                <a:solidFill>
                  <a:schemeClr val="bg1"/>
                </a:solidFill>
              </a:rPr>
              <a:t>energy</a:t>
            </a:r>
            <a:r>
              <a:rPr lang="de-DE" i="1" dirty="0" smtClean="0">
                <a:solidFill>
                  <a:schemeClr val="bg1"/>
                </a:solidFill>
              </a:rPr>
              <a:t> </a:t>
            </a:r>
            <a:r>
              <a:rPr lang="de-DE" i="1" dirty="0" err="1" smtClean="0">
                <a:solidFill>
                  <a:schemeClr val="bg1"/>
                </a:solidFill>
              </a:rPr>
              <a:t>and</a:t>
            </a:r>
            <a:r>
              <a:rPr lang="de-DE" i="1" dirty="0" smtClean="0">
                <a:solidFill>
                  <a:schemeClr val="bg1"/>
                </a:solidFill>
              </a:rPr>
              <a:t> </a:t>
            </a:r>
            <a:r>
              <a:rPr lang="de-DE" i="1" dirty="0" err="1" smtClean="0">
                <a:solidFill>
                  <a:schemeClr val="bg1"/>
                </a:solidFill>
              </a:rPr>
              <a:t>charge</a:t>
            </a:r>
            <a:endParaRPr lang="de-DE" i="1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i="1" dirty="0" smtClean="0">
                <a:solidFill>
                  <a:schemeClr val="bg1"/>
                </a:solidFill>
              </a:rPr>
              <a:t>Beam </a:t>
            </a:r>
            <a:r>
              <a:rPr lang="de-DE" i="1" dirty="0" err="1" smtClean="0">
                <a:solidFill>
                  <a:schemeClr val="bg1"/>
                </a:solidFill>
              </a:rPr>
              <a:t>loading</a:t>
            </a:r>
            <a:r>
              <a:rPr lang="de-DE" i="1" dirty="0" smtClean="0">
                <a:solidFill>
                  <a:schemeClr val="bg1"/>
                </a:solidFill>
              </a:rPr>
              <a:t> </a:t>
            </a:r>
            <a:r>
              <a:rPr lang="de-DE" i="1" dirty="0" err="1" smtClean="0">
                <a:solidFill>
                  <a:schemeClr val="bg1"/>
                </a:solidFill>
              </a:rPr>
              <a:t>for</a:t>
            </a:r>
            <a:r>
              <a:rPr lang="de-DE" i="1" dirty="0" smtClean="0">
                <a:solidFill>
                  <a:schemeClr val="bg1"/>
                </a:solidFill>
              </a:rPr>
              <a:t> </a:t>
            </a:r>
            <a:r>
              <a:rPr lang="de-DE" i="1" dirty="0" err="1" smtClean="0">
                <a:solidFill>
                  <a:schemeClr val="bg1"/>
                </a:solidFill>
              </a:rPr>
              <a:t>low</a:t>
            </a:r>
            <a:r>
              <a:rPr lang="de-DE" i="1" dirty="0" smtClean="0">
                <a:solidFill>
                  <a:schemeClr val="bg1"/>
                </a:solidFill>
              </a:rPr>
              <a:t> </a:t>
            </a:r>
            <a:r>
              <a:rPr lang="de-DE" i="1" dirty="0" err="1" smtClean="0">
                <a:solidFill>
                  <a:schemeClr val="bg1"/>
                </a:solidFill>
              </a:rPr>
              <a:t>energy</a:t>
            </a:r>
            <a:r>
              <a:rPr lang="de-DE" i="1" dirty="0" smtClean="0">
                <a:solidFill>
                  <a:schemeClr val="bg1"/>
                </a:solidFill>
              </a:rPr>
              <a:t> </a:t>
            </a:r>
            <a:r>
              <a:rPr lang="de-DE" i="1" dirty="0" err="1" smtClean="0">
                <a:solidFill>
                  <a:schemeClr val="bg1"/>
                </a:solidFill>
              </a:rPr>
              <a:t>spread</a:t>
            </a:r>
            <a:endParaRPr lang="de-DE" i="1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i="1" dirty="0" smtClean="0">
                <a:solidFill>
                  <a:schemeClr val="bg1"/>
                </a:solidFill>
              </a:rPr>
              <a:t>Robust </a:t>
            </a:r>
            <a:r>
              <a:rPr lang="de-DE" i="1" dirty="0" err="1" smtClean="0">
                <a:solidFill>
                  <a:schemeClr val="bg1"/>
                </a:solidFill>
              </a:rPr>
              <a:t>scheme</a:t>
            </a:r>
            <a:r>
              <a:rPr lang="de-DE" i="1" dirty="0" smtClean="0">
                <a:solidFill>
                  <a:schemeClr val="bg1"/>
                </a:solidFill>
              </a:rPr>
              <a:t> </a:t>
            </a:r>
            <a:r>
              <a:rPr lang="de-DE" i="1" dirty="0" err="1" smtClean="0">
                <a:solidFill>
                  <a:schemeClr val="bg1"/>
                </a:solidFill>
              </a:rPr>
              <a:t>if</a:t>
            </a:r>
            <a:r>
              <a:rPr lang="de-DE" i="1" dirty="0" smtClean="0">
                <a:solidFill>
                  <a:schemeClr val="bg1"/>
                </a:solidFill>
              </a:rPr>
              <a:t> </a:t>
            </a:r>
            <a:r>
              <a:rPr lang="de-DE" i="1" dirty="0" err="1" smtClean="0">
                <a:solidFill>
                  <a:schemeClr val="bg1"/>
                </a:solidFill>
              </a:rPr>
              <a:t>laser</a:t>
            </a:r>
            <a:r>
              <a:rPr lang="de-DE" i="1" dirty="0">
                <a:solidFill>
                  <a:schemeClr val="bg1"/>
                </a:solidFill>
              </a:rPr>
              <a:t> </a:t>
            </a:r>
            <a:r>
              <a:rPr lang="de-DE" i="1" dirty="0" err="1" smtClean="0">
                <a:solidFill>
                  <a:schemeClr val="bg1"/>
                </a:solidFill>
              </a:rPr>
              <a:t>mode</a:t>
            </a:r>
            <a:r>
              <a:rPr lang="de-DE" i="1" dirty="0" smtClean="0">
                <a:solidFill>
                  <a:schemeClr val="bg1"/>
                </a:solidFill>
              </a:rPr>
              <a:t> </a:t>
            </a:r>
            <a:r>
              <a:rPr lang="de-DE" i="1" dirty="0" err="1" smtClean="0">
                <a:solidFill>
                  <a:schemeClr val="bg1"/>
                </a:solidFill>
              </a:rPr>
              <a:t>is</a:t>
            </a:r>
            <a:r>
              <a:rPr lang="de-DE" i="1" dirty="0" smtClean="0">
                <a:solidFill>
                  <a:schemeClr val="bg1"/>
                </a:solidFill>
              </a:rPr>
              <a:t> „</a:t>
            </a:r>
            <a:r>
              <a:rPr lang="de-DE" i="1" dirty="0" err="1" smtClean="0">
                <a:solidFill>
                  <a:schemeClr val="bg1"/>
                </a:solidFill>
              </a:rPr>
              <a:t>nice</a:t>
            </a:r>
            <a:r>
              <a:rPr lang="de-DE" i="1" dirty="0" smtClean="0">
                <a:solidFill>
                  <a:schemeClr val="bg1"/>
                </a:solidFill>
              </a:rPr>
              <a:t>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i="1" dirty="0" err="1" smtClean="0">
                <a:solidFill>
                  <a:schemeClr val="bg1"/>
                </a:solidFill>
              </a:rPr>
              <a:t>Many</a:t>
            </a:r>
            <a:r>
              <a:rPr lang="de-DE" i="1" dirty="0" smtClean="0">
                <a:solidFill>
                  <a:schemeClr val="bg1"/>
                </a:solidFill>
              </a:rPr>
              <a:t> 100 </a:t>
            </a:r>
            <a:r>
              <a:rPr lang="de-DE" i="1" dirty="0" err="1" smtClean="0">
                <a:solidFill>
                  <a:schemeClr val="bg1"/>
                </a:solidFill>
              </a:rPr>
              <a:t>pC</a:t>
            </a:r>
            <a:r>
              <a:rPr lang="de-DE" i="1" dirty="0" smtClean="0">
                <a:solidFill>
                  <a:schemeClr val="bg1"/>
                </a:solidFill>
              </a:rPr>
              <a:t> at ~5% </a:t>
            </a:r>
            <a:r>
              <a:rPr lang="de-DE" i="1" dirty="0" err="1" smtClean="0">
                <a:solidFill>
                  <a:schemeClr val="bg1"/>
                </a:solidFill>
              </a:rPr>
              <a:t>energy</a:t>
            </a:r>
            <a:r>
              <a:rPr lang="de-DE" i="1" dirty="0" smtClean="0">
                <a:solidFill>
                  <a:schemeClr val="bg1"/>
                </a:solidFill>
              </a:rPr>
              <a:t> </a:t>
            </a:r>
            <a:r>
              <a:rPr lang="de-DE" i="1" dirty="0" err="1" smtClean="0">
                <a:solidFill>
                  <a:schemeClr val="bg1"/>
                </a:solidFill>
              </a:rPr>
              <a:t>spread</a:t>
            </a:r>
            <a:r>
              <a:rPr lang="de-DE" i="1" dirty="0" smtClean="0">
                <a:solidFill>
                  <a:schemeClr val="bg1"/>
                </a:solidFill>
              </a:rPr>
              <a:t> </a:t>
            </a:r>
            <a:r>
              <a:rPr lang="de-DE" i="1" dirty="0" err="1" smtClean="0">
                <a:solidFill>
                  <a:schemeClr val="bg1"/>
                </a:solidFill>
              </a:rPr>
              <a:t>with</a:t>
            </a:r>
            <a:endParaRPr lang="de-DE" i="1" dirty="0">
              <a:solidFill>
                <a:schemeClr val="bg1"/>
              </a:solidFill>
            </a:endParaRPr>
          </a:p>
          <a:p>
            <a:r>
              <a:rPr lang="de-DE" i="1" dirty="0" smtClean="0">
                <a:solidFill>
                  <a:schemeClr val="bg1"/>
                </a:solidFill>
              </a:rPr>
              <a:t>    ~3 J </a:t>
            </a:r>
            <a:r>
              <a:rPr lang="de-DE" i="1" dirty="0" err="1" smtClean="0">
                <a:solidFill>
                  <a:schemeClr val="bg1"/>
                </a:solidFill>
              </a:rPr>
              <a:t>laser</a:t>
            </a:r>
            <a:r>
              <a:rPr lang="de-DE" i="1" dirty="0" smtClean="0">
                <a:solidFill>
                  <a:schemeClr val="bg1"/>
                </a:solidFill>
              </a:rPr>
              <a:t> </a:t>
            </a:r>
            <a:r>
              <a:rPr lang="de-DE" i="1" dirty="0" err="1" smtClean="0">
                <a:solidFill>
                  <a:schemeClr val="bg1"/>
                </a:solidFill>
              </a:rPr>
              <a:t>energy</a:t>
            </a:r>
            <a:r>
              <a:rPr lang="de-DE" i="1" dirty="0" smtClean="0">
                <a:solidFill>
                  <a:schemeClr val="bg1"/>
                </a:solidFill>
              </a:rPr>
              <a:t> on </a:t>
            </a:r>
            <a:r>
              <a:rPr lang="de-DE" i="1" dirty="0" err="1" smtClean="0">
                <a:solidFill>
                  <a:schemeClr val="bg1"/>
                </a:solidFill>
              </a:rPr>
              <a:t>target</a:t>
            </a:r>
            <a:r>
              <a:rPr lang="de-DE" i="1" dirty="0" smtClean="0">
                <a:solidFill>
                  <a:schemeClr val="bg1"/>
                </a:solidFill>
              </a:rPr>
              <a:t> </a:t>
            </a:r>
            <a:endParaRPr lang="de-DE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88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14"/>
          <p:cNvSpPr txBox="1"/>
          <p:nvPr/>
        </p:nvSpPr>
        <p:spPr>
          <a:xfrm>
            <a:off x="503548" y="123478"/>
            <a:ext cx="8040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dirty="0" smtClean="0">
                <a:solidFill>
                  <a:prstClr val="white"/>
                </a:solidFill>
                <a:latin typeface="Arial"/>
              </a:rPr>
              <a:t>HZDR LWFA  - Synchrotron </a:t>
            </a:r>
            <a:r>
              <a:rPr lang="de-DE" sz="2400" dirty="0" err="1" smtClean="0">
                <a:solidFill>
                  <a:prstClr val="white"/>
                </a:solidFill>
                <a:latin typeface="Arial"/>
              </a:rPr>
              <a:t>Soleil</a:t>
            </a:r>
            <a:r>
              <a:rPr lang="de-DE" sz="2400" dirty="0" smtClean="0">
                <a:solidFill>
                  <a:prstClr val="white"/>
                </a:solidFill>
                <a:latin typeface="Arial"/>
              </a:rPr>
              <a:t> COXINEL </a:t>
            </a:r>
            <a:r>
              <a:rPr lang="de-DE" sz="2400" dirty="0" err="1" smtClean="0">
                <a:solidFill>
                  <a:prstClr val="white"/>
                </a:solidFill>
                <a:latin typeface="Arial"/>
              </a:rPr>
              <a:t>collaboration</a:t>
            </a:r>
            <a:endParaRPr kumimoji="0" lang="de-DE" sz="240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6" name="Gruppieren 5"/>
          <p:cNvGrpSpPr>
            <a:grpSpLocks noChangeAspect="1"/>
          </p:cNvGrpSpPr>
          <p:nvPr/>
        </p:nvGrpSpPr>
        <p:grpSpPr>
          <a:xfrm>
            <a:off x="3239852" y="1455626"/>
            <a:ext cx="5796644" cy="3220358"/>
            <a:chOff x="3383868" y="771550"/>
            <a:chExt cx="5508612" cy="3060340"/>
          </a:xfrm>
        </p:grpSpPr>
        <p:sp>
          <p:nvSpPr>
            <p:cNvPr id="2" name="Rechteck 1"/>
            <p:cNvSpPr/>
            <p:nvPr/>
          </p:nvSpPr>
          <p:spPr>
            <a:xfrm>
              <a:off x="3383868" y="771550"/>
              <a:ext cx="5508612" cy="30603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48DDDC8C-FF5F-4B39-8D70-AB54A03A29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44" t="29969" r="19188" b="9346"/>
            <a:stretch/>
          </p:blipFill>
          <p:spPr>
            <a:xfrm>
              <a:off x="3455876" y="830069"/>
              <a:ext cx="5368668" cy="2952328"/>
            </a:xfrm>
            <a:prstGeom prst="rect">
              <a:avLst/>
            </a:prstGeom>
            <a:effectLst>
              <a:softEdge rad="31750"/>
            </a:effectLst>
          </p:spPr>
        </p:pic>
      </p:grpSp>
      <p:sp>
        <p:nvSpPr>
          <p:cNvPr id="7" name="Textfeld 6"/>
          <p:cNvSpPr txBox="1"/>
          <p:nvPr/>
        </p:nvSpPr>
        <p:spPr>
          <a:xfrm>
            <a:off x="251520" y="1959682"/>
            <a:ext cx="274087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chemeClr val="bg1"/>
                </a:solidFill>
              </a:rPr>
              <a:t>Idea</a:t>
            </a:r>
            <a:r>
              <a:rPr lang="de-DE" dirty="0" smtClean="0">
                <a:solidFill>
                  <a:schemeClr val="bg1"/>
                </a:solidFill>
              </a:rPr>
              <a:t>: 2019 LPAW Split</a:t>
            </a:r>
          </a:p>
          <a:p>
            <a:r>
              <a:rPr lang="de-DE" dirty="0" smtClean="0">
                <a:solidFill>
                  <a:schemeClr val="bg1"/>
                </a:solidFill>
              </a:rPr>
              <a:t> (high </a:t>
            </a:r>
            <a:r>
              <a:rPr lang="de-DE" dirty="0" err="1" smtClean="0">
                <a:solidFill>
                  <a:schemeClr val="bg1"/>
                </a:solidFill>
              </a:rPr>
              <a:t>peak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current</a:t>
            </a:r>
            <a:r>
              <a:rPr lang="de-DE" dirty="0" smtClean="0">
                <a:solidFill>
                  <a:schemeClr val="bg1"/>
                </a:solidFill>
              </a:rPr>
              <a:t>, STII)</a:t>
            </a:r>
          </a:p>
          <a:p>
            <a:endParaRPr lang="de-DE" dirty="0">
              <a:solidFill>
                <a:schemeClr val="bg1"/>
              </a:solidFill>
            </a:endParaRPr>
          </a:p>
          <a:p>
            <a:r>
              <a:rPr lang="de-DE" dirty="0" smtClean="0">
                <a:solidFill>
                  <a:schemeClr val="bg1"/>
                </a:solidFill>
              </a:rPr>
              <a:t>Transfer </a:t>
            </a:r>
            <a:r>
              <a:rPr lang="de-DE" dirty="0" err="1" smtClean="0">
                <a:solidFill>
                  <a:schemeClr val="bg1"/>
                </a:solidFill>
              </a:rPr>
              <a:t>of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the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beamline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</a:p>
          <a:p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from</a:t>
            </a:r>
            <a:r>
              <a:rPr lang="de-DE" dirty="0" smtClean="0">
                <a:solidFill>
                  <a:schemeClr val="bg1"/>
                </a:solidFill>
              </a:rPr>
              <a:t> LOA </a:t>
            </a:r>
            <a:r>
              <a:rPr lang="de-DE" dirty="0" err="1" smtClean="0">
                <a:solidFill>
                  <a:schemeClr val="bg1"/>
                </a:solidFill>
              </a:rPr>
              <a:t>to</a:t>
            </a:r>
            <a:r>
              <a:rPr lang="de-DE" dirty="0" smtClean="0">
                <a:solidFill>
                  <a:schemeClr val="bg1"/>
                </a:solidFill>
              </a:rPr>
              <a:t> HZDR </a:t>
            </a:r>
          </a:p>
          <a:p>
            <a:r>
              <a:rPr lang="de-DE" dirty="0" smtClean="0">
                <a:solidFill>
                  <a:schemeClr val="bg1"/>
                </a:solidFill>
              </a:rPr>
              <a:t> in 10 / 2021</a:t>
            </a:r>
          </a:p>
          <a:p>
            <a:endParaRPr lang="de-DE" dirty="0">
              <a:solidFill>
                <a:schemeClr val="bg1"/>
              </a:solidFill>
            </a:endParaRPr>
          </a:p>
          <a:p>
            <a:r>
              <a:rPr lang="de-DE" dirty="0" smtClean="0">
                <a:solidFill>
                  <a:schemeClr val="bg1"/>
                </a:solidFill>
              </a:rPr>
              <a:t>First light 02 / 2022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05761" y="735546"/>
            <a:ext cx="77259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 smtClean="0">
                <a:solidFill>
                  <a:schemeClr val="bg1"/>
                </a:solidFill>
              </a:rPr>
              <a:t>M. Labat, M.E. </a:t>
            </a:r>
            <a:r>
              <a:rPr lang="de-DE" i="1" dirty="0" err="1" smtClean="0">
                <a:solidFill>
                  <a:schemeClr val="bg1"/>
                </a:solidFill>
              </a:rPr>
              <a:t>Couprie</a:t>
            </a:r>
            <a:r>
              <a:rPr lang="de-DE" i="1" dirty="0" smtClean="0">
                <a:solidFill>
                  <a:schemeClr val="bg1"/>
                </a:solidFill>
              </a:rPr>
              <a:t>, E. </a:t>
            </a:r>
            <a:r>
              <a:rPr lang="de-DE" i="1" dirty="0" err="1" smtClean="0">
                <a:solidFill>
                  <a:schemeClr val="bg1"/>
                </a:solidFill>
              </a:rPr>
              <a:t>Rousssel</a:t>
            </a:r>
            <a:r>
              <a:rPr lang="de-DE" i="1" dirty="0" smtClean="0">
                <a:solidFill>
                  <a:schemeClr val="bg1"/>
                </a:solidFill>
              </a:rPr>
              <a:t>, A. </a:t>
            </a:r>
            <a:r>
              <a:rPr lang="de-DE" i="1" dirty="0" err="1" smtClean="0">
                <a:solidFill>
                  <a:schemeClr val="bg1"/>
                </a:solidFill>
              </a:rPr>
              <a:t>Ghaith</a:t>
            </a:r>
            <a:r>
              <a:rPr lang="de-DE" i="1" dirty="0" smtClean="0">
                <a:solidFill>
                  <a:schemeClr val="bg1"/>
                </a:solidFill>
              </a:rPr>
              <a:t>, et al.</a:t>
            </a:r>
          </a:p>
          <a:p>
            <a:r>
              <a:rPr lang="de-DE" i="1" dirty="0" smtClean="0">
                <a:solidFill>
                  <a:schemeClr val="bg1"/>
                </a:solidFill>
              </a:rPr>
              <a:t>A. </a:t>
            </a:r>
            <a:r>
              <a:rPr lang="de-DE" i="1" dirty="0" err="1" smtClean="0">
                <a:solidFill>
                  <a:schemeClr val="bg1"/>
                </a:solidFill>
              </a:rPr>
              <a:t>Irman</a:t>
            </a:r>
            <a:r>
              <a:rPr lang="de-DE" i="1" dirty="0" smtClean="0">
                <a:solidFill>
                  <a:schemeClr val="bg1"/>
                </a:solidFill>
              </a:rPr>
              <a:t>, J. Couperus, Y.Y. Chang, S. Schöbel, M. </a:t>
            </a:r>
            <a:r>
              <a:rPr lang="de-DE" i="1" dirty="0" err="1" smtClean="0">
                <a:solidFill>
                  <a:schemeClr val="bg1"/>
                </a:solidFill>
              </a:rPr>
              <a:t>Laberge</a:t>
            </a:r>
            <a:r>
              <a:rPr lang="de-DE" i="1" dirty="0" smtClean="0">
                <a:solidFill>
                  <a:schemeClr val="bg1"/>
                </a:solidFill>
              </a:rPr>
              <a:t>, P. Ufer, et al. </a:t>
            </a:r>
            <a:endParaRPr lang="de-DE" i="1" dirty="0">
              <a:solidFill>
                <a:schemeClr val="bg1"/>
              </a:solidFill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E66615EA-83DD-44FB-9A75-017EDF56D095}"/>
              </a:ext>
            </a:extLst>
          </p:cNvPr>
          <p:cNvSpPr/>
          <p:nvPr/>
        </p:nvSpPr>
        <p:spPr>
          <a:xfrm>
            <a:off x="251520" y="4691539"/>
            <a:ext cx="359298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i="1" dirty="0" smtClean="0">
                <a:solidFill>
                  <a:schemeClr val="bg1"/>
                </a:solidFill>
              </a:rPr>
              <a:t>M. </a:t>
            </a:r>
            <a:r>
              <a:rPr lang="en-GB" sz="1200" i="1" dirty="0" err="1" smtClean="0">
                <a:solidFill>
                  <a:schemeClr val="bg1"/>
                </a:solidFill>
              </a:rPr>
              <a:t>Labat</a:t>
            </a:r>
            <a:r>
              <a:rPr lang="en-GB" sz="1200" i="1" dirty="0" smtClean="0">
                <a:solidFill>
                  <a:schemeClr val="bg1"/>
                </a:solidFill>
              </a:rPr>
              <a:t>, et al., Nat. </a:t>
            </a:r>
            <a:r>
              <a:rPr lang="en-GB" sz="1200" i="1" dirty="0">
                <a:solidFill>
                  <a:schemeClr val="bg1"/>
                </a:solidFill>
              </a:rPr>
              <a:t>Photonics </a:t>
            </a:r>
            <a:r>
              <a:rPr lang="en-GB" sz="1200" i="1" dirty="0" smtClean="0">
                <a:solidFill>
                  <a:schemeClr val="bg1"/>
                </a:solidFill>
              </a:rPr>
              <a:t>17, 150 </a:t>
            </a:r>
            <a:r>
              <a:rPr lang="en-GB" sz="1200" i="1" dirty="0">
                <a:solidFill>
                  <a:schemeClr val="bg1"/>
                </a:solidFill>
              </a:rPr>
              <a:t>(2023)</a:t>
            </a:r>
          </a:p>
        </p:txBody>
      </p:sp>
    </p:spTree>
    <p:extLst>
      <p:ext uri="{BB962C8B-B14F-4D97-AF65-F5344CB8AC3E}">
        <p14:creationId xmlns:p14="http://schemas.microsoft.com/office/powerpoint/2010/main" val="171686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503548" y="123478"/>
            <a:ext cx="1673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noProof="0" dirty="0" smtClean="0">
                <a:solidFill>
                  <a:prstClr val="white"/>
                </a:solidFill>
                <a:latin typeface="Arial"/>
              </a:rPr>
              <a:t>Motivation </a:t>
            </a:r>
            <a:endParaRPr kumimoji="0" lang="de-DE" sz="240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370879" y="789789"/>
            <a:ext cx="5889754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solidFill>
                  <a:schemeClr val="bg1"/>
                </a:solidFill>
              </a:rPr>
              <a:t>d</a:t>
            </a:r>
            <a:r>
              <a:rPr lang="de-DE" sz="2000" dirty="0" err="1" smtClean="0">
                <a:solidFill>
                  <a:schemeClr val="bg1"/>
                </a:solidFill>
              </a:rPr>
              <a:t>emonstrate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feasibility</a:t>
            </a:r>
            <a:r>
              <a:rPr lang="de-DE" sz="2000" dirty="0" smtClean="0">
                <a:solidFill>
                  <a:schemeClr val="bg1"/>
                </a:solidFill>
              </a:rPr>
              <a:t> (after </a:t>
            </a:r>
            <a:r>
              <a:rPr lang="de-DE" sz="2000" dirty="0" err="1" smtClean="0">
                <a:solidFill>
                  <a:schemeClr val="bg1"/>
                </a:solidFill>
              </a:rPr>
              <a:t>two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decades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smtClean="0">
                <a:solidFill>
                  <a:schemeClr val="bg1"/>
                </a:solidFill>
              </a:rPr>
              <a:t>…)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dirty="0" smtClean="0">
              <a:solidFill>
                <a:schemeClr val="bg1"/>
              </a:solidFill>
            </a:endParaRPr>
          </a:p>
          <a:p>
            <a:endParaRPr lang="de-DE" sz="20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solidFill>
                  <a:prstClr val="white"/>
                </a:solidFill>
              </a:rPr>
              <a:t>collocation</a:t>
            </a:r>
            <a:r>
              <a:rPr lang="de-DE" sz="2000" dirty="0">
                <a:solidFill>
                  <a:prstClr val="white"/>
                </a:solidFill>
              </a:rPr>
              <a:t> </a:t>
            </a:r>
            <a:r>
              <a:rPr lang="de-DE" sz="2000" dirty="0" err="1">
                <a:solidFill>
                  <a:prstClr val="white"/>
                </a:solidFill>
              </a:rPr>
              <a:t>of</a:t>
            </a:r>
            <a:r>
              <a:rPr lang="de-DE" sz="2000" dirty="0">
                <a:solidFill>
                  <a:prstClr val="white"/>
                </a:solidFill>
              </a:rPr>
              <a:t> (X)FEL </a:t>
            </a:r>
            <a:r>
              <a:rPr lang="de-DE" sz="2000" dirty="0" err="1">
                <a:solidFill>
                  <a:prstClr val="white"/>
                </a:solidFill>
              </a:rPr>
              <a:t>and</a:t>
            </a:r>
            <a:r>
              <a:rPr lang="de-DE" sz="2000" dirty="0">
                <a:solidFill>
                  <a:prstClr val="white"/>
                </a:solidFill>
              </a:rPr>
              <a:t> PW </a:t>
            </a:r>
            <a:r>
              <a:rPr lang="de-DE" sz="2000" dirty="0" err="1" smtClean="0">
                <a:solidFill>
                  <a:prstClr val="white"/>
                </a:solidFill>
              </a:rPr>
              <a:t>lasers</a:t>
            </a:r>
            <a:r>
              <a:rPr lang="de-DE" sz="2000" dirty="0" smtClean="0">
                <a:solidFill>
                  <a:prstClr val="white"/>
                </a:solidFill>
              </a:rPr>
              <a:t> </a:t>
            </a:r>
            <a:endParaRPr lang="de-DE" sz="2000" dirty="0">
              <a:solidFill>
                <a:prstClr val="white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 smtClean="0">
                <a:solidFill>
                  <a:schemeClr val="bg1"/>
                </a:solidFill>
              </a:rPr>
              <a:t>unique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backlighting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capabilities</a:t>
            </a:r>
            <a:endParaRPr lang="de-DE" sz="2000" dirty="0" smtClean="0">
              <a:solidFill>
                <a:schemeClr val="bg1"/>
              </a:solidFill>
            </a:endParaRPr>
          </a:p>
          <a:p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smtClean="0">
                <a:solidFill>
                  <a:schemeClr val="bg1"/>
                </a:solidFill>
              </a:rPr>
              <a:t>     (</a:t>
            </a:r>
            <a:r>
              <a:rPr lang="de-DE" sz="2000" dirty="0" err="1" smtClean="0">
                <a:solidFill>
                  <a:schemeClr val="bg1"/>
                </a:solidFill>
              </a:rPr>
              <a:t>coherence</a:t>
            </a:r>
            <a:r>
              <a:rPr lang="de-DE" sz="2000" dirty="0" smtClean="0">
                <a:solidFill>
                  <a:schemeClr val="bg1"/>
                </a:solidFill>
              </a:rPr>
              <a:t>, </a:t>
            </a:r>
            <a:r>
              <a:rPr lang="de-DE" sz="2000" dirty="0" err="1" smtClean="0">
                <a:solidFill>
                  <a:schemeClr val="bg1"/>
                </a:solidFill>
              </a:rPr>
              <a:t>spectral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range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and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brightness</a:t>
            </a:r>
            <a:r>
              <a:rPr lang="de-DE" sz="2000" dirty="0" smtClean="0">
                <a:solidFill>
                  <a:schemeClr val="bg1"/>
                </a:solidFill>
              </a:rPr>
              <a:t>, …)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 smtClean="0">
                <a:solidFill>
                  <a:schemeClr val="bg1"/>
                </a:solidFill>
              </a:rPr>
              <a:t>matched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repetition</a:t>
            </a:r>
            <a:r>
              <a:rPr lang="de-DE" sz="2000" dirty="0">
                <a:solidFill>
                  <a:schemeClr val="bg1"/>
                </a:solidFill>
              </a:rPr>
              <a:t> rate (</a:t>
            </a:r>
            <a:r>
              <a:rPr lang="de-DE" sz="2000" dirty="0" err="1">
                <a:solidFill>
                  <a:schemeClr val="bg1"/>
                </a:solidFill>
              </a:rPr>
              <a:t>even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if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low</a:t>
            </a:r>
            <a:r>
              <a:rPr lang="de-DE" sz="2000" dirty="0">
                <a:solidFill>
                  <a:schemeClr val="bg1"/>
                </a:solidFill>
              </a:rPr>
              <a:t>)</a:t>
            </a:r>
          </a:p>
          <a:p>
            <a:endParaRPr lang="de-DE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</a:rPr>
              <a:t>s</a:t>
            </a:r>
            <a:r>
              <a:rPr lang="de-DE" sz="2000" dirty="0" smtClean="0">
                <a:solidFill>
                  <a:schemeClr val="bg1"/>
                </a:solidFill>
              </a:rPr>
              <a:t>o </a:t>
            </a:r>
            <a:r>
              <a:rPr lang="de-DE" sz="2000" dirty="0" err="1" smtClean="0">
                <a:solidFill>
                  <a:schemeClr val="bg1"/>
                </a:solidFill>
              </a:rPr>
              <a:t>far</a:t>
            </a:r>
            <a:r>
              <a:rPr lang="de-DE" sz="2000" dirty="0" smtClean="0">
                <a:solidFill>
                  <a:schemeClr val="bg1"/>
                </a:solidFill>
              </a:rPr>
              <a:t>, </a:t>
            </a:r>
            <a:r>
              <a:rPr lang="de-DE" sz="2000" dirty="0" err="1" smtClean="0">
                <a:solidFill>
                  <a:schemeClr val="bg1"/>
                </a:solidFill>
              </a:rPr>
              <a:t>laser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labs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had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to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be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built</a:t>
            </a:r>
            <a:r>
              <a:rPr lang="de-DE" sz="2000" dirty="0" smtClean="0">
                <a:solidFill>
                  <a:schemeClr val="bg1"/>
                </a:solidFill>
              </a:rPr>
              <a:t> at XFELs … </a:t>
            </a:r>
            <a:endParaRPr lang="de-DE" sz="2000" dirty="0">
              <a:solidFill>
                <a:schemeClr val="bg1"/>
              </a:solidFill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2B1C76B3-96C1-46ED-8BD2-2EBF3E1C7939}"/>
              </a:ext>
            </a:extLst>
          </p:cNvPr>
          <p:cNvGrpSpPr/>
          <p:nvPr/>
        </p:nvGrpSpPr>
        <p:grpSpPr>
          <a:xfrm>
            <a:off x="6327670" y="4021902"/>
            <a:ext cx="1651438" cy="491524"/>
            <a:chOff x="8724907" y="5678458"/>
            <a:chExt cx="1651438" cy="491524"/>
          </a:xfrm>
        </p:grpSpPr>
        <p:sp>
          <p:nvSpPr>
            <p:cNvPr id="7" name="Rechteck: abgerundete Ecken 16">
              <a:extLst>
                <a:ext uri="{FF2B5EF4-FFF2-40B4-BE49-F238E27FC236}">
                  <a16:creationId xmlns:a16="http://schemas.microsoft.com/office/drawing/2014/main" id="{B14E9E42-8984-4359-B291-D44C90A65E98}"/>
                </a:ext>
              </a:extLst>
            </p:cNvPr>
            <p:cNvSpPr/>
            <p:nvPr/>
          </p:nvSpPr>
          <p:spPr>
            <a:xfrm>
              <a:off x="8724907" y="5678458"/>
              <a:ext cx="1651438" cy="4915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9FFA91F3-BE2B-4B31-AA94-6180A06E2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5927" y="5784038"/>
              <a:ext cx="1469397" cy="267304"/>
            </a:xfrm>
            <a:prstGeom prst="rect">
              <a:avLst/>
            </a:prstGeom>
          </p:spPr>
        </p:pic>
      </p:grpSp>
      <p:sp>
        <p:nvSpPr>
          <p:cNvPr id="10" name="Textfeld 9"/>
          <p:cNvSpPr txBox="1"/>
          <p:nvPr/>
        </p:nvSpPr>
        <p:spPr>
          <a:xfrm>
            <a:off x="5040052" y="1239602"/>
            <a:ext cx="378546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i="1" dirty="0" smtClean="0">
                <a:solidFill>
                  <a:schemeClr val="bg1"/>
                </a:solidFill>
              </a:rPr>
              <a:t>F. </a:t>
            </a:r>
            <a:r>
              <a:rPr lang="de-DE" sz="1400" i="1" dirty="0">
                <a:solidFill>
                  <a:schemeClr val="bg1"/>
                </a:solidFill>
              </a:rPr>
              <a:t>G</a:t>
            </a:r>
            <a:r>
              <a:rPr lang="de-DE" sz="1400" i="1" dirty="0" smtClean="0">
                <a:solidFill>
                  <a:schemeClr val="bg1"/>
                </a:solidFill>
              </a:rPr>
              <a:t>rüner, et al., </a:t>
            </a:r>
            <a:r>
              <a:rPr lang="en-US" sz="1400" i="1" dirty="0">
                <a:solidFill>
                  <a:schemeClr val="bg1"/>
                </a:solidFill>
              </a:rPr>
              <a:t>Appl. Phys. B 86, 431 (2007</a:t>
            </a:r>
            <a:r>
              <a:rPr lang="en-US" sz="1400" i="1" dirty="0" smtClean="0">
                <a:solidFill>
                  <a:schemeClr val="bg1"/>
                </a:solidFill>
              </a:rPr>
              <a:t>)</a:t>
            </a:r>
          </a:p>
          <a:p>
            <a:r>
              <a:rPr lang="en-US" sz="1400" i="1" dirty="0">
                <a:solidFill>
                  <a:schemeClr val="bg1"/>
                </a:solidFill>
              </a:rPr>
              <a:t>T. </a:t>
            </a:r>
            <a:r>
              <a:rPr lang="en-US" sz="1400" i="1" dirty="0" err="1">
                <a:solidFill>
                  <a:schemeClr val="bg1"/>
                </a:solidFill>
              </a:rPr>
              <a:t>Eichner</a:t>
            </a:r>
            <a:r>
              <a:rPr lang="en-US" sz="1400" i="1" dirty="0">
                <a:solidFill>
                  <a:schemeClr val="bg1"/>
                </a:solidFill>
              </a:rPr>
              <a:t>, et al., PR AB 10, 082401 (2007)</a:t>
            </a:r>
            <a:endParaRPr lang="de-DE" sz="1400" i="1" dirty="0">
              <a:solidFill>
                <a:schemeClr val="bg1"/>
              </a:solidFill>
            </a:endParaRPr>
          </a:p>
          <a:p>
            <a:r>
              <a:rPr lang="en-US" sz="1400" i="1" dirty="0" smtClean="0">
                <a:solidFill>
                  <a:schemeClr val="bg1"/>
                </a:solidFill>
              </a:rPr>
              <a:t>M. Fuchs, et al., Nat. Phys. 5, 826 (2009)</a:t>
            </a:r>
            <a:endParaRPr lang="de-DE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24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Abgerundetes Rechteck 26"/>
          <p:cNvSpPr/>
          <p:nvPr/>
        </p:nvSpPr>
        <p:spPr>
          <a:xfrm>
            <a:off x="179512" y="1127140"/>
            <a:ext cx="8826314" cy="2997245"/>
          </a:xfrm>
          <a:prstGeom prst="roundRect">
            <a:avLst>
              <a:gd name="adj" fmla="val 37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94265" y="4255993"/>
            <a:ext cx="3958135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defTabSz="685800"/>
            <a:r>
              <a:rPr lang="en-US" altLang="de-DE" sz="1200" i="1" dirty="0">
                <a:solidFill>
                  <a:schemeClr val="bg1"/>
                </a:solidFill>
                <a:latin typeface="Arial" charset="0"/>
                <a:cs typeface="Arial" charset="0"/>
              </a:rPr>
              <a:t>A. </a:t>
            </a:r>
            <a:r>
              <a:rPr lang="en-US" altLang="de-DE" sz="1200" i="1" dirty="0" err="1">
                <a:solidFill>
                  <a:schemeClr val="bg1"/>
                </a:solidFill>
                <a:latin typeface="Arial" charset="0"/>
                <a:cs typeface="Arial" charset="0"/>
              </a:rPr>
              <a:t>Laso</a:t>
            </a:r>
            <a:r>
              <a:rPr lang="en-US" altLang="de-DE" sz="1200" i="1" dirty="0">
                <a:solidFill>
                  <a:schemeClr val="bg1"/>
                </a:solidFill>
                <a:latin typeface="Arial" charset="0"/>
                <a:cs typeface="Arial" charset="0"/>
              </a:rPr>
              <a:t> Garcia et al., Nature </a:t>
            </a:r>
            <a:r>
              <a:rPr lang="en-US" altLang="de-DE" sz="1200" i="1" dirty="0" err="1">
                <a:solidFill>
                  <a:schemeClr val="bg1"/>
                </a:solidFill>
                <a:latin typeface="Arial" charset="0"/>
                <a:cs typeface="Arial" charset="0"/>
              </a:rPr>
              <a:t>Commun</a:t>
            </a:r>
            <a:r>
              <a:rPr lang="en-US" altLang="de-DE" sz="1200" i="1" dirty="0">
                <a:solidFill>
                  <a:schemeClr val="bg1"/>
                </a:solidFill>
                <a:latin typeface="Arial" charset="0"/>
                <a:cs typeface="Arial" charset="0"/>
              </a:rPr>
              <a:t>. </a:t>
            </a:r>
            <a:r>
              <a:rPr lang="en-US" altLang="de-DE" sz="1200" b="1" i="1" dirty="0">
                <a:solidFill>
                  <a:schemeClr val="bg1"/>
                </a:solidFill>
                <a:latin typeface="Arial" charset="0"/>
                <a:cs typeface="Arial" charset="0"/>
              </a:rPr>
              <a:t>15</a:t>
            </a:r>
            <a:r>
              <a:rPr lang="en-US" altLang="de-DE" sz="1200" i="1" dirty="0">
                <a:solidFill>
                  <a:schemeClr val="bg1"/>
                </a:solidFill>
                <a:latin typeface="Arial" charset="0"/>
                <a:cs typeface="Arial" charset="0"/>
              </a:rPr>
              <a:t>, 7896 (2024)</a:t>
            </a:r>
            <a:endParaRPr lang="de-DE" altLang="de-DE" sz="1200" i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19B61CC9-FD42-47AC-B2B2-620601AEC93C}"/>
              </a:ext>
            </a:extLst>
          </p:cNvPr>
          <p:cNvSpPr/>
          <p:nvPr/>
        </p:nvSpPr>
        <p:spPr>
          <a:xfrm>
            <a:off x="452250" y="107165"/>
            <a:ext cx="77334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pt-BR" sz="2400" dirty="0" smtClean="0">
                <a:solidFill>
                  <a:schemeClr val="bg1"/>
                </a:solidFill>
                <a:latin typeface="Arial"/>
              </a:rPr>
              <a:t>Probing </a:t>
            </a:r>
            <a:r>
              <a:rPr lang="pt-BR" sz="2400" dirty="0">
                <a:solidFill>
                  <a:schemeClr val="bg1"/>
                </a:solidFill>
                <a:latin typeface="Arial"/>
              </a:rPr>
              <a:t>micron-scale effects in compressed matter </a:t>
            </a:r>
            <a:endParaRPr lang="pt-BR" sz="2400" dirty="0" smtClean="0">
              <a:solidFill>
                <a:schemeClr val="bg1"/>
              </a:solidFill>
              <a:latin typeface="Arial"/>
            </a:endParaRPr>
          </a:p>
          <a:p>
            <a:pPr defTabSz="685800"/>
            <a:r>
              <a:rPr lang="pt-BR" sz="2400" dirty="0" smtClean="0">
                <a:solidFill>
                  <a:schemeClr val="bg1"/>
                </a:solidFill>
                <a:latin typeface="Arial"/>
              </a:rPr>
              <a:t>via </a:t>
            </a:r>
            <a:r>
              <a:rPr lang="pt-BR" sz="2400" dirty="0">
                <a:solidFill>
                  <a:schemeClr val="bg1"/>
                </a:solidFill>
                <a:latin typeface="Arial"/>
              </a:rPr>
              <a:t>high resolution phase contrast imaging</a:t>
            </a:r>
          </a:p>
        </p:txBody>
      </p:sp>
      <p:grpSp>
        <p:nvGrpSpPr>
          <p:cNvPr id="28" name="Gruppieren 27"/>
          <p:cNvGrpSpPr/>
          <p:nvPr/>
        </p:nvGrpSpPr>
        <p:grpSpPr>
          <a:xfrm>
            <a:off x="323528" y="1293727"/>
            <a:ext cx="8680805" cy="2664069"/>
            <a:chOff x="439615" y="1459348"/>
            <a:chExt cx="8680805" cy="2664069"/>
          </a:xfrm>
        </p:grpSpPr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72DFB11C-26F9-4AD8-B092-1F0BBFC4A71C}"/>
                </a:ext>
              </a:extLst>
            </p:cNvPr>
            <p:cNvGrpSpPr/>
            <p:nvPr/>
          </p:nvGrpSpPr>
          <p:grpSpPr>
            <a:xfrm>
              <a:off x="439615" y="1459348"/>
              <a:ext cx="6180992" cy="2664069"/>
              <a:chOff x="1248508" y="1764323"/>
              <a:chExt cx="8241323" cy="3552092"/>
            </a:xfrm>
          </p:grpSpPr>
          <p:pic>
            <p:nvPicPr>
              <p:cNvPr id="8" name="Grafik 7">
                <a:extLst>
                  <a:ext uri="{FF2B5EF4-FFF2-40B4-BE49-F238E27FC236}">
                    <a16:creationId xmlns:a16="http://schemas.microsoft.com/office/drawing/2014/main" id="{1BB77DAF-0DF8-4BD2-B43D-76834356B4F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5282" t="24875" r="57018" b="17350"/>
              <a:stretch/>
            </p:blipFill>
            <p:spPr>
              <a:xfrm>
                <a:off x="1248508" y="1764323"/>
                <a:ext cx="8241323" cy="3552092"/>
              </a:xfrm>
              <a:prstGeom prst="rect">
                <a:avLst/>
              </a:prstGeom>
            </p:spPr>
          </p:pic>
          <p:sp>
            <p:nvSpPr>
              <p:cNvPr id="9" name="Rechteck 8">
                <a:extLst>
                  <a:ext uri="{FF2B5EF4-FFF2-40B4-BE49-F238E27FC236}">
                    <a16:creationId xmlns:a16="http://schemas.microsoft.com/office/drawing/2014/main" id="{A699A764-60B5-4B8F-9DC7-E9A4E6A88A1A}"/>
                  </a:ext>
                </a:extLst>
              </p:cNvPr>
              <p:cNvSpPr/>
              <p:nvPr/>
            </p:nvSpPr>
            <p:spPr>
              <a:xfrm>
                <a:off x="4214446" y="1764323"/>
                <a:ext cx="269631" cy="2227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de-DE" sz="1125" dirty="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612795B3-3AC1-4376-A8D8-3EA453C493BF}"/>
                </a:ext>
              </a:extLst>
            </p:cNvPr>
            <p:cNvSpPr txBox="1"/>
            <p:nvPr/>
          </p:nvSpPr>
          <p:spPr>
            <a:xfrm>
              <a:off x="6732658" y="2001964"/>
              <a:ext cx="18758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de-DE" sz="1400" i="1" dirty="0">
                  <a:solidFill>
                    <a:prstClr val="black"/>
                  </a:solidFill>
                  <a:latin typeface="Arial"/>
                </a:rPr>
                <a:t>1) Initial </a:t>
              </a:r>
              <a:r>
                <a:rPr lang="de-DE" sz="1400" i="1" dirty="0" err="1">
                  <a:solidFill>
                    <a:prstClr val="black"/>
                  </a:solidFill>
                  <a:latin typeface="Arial"/>
                </a:rPr>
                <a:t>laser</a:t>
              </a:r>
              <a:r>
                <a:rPr lang="de-DE" sz="1400" i="1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de-DE" sz="1400" i="1" dirty="0" err="1">
                  <a:solidFill>
                    <a:prstClr val="black"/>
                  </a:solidFill>
                  <a:latin typeface="Arial"/>
                </a:rPr>
                <a:t>impact</a:t>
              </a:r>
              <a:r>
                <a:rPr lang="de-DE" sz="1400" i="1" dirty="0">
                  <a:solidFill>
                    <a:prstClr val="black"/>
                  </a:solidFill>
                  <a:latin typeface="Arial"/>
                </a:rPr>
                <a:t> </a:t>
              </a:r>
            </a:p>
            <a:p>
              <a:pPr defTabSz="685800"/>
              <a:r>
                <a:rPr lang="de-DE" sz="1400" i="1" dirty="0">
                  <a:solidFill>
                    <a:prstClr val="black"/>
                  </a:solidFill>
                  <a:latin typeface="Arial"/>
                </a:rPr>
                <a:t>and </a:t>
              </a:r>
              <a:r>
                <a:rPr lang="de-DE" sz="1400" i="1" dirty="0" err="1">
                  <a:solidFill>
                    <a:prstClr val="black"/>
                  </a:solidFill>
                  <a:latin typeface="Arial"/>
                </a:rPr>
                <a:t>spherical</a:t>
              </a:r>
              <a:r>
                <a:rPr lang="de-DE" sz="1400" i="1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de-DE" sz="1400" i="1" dirty="0" err="1">
                  <a:solidFill>
                    <a:prstClr val="black"/>
                  </a:solidFill>
                  <a:latin typeface="Arial"/>
                </a:rPr>
                <a:t>shock</a:t>
              </a:r>
              <a:endParaRPr lang="de-DE" sz="1400" i="1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E914AD77-35F9-412C-98FC-872133F919B4}"/>
                </a:ext>
              </a:extLst>
            </p:cNvPr>
            <p:cNvSpPr txBox="1"/>
            <p:nvPr/>
          </p:nvSpPr>
          <p:spPr>
            <a:xfrm>
              <a:off x="6739640" y="2645774"/>
              <a:ext cx="238078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de-DE" sz="1400" i="1" dirty="0">
                  <a:solidFill>
                    <a:prstClr val="black"/>
                  </a:solidFill>
                  <a:latin typeface="Arial"/>
                </a:rPr>
                <a:t>2) Surface </a:t>
              </a:r>
              <a:r>
                <a:rPr lang="de-DE" sz="1400" i="1" dirty="0" err="1">
                  <a:solidFill>
                    <a:prstClr val="black"/>
                  </a:solidFill>
                  <a:latin typeface="Arial"/>
                </a:rPr>
                <a:t>return</a:t>
              </a:r>
              <a:r>
                <a:rPr lang="de-DE" sz="1400" i="1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de-DE" sz="1400" i="1" dirty="0" err="1">
                  <a:solidFill>
                    <a:prstClr val="black"/>
                  </a:solidFill>
                  <a:latin typeface="Arial"/>
                </a:rPr>
                <a:t>current</a:t>
              </a:r>
              <a:r>
                <a:rPr lang="de-DE" sz="1400" i="1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de-DE" sz="1400" i="1" dirty="0" err="1">
                  <a:solidFill>
                    <a:prstClr val="black"/>
                  </a:solidFill>
                  <a:latin typeface="Arial"/>
                </a:rPr>
                <a:t>to</a:t>
              </a:r>
              <a:r>
                <a:rPr lang="de-DE" sz="1400" i="1" dirty="0">
                  <a:solidFill>
                    <a:prstClr val="black"/>
                  </a:solidFill>
                  <a:latin typeface="Arial"/>
                </a:rPr>
                <a:t> </a:t>
              </a:r>
            </a:p>
            <a:p>
              <a:pPr defTabSz="685800"/>
              <a:r>
                <a:rPr lang="de-DE" sz="1400" i="1" dirty="0" err="1">
                  <a:solidFill>
                    <a:prstClr val="black"/>
                  </a:solidFill>
                  <a:latin typeface="Arial"/>
                </a:rPr>
                <a:t>compensate</a:t>
              </a:r>
              <a:r>
                <a:rPr lang="de-DE" sz="1400" i="1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de-DE" sz="1400" i="1" dirty="0" err="1">
                  <a:solidFill>
                    <a:prstClr val="black"/>
                  </a:solidFill>
                  <a:latin typeface="Arial"/>
                </a:rPr>
                <a:t>charge</a:t>
              </a:r>
              <a:r>
                <a:rPr lang="de-DE" sz="1400" i="1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de-DE" sz="1400" i="1" dirty="0" err="1">
                  <a:solidFill>
                    <a:prstClr val="black"/>
                  </a:solidFill>
                  <a:latin typeface="Arial"/>
                </a:rPr>
                <a:t>loss</a:t>
              </a:r>
              <a:endParaRPr lang="de-DE" sz="1400" i="1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EB631C32-D82A-4843-902B-EF85FCEF3912}"/>
                </a:ext>
              </a:extLst>
            </p:cNvPr>
            <p:cNvSpPr txBox="1"/>
            <p:nvPr/>
          </p:nvSpPr>
          <p:spPr>
            <a:xfrm>
              <a:off x="6740315" y="3350744"/>
              <a:ext cx="228299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de-DE" sz="1400" i="1" dirty="0">
                  <a:solidFill>
                    <a:prstClr val="black"/>
                  </a:solidFill>
                  <a:latin typeface="Arial"/>
                </a:rPr>
                <a:t>3) </a:t>
              </a:r>
              <a:r>
                <a:rPr lang="de-DE" sz="1400" i="1" dirty="0" err="1">
                  <a:solidFill>
                    <a:prstClr val="black"/>
                  </a:solidFill>
                  <a:latin typeface="Arial"/>
                </a:rPr>
                <a:t>Heated</a:t>
              </a:r>
              <a:r>
                <a:rPr lang="de-DE" sz="1400" i="1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de-DE" sz="1400" i="1" dirty="0" err="1">
                  <a:solidFill>
                    <a:prstClr val="black"/>
                  </a:solidFill>
                  <a:latin typeface="Arial"/>
                </a:rPr>
                <a:t>surface</a:t>
              </a:r>
              <a:r>
                <a:rPr lang="de-DE" sz="1400" i="1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de-DE" sz="1400" i="1" dirty="0" err="1">
                  <a:solidFill>
                    <a:prstClr val="black"/>
                  </a:solidFill>
                  <a:latin typeface="Arial"/>
                </a:rPr>
                <a:t>ablation</a:t>
              </a:r>
              <a:endParaRPr lang="de-DE" sz="1400" i="1" dirty="0">
                <a:solidFill>
                  <a:prstClr val="black"/>
                </a:solidFill>
                <a:latin typeface="Arial"/>
              </a:endParaRPr>
            </a:p>
            <a:p>
              <a:pPr defTabSz="685800"/>
              <a:r>
                <a:rPr lang="de-DE" sz="1400" i="1" dirty="0" err="1">
                  <a:solidFill>
                    <a:prstClr val="black"/>
                  </a:solidFill>
                  <a:latin typeface="Arial"/>
                </a:rPr>
                <a:t>driving</a:t>
              </a:r>
              <a:r>
                <a:rPr lang="de-DE" sz="1400" i="1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de-DE" sz="1400" i="1" dirty="0" err="1">
                  <a:solidFill>
                    <a:prstClr val="black"/>
                  </a:solidFill>
                  <a:latin typeface="Arial"/>
                </a:rPr>
                <a:t>wire</a:t>
              </a:r>
              <a:r>
                <a:rPr lang="de-DE" sz="1400" i="1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de-DE" sz="1400" i="1" dirty="0" err="1">
                  <a:solidFill>
                    <a:prstClr val="black"/>
                  </a:solidFill>
                  <a:latin typeface="Arial"/>
                </a:rPr>
                <a:t>implosion</a:t>
              </a:r>
              <a:r>
                <a:rPr lang="de-DE" sz="1400" i="1" dirty="0">
                  <a:solidFill>
                    <a:prstClr val="black"/>
                  </a:solidFill>
                  <a:latin typeface="Arial"/>
                </a:rPr>
                <a:t>  </a:t>
              </a:r>
            </a:p>
          </p:txBody>
        </p: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0B1A9818-B589-416A-AC12-5084C7910B6A}"/>
                </a:ext>
              </a:extLst>
            </p:cNvPr>
            <p:cNvGrpSpPr/>
            <p:nvPr/>
          </p:nvGrpSpPr>
          <p:grpSpPr>
            <a:xfrm>
              <a:off x="3945570" y="2259062"/>
              <a:ext cx="264816" cy="265457"/>
              <a:chOff x="7558644" y="815242"/>
              <a:chExt cx="353088" cy="353942"/>
            </a:xfrm>
          </p:grpSpPr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181182C8-2836-40D5-9E84-BB54224883EC}"/>
                  </a:ext>
                </a:extLst>
              </p:cNvPr>
              <p:cNvSpPr/>
              <p:nvPr/>
            </p:nvSpPr>
            <p:spPr>
              <a:xfrm>
                <a:off x="7571994" y="835807"/>
                <a:ext cx="265367" cy="27469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5A9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de-DE" sz="1125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68E93AE4-0B23-4256-9056-8D2FB0E4A325}"/>
                  </a:ext>
                </a:extLst>
              </p:cNvPr>
              <p:cNvSpPr txBox="1"/>
              <p:nvPr/>
            </p:nvSpPr>
            <p:spPr>
              <a:xfrm>
                <a:off x="7558644" y="815242"/>
                <a:ext cx="353088" cy="3539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/>
                <a:r>
                  <a:rPr lang="de-DE" sz="1125" dirty="0">
                    <a:solidFill>
                      <a:prstClr val="black"/>
                    </a:solidFill>
                    <a:latin typeface="Arial"/>
                  </a:rPr>
                  <a:t>1</a:t>
                </a:r>
              </a:p>
            </p:txBody>
          </p:sp>
        </p:grpSp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D93F2381-B7E5-40F1-8C89-DC8741011420}"/>
                </a:ext>
              </a:extLst>
            </p:cNvPr>
            <p:cNvGrpSpPr/>
            <p:nvPr/>
          </p:nvGrpSpPr>
          <p:grpSpPr>
            <a:xfrm>
              <a:off x="3955583" y="1783044"/>
              <a:ext cx="264816" cy="265457"/>
              <a:chOff x="7711044" y="967642"/>
              <a:chExt cx="353088" cy="353942"/>
            </a:xfrm>
          </p:grpSpPr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779A601C-E558-4813-9481-BDFC2FF82CBC}"/>
                  </a:ext>
                </a:extLst>
              </p:cNvPr>
              <p:cNvSpPr/>
              <p:nvPr/>
            </p:nvSpPr>
            <p:spPr>
              <a:xfrm>
                <a:off x="7724394" y="988207"/>
                <a:ext cx="265367" cy="27469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5A9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de-DE" sz="1125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050C0240-04C0-4B84-82C6-3D6F7EA96990}"/>
                  </a:ext>
                </a:extLst>
              </p:cNvPr>
              <p:cNvSpPr txBox="1"/>
              <p:nvPr/>
            </p:nvSpPr>
            <p:spPr>
              <a:xfrm>
                <a:off x="7711044" y="967642"/>
                <a:ext cx="353088" cy="3539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/>
                <a:r>
                  <a:rPr lang="de-DE" sz="1125" dirty="0">
                    <a:solidFill>
                      <a:prstClr val="black"/>
                    </a:solidFill>
                    <a:latin typeface="Arial"/>
                  </a:rPr>
                  <a:t>2</a:t>
                </a:r>
              </a:p>
            </p:txBody>
          </p:sp>
        </p:grpSp>
        <p:grpSp>
          <p:nvGrpSpPr>
            <p:cNvPr id="20" name="Gruppieren 19">
              <a:extLst>
                <a:ext uri="{FF2B5EF4-FFF2-40B4-BE49-F238E27FC236}">
                  <a16:creationId xmlns:a16="http://schemas.microsoft.com/office/drawing/2014/main" id="{F3DC4A4C-CCCD-4934-B224-9FD595D86056}"/>
                </a:ext>
              </a:extLst>
            </p:cNvPr>
            <p:cNvGrpSpPr/>
            <p:nvPr/>
          </p:nvGrpSpPr>
          <p:grpSpPr>
            <a:xfrm>
              <a:off x="4325515" y="1780290"/>
              <a:ext cx="264816" cy="265457"/>
              <a:chOff x="8535408" y="935435"/>
              <a:chExt cx="353088" cy="353942"/>
            </a:xfrm>
          </p:grpSpPr>
          <p:sp>
            <p:nvSpPr>
              <p:cNvPr id="21" name="Ellipse 20">
                <a:extLst>
                  <a:ext uri="{FF2B5EF4-FFF2-40B4-BE49-F238E27FC236}">
                    <a16:creationId xmlns:a16="http://schemas.microsoft.com/office/drawing/2014/main" id="{74A3DDCA-0253-4CAB-BC89-8BE745E5D0FE}"/>
                  </a:ext>
                </a:extLst>
              </p:cNvPr>
              <p:cNvSpPr/>
              <p:nvPr/>
            </p:nvSpPr>
            <p:spPr>
              <a:xfrm>
                <a:off x="8548758" y="956000"/>
                <a:ext cx="265367" cy="27469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5A9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de-DE" sz="1125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2" name="Textfeld 21">
                <a:extLst>
                  <a:ext uri="{FF2B5EF4-FFF2-40B4-BE49-F238E27FC236}">
                    <a16:creationId xmlns:a16="http://schemas.microsoft.com/office/drawing/2014/main" id="{92F485B7-0172-427C-88B8-2C4CE8371B8C}"/>
                  </a:ext>
                </a:extLst>
              </p:cNvPr>
              <p:cNvSpPr txBox="1"/>
              <p:nvPr/>
            </p:nvSpPr>
            <p:spPr>
              <a:xfrm>
                <a:off x="8535408" y="935435"/>
                <a:ext cx="353088" cy="3539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/>
                <a:r>
                  <a:rPr lang="de-DE" sz="1125" dirty="0">
                    <a:solidFill>
                      <a:prstClr val="black"/>
                    </a:solidFill>
                    <a:latin typeface="Arial"/>
                  </a:rPr>
                  <a:t>3</a:t>
                </a:r>
              </a:p>
            </p:txBody>
          </p:sp>
        </p:grp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2B1C76B3-96C1-46ED-8BD2-2EBF3E1C7939}"/>
              </a:ext>
            </a:extLst>
          </p:cNvPr>
          <p:cNvGrpSpPr/>
          <p:nvPr/>
        </p:nvGrpSpPr>
        <p:grpSpPr>
          <a:xfrm>
            <a:off x="7359936" y="4272566"/>
            <a:ext cx="1651438" cy="491524"/>
            <a:chOff x="8724907" y="5678458"/>
            <a:chExt cx="1651438" cy="491524"/>
          </a:xfrm>
        </p:grpSpPr>
        <p:sp>
          <p:nvSpPr>
            <p:cNvPr id="25" name="Rechteck: abgerundete Ecken 16">
              <a:extLst>
                <a:ext uri="{FF2B5EF4-FFF2-40B4-BE49-F238E27FC236}">
                  <a16:creationId xmlns:a16="http://schemas.microsoft.com/office/drawing/2014/main" id="{B14E9E42-8984-4359-B291-D44C90A65E98}"/>
                </a:ext>
              </a:extLst>
            </p:cNvPr>
            <p:cNvSpPr/>
            <p:nvPr/>
          </p:nvSpPr>
          <p:spPr>
            <a:xfrm>
              <a:off x="8724907" y="5678458"/>
              <a:ext cx="1651438" cy="4915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9FFA91F3-BE2B-4B31-AA94-6180A06E2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5927" y="5784038"/>
              <a:ext cx="1469397" cy="2673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493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5B310A6B-4564-449D-BCBB-AD6C581A3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232" y="591530"/>
            <a:ext cx="5600105" cy="255710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4285" y="109805"/>
            <a:ext cx="84741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589C"/>
              </a:buClr>
            </a:pPr>
            <a:r>
              <a:rPr lang="en-US" sz="2400" dirty="0" smtClean="0">
                <a:solidFill>
                  <a:srgbClr val="005AA0"/>
                </a:solidFill>
              </a:rPr>
              <a:t>FEL concept for “poor” beam quality  (10% energy spread)</a:t>
            </a:r>
            <a:endParaRPr lang="en-US" sz="2400" dirty="0">
              <a:solidFill>
                <a:srgbClr val="005AA0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87524" y="3293571"/>
            <a:ext cx="7654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s</a:t>
            </a:r>
            <a:r>
              <a:rPr lang="de-DE" dirty="0" err="1" smtClean="0"/>
              <a:t>tretch</a:t>
            </a:r>
            <a:r>
              <a:rPr lang="de-DE" dirty="0" smtClean="0"/>
              <a:t> (</a:t>
            </a:r>
            <a:r>
              <a:rPr lang="de-DE" dirty="0" err="1" smtClean="0"/>
              <a:t>chirp</a:t>
            </a:r>
            <a:r>
              <a:rPr lang="de-DE" dirty="0" smtClean="0"/>
              <a:t>) </a:t>
            </a:r>
            <a:r>
              <a:rPr lang="de-DE" dirty="0" err="1" smtClean="0"/>
              <a:t>electron</a:t>
            </a:r>
            <a:r>
              <a:rPr lang="de-DE" dirty="0" smtClean="0"/>
              <a:t> </a:t>
            </a:r>
            <a:r>
              <a:rPr lang="de-DE" dirty="0" err="1" smtClean="0"/>
              <a:t>bunch</a:t>
            </a:r>
            <a:r>
              <a:rPr lang="de-DE" dirty="0" smtClean="0"/>
              <a:t> in </a:t>
            </a:r>
            <a:r>
              <a:rPr lang="de-DE" dirty="0" err="1" smtClean="0"/>
              <a:t>chicane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reduce</a:t>
            </a:r>
            <a:r>
              <a:rPr lang="de-DE" dirty="0" smtClean="0"/>
              <a:t> slice </a:t>
            </a: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spread</a:t>
            </a:r>
            <a:endParaRPr lang="de-DE" dirty="0" smtClean="0"/>
          </a:p>
          <a:p>
            <a:r>
              <a:rPr lang="de-DE" dirty="0"/>
              <a:t> </a:t>
            </a:r>
            <a:r>
              <a:rPr lang="de-DE" dirty="0" smtClean="0"/>
              <a:t>      [</a:t>
            </a:r>
            <a:r>
              <a:rPr lang="en-US" dirty="0" smtClean="0"/>
              <a:t>10 </a:t>
            </a:r>
            <a:r>
              <a:rPr lang="en-US" dirty="0"/>
              <a:t>fs </a:t>
            </a:r>
            <a:r>
              <a:rPr lang="en-US" dirty="0" smtClean="0"/>
              <a:t>-&gt; </a:t>
            </a:r>
            <a:r>
              <a:rPr lang="en-US" dirty="0"/>
              <a:t>1 </a:t>
            </a:r>
            <a:r>
              <a:rPr lang="en-US" dirty="0" err="1"/>
              <a:t>ps</a:t>
            </a:r>
            <a:r>
              <a:rPr lang="en-US" dirty="0"/>
              <a:t>, </a:t>
            </a:r>
            <a:r>
              <a:rPr lang="en-US" dirty="0" smtClean="0"/>
              <a:t>slice energy </a:t>
            </a:r>
            <a:r>
              <a:rPr lang="en-US" dirty="0"/>
              <a:t>spread </a:t>
            </a:r>
            <a:r>
              <a:rPr lang="en-US" dirty="0" smtClean="0"/>
              <a:t>ideally drops to </a:t>
            </a:r>
            <a:r>
              <a:rPr lang="en-US" dirty="0"/>
              <a:t>0.1</a:t>
            </a:r>
            <a:r>
              <a:rPr lang="en-US" dirty="0" smtClean="0"/>
              <a:t>%]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287524" y="4002618"/>
            <a:ext cx="762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r</a:t>
            </a:r>
            <a:r>
              <a:rPr lang="de-DE" dirty="0" err="1" smtClean="0"/>
              <a:t>equires</a:t>
            </a:r>
            <a:r>
              <a:rPr lang="de-DE" dirty="0" smtClean="0"/>
              <a:t> high initial </a:t>
            </a:r>
            <a:r>
              <a:rPr lang="de-DE" dirty="0" err="1" smtClean="0"/>
              <a:t>charge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maintain</a:t>
            </a:r>
            <a:r>
              <a:rPr lang="de-DE" dirty="0" smtClean="0"/>
              <a:t> high </a:t>
            </a:r>
            <a:r>
              <a:rPr lang="de-DE" dirty="0" err="1" smtClean="0"/>
              <a:t>peak</a:t>
            </a:r>
            <a:r>
              <a:rPr lang="de-DE" dirty="0" smtClean="0"/>
              <a:t> </a:t>
            </a:r>
            <a:r>
              <a:rPr lang="de-DE" dirty="0" err="1" smtClean="0"/>
              <a:t>current</a:t>
            </a:r>
            <a:r>
              <a:rPr lang="de-DE" dirty="0" smtClean="0"/>
              <a:t>  ~10 </a:t>
            </a:r>
            <a:r>
              <a:rPr lang="de-DE" dirty="0" err="1" smtClean="0"/>
              <a:t>pC</a:t>
            </a:r>
            <a:r>
              <a:rPr lang="de-DE" dirty="0" smtClean="0"/>
              <a:t>/</a:t>
            </a:r>
            <a:r>
              <a:rPr lang="de-DE" dirty="0" err="1" smtClean="0"/>
              <a:t>MeV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2629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5B310A6B-4564-449D-BCBB-AD6C581A3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232" y="591530"/>
            <a:ext cx="5600105" cy="255710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4285" y="109805"/>
            <a:ext cx="82581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589C"/>
              </a:buClr>
            </a:pPr>
            <a:r>
              <a:rPr lang="en-US" sz="2400" dirty="0" smtClean="0">
                <a:solidFill>
                  <a:srgbClr val="005AA0"/>
                </a:solidFill>
              </a:rPr>
              <a:t>(Seeded) FEL concept for “poor” beam quality </a:t>
            </a:r>
            <a:endParaRPr lang="en-US" sz="2400" dirty="0">
              <a:solidFill>
                <a:srgbClr val="005AA0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87524" y="3293571"/>
            <a:ext cx="8441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l</a:t>
            </a:r>
            <a:r>
              <a:rPr lang="de-DE" dirty="0" err="1" smtClean="0"/>
              <a:t>eads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strong </a:t>
            </a:r>
            <a:r>
              <a:rPr lang="de-DE" dirty="0" err="1" smtClean="0"/>
              <a:t>red-shift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emitted</a:t>
            </a:r>
            <a:r>
              <a:rPr lang="de-DE" dirty="0" smtClean="0"/>
              <a:t> FEL light </a:t>
            </a:r>
            <a:r>
              <a:rPr lang="de-DE" dirty="0" err="1" smtClean="0"/>
              <a:t>wrt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resonance</a:t>
            </a:r>
            <a:r>
              <a:rPr lang="de-DE" dirty="0" smtClean="0"/>
              <a:t> </a:t>
            </a:r>
            <a:r>
              <a:rPr lang="de-DE" dirty="0" err="1" smtClean="0"/>
              <a:t>wavelength</a:t>
            </a:r>
            <a:endParaRPr lang="de-DE" dirty="0" smtClean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/>
          <a:srcRect l="58662" t="53500" r="24604" b="37400"/>
          <a:stretch/>
        </p:blipFill>
        <p:spPr>
          <a:xfrm>
            <a:off x="5256076" y="3687874"/>
            <a:ext cx="3060340" cy="93610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/>
          <a:srcRect l="56693" t="31800" r="24210" b="59100"/>
          <a:stretch/>
        </p:blipFill>
        <p:spPr>
          <a:xfrm>
            <a:off x="1008842" y="3723878"/>
            <a:ext cx="3492388" cy="936104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544313" y="4720957"/>
            <a:ext cx="28717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de-DE" sz="1200" i="1" dirty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en-US" altLang="de-DE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Labat</a:t>
            </a:r>
            <a:r>
              <a:rPr lang="en-US" altLang="de-DE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de-DE" sz="1200" i="1" dirty="0"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en-US" altLang="de-DE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al., </a:t>
            </a:r>
            <a:r>
              <a:rPr lang="en-US" altLang="de-DE" sz="1200" i="1" dirty="0">
                <a:latin typeface="Arial" panose="020B0604020202020204" pitchFamily="34" charset="0"/>
                <a:cs typeface="Arial" panose="020B0604020202020204" pitchFamily="34" charset="0"/>
              </a:rPr>
              <a:t>NJP 22, </a:t>
            </a:r>
            <a:r>
              <a:rPr lang="en-US" altLang="de-DE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013051 (</a:t>
            </a:r>
            <a:r>
              <a:rPr lang="en-US" altLang="de-DE" sz="1200" i="1" dirty="0">
                <a:latin typeface="Arial" panose="020B0604020202020204" pitchFamily="34" charset="0"/>
                <a:cs typeface="Arial" panose="020B0604020202020204" pitchFamily="34" charset="0"/>
              </a:rPr>
              <a:t>2020)</a:t>
            </a:r>
          </a:p>
        </p:txBody>
      </p:sp>
    </p:spTree>
    <p:extLst>
      <p:ext uri="{BB962C8B-B14F-4D97-AF65-F5344CB8AC3E}">
        <p14:creationId xmlns:p14="http://schemas.microsoft.com/office/powerpoint/2010/main" val="267076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E3B04C43-B171-4AA5-A9EC-0DA1D1230E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2" y="591530"/>
            <a:ext cx="8941900" cy="3133934"/>
          </a:xfrm>
          <a:prstGeom prst="rect">
            <a:avLst/>
          </a:prstGeom>
        </p:spPr>
      </p:pic>
      <p:pic>
        <p:nvPicPr>
          <p:cNvPr id="3" name="Picture 4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07" t="33680" r="31628" b="11920"/>
          <a:stretch/>
        </p:blipFill>
        <p:spPr>
          <a:xfrm>
            <a:off x="7972607" y="4225875"/>
            <a:ext cx="1121143" cy="581171"/>
          </a:xfrm>
          <a:prstGeom prst="rect">
            <a:avLst/>
          </a:prstGeom>
        </p:spPr>
      </p:pic>
      <p:sp>
        <p:nvSpPr>
          <p:cNvPr id="10" name="Titel 1"/>
          <p:cNvSpPr txBox="1">
            <a:spLocks/>
          </p:cNvSpPr>
          <p:nvPr/>
        </p:nvSpPr>
        <p:spPr>
          <a:xfrm>
            <a:off x="431540" y="107972"/>
            <a:ext cx="8662210" cy="3395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solidFill>
                  <a:srgbClr val="005AA0"/>
                </a:solidFill>
              </a:rPr>
              <a:t>T</a:t>
            </a:r>
            <a:r>
              <a:rPr lang="en-US" sz="2400" b="0" dirty="0" smtClean="0">
                <a:solidFill>
                  <a:srgbClr val="005AA0"/>
                </a:solidFill>
              </a:rPr>
              <a:t>he COXINEL beam (transport) line (for large energy spread)</a:t>
            </a:r>
            <a:endParaRPr lang="de-DE" sz="2400" dirty="0">
              <a:solidFill>
                <a:srgbClr val="005AA0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07504" y="4147128"/>
            <a:ext cx="7552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Fast </a:t>
            </a:r>
            <a:r>
              <a:rPr lang="de-DE" dirty="0" err="1" smtClean="0"/>
              <a:t>capture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initial </a:t>
            </a:r>
            <a:r>
              <a:rPr lang="de-DE" dirty="0" err="1" smtClean="0"/>
              <a:t>divergence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avoid</a:t>
            </a:r>
            <a:r>
              <a:rPr lang="de-DE" dirty="0" smtClean="0"/>
              <a:t> </a:t>
            </a:r>
            <a:r>
              <a:rPr lang="de-DE" dirty="0" err="1" smtClean="0"/>
              <a:t>chromatic</a:t>
            </a:r>
            <a:r>
              <a:rPr lang="de-DE" dirty="0" smtClean="0"/>
              <a:t> </a:t>
            </a:r>
            <a:r>
              <a:rPr lang="de-DE" dirty="0" err="1" smtClean="0"/>
              <a:t>emittance</a:t>
            </a:r>
            <a:r>
              <a:rPr lang="de-DE" dirty="0" smtClean="0"/>
              <a:t> </a:t>
            </a:r>
            <a:r>
              <a:rPr lang="de-DE" dirty="0" err="1" smtClean="0"/>
              <a:t>growth</a:t>
            </a:r>
            <a:endParaRPr lang="de-DE" dirty="0"/>
          </a:p>
        </p:txBody>
      </p:sp>
      <p:sp>
        <p:nvSpPr>
          <p:cNvPr id="8" name="Abgerundetes Rechteck 7"/>
          <p:cNvSpPr/>
          <p:nvPr/>
        </p:nvSpPr>
        <p:spPr>
          <a:xfrm>
            <a:off x="1187624" y="2208104"/>
            <a:ext cx="864096" cy="1152128"/>
          </a:xfrm>
          <a:prstGeom prst="roundRect">
            <a:avLst/>
          </a:prstGeom>
          <a:noFill/>
          <a:ln w="57150">
            <a:solidFill>
              <a:srgbClr val="F078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6">
            <a:extLst>
              <a:ext uri="{FF2B5EF4-FFF2-40B4-BE49-F238E27FC236}">
                <a16:creationId xmlns:a16="http://schemas.microsoft.com/office/drawing/2014/main" id="{8E8AAA62-2283-42A1-93B9-37ADDCA514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540" y="4666930"/>
            <a:ext cx="3346254" cy="320228"/>
          </a:xfrm>
          <a:prstGeom prst="rect">
            <a:avLst/>
          </a:prstGeom>
          <a:noFill/>
          <a:ln>
            <a:noFill/>
          </a:ln>
          <a:extLst/>
        </p:spPr>
        <p:txBody>
          <a:bodyPr lIns="90000" tIns="46800" rIns="90000" bIns="4680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Geneva" pitchFamily="-128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Geneva" pitchFamily="-128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-128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-128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-128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-128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-128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-128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Geneva" pitchFamily="-128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1200" i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altLang="de-DE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Loulergue</a:t>
            </a:r>
            <a:r>
              <a:rPr lang="en-US" altLang="de-DE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de-DE" sz="1200" i="1" dirty="0"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US" altLang="de-DE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al., </a:t>
            </a:r>
            <a:r>
              <a:rPr lang="en-US" altLang="de-DE" sz="1200" i="1" dirty="0">
                <a:latin typeface="Arial" panose="020B0604020202020204" pitchFamily="34" charset="0"/>
                <a:cs typeface="Arial" panose="020B0604020202020204" pitchFamily="34" charset="0"/>
              </a:rPr>
              <a:t>NJP 17, </a:t>
            </a:r>
            <a:r>
              <a:rPr lang="en-US" altLang="de-DE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023028 (</a:t>
            </a:r>
            <a:r>
              <a:rPr lang="en-US" altLang="de-DE" sz="1200" i="1" dirty="0">
                <a:latin typeface="Arial" panose="020B0604020202020204" pitchFamily="34" charset="0"/>
                <a:cs typeface="Arial" panose="020B0604020202020204" pitchFamily="34" charset="0"/>
              </a:rPr>
              <a:t>2015)</a:t>
            </a:r>
          </a:p>
        </p:txBody>
      </p:sp>
    </p:spTree>
    <p:extLst>
      <p:ext uri="{BB962C8B-B14F-4D97-AF65-F5344CB8AC3E}">
        <p14:creationId xmlns:p14="http://schemas.microsoft.com/office/powerpoint/2010/main" val="3644802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1" grpId="0"/>
    </p:bldLst>
  </p:timing>
</p:sld>
</file>

<file path=ppt/theme/theme1.xml><?xml version="1.0" encoding="utf-8"?>
<a:theme xmlns:a="http://schemas.openxmlformats.org/drawingml/2006/main" name="Titel_Materie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Inhaltsfolie_Materie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Inhaltsfolie_Materie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1_Benutzerdefiniertes Design">
  <a:themeElements>
    <a:clrScheme name="1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enutzerdefiniertes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12700" algn="l" defTabSz="914400" rtl="0" eaLnBrk="1" fontAlgn="base" latinLnBrk="0" hangingPunct="1">
          <a:lnSpc>
            <a:spcPts val="2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rgbClr val="51515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12700" algn="l" defTabSz="914400" rtl="0" eaLnBrk="1" fontAlgn="base" latinLnBrk="0" hangingPunct="1">
          <a:lnSpc>
            <a:spcPts val="2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rgbClr val="51515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Inhaltsfolie">
  <a:themeElements>
    <a:clrScheme name="Graustuf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1083</Words>
  <Application>Microsoft Office PowerPoint</Application>
  <PresentationFormat>Bildschirmpräsentation (16:9)</PresentationFormat>
  <Paragraphs>150</Paragraphs>
  <Slides>19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5</vt:i4>
      </vt:variant>
      <vt:variant>
        <vt:lpstr>Folientitel</vt:lpstr>
      </vt:variant>
      <vt:variant>
        <vt:i4>19</vt:i4>
      </vt:variant>
    </vt:vector>
  </HeadingPairs>
  <TitlesOfParts>
    <vt:vector size="33" baseType="lpstr">
      <vt:lpstr>ＭＳ Ｐゴシック</vt:lpstr>
      <vt:lpstr>Arial</vt:lpstr>
      <vt:lpstr>Calibri</vt:lpstr>
      <vt:lpstr>Geneva</vt:lpstr>
      <vt:lpstr>LiberationSans</vt:lpstr>
      <vt:lpstr>LiberationSans-Italic</vt:lpstr>
      <vt:lpstr>Symbol</vt:lpstr>
      <vt:lpstr>Times New Roman</vt:lpstr>
      <vt:lpstr>Wingdings</vt:lpstr>
      <vt:lpstr>Titel_Materie</vt:lpstr>
      <vt:lpstr>2_Inhaltsfolie_Materie</vt:lpstr>
      <vt:lpstr>Inhaltsfolie_Materie</vt:lpstr>
      <vt:lpstr>11_Benutzerdefiniertes Design</vt:lpstr>
      <vt:lpstr>2_Inhaltsfolie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Bernd Göbel</dc:creator>
  <cp:lastModifiedBy>Schramm, Prof. Dr. Ulrich (FWKT) - 3779</cp:lastModifiedBy>
  <cp:revision>793</cp:revision>
  <dcterms:created xsi:type="dcterms:W3CDTF">2017-08-27T12:31:56Z</dcterms:created>
  <dcterms:modified xsi:type="dcterms:W3CDTF">2025-04-17T10:26:50Z</dcterms:modified>
</cp:coreProperties>
</file>