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25"/>
  </p:notesMasterIdLst>
  <p:sldIdLst>
    <p:sldId id="259" r:id="rId2"/>
    <p:sldId id="292" r:id="rId3"/>
    <p:sldId id="278" r:id="rId4"/>
    <p:sldId id="286" r:id="rId5"/>
    <p:sldId id="265" r:id="rId6"/>
    <p:sldId id="263" r:id="rId7"/>
    <p:sldId id="287" r:id="rId8"/>
    <p:sldId id="266" r:id="rId9"/>
    <p:sldId id="267" r:id="rId10"/>
    <p:sldId id="268" r:id="rId11"/>
    <p:sldId id="271" r:id="rId12"/>
    <p:sldId id="280" r:id="rId13"/>
    <p:sldId id="281" r:id="rId14"/>
    <p:sldId id="282" r:id="rId15"/>
    <p:sldId id="288" r:id="rId16"/>
    <p:sldId id="290" r:id="rId17"/>
    <p:sldId id="289" r:id="rId18"/>
    <p:sldId id="291" r:id="rId19"/>
    <p:sldId id="297" r:id="rId20"/>
    <p:sldId id="293" r:id="rId21"/>
    <p:sldId id="294" r:id="rId22"/>
    <p:sldId id="295" r:id="rId23"/>
    <p:sldId id="272" r:id="rId24"/>
  </p:sldIdLst>
  <p:sldSz cx="9144000" cy="5149850"/>
  <p:notesSz cx="6858000" cy="9144000"/>
  <p:defaultTextStyle>
    <a:defPPr>
      <a:defRPr lang="de-DE"/>
    </a:defPPr>
    <a:lvl1pPr marL="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1pPr>
    <a:lvl2pPr marL="34303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2pPr>
    <a:lvl3pPr marL="686074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3pPr>
    <a:lvl4pPr marL="1029111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4pPr>
    <a:lvl5pPr marL="1372149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5pPr>
    <a:lvl6pPr marL="1715186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3"/>
    <a:srgbClr val="CCDDE7"/>
    <a:srgbClr val="DAE5EA"/>
    <a:srgbClr val="DAE5EB"/>
    <a:srgbClr val="B6C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87" autoAdjust="0"/>
    <p:restoredTop sz="97725" autoAdjust="0"/>
  </p:normalViewPr>
  <p:slideViewPr>
    <p:cSldViewPr showGuides="1">
      <p:cViewPr varScale="1">
        <p:scale>
          <a:sx n="147" d="100"/>
          <a:sy n="147" d="100"/>
        </p:scale>
        <p:origin x="105" y="54"/>
      </p:cViewPr>
      <p:guideLst/>
    </p:cSldViewPr>
  </p:slideViewPr>
  <p:outlineViewPr>
    <p:cViewPr>
      <p:scale>
        <a:sx n="33" d="100"/>
        <a:sy n="33" d="100"/>
      </p:scale>
      <p:origin x="0" y="-93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0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4EA47C3-D6D1-45C7-B7EF-A1183D105D1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olienbildplatzhalter 7">
            <a:extLst>
              <a:ext uri="{FF2B5EF4-FFF2-40B4-BE49-F238E27FC236}">
                <a16:creationId xmlns:a16="http://schemas.microsoft.com/office/drawing/2014/main" id="{B136A2F5-BC7E-47DC-9ED9-95EE5B00A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2279" y="467544"/>
            <a:ext cx="6490831" cy="365532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10" name="Notizenplatzhalter 9">
            <a:extLst>
              <a:ext uri="{FF2B5EF4-FFF2-40B4-BE49-F238E27FC236}">
                <a16:creationId xmlns:a16="http://schemas.microsoft.com/office/drawing/2014/main" id="{16E3EB76-4D08-4C50-98FE-43C6F5867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2279" y="4400550"/>
            <a:ext cx="6490831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3969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3037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6074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9111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2149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5186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6062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ABCBAD4-CDF6-43FE-8861-A06D0882730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43762DC1-C2FD-42CE-AFEB-715EE62A1F3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76098270-8824-46AE-A5C5-CD99A62A1C4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9E7234BE-B4D1-49DA-A717-D084E338DDBA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4279" y="2268082"/>
            <a:ext cx="4401108" cy="107000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4279" y="3494160"/>
            <a:ext cx="4401108" cy="60464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8" name="Grafik 6">
            <a:extLst>
              <a:ext uri="{FF2B5EF4-FFF2-40B4-BE49-F238E27FC236}">
                <a16:creationId xmlns:a16="http://schemas.microsoft.com/office/drawing/2014/main" id="{4A50CB4E-A2BD-42A4-89AF-00FBAF42ED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5C16EB5-4461-4758-A5F1-9FCFC409D904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4F2F414-99B5-4842-AE69-123A75660DF4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E2AF92-0F47-4975-97EE-AD59D0F4352B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39DDEE01-97C2-45BB-8AA5-588FD5885C5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 dirty="0"/>
            </a:p>
          </p:txBody>
        </p:sp>
      </p:grp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B9C2E3E9-74C5-4BA8-96B4-0798E93E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r>
              <a:rPr lang="de-DE"/>
              <a:t>29.09.2022</a:t>
            </a:r>
            <a:endParaRPr lang="de-DE" dirty="0"/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1B97E27-F0EE-B504-C448-79E92D349102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80121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Untertitel, gross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FE84D2-D951-43C8-81B8-BCF2BCBCC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545752"/>
            <a:ext cx="8101012" cy="33115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030E0540-8401-4306-9BF6-492F808884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541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B557236-B6F1-4EF1-92AD-262453792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3941762" cy="342423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9B5E02-9A16-49B4-9355-BE71C0D665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9950" y="1422400"/>
            <a:ext cx="3943350" cy="34242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361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1E48B2-9056-46C9-8170-057A7DDAE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3941762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C9A547D-69C2-4513-9E4D-7F7C15B98C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9950" y="1422400"/>
            <a:ext cx="3937000" cy="3492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524BA3A-5E5B-4B9E-872F-9D551BF90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5" y="1088384"/>
            <a:ext cx="3942556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84DD4AE-7842-411B-B7CF-80BB2ECD2D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0744" y="1088384"/>
            <a:ext cx="3942556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57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n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8100219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3492897-1306-4B56-ABBF-BECC42C3F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464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>
          <p15:clr>
            <a:srgbClr val="FBAE40"/>
          </p15:clr>
        </p15:guide>
        <p15:guide id="2" pos="3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C0C6EB1C-18E9-44D2-B97A-2055909E56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0913" y="1422400"/>
            <a:ext cx="2590799" cy="3492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531018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B5EF241F-A27F-4745-A9E0-F1A18E6D5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3028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 userDrawn="1">
          <p15:clr>
            <a:srgbClr val="FBAE40"/>
          </p15:clr>
        </p15:guide>
        <p15:guide id="2" pos="379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ED614B-D2A2-4F44-8C55-EA8990499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259080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8E908BC-1AEE-469A-8B07-24C581B632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11525" y="1422400"/>
            <a:ext cx="531018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A6859166-82E3-4ADA-A7AC-E590A723DE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6127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961" userDrawn="1">
          <p15:clr>
            <a:srgbClr val="FBAE40"/>
          </p15:clr>
        </p15:guide>
        <p15:guide id="3" pos="208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DB2AAA-C98E-4D27-9188-E7E5DBFF0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288" y="1422400"/>
            <a:ext cx="3941762" cy="1638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23B8EE-EC69-45B2-BAC9-1BCA4FBF1E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9950" y="1422400"/>
            <a:ext cx="3941763" cy="1638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40510EC-0518-429F-B934-724E542AEE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288" y="3187700"/>
            <a:ext cx="3941762" cy="1638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C5C7A3E-AD9D-494E-9656-60D17A2D3D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9950" y="3187701"/>
            <a:ext cx="3943350" cy="1638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6960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E7D15-C3F6-44ED-81D4-5CA3DF139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422400"/>
            <a:ext cx="3941762" cy="3492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225A19B-F9D6-496E-93F0-23086F37C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9950" y="1422400"/>
            <a:ext cx="394335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6D4CE321-A941-4440-9880-327F96B66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2603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8B718B6-0A12-456A-A2B2-DDCE96D85C32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4" name="bk object 18">
              <a:extLst>
                <a:ext uri="{FF2B5EF4-FFF2-40B4-BE49-F238E27FC236}">
                  <a16:creationId xmlns:a16="http://schemas.microsoft.com/office/drawing/2014/main" id="{AA03ADD9-BB66-4FBA-AA38-A477A97E7E8A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483C21C1-427D-47E5-8D0D-E9E03790F6E3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51" y="330910"/>
            <a:ext cx="2889316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23939B8-98AC-4295-9C3F-D06AC0E2B265}"/>
              </a:ext>
            </a:extLst>
          </p:cNvPr>
          <p:cNvCxnSpPr>
            <a:cxnSpLocks/>
          </p:cNvCxnSpPr>
          <p:nvPr userDrawn="1"/>
        </p:nvCxnSpPr>
        <p:spPr>
          <a:xfrm>
            <a:off x="4464051" y="974732"/>
            <a:ext cx="288931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6C751C-C99C-4A88-ADDD-C33FB6EC8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4050" y="1422400"/>
            <a:ext cx="436880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E4C94B29-D663-4D46-BC85-1EE4E8715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050" y="1088384"/>
            <a:ext cx="415845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45A60979-7968-5CE6-9E50-356D3B7DD01D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107768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03C39F-F4DA-4E33-9C12-0C07D46B74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5577" y="1422400"/>
            <a:ext cx="4518422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5337AD4-58C4-4CD3-B6EE-0320BEF61A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550" y="1422399"/>
            <a:ext cx="3754437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F7C652DC-A5C6-48EB-A305-6D10BD956A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1494" y="1088384"/>
            <a:ext cx="375443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766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91EEF65-5B2F-4153-B72A-8188920387E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7F2B589E-3839-4C3B-92E1-F293A76DB3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8DC76EE0-F751-40CD-B7DB-DC698896789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59BE50D6-D2EF-43B9-8437-C5253F74EA60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de-DE" sz="135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r>
              <a:rPr lang="de-DE"/>
              <a:t>29.09.2022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899361"/>
            <a:ext cx="6399768" cy="540727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8AC3E5BE-9275-472F-AEB2-C4DA849B9A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A45B3C2-1CA4-47B2-9CD9-00EEF9D615AF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3243C064-66AF-4F89-A61C-8EAA80446B16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E875C2F-2AC0-45DD-9626-129486821205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F1F040A-4C25-4A9B-91CF-4997C0E3FA2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5" name="Holder 3">
            <a:extLst>
              <a:ext uri="{FF2B5EF4-FFF2-40B4-BE49-F238E27FC236}">
                <a16:creationId xmlns:a16="http://schemas.microsoft.com/office/drawing/2014/main" id="{7663E092-A79D-D911-D479-D564BA56D8BB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3075076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zw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DE6869-998B-4809-AE43-C38E35BE8AA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25578" y="1422400"/>
            <a:ext cx="224194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574367-BB34-447D-A233-6E083CBE5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21103" y="1422399"/>
            <a:ext cx="222289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FAE767-5641-4D3F-9095-84DF276507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288" y="1422400"/>
            <a:ext cx="3754437" cy="3492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D8BA4BA-FB64-43C5-A66D-4FDB44EE8E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5" y="1088384"/>
            <a:ext cx="3754437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6089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60" userDrawn="1">
          <p15:clr>
            <a:srgbClr val="FBAE40"/>
          </p15:clr>
        </p15:guide>
        <p15:guide id="2" pos="432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376B4C5-BE86-46E2-BB73-C84DD0D0A2B1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554B3AC1-FDFF-4DC3-9DC6-81F70D7AA0BB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77DD96AE-1808-4743-8DCB-608D8DC68352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A6B4FCA-16D8-4C61-9911-C6EBBA2E9614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73DDC7-C42E-4F39-AF1D-5C1BA1202CB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-6031" y="-1"/>
            <a:ext cx="4277280" cy="49149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E86CCD-5F3A-4D32-9430-6A5FA2D999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5578" y="1422400"/>
            <a:ext cx="3997722" cy="348773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0932BE4D-D3DC-4293-B6F8-AD2578029F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5578" y="1088384"/>
            <a:ext cx="3996929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C91C6619-4CF7-49A7-802B-6AF7FF4914DA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455B36EC-528F-4E97-93BF-21959E6FD9B9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91D309B1-63F8-4AB2-8EB2-1CAEF4C839A6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A36242A3-7F74-4857-8FF1-ADD22CCD327C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373027A2-4C51-4E71-A123-42FB987BF2B4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A909C168-98E6-4FA2-8D75-923A389A4E9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9A3716B3-558A-427F-BA0B-829497FC888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F8470D77-D85D-4975-9A60-9CE2E8808B2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BCF37C2F-5134-4162-BE90-58DA31D2F78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0B310A5-C7B4-461B-A746-BE06FBD16D5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1295C12-5E33-43EE-8872-7957A8D8536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0" name="Grafik 9">
              <a:extLst>
                <a:ext uri="{FF2B5EF4-FFF2-40B4-BE49-F238E27FC236}">
                  <a16:creationId xmlns:a16="http://schemas.microsoft.com/office/drawing/2014/main" id="{3A5FF387-F0B6-477E-998D-234DECE1DB1B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FE518397-1522-4A04-B6ED-00F9007F357A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10063F5E-0004-4BCF-97BF-1F768B2194CF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1A6F300E-3CC4-4B75-80D8-A919F613F4A3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2" name="Grafik 9">
              <a:extLst>
                <a:ext uri="{FF2B5EF4-FFF2-40B4-BE49-F238E27FC236}">
                  <a16:creationId xmlns:a16="http://schemas.microsoft.com/office/drawing/2014/main" id="{04AC514E-52CF-4856-ADD0-332C339C4D48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46461AE-92FF-428D-A949-FB0BA0C40486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965C189-A801-452A-859F-28368D6503E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B42D9CC-533D-471D-AE03-C7814754949F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1CA820B0-ACB2-443B-BBD2-E5DA3D05A48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958C57C2-4634-4F2D-AAFF-837FFB064E0F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60" name="Grafik 9">
              <a:extLst>
                <a:ext uri="{FF2B5EF4-FFF2-40B4-BE49-F238E27FC236}">
                  <a16:creationId xmlns:a16="http://schemas.microsoft.com/office/drawing/2014/main" id="{FD7A4790-53F8-44AD-B4D7-867D12B3CFB1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60B4408-9AA2-45E3-BA56-27796B0DA924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4F7D52C-F51B-4EFD-812F-B2EE83A760E2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EC28B88-2DCA-403B-A59C-F6B806C02DBB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8EA9E0D8-953E-4386-A47D-85043DF818F8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2" name="Holder 3">
            <a:extLst>
              <a:ext uri="{FF2B5EF4-FFF2-40B4-BE49-F238E27FC236}">
                <a16:creationId xmlns:a16="http://schemas.microsoft.com/office/drawing/2014/main" id="{C96A0799-9EC2-859E-42FA-24FD828512D8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222714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zwei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BB2739F-531B-406E-B9AE-7F5955A4C086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10BD749C-F32D-4FA0-8B2F-E4376F4459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18">
              <a:extLst>
                <a:ext uri="{FF2B5EF4-FFF2-40B4-BE49-F238E27FC236}">
                  <a16:creationId xmlns:a16="http://schemas.microsoft.com/office/drawing/2014/main" id="{75AD1741-5FE5-4A33-9577-F1F4588F6C9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79038B0-AD42-42B7-8D15-303CEBA1DC4C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64C44-AFA3-4DC5-AA03-2798F14ED8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4276259" cy="243114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691ED2-3E52-4E4A-9F7C-C8A1129667C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0" y="2493863"/>
            <a:ext cx="4276259" cy="242103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7826728D-0439-4A76-A6FC-AAE7B4BDF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25578" y="1422400"/>
            <a:ext cx="4000268" cy="348773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6CA70A77-A6F0-4164-8C3A-0A11A527FA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2239" y="1088384"/>
            <a:ext cx="4000268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076F09CB-2CC2-4309-BDB1-67804947A214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AE4D5FB2-1354-4A1C-9AC6-94BA47AFA65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FE59B463-359E-41D0-BD04-1F9F20933BC7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0FB2DBB2-6B23-44DE-BAFF-BA7815BDA3A9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0F2E9D98-4AD9-4DB8-99C6-0DF7955D45B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D351D8E0-4F29-4BBF-9D49-14AAEB93E919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DCB72BFE-8B60-40AD-87F8-487863D43F75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52E0BA5A-CC65-4BB8-81BB-4CB15A4D8CF1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59051EF-44DD-407B-AE1C-A76EDF0E837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C0514696-52F1-48B2-96C8-A3E4798980D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E0DDF57D-AA32-45B9-BDC9-86A24A39DB9E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1" name="Grafik 9">
              <a:extLst>
                <a:ext uri="{FF2B5EF4-FFF2-40B4-BE49-F238E27FC236}">
                  <a16:creationId xmlns:a16="http://schemas.microsoft.com/office/drawing/2014/main" id="{E7679A7C-9589-4CF8-9F8D-7E3A97D84278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C32EB792-112B-4098-B905-0403E3AB3D3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364557F-298E-4BF1-8A6D-06EF159C2726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9C8A17D1-D5DE-42B7-8090-E7E649D8A805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3" name="Grafik 9">
              <a:extLst>
                <a:ext uri="{FF2B5EF4-FFF2-40B4-BE49-F238E27FC236}">
                  <a16:creationId xmlns:a16="http://schemas.microsoft.com/office/drawing/2014/main" id="{36D757E1-23B8-4B97-B880-F711EC0DB08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1960764-ED10-4D2C-88D0-696068264BC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E6C9C067-792C-4C17-A5B3-D48C1665DD24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960872F2-485E-4F8B-8FCC-FC63006E79D3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E07D7C9-0535-4673-8091-4F17D0B62650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9B0B4093-9FAE-4FEC-9671-D0091528BD5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61" name="Grafik 9">
              <a:extLst>
                <a:ext uri="{FF2B5EF4-FFF2-40B4-BE49-F238E27FC236}">
                  <a16:creationId xmlns:a16="http://schemas.microsoft.com/office/drawing/2014/main" id="{D5D00B8F-439D-4A9C-AC31-D90D9CFAFF16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0B59116-9AC3-488B-B418-57F05127DD42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D6E8E7E-1035-4870-8608-70848BB2B703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0A256F68-56C7-4D5B-BCCD-3A6858B05732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4EEEE710-875E-4346-9F6D-CFFB3EF72B3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2" name="Holder 3">
            <a:extLst>
              <a:ext uri="{FF2B5EF4-FFF2-40B4-BE49-F238E27FC236}">
                <a16:creationId xmlns:a16="http://schemas.microsoft.com/office/drawing/2014/main" id="{A4B7A36C-7697-913A-A93B-604B2E7B608E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347988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1" userDrawn="1">
          <p15:clr>
            <a:srgbClr val="FBAE40"/>
          </p15:clr>
        </p15:guide>
        <p15:guide id="2" orient="horz" pos="153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33C81B-6C39-4BD5-9BF9-8617341D801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15B8044-0142-42E8-8428-B098000CEB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99384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DCD8515B-3FAA-49D1-9325-FCE6A6E2CA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2697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3" userDrawn="1">
          <p15:clr>
            <a:srgbClr val="FBAE40"/>
          </p15:clr>
        </p15:guide>
        <p15:guide id="2" pos="289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021923-B745-4638-A634-E1DA375F90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422399"/>
            <a:ext cx="2978945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556F71-EDA3-472E-9372-CE0F4A69672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32522" y="1422400"/>
            <a:ext cx="307895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C1ADC803-A245-408E-AB12-EC54C19B510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5058" y="1422400"/>
            <a:ext cx="2978943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BF9FAA4-D548-4161-842B-AA7FC87A01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6764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0" userDrawn="1">
          <p15:clr>
            <a:srgbClr val="FBAE40"/>
          </p15:clr>
        </p15:guide>
        <p15:guide id="3" pos="3850" userDrawn="1">
          <p15:clr>
            <a:srgbClr val="FBAE40"/>
          </p15:clr>
        </p15:guide>
        <p15:guide id="4" pos="3884" userDrawn="1">
          <p15:clr>
            <a:srgbClr val="FBAE40"/>
          </p15:clr>
        </p15:guide>
        <p15:guide id="5" pos="187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40F789-6719-4203-8D60-D2478F65170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1422399"/>
            <a:ext cx="9144000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C7107210-3CE2-4AF7-87A5-802B65D926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8094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 userDrawn="1">
          <p15:clr>
            <a:srgbClr val="FBAE40"/>
          </p15:clr>
        </p15:guide>
        <p15:guide id="2" orient="horz" pos="2014" userDrawn="1">
          <p15:clr>
            <a:srgbClr val="FBAE40"/>
          </p15:clr>
        </p15:guide>
        <p15:guide id="3" pos="2863" userDrawn="1">
          <p15:clr>
            <a:srgbClr val="FBAE40"/>
          </p15:clr>
        </p15:guide>
        <p15:guide id="4" pos="2897" userDrawn="1">
          <p15:clr>
            <a:srgbClr val="FBAE40"/>
          </p15:clr>
        </p15:guide>
        <p15:guide id="5" pos="1928" userDrawn="1">
          <p15:clr>
            <a:srgbClr val="FBAE40"/>
          </p15:clr>
        </p15:guide>
        <p15:guide id="6" pos="1894" userDrawn="1">
          <p15:clr>
            <a:srgbClr val="FBAE40"/>
          </p15:clr>
        </p15:guide>
        <p15:guide id="7" pos="958" userDrawn="1">
          <p15:clr>
            <a:srgbClr val="FBAE40"/>
          </p15:clr>
        </p15:guide>
        <p15:guide id="8" pos="924" userDrawn="1">
          <p15:clr>
            <a:srgbClr val="FBAE40"/>
          </p15:clr>
        </p15:guide>
        <p15:guide id="9" pos="4309" userDrawn="1">
          <p15:clr>
            <a:srgbClr val="FBAE40"/>
          </p15:clr>
        </p15:guide>
        <p15:guide id="10" pos="434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0CC4D937-7F2F-4AE2-8EDF-C7E85BCB25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527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7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928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F2D883D-86A1-4B38-BBBC-81F258AD3664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A0B87E1F-4D99-4450-9167-085B1ECC6BB2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29147ACE-4C7A-4AC3-A60F-A813EE08D57E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20" y="3034543"/>
            <a:ext cx="4779587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4667E34A-CC7E-4835-9AC5-FE237F81C03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626385F0-EFB3-4177-8D2F-2F990709108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6808F36E-77C0-40F5-86F8-7030FC5D0DFD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46CD7CF4-F97B-47E8-A3F8-5B427518485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5C9615FD-3950-4AAF-91D1-B7E0D1523EB1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6D61BCB8-A392-44BE-9B58-0C8894F2C6E3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651F35B-CB90-42B4-A471-984346A049EA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8CE6B607-72CF-4173-94CC-C59F836899D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00087AB-383E-4624-A927-873B03065E80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2AA03D7-3F03-4C4F-A0C9-836B56272C8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908EC93F-835E-4D0F-A675-2F99EC043AA5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2CEF44ED-A72E-4351-9881-F8B58E7CA517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8C57ED4-5249-44F6-A846-8A50E1B0A8A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A3174859-C1AB-4E2C-AD75-5F35D1D33C1A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C5BCA75-4F93-46B4-878A-E68AC698764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BCECBBC6-DE4D-4DC8-8D21-F5528013426A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BCE4B876-F0A5-4F73-BBFF-C3F17D7B5C7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5E2AB3D-28C9-4DA2-9CAC-58EAE4EB09DB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DA3BF75-3E56-4B78-B7D6-F84532C639D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33376168-99F8-4715-AF4C-8EE786D54481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EC324BE3-07EF-4C6E-9A11-992391FDED69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2E5DE4CB-903E-4460-9F03-DE6427A3C0A8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44D50118-5ACB-41E0-AC63-9E2D51DEF863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8E08ECA6-CD33-45EB-90A7-60C724D72EE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4E5B9455-EFA6-4E2C-ADFA-01DEA81D9373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E6E39BDF-EF42-4AB6-B762-15EEF4205FD7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2" name="Holder 3">
            <a:extLst>
              <a:ext uri="{FF2B5EF4-FFF2-40B4-BE49-F238E27FC236}">
                <a16:creationId xmlns:a16="http://schemas.microsoft.com/office/drawing/2014/main" id="{8AA20FA1-BE04-EFD7-BA9D-602A0CA55083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220726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A319C61-FBE7-466D-8041-BA328224720B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27" name="bk object 18">
              <a:extLst>
                <a:ext uri="{FF2B5EF4-FFF2-40B4-BE49-F238E27FC236}">
                  <a16:creationId xmlns:a16="http://schemas.microsoft.com/office/drawing/2014/main" id="{6943C0CE-1EA2-499D-ACFC-7FAE777D4885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C64DCA2F-E670-44CF-8CCD-A8817BCDFE08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C10922-9553-44D5-BDEF-C5DFD31E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r>
              <a:rPr lang="de-DE"/>
              <a:t>29.09.2022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6399768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018F5287-7D90-4427-B223-AB51C34FB4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49CBA05-EE3B-40FD-B566-67D594E41B9E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73274AB8-A508-4076-9FF6-7AE09BB7827C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0060672-D990-46D3-A86C-D3F5FB08D442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FB0B066-EC76-4017-ACF3-B5105457A38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5" name="Holder 3">
            <a:extLst>
              <a:ext uri="{FF2B5EF4-FFF2-40B4-BE49-F238E27FC236}">
                <a16:creationId xmlns:a16="http://schemas.microsoft.com/office/drawing/2014/main" id="{E4601AF7-BE8C-E6D4-A744-5192E0CEFC54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1167353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20" y="3034543"/>
            <a:ext cx="4779587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28A21B8F-6E69-4E11-AFD3-54EC4D2DD560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D38F2AA7-E6E5-436E-8E36-7603834951D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CEE46D69-7B6E-4033-9F52-F87603FD3DC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BDAE65FC-F144-4EB4-BDE1-439A96EEE0C4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D3DBEDEF-DBC0-4148-9FDD-21C8CA8A0A9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32B50B26-A8AC-4560-90A5-3EA0F8790AC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E672BC32-FFA3-4CA6-A563-DD6F9BC119AB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D229350-21C3-418C-96E5-56B9BC68276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3B2C3CB2-9BD9-4C7F-A03D-9FAC1547D206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34D53EC-E9A8-4321-AADF-45F3327CFD78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43A49C16-A28B-4031-A77C-89AAA332D02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6648D76C-F5E6-4559-8E7C-C8AC6A349ECC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72294CCB-ECFF-408E-9DE3-9CFD213367B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8C858B51-A8C9-432A-9282-705400CDA1E4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50DEC09-33CF-46B7-8919-E68733DA60E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76E6A984-C52F-41F6-89DA-473E7CC811C1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F56B1511-9094-47FA-A7FF-42BAE978C4B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71AA2D1-C758-44FC-9F5A-F60912B8F482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9FFC4BE-782B-4407-ABB2-26B7AB21968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85558C76-36A1-4709-91E4-31D73F769E5E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14203DE1-A9F0-4D64-93D7-6F1193FCCD92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C9404E57-FC61-463D-95D1-ADB8769BB660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8FC7513-1A8D-48DA-B31B-27CFF283C2A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C99C6873-07A7-4B6A-8391-A221663427C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E38E9FDA-632B-45E0-B5F5-238D39870ED1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62FEBD5E-81F2-4B87-AF0E-C85931DA9405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2" name="Holder 3">
            <a:extLst>
              <a:ext uri="{FF2B5EF4-FFF2-40B4-BE49-F238E27FC236}">
                <a16:creationId xmlns:a16="http://schemas.microsoft.com/office/drawing/2014/main" id="{EC398631-11BA-55E5-BA73-719102FA895C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367235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C014E30-33A3-475F-B8A0-9E84E311170A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6643BCF6-A569-4BAD-B15C-E253B00A5594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D0D25174-0D7D-4590-B212-5467D04FECF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lang="de-DE" smtClean="0">
                <a:solidFill>
                  <a:schemeClr val="tx2"/>
                </a:solidFill>
              </a:defRPr>
            </a:lvl1pPr>
          </a:lstStyle>
          <a:p>
            <a:r>
              <a:rPr lang="de-DE"/>
              <a:t>29.09.2022</a:t>
            </a:r>
            <a:endParaRPr lang="de-DE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4936563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AB22651-CAFB-4334-BBAD-47EBF4CF7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4936563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CF4A76B1-953E-4A32-9BD1-DE88786E38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FD7E5C6-0F67-4B37-B3BF-534429CFB0DA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D3305F2-C7C5-4C12-9231-D66E6CDF1F5F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41CA9BF-ECB3-404C-B6B8-1533D1C1E0A0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7658C24-2A28-49B2-96C0-D5EEAC50C41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135B6-57F4-4B6E-AD86-CFAA18EDA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0941" y="1088383"/>
            <a:ext cx="3523059" cy="3826517"/>
          </a:xfrm>
          <a:solidFill>
            <a:schemeClr val="bg2">
              <a:lumMod val="100000"/>
            </a:schemeClr>
          </a:solidFill>
          <a:ln/>
        </p:spPr>
        <p:txBody>
          <a:bodyPr lIns="0" tIns="540000" rIns="0" bIns="0" anchor="t">
            <a:noAutofit/>
          </a:bodyPr>
          <a:lstStyle>
            <a:lvl1pPr marL="180975" indent="0" algn="l">
              <a:lnSpc>
                <a:spcPct val="90000"/>
              </a:lnSpc>
              <a:buNone/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Inhaltsplatzhalter</a:t>
            </a:r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4CF89008-539F-03A8-4DCB-8CD9FD6956FE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46692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E8C18B-3B31-4172-BD36-383A2D95905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033258C7-8016-4009-9FB1-F90060178720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F63F0B04-1DC4-4DF5-9D98-F1A5AB5B67C4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536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29.09.2022</a:t>
            </a:r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250489"/>
            <a:ext cx="2830329" cy="118959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3512495"/>
            <a:ext cx="2830329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335E6D46-1A90-4F85-971E-BE51B6E27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23343E36-3D15-4FBD-82A0-2EF69415466D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F35EBB84-4567-4B99-BCB2-9E4F2E74A659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D04A692-1B93-4339-9E71-F30AA92C9F93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5237AA0D-D90E-4127-B627-42907D1E6150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6DE86-C438-4E37-A2C2-A3C892D489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5886" y="1088383"/>
            <a:ext cx="5598114" cy="382651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47492D5B-9819-9036-5630-D2AF8B798839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105045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609EF01-760B-4279-96D2-9AE5DF9E07E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2" name="bk object 18">
              <a:extLst>
                <a:ext uri="{FF2B5EF4-FFF2-40B4-BE49-F238E27FC236}">
                  <a16:creationId xmlns:a16="http://schemas.microsoft.com/office/drawing/2014/main" id="{A4C7AC9B-CEA5-4C57-B178-3624C6812F1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18">
              <a:extLst>
                <a:ext uri="{FF2B5EF4-FFF2-40B4-BE49-F238E27FC236}">
                  <a16:creationId xmlns:a16="http://schemas.microsoft.com/office/drawing/2014/main" id="{D054BE5A-53A6-4A25-B171-207E0A5A15D9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3B5E04AF-3094-435E-B4CE-19B4DDF2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5050" y="4460406"/>
            <a:ext cx="2057400" cy="2741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29.09.2022</a:t>
            </a:r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3818597"/>
            <a:ext cx="5773656" cy="567763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36" y="4458767"/>
            <a:ext cx="5773656" cy="27418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14" name="Grafik 6">
            <a:extLst>
              <a:ext uri="{FF2B5EF4-FFF2-40B4-BE49-F238E27FC236}">
                <a16:creationId xmlns:a16="http://schemas.microsoft.com/office/drawing/2014/main" id="{06DED613-6C95-44B4-934D-915F765D5E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D8DE4AB-9CB4-42A7-9E68-6E2FAB87CDD7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AF7295B-8EB5-4B3E-B347-40D564DF2E8A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19EB503C-B339-4925-A963-9A41C6D48A86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58334B5-873D-4772-A5CD-6DB0CA382F6C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443CD-BCA7-46CF-AFA8-330C463402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422399"/>
            <a:ext cx="6678234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24558D-B62E-4475-9EF0-8C38F6D9AB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40999" y="1422400"/>
            <a:ext cx="2403000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3E6E9EA9-20E8-54F2-0A87-147BF14D0C58}"/>
              </a:ext>
            </a:extLst>
          </p:cNvPr>
          <p:cNvSpPr txBox="1">
            <a:spLocks/>
          </p:cNvSpPr>
          <p:nvPr userDrawn="1"/>
        </p:nvSpPr>
        <p:spPr>
          <a:xfrm>
            <a:off x="7452320" y="4966101"/>
            <a:ext cx="1191985" cy="16763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marL="0" algn="l" defTabSz="686074" rtl="0" eaLnBrk="1" latinLnBrk="0" hangingPunct="1">
              <a:defRPr sz="10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34303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074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111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149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86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223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1260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4297" algn="l" defTabSz="686074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5"/>
              </a:spcBef>
            </a:pPr>
            <a:r>
              <a:rPr lang="de-DE" spc="10" dirty="0"/>
              <a:t>pukhov.tp1.hhu.de</a:t>
            </a:r>
          </a:p>
        </p:txBody>
      </p:sp>
    </p:spTree>
    <p:extLst>
      <p:ext uri="{BB962C8B-B14F-4D97-AF65-F5344CB8AC3E}">
        <p14:creationId xmlns:p14="http://schemas.microsoft.com/office/powerpoint/2010/main" val="412373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D474F-8BEC-4D91-A03D-D9362EBEA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 (Text 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9AD49C-66AF-4DEA-AFAD-00CFC0FCD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A236E8-550F-4D48-A470-B5B6ACB7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ECEC85-61F4-4B79-8C27-7F9D489194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88102" y="1422400"/>
            <a:ext cx="365589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0A45E48-BE13-4673-A7CD-2D5059A1B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4586288" cy="3492500"/>
          </a:xfrm>
        </p:spPr>
        <p:txBody>
          <a:bodyPr>
            <a:noAutofit/>
          </a:bodyPr>
          <a:lstStyle>
            <a:lvl1pPr marL="295275" indent="-295275">
              <a:spcBef>
                <a:spcPts val="12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3049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89A477-57D5-4BE0-806F-7840FB2B8F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422399"/>
            <a:ext cx="8096250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927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21D334-520E-4FBB-B8A8-6A609B53F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1550" y="1422399"/>
            <a:ext cx="8101012" cy="3492500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1DE3242-4A0A-49BE-B977-923FDF4B3B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088384"/>
            <a:ext cx="8101013" cy="3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736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B04C92-175E-41BA-89CE-B2785D9E3855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AFB087C7-FC7D-4892-B0D6-EA804CF535F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18">
              <a:extLst>
                <a:ext uri="{FF2B5EF4-FFF2-40B4-BE49-F238E27FC236}">
                  <a16:creationId xmlns:a16="http://schemas.microsoft.com/office/drawing/2014/main" id="{FA50712F-6C72-4330-A489-54C0FA78213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Holder 3">
              <a:extLst>
                <a:ext uri="{FF2B5EF4-FFF2-40B4-BE49-F238E27FC236}">
                  <a16:creationId xmlns:a16="http://schemas.microsoft.com/office/drawing/2014/main" id="{390EDD11-ED96-4F2C-BB78-7CE69D30A0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452320" y="4966101"/>
              <a:ext cx="1191985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pukhov.tp1.hhu.de</a:t>
              </a:r>
            </a:p>
          </p:txBody>
        </p:sp>
      </p:grp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3D4771-8BB8-4FA1-A2DA-170FCFE205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6594" y="330910"/>
            <a:ext cx="6826772" cy="4523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F5159-1DFE-4F9C-BE85-E97D32EA19C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1550" y="1422399"/>
            <a:ext cx="8100956" cy="3423465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4DE2C-9DE8-411C-83C3-1274BB37020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5496" y="4975579"/>
            <a:ext cx="337406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9D195BCC-3514-4B1B-9C18-24F3D67EC54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549DC-12B4-40A5-A309-CF801E18C8D4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8650" y="4975579"/>
            <a:ext cx="7129704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9F45371-9B7D-4505-A4D1-3E02BE436A0C}"/>
              </a:ext>
            </a:extLst>
          </p:cNvPr>
          <p:cNvCxnSpPr>
            <a:cxnSpLocks/>
          </p:cNvCxnSpPr>
          <p:nvPr userDrawn="1"/>
        </p:nvCxnSpPr>
        <p:spPr>
          <a:xfrm>
            <a:off x="521551" y="974732"/>
            <a:ext cx="683181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afik 9">
            <a:extLst>
              <a:ext uri="{FF2B5EF4-FFF2-40B4-BE49-F238E27FC236}">
                <a16:creationId xmlns:a16="http://schemas.microsoft.com/office/drawing/2014/main" id="{A240364D-AE4D-440E-88A8-B05FF302FB9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2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C5CA81CC-0A8C-4F0A-898F-756081956301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076D363-C034-4E14-9F45-AC0FCE1EDB1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594D7886-9B36-4085-8FC4-E5D73FFB04FF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34A71752-C6CB-41A1-9ED4-535445E5CA2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0B449204-D2C5-46C7-9446-78CB3AE33C0F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36500CA-7AFD-48CA-B6D3-0D77161C68B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7016B36-B092-4AFD-B601-383B7784BFBF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1A46A87-4807-4767-B647-E3EC036BC92A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9FDC7EA-9A66-40BA-AEEF-50B9422FB283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EDC61321-1CDD-47FE-82F4-EC44AE05670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8F89A53-4AB3-4A93-B3CB-37874A98D1FD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58E0EDC8-E74F-4551-8BD2-939CC38E7C3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4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9D8C1F22-3E98-4749-B684-AA127651774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1C3B0773-417D-4813-BD67-9BC2D01A3929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5CEBB8-8410-4826-A2E1-C3C323E13940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2141CF3-1E59-49AE-B4F4-71225DE8DBD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7A4FE29-4562-4C15-8839-87F3DA744A7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4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499DC055-1C0A-47CE-BA62-2B92DDA092AF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FC50087-AE06-4FC3-BF14-DD98E5DF1E5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21874895-4ADB-4607-9955-2800059B66C0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CCA96FB2-00D1-437E-BC9E-014BF2485AA3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883162FD-5920-459D-B957-31A263988D88}"/>
              </a:ext>
            </a:extLst>
          </p:cNvPr>
          <p:cNvSpPr/>
          <p:nvPr userDrawn="1"/>
        </p:nvSpPr>
        <p:spPr>
          <a:xfrm>
            <a:off x="-4877" y="407792"/>
            <a:ext cx="337406" cy="294925"/>
          </a:xfrm>
          <a:custGeom>
            <a:avLst/>
            <a:gdLst>
              <a:gd name="connsiteX0" fmla="*/ 0 w 152234"/>
              <a:gd name="connsiteY0" fmla="*/ 134353 h 132902"/>
              <a:gd name="connsiteX1" fmla="*/ 84816 w 152234"/>
              <a:gd name="connsiteY1" fmla="*/ 134353 h 132902"/>
              <a:gd name="connsiteX2" fmla="*/ 152234 w 152234"/>
              <a:gd name="connsiteY2" fmla="*/ 67176 h 132902"/>
              <a:gd name="connsiteX3" fmla="*/ 84816 w 152234"/>
              <a:gd name="connsiteY3" fmla="*/ 0 h 132902"/>
              <a:gd name="connsiteX4" fmla="*/ 0 w 152234"/>
              <a:gd name="connsiteY4" fmla="*/ 0 h 132902"/>
              <a:gd name="connsiteX5" fmla="*/ 0 w 152234"/>
              <a:gd name="connsiteY5" fmla="*/ 134353 h 1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234" h="132902">
                <a:moveTo>
                  <a:pt x="0" y="134353"/>
                </a:moveTo>
                <a:lnTo>
                  <a:pt x="84816" y="134353"/>
                </a:lnTo>
                <a:cubicBezTo>
                  <a:pt x="122029" y="134353"/>
                  <a:pt x="152234" y="104389"/>
                  <a:pt x="152234" y="67176"/>
                </a:cubicBezTo>
                <a:cubicBezTo>
                  <a:pt x="152234" y="29964"/>
                  <a:pt x="122029" y="0"/>
                  <a:pt x="84816" y="0"/>
                </a:cubicBezTo>
                <a:lnTo>
                  <a:pt x="0" y="0"/>
                </a:lnTo>
                <a:lnTo>
                  <a:pt x="0" y="134353"/>
                </a:lnTo>
                <a:close/>
              </a:path>
            </a:pathLst>
          </a:custGeom>
          <a:solidFill>
            <a:srgbClr val="006AB3"/>
          </a:solidFill>
          <a:ln w="24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/>
          </a:p>
        </p:txBody>
      </p:sp>
    </p:spTree>
    <p:extLst>
      <p:ext uri="{BB962C8B-B14F-4D97-AF65-F5344CB8AC3E}">
        <p14:creationId xmlns:p14="http://schemas.microsoft.com/office/powerpoint/2010/main" val="1834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6" r:id="rId7"/>
    <p:sldLayoutId id="2147483697" r:id="rId8"/>
    <p:sldLayoutId id="2147483698" r:id="rId9"/>
    <p:sldLayoutId id="2147483721" r:id="rId10"/>
    <p:sldLayoutId id="2147483699" r:id="rId11"/>
    <p:sldLayoutId id="2147483700" r:id="rId12"/>
    <p:sldLayoutId id="2147483722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4" r:id="rId25"/>
    <p:sldLayoutId id="2147483716" r:id="rId26"/>
    <p:sldLayoutId id="2147483717" r:id="rId27"/>
    <p:sldLayoutId id="2147483718" r:id="rId28"/>
    <p:sldLayoutId id="2147483719" r:id="rId29"/>
    <p:sldLayoutId id="2147483720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1" userDrawn="1">
          <p15:clr>
            <a:srgbClr val="F26B43"/>
          </p15:clr>
        </p15:guide>
        <p15:guide id="4" pos="329" userDrawn="1">
          <p15:clr>
            <a:srgbClr val="F26B43"/>
          </p15:clr>
        </p15:guide>
        <p15:guide id="5" pos="5432" userDrawn="1">
          <p15:clr>
            <a:srgbClr val="F26B43"/>
          </p15:clr>
        </p15:guide>
        <p15:guide id="6" orient="horz" pos="686" userDrawn="1">
          <p15:clr>
            <a:srgbClr val="F26B43"/>
          </p15:clr>
        </p15:guide>
        <p15:guide id="7" orient="horz" pos="3096" userDrawn="1">
          <p15:clr>
            <a:srgbClr val="F26B43"/>
          </p15:clr>
        </p15:guide>
        <p15:guide id="9" orient="horz" pos="3121" userDrawn="1">
          <p15:clr>
            <a:srgbClr val="F26B43"/>
          </p15:clr>
        </p15:guide>
        <p15:guide id="10" orient="horz" pos="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1F0BBA18-6343-49DC-BD19-22896DCE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BFC7-0DBB-4E29-84E5-CDA6AD8B2543}" type="datetime1">
              <a:rPr lang="de-DE" smtClean="0"/>
              <a:t>16.04.2025</a:t>
            </a:fld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58FEEA9E-5907-44F7-8EB9-A3F7ACE2F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dirty="0"/>
              <a:t>Alexander Pukhov</a:t>
            </a:r>
            <a:r>
              <a:rPr lang="de-DE" dirty="0"/>
              <a:t> &amp; Alexander Samsonov</a:t>
            </a:r>
          </a:p>
          <a:p>
            <a:r>
              <a:rPr lang="de-DE" dirty="0"/>
              <a:t>Heinrich-Heine-University </a:t>
            </a:r>
            <a:r>
              <a:rPr lang="de-DE" dirty="0" err="1"/>
              <a:t>Dusseldorf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2F6B69-3E84-48CF-AE0F-9014B3782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1535063"/>
            <a:ext cx="5197592" cy="1399901"/>
          </a:xfrm>
        </p:spPr>
        <p:txBody>
          <a:bodyPr/>
          <a:lstStyle/>
          <a:p>
            <a:r>
              <a:rPr lang="en-US" sz="2400" i="1" dirty="0"/>
              <a:t>Laser production </a:t>
            </a:r>
            <a:br>
              <a:rPr lang="en-US" sz="2400" i="1" dirty="0"/>
            </a:br>
            <a:r>
              <a:rPr lang="en-US" sz="2400" i="1" dirty="0"/>
              <a:t>and magnetic self-confinement </a:t>
            </a:r>
            <a:br>
              <a:rPr lang="en-US" sz="2400" i="1" dirty="0"/>
            </a:br>
            <a:r>
              <a:rPr lang="en-US" sz="2400" i="1" dirty="0"/>
              <a:t>of e−e+ plasma</a:t>
            </a:r>
            <a:br>
              <a:rPr lang="en-US" sz="2400" i="1" dirty="0"/>
            </a:br>
            <a:r>
              <a:rPr lang="en-US" sz="2400" i="1" dirty="0"/>
              <a:t>using structured targets</a:t>
            </a:r>
            <a:endParaRPr lang="de-DE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A6904-C29F-4FBE-AD35-F7152285CB08}"/>
              </a:ext>
            </a:extLst>
          </p:cNvPr>
          <p:cNvSpPr txBox="1"/>
          <p:nvPr/>
        </p:nvSpPr>
        <p:spPr>
          <a:xfrm>
            <a:off x="3152936" y="361225"/>
            <a:ext cx="588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LPAW 2025, Ischia, IT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362A96-24A8-40CE-8C12-42C03856886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5004048" y="1710829"/>
            <a:ext cx="3974428" cy="2334298"/>
          </a:xfrm>
        </p:spPr>
      </p:pic>
    </p:spTree>
    <p:extLst>
      <p:ext uri="{BB962C8B-B14F-4D97-AF65-F5344CB8AC3E}">
        <p14:creationId xmlns:p14="http://schemas.microsoft.com/office/powerpoint/2010/main" val="356602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29B623-67F5-160D-B9B4-6EEC74B1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VLPL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Yee</a:t>
            </a:r>
            <a:r>
              <a:rPr lang="de-DE" dirty="0"/>
              <a:t> </a:t>
            </a:r>
            <a:r>
              <a:rPr lang="de-DE" dirty="0" err="1"/>
              <a:t>solver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8D9CFE-6499-DBBB-ED94-DACB51CE9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4159101"/>
            <a:ext cx="8096250" cy="755798"/>
          </a:xfrm>
        </p:spPr>
        <p:txBody>
          <a:bodyPr/>
          <a:lstStyle/>
          <a:p>
            <a:r>
              <a:rPr lang="de-DE" dirty="0" err="1"/>
              <a:t>Radiative</a:t>
            </a:r>
            <a:r>
              <a:rPr lang="de-DE" dirty="0"/>
              <a:t> </a:t>
            </a:r>
            <a:r>
              <a:rPr lang="de-DE" dirty="0" err="1"/>
              <a:t>losses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Yee </a:t>
            </a:r>
            <a:r>
              <a:rPr lang="de-DE" dirty="0" err="1"/>
              <a:t>solver</a:t>
            </a:r>
            <a:endParaRPr lang="de-DE" dirty="0"/>
          </a:p>
          <a:p>
            <a:r>
              <a:rPr lang="de-DE" dirty="0"/>
              <a:t>NCI </a:t>
            </a:r>
            <a:r>
              <a:rPr lang="de-DE" dirty="0" err="1"/>
              <a:t>effectively</a:t>
            </a:r>
            <a:r>
              <a:rPr lang="de-DE" dirty="0"/>
              <a:t> </a:t>
            </a:r>
            <a:r>
              <a:rPr lang="de-DE" dirty="0" err="1"/>
              <a:t>suppressed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RIP </a:t>
            </a:r>
            <a:r>
              <a:rPr lang="de-DE" dirty="0" err="1"/>
              <a:t>solver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731F38-358D-E177-C717-E67825B17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416" y="1422197"/>
            <a:ext cx="6223000" cy="27432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D011618-AC9A-50D3-6E21-C37FD4BF15F6}"/>
              </a:ext>
            </a:extLst>
          </p:cNvPr>
          <p:cNvSpPr txBox="1"/>
          <p:nvPr/>
        </p:nvSpPr>
        <p:spPr>
          <a:xfrm>
            <a:off x="2726144" y="1121987"/>
            <a:ext cx="172819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Fourier </a:t>
            </a:r>
            <a:r>
              <a:rPr lang="de-DE" b="1" dirty="0" err="1"/>
              <a:t>transform</a:t>
            </a:r>
            <a:endParaRPr lang="de-DE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4CCEB4-2E94-D4FF-B857-5CA5A68B3DC1}"/>
              </a:ext>
            </a:extLst>
          </p:cNvPr>
          <p:cNvSpPr txBox="1"/>
          <p:nvPr/>
        </p:nvSpPr>
        <p:spPr>
          <a:xfrm>
            <a:off x="5672114" y="1121987"/>
            <a:ext cx="201622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/>
              <a:t>Radiative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loss</a:t>
            </a:r>
            <a:endParaRPr lang="de-DE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CCAC7E-1829-B48C-FEE7-88D57358F236}"/>
              </a:ext>
            </a:extLst>
          </p:cNvPr>
          <p:cNvSpPr txBox="1"/>
          <p:nvPr/>
        </p:nvSpPr>
        <p:spPr>
          <a:xfrm>
            <a:off x="6084168" y="4678443"/>
            <a:ext cx="3059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M. Filipovic et al., </a:t>
            </a:r>
            <a:r>
              <a:rPr lang="de-DE" sz="1000" i="1" dirty="0"/>
              <a:t>PRAB</a:t>
            </a:r>
            <a:r>
              <a:rPr lang="de-DE" sz="1000" dirty="0"/>
              <a:t> </a:t>
            </a:r>
            <a:r>
              <a:rPr lang="de-DE" sz="1000" b="1" dirty="0"/>
              <a:t>25</a:t>
            </a:r>
            <a:r>
              <a:rPr lang="de-DE" sz="1000" dirty="0"/>
              <a:t>, 054405 (2022)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234F90-3A73-A561-8007-5F5F22A6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10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E85C6D4-1294-A4CF-FC7C-E47CB2CFF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11" name="Textfeld 8">
            <a:extLst>
              <a:ext uri="{FF2B5EF4-FFF2-40B4-BE49-F238E27FC236}">
                <a16:creationId xmlns:a16="http://schemas.microsoft.com/office/drawing/2014/main" id="{3DEC53AD-16B4-4E68-97C9-DECFE2A824DF}"/>
              </a:ext>
            </a:extLst>
          </p:cNvPr>
          <p:cNvSpPr txBox="1"/>
          <p:nvPr/>
        </p:nvSpPr>
        <p:spPr>
          <a:xfrm>
            <a:off x="611560" y="1494805"/>
            <a:ext cx="1224136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/>
              <a:t>Yee</a:t>
            </a:r>
            <a:r>
              <a:rPr lang="de-DE" b="1" dirty="0"/>
              <a:t> </a:t>
            </a:r>
            <a:r>
              <a:rPr lang="de-DE" b="1" dirty="0" err="1"/>
              <a:t>solver</a:t>
            </a:r>
            <a:r>
              <a:rPr lang="de-DE" b="1" dirty="0"/>
              <a:t>:</a:t>
            </a:r>
            <a:br>
              <a:rPr lang="de-DE" b="1" dirty="0"/>
            </a:br>
            <a:r>
              <a:rPr lang="de-DE" b="1" dirty="0" err="1"/>
              <a:t>full</a:t>
            </a:r>
            <a:r>
              <a:rPr lang="de-DE" b="1" dirty="0"/>
              <a:t> NCI</a:t>
            </a:r>
          </a:p>
        </p:txBody>
      </p:sp>
      <p:sp>
        <p:nvSpPr>
          <p:cNvPr id="12" name="Textfeld 9">
            <a:extLst>
              <a:ext uri="{FF2B5EF4-FFF2-40B4-BE49-F238E27FC236}">
                <a16:creationId xmlns:a16="http://schemas.microsoft.com/office/drawing/2014/main" id="{5FB804A3-554C-43DC-B42D-378BE36ECAE6}"/>
              </a:ext>
            </a:extLst>
          </p:cNvPr>
          <p:cNvSpPr txBox="1"/>
          <p:nvPr/>
        </p:nvSpPr>
        <p:spPr>
          <a:xfrm>
            <a:off x="612408" y="3117633"/>
            <a:ext cx="1367304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VLPL </a:t>
            </a:r>
            <a:r>
              <a:rPr lang="de-DE" b="1" dirty="0" err="1"/>
              <a:t>solver</a:t>
            </a:r>
            <a:r>
              <a:rPr lang="de-DE" b="1" dirty="0"/>
              <a:t>:</a:t>
            </a:r>
          </a:p>
          <a:p>
            <a:pPr algn="l"/>
            <a:r>
              <a:rPr lang="de-DE" b="1" dirty="0" err="1"/>
              <a:t>stable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233602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AFC8D2B-67DB-9209-363F-1409264F118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-972616" y="551492"/>
            <a:ext cx="6151354" cy="4256736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5E2504-AD34-2175-76C4-630F48130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330910"/>
            <a:ext cx="2781366" cy="452322"/>
          </a:xfrm>
        </p:spPr>
        <p:txBody>
          <a:bodyPr/>
          <a:lstStyle/>
          <a:p>
            <a:r>
              <a:rPr lang="de-DE" dirty="0" err="1"/>
              <a:t>Grazing</a:t>
            </a:r>
            <a:r>
              <a:rPr lang="de-DE" dirty="0"/>
              <a:t> </a:t>
            </a:r>
            <a:r>
              <a:rPr lang="de-DE" dirty="0" err="1"/>
              <a:t>incidence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BB8155AD-B7A6-26E1-8AC4-8663711ACD5A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de-DE" dirty="0"/>
                  <a:t>Laser pulse </a:t>
                </a:r>
                <a:r>
                  <a:rPr lang="de-DE" dirty="0" err="1"/>
                  <a:t>extracts</a:t>
                </a:r>
                <a:r>
                  <a:rPr lang="de-DE" dirty="0"/>
                  <a:t> and </a:t>
                </a:r>
                <a:r>
                  <a:rPr lang="de-DE" dirty="0" err="1"/>
                  <a:t>accelerates</a:t>
                </a:r>
                <a:r>
                  <a:rPr lang="de-DE" dirty="0"/>
                  <a:t> </a:t>
                </a:r>
                <a:r>
                  <a:rPr lang="de-DE" dirty="0" err="1"/>
                  <a:t>electrons</a:t>
                </a:r>
                <a:endParaRPr lang="de-DE" dirty="0"/>
              </a:p>
              <a:p>
                <a:r>
                  <a:rPr lang="de-DE" dirty="0" err="1"/>
                  <a:t>Electrons</a:t>
                </a:r>
                <a:r>
                  <a:rPr lang="de-DE" dirty="0"/>
                  <a:t> </a:t>
                </a:r>
                <a:r>
                  <a:rPr lang="de-DE" dirty="0" err="1"/>
                  <a:t>interact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strong </a:t>
                </a:r>
                <a:r>
                  <a:rPr lang="de-DE" dirty="0" err="1"/>
                  <a:t>fields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counter-</a:t>
                </a:r>
                <a:r>
                  <a:rPr lang="de-DE" dirty="0" err="1"/>
                  <a:t>propagating</a:t>
                </a:r>
                <a:r>
                  <a:rPr lang="de-DE" dirty="0"/>
                  <a:t> </a:t>
                </a:r>
                <a:r>
                  <a:rPr lang="de-DE" dirty="0" err="1"/>
                  <a:t>laser</a:t>
                </a:r>
                <a:r>
                  <a:rPr lang="de-DE" dirty="0"/>
                  <a:t> pulse</a:t>
                </a:r>
              </a:p>
              <a:p>
                <a:pPr lvl="1"/>
                <a:r>
                  <a:rPr lang="de-DE" dirty="0"/>
                  <a:t>Photons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emitted</a:t>
                </a:r>
                <a:endParaRPr lang="de-DE" dirty="0"/>
              </a:p>
              <a:p>
                <a:pPr lvl="1"/>
                <a:r>
                  <a:rPr lang="de-DE" dirty="0"/>
                  <a:t>Photons </a:t>
                </a:r>
                <a:r>
                  <a:rPr lang="de-DE" dirty="0" err="1"/>
                  <a:t>decay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dirty="0" err="1"/>
                  <a:t>electron</a:t>
                </a:r>
                <a:r>
                  <a:rPr lang="de-DE" dirty="0"/>
                  <a:t>-positron </a:t>
                </a:r>
                <a:r>
                  <a:rPr lang="de-DE" dirty="0" err="1"/>
                  <a:t>pairs</a:t>
                </a:r>
                <a:endParaRPr lang="de-DE" dirty="0"/>
              </a:p>
              <a:p>
                <a:pPr marL="266700" lvl="1" indent="0">
                  <a:buNone/>
                </a:pPr>
                <a:endParaRPr lang="de-DE" dirty="0"/>
              </a:p>
              <a:p>
                <a:r>
                  <a:rPr lang="de-DE" dirty="0"/>
                  <a:t>Laser </a:t>
                </a:r>
                <a:r>
                  <a:rPr lang="de-DE" dirty="0" err="1"/>
                  <a:t>pulses</a:t>
                </a:r>
                <a:r>
                  <a:rPr lang="de-DE" dirty="0">
                    <a:sym typeface="Wingdings" pitchFamily="2" charset="2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𝐿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=910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nm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=300−2000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 err="1"/>
                  <a:t>incidence</a:t>
                </a:r>
                <a:r>
                  <a:rPr lang="de-DE" dirty="0"/>
                  <a:t> angle </a:t>
                </a: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.5°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≤15°</m:t>
                    </m:r>
                  </m:oMath>
                </a14:m>
                <a:endParaRPr lang="de-DE" dirty="0"/>
              </a:p>
              <a:p>
                <a:r>
                  <a:rPr lang="de-DE" dirty="0"/>
                  <a:t>Graphite </a:t>
                </a:r>
                <a:r>
                  <a:rPr lang="de-DE" dirty="0" err="1"/>
                  <a:t>slab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500 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:r>
                  <a:rPr lang="de-DE" dirty="0" err="1"/>
                  <a:t>width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90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BB8155AD-B7A6-26E1-8AC4-8663711ACD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2848" t="-3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61A668E-484C-F597-FC24-B76FB98936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Setup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1D2D6FE-0FB5-2743-0A23-84A1320F8E88}"/>
              </a:ext>
            </a:extLst>
          </p:cNvPr>
          <p:cNvSpPr txBox="1"/>
          <p:nvPr/>
        </p:nvSpPr>
        <p:spPr>
          <a:xfrm>
            <a:off x="1694866" y="4180727"/>
            <a:ext cx="1512168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Solid-</a:t>
            </a:r>
            <a:r>
              <a:rPr lang="de-DE" b="1" dirty="0" err="1"/>
              <a:t>state</a:t>
            </a:r>
            <a:r>
              <a:rPr lang="de-DE" b="1" dirty="0"/>
              <a:t> </a:t>
            </a:r>
            <a:r>
              <a:rPr lang="de-DE" b="1" dirty="0" err="1"/>
              <a:t>target</a:t>
            </a:r>
            <a:r>
              <a:rPr lang="de-DE" b="1" dirty="0"/>
              <a:t> (</a:t>
            </a:r>
            <a:r>
              <a:rPr lang="de-DE" b="1" dirty="0" err="1"/>
              <a:t>graphite</a:t>
            </a:r>
            <a:r>
              <a:rPr lang="de-DE" b="1" dirty="0"/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AB5199B-6273-F8E8-17CA-898684D6F49E}"/>
              </a:ext>
            </a:extLst>
          </p:cNvPr>
          <p:cNvSpPr txBox="1"/>
          <p:nvPr/>
        </p:nvSpPr>
        <p:spPr>
          <a:xfrm>
            <a:off x="1648054" y="1638821"/>
            <a:ext cx="1512168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/>
              <a:t>laser</a:t>
            </a:r>
            <a:r>
              <a:rPr lang="de-DE" b="1" dirty="0"/>
              <a:t> pulse 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A807EE-0FD6-BEAD-61B5-F66FDEFF04C6}"/>
              </a:ext>
            </a:extLst>
          </p:cNvPr>
          <p:cNvSpPr txBox="1"/>
          <p:nvPr/>
        </p:nvSpPr>
        <p:spPr>
          <a:xfrm>
            <a:off x="2450949" y="3367013"/>
            <a:ext cx="183301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/>
              <a:t>Secondary</a:t>
            </a:r>
            <a:r>
              <a:rPr lang="de-DE" b="1" dirty="0"/>
              <a:t> </a:t>
            </a:r>
            <a:r>
              <a:rPr lang="de-DE" b="1" dirty="0" err="1"/>
              <a:t>particles</a:t>
            </a:r>
            <a:endParaRPr lang="de-DE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3DF7D7E-E6F2-BEE1-D726-6804220E0789}"/>
              </a:ext>
            </a:extLst>
          </p:cNvPr>
          <p:cNvSpPr txBox="1"/>
          <p:nvPr/>
        </p:nvSpPr>
        <p:spPr>
          <a:xfrm>
            <a:off x="314313" y="2574925"/>
            <a:ext cx="1512168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/>
              <a:t>laser</a:t>
            </a:r>
            <a:r>
              <a:rPr lang="de-DE" b="1" dirty="0"/>
              <a:t> pulse 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A80873C-6559-8215-431B-E67DC2FD9C93}"/>
              </a:ext>
            </a:extLst>
          </p:cNvPr>
          <p:cNvSpPr txBox="1"/>
          <p:nvPr/>
        </p:nvSpPr>
        <p:spPr>
          <a:xfrm>
            <a:off x="-324544" y="951543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M. Filipovic et al., EPJD </a:t>
            </a:r>
            <a:r>
              <a:rPr lang="de-DE" sz="1000" b="1" dirty="0"/>
              <a:t>76</a:t>
            </a:r>
            <a:r>
              <a:rPr lang="de-DE" sz="1000" dirty="0"/>
              <a:t>,187</a:t>
            </a:r>
            <a:r>
              <a:rPr lang="de-DE" sz="1000" i="1" dirty="0"/>
              <a:t> </a:t>
            </a:r>
            <a:r>
              <a:rPr lang="de-DE" sz="1000" dirty="0"/>
              <a:t>(2022)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A9ED7BA6-CC41-8470-50CE-D1DE450E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11</a:t>
            </a:fld>
            <a:endParaRPr lang="de-DE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F7B9019E-3F21-AA1A-A4E3-D9643F11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25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0747C7A-88C9-AA4E-BEDC-0822AF570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Grazing</a:t>
            </a:r>
            <a:r>
              <a:rPr lang="de-DE" dirty="0"/>
              <a:t> </a:t>
            </a:r>
            <a:r>
              <a:rPr lang="de-DE" dirty="0" err="1"/>
              <a:t>incidence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platzhalter 8">
                <a:extLst>
                  <a:ext uri="{FF2B5EF4-FFF2-40B4-BE49-F238E27FC236}">
                    <a16:creationId xmlns:a16="http://schemas.microsoft.com/office/drawing/2014/main" id="{F929CA96-B38D-7432-BF5A-40EA35E883AB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=1200,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=15°</m:t>
                    </m:r>
                  </m:oMath>
                </a14:m>
                <a:r>
                  <a:rPr lang="de-DE" dirty="0"/>
                  <a:t> (Movie)</a:t>
                </a:r>
              </a:p>
            </p:txBody>
          </p:sp>
        </mc:Choice>
        <mc:Fallback xmlns="">
          <p:sp>
            <p:nvSpPr>
              <p:cNvPr id="9" name="Textplatzhalter 8">
                <a:extLst>
                  <a:ext uri="{FF2B5EF4-FFF2-40B4-BE49-F238E27FC236}">
                    <a16:creationId xmlns:a16="http://schemas.microsoft.com/office/drawing/2014/main" id="{F929CA96-B38D-7432-BF5A-40EA35E883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>
                <a:blip r:embed="rId4"/>
                <a:stretch>
                  <a:fillRect l="-784" t="-18519" b="-296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imulation_a1200_theta_15" descr="simulation_a1200_theta_15">
            <a:hlinkClick r:id="" action="ppaction://media"/>
            <a:extLst>
              <a:ext uri="{FF2B5EF4-FFF2-40B4-BE49-F238E27FC236}">
                <a16:creationId xmlns:a16="http://schemas.microsoft.com/office/drawing/2014/main" id="{00637DA7-7130-56D7-F1D9-3A91AB696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7153" y="1339987"/>
            <a:ext cx="6609693" cy="3288781"/>
          </a:xfrm>
          <a:prstGeom prst="rect">
            <a:avLst/>
          </a:prstGeom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D8A9BD5-A534-A5CB-DF95-70340964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12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95B89ED0-1B4C-E606-9140-83092B55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11" name="Textfeld 13">
            <a:extLst>
              <a:ext uri="{FF2B5EF4-FFF2-40B4-BE49-F238E27FC236}">
                <a16:creationId xmlns:a16="http://schemas.microsoft.com/office/drawing/2014/main" id="{3B033CE6-3E80-4394-8B12-3366E2877C6D}"/>
              </a:ext>
            </a:extLst>
          </p:cNvPr>
          <p:cNvSpPr txBox="1"/>
          <p:nvPr/>
        </p:nvSpPr>
        <p:spPr>
          <a:xfrm>
            <a:off x="5364088" y="1178609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M. Filipovic et al., EPJD </a:t>
            </a:r>
            <a:r>
              <a:rPr lang="de-DE" sz="1000" b="1" dirty="0"/>
              <a:t>76</a:t>
            </a:r>
            <a:r>
              <a:rPr lang="de-DE" sz="1000" dirty="0"/>
              <a:t>,187</a:t>
            </a:r>
            <a:r>
              <a:rPr lang="de-DE" sz="1000" i="1" dirty="0"/>
              <a:t> </a:t>
            </a:r>
            <a:r>
              <a:rPr lang="de-DE" sz="1000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19972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C97F9-7EE2-CB2B-9640-3CC660A4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Grazing</a:t>
            </a:r>
            <a:r>
              <a:rPr lang="de-DE" dirty="0"/>
              <a:t> </a:t>
            </a:r>
            <a:r>
              <a:rPr lang="de-DE" dirty="0" err="1"/>
              <a:t>incidence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45DBFA38-ED34-F123-73FD-FE9D66932A57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de-DE" dirty="0"/>
                  <a:t>Beam </a:t>
                </a:r>
                <a:r>
                  <a:rPr lang="de-DE" dirty="0" err="1"/>
                  <a:t>overlap</a:t>
                </a:r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75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): </a:t>
                </a:r>
                <a:r>
                  <a:rPr lang="de-DE" dirty="0" err="1"/>
                  <a:t>number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de-DE" dirty="0"/>
                  <a:t>-photons </a:t>
                </a:r>
                <a:r>
                  <a:rPr lang="de-DE" dirty="0" err="1"/>
                  <a:t>increases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three</a:t>
                </a:r>
                <a:r>
                  <a:rPr lang="de-DE" dirty="0"/>
                  <a:t> </a:t>
                </a:r>
                <a:r>
                  <a:rPr lang="de-DE" dirty="0" err="1"/>
                  <a:t>orders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magnitude</a:t>
                </a:r>
                <a:endParaRPr lang="de-DE" dirty="0"/>
              </a:p>
              <a:p>
                <a:r>
                  <a:rPr lang="de-DE" dirty="0"/>
                  <a:t>Pair </a:t>
                </a:r>
                <a:r>
                  <a:rPr lang="de-DE" dirty="0" err="1"/>
                  <a:t>production</a:t>
                </a:r>
                <a:r>
                  <a:rPr lang="de-DE" dirty="0"/>
                  <a:t> </a:t>
                </a:r>
                <a:r>
                  <a:rPr lang="de-DE" dirty="0" err="1"/>
                  <a:t>only</a:t>
                </a:r>
                <a:r>
                  <a:rPr lang="de-DE" dirty="0"/>
                  <a:t> possible </a:t>
                </a:r>
                <a:r>
                  <a:rPr lang="de-DE" dirty="0" err="1"/>
                  <a:t>with</a:t>
                </a:r>
                <a:r>
                  <a:rPr lang="de-DE" dirty="0"/>
                  <a:t> counter-</a:t>
                </a:r>
                <a:r>
                  <a:rPr lang="de-DE" dirty="0" err="1"/>
                  <a:t>propagating</a:t>
                </a:r>
                <a:r>
                  <a:rPr lang="de-DE" dirty="0"/>
                  <a:t> </a:t>
                </a:r>
                <a:r>
                  <a:rPr lang="de-DE" dirty="0" err="1"/>
                  <a:t>laser</a:t>
                </a:r>
                <a:r>
                  <a:rPr lang="de-DE" dirty="0"/>
                  <a:t> pulse</a:t>
                </a:r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45DBFA38-ED34-F123-73FD-FE9D66932A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2"/>
                <a:stretch>
                  <a:fillRect l="-1411" t="-3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8">
            <a:extLst>
              <a:ext uri="{FF2B5EF4-FFF2-40B4-BE49-F238E27FC236}">
                <a16:creationId xmlns:a16="http://schemas.microsoft.com/office/drawing/2014/main" id="{B4096837-FD01-7AB0-A375-DF02AB3AA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36" y="2114293"/>
            <a:ext cx="7524328" cy="268726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9F00B6-900C-56D0-45FA-8D603D27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13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2602568-5D40-333D-7FCC-75C14BB9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11" name="Textfeld 13">
            <a:extLst>
              <a:ext uri="{FF2B5EF4-FFF2-40B4-BE49-F238E27FC236}">
                <a16:creationId xmlns:a16="http://schemas.microsoft.com/office/drawing/2014/main" id="{CB9FD164-B35B-4346-8047-F3FDC314E15F}"/>
              </a:ext>
            </a:extLst>
          </p:cNvPr>
          <p:cNvSpPr txBox="1"/>
          <p:nvPr/>
        </p:nvSpPr>
        <p:spPr>
          <a:xfrm>
            <a:off x="5364088" y="1178609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M. Filipovic et al., EPJD </a:t>
            </a:r>
            <a:r>
              <a:rPr lang="de-DE" sz="1000" b="1" dirty="0"/>
              <a:t>76</a:t>
            </a:r>
            <a:r>
              <a:rPr lang="de-DE" sz="1000" dirty="0"/>
              <a:t>,187</a:t>
            </a:r>
            <a:r>
              <a:rPr lang="de-DE" sz="1000" i="1" dirty="0"/>
              <a:t> </a:t>
            </a:r>
            <a:r>
              <a:rPr lang="de-DE" sz="1000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3446441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05457-7F2E-5065-434C-0DEE6F72C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Grazing</a:t>
            </a:r>
            <a:r>
              <a:rPr lang="de-DE" dirty="0"/>
              <a:t> </a:t>
            </a:r>
            <a:r>
              <a:rPr lang="de-DE" dirty="0" err="1"/>
              <a:t>incidence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79100B95-54C7-57AD-6657-631142D47A68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∼800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pair </a:t>
                </a:r>
                <a:r>
                  <a:rPr lang="de-DE" dirty="0" err="1"/>
                  <a:t>production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significant</a:t>
                </a:r>
                <a:endParaRPr lang="de-DE" dirty="0"/>
              </a:p>
              <a:p>
                <a:r>
                  <a:rPr lang="de-DE" dirty="0"/>
                  <a:t>Maximum </a:t>
                </a:r>
                <a:r>
                  <a:rPr lang="de-DE" dirty="0" err="1"/>
                  <a:t>cut</a:t>
                </a:r>
                <a:r>
                  <a:rPr lang="de-DE" dirty="0"/>
                  <a:t>-off </a:t>
                </a:r>
                <a:r>
                  <a:rPr lang="de-DE" dirty="0" err="1"/>
                  <a:t>energy</a:t>
                </a:r>
                <a:r>
                  <a:rPr lang="de-DE" dirty="0"/>
                  <a:t> </a:t>
                </a:r>
                <a:r>
                  <a:rPr lang="de-DE" dirty="0" err="1"/>
                  <a:t>slightly</a:t>
                </a:r>
                <a:r>
                  <a:rPr lang="de-DE" dirty="0"/>
                  <a:t> </a:t>
                </a:r>
                <a:r>
                  <a:rPr lang="de-DE" dirty="0" err="1"/>
                  <a:t>dependent</a:t>
                </a:r>
                <a:r>
                  <a:rPr lang="de-DE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79100B95-54C7-57AD-6657-631142D47A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2"/>
                <a:stretch>
                  <a:fillRect l="-1411" t="-3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EFC0865-F68C-3463-56B4-5E22C8FF7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30C5C2-59E4-2A63-F623-8D08A8AFF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59" y="2280071"/>
            <a:ext cx="3096344" cy="2052554"/>
          </a:xfrm>
          <a:prstGeom prst="rect">
            <a:avLst/>
          </a:prstGeom>
        </p:spPr>
      </p:pic>
      <p:pic>
        <p:nvPicPr>
          <p:cNvPr id="7" name="Inhaltsplatzhalter 21">
            <a:extLst>
              <a:ext uri="{FF2B5EF4-FFF2-40B4-BE49-F238E27FC236}">
                <a16:creationId xmlns:a16="http://schemas.microsoft.com/office/drawing/2014/main" id="{936599E0-B897-A003-9DEA-91CF1DE82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111" y="2311822"/>
            <a:ext cx="3110243" cy="2027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lumMod val="100000"/>
                  </a:srgbClr>
                </a:solidFill>
              </a14:hiddenFill>
            </a:ext>
          </a:extLst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8EC698-EE25-D808-E70E-974DF711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14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1CEB27F-B2AF-8F15-728D-1D6E8B98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11" name="Textfeld 13">
            <a:extLst>
              <a:ext uri="{FF2B5EF4-FFF2-40B4-BE49-F238E27FC236}">
                <a16:creationId xmlns:a16="http://schemas.microsoft.com/office/drawing/2014/main" id="{5BC382BA-6F7C-422A-855C-3482CA012C40}"/>
              </a:ext>
            </a:extLst>
          </p:cNvPr>
          <p:cNvSpPr txBox="1"/>
          <p:nvPr/>
        </p:nvSpPr>
        <p:spPr>
          <a:xfrm>
            <a:off x="5364088" y="1178609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M. Filipovic et al., EPJD </a:t>
            </a:r>
            <a:r>
              <a:rPr lang="de-DE" sz="1000" b="1" dirty="0"/>
              <a:t>76</a:t>
            </a:r>
            <a:r>
              <a:rPr lang="de-DE" sz="1000" dirty="0"/>
              <a:t>,187</a:t>
            </a:r>
            <a:r>
              <a:rPr lang="de-DE" sz="1000" i="1" dirty="0"/>
              <a:t> </a:t>
            </a:r>
            <a:r>
              <a:rPr lang="de-DE" sz="1000" dirty="0"/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1209060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EAFF9-BB57-C277-5844-C4855390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Structured </a:t>
            </a:r>
            <a:r>
              <a:rPr lang="de-DE" dirty="0" err="1"/>
              <a:t>target</a:t>
            </a:r>
            <a:r>
              <a:rPr lang="de-DE" dirty="0"/>
              <a:t>: </a:t>
            </a:r>
            <a:r>
              <a:rPr lang="de-DE" dirty="0" err="1"/>
              <a:t>conical</a:t>
            </a:r>
            <a:r>
              <a:rPr lang="de-DE" dirty="0"/>
              <a:t> </a:t>
            </a:r>
            <a:r>
              <a:rPr lang="de-DE" dirty="0" err="1"/>
              <a:t>cavity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B9F0B20E-4FFD-497D-D507-0D44A9A25101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076056" y="1635928"/>
                <a:ext cx="3995936" cy="2982170"/>
              </a:xfrm>
            </p:spPr>
            <p:txBody>
              <a:bodyPr/>
              <a:lstStyle/>
              <a:p>
                <a:r>
                  <a:rPr lang="de-DE" dirty="0"/>
                  <a:t>Laser (CP) </a:t>
                </a:r>
                <a:r>
                  <a:rPr lang="de-DE" dirty="0" err="1"/>
                  <a:t>parameters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10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00, </m:t>
                    </m:r>
                  </m:oMath>
                </a14:m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Pulse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energy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15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kJ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330 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PW</m:t>
                        </m:r>
                      </m:e>
                    </m:d>
                  </m:oMath>
                </a14:m>
                <a:br>
                  <a:rPr lang="en-US" dirty="0"/>
                </a:br>
                <a:br>
                  <a:rPr lang="en-US" dirty="0"/>
                </a:br>
                <a:endParaRPr lang="de-DE" dirty="0"/>
              </a:p>
              <a:p>
                <a:r>
                  <a:rPr lang="de-DE" dirty="0"/>
                  <a:t>Target </a:t>
                </a:r>
                <a:r>
                  <a:rPr lang="de-DE" dirty="0" err="1"/>
                  <a:t>parameters</a:t>
                </a:r>
                <a:r>
                  <a:rPr lang="de-DE" dirty="0"/>
                  <a:t>: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mass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charge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that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deuterons</m:t>
                    </m:r>
                  </m:oMath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opening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angle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br>
                  <a:rPr lang="en-US" b="0" dirty="0">
                    <a:latin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B9F0B20E-4FFD-497D-D507-0D44A9A251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076056" y="1635928"/>
                <a:ext cx="3995936" cy="2982170"/>
              </a:xfrm>
              <a:blipFill>
                <a:blip r:embed="rId2"/>
                <a:stretch>
                  <a:fillRect l="-2748" t="-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8937FC-F548-0C96-366A-E59A03987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i="1" dirty="0" err="1"/>
              <a:t>No</a:t>
            </a:r>
            <a:r>
              <a:rPr lang="de-DE" i="1" dirty="0"/>
              <a:t> </a:t>
            </a:r>
            <a:r>
              <a:rPr lang="de-DE" i="1" dirty="0" err="1"/>
              <a:t>need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a </a:t>
            </a:r>
            <a:r>
              <a:rPr lang="de-DE" i="1" dirty="0" err="1"/>
              <a:t>second</a:t>
            </a:r>
            <a:r>
              <a:rPr lang="de-DE" i="1" dirty="0"/>
              <a:t> </a:t>
            </a:r>
            <a:r>
              <a:rPr lang="de-DE" i="1" dirty="0" err="1"/>
              <a:t>laser</a:t>
            </a:r>
            <a:r>
              <a:rPr lang="de-DE" i="1" dirty="0"/>
              <a:t>.</a:t>
            </a:r>
            <a:r>
              <a:rPr lang="de-DE" dirty="0"/>
              <a:t> The </a:t>
            </a:r>
            <a:r>
              <a:rPr lang="de-DE" dirty="0" err="1"/>
              <a:t>laser</a:t>
            </a:r>
            <a:r>
              <a:rPr lang="de-DE" dirty="0"/>
              <a:t> pulse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reflected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9614C08-55BB-85B2-52B4-C308BADC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15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8D204F-C83C-FA87-E31A-E88B9783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10" name="Textfeld 13">
            <a:extLst>
              <a:ext uri="{FF2B5EF4-FFF2-40B4-BE49-F238E27FC236}">
                <a16:creationId xmlns:a16="http://schemas.microsoft.com/office/drawing/2014/main" id="{8B343789-3E4A-4514-AF0E-226A4CE2D2D7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C3B95-1110-4A77-A82F-65BBA1722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2" y="1691558"/>
            <a:ext cx="4557368" cy="29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4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BF3368-BD5C-434C-986A-E835CA47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10425"/>
            <a:ext cx="7200000" cy="38095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1EAFF9-BB57-C277-5844-C4855390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Interaction </a:t>
            </a:r>
            <a:r>
              <a:rPr lang="de-DE" dirty="0" err="1"/>
              <a:t>dynamics</a:t>
            </a:r>
            <a:r>
              <a:rPr lang="de-DE" dirty="0"/>
              <a:t> 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9614C08-55BB-85B2-52B4-C308BADC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16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8D204F-C83C-FA87-E31A-E88B9783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D39E598-FFDE-40A4-BE5D-27DDB5D053F0}"/>
              </a:ext>
            </a:extLst>
          </p:cNvPr>
          <p:cNvSpPr/>
          <p:nvPr/>
        </p:nvSpPr>
        <p:spPr>
          <a:xfrm rot="10800000">
            <a:off x="7257382" y="2247030"/>
            <a:ext cx="675018" cy="24622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3EE981-9114-46E3-B8F2-C12446563B4D}"/>
              </a:ext>
            </a:extLst>
          </p:cNvPr>
          <p:cNvSpPr txBox="1"/>
          <p:nvPr/>
        </p:nvSpPr>
        <p:spPr>
          <a:xfrm>
            <a:off x="8028384" y="2182900"/>
            <a:ext cx="88678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positrons</a:t>
            </a:r>
          </a:p>
        </p:txBody>
      </p:sp>
      <p:sp>
        <p:nvSpPr>
          <p:cNvPr id="11" name="Textfeld 13">
            <a:extLst>
              <a:ext uri="{FF2B5EF4-FFF2-40B4-BE49-F238E27FC236}">
                <a16:creationId xmlns:a16="http://schemas.microsoft.com/office/drawing/2014/main" id="{76A90C25-5827-40B2-B309-86C65154BA99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363617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08F4A-E88B-630C-8933-3EC23F6F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4" y="330910"/>
            <a:ext cx="7141750" cy="452322"/>
          </a:xfrm>
        </p:spPr>
        <p:txBody>
          <a:bodyPr/>
          <a:lstStyle/>
          <a:p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mirror</a:t>
            </a:r>
            <a:r>
              <a:rPr lang="de-DE" dirty="0"/>
              <a:t> and </a:t>
            </a:r>
            <a:r>
              <a:rPr lang="de-DE" i="1" dirty="0"/>
              <a:t>e-e+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confinement</a:t>
            </a:r>
            <a:endParaRPr lang="de-DE" dirty="0"/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8CEABDB3-5A63-5E40-5D61-7800ABD7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17</a:t>
            </a:fld>
            <a:endParaRPr lang="de-DE"/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1637B9C5-7E29-E3DB-30F6-AFE1D752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B0A36-8B73-4F6F-8378-230B2EC2B2A3}"/>
              </a:ext>
            </a:extLst>
          </p:cNvPr>
          <p:cNvSpPr txBox="1"/>
          <p:nvPr/>
        </p:nvSpPr>
        <p:spPr>
          <a:xfrm>
            <a:off x="899592" y="1278781"/>
            <a:ext cx="338437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/>
              <a:t>e-e+</a:t>
            </a:r>
            <a:r>
              <a:rPr lang="en-US" dirty="0"/>
              <a:t> pairs get reflected and trapped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DBA0D-6AA6-4E94-B886-D4568154A29B}"/>
              </a:ext>
            </a:extLst>
          </p:cNvPr>
          <p:cNvSpPr txBox="1"/>
          <p:nvPr/>
        </p:nvSpPr>
        <p:spPr>
          <a:xfrm>
            <a:off x="5580112" y="1278781"/>
            <a:ext cx="277692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/>
              <a:t>B</a:t>
            </a:r>
            <a:r>
              <a:rPr lang="en-US" dirty="0"/>
              <a:t>-field configuration, 10 </a:t>
            </a:r>
            <a:r>
              <a:rPr lang="en-US" dirty="0" err="1"/>
              <a:t>GGauss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3994F-81B7-41AA-BB71-250167C244F9}"/>
              </a:ext>
            </a:extLst>
          </p:cNvPr>
          <p:cNvSpPr txBox="1"/>
          <p:nvPr/>
        </p:nvSpPr>
        <p:spPr>
          <a:xfrm>
            <a:off x="1763688" y="417168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</a:rPr>
              <a:t>Long-living MHD dynamics of true </a:t>
            </a:r>
            <a:r>
              <a:rPr lang="en-US" sz="1800" b="1" i="1" dirty="0">
                <a:solidFill>
                  <a:srgbClr val="FF0000"/>
                </a:solidFill>
              </a:rPr>
              <a:t>e-e+</a:t>
            </a:r>
            <a:r>
              <a:rPr lang="en-US" sz="1800" b="1" dirty="0">
                <a:solidFill>
                  <a:srgbClr val="FF0000"/>
                </a:solidFill>
              </a:rPr>
              <a:t> plasma</a:t>
            </a:r>
          </a:p>
        </p:txBody>
      </p:sp>
      <p:pic>
        <p:nvPicPr>
          <p:cNvPr id="7" name="reflectFine">
            <a:hlinkClick r:id="" action="ppaction://media"/>
            <a:extLst>
              <a:ext uri="{FF2B5EF4-FFF2-40B4-BE49-F238E27FC236}">
                <a16:creationId xmlns:a16="http://schemas.microsoft.com/office/drawing/2014/main" id="{AD70F077-AD5A-4130-A1A1-80BC3ED87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660" y="1638667"/>
            <a:ext cx="3600000" cy="2175154"/>
          </a:xfrm>
          <a:prstGeom prst="rect">
            <a:avLst/>
          </a:prstGeom>
        </p:spPr>
      </p:pic>
      <p:pic>
        <p:nvPicPr>
          <p:cNvPr id="3" name="Btimer">
            <a:hlinkClick r:id="" action="ppaction://media"/>
            <a:extLst>
              <a:ext uri="{FF2B5EF4-FFF2-40B4-BE49-F238E27FC236}">
                <a16:creationId xmlns:a16="http://schemas.microsoft.com/office/drawing/2014/main" id="{ACFF18A3-178F-4F76-8E83-0DDD51547D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0072" y="1638667"/>
            <a:ext cx="3600000" cy="2175154"/>
          </a:xfrm>
          <a:prstGeom prst="rect">
            <a:avLst/>
          </a:prstGeom>
        </p:spPr>
      </p:pic>
      <p:sp>
        <p:nvSpPr>
          <p:cNvPr id="10" name="Textfeld 13">
            <a:extLst>
              <a:ext uri="{FF2B5EF4-FFF2-40B4-BE49-F238E27FC236}">
                <a16:creationId xmlns:a16="http://schemas.microsoft.com/office/drawing/2014/main" id="{E394411F-F077-478B-A896-7999E326A431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21558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EAFF9-BB57-C277-5844-C4855390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Axial </a:t>
            </a:r>
            <a:r>
              <a:rPr lang="de-DE" i="1" dirty="0"/>
              <a:t>B</a:t>
            </a:r>
            <a:r>
              <a:rPr lang="de-DE" dirty="0"/>
              <a:t>-</a:t>
            </a:r>
            <a:r>
              <a:rPr lang="de-DE" dirty="0" err="1"/>
              <a:t>field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mirror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9614C08-55BB-85B2-52B4-C308BADC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18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8D204F-C83C-FA87-E31A-E88B9783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A2DCB-9FA3-462F-AA68-FFB028E9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0" y="990750"/>
            <a:ext cx="4060741" cy="3942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B4C8F-1372-4D13-92E4-BEBE8A6D8528}"/>
                  </a:ext>
                </a:extLst>
              </p:cNvPr>
              <p:cNvSpPr txBox="1"/>
              <p:nvPr/>
            </p:nvSpPr>
            <p:spPr>
              <a:xfrm>
                <a:off x="4211960" y="1350789"/>
                <a:ext cx="4852830" cy="3002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/>
                  <a:t>A circularly polarized laser pulse generates the axial </a:t>
                </a:r>
                <a:r>
                  <a:rPr lang="en-US" i="1" dirty="0"/>
                  <a:t>B</a:t>
                </a:r>
                <a:r>
                  <a:rPr lang="en-US" dirty="0"/>
                  <a:t>-field</a:t>
                </a:r>
                <a:br>
                  <a:rPr lang="en-US" dirty="0"/>
                </a:br>
                <a:r>
                  <a:rPr lang="en-US" dirty="0"/>
                  <a:t>via Inverse Faraday Effect (IFE)</a:t>
                </a:r>
              </a:p>
              <a:p>
                <a:pPr algn="l"/>
                <a:br>
                  <a:rPr lang="en-US" dirty="0"/>
                </a:br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reaches its maximum of ~20GG at the tip of the cone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This is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the magnetic mirror</a:t>
                </a:r>
              </a:p>
              <a:p>
                <a:pPr algn="l"/>
                <a:endParaRPr lang="en-US" dirty="0"/>
              </a:p>
              <a:p>
                <a:pPr algn="l"/>
                <a:r>
                  <a:rPr lang="en-US" dirty="0"/>
                  <a:t>It reflects both </a:t>
                </a:r>
                <a:r>
                  <a:rPr lang="en-US" i="1" dirty="0"/>
                  <a:t>e-</a:t>
                </a:r>
                <a:r>
                  <a:rPr lang="en-US" dirty="0"/>
                  <a:t> and </a:t>
                </a:r>
                <a:r>
                  <a:rPr lang="en-US" i="1" dirty="0"/>
                  <a:t>e+</a:t>
                </a:r>
                <a:r>
                  <a:rPr lang="en-US" dirty="0"/>
                  <a:t> 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Precondition: the particles must be magnetized</a:t>
                </a:r>
                <a:br>
                  <a:rPr lang="en-US" dirty="0"/>
                </a:br>
                <a:r>
                  <a:rPr lang="en-US" dirty="0"/>
                  <a:t>their Larmor radius must be smaller than the </a:t>
                </a:r>
                <a:r>
                  <a:rPr lang="en-US" i="1" dirty="0"/>
                  <a:t>B</a:t>
                </a:r>
                <a:r>
                  <a:rPr lang="en-US" dirty="0"/>
                  <a:t>-field scale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10GG magnetic field of 3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scale can trap pairs </a:t>
                </a:r>
                <a:br>
                  <a:rPr lang="en-US" dirty="0"/>
                </a:br>
                <a:r>
                  <a:rPr lang="en-US" dirty="0"/>
                  <a:t>with up to ~1 GeV energy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B4C8F-1372-4D13-92E4-BEBE8A6D8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350789"/>
                <a:ext cx="4852830" cy="3002617"/>
              </a:xfrm>
              <a:prstGeom prst="rect">
                <a:avLst/>
              </a:prstGeom>
              <a:blipFill>
                <a:blip r:embed="rId3"/>
                <a:stretch>
                  <a:fillRect l="-377" t="-407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3">
            <a:extLst>
              <a:ext uri="{FF2B5EF4-FFF2-40B4-BE49-F238E27FC236}">
                <a16:creationId xmlns:a16="http://schemas.microsoft.com/office/drawing/2014/main" id="{B6CF197C-D809-4DA7-87C0-1573D704085B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2981157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EAFF9-BB57-C277-5844-C4855390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Azimuthal</a:t>
            </a:r>
            <a:r>
              <a:rPr lang="de-DE" dirty="0"/>
              <a:t> </a:t>
            </a:r>
            <a:r>
              <a:rPr lang="de-DE" i="1" dirty="0"/>
              <a:t>B</a:t>
            </a:r>
            <a:r>
              <a:rPr lang="de-DE" dirty="0"/>
              <a:t>-</a:t>
            </a:r>
            <a:r>
              <a:rPr lang="de-DE" dirty="0" err="1"/>
              <a:t>field</a:t>
            </a:r>
            <a:r>
              <a:rPr lang="de-DE" dirty="0"/>
              <a:t>: </a:t>
            </a:r>
            <a:r>
              <a:rPr lang="de-DE" dirty="0" err="1"/>
              <a:t>stopper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positrons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9614C08-55BB-85B2-52B4-C308BADC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19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8D204F-C83C-FA87-E31A-E88B9783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B4C8F-1372-4D13-92E4-BEBE8A6D8528}"/>
                  </a:ext>
                </a:extLst>
              </p:cNvPr>
              <p:cNvSpPr txBox="1"/>
              <p:nvPr/>
            </p:nvSpPr>
            <p:spPr>
              <a:xfrm>
                <a:off x="5148064" y="2375057"/>
                <a:ext cx="3146495" cy="1755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/>
                  <a:t>The azimuthal magnetic field focuses accelerated electrons while stopping the positrons</a:t>
                </a:r>
              </a:p>
              <a:p>
                <a:pPr algn="l"/>
                <a:br>
                  <a:rPr lang="en-US" dirty="0"/>
                </a:br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reaches up to  ~20GG at the tip of the cone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FB4C8F-1372-4D13-92E4-BEBE8A6D8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375057"/>
                <a:ext cx="3146495" cy="1755352"/>
              </a:xfrm>
              <a:prstGeom prst="rect">
                <a:avLst/>
              </a:prstGeom>
              <a:blipFill>
                <a:blip r:embed="rId2"/>
                <a:stretch>
                  <a:fillRect l="-387" t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1D194AA-66B8-4BD3-9CBC-1D5B5A3E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94" y="1062757"/>
            <a:ext cx="2677254" cy="378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9B1543-F2D3-445B-8080-EC8DAC447A59}"/>
              </a:ext>
            </a:extLst>
          </p:cNvPr>
          <p:cNvSpPr txBox="1"/>
          <p:nvPr/>
        </p:nvSpPr>
        <p:spPr>
          <a:xfrm>
            <a:off x="3275856" y="1350789"/>
            <a:ext cx="165618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Positron density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EFA3BE-5B1D-474D-A1C7-155695C1EEF5}"/>
                  </a:ext>
                </a:extLst>
              </p:cNvPr>
              <p:cNvSpPr txBox="1"/>
              <p:nvPr/>
            </p:nvSpPr>
            <p:spPr>
              <a:xfrm>
                <a:off x="3275856" y="3715012"/>
                <a:ext cx="648072" cy="300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EFA3BE-5B1D-474D-A1C7-155695C1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3715012"/>
                <a:ext cx="648072" cy="300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3">
            <a:extLst>
              <a:ext uri="{FF2B5EF4-FFF2-40B4-BE49-F238E27FC236}">
                <a16:creationId xmlns:a16="http://schemas.microsoft.com/office/drawing/2014/main" id="{8CE47892-88CC-4483-A3CA-9BD4F80AFEAB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132068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08F4A-E88B-630C-8933-3EC23F6F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94" y="330910"/>
            <a:ext cx="7141750" cy="452322"/>
          </a:xfrm>
        </p:spPr>
        <p:txBody>
          <a:bodyPr/>
          <a:lstStyle/>
          <a:p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mirror</a:t>
            </a:r>
            <a:r>
              <a:rPr lang="de-DE" dirty="0"/>
              <a:t> and </a:t>
            </a:r>
            <a:r>
              <a:rPr lang="de-DE" i="1" dirty="0"/>
              <a:t>e-e+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confinement</a:t>
            </a:r>
            <a:endParaRPr lang="de-DE" dirty="0"/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8CEABDB3-5A63-5E40-5D61-7800ABD7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</a:t>
            </a:fld>
            <a:endParaRPr lang="de-DE"/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1637B9C5-7E29-E3DB-30F6-AFE1D752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pic>
        <p:nvPicPr>
          <p:cNvPr id="4" name="Bfine">
            <a:hlinkClick r:id="" action="ppaction://media"/>
            <a:extLst>
              <a:ext uri="{FF2B5EF4-FFF2-40B4-BE49-F238E27FC236}">
                <a16:creationId xmlns:a16="http://schemas.microsoft.com/office/drawing/2014/main" id="{0474AD3E-1377-4796-9688-63CC339E8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1638667"/>
            <a:ext cx="3600000" cy="2175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B0A36-8B73-4F6F-8378-230B2EC2B2A3}"/>
              </a:ext>
            </a:extLst>
          </p:cNvPr>
          <p:cNvSpPr txBox="1"/>
          <p:nvPr/>
        </p:nvSpPr>
        <p:spPr>
          <a:xfrm>
            <a:off x="899592" y="1278781"/>
            <a:ext cx="338437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/>
              <a:t>e-e+</a:t>
            </a:r>
            <a:r>
              <a:rPr lang="en-US" dirty="0"/>
              <a:t> pairs get reflected and trapped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DBA0D-6AA6-4E94-B886-D4568154A29B}"/>
              </a:ext>
            </a:extLst>
          </p:cNvPr>
          <p:cNvSpPr txBox="1"/>
          <p:nvPr/>
        </p:nvSpPr>
        <p:spPr>
          <a:xfrm>
            <a:off x="5580112" y="1278781"/>
            <a:ext cx="2776922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/>
              <a:t>B</a:t>
            </a:r>
            <a:r>
              <a:rPr lang="en-US" dirty="0"/>
              <a:t>-field configuration, 10 </a:t>
            </a:r>
            <a:r>
              <a:rPr lang="en-US" dirty="0" err="1"/>
              <a:t>GGauss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3994F-81B7-41AA-BB71-250167C244F9}"/>
              </a:ext>
            </a:extLst>
          </p:cNvPr>
          <p:cNvSpPr txBox="1"/>
          <p:nvPr/>
        </p:nvSpPr>
        <p:spPr>
          <a:xfrm>
            <a:off x="1763688" y="417168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</a:rPr>
              <a:t>Long-living MHD dynamics of true </a:t>
            </a:r>
            <a:r>
              <a:rPr lang="en-US" sz="1800" b="1" i="1" dirty="0">
                <a:solidFill>
                  <a:srgbClr val="FF0000"/>
                </a:solidFill>
              </a:rPr>
              <a:t>e-e+</a:t>
            </a:r>
            <a:r>
              <a:rPr lang="en-US" sz="1800" b="1" dirty="0">
                <a:solidFill>
                  <a:srgbClr val="FF0000"/>
                </a:solidFill>
              </a:rPr>
              <a:t> plasma</a:t>
            </a:r>
          </a:p>
        </p:txBody>
      </p:sp>
      <p:pic>
        <p:nvPicPr>
          <p:cNvPr id="7" name="reflectFine">
            <a:hlinkClick r:id="" action="ppaction://media"/>
            <a:extLst>
              <a:ext uri="{FF2B5EF4-FFF2-40B4-BE49-F238E27FC236}">
                <a16:creationId xmlns:a16="http://schemas.microsoft.com/office/drawing/2014/main" id="{AD70F077-AD5A-4130-A1A1-80BC3ED875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660" y="1638667"/>
            <a:ext cx="3600000" cy="2175154"/>
          </a:xfrm>
          <a:prstGeom prst="rect">
            <a:avLst/>
          </a:prstGeom>
        </p:spPr>
      </p:pic>
      <p:sp>
        <p:nvSpPr>
          <p:cNvPr id="10" name="Textfeld 13">
            <a:extLst>
              <a:ext uri="{FF2B5EF4-FFF2-40B4-BE49-F238E27FC236}">
                <a16:creationId xmlns:a16="http://schemas.microsoft.com/office/drawing/2014/main" id="{9C2499BB-0930-48C5-A3F3-589105D93B50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3706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EAFF9-BB57-C277-5844-C4855390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a </a:t>
            </a:r>
            <a:r>
              <a:rPr lang="de-DE" dirty="0" err="1"/>
              <a:t>true</a:t>
            </a:r>
            <a:r>
              <a:rPr lang="de-DE" dirty="0"/>
              <a:t> </a:t>
            </a:r>
            <a:r>
              <a:rPr lang="de-DE" i="1" dirty="0"/>
              <a:t>e-e+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?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9614C08-55BB-85B2-52B4-C308BADC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20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8D204F-C83C-FA87-E31A-E88B9783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2CC2C9-B2E7-40F6-A681-FFB0C4E25C2D}"/>
                  </a:ext>
                </a:extLst>
              </p:cNvPr>
              <p:cNvSpPr txBox="1"/>
              <p:nvPr/>
            </p:nvSpPr>
            <p:spPr>
              <a:xfrm>
                <a:off x="526594" y="1278781"/>
                <a:ext cx="6887398" cy="35711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/>
                  <a:t>At the end of simulation,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+500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dirty="0"/>
                  <a:t>, the positron density settles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  <a:p>
                <a:pPr algn="l"/>
                <a:endParaRPr lang="en-US" dirty="0"/>
              </a:p>
              <a:p>
                <a:pPr algn="l"/>
                <a:r>
                  <a:rPr lang="en-US" dirty="0"/>
                  <a:t>Spatial scale occupied by </a:t>
                </a:r>
                <a:r>
                  <a:rPr lang="en-US" i="1" dirty="0"/>
                  <a:t>e-e+</a:t>
                </a:r>
                <a:r>
                  <a:rPr lang="en-US" dirty="0"/>
                  <a:t> plasma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≈5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/>
                  <a:t> </a:t>
                </a:r>
              </a:p>
              <a:p>
                <a:pPr algn="l"/>
                <a:endParaRPr lang="en-US" dirty="0"/>
              </a:p>
              <a:p>
                <a:pPr algn="l"/>
                <a:r>
                  <a:rPr lang="en-US" dirty="0"/>
                  <a:t>Skin depth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≈50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dirty="0"/>
              </a:p>
              <a:p>
                <a:pPr algn="l"/>
                <a:endParaRPr lang="en-US" dirty="0"/>
              </a:p>
              <a:p>
                <a:r>
                  <a:rPr lang="en-US" dirty="0"/>
                  <a:t>Debye length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≈50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Larmor radius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𝑒𝐵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/>
                <a:r>
                  <a:rPr lang="en-US" dirty="0"/>
                  <a:t>Apparently, the plasma size and lifetime is much larger than all the relevant scales</a:t>
                </a:r>
                <a:br>
                  <a:rPr lang="en-US" dirty="0"/>
                </a:b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≫{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2CC2C9-B2E7-40F6-A681-FFB0C4E25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94" y="1278781"/>
                <a:ext cx="6887398" cy="3571170"/>
              </a:xfrm>
              <a:prstGeom prst="rect">
                <a:avLst/>
              </a:prstGeom>
              <a:blipFill>
                <a:blip r:embed="rId2"/>
                <a:stretch>
                  <a:fillRect l="-177" t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3">
            <a:extLst>
              <a:ext uri="{FF2B5EF4-FFF2-40B4-BE49-F238E27FC236}">
                <a16:creationId xmlns:a16="http://schemas.microsoft.com/office/drawing/2014/main" id="{01E587EA-65C7-496F-8795-BB47DAACF0F5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329938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EAFF9-BB57-C277-5844-C4855390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Dependence</a:t>
            </a:r>
            <a:r>
              <a:rPr lang="de-DE" dirty="0"/>
              <a:t> on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9614C08-55BB-85B2-52B4-C308BADC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21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8D204F-C83C-FA87-E31A-E88B9783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2CC2C9-B2E7-40F6-A681-FFB0C4E25C2D}"/>
                  </a:ext>
                </a:extLst>
              </p:cNvPr>
              <p:cNvSpPr txBox="1"/>
              <p:nvPr/>
            </p:nvSpPr>
            <p:spPr>
              <a:xfrm>
                <a:off x="2987824" y="4330519"/>
                <a:ext cx="3692486" cy="396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is the relativistic similarity parameter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2CC2C9-B2E7-40F6-A681-FFB0C4E25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4330519"/>
                <a:ext cx="3692486" cy="3961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D089B5C-80ED-40CF-8564-C4E664E40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68774"/>
            <a:ext cx="8522001" cy="3006351"/>
          </a:xfrm>
          <a:prstGeom prst="rect">
            <a:avLst/>
          </a:prstGeom>
        </p:spPr>
      </p:pic>
      <p:sp>
        <p:nvSpPr>
          <p:cNvPr id="12" name="Textfeld 13">
            <a:extLst>
              <a:ext uri="{FF2B5EF4-FFF2-40B4-BE49-F238E27FC236}">
                <a16:creationId xmlns:a16="http://schemas.microsoft.com/office/drawing/2014/main" id="{CFFDDDE0-98BE-43BF-8965-4670BEA796DA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81814-31CE-48E6-A36C-9E4F07BFC32F}"/>
              </a:ext>
            </a:extLst>
          </p:cNvPr>
          <p:cNvSpPr txBox="1"/>
          <p:nvPr/>
        </p:nvSpPr>
        <p:spPr>
          <a:xfrm>
            <a:off x="755576" y="1206773"/>
            <a:ext cx="792088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Trapped fraction                                   Peak positron density                        Pair density</a:t>
            </a:r>
          </a:p>
        </p:txBody>
      </p:sp>
    </p:spTree>
    <p:extLst>
      <p:ext uri="{BB962C8B-B14F-4D97-AF65-F5344CB8AC3E}">
        <p14:creationId xmlns:p14="http://schemas.microsoft.com/office/powerpoint/2010/main" val="359305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664B16-7B3E-4D1B-B9FA-AAF11A30D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03" y="1440933"/>
            <a:ext cx="8571177" cy="30236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1EAFF9-BB57-C277-5844-C4855390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Dependence</a:t>
            </a:r>
            <a:r>
              <a:rPr lang="de-DE" dirty="0"/>
              <a:t> on </a:t>
            </a:r>
            <a:r>
              <a:rPr lang="de-DE" dirty="0" err="1"/>
              <a:t>cone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9614C08-55BB-85B2-52B4-C308BADC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22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8D204F-C83C-FA87-E31A-E88B9783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2CC2C9-B2E7-40F6-A681-FFB0C4E25C2D}"/>
                  </a:ext>
                </a:extLst>
              </p:cNvPr>
              <p:cNvSpPr txBox="1"/>
              <p:nvPr/>
            </p:nvSpPr>
            <p:spPr>
              <a:xfrm>
                <a:off x="2987824" y="4330519"/>
                <a:ext cx="2307298" cy="300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the cone opening angle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52CC2C9-B2E7-40F6-A681-FFB0C4E25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4330519"/>
                <a:ext cx="2307298" cy="300210"/>
              </a:xfrm>
              <a:prstGeom prst="rect">
                <a:avLst/>
              </a:prstGeom>
              <a:blipFill>
                <a:blip r:embed="rId3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3">
            <a:extLst>
              <a:ext uri="{FF2B5EF4-FFF2-40B4-BE49-F238E27FC236}">
                <a16:creationId xmlns:a16="http://schemas.microsoft.com/office/drawing/2014/main" id="{52F68E41-DFF5-4704-8E7C-1B31DE69E870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BA802-3999-4D99-9696-5120AC84E5EE}"/>
              </a:ext>
            </a:extLst>
          </p:cNvPr>
          <p:cNvSpPr txBox="1"/>
          <p:nvPr/>
        </p:nvSpPr>
        <p:spPr>
          <a:xfrm>
            <a:off x="755576" y="1206773"/>
            <a:ext cx="792088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Trapped fraction                                Peak positron density                        Positron fraction in plasma</a:t>
            </a:r>
          </a:p>
        </p:txBody>
      </p:sp>
    </p:spTree>
    <p:extLst>
      <p:ext uri="{BB962C8B-B14F-4D97-AF65-F5344CB8AC3E}">
        <p14:creationId xmlns:p14="http://schemas.microsoft.com/office/powerpoint/2010/main" val="3027015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B5DDE-DCD5-12C0-28C5-0D6643F0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4427F1-F654-CFF5-05F8-C10C385EE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1710829"/>
            <a:ext cx="3567078" cy="2988046"/>
          </a:xfrm>
        </p:spPr>
        <p:txBody>
          <a:bodyPr/>
          <a:lstStyle/>
          <a:p>
            <a:r>
              <a:rPr lang="de-DE" dirty="0"/>
              <a:t>True e-e+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created</a:t>
            </a:r>
            <a:r>
              <a:rPr lang="de-DE" dirty="0"/>
              <a:t> and </a:t>
            </a:r>
            <a:r>
              <a:rPr lang="de-DE" dirty="0" err="1"/>
              <a:t>confined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time in </a:t>
            </a:r>
            <a:r>
              <a:rPr lang="de-DE" dirty="0" err="1"/>
              <a:t>structured</a:t>
            </a:r>
            <a:r>
              <a:rPr lang="de-DE" dirty="0"/>
              <a:t> laser-plasma </a:t>
            </a:r>
            <a:r>
              <a:rPr lang="de-DE" dirty="0" err="1"/>
              <a:t>targets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Only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pulse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required</a:t>
            </a:r>
            <a:br>
              <a:rPr lang="de-DE" dirty="0"/>
            </a:br>
            <a:endParaRPr lang="de-DE" dirty="0"/>
          </a:p>
          <a:p>
            <a:r>
              <a:rPr lang="de-DE" dirty="0"/>
              <a:t>This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of </a:t>
            </a:r>
            <a:r>
              <a:rPr lang="de-DE" dirty="0" err="1"/>
              <a:t>rather</a:t>
            </a:r>
            <a:r>
              <a:rPr lang="de-DE" dirty="0"/>
              <a:t> extreme </a:t>
            </a:r>
            <a:r>
              <a:rPr lang="de-DE" dirty="0" err="1"/>
              <a:t>astrophysical</a:t>
            </a:r>
            <a:r>
              <a:rPr lang="de-DE" dirty="0"/>
              <a:t> </a:t>
            </a:r>
            <a:r>
              <a:rPr lang="de-DE" dirty="0" err="1"/>
              <a:t>objects</a:t>
            </a:r>
            <a:r>
              <a:rPr lang="de-DE" dirty="0"/>
              <a:t> in </a:t>
            </a:r>
            <a:r>
              <a:rPr lang="de-DE" dirty="0" err="1"/>
              <a:t>laboratory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4585F6-E691-33E3-AD67-05DFBF9E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E2B2B58-C494-C759-704B-03D19986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C36D1B-8877-4221-9B61-69D5F0FE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939267"/>
            <a:ext cx="4572000" cy="2037968"/>
          </a:xfrm>
          <a:prstGeom prst="rect">
            <a:avLst/>
          </a:prstGeom>
        </p:spPr>
      </p:pic>
      <p:sp>
        <p:nvSpPr>
          <p:cNvPr id="11" name="Textfeld 13">
            <a:extLst>
              <a:ext uri="{FF2B5EF4-FFF2-40B4-BE49-F238E27FC236}">
                <a16:creationId xmlns:a16="http://schemas.microsoft.com/office/drawing/2014/main" id="{F0836EB4-4314-4B11-8825-4BAD1DE9E1BC}"/>
              </a:ext>
            </a:extLst>
          </p:cNvPr>
          <p:cNvSpPr txBox="1"/>
          <p:nvPr/>
        </p:nvSpPr>
        <p:spPr>
          <a:xfrm>
            <a:off x="5724128" y="4673728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Samsonov &amp; Pukhov arXiv:2409.09131</a:t>
            </a:r>
            <a:r>
              <a:rPr lang="de-DE" sz="1000" i="1" dirty="0"/>
              <a:t> </a:t>
            </a:r>
            <a:r>
              <a:rPr lang="de-DE" sz="1000" dirty="0"/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187188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08F4A-E88B-630C-8933-3EC23F6F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</a:t>
            </a:r>
            <a:r>
              <a:rPr lang="de-DE" dirty="0" err="1"/>
              <a:t>subjects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group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AB874D6-0AC6-826D-276A-69DA19324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5" t="21491" r="13272"/>
          <a:stretch/>
        </p:blipFill>
        <p:spPr>
          <a:xfrm>
            <a:off x="5508104" y="2809432"/>
            <a:ext cx="2754364" cy="193252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65AE9319-7ABC-C837-A939-40FD765525BE}"/>
              </a:ext>
            </a:extLst>
          </p:cNvPr>
          <p:cNvSpPr/>
          <p:nvPr/>
        </p:nvSpPr>
        <p:spPr>
          <a:xfrm>
            <a:off x="5696432" y="2788051"/>
            <a:ext cx="2736304" cy="20191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9564A2E-2158-EF1A-EAAC-CC622009B85F}"/>
              </a:ext>
            </a:extLst>
          </p:cNvPr>
          <p:cNvSpPr txBox="1"/>
          <p:nvPr/>
        </p:nvSpPr>
        <p:spPr>
          <a:xfrm>
            <a:off x="6278730" y="4487831"/>
            <a:ext cx="249330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rgbClr val="FF0000"/>
                </a:solidFill>
              </a:rPr>
              <a:t>we</a:t>
            </a:r>
            <a:r>
              <a:rPr lang="de-DE" dirty="0">
                <a:solidFill>
                  <a:srgbClr val="FF0000"/>
                </a:solidFill>
              </a:rPr>
              <a:t> will </a:t>
            </a:r>
            <a:r>
              <a:rPr lang="de-DE" dirty="0" err="1">
                <a:solidFill>
                  <a:srgbClr val="FF0000"/>
                </a:solidFill>
              </a:rPr>
              <a:t>focus</a:t>
            </a:r>
            <a:r>
              <a:rPr lang="de-DE" dirty="0">
                <a:solidFill>
                  <a:srgbClr val="FF0000"/>
                </a:solidFill>
              </a:rPr>
              <a:t> on </a:t>
            </a:r>
            <a:r>
              <a:rPr lang="de-DE" dirty="0" err="1">
                <a:solidFill>
                  <a:srgbClr val="FF0000"/>
                </a:solidFill>
              </a:rPr>
              <a:t>this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today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0051312-1D3A-48E4-A147-49FE39B9B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7" y="1235313"/>
            <a:ext cx="2517655" cy="169855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3748559-0B68-834D-2154-A0EBD1B4B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334342"/>
            <a:ext cx="2633544" cy="141448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BD5D4252-CDA0-7976-DE2C-C1D1940ED677}"/>
              </a:ext>
            </a:extLst>
          </p:cNvPr>
          <p:cNvSpPr txBox="1"/>
          <p:nvPr/>
        </p:nvSpPr>
        <p:spPr>
          <a:xfrm>
            <a:off x="5667510" y="2766210"/>
            <a:ext cx="273630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6AB3"/>
                </a:solidFill>
              </a:rPr>
              <a:t>QED </a:t>
            </a:r>
            <a:r>
              <a:rPr lang="de-DE" b="1" dirty="0" err="1">
                <a:solidFill>
                  <a:srgbClr val="006AB3"/>
                </a:solidFill>
              </a:rPr>
              <a:t>processes</a:t>
            </a:r>
            <a:endParaRPr lang="de-DE" b="1" dirty="0">
              <a:solidFill>
                <a:srgbClr val="006AB3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224E0DF-F000-2243-6847-4F8A17B5F499}"/>
              </a:ext>
            </a:extLst>
          </p:cNvPr>
          <p:cNvSpPr txBox="1"/>
          <p:nvPr/>
        </p:nvSpPr>
        <p:spPr>
          <a:xfrm>
            <a:off x="1458836" y="1650504"/>
            <a:ext cx="273630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6AB3"/>
                </a:solidFill>
              </a:rPr>
              <a:t>peeler</a:t>
            </a:r>
            <a:r>
              <a:rPr lang="de-DE" b="1" dirty="0">
                <a:solidFill>
                  <a:srgbClr val="006AB3"/>
                </a:solidFill>
              </a:rPr>
              <a:t> </a:t>
            </a:r>
            <a:r>
              <a:rPr lang="de-DE" b="1" dirty="0" err="1">
                <a:solidFill>
                  <a:srgbClr val="006AB3"/>
                </a:solidFill>
              </a:rPr>
              <a:t>scheme</a:t>
            </a:r>
            <a:endParaRPr lang="de-DE" b="1" dirty="0">
              <a:solidFill>
                <a:srgbClr val="006AB3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1426E9B-F6DB-AC18-ABB6-F015DE908533}"/>
              </a:ext>
            </a:extLst>
          </p:cNvPr>
          <p:cNvSpPr txBox="1"/>
          <p:nvPr/>
        </p:nvSpPr>
        <p:spPr>
          <a:xfrm>
            <a:off x="1845995" y="3212127"/>
            <a:ext cx="1920572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6AB3"/>
                </a:solidFill>
              </a:rPr>
              <a:t>magnetic</a:t>
            </a:r>
            <a:r>
              <a:rPr lang="de-DE" b="1" dirty="0">
                <a:solidFill>
                  <a:srgbClr val="006AB3"/>
                </a:solidFill>
              </a:rPr>
              <a:t> </a:t>
            </a:r>
            <a:r>
              <a:rPr lang="de-DE" b="1" dirty="0" err="1">
                <a:solidFill>
                  <a:srgbClr val="006AB3"/>
                </a:solidFill>
              </a:rPr>
              <a:t>field</a:t>
            </a:r>
            <a:r>
              <a:rPr lang="de-DE" b="1" dirty="0">
                <a:solidFill>
                  <a:srgbClr val="006AB3"/>
                </a:solidFill>
              </a:rPr>
              <a:t> </a:t>
            </a:r>
            <a:br>
              <a:rPr lang="de-DE" b="1" dirty="0">
                <a:solidFill>
                  <a:srgbClr val="006AB3"/>
                </a:solidFill>
              </a:rPr>
            </a:br>
            <a:r>
              <a:rPr lang="de-DE" b="1" dirty="0" err="1">
                <a:solidFill>
                  <a:srgbClr val="006AB3"/>
                </a:solidFill>
              </a:rPr>
              <a:t>amplification</a:t>
            </a:r>
            <a:endParaRPr lang="de-DE" b="1" dirty="0">
              <a:solidFill>
                <a:srgbClr val="006AB3"/>
              </a:solidFill>
            </a:endParaRPr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8CEABDB3-5A63-5E40-5D61-7800ABD7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</a:t>
            </a:fld>
            <a:endParaRPr lang="de-DE"/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1637B9C5-7E29-E3DB-30F6-AFE1D752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F54A38-480C-481C-B807-D7A3ABC00751}"/>
              </a:ext>
            </a:extLst>
          </p:cNvPr>
          <p:cNvSpPr/>
          <p:nvPr/>
        </p:nvSpPr>
        <p:spPr>
          <a:xfrm>
            <a:off x="1187624" y="1140258"/>
            <a:ext cx="18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777777"/>
                </a:solidFill>
                <a:latin typeface="Arial" panose="020B0604020202020204" pitchFamily="34" charset="0"/>
              </a:rPr>
              <a:t>Shen, Pukhov, Qiao</a:t>
            </a:r>
          </a:p>
          <a:p>
            <a:r>
              <a:rPr lang="en-US" sz="1050" dirty="0">
                <a:solidFill>
                  <a:srgbClr val="777777"/>
                </a:solidFill>
                <a:latin typeface="Arial" panose="020B0604020202020204" pitchFamily="34" charset="0"/>
              </a:rPr>
              <a:t>Comm. Phys. </a:t>
            </a:r>
            <a:r>
              <a:rPr lang="en-US" sz="1050" b="1" dirty="0">
                <a:solidFill>
                  <a:srgbClr val="777777"/>
                </a:solidFill>
                <a:latin typeface="Arial" panose="020B0604020202020204" pitchFamily="34" charset="0"/>
              </a:rPr>
              <a:t>7</a:t>
            </a:r>
            <a:r>
              <a:rPr lang="en-US" sz="1050" dirty="0">
                <a:solidFill>
                  <a:srgbClr val="777777"/>
                </a:solidFill>
                <a:latin typeface="Arial" panose="020B0604020202020204" pitchFamily="34" charset="0"/>
              </a:rPr>
              <a:t>, 84 (2024)</a:t>
            </a:r>
            <a:endParaRPr lang="en-US" sz="105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0B135-1D00-4E0C-A481-78F409CACAAA}"/>
              </a:ext>
            </a:extLst>
          </p:cNvPr>
          <p:cNvSpPr/>
          <p:nvPr/>
        </p:nvSpPr>
        <p:spPr>
          <a:xfrm>
            <a:off x="167357" y="2853544"/>
            <a:ext cx="30364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777777"/>
                </a:solidFill>
                <a:latin typeface="Arial" panose="020B0604020202020204" pitchFamily="34" charset="0"/>
              </a:rPr>
              <a:t>Jiang, Pukhov, Zhou NJP </a:t>
            </a:r>
            <a:r>
              <a:rPr lang="en-US" sz="1050" b="1" dirty="0">
                <a:solidFill>
                  <a:srgbClr val="777777"/>
                </a:solidFill>
                <a:latin typeface="Arial" panose="020B0604020202020204" pitchFamily="34" charset="0"/>
              </a:rPr>
              <a:t>23</a:t>
            </a:r>
            <a:r>
              <a:rPr lang="en-US" sz="1050" dirty="0">
                <a:solidFill>
                  <a:srgbClr val="777777"/>
                </a:solidFill>
                <a:latin typeface="Arial" panose="020B0604020202020204" pitchFamily="34" charset="0"/>
              </a:rPr>
              <a:t>, 063054 (2021)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28EA58-363A-4527-A876-21B456495BC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01" y="1350789"/>
            <a:ext cx="3529671" cy="11676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76B1B96-C134-B50F-5EE6-D80A442F3EBA}"/>
              </a:ext>
            </a:extLst>
          </p:cNvPr>
          <p:cNvSpPr txBox="1"/>
          <p:nvPr/>
        </p:nvSpPr>
        <p:spPr>
          <a:xfrm>
            <a:off x="5526164" y="1050579"/>
            <a:ext cx="273630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6AB3"/>
                </a:solidFill>
              </a:rPr>
              <a:t>AWAKE at CERN</a:t>
            </a:r>
          </a:p>
        </p:txBody>
      </p:sp>
    </p:spTree>
    <p:extLst>
      <p:ext uri="{BB962C8B-B14F-4D97-AF65-F5344CB8AC3E}">
        <p14:creationId xmlns:p14="http://schemas.microsoft.com/office/powerpoint/2010/main" val="305498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6922E-7B76-544D-4A77-2D5C1BA6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Evolution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intensity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134A13D-E73A-44AA-4B8B-4A60EC39D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QED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facilities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107C1F-61A2-643C-D9D3-DA3C521B2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05" y="1432164"/>
            <a:ext cx="6115190" cy="319536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23B9D6-47D3-4A4B-7227-C8BAF5040E56}"/>
              </a:ext>
            </a:extLst>
          </p:cNvPr>
          <p:cNvSpPr txBox="1"/>
          <p:nvPr/>
        </p:nvSpPr>
        <p:spPr>
          <a:xfrm>
            <a:off x="6191672" y="4678443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G. </a:t>
            </a:r>
            <a:r>
              <a:rPr lang="de-DE" sz="1000" dirty="0" err="1"/>
              <a:t>Mourou</a:t>
            </a:r>
            <a:r>
              <a:rPr lang="de-DE" sz="1000" dirty="0"/>
              <a:t>, </a:t>
            </a:r>
            <a:r>
              <a:rPr lang="de-DE" sz="1000" i="1" dirty="0"/>
              <a:t>Rev. Mod. Phys</a:t>
            </a:r>
            <a:r>
              <a:rPr lang="de-DE" sz="1000" dirty="0"/>
              <a:t>. </a:t>
            </a:r>
            <a:r>
              <a:rPr lang="de-DE" sz="1000" b="1" dirty="0"/>
              <a:t>91</a:t>
            </a:r>
            <a:r>
              <a:rPr lang="de-DE" sz="1000" dirty="0"/>
              <a:t>, 030501 (2019)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FCC8FD7-4C9E-2619-CF00-57A19ABD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</a:t>
            </a:fld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FB035DC-A7A7-7035-219D-714A5136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</p:spTree>
    <p:extLst>
      <p:ext uri="{BB962C8B-B14F-4D97-AF65-F5344CB8AC3E}">
        <p14:creationId xmlns:p14="http://schemas.microsoft.com/office/powerpoint/2010/main" val="406100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EB0C-AA69-955E-90FF-61B0FD39B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electrodynamics</a:t>
            </a:r>
            <a:r>
              <a:rPr lang="de-DE" dirty="0"/>
              <a:t> (QED)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C7872BB5-C962-E31F-8194-41D635361D5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422399"/>
                <a:ext cx="4266474" cy="3492500"/>
              </a:xfrm>
            </p:spPr>
            <p:txBody>
              <a:bodyPr/>
              <a:lstStyle/>
              <a:p>
                <a:r>
                  <a:rPr lang="de-DE" dirty="0"/>
                  <a:t>Quantify </a:t>
                </a:r>
                <a:r>
                  <a:rPr lang="de-DE" dirty="0" err="1"/>
                  <a:t>importance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QED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parameter</a:t>
                </a:r>
                <a:endParaRPr lang="de-DE" dirty="0"/>
              </a:p>
              <a:p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𝜇𝜈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cr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cr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≈1.3×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de-DE" dirty="0"/>
                  <a:t> (“Schwinger </a:t>
                </a:r>
                <a:r>
                  <a:rPr lang="de-DE" dirty="0" err="1"/>
                  <a:t>field</a:t>
                </a:r>
                <a:r>
                  <a:rPr lang="de-DE" dirty="0"/>
                  <a:t>“)</a:t>
                </a:r>
              </a:p>
              <a:p>
                <a:pPr lvl="1"/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de-DE" dirty="0"/>
                  <a:t>: </a:t>
                </a:r>
                <a:r>
                  <a:rPr lang="de-DE" dirty="0" err="1"/>
                  <a:t>hard</a:t>
                </a:r>
                <a:r>
                  <a:rPr lang="de-DE" dirty="0"/>
                  <a:t>-photon </a:t>
                </a:r>
                <a:r>
                  <a:rPr lang="de-DE" dirty="0" err="1"/>
                  <a:t>emission</a:t>
                </a:r>
                <a:r>
                  <a:rPr lang="de-DE" dirty="0"/>
                  <a:t>, </a:t>
                </a:r>
                <a:r>
                  <a:rPr lang="de-DE" dirty="0" err="1"/>
                  <a:t>electron</a:t>
                </a:r>
                <a:r>
                  <a:rPr lang="de-DE" dirty="0"/>
                  <a:t>-positron pair </a:t>
                </a:r>
                <a:r>
                  <a:rPr lang="de-DE" dirty="0" err="1"/>
                  <a:t>creation</a:t>
                </a:r>
                <a:r>
                  <a:rPr lang="de-DE" dirty="0"/>
                  <a:t>, … </a:t>
                </a:r>
                <a:r>
                  <a:rPr lang="de-DE" dirty="0" err="1"/>
                  <a:t>become</a:t>
                </a:r>
                <a:r>
                  <a:rPr lang="de-DE" dirty="0"/>
                  <a:t> </a:t>
                </a:r>
                <a:r>
                  <a:rPr lang="de-DE" dirty="0" err="1"/>
                  <a:t>important</a:t>
                </a:r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≈1600</m:t>
                    </m:r>
                  </m:oMath>
                </a14:m>
                <a:r>
                  <a:rPr lang="de-DE" dirty="0"/>
                  <a:t>: fully non-</a:t>
                </a:r>
                <a:r>
                  <a:rPr lang="de-DE" dirty="0" err="1"/>
                  <a:t>perturbative</a:t>
                </a:r>
                <a:r>
                  <a:rPr lang="de-DE" dirty="0"/>
                  <a:t> QED</a:t>
                </a:r>
              </a:p>
              <a:p>
                <a:pPr lvl="1"/>
                <a:r>
                  <a:rPr lang="de-DE" dirty="0" err="1"/>
                  <a:t>no</a:t>
                </a:r>
                <a:r>
                  <a:rPr lang="de-DE" dirty="0"/>
                  <a:t> </a:t>
                </a:r>
                <a:r>
                  <a:rPr lang="de-DE" dirty="0" err="1"/>
                  <a:t>experiments</a:t>
                </a:r>
                <a:endParaRPr lang="de-DE" dirty="0"/>
              </a:p>
              <a:p>
                <a:pPr lvl="1"/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preliminary</a:t>
                </a:r>
                <a:r>
                  <a:rPr lang="de-DE" dirty="0"/>
                  <a:t> </a:t>
                </a:r>
                <a:r>
                  <a:rPr lang="de-DE" dirty="0" err="1"/>
                  <a:t>analytical</a:t>
                </a:r>
                <a:r>
                  <a:rPr lang="de-DE" dirty="0"/>
                  <a:t> </a:t>
                </a:r>
                <a:r>
                  <a:rPr lang="de-DE" dirty="0" err="1"/>
                  <a:t>studies</a:t>
                </a:r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C7872BB5-C962-E31F-8194-41D635361D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422399"/>
                <a:ext cx="4266474" cy="3492500"/>
              </a:xfrm>
              <a:blipFill>
                <a:blip r:embed="rId2"/>
                <a:stretch>
                  <a:fillRect l="-2679" t="-362" r="-17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3">
            <a:extLst>
              <a:ext uri="{FF2B5EF4-FFF2-40B4-BE49-F238E27FC236}">
                <a16:creationId xmlns:a16="http://schemas.microsoft.com/office/drawing/2014/main" id="{49931AFF-79E5-AAF7-0DDE-BCBF6091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131" y="1783723"/>
            <a:ext cx="1809778" cy="1016132"/>
          </a:xfrm>
          <a:prstGeom prst="rect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C7DE6C08-94A0-9AF0-66C7-6F7A6F797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154828"/>
            <a:ext cx="1775640" cy="114915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F513A85-5BBD-A2DB-563C-E29629A8D321}"/>
              </a:ext>
            </a:extLst>
          </p:cNvPr>
          <p:cNvSpPr txBox="1"/>
          <p:nvPr/>
        </p:nvSpPr>
        <p:spPr>
          <a:xfrm>
            <a:off x="6467932" y="1438668"/>
            <a:ext cx="158417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Photon </a:t>
            </a:r>
            <a:r>
              <a:rPr lang="de-DE" b="1" dirty="0" err="1"/>
              <a:t>emission</a:t>
            </a:r>
            <a:endParaRPr lang="de-DE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030E013-7016-AFA3-795C-250947374238}"/>
              </a:ext>
            </a:extLst>
          </p:cNvPr>
          <p:cNvSpPr txBox="1"/>
          <p:nvPr/>
        </p:nvSpPr>
        <p:spPr>
          <a:xfrm>
            <a:off x="6467932" y="2879823"/>
            <a:ext cx="1584176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Pair </a:t>
            </a:r>
            <a:r>
              <a:rPr lang="de-DE" b="1" dirty="0" err="1"/>
              <a:t>production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9F51C-C6B3-878D-DD82-BC91C8A2B92E}"/>
              </a:ext>
            </a:extLst>
          </p:cNvPr>
          <p:cNvSpPr txBox="1"/>
          <p:nvPr/>
        </p:nvSpPr>
        <p:spPr>
          <a:xfrm>
            <a:off x="6084168" y="4519236"/>
            <a:ext cx="3059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V. Ritus, </a:t>
            </a:r>
            <a:r>
              <a:rPr lang="de-DE" sz="1000" i="1" dirty="0"/>
              <a:t>Ann. Phys</a:t>
            </a:r>
            <a:r>
              <a:rPr lang="de-DE" sz="1000" dirty="0"/>
              <a:t>. </a:t>
            </a:r>
            <a:r>
              <a:rPr lang="de-DE" sz="1000" b="1" dirty="0"/>
              <a:t>69</a:t>
            </a:r>
            <a:r>
              <a:rPr lang="de-DE" sz="1000" dirty="0"/>
              <a:t>, 555 (1972)</a:t>
            </a:r>
          </a:p>
          <a:p>
            <a:pPr algn="r"/>
            <a:r>
              <a:rPr lang="de-DE" sz="1000" dirty="0"/>
              <a:t>V. </a:t>
            </a:r>
            <a:r>
              <a:rPr lang="de-DE" sz="1000" dirty="0" err="1"/>
              <a:t>Yakimenko</a:t>
            </a:r>
            <a:r>
              <a:rPr lang="de-DE" sz="1000" dirty="0"/>
              <a:t> et al., </a:t>
            </a:r>
            <a:r>
              <a:rPr lang="de-DE" sz="1000" i="1" dirty="0"/>
              <a:t>PRL</a:t>
            </a:r>
            <a:r>
              <a:rPr lang="de-DE" sz="1000" dirty="0"/>
              <a:t> </a:t>
            </a:r>
            <a:r>
              <a:rPr lang="de-DE" sz="1000" b="1" dirty="0"/>
              <a:t>122</a:t>
            </a:r>
            <a:r>
              <a:rPr lang="de-DE" sz="1000" dirty="0"/>
              <a:t>, 190404 (2019)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8E7539D-0C81-2485-476C-A2C0D4D08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06859832-43E1-DCBC-8DC6-0B504D73C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</p:spTree>
    <p:extLst>
      <p:ext uri="{BB962C8B-B14F-4D97-AF65-F5344CB8AC3E}">
        <p14:creationId xmlns:p14="http://schemas.microsoft.com/office/powerpoint/2010/main" val="176605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25D9B-6F9F-0763-EFAE-6C2BE7E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Modeling QED </a:t>
            </a:r>
            <a:r>
              <a:rPr lang="de-DE" dirty="0" err="1"/>
              <a:t>effects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B5A5367E-2C84-4D7A-82B1-E2FA633BC93B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e-DE" b="1" dirty="0">
                    <a:solidFill>
                      <a:srgbClr val="006AB3"/>
                    </a:solidFill>
                  </a:rPr>
                  <a:t>1. </a:t>
                </a:r>
                <a:r>
                  <a:rPr lang="de-DE" dirty="0" err="1"/>
                  <a:t>Randomized</a:t>
                </a:r>
                <a:r>
                  <a:rPr lang="de-DE" dirty="0"/>
                  <a:t> </a:t>
                </a:r>
                <a:r>
                  <a:rPr lang="de-DE" dirty="0" err="1"/>
                  <a:t>photon</a:t>
                </a:r>
                <a:r>
                  <a:rPr lang="de-DE" dirty="0"/>
                  <a:t> </a:t>
                </a:r>
                <a:r>
                  <a:rPr lang="de-DE" dirty="0" err="1"/>
                  <a:t>energy</a:t>
                </a:r>
                <a:r>
                  <a:rPr lang="de-DE" dirty="0"/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 , 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r>
                  <a:rPr lang="de-DE" b="1" dirty="0">
                    <a:solidFill>
                      <a:srgbClr val="006AB3"/>
                    </a:solidFill>
                  </a:rPr>
                  <a:t>2. </a:t>
                </a:r>
                <a:r>
                  <a:rPr lang="de-DE" dirty="0" err="1"/>
                  <a:t>Calculate</a:t>
                </a:r>
                <a:r>
                  <a:rPr lang="de-DE" dirty="0"/>
                  <a:t> </a:t>
                </a:r>
                <a:r>
                  <a:rPr lang="de-DE" dirty="0" err="1"/>
                  <a:t>probability</a:t>
                </a:r>
                <a:r>
                  <a:rPr lang="de-DE" dirty="0"/>
                  <a:t> rate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rad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Ai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rad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Ai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′(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b="1" dirty="0">
                    <a:solidFill>
                      <a:srgbClr val="006AB3"/>
                    </a:solidFill>
                  </a:rPr>
                  <a:t>3. </a:t>
                </a:r>
                <a:r>
                  <a:rPr lang="de-DE" dirty="0" err="1"/>
                  <a:t>Probability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decay</a:t>
                </a:r>
                <a:r>
                  <a:rPr lang="de-DE" dirty="0"/>
                  <a:t> </a:t>
                </a:r>
                <a:r>
                  <a:rPr lang="de-DE" dirty="0" err="1"/>
                  <a:t>process</a:t>
                </a: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decay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rad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r>
                  <a:rPr lang="de-DE" b="1" dirty="0">
                    <a:solidFill>
                      <a:srgbClr val="006AB3"/>
                    </a:solidFill>
                  </a:rPr>
                  <a:t>4. </a:t>
                </a:r>
                <a:r>
                  <a:rPr lang="de-DE" dirty="0"/>
                  <a:t>Second </a:t>
                </a:r>
                <a:r>
                  <a:rPr lang="de-DE" dirty="0" err="1"/>
                  <a:t>random</a:t>
                </a:r>
                <a:r>
                  <a:rPr lang="de-DE" dirty="0"/>
                  <a:t> </a:t>
                </a:r>
                <a:r>
                  <a:rPr lang="de-DE" dirty="0" err="1"/>
                  <a:t>number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photon</a:t>
                </a:r>
                <a:r>
                  <a:rPr lang="de-DE" dirty="0"/>
                  <a:t> </a:t>
                </a:r>
                <a:r>
                  <a:rPr lang="de-DE" dirty="0" err="1"/>
                  <a:t>emission</a:t>
                </a: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≷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decay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 algn="ctr">
                  <a:buNone/>
                </a:pPr>
                <a:r>
                  <a:rPr lang="de-DE" sz="1400" i="1" dirty="0"/>
                  <a:t>(</a:t>
                </a:r>
                <a:r>
                  <a:rPr lang="de-DE" sz="1400" i="1" dirty="0" err="1"/>
                  <a:t>Similar</a:t>
                </a:r>
                <a:r>
                  <a:rPr lang="de-DE" sz="1400" i="1" dirty="0"/>
                  <a:t> </a:t>
                </a:r>
                <a:r>
                  <a:rPr lang="de-DE" sz="1400" i="1" dirty="0" err="1"/>
                  <a:t>procedure</a:t>
                </a:r>
                <a:r>
                  <a:rPr lang="de-DE" sz="1400" i="1" dirty="0"/>
                  <a:t> </a:t>
                </a:r>
                <a:r>
                  <a:rPr lang="de-DE" sz="1400" i="1" dirty="0" err="1"/>
                  <a:t>for</a:t>
                </a:r>
                <a:r>
                  <a:rPr lang="de-DE" sz="1400" i="1" dirty="0"/>
                  <a:t> </a:t>
                </a:r>
                <a:r>
                  <a:rPr lang="de-DE" sz="1400" i="1" dirty="0" err="1"/>
                  <a:t>electron</a:t>
                </a:r>
                <a:r>
                  <a:rPr lang="de-DE" sz="1400" i="1" dirty="0"/>
                  <a:t>-positron pair </a:t>
                </a:r>
                <a:r>
                  <a:rPr lang="de-DE" sz="1400" i="1" dirty="0" err="1"/>
                  <a:t>creation</a:t>
                </a:r>
                <a:r>
                  <a:rPr lang="de-DE" sz="1400" i="1" dirty="0"/>
                  <a:t>)</a:t>
                </a:r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B5A5367E-2C84-4D7A-82B1-E2FA633BC9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2"/>
                <a:stretch>
                  <a:fillRect l="-1567" t="-2174" b="-10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23C61C-7ABF-8A04-79CE-45CD7FDC7C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Monte-Carlo QED loop (Photon </a:t>
            </a:r>
            <a:r>
              <a:rPr lang="de-DE" dirty="0" err="1"/>
              <a:t>emission</a:t>
            </a:r>
            <a:r>
              <a:rPr lang="de-DE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615CC3B-2300-96FC-085C-4107381B699E}"/>
              </a:ext>
            </a:extLst>
          </p:cNvPr>
          <p:cNvSpPr txBox="1"/>
          <p:nvPr/>
        </p:nvSpPr>
        <p:spPr>
          <a:xfrm>
            <a:off x="6191672" y="4678443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N. </a:t>
            </a:r>
            <a:r>
              <a:rPr lang="de-DE" sz="1000" dirty="0" err="1"/>
              <a:t>Elkina</a:t>
            </a:r>
            <a:r>
              <a:rPr lang="de-DE" sz="1000" dirty="0"/>
              <a:t>, </a:t>
            </a:r>
            <a:r>
              <a:rPr lang="de-DE" sz="1000" i="1" dirty="0"/>
              <a:t>PRAB</a:t>
            </a:r>
            <a:r>
              <a:rPr lang="de-DE" sz="1000" dirty="0"/>
              <a:t> </a:t>
            </a:r>
            <a:r>
              <a:rPr lang="de-DE" sz="1000" b="1" dirty="0"/>
              <a:t>14</a:t>
            </a:r>
            <a:r>
              <a:rPr lang="de-DE" sz="1000" dirty="0"/>
              <a:t>, 054401 (2011)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EC2CD3-9D46-B0DD-0954-CDD28D13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6186ED1-0DFE-9F7E-C4C1-E41F1A2D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</p:spTree>
    <p:extLst>
      <p:ext uri="{BB962C8B-B14F-4D97-AF65-F5344CB8AC3E}">
        <p14:creationId xmlns:p14="http://schemas.microsoft.com/office/powerpoint/2010/main" val="1473508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5ECAC-1D56-6859-118E-AD42CCE6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Modeling QED </a:t>
            </a:r>
            <a:r>
              <a:rPr lang="de-DE" dirty="0" err="1"/>
              <a:t>effects</a:t>
            </a:r>
            <a:r>
              <a:rPr lang="de-DE" dirty="0"/>
              <a:t> in </a:t>
            </a:r>
            <a:r>
              <a:rPr lang="de-DE" dirty="0">
                <a:solidFill>
                  <a:srgbClr val="FF0000"/>
                </a:solidFill>
              </a:rPr>
              <a:t>VLPL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0EB175-52DF-969A-C2F9-621D9C00A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Modified</a:t>
            </a:r>
            <a:r>
              <a:rPr lang="de-DE" dirty="0"/>
              <a:t> PIC </a:t>
            </a:r>
            <a:r>
              <a:rPr lang="de-DE" dirty="0" err="1"/>
              <a:t>cycle</a:t>
            </a:r>
            <a:endParaRPr lang="de-DE" dirty="0"/>
          </a:p>
        </p:txBody>
      </p:sp>
      <p:pic>
        <p:nvPicPr>
          <p:cNvPr id="6" name="Inhaltsplatzhalter 18">
            <a:extLst>
              <a:ext uri="{FF2B5EF4-FFF2-40B4-BE49-F238E27FC236}">
                <a16:creationId xmlns:a16="http://schemas.microsoft.com/office/drawing/2014/main" id="{BC353596-585A-A424-7CD4-86A9BEAF7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6" b="25990"/>
          <a:stretch/>
        </p:blipFill>
        <p:spPr>
          <a:xfrm>
            <a:off x="1508299" y="1525635"/>
            <a:ext cx="6127402" cy="3199595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7D1A84-4F84-AA36-904E-1BF5E463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7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B58C947-000B-D0D6-403A-527705C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</p:spTree>
    <p:extLst>
      <p:ext uri="{BB962C8B-B14F-4D97-AF65-F5344CB8AC3E}">
        <p14:creationId xmlns:p14="http://schemas.microsoft.com/office/powerpoint/2010/main" val="286606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EA104E6-581B-A82A-720C-8A9C4E3F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557478"/>
            <a:ext cx="4283968" cy="30441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F48301-1903-11AA-1A75-26EB16B6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Removing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Cherenkov </a:t>
            </a:r>
            <a:r>
              <a:rPr lang="de-DE" dirty="0" err="1"/>
              <a:t>Instability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69A11581-5264-73A9-AE4F-C2D0CFDDD81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67544" y="1164897"/>
                <a:ext cx="4482498" cy="3492500"/>
              </a:xfrm>
            </p:spPr>
            <p:txBody>
              <a:bodyPr/>
              <a:lstStyle/>
              <a:p>
                <a:r>
                  <a:rPr lang="de-DE" dirty="0"/>
                  <a:t>„Yee </a:t>
                </a:r>
                <a:r>
                  <a:rPr lang="de-DE" dirty="0" err="1"/>
                  <a:t>solver</a:t>
                </a:r>
                <a:r>
                  <a:rPr lang="de-DE" dirty="0"/>
                  <a:t>“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most</a:t>
                </a:r>
                <a:r>
                  <a:rPr lang="de-DE" dirty="0"/>
                  <a:t> </a:t>
                </a:r>
                <a:r>
                  <a:rPr lang="de-DE" dirty="0" err="1"/>
                  <a:t>commonly</a:t>
                </a:r>
                <a:r>
                  <a:rPr lang="de-DE" dirty="0"/>
                  <a:t> </a:t>
                </a:r>
                <a:r>
                  <a:rPr lang="de-DE" dirty="0" err="1"/>
                  <a:t>used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PIC</a:t>
                </a:r>
              </a:p>
              <a:p>
                <a:pPr lvl="1"/>
                <a:r>
                  <a:rPr lang="de-DE" dirty="0" err="1"/>
                  <a:t>Numerical</a:t>
                </a:r>
                <a:r>
                  <a:rPr lang="de-DE" dirty="0"/>
                  <a:t> </a:t>
                </a:r>
                <a:r>
                  <a:rPr lang="de-DE" dirty="0" err="1"/>
                  <a:t>dispersion</a:t>
                </a:r>
                <a:r>
                  <a:rPr lang="de-DE" dirty="0"/>
                  <a:t>: slow-down </a:t>
                </a:r>
                <a:r>
                  <a:rPr lang="de-DE" dirty="0" err="1"/>
                  <a:t>of</a:t>
                </a:r>
                <a:r>
                  <a:rPr lang="de-DE" dirty="0"/>
                  <a:t> a </a:t>
                </a:r>
                <a:r>
                  <a:rPr lang="de-DE" dirty="0" err="1"/>
                  <a:t>wave‘s</a:t>
                </a:r>
                <a:r>
                  <a:rPr lang="de-DE" dirty="0"/>
                  <a:t> </a:t>
                </a:r>
                <a:r>
                  <a:rPr lang="de-DE" dirty="0" err="1"/>
                  <a:t>propagation</a:t>
                </a:r>
                <a:r>
                  <a:rPr lang="de-DE" dirty="0"/>
                  <a:t> </a:t>
                </a:r>
                <a:r>
                  <a:rPr lang="de-DE" dirty="0" err="1"/>
                  <a:t>velocity</a:t>
                </a:r>
                <a:endParaRPr lang="de-DE" dirty="0"/>
              </a:p>
              <a:p>
                <a:pPr lvl="1"/>
                <a:r>
                  <a:rPr lang="de-DE" dirty="0"/>
                  <a:t>Dispersion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favour</a:t>
                </a:r>
                <a:r>
                  <a:rPr lang="de-DE" dirty="0"/>
                  <a:t> </a:t>
                </a:r>
                <a:r>
                  <a:rPr lang="de-DE" dirty="0" err="1"/>
                  <a:t>numerical</a:t>
                </a:r>
                <a:r>
                  <a:rPr lang="de-DE" dirty="0"/>
                  <a:t> </a:t>
                </a:r>
                <a:r>
                  <a:rPr lang="de-DE" dirty="0" err="1"/>
                  <a:t>instabilities</a:t>
                </a:r>
                <a:r>
                  <a:rPr lang="de-DE" dirty="0"/>
                  <a:t>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unphysical</a:t>
                </a:r>
                <a:r>
                  <a:rPr lang="de-DE" dirty="0"/>
                  <a:t> </a:t>
                </a:r>
                <a:r>
                  <a:rPr lang="de-DE" dirty="0" err="1"/>
                  <a:t>behaviour</a:t>
                </a:r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Cherenkov </a:t>
                </a:r>
                <a:r>
                  <a:rPr lang="de-DE" dirty="0" err="1"/>
                  <a:t>radiation</a:t>
                </a:r>
                <a:r>
                  <a:rPr lang="de-DE" dirty="0"/>
                  <a:t> </a:t>
                </a:r>
                <a:r>
                  <a:rPr lang="de-DE" dirty="0" err="1"/>
                  <a:t>emitted</a:t>
                </a:r>
                <a:r>
                  <a:rPr lang="de-DE" dirty="0"/>
                  <a:t> </a:t>
                </a:r>
                <a:r>
                  <a:rPr lang="de-DE" dirty="0" err="1"/>
                  <a:t>when</a:t>
                </a:r>
                <a:r>
                  <a:rPr lang="de-DE" dirty="0"/>
                  <a:t> </a:t>
                </a:r>
                <a:r>
                  <a:rPr lang="de-DE" dirty="0" err="1"/>
                  <a:t>charged</a:t>
                </a:r>
                <a:r>
                  <a:rPr lang="de-DE" dirty="0"/>
                  <a:t> </a:t>
                </a:r>
                <a:r>
                  <a:rPr lang="de-DE" dirty="0" err="1"/>
                  <a:t>particle</a:t>
                </a:r>
                <a:r>
                  <a:rPr lang="de-DE" dirty="0"/>
                  <a:t> </a:t>
                </a:r>
                <a:r>
                  <a:rPr lang="de-DE" dirty="0" err="1"/>
                  <a:t>moves</a:t>
                </a:r>
                <a:r>
                  <a:rPr lang="de-DE" dirty="0"/>
                  <a:t> </a:t>
                </a:r>
                <a:r>
                  <a:rPr lang="de-DE" dirty="0" err="1"/>
                  <a:t>faster</a:t>
                </a:r>
                <a:r>
                  <a:rPr lang="de-DE" dirty="0"/>
                  <a:t> </a:t>
                </a:r>
                <a:r>
                  <a:rPr lang="de-DE" dirty="0" err="1"/>
                  <a:t>than</a:t>
                </a:r>
                <a:r>
                  <a:rPr lang="de-DE" dirty="0"/>
                  <a:t> </a:t>
                </a:r>
                <a:r>
                  <a:rPr lang="de-DE" dirty="0" err="1"/>
                  <a:t>el.mag</a:t>
                </a:r>
                <a:r>
                  <a:rPr lang="de-DE" dirty="0"/>
                  <a:t>. </a:t>
                </a:r>
                <a:r>
                  <a:rPr lang="de-DE" dirty="0" err="1"/>
                  <a:t>phase</a:t>
                </a:r>
                <a:r>
                  <a:rPr lang="de-DE" dirty="0"/>
                  <a:t> </a:t>
                </a:r>
                <a:r>
                  <a:rPr lang="de-DE" dirty="0" err="1"/>
                  <a:t>velocity</a:t>
                </a:r>
                <a:r>
                  <a:rPr lang="de-DE" dirty="0"/>
                  <a:t> in medium</a:t>
                </a:r>
                <a:br>
                  <a:rPr lang="de-DE" dirty="0"/>
                </a:br>
                <a:endParaRPr lang="de-DE" dirty="0"/>
              </a:p>
              <a:p>
                <a:r>
                  <a:rPr lang="de-DE" dirty="0"/>
                  <a:t>NCI: </a:t>
                </a:r>
                <a:r>
                  <a:rPr lang="de-DE" dirty="0" err="1"/>
                  <a:t>particles</a:t>
                </a:r>
                <a:r>
                  <a:rPr lang="de-DE" dirty="0"/>
                  <a:t> </a:t>
                </a:r>
                <a:r>
                  <a:rPr lang="de-DE" dirty="0" err="1"/>
                  <a:t>move</a:t>
                </a:r>
                <a:r>
                  <a:rPr lang="de-DE" dirty="0"/>
                  <a:t> </a:t>
                </a:r>
                <a:r>
                  <a:rPr lang="de-DE" dirty="0" err="1"/>
                  <a:t>faster</a:t>
                </a:r>
                <a:r>
                  <a:rPr lang="de-DE" dirty="0"/>
                  <a:t> </a:t>
                </a:r>
                <a:r>
                  <a:rPr lang="de-DE" dirty="0" err="1"/>
                  <a:t>than</a:t>
                </a:r>
                <a:r>
                  <a:rPr lang="de-DE" dirty="0"/>
                  <a:t> </a:t>
                </a:r>
                <a:r>
                  <a:rPr lang="de-DE" dirty="0" err="1"/>
                  <a:t>numerical</a:t>
                </a:r>
                <a:r>
                  <a:rPr lang="de-DE" dirty="0"/>
                  <a:t> </a:t>
                </a:r>
                <a:r>
                  <a:rPr lang="de-DE" dirty="0" err="1"/>
                  <a:t>phase</a:t>
                </a:r>
                <a:r>
                  <a:rPr lang="de-DE" dirty="0"/>
                  <a:t> </a:t>
                </a:r>
                <a:r>
                  <a:rPr lang="de-DE" dirty="0" err="1"/>
                  <a:t>velocity</a:t>
                </a:r>
                <a:endParaRPr lang="de-DE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novel</a:t>
                </a:r>
                <a:r>
                  <a:rPr lang="de-DE" dirty="0"/>
                  <a:t> </a:t>
                </a:r>
                <a:r>
                  <a:rPr lang="de-DE" b="1" dirty="0"/>
                  <a:t>„</a:t>
                </a:r>
                <a:r>
                  <a:rPr lang="de-DE" b="1" dirty="0" err="1"/>
                  <a:t>rhombi</a:t>
                </a:r>
                <a:r>
                  <a:rPr lang="de-DE" b="1" dirty="0"/>
                  <a:t>-in-plane“ (RIP) </a:t>
                </a:r>
                <a:r>
                  <a:rPr lang="de-DE" b="1" dirty="0" err="1"/>
                  <a:t>solver</a:t>
                </a:r>
                <a:endParaRPr lang="de-DE" b="1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69A11581-5264-73A9-AE4F-C2D0CFDDD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67544" y="1164897"/>
                <a:ext cx="4482498" cy="3492500"/>
              </a:xfrm>
              <a:blipFill>
                <a:blip r:embed="rId3"/>
                <a:stretch>
                  <a:fillRect l="-2449" t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EBFF6853-F018-1469-7DCF-4A831B073399}"/>
              </a:ext>
            </a:extLst>
          </p:cNvPr>
          <p:cNvSpPr txBox="1"/>
          <p:nvPr/>
        </p:nvSpPr>
        <p:spPr>
          <a:xfrm>
            <a:off x="5695878" y="1101414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A. Pukhov, </a:t>
            </a:r>
            <a:r>
              <a:rPr lang="de-DE" sz="1000" i="1" dirty="0"/>
              <a:t>J. Comp. Phys.</a:t>
            </a:r>
            <a:r>
              <a:rPr lang="de-DE" sz="1000" dirty="0"/>
              <a:t> </a:t>
            </a:r>
            <a:r>
              <a:rPr lang="de-DE" sz="1000" b="1" dirty="0"/>
              <a:t>418</a:t>
            </a:r>
            <a:r>
              <a:rPr lang="de-DE" sz="1000" dirty="0"/>
              <a:t>, 109622 (2020)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A92E8EE-07BA-A3EA-740C-2F8285D6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8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178301C-9967-59D2-5ACC-13615B4C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</p:spTree>
    <p:extLst>
      <p:ext uri="{BB962C8B-B14F-4D97-AF65-F5344CB8AC3E}">
        <p14:creationId xmlns:p14="http://schemas.microsoft.com/office/powerpoint/2010/main" val="269863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1FAAF-2608-3A90-A920-7A001183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VLPL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Yee</a:t>
            </a:r>
            <a:r>
              <a:rPr lang="de-DE" dirty="0"/>
              <a:t> </a:t>
            </a:r>
            <a:r>
              <a:rPr lang="de-DE" dirty="0" err="1"/>
              <a:t>solvers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A915D1F-9531-F2D1-010B-DF61C4825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Ultra-</a:t>
            </a:r>
            <a:r>
              <a:rPr lang="de-DE" dirty="0" err="1"/>
              <a:t>relativistic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moving</a:t>
            </a:r>
            <a:r>
              <a:rPr lang="de-DE" dirty="0"/>
              <a:t> in </a:t>
            </a:r>
            <a:r>
              <a:rPr lang="de-DE" dirty="0" err="1"/>
              <a:t>vacuum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19A26A-2956-8538-2D80-171A92456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213" y="1484630"/>
            <a:ext cx="4653574" cy="34189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A395D0E-B4B9-6297-33D9-68C5AF5DCEC1}"/>
              </a:ext>
            </a:extLst>
          </p:cNvPr>
          <p:cNvSpPr txBox="1"/>
          <p:nvPr/>
        </p:nvSpPr>
        <p:spPr>
          <a:xfrm>
            <a:off x="899592" y="2114389"/>
            <a:ext cx="1224136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/>
              <a:t>Yee</a:t>
            </a:r>
            <a:r>
              <a:rPr lang="de-DE" b="1" dirty="0"/>
              <a:t> </a:t>
            </a:r>
            <a:r>
              <a:rPr lang="de-DE" b="1" dirty="0" err="1"/>
              <a:t>solver</a:t>
            </a:r>
            <a:r>
              <a:rPr lang="de-DE" b="1" dirty="0"/>
              <a:t>:</a:t>
            </a:r>
            <a:br>
              <a:rPr lang="de-DE" b="1" dirty="0"/>
            </a:br>
            <a:r>
              <a:rPr lang="de-DE" b="1" dirty="0" err="1"/>
              <a:t>full</a:t>
            </a:r>
            <a:r>
              <a:rPr lang="de-DE" b="1" dirty="0"/>
              <a:t> NCI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E75955-9340-F400-C1B4-BB8B48527322}"/>
              </a:ext>
            </a:extLst>
          </p:cNvPr>
          <p:cNvSpPr txBox="1"/>
          <p:nvPr/>
        </p:nvSpPr>
        <p:spPr>
          <a:xfrm>
            <a:off x="900440" y="3737217"/>
            <a:ext cx="1367304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VLPL </a:t>
            </a:r>
            <a:r>
              <a:rPr lang="de-DE" b="1" dirty="0" err="1"/>
              <a:t>solver</a:t>
            </a:r>
            <a:r>
              <a:rPr lang="de-DE" b="1" dirty="0"/>
              <a:t>:</a:t>
            </a:r>
          </a:p>
          <a:p>
            <a:pPr algn="l"/>
            <a:r>
              <a:rPr lang="de-DE" b="1" dirty="0" err="1"/>
              <a:t>stable</a:t>
            </a:r>
            <a:endParaRPr lang="de-DE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69BFA7-CE3C-B678-E13F-8EAAA1D8FE57}"/>
              </a:ext>
            </a:extLst>
          </p:cNvPr>
          <p:cNvSpPr txBox="1"/>
          <p:nvPr/>
        </p:nvSpPr>
        <p:spPr>
          <a:xfrm>
            <a:off x="5823450" y="1166412"/>
            <a:ext cx="3059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/>
              <a:t>M. Filipovic et al., </a:t>
            </a:r>
            <a:r>
              <a:rPr lang="de-DE" sz="1000" i="1" dirty="0"/>
              <a:t>PRAB</a:t>
            </a:r>
            <a:r>
              <a:rPr lang="de-DE" sz="1000" dirty="0"/>
              <a:t> </a:t>
            </a:r>
            <a:r>
              <a:rPr lang="de-DE" sz="1000" b="1" dirty="0"/>
              <a:t>25</a:t>
            </a:r>
            <a:r>
              <a:rPr lang="de-DE" sz="1000" dirty="0"/>
              <a:t>, 054405 (2022)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09683B4-7818-DB7F-6EC9-881EFD11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9</a:t>
            </a:fld>
            <a:endParaRPr lang="de-DE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D0AA3DD9-1F5B-A2C0-1E56-3F98A2F2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Interaction of Extremely Intense Flows of Electromagnetic Energy and QED Processes in Supercritical Fields</a:t>
            </a:r>
          </a:p>
        </p:txBody>
      </p:sp>
    </p:spTree>
    <p:extLst>
      <p:ext uri="{BB962C8B-B14F-4D97-AF65-F5344CB8AC3E}">
        <p14:creationId xmlns:p14="http://schemas.microsoft.com/office/powerpoint/2010/main" val="2072643429"/>
      </p:ext>
    </p:extLst>
  </p:cSld>
  <p:clrMapOvr>
    <a:masterClrMapping/>
  </p:clrMapOvr>
</p:sld>
</file>

<file path=ppt/theme/theme1.xml><?xml version="1.0" encoding="utf-8"?>
<a:theme xmlns:a="http://schemas.openxmlformats.org/drawingml/2006/main" name="HHU_PPT_Vorlage">
  <a:themeElements>
    <a:clrScheme name="HHU">
      <a:dk1>
        <a:sysClr val="windowText" lastClr="000000"/>
      </a:dk1>
      <a:lt1>
        <a:sysClr val="window" lastClr="FFFFFF"/>
      </a:lt1>
      <a:dk2>
        <a:srgbClr val="006AB3"/>
      </a:dk2>
      <a:lt2>
        <a:srgbClr val="CCCCCC"/>
      </a:lt2>
      <a:accent1>
        <a:srgbClr val="003964"/>
      </a:accent1>
      <a:accent2>
        <a:srgbClr val="57BAB1"/>
      </a:accent2>
      <a:accent3>
        <a:srgbClr val="EE7F00"/>
      </a:accent3>
      <a:accent4>
        <a:srgbClr val="BE0A26"/>
      </a:accent4>
      <a:accent5>
        <a:srgbClr val="8CB110"/>
      </a:accent5>
      <a:accent6>
        <a:srgbClr val="B5CBD6"/>
      </a:accent6>
      <a:hlink>
        <a:srgbClr val="AEABAB"/>
      </a:hlink>
      <a:folHlink>
        <a:srgbClr val="D0CECE"/>
      </a:folHlink>
    </a:clrScheme>
    <a:fontScheme name="HH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aesentationsvorlage_PowerPoint_16zu9" id="{5432C240-BDD5-054F-A406-4E4602BFBD9E}" vid="{631E2146-DEDF-B143-8946-8023D2D095A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HHU_PPT_Vorlage</Template>
  <TotalTime>0</TotalTime>
  <Words>1465</Words>
  <Application>Microsoft Office PowerPoint</Application>
  <PresentationFormat>Custom</PresentationFormat>
  <Paragraphs>198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Cambria Math</vt:lpstr>
      <vt:lpstr>Wingdings</vt:lpstr>
      <vt:lpstr>Wingdings 2</vt:lpstr>
      <vt:lpstr>HHU_PPT_Vorlage</vt:lpstr>
      <vt:lpstr>Laser production  and magnetic self-confinement  of e−e+ plasma using structured targets</vt:lpstr>
      <vt:lpstr>Magnetic mirror and e-e+ plasma confinement</vt:lpstr>
      <vt:lpstr>Research subjects of our group</vt:lpstr>
      <vt:lpstr>Evolution of laser intensity</vt:lpstr>
      <vt:lpstr>Quantum electrodynamics (QED)</vt:lpstr>
      <vt:lpstr>Modeling QED effects</vt:lpstr>
      <vt:lpstr>Modeling QED effects in VLPL</vt:lpstr>
      <vt:lpstr>Removing Numerical Cherenkov Instability</vt:lpstr>
      <vt:lpstr>VLPL vs Yee solvers</vt:lpstr>
      <vt:lpstr>VLPL vs Yee solver</vt:lpstr>
      <vt:lpstr>Grazing incidence</vt:lpstr>
      <vt:lpstr>Grazing incidence</vt:lpstr>
      <vt:lpstr>Grazing incidence</vt:lpstr>
      <vt:lpstr>Grazing incidence</vt:lpstr>
      <vt:lpstr>Structured target: conical cavity</vt:lpstr>
      <vt:lpstr>Interaction dynamics </vt:lpstr>
      <vt:lpstr>Magnetic mirror and e-e+ plasma confinement</vt:lpstr>
      <vt:lpstr>Axial B-field: the magnetic mirror</vt:lpstr>
      <vt:lpstr>Azimuthal B-field: stopper for positrons</vt:lpstr>
      <vt:lpstr>Why is this a true e-e+ plasma?</vt:lpstr>
      <vt:lpstr>Dependence on laser parameters</vt:lpstr>
      <vt:lpstr>Dependence on cone parameters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 of Extremely Intense Flows of Electromagnetic Energy and QED</dc:title>
  <dc:creator>Lars Reichwein</dc:creator>
  <cp:lastModifiedBy>pukhov</cp:lastModifiedBy>
  <cp:revision>234</cp:revision>
  <dcterms:created xsi:type="dcterms:W3CDTF">2022-07-26T10:28:03Z</dcterms:created>
  <dcterms:modified xsi:type="dcterms:W3CDTF">2025-04-16T17:45:28Z</dcterms:modified>
</cp:coreProperties>
</file>