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33"/>
  </p:notesMasterIdLst>
  <p:handoutMasterIdLst>
    <p:handoutMasterId r:id="rId34"/>
  </p:handoutMasterIdLst>
  <p:sldIdLst>
    <p:sldId id="328" r:id="rId6"/>
    <p:sldId id="370" r:id="rId7"/>
    <p:sldId id="427" r:id="rId8"/>
    <p:sldId id="445" r:id="rId9"/>
    <p:sldId id="446" r:id="rId10"/>
    <p:sldId id="424" r:id="rId11"/>
    <p:sldId id="425" r:id="rId12"/>
    <p:sldId id="426" r:id="rId13"/>
    <p:sldId id="438" r:id="rId14"/>
    <p:sldId id="439" r:id="rId15"/>
    <p:sldId id="440" r:id="rId16"/>
    <p:sldId id="365" r:id="rId17"/>
    <p:sldId id="442" r:id="rId18"/>
    <p:sldId id="430" r:id="rId19"/>
    <p:sldId id="441" r:id="rId20"/>
    <p:sldId id="420" r:id="rId21"/>
    <p:sldId id="449" r:id="rId22"/>
    <p:sldId id="431" r:id="rId23"/>
    <p:sldId id="443" r:id="rId24"/>
    <p:sldId id="450" r:id="rId25"/>
    <p:sldId id="357" r:id="rId26"/>
    <p:sldId id="386" r:id="rId27"/>
    <p:sldId id="314" r:id="rId28"/>
    <p:sldId id="429" r:id="rId29"/>
    <p:sldId id="376" r:id="rId30"/>
    <p:sldId id="407" r:id="rId31"/>
    <p:sldId id="408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BRO Quentin 611064" initials="LQ6" lastIdx="1" clrIdx="0">
    <p:extLst>
      <p:ext uri="{19B8F6BF-5375-455C-9EA6-DF929625EA0E}">
        <p15:presenceInfo xmlns:p15="http://schemas.microsoft.com/office/powerpoint/2012/main" userId="LABRO Quentin 611064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FDF"/>
    <a:srgbClr val="FFF5D6"/>
    <a:srgbClr val="0001F0"/>
    <a:srgbClr val="FF8C00"/>
    <a:srgbClr val="FFC9FF"/>
    <a:srgbClr val="FFABFF"/>
    <a:srgbClr val="FF99FF"/>
    <a:srgbClr val="FFCCFF"/>
    <a:srgbClr val="000000"/>
    <a:srgbClr val="001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69" autoAdjust="0"/>
    <p:restoredTop sz="97314" autoAdjust="0"/>
  </p:normalViewPr>
  <p:slideViewPr>
    <p:cSldViewPr snapToGrid="0">
      <p:cViewPr varScale="1">
        <p:scale>
          <a:sx n="96" d="100"/>
          <a:sy n="96" d="100"/>
        </p:scale>
        <p:origin x="84" y="13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9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0332"/>
    </p:cViewPr>
  </p:sorterViewPr>
  <p:notesViewPr>
    <p:cSldViewPr snapToGrid="0" showGuides="1">
      <p:cViewPr varScale="1">
        <p:scale>
          <a:sx n="56" d="100"/>
          <a:sy n="56" d="100"/>
        </p:scale>
        <p:origin x="183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11/04/2025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11/04/2025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0620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5273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1624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6935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8302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0515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2799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3760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0471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7265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3067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2574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0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8B2DDE-E2DF-4921-9CB3-504B07B57D37}" type="datetime1">
              <a:rPr lang="fr-FR" smtClean="0"/>
              <a:t>11/04/2025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CSI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FEB3E8-2833-47B9-98D6-4C1BBAF183D6}" type="datetime1">
              <a:rPr lang="fr-FR" smtClean="0"/>
              <a:t>11/04/2025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CSI 2024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55CA665-0F25-4241-9C2E-4F62D6970D83}" type="datetime1">
              <a:rPr lang="fr-FR" smtClean="0"/>
              <a:t>11/04/2025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CSI 2024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A8F6-E1B6-4D5F-905B-452E2977B022}" type="datetime1">
              <a:rPr lang="fr-FR" smtClean="0"/>
              <a:t>11/04/2025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CSI 2024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CA3F1B1-90B0-432A-8372-01C5128BEF00}" type="datetime1">
              <a:rPr lang="fr-FR" smtClean="0"/>
              <a:t>11/04/2025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CSI 2024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BFD53A-14A2-4BBF-B080-F5242F618319}" type="datetime1">
              <a:rPr lang="fr-FR" smtClean="0"/>
              <a:t>11/04/2025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CSI 2024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4C572-4D7D-4135-BE81-BBFFEAB73DF6}" type="datetime1">
              <a:rPr lang="fr-FR" smtClean="0"/>
              <a:t>11/04/2025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CSI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E852666-874F-A297-BDD1-598A6DD9D1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71179-A403-439F-9AE7-F446AEBB67CB}" type="datetime1">
              <a:rPr lang="fr-FR" smtClean="0"/>
              <a:t>11/04/2025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CSI 2024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-35541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149F2-A5C5-4FB5-82AC-C055AD44AECF}" type="datetime1">
              <a:rPr lang="fr-FR" smtClean="0"/>
              <a:t>11/04/2025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CSI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6EA6-82CC-4179-943C-076E792D3FA4}" type="datetime1">
              <a:rPr lang="fr-FR" smtClean="0"/>
              <a:t>11/04/2025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CSI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2ECFFF-54D7-4E6A-8D0A-80B9F275191B}" type="datetime1">
              <a:rPr lang="fr-FR" smtClean="0"/>
              <a:t>11/04/2025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CSI 2024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7E42-2416-49AB-8B9D-AC11F2E7F7A6}" type="datetime1">
              <a:rPr lang="fr-FR" smtClean="0"/>
              <a:t>11/04/2025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CSI 2024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30490-8D68-494C-A876-4D26D5A8C113}" type="datetime1">
              <a:rPr lang="fr-FR" smtClean="0"/>
              <a:t>11/04/2025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CSI 2024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fld id="{DC3448B7-15AE-4467-8102-E660D8326594}" type="datetime1">
              <a:rPr lang="fr-FR" smtClean="0"/>
              <a:t>11/04/2025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CSI 2024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fld id="{BD2FAE61-B1D7-464E-BCFB-33D307635C9B}" type="datetime1">
              <a:rPr lang="fr-FR" smtClean="0"/>
              <a:t>11/04/2025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CSI 2024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709BBE-BA82-4AEB-B128-67CB87AE26AD}" type="datetime1">
              <a:rPr lang="fr-FR" smtClean="0"/>
              <a:t>11/04/2025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CSI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D7DCF2-8C06-4428-B91A-3DBD80A8556D}" type="datetime1">
              <a:rPr lang="fr-FR" smtClean="0"/>
              <a:t>11/04/2025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CSI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D59704-5FF9-4B4A-A82D-47DE8CDAA250}" type="datetime1">
              <a:rPr lang="fr-FR" smtClean="0"/>
              <a:t>11/04/2025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CSI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99884E-21BB-4169-9DE4-6E795EF43455}" type="datetime1">
              <a:rPr lang="fr-FR" smtClean="0"/>
              <a:t>11/04/2025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CSI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652A3A-A89D-452B-8FB8-DFDC7BAFC5C5}" type="datetime1">
              <a:rPr lang="fr-FR" smtClean="0"/>
              <a:t>11/04/2025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CSI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4053600" cy="1804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3DC632-793A-4DD8-BCC6-61C172D063EE}" type="datetime1">
              <a:rPr lang="fr-FR" smtClean="0"/>
              <a:t>11/04/2025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CSI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07BDE8-8F86-4136-AE2A-48DB7D1754BE}" type="datetime1">
              <a:rPr lang="fr-FR" smtClean="0"/>
              <a:t>11/04/2025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CSI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03FC5-D689-42A8-AE7E-87C96FB38826}" type="datetime1">
              <a:rPr lang="fr-FR" smtClean="0"/>
              <a:t>11/04/2025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CSI 2024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5BB72-3EDF-484C-A07C-4B686E2DB556}" type="datetime1">
              <a:rPr lang="fr-FR" smtClean="0"/>
              <a:t>11/04/2025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CSI 2024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741231"/>
            <a:ext cx="4029633" cy="179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897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2EC309-4A43-4F9F-B494-0F320C64B97D}" type="datetime1">
              <a:rPr lang="fr-FR" smtClean="0"/>
              <a:t>11/04/2025</a:t>
            </a:fld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CSI 2024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2495-2393-496B-B1AA-4ED4B2B48DBA}" type="datetime1">
              <a:rPr lang="fr-FR" smtClean="0"/>
              <a:t>11/04/2025</a:t>
            </a:fld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CSI 2024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BAAE07-85DB-499E-9095-D8FAFB0A9E31}" type="datetime1">
              <a:rPr lang="fr-FR" smtClean="0"/>
              <a:t>11/04/2025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CSI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C54FAC3-CC2F-4375-82FF-D9F8B27E0613}" type="datetime1">
              <a:rPr lang="fr-FR" smtClean="0"/>
              <a:t>11/04/2025</a:t>
            </a:fld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CSI 2024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348DF9-A237-447B-9F28-238F8DABA947}" type="datetime1">
              <a:rPr lang="fr-FR" smtClean="0"/>
              <a:t>11/04/2025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CSI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F4364-FEB9-4CB7-B73F-81BDA917F9C6}" type="datetime1">
              <a:rPr lang="fr-FR" smtClean="0"/>
              <a:t>11/04/2025</a:t>
            </a:fld>
            <a:endParaRPr lang="fr-FR" dirty="0" smtClean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CSI 2024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0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69" r:id="rId12"/>
    <p:sldLayoutId id="2147483653" r:id="rId13"/>
    <p:sldLayoutId id="2147483685" r:id="rId14"/>
    <p:sldLayoutId id="2147483684" r:id="rId15"/>
    <p:sldLayoutId id="2147483671" r:id="rId16"/>
    <p:sldLayoutId id="2147483690" r:id="rId17"/>
    <p:sldLayoutId id="2147483672" r:id="rId18"/>
    <p:sldLayoutId id="2147483687" r:id="rId19"/>
    <p:sldLayoutId id="2147483686" r:id="rId20"/>
    <p:sldLayoutId id="2147483654" r:id="rId21"/>
    <p:sldLayoutId id="2147483655" r:id="rId22"/>
    <p:sldLayoutId id="2147483691" r:id="rId23"/>
    <p:sldLayoutId id="2147483692" r:id="rId24"/>
    <p:sldLayoutId id="2147483667" r:id="rId25"/>
    <p:sldLayoutId id="2147483673" r:id="rId26"/>
    <p:sldLayoutId id="2147483674" r:id="rId27"/>
    <p:sldLayoutId id="2147483675" r:id="rId28"/>
    <p:sldLayoutId id="2147483681" r:id="rId29"/>
    <p:sldLayoutId id="2147483682" r:id="rId30"/>
    <p:sldLayoutId id="2147483693" r:id="rId31"/>
    <p:sldLayoutId id="2147483688" r:id="rId32"/>
    <p:sldLayoutId id="2147483689" r:id="rId33"/>
    <p:sldLayoutId id="2147483662" r:id="rId34"/>
    <p:sldLayoutId id="2147483695" r:id="rId35"/>
    <p:sldLayoutId id="2147483694" r:id="rId36"/>
    <p:sldLayoutId id="2147483668" r:id="rId3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38.png"/><Relationship Id="rId7" Type="http://schemas.openxmlformats.org/officeDocument/2006/relationships/image" Target="../media/image58.png"/><Relationship Id="rId12" Type="http://schemas.openxmlformats.org/officeDocument/2006/relationships/image" Target="../media/image37.png"/><Relationship Id="rId17" Type="http://schemas.openxmlformats.org/officeDocument/2006/relationships/image" Target="../media/image47.png"/><Relationship Id="rId2" Type="http://schemas.openxmlformats.org/officeDocument/2006/relationships/image" Target="../media/image46.gif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11" Type="http://schemas.openxmlformats.org/officeDocument/2006/relationships/image" Target="../media/image61.png"/><Relationship Id="rId15" Type="http://schemas.openxmlformats.org/officeDocument/2006/relationships/image" Target="../media/image41.png"/><Relationship Id="rId9" Type="http://schemas.openxmlformats.org/officeDocument/2006/relationships/image" Target="../media/image451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37.png"/><Relationship Id="rId18" Type="http://schemas.openxmlformats.org/officeDocument/2006/relationships/image" Target="../media/image45.png"/><Relationship Id="rId7" Type="http://schemas.openxmlformats.org/officeDocument/2006/relationships/image" Target="../media/image58.png"/><Relationship Id="rId12" Type="http://schemas.openxmlformats.org/officeDocument/2006/relationships/image" Target="../media/image471.png"/><Relationship Id="rId17" Type="http://schemas.openxmlformats.org/officeDocument/2006/relationships/image" Target="../media/image44.png"/><Relationship Id="rId2" Type="http://schemas.openxmlformats.org/officeDocument/2006/relationships/image" Target="../media/image46.gif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11" Type="http://schemas.openxmlformats.org/officeDocument/2006/relationships/image" Target="../media/image61.png"/><Relationship Id="rId15" Type="http://schemas.openxmlformats.org/officeDocument/2006/relationships/image" Target="../media/image40.png"/><Relationship Id="rId9" Type="http://schemas.openxmlformats.org/officeDocument/2006/relationships/image" Target="../media/image59.png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7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26" Type="http://schemas.openxmlformats.org/officeDocument/2006/relationships/image" Target="../media/image91.png"/><Relationship Id="rId39" Type="http://schemas.openxmlformats.org/officeDocument/2006/relationships/image" Target="../media/image104.png"/><Relationship Id="rId3" Type="http://schemas.openxmlformats.org/officeDocument/2006/relationships/image" Target="../media/image71.png"/><Relationship Id="rId21" Type="http://schemas.openxmlformats.org/officeDocument/2006/relationships/image" Target="../media/image87.png"/><Relationship Id="rId34" Type="http://schemas.openxmlformats.org/officeDocument/2006/relationships/image" Target="../media/image9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5" Type="http://schemas.openxmlformats.org/officeDocument/2006/relationships/image" Target="../media/image90.png"/><Relationship Id="rId33" Type="http://schemas.openxmlformats.org/officeDocument/2006/relationships/image" Target="../media/image98.png"/><Relationship Id="rId38" Type="http://schemas.openxmlformats.org/officeDocument/2006/relationships/image" Target="../media/image10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29" Type="http://schemas.openxmlformats.org/officeDocument/2006/relationships/image" Target="../media/image9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image" Target="../media/image89.png"/><Relationship Id="rId32" Type="http://schemas.openxmlformats.org/officeDocument/2006/relationships/image" Target="../media/image97.png"/><Relationship Id="rId37" Type="http://schemas.openxmlformats.org/officeDocument/2006/relationships/image" Target="../media/image102.png"/><Relationship Id="rId40" Type="http://schemas.openxmlformats.org/officeDocument/2006/relationships/image" Target="../media/image105.png"/><Relationship Id="rId15" Type="http://schemas.openxmlformats.org/officeDocument/2006/relationships/image" Target="../media/image81.png"/><Relationship Id="rId5" Type="http://schemas.openxmlformats.org/officeDocument/2006/relationships/image" Target="../media/image710.png"/><Relationship Id="rId23" Type="http://schemas.openxmlformats.org/officeDocument/2006/relationships/image" Target="../media/image88.png"/><Relationship Id="rId28" Type="http://schemas.openxmlformats.org/officeDocument/2006/relationships/image" Target="../media/image93.png"/><Relationship Id="rId36" Type="http://schemas.openxmlformats.org/officeDocument/2006/relationships/image" Target="../media/image101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31" Type="http://schemas.openxmlformats.org/officeDocument/2006/relationships/image" Target="../media/image96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48.png"/><Relationship Id="rId4" Type="http://schemas.openxmlformats.org/officeDocument/2006/relationships/image" Target="../media/image700.png"/><Relationship Id="rId27" Type="http://schemas.openxmlformats.org/officeDocument/2006/relationships/image" Target="../media/image57.png"/><Relationship Id="rId30" Type="http://schemas.openxmlformats.org/officeDocument/2006/relationships/image" Target="../media/image95.png"/><Relationship Id="rId35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0.png"/><Relationship Id="rId5" Type="http://schemas.openxmlformats.org/officeDocument/2006/relationships/image" Target="../media/image790.png"/><Relationship Id="rId4" Type="http://schemas.openxmlformats.org/officeDocument/2006/relationships/image" Target="../media/image1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Relationship Id="rId9" Type="http://schemas.openxmlformats.org/officeDocument/2006/relationships/image" Target="../media/image4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0.png"/><Relationship Id="rId5" Type="http://schemas.openxmlformats.org/officeDocument/2006/relationships/image" Target="../media/image790.png"/><Relationship Id="rId4" Type="http://schemas.openxmlformats.org/officeDocument/2006/relationships/image" Target="../media/image1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9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0.png"/><Relationship Id="rId3" Type="http://schemas.openxmlformats.org/officeDocument/2006/relationships/image" Target="../media/image290.png"/><Relationship Id="rId12" Type="http://schemas.openxmlformats.org/officeDocument/2006/relationships/image" Target="../media/image450.png"/><Relationship Id="rId17" Type="http://schemas.openxmlformats.org/officeDocument/2006/relationships/image" Target="../media/image50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90.png"/><Relationship Id="rId1" Type="http://schemas.openxmlformats.org/officeDocument/2006/relationships/slideLayout" Target="../slideLayouts/slideLayout11.xml"/><Relationship Id="rId11" Type="http://schemas.openxmlformats.org/officeDocument/2006/relationships/image" Target="../media/image350.png"/><Relationship Id="rId5" Type="http://schemas.openxmlformats.org/officeDocument/2006/relationships/image" Target="../media/image170.png"/><Relationship Id="rId15" Type="http://schemas.openxmlformats.org/officeDocument/2006/relationships/image" Target="../media/image480.png"/><Relationship Id="rId10" Type="http://schemas.openxmlformats.org/officeDocument/2006/relationships/image" Target="../media/image341.png"/><Relationship Id="rId4" Type="http://schemas.openxmlformats.org/officeDocument/2006/relationships/image" Target="../media/image300.png"/><Relationship Id="rId14" Type="http://schemas.openxmlformats.org/officeDocument/2006/relationships/image" Target="../media/image4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0.png"/><Relationship Id="rId3" Type="http://schemas.openxmlformats.org/officeDocument/2006/relationships/image" Target="../media/image840.png"/><Relationship Id="rId7" Type="http://schemas.openxmlformats.org/officeDocument/2006/relationships/image" Target="../media/image8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3.png"/><Relationship Id="rId10" Type="http://schemas.openxmlformats.org/officeDocument/2006/relationships/image" Target="../media/image114.png"/><Relationship Id="rId4" Type="http://schemas.openxmlformats.org/officeDocument/2006/relationships/image" Target="../media/image112.png"/><Relationship Id="rId9" Type="http://schemas.openxmlformats.org/officeDocument/2006/relationships/image" Target="../media/image90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91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0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0.png"/><Relationship Id="rId3" Type="http://schemas.openxmlformats.org/officeDocument/2006/relationships/image" Target="../media/image17.png"/><Relationship Id="rId12" Type="http://schemas.openxmlformats.org/officeDocument/2006/relationships/image" Target="../media/image2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11" Type="http://schemas.openxmlformats.org/officeDocument/2006/relationships/image" Target="../media/image19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0.png"/><Relationship Id="rId18" Type="http://schemas.openxmlformats.org/officeDocument/2006/relationships/image" Target="../media/image31.png"/><Relationship Id="rId3" Type="http://schemas.openxmlformats.org/officeDocument/2006/relationships/image" Target="../media/image17.png"/><Relationship Id="rId21" Type="http://schemas.openxmlformats.org/officeDocument/2006/relationships/image" Target="../media/image28.png"/><Relationship Id="rId12" Type="http://schemas.openxmlformats.org/officeDocument/2006/relationships/image" Target="../media/image200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0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11" Type="http://schemas.openxmlformats.org/officeDocument/2006/relationships/image" Target="../media/image191.png"/><Relationship Id="rId5" Type="http://schemas.openxmlformats.org/officeDocument/2006/relationships/image" Target="../media/image18.png"/><Relationship Id="rId15" Type="http://schemas.openxmlformats.org/officeDocument/2006/relationships/image" Target="../media/image22.png"/><Relationship Id="rId23" Type="http://schemas.openxmlformats.org/officeDocument/2006/relationships/image" Target="../media/image32.png"/><Relationship Id="rId19" Type="http://schemas.openxmlformats.org/officeDocument/2006/relationships/image" Target="../media/image26.png"/><Relationship Id="rId4" Type="http://schemas.openxmlformats.org/officeDocument/2006/relationships/image" Target="../media/image21.png"/><Relationship Id="rId14" Type="http://schemas.openxmlformats.org/officeDocument/2006/relationships/image" Target="../media/image20.png"/><Relationship Id="rId2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image" Target="../media/image29.png"/><Relationship Id="rId3" Type="http://schemas.openxmlformats.org/officeDocument/2006/relationships/image" Target="../media/image21.png"/><Relationship Id="rId21" Type="http://schemas.openxmlformats.org/officeDocument/2006/relationships/image" Target="../media/image330.png"/><Relationship Id="rId12" Type="http://schemas.openxmlformats.org/officeDocument/2006/relationships/image" Target="../media/image250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15" Type="http://schemas.openxmlformats.org/officeDocument/2006/relationships/image" Target="../media/image26.png"/><Relationship Id="rId23" Type="http://schemas.openxmlformats.org/officeDocument/2006/relationships/image" Target="../media/image35.png"/><Relationship Id="rId19" Type="http://schemas.openxmlformats.org/officeDocument/2006/relationships/image" Target="../media/image32.png"/><Relationship Id="rId4" Type="http://schemas.openxmlformats.org/officeDocument/2006/relationships/image" Target="../media/image22.png"/><Relationship Id="rId14" Type="http://schemas.openxmlformats.org/officeDocument/2006/relationships/image" Target="../media/image31.png"/><Relationship Id="rId22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3" Type="http://schemas.openxmlformats.org/officeDocument/2006/relationships/image" Target="../media/image24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11" Type="http://schemas.openxmlformats.org/officeDocument/2006/relationships/image" Target="../media/image420.png"/><Relationship Id="rId15" Type="http://schemas.openxmlformats.org/officeDocument/2006/relationships/image" Target="../media/image39.png"/><Relationship Id="rId4" Type="http://schemas.openxmlformats.org/officeDocument/2006/relationships/image" Target="../media/image25.png"/><Relationship Id="rId1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54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1067396" y="1942169"/>
            <a:ext cx="9775272" cy="1587501"/>
          </a:xfrm>
        </p:spPr>
        <p:txBody>
          <a:bodyPr>
            <a:noAutofit/>
          </a:bodyPr>
          <a:lstStyle/>
          <a:p>
            <a:pPr algn="ctr"/>
            <a:r>
              <a:rPr lang="en-GB" dirty="0"/>
              <a:t>Simulating relativistic beam-plasma instabilities with the </a:t>
            </a:r>
            <a:r>
              <a:rPr lang="en-GB" dirty="0" smtClean="0"/>
              <a:t>quasi-static </a:t>
            </a:r>
            <a:r>
              <a:rPr lang="en-GB" dirty="0"/>
              <a:t>PIC code </a:t>
            </a:r>
            <a:r>
              <a:rPr lang="en-GB" dirty="0" err="1"/>
              <a:t>QuaSSis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249680" y="3729250"/>
            <a:ext cx="946404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Quentin LABRO</a:t>
            </a:r>
            <a:r>
              <a:rPr lang="fr-FR" baseline="30000" dirty="0" smtClean="0"/>
              <a:t>1, 2</a:t>
            </a:r>
            <a:r>
              <a:rPr lang="fr-FR" dirty="0" smtClean="0"/>
              <a:t>, Xavier DAVOINE</a:t>
            </a:r>
            <a:r>
              <a:rPr lang="fr-FR" baseline="30000" dirty="0" smtClean="0"/>
              <a:t>1, 2</a:t>
            </a:r>
            <a:r>
              <a:rPr lang="fr-FR" dirty="0"/>
              <a:t>, </a:t>
            </a:r>
            <a:r>
              <a:rPr lang="fr-FR" dirty="0" smtClean="0"/>
              <a:t>Laurent GREMILLET</a:t>
            </a:r>
            <a:r>
              <a:rPr lang="fr-FR" baseline="30000" dirty="0" smtClean="0"/>
              <a:t>1</a:t>
            </a:r>
            <a:r>
              <a:rPr lang="fr-FR" baseline="30000" dirty="0"/>
              <a:t>, 2</a:t>
            </a:r>
            <a:r>
              <a:rPr lang="fr-FR" dirty="0"/>
              <a:t>, Luc </a:t>
            </a:r>
            <a:r>
              <a:rPr lang="fr-FR" dirty="0" smtClean="0"/>
              <a:t>BERGÉ</a:t>
            </a:r>
            <a:r>
              <a:rPr lang="fr-FR" baseline="30000" dirty="0" smtClean="0"/>
              <a:t>1, 2, 3</a:t>
            </a:r>
          </a:p>
          <a:p>
            <a:pPr algn="ctr"/>
            <a:endParaRPr lang="fr-FR" baseline="30000" dirty="0"/>
          </a:p>
          <a:p>
            <a:r>
              <a:rPr lang="fr-FR" i="1" baseline="30000" dirty="0"/>
              <a:t>1</a:t>
            </a:r>
            <a:r>
              <a:rPr lang="fr-FR" i="1" dirty="0"/>
              <a:t> CEA, DAM, DIF, 91297 Arpajon, France</a:t>
            </a:r>
            <a:endParaRPr lang="fr-FR" dirty="0"/>
          </a:p>
          <a:p>
            <a:r>
              <a:rPr lang="fr-FR" i="1" baseline="30000" dirty="0"/>
              <a:t>2</a:t>
            </a:r>
            <a:r>
              <a:rPr lang="fr-FR" i="1" dirty="0"/>
              <a:t> Université Paris-Saclay, CEA, LMCE, F-91680 Bruyères-le-Châtel, France</a:t>
            </a:r>
            <a:endParaRPr lang="fr-FR" dirty="0"/>
          </a:p>
          <a:p>
            <a:r>
              <a:rPr lang="fr-FR" i="1" baseline="30000" dirty="0"/>
              <a:t>3</a:t>
            </a:r>
            <a:r>
              <a:rPr lang="fr-FR" i="1" dirty="0"/>
              <a:t> Université de Bordeaux, CNRS, CELIA, 33405 Talence Cedex, France</a:t>
            </a:r>
            <a:endParaRPr lang="fr-FR" dirty="0"/>
          </a:p>
          <a:p>
            <a:pPr algn="ctr"/>
            <a:endParaRPr lang="fr-FR" dirty="0"/>
          </a:p>
        </p:txBody>
      </p:sp>
      <p:sp>
        <p:nvSpPr>
          <p:cNvPr id="9" name="Titre 2"/>
          <p:cNvSpPr txBox="1">
            <a:spLocks/>
          </p:cNvSpPr>
          <p:nvPr/>
        </p:nvSpPr>
        <p:spPr>
          <a:xfrm>
            <a:off x="5177174" y="6064249"/>
            <a:ext cx="7542862" cy="1587501"/>
          </a:xfrm>
          <a:prstGeom prst="rect">
            <a:avLst/>
          </a:prstGeom>
        </p:spPr>
        <p:txBody>
          <a:bodyPr vert="horz" lIns="0" tIns="45720" rIns="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sz="3200" dirty="0">
              <a:solidFill>
                <a:schemeClr val="tx2"/>
              </a:solidFill>
            </a:endParaRPr>
          </a:p>
        </p:txBody>
      </p:sp>
      <p:sp>
        <p:nvSpPr>
          <p:cNvPr id="10" name="Espace réservé de la date 2"/>
          <p:cNvSpPr txBox="1">
            <a:spLocks/>
          </p:cNvSpPr>
          <p:nvPr/>
        </p:nvSpPr>
        <p:spPr>
          <a:xfrm>
            <a:off x="733425" y="6114998"/>
            <a:ext cx="4057650" cy="74631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LPAW2025</a:t>
            </a:r>
          </a:p>
        </p:txBody>
      </p:sp>
      <p:sp>
        <p:nvSpPr>
          <p:cNvPr id="11" name="Espace réservé de la date 2"/>
          <p:cNvSpPr txBox="1">
            <a:spLocks/>
          </p:cNvSpPr>
          <p:nvPr/>
        </p:nvSpPr>
        <p:spPr>
          <a:xfrm>
            <a:off x="7400925" y="6114998"/>
            <a:ext cx="4057650" cy="74631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 smtClean="0"/>
              <a:t>17/04/2025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26" y="735040"/>
            <a:ext cx="3432395" cy="179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2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96" y="3246256"/>
            <a:ext cx="4917556" cy="3278369"/>
          </a:xfrm>
          <a:prstGeom prst="rect">
            <a:avLst/>
          </a:prstGeom>
        </p:spPr>
      </p:pic>
      <p:sp>
        <p:nvSpPr>
          <p:cNvPr id="20" name="Titre 5"/>
          <p:cNvSpPr>
            <a:spLocks noGrp="1"/>
          </p:cNvSpPr>
          <p:nvPr>
            <p:ph type="title"/>
          </p:nvPr>
        </p:nvSpPr>
        <p:spPr>
          <a:xfrm>
            <a:off x="232721" y="250843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/>
              <a:t>Quasi-</a:t>
            </a:r>
            <a:r>
              <a:rPr lang="fr-FR" dirty="0" err="1"/>
              <a:t>static</a:t>
            </a:r>
            <a:r>
              <a:rPr lang="fr-FR" dirty="0"/>
              <a:t> </a:t>
            </a:r>
            <a:r>
              <a:rPr lang="fr-FR" dirty="0" smtClean="0"/>
              <a:t>approximation (QSA</a:t>
            </a:r>
            <a:r>
              <a:rPr lang="fr-FR" dirty="0"/>
              <a:t>)</a:t>
            </a:r>
          </a:p>
        </p:txBody>
      </p:sp>
      <p:sp>
        <p:nvSpPr>
          <p:cNvPr id="23" name="Rectangle 22"/>
          <p:cNvSpPr/>
          <p:nvPr/>
        </p:nvSpPr>
        <p:spPr>
          <a:xfrm rot="2323916">
            <a:off x="5465978" y="4691854"/>
            <a:ext cx="306629" cy="33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/>
              <p:cNvSpPr txBox="1"/>
              <p:nvPr/>
            </p:nvSpPr>
            <p:spPr>
              <a:xfrm rot="16200000">
                <a:off x="7491160" y="4715104"/>
                <a:ext cx="710733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1" name="ZoneTexte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491160" y="4715104"/>
                <a:ext cx="710733" cy="307777"/>
              </a:xfrm>
              <a:prstGeom prst="rect">
                <a:avLst/>
              </a:prstGeom>
              <a:blipFill>
                <a:blip r:embed="rId7"/>
                <a:stretch>
                  <a:fillRect r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e 8"/>
          <p:cNvGrpSpPr/>
          <p:nvPr/>
        </p:nvGrpSpPr>
        <p:grpSpPr>
          <a:xfrm>
            <a:off x="817561" y="4262443"/>
            <a:ext cx="5219957" cy="1861644"/>
            <a:chOff x="1124662" y="4246789"/>
            <a:chExt cx="5219957" cy="1861644"/>
          </a:xfrm>
        </p:grpSpPr>
        <p:sp>
          <p:nvSpPr>
            <p:cNvPr id="48" name="Rectangle 47"/>
            <p:cNvSpPr/>
            <p:nvPr/>
          </p:nvSpPr>
          <p:spPr>
            <a:xfrm rot="1605449">
              <a:off x="2303840" y="5778233"/>
              <a:ext cx="306629" cy="330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ZoneTexte 49"/>
                <p:cNvSpPr txBox="1"/>
                <p:nvPr/>
              </p:nvSpPr>
              <p:spPr>
                <a:xfrm>
                  <a:off x="1124662" y="4425010"/>
                  <a:ext cx="2755900" cy="147732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μm</m:t>
                      </m:r>
                      <m:r>
                        <a:rPr lang="fr-FR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fr-FR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nm</m:t>
                      </m:r>
                    </m:oMath>
                  </a14:m>
                  <a:r>
                    <a:rPr lang="fr-FR" dirty="0" smtClean="0"/>
                    <a:t> </a:t>
                  </a:r>
                  <a:r>
                    <a:rPr lang="fr-FR" dirty="0" err="1" smtClean="0"/>
                    <a:t>scale</a:t>
                  </a:r>
                  <a:endParaRPr lang="fr-FR" dirty="0" smtClean="0"/>
                </a:p>
                <a:p>
                  <a:pPr algn="ctr"/>
                  <a:r>
                    <a:rPr lang="en-US" dirty="0" smtClean="0">
                      <a:solidFill>
                        <a:schemeClr val="tx2"/>
                      </a:solidFill>
                    </a:rPr>
                    <a:t>Frozen </a:t>
                  </a:r>
                  <a:r>
                    <a:rPr lang="en-US" dirty="0">
                      <a:solidFill>
                        <a:schemeClr val="tx2"/>
                      </a:solidFill>
                    </a:rPr>
                    <a:t>beam </a:t>
                  </a:r>
                </a:p>
                <a:p>
                  <a:pPr algn="ctr"/>
                  <a:r>
                    <a:rPr lang="en-US" dirty="0">
                      <a:solidFill>
                        <a:srgbClr val="0070C0"/>
                      </a:solidFill>
                    </a:rPr>
                    <a:t>Plasma and </a:t>
                  </a:r>
                  <a:r>
                    <a:rPr lang="en-US" dirty="0" smtClean="0">
                      <a:solidFill>
                        <a:srgbClr val="0070C0"/>
                      </a:solidFill>
                    </a:rPr>
                    <a:t>fields </a:t>
                  </a:r>
                  <a:r>
                    <a:rPr lang="en-US" dirty="0">
                      <a:solidFill>
                        <a:srgbClr val="0070C0"/>
                      </a:solidFill>
                    </a:rPr>
                    <a:t>evolution over </a:t>
                  </a:r>
                  <a:r>
                    <a:rPr lang="en-US" dirty="0" smtClean="0">
                      <a:solidFill>
                        <a:srgbClr val="0070C0"/>
                      </a:solidFill>
                    </a:rPr>
                    <a:t>several “time steps” </a:t>
                  </a:r>
                  <a:r>
                    <a:rPr lang="en-US" dirty="0">
                      <a:solidFill>
                        <a:srgbClr val="0070C0"/>
                      </a:solidFill>
                    </a:rPr>
                    <a:t>Δ𝜉 </a:t>
                  </a:r>
                  <a:endParaRPr lang="fr-FR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ZoneTexte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4662" y="4425010"/>
                  <a:ext cx="2755900" cy="1477328"/>
                </a:xfrm>
                <a:prstGeom prst="rect">
                  <a:avLst/>
                </a:prstGeom>
                <a:blipFill>
                  <a:blip r:embed="rId8"/>
                  <a:stretch>
                    <a:fillRect t="-2041" b="-4898"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Rectangle 51"/>
            <p:cNvSpPr/>
            <p:nvPr/>
          </p:nvSpPr>
          <p:spPr>
            <a:xfrm rot="12656791">
              <a:off x="6037990" y="4246789"/>
              <a:ext cx="306629" cy="330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215165" y="909202"/>
                <a:ext cx="7306231" cy="31390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 smtClean="0">
                    <a:ea typeface="Cambria Math" panose="02040503050406030204" pitchFamily="18" charset="0"/>
                  </a:rPr>
                  <a:t>Starting point: An ultra-relativistic beam </a:t>
                </a:r>
                <a:r>
                  <a:rPr lang="en-US" dirty="0">
                    <a:ea typeface="Cambria Math" panose="02040503050406030204" pitchFamily="18" charset="0"/>
                  </a:rPr>
                  <a:t>slowly </a:t>
                </a:r>
                <a:r>
                  <a:rPr lang="en-US" dirty="0" smtClean="0">
                    <a:ea typeface="Cambria Math" panose="02040503050406030204" pitchFamily="18" charset="0"/>
                  </a:rPr>
                  <a:t>evolving as </a:t>
                </a:r>
                <a:r>
                  <a:rPr lang="en-US" dirty="0">
                    <a:ea typeface="Cambria Math" panose="02040503050406030204" pitchFamily="18" charset="0"/>
                  </a:rPr>
                  <a:t>it propagates along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>
                    <a:ea typeface="Cambria Math" panose="02040503050406030204" pitchFamily="18" charset="0"/>
                  </a:rPr>
                  <a:t>.</a:t>
                </a:r>
                <a:endParaRPr lang="fr-FR" dirty="0">
                  <a:ea typeface="Cambria Math" panose="02040503050406030204" pitchFamily="18" charset="0"/>
                </a:endParaRPr>
              </a:p>
              <a:p>
                <a:endParaRPr lang="fr-FR" dirty="0" smtClean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fr-FR" dirty="0" smtClean="0"/>
                  <a:t>Change of variables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⟶(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fr-FR" dirty="0" smtClean="0"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𝑐𝑡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m:rPr>
                                <m:nor/>
                              </m:rP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     </m:t>
                            </m:r>
                            <m:r>
                              <m:rPr>
                                <m:nor/>
                              </m:rPr>
                              <a:rPr lang="fr-FR" i="1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~</m:t>
                            </m:r>
                            <m:r>
                              <m:rPr>
                                <m:sty m:val="p"/>
                              </m:rPr>
                              <a:rPr lang="fr-FR" i="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μm</m:t>
                            </m:r>
                            <m:r>
                              <a:rPr lang="fr-FR" i="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m:rPr>
                                <m:sty m:val="p"/>
                              </m:rPr>
                              <a:rPr lang="fr-FR" i="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nm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fr-FR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             </m:t>
                            </m:r>
                          </m:e>
                          <m:e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 =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m:rPr>
                                <m:nor/>
                              </m:rPr>
                              <a:rPr lang="fr-FR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             </m:t>
                            </m:r>
                            <m:r>
                              <m:rPr>
                                <m:nor/>
                              </m:rPr>
                              <a:rPr lang="fr-FR" i="1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~</m:t>
                            </m:r>
                            <m:r>
                              <m:rPr>
                                <m:sty m:val="p"/>
                              </m:rPr>
                              <a:rPr lang="fr-FR" i="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mm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    </m:t>
                            </m:r>
                            <m:r>
                              <a:rPr lang="fr-FR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fr-FR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   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fr-FR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</m:eqArr>
                      </m:e>
                    </m:d>
                  </m:oMath>
                </a14:m>
                <a:r>
                  <a:rPr lang="fr-FR" dirty="0"/>
                  <a:t>	</a:t>
                </a:r>
                <a:endParaRPr lang="fr-FR" b="1" dirty="0"/>
              </a:p>
              <a:p>
                <a:endParaRPr lang="fr-FR" dirty="0" smtClean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fr-FR" b="1" dirty="0" smtClean="0"/>
                  <a:t>Quasi-</a:t>
                </a:r>
                <a:r>
                  <a:rPr lang="fr-FR" b="1" dirty="0" err="1"/>
                  <a:t>static</a:t>
                </a:r>
                <a:r>
                  <a:rPr lang="fr-FR" b="1" dirty="0"/>
                  <a:t> </a:t>
                </a:r>
                <a:r>
                  <a:rPr lang="fr-FR" b="1" dirty="0" smtClean="0"/>
                  <a:t>approximation</a:t>
                </a:r>
                <a:r>
                  <a:rPr lang="fr-FR" baseline="30000" dirty="0" smtClean="0"/>
                  <a:t>1,2</a:t>
                </a:r>
                <a:r>
                  <a:rPr lang="fr-FR" b="1" dirty="0" smtClean="0"/>
                  <a:t> </a:t>
                </a:r>
                <a:r>
                  <a:rPr lang="fr-FR" dirty="0"/>
                  <a:t>for plasma and </a:t>
                </a:r>
                <a:r>
                  <a:rPr lang="fr-FR" dirty="0" err="1" smtClean="0"/>
                  <a:t>fields</a:t>
                </a:r>
                <a:r>
                  <a:rPr lang="fr-FR" dirty="0" smtClean="0"/>
                  <a:t>:</a:t>
                </a:r>
                <a:r>
                  <a:rPr lang="fr-FR" b="1" dirty="0" smtClean="0"/>
                  <a:t> 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fr-FR" sz="2000" i="1">
                        <a:latin typeface="Cambria Math" panose="02040503050406030204" pitchFamily="18" charset="0"/>
                      </a:rPr>
                      <m:t>≪</m:t>
                    </m:r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𝜕𝜉</m:t>
                        </m:r>
                      </m:den>
                    </m:f>
                  </m:oMath>
                </a14:m>
                <a:endParaRPr lang="fr-FR" sz="2000" dirty="0" smtClean="0"/>
              </a:p>
              <a:p>
                <a:pPr algn="ctr"/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FR" b="1" dirty="0"/>
                  <a:t> </a:t>
                </a:r>
                <a:r>
                  <a:rPr lang="en-US" b="1" dirty="0"/>
                  <a:t>Loss of a </a:t>
                </a:r>
                <a:r>
                  <a:rPr lang="en-US" b="1" dirty="0" smtClean="0"/>
                  <a:t>dimension:</a:t>
                </a:r>
                <a:r>
                  <a:rPr lang="fr-FR" b="1" dirty="0"/>
                  <a:t> </a:t>
                </a:r>
                <a14:m>
                  <m:oMath xmlns:m="http://schemas.openxmlformats.org/officeDocument/2006/math"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fr-FR" i="1" dirty="0" err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 i="1" dirty="0" err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i="1" dirty="0" err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fr-FR" i="1" dirty="0" err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fr-FR" dirty="0" smtClean="0"/>
              </a:p>
              <a:p>
                <a:pPr algn="ctr"/>
                <a:endParaRPr lang="fr-FR" dirty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165" y="909202"/>
                <a:ext cx="7306231" cy="3139001"/>
              </a:xfrm>
              <a:prstGeom prst="rect">
                <a:avLst/>
              </a:prstGeom>
              <a:blipFill>
                <a:blip r:embed="rId9"/>
                <a:stretch>
                  <a:fillRect l="-500" t="-9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615625" y="6409443"/>
            <a:ext cx="80791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1600" dirty="0" smtClean="0">
                <a:latin typeface="Times-Italic"/>
                <a:ea typeface="Times New Roman" panose="02020603050405020304" pitchFamily="18" charset="0"/>
                <a:cs typeface="Times-Roman"/>
              </a:rPr>
              <a:t>[1]. P</a:t>
            </a:r>
            <a:r>
              <a:rPr lang="fr-FR" sz="1600" dirty="0">
                <a:latin typeface="Times-Italic"/>
                <a:ea typeface="Times New Roman" panose="02020603050405020304" pitchFamily="18" charset="0"/>
                <a:cs typeface="Times-Roman"/>
              </a:rPr>
              <a:t>. Mora </a:t>
            </a:r>
            <a:r>
              <a:rPr lang="fr-FR" sz="1600" i="1" dirty="0">
                <a:latin typeface="Times-Italic"/>
                <a:ea typeface="Times New Roman" panose="02020603050405020304" pitchFamily="18" charset="0"/>
                <a:cs typeface="Times-Italic"/>
              </a:rPr>
              <a:t>et al</a:t>
            </a:r>
            <a:r>
              <a:rPr lang="fr-FR" sz="1600" dirty="0">
                <a:latin typeface="Times-Italic"/>
                <a:ea typeface="Times New Roman" panose="02020603050405020304" pitchFamily="18" charset="0"/>
                <a:cs typeface="Times-Roman"/>
              </a:rPr>
              <a:t>., </a:t>
            </a:r>
            <a:r>
              <a:rPr lang="fr-FR" sz="1600" dirty="0" err="1" smtClean="0">
                <a:latin typeface="Times-Italic"/>
                <a:ea typeface="Times New Roman" panose="02020603050405020304" pitchFamily="18" charset="0"/>
                <a:cs typeface="Times-Roman"/>
              </a:rPr>
              <a:t>PoP</a:t>
            </a:r>
            <a:r>
              <a:rPr lang="fr-FR" sz="1600" dirty="0" smtClean="0">
                <a:latin typeface="Times-Italic"/>
                <a:ea typeface="Times New Roman" panose="02020603050405020304" pitchFamily="18" charset="0"/>
                <a:cs typeface="Times-Roman"/>
              </a:rPr>
              <a:t> </a:t>
            </a:r>
            <a:r>
              <a:rPr lang="fr-FR" sz="1600" b="1" dirty="0">
                <a:latin typeface="Times-Italic"/>
                <a:ea typeface="Times New Roman" panose="02020603050405020304" pitchFamily="18" charset="0"/>
                <a:cs typeface="Times-Bold"/>
              </a:rPr>
              <a:t>4</a:t>
            </a:r>
            <a:r>
              <a:rPr lang="fr-FR" sz="1600" dirty="0">
                <a:latin typeface="Times-Italic"/>
                <a:ea typeface="Times New Roman" panose="02020603050405020304" pitchFamily="18" charset="0"/>
                <a:cs typeface="Times-Roman"/>
              </a:rPr>
              <a:t>, 217 (</a:t>
            </a:r>
            <a:r>
              <a:rPr lang="fr-FR" sz="1600" dirty="0" smtClean="0">
                <a:latin typeface="Times-Italic"/>
                <a:ea typeface="Times New Roman" panose="02020603050405020304" pitchFamily="18" charset="0"/>
                <a:cs typeface="Times-Roman"/>
              </a:rPr>
              <a:t>1997)    [2]. </a:t>
            </a:r>
            <a:r>
              <a:rPr lang="fr-FR" sz="1600" dirty="0" smtClean="0">
                <a:latin typeface="Times-Italic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sz="1600" dirty="0">
                <a:latin typeface="Times-Italic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600" dirty="0" smtClean="0">
                <a:latin typeface="Times-Italic"/>
                <a:ea typeface="Times New Roman" panose="02020603050405020304" pitchFamily="18" charset="0"/>
                <a:cs typeface="Times New Roman" panose="02020603050405020304" pitchFamily="18" charset="0"/>
              </a:rPr>
              <a:t>Huang </a:t>
            </a:r>
            <a:r>
              <a:rPr lang="fr-FR" sz="1600" i="1" dirty="0" smtClean="0">
                <a:latin typeface="Times-Italic"/>
                <a:ea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fr-FR" sz="1600" dirty="0" smtClean="0">
                <a:latin typeface="Times-Italic"/>
                <a:ea typeface="Times New Roman" panose="02020603050405020304" pitchFamily="18" charset="0"/>
                <a:cs typeface="Times New Roman" panose="02020603050405020304" pitchFamily="18" charset="0"/>
              </a:rPr>
              <a:t>.,</a:t>
            </a:r>
            <a:r>
              <a:rPr lang="en-US" sz="1600" dirty="0">
                <a:latin typeface="Times-Italic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-Italic"/>
                <a:ea typeface="Times New Roman" panose="02020603050405020304" pitchFamily="18" charset="0"/>
                <a:cs typeface="Times New Roman" panose="02020603050405020304" pitchFamily="18" charset="0"/>
              </a:rPr>
              <a:t>JoCP</a:t>
            </a:r>
            <a:r>
              <a:rPr lang="en-US" sz="1600" dirty="0" smtClean="0">
                <a:latin typeface="Times-Italic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latin typeface="Times-Italic"/>
                <a:ea typeface="Times New Roman" panose="02020603050405020304" pitchFamily="18" charset="0"/>
                <a:cs typeface="Times New Roman" panose="02020603050405020304" pitchFamily="18" charset="0"/>
              </a:rPr>
              <a:t>217</a:t>
            </a:r>
            <a:r>
              <a:rPr lang="en-US" sz="1600" dirty="0" smtClean="0">
                <a:latin typeface="Times-Italic"/>
                <a:ea typeface="Times New Roman" panose="02020603050405020304" pitchFamily="18" charset="0"/>
                <a:cs typeface="Times New Roman" panose="02020603050405020304" pitchFamily="18" charset="0"/>
              </a:rPr>
              <a:t>, 658–679 </a:t>
            </a:r>
            <a:r>
              <a:rPr lang="en-US" sz="1600" dirty="0">
                <a:latin typeface="Times-Italic"/>
                <a:ea typeface="Times New Roman" panose="02020603050405020304" pitchFamily="18" charset="0"/>
                <a:cs typeface="Times New Roman" panose="02020603050405020304" pitchFamily="18" charset="0"/>
              </a:rPr>
              <a:t>(2006) </a:t>
            </a:r>
            <a:endParaRPr lang="fr-FR" sz="1600" dirty="0">
              <a:effectLst/>
              <a:latin typeface="Times-Italic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8216548" y="3265306"/>
            <a:ext cx="36366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Quasi-</a:t>
            </a:r>
            <a:r>
              <a:rPr lang="fr-FR" dirty="0" err="1" smtClean="0"/>
              <a:t>static</a:t>
            </a:r>
            <a:r>
              <a:rPr lang="fr-FR" dirty="0" smtClean="0"/>
              <a:t> PIC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/>
              <p:cNvSpPr txBox="1"/>
              <p:nvPr/>
            </p:nvSpPr>
            <p:spPr>
              <a:xfrm>
                <a:off x="9677867" y="6345793"/>
                <a:ext cx="710733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43" name="ZoneTexte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867" y="6345793"/>
                <a:ext cx="710733" cy="307777"/>
              </a:xfrm>
              <a:prstGeom prst="rect">
                <a:avLst/>
              </a:prstGeom>
              <a:blipFill>
                <a:blip r:embed="rId11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425396" y="-110166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dirty="0">
              <a:ea typeface="Cambria Math" panose="02040503050406030204" pitchFamily="18" charset="0"/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7522781" y="-92628"/>
            <a:ext cx="4910400" cy="3307042"/>
            <a:chOff x="7522781" y="-92628"/>
            <a:chExt cx="4910400" cy="3307042"/>
          </a:xfrm>
        </p:grpSpPr>
        <p:grpSp>
          <p:nvGrpSpPr>
            <p:cNvPr id="27" name="Groupe 26"/>
            <p:cNvGrpSpPr/>
            <p:nvPr/>
          </p:nvGrpSpPr>
          <p:grpSpPr>
            <a:xfrm>
              <a:off x="7522781" y="-92628"/>
              <a:ext cx="4910400" cy="3186000"/>
              <a:chOff x="7522781" y="-92628"/>
              <a:chExt cx="4910400" cy="3186000"/>
            </a:xfrm>
          </p:grpSpPr>
          <p:grpSp>
            <p:nvGrpSpPr>
              <p:cNvPr id="30" name="Groupe 29"/>
              <p:cNvGrpSpPr/>
              <p:nvPr/>
            </p:nvGrpSpPr>
            <p:grpSpPr>
              <a:xfrm>
                <a:off x="7683601" y="-92628"/>
                <a:ext cx="4702224" cy="3186000"/>
                <a:chOff x="7683601" y="135972"/>
                <a:chExt cx="4702224" cy="3186000"/>
              </a:xfrm>
            </p:grpSpPr>
            <p:pic>
              <p:nvPicPr>
                <p:cNvPr id="35" name="Image 34"/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35" t="15869" r="6440" b="9459"/>
                <a:stretch/>
              </p:blipFill>
              <p:spPr>
                <a:xfrm rot="10800000">
                  <a:off x="7936287" y="507082"/>
                  <a:ext cx="4449538" cy="2450363"/>
                </a:xfrm>
                <a:prstGeom prst="rect">
                  <a:avLst/>
                </a:prstGeom>
              </p:spPr>
            </p:pic>
            <p:sp>
              <p:nvSpPr>
                <p:cNvPr id="36" name="Rectangle 35"/>
                <p:cNvSpPr/>
                <p:nvPr/>
              </p:nvSpPr>
              <p:spPr>
                <a:xfrm>
                  <a:off x="11927692" y="439929"/>
                  <a:ext cx="374299" cy="25051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 rot="5400000">
                  <a:off x="9903519" y="-1586168"/>
                  <a:ext cx="294767" cy="39167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38" name="ZoneTexte 37"/>
                <p:cNvSpPr txBox="1"/>
                <p:nvPr/>
              </p:nvSpPr>
              <p:spPr>
                <a:xfrm>
                  <a:off x="8238316" y="147215"/>
                  <a:ext cx="363663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/>
                    <a:t>Standard PIC</a:t>
                  </a:r>
                </a:p>
              </p:txBody>
            </p:sp>
            <p:pic>
              <p:nvPicPr>
                <p:cNvPr id="39" name="Image 38"/>
                <p:cNvPicPr>
                  <a:picLocks noChangeAspect="1"/>
                </p:cNvPicPr>
                <p:nvPr/>
              </p:nvPicPr>
              <p:blipFill rotWithShape="1"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01" r="85247"/>
                <a:stretch/>
              </p:blipFill>
              <p:spPr>
                <a:xfrm>
                  <a:off x="7839599" y="135972"/>
                  <a:ext cx="404351" cy="3186000"/>
                </a:xfrm>
                <a:prstGeom prst="rect">
                  <a:avLst/>
                </a:prstGeom>
              </p:spPr>
            </p:pic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40" name="ZoneTexte 39"/>
                    <p:cNvSpPr txBox="1"/>
                    <p:nvPr/>
                  </p:nvSpPr>
                  <p:spPr>
                    <a:xfrm rot="16200000">
                      <a:off x="7482123" y="1524591"/>
                      <a:ext cx="710733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 [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]</m:t>
                            </m:r>
                          </m:oMath>
                        </m:oMathPara>
                      </a14:m>
                      <a:endParaRPr lang="fr-FR" sz="1400" dirty="0"/>
                    </a:p>
                  </p:txBody>
                </p:sp>
              </mc:Choice>
              <mc:Fallback>
                <p:sp>
                  <p:nvSpPr>
                    <p:cNvPr id="40" name="ZoneTexte 3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200000">
                      <a:off x="7482123" y="1524591"/>
                      <a:ext cx="710733" cy="307777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r="-980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32" name="Image 31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7350" b="5376"/>
              <a:stretch/>
            </p:blipFill>
            <p:spPr>
              <a:xfrm>
                <a:off x="7522781" y="2692395"/>
                <a:ext cx="4910400" cy="238126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ZoneTexte 27"/>
                <p:cNvSpPr txBox="1"/>
                <p:nvPr/>
              </p:nvSpPr>
              <p:spPr>
                <a:xfrm>
                  <a:off x="8306386" y="2263377"/>
                  <a:ext cx="3572962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dirty="0" err="1" smtClean="0"/>
                    <a:t>Beam</a:t>
                  </a:r>
                  <a:r>
                    <a:rPr lang="fr-FR" sz="1400" dirty="0" smtClean="0"/>
                    <a:t> and plasma </a:t>
                  </a:r>
                  <a:r>
                    <a:rPr lang="en-US" sz="1400" dirty="0" smtClean="0"/>
                    <a:t>evolution</a:t>
                  </a:r>
                  <a:r>
                    <a:rPr lang="fr-FR" sz="1400" dirty="0" smtClean="0"/>
                    <a:t> </a:t>
                  </a:r>
                  <a:r>
                    <a:rPr lang="fr-FR" sz="1400" dirty="0" smtClean="0"/>
                    <a:t>over </a:t>
                  </a:r>
                  <a14:m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fr-FR" sz="1400" i="1">
                          <a:latin typeface="Cambria Math" panose="02040503050406030204" pitchFamily="18" charset="0"/>
                        </a:rPr>
                        <m:t>100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sz="1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a14:m>
                  <a:r>
                    <a:rPr lang="fr-FR" sz="1400" dirty="0"/>
                    <a:t> </a:t>
                  </a:r>
                  <a:endParaRPr lang="en-IN" sz="1400" dirty="0"/>
                </a:p>
              </p:txBody>
            </p:sp>
          </mc:Choice>
          <mc:Fallback>
            <p:sp>
              <p:nvSpPr>
                <p:cNvPr id="28" name="ZoneTexte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6386" y="2263377"/>
                  <a:ext cx="3572962" cy="307777"/>
                </a:xfrm>
                <a:prstGeom prst="rect">
                  <a:avLst/>
                </a:prstGeom>
                <a:blipFill>
                  <a:blip r:embed="rId16"/>
                  <a:stretch>
                    <a:fillRect l="-512" t="-1961" b="-1960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ZoneTexte 28"/>
                <p:cNvSpPr txBox="1"/>
                <p:nvPr/>
              </p:nvSpPr>
              <p:spPr>
                <a:xfrm>
                  <a:off x="9677867" y="2906637"/>
                  <a:ext cx="71073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fr-FR" sz="1400" dirty="0"/>
                </a:p>
              </p:txBody>
            </p:sp>
          </mc:Choice>
          <mc:Fallback>
            <p:sp>
              <p:nvSpPr>
                <p:cNvPr id="29" name="ZoneTexte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77867" y="2906637"/>
                  <a:ext cx="710733" cy="307777"/>
                </a:xfrm>
                <a:prstGeom prst="rect">
                  <a:avLst/>
                </a:prstGeom>
                <a:blipFill>
                  <a:blip r:embed="rId9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ZoneTexte 43"/>
              <p:cNvSpPr txBox="1"/>
              <p:nvPr/>
            </p:nvSpPr>
            <p:spPr>
              <a:xfrm>
                <a:off x="8307006" y="5702579"/>
                <a:ext cx="272542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/>
                  <a:t>Plasma </a:t>
                </a:r>
                <a:r>
                  <a:rPr lang="en-IE" sz="1400" dirty="0" smtClean="0"/>
                  <a:t>evolution</a:t>
                </a:r>
                <a:r>
                  <a:rPr lang="fr-FR" sz="1400" dirty="0" smtClean="0"/>
                  <a:t> </a:t>
                </a:r>
                <a:r>
                  <a:rPr lang="fr-FR" sz="1400" dirty="0" smtClean="0"/>
                  <a:t>over </a:t>
                </a:r>
                <a14:m>
                  <m:oMath xmlns:m="http://schemas.openxmlformats.org/officeDocument/2006/math">
                    <m:r>
                      <a:rPr lang="fr-FR" sz="140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fr-FR" sz="1400" i="1">
                        <a:latin typeface="Cambria Math" panose="02040503050406030204" pitchFamily="18" charset="0"/>
                      </a:rPr>
                      <m:t>100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1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fr-FR" sz="1400" dirty="0"/>
                  <a:t> </a:t>
                </a:r>
                <a:endParaRPr lang="en-IN" sz="1400" dirty="0"/>
              </a:p>
            </p:txBody>
          </p:sp>
        </mc:Choice>
        <mc:Fallback>
          <p:sp>
            <p:nvSpPr>
              <p:cNvPr id="44" name="ZoneTexte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7006" y="5702579"/>
                <a:ext cx="2725429" cy="307777"/>
              </a:xfrm>
              <a:prstGeom prst="rect">
                <a:avLst/>
              </a:prstGeom>
              <a:blipFill>
                <a:blip r:embed="rId17"/>
                <a:stretch>
                  <a:fillRect l="-671" t="-1961" b="-196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873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96" y="3246256"/>
            <a:ext cx="4917556" cy="3278369"/>
          </a:xfrm>
          <a:prstGeom prst="rect">
            <a:avLst/>
          </a:prstGeom>
        </p:spPr>
      </p:pic>
      <p:sp>
        <p:nvSpPr>
          <p:cNvPr id="20" name="Titre 5"/>
          <p:cNvSpPr>
            <a:spLocks noGrp="1"/>
          </p:cNvSpPr>
          <p:nvPr>
            <p:ph type="title"/>
          </p:nvPr>
        </p:nvSpPr>
        <p:spPr>
          <a:xfrm>
            <a:off x="232721" y="250843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/>
              <a:t>Quasi-</a:t>
            </a:r>
            <a:r>
              <a:rPr lang="fr-FR" dirty="0" err="1"/>
              <a:t>static</a:t>
            </a:r>
            <a:r>
              <a:rPr lang="fr-FR" dirty="0"/>
              <a:t> </a:t>
            </a:r>
            <a:r>
              <a:rPr lang="fr-FR" dirty="0" smtClean="0"/>
              <a:t>approximation (QSA</a:t>
            </a:r>
            <a:r>
              <a:rPr lang="fr-FR" dirty="0"/>
              <a:t>)</a:t>
            </a:r>
          </a:p>
        </p:txBody>
      </p:sp>
      <p:sp>
        <p:nvSpPr>
          <p:cNvPr id="23" name="Rectangle 22"/>
          <p:cNvSpPr/>
          <p:nvPr/>
        </p:nvSpPr>
        <p:spPr>
          <a:xfrm rot="2323916">
            <a:off x="5465978" y="4691854"/>
            <a:ext cx="306629" cy="33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/>
              <p:cNvSpPr txBox="1"/>
              <p:nvPr/>
            </p:nvSpPr>
            <p:spPr>
              <a:xfrm rot="16200000">
                <a:off x="7491160" y="4715104"/>
                <a:ext cx="710733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1" name="ZoneTexte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491160" y="4715104"/>
                <a:ext cx="710733" cy="307777"/>
              </a:xfrm>
              <a:prstGeom prst="rect">
                <a:avLst/>
              </a:prstGeom>
              <a:blipFill>
                <a:blip r:embed="rId7"/>
                <a:stretch>
                  <a:fillRect r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e 8"/>
          <p:cNvGrpSpPr/>
          <p:nvPr/>
        </p:nvGrpSpPr>
        <p:grpSpPr>
          <a:xfrm>
            <a:off x="817561" y="4015504"/>
            <a:ext cx="6544440" cy="2346314"/>
            <a:chOff x="1124662" y="3999850"/>
            <a:chExt cx="6544440" cy="2346314"/>
          </a:xfrm>
        </p:grpSpPr>
        <p:sp>
          <p:nvSpPr>
            <p:cNvPr id="8" name="Ellipse 7"/>
            <p:cNvSpPr/>
            <p:nvPr/>
          </p:nvSpPr>
          <p:spPr>
            <a:xfrm>
              <a:off x="1895246" y="3999850"/>
              <a:ext cx="4907280" cy="234631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grpSp>
          <p:nvGrpSpPr>
            <p:cNvPr id="47" name="Groupe 46"/>
            <p:cNvGrpSpPr/>
            <p:nvPr/>
          </p:nvGrpSpPr>
          <p:grpSpPr>
            <a:xfrm rot="21018815">
              <a:off x="2305571" y="5770676"/>
              <a:ext cx="394083" cy="358187"/>
              <a:chOff x="2821364" y="6039821"/>
              <a:chExt cx="394083" cy="358187"/>
            </a:xfrm>
          </p:grpSpPr>
          <p:sp>
            <p:nvSpPr>
              <p:cNvPr id="48" name="Rectangle 47"/>
              <p:cNvSpPr/>
              <p:nvPr/>
            </p:nvSpPr>
            <p:spPr>
              <a:xfrm rot="2186634">
                <a:off x="2821364" y="6039821"/>
                <a:ext cx="306629" cy="330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  <p:sp>
            <p:nvSpPr>
              <p:cNvPr id="49" name="Triangle isocèle 48"/>
              <p:cNvSpPr/>
              <p:nvPr/>
            </p:nvSpPr>
            <p:spPr>
              <a:xfrm rot="18651432" flipH="1">
                <a:off x="2990140" y="6172701"/>
                <a:ext cx="239689" cy="210925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ZoneTexte 49"/>
                <p:cNvSpPr txBox="1"/>
                <p:nvPr/>
              </p:nvSpPr>
              <p:spPr>
                <a:xfrm>
                  <a:off x="1124662" y="4425010"/>
                  <a:ext cx="2755900" cy="147732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μm</m:t>
                      </m:r>
                      <m:r>
                        <a:rPr lang="fr-FR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fr-FR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nm</m:t>
                      </m:r>
                    </m:oMath>
                  </a14:m>
                  <a:r>
                    <a:rPr lang="fr-FR" dirty="0" smtClean="0"/>
                    <a:t> </a:t>
                  </a:r>
                  <a:r>
                    <a:rPr lang="fr-FR" dirty="0" err="1" smtClean="0"/>
                    <a:t>scale</a:t>
                  </a:r>
                  <a:endParaRPr lang="fr-FR" dirty="0" smtClean="0"/>
                </a:p>
                <a:p>
                  <a:pPr algn="ctr"/>
                  <a:r>
                    <a:rPr lang="en-US" dirty="0" smtClean="0">
                      <a:solidFill>
                        <a:schemeClr val="tx2"/>
                      </a:solidFill>
                    </a:rPr>
                    <a:t>Frozen </a:t>
                  </a:r>
                  <a:r>
                    <a:rPr lang="en-US" dirty="0">
                      <a:solidFill>
                        <a:schemeClr val="tx2"/>
                      </a:solidFill>
                    </a:rPr>
                    <a:t>beam </a:t>
                  </a:r>
                </a:p>
                <a:p>
                  <a:pPr algn="ctr"/>
                  <a:r>
                    <a:rPr lang="en-US" dirty="0">
                      <a:solidFill>
                        <a:srgbClr val="0070C0"/>
                      </a:solidFill>
                    </a:rPr>
                    <a:t>Plasma and </a:t>
                  </a:r>
                  <a:r>
                    <a:rPr lang="en-US" dirty="0" smtClean="0">
                      <a:solidFill>
                        <a:srgbClr val="0070C0"/>
                      </a:solidFill>
                    </a:rPr>
                    <a:t>fields </a:t>
                  </a:r>
                  <a:r>
                    <a:rPr lang="en-US" dirty="0">
                      <a:solidFill>
                        <a:srgbClr val="0070C0"/>
                      </a:solidFill>
                    </a:rPr>
                    <a:t>evolution over </a:t>
                  </a:r>
                  <a:r>
                    <a:rPr lang="en-US" dirty="0" smtClean="0">
                      <a:solidFill>
                        <a:srgbClr val="0070C0"/>
                      </a:solidFill>
                    </a:rPr>
                    <a:t>several “time steps” </a:t>
                  </a:r>
                  <a:r>
                    <a:rPr lang="en-US" dirty="0">
                      <a:solidFill>
                        <a:srgbClr val="0070C0"/>
                      </a:solidFill>
                    </a:rPr>
                    <a:t>Δ𝜉 </a:t>
                  </a:r>
                  <a:endParaRPr lang="fr-FR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ZoneTexte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4662" y="4425010"/>
                  <a:ext cx="2755900" cy="1477328"/>
                </a:xfrm>
                <a:prstGeom prst="rect">
                  <a:avLst/>
                </a:prstGeom>
                <a:blipFill>
                  <a:blip r:embed="rId8"/>
                  <a:stretch>
                    <a:fillRect t="-2041" b="-4898"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1" name="Groupe 50"/>
            <p:cNvGrpSpPr/>
            <p:nvPr/>
          </p:nvGrpSpPr>
          <p:grpSpPr>
            <a:xfrm rot="10470157">
              <a:off x="5949397" y="4223055"/>
              <a:ext cx="394083" cy="358187"/>
              <a:chOff x="2821364" y="6039821"/>
              <a:chExt cx="394083" cy="358187"/>
            </a:xfrm>
          </p:grpSpPr>
          <p:sp>
            <p:nvSpPr>
              <p:cNvPr id="52" name="Rectangle 51"/>
              <p:cNvSpPr/>
              <p:nvPr/>
            </p:nvSpPr>
            <p:spPr>
              <a:xfrm rot="2186634">
                <a:off x="2821364" y="6039821"/>
                <a:ext cx="306629" cy="330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  <p:sp>
            <p:nvSpPr>
              <p:cNvPr id="53" name="Triangle isocèle 52"/>
              <p:cNvSpPr/>
              <p:nvPr/>
            </p:nvSpPr>
            <p:spPr>
              <a:xfrm rot="18651432" flipH="1">
                <a:off x="2990140" y="6172701"/>
                <a:ext cx="239689" cy="210925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ZoneTexte 53"/>
                <p:cNvSpPr txBox="1"/>
                <p:nvPr/>
              </p:nvSpPr>
              <p:spPr>
                <a:xfrm>
                  <a:off x="4913202" y="4434343"/>
                  <a:ext cx="2755900" cy="152952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mm</m:t>
                      </m:r>
                    </m:oMath>
                  </a14:m>
                  <a:r>
                    <a:rPr lang="fr-FR" dirty="0"/>
                    <a:t> </a:t>
                  </a:r>
                  <a:r>
                    <a:rPr lang="fr-FR" dirty="0" err="1" smtClean="0"/>
                    <a:t>scale</a:t>
                  </a:r>
                  <a:endParaRPr lang="fr-FR" dirty="0" smtClean="0"/>
                </a:p>
                <a:p>
                  <a:pPr algn="ctr"/>
                  <a:r>
                    <a:rPr lang="fr-FR" dirty="0" smtClean="0">
                      <a:solidFill>
                        <a:srgbClr val="0070C0"/>
                      </a:solidFill>
                    </a:rPr>
                    <a:t>Plasma </a:t>
                  </a:r>
                  <a:r>
                    <a:rPr lang="fr-FR" dirty="0" err="1">
                      <a:solidFill>
                        <a:srgbClr val="0070C0"/>
                      </a:solidFill>
                    </a:rPr>
                    <a:t>frozen</a:t>
                  </a:r>
                  <a:r>
                    <a:rPr lang="fr-FR" dirty="0">
                      <a:solidFill>
                        <a:srgbClr val="0070C0"/>
                      </a:solidFill>
                    </a:rPr>
                    <a:t> </a:t>
                  </a:r>
                </a:p>
                <a:p>
                  <a:pPr algn="ctr"/>
                  <a:r>
                    <a:rPr lang="en-US" dirty="0">
                      <a:solidFill>
                        <a:schemeClr val="tx2"/>
                      </a:solidFill>
                    </a:rPr>
                    <a:t>Beam propagation over </a:t>
                  </a:r>
                </a:p>
                <a:p>
                  <a:pPr algn="ctr"/>
                  <a:r>
                    <a:rPr lang="en-US" dirty="0">
                      <a:solidFill>
                        <a:schemeClr val="tx2"/>
                      </a:solidFill>
                    </a:rPr>
                    <a:t>a suitable space interval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fr-FR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fr-FR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r>
                        <m:rPr>
                          <m:sty m:val="p"/>
                        </m:rPr>
                        <a:rPr lang="fr-FR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fr-FR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</m:oMath>
                  </a14:m>
                  <a:endParaRPr lang="fr-FR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ZoneTexte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3202" y="4434343"/>
                  <a:ext cx="2755900" cy="1529521"/>
                </a:xfrm>
                <a:prstGeom prst="rect">
                  <a:avLst/>
                </a:prstGeom>
                <a:blipFill>
                  <a:blip r:embed="rId9"/>
                  <a:stretch>
                    <a:fillRect t="-1575" r="-1099"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" name="Rectangle 32"/>
          <p:cNvSpPr/>
          <p:nvPr/>
        </p:nvSpPr>
        <p:spPr>
          <a:xfrm>
            <a:off x="615625" y="6409443"/>
            <a:ext cx="80791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1600" dirty="0" smtClean="0">
                <a:latin typeface="Times-Italic"/>
                <a:ea typeface="Times New Roman" panose="02020603050405020304" pitchFamily="18" charset="0"/>
                <a:cs typeface="Times-Roman"/>
              </a:rPr>
              <a:t>[1]. P</a:t>
            </a:r>
            <a:r>
              <a:rPr lang="fr-FR" sz="1600" dirty="0">
                <a:latin typeface="Times-Italic"/>
                <a:ea typeface="Times New Roman" panose="02020603050405020304" pitchFamily="18" charset="0"/>
                <a:cs typeface="Times-Roman"/>
              </a:rPr>
              <a:t>. Mora </a:t>
            </a:r>
            <a:r>
              <a:rPr lang="fr-FR" sz="1600" i="1" dirty="0">
                <a:latin typeface="Times-Italic"/>
                <a:ea typeface="Times New Roman" panose="02020603050405020304" pitchFamily="18" charset="0"/>
                <a:cs typeface="Times-Italic"/>
              </a:rPr>
              <a:t>et al</a:t>
            </a:r>
            <a:r>
              <a:rPr lang="fr-FR" sz="1600" dirty="0">
                <a:latin typeface="Times-Italic"/>
                <a:ea typeface="Times New Roman" panose="02020603050405020304" pitchFamily="18" charset="0"/>
                <a:cs typeface="Times-Roman"/>
              </a:rPr>
              <a:t>., </a:t>
            </a:r>
            <a:r>
              <a:rPr lang="fr-FR" sz="1600" dirty="0" err="1" smtClean="0">
                <a:latin typeface="Times-Italic"/>
                <a:ea typeface="Times New Roman" panose="02020603050405020304" pitchFamily="18" charset="0"/>
                <a:cs typeface="Times-Roman"/>
              </a:rPr>
              <a:t>PoP</a:t>
            </a:r>
            <a:r>
              <a:rPr lang="fr-FR" sz="1600" dirty="0" smtClean="0">
                <a:latin typeface="Times-Italic"/>
                <a:ea typeface="Times New Roman" panose="02020603050405020304" pitchFamily="18" charset="0"/>
                <a:cs typeface="Times-Roman"/>
              </a:rPr>
              <a:t> </a:t>
            </a:r>
            <a:r>
              <a:rPr lang="fr-FR" sz="1600" b="1" dirty="0">
                <a:latin typeface="Times-Italic"/>
                <a:ea typeface="Times New Roman" panose="02020603050405020304" pitchFamily="18" charset="0"/>
                <a:cs typeface="Times-Bold"/>
              </a:rPr>
              <a:t>4</a:t>
            </a:r>
            <a:r>
              <a:rPr lang="fr-FR" sz="1600" dirty="0">
                <a:latin typeface="Times-Italic"/>
                <a:ea typeface="Times New Roman" panose="02020603050405020304" pitchFamily="18" charset="0"/>
                <a:cs typeface="Times-Roman"/>
              </a:rPr>
              <a:t>, 217 (</a:t>
            </a:r>
            <a:r>
              <a:rPr lang="fr-FR" sz="1600" dirty="0" smtClean="0">
                <a:latin typeface="Times-Italic"/>
                <a:ea typeface="Times New Roman" panose="02020603050405020304" pitchFamily="18" charset="0"/>
                <a:cs typeface="Times-Roman"/>
              </a:rPr>
              <a:t>1997)    [2]. </a:t>
            </a:r>
            <a:r>
              <a:rPr lang="fr-FR" sz="1600" dirty="0" smtClean="0">
                <a:latin typeface="Times-Italic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sz="1600" dirty="0">
                <a:latin typeface="Times-Italic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600" dirty="0" smtClean="0">
                <a:latin typeface="Times-Italic"/>
                <a:ea typeface="Times New Roman" panose="02020603050405020304" pitchFamily="18" charset="0"/>
                <a:cs typeface="Times New Roman" panose="02020603050405020304" pitchFamily="18" charset="0"/>
              </a:rPr>
              <a:t>Huang </a:t>
            </a:r>
            <a:r>
              <a:rPr lang="fr-FR" sz="1600" i="1" dirty="0" smtClean="0">
                <a:latin typeface="Times-Italic"/>
                <a:ea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fr-FR" sz="1600" dirty="0" smtClean="0">
                <a:latin typeface="Times-Italic"/>
                <a:ea typeface="Times New Roman" panose="02020603050405020304" pitchFamily="18" charset="0"/>
                <a:cs typeface="Times New Roman" panose="02020603050405020304" pitchFamily="18" charset="0"/>
              </a:rPr>
              <a:t>.,</a:t>
            </a:r>
            <a:r>
              <a:rPr lang="en-US" sz="1600" dirty="0">
                <a:latin typeface="Times-Italic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-Italic"/>
                <a:ea typeface="Times New Roman" panose="02020603050405020304" pitchFamily="18" charset="0"/>
                <a:cs typeface="Times New Roman" panose="02020603050405020304" pitchFamily="18" charset="0"/>
              </a:rPr>
              <a:t>JoCP</a:t>
            </a:r>
            <a:r>
              <a:rPr lang="en-US" sz="1600" dirty="0" smtClean="0">
                <a:latin typeface="Times-Italic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latin typeface="Times-Italic"/>
                <a:ea typeface="Times New Roman" panose="02020603050405020304" pitchFamily="18" charset="0"/>
                <a:cs typeface="Times New Roman" panose="02020603050405020304" pitchFamily="18" charset="0"/>
              </a:rPr>
              <a:t>217</a:t>
            </a:r>
            <a:r>
              <a:rPr lang="en-US" sz="1600" dirty="0" smtClean="0">
                <a:latin typeface="Times-Italic"/>
                <a:ea typeface="Times New Roman" panose="02020603050405020304" pitchFamily="18" charset="0"/>
                <a:cs typeface="Times New Roman" panose="02020603050405020304" pitchFamily="18" charset="0"/>
              </a:rPr>
              <a:t>, 658–679 </a:t>
            </a:r>
            <a:r>
              <a:rPr lang="en-US" sz="1600" dirty="0">
                <a:latin typeface="Times-Italic"/>
                <a:ea typeface="Times New Roman" panose="02020603050405020304" pitchFamily="18" charset="0"/>
                <a:cs typeface="Times New Roman" panose="02020603050405020304" pitchFamily="18" charset="0"/>
              </a:rPr>
              <a:t>(2006) </a:t>
            </a:r>
            <a:endParaRPr lang="fr-FR" sz="1600" dirty="0">
              <a:effectLst/>
              <a:latin typeface="Times-Italic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8216548" y="3265306"/>
            <a:ext cx="36366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Quasi-</a:t>
            </a:r>
            <a:r>
              <a:rPr lang="fr-FR" dirty="0" err="1" smtClean="0"/>
              <a:t>static</a:t>
            </a:r>
            <a:r>
              <a:rPr lang="fr-FR" dirty="0" smtClean="0"/>
              <a:t> PIC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/>
              <p:cNvSpPr txBox="1"/>
              <p:nvPr/>
            </p:nvSpPr>
            <p:spPr>
              <a:xfrm>
                <a:off x="9677867" y="6345793"/>
                <a:ext cx="710733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43" name="ZoneTexte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867" y="6345793"/>
                <a:ext cx="710733" cy="307777"/>
              </a:xfrm>
              <a:prstGeom prst="rect">
                <a:avLst/>
              </a:prstGeom>
              <a:blipFill>
                <a:blip r:embed="rId11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425396" y="-110166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dirty="0"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/>
              <p:cNvSpPr txBox="1"/>
              <p:nvPr/>
            </p:nvSpPr>
            <p:spPr>
              <a:xfrm>
                <a:off x="215165" y="909202"/>
                <a:ext cx="7306231" cy="3692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 smtClean="0">
                    <a:ea typeface="Cambria Math" panose="02040503050406030204" pitchFamily="18" charset="0"/>
                  </a:rPr>
                  <a:t>Starting point: An ultra-relativistic beam </a:t>
                </a:r>
                <a:r>
                  <a:rPr lang="en-US" dirty="0">
                    <a:ea typeface="Cambria Math" panose="02040503050406030204" pitchFamily="18" charset="0"/>
                  </a:rPr>
                  <a:t>slowly </a:t>
                </a:r>
                <a:r>
                  <a:rPr lang="en-US" dirty="0" smtClean="0">
                    <a:ea typeface="Cambria Math" panose="02040503050406030204" pitchFamily="18" charset="0"/>
                  </a:rPr>
                  <a:t>evolving as </a:t>
                </a:r>
                <a:r>
                  <a:rPr lang="en-US" dirty="0">
                    <a:ea typeface="Cambria Math" panose="02040503050406030204" pitchFamily="18" charset="0"/>
                  </a:rPr>
                  <a:t>it propagates along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>
                    <a:ea typeface="Cambria Math" panose="02040503050406030204" pitchFamily="18" charset="0"/>
                  </a:rPr>
                  <a:t>.</a:t>
                </a:r>
                <a:endParaRPr lang="fr-FR" dirty="0">
                  <a:ea typeface="Cambria Math" panose="02040503050406030204" pitchFamily="18" charset="0"/>
                </a:endParaRPr>
              </a:p>
              <a:p>
                <a:endParaRPr lang="fr-FR" dirty="0" smtClean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fr-FR" dirty="0" smtClean="0"/>
                  <a:t>Change of variables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⟶(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fr-FR" dirty="0" smtClean="0"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𝑐𝑡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m:rPr>
                                <m:nor/>
                              </m:rP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     </m:t>
                            </m:r>
                            <m:r>
                              <m:rPr>
                                <m:nor/>
                              </m:rPr>
                              <a:rPr lang="fr-FR" i="1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~</m:t>
                            </m:r>
                            <m:r>
                              <m:rPr>
                                <m:sty m:val="p"/>
                              </m:rPr>
                              <a:rPr lang="fr-FR" i="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μm</m:t>
                            </m:r>
                            <m:r>
                              <a:rPr lang="fr-FR" i="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m:rPr>
                                <m:sty m:val="p"/>
                              </m:rPr>
                              <a:rPr lang="fr-FR" i="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nm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fr-FR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             </m:t>
                            </m:r>
                          </m:e>
                          <m:e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 =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m:rPr>
                                <m:nor/>
                              </m:rPr>
                              <a:rPr lang="fr-FR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             </m:t>
                            </m:r>
                            <m:r>
                              <m:rPr>
                                <m:nor/>
                              </m:rPr>
                              <a:rPr lang="fr-FR" i="1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~</m:t>
                            </m:r>
                            <m:r>
                              <m:rPr>
                                <m:sty m:val="p"/>
                              </m:rPr>
                              <a:rPr lang="fr-FR" i="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mm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    </m:t>
                            </m:r>
                            <m:r>
                              <a:rPr lang="fr-FR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fr-FR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   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fr-FR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</m:eqArr>
                      </m:e>
                    </m:d>
                  </m:oMath>
                </a14:m>
                <a:r>
                  <a:rPr lang="fr-FR" dirty="0"/>
                  <a:t>	</a:t>
                </a:r>
                <a:endParaRPr lang="fr-FR" b="1" dirty="0"/>
              </a:p>
              <a:p>
                <a:endParaRPr lang="fr-FR" dirty="0" smtClean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fr-FR" b="1" dirty="0" smtClean="0"/>
                  <a:t>Quasi-</a:t>
                </a:r>
                <a:r>
                  <a:rPr lang="fr-FR" b="1" dirty="0" err="1"/>
                  <a:t>static</a:t>
                </a:r>
                <a:r>
                  <a:rPr lang="fr-FR" b="1" dirty="0"/>
                  <a:t> </a:t>
                </a:r>
                <a:r>
                  <a:rPr lang="fr-FR" b="1" dirty="0" smtClean="0"/>
                  <a:t>approximation</a:t>
                </a:r>
                <a:r>
                  <a:rPr lang="fr-FR" baseline="30000" dirty="0" smtClean="0"/>
                  <a:t>1,2</a:t>
                </a:r>
                <a:r>
                  <a:rPr lang="fr-FR" b="1" dirty="0" smtClean="0"/>
                  <a:t> </a:t>
                </a:r>
                <a:r>
                  <a:rPr lang="fr-FR" dirty="0"/>
                  <a:t>for plasma and </a:t>
                </a:r>
                <a:r>
                  <a:rPr lang="fr-FR" dirty="0" err="1" smtClean="0"/>
                  <a:t>fields</a:t>
                </a:r>
                <a:r>
                  <a:rPr lang="fr-FR" dirty="0" smtClean="0"/>
                  <a:t>:</a:t>
                </a:r>
                <a:r>
                  <a:rPr lang="fr-FR" b="1" dirty="0" smtClean="0"/>
                  <a:t> 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fr-FR" sz="2000" i="1">
                        <a:latin typeface="Cambria Math" panose="02040503050406030204" pitchFamily="18" charset="0"/>
                      </a:rPr>
                      <m:t>≪</m:t>
                    </m:r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𝜕𝜉</m:t>
                        </m:r>
                      </m:den>
                    </m:f>
                  </m:oMath>
                </a14:m>
                <a:endParaRPr lang="fr-FR" sz="2000" dirty="0" smtClean="0"/>
              </a:p>
              <a:p>
                <a:pPr algn="ctr"/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FR" b="1" dirty="0"/>
                  <a:t> </a:t>
                </a:r>
                <a:r>
                  <a:rPr lang="en-US" b="1" dirty="0"/>
                  <a:t>Loss of a </a:t>
                </a:r>
                <a:r>
                  <a:rPr lang="en-US" b="1" dirty="0" smtClean="0"/>
                  <a:t>dimension:</a:t>
                </a:r>
                <a:r>
                  <a:rPr lang="fr-FR" b="1" dirty="0"/>
                  <a:t> </a:t>
                </a:r>
                <a14:m>
                  <m:oMath xmlns:m="http://schemas.openxmlformats.org/officeDocument/2006/math"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fr-FR" i="1" dirty="0" err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 i="1" dirty="0" err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i="1" dirty="0" err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fr-FR" i="1" dirty="0" err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fr-FR" dirty="0" smtClean="0"/>
              </a:p>
              <a:p>
                <a:pPr algn="ctr"/>
                <a:endParaRPr lang="fr-FR" dirty="0" smtClean="0"/>
              </a:p>
              <a:p>
                <a:r>
                  <a:rPr lang="en-US" dirty="0" smtClean="0"/>
                  <a:t>2 </a:t>
                </a:r>
                <a:r>
                  <a:rPr lang="en-US" dirty="0"/>
                  <a:t>calculation steps:</a:t>
                </a:r>
                <a:endParaRPr lang="fr-FR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0" name="ZoneTexte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165" y="909202"/>
                <a:ext cx="7306231" cy="3692999"/>
              </a:xfrm>
              <a:prstGeom prst="rect">
                <a:avLst/>
              </a:prstGeom>
              <a:blipFill>
                <a:blip r:embed="rId12"/>
                <a:stretch>
                  <a:fillRect l="-667" t="-82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e 31"/>
          <p:cNvGrpSpPr/>
          <p:nvPr/>
        </p:nvGrpSpPr>
        <p:grpSpPr>
          <a:xfrm>
            <a:off x="7522781" y="-92628"/>
            <a:ext cx="4910400" cy="3307042"/>
            <a:chOff x="7522781" y="-92628"/>
            <a:chExt cx="4910400" cy="3307042"/>
          </a:xfrm>
        </p:grpSpPr>
        <p:grpSp>
          <p:nvGrpSpPr>
            <p:cNvPr id="35" name="Groupe 34"/>
            <p:cNvGrpSpPr/>
            <p:nvPr/>
          </p:nvGrpSpPr>
          <p:grpSpPr>
            <a:xfrm>
              <a:off x="7522781" y="-92628"/>
              <a:ext cx="4910400" cy="3186000"/>
              <a:chOff x="7522781" y="-92628"/>
              <a:chExt cx="4910400" cy="3186000"/>
            </a:xfrm>
          </p:grpSpPr>
          <p:grpSp>
            <p:nvGrpSpPr>
              <p:cNvPr id="38" name="Groupe 37"/>
              <p:cNvGrpSpPr/>
              <p:nvPr/>
            </p:nvGrpSpPr>
            <p:grpSpPr>
              <a:xfrm>
                <a:off x="7683601" y="-92628"/>
                <a:ext cx="4702224" cy="3186000"/>
                <a:chOff x="7683601" y="135972"/>
                <a:chExt cx="4702224" cy="3186000"/>
              </a:xfrm>
            </p:grpSpPr>
            <p:pic>
              <p:nvPicPr>
                <p:cNvPr id="40" name="Image 39"/>
                <p:cNvPicPr>
                  <a:picLocks noChangeAspect="1"/>
                </p:cNvPicPr>
                <p:nvPr/>
              </p:nvPicPr>
              <p:blipFill rotWithShape="1"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35" t="15869" r="6440" b="9459"/>
                <a:stretch/>
              </p:blipFill>
              <p:spPr>
                <a:xfrm rot="10800000">
                  <a:off x="7936287" y="507082"/>
                  <a:ext cx="4449538" cy="2450363"/>
                </a:xfrm>
                <a:prstGeom prst="rect">
                  <a:avLst/>
                </a:prstGeom>
              </p:spPr>
            </p:pic>
            <p:sp>
              <p:nvSpPr>
                <p:cNvPr id="42" name="Rectangle 41"/>
                <p:cNvSpPr/>
                <p:nvPr/>
              </p:nvSpPr>
              <p:spPr>
                <a:xfrm>
                  <a:off x="11927692" y="439929"/>
                  <a:ext cx="374299" cy="25051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 rot="5400000">
                  <a:off x="9903519" y="-1586168"/>
                  <a:ext cx="294767" cy="39167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45" name="ZoneTexte 44"/>
                <p:cNvSpPr txBox="1"/>
                <p:nvPr/>
              </p:nvSpPr>
              <p:spPr>
                <a:xfrm>
                  <a:off x="8238316" y="147215"/>
                  <a:ext cx="363663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/>
                    <a:t>Standard PIC</a:t>
                  </a:r>
                </a:p>
              </p:txBody>
            </p:sp>
            <p:pic>
              <p:nvPicPr>
                <p:cNvPr id="46" name="Image 45"/>
                <p:cNvPicPr>
                  <a:picLocks noChangeAspect="1"/>
                </p:cNvPicPr>
                <p:nvPr/>
              </p:nvPicPr>
              <p:blipFill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01" r="85247"/>
                <a:stretch/>
              </p:blipFill>
              <p:spPr>
                <a:xfrm>
                  <a:off x="7839599" y="135972"/>
                  <a:ext cx="404351" cy="3186000"/>
                </a:xfrm>
                <a:prstGeom prst="rect">
                  <a:avLst/>
                </a:prstGeom>
              </p:spPr>
            </p:pic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55" name="ZoneTexte 54"/>
                    <p:cNvSpPr txBox="1"/>
                    <p:nvPr/>
                  </p:nvSpPr>
                  <p:spPr>
                    <a:xfrm rot="16200000">
                      <a:off x="7482123" y="1524591"/>
                      <a:ext cx="710733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 [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]</m:t>
                            </m:r>
                          </m:oMath>
                        </m:oMathPara>
                      </a14:m>
                      <a:endParaRPr lang="fr-FR" sz="1400" dirty="0"/>
                    </a:p>
                  </p:txBody>
                </p:sp>
              </mc:Choice>
              <mc:Fallback>
                <p:sp>
                  <p:nvSpPr>
                    <p:cNvPr id="55" name="ZoneTexte 5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200000">
                      <a:off x="7482123" y="1524591"/>
                      <a:ext cx="710733" cy="307777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 r="-980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39" name="Image 38"/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7350" b="5376"/>
              <a:stretch/>
            </p:blipFill>
            <p:spPr>
              <a:xfrm>
                <a:off x="7522781" y="2692395"/>
                <a:ext cx="4910400" cy="238126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ZoneTexte 35"/>
                <p:cNvSpPr txBox="1"/>
                <p:nvPr/>
              </p:nvSpPr>
              <p:spPr>
                <a:xfrm>
                  <a:off x="8306386" y="2263377"/>
                  <a:ext cx="3572962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dirty="0" err="1" smtClean="0"/>
                    <a:t>Beam</a:t>
                  </a:r>
                  <a:r>
                    <a:rPr lang="fr-FR" sz="1400" dirty="0" smtClean="0"/>
                    <a:t> and plasma </a:t>
                  </a:r>
                  <a:r>
                    <a:rPr lang="fr-FR" sz="1400" dirty="0" err="1" smtClean="0"/>
                    <a:t>evolution</a:t>
                  </a:r>
                  <a:r>
                    <a:rPr lang="fr-FR" sz="1400" dirty="0" smtClean="0"/>
                    <a:t> </a:t>
                  </a:r>
                  <a:r>
                    <a:rPr lang="fr-FR" sz="1400" dirty="0" smtClean="0"/>
                    <a:t>over </a:t>
                  </a:r>
                  <a14:m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fr-FR" sz="1400" i="1">
                          <a:latin typeface="Cambria Math" panose="02040503050406030204" pitchFamily="18" charset="0"/>
                        </a:rPr>
                        <m:t>100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sz="1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a14:m>
                  <a:r>
                    <a:rPr lang="fr-FR" sz="1400" dirty="0"/>
                    <a:t> </a:t>
                  </a:r>
                  <a:endParaRPr lang="en-IN" sz="1400" dirty="0"/>
                </a:p>
              </p:txBody>
            </p:sp>
          </mc:Choice>
          <mc:Fallback>
            <p:sp>
              <p:nvSpPr>
                <p:cNvPr id="36" name="ZoneTexte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6386" y="2263377"/>
                  <a:ext cx="3572962" cy="307777"/>
                </a:xfrm>
                <a:prstGeom prst="rect">
                  <a:avLst/>
                </a:prstGeom>
                <a:blipFill>
                  <a:blip r:embed="rId17"/>
                  <a:stretch>
                    <a:fillRect l="-512" t="-1961" b="-1960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ZoneTexte 36"/>
                <p:cNvSpPr txBox="1"/>
                <p:nvPr/>
              </p:nvSpPr>
              <p:spPr>
                <a:xfrm>
                  <a:off x="9677867" y="2906637"/>
                  <a:ext cx="71073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fr-FR" sz="1400" dirty="0"/>
                </a:p>
              </p:txBody>
            </p:sp>
          </mc:Choice>
          <mc:Fallback>
            <p:sp>
              <p:nvSpPr>
                <p:cNvPr id="37" name="ZoneTexte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77867" y="2906637"/>
                  <a:ext cx="710733" cy="307777"/>
                </a:xfrm>
                <a:prstGeom prst="rect">
                  <a:avLst/>
                </a:prstGeom>
                <a:blipFill>
                  <a:blip r:embed="rId18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6" name="ZoneTexte 55"/>
              <p:cNvSpPr txBox="1"/>
              <p:nvPr/>
            </p:nvSpPr>
            <p:spPr>
              <a:xfrm>
                <a:off x="8307006" y="5702579"/>
                <a:ext cx="272542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/>
                  <a:t>Plasma </a:t>
                </a:r>
                <a:r>
                  <a:rPr lang="en-IE" sz="1400" dirty="0" smtClean="0"/>
                  <a:t>evolution</a:t>
                </a:r>
                <a:r>
                  <a:rPr lang="fr-FR" sz="1400" dirty="0" smtClean="0"/>
                  <a:t> </a:t>
                </a:r>
                <a:r>
                  <a:rPr lang="fr-FR" sz="1400" dirty="0" smtClean="0"/>
                  <a:t>over </a:t>
                </a:r>
                <a14:m>
                  <m:oMath xmlns:m="http://schemas.openxmlformats.org/officeDocument/2006/math">
                    <m:r>
                      <a:rPr lang="fr-FR" sz="140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fr-FR" sz="1400" i="1">
                        <a:latin typeface="Cambria Math" panose="02040503050406030204" pitchFamily="18" charset="0"/>
                      </a:rPr>
                      <m:t>100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1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fr-FR" sz="1400" dirty="0"/>
                  <a:t> </a:t>
                </a:r>
                <a:endParaRPr lang="en-IN" sz="1400" dirty="0"/>
              </a:p>
            </p:txBody>
          </p:sp>
        </mc:Choice>
        <mc:Fallback>
          <p:sp>
            <p:nvSpPr>
              <p:cNvPr id="56" name="ZoneTexte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7006" y="5702579"/>
                <a:ext cx="2725429" cy="307777"/>
              </a:xfrm>
              <a:prstGeom prst="rect">
                <a:avLst/>
              </a:prstGeom>
              <a:blipFill>
                <a:blip r:embed="rId12"/>
                <a:stretch>
                  <a:fillRect l="-671" t="-1961" b="-196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48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364526" y="240164"/>
            <a:ext cx="10728325" cy="871827"/>
          </a:xfrm>
        </p:spPr>
        <p:txBody>
          <a:bodyPr>
            <a:normAutofit/>
          </a:bodyPr>
          <a:lstStyle/>
          <a:p>
            <a:r>
              <a:rPr lang="en-US" dirty="0"/>
              <a:t>Quasi-static PIC code: </a:t>
            </a:r>
            <a:r>
              <a:rPr lang="en-US" dirty="0" err="1" smtClean="0"/>
              <a:t>QuaSSis</a:t>
            </a:r>
            <a:r>
              <a:rPr lang="en-US" dirty="0" smtClean="0"/>
              <a:t> (2D)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0935834" y="62039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12</a:t>
            </a:fld>
            <a:endParaRPr lang="fr-FR"/>
          </a:p>
        </p:txBody>
      </p:sp>
      <p:sp>
        <p:nvSpPr>
          <p:cNvPr id="48" name="ZoneTexte 47"/>
          <p:cNvSpPr txBox="1"/>
          <p:nvPr/>
        </p:nvSpPr>
        <p:spPr>
          <a:xfrm>
            <a:off x="8861999" y="666787"/>
            <a:ext cx="3218400" cy="12003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dirty="0" err="1"/>
              <a:t>QuaSSis’s</a:t>
            </a:r>
            <a:r>
              <a:rPr lang="en-CA" dirty="0"/>
              <a:t> numerical</a:t>
            </a:r>
            <a:r>
              <a:rPr lang="fr-FR" dirty="0"/>
              <a:t> </a:t>
            </a:r>
            <a:r>
              <a:rPr lang="en-US" dirty="0"/>
              <a:t>scheme </a:t>
            </a:r>
            <a:r>
              <a:rPr lang="en-US" dirty="0" smtClean="0"/>
              <a:t>based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HiPACE</a:t>
            </a:r>
            <a:r>
              <a:rPr lang="en-US" baseline="30000" dirty="0"/>
              <a:t>1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WandPIC</a:t>
            </a:r>
            <a:r>
              <a:rPr lang="en-US" baseline="30000" dirty="0"/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68048" y="6026516"/>
            <a:ext cx="66444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latin typeface="Times-Roman"/>
                <a:ea typeface="Times New Roman" panose="02020603050405020304" pitchFamily="18" charset="0"/>
                <a:cs typeface="Times-Roman"/>
              </a:rPr>
              <a:t>[1] </a:t>
            </a:r>
            <a:r>
              <a:rPr lang="fr-FR" sz="1600" dirty="0" smtClean="0"/>
              <a:t>T</a:t>
            </a:r>
            <a:r>
              <a:rPr lang="fr-FR" sz="1600" dirty="0"/>
              <a:t>. </a:t>
            </a:r>
            <a:r>
              <a:rPr lang="fr-FR" sz="1600" dirty="0" err="1"/>
              <a:t>Mehrling</a:t>
            </a:r>
            <a:r>
              <a:rPr lang="fr-FR" sz="1600" dirty="0"/>
              <a:t> et al, Plasma Phys. Control. </a:t>
            </a:r>
            <a:r>
              <a:rPr lang="fr-FR" sz="1600" dirty="0" smtClean="0"/>
              <a:t>Fusion </a:t>
            </a:r>
            <a:r>
              <a:rPr lang="fr-FR" sz="1600" b="1" dirty="0"/>
              <a:t>56</a:t>
            </a:r>
            <a:r>
              <a:rPr lang="fr-FR" sz="1600" dirty="0"/>
              <a:t>, 084012, (2014) </a:t>
            </a:r>
            <a:endParaRPr lang="fr-FR" sz="1600" dirty="0" smtClean="0"/>
          </a:p>
          <a:p>
            <a:r>
              <a:rPr lang="fr-FR" sz="1600" dirty="0" smtClean="0">
                <a:latin typeface="Times-Roman"/>
                <a:ea typeface="Times New Roman" panose="02020603050405020304" pitchFamily="18" charset="0"/>
                <a:cs typeface="Times-Roman"/>
              </a:rPr>
              <a:t>[2] </a:t>
            </a:r>
            <a:r>
              <a:rPr lang="fr-FR" sz="1600" dirty="0" smtClean="0"/>
              <a:t>T</a:t>
            </a:r>
            <a:r>
              <a:rPr lang="fr-FR" sz="1600" dirty="0"/>
              <a:t>. Wang, et al., </a:t>
            </a:r>
            <a:r>
              <a:rPr lang="fr-FR" sz="1600" dirty="0" err="1" smtClean="0"/>
              <a:t>PoP</a:t>
            </a:r>
            <a:r>
              <a:rPr lang="fr-FR" sz="1600" dirty="0" smtClean="0"/>
              <a:t> </a:t>
            </a:r>
            <a:r>
              <a:rPr lang="fr-FR" sz="1600" b="1" dirty="0"/>
              <a:t>24</a:t>
            </a:r>
            <a:r>
              <a:rPr lang="fr-FR" sz="1600" dirty="0"/>
              <a:t>, 103117, (2017) </a:t>
            </a:r>
          </a:p>
          <a:p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425471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364526" y="240164"/>
            <a:ext cx="10728325" cy="871827"/>
          </a:xfrm>
        </p:spPr>
        <p:txBody>
          <a:bodyPr>
            <a:normAutofit/>
          </a:bodyPr>
          <a:lstStyle/>
          <a:p>
            <a:r>
              <a:rPr lang="en-US" dirty="0"/>
              <a:t>Quasi-static PIC code: </a:t>
            </a:r>
            <a:r>
              <a:rPr lang="en-US" dirty="0" err="1" smtClean="0"/>
              <a:t>QuaSSis</a:t>
            </a:r>
            <a:r>
              <a:rPr lang="en-US" dirty="0" smtClean="0"/>
              <a:t> (2D)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0935834" y="62039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13</a:t>
            </a:fld>
            <a:endParaRPr lang="fr-FR"/>
          </a:p>
        </p:txBody>
      </p:sp>
      <p:grpSp>
        <p:nvGrpSpPr>
          <p:cNvPr id="26" name="Groupe 25"/>
          <p:cNvGrpSpPr/>
          <p:nvPr/>
        </p:nvGrpSpPr>
        <p:grpSpPr>
          <a:xfrm>
            <a:off x="145142" y="1004794"/>
            <a:ext cx="8544334" cy="5058009"/>
            <a:chOff x="13938" y="748263"/>
            <a:chExt cx="8544334" cy="5058009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850"/>
            <a:stretch/>
          </p:blipFill>
          <p:spPr>
            <a:xfrm>
              <a:off x="7867649" y="754373"/>
              <a:ext cx="690623" cy="5051354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2" r="9543"/>
            <a:stretch/>
          </p:blipFill>
          <p:spPr>
            <a:xfrm>
              <a:off x="256539" y="748263"/>
              <a:ext cx="2452915" cy="5051354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69" r="38901"/>
            <a:stretch/>
          </p:blipFill>
          <p:spPr>
            <a:xfrm>
              <a:off x="2747553" y="748263"/>
              <a:ext cx="2510971" cy="5051354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" r="67868"/>
            <a:stretch/>
          </p:blipFill>
          <p:spPr>
            <a:xfrm>
              <a:off x="5359581" y="754373"/>
              <a:ext cx="2481943" cy="5051354"/>
            </a:xfrm>
            <a:prstGeom prst="rect">
              <a:avLst/>
            </a:prstGeom>
          </p:spPr>
        </p:pic>
        <p:pic>
          <p:nvPicPr>
            <p:cNvPr id="32" name="Image 3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542"/>
            <a:stretch/>
          </p:blipFill>
          <p:spPr>
            <a:xfrm>
              <a:off x="13938" y="754918"/>
              <a:ext cx="208312" cy="5051354"/>
            </a:xfrm>
            <a:prstGeom prst="rect">
              <a:avLst/>
            </a:prstGeom>
          </p:spPr>
        </p:pic>
        <p:sp>
          <p:nvSpPr>
            <p:cNvPr id="33" name="Flèche droite 32"/>
            <p:cNvSpPr/>
            <p:nvPr/>
          </p:nvSpPr>
          <p:spPr>
            <a:xfrm rot="10800000">
              <a:off x="5360256" y="3036709"/>
              <a:ext cx="647701" cy="384441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34" name="Flèche droite 33"/>
            <p:cNvSpPr/>
            <p:nvPr/>
          </p:nvSpPr>
          <p:spPr>
            <a:xfrm rot="10800000">
              <a:off x="2813906" y="3036709"/>
              <a:ext cx="647701" cy="384441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35" name="Flèche droite 34"/>
            <p:cNvSpPr/>
            <p:nvPr/>
          </p:nvSpPr>
          <p:spPr>
            <a:xfrm rot="10800000">
              <a:off x="273906" y="3036709"/>
              <a:ext cx="647701" cy="384441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</p:grpSp>
      <p:sp>
        <p:nvSpPr>
          <p:cNvPr id="57" name="ZoneTexte 56"/>
          <p:cNvSpPr txBox="1"/>
          <p:nvPr/>
        </p:nvSpPr>
        <p:spPr>
          <a:xfrm>
            <a:off x="364526" y="800448"/>
            <a:ext cx="7509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QuaSSis</a:t>
            </a:r>
            <a:r>
              <a:rPr lang="en-US" sz="2000" dirty="0" smtClean="0"/>
              <a:t> benchmark against CALDER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: a very good agreement</a:t>
            </a:r>
            <a:endParaRPr lang="en-US" sz="2000" baseline="30000" dirty="0" smtClean="0"/>
          </a:p>
        </p:txBody>
      </p:sp>
      <p:sp>
        <p:nvSpPr>
          <p:cNvPr id="27" name="ZoneTexte 26"/>
          <p:cNvSpPr txBox="1"/>
          <p:nvPr/>
        </p:nvSpPr>
        <p:spPr>
          <a:xfrm>
            <a:off x="8861999" y="666787"/>
            <a:ext cx="3218400" cy="12003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dirty="0" err="1"/>
              <a:t>QuaSSis’s</a:t>
            </a:r>
            <a:r>
              <a:rPr lang="en-CA" dirty="0"/>
              <a:t> numerical</a:t>
            </a:r>
            <a:r>
              <a:rPr lang="fr-FR" dirty="0"/>
              <a:t> </a:t>
            </a:r>
            <a:r>
              <a:rPr lang="en-US" dirty="0"/>
              <a:t>scheme </a:t>
            </a:r>
            <a:r>
              <a:rPr lang="en-US" dirty="0" smtClean="0"/>
              <a:t>based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HiPACE</a:t>
            </a:r>
            <a:r>
              <a:rPr lang="en-US" baseline="30000" dirty="0"/>
              <a:t>1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WandPIC</a:t>
            </a:r>
            <a:r>
              <a:rPr lang="en-US" baseline="30000" dirty="0"/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68048" y="6026516"/>
            <a:ext cx="66444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latin typeface="Times-Roman"/>
                <a:ea typeface="Times New Roman" panose="02020603050405020304" pitchFamily="18" charset="0"/>
                <a:cs typeface="Times-Roman"/>
              </a:rPr>
              <a:t>[1] </a:t>
            </a:r>
            <a:r>
              <a:rPr lang="fr-FR" sz="1600" dirty="0" smtClean="0"/>
              <a:t>T</a:t>
            </a:r>
            <a:r>
              <a:rPr lang="fr-FR" sz="1600" dirty="0"/>
              <a:t>. </a:t>
            </a:r>
            <a:r>
              <a:rPr lang="fr-FR" sz="1600" dirty="0" err="1"/>
              <a:t>Mehrling</a:t>
            </a:r>
            <a:r>
              <a:rPr lang="fr-FR" sz="1600" dirty="0"/>
              <a:t> </a:t>
            </a:r>
            <a:r>
              <a:rPr lang="fr-FR" sz="1600" i="1" dirty="0"/>
              <a:t>et </a:t>
            </a:r>
            <a:r>
              <a:rPr lang="fr-FR" sz="1600" i="1" dirty="0" smtClean="0"/>
              <a:t>al.</a:t>
            </a:r>
            <a:r>
              <a:rPr lang="fr-FR" sz="1600" dirty="0" smtClean="0"/>
              <a:t>, </a:t>
            </a:r>
            <a:r>
              <a:rPr lang="fr-FR" sz="1600" dirty="0"/>
              <a:t>Plasma Phys. Control. Fusion, </a:t>
            </a:r>
            <a:r>
              <a:rPr lang="fr-FR" sz="1600" b="1" dirty="0"/>
              <a:t>56</a:t>
            </a:r>
            <a:r>
              <a:rPr lang="fr-FR" sz="1600" dirty="0"/>
              <a:t>, 084012, (2014) </a:t>
            </a:r>
            <a:endParaRPr lang="fr-FR" sz="1600" dirty="0" smtClean="0"/>
          </a:p>
          <a:p>
            <a:r>
              <a:rPr lang="fr-FR" sz="1600" dirty="0" smtClean="0">
                <a:latin typeface="Times-Roman"/>
                <a:ea typeface="Times New Roman" panose="02020603050405020304" pitchFamily="18" charset="0"/>
                <a:cs typeface="Times-Roman"/>
              </a:rPr>
              <a:t>[2] </a:t>
            </a:r>
            <a:r>
              <a:rPr lang="fr-FR" sz="1600" dirty="0" smtClean="0"/>
              <a:t>T</a:t>
            </a:r>
            <a:r>
              <a:rPr lang="fr-FR" sz="1600" dirty="0"/>
              <a:t>. Wang, </a:t>
            </a:r>
            <a:r>
              <a:rPr lang="fr-FR" sz="1600" i="1" dirty="0"/>
              <a:t>et al</a:t>
            </a:r>
            <a:r>
              <a:rPr lang="fr-FR" sz="1600" i="1" dirty="0" smtClean="0"/>
              <a:t>.</a:t>
            </a:r>
            <a:r>
              <a:rPr lang="fr-FR" sz="1600" dirty="0" smtClean="0"/>
              <a:t>, </a:t>
            </a:r>
            <a:r>
              <a:rPr lang="fr-FR" sz="1600" dirty="0" err="1" smtClean="0"/>
              <a:t>PoP</a:t>
            </a:r>
            <a:r>
              <a:rPr lang="fr-FR" sz="1600" dirty="0" smtClean="0"/>
              <a:t> </a:t>
            </a:r>
            <a:r>
              <a:rPr lang="fr-FR" sz="1600" b="1" dirty="0"/>
              <a:t>24</a:t>
            </a:r>
            <a:r>
              <a:rPr lang="fr-FR" sz="1600" dirty="0"/>
              <a:t>, 103117, (2017) </a:t>
            </a:r>
          </a:p>
          <a:p>
            <a:r>
              <a:rPr lang="fr-FR" sz="1600" dirty="0" smtClean="0"/>
              <a:t>[3] </a:t>
            </a:r>
            <a:r>
              <a:rPr lang="fr-FR" sz="1600" dirty="0"/>
              <a:t>E. Lefebvre </a:t>
            </a:r>
            <a:r>
              <a:rPr lang="fr-FR" sz="1600" i="1" dirty="0"/>
              <a:t>et al.,</a:t>
            </a:r>
            <a:r>
              <a:rPr lang="fr-FR" sz="1600" dirty="0"/>
              <a:t> </a:t>
            </a:r>
            <a:r>
              <a:rPr lang="fr-FR" sz="1600" dirty="0" err="1"/>
              <a:t>Nucl</a:t>
            </a:r>
            <a:r>
              <a:rPr lang="fr-FR" sz="1600" dirty="0"/>
              <a:t>. Fusion </a:t>
            </a:r>
            <a:r>
              <a:rPr lang="fr-FR" sz="1600" b="1" dirty="0"/>
              <a:t>43</a:t>
            </a:r>
            <a:r>
              <a:rPr lang="fr-FR" sz="1600" dirty="0"/>
              <a:t>, 629 (2003</a:t>
            </a:r>
            <a:r>
              <a:rPr lang="fr-FR" sz="1600" dirty="0" smtClean="0"/>
              <a:t>)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64371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364526" y="240164"/>
            <a:ext cx="10728325" cy="871827"/>
          </a:xfrm>
        </p:spPr>
        <p:txBody>
          <a:bodyPr>
            <a:normAutofit/>
          </a:bodyPr>
          <a:lstStyle/>
          <a:p>
            <a:r>
              <a:rPr lang="en-US" dirty="0"/>
              <a:t>Quasi-static PIC code: </a:t>
            </a:r>
            <a:r>
              <a:rPr lang="en-US" dirty="0" err="1" smtClean="0"/>
              <a:t>QuaSSis</a:t>
            </a:r>
            <a:r>
              <a:rPr lang="en-US" dirty="0" smtClean="0"/>
              <a:t> (2D)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0935834" y="62039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14</a:t>
            </a:fld>
            <a:endParaRPr lang="fr-FR"/>
          </a:p>
        </p:txBody>
      </p:sp>
      <p:grpSp>
        <p:nvGrpSpPr>
          <p:cNvPr id="26" name="Groupe 25"/>
          <p:cNvGrpSpPr/>
          <p:nvPr/>
        </p:nvGrpSpPr>
        <p:grpSpPr>
          <a:xfrm>
            <a:off x="145142" y="1004794"/>
            <a:ext cx="8544334" cy="5058009"/>
            <a:chOff x="13938" y="748263"/>
            <a:chExt cx="8544334" cy="5058009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850"/>
            <a:stretch/>
          </p:blipFill>
          <p:spPr>
            <a:xfrm>
              <a:off x="7867649" y="754373"/>
              <a:ext cx="690623" cy="5051354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2" r="9543"/>
            <a:stretch/>
          </p:blipFill>
          <p:spPr>
            <a:xfrm>
              <a:off x="256539" y="748263"/>
              <a:ext cx="2452915" cy="5051354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69" r="38901"/>
            <a:stretch/>
          </p:blipFill>
          <p:spPr>
            <a:xfrm>
              <a:off x="2747553" y="748263"/>
              <a:ext cx="2510971" cy="5051354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" r="67868"/>
            <a:stretch/>
          </p:blipFill>
          <p:spPr>
            <a:xfrm>
              <a:off x="5359581" y="754373"/>
              <a:ext cx="2481943" cy="5051354"/>
            </a:xfrm>
            <a:prstGeom prst="rect">
              <a:avLst/>
            </a:prstGeom>
          </p:spPr>
        </p:pic>
        <p:pic>
          <p:nvPicPr>
            <p:cNvPr id="32" name="Image 3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542"/>
            <a:stretch/>
          </p:blipFill>
          <p:spPr>
            <a:xfrm>
              <a:off x="13938" y="754918"/>
              <a:ext cx="208312" cy="5051354"/>
            </a:xfrm>
            <a:prstGeom prst="rect">
              <a:avLst/>
            </a:prstGeom>
          </p:spPr>
        </p:pic>
        <p:sp>
          <p:nvSpPr>
            <p:cNvPr id="33" name="Flèche droite 32"/>
            <p:cNvSpPr/>
            <p:nvPr/>
          </p:nvSpPr>
          <p:spPr>
            <a:xfrm rot="10800000">
              <a:off x="5360256" y="3036709"/>
              <a:ext cx="647701" cy="384441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34" name="Flèche droite 33"/>
            <p:cNvSpPr/>
            <p:nvPr/>
          </p:nvSpPr>
          <p:spPr>
            <a:xfrm rot="10800000">
              <a:off x="2813906" y="3036709"/>
              <a:ext cx="647701" cy="384441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35" name="Flèche droite 34"/>
            <p:cNvSpPr/>
            <p:nvPr/>
          </p:nvSpPr>
          <p:spPr>
            <a:xfrm rot="10800000">
              <a:off x="273906" y="3036709"/>
              <a:ext cx="647701" cy="384441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1860666" y="4129370"/>
              <a:ext cx="21052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137 000 iterations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3" name="Flèche courbée vers le bas 42"/>
            <p:cNvSpPr/>
            <p:nvPr/>
          </p:nvSpPr>
          <p:spPr>
            <a:xfrm rot="10800000" flipV="1">
              <a:off x="2140351" y="4428459"/>
              <a:ext cx="1472745" cy="463338"/>
            </a:xfrm>
            <a:prstGeom prst="curved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4385969" y="4059127"/>
              <a:ext cx="19520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7030A0"/>
                  </a:solidFill>
                </a:rPr>
                <a:t>68 000 iterations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5" name="Flèche courbée vers le bas 44"/>
            <p:cNvSpPr/>
            <p:nvPr/>
          </p:nvSpPr>
          <p:spPr>
            <a:xfrm rot="10800000" flipV="1">
              <a:off x="4693051" y="4428459"/>
              <a:ext cx="1472745" cy="463338"/>
            </a:xfrm>
            <a:prstGeom prst="curved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/>
              <p:cNvSpPr txBox="1"/>
              <p:nvPr/>
            </p:nvSpPr>
            <p:spPr>
              <a:xfrm>
                <a:off x="8867444" y="2126447"/>
                <a:ext cx="3216822" cy="203754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CALDER</a:t>
                </a:r>
                <a:r>
                  <a:rPr lang="en-US" dirty="0">
                    <a:latin typeface="Cambria Math" panose="02040503050406030204" pitchFamily="18" charset="0"/>
                  </a:rPr>
                  <a:t>:  </a:t>
                </a:r>
                <a:endParaRPr lang="en-US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fr-FR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=3,76× 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fr-FR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>
                          <a:latin typeface="Cambria Math" panose="02040503050406030204" pitchFamily="18" charset="0"/>
                        </a:rPr>
                        <m:t>μm</m:t>
                      </m:r>
                    </m:oMath>
                  </m:oMathPara>
                </a14:m>
                <a:endParaRPr lang="fr-FR" b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b="1">
                          <a:latin typeface="Cambria Math" panose="02040503050406030204" pitchFamily="18" charset="0"/>
                        </a:rPr>
                        <m:t>𝐜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𝜟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𝟔𝟑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× </m:t>
                      </m:r>
                      <m:sSup>
                        <m:sSupPr>
                          <m:ctrlPr>
                            <a:rPr lang="en-US" b="1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fr-FR" b="1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1" i="1" dirty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fr-FR" b="1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𝛍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𝐦</m:t>
                      </m:r>
                      <m:r>
                        <a:rPr lang="fr-FR" b="1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fr-FR" b="1" dirty="0"/>
              </a:p>
              <a:p>
                <a:endParaRPr lang="fr-FR" b="1" dirty="0"/>
              </a:p>
              <a:p>
                <a:r>
                  <a:rPr lang="en-US" b="1" dirty="0"/>
                  <a:t>Simulation time: </a:t>
                </a:r>
              </a:p>
              <a:p>
                <a:pPr algn="ctr"/>
                <a:r>
                  <a:rPr lang="en-US" b="1" dirty="0"/>
                  <a:t>2.07 h on 2500 </a:t>
                </a:r>
                <a:r>
                  <a:rPr lang="en-US" b="1" dirty="0" smtClean="0"/>
                  <a:t>CPU</a:t>
                </a:r>
                <a:endParaRPr lang="en-US" b="1" dirty="0"/>
              </a:p>
              <a:p>
                <a:pPr algn="ctr"/>
                <a:r>
                  <a:rPr lang="en-US" b="1" dirty="0">
                    <a:solidFill>
                      <a:schemeClr val="tx2"/>
                    </a:solidFill>
                  </a:rPr>
                  <a:t>5170 </a:t>
                </a:r>
                <a:r>
                  <a:rPr lang="en-US" b="1" dirty="0" err="1" smtClean="0">
                    <a:solidFill>
                      <a:schemeClr val="tx2"/>
                    </a:solidFill>
                  </a:rPr>
                  <a:t>CPU.hours</a:t>
                </a:r>
                <a:endParaRPr lang="fr-FR" b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6" name="ZoneTexte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7444" y="2126447"/>
                <a:ext cx="3216822" cy="2037545"/>
              </a:xfrm>
              <a:prstGeom prst="rect">
                <a:avLst/>
              </a:prstGeom>
              <a:blipFill>
                <a:blip r:embed="rId4"/>
                <a:stretch>
                  <a:fillRect l="-1512" t="-1786" b="-3571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ZoneTexte 26"/>
          <p:cNvSpPr txBox="1"/>
          <p:nvPr/>
        </p:nvSpPr>
        <p:spPr>
          <a:xfrm>
            <a:off x="8861999" y="666787"/>
            <a:ext cx="3218400" cy="12003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dirty="0" err="1"/>
              <a:t>QuaSSis’s</a:t>
            </a:r>
            <a:r>
              <a:rPr lang="en-CA" dirty="0"/>
              <a:t> numerical</a:t>
            </a:r>
            <a:r>
              <a:rPr lang="fr-FR" dirty="0"/>
              <a:t> </a:t>
            </a:r>
            <a:r>
              <a:rPr lang="en-US" dirty="0"/>
              <a:t>scheme </a:t>
            </a:r>
            <a:r>
              <a:rPr lang="en-US" dirty="0" smtClean="0"/>
              <a:t>based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HiPACE</a:t>
            </a:r>
            <a:r>
              <a:rPr lang="en-US" baseline="30000" dirty="0"/>
              <a:t>1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WandPIC</a:t>
            </a:r>
            <a:r>
              <a:rPr lang="en-US" baseline="30000" dirty="0"/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68048" y="6026516"/>
            <a:ext cx="66444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latin typeface="Times-Roman"/>
                <a:ea typeface="Times New Roman" panose="02020603050405020304" pitchFamily="18" charset="0"/>
                <a:cs typeface="Times-Roman"/>
              </a:rPr>
              <a:t>[1] </a:t>
            </a:r>
            <a:r>
              <a:rPr lang="fr-FR" sz="1600" dirty="0" smtClean="0"/>
              <a:t>T</a:t>
            </a:r>
            <a:r>
              <a:rPr lang="fr-FR" sz="1600" dirty="0"/>
              <a:t>. </a:t>
            </a:r>
            <a:r>
              <a:rPr lang="fr-FR" sz="1600" dirty="0" err="1"/>
              <a:t>Mehrling</a:t>
            </a:r>
            <a:r>
              <a:rPr lang="fr-FR" sz="1600" dirty="0"/>
              <a:t> </a:t>
            </a:r>
            <a:r>
              <a:rPr lang="fr-FR" sz="1600" i="1" dirty="0"/>
              <a:t>et </a:t>
            </a:r>
            <a:r>
              <a:rPr lang="fr-FR" sz="1600" i="1" dirty="0" smtClean="0"/>
              <a:t>al.</a:t>
            </a:r>
            <a:r>
              <a:rPr lang="fr-FR" sz="1600" dirty="0" smtClean="0"/>
              <a:t>, </a:t>
            </a:r>
            <a:r>
              <a:rPr lang="fr-FR" sz="1600" dirty="0"/>
              <a:t>Plasma Phys. Control. Fusion, </a:t>
            </a:r>
            <a:r>
              <a:rPr lang="fr-FR" sz="1600" b="1" dirty="0"/>
              <a:t>56</a:t>
            </a:r>
            <a:r>
              <a:rPr lang="fr-FR" sz="1600" dirty="0"/>
              <a:t>, 084012, (2014) </a:t>
            </a:r>
            <a:endParaRPr lang="fr-FR" sz="1600" dirty="0" smtClean="0"/>
          </a:p>
          <a:p>
            <a:r>
              <a:rPr lang="fr-FR" sz="1600" dirty="0" smtClean="0">
                <a:latin typeface="Times-Roman"/>
                <a:ea typeface="Times New Roman" panose="02020603050405020304" pitchFamily="18" charset="0"/>
                <a:cs typeface="Times-Roman"/>
              </a:rPr>
              <a:t>[2] </a:t>
            </a:r>
            <a:r>
              <a:rPr lang="fr-FR" sz="1600" dirty="0" smtClean="0"/>
              <a:t>T</a:t>
            </a:r>
            <a:r>
              <a:rPr lang="fr-FR" sz="1600" dirty="0"/>
              <a:t>. Wang, </a:t>
            </a:r>
            <a:r>
              <a:rPr lang="fr-FR" sz="1600" i="1" dirty="0"/>
              <a:t>et al</a:t>
            </a:r>
            <a:r>
              <a:rPr lang="fr-FR" sz="1600" i="1" dirty="0" smtClean="0"/>
              <a:t>.</a:t>
            </a:r>
            <a:r>
              <a:rPr lang="fr-FR" sz="1600" dirty="0" smtClean="0"/>
              <a:t>, </a:t>
            </a:r>
            <a:r>
              <a:rPr lang="fr-FR" sz="1600" dirty="0" err="1" smtClean="0"/>
              <a:t>PoP</a:t>
            </a:r>
            <a:r>
              <a:rPr lang="fr-FR" sz="1600" dirty="0" smtClean="0"/>
              <a:t> </a:t>
            </a:r>
            <a:r>
              <a:rPr lang="fr-FR" sz="1600" b="1" dirty="0"/>
              <a:t>24</a:t>
            </a:r>
            <a:r>
              <a:rPr lang="fr-FR" sz="1600" dirty="0"/>
              <a:t>, 103117, (2017) </a:t>
            </a:r>
          </a:p>
          <a:p>
            <a:r>
              <a:rPr lang="fr-FR" sz="1600" dirty="0" smtClean="0"/>
              <a:t>[3] </a:t>
            </a:r>
            <a:r>
              <a:rPr lang="fr-FR" sz="1600" dirty="0"/>
              <a:t>E. Lefebvre </a:t>
            </a:r>
            <a:r>
              <a:rPr lang="fr-FR" sz="1600" i="1" dirty="0"/>
              <a:t>et al.,</a:t>
            </a:r>
            <a:r>
              <a:rPr lang="fr-FR" sz="1600" dirty="0"/>
              <a:t> </a:t>
            </a:r>
            <a:r>
              <a:rPr lang="fr-FR" sz="1600" dirty="0" err="1"/>
              <a:t>Nucl</a:t>
            </a:r>
            <a:r>
              <a:rPr lang="fr-FR" sz="1600" dirty="0"/>
              <a:t>. Fusion </a:t>
            </a:r>
            <a:r>
              <a:rPr lang="fr-FR" sz="1600" b="1" dirty="0"/>
              <a:t>43</a:t>
            </a:r>
            <a:r>
              <a:rPr lang="fr-FR" sz="1600" dirty="0"/>
              <a:t>, 629 (2003</a:t>
            </a:r>
            <a:r>
              <a:rPr lang="fr-FR" sz="1600" dirty="0" smtClean="0"/>
              <a:t>)</a:t>
            </a:r>
            <a:endParaRPr lang="fr-FR" sz="1600" dirty="0"/>
          </a:p>
        </p:txBody>
      </p:sp>
      <p:sp>
        <p:nvSpPr>
          <p:cNvPr id="25" name="ZoneTexte 24"/>
          <p:cNvSpPr txBox="1"/>
          <p:nvPr/>
        </p:nvSpPr>
        <p:spPr>
          <a:xfrm>
            <a:off x="364526" y="800448"/>
            <a:ext cx="7509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QuaSSis</a:t>
            </a:r>
            <a:r>
              <a:rPr lang="en-US" sz="2000" dirty="0" smtClean="0"/>
              <a:t> benchmark against CALDER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: a very good agreement</a:t>
            </a:r>
            <a:endParaRPr lang="en-US" sz="2000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42354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364526" y="240164"/>
            <a:ext cx="10728325" cy="871827"/>
          </a:xfrm>
        </p:spPr>
        <p:txBody>
          <a:bodyPr>
            <a:normAutofit/>
          </a:bodyPr>
          <a:lstStyle/>
          <a:p>
            <a:r>
              <a:rPr lang="en-US" dirty="0"/>
              <a:t>Quasi-static PIC code: </a:t>
            </a:r>
            <a:r>
              <a:rPr lang="en-US" dirty="0" err="1" smtClean="0"/>
              <a:t>QuaSSis</a:t>
            </a:r>
            <a:r>
              <a:rPr lang="en-US" dirty="0" smtClean="0"/>
              <a:t> (2D)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0935834" y="62039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15</a:t>
            </a:fld>
            <a:endParaRPr lang="fr-FR"/>
          </a:p>
        </p:txBody>
      </p:sp>
      <p:grpSp>
        <p:nvGrpSpPr>
          <p:cNvPr id="26" name="Groupe 25"/>
          <p:cNvGrpSpPr/>
          <p:nvPr/>
        </p:nvGrpSpPr>
        <p:grpSpPr>
          <a:xfrm>
            <a:off x="145142" y="1004794"/>
            <a:ext cx="8544334" cy="5058009"/>
            <a:chOff x="13938" y="748263"/>
            <a:chExt cx="8544334" cy="5058009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850"/>
            <a:stretch/>
          </p:blipFill>
          <p:spPr>
            <a:xfrm>
              <a:off x="7867649" y="754373"/>
              <a:ext cx="690623" cy="5051354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2" r="9543"/>
            <a:stretch/>
          </p:blipFill>
          <p:spPr>
            <a:xfrm>
              <a:off x="256539" y="748263"/>
              <a:ext cx="2452915" cy="5051354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69" r="38901"/>
            <a:stretch/>
          </p:blipFill>
          <p:spPr>
            <a:xfrm>
              <a:off x="2747553" y="748263"/>
              <a:ext cx="2510971" cy="5051354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" r="67868"/>
            <a:stretch/>
          </p:blipFill>
          <p:spPr>
            <a:xfrm>
              <a:off x="5359581" y="754373"/>
              <a:ext cx="2481943" cy="5051354"/>
            </a:xfrm>
            <a:prstGeom prst="rect">
              <a:avLst/>
            </a:prstGeom>
          </p:spPr>
        </p:pic>
        <p:pic>
          <p:nvPicPr>
            <p:cNvPr id="32" name="Image 3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542"/>
            <a:stretch/>
          </p:blipFill>
          <p:spPr>
            <a:xfrm>
              <a:off x="13938" y="754918"/>
              <a:ext cx="208312" cy="5051354"/>
            </a:xfrm>
            <a:prstGeom prst="rect">
              <a:avLst/>
            </a:prstGeom>
          </p:spPr>
        </p:pic>
        <p:sp>
          <p:nvSpPr>
            <p:cNvPr id="33" name="Flèche droite 32"/>
            <p:cNvSpPr/>
            <p:nvPr/>
          </p:nvSpPr>
          <p:spPr>
            <a:xfrm rot="10800000">
              <a:off x="5360256" y="3036709"/>
              <a:ext cx="647701" cy="384441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34" name="Flèche droite 33"/>
            <p:cNvSpPr/>
            <p:nvPr/>
          </p:nvSpPr>
          <p:spPr>
            <a:xfrm rot="10800000">
              <a:off x="2813906" y="3036709"/>
              <a:ext cx="647701" cy="384441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35" name="Flèche droite 34"/>
            <p:cNvSpPr/>
            <p:nvPr/>
          </p:nvSpPr>
          <p:spPr>
            <a:xfrm rot="10800000">
              <a:off x="273906" y="3036709"/>
              <a:ext cx="647701" cy="384441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36" name="Flèche courbée vers le bas 35"/>
            <p:cNvSpPr/>
            <p:nvPr/>
          </p:nvSpPr>
          <p:spPr>
            <a:xfrm rot="10800000">
              <a:off x="4677760" y="1548601"/>
              <a:ext cx="1561004" cy="526377"/>
            </a:xfrm>
            <a:prstGeom prst="curved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4782758" y="2011479"/>
              <a:ext cx="1448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12 iterations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38" name="Flèche courbée vers le bas 37"/>
            <p:cNvSpPr/>
            <p:nvPr/>
          </p:nvSpPr>
          <p:spPr>
            <a:xfrm rot="10800000">
              <a:off x="2218174" y="1529568"/>
              <a:ext cx="1561004" cy="526377"/>
            </a:xfrm>
            <a:prstGeom prst="curved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2274254" y="1994336"/>
              <a:ext cx="1448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24 iterations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1860666" y="4129370"/>
              <a:ext cx="21052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137 000 iterations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3" name="Flèche courbée vers le bas 42"/>
            <p:cNvSpPr/>
            <p:nvPr/>
          </p:nvSpPr>
          <p:spPr>
            <a:xfrm rot="10800000" flipV="1">
              <a:off x="2140351" y="4428459"/>
              <a:ext cx="1472745" cy="463338"/>
            </a:xfrm>
            <a:prstGeom prst="curved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4385969" y="4059127"/>
              <a:ext cx="19520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7030A0"/>
                  </a:solidFill>
                </a:rPr>
                <a:t>68 000 iterations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5" name="Flèche courbée vers le bas 44"/>
            <p:cNvSpPr/>
            <p:nvPr/>
          </p:nvSpPr>
          <p:spPr>
            <a:xfrm rot="10800000" flipV="1">
              <a:off x="4693051" y="4428459"/>
              <a:ext cx="1472745" cy="463338"/>
            </a:xfrm>
            <a:prstGeom prst="curved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48"/>
              <p:cNvSpPr txBox="1"/>
              <p:nvPr/>
            </p:nvSpPr>
            <p:spPr>
              <a:xfrm>
                <a:off x="8861999" y="4446521"/>
                <a:ext cx="3222267" cy="174806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QuaSSis:</a:t>
                </a:r>
                <a:r>
                  <a:rPr lang="en-US" dirty="0">
                    <a:latin typeface="Cambria Math" panose="02040503050406030204" pitchFamily="18" charset="0"/>
                  </a:rPr>
                  <a:t>  </a:t>
                </a:r>
                <a:endParaRPr lang="fr-FR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>
                        <a:latin typeface="Cambria Math" panose="02040503050406030204" pitchFamily="18" charset="0"/>
                      </a:rPr>
                      <m:t>Δ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𝜉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>
                        <a:latin typeface="Cambria Math" panose="02040503050406030204" pitchFamily="18" charset="0"/>
                      </a:rPr>
                      <m:t>Δ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=3,76× 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fr-FR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fr-FR" dirty="0">
                    <a:latin typeface="Cambria Math" panose="02040503050406030204" pitchFamily="18" charset="0"/>
                  </a:rPr>
                  <a:t> </a:t>
                </a:r>
                <a:r>
                  <a:rPr lang="fr-FR" b="1" dirty="0" smtClean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</a:rPr>
                      <m:t>𝜟</m:t>
                    </m:r>
                    <m:r>
                      <a:rPr lang="fr-FR" b="1" i="1">
                        <a:latin typeface="Cambria Math" panose="02040503050406030204" pitchFamily="18" charset="0"/>
                      </a:rPr>
                      <m:t>𝒔</m:t>
                    </m:r>
                    <m:r>
                      <a:rPr lang="fr-FR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1" i="1">
                        <a:latin typeface="Cambria Math" panose="02040503050406030204" pitchFamily="18" charset="0"/>
                      </a:rPr>
                      <m:t>𝟏𝟓𝟎</m:t>
                    </m:r>
                    <m:r>
                      <a:rPr lang="fr-FR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1" i="1">
                        <a:latin typeface="Cambria Math" panose="02040503050406030204" pitchFamily="18" charset="0"/>
                      </a:rPr>
                      <m:t>𝛍</m:t>
                    </m:r>
                    <m:r>
                      <a:rPr lang="fr-FR" b="1" i="1">
                        <a:latin typeface="Cambria Math" panose="02040503050406030204" pitchFamily="18" charset="0"/>
                      </a:rPr>
                      <m:t>𝐦</m:t>
                    </m:r>
                    <m:r>
                      <a:rPr lang="fr-FR" b="1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1" i="1" dirty="0">
                        <a:latin typeface="Cambria Math" panose="02040503050406030204" pitchFamily="18" charset="0"/>
                      </a:rPr>
                      <m:t>𝟓𝟕𝟏𝟒</m:t>
                    </m:r>
                    <m:r>
                      <a:rPr lang="fr-FR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1" i="1" dirty="0" smtClean="0">
                        <a:latin typeface="Cambria Math" panose="02040503050406030204" pitchFamily="18" charset="0"/>
                      </a:rPr>
                      <m:t>𝒄</m:t>
                    </m:r>
                    <m:r>
                      <a:rPr lang="fr-FR" b="1" i="1">
                        <a:latin typeface="Cambria Math" panose="02040503050406030204" pitchFamily="18" charset="0"/>
                      </a:rPr>
                      <m:t>𝜟</m:t>
                    </m:r>
                    <m:r>
                      <a:rPr lang="fr-FR" b="1" i="1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endParaRPr lang="fr-FR" b="1" dirty="0" smtClean="0"/>
              </a:p>
              <a:p>
                <a:endParaRPr lang="fr-FR" b="1" dirty="0" smtClean="0"/>
              </a:p>
              <a:p>
                <a:r>
                  <a:rPr lang="en-US" b="1" dirty="0"/>
                  <a:t>Simulation time: </a:t>
                </a:r>
              </a:p>
              <a:p>
                <a:pPr algn="ctr"/>
                <a:r>
                  <a:rPr lang="en-US" b="1" dirty="0">
                    <a:solidFill>
                      <a:schemeClr val="tx2"/>
                    </a:solidFill>
                  </a:rPr>
                  <a:t>8.21 h on 1 </a:t>
                </a:r>
                <a:r>
                  <a:rPr lang="en-US" b="1" dirty="0" smtClean="0">
                    <a:solidFill>
                      <a:schemeClr val="tx2"/>
                    </a:solidFill>
                  </a:rPr>
                  <a:t>CPU</a:t>
                </a:r>
                <a:endParaRPr lang="fr-FR" b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9" name="ZoneTexte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999" y="4446521"/>
                <a:ext cx="3222267" cy="1748062"/>
              </a:xfrm>
              <a:prstGeom prst="rect">
                <a:avLst/>
              </a:prstGeom>
              <a:blipFill>
                <a:blip r:embed="rId3"/>
                <a:stretch>
                  <a:fillRect l="-1509" t="-1384" b="-4498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/>
              <p:cNvSpPr txBox="1"/>
              <p:nvPr/>
            </p:nvSpPr>
            <p:spPr>
              <a:xfrm>
                <a:off x="8867444" y="2126447"/>
                <a:ext cx="3216822" cy="203754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CALDER</a:t>
                </a:r>
                <a:r>
                  <a:rPr lang="en-US" dirty="0">
                    <a:latin typeface="Cambria Math" panose="02040503050406030204" pitchFamily="18" charset="0"/>
                  </a:rPr>
                  <a:t>:  </a:t>
                </a:r>
                <a:endParaRPr lang="en-US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fr-FR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=3,76× 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fr-FR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>
                          <a:latin typeface="Cambria Math" panose="02040503050406030204" pitchFamily="18" charset="0"/>
                        </a:rPr>
                        <m:t>μm</m:t>
                      </m:r>
                    </m:oMath>
                  </m:oMathPara>
                </a14:m>
                <a:endParaRPr lang="fr-FR" b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b="1">
                          <a:latin typeface="Cambria Math" panose="02040503050406030204" pitchFamily="18" charset="0"/>
                        </a:rPr>
                        <m:t>𝐜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𝜟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𝟔𝟑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× </m:t>
                      </m:r>
                      <m:sSup>
                        <m:sSupPr>
                          <m:ctrlPr>
                            <a:rPr lang="en-US" b="1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fr-FR" b="1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1" i="1" dirty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fr-FR" b="1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𝛍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𝐦</m:t>
                      </m:r>
                      <m:r>
                        <a:rPr lang="fr-FR" b="1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fr-FR" b="1" dirty="0"/>
              </a:p>
              <a:p>
                <a:endParaRPr lang="fr-FR" b="1" dirty="0"/>
              </a:p>
              <a:p>
                <a:r>
                  <a:rPr lang="en-US" b="1" dirty="0"/>
                  <a:t>Simulation time: </a:t>
                </a:r>
              </a:p>
              <a:p>
                <a:pPr algn="ctr"/>
                <a:r>
                  <a:rPr lang="en-US" b="1" dirty="0"/>
                  <a:t>2.07 h on 2500 </a:t>
                </a:r>
                <a:r>
                  <a:rPr lang="en-US" b="1" dirty="0" smtClean="0"/>
                  <a:t>CPU</a:t>
                </a:r>
                <a:endParaRPr lang="en-US" b="1" dirty="0"/>
              </a:p>
              <a:p>
                <a:pPr algn="ctr"/>
                <a:r>
                  <a:rPr lang="en-US" b="1" dirty="0">
                    <a:solidFill>
                      <a:schemeClr val="tx2"/>
                    </a:solidFill>
                  </a:rPr>
                  <a:t>5170 </a:t>
                </a:r>
                <a:r>
                  <a:rPr lang="en-US" b="1" dirty="0" err="1" smtClean="0">
                    <a:solidFill>
                      <a:schemeClr val="tx2"/>
                    </a:solidFill>
                  </a:rPr>
                  <a:t>CPU.hours</a:t>
                </a:r>
                <a:endParaRPr lang="fr-FR" b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6" name="ZoneTexte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7444" y="2126447"/>
                <a:ext cx="3216822" cy="2037545"/>
              </a:xfrm>
              <a:prstGeom prst="rect">
                <a:avLst/>
              </a:prstGeom>
              <a:blipFill>
                <a:blip r:embed="rId4"/>
                <a:stretch>
                  <a:fillRect l="-1512" t="-1786" b="-3571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ZoneTexte 26"/>
          <p:cNvSpPr txBox="1"/>
          <p:nvPr/>
        </p:nvSpPr>
        <p:spPr>
          <a:xfrm>
            <a:off x="8861999" y="666787"/>
            <a:ext cx="3218400" cy="12003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dirty="0" err="1"/>
              <a:t>QuaSSis’s</a:t>
            </a:r>
            <a:r>
              <a:rPr lang="en-CA" dirty="0"/>
              <a:t> numerical</a:t>
            </a:r>
            <a:r>
              <a:rPr lang="fr-FR" dirty="0"/>
              <a:t> </a:t>
            </a:r>
            <a:r>
              <a:rPr lang="en-US" dirty="0"/>
              <a:t>scheme </a:t>
            </a:r>
            <a:r>
              <a:rPr lang="en-US" dirty="0" smtClean="0"/>
              <a:t>based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HiPACE</a:t>
            </a:r>
            <a:r>
              <a:rPr lang="en-US" baseline="30000" dirty="0"/>
              <a:t>1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WandPIC</a:t>
            </a:r>
            <a:r>
              <a:rPr lang="en-US" baseline="30000" dirty="0"/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68048" y="6026516"/>
            <a:ext cx="66444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latin typeface="Times-Roman"/>
                <a:ea typeface="Times New Roman" panose="02020603050405020304" pitchFamily="18" charset="0"/>
                <a:cs typeface="Times-Roman"/>
              </a:rPr>
              <a:t>[1] </a:t>
            </a:r>
            <a:r>
              <a:rPr lang="fr-FR" sz="1600" dirty="0" smtClean="0"/>
              <a:t>T</a:t>
            </a:r>
            <a:r>
              <a:rPr lang="fr-FR" sz="1600" dirty="0"/>
              <a:t>. </a:t>
            </a:r>
            <a:r>
              <a:rPr lang="fr-FR" sz="1600" dirty="0" err="1"/>
              <a:t>Mehrling</a:t>
            </a:r>
            <a:r>
              <a:rPr lang="fr-FR" sz="1600" dirty="0"/>
              <a:t> </a:t>
            </a:r>
            <a:r>
              <a:rPr lang="fr-FR" sz="1600" i="1" dirty="0"/>
              <a:t>et </a:t>
            </a:r>
            <a:r>
              <a:rPr lang="fr-FR" sz="1600" i="1" dirty="0" smtClean="0"/>
              <a:t>al.</a:t>
            </a:r>
            <a:r>
              <a:rPr lang="fr-FR" sz="1600" dirty="0" smtClean="0"/>
              <a:t>, </a:t>
            </a:r>
            <a:r>
              <a:rPr lang="fr-FR" sz="1600" dirty="0"/>
              <a:t>Plasma Phys. Control. Fusion, </a:t>
            </a:r>
            <a:r>
              <a:rPr lang="fr-FR" sz="1600" b="1" dirty="0"/>
              <a:t>56</a:t>
            </a:r>
            <a:r>
              <a:rPr lang="fr-FR" sz="1600" dirty="0"/>
              <a:t>, 084012, (2014) </a:t>
            </a:r>
            <a:endParaRPr lang="fr-FR" sz="1600" dirty="0" smtClean="0"/>
          </a:p>
          <a:p>
            <a:r>
              <a:rPr lang="fr-FR" sz="1600" dirty="0" smtClean="0">
                <a:latin typeface="Times-Roman"/>
                <a:ea typeface="Times New Roman" panose="02020603050405020304" pitchFamily="18" charset="0"/>
                <a:cs typeface="Times-Roman"/>
              </a:rPr>
              <a:t>[2] </a:t>
            </a:r>
            <a:r>
              <a:rPr lang="fr-FR" sz="1600" dirty="0" smtClean="0"/>
              <a:t>T</a:t>
            </a:r>
            <a:r>
              <a:rPr lang="fr-FR" sz="1600" dirty="0"/>
              <a:t>. Wang, </a:t>
            </a:r>
            <a:r>
              <a:rPr lang="fr-FR" sz="1600" i="1" dirty="0"/>
              <a:t>et al</a:t>
            </a:r>
            <a:r>
              <a:rPr lang="fr-FR" sz="1600" i="1" dirty="0" smtClean="0"/>
              <a:t>.</a:t>
            </a:r>
            <a:r>
              <a:rPr lang="fr-FR" sz="1600" dirty="0" smtClean="0"/>
              <a:t>, </a:t>
            </a:r>
            <a:r>
              <a:rPr lang="fr-FR" sz="1600" dirty="0" err="1" smtClean="0"/>
              <a:t>PoP</a:t>
            </a:r>
            <a:r>
              <a:rPr lang="fr-FR" sz="1600" dirty="0" smtClean="0"/>
              <a:t> </a:t>
            </a:r>
            <a:r>
              <a:rPr lang="fr-FR" sz="1600" b="1" dirty="0"/>
              <a:t>24</a:t>
            </a:r>
            <a:r>
              <a:rPr lang="fr-FR" sz="1600" dirty="0"/>
              <a:t>, 103117, (2017) </a:t>
            </a:r>
          </a:p>
          <a:p>
            <a:r>
              <a:rPr lang="fr-FR" sz="1600" dirty="0" smtClean="0"/>
              <a:t>[3] </a:t>
            </a:r>
            <a:r>
              <a:rPr lang="fr-FR" sz="1600" dirty="0"/>
              <a:t>E. Lefebvre </a:t>
            </a:r>
            <a:r>
              <a:rPr lang="fr-FR" sz="1600" i="1" dirty="0"/>
              <a:t>et al.,</a:t>
            </a:r>
            <a:r>
              <a:rPr lang="fr-FR" sz="1600" dirty="0"/>
              <a:t> </a:t>
            </a:r>
            <a:r>
              <a:rPr lang="fr-FR" sz="1600" dirty="0" err="1"/>
              <a:t>Nucl</a:t>
            </a:r>
            <a:r>
              <a:rPr lang="fr-FR" sz="1600" dirty="0"/>
              <a:t>. Fusion </a:t>
            </a:r>
            <a:r>
              <a:rPr lang="fr-FR" sz="1600" b="1" dirty="0"/>
              <a:t>43</a:t>
            </a:r>
            <a:r>
              <a:rPr lang="fr-FR" sz="1600" dirty="0"/>
              <a:t>, 629 (2003</a:t>
            </a:r>
            <a:r>
              <a:rPr lang="fr-FR" sz="1600" dirty="0" smtClean="0"/>
              <a:t>)</a:t>
            </a:r>
            <a:endParaRPr lang="fr-FR" sz="1600" dirty="0"/>
          </a:p>
        </p:txBody>
      </p:sp>
      <p:sp>
        <p:nvSpPr>
          <p:cNvPr id="41" name="ZoneTexte 40"/>
          <p:cNvSpPr txBox="1"/>
          <p:nvPr/>
        </p:nvSpPr>
        <p:spPr>
          <a:xfrm>
            <a:off x="364526" y="800448"/>
            <a:ext cx="7509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QuaSSis</a:t>
            </a:r>
            <a:r>
              <a:rPr lang="en-US" sz="2000" dirty="0" smtClean="0"/>
              <a:t> benchmark against CALDER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: a very good agreement</a:t>
            </a:r>
            <a:endParaRPr lang="en-US" sz="2000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410663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16</a:t>
            </a:fld>
            <a:endParaRPr lang="fr-FR"/>
          </a:p>
        </p:txBody>
      </p:sp>
      <p:grpSp>
        <p:nvGrpSpPr>
          <p:cNvPr id="69" name="Groupe 68"/>
          <p:cNvGrpSpPr/>
          <p:nvPr/>
        </p:nvGrpSpPr>
        <p:grpSpPr>
          <a:xfrm>
            <a:off x="7184126" y="352742"/>
            <a:ext cx="4852948" cy="4143058"/>
            <a:chOff x="1367948" y="259080"/>
            <a:chExt cx="5570734" cy="6084570"/>
          </a:xfrm>
        </p:grpSpPr>
        <p:sp>
          <p:nvSpPr>
            <p:cNvPr id="70" name="Ellipse 69"/>
            <p:cNvSpPr/>
            <p:nvPr/>
          </p:nvSpPr>
          <p:spPr>
            <a:xfrm>
              <a:off x="3333636" y="259080"/>
              <a:ext cx="3605046" cy="608457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grpSp>
          <p:nvGrpSpPr>
            <p:cNvPr id="72" name="Groupe 71"/>
            <p:cNvGrpSpPr/>
            <p:nvPr/>
          </p:nvGrpSpPr>
          <p:grpSpPr>
            <a:xfrm>
              <a:off x="1367948" y="873208"/>
              <a:ext cx="4584724" cy="5127307"/>
              <a:chOff x="1367948" y="873208"/>
              <a:chExt cx="4584724" cy="5127307"/>
            </a:xfrm>
          </p:grpSpPr>
          <p:grpSp>
            <p:nvGrpSpPr>
              <p:cNvPr id="75" name="Groupe 74"/>
              <p:cNvGrpSpPr/>
              <p:nvPr/>
            </p:nvGrpSpPr>
            <p:grpSpPr>
              <a:xfrm>
                <a:off x="1367948" y="873208"/>
                <a:ext cx="4584724" cy="5127307"/>
                <a:chOff x="7279521" y="442212"/>
                <a:chExt cx="4584724" cy="5127307"/>
              </a:xfrm>
            </p:grpSpPr>
            <p:grpSp>
              <p:nvGrpSpPr>
                <p:cNvPr id="77" name="Groupe 76"/>
                <p:cNvGrpSpPr/>
                <p:nvPr/>
              </p:nvGrpSpPr>
              <p:grpSpPr>
                <a:xfrm>
                  <a:off x="7279521" y="626878"/>
                  <a:ext cx="4584724" cy="4942641"/>
                  <a:chOff x="6889868" y="1464381"/>
                  <a:chExt cx="4679999" cy="4679998"/>
                </a:xfrm>
              </p:grpSpPr>
              <p:pic>
                <p:nvPicPr>
                  <p:cNvPr id="79" name="Image 78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89868" y="1464381"/>
                    <a:ext cx="4679999" cy="4679998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0" name="ZoneTexte 79"/>
                      <p:cNvSpPr txBox="1"/>
                      <p:nvPr/>
                    </p:nvSpPr>
                    <p:spPr>
                      <a:xfrm>
                        <a:off x="8615712" y="5686147"/>
                        <a:ext cx="952500" cy="36933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 [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m:oMathPara>
                        </a14:m>
                        <a:endParaRPr lang="fr-FR" dirty="0"/>
                      </a:p>
                    </p:txBody>
                  </p:sp>
                </mc:Choice>
                <mc:Fallback xmlns="">
                  <p:sp>
                    <p:nvSpPr>
                      <p:cNvPr id="80" name="ZoneTexte 79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615712" y="5686147"/>
                        <a:ext cx="952500" cy="369332"/>
                      </a:xfrm>
                      <a:prstGeom prst="rect">
                        <a:avLst/>
                      </a:prstGeom>
                      <a:blipFill>
                        <a:blip r:embed="rId4"/>
                        <a:stretch>
                          <a:fillRect b="-1093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fr-FR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81" name="Flèche droite 80"/>
                  <p:cNvSpPr/>
                  <p:nvPr/>
                </p:nvSpPr>
                <p:spPr>
                  <a:xfrm rot="10800000">
                    <a:off x="7392585" y="3435106"/>
                    <a:ext cx="588279" cy="313577"/>
                  </a:xfrm>
                  <a:prstGeom prst="rightArrow">
                    <a:avLst/>
                  </a:prstGeom>
                  <a:solidFill>
                    <a:schemeClr val="tx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144000" tIns="108000" rIns="144000" bIns="144000" rtlCol="0" anchor="ctr">
                    <a:spAutoFit/>
                  </a:bodyPr>
                  <a:lstStyle/>
                  <a:p>
                    <a:pPr algn="ctr"/>
                    <a:endParaRPr lang="fr-FR" dirty="0" smtClean="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8" name="ZoneTexte 77"/>
                    <p:cNvSpPr txBox="1"/>
                    <p:nvPr/>
                  </p:nvSpPr>
                  <p:spPr>
                    <a:xfrm>
                      <a:off x="10643983" y="442212"/>
                      <a:ext cx="1005954" cy="3693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fr-FR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FR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[</m:t>
                            </m:r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.]</m:t>
                            </m:r>
                          </m:oMath>
                        </m:oMathPara>
                      </a14:m>
                      <a:endParaRPr lang="fr-FR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78" name="ZoneTexte 7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643983" y="442212"/>
                      <a:ext cx="1005954" cy="36933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r="-9091" b="-18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ZoneTexte 75"/>
                  <p:cNvSpPr txBox="1"/>
                  <p:nvPr/>
                </p:nvSpPr>
                <p:spPr>
                  <a:xfrm rot="16200000">
                    <a:off x="1101742" y="3102178"/>
                    <a:ext cx="1005954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76" name="ZoneTexte 7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1101742" y="3102178"/>
                    <a:ext cx="1005954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16393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3" name="Triangle isocèle 72"/>
            <p:cNvSpPr/>
            <p:nvPr/>
          </p:nvSpPr>
          <p:spPr>
            <a:xfrm rot="19008613" flipH="1">
              <a:off x="4099098" y="5742937"/>
              <a:ext cx="239689" cy="317064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74" name="Triangle isocèle 73"/>
            <p:cNvSpPr/>
            <p:nvPr/>
          </p:nvSpPr>
          <p:spPr>
            <a:xfrm rot="12624307" flipH="1">
              <a:off x="3766267" y="975910"/>
              <a:ext cx="239689" cy="317064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364526" y="3587648"/>
                <a:ext cx="6776370" cy="3112583"/>
              </a:xfrm>
              <a:prstGeom prst="rect">
                <a:avLst/>
              </a:prstGeom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QSA: </a:t>
                </a:r>
                <a:r>
                  <a:rPr lang="fr-FR" dirty="0" smtClean="0"/>
                  <a:t>2D </a:t>
                </a:r>
                <a:r>
                  <a:rPr lang="en-IE" dirty="0" smtClean="0"/>
                  <a:t>electromagnetic</a:t>
                </a:r>
                <a:r>
                  <a:rPr lang="fr-FR" dirty="0" smtClean="0"/>
                  <a:t> </a:t>
                </a:r>
                <a:r>
                  <a:rPr lang="en-IE" dirty="0" smtClean="0"/>
                  <a:t>field</a:t>
                </a:r>
                <a:r>
                  <a:rPr lang="fr-FR" dirty="0" smtClean="0"/>
                  <a:t> </a:t>
                </a:r>
                <a:r>
                  <a:rPr lang="en-IE" dirty="0" smtClean="0"/>
                  <a:t>equations</a:t>
                </a:r>
                <a:r>
                  <a:rPr lang="en-IE" baseline="30000" dirty="0" smtClean="0"/>
                  <a:t>1</a:t>
                </a:r>
                <a:endParaRPr lang="en-IE" sz="2000" dirty="0" smtClean="0">
                  <a:solidFill>
                    <a:schemeClr val="tx1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fr-FR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endParaRPr lang="fr-FR" sz="2000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fr-FR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fr-FR" sz="2000" dirty="0">
                    <a:solidFill>
                      <a:schemeClr val="tx1"/>
                    </a:solidFill>
                  </a:rPr>
                  <a:t>	</a:t>
                </a:r>
                <a:endParaRPr lang="fr-FR" sz="2000" dirty="0" smtClean="0">
                  <a:solidFill>
                    <a:schemeClr val="tx1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sz="2000" b="0" i="0" dirty="0" smtClean="0">
                    <a:solidFill>
                      <a:schemeClr val="tx1"/>
                    </a:solidFill>
                    <a:latin typeface="+mj-lt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fr-FR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fr-FR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FR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fr-FR" dirty="0" smtClean="0">
                    <a:solidFill>
                      <a:schemeClr val="tx1"/>
                    </a:solidFill>
                  </a:rPr>
                  <a:t>with </a:t>
                </a:r>
                <a14:m>
                  <m:oMath xmlns:m="http://schemas.openxmlformats.org/officeDocument/2006/math">
                    <m:r>
                      <a:rPr lang="fr-FR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fr-FR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>
                    <a:solidFill>
                      <a:schemeClr val="tx1"/>
                    </a:solidFill>
                  </a:rPr>
                  <a:t>a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 pseudo-potential </a:t>
                </a:r>
                <a14:m>
                  <m:oMath xmlns:m="http://schemas.openxmlformats.org/officeDocument/2006/math">
                    <m:r>
                      <a:rPr lang="fr-FR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fr-FR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fr-FR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fr-FR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dirty="0" smtClean="0">
                  <a:solidFill>
                    <a:schemeClr val="tx1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fr-FR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fr-FR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num>
                      <m:den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sSub>
                      <m:sSubPr>
                        <m:ctrlPr>
                          <a:rPr lang="fr-F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fr-F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fr-F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endParaRPr lang="fr-FR" dirty="0" smtClean="0">
                  <a:solidFill>
                    <a:schemeClr val="tx1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num>
                      <m:den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endParaRPr lang="fr-FR" dirty="0" smtClean="0">
                  <a:solidFill>
                    <a:schemeClr val="tx1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526" y="3587648"/>
                <a:ext cx="6776370" cy="3112583"/>
              </a:xfrm>
              <a:prstGeom prst="rect">
                <a:avLst/>
              </a:prstGeom>
              <a:blipFill>
                <a:blip r:embed="rId7"/>
                <a:stretch>
                  <a:fillRect l="-810" t="-1176" b="-98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Groupe 82"/>
          <p:cNvGrpSpPr/>
          <p:nvPr/>
        </p:nvGrpSpPr>
        <p:grpSpPr>
          <a:xfrm>
            <a:off x="364526" y="1321705"/>
            <a:ext cx="6963372" cy="2014765"/>
            <a:chOff x="451744" y="1363202"/>
            <a:chExt cx="8007297" cy="2014765"/>
          </a:xfrm>
        </p:grpSpPr>
        <p:sp>
          <p:nvSpPr>
            <p:cNvPr id="84" name="ZoneTexte 83"/>
            <p:cNvSpPr txBox="1"/>
            <p:nvPr/>
          </p:nvSpPr>
          <p:spPr>
            <a:xfrm>
              <a:off x="451744" y="1363202"/>
              <a:ext cx="526246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ea typeface="Cambria" panose="02040503050406030204" pitchFamily="18" charset="0"/>
                </a:rPr>
                <a:t>Comparing </a:t>
              </a:r>
              <a:r>
                <a:rPr lang="en-US" dirty="0">
                  <a:ea typeface="Cambria" panose="02040503050406030204" pitchFamily="18" charset="0"/>
                </a:rPr>
                <a:t>with </a:t>
              </a:r>
              <a:r>
                <a:rPr lang="en-US" dirty="0" smtClean="0">
                  <a:ea typeface="Cambria" panose="02040503050406030204" pitchFamily="18" charset="0"/>
                </a:rPr>
                <a:t>quasi-1D analytical models for OTSI growth and saturation… </a:t>
              </a:r>
              <a:endParaRPr lang="pt-BR" dirty="0" smtClean="0">
                <a:ea typeface="Cambria" panose="02040503050406030204" pitchFamily="18" charset="0"/>
              </a:endParaRPr>
            </a:p>
          </p:txBody>
        </p:sp>
        <p:sp>
          <p:nvSpPr>
            <p:cNvPr id="85" name="ZoneTexte 84"/>
            <p:cNvSpPr txBox="1"/>
            <p:nvPr/>
          </p:nvSpPr>
          <p:spPr>
            <a:xfrm>
              <a:off x="1227175" y="2311418"/>
              <a:ext cx="6094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ea typeface="Cambria" panose="02040503050406030204" pitchFamily="18" charset="0"/>
                </a:rPr>
                <a:t>Requires transversely </a:t>
              </a:r>
              <a:r>
                <a:rPr lang="en-US" dirty="0">
                  <a:ea typeface="Cambria" panose="02040503050406030204" pitchFamily="18" charset="0"/>
                </a:rPr>
                <a:t>infinite </a:t>
              </a:r>
              <a:r>
                <a:rPr lang="en-US" dirty="0" smtClean="0">
                  <a:ea typeface="Cambria" panose="02040503050406030204" pitchFamily="18" charset="0"/>
                </a:rPr>
                <a:t>beams</a:t>
              </a:r>
              <a:endParaRPr lang="en-US" dirty="0">
                <a:ea typeface="Cambria" panose="02040503050406030204" pitchFamily="18" charset="0"/>
              </a:endParaRPr>
            </a:p>
          </p:txBody>
        </p:sp>
        <p:sp>
          <p:nvSpPr>
            <p:cNvPr id="86" name="ZoneTexte 85"/>
            <p:cNvSpPr txBox="1"/>
            <p:nvPr/>
          </p:nvSpPr>
          <p:spPr>
            <a:xfrm>
              <a:off x="2022594" y="3008635"/>
              <a:ext cx="64364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Transverse </a:t>
              </a:r>
              <a:r>
                <a:rPr lang="pt-BR" dirty="0">
                  <a:ea typeface="Cambria" panose="02040503050406030204" pitchFamily="18" charset="0"/>
                </a:rPr>
                <a:t>p</a:t>
              </a:r>
              <a:r>
                <a:rPr lang="pt-BR" dirty="0" smtClean="0">
                  <a:ea typeface="Cambria" panose="02040503050406030204" pitchFamily="18" charset="0"/>
                </a:rPr>
                <a:t>eriodic </a:t>
              </a:r>
              <a:r>
                <a:rPr lang="pt-BR" dirty="0">
                  <a:ea typeface="Cambria" panose="02040503050406030204" pitchFamily="18" charset="0"/>
                </a:rPr>
                <a:t>boundary conditions </a:t>
              </a:r>
              <a:r>
                <a:rPr lang="pt-BR" dirty="0" smtClean="0">
                  <a:ea typeface="Cambria" panose="02040503050406030204" pitchFamily="18" charset="0"/>
                </a:rPr>
                <a:t>are required</a:t>
              </a:r>
            </a:p>
          </p:txBody>
        </p:sp>
        <p:sp>
          <p:nvSpPr>
            <p:cNvPr id="87" name="Virage 86"/>
            <p:cNvSpPr/>
            <p:nvPr/>
          </p:nvSpPr>
          <p:spPr>
            <a:xfrm flipV="1">
              <a:off x="584566" y="1998947"/>
              <a:ext cx="720000" cy="630000"/>
            </a:xfrm>
            <a:prstGeom prst="ben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>
                <a:solidFill>
                  <a:schemeClr val="tx1"/>
                </a:solidFill>
              </a:endParaRPr>
            </a:p>
          </p:txBody>
        </p:sp>
        <p:sp>
          <p:nvSpPr>
            <p:cNvPr id="88" name="Virage 87"/>
            <p:cNvSpPr/>
            <p:nvPr/>
          </p:nvSpPr>
          <p:spPr>
            <a:xfrm flipV="1">
              <a:off x="1339673" y="2707844"/>
              <a:ext cx="720000" cy="630000"/>
            </a:xfrm>
            <a:prstGeom prst="ben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796025" y="107642"/>
                <a:ext cx="2166243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Periodic </a:t>
                </a:r>
                <a:r>
                  <a:rPr lang="en-US" dirty="0"/>
                  <a:t>boundary </a:t>
                </a:r>
                <a:r>
                  <a:rPr lang="en-US" dirty="0" smtClean="0"/>
                  <a:t>conditions in the</a:t>
                </a:r>
              </a:p>
              <a:p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fr-FR" dirty="0" smtClean="0"/>
                  <a:t>-direction</a:t>
                </a:r>
                <a:endParaRPr lang="fr-FR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6025" y="107642"/>
                <a:ext cx="2166243" cy="923330"/>
              </a:xfrm>
              <a:prstGeom prst="rect">
                <a:avLst/>
              </a:prstGeom>
              <a:blipFill>
                <a:blip r:embed="rId8"/>
                <a:stretch>
                  <a:fillRect l="-2535" t="-3974" b="-99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itre 5"/>
          <p:cNvSpPr txBox="1">
            <a:spLocks/>
          </p:cNvSpPr>
          <p:nvPr/>
        </p:nvSpPr>
        <p:spPr>
          <a:xfrm>
            <a:off x="364526" y="240164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Simulation of </a:t>
            </a:r>
            <a:r>
              <a:rPr lang="fr-FR" dirty="0" err="1"/>
              <a:t>transversally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infinite</a:t>
            </a:r>
            <a:r>
              <a:rPr lang="fr-FR" dirty="0"/>
              <a:t> </a:t>
            </a:r>
            <a:r>
              <a:rPr lang="fr-FR" dirty="0" err="1"/>
              <a:t>beam</a:t>
            </a:r>
            <a:r>
              <a:rPr lang="fr-FR" dirty="0"/>
              <a:t> (quasi-1D)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279899" y="6418716"/>
            <a:ext cx="4587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[1] T</a:t>
            </a:r>
            <a:r>
              <a:rPr lang="fr-FR" dirty="0"/>
              <a:t>. Wang, et al., </a:t>
            </a:r>
            <a:r>
              <a:rPr lang="fr-FR" dirty="0" err="1"/>
              <a:t>PoP</a:t>
            </a:r>
            <a:r>
              <a:rPr lang="fr-FR" dirty="0"/>
              <a:t> </a:t>
            </a:r>
            <a:r>
              <a:rPr lang="fr-FR" b="1" dirty="0"/>
              <a:t>24</a:t>
            </a:r>
            <a:r>
              <a:rPr lang="fr-FR" dirty="0"/>
              <a:t>, </a:t>
            </a:r>
            <a:r>
              <a:rPr lang="fr-FR" dirty="0" smtClean="0"/>
              <a:t>103117</a:t>
            </a:r>
            <a:r>
              <a:rPr lang="fr-FR" dirty="0"/>
              <a:t>, (2017) </a:t>
            </a:r>
          </a:p>
        </p:txBody>
      </p:sp>
    </p:spTree>
    <p:extLst>
      <p:ext uri="{BB962C8B-B14F-4D97-AF65-F5344CB8AC3E}">
        <p14:creationId xmlns:p14="http://schemas.microsoft.com/office/powerpoint/2010/main" val="5071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17</a:t>
            </a:fld>
            <a:endParaRPr lang="fr-FR"/>
          </a:p>
        </p:txBody>
      </p:sp>
      <p:grpSp>
        <p:nvGrpSpPr>
          <p:cNvPr id="69" name="Groupe 68"/>
          <p:cNvGrpSpPr/>
          <p:nvPr/>
        </p:nvGrpSpPr>
        <p:grpSpPr>
          <a:xfrm>
            <a:off x="7184126" y="352742"/>
            <a:ext cx="4852948" cy="4143058"/>
            <a:chOff x="1367948" y="259080"/>
            <a:chExt cx="5570734" cy="6084570"/>
          </a:xfrm>
        </p:grpSpPr>
        <p:sp>
          <p:nvSpPr>
            <p:cNvPr id="70" name="Ellipse 69"/>
            <p:cNvSpPr/>
            <p:nvPr/>
          </p:nvSpPr>
          <p:spPr>
            <a:xfrm>
              <a:off x="3333636" y="259080"/>
              <a:ext cx="3605046" cy="608457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grpSp>
          <p:nvGrpSpPr>
            <p:cNvPr id="72" name="Groupe 71"/>
            <p:cNvGrpSpPr/>
            <p:nvPr/>
          </p:nvGrpSpPr>
          <p:grpSpPr>
            <a:xfrm>
              <a:off x="1367948" y="873208"/>
              <a:ext cx="4584724" cy="5127307"/>
              <a:chOff x="1367948" y="873208"/>
              <a:chExt cx="4584724" cy="5127307"/>
            </a:xfrm>
          </p:grpSpPr>
          <p:grpSp>
            <p:nvGrpSpPr>
              <p:cNvPr id="75" name="Groupe 74"/>
              <p:cNvGrpSpPr/>
              <p:nvPr/>
            </p:nvGrpSpPr>
            <p:grpSpPr>
              <a:xfrm>
                <a:off x="1367948" y="873208"/>
                <a:ext cx="4584724" cy="5127307"/>
                <a:chOff x="7279521" y="442212"/>
                <a:chExt cx="4584724" cy="5127307"/>
              </a:xfrm>
            </p:grpSpPr>
            <p:grpSp>
              <p:nvGrpSpPr>
                <p:cNvPr id="77" name="Groupe 76"/>
                <p:cNvGrpSpPr/>
                <p:nvPr/>
              </p:nvGrpSpPr>
              <p:grpSpPr>
                <a:xfrm>
                  <a:off x="7279521" y="626878"/>
                  <a:ext cx="4584724" cy="4942641"/>
                  <a:chOff x="6889868" y="1464381"/>
                  <a:chExt cx="4679999" cy="4679998"/>
                </a:xfrm>
              </p:grpSpPr>
              <p:pic>
                <p:nvPicPr>
                  <p:cNvPr id="79" name="Image 78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89868" y="1464381"/>
                    <a:ext cx="4679999" cy="4679998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0" name="ZoneTexte 79"/>
                      <p:cNvSpPr txBox="1"/>
                      <p:nvPr/>
                    </p:nvSpPr>
                    <p:spPr>
                      <a:xfrm>
                        <a:off x="8615712" y="5686147"/>
                        <a:ext cx="952500" cy="36933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 [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m:oMathPara>
                        </a14:m>
                        <a:endParaRPr lang="fr-FR" dirty="0"/>
                      </a:p>
                    </p:txBody>
                  </p:sp>
                </mc:Choice>
                <mc:Fallback xmlns="">
                  <p:sp>
                    <p:nvSpPr>
                      <p:cNvPr id="80" name="ZoneTexte 79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615712" y="5686147"/>
                        <a:ext cx="952500" cy="369332"/>
                      </a:xfrm>
                      <a:prstGeom prst="rect">
                        <a:avLst/>
                      </a:prstGeom>
                      <a:blipFill>
                        <a:blip r:embed="rId4"/>
                        <a:stretch>
                          <a:fillRect b="-1093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fr-FR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81" name="Flèche droite 80"/>
                  <p:cNvSpPr/>
                  <p:nvPr/>
                </p:nvSpPr>
                <p:spPr>
                  <a:xfrm rot="10800000">
                    <a:off x="7392585" y="3435106"/>
                    <a:ext cx="588279" cy="313577"/>
                  </a:xfrm>
                  <a:prstGeom prst="rightArrow">
                    <a:avLst/>
                  </a:prstGeom>
                  <a:solidFill>
                    <a:schemeClr val="tx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144000" tIns="108000" rIns="144000" bIns="144000" rtlCol="0" anchor="ctr">
                    <a:spAutoFit/>
                  </a:bodyPr>
                  <a:lstStyle/>
                  <a:p>
                    <a:pPr algn="ctr"/>
                    <a:endParaRPr lang="fr-FR" dirty="0" smtClean="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8" name="ZoneTexte 77"/>
                    <p:cNvSpPr txBox="1"/>
                    <p:nvPr/>
                  </p:nvSpPr>
                  <p:spPr>
                    <a:xfrm>
                      <a:off x="10643983" y="442212"/>
                      <a:ext cx="1005954" cy="3693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fr-FR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FR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[</m:t>
                            </m:r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.]</m:t>
                            </m:r>
                          </m:oMath>
                        </m:oMathPara>
                      </a14:m>
                      <a:endParaRPr lang="fr-FR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78" name="ZoneTexte 7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643983" y="442212"/>
                      <a:ext cx="1005954" cy="36933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r="-9091" b="-18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ZoneTexte 75"/>
                  <p:cNvSpPr txBox="1"/>
                  <p:nvPr/>
                </p:nvSpPr>
                <p:spPr>
                  <a:xfrm rot="16200000">
                    <a:off x="1101742" y="3102178"/>
                    <a:ext cx="1005954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76" name="ZoneTexte 7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1101742" y="3102178"/>
                    <a:ext cx="1005954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16393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3" name="Triangle isocèle 72"/>
            <p:cNvSpPr/>
            <p:nvPr/>
          </p:nvSpPr>
          <p:spPr>
            <a:xfrm rot="19008613" flipH="1">
              <a:off x="4099098" y="5742937"/>
              <a:ext cx="239689" cy="317064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74" name="Triangle isocèle 73"/>
            <p:cNvSpPr/>
            <p:nvPr/>
          </p:nvSpPr>
          <p:spPr>
            <a:xfrm rot="12624307" flipH="1">
              <a:off x="3766267" y="975910"/>
              <a:ext cx="239689" cy="317064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364526" y="3587648"/>
                <a:ext cx="6776370" cy="3112583"/>
              </a:xfrm>
              <a:prstGeom prst="rect">
                <a:avLst/>
              </a:prstGeom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QSA: </a:t>
                </a:r>
                <a:r>
                  <a:rPr lang="fr-FR" dirty="0" smtClean="0"/>
                  <a:t>2D </a:t>
                </a:r>
                <a:r>
                  <a:rPr lang="en-IE" dirty="0" smtClean="0"/>
                  <a:t>electromagnetic</a:t>
                </a:r>
                <a:r>
                  <a:rPr lang="fr-FR" dirty="0" smtClean="0"/>
                  <a:t> </a:t>
                </a:r>
                <a:r>
                  <a:rPr lang="en-IE" dirty="0" smtClean="0"/>
                  <a:t>field</a:t>
                </a:r>
                <a:r>
                  <a:rPr lang="fr-FR" dirty="0" smtClean="0"/>
                  <a:t> </a:t>
                </a:r>
                <a:r>
                  <a:rPr lang="en-IE" dirty="0" smtClean="0"/>
                  <a:t>equations</a:t>
                </a:r>
                <a:r>
                  <a:rPr lang="en-IE" baseline="30000" dirty="0" smtClean="0"/>
                  <a:t>1</a:t>
                </a:r>
                <a:endParaRPr lang="en-IE" sz="2000" baseline="30000" dirty="0" smtClean="0">
                  <a:solidFill>
                    <a:schemeClr val="tx1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sz="20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20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FR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fr-FR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a:rPr lang="fr-FR" sz="20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FR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endParaRPr lang="fr-FR" sz="2000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sz="20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FR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fr-FR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a:rPr lang="fr-FR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FR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fr-FR" sz="2000" dirty="0">
                    <a:solidFill>
                      <a:schemeClr val="tx1"/>
                    </a:solidFill>
                  </a:rPr>
                  <a:t>	</a:t>
                </a:r>
                <a:endParaRPr lang="fr-FR" sz="2000" dirty="0" smtClean="0">
                  <a:solidFill>
                    <a:schemeClr val="tx1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sz="20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FR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FR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sz="2000" b="0" i="0" dirty="0" smtClean="0">
                    <a:solidFill>
                      <a:schemeClr val="tx1"/>
                    </a:solidFill>
                    <a:latin typeface="+mj-lt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fr-FR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fr-FR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FR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fr-FR" dirty="0" smtClean="0">
                    <a:solidFill>
                      <a:schemeClr val="tx1"/>
                    </a:solidFill>
                  </a:rPr>
                  <a:t>with </a:t>
                </a:r>
                <a14:m>
                  <m:oMath xmlns:m="http://schemas.openxmlformats.org/officeDocument/2006/math">
                    <m:r>
                      <a:rPr lang="fr-FR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fr-FR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>
                    <a:solidFill>
                      <a:schemeClr val="tx1"/>
                    </a:solidFill>
                  </a:rPr>
                  <a:t>a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 pseudo-potential </a:t>
                </a:r>
                <a14:m>
                  <m:oMath xmlns:m="http://schemas.openxmlformats.org/officeDocument/2006/math">
                    <m:r>
                      <a:rPr lang="fr-FR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fr-FR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fr-FR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fr-FR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dirty="0" smtClean="0">
                  <a:solidFill>
                    <a:schemeClr val="tx1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fr-FR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fr-FR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num>
                      <m:den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sSub>
                      <m:sSubPr>
                        <m:ctrlPr>
                          <a:rPr lang="fr-F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fr-F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fr-F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endParaRPr lang="fr-FR" dirty="0" smtClean="0">
                  <a:solidFill>
                    <a:schemeClr val="tx1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num>
                      <m:den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endParaRPr lang="fr-FR" dirty="0" smtClean="0">
                  <a:solidFill>
                    <a:schemeClr val="tx1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526" y="3587648"/>
                <a:ext cx="6776370" cy="3112583"/>
              </a:xfrm>
              <a:prstGeom prst="rect">
                <a:avLst/>
              </a:prstGeom>
              <a:blipFill>
                <a:blip r:embed="rId7"/>
                <a:stretch>
                  <a:fillRect l="-810" t="-1176" b="-98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Groupe 82"/>
          <p:cNvGrpSpPr/>
          <p:nvPr/>
        </p:nvGrpSpPr>
        <p:grpSpPr>
          <a:xfrm>
            <a:off x="364526" y="1321705"/>
            <a:ext cx="6963372" cy="2014765"/>
            <a:chOff x="451744" y="1363202"/>
            <a:chExt cx="8007297" cy="2014765"/>
          </a:xfrm>
        </p:grpSpPr>
        <p:sp>
          <p:nvSpPr>
            <p:cNvPr id="84" name="ZoneTexte 83"/>
            <p:cNvSpPr txBox="1"/>
            <p:nvPr/>
          </p:nvSpPr>
          <p:spPr>
            <a:xfrm>
              <a:off x="451744" y="1363202"/>
              <a:ext cx="526246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ea typeface="Cambria" panose="02040503050406030204" pitchFamily="18" charset="0"/>
                </a:rPr>
                <a:t>Comparing </a:t>
              </a:r>
              <a:r>
                <a:rPr lang="en-US" dirty="0">
                  <a:ea typeface="Cambria" panose="02040503050406030204" pitchFamily="18" charset="0"/>
                </a:rPr>
                <a:t>with </a:t>
              </a:r>
              <a:r>
                <a:rPr lang="en-US" dirty="0" smtClean="0">
                  <a:ea typeface="Cambria" panose="02040503050406030204" pitchFamily="18" charset="0"/>
                </a:rPr>
                <a:t>quasi-1D analytical models for OTSI growth and saturation… </a:t>
              </a:r>
              <a:endParaRPr lang="pt-BR" dirty="0" smtClean="0">
                <a:ea typeface="Cambria" panose="02040503050406030204" pitchFamily="18" charset="0"/>
              </a:endParaRPr>
            </a:p>
          </p:txBody>
        </p:sp>
        <p:sp>
          <p:nvSpPr>
            <p:cNvPr id="85" name="ZoneTexte 84"/>
            <p:cNvSpPr txBox="1"/>
            <p:nvPr/>
          </p:nvSpPr>
          <p:spPr>
            <a:xfrm>
              <a:off x="1227175" y="2311418"/>
              <a:ext cx="6094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ea typeface="Cambria" panose="02040503050406030204" pitchFamily="18" charset="0"/>
                </a:rPr>
                <a:t>Requires transversely </a:t>
              </a:r>
              <a:r>
                <a:rPr lang="en-US" dirty="0">
                  <a:ea typeface="Cambria" panose="02040503050406030204" pitchFamily="18" charset="0"/>
                </a:rPr>
                <a:t>infinite </a:t>
              </a:r>
              <a:r>
                <a:rPr lang="en-US" dirty="0" smtClean="0">
                  <a:ea typeface="Cambria" panose="02040503050406030204" pitchFamily="18" charset="0"/>
                </a:rPr>
                <a:t>beams</a:t>
              </a:r>
              <a:endParaRPr lang="en-US" dirty="0">
                <a:ea typeface="Cambria" panose="02040503050406030204" pitchFamily="18" charset="0"/>
              </a:endParaRPr>
            </a:p>
          </p:txBody>
        </p:sp>
        <p:sp>
          <p:nvSpPr>
            <p:cNvPr id="86" name="ZoneTexte 85"/>
            <p:cNvSpPr txBox="1"/>
            <p:nvPr/>
          </p:nvSpPr>
          <p:spPr>
            <a:xfrm>
              <a:off x="2022594" y="3008635"/>
              <a:ext cx="64364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Transverse </a:t>
              </a:r>
              <a:r>
                <a:rPr lang="pt-BR" dirty="0">
                  <a:ea typeface="Cambria" panose="02040503050406030204" pitchFamily="18" charset="0"/>
                </a:rPr>
                <a:t>p</a:t>
              </a:r>
              <a:r>
                <a:rPr lang="pt-BR" dirty="0" smtClean="0">
                  <a:ea typeface="Cambria" panose="02040503050406030204" pitchFamily="18" charset="0"/>
                </a:rPr>
                <a:t>eriodic </a:t>
              </a:r>
              <a:r>
                <a:rPr lang="pt-BR" dirty="0">
                  <a:ea typeface="Cambria" panose="02040503050406030204" pitchFamily="18" charset="0"/>
                </a:rPr>
                <a:t>boundary conditions </a:t>
              </a:r>
              <a:r>
                <a:rPr lang="pt-BR" dirty="0" smtClean="0">
                  <a:ea typeface="Cambria" panose="02040503050406030204" pitchFamily="18" charset="0"/>
                </a:rPr>
                <a:t>are required</a:t>
              </a:r>
            </a:p>
          </p:txBody>
        </p:sp>
        <p:sp>
          <p:nvSpPr>
            <p:cNvPr id="87" name="Virage 86"/>
            <p:cNvSpPr/>
            <p:nvPr/>
          </p:nvSpPr>
          <p:spPr>
            <a:xfrm flipV="1">
              <a:off x="584566" y="1998947"/>
              <a:ext cx="720000" cy="630000"/>
            </a:xfrm>
            <a:prstGeom prst="ben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>
                <a:solidFill>
                  <a:schemeClr val="tx1"/>
                </a:solidFill>
              </a:endParaRPr>
            </a:p>
          </p:txBody>
        </p:sp>
        <p:sp>
          <p:nvSpPr>
            <p:cNvPr id="88" name="Virage 87"/>
            <p:cNvSpPr/>
            <p:nvPr/>
          </p:nvSpPr>
          <p:spPr>
            <a:xfrm flipV="1">
              <a:off x="1339673" y="2707844"/>
              <a:ext cx="720000" cy="630000"/>
            </a:xfrm>
            <a:prstGeom prst="ben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796025" y="107642"/>
                <a:ext cx="2166243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Periodic </a:t>
                </a:r>
                <a:r>
                  <a:rPr lang="en-US" dirty="0"/>
                  <a:t>boundary </a:t>
                </a:r>
                <a:r>
                  <a:rPr lang="en-US" dirty="0" smtClean="0"/>
                  <a:t>conditions in the</a:t>
                </a:r>
              </a:p>
              <a:p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fr-FR" dirty="0" smtClean="0"/>
                  <a:t>-direction</a:t>
                </a:r>
                <a:endParaRPr lang="fr-FR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6025" y="107642"/>
                <a:ext cx="2166243" cy="923330"/>
              </a:xfrm>
              <a:prstGeom prst="rect">
                <a:avLst/>
              </a:prstGeom>
              <a:blipFill>
                <a:blip r:embed="rId8"/>
                <a:stretch>
                  <a:fillRect l="-2535" t="-3974" b="-99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itre 5"/>
          <p:cNvSpPr txBox="1">
            <a:spLocks/>
          </p:cNvSpPr>
          <p:nvPr/>
        </p:nvSpPr>
        <p:spPr>
          <a:xfrm>
            <a:off x="364526" y="240164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Simulation of </a:t>
            </a:r>
            <a:r>
              <a:rPr lang="fr-FR" dirty="0" err="1"/>
              <a:t>transversally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infinite</a:t>
            </a:r>
            <a:r>
              <a:rPr lang="fr-FR" dirty="0"/>
              <a:t> </a:t>
            </a:r>
            <a:r>
              <a:rPr lang="fr-FR" dirty="0" err="1"/>
              <a:t>beam</a:t>
            </a:r>
            <a:r>
              <a:rPr lang="fr-FR" dirty="0"/>
              <a:t> (quasi-1D)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7301831" y="4741526"/>
            <a:ext cx="4577874" cy="369332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fr-FR" dirty="0" err="1" smtClean="0">
                <a:solidFill>
                  <a:schemeClr val="tx2"/>
                </a:solidFill>
              </a:rPr>
              <a:t>Poisson’s-like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 smtClean="0">
                <a:solidFill>
                  <a:schemeClr val="tx2"/>
                </a:solidFill>
              </a:rPr>
              <a:t>equations</a:t>
            </a:r>
            <a:r>
              <a:rPr lang="fr-FR" dirty="0" smtClean="0">
                <a:solidFill>
                  <a:schemeClr val="tx2"/>
                </a:solidFill>
              </a:rPr>
              <a:t> are </a:t>
            </a:r>
            <a:r>
              <a:rPr lang="fr-FR" dirty="0" err="1" smtClean="0">
                <a:solidFill>
                  <a:schemeClr val="tx2"/>
                </a:solidFill>
              </a:rPr>
              <a:t>solved</a:t>
            </a:r>
            <a:endParaRPr lang="fr-FR" sz="2000" dirty="0">
              <a:solidFill>
                <a:schemeClr val="tx2"/>
              </a:solidFill>
            </a:endParaRPr>
          </a:p>
        </p:txBody>
      </p:sp>
      <p:sp>
        <p:nvSpPr>
          <p:cNvPr id="2" name="Accolade fermante 1"/>
          <p:cNvSpPr/>
          <p:nvPr/>
        </p:nvSpPr>
        <p:spPr>
          <a:xfrm>
            <a:off x="6372910" y="3922537"/>
            <a:ext cx="890821" cy="1525763"/>
          </a:xfrm>
          <a:prstGeom prst="rightBrace">
            <a:avLst>
              <a:gd name="adj1" fmla="val 8333"/>
              <a:gd name="adj2" fmla="val 64150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3279899" y="6418716"/>
            <a:ext cx="4587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[1] T</a:t>
            </a:r>
            <a:r>
              <a:rPr lang="fr-FR" dirty="0"/>
              <a:t>. Wang, et al., </a:t>
            </a:r>
            <a:r>
              <a:rPr lang="fr-FR" dirty="0" err="1"/>
              <a:t>PoP</a:t>
            </a:r>
            <a:r>
              <a:rPr lang="fr-FR" dirty="0"/>
              <a:t> </a:t>
            </a:r>
            <a:r>
              <a:rPr lang="fr-FR" b="1" dirty="0"/>
              <a:t>24</a:t>
            </a:r>
            <a:r>
              <a:rPr lang="fr-FR" dirty="0"/>
              <a:t>, </a:t>
            </a:r>
            <a:r>
              <a:rPr lang="fr-FR" dirty="0" smtClean="0"/>
              <a:t>103117</a:t>
            </a:r>
            <a:r>
              <a:rPr lang="fr-FR" dirty="0"/>
              <a:t>, (2017) </a:t>
            </a:r>
          </a:p>
        </p:txBody>
      </p:sp>
    </p:spTree>
    <p:extLst>
      <p:ext uri="{BB962C8B-B14F-4D97-AF65-F5344CB8AC3E}">
        <p14:creationId xmlns:p14="http://schemas.microsoft.com/office/powerpoint/2010/main" val="286582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/>
        </p:nvGrpSpPr>
        <p:grpSpPr>
          <a:xfrm>
            <a:off x="6424942" y="1975864"/>
            <a:ext cx="3605405" cy="3995681"/>
            <a:chOff x="6424942" y="1975864"/>
            <a:chExt cx="3605405" cy="39956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ZoneTexte 62"/>
                <p:cNvSpPr txBox="1"/>
                <p:nvPr/>
              </p:nvSpPr>
              <p:spPr>
                <a:xfrm>
                  <a:off x="6424942" y="1975864"/>
                  <a:ext cx="2433799" cy="741037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d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fr-FR" b="0" i="1" dirty="0" smtClean="0"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⇒ 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?</m:t>
                        </m:r>
                      </m:oMath>
                    </m:oMathPara>
                  </a14:m>
                  <a:endParaRPr lang="fr-FR" b="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3" name="ZoneTexte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4942" y="1975864"/>
                  <a:ext cx="2433799" cy="741037"/>
                </a:xfrm>
                <a:prstGeom prst="rect">
                  <a:avLst/>
                </a:prstGeom>
                <a:blipFill>
                  <a:blip r:embed="rId3"/>
                  <a:stretch>
                    <a:fillRect l="-1247" b="-806"/>
                  </a:stretch>
                </a:blipFill>
                <a:ln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7" name="Ellipse 236"/>
            <p:cNvSpPr/>
            <p:nvPr/>
          </p:nvSpPr>
          <p:spPr>
            <a:xfrm rot="16200000">
              <a:off x="9742347" y="2582374"/>
              <a:ext cx="288000" cy="288000"/>
            </a:xfrm>
            <a:prstGeom prst="ellipse">
              <a:avLst/>
            </a:prstGeom>
            <a:noFill/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238" name="Ellipse 237"/>
            <p:cNvSpPr/>
            <p:nvPr/>
          </p:nvSpPr>
          <p:spPr>
            <a:xfrm rot="16200000">
              <a:off x="9742347" y="5683545"/>
              <a:ext cx="288000" cy="288000"/>
            </a:xfrm>
            <a:prstGeom prst="ellipse">
              <a:avLst/>
            </a:prstGeom>
            <a:noFill/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cxnSp>
          <p:nvCxnSpPr>
            <p:cNvPr id="247" name="Connecteur droit avec flèche 246"/>
            <p:cNvCxnSpPr>
              <a:stCxn id="238" idx="0"/>
            </p:cNvCxnSpPr>
            <p:nvPr/>
          </p:nvCxnSpPr>
          <p:spPr>
            <a:xfrm flipH="1" flipV="1">
              <a:off x="8881959" y="2603713"/>
              <a:ext cx="860388" cy="3223832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cteur droit avec flèche 247"/>
            <p:cNvCxnSpPr>
              <a:stCxn id="237" idx="0"/>
            </p:cNvCxnSpPr>
            <p:nvPr/>
          </p:nvCxnSpPr>
          <p:spPr>
            <a:xfrm flipH="1" flipV="1">
              <a:off x="8917497" y="2209385"/>
              <a:ext cx="824850" cy="516989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Groupe 125"/>
          <p:cNvGrpSpPr/>
          <p:nvPr/>
        </p:nvGrpSpPr>
        <p:grpSpPr>
          <a:xfrm>
            <a:off x="1454784" y="2538127"/>
            <a:ext cx="2353486" cy="3476559"/>
            <a:chOff x="704718" y="1875064"/>
            <a:chExt cx="2353486" cy="3476559"/>
          </a:xfrm>
        </p:grpSpPr>
        <p:grpSp>
          <p:nvGrpSpPr>
            <p:cNvPr id="127" name="Groupe 126"/>
            <p:cNvGrpSpPr/>
            <p:nvPr/>
          </p:nvGrpSpPr>
          <p:grpSpPr>
            <a:xfrm>
              <a:off x="704718" y="1875064"/>
              <a:ext cx="2353486" cy="3476559"/>
              <a:chOff x="704718" y="1875064"/>
              <a:chExt cx="2353486" cy="3476559"/>
            </a:xfrm>
          </p:grpSpPr>
          <p:cxnSp>
            <p:nvCxnSpPr>
              <p:cNvPr id="148" name="Connecteur droit 147"/>
              <p:cNvCxnSpPr/>
              <p:nvPr/>
            </p:nvCxnSpPr>
            <p:spPr>
              <a:xfrm flipV="1">
                <a:off x="1993832" y="2061151"/>
                <a:ext cx="0" cy="309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148"/>
              <p:cNvCxnSpPr/>
              <p:nvPr/>
            </p:nvCxnSpPr>
            <p:spPr>
              <a:xfrm flipV="1">
                <a:off x="1849832" y="2061151"/>
                <a:ext cx="28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cteur droit 150"/>
              <p:cNvCxnSpPr/>
              <p:nvPr/>
            </p:nvCxnSpPr>
            <p:spPr>
              <a:xfrm flipV="1">
                <a:off x="1849832" y="5155200"/>
                <a:ext cx="28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cteur droit 151"/>
              <p:cNvCxnSpPr/>
              <p:nvPr/>
            </p:nvCxnSpPr>
            <p:spPr>
              <a:xfrm flipV="1">
                <a:off x="1850870" y="2420741"/>
                <a:ext cx="28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necteur droit 152"/>
              <p:cNvCxnSpPr/>
              <p:nvPr/>
            </p:nvCxnSpPr>
            <p:spPr>
              <a:xfrm flipV="1">
                <a:off x="1850870" y="2780741"/>
                <a:ext cx="28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4" name="ZoneTexte 153"/>
              <p:cNvSpPr txBox="1"/>
              <p:nvPr/>
            </p:nvSpPr>
            <p:spPr>
              <a:xfrm rot="5400000">
                <a:off x="1930690" y="2959200"/>
                <a:ext cx="252000" cy="338554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 smtClean="0"/>
                  <a:t>…</a:t>
                </a:r>
                <a:endParaRPr lang="fr-FR" sz="1600" dirty="0"/>
              </a:p>
            </p:txBody>
          </p:sp>
          <p:cxnSp>
            <p:nvCxnSpPr>
              <p:cNvPr id="155" name="Connecteur droit 154"/>
              <p:cNvCxnSpPr/>
              <p:nvPr/>
            </p:nvCxnSpPr>
            <p:spPr>
              <a:xfrm flipV="1">
                <a:off x="1850870" y="4795200"/>
                <a:ext cx="28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cteur droit 155"/>
              <p:cNvCxnSpPr/>
              <p:nvPr/>
            </p:nvCxnSpPr>
            <p:spPr>
              <a:xfrm flipV="1">
                <a:off x="1850870" y="3427200"/>
                <a:ext cx="28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cteur droit 156"/>
              <p:cNvCxnSpPr/>
              <p:nvPr/>
            </p:nvCxnSpPr>
            <p:spPr>
              <a:xfrm flipV="1">
                <a:off x="1850870" y="3787200"/>
                <a:ext cx="28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necteur droit 157"/>
              <p:cNvCxnSpPr/>
              <p:nvPr/>
            </p:nvCxnSpPr>
            <p:spPr>
              <a:xfrm flipV="1">
                <a:off x="1850870" y="4147200"/>
                <a:ext cx="28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9" name="ZoneTexte 158"/>
                  <p:cNvSpPr txBox="1"/>
                  <p:nvPr/>
                </p:nvSpPr>
                <p:spPr>
                  <a:xfrm>
                    <a:off x="2136795" y="2234141"/>
                    <a:ext cx="30320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92" name="ZoneTexte 9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36795" y="2234141"/>
                    <a:ext cx="303203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1" name="ZoneTexte 160"/>
                  <p:cNvSpPr txBox="1"/>
                  <p:nvPr/>
                </p:nvSpPr>
                <p:spPr>
                  <a:xfrm>
                    <a:off x="2066214" y="4605826"/>
                    <a:ext cx="991990" cy="3912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161" name="ZoneTexte 16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66214" y="4605826"/>
                    <a:ext cx="991990" cy="39126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307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2" name="ZoneTexte 161"/>
                  <p:cNvSpPr txBox="1"/>
                  <p:nvPr/>
                </p:nvSpPr>
                <p:spPr>
                  <a:xfrm>
                    <a:off x="2137650" y="4960362"/>
                    <a:ext cx="302400" cy="3912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162" name="ZoneTexte 1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37650" y="4960362"/>
                    <a:ext cx="302400" cy="39126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38776" b="-307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3" name="ZoneTexte 162"/>
                  <p:cNvSpPr txBox="1"/>
                  <p:nvPr/>
                </p:nvSpPr>
                <p:spPr>
                  <a:xfrm>
                    <a:off x="2136795" y="2596075"/>
                    <a:ext cx="30320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98" name="ZoneTexte 9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36795" y="2596075"/>
                    <a:ext cx="303203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8" name="ZoneTexte 167"/>
                  <p:cNvSpPr txBox="1"/>
                  <p:nvPr/>
                </p:nvSpPr>
                <p:spPr>
                  <a:xfrm>
                    <a:off x="1545198" y="1875352"/>
                    <a:ext cx="30320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99" name="ZoneTexte 9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45198" y="1875352"/>
                    <a:ext cx="303203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9" name="ZoneTexte 168"/>
                  <p:cNvSpPr txBox="1"/>
                  <p:nvPr/>
                </p:nvSpPr>
                <p:spPr>
                  <a:xfrm>
                    <a:off x="1448749" y="2236075"/>
                    <a:ext cx="30320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100" name="ZoneTexte 9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48749" y="2236075"/>
                    <a:ext cx="303203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r="-48980" b="-8333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0" name="ZoneTexte 169"/>
                  <p:cNvSpPr txBox="1"/>
                  <p:nvPr/>
                </p:nvSpPr>
                <p:spPr>
                  <a:xfrm>
                    <a:off x="927238" y="4605826"/>
                    <a:ext cx="982928" cy="3912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170" name="ZoneTexte 16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7238" y="4605826"/>
                    <a:ext cx="982928" cy="391261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307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1" name="ZoneTexte 170"/>
                  <p:cNvSpPr txBox="1"/>
                  <p:nvPr/>
                </p:nvSpPr>
                <p:spPr>
                  <a:xfrm>
                    <a:off x="1445856" y="4960362"/>
                    <a:ext cx="339600" cy="3912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171" name="ZoneTexte 17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45856" y="4960362"/>
                    <a:ext cx="339600" cy="391261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r="-12500" b="-307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2" name="ZoneTexte 171"/>
                  <p:cNvSpPr txBox="1"/>
                  <p:nvPr/>
                </p:nvSpPr>
                <p:spPr>
                  <a:xfrm>
                    <a:off x="1320666" y="2596075"/>
                    <a:ext cx="506986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103" name="ZoneTexte 10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20666" y="2596075"/>
                    <a:ext cx="506986" cy="369332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r="-13253" b="-833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3" name="ZoneTexte 172"/>
                  <p:cNvSpPr txBox="1"/>
                  <p:nvPr/>
                </p:nvSpPr>
                <p:spPr>
                  <a:xfrm>
                    <a:off x="707017" y="3243989"/>
                    <a:ext cx="122805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lang="fr-FR" b="0" i="0" smtClean="0">
                              <a:latin typeface="Cambria Math" panose="02040503050406030204" pitchFamily="18" charset="0"/>
                            </a:rPr>
                            <m:t>−1)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173" name="ZoneTexte 17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7017" y="3243989"/>
                    <a:ext cx="1228059" cy="369332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b="-13115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4" name="ZoneTexte 173"/>
                  <p:cNvSpPr txBox="1"/>
                  <p:nvPr/>
                </p:nvSpPr>
                <p:spPr>
                  <a:xfrm>
                    <a:off x="704718" y="3964763"/>
                    <a:ext cx="122805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lang="fr-FR" b="0" i="0" smtClean="0">
                              <a:latin typeface="Cambria Math" panose="02040503050406030204" pitchFamily="18" charset="0"/>
                            </a:rPr>
                            <m:t>+1)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174" name="ZoneTexte 17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4718" y="3964763"/>
                    <a:ext cx="1228059" cy="36933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14754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5" name="ZoneTexte 174"/>
                  <p:cNvSpPr txBox="1"/>
                  <p:nvPr/>
                </p:nvSpPr>
                <p:spPr>
                  <a:xfrm>
                    <a:off x="1004404" y="3603412"/>
                    <a:ext cx="122805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kΔ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175" name="ZoneTexte 17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4404" y="3603412"/>
                    <a:ext cx="1228059" cy="369332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b="-8333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6" name="ZoneTexte 175"/>
                  <p:cNvSpPr txBox="1"/>
                  <p:nvPr/>
                </p:nvSpPr>
                <p:spPr>
                  <a:xfrm>
                    <a:off x="2135270" y="1875064"/>
                    <a:ext cx="30320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107" name="ZoneTexte 10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35270" y="1875064"/>
                    <a:ext cx="303203" cy="369332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7" name="ZoneTexte 176"/>
                  <p:cNvSpPr txBox="1"/>
                  <p:nvPr/>
                </p:nvSpPr>
                <p:spPr>
                  <a:xfrm>
                    <a:off x="2132889" y="3243989"/>
                    <a:ext cx="72667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lang="fr-FR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177" name="ZoneTexte 17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32889" y="3243989"/>
                    <a:ext cx="726675" cy="369332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7" name="ZoneTexte 186"/>
                  <p:cNvSpPr txBox="1"/>
                  <p:nvPr/>
                </p:nvSpPr>
                <p:spPr>
                  <a:xfrm>
                    <a:off x="2135270" y="3964763"/>
                    <a:ext cx="72667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lang="fr-FR" b="0" i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187" name="ZoneTexte 18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35270" y="3964763"/>
                    <a:ext cx="726675" cy="369332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8" name="ZoneTexte 187"/>
                  <p:cNvSpPr txBox="1"/>
                  <p:nvPr/>
                </p:nvSpPr>
                <p:spPr>
                  <a:xfrm>
                    <a:off x="2135270" y="3603412"/>
                    <a:ext cx="72667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188" name="ZoneTexte 18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35270" y="3603412"/>
                    <a:ext cx="726675" cy="369332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8" name="ZoneTexte 127"/>
            <p:cNvSpPr txBox="1"/>
            <p:nvPr/>
          </p:nvSpPr>
          <p:spPr>
            <a:xfrm rot="5400000">
              <a:off x="1929600" y="4327200"/>
              <a:ext cx="252000" cy="338554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/>
                <a:t>…</a:t>
              </a:r>
              <a:endParaRPr lang="fr-FR" sz="1600" dirty="0"/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687004" y="1842552"/>
            <a:ext cx="1376126" cy="2076592"/>
            <a:chOff x="-3679818" y="965650"/>
            <a:chExt cx="2880192" cy="5392969"/>
          </a:xfrm>
        </p:grpSpPr>
        <p:pic>
          <p:nvPicPr>
            <p:cNvPr id="211" name="Image 210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2" r="9543"/>
            <a:stretch/>
          </p:blipFill>
          <p:spPr>
            <a:xfrm>
              <a:off x="-3252541" y="965650"/>
              <a:ext cx="2452915" cy="505135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4" name="ZoneTexte 213"/>
                <p:cNvSpPr txBox="1"/>
                <p:nvPr/>
              </p:nvSpPr>
              <p:spPr>
                <a:xfrm rot="16200000">
                  <a:off x="-3941232" y="3203822"/>
                  <a:ext cx="1005954" cy="48312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9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 sz="900" b="0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a:rPr lang="fr-FR" sz="900" b="0" i="1" smtClean="0">
                            <a:latin typeface="Cambria Math" panose="02040503050406030204" pitchFamily="18" charset="0"/>
                          </a:rPr>
                          <m:t>𝑚𝑚</m:t>
                        </m:r>
                        <m:r>
                          <a:rPr lang="fr-FR" sz="9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fr-FR" sz="900" dirty="0"/>
                </a:p>
              </p:txBody>
            </p:sp>
          </mc:Choice>
          <mc:Fallback xmlns="">
            <p:sp>
              <p:nvSpPr>
                <p:cNvPr id="214" name="ZoneTexte 2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3941232" y="3203822"/>
                  <a:ext cx="1005954" cy="483125"/>
                </a:xfrm>
                <a:prstGeom prst="rect">
                  <a:avLst/>
                </a:prstGeom>
                <a:blipFill>
                  <a:blip r:embed="rId4"/>
                  <a:stretch>
                    <a:fillRect t="-34921" r="-263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" name="ZoneTexte 214"/>
                <p:cNvSpPr txBox="1"/>
                <p:nvPr/>
              </p:nvSpPr>
              <p:spPr>
                <a:xfrm>
                  <a:off x="-2383988" y="5759142"/>
                  <a:ext cx="933109" cy="5994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900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fr-FR" sz="900" b="0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a:rPr lang="fr-FR" sz="9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fr-FR" sz="9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fr-FR" sz="9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fr-FR" sz="900" dirty="0"/>
                </a:p>
              </p:txBody>
            </p:sp>
          </mc:Choice>
          <mc:Fallback xmlns="">
            <p:sp>
              <p:nvSpPr>
                <p:cNvPr id="215" name="ZoneTexte 2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383988" y="5759142"/>
                  <a:ext cx="933109" cy="599477"/>
                </a:xfrm>
                <a:prstGeom prst="rect">
                  <a:avLst/>
                </a:prstGeom>
                <a:blipFill>
                  <a:blip r:embed="rId5"/>
                  <a:stretch>
                    <a:fillRect r="-684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6" name="ZoneTexte 215"/>
            <p:cNvSpPr txBox="1"/>
            <p:nvPr/>
          </p:nvSpPr>
          <p:spPr>
            <a:xfrm>
              <a:off x="-2960479" y="1082159"/>
              <a:ext cx="2061954" cy="2712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b="0" dirty="0" smtClean="0"/>
            </a:p>
          </p:txBody>
        </p:sp>
      </p:grp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18</a:t>
            </a:fld>
            <a:endParaRPr lang="fr-FR"/>
          </a:p>
        </p:txBody>
      </p:sp>
      <p:sp>
        <p:nvSpPr>
          <p:cNvPr id="94" name="ZoneTexte 93"/>
          <p:cNvSpPr txBox="1"/>
          <p:nvPr/>
        </p:nvSpPr>
        <p:spPr>
          <a:xfrm>
            <a:off x="906867" y="1235497"/>
            <a:ext cx="347898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/>
              <a:t>Standard </a:t>
            </a:r>
            <a:r>
              <a:rPr lang="fr-FR" u="sng" dirty="0" err="1" smtClean="0"/>
              <a:t>boundary</a:t>
            </a:r>
            <a:r>
              <a:rPr lang="fr-FR" u="sng" dirty="0" smtClean="0"/>
              <a:t> condition</a:t>
            </a:r>
            <a:endParaRPr lang="fr-FR" u="sng" dirty="0">
              <a:solidFill>
                <a:srgbClr val="00B050"/>
              </a:solidFill>
            </a:endParaRPr>
          </a:p>
        </p:txBody>
      </p:sp>
      <p:sp>
        <p:nvSpPr>
          <p:cNvPr id="235" name="ZoneTexte 234"/>
          <p:cNvSpPr txBox="1"/>
          <p:nvPr/>
        </p:nvSpPr>
        <p:spPr>
          <a:xfrm>
            <a:off x="5806406" y="2743216"/>
            <a:ext cx="3052335" cy="92333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Lack of information at the boundary to solve Poisson's </a:t>
            </a:r>
            <a:r>
              <a:rPr lang="en-US" b="1" dirty="0" smtClean="0"/>
              <a:t>equation !</a:t>
            </a:r>
            <a:endParaRPr lang="fr-FR" b="1" dirty="0"/>
          </a:p>
        </p:txBody>
      </p:sp>
      <p:grpSp>
        <p:nvGrpSpPr>
          <p:cNvPr id="111" name="Groupe 110"/>
          <p:cNvGrpSpPr/>
          <p:nvPr/>
        </p:nvGrpSpPr>
        <p:grpSpPr>
          <a:xfrm>
            <a:off x="2630679" y="3980235"/>
            <a:ext cx="5727030" cy="939914"/>
            <a:chOff x="2144291" y="3241492"/>
            <a:chExt cx="5727030" cy="939914"/>
          </a:xfrm>
        </p:grpSpPr>
        <p:cxnSp>
          <p:nvCxnSpPr>
            <p:cNvPr id="112" name="Connecteur droit avec flèche 111"/>
            <p:cNvCxnSpPr>
              <a:stCxn id="120" idx="4"/>
            </p:cNvCxnSpPr>
            <p:nvPr/>
          </p:nvCxnSpPr>
          <p:spPr>
            <a:xfrm>
              <a:off x="2360291" y="3709066"/>
              <a:ext cx="1439999" cy="35141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cteur droit avec flèche 112"/>
            <p:cNvCxnSpPr>
              <a:stCxn id="121" idx="4"/>
            </p:cNvCxnSpPr>
            <p:nvPr/>
          </p:nvCxnSpPr>
          <p:spPr>
            <a:xfrm>
              <a:off x="2360291" y="3349492"/>
              <a:ext cx="1439999" cy="189433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avec flèche 113"/>
            <p:cNvCxnSpPr>
              <a:stCxn id="116" idx="4"/>
            </p:cNvCxnSpPr>
            <p:nvPr/>
          </p:nvCxnSpPr>
          <p:spPr>
            <a:xfrm flipV="1">
              <a:off x="2360291" y="3939287"/>
              <a:ext cx="1439999" cy="134119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Ellipse 114"/>
            <p:cNvSpPr/>
            <p:nvPr/>
          </p:nvSpPr>
          <p:spPr>
            <a:xfrm>
              <a:off x="2202160" y="401656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16" name="Ellipse 115"/>
            <p:cNvSpPr/>
            <p:nvPr/>
          </p:nvSpPr>
          <p:spPr>
            <a:xfrm rot="16200000">
              <a:off x="2144291" y="3965406"/>
              <a:ext cx="216000" cy="216000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18" name="Ellipse 117"/>
            <p:cNvSpPr/>
            <p:nvPr/>
          </p:nvSpPr>
          <p:spPr>
            <a:xfrm>
              <a:off x="2202160" y="3652229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19" name="Ellipse 118"/>
            <p:cNvSpPr/>
            <p:nvPr/>
          </p:nvSpPr>
          <p:spPr>
            <a:xfrm>
              <a:off x="2202160" y="329741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20" name="Ellipse 119"/>
            <p:cNvSpPr/>
            <p:nvPr/>
          </p:nvSpPr>
          <p:spPr>
            <a:xfrm rot="16200000">
              <a:off x="2144291" y="3601066"/>
              <a:ext cx="216000" cy="216000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21" name="Ellipse 120"/>
            <p:cNvSpPr/>
            <p:nvPr/>
          </p:nvSpPr>
          <p:spPr>
            <a:xfrm rot="16200000">
              <a:off x="2144291" y="3241492"/>
              <a:ext cx="216000" cy="216000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ZoneTexte 121"/>
                <p:cNvSpPr txBox="1"/>
                <p:nvPr/>
              </p:nvSpPr>
              <p:spPr>
                <a:xfrm>
                  <a:off x="3818433" y="3391785"/>
                  <a:ext cx="4052888" cy="701218"/>
                </a:xfrm>
                <a:prstGeom prst="rect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fr-FR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a:rPr lang="fr-FR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)=</m:t>
                        </m:r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p>
                            </m:s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sSup>
                              <m:sSup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num>
                          <m:den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</a:rPr>
                              <m:t>Δ</m:t>
                            </m:r>
                            <m:sSup>
                              <m:s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22" name="ZoneTexte 1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8433" y="3391785"/>
                  <a:ext cx="4052888" cy="701218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2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e 13"/>
          <p:cNvGrpSpPr/>
          <p:nvPr/>
        </p:nvGrpSpPr>
        <p:grpSpPr>
          <a:xfrm>
            <a:off x="2599923" y="2555339"/>
            <a:ext cx="2489151" cy="3496709"/>
            <a:chOff x="1849857" y="1892276"/>
            <a:chExt cx="2489151" cy="34967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ZoneTexte 159"/>
                <p:cNvSpPr txBox="1"/>
                <p:nvPr/>
              </p:nvSpPr>
              <p:spPr>
                <a:xfrm>
                  <a:off x="2609598" y="4977975"/>
                  <a:ext cx="1729410" cy="411010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60" name="ZoneTexte 1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9598" y="4977975"/>
                  <a:ext cx="1729410" cy="411010"/>
                </a:xfrm>
                <a:prstGeom prst="rect">
                  <a:avLst/>
                </a:prstGeom>
                <a:blipFill>
                  <a:blip r:embed="rId24"/>
                  <a:stretch>
                    <a:fillRect b="-5714"/>
                  </a:stretch>
                </a:blipFill>
                <a:ln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" name="Ellipse 81"/>
            <p:cNvSpPr/>
            <p:nvPr/>
          </p:nvSpPr>
          <p:spPr>
            <a:xfrm rot="16200000">
              <a:off x="1849857" y="1911441"/>
              <a:ext cx="288000" cy="288000"/>
            </a:xfrm>
            <a:prstGeom prst="ellipse">
              <a:avLst/>
            </a:prstGeom>
            <a:noFill/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83" name="Ellipse 82"/>
            <p:cNvSpPr/>
            <p:nvPr/>
          </p:nvSpPr>
          <p:spPr>
            <a:xfrm rot="16200000">
              <a:off x="1849857" y="5012612"/>
              <a:ext cx="288000" cy="288000"/>
            </a:xfrm>
            <a:prstGeom prst="ellipse">
              <a:avLst/>
            </a:prstGeom>
            <a:noFill/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0" name="ZoneTexte 199"/>
                <p:cNvSpPr txBox="1"/>
                <p:nvPr/>
              </p:nvSpPr>
              <p:spPr>
                <a:xfrm>
                  <a:off x="2611789" y="1892276"/>
                  <a:ext cx="1569006" cy="369332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d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00" name="ZoneTexte 1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1789" y="1892276"/>
                  <a:ext cx="1569006" cy="369332"/>
                </a:xfrm>
                <a:prstGeom prst="rect">
                  <a:avLst/>
                </a:prstGeom>
                <a:blipFill>
                  <a:blip r:embed="rId25"/>
                  <a:stretch>
                    <a:fillRect b="-12698"/>
                  </a:stretch>
                </a:blipFill>
                <a:ln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3" name="ZoneTexte 202"/>
              <p:cNvSpPr txBox="1"/>
              <p:nvPr/>
            </p:nvSpPr>
            <p:spPr>
              <a:xfrm>
                <a:off x="1198560" y="1532215"/>
                <a:ext cx="2895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/>
                  <a:t>Mesh in the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fr-FR" dirty="0" smtClean="0"/>
                  <a:t>direction</a:t>
                </a:r>
                <a:endParaRPr lang="fr-FR" dirty="0"/>
              </a:p>
            </p:txBody>
          </p:sp>
        </mc:Choice>
        <mc:Fallback xmlns="">
          <p:sp>
            <p:nvSpPr>
              <p:cNvPr id="203" name="ZoneTexte 2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560" y="1532215"/>
                <a:ext cx="2895600" cy="369332"/>
              </a:xfrm>
              <a:prstGeom prst="rect">
                <a:avLst/>
              </a:prstGeom>
              <a:blipFill>
                <a:blip r:embed="rId2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8" name="Titre 5"/>
          <p:cNvSpPr txBox="1">
            <a:spLocks/>
          </p:cNvSpPr>
          <p:nvPr/>
        </p:nvSpPr>
        <p:spPr>
          <a:xfrm>
            <a:off x="226534" y="221163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Transverse </a:t>
            </a:r>
            <a:r>
              <a:rPr lang="fr-FR" dirty="0" err="1" smtClean="0"/>
              <a:t>periodic</a:t>
            </a:r>
            <a:r>
              <a:rPr lang="fr-FR" dirty="0" smtClean="0"/>
              <a:t> </a:t>
            </a:r>
            <a:r>
              <a:rPr lang="fr-FR" dirty="0" err="1" smtClean="0"/>
              <a:t>boundary</a:t>
            </a:r>
            <a:r>
              <a:rPr lang="fr-FR" dirty="0" smtClean="0"/>
              <a:t> conditions: </a:t>
            </a:r>
          </a:p>
          <a:p>
            <a:r>
              <a:rPr lang="fr-FR" dirty="0" err="1" smtClean="0"/>
              <a:t>lack</a:t>
            </a:r>
            <a:r>
              <a:rPr lang="fr-FR" dirty="0" smtClean="0"/>
              <a:t> of information</a:t>
            </a:r>
            <a:endParaRPr lang="en-US" dirty="0"/>
          </a:p>
        </p:txBody>
      </p:sp>
      <p:grpSp>
        <p:nvGrpSpPr>
          <p:cNvPr id="27" name="Groupe 26"/>
          <p:cNvGrpSpPr/>
          <p:nvPr/>
        </p:nvGrpSpPr>
        <p:grpSpPr>
          <a:xfrm>
            <a:off x="8183967" y="1235497"/>
            <a:ext cx="3642387" cy="4777959"/>
            <a:chOff x="8183967" y="1235497"/>
            <a:chExt cx="3642387" cy="4777959"/>
          </a:xfrm>
        </p:grpSpPr>
        <p:grpSp>
          <p:nvGrpSpPr>
            <p:cNvPr id="6" name="Groupe 5"/>
            <p:cNvGrpSpPr/>
            <p:nvPr/>
          </p:nvGrpSpPr>
          <p:grpSpPr>
            <a:xfrm>
              <a:off x="10241566" y="1991841"/>
              <a:ext cx="1584788" cy="2098142"/>
              <a:chOff x="11048426" y="2286485"/>
              <a:chExt cx="1584788" cy="2098142"/>
            </a:xfrm>
          </p:grpSpPr>
          <p:pic>
            <p:nvPicPr>
              <p:cNvPr id="205" name="Image 204"/>
              <p:cNvPicPr>
                <a:picLocks noChangeAspect="1"/>
              </p:cNvPicPr>
              <p:nvPr/>
            </p:nvPicPr>
            <p:blipFill>
              <a:blip r:embed="rId2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52018" y="2286485"/>
                <a:ext cx="1481196" cy="2067971"/>
              </a:xfrm>
              <a:prstGeom prst="rect">
                <a:avLst/>
              </a:prstGeom>
            </p:spPr>
          </p:pic>
          <p:sp>
            <p:nvSpPr>
              <p:cNvPr id="208" name="Flèche droite 207"/>
              <p:cNvSpPr/>
              <p:nvPr/>
            </p:nvSpPr>
            <p:spPr>
              <a:xfrm rot="10800000">
                <a:off x="11326881" y="3164351"/>
                <a:ext cx="186187" cy="138562"/>
              </a:xfrm>
              <a:prstGeom prst="rightArrow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2" name="ZoneTexte 241"/>
                  <p:cNvSpPr txBox="1"/>
                  <p:nvPr/>
                </p:nvSpPr>
                <p:spPr>
                  <a:xfrm rot="16200000">
                    <a:off x="10942138" y="3125985"/>
                    <a:ext cx="451512" cy="23893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fr-FR" sz="9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fr-FR" sz="900" b="0" i="1" smtClean="0"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fr-FR" sz="900" b="0" i="1" smtClean="0">
                              <a:latin typeface="Cambria Math" panose="02040503050406030204" pitchFamily="18" charset="0"/>
                            </a:rPr>
                            <m:t>𝑚𝑚</m:t>
                          </m:r>
                          <m:r>
                            <a:rPr lang="fr-FR" sz="9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oMath>
                      </m:oMathPara>
                    </a14:m>
                    <a:endParaRPr lang="fr-FR" sz="900" dirty="0"/>
                  </a:p>
                </p:txBody>
              </p:sp>
            </mc:Choice>
            <mc:Fallback xmlns="">
              <p:sp>
                <p:nvSpPr>
                  <p:cNvPr id="242" name="ZoneTexte 24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10942138" y="3125985"/>
                    <a:ext cx="451512" cy="238936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 t="-14865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4" name="ZoneTexte 243"/>
                  <p:cNvSpPr txBox="1"/>
                  <p:nvPr/>
                </p:nvSpPr>
                <p:spPr>
                  <a:xfrm>
                    <a:off x="11618594" y="4153795"/>
                    <a:ext cx="452823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9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fr-FR" sz="900" b="0" i="1" smtClean="0"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fr-FR" sz="9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fr-FR" sz="9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fr-FR" sz="9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oMath>
                      </m:oMathPara>
                    </a14:m>
                    <a:endParaRPr lang="fr-FR" sz="900" dirty="0"/>
                  </a:p>
                </p:txBody>
              </p:sp>
            </mc:Choice>
            <mc:Fallback xmlns="">
              <p:sp>
                <p:nvSpPr>
                  <p:cNvPr id="244" name="ZoneTexte 24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618594" y="4153795"/>
                    <a:ext cx="452823" cy="230832"/>
                  </a:xfrm>
                  <a:prstGeom prst="rect">
                    <a:avLst/>
                  </a:prstGeom>
                  <a:blipFill>
                    <a:blip r:embed="rId29"/>
                    <a:stretch>
                      <a:fillRect r="-5405" b="-2632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9" name="Groupe 188"/>
            <p:cNvGrpSpPr/>
            <p:nvPr/>
          </p:nvGrpSpPr>
          <p:grpSpPr>
            <a:xfrm>
              <a:off x="8606523" y="2536897"/>
              <a:ext cx="2353486" cy="3476559"/>
              <a:chOff x="704718" y="1875064"/>
              <a:chExt cx="2353486" cy="3476559"/>
            </a:xfrm>
          </p:grpSpPr>
          <p:grpSp>
            <p:nvGrpSpPr>
              <p:cNvPr id="190" name="Groupe 189"/>
              <p:cNvGrpSpPr/>
              <p:nvPr/>
            </p:nvGrpSpPr>
            <p:grpSpPr>
              <a:xfrm>
                <a:off x="704718" y="1875064"/>
                <a:ext cx="2353486" cy="3476559"/>
                <a:chOff x="704718" y="1875064"/>
                <a:chExt cx="2353486" cy="3476559"/>
              </a:xfrm>
            </p:grpSpPr>
            <p:cxnSp>
              <p:nvCxnSpPr>
                <p:cNvPr id="192" name="Connecteur droit 191"/>
                <p:cNvCxnSpPr/>
                <p:nvPr/>
              </p:nvCxnSpPr>
              <p:spPr>
                <a:xfrm flipV="1">
                  <a:off x="1993832" y="2061151"/>
                  <a:ext cx="0" cy="309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Connecteur droit 192"/>
                <p:cNvCxnSpPr/>
                <p:nvPr/>
              </p:nvCxnSpPr>
              <p:spPr>
                <a:xfrm flipV="1">
                  <a:off x="1849832" y="2061151"/>
                  <a:ext cx="288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Connecteur droit 193"/>
                <p:cNvCxnSpPr/>
                <p:nvPr/>
              </p:nvCxnSpPr>
              <p:spPr>
                <a:xfrm flipV="1">
                  <a:off x="1849832" y="5155200"/>
                  <a:ext cx="288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Connecteur droit 194"/>
                <p:cNvCxnSpPr/>
                <p:nvPr/>
              </p:nvCxnSpPr>
              <p:spPr>
                <a:xfrm flipV="1">
                  <a:off x="1850870" y="2420741"/>
                  <a:ext cx="288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Connecteur droit 208"/>
                <p:cNvCxnSpPr/>
                <p:nvPr/>
              </p:nvCxnSpPr>
              <p:spPr>
                <a:xfrm flipV="1">
                  <a:off x="1850870" y="2780741"/>
                  <a:ext cx="288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0" name="ZoneTexte 209"/>
                <p:cNvSpPr txBox="1"/>
                <p:nvPr/>
              </p:nvSpPr>
              <p:spPr>
                <a:xfrm rot="5400000">
                  <a:off x="1930690" y="2959200"/>
                  <a:ext cx="252000" cy="338554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600" dirty="0" smtClean="0"/>
                    <a:t>…</a:t>
                  </a:r>
                  <a:endParaRPr lang="fr-FR" sz="1600" dirty="0"/>
                </a:p>
              </p:txBody>
            </p:sp>
            <p:cxnSp>
              <p:nvCxnSpPr>
                <p:cNvPr id="212" name="Connecteur droit 211"/>
                <p:cNvCxnSpPr/>
                <p:nvPr/>
              </p:nvCxnSpPr>
              <p:spPr>
                <a:xfrm flipV="1">
                  <a:off x="1850870" y="4795200"/>
                  <a:ext cx="288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Connecteur droit 212"/>
                <p:cNvCxnSpPr/>
                <p:nvPr/>
              </p:nvCxnSpPr>
              <p:spPr>
                <a:xfrm flipV="1">
                  <a:off x="1850870" y="3427200"/>
                  <a:ext cx="288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Connecteur droit 216"/>
                <p:cNvCxnSpPr/>
                <p:nvPr/>
              </p:nvCxnSpPr>
              <p:spPr>
                <a:xfrm flipV="1">
                  <a:off x="1850870" y="3787200"/>
                  <a:ext cx="288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Connecteur droit 218"/>
                <p:cNvCxnSpPr/>
                <p:nvPr/>
              </p:nvCxnSpPr>
              <p:spPr>
                <a:xfrm flipV="1">
                  <a:off x="1850870" y="4147200"/>
                  <a:ext cx="288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0" name="ZoneTexte 219"/>
                    <p:cNvSpPr txBox="1"/>
                    <p:nvPr/>
                  </p:nvSpPr>
                  <p:spPr>
                    <a:xfrm>
                      <a:off x="2136795" y="2234141"/>
                      <a:ext cx="30320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92" name="ZoneTexte 9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36795" y="2234141"/>
                      <a:ext cx="303203" cy="3693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1" name="ZoneTexte 220"/>
                    <p:cNvSpPr txBox="1"/>
                    <p:nvPr/>
                  </p:nvSpPr>
                  <p:spPr>
                    <a:xfrm>
                      <a:off x="2066214" y="4605826"/>
                      <a:ext cx="991990" cy="39126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221" name="ZoneTexte 22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066214" y="4605826"/>
                      <a:ext cx="991990" cy="391261"/>
                    </a:xfrm>
                    <a:prstGeom prst="rect">
                      <a:avLst/>
                    </a:prstGeom>
                    <a:blipFill>
                      <a:blip r:embed="rId30"/>
                      <a:stretch>
                        <a:fillRect b="-468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2" name="ZoneTexte 221"/>
                    <p:cNvSpPr txBox="1"/>
                    <p:nvPr/>
                  </p:nvSpPr>
                  <p:spPr>
                    <a:xfrm>
                      <a:off x="2137650" y="4960362"/>
                      <a:ext cx="302400" cy="39126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222" name="ZoneTexte 22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37650" y="4960362"/>
                      <a:ext cx="302400" cy="391261"/>
                    </a:xfrm>
                    <a:prstGeom prst="rect">
                      <a:avLst/>
                    </a:prstGeom>
                    <a:blipFill>
                      <a:blip r:embed="rId31"/>
                      <a:stretch>
                        <a:fillRect r="-38776" b="-468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3" name="ZoneTexte 222"/>
                    <p:cNvSpPr txBox="1"/>
                    <p:nvPr/>
                  </p:nvSpPr>
                  <p:spPr>
                    <a:xfrm>
                      <a:off x="2136795" y="2596075"/>
                      <a:ext cx="303203" cy="3693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98" name="ZoneTexte 9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36795" y="2596075"/>
                      <a:ext cx="303203" cy="369332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4" name="ZoneTexte 223"/>
                    <p:cNvSpPr txBox="1"/>
                    <p:nvPr/>
                  </p:nvSpPr>
                  <p:spPr>
                    <a:xfrm>
                      <a:off x="1545198" y="1875352"/>
                      <a:ext cx="30320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99" name="ZoneTexte 9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45198" y="1875352"/>
                      <a:ext cx="303203" cy="369332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5" name="ZoneTexte 224"/>
                    <p:cNvSpPr txBox="1"/>
                    <p:nvPr/>
                  </p:nvSpPr>
                  <p:spPr>
                    <a:xfrm>
                      <a:off x="1448749" y="2236075"/>
                      <a:ext cx="30320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100" name="ZoneTexte 9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448749" y="2236075"/>
                      <a:ext cx="303203" cy="369332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r="-48980" b="-8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6" name="ZoneTexte 225"/>
                    <p:cNvSpPr txBox="1"/>
                    <p:nvPr/>
                  </p:nvSpPr>
                  <p:spPr>
                    <a:xfrm>
                      <a:off x="927238" y="4605826"/>
                      <a:ext cx="982928" cy="39126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226" name="ZoneTexte 22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27238" y="4605826"/>
                      <a:ext cx="982928" cy="391261"/>
                    </a:xfrm>
                    <a:prstGeom prst="rect">
                      <a:avLst/>
                    </a:prstGeom>
                    <a:blipFill>
                      <a:blip r:embed="rId32"/>
                      <a:stretch>
                        <a:fillRect b="-468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7" name="ZoneTexte 226"/>
                    <p:cNvSpPr txBox="1"/>
                    <p:nvPr/>
                  </p:nvSpPr>
                  <p:spPr>
                    <a:xfrm>
                      <a:off x="1445856" y="4960362"/>
                      <a:ext cx="339600" cy="39126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227" name="ZoneTexte 22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445856" y="4960362"/>
                      <a:ext cx="339600" cy="391261"/>
                    </a:xfrm>
                    <a:prstGeom prst="rect">
                      <a:avLst/>
                    </a:prstGeom>
                    <a:blipFill>
                      <a:blip r:embed="rId33"/>
                      <a:stretch>
                        <a:fillRect r="-12500" b="-468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8" name="ZoneTexte 227"/>
                    <p:cNvSpPr txBox="1"/>
                    <p:nvPr/>
                  </p:nvSpPr>
                  <p:spPr>
                    <a:xfrm>
                      <a:off x="1320666" y="2596075"/>
                      <a:ext cx="506986" cy="3693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103" name="ZoneTexte 10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20666" y="2596075"/>
                      <a:ext cx="506986" cy="369332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r="-13253" b="-8333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9" name="ZoneTexte 228"/>
                    <p:cNvSpPr txBox="1"/>
                    <p:nvPr/>
                  </p:nvSpPr>
                  <p:spPr>
                    <a:xfrm>
                      <a:off x="707017" y="3243989"/>
                      <a:ext cx="122805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  <m:r>
                              <a:rPr lang="fr-FR" b="0" i="0" smtClean="0">
                                <a:latin typeface="Cambria Math" panose="02040503050406030204" pitchFamily="18" charset="0"/>
                              </a:rPr>
                              <m:t>−1)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229" name="ZoneTexte 22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7017" y="3243989"/>
                      <a:ext cx="1228059" cy="369332"/>
                    </a:xfrm>
                    <a:prstGeom prst="rect">
                      <a:avLst/>
                    </a:prstGeom>
                    <a:blipFill>
                      <a:blip r:embed="rId34"/>
                      <a:stretch>
                        <a:fillRect b="-1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0" name="ZoneTexte 229"/>
                    <p:cNvSpPr txBox="1"/>
                    <p:nvPr/>
                  </p:nvSpPr>
                  <p:spPr>
                    <a:xfrm>
                      <a:off x="704718" y="3964763"/>
                      <a:ext cx="122805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  <m:r>
                              <a:rPr lang="fr-FR" b="0" i="0" smtClean="0">
                                <a:latin typeface="Cambria Math" panose="02040503050406030204" pitchFamily="18" charset="0"/>
                              </a:rPr>
                              <m:t>+1)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230" name="ZoneTexte 22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4718" y="3964763"/>
                      <a:ext cx="1228059" cy="369332"/>
                    </a:xfrm>
                    <a:prstGeom prst="rect">
                      <a:avLst/>
                    </a:prstGeom>
                    <a:blipFill>
                      <a:blip r:embed="rId35"/>
                      <a:stretch>
                        <a:fillRect b="-1311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1" name="ZoneTexte 230"/>
                    <p:cNvSpPr txBox="1"/>
                    <p:nvPr/>
                  </p:nvSpPr>
                  <p:spPr>
                    <a:xfrm>
                      <a:off x="1004404" y="3603412"/>
                      <a:ext cx="122805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kΔ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231" name="ZoneTexte 23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04404" y="3603412"/>
                      <a:ext cx="1228059" cy="369332"/>
                    </a:xfrm>
                    <a:prstGeom prst="rect">
                      <a:avLst/>
                    </a:prstGeom>
                    <a:blipFill>
                      <a:blip r:embed="rId36"/>
                      <a:stretch>
                        <a:fillRect b="-8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2" name="ZoneTexte 231"/>
                    <p:cNvSpPr txBox="1"/>
                    <p:nvPr/>
                  </p:nvSpPr>
                  <p:spPr>
                    <a:xfrm>
                      <a:off x="2135270" y="1875064"/>
                      <a:ext cx="30320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107" name="ZoneTexte 10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35270" y="1875064"/>
                      <a:ext cx="303203" cy="369332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3" name="ZoneTexte 232"/>
                    <p:cNvSpPr txBox="1"/>
                    <p:nvPr/>
                  </p:nvSpPr>
                  <p:spPr>
                    <a:xfrm>
                      <a:off x="2132889" y="3243989"/>
                      <a:ext cx="72667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  <m:r>
                              <a:rPr lang="fr-FR" b="0" i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233" name="ZoneTexte 23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32889" y="3243989"/>
                      <a:ext cx="726675" cy="369332"/>
                    </a:xfrm>
                    <a:prstGeom prst="rect">
                      <a:avLst/>
                    </a:prstGeom>
                    <a:blipFill>
                      <a:blip r:embed="rId3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4" name="ZoneTexte 233"/>
                    <p:cNvSpPr txBox="1"/>
                    <p:nvPr/>
                  </p:nvSpPr>
                  <p:spPr>
                    <a:xfrm>
                      <a:off x="2135270" y="3964763"/>
                      <a:ext cx="72667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  <m:r>
                              <a:rPr lang="fr-FR" b="0" i="0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234" name="ZoneTexte 23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35270" y="3964763"/>
                      <a:ext cx="726675" cy="369332"/>
                    </a:xfrm>
                    <a:prstGeom prst="rect">
                      <a:avLst/>
                    </a:prstGeom>
                    <a:blipFill>
                      <a:blip r:embed="rId3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6" name="ZoneTexte 235"/>
                    <p:cNvSpPr txBox="1"/>
                    <p:nvPr/>
                  </p:nvSpPr>
                  <p:spPr>
                    <a:xfrm>
                      <a:off x="2135270" y="3603412"/>
                      <a:ext cx="72667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236" name="ZoneTexte 23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35270" y="3603412"/>
                      <a:ext cx="726675" cy="369332"/>
                    </a:xfrm>
                    <a:prstGeom prst="rect">
                      <a:avLst/>
                    </a:prstGeom>
                    <a:blipFill>
                      <a:blip r:embed="rId3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91" name="ZoneTexte 190"/>
              <p:cNvSpPr txBox="1"/>
              <p:nvPr/>
            </p:nvSpPr>
            <p:spPr>
              <a:xfrm rot="5400000">
                <a:off x="1929600" y="4327200"/>
                <a:ext cx="252000" cy="338554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 smtClean="0"/>
                  <a:t>…</a:t>
                </a:r>
                <a:endParaRPr lang="fr-FR" sz="1600" dirty="0"/>
              </a:p>
            </p:txBody>
          </p:sp>
        </p:grpSp>
        <p:grpSp>
          <p:nvGrpSpPr>
            <p:cNvPr id="181" name="Groupe 180"/>
            <p:cNvGrpSpPr/>
            <p:nvPr/>
          </p:nvGrpSpPr>
          <p:grpSpPr>
            <a:xfrm flipH="1">
              <a:off x="8343267" y="3977744"/>
              <a:ext cx="1655999" cy="939914"/>
              <a:chOff x="2144291" y="3241492"/>
              <a:chExt cx="1655999" cy="939914"/>
            </a:xfrm>
          </p:grpSpPr>
          <p:cxnSp>
            <p:nvCxnSpPr>
              <p:cNvPr id="182" name="Connecteur droit avec flèche 181"/>
              <p:cNvCxnSpPr>
                <a:stCxn id="198" idx="4"/>
              </p:cNvCxnSpPr>
              <p:nvPr/>
            </p:nvCxnSpPr>
            <p:spPr>
              <a:xfrm flipV="1">
                <a:off x="2360290" y="3713254"/>
                <a:ext cx="1440000" cy="0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cteur droit avec flèche 182"/>
              <p:cNvCxnSpPr>
                <a:stCxn id="199" idx="4"/>
              </p:cNvCxnSpPr>
              <p:nvPr/>
            </p:nvCxnSpPr>
            <p:spPr>
              <a:xfrm>
                <a:off x="2360291" y="3349492"/>
                <a:ext cx="1439999" cy="189433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necteur droit avec flèche 183"/>
              <p:cNvCxnSpPr>
                <a:stCxn id="186" idx="4"/>
              </p:cNvCxnSpPr>
              <p:nvPr/>
            </p:nvCxnSpPr>
            <p:spPr>
              <a:xfrm flipV="1">
                <a:off x="2360291" y="3939287"/>
                <a:ext cx="1439999" cy="134119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5" name="Ellipse 184"/>
              <p:cNvSpPr/>
              <p:nvPr/>
            </p:nvSpPr>
            <p:spPr>
              <a:xfrm>
                <a:off x="2202160" y="4016562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  <p:sp>
            <p:nvSpPr>
              <p:cNvPr id="186" name="Ellipse 185"/>
              <p:cNvSpPr/>
              <p:nvPr/>
            </p:nvSpPr>
            <p:spPr>
              <a:xfrm rot="16200000">
                <a:off x="2144291" y="3965406"/>
                <a:ext cx="216000" cy="216000"/>
              </a:xfrm>
              <a:prstGeom prst="ellipse">
                <a:avLst/>
              </a:prstGeom>
              <a:noFill/>
              <a:ln w="127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  <p:sp>
            <p:nvSpPr>
              <p:cNvPr id="196" name="Ellipse 195"/>
              <p:cNvSpPr/>
              <p:nvPr/>
            </p:nvSpPr>
            <p:spPr>
              <a:xfrm>
                <a:off x="2202160" y="3659372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  <p:sp>
            <p:nvSpPr>
              <p:cNvPr id="197" name="Ellipse 196"/>
              <p:cNvSpPr/>
              <p:nvPr/>
            </p:nvSpPr>
            <p:spPr>
              <a:xfrm>
                <a:off x="2202160" y="3297415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  <p:sp>
            <p:nvSpPr>
              <p:cNvPr id="198" name="Ellipse 197"/>
              <p:cNvSpPr/>
              <p:nvPr/>
            </p:nvSpPr>
            <p:spPr>
              <a:xfrm rot="16200000">
                <a:off x="2144291" y="3608209"/>
                <a:ext cx="216000" cy="216000"/>
              </a:xfrm>
              <a:prstGeom prst="ellipse">
                <a:avLst/>
              </a:prstGeom>
              <a:noFill/>
              <a:ln w="127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  <p:sp>
            <p:nvSpPr>
              <p:cNvPr id="199" name="Ellipse 198"/>
              <p:cNvSpPr/>
              <p:nvPr/>
            </p:nvSpPr>
            <p:spPr>
              <a:xfrm rot="16200000">
                <a:off x="2144291" y="3241492"/>
                <a:ext cx="216000" cy="216000"/>
              </a:xfrm>
              <a:prstGeom prst="ellipse">
                <a:avLst/>
              </a:prstGeom>
              <a:noFill/>
              <a:ln w="127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</p:grpSp>
        <p:sp>
          <p:nvSpPr>
            <p:cNvPr id="245" name="ZoneTexte 244"/>
            <p:cNvSpPr txBox="1"/>
            <p:nvPr/>
          </p:nvSpPr>
          <p:spPr>
            <a:xfrm>
              <a:off x="8183967" y="1235497"/>
              <a:ext cx="347898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u="sng" dirty="0" err="1"/>
                <a:t>Periodic</a:t>
              </a:r>
              <a:r>
                <a:rPr lang="fr-FR" u="sng" dirty="0"/>
                <a:t> </a:t>
              </a:r>
              <a:r>
                <a:rPr lang="fr-FR" u="sng" dirty="0" err="1"/>
                <a:t>boundary</a:t>
              </a:r>
              <a:r>
                <a:rPr lang="fr-FR" u="sng" dirty="0"/>
                <a:t> condition</a:t>
              </a:r>
              <a:endParaRPr lang="fr-FR" u="sng" dirty="0">
                <a:solidFill>
                  <a:srgbClr val="00B05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ZoneTexte 245"/>
                <p:cNvSpPr txBox="1"/>
                <p:nvPr/>
              </p:nvSpPr>
              <p:spPr>
                <a:xfrm>
                  <a:off x="8475660" y="1532215"/>
                  <a:ext cx="28956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 smtClean="0"/>
                    <a:t>Mesh in the </a:t>
                  </a:r>
                  <a14:m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−</m:t>
                      </m:r>
                    </m:oMath>
                  </a14:m>
                  <a:r>
                    <a:rPr lang="fr-FR" dirty="0" smtClean="0"/>
                    <a:t>direction</a:t>
                  </a:r>
                  <a:endParaRPr lang="fr-FR" dirty="0"/>
                </a:p>
              </p:txBody>
            </p:sp>
          </mc:Choice>
          <mc:Fallback xmlns="">
            <p:sp>
              <p:nvSpPr>
                <p:cNvPr id="246" name="ZoneTexte 2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75660" y="1532215"/>
                  <a:ext cx="2895600" cy="369332"/>
                </a:xfrm>
                <a:prstGeom prst="rect">
                  <a:avLst/>
                </a:prstGeom>
                <a:blipFill>
                  <a:blip r:embed="rId40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9037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19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390751" y="257335"/>
            <a:ext cx="10728325" cy="8718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Numerical</a:t>
            </a:r>
            <a:r>
              <a:rPr lang="fr-FR" dirty="0" smtClean="0"/>
              <a:t> </a:t>
            </a:r>
            <a:r>
              <a:rPr lang="en-US" dirty="0" smtClean="0"/>
              <a:t>scheme for </a:t>
            </a:r>
            <a:r>
              <a:rPr lang="fr-FR" dirty="0" smtClean="0"/>
              <a:t>transverse </a:t>
            </a:r>
            <a:r>
              <a:rPr lang="fr-FR" dirty="0" err="1" smtClean="0"/>
              <a:t>periodic</a:t>
            </a:r>
            <a:r>
              <a:rPr lang="fr-FR" dirty="0" smtClean="0"/>
              <a:t> </a:t>
            </a:r>
            <a:r>
              <a:rPr lang="fr-FR" dirty="0" err="1"/>
              <a:t>boundary</a:t>
            </a:r>
            <a:r>
              <a:rPr lang="fr-FR" dirty="0"/>
              <a:t> </a:t>
            </a:r>
            <a:r>
              <a:rPr lang="fr-FR" dirty="0" smtClean="0"/>
              <a:t>conditions 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Espace réservé du contenu 6"/>
              <p:cNvSpPr>
                <a:spLocks noGrp="1"/>
              </p:cNvSpPr>
              <p:nvPr>
                <p:ph idx="1"/>
              </p:nvPr>
            </p:nvSpPr>
            <p:spPr>
              <a:xfrm>
                <a:off x="482373" y="1297343"/>
                <a:ext cx="11210699" cy="5328882"/>
              </a:xfrm>
              <a:noFill/>
              <a:ln w="19050">
                <a:noFill/>
              </a:ln>
            </p:spPr>
            <p:txBody>
              <a:bodyPr>
                <a:noAutofit/>
              </a:bodyPr>
              <a:lstStyle/>
              <a:p>
                <a:r>
                  <a:rPr lang="fr-FR" dirty="0" smtClean="0"/>
                  <a:t>Equations </a:t>
                </a:r>
                <a:r>
                  <a:rPr lang="fr-FR" dirty="0" err="1" smtClean="0"/>
                  <a:t>handled</a:t>
                </a:r>
                <a:r>
                  <a:rPr lang="fr-FR" dirty="0" smtClean="0"/>
                  <a:t> by the </a:t>
                </a:r>
                <a:r>
                  <a:rPr lang="fr-FR" dirty="0" err="1" smtClean="0"/>
                  <a:t>numerical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scheme</a:t>
                </a:r>
                <a:endParaRPr lang="fr-FR" dirty="0" smtClean="0">
                  <a:solidFill>
                    <a:schemeClr val="tx2"/>
                  </a:solidFill>
                </a:endParaRPr>
              </a:p>
              <a:p>
                <a:pPr marL="742950" lvl="1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fr-FR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a:rPr lang="fr-FR" b="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𝜕𝜉</m:t>
                        </m:r>
                      </m:den>
                    </m:f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FR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fr-FR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r>
                          <a:rPr lang="fr-FR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FR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den>
                    </m:f>
                    <m:r>
                      <a:rPr lang="fr-FR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FR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fr-FR" dirty="0" smtClean="0">
                  <a:solidFill>
                    <a:schemeClr val="tx2"/>
                  </a:solidFill>
                </a:endParaRPr>
              </a:p>
              <a:p>
                <a:pPr marL="742950" lvl="1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fr-FR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fr-FR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a:rPr lang="fr-FR" sz="2000" b="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𝜕𝜉</m:t>
                        </m:r>
                      </m:den>
                    </m:f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F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r>
                          <a:rPr lang="fr-FR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FR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den>
                    </m:f>
                    <m:r>
                      <a:rPr lang="fr-FR" sz="2000" b="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400" dirty="0">
                    <a:solidFill>
                      <a:schemeClr val="tx2"/>
                    </a:solidFill>
                  </a:rPr>
                  <a:t> </a:t>
                </a:r>
                <a:r>
                  <a:rPr lang="fr-FR" sz="2400" dirty="0" smtClean="0">
                    <a:solidFill>
                      <a:schemeClr val="tx2"/>
                    </a:solidFill>
                  </a:rPr>
                  <a:t>      </a:t>
                </a:r>
                <a:endParaRPr lang="fr-FR" sz="2400" dirty="0" smtClean="0">
                  <a:solidFill>
                    <a:schemeClr val="tx2"/>
                  </a:solidFill>
                </a:endParaRPr>
              </a:p>
              <a:p>
                <a:pPr marL="742950" lvl="1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num>
                      <m:den>
                        <m:r>
                          <a:rPr lang="fr-FR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𝜕𝜉</m:t>
                        </m:r>
                      </m:den>
                    </m:f>
                    <m:r>
                      <a:rPr lang="fr-FR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fr-FR" sz="2400" dirty="0">
                    <a:solidFill>
                      <a:schemeClr val="tx2"/>
                    </a:solidFill>
                  </a:rPr>
                  <a:t>     </a:t>
                </a:r>
                <a:r>
                  <a:rPr lang="fr-FR" sz="2400" dirty="0" smtClean="0">
                    <a:solidFill>
                      <a:schemeClr val="tx2"/>
                    </a:solidFill>
                  </a:rPr>
                  <a:t>    </a:t>
                </a:r>
                <a:r>
                  <a:rPr lang="fr-FR" sz="2000" dirty="0"/>
                  <a:t>	            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fr-FR" sz="2000" dirty="0"/>
              </a:p>
              <a:p>
                <a:pPr marL="457200" lvl="1" indent="0">
                  <a:buNone/>
                </a:pPr>
                <a:endParaRPr lang="fr-FR" sz="2000" dirty="0" smtClean="0"/>
              </a:p>
              <a:p>
                <a:r>
                  <a:rPr lang="en-CA" dirty="0" smtClean="0"/>
                  <a:t>Numerical</a:t>
                </a:r>
                <a:r>
                  <a:rPr lang="fr-FR" dirty="0" smtClean="0"/>
                  <a:t> </a:t>
                </a:r>
                <a:r>
                  <a:rPr lang="en-IE" dirty="0" smtClean="0"/>
                  <a:t>scheme</a:t>
                </a:r>
                <a:r>
                  <a:rPr lang="fr-FR" dirty="0" smtClean="0"/>
                  <a:t>:</a:t>
                </a:r>
              </a:p>
              <a:p>
                <a:pPr lvl="1" indent="0">
                  <a:buNone/>
                </a:pPr>
                <a:r>
                  <a:rPr lang="en-US" dirty="0" smtClean="0">
                    <a:solidFill>
                      <a:srgbClr val="00B050"/>
                    </a:solidFill>
                  </a:rPr>
                  <a:t>Step 1: </a:t>
                </a:r>
                <a:r>
                  <a:rPr lang="en-US" dirty="0" smtClean="0"/>
                  <a:t>Prediction </a:t>
                </a:r>
                <a:r>
                  <a:rPr lang="en-US" dirty="0"/>
                  <a:t>of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via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dirty="0" smtClean="0"/>
                  <a:t>-derivatives </a:t>
                </a:r>
                <a:r>
                  <a:rPr lang="en-US" dirty="0"/>
                  <a:t>at the mesh </a:t>
                </a:r>
                <a:r>
                  <a:rPr lang="en-US" dirty="0" smtClean="0"/>
                  <a:t>boundary using 5</a:t>
                </a:r>
                <a:r>
                  <a:rPr lang="en-US" baseline="30000" dirty="0" smtClean="0"/>
                  <a:t>th</a:t>
                </a:r>
                <a:r>
                  <a:rPr lang="en-US" dirty="0" smtClean="0"/>
                  <a:t>-order Adams-</a:t>
                </a:r>
                <a:r>
                  <a:rPr lang="en-US" dirty="0" err="1" smtClean="0"/>
                  <a:t>Bashforth</a:t>
                </a:r>
                <a:r>
                  <a:rPr lang="en-US" dirty="0" smtClean="0"/>
                  <a:t> method</a:t>
                </a:r>
              </a:p>
              <a:p>
                <a:pPr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𝜕𝜉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+1−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fr-FR" dirty="0" smtClean="0"/>
              </a:p>
              <a:p>
                <a:r>
                  <a:rPr lang="fr-FR" dirty="0" err="1" smtClean="0"/>
                  <a:t>with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∈[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1,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d>
                        <m:r>
                          <a:rPr lang="fr-FR" i="1">
                            <a:latin typeface="Cambria Math" panose="02040503050406030204" pitchFamily="18" charset="0"/>
                          </a:rPr>
                          <m:t>]</m:t>
                        </m:r>
                      </m:sub>
                    </m:sSub>
                  </m:oMath>
                </a14:m>
                <a:r>
                  <a:rPr lang="fr-FR" dirty="0"/>
                  <a:t> </a:t>
                </a:r>
                <a:r>
                  <a:rPr lang="fr-FR" dirty="0" smtClean="0"/>
                  <a:t>the Adams-Bashforth coefficients</a:t>
                </a:r>
                <a:r>
                  <a:rPr lang="fr-FR" dirty="0" smtClean="0"/>
                  <a:t>.</a:t>
                </a:r>
                <a:endParaRPr lang="fr-FR" dirty="0"/>
              </a:p>
            </p:txBody>
          </p:sp>
        </mc:Choice>
        <mc:Fallback>
          <p:sp>
            <p:nvSpPr>
              <p:cNvPr id="47" name="Espace réservé du contenu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2373" y="1297343"/>
                <a:ext cx="11210699" cy="5328882"/>
              </a:xfrm>
              <a:blipFill>
                <a:blip r:embed="rId3"/>
                <a:stretch>
                  <a:fillRect l="-1251" t="-686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4" name="Groupe 63"/>
          <p:cNvGrpSpPr/>
          <p:nvPr/>
        </p:nvGrpSpPr>
        <p:grpSpPr>
          <a:xfrm>
            <a:off x="5709216" y="716483"/>
            <a:ext cx="5791078" cy="3672654"/>
            <a:chOff x="5709216" y="716483"/>
            <a:chExt cx="5791078" cy="3672654"/>
          </a:xfrm>
        </p:grpSpPr>
        <p:grpSp>
          <p:nvGrpSpPr>
            <p:cNvPr id="65" name="Groupe 64"/>
            <p:cNvGrpSpPr/>
            <p:nvPr/>
          </p:nvGrpSpPr>
          <p:grpSpPr>
            <a:xfrm>
              <a:off x="5709216" y="716483"/>
              <a:ext cx="5791078" cy="3672654"/>
              <a:chOff x="5709216" y="716483"/>
              <a:chExt cx="5791078" cy="3672654"/>
            </a:xfrm>
          </p:grpSpPr>
          <p:sp>
            <p:nvSpPr>
              <p:cNvPr id="68" name="ZoneTexte 67"/>
              <p:cNvSpPr txBox="1"/>
              <p:nvPr/>
            </p:nvSpPr>
            <p:spPr>
              <a:xfrm>
                <a:off x="5758071" y="1830571"/>
                <a:ext cx="15906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dirty="0" err="1">
                    <a:solidFill>
                      <a:schemeClr val="accent1"/>
                    </a:solidFill>
                  </a:rPr>
                  <a:t>Known</a:t>
                </a:r>
                <a:r>
                  <a:rPr lang="fr-FR" dirty="0">
                    <a:solidFill>
                      <a:schemeClr val="accent1"/>
                    </a:solidFill>
                  </a:rPr>
                  <a:t> slice</a:t>
                </a:r>
              </a:p>
            </p:txBody>
          </p:sp>
          <p:grpSp>
            <p:nvGrpSpPr>
              <p:cNvPr id="69" name="Groupe 68"/>
              <p:cNvGrpSpPr/>
              <p:nvPr/>
            </p:nvGrpSpPr>
            <p:grpSpPr>
              <a:xfrm>
                <a:off x="5709216" y="3067505"/>
                <a:ext cx="1791399" cy="1321632"/>
                <a:chOff x="779788" y="2400725"/>
                <a:chExt cx="1791399" cy="1321632"/>
              </a:xfrm>
            </p:grpSpPr>
            <p:grpSp>
              <p:nvGrpSpPr>
                <p:cNvPr id="112" name="Groupe 111"/>
                <p:cNvGrpSpPr/>
                <p:nvPr/>
              </p:nvGrpSpPr>
              <p:grpSpPr>
                <a:xfrm>
                  <a:off x="779788" y="2400725"/>
                  <a:ext cx="1791399" cy="1321632"/>
                  <a:chOff x="1370707" y="1979617"/>
                  <a:chExt cx="1374600" cy="998519"/>
                </a:xfrm>
              </p:grpSpPr>
              <p:grpSp>
                <p:nvGrpSpPr>
                  <p:cNvPr id="114" name="Groupe 113"/>
                  <p:cNvGrpSpPr/>
                  <p:nvPr/>
                </p:nvGrpSpPr>
                <p:grpSpPr>
                  <a:xfrm>
                    <a:off x="1434555" y="1979617"/>
                    <a:ext cx="1310752" cy="818973"/>
                    <a:chOff x="1683910" y="2761235"/>
                    <a:chExt cx="815608" cy="436482"/>
                  </a:xfrm>
                </p:grpSpPr>
                <p:cxnSp>
                  <p:nvCxnSpPr>
                    <p:cNvPr id="117" name="Connecteur droit avec flèche 116"/>
                    <p:cNvCxnSpPr/>
                    <p:nvPr/>
                  </p:nvCxnSpPr>
                  <p:spPr>
                    <a:xfrm flipH="1">
                      <a:off x="1975103" y="3168209"/>
                      <a:ext cx="257110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headEnd type="stealth"/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8" name="Connecteur droit avec flèche 117"/>
                    <p:cNvCxnSpPr/>
                    <p:nvPr/>
                  </p:nvCxnSpPr>
                  <p:spPr>
                    <a:xfrm>
                      <a:off x="1977484" y="2887455"/>
                      <a:ext cx="0" cy="279734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headEnd type="stealth"/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19" name="ZoneTexte 118"/>
                        <p:cNvSpPr txBox="1"/>
                        <p:nvPr/>
                      </p:nvSpPr>
                      <p:spPr>
                        <a:xfrm>
                          <a:off x="1683910" y="2761235"/>
                          <a:ext cx="500301" cy="14763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p:txBody>
                    </p:sp>
                  </mc:Choice>
                  <mc:Fallback xmlns="">
                    <p:sp>
                      <p:nvSpPr>
                        <p:cNvPr id="9" name="ZoneTexte 8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683910" y="2761235"/>
                          <a:ext cx="500301" cy="147630"/>
                        </a:xfrm>
                        <a:prstGeom prst="rect">
                          <a:avLst/>
                        </a:prstGeom>
                        <a:blipFill>
                          <a:blip r:embed="rId4"/>
                          <a:stretch>
                            <a:fillRect b="-10000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fr-F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20" name="ZoneTexte 119"/>
                        <p:cNvSpPr txBox="1"/>
                        <p:nvPr/>
                      </p:nvSpPr>
                      <p:spPr>
                        <a:xfrm>
                          <a:off x="1999217" y="3049000"/>
                          <a:ext cx="500301" cy="14871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p:txBody>
                    </p:sp>
                  </mc:Choice>
                  <mc:Fallback xmlns="">
                    <p:sp>
                      <p:nvSpPr>
                        <p:cNvPr id="143" name="ZoneTexte 142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999217" y="3049000"/>
                          <a:ext cx="500301" cy="148717"/>
                        </a:xfrm>
                        <a:prstGeom prst="rect">
                          <a:avLst/>
                        </a:prstGeom>
                        <a:blipFill>
                          <a:blip r:embed="rId5"/>
                          <a:stretch>
                            <a:fillRect b="-14754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fr-F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sp>
                <p:nvSpPr>
                  <p:cNvPr id="115" name="Ellipse 114"/>
                  <p:cNvSpPr/>
                  <p:nvPr/>
                </p:nvSpPr>
                <p:spPr>
                  <a:xfrm>
                    <a:off x="1865626" y="2705681"/>
                    <a:ext cx="82872" cy="81596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6" name="ZoneTexte 115"/>
                      <p:cNvSpPr txBox="1"/>
                      <p:nvPr/>
                    </p:nvSpPr>
                    <p:spPr>
                      <a:xfrm>
                        <a:off x="1370707" y="2701137"/>
                        <a:ext cx="804027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oMath>
                          </m:oMathPara>
                        </a14:m>
                        <a:endParaRPr lang="fr-FR" dirty="0"/>
                      </a:p>
                    </p:txBody>
                  </p:sp>
                </mc:Choice>
                <mc:Fallback xmlns="">
                  <p:sp>
                    <p:nvSpPr>
                      <p:cNvPr id="14" name="ZoneTexte 13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370707" y="2701137"/>
                        <a:ext cx="804027" cy="276999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fr-FR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113" name="Ellipse 112"/>
                <p:cNvSpPr/>
                <p:nvPr/>
              </p:nvSpPr>
              <p:spPr>
                <a:xfrm>
                  <a:off x="1461600" y="3399073"/>
                  <a:ext cx="36000" cy="3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70" name="Groupe 69"/>
              <p:cNvGrpSpPr/>
              <p:nvPr/>
            </p:nvGrpSpPr>
            <p:grpSpPr>
              <a:xfrm>
                <a:off x="6673655" y="716483"/>
                <a:ext cx="4826639" cy="3446396"/>
                <a:chOff x="6673655" y="716483"/>
                <a:chExt cx="4826639" cy="3446396"/>
              </a:xfrm>
            </p:grpSpPr>
            <p:sp>
              <p:nvSpPr>
                <p:cNvPr id="71" name="Rectangle 70"/>
                <p:cNvSpPr/>
                <p:nvPr/>
              </p:nvSpPr>
              <p:spPr>
                <a:xfrm>
                  <a:off x="6773539" y="1667330"/>
                  <a:ext cx="695325" cy="65722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>
                  <a:off x="6773539" y="2324555"/>
                  <a:ext cx="695325" cy="65722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73" name="Rectangle 72"/>
                <p:cNvSpPr/>
                <p:nvPr/>
              </p:nvSpPr>
              <p:spPr>
                <a:xfrm>
                  <a:off x="6773538" y="2981780"/>
                  <a:ext cx="695325" cy="65722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>
                  <a:off x="7468863" y="1667330"/>
                  <a:ext cx="695325" cy="65722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7468863" y="2324555"/>
                  <a:ext cx="695325" cy="65722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7468862" y="2981780"/>
                  <a:ext cx="695325" cy="65722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8164187" y="1667330"/>
                  <a:ext cx="695325" cy="65722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8164187" y="2324555"/>
                  <a:ext cx="695325" cy="65722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8164186" y="2981780"/>
                  <a:ext cx="695325" cy="65722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8859511" y="1667330"/>
                  <a:ext cx="695325" cy="65722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8859511" y="2324555"/>
                  <a:ext cx="695325" cy="65722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8859510" y="2981780"/>
                  <a:ext cx="695325" cy="65722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83" name="Ellipse 82"/>
                <p:cNvSpPr/>
                <p:nvPr/>
              </p:nvSpPr>
              <p:spPr>
                <a:xfrm>
                  <a:off x="6687812" y="1600655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84" name="Ellipse 83"/>
                <p:cNvSpPr/>
                <p:nvPr/>
              </p:nvSpPr>
              <p:spPr>
                <a:xfrm>
                  <a:off x="6687813" y="2248355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85" name="Ellipse 84"/>
                <p:cNvSpPr/>
                <p:nvPr/>
              </p:nvSpPr>
              <p:spPr>
                <a:xfrm>
                  <a:off x="6687812" y="2905580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86" name="Ellipse 85"/>
                <p:cNvSpPr/>
                <p:nvPr/>
              </p:nvSpPr>
              <p:spPr>
                <a:xfrm>
                  <a:off x="6687812" y="3553280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87" name="Ellipse 86"/>
                <p:cNvSpPr/>
                <p:nvPr/>
              </p:nvSpPr>
              <p:spPr>
                <a:xfrm>
                  <a:off x="7392663" y="1600655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88" name="Ellipse 87"/>
                <p:cNvSpPr/>
                <p:nvPr/>
              </p:nvSpPr>
              <p:spPr>
                <a:xfrm>
                  <a:off x="7392664" y="2248355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89" name="Ellipse 88"/>
                <p:cNvSpPr/>
                <p:nvPr/>
              </p:nvSpPr>
              <p:spPr>
                <a:xfrm>
                  <a:off x="7392663" y="2905580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90" name="Ellipse 89"/>
                <p:cNvSpPr/>
                <p:nvPr/>
              </p:nvSpPr>
              <p:spPr>
                <a:xfrm>
                  <a:off x="7392663" y="3553280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91" name="Ellipse 90"/>
                <p:cNvSpPr/>
                <p:nvPr/>
              </p:nvSpPr>
              <p:spPr>
                <a:xfrm>
                  <a:off x="8097514" y="1591130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92" name="Ellipse 91"/>
                <p:cNvSpPr/>
                <p:nvPr/>
              </p:nvSpPr>
              <p:spPr>
                <a:xfrm>
                  <a:off x="8097515" y="2238830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93" name="Ellipse 92"/>
                <p:cNvSpPr/>
                <p:nvPr/>
              </p:nvSpPr>
              <p:spPr>
                <a:xfrm>
                  <a:off x="8097514" y="2896055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94" name="Ellipse 93"/>
                <p:cNvSpPr/>
                <p:nvPr/>
              </p:nvSpPr>
              <p:spPr>
                <a:xfrm>
                  <a:off x="8097514" y="3543755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95" name="Ellipse 94"/>
                <p:cNvSpPr/>
                <p:nvPr/>
              </p:nvSpPr>
              <p:spPr>
                <a:xfrm>
                  <a:off x="8792837" y="1591130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96" name="Ellipse 95"/>
                <p:cNvSpPr/>
                <p:nvPr/>
              </p:nvSpPr>
              <p:spPr>
                <a:xfrm>
                  <a:off x="8792838" y="2238830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97" name="Ellipse 96"/>
                <p:cNvSpPr/>
                <p:nvPr/>
              </p:nvSpPr>
              <p:spPr>
                <a:xfrm>
                  <a:off x="8792837" y="2896055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98" name="Ellipse 97"/>
                <p:cNvSpPr/>
                <p:nvPr/>
              </p:nvSpPr>
              <p:spPr>
                <a:xfrm>
                  <a:off x="8792837" y="3543755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99" name="Ellipse 98"/>
                <p:cNvSpPr/>
                <p:nvPr/>
              </p:nvSpPr>
              <p:spPr>
                <a:xfrm>
                  <a:off x="9456410" y="1600655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00" name="Ellipse 99"/>
                <p:cNvSpPr/>
                <p:nvPr/>
              </p:nvSpPr>
              <p:spPr>
                <a:xfrm>
                  <a:off x="9456411" y="2248355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01" name="Ellipse 100"/>
                <p:cNvSpPr/>
                <p:nvPr/>
              </p:nvSpPr>
              <p:spPr>
                <a:xfrm>
                  <a:off x="9456410" y="2905580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02" name="Ellipse 101"/>
                <p:cNvSpPr/>
                <p:nvPr/>
              </p:nvSpPr>
              <p:spPr>
                <a:xfrm>
                  <a:off x="9456410" y="3553280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03" name="ZoneTexte 102"/>
                <p:cNvSpPr txBox="1"/>
                <p:nvPr/>
              </p:nvSpPr>
              <p:spPr>
                <a:xfrm>
                  <a:off x="7214942" y="716483"/>
                  <a:ext cx="428535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B050"/>
                      </a:solidFill>
                    </a:rPr>
                    <a:t>Step 1: Prediction </a:t>
                  </a:r>
                  <a:r>
                    <a:rPr lang="en-US" dirty="0" smtClean="0">
                      <a:solidFill>
                        <a:srgbClr val="00B050"/>
                      </a:solidFill>
                    </a:rPr>
                    <a:t>of boundary </a:t>
                  </a:r>
                  <a:r>
                    <a:rPr lang="en-US" dirty="0">
                      <a:solidFill>
                        <a:srgbClr val="00B050"/>
                      </a:solidFill>
                    </a:rPr>
                    <a:t>values</a:t>
                  </a:r>
                  <a:endParaRPr lang="fr-FR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104" name="Flèche courbée vers le haut 103"/>
                <p:cNvSpPr/>
                <p:nvPr/>
              </p:nvSpPr>
              <p:spPr>
                <a:xfrm>
                  <a:off x="7392663" y="3786641"/>
                  <a:ext cx="894087" cy="376238"/>
                </a:xfrm>
                <a:prstGeom prst="curvedUpArrow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5" name="Flèche courbée vers le bas 104"/>
                <p:cNvSpPr/>
                <p:nvPr/>
              </p:nvSpPr>
              <p:spPr>
                <a:xfrm>
                  <a:off x="7392663" y="1086305"/>
                  <a:ext cx="894087" cy="422077"/>
                </a:xfrm>
                <a:prstGeom prst="curvedDownArrow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6" name="ZoneTexte 105"/>
                <p:cNvSpPr txBox="1"/>
                <p:nvPr/>
              </p:nvSpPr>
              <p:spPr>
                <a:xfrm rot="5400000">
                  <a:off x="9490557" y="2491850"/>
                  <a:ext cx="252000" cy="323165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500" dirty="0" smtClean="0"/>
                    <a:t>…</a:t>
                  </a:r>
                  <a:endParaRPr lang="fr-FR" sz="1500" dirty="0"/>
                </a:p>
              </p:txBody>
            </p:sp>
            <p:sp>
              <p:nvSpPr>
                <p:cNvPr id="107" name="ZoneTexte 106"/>
                <p:cNvSpPr txBox="1"/>
                <p:nvPr/>
              </p:nvSpPr>
              <p:spPr>
                <a:xfrm rot="5400000">
                  <a:off x="6709238" y="2491850"/>
                  <a:ext cx="252000" cy="323165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500" dirty="0" smtClean="0"/>
                    <a:t>…</a:t>
                  </a:r>
                  <a:endParaRPr lang="fr-FR" sz="1500" dirty="0"/>
                </a:p>
              </p:txBody>
            </p:sp>
            <p:sp>
              <p:nvSpPr>
                <p:cNvPr id="108" name="ZoneTexte 107"/>
                <p:cNvSpPr txBox="1"/>
                <p:nvPr/>
              </p:nvSpPr>
              <p:spPr>
                <a:xfrm rot="5400000">
                  <a:off x="8795247" y="2491850"/>
                  <a:ext cx="252000" cy="323165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500" dirty="0" smtClean="0"/>
                    <a:t>…</a:t>
                  </a:r>
                  <a:endParaRPr lang="fr-FR" sz="1500" dirty="0"/>
                </a:p>
              </p:txBody>
            </p:sp>
            <p:sp>
              <p:nvSpPr>
                <p:cNvPr id="109" name="ZoneTexte 108"/>
                <p:cNvSpPr txBox="1"/>
                <p:nvPr/>
              </p:nvSpPr>
              <p:spPr>
                <a:xfrm rot="5400000">
                  <a:off x="8099910" y="2491850"/>
                  <a:ext cx="252000" cy="323165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500" dirty="0" smtClean="0"/>
                    <a:t>…</a:t>
                  </a:r>
                  <a:endParaRPr lang="fr-FR" sz="1500" dirty="0"/>
                </a:p>
              </p:txBody>
            </p:sp>
            <p:sp>
              <p:nvSpPr>
                <p:cNvPr id="110" name="ZoneTexte 109"/>
                <p:cNvSpPr txBox="1"/>
                <p:nvPr/>
              </p:nvSpPr>
              <p:spPr>
                <a:xfrm rot="5400000">
                  <a:off x="7404569" y="2491850"/>
                  <a:ext cx="252000" cy="323165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500" dirty="0" smtClean="0"/>
                    <a:t>…</a:t>
                  </a:r>
                  <a:endParaRPr lang="fr-FR" sz="1500" dirty="0"/>
                </a:p>
              </p:txBody>
            </p:sp>
            <p:sp>
              <p:nvSpPr>
                <p:cNvPr id="111" name="Ellipse 110"/>
                <p:cNvSpPr/>
                <p:nvPr/>
              </p:nvSpPr>
              <p:spPr>
                <a:xfrm>
                  <a:off x="7302178" y="1453017"/>
                  <a:ext cx="323851" cy="2400300"/>
                </a:xfrm>
                <a:prstGeom prst="ellipse">
                  <a:avLst/>
                </a:prstGeom>
                <a:noFill/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</p:grpSp>
        </p:grpSp>
        <p:sp>
          <p:nvSpPr>
            <p:cNvPr id="66" name="Ellipse 65"/>
            <p:cNvSpPr/>
            <p:nvPr/>
          </p:nvSpPr>
          <p:spPr>
            <a:xfrm>
              <a:off x="7967101" y="3510817"/>
              <a:ext cx="400050" cy="2520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67" name="Ellipse 66"/>
            <p:cNvSpPr/>
            <p:nvPr/>
          </p:nvSpPr>
          <p:spPr>
            <a:xfrm>
              <a:off x="7967101" y="1546271"/>
              <a:ext cx="400050" cy="2520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28072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29417" y="254817"/>
            <a:ext cx="10728325" cy="871827"/>
          </a:xfrm>
        </p:spPr>
        <p:txBody>
          <a:bodyPr/>
          <a:lstStyle/>
          <a:p>
            <a:r>
              <a:rPr lang="fr-FR" dirty="0" err="1"/>
              <a:t>Relativistic</a:t>
            </a:r>
            <a:r>
              <a:rPr lang="fr-FR" dirty="0"/>
              <a:t> </a:t>
            </a:r>
            <a:r>
              <a:rPr lang="fr-FR" dirty="0" err="1"/>
              <a:t>beam</a:t>
            </a:r>
            <a:r>
              <a:rPr lang="fr-FR" dirty="0"/>
              <a:t>-plasma </a:t>
            </a:r>
            <a:r>
              <a:rPr lang="fr-FR" dirty="0" err="1" smtClean="0"/>
              <a:t>instabilities</a:t>
            </a:r>
            <a:r>
              <a:rPr lang="fr-FR" dirty="0" smtClean="0"/>
              <a:t>: </a:t>
            </a:r>
            <a:r>
              <a:rPr lang="en-US" dirty="0" smtClean="0"/>
              <a:t>context</a:t>
            </a:r>
            <a:endParaRPr lang="en-US" dirty="0"/>
          </a:p>
        </p:txBody>
      </p:sp>
      <p:cxnSp>
        <p:nvCxnSpPr>
          <p:cNvPr id="19" name="Connecteur droit 18"/>
          <p:cNvCxnSpPr/>
          <p:nvPr/>
        </p:nvCxnSpPr>
        <p:spPr>
          <a:xfrm>
            <a:off x="5956430" y="2256653"/>
            <a:ext cx="0" cy="52322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</a:t>
            </a:fld>
            <a:endParaRPr lang="fr-FR" dirty="0"/>
          </a:p>
        </p:txBody>
      </p:sp>
      <p:grpSp>
        <p:nvGrpSpPr>
          <p:cNvPr id="16" name="Groupe 15"/>
          <p:cNvGrpSpPr/>
          <p:nvPr/>
        </p:nvGrpSpPr>
        <p:grpSpPr>
          <a:xfrm>
            <a:off x="152628" y="778680"/>
            <a:ext cx="5688174" cy="3566969"/>
            <a:chOff x="152628" y="778680"/>
            <a:chExt cx="5688174" cy="3566969"/>
          </a:xfrm>
        </p:grpSpPr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749" y="1152274"/>
              <a:ext cx="5672053" cy="3193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ZoneTexte 54"/>
            <p:cNvSpPr txBox="1"/>
            <p:nvPr/>
          </p:nvSpPr>
          <p:spPr>
            <a:xfrm>
              <a:off x="152628" y="778680"/>
              <a:ext cx="5672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E</a:t>
              </a:r>
              <a:r>
                <a:rPr lang="en-US" b="1" dirty="0" smtClean="0"/>
                <a:t>xtreme astrophysical events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Neutron </a:t>
              </a:r>
              <a:r>
                <a:rPr lang="en-US" dirty="0">
                  <a:solidFill>
                    <a:schemeClr val="bg1"/>
                  </a:solidFill>
                </a:rPr>
                <a:t>star merger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  <p:sp>
        <p:nvSpPr>
          <p:cNvPr id="65" name="ZoneTexte 64"/>
          <p:cNvSpPr txBox="1"/>
          <p:nvPr/>
        </p:nvSpPr>
        <p:spPr>
          <a:xfrm>
            <a:off x="7008548" y="8095900"/>
            <a:ext cx="340266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b="1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968176" y="5076544"/>
            <a:ext cx="5473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Laser-plasma interaction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UHI-</a:t>
            </a:r>
            <a:r>
              <a:rPr lang="fr-FR" dirty="0" err="1" smtClean="0"/>
              <a:t>solid</a:t>
            </a:r>
            <a:r>
              <a:rPr lang="fr-FR" dirty="0" smtClean="0"/>
              <a:t> </a:t>
            </a:r>
            <a:r>
              <a:rPr lang="fr-FR" dirty="0" err="1" smtClean="0"/>
              <a:t>target</a:t>
            </a:r>
            <a:r>
              <a:rPr lang="fr-FR" dirty="0" smtClean="0"/>
              <a:t> </a:t>
            </a:r>
            <a:r>
              <a:rPr lang="fr-FR" dirty="0"/>
              <a:t>interaction</a:t>
            </a:r>
            <a:endParaRPr lang="fr-FR" u="sng" dirty="0"/>
          </a:p>
        </p:txBody>
      </p:sp>
      <p:grpSp>
        <p:nvGrpSpPr>
          <p:cNvPr id="15" name="Groupe 14"/>
          <p:cNvGrpSpPr/>
          <p:nvPr/>
        </p:nvGrpSpPr>
        <p:grpSpPr>
          <a:xfrm>
            <a:off x="525926" y="3265405"/>
            <a:ext cx="11379619" cy="3492703"/>
            <a:chOff x="578180" y="3163769"/>
            <a:chExt cx="11379619" cy="3492703"/>
          </a:xfrm>
        </p:grpSpPr>
        <p:sp>
          <p:nvSpPr>
            <p:cNvPr id="11" name="ZoneTexte 10"/>
            <p:cNvSpPr txBox="1"/>
            <p:nvPr/>
          </p:nvSpPr>
          <p:spPr>
            <a:xfrm>
              <a:off x="7413325" y="6006612"/>
              <a:ext cx="3885335" cy="646331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Beam-plasma instabilities can be an energetic source of 𝛾-</a:t>
              </a:r>
              <a:r>
                <a:rPr lang="en-US" dirty="0" smtClean="0"/>
                <a:t>photons</a:t>
              </a:r>
              <a:r>
                <a:rPr lang="fr-FR" baseline="30000" dirty="0"/>
                <a:t>2</a:t>
              </a:r>
              <a:r>
                <a:rPr lang="fr-FR" altLang="fr-FR" dirty="0" smtClean="0"/>
                <a:t>.</a:t>
              </a:r>
              <a:endParaRPr lang="fr-FR" dirty="0"/>
            </a:p>
          </p:txBody>
        </p:sp>
        <p:pic>
          <p:nvPicPr>
            <p:cNvPr id="34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4644" y="3163769"/>
              <a:ext cx="1983155" cy="2794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ZoneTexte 43"/>
            <p:cNvSpPr txBox="1"/>
            <p:nvPr/>
          </p:nvSpPr>
          <p:spPr>
            <a:xfrm>
              <a:off x="578180" y="6317918"/>
              <a:ext cx="52080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altLang="fr-FR" sz="1600" dirty="0" smtClean="0"/>
                <a:t>[2].  </a:t>
              </a:r>
              <a:r>
                <a:rPr lang="en-US" sz="1600" dirty="0" smtClean="0"/>
                <a:t>A</a:t>
              </a:r>
              <a:r>
                <a:rPr lang="en-US" sz="1600" dirty="0"/>
                <a:t>. Benedetti </a:t>
              </a:r>
              <a:r>
                <a:rPr lang="en-US" sz="1600" i="1" dirty="0"/>
                <a:t>et al., </a:t>
              </a:r>
              <a:r>
                <a:rPr lang="en-US" sz="1600" dirty="0"/>
                <a:t>Nat. Photonics</a:t>
              </a:r>
              <a:r>
                <a:rPr lang="en-US" sz="1600" b="1" dirty="0"/>
                <a:t> 12</a:t>
              </a:r>
              <a:r>
                <a:rPr lang="en-US" sz="1600" dirty="0"/>
                <a:t>, 319 (2018).</a:t>
              </a:r>
            </a:p>
          </p:txBody>
        </p:sp>
      </p:grpSp>
      <p:sp>
        <p:nvSpPr>
          <p:cNvPr id="41" name="ZoneTexte 40"/>
          <p:cNvSpPr txBox="1"/>
          <p:nvPr/>
        </p:nvSpPr>
        <p:spPr>
          <a:xfrm>
            <a:off x="168749" y="4438850"/>
            <a:ext cx="5672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</a:t>
            </a:r>
            <a:r>
              <a:rPr lang="en-US" sz="1200" dirty="0" smtClean="0"/>
              <a:t>NASA’s </a:t>
            </a:r>
            <a:r>
              <a:rPr lang="en-US" sz="1200" dirty="0"/>
              <a:t>Goddard Space Flight Center/CI Lab, Arno </a:t>
            </a:r>
            <a:r>
              <a:rPr lang="en-US" sz="1200" dirty="0" err="1"/>
              <a:t>Vanthieghem</a:t>
            </a:r>
            <a:r>
              <a:rPr lang="en-US" sz="1200" dirty="0"/>
              <a:t> (PU).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525926" y="753915"/>
            <a:ext cx="11446051" cy="5730820"/>
            <a:chOff x="525926" y="753915"/>
            <a:chExt cx="11446051" cy="5730820"/>
          </a:xfrm>
        </p:grpSpPr>
        <p:grpSp>
          <p:nvGrpSpPr>
            <p:cNvPr id="14" name="Groupe 13"/>
            <p:cNvGrpSpPr/>
            <p:nvPr/>
          </p:nvGrpSpPr>
          <p:grpSpPr>
            <a:xfrm>
              <a:off x="525926" y="753915"/>
              <a:ext cx="11446051" cy="5730820"/>
              <a:chOff x="525926" y="753915"/>
              <a:chExt cx="11446051" cy="5730820"/>
            </a:xfrm>
          </p:grpSpPr>
          <p:grpSp>
            <p:nvGrpSpPr>
              <p:cNvPr id="77" name="Groupe 76"/>
              <p:cNvGrpSpPr/>
              <p:nvPr/>
            </p:nvGrpSpPr>
            <p:grpSpPr>
              <a:xfrm>
                <a:off x="6198693" y="753915"/>
                <a:ext cx="5773284" cy="2070679"/>
                <a:chOff x="6181959" y="898375"/>
                <a:chExt cx="5790081" cy="2055601"/>
              </a:xfrm>
            </p:grpSpPr>
            <p:pic>
              <p:nvPicPr>
                <p:cNvPr id="59" name="Image 58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81959" y="1292223"/>
                  <a:ext cx="5790081" cy="1661753"/>
                </a:xfrm>
                <a:prstGeom prst="rect">
                  <a:avLst/>
                </a:prstGeom>
              </p:spPr>
            </p:pic>
            <p:sp>
              <p:nvSpPr>
                <p:cNvPr id="60" name="ZoneTexte 59"/>
                <p:cNvSpPr txBox="1"/>
                <p:nvPr/>
              </p:nvSpPr>
              <p:spPr>
                <a:xfrm>
                  <a:off x="6345522" y="898375"/>
                  <a:ext cx="5604774" cy="366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b="1" dirty="0" smtClean="0"/>
                    <a:t>Accelerator: </a:t>
                  </a:r>
                  <a:r>
                    <a:rPr lang="en-IN" dirty="0" smtClean="0"/>
                    <a:t>beam</a:t>
                  </a:r>
                  <a:r>
                    <a:rPr lang="fr-FR" dirty="0" smtClean="0"/>
                    <a:t> propagation in </a:t>
                  </a:r>
                  <a:r>
                    <a:rPr lang="en-CA" dirty="0" smtClean="0"/>
                    <a:t>ionized</a:t>
                  </a:r>
                  <a:r>
                    <a:rPr lang="fr-FR" dirty="0" smtClean="0"/>
                    <a:t> </a:t>
                  </a:r>
                  <a:r>
                    <a:rPr lang="en-029" dirty="0" smtClean="0"/>
                    <a:t>targets</a:t>
                  </a:r>
                  <a:endParaRPr lang="en-029" dirty="0"/>
                </a:p>
              </p:txBody>
            </p:sp>
          </p:grpSp>
          <p:sp>
            <p:nvSpPr>
              <p:cNvPr id="68" name="ZoneTexte 67"/>
              <p:cNvSpPr txBox="1"/>
              <p:nvPr/>
            </p:nvSpPr>
            <p:spPr>
              <a:xfrm>
                <a:off x="525926" y="6146181"/>
                <a:ext cx="70845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altLang="fr-FR" sz="1600" dirty="0"/>
                  <a:t>[1]. </a:t>
                </a:r>
                <a:r>
                  <a:rPr lang="fr-FR" altLang="fr-FR" sz="1600" dirty="0" smtClean="0"/>
                  <a:t> </a:t>
                </a:r>
                <a:r>
                  <a:rPr lang="fr-FR" sz="1600" dirty="0" smtClean="0"/>
                  <a:t>P. San Miguel </a:t>
                </a:r>
                <a:r>
                  <a:rPr lang="fr-FR" sz="1600" dirty="0" err="1" smtClean="0"/>
                  <a:t>Claveria</a:t>
                </a:r>
                <a:r>
                  <a:rPr lang="fr-FR" sz="1600" dirty="0" smtClean="0"/>
                  <a:t> </a:t>
                </a:r>
                <a:r>
                  <a:rPr lang="fr-FR" sz="1600" i="1" dirty="0" smtClean="0"/>
                  <a:t>et al</a:t>
                </a:r>
                <a:r>
                  <a:rPr lang="fr-FR" sz="1600" dirty="0" smtClean="0"/>
                  <a:t>.,</a:t>
                </a:r>
                <a:r>
                  <a:rPr lang="fr-FR" sz="1600" b="1" dirty="0" smtClean="0"/>
                  <a:t> </a:t>
                </a:r>
                <a:r>
                  <a:rPr lang="fr-FR" sz="1600" dirty="0" smtClean="0"/>
                  <a:t>PRR</a:t>
                </a:r>
                <a:r>
                  <a:rPr lang="fr-FR" sz="1600" i="1" dirty="0" smtClean="0"/>
                  <a:t> </a:t>
                </a:r>
                <a:r>
                  <a:rPr lang="fr-FR" sz="1600" b="1" i="1" dirty="0" smtClean="0"/>
                  <a:t>4,</a:t>
                </a:r>
                <a:r>
                  <a:rPr lang="fr-FR" sz="1600" i="1" dirty="0" smtClean="0"/>
                  <a:t> 023085 </a:t>
                </a:r>
                <a:r>
                  <a:rPr lang="fr-FR" sz="1600" i="1" dirty="0"/>
                  <a:t>(2022</a:t>
                </a:r>
                <a:r>
                  <a:rPr lang="fr-FR" sz="1600" i="1" dirty="0" smtClean="0"/>
                  <a:t>).</a:t>
                </a:r>
                <a:endParaRPr lang="fr-FR" sz="1600" dirty="0"/>
              </a:p>
            </p:txBody>
          </p:sp>
          <p:grpSp>
            <p:nvGrpSpPr>
              <p:cNvPr id="26" name="Groupe 25"/>
              <p:cNvGrpSpPr/>
              <p:nvPr/>
            </p:nvGrpSpPr>
            <p:grpSpPr>
              <a:xfrm>
                <a:off x="6177012" y="3210686"/>
                <a:ext cx="3647071" cy="2250991"/>
                <a:chOff x="7694423" y="3423738"/>
                <a:chExt cx="3744337" cy="2371176"/>
              </a:xfrm>
            </p:grpSpPr>
            <p:pic>
              <p:nvPicPr>
                <p:cNvPr id="27" name="Image 26"/>
                <p:cNvPicPr>
                  <a:picLocks noChangeAspect="1"/>
                </p:cNvPicPr>
                <p:nvPr/>
              </p:nvPicPr>
              <p:blipFill rotWithShape="1">
                <a:blip r:embed="rId6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956" t="12080" r="65402" b="41785"/>
                <a:stretch/>
              </p:blipFill>
              <p:spPr>
                <a:xfrm>
                  <a:off x="9800444" y="3742309"/>
                  <a:ext cx="1638316" cy="2052605"/>
                </a:xfrm>
                <a:prstGeom prst="rect">
                  <a:avLst/>
                </a:prstGeom>
              </p:spPr>
            </p:pic>
            <p:pic>
              <p:nvPicPr>
                <p:cNvPr id="28" name="Image 27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449" t="21717" b="3260"/>
                <a:stretch/>
              </p:blipFill>
              <p:spPr>
                <a:xfrm>
                  <a:off x="7694424" y="3722516"/>
                  <a:ext cx="1688780" cy="2072393"/>
                </a:xfrm>
                <a:prstGeom prst="rect">
                  <a:avLst/>
                </a:prstGeom>
              </p:spPr>
            </p:pic>
            <p:cxnSp>
              <p:nvCxnSpPr>
                <p:cNvPr id="29" name="Connecteur droit avec flèche 28"/>
                <p:cNvCxnSpPr/>
                <p:nvPr/>
              </p:nvCxnSpPr>
              <p:spPr>
                <a:xfrm flipV="1">
                  <a:off x="9972623" y="4685925"/>
                  <a:ext cx="1154161" cy="14546"/>
                </a:xfrm>
                <a:prstGeom prst="straightConnector1">
                  <a:avLst/>
                </a:prstGeom>
                <a:ln w="28575">
                  <a:solidFill>
                    <a:schemeClr val="tx2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" name="ZoneTexte 29"/>
                    <p:cNvSpPr txBox="1"/>
                    <p:nvPr/>
                  </p:nvSpPr>
                  <p:spPr>
                    <a:xfrm>
                      <a:off x="10588309" y="4666610"/>
                      <a:ext cx="63246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fr-FR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fr-FR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oMath>
                        </m:oMathPara>
                      </a14:m>
                      <a:endParaRPr lang="fr-FR" dirty="0">
                        <a:solidFill>
                          <a:schemeClr val="tx2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0" name="ZoneTexte 2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588309" y="4666610"/>
                      <a:ext cx="632460" cy="369332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r="-8911" b="-1034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1" name="ZoneTexte 30"/>
                <p:cNvSpPr txBox="1"/>
                <p:nvPr/>
              </p:nvSpPr>
              <p:spPr>
                <a:xfrm>
                  <a:off x="7694423" y="3423738"/>
                  <a:ext cx="1656947" cy="35663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u="sng" dirty="0" smtClean="0"/>
                    <a:t>Final beam</a:t>
                  </a:r>
                  <a:endParaRPr lang="en-US" sz="1600" u="sng" dirty="0"/>
                </a:p>
              </p:txBody>
            </p:sp>
            <p:sp>
              <p:nvSpPr>
                <p:cNvPr id="32" name="Flèche gauche 31"/>
                <p:cNvSpPr/>
                <p:nvPr/>
              </p:nvSpPr>
              <p:spPr>
                <a:xfrm>
                  <a:off x="9351369" y="4368910"/>
                  <a:ext cx="601539" cy="325559"/>
                </a:xfrm>
                <a:prstGeom prst="leftArrow">
                  <a:avLst/>
                </a:prstGeom>
                <a:solidFill>
                  <a:srgbClr val="001E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33" name="ZoneTexte 32"/>
                <p:cNvSpPr txBox="1"/>
                <p:nvPr/>
              </p:nvSpPr>
              <p:spPr>
                <a:xfrm>
                  <a:off x="9794294" y="3423738"/>
                  <a:ext cx="1634688" cy="35663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u="sng" dirty="0" smtClean="0"/>
                    <a:t>Initial beam</a:t>
                  </a:r>
                  <a:endParaRPr lang="en-US" sz="1600" u="sng" dirty="0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ZoneTexte 1"/>
                <p:cNvSpPr txBox="1"/>
                <p:nvPr/>
              </p:nvSpPr>
              <p:spPr>
                <a:xfrm>
                  <a:off x="6198693" y="2896073"/>
                  <a:ext cx="362539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b="0" dirty="0" err="1" smtClean="0"/>
                    <a:t>SLAC’s</a:t>
                  </a:r>
                  <a:r>
                    <a:rPr lang="fr-FR" b="0" dirty="0" smtClean="0"/>
                    <a:t> </a:t>
                  </a:r>
                  <a14:m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10 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GeV</m:t>
                      </m:r>
                    </m:oMath>
                  </a14:m>
                  <a:r>
                    <a:rPr lang="fr-FR" dirty="0" smtClean="0"/>
                    <a:t> </a:t>
                  </a:r>
                  <a:r>
                    <a:rPr lang="fr-FR" dirty="0" err="1" smtClean="0"/>
                    <a:t>electron</a:t>
                  </a:r>
                  <a:r>
                    <a:rPr lang="fr-FR" dirty="0" smtClean="0"/>
                    <a:t> beam</a:t>
                  </a:r>
                  <a:r>
                    <a:rPr lang="fr-FR" baseline="30000" dirty="0"/>
                    <a:t>1</a:t>
                  </a:r>
                  <a:endParaRPr lang="fr-FR" dirty="0"/>
                </a:p>
              </p:txBody>
            </p:sp>
          </mc:Choice>
          <mc:Fallback xmlns="">
            <p:sp>
              <p:nvSpPr>
                <p:cNvPr id="2" name="ZoneTexte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8693" y="2896073"/>
                  <a:ext cx="3625390" cy="369332"/>
                </a:xfrm>
                <a:prstGeom prst="rect">
                  <a:avLst/>
                </a:prstGeom>
                <a:blipFill>
                  <a:blip r:embed="rId9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57861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20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390751" y="257335"/>
            <a:ext cx="10728325" cy="8718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Numerical</a:t>
            </a:r>
            <a:r>
              <a:rPr lang="fr-FR" dirty="0" smtClean="0"/>
              <a:t> </a:t>
            </a:r>
            <a:r>
              <a:rPr lang="en-US" dirty="0" smtClean="0"/>
              <a:t>scheme for </a:t>
            </a:r>
            <a:r>
              <a:rPr lang="fr-FR" dirty="0" smtClean="0"/>
              <a:t>transverse </a:t>
            </a:r>
            <a:r>
              <a:rPr lang="fr-FR" dirty="0" err="1" smtClean="0"/>
              <a:t>periodic</a:t>
            </a:r>
            <a:r>
              <a:rPr lang="fr-FR" dirty="0" smtClean="0"/>
              <a:t> </a:t>
            </a:r>
            <a:r>
              <a:rPr lang="fr-FR" dirty="0" err="1"/>
              <a:t>boundary</a:t>
            </a:r>
            <a:r>
              <a:rPr lang="fr-FR" dirty="0"/>
              <a:t> </a:t>
            </a:r>
            <a:r>
              <a:rPr lang="fr-FR" dirty="0" smtClean="0"/>
              <a:t>conditions 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Espace réservé du contenu 6"/>
              <p:cNvSpPr>
                <a:spLocks noGrp="1"/>
              </p:cNvSpPr>
              <p:nvPr>
                <p:ph idx="1"/>
              </p:nvPr>
            </p:nvSpPr>
            <p:spPr>
              <a:xfrm>
                <a:off x="482373" y="1297343"/>
                <a:ext cx="11210699" cy="5328882"/>
              </a:xfrm>
              <a:noFill/>
              <a:ln w="19050">
                <a:noFill/>
              </a:ln>
            </p:spPr>
            <p:txBody>
              <a:bodyPr>
                <a:noAutofit/>
              </a:bodyPr>
              <a:lstStyle/>
              <a:p>
                <a:r>
                  <a:rPr lang="fr-FR" dirty="0" smtClean="0"/>
                  <a:t>Equations </a:t>
                </a:r>
                <a:r>
                  <a:rPr lang="fr-FR" dirty="0" err="1" smtClean="0"/>
                  <a:t>handled</a:t>
                </a:r>
                <a:r>
                  <a:rPr lang="fr-FR" dirty="0" smtClean="0"/>
                  <a:t> by the </a:t>
                </a:r>
                <a:r>
                  <a:rPr lang="fr-FR" dirty="0" err="1" smtClean="0"/>
                  <a:t>numerical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scheme</a:t>
                </a:r>
                <a:endParaRPr lang="fr-FR" dirty="0" smtClean="0">
                  <a:solidFill>
                    <a:schemeClr val="tx2"/>
                  </a:solidFill>
                </a:endParaRPr>
              </a:p>
              <a:p>
                <a:pPr marL="742950" lvl="1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fr-FR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a:rPr lang="fr-FR" b="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𝜕𝜉</m:t>
                        </m:r>
                      </m:den>
                    </m:f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FR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fr-FR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r>
                          <a:rPr lang="fr-FR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FR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den>
                    </m:f>
                    <m:r>
                      <a:rPr lang="fr-FR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FR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m:rPr>
                        <m:nor/>
                      </m:rPr>
                      <a:rPr lang="fr-FR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</m:t>
                    </m:r>
                    <m:r>
                      <m:rPr>
                        <m:nor/>
                      </m:rPr>
                      <a:rPr lang="fr-FR" dirty="0" smtClean="0"/>
                      <m:t>and</m:t>
                    </m:r>
                    <m:r>
                      <m:rPr>
                        <m:nor/>
                      </m:rPr>
                      <a:rPr lang="fr-FR" b="0" i="0" dirty="0" smtClean="0"/>
                      <m:t>     </m:t>
                    </m:r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fr-FR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FR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fr-FR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a:rPr lang="fr-FR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FR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endParaRPr lang="fr-FR" dirty="0" smtClean="0">
                  <a:solidFill>
                    <a:schemeClr val="tx2"/>
                  </a:solidFill>
                </a:endParaRPr>
              </a:p>
              <a:p>
                <a:pPr marL="742950" lvl="1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fr-FR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fr-FR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a:rPr lang="fr-FR" sz="2000" b="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𝜕𝜉</m:t>
                        </m:r>
                      </m:den>
                    </m:f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F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r>
                          <a:rPr lang="fr-FR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FR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den>
                    </m:f>
                    <m:r>
                      <a:rPr lang="fr-FR" sz="2000" b="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400" dirty="0">
                    <a:solidFill>
                      <a:schemeClr val="tx2"/>
                    </a:solidFill>
                  </a:rPr>
                  <a:t> </a:t>
                </a:r>
                <a:r>
                  <a:rPr lang="fr-FR" sz="2400" dirty="0" smtClean="0">
                    <a:solidFill>
                      <a:schemeClr val="tx2"/>
                    </a:solidFill>
                  </a:rPr>
                  <a:t>      </a:t>
                </a:r>
                <a:r>
                  <a:rPr lang="fr-FR" dirty="0" smtClean="0"/>
                  <a:t>and</a:t>
                </a:r>
                <a:r>
                  <a:rPr lang="fr-FR" sz="2000" dirty="0" smtClean="0">
                    <a:solidFill>
                      <a:schemeClr val="tx2"/>
                    </a:solidFill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FR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fr-FR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a:rPr lang="fr-FR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FR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fr-FR" sz="2000" dirty="0" smtClean="0"/>
                  <a:t> </a:t>
                </a:r>
                <a:endParaRPr lang="fr-FR" sz="2000" i="1" dirty="0" smtClean="0">
                  <a:solidFill>
                    <a:srgbClr val="00B05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42950" lvl="1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num>
                      <m:den>
                        <m:r>
                          <a:rPr lang="fr-FR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𝜕𝜉</m:t>
                        </m:r>
                      </m:den>
                    </m:f>
                    <m:r>
                      <a:rPr lang="fr-FR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fr-FR" sz="2400" dirty="0">
                    <a:solidFill>
                      <a:schemeClr val="tx2"/>
                    </a:solidFill>
                  </a:rPr>
                  <a:t>     </a:t>
                </a:r>
                <a:r>
                  <a:rPr lang="fr-FR" sz="2400" dirty="0" smtClean="0">
                    <a:solidFill>
                      <a:schemeClr val="tx2"/>
                    </a:solidFill>
                  </a:rPr>
                  <a:t>    </a:t>
                </a:r>
                <a:r>
                  <a:rPr lang="fr-FR" dirty="0" smtClean="0"/>
                  <a:t>and</a:t>
                </a:r>
                <a:r>
                  <a:rPr lang="fr-FR" sz="2000" dirty="0" smtClean="0">
                    <a:solidFill>
                      <a:schemeClr val="tx2"/>
                    </a:solidFill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FR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FR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fr-FR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fr-FR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fr-FR" sz="2000" dirty="0"/>
                  <a:t>	            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fr-FR" sz="2000" dirty="0"/>
              </a:p>
              <a:p>
                <a:pPr marL="457200" lvl="1" indent="0">
                  <a:buNone/>
                </a:pPr>
                <a:endParaRPr lang="fr-FR" sz="2000" dirty="0" smtClean="0"/>
              </a:p>
              <a:p>
                <a:r>
                  <a:rPr lang="en-CA" dirty="0" smtClean="0"/>
                  <a:t>Numerical</a:t>
                </a:r>
                <a:r>
                  <a:rPr lang="fr-FR" dirty="0" smtClean="0"/>
                  <a:t> </a:t>
                </a:r>
                <a:r>
                  <a:rPr lang="en-IE" dirty="0" smtClean="0"/>
                  <a:t>scheme</a:t>
                </a:r>
                <a:r>
                  <a:rPr lang="fr-FR" dirty="0" smtClean="0"/>
                  <a:t>:</a:t>
                </a:r>
              </a:p>
              <a:p>
                <a:pPr lvl="1" indent="0">
                  <a:buNone/>
                </a:pPr>
                <a:r>
                  <a:rPr lang="en-US" dirty="0" smtClean="0">
                    <a:solidFill>
                      <a:srgbClr val="00B050"/>
                    </a:solidFill>
                  </a:rPr>
                  <a:t>Step 1: </a:t>
                </a:r>
                <a:r>
                  <a:rPr lang="en-US" dirty="0" smtClean="0"/>
                  <a:t>Prediction </a:t>
                </a:r>
                <a:r>
                  <a:rPr lang="en-US" dirty="0"/>
                  <a:t>of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via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dirty="0" smtClean="0"/>
                  <a:t>-derivatives </a:t>
                </a:r>
                <a:r>
                  <a:rPr lang="en-US" dirty="0"/>
                  <a:t>at the mesh </a:t>
                </a:r>
                <a:r>
                  <a:rPr lang="en-US" dirty="0" smtClean="0"/>
                  <a:t>boundary using 5</a:t>
                </a:r>
                <a:r>
                  <a:rPr lang="en-US" baseline="30000" dirty="0" smtClean="0"/>
                  <a:t>th</a:t>
                </a:r>
                <a:r>
                  <a:rPr lang="en-US" dirty="0" smtClean="0"/>
                  <a:t>-order Adams-</a:t>
                </a:r>
                <a:r>
                  <a:rPr lang="en-US" dirty="0" err="1" smtClean="0"/>
                  <a:t>Bashforth</a:t>
                </a:r>
                <a:r>
                  <a:rPr lang="en-US" dirty="0" smtClean="0"/>
                  <a:t> method</a:t>
                </a:r>
              </a:p>
              <a:p>
                <a:pPr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𝜕𝜉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+1−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fr-FR" dirty="0" smtClean="0"/>
              </a:p>
              <a:p>
                <a:r>
                  <a:rPr lang="fr-FR" dirty="0" err="1" smtClean="0"/>
                  <a:t>with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∈[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1,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d>
                        <m:r>
                          <a:rPr lang="fr-FR" i="1">
                            <a:latin typeface="Cambria Math" panose="02040503050406030204" pitchFamily="18" charset="0"/>
                          </a:rPr>
                          <m:t>]</m:t>
                        </m:r>
                      </m:sub>
                    </m:sSub>
                  </m:oMath>
                </a14:m>
                <a:r>
                  <a:rPr lang="fr-FR" dirty="0"/>
                  <a:t> </a:t>
                </a:r>
                <a:r>
                  <a:rPr lang="fr-FR" dirty="0" smtClean="0"/>
                  <a:t>the Adams-Bashforth coefficients.</a:t>
                </a:r>
                <a:endParaRPr lang="fr-FR" dirty="0"/>
              </a:p>
              <a:p>
                <a:pPr lvl="1" indent="0">
                  <a:buNone/>
                </a:pPr>
                <a:r>
                  <a:rPr lang="en-US" dirty="0" smtClean="0">
                    <a:solidFill>
                      <a:schemeClr val="tx2"/>
                    </a:solidFill>
                  </a:rPr>
                  <a:t>Step 2: </a:t>
                </a:r>
                <a:r>
                  <a:rPr lang="en-US" dirty="0" smtClean="0"/>
                  <a:t>Solving Poisson's equations by finite differences with Dirichlet </a:t>
                </a:r>
                <a:r>
                  <a:rPr lang="fr-FR" dirty="0" smtClean="0"/>
                  <a:t>boundary </a:t>
                </a:r>
                <a:r>
                  <a:rPr lang="en-US" dirty="0" smtClean="0"/>
                  <a:t>conditions</a:t>
                </a:r>
              </a:p>
            </p:txBody>
          </p:sp>
        </mc:Choice>
        <mc:Fallback xmlns="">
          <p:sp>
            <p:nvSpPr>
              <p:cNvPr id="47" name="Espace réservé du contenu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2373" y="1297343"/>
                <a:ext cx="11210699" cy="5328882"/>
              </a:xfrm>
              <a:blipFill>
                <a:blip r:embed="rId3"/>
                <a:stretch>
                  <a:fillRect l="-1251" t="-686" b="-2860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e 1"/>
          <p:cNvGrpSpPr/>
          <p:nvPr/>
        </p:nvGrpSpPr>
        <p:grpSpPr>
          <a:xfrm>
            <a:off x="5709216" y="716483"/>
            <a:ext cx="5791078" cy="3672654"/>
            <a:chOff x="5709216" y="716483"/>
            <a:chExt cx="5791078" cy="3672654"/>
          </a:xfrm>
        </p:grpSpPr>
        <p:grpSp>
          <p:nvGrpSpPr>
            <p:cNvPr id="163" name="Groupe 162"/>
            <p:cNvGrpSpPr/>
            <p:nvPr/>
          </p:nvGrpSpPr>
          <p:grpSpPr>
            <a:xfrm>
              <a:off x="5709216" y="716483"/>
              <a:ext cx="5791078" cy="3672654"/>
              <a:chOff x="5709216" y="716483"/>
              <a:chExt cx="5791078" cy="3672654"/>
            </a:xfrm>
          </p:grpSpPr>
          <p:sp>
            <p:nvSpPr>
              <p:cNvPr id="164" name="ZoneTexte 163"/>
              <p:cNvSpPr txBox="1"/>
              <p:nvPr/>
            </p:nvSpPr>
            <p:spPr>
              <a:xfrm>
                <a:off x="5758071" y="1830571"/>
                <a:ext cx="15906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dirty="0" err="1">
                    <a:solidFill>
                      <a:schemeClr val="accent1"/>
                    </a:solidFill>
                  </a:rPr>
                  <a:t>Known</a:t>
                </a:r>
                <a:r>
                  <a:rPr lang="fr-FR" dirty="0">
                    <a:solidFill>
                      <a:schemeClr val="accent1"/>
                    </a:solidFill>
                  </a:rPr>
                  <a:t> slice</a:t>
                </a:r>
              </a:p>
            </p:txBody>
          </p:sp>
          <p:grpSp>
            <p:nvGrpSpPr>
              <p:cNvPr id="165" name="Groupe 164"/>
              <p:cNvGrpSpPr/>
              <p:nvPr/>
            </p:nvGrpSpPr>
            <p:grpSpPr>
              <a:xfrm>
                <a:off x="5709216" y="3067505"/>
                <a:ext cx="1791399" cy="1321632"/>
                <a:chOff x="779788" y="2400725"/>
                <a:chExt cx="1791399" cy="1321632"/>
              </a:xfrm>
            </p:grpSpPr>
            <p:grpSp>
              <p:nvGrpSpPr>
                <p:cNvPr id="210" name="Groupe 209"/>
                <p:cNvGrpSpPr/>
                <p:nvPr/>
              </p:nvGrpSpPr>
              <p:grpSpPr>
                <a:xfrm>
                  <a:off x="779788" y="2400725"/>
                  <a:ext cx="1791399" cy="1321632"/>
                  <a:chOff x="1370707" y="1979617"/>
                  <a:chExt cx="1374600" cy="998519"/>
                </a:xfrm>
              </p:grpSpPr>
              <p:grpSp>
                <p:nvGrpSpPr>
                  <p:cNvPr id="212" name="Groupe 211"/>
                  <p:cNvGrpSpPr/>
                  <p:nvPr/>
                </p:nvGrpSpPr>
                <p:grpSpPr>
                  <a:xfrm>
                    <a:off x="1434555" y="1979617"/>
                    <a:ext cx="1310752" cy="818973"/>
                    <a:chOff x="1683910" y="2761235"/>
                    <a:chExt cx="815608" cy="436482"/>
                  </a:xfrm>
                </p:grpSpPr>
                <p:cxnSp>
                  <p:nvCxnSpPr>
                    <p:cNvPr id="215" name="Connecteur droit avec flèche 214"/>
                    <p:cNvCxnSpPr/>
                    <p:nvPr/>
                  </p:nvCxnSpPr>
                  <p:spPr>
                    <a:xfrm flipH="1">
                      <a:off x="1975103" y="3168209"/>
                      <a:ext cx="257110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headEnd type="stealth"/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6" name="Connecteur droit avec flèche 215"/>
                    <p:cNvCxnSpPr/>
                    <p:nvPr/>
                  </p:nvCxnSpPr>
                  <p:spPr>
                    <a:xfrm>
                      <a:off x="1977484" y="2887455"/>
                      <a:ext cx="0" cy="279734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headEnd type="stealth"/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17" name="ZoneTexte 216"/>
                        <p:cNvSpPr txBox="1"/>
                        <p:nvPr/>
                      </p:nvSpPr>
                      <p:spPr>
                        <a:xfrm>
                          <a:off x="1683910" y="2761235"/>
                          <a:ext cx="500301" cy="14763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p:txBody>
                    </p:sp>
                  </mc:Choice>
                  <mc:Fallback xmlns="">
                    <p:sp>
                      <p:nvSpPr>
                        <p:cNvPr id="9" name="ZoneTexte 8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683910" y="2761235"/>
                          <a:ext cx="500301" cy="147630"/>
                        </a:xfrm>
                        <a:prstGeom prst="rect">
                          <a:avLst/>
                        </a:prstGeom>
                        <a:blipFill>
                          <a:blip r:embed="rId4"/>
                          <a:stretch>
                            <a:fillRect b="-10000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fr-F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18" name="ZoneTexte 217"/>
                        <p:cNvSpPr txBox="1"/>
                        <p:nvPr/>
                      </p:nvSpPr>
                      <p:spPr>
                        <a:xfrm>
                          <a:off x="1999217" y="3049000"/>
                          <a:ext cx="500301" cy="14871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p:txBody>
                    </p:sp>
                  </mc:Choice>
                  <mc:Fallback xmlns="">
                    <p:sp>
                      <p:nvSpPr>
                        <p:cNvPr id="143" name="ZoneTexte 142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999217" y="3049000"/>
                          <a:ext cx="500301" cy="148717"/>
                        </a:xfrm>
                        <a:prstGeom prst="rect">
                          <a:avLst/>
                        </a:prstGeom>
                        <a:blipFill>
                          <a:blip r:embed="rId5"/>
                          <a:stretch>
                            <a:fillRect b="-14754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fr-F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sp>
                <p:nvSpPr>
                  <p:cNvPr id="213" name="Ellipse 212"/>
                  <p:cNvSpPr/>
                  <p:nvPr/>
                </p:nvSpPr>
                <p:spPr>
                  <a:xfrm>
                    <a:off x="1865626" y="2705681"/>
                    <a:ext cx="82872" cy="81596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14" name="ZoneTexte 213"/>
                      <p:cNvSpPr txBox="1"/>
                      <p:nvPr/>
                    </p:nvSpPr>
                    <p:spPr>
                      <a:xfrm>
                        <a:off x="1370707" y="2701137"/>
                        <a:ext cx="804027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oMath>
                          </m:oMathPara>
                        </a14:m>
                        <a:endParaRPr lang="fr-FR" dirty="0"/>
                      </a:p>
                    </p:txBody>
                  </p:sp>
                </mc:Choice>
                <mc:Fallback xmlns="">
                  <p:sp>
                    <p:nvSpPr>
                      <p:cNvPr id="14" name="ZoneTexte 13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370707" y="2701137"/>
                        <a:ext cx="804027" cy="276999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fr-FR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211" name="Ellipse 210"/>
                <p:cNvSpPr/>
                <p:nvPr/>
              </p:nvSpPr>
              <p:spPr>
                <a:xfrm>
                  <a:off x="1461600" y="3399073"/>
                  <a:ext cx="36000" cy="3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166" name="Groupe 165"/>
              <p:cNvGrpSpPr/>
              <p:nvPr/>
            </p:nvGrpSpPr>
            <p:grpSpPr>
              <a:xfrm>
                <a:off x="6673655" y="716483"/>
                <a:ext cx="4826639" cy="3446396"/>
                <a:chOff x="6673655" y="716483"/>
                <a:chExt cx="4826639" cy="3446396"/>
              </a:xfrm>
            </p:grpSpPr>
            <p:sp>
              <p:nvSpPr>
                <p:cNvPr id="167" name="Rectangle 166"/>
                <p:cNvSpPr/>
                <p:nvPr/>
              </p:nvSpPr>
              <p:spPr>
                <a:xfrm>
                  <a:off x="6773539" y="1667330"/>
                  <a:ext cx="695325" cy="65722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68" name="Rectangle 167"/>
                <p:cNvSpPr/>
                <p:nvPr/>
              </p:nvSpPr>
              <p:spPr>
                <a:xfrm>
                  <a:off x="6773539" y="2324555"/>
                  <a:ext cx="695325" cy="65722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69" name="Rectangle 168"/>
                <p:cNvSpPr/>
                <p:nvPr/>
              </p:nvSpPr>
              <p:spPr>
                <a:xfrm>
                  <a:off x="6773538" y="2981780"/>
                  <a:ext cx="695325" cy="65722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70" name="Rectangle 169"/>
                <p:cNvSpPr/>
                <p:nvPr/>
              </p:nvSpPr>
              <p:spPr>
                <a:xfrm>
                  <a:off x="7468863" y="1667330"/>
                  <a:ext cx="695325" cy="65722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71" name="Rectangle 170"/>
                <p:cNvSpPr/>
                <p:nvPr/>
              </p:nvSpPr>
              <p:spPr>
                <a:xfrm>
                  <a:off x="7468863" y="2324555"/>
                  <a:ext cx="695325" cy="65722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72" name="Rectangle 171"/>
                <p:cNvSpPr/>
                <p:nvPr/>
              </p:nvSpPr>
              <p:spPr>
                <a:xfrm>
                  <a:off x="7468862" y="2981780"/>
                  <a:ext cx="695325" cy="65722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73" name="Rectangle 172"/>
                <p:cNvSpPr/>
                <p:nvPr/>
              </p:nvSpPr>
              <p:spPr>
                <a:xfrm>
                  <a:off x="8164187" y="1667330"/>
                  <a:ext cx="695325" cy="65722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74" name="Rectangle 173"/>
                <p:cNvSpPr/>
                <p:nvPr/>
              </p:nvSpPr>
              <p:spPr>
                <a:xfrm>
                  <a:off x="8164187" y="2324555"/>
                  <a:ext cx="695325" cy="65722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75" name="Rectangle 174"/>
                <p:cNvSpPr/>
                <p:nvPr/>
              </p:nvSpPr>
              <p:spPr>
                <a:xfrm>
                  <a:off x="8164186" y="2981780"/>
                  <a:ext cx="695325" cy="65722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76" name="Rectangle 175"/>
                <p:cNvSpPr/>
                <p:nvPr/>
              </p:nvSpPr>
              <p:spPr>
                <a:xfrm>
                  <a:off x="8859511" y="1667330"/>
                  <a:ext cx="695325" cy="65722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77" name="Rectangle 176"/>
                <p:cNvSpPr/>
                <p:nvPr/>
              </p:nvSpPr>
              <p:spPr>
                <a:xfrm>
                  <a:off x="8859511" y="2324555"/>
                  <a:ext cx="695325" cy="65722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78" name="Rectangle 177"/>
                <p:cNvSpPr/>
                <p:nvPr/>
              </p:nvSpPr>
              <p:spPr>
                <a:xfrm>
                  <a:off x="8859510" y="2981780"/>
                  <a:ext cx="695325" cy="65722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79" name="Ellipse 178"/>
                <p:cNvSpPr/>
                <p:nvPr/>
              </p:nvSpPr>
              <p:spPr>
                <a:xfrm>
                  <a:off x="6687812" y="1600655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80" name="Ellipse 179"/>
                <p:cNvSpPr/>
                <p:nvPr/>
              </p:nvSpPr>
              <p:spPr>
                <a:xfrm>
                  <a:off x="6687813" y="2248355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81" name="Ellipse 180"/>
                <p:cNvSpPr/>
                <p:nvPr/>
              </p:nvSpPr>
              <p:spPr>
                <a:xfrm>
                  <a:off x="6687812" y="2905580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82" name="Ellipse 181"/>
                <p:cNvSpPr/>
                <p:nvPr/>
              </p:nvSpPr>
              <p:spPr>
                <a:xfrm>
                  <a:off x="6687812" y="3553280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83" name="Ellipse 182"/>
                <p:cNvSpPr/>
                <p:nvPr/>
              </p:nvSpPr>
              <p:spPr>
                <a:xfrm>
                  <a:off x="7392663" y="1600655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84" name="Ellipse 183"/>
                <p:cNvSpPr/>
                <p:nvPr/>
              </p:nvSpPr>
              <p:spPr>
                <a:xfrm>
                  <a:off x="7392664" y="2248355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85" name="Ellipse 184"/>
                <p:cNvSpPr/>
                <p:nvPr/>
              </p:nvSpPr>
              <p:spPr>
                <a:xfrm>
                  <a:off x="7392663" y="2905580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86" name="Ellipse 185"/>
                <p:cNvSpPr/>
                <p:nvPr/>
              </p:nvSpPr>
              <p:spPr>
                <a:xfrm>
                  <a:off x="7392663" y="3553280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87" name="Ellipse 186"/>
                <p:cNvSpPr/>
                <p:nvPr/>
              </p:nvSpPr>
              <p:spPr>
                <a:xfrm>
                  <a:off x="8097514" y="1591130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88" name="Ellipse 187"/>
                <p:cNvSpPr/>
                <p:nvPr/>
              </p:nvSpPr>
              <p:spPr>
                <a:xfrm>
                  <a:off x="8097515" y="2238830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89" name="Ellipse 188"/>
                <p:cNvSpPr/>
                <p:nvPr/>
              </p:nvSpPr>
              <p:spPr>
                <a:xfrm>
                  <a:off x="8097514" y="2896055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90" name="Ellipse 189"/>
                <p:cNvSpPr/>
                <p:nvPr/>
              </p:nvSpPr>
              <p:spPr>
                <a:xfrm>
                  <a:off x="8097514" y="3543755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91" name="Ellipse 190"/>
                <p:cNvSpPr/>
                <p:nvPr/>
              </p:nvSpPr>
              <p:spPr>
                <a:xfrm>
                  <a:off x="8792837" y="1591130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92" name="Ellipse 191"/>
                <p:cNvSpPr/>
                <p:nvPr/>
              </p:nvSpPr>
              <p:spPr>
                <a:xfrm>
                  <a:off x="8792838" y="2238830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93" name="Ellipse 192"/>
                <p:cNvSpPr/>
                <p:nvPr/>
              </p:nvSpPr>
              <p:spPr>
                <a:xfrm>
                  <a:off x="8792837" y="2896055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94" name="Ellipse 193"/>
                <p:cNvSpPr/>
                <p:nvPr/>
              </p:nvSpPr>
              <p:spPr>
                <a:xfrm>
                  <a:off x="8792837" y="3543755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95" name="Ellipse 194"/>
                <p:cNvSpPr/>
                <p:nvPr/>
              </p:nvSpPr>
              <p:spPr>
                <a:xfrm>
                  <a:off x="9456410" y="1600655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96" name="Ellipse 195"/>
                <p:cNvSpPr/>
                <p:nvPr/>
              </p:nvSpPr>
              <p:spPr>
                <a:xfrm>
                  <a:off x="9456411" y="2248355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97" name="Ellipse 196"/>
                <p:cNvSpPr/>
                <p:nvPr/>
              </p:nvSpPr>
              <p:spPr>
                <a:xfrm>
                  <a:off x="9456410" y="2905580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198" name="Ellipse 197"/>
                <p:cNvSpPr/>
                <p:nvPr/>
              </p:nvSpPr>
              <p:spPr>
                <a:xfrm>
                  <a:off x="9456410" y="3553280"/>
                  <a:ext cx="144000" cy="14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200" name="ZoneTexte 199"/>
                <p:cNvSpPr txBox="1"/>
                <p:nvPr/>
              </p:nvSpPr>
              <p:spPr>
                <a:xfrm>
                  <a:off x="7214942" y="716483"/>
                  <a:ext cx="428535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B050"/>
                      </a:solidFill>
                    </a:rPr>
                    <a:t>Step 1: Prediction </a:t>
                  </a:r>
                  <a:r>
                    <a:rPr lang="en-US" dirty="0" smtClean="0">
                      <a:solidFill>
                        <a:srgbClr val="00B050"/>
                      </a:solidFill>
                    </a:rPr>
                    <a:t>of boundary </a:t>
                  </a:r>
                  <a:r>
                    <a:rPr lang="en-US" dirty="0">
                      <a:solidFill>
                        <a:srgbClr val="00B050"/>
                      </a:solidFill>
                    </a:rPr>
                    <a:t>values</a:t>
                  </a:r>
                  <a:endParaRPr lang="fr-FR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202" name="Flèche courbée vers le haut 201"/>
                <p:cNvSpPr/>
                <p:nvPr/>
              </p:nvSpPr>
              <p:spPr>
                <a:xfrm>
                  <a:off x="7392663" y="3786641"/>
                  <a:ext cx="894087" cy="376238"/>
                </a:xfrm>
                <a:prstGeom prst="curvedUpArrow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3" name="Flèche courbée vers le bas 202"/>
                <p:cNvSpPr/>
                <p:nvPr/>
              </p:nvSpPr>
              <p:spPr>
                <a:xfrm>
                  <a:off x="7392663" y="1086305"/>
                  <a:ext cx="894087" cy="422077"/>
                </a:xfrm>
                <a:prstGeom prst="curvedDownArrow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4" name="ZoneTexte 203"/>
                <p:cNvSpPr txBox="1"/>
                <p:nvPr/>
              </p:nvSpPr>
              <p:spPr>
                <a:xfrm rot="5400000">
                  <a:off x="9490557" y="2491850"/>
                  <a:ext cx="252000" cy="323165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500" dirty="0" smtClean="0"/>
                    <a:t>…</a:t>
                  </a:r>
                  <a:endParaRPr lang="fr-FR" sz="1500" dirty="0"/>
                </a:p>
              </p:txBody>
            </p:sp>
            <p:sp>
              <p:nvSpPr>
                <p:cNvPr id="205" name="ZoneTexte 204"/>
                <p:cNvSpPr txBox="1"/>
                <p:nvPr/>
              </p:nvSpPr>
              <p:spPr>
                <a:xfrm rot="5400000">
                  <a:off x="6709238" y="2491850"/>
                  <a:ext cx="252000" cy="323165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500" dirty="0" smtClean="0"/>
                    <a:t>…</a:t>
                  </a:r>
                  <a:endParaRPr lang="fr-FR" sz="1500" dirty="0"/>
                </a:p>
              </p:txBody>
            </p:sp>
            <p:sp>
              <p:nvSpPr>
                <p:cNvPr id="206" name="ZoneTexte 205"/>
                <p:cNvSpPr txBox="1"/>
                <p:nvPr/>
              </p:nvSpPr>
              <p:spPr>
                <a:xfrm rot="5400000">
                  <a:off x="8795247" y="2491850"/>
                  <a:ext cx="252000" cy="323165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500" dirty="0" smtClean="0"/>
                    <a:t>…</a:t>
                  </a:r>
                  <a:endParaRPr lang="fr-FR" sz="1500" dirty="0"/>
                </a:p>
              </p:txBody>
            </p:sp>
            <p:sp>
              <p:nvSpPr>
                <p:cNvPr id="207" name="ZoneTexte 206"/>
                <p:cNvSpPr txBox="1"/>
                <p:nvPr/>
              </p:nvSpPr>
              <p:spPr>
                <a:xfrm rot="5400000">
                  <a:off x="8099910" y="2491850"/>
                  <a:ext cx="252000" cy="323165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500" dirty="0" smtClean="0"/>
                    <a:t>…</a:t>
                  </a:r>
                  <a:endParaRPr lang="fr-FR" sz="1500" dirty="0"/>
                </a:p>
              </p:txBody>
            </p:sp>
            <p:sp>
              <p:nvSpPr>
                <p:cNvPr id="208" name="ZoneTexte 207"/>
                <p:cNvSpPr txBox="1"/>
                <p:nvPr/>
              </p:nvSpPr>
              <p:spPr>
                <a:xfrm rot="5400000">
                  <a:off x="7404569" y="2491850"/>
                  <a:ext cx="252000" cy="323165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500" dirty="0" smtClean="0"/>
                    <a:t>…</a:t>
                  </a:r>
                  <a:endParaRPr lang="fr-FR" sz="1500" dirty="0"/>
                </a:p>
              </p:txBody>
            </p:sp>
            <p:sp>
              <p:nvSpPr>
                <p:cNvPr id="209" name="ZoneTexte 208"/>
                <p:cNvSpPr txBox="1"/>
                <p:nvPr/>
              </p:nvSpPr>
              <p:spPr>
                <a:xfrm>
                  <a:off x="8396815" y="2358345"/>
                  <a:ext cx="309676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2"/>
                      </a:solidFill>
                    </a:rPr>
                    <a:t>Step 2: Calculating </a:t>
                  </a:r>
                  <a:r>
                    <a:rPr lang="en-US" dirty="0" smtClean="0">
                      <a:solidFill>
                        <a:schemeClr val="tx2"/>
                      </a:solidFill>
                    </a:rPr>
                    <a:t>fields </a:t>
                  </a:r>
                  <a:r>
                    <a:rPr lang="en-US" dirty="0">
                      <a:solidFill>
                        <a:schemeClr val="tx2"/>
                      </a:solidFill>
                    </a:rPr>
                    <a:t>at the center of the mesh</a:t>
                  </a:r>
                  <a:endParaRPr lang="fr-FR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99" name="Ellipse 198"/>
                <p:cNvSpPr/>
                <p:nvPr/>
              </p:nvSpPr>
              <p:spPr>
                <a:xfrm>
                  <a:off x="7302178" y="1453017"/>
                  <a:ext cx="323851" cy="2400300"/>
                </a:xfrm>
                <a:prstGeom prst="ellipse">
                  <a:avLst/>
                </a:prstGeom>
                <a:noFill/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201" name="Ellipse 200"/>
                <p:cNvSpPr/>
                <p:nvPr/>
              </p:nvSpPr>
              <p:spPr>
                <a:xfrm>
                  <a:off x="7965749" y="1913165"/>
                  <a:ext cx="400050" cy="1441903"/>
                </a:xfrm>
                <a:prstGeom prst="ellipse">
                  <a:avLst/>
                </a:prstGeom>
                <a:noFill/>
                <a:ln w="381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</p:grpSp>
        </p:grpSp>
        <p:sp>
          <p:nvSpPr>
            <p:cNvPr id="61" name="Ellipse 60"/>
            <p:cNvSpPr/>
            <p:nvPr/>
          </p:nvSpPr>
          <p:spPr>
            <a:xfrm>
              <a:off x="7967101" y="3510817"/>
              <a:ext cx="400050" cy="2520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62" name="Ellipse 61"/>
            <p:cNvSpPr/>
            <p:nvPr/>
          </p:nvSpPr>
          <p:spPr>
            <a:xfrm>
              <a:off x="7967101" y="1546271"/>
              <a:ext cx="400050" cy="2520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429154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5"/>
          <p:cNvSpPr txBox="1">
            <a:spLocks/>
          </p:cNvSpPr>
          <p:nvPr/>
        </p:nvSpPr>
        <p:spPr>
          <a:xfrm>
            <a:off x="731838" y="285008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2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21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338232" y="1698119"/>
                <a:ext cx="5513928" cy="3478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pt-BR" dirty="0" smtClean="0">
                  <a:solidFill>
                    <a:schemeClr val="tx1"/>
                  </a:solidFill>
                  <a:ea typeface="Cambria" panose="02040503050406030204" pitchFamily="18" charset="0"/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Flat-top 10 GeV </a:t>
                </a:r>
                <a:r>
                  <a:rPr lang="en-US" dirty="0" smtClean="0"/>
                  <a:t>neutral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pair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beam (e+ e-)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  <m:r>
                      <a:rPr lang="fr-FR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 × </m:t>
                    </m:r>
                    <m:sSup>
                      <m:sSup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  <m: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fr-FR" dirty="0">
                    <a:solidFill>
                      <a:schemeClr val="tx1"/>
                    </a:solidFill>
                    <a:ea typeface="Cambria" panose="02040503050406030204" pitchFamily="18" charset="0"/>
                  </a:rPr>
                  <a:t> </a:t>
                </a:r>
                <a:endParaRPr lang="fr-FR" dirty="0" smtClean="0">
                  <a:solidFill>
                    <a:schemeClr val="tx1"/>
                  </a:solidFill>
                  <a:ea typeface="Cambria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  <m:r>
                      <a:rPr lang="fr-FR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 × </m:t>
                    </m:r>
                    <m:sSup>
                      <m:sSup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  <m: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fr-FR" dirty="0" smtClean="0">
                  <a:solidFill>
                    <a:schemeClr val="tx1"/>
                  </a:solidFill>
                  <a:ea typeface="Cambria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= 5 × </m:t>
                    </m:r>
                    <m:sSup>
                      <m:sSupPr>
                        <m:ctrlP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19</m:t>
                        </m:r>
                      </m:sup>
                    </m:sSup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dirty="0" smtClean="0">
                  <a:solidFill>
                    <a:schemeClr val="tx1"/>
                  </a:solidFill>
                  <a:ea typeface="Cambria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tx1"/>
                  </a:solidFill>
                  <a:ea typeface="Cambria" panose="02040503050406030204" pitchFamily="18" charset="0"/>
                </a:endParaRPr>
              </a:p>
              <a:p>
                <a:r>
                  <a:rPr lang="fr-FR" dirty="0" err="1">
                    <a:solidFill>
                      <a:schemeClr val="tx1"/>
                    </a:solidFill>
                  </a:rPr>
                  <a:t>Very</a:t>
                </a:r>
                <a:r>
                  <a:rPr lang="fr-FR" dirty="0">
                    <a:solidFill>
                      <a:schemeClr val="tx1"/>
                    </a:solidFill>
                  </a:rPr>
                  <a:t> good agreement </a:t>
                </a:r>
                <a:r>
                  <a:rPr lang="fr-FR" dirty="0" err="1">
                    <a:solidFill>
                      <a:schemeClr val="tx1"/>
                    </a:solidFill>
                  </a:rPr>
                  <a:t>with</a:t>
                </a:r>
                <a:r>
                  <a:rPr lang="fr-FR" dirty="0">
                    <a:solidFill>
                      <a:schemeClr val="tx1"/>
                    </a:solidFill>
                  </a:rPr>
                  <a:t> 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CALDER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>
                    <a:solidFill>
                      <a:schemeClr val="tx2"/>
                    </a:solidFill>
                  </a:rPr>
                  <a:t>CALDER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 simulation times</a:t>
                </a:r>
                <a:r>
                  <a:rPr lang="fr-FR" dirty="0" smtClean="0">
                    <a:solidFill>
                      <a:schemeClr val="tx2"/>
                    </a:solidFill>
                  </a:rPr>
                  <a:t>: 3572 </a:t>
                </a:r>
                <a:r>
                  <a:rPr lang="fr-FR" dirty="0" err="1" smtClean="0">
                    <a:solidFill>
                      <a:schemeClr val="tx2"/>
                    </a:solidFill>
                  </a:rPr>
                  <a:t>CPU.hours</a:t>
                </a:r>
                <a:endParaRPr lang="fr-FR" dirty="0" smtClean="0">
                  <a:solidFill>
                    <a:schemeClr val="tx2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err="1" smtClean="0">
                    <a:solidFill>
                      <a:schemeClr val="tx2"/>
                    </a:solidFill>
                  </a:rPr>
                  <a:t>QuaSSis</a:t>
                </a:r>
                <a:r>
                  <a:rPr lang="fr-FR" dirty="0" smtClean="0">
                    <a:solidFill>
                      <a:schemeClr val="tx2"/>
                    </a:solidFill>
                  </a:rPr>
                  <a:t> </a:t>
                </a:r>
                <a:r>
                  <a:rPr lang="fr-FR" dirty="0" smtClean="0"/>
                  <a:t>simulation times: </a:t>
                </a:r>
                <a:r>
                  <a:rPr lang="fr-FR" dirty="0" smtClean="0">
                    <a:solidFill>
                      <a:schemeClr val="tx2"/>
                    </a:solidFill>
                  </a:rPr>
                  <a:t>3.1 </a:t>
                </a:r>
                <a:r>
                  <a:rPr lang="fr-FR" dirty="0" err="1" smtClean="0">
                    <a:solidFill>
                      <a:schemeClr val="tx2"/>
                    </a:solidFill>
                  </a:rPr>
                  <a:t>CPU.hours</a:t>
                </a:r>
                <a:endParaRPr lang="fr-FR" dirty="0" smtClean="0">
                  <a:solidFill>
                    <a:schemeClr val="tx2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r>
                  <a:rPr lang="fr-FR" b="1" dirty="0" err="1" smtClean="0"/>
                  <a:t>Huge</a:t>
                </a:r>
                <a:r>
                  <a:rPr lang="fr-FR" b="1" dirty="0" smtClean="0"/>
                  <a:t> speed up of OTSI</a:t>
                </a:r>
                <a:r>
                  <a:rPr lang="fr-FR" b="1" dirty="0"/>
                  <a:t> </a:t>
                </a:r>
                <a:r>
                  <a:rPr lang="fr-FR" b="1" dirty="0" smtClean="0"/>
                  <a:t>simulation </a:t>
                </a:r>
                <a:endParaRPr lang="fr-FR" b="1" dirty="0"/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232" y="1698119"/>
                <a:ext cx="5513928" cy="3478645"/>
              </a:xfrm>
              <a:prstGeom prst="rect">
                <a:avLst/>
              </a:prstGeom>
              <a:blipFill>
                <a:blip r:embed="rId3"/>
                <a:stretch>
                  <a:fillRect l="-884" b="-21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0687050" y="4276725"/>
            <a:ext cx="9525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32" name="Titre 5"/>
          <p:cNvSpPr txBox="1">
            <a:spLocks/>
          </p:cNvSpPr>
          <p:nvPr/>
        </p:nvSpPr>
        <p:spPr>
          <a:xfrm>
            <a:off x="338232" y="252500"/>
            <a:ext cx="6126163" cy="87182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Benchmark of </a:t>
            </a:r>
            <a:r>
              <a:rPr lang="fr-FR" dirty="0" smtClean="0"/>
              <a:t>transverse </a:t>
            </a:r>
            <a:r>
              <a:rPr lang="en-US" dirty="0" smtClean="0"/>
              <a:t>periodic boundary conditions</a:t>
            </a:r>
            <a:endParaRPr lang="fr-FR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337" y="166110"/>
            <a:ext cx="5834663" cy="65426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958864" y="4176715"/>
            <a:ext cx="128235" cy="188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2" name="Flèche droite 11"/>
          <p:cNvSpPr/>
          <p:nvPr/>
        </p:nvSpPr>
        <p:spPr>
          <a:xfrm rot="10800000">
            <a:off x="6747295" y="1066167"/>
            <a:ext cx="468000" cy="270000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21638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5"/>
          <p:cNvSpPr txBox="1">
            <a:spLocks/>
          </p:cNvSpPr>
          <p:nvPr/>
        </p:nvSpPr>
        <p:spPr>
          <a:xfrm>
            <a:off x="731838" y="285008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2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22</a:t>
            </a:fld>
            <a:endParaRPr lang="fr-FR"/>
          </a:p>
        </p:txBody>
      </p:sp>
      <p:sp>
        <p:nvSpPr>
          <p:cNvPr id="67" name="Rectangle 66"/>
          <p:cNvSpPr/>
          <p:nvPr/>
        </p:nvSpPr>
        <p:spPr>
          <a:xfrm>
            <a:off x="10687050" y="4276725"/>
            <a:ext cx="9525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pic>
        <p:nvPicPr>
          <p:cNvPr id="68" name="Image 6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337" y="166110"/>
            <a:ext cx="5834663" cy="6542665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10687050" y="4276725"/>
            <a:ext cx="9525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70" name="Rectangle 69"/>
          <p:cNvSpPr/>
          <p:nvPr/>
        </p:nvSpPr>
        <p:spPr>
          <a:xfrm>
            <a:off x="10142032" y="4615619"/>
            <a:ext cx="117651" cy="1675334"/>
          </a:xfrm>
          <a:prstGeom prst="rect">
            <a:avLst/>
          </a:prstGeom>
          <a:noFill/>
          <a:ln w="28575">
            <a:solidFill>
              <a:srgbClr val="0001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71" name="Rectangle 70"/>
          <p:cNvSpPr/>
          <p:nvPr/>
        </p:nvSpPr>
        <p:spPr>
          <a:xfrm>
            <a:off x="10142032" y="2482019"/>
            <a:ext cx="117651" cy="1675334"/>
          </a:xfrm>
          <a:prstGeom prst="rect">
            <a:avLst/>
          </a:prstGeom>
          <a:noFill/>
          <a:ln w="28575">
            <a:solidFill>
              <a:srgbClr val="0001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72" name="Rectangle 71"/>
          <p:cNvSpPr/>
          <p:nvPr/>
        </p:nvSpPr>
        <p:spPr>
          <a:xfrm>
            <a:off x="10142032" y="361119"/>
            <a:ext cx="117651" cy="1675334"/>
          </a:xfrm>
          <a:prstGeom prst="rect">
            <a:avLst/>
          </a:prstGeom>
          <a:noFill/>
          <a:ln w="28575">
            <a:solidFill>
              <a:srgbClr val="0001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73" name="Rectangle 72"/>
          <p:cNvSpPr/>
          <p:nvPr/>
        </p:nvSpPr>
        <p:spPr>
          <a:xfrm>
            <a:off x="9557832" y="4615619"/>
            <a:ext cx="117651" cy="167533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74" name="Rectangle 73"/>
          <p:cNvSpPr/>
          <p:nvPr/>
        </p:nvSpPr>
        <p:spPr>
          <a:xfrm>
            <a:off x="9557832" y="2482019"/>
            <a:ext cx="117651" cy="167533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75" name="Rectangle 74"/>
          <p:cNvSpPr/>
          <p:nvPr/>
        </p:nvSpPr>
        <p:spPr>
          <a:xfrm>
            <a:off x="9557832" y="361119"/>
            <a:ext cx="117651" cy="167533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76" name="Rectangle 75"/>
          <p:cNvSpPr/>
          <p:nvPr/>
        </p:nvSpPr>
        <p:spPr>
          <a:xfrm>
            <a:off x="8808532" y="4615619"/>
            <a:ext cx="117651" cy="167533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77" name="Rectangle 76"/>
          <p:cNvSpPr/>
          <p:nvPr/>
        </p:nvSpPr>
        <p:spPr>
          <a:xfrm>
            <a:off x="8808532" y="2482019"/>
            <a:ext cx="117651" cy="167533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78" name="Rectangle 77"/>
          <p:cNvSpPr/>
          <p:nvPr/>
        </p:nvSpPr>
        <p:spPr>
          <a:xfrm>
            <a:off x="8808532" y="361119"/>
            <a:ext cx="117651" cy="167533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79" name="Rectangle 78"/>
          <p:cNvSpPr/>
          <p:nvPr/>
        </p:nvSpPr>
        <p:spPr>
          <a:xfrm>
            <a:off x="8205282" y="4615619"/>
            <a:ext cx="117651" cy="1675334"/>
          </a:xfrm>
          <a:prstGeom prst="rect">
            <a:avLst/>
          </a:prstGeom>
          <a:noFill/>
          <a:ln w="28575">
            <a:solidFill>
              <a:srgbClr val="FF8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80" name="Rectangle 79"/>
          <p:cNvSpPr/>
          <p:nvPr/>
        </p:nvSpPr>
        <p:spPr>
          <a:xfrm>
            <a:off x="8205282" y="2482019"/>
            <a:ext cx="117651" cy="1675334"/>
          </a:xfrm>
          <a:prstGeom prst="rect">
            <a:avLst/>
          </a:prstGeom>
          <a:noFill/>
          <a:ln w="28575">
            <a:solidFill>
              <a:srgbClr val="FF8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81" name="Rectangle 80"/>
          <p:cNvSpPr/>
          <p:nvPr/>
        </p:nvSpPr>
        <p:spPr>
          <a:xfrm>
            <a:off x="8205282" y="361119"/>
            <a:ext cx="117651" cy="1675334"/>
          </a:xfrm>
          <a:prstGeom prst="rect">
            <a:avLst/>
          </a:prstGeom>
          <a:noFill/>
          <a:ln w="28575">
            <a:solidFill>
              <a:srgbClr val="FF8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82" name="Rectangle 81"/>
          <p:cNvSpPr/>
          <p:nvPr/>
        </p:nvSpPr>
        <p:spPr>
          <a:xfrm>
            <a:off x="7430582" y="4615619"/>
            <a:ext cx="117651" cy="1675334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83" name="Rectangle 82"/>
          <p:cNvSpPr/>
          <p:nvPr/>
        </p:nvSpPr>
        <p:spPr>
          <a:xfrm>
            <a:off x="7430582" y="2482019"/>
            <a:ext cx="117651" cy="1675334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84" name="Rectangle 83"/>
          <p:cNvSpPr/>
          <p:nvPr/>
        </p:nvSpPr>
        <p:spPr>
          <a:xfrm>
            <a:off x="7430582" y="361119"/>
            <a:ext cx="117651" cy="1675334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85" name="Titre 5"/>
          <p:cNvSpPr txBox="1">
            <a:spLocks/>
          </p:cNvSpPr>
          <p:nvPr/>
        </p:nvSpPr>
        <p:spPr>
          <a:xfrm>
            <a:off x="-2040987" y="4106898"/>
            <a:ext cx="6126163" cy="87182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b="1" dirty="0"/>
          </a:p>
        </p:txBody>
      </p:sp>
      <p:sp>
        <p:nvSpPr>
          <p:cNvPr id="29" name="Titre 5"/>
          <p:cNvSpPr txBox="1">
            <a:spLocks/>
          </p:cNvSpPr>
          <p:nvPr/>
        </p:nvSpPr>
        <p:spPr>
          <a:xfrm>
            <a:off x="338232" y="252500"/>
            <a:ext cx="6126163" cy="87182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Comparison with an </a:t>
            </a:r>
          </a:p>
          <a:p>
            <a:r>
              <a:rPr lang="en-US" dirty="0"/>
              <a:t>analytical model</a:t>
            </a:r>
            <a:endParaRPr lang="fr-FR" b="1" dirty="0"/>
          </a:p>
        </p:txBody>
      </p:sp>
      <p:sp>
        <p:nvSpPr>
          <p:cNvPr id="35" name="Rectangle 34"/>
          <p:cNvSpPr/>
          <p:nvPr/>
        </p:nvSpPr>
        <p:spPr>
          <a:xfrm>
            <a:off x="549562" y="6400998"/>
            <a:ext cx="45885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 smtClean="0"/>
              <a:t>[1]  P</a:t>
            </a:r>
            <a:r>
              <a:rPr lang="fr-FR" sz="1400" dirty="0"/>
              <a:t>. San Miguel </a:t>
            </a:r>
            <a:r>
              <a:rPr lang="fr-FR" sz="1400" dirty="0" err="1"/>
              <a:t>Claveria</a:t>
            </a:r>
            <a:r>
              <a:rPr lang="fr-FR" sz="1400" dirty="0"/>
              <a:t> et al.,</a:t>
            </a:r>
            <a:r>
              <a:rPr lang="fr-FR" sz="1400" b="1" dirty="0"/>
              <a:t> </a:t>
            </a:r>
            <a:r>
              <a:rPr lang="fr-FR" sz="1400" i="1" dirty="0"/>
              <a:t>Phys. </a:t>
            </a:r>
            <a:r>
              <a:rPr lang="fr-FR" sz="1400" i="1" dirty="0" err="1"/>
              <a:t>Rev</a:t>
            </a:r>
            <a:r>
              <a:rPr lang="fr-FR" sz="1400" i="1" dirty="0"/>
              <a:t>. </a:t>
            </a:r>
            <a:r>
              <a:rPr lang="fr-FR" sz="1400" i="1" dirty="0" err="1"/>
              <a:t>Res</a:t>
            </a:r>
            <a:r>
              <a:rPr lang="fr-FR" sz="1400" i="1" dirty="0"/>
              <a:t>., 2022</a:t>
            </a:r>
            <a:endParaRPr lang="fr-FR" sz="1400" dirty="0"/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" y="2029844"/>
            <a:ext cx="6169089" cy="41127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846438" y="1429343"/>
                <a:ext cx="5177934" cy="803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/>
                  <a:t>Spatio</a:t>
                </a:r>
                <a:r>
                  <a:rPr lang="en-US" dirty="0"/>
                  <a:t>-temporal analytical model for </a:t>
                </a:r>
                <a:r>
                  <a:rPr lang="en-US" dirty="0" smtClean="0"/>
                  <a:t>the linear </a:t>
                </a:r>
                <a:r>
                  <a:rPr lang="en-US" dirty="0"/>
                  <a:t>growth of </a:t>
                </a:r>
                <a:r>
                  <a:rPr lang="en-US" dirty="0" smtClean="0"/>
                  <a:t>OTSI</a:t>
                </a:r>
                <a:r>
                  <a:rPr lang="en-US" baseline="30000" dirty="0" smtClean="0"/>
                  <a:t>1</a:t>
                </a:r>
                <a:r>
                  <a:rPr lang="en-US" dirty="0" smtClean="0"/>
                  <a:t>:</a:t>
                </a:r>
                <a:r>
                  <a:rPr lang="en-US" baseline="300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∝</m:t>
                    </m:r>
                    <m:r>
                      <m:rPr>
                        <m:sty m:val="p"/>
                      </m:rPr>
                      <a:rPr lang="fr-FR"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Γ</m:t>
                        </m:r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p>
                            <m:f>
                              <m:f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sup>
                        </m:sSup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f>
                              <m:f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sup>
                        </m:sSup>
                      </m:e>
                    </m:d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438" y="1429343"/>
                <a:ext cx="5177934" cy="803233"/>
              </a:xfrm>
              <a:prstGeom prst="rect">
                <a:avLst/>
              </a:prstGeom>
              <a:blipFill>
                <a:blip r:embed="rId5"/>
                <a:stretch>
                  <a:fillRect t="-3788" b="-8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/>
          <p:cNvSpPr/>
          <p:nvPr/>
        </p:nvSpPr>
        <p:spPr>
          <a:xfrm>
            <a:off x="10963628" y="4176715"/>
            <a:ext cx="128235" cy="188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31" name="Flèche droite 30"/>
          <p:cNvSpPr/>
          <p:nvPr/>
        </p:nvSpPr>
        <p:spPr>
          <a:xfrm rot="10800000">
            <a:off x="6747295" y="1066167"/>
            <a:ext cx="468000" cy="270000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17980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53758" y="356972"/>
            <a:ext cx="10728325" cy="871827"/>
          </a:xfrm>
        </p:spPr>
        <p:txBody>
          <a:bodyPr/>
          <a:lstStyle/>
          <a:p>
            <a:r>
              <a:rPr lang="fr-FR" dirty="0" smtClean="0"/>
              <a:t>Conclusions</a:t>
            </a:r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1963636" y="3591796"/>
            <a:ext cx="5723720" cy="3257550"/>
            <a:chOff x="13938" y="748263"/>
            <a:chExt cx="8544334" cy="5058009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850"/>
            <a:stretch/>
          </p:blipFill>
          <p:spPr>
            <a:xfrm>
              <a:off x="7867649" y="754373"/>
              <a:ext cx="690623" cy="5051354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2" r="9543"/>
            <a:stretch/>
          </p:blipFill>
          <p:spPr>
            <a:xfrm>
              <a:off x="256539" y="748263"/>
              <a:ext cx="2452915" cy="5051354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69" r="38901"/>
            <a:stretch/>
          </p:blipFill>
          <p:spPr>
            <a:xfrm>
              <a:off x="2747553" y="748263"/>
              <a:ext cx="2510971" cy="5051354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" r="67868"/>
            <a:stretch/>
          </p:blipFill>
          <p:spPr>
            <a:xfrm>
              <a:off x="5359581" y="754373"/>
              <a:ext cx="2481943" cy="5051354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542"/>
            <a:stretch/>
          </p:blipFill>
          <p:spPr>
            <a:xfrm>
              <a:off x="13938" y="754918"/>
              <a:ext cx="208312" cy="5051354"/>
            </a:xfrm>
            <a:prstGeom prst="rect">
              <a:avLst/>
            </a:prstGeom>
          </p:spPr>
        </p:pic>
        <p:sp>
          <p:nvSpPr>
            <p:cNvPr id="15" name="Flèche droite 14"/>
            <p:cNvSpPr/>
            <p:nvPr/>
          </p:nvSpPr>
          <p:spPr>
            <a:xfrm rot="10800000">
              <a:off x="5360256" y="3036709"/>
              <a:ext cx="647701" cy="384441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6" name="Flèche droite 15"/>
            <p:cNvSpPr/>
            <p:nvPr/>
          </p:nvSpPr>
          <p:spPr>
            <a:xfrm rot="10800000">
              <a:off x="2813906" y="3036709"/>
              <a:ext cx="647701" cy="384441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7" name="Flèche droite 16"/>
            <p:cNvSpPr/>
            <p:nvPr/>
          </p:nvSpPr>
          <p:spPr>
            <a:xfrm rot="10800000">
              <a:off x="273906" y="3036709"/>
              <a:ext cx="647701" cy="384441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</p:grpSp>
      <p:pic>
        <p:nvPicPr>
          <p:cNvPr id="26" name="Image 2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275" y="1228799"/>
            <a:ext cx="4338010" cy="48644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Espace réservé du contenu 1"/>
              <p:cNvSpPr txBox="1">
                <a:spLocks/>
              </p:cNvSpPr>
              <p:nvPr/>
            </p:nvSpPr>
            <p:spPr>
              <a:xfrm>
                <a:off x="352425" y="964148"/>
                <a:ext cx="8253850" cy="4905375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3"/>
                <a:r>
                  <a:rPr lang="en-US" dirty="0" smtClean="0"/>
                  <a:t>Development of the </a:t>
                </a:r>
                <a:r>
                  <a:rPr lang="en-US" dirty="0"/>
                  <a:t>quasi-static PIC </a:t>
                </a:r>
                <a:r>
                  <a:rPr lang="en-US" dirty="0" smtClean="0"/>
                  <a:t>code </a:t>
                </a:r>
                <a:r>
                  <a:rPr lang="en-US" dirty="0" err="1" smtClean="0"/>
                  <a:t>QuaSSis</a:t>
                </a:r>
                <a:endParaRPr lang="en-US" dirty="0" smtClean="0"/>
              </a:p>
              <a:p>
                <a:pPr lvl="3"/>
                <a:r>
                  <a:rPr lang="en-US" dirty="0"/>
                  <a:t>Validation </a:t>
                </a:r>
                <a:r>
                  <a:rPr lang="en-US" dirty="0" smtClean="0"/>
                  <a:t>with benchmark against CALDER </a:t>
                </a:r>
                <a:endParaRPr lang="en-US" dirty="0"/>
              </a:p>
              <a:p>
                <a:pPr lvl="3"/>
                <a:r>
                  <a:rPr lang="en-US" dirty="0" smtClean="0"/>
                  <a:t>New scheme for transverse periodic </a:t>
                </a:r>
                <a:r>
                  <a:rPr lang="en-US" dirty="0"/>
                  <a:t>boundary conditions </a:t>
                </a:r>
                <a:endParaRPr lang="en-US" dirty="0" smtClean="0"/>
              </a:p>
              <a:p>
                <a:pPr lvl="3"/>
                <a:r>
                  <a:rPr lang="en-US" dirty="0"/>
                  <a:t>Comparison of </a:t>
                </a:r>
                <a:r>
                  <a:rPr lang="en-US" dirty="0" err="1"/>
                  <a:t>QuaSSis</a:t>
                </a:r>
                <a:r>
                  <a:rPr lang="en-US" dirty="0"/>
                  <a:t> with a </a:t>
                </a:r>
                <a:r>
                  <a:rPr lang="en-US" dirty="0" err="1"/>
                  <a:t>spatio</a:t>
                </a:r>
                <a:r>
                  <a:rPr lang="en-US" dirty="0"/>
                  <a:t>-temporal analytical model of OTSI growth</a:t>
                </a:r>
                <a:endParaRPr lang="en-CA" u="sng" dirty="0"/>
              </a:p>
              <a:p>
                <a:pPr marL="541338" lvl="3" indent="0" algn="ctr">
                  <a:buNone/>
                </a:pP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CA" dirty="0" smtClean="0"/>
                  <a:t> </a:t>
                </a:r>
                <a:r>
                  <a:rPr lang="en-CA" b="1" dirty="0" smtClean="0"/>
                  <a:t>OTSI </a:t>
                </a:r>
                <a:r>
                  <a:rPr lang="en-CA" b="1" dirty="0"/>
                  <a:t>can be simulated </a:t>
                </a:r>
                <a:r>
                  <a:rPr lang="en-CA" b="1" dirty="0" smtClean="0"/>
                  <a:t>using a quasi-static </a:t>
                </a:r>
              </a:p>
              <a:p>
                <a:pPr marL="541338" lvl="3" indent="0" algn="ctr">
                  <a:buNone/>
                </a:pPr>
                <a:r>
                  <a:rPr lang="en-CA" b="1" dirty="0" smtClean="0"/>
                  <a:t>PIC code with a huge speed up!</a:t>
                </a:r>
                <a:endParaRPr lang="en-CA" b="1" dirty="0"/>
              </a:p>
              <a:p>
                <a:pPr marL="541338" lvl="3" indent="0">
                  <a:buNone/>
                </a:pPr>
                <a:endParaRPr lang="fr-FR" b="1" dirty="0" smtClean="0"/>
              </a:p>
              <a:p>
                <a:pPr marL="541338" lvl="3" indent="0">
                  <a:buFont typeface="Arial" panose="020B0604020202020204" pitchFamily="34" charset="0"/>
                  <a:buNone/>
                </a:pPr>
                <a:endParaRPr lang="fr-FR" dirty="0" smtClean="0"/>
              </a:p>
              <a:p>
                <a:pPr lvl="3"/>
                <a:endParaRPr lang="fr-FR" dirty="0" smtClean="0"/>
              </a:p>
              <a:p>
                <a:r>
                  <a:rPr lang="fr-FR" dirty="0" smtClean="0"/>
                  <a:t>	</a:t>
                </a:r>
                <a:endParaRPr lang="fr-FR" dirty="0"/>
              </a:p>
            </p:txBody>
          </p:sp>
        </mc:Choice>
        <mc:Fallback xmlns="">
          <p:sp>
            <p:nvSpPr>
              <p:cNvPr id="27" name="Espace réservé du contenu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25" y="964148"/>
                <a:ext cx="8253850" cy="4905375"/>
              </a:xfrm>
              <a:prstGeom prst="rect">
                <a:avLst/>
              </a:prstGeom>
              <a:blipFill>
                <a:blip r:embed="rId4"/>
                <a:stretch>
                  <a:fillRect t="-621" r="-73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23</a:t>
            </a:fld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12032809" y="4181478"/>
            <a:ext cx="128235" cy="188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9" name="Rectangle 18"/>
          <p:cNvSpPr/>
          <p:nvPr/>
        </p:nvSpPr>
        <p:spPr>
          <a:xfrm>
            <a:off x="12032808" y="2013871"/>
            <a:ext cx="632766" cy="653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0" name="Flèche droite 19"/>
          <p:cNvSpPr/>
          <p:nvPr/>
        </p:nvSpPr>
        <p:spPr>
          <a:xfrm rot="10800000">
            <a:off x="8983973" y="1873880"/>
            <a:ext cx="433885" cy="247595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87781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Quasi-</a:t>
            </a:r>
            <a:r>
              <a:rPr lang="fr-FR" dirty="0" err="1" smtClean="0"/>
              <a:t>static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err="1" smtClean="0"/>
              <a:t>field</a:t>
            </a:r>
            <a:r>
              <a:rPr lang="fr-FR" dirty="0" smtClean="0"/>
              <a:t> </a:t>
            </a:r>
            <a:r>
              <a:rPr lang="fr-FR" dirty="0" err="1" smtClean="0"/>
              <a:t>equations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80" y="1980418"/>
            <a:ext cx="3331381" cy="419553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706" y="-4794"/>
            <a:ext cx="5802294" cy="6858000"/>
          </a:xfrm>
          <a:prstGeom prst="rect">
            <a:avLst/>
          </a:prstGeom>
        </p:spPr>
      </p:pic>
      <p:sp>
        <p:nvSpPr>
          <p:cNvPr id="7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24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031157" y="1611086"/>
            <a:ext cx="3280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3D quasi-</a:t>
            </a:r>
            <a:r>
              <a:rPr lang="fr-FR" dirty="0" err="1" smtClean="0"/>
              <a:t>static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r>
              <a:rPr lang="fr-FR" dirty="0" smtClean="0"/>
              <a:t> </a:t>
            </a:r>
            <a:r>
              <a:rPr lang="fr-FR" dirty="0" err="1" smtClean="0"/>
              <a:t>equations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169341" y="129370"/>
            <a:ext cx="444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2D </a:t>
            </a:r>
            <a:r>
              <a:rPr lang="en-US" dirty="0" smtClean="0"/>
              <a:t>discretized</a:t>
            </a:r>
            <a:r>
              <a:rPr lang="fr-FR" dirty="0" smtClean="0"/>
              <a:t> quasi-</a:t>
            </a:r>
            <a:r>
              <a:rPr lang="fr-FR" dirty="0" err="1" smtClean="0"/>
              <a:t>static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r>
              <a:rPr lang="fr-FR" dirty="0" smtClean="0"/>
              <a:t> </a:t>
            </a:r>
            <a:r>
              <a:rPr lang="fr-FR" dirty="0" err="1" smtClean="0"/>
              <a:t>equations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03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25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88335" y="373381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 err="1"/>
              <a:t>Particles</a:t>
            </a:r>
            <a:r>
              <a:rPr lang="fr-FR" dirty="0"/>
              <a:t> In </a:t>
            </a:r>
            <a:r>
              <a:rPr lang="fr-FR" dirty="0" err="1"/>
              <a:t>Cell</a:t>
            </a:r>
            <a:r>
              <a:rPr lang="fr-FR" dirty="0"/>
              <a:t> (PIC) code </a:t>
            </a:r>
            <a:endParaRPr lang="en-US" dirty="0"/>
          </a:p>
        </p:txBody>
      </p:sp>
      <p:grpSp>
        <p:nvGrpSpPr>
          <p:cNvPr id="54" name="Groupe 53"/>
          <p:cNvGrpSpPr/>
          <p:nvPr/>
        </p:nvGrpSpPr>
        <p:grpSpPr>
          <a:xfrm>
            <a:off x="-4241377" y="491456"/>
            <a:ext cx="1684201" cy="1945163"/>
            <a:chOff x="2445774" y="4084101"/>
            <a:chExt cx="1684201" cy="1945163"/>
          </a:xfrm>
        </p:grpSpPr>
        <p:cxnSp>
          <p:nvCxnSpPr>
            <p:cNvPr id="26" name="Connecteur droit avec flèche 25"/>
            <p:cNvCxnSpPr/>
            <p:nvPr/>
          </p:nvCxnSpPr>
          <p:spPr>
            <a:xfrm flipH="1" flipV="1">
              <a:off x="3608014" y="5157389"/>
              <a:ext cx="521961" cy="30339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/>
            <p:nvPr/>
          </p:nvCxnSpPr>
          <p:spPr>
            <a:xfrm flipH="1" flipV="1">
              <a:off x="3537995" y="5242985"/>
              <a:ext cx="326630" cy="72416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/>
            <p:cNvCxnSpPr/>
            <p:nvPr/>
          </p:nvCxnSpPr>
          <p:spPr>
            <a:xfrm flipV="1">
              <a:off x="2829631" y="5280040"/>
              <a:ext cx="498009" cy="74922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/>
            <p:cNvCxnSpPr/>
            <p:nvPr/>
          </p:nvCxnSpPr>
          <p:spPr>
            <a:xfrm flipV="1">
              <a:off x="2588078" y="5142916"/>
              <a:ext cx="719907" cy="35879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/>
            <p:cNvCxnSpPr/>
            <p:nvPr/>
          </p:nvCxnSpPr>
          <p:spPr>
            <a:xfrm>
              <a:off x="2644149" y="4787067"/>
              <a:ext cx="641669" cy="20478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/>
            <p:cNvCxnSpPr/>
            <p:nvPr/>
          </p:nvCxnSpPr>
          <p:spPr>
            <a:xfrm>
              <a:off x="2445774" y="4084101"/>
              <a:ext cx="908030" cy="80092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/>
            <p:nvPr/>
          </p:nvCxnSpPr>
          <p:spPr>
            <a:xfrm flipH="1">
              <a:off x="3493238" y="4212152"/>
              <a:ext cx="601950" cy="67287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/>
            <p:cNvCxnSpPr/>
            <p:nvPr/>
          </p:nvCxnSpPr>
          <p:spPr>
            <a:xfrm flipH="1">
              <a:off x="3581850" y="4700331"/>
              <a:ext cx="507016" cy="28212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ZoneTexte 42"/>
                <p:cNvSpPr txBox="1"/>
                <p:nvPr/>
              </p:nvSpPr>
              <p:spPr>
                <a:xfrm>
                  <a:off x="2864962" y="4364025"/>
                  <a:ext cx="11097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fr-F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oMath>
                    </m:oMathPara>
                  </a14:m>
                  <a:endParaRPr lang="fr-FR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ZoneTexte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4962" y="4364025"/>
                  <a:ext cx="1109799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e 43"/>
          <p:cNvGrpSpPr/>
          <p:nvPr/>
        </p:nvGrpSpPr>
        <p:grpSpPr>
          <a:xfrm>
            <a:off x="-4233866" y="3899766"/>
            <a:ext cx="1748710" cy="1918509"/>
            <a:chOff x="4556508" y="4217611"/>
            <a:chExt cx="1748710" cy="1918509"/>
          </a:xfrm>
        </p:grpSpPr>
        <p:cxnSp>
          <p:nvCxnSpPr>
            <p:cNvPr id="45" name="Connecteur droit avec flèche 44"/>
            <p:cNvCxnSpPr/>
            <p:nvPr/>
          </p:nvCxnSpPr>
          <p:spPr>
            <a:xfrm flipH="1" flipV="1">
              <a:off x="4556508" y="4217611"/>
              <a:ext cx="885699" cy="78708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/>
            <p:cNvCxnSpPr/>
            <p:nvPr/>
          </p:nvCxnSpPr>
          <p:spPr>
            <a:xfrm flipV="1">
              <a:off x="5630466" y="4348016"/>
              <a:ext cx="674752" cy="68765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/>
            <p:nvPr/>
          </p:nvCxnSpPr>
          <p:spPr>
            <a:xfrm flipV="1">
              <a:off x="5734483" y="4868482"/>
              <a:ext cx="520772" cy="23479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>
              <a:off x="5722580" y="5263966"/>
              <a:ext cx="494636" cy="291723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/>
            <p:cNvCxnSpPr/>
            <p:nvPr/>
          </p:nvCxnSpPr>
          <p:spPr>
            <a:xfrm>
              <a:off x="5642018" y="5327306"/>
              <a:ext cx="303504" cy="808814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avec flèche 49"/>
            <p:cNvCxnSpPr/>
            <p:nvPr/>
          </p:nvCxnSpPr>
          <p:spPr>
            <a:xfrm flipH="1" flipV="1">
              <a:off x="4841155" y="4983293"/>
              <a:ext cx="507799" cy="9211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/>
            <p:cNvCxnSpPr/>
            <p:nvPr/>
          </p:nvCxnSpPr>
          <p:spPr>
            <a:xfrm flipH="1">
              <a:off x="4841155" y="5227940"/>
              <a:ext cx="538100" cy="39852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avec flèche 51"/>
            <p:cNvCxnSpPr/>
            <p:nvPr/>
          </p:nvCxnSpPr>
          <p:spPr>
            <a:xfrm flipH="1">
              <a:off x="5049758" y="5290632"/>
              <a:ext cx="416651" cy="79747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ZoneTexte 52"/>
                <p:cNvSpPr txBox="1"/>
                <p:nvPr/>
              </p:nvSpPr>
              <p:spPr>
                <a:xfrm>
                  <a:off x="5006022" y="4568138"/>
                  <a:ext cx="11097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  <m:r>
                          <a:rPr lang="fr-F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fr-FR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oMath>
                    </m:oMathPara>
                  </a14:m>
                  <a:endParaRPr lang="fr-FR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ZoneTexte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6022" y="4568138"/>
                  <a:ext cx="110979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6" name="Groupe 195"/>
          <p:cNvGrpSpPr/>
          <p:nvPr/>
        </p:nvGrpSpPr>
        <p:grpSpPr>
          <a:xfrm>
            <a:off x="-4507376" y="-3771634"/>
            <a:ext cx="3270700" cy="3302910"/>
            <a:chOff x="1785748" y="3405865"/>
            <a:chExt cx="3270700" cy="3302910"/>
          </a:xfrm>
        </p:grpSpPr>
        <p:sp>
          <p:nvSpPr>
            <p:cNvPr id="175" name="Ellipse 174"/>
            <p:cNvSpPr/>
            <p:nvPr/>
          </p:nvSpPr>
          <p:spPr>
            <a:xfrm>
              <a:off x="1785748" y="4955977"/>
              <a:ext cx="186916" cy="2026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76" name="Ellipse 175"/>
            <p:cNvSpPr/>
            <p:nvPr/>
          </p:nvSpPr>
          <p:spPr>
            <a:xfrm>
              <a:off x="3327640" y="4954701"/>
              <a:ext cx="186916" cy="2026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77" name="Ellipse 176"/>
            <p:cNvSpPr/>
            <p:nvPr/>
          </p:nvSpPr>
          <p:spPr>
            <a:xfrm>
              <a:off x="3327640" y="3405865"/>
              <a:ext cx="186916" cy="2026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78" name="Ellipse 177"/>
            <p:cNvSpPr/>
            <p:nvPr/>
          </p:nvSpPr>
          <p:spPr>
            <a:xfrm>
              <a:off x="1785748" y="6506088"/>
              <a:ext cx="186916" cy="2026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79" name="Ellipse 178"/>
            <p:cNvSpPr/>
            <p:nvPr/>
          </p:nvSpPr>
          <p:spPr>
            <a:xfrm>
              <a:off x="3327640" y="6504813"/>
              <a:ext cx="186916" cy="2026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80" name="Ellipse 179"/>
            <p:cNvSpPr/>
            <p:nvPr/>
          </p:nvSpPr>
          <p:spPr>
            <a:xfrm>
              <a:off x="2352316" y="5477439"/>
              <a:ext cx="186916" cy="20268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81" name="Ellipse 180"/>
            <p:cNvSpPr/>
            <p:nvPr/>
          </p:nvSpPr>
          <p:spPr>
            <a:xfrm>
              <a:off x="2651360" y="6074772"/>
              <a:ext cx="186916" cy="20268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1879206" y="3507209"/>
              <a:ext cx="1541892" cy="155011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3421098" y="3507209"/>
              <a:ext cx="1541892" cy="155011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1879206" y="5057320"/>
              <a:ext cx="1541892" cy="155011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3421098" y="5057320"/>
              <a:ext cx="1541892" cy="155011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86" name="Ellipse 185"/>
            <p:cNvSpPr/>
            <p:nvPr/>
          </p:nvSpPr>
          <p:spPr>
            <a:xfrm>
              <a:off x="1785748" y="3407140"/>
              <a:ext cx="186916" cy="2026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87" name="Ellipse 186"/>
            <p:cNvSpPr/>
            <p:nvPr/>
          </p:nvSpPr>
          <p:spPr>
            <a:xfrm>
              <a:off x="4869532" y="3407140"/>
              <a:ext cx="186916" cy="2026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88" name="Ellipse 187"/>
            <p:cNvSpPr/>
            <p:nvPr/>
          </p:nvSpPr>
          <p:spPr>
            <a:xfrm>
              <a:off x="4869532" y="6506088"/>
              <a:ext cx="186916" cy="2026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89" name="Ellipse 188"/>
            <p:cNvSpPr/>
            <p:nvPr/>
          </p:nvSpPr>
          <p:spPr>
            <a:xfrm>
              <a:off x="2211416" y="3862655"/>
              <a:ext cx="186916" cy="20268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90" name="Ellipse 189"/>
            <p:cNvSpPr/>
            <p:nvPr/>
          </p:nvSpPr>
          <p:spPr>
            <a:xfrm>
              <a:off x="2410504" y="4673899"/>
              <a:ext cx="186916" cy="20268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91" name="Ellipse 190"/>
            <p:cNvSpPr/>
            <p:nvPr/>
          </p:nvSpPr>
          <p:spPr>
            <a:xfrm>
              <a:off x="4193939" y="3982757"/>
              <a:ext cx="186916" cy="20268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92" name="Ellipse 191"/>
            <p:cNvSpPr/>
            <p:nvPr/>
          </p:nvSpPr>
          <p:spPr>
            <a:xfrm>
              <a:off x="4230469" y="4555967"/>
              <a:ext cx="186916" cy="20268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93" name="Ellipse 192"/>
            <p:cNvSpPr/>
            <p:nvPr/>
          </p:nvSpPr>
          <p:spPr>
            <a:xfrm>
              <a:off x="4208072" y="5451965"/>
              <a:ext cx="186916" cy="20268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94" name="Ellipse 193"/>
            <p:cNvSpPr/>
            <p:nvPr/>
          </p:nvSpPr>
          <p:spPr>
            <a:xfrm>
              <a:off x="3817003" y="6042149"/>
              <a:ext cx="186916" cy="20268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95" name="Ellipse 194"/>
            <p:cNvSpPr/>
            <p:nvPr/>
          </p:nvSpPr>
          <p:spPr>
            <a:xfrm>
              <a:off x="4869532" y="4955977"/>
              <a:ext cx="186916" cy="2026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2768332" y="-2848746"/>
            <a:ext cx="5440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Iterative</a:t>
            </a:r>
            <a:r>
              <a:rPr lang="fr-FR" b="1" dirty="0"/>
              <a:t> </a:t>
            </a:r>
            <a:r>
              <a:rPr lang="fr-FR" b="1" dirty="0" err="1"/>
              <a:t>algorithm</a:t>
            </a:r>
            <a:endParaRPr lang="fr-FR" b="1" dirty="0"/>
          </a:p>
          <a:p>
            <a:r>
              <a:rPr lang="fr-FR" dirty="0"/>
              <a:t>        </a:t>
            </a:r>
            <a:r>
              <a:rPr lang="fr-FR" dirty="0" err="1"/>
              <a:t>Gather</a:t>
            </a:r>
            <a:r>
              <a:rPr lang="fr-FR" dirty="0"/>
              <a:t> the </a:t>
            </a:r>
            <a:r>
              <a:rPr lang="fr-FR" dirty="0" err="1"/>
              <a:t>individual</a:t>
            </a:r>
            <a:r>
              <a:rPr lang="fr-FR" dirty="0"/>
              <a:t> </a:t>
            </a:r>
            <a:r>
              <a:rPr lang="fr-FR" dirty="0" err="1"/>
              <a:t>behavior</a:t>
            </a:r>
            <a:r>
              <a:rPr lang="fr-FR" dirty="0"/>
              <a:t> of </a:t>
            </a:r>
            <a:r>
              <a:rPr lang="fr-FR" dirty="0" err="1"/>
              <a:t>particles</a:t>
            </a:r>
            <a:r>
              <a:rPr lang="fr-FR" dirty="0"/>
              <a:t> at </a:t>
            </a:r>
            <a:r>
              <a:rPr lang="fr-FR" dirty="0" err="1"/>
              <a:t>nodes</a:t>
            </a:r>
            <a:r>
              <a:rPr lang="fr-FR" dirty="0"/>
              <a:t> of a </a:t>
            </a:r>
            <a:r>
              <a:rPr lang="fr-FR" dirty="0" err="1"/>
              <a:t>mesh</a:t>
            </a:r>
            <a:r>
              <a:rPr lang="fr-FR" dirty="0"/>
              <a:t> to </a:t>
            </a:r>
            <a:r>
              <a:rPr lang="fr-FR" dirty="0" err="1"/>
              <a:t>compute</a:t>
            </a:r>
            <a:r>
              <a:rPr lang="fr-FR" dirty="0"/>
              <a:t> the collective </a:t>
            </a:r>
            <a:r>
              <a:rPr lang="fr-FR" dirty="0" err="1"/>
              <a:t>behavior</a:t>
            </a:r>
            <a:r>
              <a:rPr lang="fr-FR" dirty="0"/>
              <a:t> of the plasma </a:t>
            </a:r>
            <a:r>
              <a:rPr lang="fr-FR" dirty="0" err="1"/>
              <a:t>through</a:t>
            </a:r>
            <a:r>
              <a:rPr lang="fr-FR" dirty="0"/>
              <a:t> the Maxwell </a:t>
            </a:r>
            <a:r>
              <a:rPr lang="fr-FR" dirty="0" err="1"/>
              <a:t>equations</a:t>
            </a:r>
            <a:r>
              <a:rPr lang="fr-FR" dirty="0"/>
              <a:t> and </a:t>
            </a:r>
            <a:r>
              <a:rPr lang="fr-FR" dirty="0" err="1"/>
              <a:t>reinterpolate</a:t>
            </a:r>
            <a:r>
              <a:rPr lang="fr-FR" dirty="0"/>
              <a:t> </a:t>
            </a:r>
          </a:p>
          <a:p>
            <a:endParaRPr lang="en-US" dirty="0"/>
          </a:p>
        </p:txBody>
      </p:sp>
      <p:sp>
        <p:nvSpPr>
          <p:cNvPr id="313" name="Ellipse 312"/>
          <p:cNvSpPr/>
          <p:nvPr/>
        </p:nvSpPr>
        <p:spPr>
          <a:xfrm>
            <a:off x="-6400203" y="259026"/>
            <a:ext cx="1851483" cy="1721798"/>
          </a:xfrm>
          <a:prstGeom prst="ellipse">
            <a:avLst/>
          </a:prstGeom>
          <a:solidFill>
            <a:srgbClr val="FFF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grpSp>
        <p:nvGrpSpPr>
          <p:cNvPr id="2" name="Groupe 1"/>
          <p:cNvGrpSpPr/>
          <p:nvPr/>
        </p:nvGrpSpPr>
        <p:grpSpPr>
          <a:xfrm>
            <a:off x="-76807" y="2018624"/>
            <a:ext cx="6925769" cy="4365012"/>
            <a:chOff x="7577932" y="1874058"/>
            <a:chExt cx="7244137" cy="3974785"/>
          </a:xfrm>
        </p:grpSpPr>
        <p:sp>
          <p:nvSpPr>
            <p:cNvPr id="235" name="Rectangle 234"/>
            <p:cNvSpPr/>
            <p:nvPr/>
          </p:nvSpPr>
          <p:spPr>
            <a:xfrm flipH="1">
              <a:off x="9893330" y="2346290"/>
              <a:ext cx="914400" cy="91440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236" name="Rectangle 235"/>
            <p:cNvSpPr/>
            <p:nvPr/>
          </p:nvSpPr>
          <p:spPr>
            <a:xfrm flipH="1">
              <a:off x="10807730" y="2346290"/>
              <a:ext cx="914400" cy="91440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237" name="Rectangle 236"/>
            <p:cNvSpPr/>
            <p:nvPr/>
          </p:nvSpPr>
          <p:spPr>
            <a:xfrm flipH="1">
              <a:off x="8064530" y="2346290"/>
              <a:ext cx="914400" cy="91440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238" name="Rectangle 237"/>
            <p:cNvSpPr/>
            <p:nvPr/>
          </p:nvSpPr>
          <p:spPr>
            <a:xfrm flipH="1">
              <a:off x="8978930" y="2346290"/>
              <a:ext cx="914400" cy="91440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239" name="Rectangle 238"/>
            <p:cNvSpPr/>
            <p:nvPr/>
          </p:nvSpPr>
          <p:spPr>
            <a:xfrm flipH="1">
              <a:off x="9893330" y="3255437"/>
              <a:ext cx="914400" cy="91440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240" name="Rectangle 239"/>
            <p:cNvSpPr/>
            <p:nvPr/>
          </p:nvSpPr>
          <p:spPr>
            <a:xfrm flipH="1">
              <a:off x="10807730" y="3255437"/>
              <a:ext cx="914400" cy="91440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241" name="Rectangle 240"/>
            <p:cNvSpPr/>
            <p:nvPr/>
          </p:nvSpPr>
          <p:spPr>
            <a:xfrm flipH="1">
              <a:off x="8064530" y="3255437"/>
              <a:ext cx="914400" cy="91440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242" name="Rectangle 241"/>
            <p:cNvSpPr/>
            <p:nvPr/>
          </p:nvSpPr>
          <p:spPr>
            <a:xfrm flipH="1">
              <a:off x="8978930" y="3255437"/>
              <a:ext cx="914400" cy="91440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243" name="Rectangle 242"/>
            <p:cNvSpPr/>
            <p:nvPr/>
          </p:nvSpPr>
          <p:spPr>
            <a:xfrm flipH="1">
              <a:off x="9893330" y="4169837"/>
              <a:ext cx="914400" cy="91440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244" name="Rectangle 243"/>
            <p:cNvSpPr/>
            <p:nvPr/>
          </p:nvSpPr>
          <p:spPr>
            <a:xfrm flipH="1">
              <a:off x="10807730" y="4169837"/>
              <a:ext cx="914400" cy="91440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245" name="Rectangle 244"/>
            <p:cNvSpPr/>
            <p:nvPr/>
          </p:nvSpPr>
          <p:spPr>
            <a:xfrm flipH="1">
              <a:off x="8064530" y="4169837"/>
              <a:ext cx="914400" cy="91440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246" name="Rectangle 245"/>
            <p:cNvSpPr/>
            <p:nvPr/>
          </p:nvSpPr>
          <p:spPr>
            <a:xfrm flipH="1">
              <a:off x="8978930" y="4169837"/>
              <a:ext cx="914400" cy="91440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8" name="ZoneTexte 277"/>
                <p:cNvSpPr txBox="1"/>
                <p:nvPr/>
              </p:nvSpPr>
              <p:spPr>
                <a:xfrm flipH="1">
                  <a:off x="11804407" y="4727512"/>
                  <a:ext cx="698526" cy="3190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fr-FR" sz="2000" dirty="0"/>
                </a:p>
              </p:txBody>
            </p:sp>
          </mc:Choice>
          <mc:Fallback xmlns="">
            <p:sp>
              <p:nvSpPr>
                <p:cNvPr id="278" name="ZoneTexte 2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1804407" y="4727512"/>
                  <a:ext cx="698526" cy="31907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9" name="Connecteur droit avec flèche 278"/>
            <p:cNvCxnSpPr/>
            <p:nvPr/>
          </p:nvCxnSpPr>
          <p:spPr>
            <a:xfrm flipH="1">
              <a:off x="10037327" y="3128326"/>
              <a:ext cx="242332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Connecteur droit avec flèche 279"/>
            <p:cNvCxnSpPr/>
            <p:nvPr/>
          </p:nvCxnSpPr>
          <p:spPr>
            <a:xfrm flipH="1">
              <a:off x="9367957" y="3592434"/>
              <a:ext cx="242332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Connecteur droit avec flèche 280"/>
            <p:cNvCxnSpPr/>
            <p:nvPr/>
          </p:nvCxnSpPr>
          <p:spPr>
            <a:xfrm flipH="1">
              <a:off x="10211374" y="3620441"/>
              <a:ext cx="242332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Connecteur droit avec flèche 281"/>
            <p:cNvCxnSpPr/>
            <p:nvPr/>
          </p:nvCxnSpPr>
          <p:spPr>
            <a:xfrm flipH="1">
              <a:off x="9894997" y="3915072"/>
              <a:ext cx="242332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Connecteur droit avec flèche 282"/>
            <p:cNvCxnSpPr/>
            <p:nvPr/>
          </p:nvCxnSpPr>
          <p:spPr>
            <a:xfrm flipH="1">
              <a:off x="10655420" y="3827999"/>
              <a:ext cx="242332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Connecteur droit avec flèche 283"/>
            <p:cNvCxnSpPr/>
            <p:nvPr/>
          </p:nvCxnSpPr>
          <p:spPr>
            <a:xfrm flipH="1">
              <a:off x="10114622" y="4391123"/>
              <a:ext cx="242332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Connecteur droit avec flèche 284"/>
            <p:cNvCxnSpPr/>
            <p:nvPr/>
          </p:nvCxnSpPr>
          <p:spPr>
            <a:xfrm>
              <a:off x="8064848" y="5084237"/>
              <a:ext cx="410686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Connecteur droit avec flèche 285"/>
            <p:cNvCxnSpPr/>
            <p:nvPr/>
          </p:nvCxnSpPr>
          <p:spPr>
            <a:xfrm flipH="1" flipV="1">
              <a:off x="8064522" y="1939563"/>
              <a:ext cx="0" cy="31446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7" name="ZoneTexte 286"/>
                <p:cNvSpPr txBox="1"/>
                <p:nvPr/>
              </p:nvSpPr>
              <p:spPr>
                <a:xfrm flipH="1">
                  <a:off x="7577932" y="1874058"/>
                  <a:ext cx="698526" cy="3190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fr-FR" sz="2000" dirty="0"/>
                </a:p>
              </p:txBody>
            </p:sp>
          </mc:Choice>
          <mc:Fallback xmlns="">
            <p:sp>
              <p:nvSpPr>
                <p:cNvPr id="287" name="ZoneTexte 2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7577932" y="1874058"/>
                  <a:ext cx="698526" cy="319078"/>
                </a:xfrm>
                <a:prstGeom prst="rect">
                  <a:avLst/>
                </a:prstGeom>
                <a:blipFill>
                  <a:blip r:embed="rId11"/>
                  <a:stretch>
                    <a:fillRect b="-1076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8" name="Ellipse 287"/>
            <p:cNvSpPr/>
            <p:nvPr/>
          </p:nvSpPr>
          <p:spPr>
            <a:xfrm flipH="1">
              <a:off x="8019364" y="5026208"/>
              <a:ext cx="112965" cy="9834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289" name="Ellipse 288"/>
            <p:cNvSpPr/>
            <p:nvPr/>
          </p:nvSpPr>
          <p:spPr>
            <a:xfrm flipH="1">
              <a:off x="8930959" y="5033298"/>
              <a:ext cx="112965" cy="9834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290" name="Ellipse 289"/>
            <p:cNvSpPr/>
            <p:nvPr/>
          </p:nvSpPr>
          <p:spPr>
            <a:xfrm flipH="1">
              <a:off x="9849567" y="5021182"/>
              <a:ext cx="112965" cy="9834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291" name="Ellipse 290"/>
            <p:cNvSpPr/>
            <p:nvPr/>
          </p:nvSpPr>
          <p:spPr>
            <a:xfrm flipH="1">
              <a:off x="10761162" y="5028272"/>
              <a:ext cx="112965" cy="9834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292" name="Ellipse 291"/>
            <p:cNvSpPr/>
            <p:nvPr/>
          </p:nvSpPr>
          <p:spPr>
            <a:xfrm flipH="1">
              <a:off x="11682248" y="5034763"/>
              <a:ext cx="112965" cy="9834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293" name="Ellipse 292"/>
            <p:cNvSpPr/>
            <p:nvPr/>
          </p:nvSpPr>
          <p:spPr>
            <a:xfrm flipH="1">
              <a:off x="8019364" y="4111809"/>
              <a:ext cx="112965" cy="9834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294" name="Ellipse 293"/>
            <p:cNvSpPr/>
            <p:nvPr/>
          </p:nvSpPr>
          <p:spPr>
            <a:xfrm flipH="1">
              <a:off x="8930959" y="4118899"/>
              <a:ext cx="112965" cy="9834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295" name="Ellipse 294"/>
            <p:cNvSpPr/>
            <p:nvPr/>
          </p:nvSpPr>
          <p:spPr>
            <a:xfrm flipH="1">
              <a:off x="9849567" y="4106783"/>
              <a:ext cx="112965" cy="9834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296" name="Ellipse 295"/>
            <p:cNvSpPr/>
            <p:nvPr/>
          </p:nvSpPr>
          <p:spPr>
            <a:xfrm flipH="1">
              <a:off x="10761162" y="4113873"/>
              <a:ext cx="112965" cy="9834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297" name="Ellipse 296"/>
            <p:cNvSpPr/>
            <p:nvPr/>
          </p:nvSpPr>
          <p:spPr>
            <a:xfrm flipH="1">
              <a:off x="11682248" y="4120364"/>
              <a:ext cx="112965" cy="9834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298" name="Ellipse 297"/>
            <p:cNvSpPr/>
            <p:nvPr/>
          </p:nvSpPr>
          <p:spPr>
            <a:xfrm flipH="1">
              <a:off x="8014081" y="3201241"/>
              <a:ext cx="112965" cy="9834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299" name="Ellipse 298"/>
            <p:cNvSpPr/>
            <p:nvPr/>
          </p:nvSpPr>
          <p:spPr>
            <a:xfrm flipH="1">
              <a:off x="8925676" y="3208331"/>
              <a:ext cx="112965" cy="9834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300" name="Ellipse 299"/>
            <p:cNvSpPr/>
            <p:nvPr/>
          </p:nvSpPr>
          <p:spPr>
            <a:xfrm flipH="1">
              <a:off x="9844283" y="3196215"/>
              <a:ext cx="112965" cy="9834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301" name="Ellipse 300"/>
            <p:cNvSpPr/>
            <p:nvPr/>
          </p:nvSpPr>
          <p:spPr>
            <a:xfrm flipH="1">
              <a:off x="10755879" y="3203305"/>
              <a:ext cx="112965" cy="9834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302" name="Ellipse 301"/>
            <p:cNvSpPr/>
            <p:nvPr/>
          </p:nvSpPr>
          <p:spPr>
            <a:xfrm flipH="1">
              <a:off x="11676965" y="3209796"/>
              <a:ext cx="112965" cy="9834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303" name="Ellipse 302"/>
            <p:cNvSpPr/>
            <p:nvPr/>
          </p:nvSpPr>
          <p:spPr>
            <a:xfrm flipH="1">
              <a:off x="8019364" y="2313893"/>
              <a:ext cx="112965" cy="9834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304" name="Ellipse 303"/>
            <p:cNvSpPr/>
            <p:nvPr/>
          </p:nvSpPr>
          <p:spPr>
            <a:xfrm flipH="1">
              <a:off x="8930959" y="2320983"/>
              <a:ext cx="112965" cy="9834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305" name="Ellipse 304"/>
            <p:cNvSpPr/>
            <p:nvPr/>
          </p:nvSpPr>
          <p:spPr>
            <a:xfrm flipH="1">
              <a:off x="9849567" y="2308867"/>
              <a:ext cx="112965" cy="9834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306" name="Ellipse 305"/>
            <p:cNvSpPr/>
            <p:nvPr/>
          </p:nvSpPr>
          <p:spPr>
            <a:xfrm flipH="1">
              <a:off x="10761162" y="2315957"/>
              <a:ext cx="112965" cy="9834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307" name="Ellipse 306"/>
            <p:cNvSpPr/>
            <p:nvPr/>
          </p:nvSpPr>
          <p:spPr>
            <a:xfrm flipH="1">
              <a:off x="11682248" y="2322448"/>
              <a:ext cx="112965" cy="9834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311" name="ZoneTexte 310"/>
            <p:cNvSpPr txBox="1"/>
            <p:nvPr/>
          </p:nvSpPr>
          <p:spPr>
            <a:xfrm flipH="1">
              <a:off x="8392169" y="5149940"/>
              <a:ext cx="4777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</a:t>
              </a:r>
              <a:r>
                <a:rPr lang="en-US" dirty="0" smtClean="0"/>
                <a:t>lasma electron initially at rest</a:t>
              </a:r>
              <a:endParaRPr lang="fr-FR" dirty="0"/>
            </a:p>
          </p:txBody>
        </p:sp>
        <p:sp>
          <p:nvSpPr>
            <p:cNvPr id="312" name="ZoneTexte 311"/>
            <p:cNvSpPr txBox="1"/>
            <p:nvPr/>
          </p:nvSpPr>
          <p:spPr>
            <a:xfrm flipH="1">
              <a:off x="8403569" y="5479511"/>
              <a:ext cx="6418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Relativistic</a:t>
              </a:r>
              <a:r>
                <a:rPr lang="fr-FR" dirty="0" smtClean="0"/>
                <a:t> </a:t>
              </a:r>
              <a:r>
                <a:rPr lang="fr-FR" dirty="0" err="1" smtClean="0"/>
                <a:t>electron</a:t>
              </a:r>
              <a:r>
                <a:rPr lang="fr-FR" dirty="0" smtClean="0"/>
                <a:t> </a:t>
              </a:r>
              <a:r>
                <a:rPr lang="fr-FR" dirty="0" err="1" smtClean="0"/>
                <a:t>beam</a:t>
              </a:r>
              <a:endParaRPr lang="fr-FR" dirty="0"/>
            </a:p>
          </p:txBody>
        </p:sp>
        <p:sp>
          <p:nvSpPr>
            <p:cNvPr id="162" name="ZoneTexte 161"/>
            <p:cNvSpPr txBox="1"/>
            <p:nvPr/>
          </p:nvSpPr>
          <p:spPr>
            <a:xfrm flipH="1">
              <a:off x="8064521" y="1958397"/>
              <a:ext cx="3657608" cy="336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u="sng" dirty="0" err="1"/>
                <a:t>Example</a:t>
              </a:r>
              <a:r>
                <a:rPr lang="fr-FR" b="1" u="sng" dirty="0"/>
                <a:t> of PIC simulation</a:t>
              </a:r>
              <a:endParaRPr lang="en-US" b="1" u="sng" dirty="0"/>
            </a:p>
          </p:txBody>
        </p:sp>
        <p:sp>
          <p:nvSpPr>
            <p:cNvPr id="163" name="Ellipse 162"/>
            <p:cNvSpPr/>
            <p:nvPr/>
          </p:nvSpPr>
          <p:spPr>
            <a:xfrm flipH="1">
              <a:off x="8593909" y="3830681"/>
              <a:ext cx="225929" cy="19669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6680" h="106680"/>
              <a:bevelB w="106680" h="106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" name="Ellipse 163"/>
            <p:cNvSpPr/>
            <p:nvPr/>
          </p:nvSpPr>
          <p:spPr>
            <a:xfrm flipH="1">
              <a:off x="8168456" y="3380812"/>
              <a:ext cx="225929" cy="19669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6680" h="106680"/>
              <a:bevelB w="106680" h="106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" name="Ellipse 166"/>
            <p:cNvSpPr/>
            <p:nvPr/>
          </p:nvSpPr>
          <p:spPr>
            <a:xfrm flipH="1">
              <a:off x="8515243" y="2881529"/>
              <a:ext cx="225929" cy="19669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6680" h="106680"/>
              <a:bevelB w="106680" h="106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" name="Ellipse 167"/>
            <p:cNvSpPr/>
            <p:nvPr/>
          </p:nvSpPr>
          <p:spPr>
            <a:xfrm flipH="1">
              <a:off x="8158550" y="2554359"/>
              <a:ext cx="225929" cy="19669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6680" h="106680"/>
              <a:bevelB w="106680" h="106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" name="Ellipse 168"/>
            <p:cNvSpPr/>
            <p:nvPr/>
          </p:nvSpPr>
          <p:spPr>
            <a:xfrm flipH="1">
              <a:off x="10492655" y="4788339"/>
              <a:ext cx="225929" cy="19669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6680" h="106680"/>
              <a:bevelB w="106680" h="106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" name="Ellipse 169"/>
            <p:cNvSpPr/>
            <p:nvPr/>
          </p:nvSpPr>
          <p:spPr>
            <a:xfrm flipH="1">
              <a:off x="9941298" y="4607929"/>
              <a:ext cx="225929" cy="19669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6680" h="106680"/>
              <a:bevelB w="106680" h="106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" name="Ellipse 170"/>
            <p:cNvSpPr/>
            <p:nvPr/>
          </p:nvSpPr>
          <p:spPr>
            <a:xfrm flipH="1">
              <a:off x="9450763" y="4741016"/>
              <a:ext cx="225929" cy="19669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6680" h="106680"/>
              <a:bevelB w="106680" h="106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" name="Ellipse 171"/>
            <p:cNvSpPr/>
            <p:nvPr/>
          </p:nvSpPr>
          <p:spPr>
            <a:xfrm flipH="1">
              <a:off x="9073971" y="4419989"/>
              <a:ext cx="225929" cy="19669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6680" h="106680"/>
              <a:bevelB w="106680" h="106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" name="Ellipse 172"/>
            <p:cNvSpPr/>
            <p:nvPr/>
          </p:nvSpPr>
          <p:spPr>
            <a:xfrm flipH="1">
              <a:off x="10476159" y="2610769"/>
              <a:ext cx="225929" cy="19669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6680" h="106680"/>
              <a:bevelB w="106680" h="106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Ellipse 173"/>
            <p:cNvSpPr/>
            <p:nvPr/>
          </p:nvSpPr>
          <p:spPr>
            <a:xfrm flipH="1">
              <a:off x="10007597" y="2454839"/>
              <a:ext cx="225929" cy="19669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6680" h="106680"/>
              <a:bevelB w="106680" h="106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" name="Ellipse 196"/>
            <p:cNvSpPr/>
            <p:nvPr/>
          </p:nvSpPr>
          <p:spPr>
            <a:xfrm flipH="1">
              <a:off x="9488180" y="2789285"/>
              <a:ext cx="225929" cy="19669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6680" h="106680"/>
              <a:bevelB w="106680" h="106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" name="Ellipse 197"/>
            <p:cNvSpPr/>
            <p:nvPr/>
          </p:nvSpPr>
          <p:spPr>
            <a:xfrm flipH="1">
              <a:off x="9130588" y="2522074"/>
              <a:ext cx="225929" cy="19669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6680" h="106680"/>
              <a:bevelB w="106680" h="106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" name="Ellipse 198"/>
            <p:cNvSpPr/>
            <p:nvPr/>
          </p:nvSpPr>
          <p:spPr>
            <a:xfrm flipH="1">
              <a:off x="9542702" y="3857716"/>
              <a:ext cx="225929" cy="19669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6680" h="106680"/>
              <a:bevelB w="106680" h="106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" name="Ellipse 199"/>
            <p:cNvSpPr/>
            <p:nvPr/>
          </p:nvSpPr>
          <p:spPr>
            <a:xfrm flipH="1">
              <a:off x="9051527" y="3530509"/>
              <a:ext cx="225929" cy="19669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6680" h="106680"/>
              <a:bevelB w="106680" h="106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" name="Ellipse 200"/>
            <p:cNvSpPr/>
            <p:nvPr/>
          </p:nvSpPr>
          <p:spPr>
            <a:xfrm flipH="1">
              <a:off x="8557130" y="4607929"/>
              <a:ext cx="225929" cy="19669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6680" h="106680"/>
              <a:bevelB w="106680" h="106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2" name="Ellipse 201"/>
            <p:cNvSpPr/>
            <p:nvPr/>
          </p:nvSpPr>
          <p:spPr>
            <a:xfrm flipH="1">
              <a:off x="8194275" y="4286687"/>
              <a:ext cx="225929" cy="19669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6680" h="106680"/>
              <a:bevelB w="106680" h="106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3" name="Ellipse 202"/>
            <p:cNvSpPr/>
            <p:nvPr/>
          </p:nvSpPr>
          <p:spPr>
            <a:xfrm flipH="1">
              <a:off x="10406362" y="3869067"/>
              <a:ext cx="225929" cy="19669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6680" h="106680"/>
              <a:bevelB w="106680" h="106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4" name="Ellipse 203"/>
            <p:cNvSpPr/>
            <p:nvPr/>
          </p:nvSpPr>
          <p:spPr>
            <a:xfrm flipH="1">
              <a:off x="9958179" y="3357246"/>
              <a:ext cx="225929" cy="19669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6680" h="106680"/>
              <a:bevelB w="106680" h="106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8" name="Ellipse 317"/>
            <p:cNvSpPr/>
            <p:nvPr/>
          </p:nvSpPr>
          <p:spPr>
            <a:xfrm flipH="1">
              <a:off x="9479673" y="2917173"/>
              <a:ext cx="1741714" cy="1683657"/>
            </a:xfrm>
            <a:prstGeom prst="ellipse">
              <a:avLst/>
            </a:prstGeom>
            <a:noFill/>
            <a:ln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320" name="Ellipse 319"/>
            <p:cNvSpPr/>
            <p:nvPr/>
          </p:nvSpPr>
          <p:spPr>
            <a:xfrm flipH="1">
              <a:off x="9599809" y="3489408"/>
              <a:ext cx="225929" cy="19669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6680" h="106680"/>
              <a:bevelB w="106680" h="106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1" name="Ellipse 320"/>
            <p:cNvSpPr/>
            <p:nvPr/>
          </p:nvSpPr>
          <p:spPr>
            <a:xfrm flipH="1">
              <a:off x="10238866" y="3022669"/>
              <a:ext cx="225929" cy="19669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6680" h="106680"/>
              <a:bevelB w="106680" h="106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2" name="Ellipse 321"/>
            <p:cNvSpPr/>
            <p:nvPr/>
          </p:nvSpPr>
          <p:spPr>
            <a:xfrm flipH="1">
              <a:off x="10118166" y="3814993"/>
              <a:ext cx="225929" cy="19669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6680" h="106680"/>
              <a:bevelB w="106680" h="106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3" name="Ellipse 322"/>
            <p:cNvSpPr/>
            <p:nvPr/>
          </p:nvSpPr>
          <p:spPr>
            <a:xfrm flipH="1">
              <a:off x="10406362" y="3512515"/>
              <a:ext cx="225929" cy="19669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6680" h="106680"/>
              <a:bevelB w="106680" h="106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4" name="Ellipse 323"/>
            <p:cNvSpPr/>
            <p:nvPr/>
          </p:nvSpPr>
          <p:spPr>
            <a:xfrm flipH="1">
              <a:off x="10895795" y="3722511"/>
              <a:ext cx="225929" cy="19669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6680" h="106680"/>
              <a:bevelB w="106680" h="106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5" name="Ellipse 324"/>
            <p:cNvSpPr/>
            <p:nvPr/>
          </p:nvSpPr>
          <p:spPr>
            <a:xfrm flipH="1">
              <a:off x="10331755" y="4286687"/>
              <a:ext cx="225929" cy="19669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6680" h="106680"/>
              <a:bevelB w="106680" h="106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6" name="Ellipse 325"/>
            <p:cNvSpPr/>
            <p:nvPr/>
          </p:nvSpPr>
          <p:spPr>
            <a:xfrm flipH="1">
              <a:off x="11258446" y="2882543"/>
              <a:ext cx="225929" cy="19669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6680" h="106680"/>
              <a:bevelB w="106680" h="106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7" name="Ellipse 326"/>
            <p:cNvSpPr/>
            <p:nvPr/>
          </p:nvSpPr>
          <p:spPr>
            <a:xfrm flipH="1">
              <a:off x="10901752" y="2555373"/>
              <a:ext cx="225929" cy="19669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6680" h="106680"/>
              <a:bevelB w="106680" h="106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8" name="Ellipse 327"/>
            <p:cNvSpPr/>
            <p:nvPr/>
          </p:nvSpPr>
          <p:spPr>
            <a:xfrm flipH="1">
              <a:off x="11372698" y="4801755"/>
              <a:ext cx="225929" cy="19669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6680" h="106680"/>
              <a:bevelB w="106680" h="106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9" name="Ellipse 328"/>
            <p:cNvSpPr/>
            <p:nvPr/>
          </p:nvSpPr>
          <p:spPr>
            <a:xfrm flipH="1">
              <a:off x="11016005" y="4474585"/>
              <a:ext cx="225929" cy="19669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6680" h="106680"/>
              <a:bevelB w="106680" h="106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0" name="Ellipse 329"/>
            <p:cNvSpPr/>
            <p:nvPr/>
          </p:nvSpPr>
          <p:spPr>
            <a:xfrm flipH="1">
              <a:off x="11458986" y="3824038"/>
              <a:ext cx="225929" cy="19669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6680" h="106680"/>
              <a:bevelB w="106680" h="106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1" name="Ellipse 330"/>
            <p:cNvSpPr/>
            <p:nvPr/>
          </p:nvSpPr>
          <p:spPr>
            <a:xfrm flipH="1">
              <a:off x="10923945" y="3422314"/>
              <a:ext cx="225929" cy="19669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6680" h="106680"/>
              <a:bevelB w="106680" h="106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2" name="Ellipse 331"/>
            <p:cNvSpPr/>
            <p:nvPr/>
          </p:nvSpPr>
          <p:spPr>
            <a:xfrm flipH="1">
              <a:off x="8203716" y="5201087"/>
              <a:ext cx="225929" cy="19669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6680" h="106680"/>
              <a:bevelB w="106680" h="106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3" name="Ellipse 332"/>
            <p:cNvSpPr/>
            <p:nvPr/>
          </p:nvSpPr>
          <p:spPr>
            <a:xfrm flipH="1">
              <a:off x="8195344" y="5526867"/>
              <a:ext cx="225929" cy="19669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6680" h="106680"/>
              <a:bevelB w="106680" h="106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4" name="ZoneTexte 263"/>
          <p:cNvSpPr txBox="1"/>
          <p:nvPr/>
        </p:nvSpPr>
        <p:spPr>
          <a:xfrm>
            <a:off x="219935" y="903852"/>
            <a:ext cx="7037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Calculation of </a:t>
            </a:r>
            <a:r>
              <a:rPr lang="en-US" b="1" dirty="0"/>
              <a:t>plasma/beam evolution </a:t>
            </a:r>
            <a:r>
              <a:rPr lang="en-US" dirty="0"/>
              <a:t>represented </a:t>
            </a:r>
            <a:endParaRPr lang="en-US" dirty="0" smtClean="0"/>
          </a:p>
          <a:p>
            <a:r>
              <a:rPr lang="en-US" dirty="0" smtClean="0"/>
              <a:t>by </a:t>
            </a:r>
            <a:r>
              <a:rPr lang="en-US" b="1" dirty="0"/>
              <a:t>macro-particles</a:t>
            </a:r>
            <a:r>
              <a:rPr lang="en-US" dirty="0"/>
              <a:t> (kinetic and relativistic</a:t>
            </a:r>
            <a:r>
              <a:rPr lang="en-US" dirty="0" smtClean="0"/>
              <a:t>)</a:t>
            </a:r>
          </a:p>
          <a:p>
            <a:endParaRPr lang="en-US" sz="1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Calculation of the </a:t>
            </a:r>
            <a:r>
              <a:rPr lang="en-US" b="1" dirty="0"/>
              <a:t>electromagnetic field </a:t>
            </a:r>
            <a:r>
              <a:rPr lang="en-US" dirty="0"/>
              <a:t>on a </a:t>
            </a:r>
            <a:r>
              <a:rPr lang="en-US" b="1" dirty="0"/>
              <a:t>mesh </a:t>
            </a:r>
            <a:endParaRPr lang="fr-FR" b="1" dirty="0"/>
          </a:p>
        </p:txBody>
      </p:sp>
      <p:sp>
        <p:nvSpPr>
          <p:cNvPr id="3" name="Rectangle 2"/>
          <p:cNvSpPr/>
          <p:nvPr/>
        </p:nvSpPr>
        <p:spPr>
          <a:xfrm>
            <a:off x="571842" y="6299573"/>
            <a:ext cx="95658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K. </a:t>
            </a:r>
            <a:r>
              <a:rPr lang="en-GB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Birdsall</a:t>
            </a:r>
            <a:r>
              <a:rPr lang="en-GB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A.B. Langdon </a:t>
            </a:r>
            <a:r>
              <a:rPr lang="en-GB" sz="16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Plasma Physics via Computer Simulation</a:t>
            </a:r>
            <a:r>
              <a:rPr lang="en-GB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Springer, </a:t>
            </a:r>
            <a:r>
              <a:rPr lang="en-GB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(1991).</a:t>
            </a:r>
            <a:endParaRPr lang="fr-FR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21425133" y="289560"/>
            <a:ext cx="4992632" cy="6010013"/>
            <a:chOff x="8361191" y="9619126"/>
            <a:chExt cx="4992632" cy="6010013"/>
          </a:xfrm>
        </p:grpSpPr>
        <p:grpSp>
          <p:nvGrpSpPr>
            <p:cNvPr id="205" name="Groupe 204"/>
            <p:cNvGrpSpPr/>
            <p:nvPr/>
          </p:nvGrpSpPr>
          <p:grpSpPr>
            <a:xfrm>
              <a:off x="8361191" y="10086222"/>
              <a:ext cx="4992632" cy="5102797"/>
              <a:chOff x="6979920" y="846972"/>
              <a:chExt cx="4992632" cy="5102797"/>
            </a:xfrm>
          </p:grpSpPr>
          <p:grpSp>
            <p:nvGrpSpPr>
              <p:cNvPr id="206" name="Groupe 205"/>
              <p:cNvGrpSpPr/>
              <p:nvPr/>
            </p:nvGrpSpPr>
            <p:grpSpPr>
              <a:xfrm>
                <a:off x="8938760" y="2703833"/>
                <a:ext cx="1154731" cy="1238204"/>
                <a:chOff x="7552247" y="3588646"/>
                <a:chExt cx="1154731" cy="1238204"/>
              </a:xfrm>
            </p:grpSpPr>
            <p:sp>
              <p:nvSpPr>
                <p:cNvPr id="247" name="Ellipse 246"/>
                <p:cNvSpPr/>
                <p:nvPr/>
              </p:nvSpPr>
              <p:spPr>
                <a:xfrm>
                  <a:off x="7552247" y="3791311"/>
                  <a:ext cx="1024477" cy="1035539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248" name="Rectangle 247"/>
                <p:cNvSpPr/>
                <p:nvPr/>
              </p:nvSpPr>
              <p:spPr>
                <a:xfrm>
                  <a:off x="8025602" y="3588646"/>
                  <a:ext cx="681376" cy="79810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9" name="ZoneTexte 248"/>
                    <p:cNvSpPr txBox="1"/>
                    <p:nvPr/>
                  </p:nvSpPr>
                  <p:spPr>
                    <a:xfrm>
                      <a:off x="7791628" y="4087464"/>
                      <a:ext cx="589867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fr-FR" sz="2400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oMath>
                        </m:oMathPara>
                      </a14:m>
                      <a:endParaRPr lang="fr-FR" sz="2400" dirty="0"/>
                    </a:p>
                  </p:txBody>
                </p:sp>
              </mc:Choice>
              <mc:Fallback xmlns="">
                <p:sp>
                  <p:nvSpPr>
                    <p:cNvPr id="232" name="ZoneTexte 23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791628" y="4087464"/>
                      <a:ext cx="589867" cy="461665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50" name="Triangle isocèle 249"/>
                <p:cNvSpPr/>
                <p:nvPr/>
              </p:nvSpPr>
              <p:spPr>
                <a:xfrm rot="5400000" flipH="1">
                  <a:off x="8011219" y="3689933"/>
                  <a:ext cx="239689" cy="210925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</p:grpSp>
          <p:sp>
            <p:nvSpPr>
              <p:cNvPr id="234" name="Ellipse 233"/>
              <p:cNvSpPr/>
              <p:nvPr/>
            </p:nvSpPr>
            <p:spPr>
              <a:xfrm>
                <a:off x="6979920" y="846972"/>
                <a:ext cx="4992632" cy="5102797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</p:grpSp>
        <p:grpSp>
          <p:nvGrpSpPr>
            <p:cNvPr id="251" name="Groupe 250"/>
            <p:cNvGrpSpPr/>
            <p:nvPr/>
          </p:nvGrpSpPr>
          <p:grpSpPr>
            <a:xfrm rot="8842846">
              <a:off x="12953929" y="13528813"/>
              <a:ext cx="386506" cy="509715"/>
              <a:chOff x="10443301" y="1593127"/>
              <a:chExt cx="386506" cy="509715"/>
            </a:xfrm>
          </p:grpSpPr>
          <p:sp>
            <p:nvSpPr>
              <p:cNvPr id="252" name="Rectangle 251"/>
              <p:cNvSpPr/>
              <p:nvPr/>
            </p:nvSpPr>
            <p:spPr>
              <a:xfrm>
                <a:off x="10540985" y="1798567"/>
                <a:ext cx="288822" cy="3042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  <p:sp>
            <p:nvSpPr>
              <p:cNvPr id="253" name="Rectangle 252"/>
              <p:cNvSpPr/>
              <p:nvPr/>
            </p:nvSpPr>
            <p:spPr>
              <a:xfrm>
                <a:off x="10443301" y="1593127"/>
                <a:ext cx="288822" cy="3042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  <p:sp>
            <p:nvSpPr>
              <p:cNvPr id="254" name="Triangle isocèle 253"/>
              <p:cNvSpPr/>
              <p:nvPr/>
            </p:nvSpPr>
            <p:spPr>
              <a:xfrm rot="3930944" flipH="1">
                <a:off x="10464507" y="1845881"/>
                <a:ext cx="239689" cy="210925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</p:grpSp>
        <p:grpSp>
          <p:nvGrpSpPr>
            <p:cNvPr id="255" name="Groupe 254"/>
            <p:cNvGrpSpPr/>
            <p:nvPr/>
          </p:nvGrpSpPr>
          <p:grpSpPr>
            <a:xfrm rot="19422145">
              <a:off x="8383967" y="11213007"/>
              <a:ext cx="386506" cy="509715"/>
              <a:chOff x="10443301" y="1593127"/>
              <a:chExt cx="386506" cy="509715"/>
            </a:xfrm>
          </p:grpSpPr>
          <p:sp>
            <p:nvSpPr>
              <p:cNvPr id="256" name="Rectangle 255"/>
              <p:cNvSpPr/>
              <p:nvPr/>
            </p:nvSpPr>
            <p:spPr>
              <a:xfrm>
                <a:off x="10540985" y="1798567"/>
                <a:ext cx="288822" cy="3042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  <p:sp>
            <p:nvSpPr>
              <p:cNvPr id="257" name="Rectangle 256"/>
              <p:cNvSpPr/>
              <p:nvPr/>
            </p:nvSpPr>
            <p:spPr>
              <a:xfrm>
                <a:off x="10443301" y="1593127"/>
                <a:ext cx="288822" cy="3042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  <p:sp>
            <p:nvSpPr>
              <p:cNvPr id="262" name="Triangle isocèle 261"/>
              <p:cNvSpPr/>
              <p:nvPr/>
            </p:nvSpPr>
            <p:spPr>
              <a:xfrm rot="3930944" flipH="1">
                <a:off x="10464507" y="1845881"/>
                <a:ext cx="239689" cy="210925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3" name="ZoneTexte 262"/>
                <p:cNvSpPr txBox="1"/>
                <p:nvPr/>
              </p:nvSpPr>
              <p:spPr>
                <a:xfrm>
                  <a:off x="8622754" y="9619126"/>
                  <a:ext cx="4464000" cy="1837939"/>
                </a:xfrm>
                <a:prstGeom prst="rect">
                  <a:avLst/>
                </a:prstGeom>
                <a:solidFill>
                  <a:srgbClr val="FFF5D6"/>
                </a:solidFill>
                <a:ln w="38100">
                  <a:solidFill>
                    <a:srgbClr val="0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b="1" dirty="0" smtClean="0"/>
                    <a:t>Equations du mouvement </a:t>
                  </a:r>
                  <a:r>
                    <a:rPr lang="fr-FR" dirty="0" smtClean="0"/>
                    <a:t>résolues</a:t>
                  </a:r>
                  <a:endParaRPr lang="fr-FR" dirty="0"/>
                </a:p>
                <a:p>
                  <a:pPr algn="ctr"/>
                  <a:r>
                    <a:rPr lang="fr-FR" dirty="0"/>
                    <a:t>aux </a:t>
                  </a:r>
                  <a:r>
                    <a:rPr lang="fr-FR" dirty="0" smtClean="0"/>
                    <a:t>coordonnées </a:t>
                  </a:r>
                  <a:r>
                    <a:rPr lang="fr-FR" dirty="0"/>
                    <a:t>des </a:t>
                  </a:r>
                  <a:r>
                    <a:rPr lang="fr-FR" b="1" dirty="0" smtClean="0"/>
                    <a:t>macro-particules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= 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den>
                        </m:f>
                      </m:oMath>
                    </m:oMathPara>
                  </a14:m>
                  <a:endParaRPr lang="fr-FR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fr-F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𝑬</m:t>
                            </m:r>
                            <m:d>
                              <m:dPr>
                                <m:ctrlPr>
                                  <a:rPr lang="fr-FR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num>
                              <m:den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den>
                            </m:f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  <m:d>
                              <m:dPr>
                                <m:ctrlPr>
                                  <a:rPr lang="fr-FR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fr-FR" dirty="0" smtClean="0"/>
                </a:p>
              </p:txBody>
            </p:sp>
          </mc:Choice>
          <mc:Fallback xmlns="">
            <p:sp>
              <p:nvSpPr>
                <p:cNvPr id="263" name="ZoneTexte 2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22754" y="9619126"/>
                  <a:ext cx="4464000" cy="1837939"/>
                </a:xfrm>
                <a:prstGeom prst="rect">
                  <a:avLst/>
                </a:prstGeom>
                <a:blipFill>
                  <a:blip r:embed="rId12"/>
                  <a:stretch>
                    <a:fillRect t="-977"/>
                  </a:stretch>
                </a:blipFill>
                <a:ln w="3810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5" name="ZoneTexte 274"/>
                <p:cNvSpPr txBox="1"/>
                <p:nvPr/>
              </p:nvSpPr>
              <p:spPr>
                <a:xfrm>
                  <a:off x="8632279" y="13789539"/>
                  <a:ext cx="4464000" cy="1839600"/>
                </a:xfrm>
                <a:prstGeom prst="rect">
                  <a:avLst/>
                </a:prstGeom>
                <a:solidFill>
                  <a:srgbClr val="D7FFDF"/>
                </a:solidFill>
                <a:ln w="38100">
                  <a:solidFill>
                    <a:srgbClr val="0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b="1" dirty="0"/>
                    <a:t>Equations de Maxwell </a:t>
                  </a:r>
                  <a:r>
                    <a:rPr lang="fr-FR" dirty="0" smtClean="0"/>
                    <a:t>résolues</a:t>
                  </a:r>
                  <a:endParaRPr lang="fr-FR" dirty="0"/>
                </a:p>
                <a:p>
                  <a:pPr algn="ctr"/>
                  <a:r>
                    <a:rPr lang="fr-FR" dirty="0"/>
                    <a:t>aux </a:t>
                  </a:r>
                  <a:r>
                    <a:rPr lang="fr-FR" dirty="0" smtClean="0"/>
                    <a:t>coordonnées </a:t>
                  </a:r>
                  <a:r>
                    <a:rPr lang="fr-FR" dirty="0"/>
                    <a:t>du</a:t>
                  </a:r>
                  <a:r>
                    <a:rPr lang="fr-FR" b="1" dirty="0"/>
                    <a:t> </a:t>
                  </a:r>
                  <a:r>
                    <a:rPr lang="fr-FR" b="1" dirty="0" smtClean="0"/>
                    <a:t>maillage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= −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𝜵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oMath>
                    </m:oMathPara>
                  </a14:m>
                  <a:endParaRPr lang="fr-FR" b="1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𝜵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−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𝑱</m:t>
                        </m:r>
                      </m:oMath>
                    </m:oMathPara>
                  </a14:m>
                  <a:endParaRPr lang="fr-FR" b="1" dirty="0" smtClean="0"/>
                </a:p>
              </p:txBody>
            </p:sp>
          </mc:Choice>
          <mc:Fallback xmlns="">
            <p:sp>
              <p:nvSpPr>
                <p:cNvPr id="275" name="ZoneTexte 27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32279" y="13789539"/>
                  <a:ext cx="4464000" cy="1839600"/>
                </a:xfrm>
                <a:prstGeom prst="rect">
                  <a:avLst/>
                </a:prstGeom>
                <a:blipFill>
                  <a:blip r:embed="rId13"/>
                  <a:stretch>
                    <a:fillRect t="-977"/>
                  </a:stretch>
                </a:blipFill>
                <a:ln w="3810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e 15"/>
          <p:cNvGrpSpPr/>
          <p:nvPr/>
        </p:nvGrpSpPr>
        <p:grpSpPr>
          <a:xfrm>
            <a:off x="4576935" y="960492"/>
            <a:ext cx="7516733" cy="5310088"/>
            <a:chOff x="4424531" y="960492"/>
            <a:chExt cx="7516733" cy="5310088"/>
          </a:xfrm>
        </p:grpSpPr>
        <p:sp>
          <p:nvSpPr>
            <p:cNvPr id="319" name="Ellipse 318"/>
            <p:cNvSpPr/>
            <p:nvPr/>
          </p:nvSpPr>
          <p:spPr>
            <a:xfrm>
              <a:off x="5663043" y="1171265"/>
              <a:ext cx="5040000" cy="504000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grpSp>
          <p:nvGrpSpPr>
            <p:cNvPr id="12" name="Groupe 11"/>
            <p:cNvGrpSpPr/>
            <p:nvPr/>
          </p:nvGrpSpPr>
          <p:grpSpPr>
            <a:xfrm rot="17835675">
              <a:off x="10526755" y="3059905"/>
              <a:ext cx="433391" cy="479908"/>
              <a:chOff x="12816747" y="5297854"/>
              <a:chExt cx="433391" cy="479908"/>
            </a:xfrm>
          </p:grpSpPr>
          <p:sp>
            <p:nvSpPr>
              <p:cNvPr id="310" name="Rectangle 309"/>
              <p:cNvSpPr/>
              <p:nvPr/>
            </p:nvSpPr>
            <p:spPr>
              <a:xfrm rot="9958289">
                <a:off x="12816747" y="5297854"/>
                <a:ext cx="288822" cy="3042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  <p:sp>
            <p:nvSpPr>
              <p:cNvPr id="314" name="Rectangle 313"/>
              <p:cNvSpPr/>
              <p:nvPr/>
            </p:nvSpPr>
            <p:spPr>
              <a:xfrm rot="9958289">
                <a:off x="12961316" y="5473487"/>
                <a:ext cx="288822" cy="3042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  <p:sp>
            <p:nvSpPr>
              <p:cNvPr id="315" name="Triangle isocèle 314"/>
              <p:cNvSpPr/>
              <p:nvPr/>
            </p:nvSpPr>
            <p:spPr>
              <a:xfrm rot="13889233" flipH="1">
                <a:off x="12939189" y="5319415"/>
                <a:ext cx="239689" cy="210925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</p:grpSp>
        <p:grpSp>
          <p:nvGrpSpPr>
            <p:cNvPr id="317" name="Groupe 316"/>
            <p:cNvGrpSpPr/>
            <p:nvPr/>
          </p:nvGrpSpPr>
          <p:grpSpPr>
            <a:xfrm>
              <a:off x="7683202" y="2996408"/>
              <a:ext cx="1154731" cy="1238204"/>
              <a:chOff x="7552247" y="3588646"/>
              <a:chExt cx="1154731" cy="1238204"/>
            </a:xfrm>
          </p:grpSpPr>
          <p:sp>
            <p:nvSpPr>
              <p:cNvPr id="338" name="Ellipse 337"/>
              <p:cNvSpPr/>
              <p:nvPr/>
            </p:nvSpPr>
            <p:spPr>
              <a:xfrm>
                <a:off x="7552247" y="3791311"/>
                <a:ext cx="1024477" cy="1035539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  <p:sp>
            <p:nvSpPr>
              <p:cNvPr id="339" name="Rectangle 338"/>
              <p:cNvSpPr/>
              <p:nvPr/>
            </p:nvSpPr>
            <p:spPr>
              <a:xfrm>
                <a:off x="8025602" y="3588646"/>
                <a:ext cx="681376" cy="7981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0" name="ZoneTexte 339"/>
                  <p:cNvSpPr txBox="1"/>
                  <p:nvPr/>
                </p:nvSpPr>
                <p:spPr>
                  <a:xfrm>
                    <a:off x="7791628" y="4087464"/>
                    <a:ext cx="589867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fr-FR" sz="2400" dirty="0"/>
                  </a:p>
                </p:txBody>
              </p:sp>
            </mc:Choice>
            <mc:Fallback xmlns="">
              <p:sp>
                <p:nvSpPr>
                  <p:cNvPr id="232" name="ZoneTexte 2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91628" y="4087464"/>
                    <a:ext cx="589867" cy="46166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41" name="Triangle isocèle 340"/>
              <p:cNvSpPr/>
              <p:nvPr/>
            </p:nvSpPr>
            <p:spPr>
              <a:xfrm rot="5400000" flipH="1">
                <a:off x="8011219" y="3689933"/>
                <a:ext cx="239689" cy="210925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7" name="ZoneTexte 336"/>
                <p:cNvSpPr txBox="1"/>
                <p:nvPr/>
              </p:nvSpPr>
              <p:spPr>
                <a:xfrm>
                  <a:off x="9424864" y="3353900"/>
                  <a:ext cx="2516400" cy="523220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38100">
                  <a:solidFill>
                    <a:srgbClr val="0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b="1" dirty="0" err="1" smtClean="0"/>
                    <a:t>Current</a:t>
                  </a:r>
                  <a:r>
                    <a:rPr lang="fr-FR" sz="1400" b="1" dirty="0" smtClean="0"/>
                    <a:t> </a:t>
                  </a:r>
                  <a:r>
                    <a:rPr lang="fr-FR" sz="1400" b="1" dirty="0" err="1" smtClean="0"/>
                    <a:t>deposition</a:t>
                  </a:r>
                  <a:r>
                    <a:rPr lang="fr-FR" sz="1400" b="1" dirty="0" smtClean="0"/>
                    <a:t>,</a:t>
                  </a:r>
                </a:p>
                <a:p>
                  <a:pPr algn="ctr"/>
                  <a:r>
                    <a:rPr lang="fr-FR" sz="1400" dirty="0" err="1" smtClean="0"/>
                    <a:t>determine</a:t>
                  </a:r>
                  <a:r>
                    <a:rPr lang="fr-FR" sz="1400" b="1" dirty="0" smtClean="0"/>
                    <a:t> </a:t>
                  </a:r>
                  <a14:m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𝑱</m:t>
                      </m:r>
                    </m:oMath>
                  </a14:m>
                  <a:r>
                    <a:rPr lang="fr-FR" sz="1400" b="1" dirty="0" smtClean="0"/>
                    <a:t> </a:t>
                  </a:r>
                  <a:r>
                    <a:rPr lang="fr-FR" sz="1400" dirty="0" err="1" smtClean="0"/>
                    <a:t>from</a:t>
                  </a:r>
                  <a:r>
                    <a:rPr lang="fr-FR" sz="1400" b="1" dirty="0" smtClean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fr-FR" sz="14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fr-FR" sz="14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fr-FR" sz="1400" b="1" dirty="0" smtClean="0"/>
                    <a:t> </a:t>
                  </a:r>
                </a:p>
              </p:txBody>
            </p:sp>
          </mc:Choice>
          <mc:Fallback xmlns="">
            <p:sp>
              <p:nvSpPr>
                <p:cNvPr id="337" name="ZoneTexte 3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24864" y="3353900"/>
                  <a:ext cx="2516400" cy="523220"/>
                </a:xfrm>
                <a:prstGeom prst="rect">
                  <a:avLst/>
                </a:prstGeom>
                <a:blipFill>
                  <a:blip r:embed="rId14"/>
                  <a:stretch>
                    <a:fillRect b="-7609"/>
                  </a:stretch>
                </a:blipFill>
                <a:ln w="3810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43" name="Groupe 342"/>
            <p:cNvGrpSpPr/>
            <p:nvPr/>
          </p:nvGrpSpPr>
          <p:grpSpPr>
            <a:xfrm rot="21147203">
              <a:off x="9875890" y="5186560"/>
              <a:ext cx="433391" cy="479908"/>
              <a:chOff x="12816747" y="5297854"/>
              <a:chExt cx="433391" cy="479908"/>
            </a:xfrm>
          </p:grpSpPr>
          <p:sp>
            <p:nvSpPr>
              <p:cNvPr id="344" name="Rectangle 343"/>
              <p:cNvSpPr/>
              <p:nvPr/>
            </p:nvSpPr>
            <p:spPr>
              <a:xfrm rot="9958289">
                <a:off x="12816747" y="5297854"/>
                <a:ext cx="288822" cy="3042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  <p:sp>
            <p:nvSpPr>
              <p:cNvPr id="345" name="Rectangle 344"/>
              <p:cNvSpPr/>
              <p:nvPr/>
            </p:nvSpPr>
            <p:spPr>
              <a:xfrm rot="9958289">
                <a:off x="12961316" y="5473487"/>
                <a:ext cx="288822" cy="3042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  <p:sp>
            <p:nvSpPr>
              <p:cNvPr id="346" name="Triangle isocèle 345"/>
              <p:cNvSpPr/>
              <p:nvPr/>
            </p:nvSpPr>
            <p:spPr>
              <a:xfrm rot="13889233" flipH="1">
                <a:off x="12939189" y="5319415"/>
                <a:ext cx="239689" cy="210925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</p:grpSp>
        <p:grpSp>
          <p:nvGrpSpPr>
            <p:cNvPr id="348" name="Groupe 347"/>
            <p:cNvGrpSpPr/>
            <p:nvPr/>
          </p:nvGrpSpPr>
          <p:grpSpPr>
            <a:xfrm rot="7143153">
              <a:off x="5382285" y="3679634"/>
              <a:ext cx="433391" cy="479908"/>
              <a:chOff x="12816747" y="5297854"/>
              <a:chExt cx="433391" cy="479908"/>
            </a:xfrm>
          </p:grpSpPr>
          <p:sp>
            <p:nvSpPr>
              <p:cNvPr id="349" name="Rectangle 348"/>
              <p:cNvSpPr/>
              <p:nvPr/>
            </p:nvSpPr>
            <p:spPr>
              <a:xfrm rot="9958289">
                <a:off x="12816747" y="5297854"/>
                <a:ext cx="288822" cy="3042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  <p:sp>
            <p:nvSpPr>
              <p:cNvPr id="350" name="Rectangle 349"/>
              <p:cNvSpPr/>
              <p:nvPr/>
            </p:nvSpPr>
            <p:spPr>
              <a:xfrm rot="9958289">
                <a:off x="12961316" y="5473487"/>
                <a:ext cx="288822" cy="3042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  <p:sp>
            <p:nvSpPr>
              <p:cNvPr id="351" name="Triangle isocèle 350"/>
              <p:cNvSpPr/>
              <p:nvPr/>
            </p:nvSpPr>
            <p:spPr>
              <a:xfrm rot="13889233" flipH="1">
                <a:off x="12939189" y="5319415"/>
                <a:ext cx="239689" cy="210925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</p:grpSp>
        <p:grpSp>
          <p:nvGrpSpPr>
            <p:cNvPr id="352" name="Groupe 351"/>
            <p:cNvGrpSpPr/>
            <p:nvPr/>
          </p:nvGrpSpPr>
          <p:grpSpPr>
            <a:xfrm rot="10989511">
              <a:off x="6250095" y="1533262"/>
              <a:ext cx="433391" cy="479908"/>
              <a:chOff x="12816747" y="5297854"/>
              <a:chExt cx="433391" cy="479908"/>
            </a:xfrm>
          </p:grpSpPr>
          <p:sp>
            <p:nvSpPr>
              <p:cNvPr id="353" name="Rectangle 352"/>
              <p:cNvSpPr/>
              <p:nvPr/>
            </p:nvSpPr>
            <p:spPr>
              <a:xfrm rot="9958289">
                <a:off x="12816747" y="5297854"/>
                <a:ext cx="288822" cy="3042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  <p:sp>
            <p:nvSpPr>
              <p:cNvPr id="354" name="Rectangle 353"/>
              <p:cNvSpPr/>
              <p:nvPr/>
            </p:nvSpPr>
            <p:spPr>
              <a:xfrm rot="9958289">
                <a:off x="12961316" y="5473487"/>
                <a:ext cx="288822" cy="3042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  <p:sp>
            <p:nvSpPr>
              <p:cNvPr id="355" name="Triangle isocèle 354"/>
              <p:cNvSpPr/>
              <p:nvPr/>
            </p:nvSpPr>
            <p:spPr>
              <a:xfrm rot="13889233" flipH="1">
                <a:off x="12939189" y="5319415"/>
                <a:ext cx="239689" cy="210925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6" name="ZoneTexte 355"/>
                <p:cNvSpPr txBox="1"/>
                <p:nvPr/>
              </p:nvSpPr>
              <p:spPr>
                <a:xfrm>
                  <a:off x="4424531" y="3338535"/>
                  <a:ext cx="2517048" cy="523220"/>
                </a:xfrm>
                <a:prstGeom prst="rect">
                  <a:avLst/>
                </a:prstGeom>
                <a:solidFill>
                  <a:srgbClr val="D7FFDF"/>
                </a:solidFill>
                <a:ln w="38100">
                  <a:solidFill>
                    <a:srgbClr val="0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b="1" dirty="0" smtClean="0"/>
                    <a:t>Field interpolation</a:t>
                  </a:r>
                </a:p>
                <a:p>
                  <a:pPr algn="ctr"/>
                  <a:r>
                    <a:rPr lang="fr-FR" sz="1400" dirty="0" err="1" smtClean="0"/>
                    <a:t>determine</a:t>
                  </a:r>
                  <a:r>
                    <a:rPr lang="fr-FR" sz="1400" dirty="0" smtClean="0"/>
                    <a:t> </a:t>
                  </a:r>
                  <a14:m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lang="fr-FR" sz="1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FR" sz="1400" b="1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fr-FR" sz="1400" b="1" dirty="0" smtClean="0"/>
                    <a:t> </a:t>
                  </a:r>
                  <a:r>
                    <a:rPr lang="fr-FR" sz="1400" dirty="0" smtClean="0"/>
                    <a:t>and</a:t>
                  </a:r>
                  <a:r>
                    <a:rPr lang="fr-FR" sz="1400" b="1" dirty="0" smtClean="0"/>
                    <a:t> </a:t>
                  </a:r>
                  <a14:m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fr-FR" sz="14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sz="1400" b="1" dirty="0" smtClean="0"/>
                </a:p>
              </p:txBody>
            </p:sp>
          </mc:Choice>
          <mc:Fallback xmlns="">
            <p:sp>
              <p:nvSpPr>
                <p:cNvPr id="356" name="ZoneTexte 3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4531" y="3338535"/>
                  <a:ext cx="2517048" cy="523220"/>
                </a:xfrm>
                <a:prstGeom prst="rect">
                  <a:avLst/>
                </a:prstGeom>
                <a:blipFill>
                  <a:blip r:embed="rId15"/>
                  <a:stretch>
                    <a:fillRect b="-7692"/>
                  </a:stretch>
                </a:blipFill>
                <a:ln w="3810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7" name="ZoneTexte 356"/>
                <p:cNvSpPr txBox="1"/>
                <p:nvPr/>
              </p:nvSpPr>
              <p:spPr>
                <a:xfrm>
                  <a:off x="6549047" y="960492"/>
                  <a:ext cx="3434400" cy="152541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rgbClr val="0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b="1" dirty="0" smtClean="0"/>
                    <a:t>Particle push</a:t>
                  </a:r>
                </a:p>
                <a:p>
                  <a:pPr algn="ctr"/>
                  <a:r>
                    <a:rPr lang="fr-FR" sz="1400" dirty="0" smtClean="0"/>
                    <a:t>Update of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fr-FR" sz="1400" dirty="0" smtClean="0"/>
                    <a:t> and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fr-FR" sz="1400" dirty="0" smtClean="0"/>
                    <a:t> knowing </a:t>
                  </a:r>
                  <a14:m>
                    <m:oMath xmlns:m="http://schemas.openxmlformats.org/officeDocument/2006/math">
                      <m:r>
                        <a:rPr lang="fr-FR" sz="1400" b="1" i="1" dirty="0">
                          <a:latin typeface="Cambria Math" panose="02040503050406030204" pitchFamily="18" charset="0"/>
                        </a:rPr>
                        <m:t>𝑬</m:t>
                      </m:r>
                    </m:oMath>
                  </a14:m>
                  <a:r>
                    <a:rPr lang="fr-FR" sz="1400" dirty="0"/>
                    <a:t> and </a:t>
                  </a:r>
                  <a14:m>
                    <m:oMath xmlns:m="http://schemas.openxmlformats.org/officeDocument/2006/math">
                      <m:r>
                        <a:rPr lang="fr-FR" sz="1400" b="1" i="1" dirty="0">
                          <a:latin typeface="Cambria Math" panose="02040503050406030204" pitchFamily="18" charset="0"/>
                        </a:rPr>
                        <m:t>𝑩</m:t>
                      </m:r>
                    </m:oMath>
                  </a14:m>
                  <a:r>
                    <a:rPr lang="fr-FR" sz="1400" dirty="0"/>
                    <a:t>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 = </m:t>
                        </m:r>
                        <m:f>
                          <m:f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fr-FR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fr-FR" sz="14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fr-FR" sz="140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fr-FR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fr-FR" sz="1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fr-FR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400" b="1" i="1">
                                <a:latin typeface="Cambria Math" panose="02040503050406030204" pitchFamily="18" charset="0"/>
                              </a:rPr>
                              <m:t>𝑬</m:t>
                            </m:r>
                            <m:d>
                              <m:dPr>
                                <m:ctrlP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sz="1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fr-FR" sz="1400" b="1" i="1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+ </m:t>
                            </m:r>
                            <m:f>
                              <m:fPr>
                                <m:ctrlPr>
                                  <a:rPr lang="fr-FR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b="1" i="1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fr-FR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400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fr-FR" sz="14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fr-FR" sz="1400" b="1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  <m:d>
                              <m:dPr>
                                <m:ctrlP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sz="1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fr-FR" sz="1400" b="1" i="1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oMath>
                    </m:oMathPara>
                  </a14:m>
                  <a:endParaRPr lang="fr-FR" sz="1400" dirty="0" smtClean="0"/>
                </a:p>
              </p:txBody>
            </p:sp>
          </mc:Choice>
          <mc:Fallback xmlns="">
            <p:sp>
              <p:nvSpPr>
                <p:cNvPr id="357" name="ZoneTexte 3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9047" y="960492"/>
                  <a:ext cx="3434400" cy="1525418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3810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8" name="ZoneTexte 357"/>
                <p:cNvSpPr txBox="1"/>
                <p:nvPr/>
              </p:nvSpPr>
              <p:spPr>
                <a:xfrm>
                  <a:off x="6563263" y="4929315"/>
                  <a:ext cx="3434888" cy="134126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8100">
                  <a:solidFill>
                    <a:srgbClr val="0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CA" sz="1400" b="1" dirty="0" smtClean="0"/>
                    <a:t>Electromagnetic</a:t>
                  </a:r>
                  <a:r>
                    <a:rPr lang="fr-FR" sz="1400" b="1" dirty="0" smtClean="0"/>
                    <a:t> </a:t>
                  </a:r>
                  <a:r>
                    <a:rPr lang="en-US" sz="1400" b="1" dirty="0" smtClean="0"/>
                    <a:t>field</a:t>
                  </a:r>
                  <a:r>
                    <a:rPr lang="fr-FR" sz="1400" b="1" dirty="0" smtClean="0"/>
                    <a:t> at </a:t>
                  </a:r>
                  <a:r>
                    <a:rPr lang="en-US" sz="1400" b="1" dirty="0" smtClean="0"/>
                    <a:t>mesh</a:t>
                  </a:r>
                  <a:r>
                    <a:rPr lang="fr-FR" sz="1400" b="1" dirty="0" smtClean="0"/>
                    <a:t> </a:t>
                  </a:r>
                  <a:r>
                    <a:rPr lang="en-CA" sz="1400" b="1" dirty="0" smtClean="0"/>
                    <a:t>nodes</a:t>
                  </a:r>
                </a:p>
                <a:p>
                  <a:pPr algn="ctr"/>
                  <a:r>
                    <a:rPr lang="fr-FR" sz="1400" dirty="0" smtClean="0"/>
                    <a:t>Update of </a:t>
                  </a:r>
                  <a14:m>
                    <m:oMath xmlns:m="http://schemas.openxmlformats.org/officeDocument/2006/math">
                      <m:r>
                        <a:rPr lang="fr-FR" sz="1400" b="1" i="1" dirty="0" smtClean="0">
                          <a:latin typeface="Cambria Math" panose="02040503050406030204" pitchFamily="18" charset="0"/>
                        </a:rPr>
                        <m:t>𝑬</m:t>
                      </m:r>
                    </m:oMath>
                  </a14:m>
                  <a:r>
                    <a:rPr lang="fr-FR" sz="1400" dirty="0" smtClean="0"/>
                    <a:t> and </a:t>
                  </a:r>
                  <a14:m>
                    <m:oMath xmlns:m="http://schemas.openxmlformats.org/officeDocument/2006/math">
                      <m:r>
                        <a:rPr lang="fr-FR" sz="1400" b="1" i="1" dirty="0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a14:m>
                  <a:r>
                    <a:rPr lang="fr-FR" sz="1400" dirty="0" smtClean="0"/>
                    <a:t> </a:t>
                  </a:r>
                  <a:r>
                    <a:rPr lang="fr-FR" sz="1400" dirty="0" err="1" smtClean="0"/>
                    <a:t>knowing</a:t>
                  </a:r>
                  <a:r>
                    <a:rPr lang="fr-FR" sz="1400" dirty="0" smtClean="0"/>
                    <a:t> </a:t>
                  </a:r>
                  <a14:m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𝑱</m:t>
                      </m:r>
                    </m:oMath>
                  </a14:m>
                  <a:endParaRPr lang="fr-FR" sz="1400" b="1" dirty="0" smtClean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fr-FR" sz="14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num>
                          <m:den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 = −</m:t>
                        </m:r>
                        <m:r>
                          <a:rPr lang="fr-FR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𝜵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FR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oMath>
                    </m:oMathPara>
                  </a14:m>
                  <a:endParaRPr lang="fr-FR" sz="1400" b="1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fr-FR" sz="1400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num>
                          <m:den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𝜵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FR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−</m:t>
                        </m:r>
                        <m:sSub>
                          <m:sSub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𝑱</m:t>
                        </m:r>
                      </m:oMath>
                    </m:oMathPara>
                  </a14:m>
                  <a:endParaRPr lang="fr-FR" sz="1400" b="1" dirty="0" smtClean="0"/>
                </a:p>
              </p:txBody>
            </p:sp>
          </mc:Choice>
          <mc:Fallback xmlns="">
            <p:sp>
              <p:nvSpPr>
                <p:cNvPr id="358" name="ZoneTexte 3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3263" y="4929315"/>
                  <a:ext cx="3434888" cy="134126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3810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2536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26</a:t>
            </a:fld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4981" y="63366"/>
            <a:ext cx="10728325" cy="871827"/>
          </a:xfrm>
        </p:spPr>
        <p:txBody>
          <a:bodyPr/>
          <a:lstStyle/>
          <a:p>
            <a:r>
              <a:rPr lang="fr-FR" dirty="0" smtClean="0"/>
              <a:t>3D quasi-</a:t>
            </a:r>
            <a:r>
              <a:rPr lang="fr-FR" dirty="0" err="1" smtClean="0"/>
              <a:t>static</a:t>
            </a:r>
            <a:r>
              <a:rPr lang="fr-FR" dirty="0" smtClean="0"/>
              <a:t> </a:t>
            </a:r>
            <a:r>
              <a:rPr lang="fr-FR" dirty="0" err="1" smtClean="0"/>
              <a:t>doube</a:t>
            </a:r>
            <a:r>
              <a:rPr lang="fr-FR" dirty="0" smtClean="0"/>
              <a:t> PIC </a:t>
            </a:r>
            <a:r>
              <a:rPr lang="fr-FR" dirty="0" err="1" smtClean="0"/>
              <a:t>loop</a:t>
            </a:r>
            <a:endParaRPr lang="fr-FR" dirty="0"/>
          </a:p>
        </p:txBody>
      </p:sp>
      <p:sp>
        <p:nvSpPr>
          <p:cNvPr id="35" name="Ellipse 34"/>
          <p:cNvSpPr/>
          <p:nvPr/>
        </p:nvSpPr>
        <p:spPr>
          <a:xfrm>
            <a:off x="1960708" y="690316"/>
            <a:ext cx="7920000" cy="576000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grpSp>
        <p:nvGrpSpPr>
          <p:cNvPr id="14" name="Groupe 13"/>
          <p:cNvGrpSpPr/>
          <p:nvPr/>
        </p:nvGrpSpPr>
        <p:grpSpPr>
          <a:xfrm>
            <a:off x="4322783" y="2881277"/>
            <a:ext cx="1154731" cy="1238204"/>
            <a:chOff x="8436027" y="3076611"/>
            <a:chExt cx="1154731" cy="1238204"/>
          </a:xfrm>
        </p:grpSpPr>
        <p:sp>
          <p:nvSpPr>
            <p:cNvPr id="132" name="Ellipse 131"/>
            <p:cNvSpPr/>
            <p:nvPr/>
          </p:nvSpPr>
          <p:spPr>
            <a:xfrm>
              <a:off x="8436027" y="3279276"/>
              <a:ext cx="1024477" cy="1035539"/>
            </a:xfrm>
            <a:prstGeom prst="ellipse">
              <a:avLst/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8909382" y="3076611"/>
              <a:ext cx="681376" cy="798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ZoneTexte 133"/>
                <p:cNvSpPr txBox="1"/>
                <p:nvPr/>
              </p:nvSpPr>
              <p:spPr>
                <a:xfrm>
                  <a:off x="8675408" y="3575429"/>
                  <a:ext cx="58986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 sz="2400" b="0" i="0" smtClean="0">
                            <a:latin typeface="Cambria Math" panose="02040503050406030204" pitchFamily="18" charset="0"/>
                          </a:rPr>
                          <m:t>Δs</m:t>
                        </m:r>
                      </m:oMath>
                    </m:oMathPara>
                  </a14:m>
                  <a:endParaRPr lang="fr-FR" sz="2400" dirty="0"/>
                </a:p>
              </p:txBody>
            </p:sp>
          </mc:Choice>
          <mc:Fallback xmlns="">
            <p:sp>
              <p:nvSpPr>
                <p:cNvPr id="134" name="ZoneTexte 1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5408" y="3575429"/>
                  <a:ext cx="589867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5" name="Triangle isocèle 134"/>
            <p:cNvSpPr/>
            <p:nvPr/>
          </p:nvSpPr>
          <p:spPr>
            <a:xfrm rot="5400000" flipH="1">
              <a:off x="8894999" y="3177898"/>
              <a:ext cx="239689" cy="210925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</p:grpSp>
      <p:grpSp>
        <p:nvGrpSpPr>
          <p:cNvPr id="155" name="Groupe 154"/>
          <p:cNvGrpSpPr/>
          <p:nvPr/>
        </p:nvGrpSpPr>
        <p:grpSpPr>
          <a:xfrm rot="15855025">
            <a:off x="8702236" y="1392084"/>
            <a:ext cx="433391" cy="479908"/>
            <a:chOff x="12816747" y="5297854"/>
            <a:chExt cx="433391" cy="479908"/>
          </a:xfrm>
        </p:grpSpPr>
        <p:sp>
          <p:nvSpPr>
            <p:cNvPr id="156" name="Rectangle 155"/>
            <p:cNvSpPr/>
            <p:nvPr/>
          </p:nvSpPr>
          <p:spPr>
            <a:xfrm rot="9958289">
              <a:off x="12816747" y="5297854"/>
              <a:ext cx="288822" cy="304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57" name="Rectangle 156"/>
            <p:cNvSpPr/>
            <p:nvPr/>
          </p:nvSpPr>
          <p:spPr>
            <a:xfrm rot="9958289">
              <a:off x="12961316" y="5473487"/>
              <a:ext cx="288822" cy="304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58" name="Triangle isocèle 157"/>
            <p:cNvSpPr/>
            <p:nvPr/>
          </p:nvSpPr>
          <p:spPr>
            <a:xfrm rot="13889233" flipH="1">
              <a:off x="12939189" y="5319415"/>
              <a:ext cx="239689" cy="210925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</p:grpSp>
      <p:sp>
        <p:nvSpPr>
          <p:cNvPr id="166" name="Ellipse 165"/>
          <p:cNvSpPr/>
          <p:nvPr/>
        </p:nvSpPr>
        <p:spPr>
          <a:xfrm rot="3583493">
            <a:off x="7214949" y="1722334"/>
            <a:ext cx="3600000" cy="360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grpSp>
        <p:nvGrpSpPr>
          <p:cNvPr id="167" name="Groupe 166"/>
          <p:cNvGrpSpPr/>
          <p:nvPr/>
        </p:nvGrpSpPr>
        <p:grpSpPr>
          <a:xfrm rot="7147231">
            <a:off x="6979712" y="3648885"/>
            <a:ext cx="433391" cy="479908"/>
            <a:chOff x="12816747" y="5297854"/>
            <a:chExt cx="433391" cy="479908"/>
          </a:xfrm>
        </p:grpSpPr>
        <p:sp>
          <p:nvSpPr>
            <p:cNvPr id="184" name="Rectangle 183"/>
            <p:cNvSpPr/>
            <p:nvPr/>
          </p:nvSpPr>
          <p:spPr>
            <a:xfrm rot="9958289">
              <a:off x="12816747" y="5297854"/>
              <a:ext cx="288822" cy="304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85" name="Rectangle 184"/>
            <p:cNvSpPr/>
            <p:nvPr/>
          </p:nvSpPr>
          <p:spPr>
            <a:xfrm rot="9958289">
              <a:off x="12961316" y="5473487"/>
              <a:ext cx="288822" cy="304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86" name="Triangle isocèle 185"/>
            <p:cNvSpPr/>
            <p:nvPr/>
          </p:nvSpPr>
          <p:spPr>
            <a:xfrm rot="13889233" flipH="1">
              <a:off x="12939189" y="5319415"/>
              <a:ext cx="239689" cy="210925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</p:grpSp>
      <p:grpSp>
        <p:nvGrpSpPr>
          <p:cNvPr id="168" name="Groupe 167"/>
          <p:cNvGrpSpPr/>
          <p:nvPr/>
        </p:nvGrpSpPr>
        <p:grpSpPr>
          <a:xfrm rot="18019862">
            <a:off x="10644910" y="3005939"/>
            <a:ext cx="433391" cy="479908"/>
            <a:chOff x="12816747" y="5297854"/>
            <a:chExt cx="433391" cy="479908"/>
          </a:xfrm>
        </p:grpSpPr>
        <p:sp>
          <p:nvSpPr>
            <p:cNvPr id="181" name="Rectangle 180"/>
            <p:cNvSpPr/>
            <p:nvPr/>
          </p:nvSpPr>
          <p:spPr>
            <a:xfrm rot="9958289">
              <a:off x="12816747" y="5297854"/>
              <a:ext cx="288822" cy="304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82" name="Rectangle 181"/>
            <p:cNvSpPr/>
            <p:nvPr/>
          </p:nvSpPr>
          <p:spPr>
            <a:xfrm rot="9958289">
              <a:off x="12961316" y="5473487"/>
              <a:ext cx="288822" cy="304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83" name="Triangle isocèle 182"/>
            <p:cNvSpPr/>
            <p:nvPr/>
          </p:nvSpPr>
          <p:spPr>
            <a:xfrm rot="13889233" flipH="1">
              <a:off x="12939189" y="5319415"/>
              <a:ext cx="239689" cy="210925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</p:grpSp>
      <p:grpSp>
        <p:nvGrpSpPr>
          <p:cNvPr id="169" name="Groupe 168"/>
          <p:cNvGrpSpPr/>
          <p:nvPr/>
        </p:nvGrpSpPr>
        <p:grpSpPr>
          <a:xfrm rot="9625732">
            <a:off x="7262842" y="2206748"/>
            <a:ext cx="433391" cy="479908"/>
            <a:chOff x="12816747" y="5297854"/>
            <a:chExt cx="433391" cy="479908"/>
          </a:xfrm>
        </p:grpSpPr>
        <p:sp>
          <p:nvSpPr>
            <p:cNvPr id="178" name="Rectangle 177"/>
            <p:cNvSpPr/>
            <p:nvPr/>
          </p:nvSpPr>
          <p:spPr>
            <a:xfrm rot="9958289">
              <a:off x="12816747" y="5297854"/>
              <a:ext cx="288822" cy="304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79" name="Rectangle 178"/>
            <p:cNvSpPr/>
            <p:nvPr/>
          </p:nvSpPr>
          <p:spPr>
            <a:xfrm rot="9958289">
              <a:off x="12961316" y="5473487"/>
              <a:ext cx="288822" cy="304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80" name="Triangle isocèle 179"/>
            <p:cNvSpPr/>
            <p:nvPr/>
          </p:nvSpPr>
          <p:spPr>
            <a:xfrm rot="13889233" flipH="1">
              <a:off x="12939189" y="5319415"/>
              <a:ext cx="239689" cy="210925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</p:grpSp>
      <p:grpSp>
        <p:nvGrpSpPr>
          <p:cNvPr id="170" name="Groupe 169"/>
          <p:cNvGrpSpPr/>
          <p:nvPr/>
        </p:nvGrpSpPr>
        <p:grpSpPr>
          <a:xfrm rot="4327531">
            <a:off x="7817813" y="4851071"/>
            <a:ext cx="433391" cy="479908"/>
            <a:chOff x="12816747" y="5297854"/>
            <a:chExt cx="433391" cy="479908"/>
          </a:xfrm>
        </p:grpSpPr>
        <p:sp>
          <p:nvSpPr>
            <p:cNvPr id="175" name="Rectangle 174"/>
            <p:cNvSpPr/>
            <p:nvPr/>
          </p:nvSpPr>
          <p:spPr>
            <a:xfrm rot="9958289">
              <a:off x="12816747" y="5297854"/>
              <a:ext cx="288822" cy="304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76" name="Rectangle 175"/>
            <p:cNvSpPr/>
            <p:nvPr/>
          </p:nvSpPr>
          <p:spPr>
            <a:xfrm rot="9958289">
              <a:off x="12961316" y="5473487"/>
              <a:ext cx="288822" cy="304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77" name="Triangle isocèle 176"/>
            <p:cNvSpPr/>
            <p:nvPr/>
          </p:nvSpPr>
          <p:spPr>
            <a:xfrm rot="13889233" flipH="1">
              <a:off x="12939189" y="5319415"/>
              <a:ext cx="239689" cy="210925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</p:grpSp>
      <p:sp>
        <p:nvSpPr>
          <p:cNvPr id="171" name="ZoneTexte 170"/>
          <p:cNvSpPr txBox="1"/>
          <p:nvPr/>
        </p:nvSpPr>
        <p:spPr>
          <a:xfrm>
            <a:off x="6444031" y="4468540"/>
            <a:ext cx="2520000" cy="522000"/>
          </a:xfrm>
          <a:prstGeom prst="rect">
            <a:avLst/>
          </a:prstGeom>
          <a:solidFill>
            <a:srgbClr val="D7FFDF"/>
          </a:solidFill>
          <a:ln w="381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Field interpolation</a:t>
            </a:r>
          </a:p>
          <a:p>
            <a:pPr algn="ctr"/>
            <a:r>
              <a:rPr lang="fr-FR" sz="1400" dirty="0"/>
              <a:t>at </a:t>
            </a:r>
            <a:r>
              <a:rPr lang="fr-FR" sz="1400" b="1" dirty="0">
                <a:solidFill>
                  <a:schemeClr val="accent1"/>
                </a:solidFill>
              </a:rPr>
              <a:t>plasma</a:t>
            </a:r>
            <a:r>
              <a:rPr lang="fr-FR" sz="1400" dirty="0"/>
              <a:t> macro-</a:t>
            </a:r>
            <a:r>
              <a:rPr lang="fr-FR" sz="1400" dirty="0" err="1"/>
              <a:t>particle</a:t>
            </a:r>
            <a:endParaRPr lang="fr-FR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ZoneTexte 171"/>
              <p:cNvSpPr txBox="1"/>
              <p:nvPr/>
            </p:nvSpPr>
            <p:spPr>
              <a:xfrm>
                <a:off x="5715344" y="3308706"/>
                <a:ext cx="2520000" cy="52322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accent1"/>
                    </a:solidFill>
                  </a:rPr>
                  <a:t>Plasma</a:t>
                </a:r>
                <a:r>
                  <a:rPr lang="fr-FR" sz="1400" dirty="0"/>
                  <a:t> macro-</a:t>
                </a:r>
                <a:r>
                  <a:rPr lang="fr-FR" sz="1400" dirty="0" err="1"/>
                  <a:t>particle</a:t>
                </a:r>
                <a:r>
                  <a:rPr lang="fr-FR" sz="1400" dirty="0"/>
                  <a:t> </a:t>
                </a:r>
                <a:r>
                  <a:rPr lang="fr-FR" sz="1400" dirty="0" err="1" smtClean="0"/>
                  <a:t>pusher</a:t>
                </a:r>
                <a:r>
                  <a:rPr lang="fr-FR" sz="1400" dirty="0" smtClean="0"/>
                  <a:t>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172" name="ZoneTexte 1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344" y="3308706"/>
                <a:ext cx="2520000" cy="523220"/>
              </a:xfrm>
              <a:prstGeom prst="rect">
                <a:avLst/>
              </a:prstGeom>
              <a:blipFill>
                <a:blip r:embed="rId4"/>
                <a:stretch>
                  <a:fillRect b="-6522"/>
                </a:stretch>
              </a:blipFill>
              <a:ln w="381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ZoneTexte 173"/>
              <p:cNvSpPr txBox="1"/>
              <p:nvPr/>
            </p:nvSpPr>
            <p:spPr>
              <a:xfrm>
                <a:off x="6444955" y="1914426"/>
                <a:ext cx="2520000" cy="5220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38100"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chemeClr val="accent1"/>
                    </a:solidFill>
                  </a:rPr>
                  <a:t>Plasma</a:t>
                </a:r>
                <a:r>
                  <a:rPr lang="fr-FR" sz="1400" dirty="0"/>
                  <a:t> </a:t>
                </a:r>
                <a:r>
                  <a:rPr lang="en-GB" sz="1400" dirty="0"/>
                  <a:t>macroscopic</a:t>
                </a:r>
                <a:r>
                  <a:rPr lang="fr-FR" sz="1400" dirty="0"/>
                  <a:t> </a:t>
                </a:r>
                <a:r>
                  <a:rPr lang="en-US" sz="1400" dirty="0"/>
                  <a:t>quantity</a:t>
                </a:r>
                <a:r>
                  <a:rPr lang="fr-FR" sz="1400" dirty="0"/>
                  <a:t> </a:t>
                </a:r>
                <a:r>
                  <a:rPr lang="en-US" sz="1400" dirty="0" smtClean="0"/>
                  <a:t>deposition on 2D mesh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i="1" dirty="0" err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4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400" i="1" dirty="0" err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174" name="ZoneTexte 1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955" y="1914426"/>
                <a:ext cx="2520000" cy="522000"/>
              </a:xfrm>
              <a:prstGeom prst="rect">
                <a:avLst/>
              </a:prstGeom>
              <a:blipFill>
                <a:blip r:embed="rId5"/>
                <a:stretch>
                  <a:fillRect b="-7609"/>
                </a:stretch>
              </a:blipFill>
              <a:ln w="381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1" name="Groupe 160"/>
          <p:cNvGrpSpPr/>
          <p:nvPr/>
        </p:nvGrpSpPr>
        <p:grpSpPr>
          <a:xfrm>
            <a:off x="8437583" y="2881277"/>
            <a:ext cx="1154731" cy="1238204"/>
            <a:chOff x="8436027" y="3076611"/>
            <a:chExt cx="1154731" cy="1238204"/>
          </a:xfrm>
        </p:grpSpPr>
        <p:sp>
          <p:nvSpPr>
            <p:cNvPr id="162" name="Ellipse 161"/>
            <p:cNvSpPr/>
            <p:nvPr/>
          </p:nvSpPr>
          <p:spPr>
            <a:xfrm>
              <a:off x="8436027" y="3279276"/>
              <a:ext cx="1024477" cy="1035539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8909382" y="3076611"/>
              <a:ext cx="681376" cy="798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4" name="ZoneTexte 163"/>
                <p:cNvSpPr txBox="1"/>
                <p:nvPr/>
              </p:nvSpPr>
              <p:spPr>
                <a:xfrm>
                  <a:off x="8675408" y="3575429"/>
                  <a:ext cx="58986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 sz="2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</m:oMath>
                    </m:oMathPara>
                  </a14:m>
                  <a:endParaRPr lang="fr-FR" sz="2400" dirty="0"/>
                </a:p>
              </p:txBody>
            </p:sp>
          </mc:Choice>
          <mc:Fallback xmlns="">
            <p:sp>
              <p:nvSpPr>
                <p:cNvPr id="164" name="ZoneTexte 1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5408" y="3575429"/>
                  <a:ext cx="589867" cy="461665"/>
                </a:xfrm>
                <a:prstGeom prst="rect">
                  <a:avLst/>
                </a:prstGeom>
                <a:blipFill>
                  <a:blip r:embed="rId7"/>
                  <a:stretch>
                    <a:fillRect r="-1031" b="-1973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5" name="Triangle isocèle 164"/>
            <p:cNvSpPr/>
            <p:nvPr/>
          </p:nvSpPr>
          <p:spPr>
            <a:xfrm rot="5400000" flipH="1">
              <a:off x="8894999" y="3177898"/>
              <a:ext cx="239689" cy="210925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</p:grpSp>
      <p:grpSp>
        <p:nvGrpSpPr>
          <p:cNvPr id="187" name="Groupe 186"/>
          <p:cNvGrpSpPr/>
          <p:nvPr/>
        </p:nvGrpSpPr>
        <p:grpSpPr>
          <a:xfrm rot="1749030">
            <a:off x="6998640" y="6117169"/>
            <a:ext cx="433391" cy="479908"/>
            <a:chOff x="12816747" y="5297854"/>
            <a:chExt cx="433391" cy="479908"/>
          </a:xfrm>
        </p:grpSpPr>
        <p:sp>
          <p:nvSpPr>
            <p:cNvPr id="188" name="Rectangle 187"/>
            <p:cNvSpPr/>
            <p:nvPr/>
          </p:nvSpPr>
          <p:spPr>
            <a:xfrm rot="9958289">
              <a:off x="12816747" y="5297854"/>
              <a:ext cx="288822" cy="304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89" name="Rectangle 188"/>
            <p:cNvSpPr/>
            <p:nvPr/>
          </p:nvSpPr>
          <p:spPr>
            <a:xfrm rot="9958289">
              <a:off x="12961316" y="5473487"/>
              <a:ext cx="288822" cy="304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90" name="Triangle isocèle 189"/>
            <p:cNvSpPr/>
            <p:nvPr/>
          </p:nvSpPr>
          <p:spPr>
            <a:xfrm rot="13889233" flipH="1">
              <a:off x="12939189" y="5319415"/>
              <a:ext cx="239689" cy="210925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</p:grpSp>
      <p:grpSp>
        <p:nvGrpSpPr>
          <p:cNvPr id="191" name="Groupe 190"/>
          <p:cNvGrpSpPr/>
          <p:nvPr/>
        </p:nvGrpSpPr>
        <p:grpSpPr>
          <a:xfrm rot="12601912">
            <a:off x="4443806" y="540997"/>
            <a:ext cx="433391" cy="479908"/>
            <a:chOff x="12816747" y="5297854"/>
            <a:chExt cx="433391" cy="479908"/>
          </a:xfrm>
        </p:grpSpPr>
        <p:sp>
          <p:nvSpPr>
            <p:cNvPr id="192" name="Rectangle 191"/>
            <p:cNvSpPr/>
            <p:nvPr/>
          </p:nvSpPr>
          <p:spPr>
            <a:xfrm rot="9958289">
              <a:off x="12816747" y="5297854"/>
              <a:ext cx="288822" cy="304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93" name="Rectangle 192"/>
            <p:cNvSpPr/>
            <p:nvPr/>
          </p:nvSpPr>
          <p:spPr>
            <a:xfrm rot="9958289">
              <a:off x="12961316" y="5473487"/>
              <a:ext cx="288822" cy="304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94" name="Triangle isocèle 193"/>
            <p:cNvSpPr/>
            <p:nvPr/>
          </p:nvSpPr>
          <p:spPr>
            <a:xfrm rot="13889233" flipH="1">
              <a:off x="12939189" y="5319415"/>
              <a:ext cx="239689" cy="210925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</p:grpSp>
      <p:grpSp>
        <p:nvGrpSpPr>
          <p:cNvPr id="195" name="Groupe 194"/>
          <p:cNvGrpSpPr/>
          <p:nvPr/>
        </p:nvGrpSpPr>
        <p:grpSpPr>
          <a:xfrm rot="7308446">
            <a:off x="1718993" y="3658036"/>
            <a:ext cx="433391" cy="479908"/>
            <a:chOff x="12816747" y="5297854"/>
            <a:chExt cx="433391" cy="479908"/>
          </a:xfrm>
        </p:grpSpPr>
        <p:sp>
          <p:nvSpPr>
            <p:cNvPr id="196" name="Rectangle 195"/>
            <p:cNvSpPr/>
            <p:nvPr/>
          </p:nvSpPr>
          <p:spPr>
            <a:xfrm rot="9958289">
              <a:off x="12816747" y="5297854"/>
              <a:ext cx="288822" cy="304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97" name="Rectangle 196"/>
            <p:cNvSpPr/>
            <p:nvPr/>
          </p:nvSpPr>
          <p:spPr>
            <a:xfrm rot="9958289">
              <a:off x="12961316" y="5473487"/>
              <a:ext cx="288822" cy="304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98" name="Triangle isocèle 197"/>
            <p:cNvSpPr/>
            <p:nvPr/>
          </p:nvSpPr>
          <p:spPr>
            <a:xfrm rot="13889233" flipH="1">
              <a:off x="12939189" y="5319415"/>
              <a:ext cx="239689" cy="210925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9" name="ZoneTexte 198"/>
              <p:cNvSpPr txBox="1"/>
              <p:nvPr/>
            </p:nvSpPr>
            <p:spPr>
              <a:xfrm>
                <a:off x="4721648" y="570776"/>
                <a:ext cx="2520000" cy="52322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38100"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tx2"/>
                    </a:solidFill>
                  </a:rPr>
                  <a:t>Beam</a:t>
                </a:r>
                <a:r>
                  <a:rPr lang="fr-FR" sz="1400" dirty="0" smtClean="0"/>
                  <a:t> </a:t>
                </a:r>
                <a:r>
                  <a:rPr lang="fr-FR" sz="1400" dirty="0" err="1" smtClean="0"/>
                  <a:t>current</a:t>
                </a:r>
                <a:r>
                  <a:rPr lang="fr-FR" sz="1400" dirty="0" smtClean="0"/>
                  <a:t> </a:t>
                </a:r>
                <a:r>
                  <a:rPr lang="en-US" sz="1400" dirty="0" smtClean="0"/>
                  <a:t>deposition </a:t>
                </a:r>
                <a:r>
                  <a:rPr lang="en-US" sz="1400" dirty="0"/>
                  <a:t>on </a:t>
                </a:r>
                <a:r>
                  <a:rPr lang="en-US" sz="1400" dirty="0" smtClean="0"/>
                  <a:t>3D </a:t>
                </a:r>
                <a:r>
                  <a:rPr lang="en-US" sz="1400" dirty="0"/>
                  <a:t>mesh 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400" b="0" i="1" dirty="0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fr-FR" sz="1400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400" i="1" dirty="0" err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400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400" i="1" dirty="0" err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4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 smtClean="0"/>
                  <a:t> </a:t>
                </a:r>
                <a:endParaRPr lang="fr-FR" sz="1400" dirty="0"/>
              </a:p>
            </p:txBody>
          </p:sp>
        </mc:Choice>
        <mc:Fallback xmlns="">
          <p:sp>
            <p:nvSpPr>
              <p:cNvPr id="199" name="ZoneTexte 1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648" y="570776"/>
                <a:ext cx="2520000" cy="523220"/>
              </a:xfrm>
              <a:prstGeom prst="rect">
                <a:avLst/>
              </a:prstGeom>
              <a:blipFill>
                <a:blip r:embed="rId8"/>
                <a:stretch>
                  <a:fillRect b="-7692"/>
                </a:stretch>
              </a:blipFill>
              <a:ln w="381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0" name="ZoneTexte 199"/>
          <p:cNvSpPr txBox="1"/>
          <p:nvPr/>
        </p:nvSpPr>
        <p:spPr>
          <a:xfrm>
            <a:off x="4636876" y="6055516"/>
            <a:ext cx="2520000" cy="522000"/>
          </a:xfrm>
          <a:prstGeom prst="rect">
            <a:avLst/>
          </a:prstGeom>
          <a:solidFill>
            <a:srgbClr val="D7FFDF"/>
          </a:solidFill>
          <a:ln w="381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Field interpolation</a:t>
            </a:r>
          </a:p>
          <a:p>
            <a:pPr algn="ctr"/>
            <a:r>
              <a:rPr lang="fr-FR" sz="1400" dirty="0"/>
              <a:t>at </a:t>
            </a:r>
            <a:r>
              <a:rPr lang="fr-FR" sz="1400" b="1" dirty="0" err="1" smtClean="0">
                <a:solidFill>
                  <a:schemeClr val="tx2"/>
                </a:solidFill>
              </a:rPr>
              <a:t>beam</a:t>
            </a:r>
            <a:r>
              <a:rPr lang="fr-FR" sz="1400" dirty="0" smtClean="0"/>
              <a:t> </a:t>
            </a:r>
            <a:r>
              <a:rPr lang="fr-FR" sz="1400" dirty="0"/>
              <a:t>macro-</a:t>
            </a:r>
            <a:r>
              <a:rPr lang="fr-FR" sz="1400" dirty="0" err="1"/>
              <a:t>particle</a:t>
            </a:r>
            <a:endParaRPr lang="fr-FR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ZoneTexte 200"/>
              <p:cNvSpPr txBox="1"/>
              <p:nvPr/>
            </p:nvSpPr>
            <p:spPr>
              <a:xfrm>
                <a:off x="719617" y="3308706"/>
                <a:ext cx="2520000" cy="52322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tx2"/>
                    </a:solidFill>
                  </a:rPr>
                  <a:t>Beam</a:t>
                </a:r>
                <a:r>
                  <a:rPr lang="fr-FR" sz="1400" dirty="0" smtClean="0"/>
                  <a:t> </a:t>
                </a:r>
                <a:r>
                  <a:rPr lang="fr-FR" sz="1400" dirty="0"/>
                  <a:t>macro-</a:t>
                </a:r>
                <a:r>
                  <a:rPr lang="fr-FR" sz="1400" dirty="0" err="1"/>
                  <a:t>particle</a:t>
                </a:r>
                <a:r>
                  <a:rPr lang="fr-FR" sz="1400" dirty="0"/>
                  <a:t> </a:t>
                </a:r>
                <a:r>
                  <a:rPr lang="fr-FR" sz="1400" dirty="0" err="1" smtClean="0"/>
                  <a:t>pusher</a:t>
                </a:r>
                <a:r>
                  <a:rPr lang="fr-FR" sz="1400" dirty="0" smtClean="0"/>
                  <a:t>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201" name="ZoneTexte 2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17" y="3308706"/>
                <a:ext cx="2520000" cy="523220"/>
              </a:xfrm>
              <a:prstGeom prst="rect">
                <a:avLst/>
              </a:prstGeom>
              <a:blipFill>
                <a:blip r:embed="rId9"/>
                <a:stretch>
                  <a:fillRect b="-6522"/>
                </a:stretch>
              </a:blipFill>
              <a:ln w="381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ZoneTexte 57"/>
              <p:cNvSpPr txBox="1"/>
              <p:nvPr/>
            </p:nvSpPr>
            <p:spPr>
              <a:xfrm>
                <a:off x="9602423" y="3309718"/>
                <a:ext cx="2520000" cy="52322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400" b="1" dirty="0">
                    <a:solidFill>
                      <a:srgbClr val="00B050"/>
                    </a:solidFill>
                  </a:rPr>
                  <a:t>Electromagnetic</a:t>
                </a:r>
                <a:r>
                  <a:rPr lang="fr-FR" sz="1400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1400" b="1" dirty="0">
                    <a:solidFill>
                      <a:srgbClr val="00B050"/>
                    </a:solidFill>
                  </a:rPr>
                  <a:t>field</a:t>
                </a:r>
                <a:r>
                  <a:rPr lang="fr-FR" sz="1400" b="1" dirty="0">
                    <a:solidFill>
                      <a:srgbClr val="00B050"/>
                    </a:solidFill>
                  </a:rPr>
                  <a:t> </a:t>
                </a:r>
                <a:r>
                  <a:rPr lang="fr-FR" sz="1400" dirty="0" smtClean="0"/>
                  <a:t> at </a:t>
                </a:r>
                <a:r>
                  <a:rPr lang="en-US" sz="1400" dirty="0" smtClean="0"/>
                  <a:t>mesh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i="1" dirty="0" err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4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400" i="1" dirty="0" err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fr-FR" sz="1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sz="1400" dirty="0" smtClean="0"/>
                  <a:t>nodes</a:t>
                </a:r>
                <a:endParaRPr lang="fr-FR" sz="1400" dirty="0"/>
              </a:p>
            </p:txBody>
          </p:sp>
        </mc:Choice>
        <mc:Fallback xmlns="">
          <p:sp>
            <p:nvSpPr>
              <p:cNvPr id="58" name="ZoneTexte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2423" y="3309718"/>
                <a:ext cx="2520000" cy="523220"/>
              </a:xfrm>
              <a:prstGeom prst="rect">
                <a:avLst/>
              </a:prstGeom>
              <a:blipFill>
                <a:blip r:embed="rId10"/>
                <a:stretch>
                  <a:fillRect b="-6522"/>
                </a:stretch>
              </a:blipFill>
              <a:ln w="381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724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>
              <a:xfrm>
                <a:off x="731838" y="978479"/>
                <a:ext cx="10728325" cy="1644901"/>
              </a:xfrm>
            </p:spPr>
            <p:txBody>
              <a:bodyPr/>
              <a:lstStyle/>
              <a:p>
                <a:r>
                  <a:rPr lang="fr-FR" dirty="0" smtClean="0"/>
                  <a:t>For a variable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fr-FR" dirty="0" smtClean="0"/>
                  <a:t> </a:t>
                </a:r>
                <a:r>
                  <a:rPr lang="fr-FR" dirty="0"/>
                  <a:t>:  </a:t>
                </a:r>
                <a:endParaRPr lang="fr-FR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𝑑𝑋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𝑐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𝑑𝑋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𝑑𝑠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+  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𝜉</m:t>
                          </m:r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dirty="0" smtClean="0"/>
              </a:p>
            </p:txBody>
          </p:sp>
        </mc:Choice>
        <mc:Fallback xmlns=""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1838" y="978479"/>
                <a:ext cx="10728325" cy="1644901"/>
              </a:xfrm>
              <a:blipFill>
                <a:blip r:embed="rId2"/>
                <a:stretch>
                  <a:fillRect l="-1307" t="-22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Modified</a:t>
            </a:r>
            <a:r>
              <a:rPr lang="fr-FR" dirty="0"/>
              <a:t> </a:t>
            </a:r>
            <a:r>
              <a:rPr lang="fr-FR" dirty="0" err="1" smtClean="0"/>
              <a:t>equations</a:t>
            </a:r>
            <a:r>
              <a:rPr lang="fr-FR" dirty="0" smtClean="0"/>
              <a:t> of motion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6185969" y="1180937"/>
            <a:ext cx="1231271" cy="79214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8" name="Rectangle 7"/>
          <p:cNvSpPr/>
          <p:nvPr/>
        </p:nvSpPr>
        <p:spPr>
          <a:xfrm>
            <a:off x="5305426" y="1195239"/>
            <a:ext cx="565464" cy="792146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896435" y="2623380"/>
                <a:ext cx="3731851" cy="1888979"/>
              </a:xfrm>
              <a:prstGeom prst="rect">
                <a:avLst/>
              </a:prstGeom>
              <a:noFill/>
              <a:ln w="28575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The beam moves at 𝑐</a:t>
                </a:r>
                <a:r>
                  <a:rPr lang="en-US" dirty="0" smtClean="0"/>
                  <a:t>.</a:t>
                </a:r>
              </a:p>
              <a:p>
                <a:endParaRPr lang="fr-FR" dirty="0"/>
              </a:p>
              <a:p>
                <a:r>
                  <a:rPr lang="fr-FR" dirty="0"/>
                  <a:t>Standard </a:t>
                </a:r>
                <a:r>
                  <a:rPr lang="fr-FR" dirty="0" err="1"/>
                  <a:t>equations</a:t>
                </a:r>
                <a:r>
                  <a:rPr lang="fr-FR" dirty="0"/>
                  <a:t> of motion </a:t>
                </a:r>
                <a:r>
                  <a:rPr lang="fr-FR" dirty="0" smtClean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num>
                      <m:den>
                        <m:r>
                          <a:rPr lang="fr-FR" sz="2000" b="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fr-FR" sz="2000" b="0" i="1"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num>
                      <m:den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den>
                    </m:f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fr-F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num>
                      <m:den>
                        <m:r>
                          <a:rPr lang="fr-FR" sz="2000" b="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fr-FR" sz="2000" b="0" i="1">
                        <a:latin typeface="Cambria Math" panose="02040503050406030204" pitchFamily="18" charset="0"/>
                      </a:rPr>
                      <m:t> =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b="1" i="1">
                            <a:latin typeface="Cambria Math" panose="02040503050406030204" pitchFamily="18" charset="0"/>
                          </a:rPr>
                          <m:t>𝑬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</m:num>
                          <m:den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den>
                        </m:f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r>
                          <a:rPr lang="fr-FR" sz="2000" b="1" i="1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m:rPr>
                            <m:nor/>
                          </m:rPr>
                          <a:rPr lang="fr-FR" sz="2000" dirty="0"/>
                          <m:t> </m:t>
                        </m:r>
                      </m:e>
                    </m:d>
                  </m:oMath>
                </a14:m>
                <a:r>
                  <a:rPr lang="fr-FR" sz="2000" dirty="0" smtClean="0"/>
                  <a:t>.  </a:t>
                </a:r>
                <a:endParaRPr lang="fr-FR" sz="2000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435" y="2623380"/>
                <a:ext cx="3731851" cy="1888979"/>
              </a:xfrm>
              <a:prstGeom prst="rect">
                <a:avLst/>
              </a:prstGeom>
              <a:blipFill>
                <a:blip r:embed="rId3"/>
                <a:stretch>
                  <a:fillRect l="-972" t="-1270"/>
                </a:stretch>
              </a:blipFill>
              <a:ln w="28575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necteur en angle 12"/>
          <p:cNvCxnSpPr>
            <a:stCxn id="8" idx="2"/>
            <a:endCxn id="10" idx="0"/>
          </p:cNvCxnSpPr>
          <p:nvPr/>
        </p:nvCxnSpPr>
        <p:spPr>
          <a:xfrm rot="5400000">
            <a:off x="3857263" y="892484"/>
            <a:ext cx="635995" cy="2825797"/>
          </a:xfrm>
          <a:prstGeom prst="bentConnector3">
            <a:avLst>
              <a:gd name="adj1" fmla="val 50000"/>
            </a:avLst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en angle 14"/>
          <p:cNvCxnSpPr>
            <a:stCxn id="7" idx="2"/>
            <a:endCxn id="30" idx="0"/>
          </p:cNvCxnSpPr>
          <p:nvPr/>
        </p:nvCxnSpPr>
        <p:spPr>
          <a:xfrm rot="16200000" flipH="1">
            <a:off x="7274881" y="1499807"/>
            <a:ext cx="718018" cy="1664570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/>
              <p:cNvSpPr txBox="1"/>
              <p:nvPr/>
            </p:nvSpPr>
            <p:spPr>
              <a:xfrm>
                <a:off x="6327849" y="2691101"/>
                <a:ext cx="4276652" cy="3945247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For a plasma </a:t>
                </a:r>
                <a:r>
                  <a:rPr lang="fr-FR" dirty="0" err="1"/>
                  <a:t>particle</a:t>
                </a:r>
                <a:r>
                  <a:rPr lang="fr-FR" dirty="0"/>
                  <a:t> </a:t>
                </a:r>
                <a:r>
                  <a:rPr lang="fr-FR" dirty="0" smtClean="0"/>
                  <a:t>:</a:t>
                </a:r>
                <a:endParaRPr lang="fr-FR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</a:rPr>
                        <m:t>≪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𝜉</m:t>
                          </m:r>
                        </m:den>
                      </m:f>
                    </m:oMath>
                  </m:oMathPara>
                </a14:m>
                <a:endParaRPr lang="fr-FR" dirty="0"/>
              </a:p>
              <a:p>
                <a:r>
                  <a:rPr lang="fr-FR" dirty="0" smtClean="0"/>
                  <a:t>Quasi-</a:t>
                </a:r>
                <a:r>
                  <a:rPr lang="fr-FR" dirty="0" err="1" smtClean="0"/>
                  <a:t>static</a:t>
                </a:r>
                <a:r>
                  <a:rPr lang="fr-FR" dirty="0" smtClean="0"/>
                  <a:t> </a:t>
                </a:r>
                <a:r>
                  <a:rPr lang="fr-FR" dirty="0" err="1"/>
                  <a:t>equations</a:t>
                </a:r>
                <a:r>
                  <a:rPr lang="fr-FR" dirty="0"/>
                  <a:t> of motion </a:t>
                </a:r>
                <a:r>
                  <a:rPr lang="fr-FR" dirty="0" smtClean="0"/>
                  <a:t>:</a:t>
                </a:r>
                <a:endParaRPr lang="fr-FR" i="1" dirty="0" smtClean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fr-FR" sz="2000" dirty="0"/>
                  <a:t>		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fr-FR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fr-FR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𝜉</m:t>
                        </m:r>
                      </m:den>
                    </m:f>
                    <m:r>
                      <a:rPr lang="fr-FR" sz="2000" i="1"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fr-FR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𝜓</m:t>
                        </m:r>
                      </m:den>
                    </m:f>
                  </m:oMath>
                </a14:m>
                <a:r>
                  <a:rPr lang="fr-FR" sz="2000" dirty="0" smtClean="0"/>
                  <a:t>,</a:t>
                </a:r>
                <a:endParaRPr lang="fr-F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𝜉</m:t>
                        </m:r>
                      </m:den>
                    </m:f>
                    <m:r>
                      <a:rPr lang="fr-FR" sz="2000" i="1">
                        <a:latin typeface="Cambria Math" panose="02040503050406030204" pitchFamily="18" charset="0"/>
                      </a:rPr>
                      <m:t> =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𝑞</m:t>
                    </m:r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𝑚𝑐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num>
                      <m:den>
                        <m:sSub>
                          <m:sSub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den>
                    </m:f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b="1" i="1">
                            <a:latin typeface="Cambria Math" panose="02040503050406030204" pitchFamily="18" charset="0"/>
                          </a:rPr>
                          <m:t>𝑬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</m:num>
                          <m:den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den>
                        </m:f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r>
                          <a:rPr lang="fr-FR" sz="2000" b="1" i="1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m:rPr>
                            <m:nor/>
                          </m:rPr>
                          <a:rPr lang="fr-FR" sz="2000" dirty="0"/>
                          <m:t> </m:t>
                        </m:r>
                      </m:e>
                    </m:d>
                  </m:oMath>
                </a14:m>
                <a:endParaRPr lang="fr-FR" sz="2000" dirty="0" smtClean="0"/>
              </a:p>
              <a:p>
                <a:endParaRPr lang="fr-FR" dirty="0" smtClean="0"/>
              </a:p>
              <a:p>
                <a:r>
                  <a:rPr lang="fr-FR" dirty="0" smtClean="0"/>
                  <a:t>Pseudo-potentiel </a:t>
                </a:r>
                <a:endParaRPr lang="fr-FR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fr-FR" sz="2000" dirty="0"/>
              </a:p>
              <a:p>
                <a:r>
                  <a:rPr lang="en-CA" dirty="0"/>
                  <a:t>Integration</a:t>
                </a:r>
                <a:r>
                  <a:rPr lang="fr-FR" dirty="0"/>
                  <a:t> constant</a:t>
                </a:r>
                <a:endParaRPr lang="fr-FR" dirty="0">
                  <a:ea typeface="Cambria Math" panose="020405030504060302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</a:rPr>
                      <m:t>𝑚𝑐</m:t>
                    </m:r>
                    <m:r>
                      <a:rPr lang="fr-FR" sz="2000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fr-FR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</a:rPr>
                      <m:t>𝜉</m:t>
                    </m:r>
                    <m:r>
                      <a:rPr lang="fr-FR" sz="2000" i="1">
                        <a:latin typeface="Cambria Math" panose="02040503050406030204" pitchFamily="18" charset="0"/>
                      </a:rPr>
                      <m:t>=0)−</m:t>
                    </m:r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</a:rPr>
                      <m:t>𝜉</m:t>
                    </m:r>
                    <m:r>
                      <a:rPr lang="fr-FR" sz="2000" i="1">
                        <a:latin typeface="Cambria Math" panose="02040503050406030204" pitchFamily="18" charset="0"/>
                      </a:rPr>
                      <m:t>=0)</m:t>
                    </m:r>
                  </m:oMath>
                </a14:m>
                <a:endParaRPr lang="fr-FR" sz="2000" dirty="0"/>
              </a:p>
            </p:txBody>
          </p:sp>
        </mc:Choice>
        <mc:Fallback xmlns="">
          <p:sp>
            <p:nvSpPr>
              <p:cNvPr id="30" name="ZoneTexte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7849" y="2691101"/>
                <a:ext cx="4276652" cy="3945247"/>
              </a:xfrm>
              <a:prstGeom prst="rect">
                <a:avLst/>
              </a:prstGeom>
              <a:blipFill>
                <a:blip r:embed="rId4"/>
                <a:stretch>
                  <a:fillRect l="-849" t="-459" b="-919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055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28" y="2242296"/>
            <a:ext cx="5485640" cy="3855602"/>
          </a:xfrm>
          <a:prstGeom prst="rect">
            <a:avLst/>
          </a:prstGeom>
        </p:spPr>
      </p:pic>
      <p:sp>
        <p:nvSpPr>
          <p:cNvPr id="271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3</a:t>
            </a:fld>
            <a:endParaRPr lang="fr-FR" dirty="0"/>
          </a:p>
        </p:txBody>
      </p:sp>
      <p:sp>
        <p:nvSpPr>
          <p:cNvPr id="23" name="Rectangle 22"/>
          <p:cNvSpPr/>
          <p:nvPr/>
        </p:nvSpPr>
        <p:spPr>
          <a:xfrm>
            <a:off x="359856" y="1025420"/>
            <a:ext cx="11333216" cy="646331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dirty="0" smtClean="0"/>
              <a:t>We want to simulate the Oblique Two Stream Instabilities (OTSI).</a:t>
            </a:r>
          </a:p>
          <a:p>
            <a:pPr algn="ctr"/>
            <a:r>
              <a:rPr lang="fr-FR" dirty="0"/>
              <a:t>A </a:t>
            </a:r>
            <a:r>
              <a:rPr lang="en-US" dirty="0"/>
              <a:t>phenomenon</a:t>
            </a:r>
            <a:r>
              <a:rPr lang="fr-FR" dirty="0"/>
              <a:t> </a:t>
            </a:r>
            <a:r>
              <a:rPr lang="en-US" dirty="0"/>
              <a:t>similar</a:t>
            </a:r>
            <a:r>
              <a:rPr lang="fr-FR" dirty="0"/>
              <a:t> to</a:t>
            </a:r>
            <a:endParaRPr lang="en-US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290564" y="1662201"/>
            <a:ext cx="563740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AWAKE: Self-modulation </a:t>
            </a:r>
            <a:r>
              <a:rPr lang="fr-FR" dirty="0" err="1"/>
              <a:t>instability</a:t>
            </a:r>
            <a:r>
              <a:rPr lang="fr-FR" dirty="0"/>
              <a:t> (SMI</a:t>
            </a:r>
            <a:r>
              <a:rPr lang="fr-FR" dirty="0" smtClean="0"/>
              <a:t>) for proton </a:t>
            </a:r>
            <a:r>
              <a:rPr lang="fr-FR" dirty="0" err="1" smtClean="0"/>
              <a:t>beam</a:t>
            </a:r>
            <a:r>
              <a:rPr lang="fr-FR" dirty="0" smtClean="0"/>
              <a:t>-plasma interaction</a:t>
            </a:r>
            <a:r>
              <a:rPr lang="fr-FR" baseline="30000" dirty="0"/>
              <a:t>1</a:t>
            </a:r>
          </a:p>
        </p:txBody>
      </p:sp>
      <p:sp>
        <p:nvSpPr>
          <p:cNvPr id="32" name="Titre 5"/>
          <p:cNvSpPr>
            <a:spLocks noGrp="1"/>
          </p:cNvSpPr>
          <p:nvPr>
            <p:ph type="title"/>
          </p:nvPr>
        </p:nvSpPr>
        <p:spPr>
          <a:xfrm>
            <a:off x="271009" y="340508"/>
            <a:ext cx="11734037" cy="8718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Introduction </a:t>
            </a:r>
            <a:r>
              <a:rPr lang="en-US" dirty="0"/>
              <a:t>to Oblique Two Stream Instabilities (OTSI)</a:t>
            </a:r>
            <a:br>
              <a:rPr lang="en-US" dirty="0"/>
            </a:b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ZoneTexte 71"/>
              <p:cNvSpPr txBox="1"/>
              <p:nvPr/>
            </p:nvSpPr>
            <p:spPr>
              <a:xfrm rot="16200000">
                <a:off x="91375" y="3971340"/>
                <a:ext cx="1005954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fr-FR" sz="1600" b="0" i="0" smtClean="0">
                          <a:latin typeface="Cambria Math" panose="02040503050406030204" pitchFamily="18" charset="0"/>
                        </a:rPr>
                        <m:t>μm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72" name="ZoneTexte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91375" y="3971340"/>
                <a:ext cx="1005954" cy="338554"/>
              </a:xfrm>
              <a:prstGeom prst="rect">
                <a:avLst/>
              </a:prstGeom>
              <a:blipFill>
                <a:blip r:embed="rId4"/>
                <a:stretch>
                  <a:fillRect r="-1272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/>
          <p:cNvSpPr txBox="1"/>
          <p:nvPr/>
        </p:nvSpPr>
        <p:spPr>
          <a:xfrm>
            <a:off x="1138123" y="5243213"/>
            <a:ext cx="3874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2d density plot </a:t>
            </a:r>
            <a:r>
              <a:rPr lang="en-US" dirty="0" smtClean="0"/>
              <a:t>of a </a:t>
            </a:r>
            <a:r>
              <a:rPr lang="en-US" dirty="0"/>
              <a:t>proton </a:t>
            </a:r>
            <a:r>
              <a:rPr lang="en-US" dirty="0" smtClean="0"/>
              <a:t>beam</a:t>
            </a:r>
            <a:r>
              <a:rPr lang="en-US" baseline="30000" dirty="0" smtClean="0"/>
              <a:t>2</a:t>
            </a:r>
            <a:endParaRPr lang="fr-FR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/>
              <p:cNvSpPr txBox="1"/>
              <p:nvPr/>
            </p:nvSpPr>
            <p:spPr>
              <a:xfrm>
                <a:off x="2303500" y="5925564"/>
                <a:ext cx="160606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𝑐𝑡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fr-FR" sz="1600" b="0" i="0" smtClean="0">
                          <a:latin typeface="Cambria Math" panose="02040503050406030204" pitchFamily="18" charset="0"/>
                        </a:rPr>
                        <m:t>μm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36" name="ZoneTexte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500" y="5925564"/>
                <a:ext cx="1606060" cy="338554"/>
              </a:xfrm>
              <a:prstGeom prst="rect">
                <a:avLst/>
              </a:prstGeom>
              <a:blipFill>
                <a:blip r:embed="rId5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e 36"/>
          <p:cNvGrpSpPr/>
          <p:nvPr/>
        </p:nvGrpSpPr>
        <p:grpSpPr>
          <a:xfrm>
            <a:off x="-66726" y="5071435"/>
            <a:ext cx="1791399" cy="1324331"/>
            <a:chOff x="779788" y="2400725"/>
            <a:chExt cx="1791399" cy="1324331"/>
          </a:xfrm>
        </p:grpSpPr>
        <p:grpSp>
          <p:nvGrpSpPr>
            <p:cNvPr id="39" name="Groupe 38"/>
            <p:cNvGrpSpPr/>
            <p:nvPr/>
          </p:nvGrpSpPr>
          <p:grpSpPr>
            <a:xfrm>
              <a:off x="779788" y="2400725"/>
              <a:ext cx="1791399" cy="1324331"/>
              <a:chOff x="1370707" y="1979617"/>
              <a:chExt cx="1374600" cy="1000558"/>
            </a:xfrm>
          </p:grpSpPr>
          <p:grpSp>
            <p:nvGrpSpPr>
              <p:cNvPr id="43" name="Groupe 42"/>
              <p:cNvGrpSpPr/>
              <p:nvPr/>
            </p:nvGrpSpPr>
            <p:grpSpPr>
              <a:xfrm>
                <a:off x="1434555" y="1979617"/>
                <a:ext cx="1310752" cy="818973"/>
                <a:chOff x="1683910" y="2761235"/>
                <a:chExt cx="815608" cy="436482"/>
              </a:xfrm>
            </p:grpSpPr>
            <p:cxnSp>
              <p:nvCxnSpPr>
                <p:cNvPr id="49" name="Connecteur droit avec flèche 48"/>
                <p:cNvCxnSpPr/>
                <p:nvPr/>
              </p:nvCxnSpPr>
              <p:spPr>
                <a:xfrm flipH="1">
                  <a:off x="1975103" y="3168209"/>
                  <a:ext cx="257110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necteur droit avec flèche 49"/>
                <p:cNvCxnSpPr/>
                <p:nvPr/>
              </p:nvCxnSpPr>
              <p:spPr>
                <a:xfrm>
                  <a:off x="1977484" y="2887455"/>
                  <a:ext cx="0" cy="27973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5" name="ZoneTexte 54"/>
                    <p:cNvSpPr txBox="1"/>
                    <p:nvPr/>
                  </p:nvSpPr>
                  <p:spPr>
                    <a:xfrm>
                      <a:off x="1683910" y="2761235"/>
                      <a:ext cx="500301" cy="14871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55" name="ZoneTexte 5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83910" y="2761235"/>
                      <a:ext cx="500301" cy="148717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6" name="ZoneTexte 55"/>
                    <p:cNvSpPr txBox="1"/>
                    <p:nvPr/>
                  </p:nvSpPr>
                  <p:spPr>
                    <a:xfrm>
                      <a:off x="1999217" y="3049000"/>
                      <a:ext cx="500301" cy="14871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56" name="ZoneTexte 5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99217" y="3049000"/>
                      <a:ext cx="500301" cy="148717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44" name="Ellipse 43"/>
              <p:cNvSpPr/>
              <p:nvPr/>
            </p:nvSpPr>
            <p:spPr>
              <a:xfrm>
                <a:off x="1865626" y="2705681"/>
                <a:ext cx="82872" cy="8159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ZoneTexte 47"/>
                  <p:cNvSpPr txBox="1"/>
                  <p:nvPr/>
                </p:nvSpPr>
                <p:spPr>
                  <a:xfrm>
                    <a:off x="1370707" y="2701137"/>
                    <a:ext cx="804027" cy="27903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48" name="ZoneTexte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0707" y="2701137"/>
                    <a:ext cx="804027" cy="279038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8333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0" name="Ellipse 39"/>
            <p:cNvSpPr/>
            <p:nvPr/>
          </p:nvSpPr>
          <p:spPr>
            <a:xfrm>
              <a:off x="1461600" y="339907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8" name="Flèche droite 57"/>
          <p:cNvSpPr/>
          <p:nvPr/>
        </p:nvSpPr>
        <p:spPr>
          <a:xfrm>
            <a:off x="4330707" y="4174940"/>
            <a:ext cx="864000" cy="360000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63" name="Rectangle 62"/>
          <p:cNvSpPr/>
          <p:nvPr/>
        </p:nvSpPr>
        <p:spPr>
          <a:xfrm>
            <a:off x="575282" y="6260560"/>
            <a:ext cx="54016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[1] </a:t>
            </a:r>
            <a:r>
              <a:rPr lang="fr-FR" sz="1400" dirty="0"/>
              <a:t>M</a:t>
            </a:r>
            <a:r>
              <a:rPr lang="fr-FR" sz="1400" dirty="0" smtClean="0"/>
              <a:t>. Turner </a:t>
            </a:r>
            <a:r>
              <a:rPr lang="fr-FR" sz="1400" i="1" dirty="0" smtClean="0"/>
              <a:t>et al</a:t>
            </a:r>
            <a:r>
              <a:rPr lang="fr-FR" sz="1400" dirty="0" smtClean="0"/>
              <a:t>., NIM-A</a:t>
            </a:r>
            <a:r>
              <a:rPr lang="fr-FR" sz="1400" dirty="0"/>
              <a:t> </a:t>
            </a:r>
            <a:r>
              <a:rPr lang="fr-FR" sz="1400" b="1" dirty="0" smtClean="0"/>
              <a:t>829</a:t>
            </a:r>
            <a:r>
              <a:rPr lang="fr-FR" sz="1400" dirty="0" smtClean="0"/>
              <a:t>, 314-317, (2016</a:t>
            </a:r>
            <a:r>
              <a:rPr lang="fr-FR" sz="1400" dirty="0"/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/>
              <p:cNvSpPr txBox="1"/>
              <p:nvPr/>
            </p:nvSpPr>
            <p:spPr>
              <a:xfrm rot="5400000">
                <a:off x="5415436" y="3802176"/>
                <a:ext cx="917211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fr-FR" sz="16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fr-FR" sz="16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fr-FR" sz="1600" b="0" i="0" smtClean="0">
                          <a:latin typeface="Cambria Math" panose="02040503050406030204" pitchFamily="18" charset="0"/>
                        </a:rPr>
                        <m:t>u</m:t>
                      </m:r>
                      <m:r>
                        <a:rPr lang="fr-FR" sz="16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53" name="ZoneTexte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5415436" y="3802176"/>
                <a:ext cx="917211" cy="338554"/>
              </a:xfrm>
              <a:prstGeom prst="rect">
                <a:avLst/>
              </a:prstGeom>
              <a:blipFill>
                <a:blip r:embed="rId14"/>
                <a:stretch>
                  <a:fillRect l="-12727" b="-397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Connecteur droit 40"/>
          <p:cNvCxnSpPr/>
          <p:nvPr/>
        </p:nvCxnSpPr>
        <p:spPr>
          <a:xfrm>
            <a:off x="6042089" y="1735230"/>
            <a:ext cx="0" cy="4500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18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28" y="2242296"/>
            <a:ext cx="5485640" cy="3855602"/>
          </a:xfrm>
          <a:prstGeom prst="rect">
            <a:avLst/>
          </a:prstGeom>
        </p:spPr>
      </p:pic>
      <p:sp>
        <p:nvSpPr>
          <p:cNvPr id="271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4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359856" y="984960"/>
                <a:ext cx="11333216" cy="667747"/>
              </a:xfrm>
              <a:prstGeom prst="rect">
                <a:avLst/>
              </a:prstGeom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Oblique Two Stream Instabilities</a:t>
                </a:r>
                <a:r>
                  <a:rPr lang="en-US" baseline="30000" dirty="0"/>
                  <a:t> 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 </a:t>
                </a:r>
                <a:r>
                  <a:rPr lang="en-US" dirty="0"/>
                  <a:t>(OTSI) governs the dynamics of </a:t>
                </a:r>
                <a:r>
                  <a:rPr lang="en-US" b="1" dirty="0" err="1"/>
                  <a:t>ultrarelativistic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𝛾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𝑏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≫1</m:t>
                    </m:r>
                  </m:oMath>
                </a14:m>
                <a:r>
                  <a:rPr lang="en-US" dirty="0"/>
                  <a:t>), </a:t>
                </a:r>
                <a:r>
                  <a:rPr lang="en-US" b="1" dirty="0"/>
                  <a:t>dilute electron beam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≪1</m:t>
                        </m:r>
                      </m:den>
                    </m:f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856" y="984960"/>
                <a:ext cx="11333216" cy="667747"/>
              </a:xfrm>
              <a:prstGeom prst="rect">
                <a:avLst/>
              </a:prstGeom>
              <a:blipFill>
                <a:blip r:embed="rId4"/>
                <a:stretch>
                  <a:fillRect l="-430" t="-22936" b="-96330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/>
          <p:cNvSpPr txBox="1"/>
          <p:nvPr/>
        </p:nvSpPr>
        <p:spPr>
          <a:xfrm>
            <a:off x="290564" y="1662201"/>
            <a:ext cx="563740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AWAKE: Self-modulation </a:t>
            </a:r>
            <a:r>
              <a:rPr lang="fr-FR" dirty="0" err="1"/>
              <a:t>instability</a:t>
            </a:r>
            <a:r>
              <a:rPr lang="fr-FR" dirty="0"/>
              <a:t> (SMI</a:t>
            </a:r>
            <a:r>
              <a:rPr lang="fr-FR" dirty="0" smtClean="0"/>
              <a:t>) for proton </a:t>
            </a:r>
            <a:r>
              <a:rPr lang="fr-FR" dirty="0" err="1" smtClean="0"/>
              <a:t>beam</a:t>
            </a:r>
            <a:r>
              <a:rPr lang="fr-FR" dirty="0" smtClean="0"/>
              <a:t>-plasma interaction</a:t>
            </a:r>
            <a:r>
              <a:rPr lang="fr-FR" baseline="30000" dirty="0"/>
              <a:t>1</a:t>
            </a:r>
          </a:p>
        </p:txBody>
      </p:sp>
      <p:sp>
        <p:nvSpPr>
          <p:cNvPr id="32" name="Titre 5"/>
          <p:cNvSpPr>
            <a:spLocks noGrp="1"/>
          </p:cNvSpPr>
          <p:nvPr>
            <p:ph type="title"/>
          </p:nvPr>
        </p:nvSpPr>
        <p:spPr>
          <a:xfrm>
            <a:off x="271009" y="340508"/>
            <a:ext cx="11734037" cy="8718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Introduction </a:t>
            </a:r>
            <a:r>
              <a:rPr lang="en-US" dirty="0"/>
              <a:t>to Oblique Two Stream Instabilities (OTSI)</a:t>
            </a:r>
            <a:br>
              <a:rPr lang="en-US" dirty="0"/>
            </a:b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ZoneTexte 71"/>
              <p:cNvSpPr txBox="1"/>
              <p:nvPr/>
            </p:nvSpPr>
            <p:spPr>
              <a:xfrm rot="16200000">
                <a:off x="91375" y="3971340"/>
                <a:ext cx="1005954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fr-FR" sz="1600" b="0" i="0" smtClean="0">
                          <a:latin typeface="Cambria Math" panose="02040503050406030204" pitchFamily="18" charset="0"/>
                        </a:rPr>
                        <m:t>μm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72" name="ZoneTexte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91375" y="3971340"/>
                <a:ext cx="1005954" cy="338554"/>
              </a:xfrm>
              <a:prstGeom prst="rect">
                <a:avLst/>
              </a:prstGeom>
              <a:blipFill>
                <a:blip r:embed="rId5"/>
                <a:stretch>
                  <a:fillRect r="-1272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/>
          <p:cNvSpPr txBox="1"/>
          <p:nvPr/>
        </p:nvSpPr>
        <p:spPr>
          <a:xfrm>
            <a:off x="1138123" y="5243213"/>
            <a:ext cx="3874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2d density plot </a:t>
            </a:r>
            <a:r>
              <a:rPr lang="en-US" dirty="0" smtClean="0"/>
              <a:t>of a </a:t>
            </a:r>
            <a:r>
              <a:rPr lang="en-US" dirty="0"/>
              <a:t>proton </a:t>
            </a:r>
            <a:r>
              <a:rPr lang="en-US" dirty="0" smtClean="0"/>
              <a:t>beam</a:t>
            </a:r>
            <a:r>
              <a:rPr lang="en-US" baseline="30000" dirty="0" smtClean="0"/>
              <a:t>2</a:t>
            </a:r>
            <a:endParaRPr lang="fr-FR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/>
              <p:cNvSpPr txBox="1"/>
              <p:nvPr/>
            </p:nvSpPr>
            <p:spPr>
              <a:xfrm>
                <a:off x="2303500" y="5925564"/>
                <a:ext cx="160606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𝑐𝑡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fr-FR" sz="1600" b="0" i="0" smtClean="0">
                          <a:latin typeface="Cambria Math" panose="02040503050406030204" pitchFamily="18" charset="0"/>
                        </a:rPr>
                        <m:t>μm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36" name="ZoneTexte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500" y="5925564"/>
                <a:ext cx="1606060" cy="338554"/>
              </a:xfrm>
              <a:prstGeom prst="rect">
                <a:avLst/>
              </a:prstGeom>
              <a:blipFill>
                <a:blip r:embed="rId6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e 36"/>
          <p:cNvGrpSpPr/>
          <p:nvPr/>
        </p:nvGrpSpPr>
        <p:grpSpPr>
          <a:xfrm>
            <a:off x="-66726" y="5071435"/>
            <a:ext cx="1791399" cy="1324331"/>
            <a:chOff x="779788" y="2400725"/>
            <a:chExt cx="1791399" cy="1324331"/>
          </a:xfrm>
        </p:grpSpPr>
        <p:grpSp>
          <p:nvGrpSpPr>
            <p:cNvPr id="39" name="Groupe 38"/>
            <p:cNvGrpSpPr/>
            <p:nvPr/>
          </p:nvGrpSpPr>
          <p:grpSpPr>
            <a:xfrm>
              <a:off x="779788" y="2400725"/>
              <a:ext cx="1791399" cy="1324331"/>
              <a:chOff x="1370707" y="1979617"/>
              <a:chExt cx="1374600" cy="1000558"/>
            </a:xfrm>
          </p:grpSpPr>
          <p:grpSp>
            <p:nvGrpSpPr>
              <p:cNvPr id="43" name="Groupe 42"/>
              <p:cNvGrpSpPr/>
              <p:nvPr/>
            </p:nvGrpSpPr>
            <p:grpSpPr>
              <a:xfrm>
                <a:off x="1434555" y="1979617"/>
                <a:ext cx="1310752" cy="818973"/>
                <a:chOff x="1683910" y="2761235"/>
                <a:chExt cx="815608" cy="436482"/>
              </a:xfrm>
            </p:grpSpPr>
            <p:cxnSp>
              <p:nvCxnSpPr>
                <p:cNvPr id="49" name="Connecteur droit avec flèche 48"/>
                <p:cNvCxnSpPr/>
                <p:nvPr/>
              </p:nvCxnSpPr>
              <p:spPr>
                <a:xfrm flipH="1">
                  <a:off x="1975103" y="3168209"/>
                  <a:ext cx="257110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necteur droit avec flèche 49"/>
                <p:cNvCxnSpPr/>
                <p:nvPr/>
              </p:nvCxnSpPr>
              <p:spPr>
                <a:xfrm>
                  <a:off x="1977484" y="2887455"/>
                  <a:ext cx="0" cy="27973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5" name="ZoneTexte 54"/>
                    <p:cNvSpPr txBox="1"/>
                    <p:nvPr/>
                  </p:nvSpPr>
                  <p:spPr>
                    <a:xfrm>
                      <a:off x="1683910" y="2761235"/>
                      <a:ext cx="500301" cy="14871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55" name="ZoneTexte 5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83910" y="2761235"/>
                      <a:ext cx="500301" cy="148717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6" name="ZoneTexte 55"/>
                    <p:cNvSpPr txBox="1"/>
                    <p:nvPr/>
                  </p:nvSpPr>
                  <p:spPr>
                    <a:xfrm>
                      <a:off x="1999217" y="3049000"/>
                      <a:ext cx="500301" cy="14871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56" name="ZoneTexte 5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99217" y="3049000"/>
                      <a:ext cx="500301" cy="148717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44" name="Ellipse 43"/>
              <p:cNvSpPr/>
              <p:nvPr/>
            </p:nvSpPr>
            <p:spPr>
              <a:xfrm>
                <a:off x="1865626" y="2705681"/>
                <a:ext cx="82872" cy="8159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ZoneTexte 47"/>
                  <p:cNvSpPr txBox="1"/>
                  <p:nvPr/>
                </p:nvSpPr>
                <p:spPr>
                  <a:xfrm>
                    <a:off x="1370707" y="2701137"/>
                    <a:ext cx="804027" cy="27903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48" name="ZoneTexte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0707" y="2701137"/>
                    <a:ext cx="804027" cy="279038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8333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0" name="Ellipse 39"/>
            <p:cNvSpPr/>
            <p:nvPr/>
          </p:nvSpPr>
          <p:spPr>
            <a:xfrm>
              <a:off x="1461600" y="339907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8" name="Flèche droite 57"/>
          <p:cNvSpPr/>
          <p:nvPr/>
        </p:nvSpPr>
        <p:spPr>
          <a:xfrm>
            <a:off x="4330707" y="4174940"/>
            <a:ext cx="864000" cy="360000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63" name="Rectangle 62"/>
          <p:cNvSpPr/>
          <p:nvPr/>
        </p:nvSpPr>
        <p:spPr>
          <a:xfrm>
            <a:off x="594352" y="6367884"/>
            <a:ext cx="54016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[1] </a:t>
            </a:r>
            <a:r>
              <a:rPr lang="fr-FR" sz="1400" dirty="0"/>
              <a:t>M</a:t>
            </a:r>
            <a:r>
              <a:rPr lang="fr-FR" sz="1400" dirty="0" smtClean="0"/>
              <a:t>. Turner </a:t>
            </a:r>
            <a:r>
              <a:rPr lang="fr-FR" sz="1400" i="1" dirty="0" smtClean="0"/>
              <a:t>et al</a:t>
            </a:r>
            <a:r>
              <a:rPr lang="fr-FR" sz="1400" dirty="0" smtClean="0"/>
              <a:t>., NIM-A</a:t>
            </a:r>
            <a:r>
              <a:rPr lang="fr-FR" sz="1400" dirty="0"/>
              <a:t> </a:t>
            </a:r>
            <a:r>
              <a:rPr lang="fr-FR" sz="1400" b="1" dirty="0" smtClean="0"/>
              <a:t>829</a:t>
            </a:r>
            <a:r>
              <a:rPr lang="fr-FR" sz="1400" dirty="0" smtClean="0"/>
              <a:t>, 314-317, (2016</a:t>
            </a:r>
            <a:r>
              <a:rPr lang="fr-FR" sz="1400" dirty="0"/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/>
              <p:cNvSpPr txBox="1"/>
              <p:nvPr/>
            </p:nvSpPr>
            <p:spPr>
              <a:xfrm rot="5400000">
                <a:off x="5415436" y="3802176"/>
                <a:ext cx="917211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fr-FR" sz="16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fr-FR" sz="16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fr-FR" sz="1600" b="0" i="0" smtClean="0">
                          <a:latin typeface="Cambria Math" panose="02040503050406030204" pitchFamily="18" charset="0"/>
                        </a:rPr>
                        <m:t>u</m:t>
                      </m:r>
                      <m:r>
                        <a:rPr lang="fr-FR" sz="16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53" name="ZoneTexte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5415436" y="3802176"/>
                <a:ext cx="917211" cy="338554"/>
              </a:xfrm>
              <a:prstGeom prst="rect">
                <a:avLst/>
              </a:prstGeom>
              <a:blipFill>
                <a:blip r:embed="rId14"/>
                <a:stretch>
                  <a:fillRect l="-12727" b="-397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Connecteur droit 40"/>
          <p:cNvCxnSpPr/>
          <p:nvPr/>
        </p:nvCxnSpPr>
        <p:spPr>
          <a:xfrm>
            <a:off x="6042089" y="1735230"/>
            <a:ext cx="0" cy="4500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e 23"/>
          <p:cNvGrpSpPr/>
          <p:nvPr/>
        </p:nvGrpSpPr>
        <p:grpSpPr>
          <a:xfrm>
            <a:off x="6121191" y="1641114"/>
            <a:ext cx="5624030" cy="4829781"/>
            <a:chOff x="-351961" y="1689666"/>
            <a:chExt cx="5624030" cy="4829781"/>
          </a:xfrm>
        </p:grpSpPr>
        <p:grpSp>
          <p:nvGrpSpPr>
            <p:cNvPr id="25" name="Groupe 24"/>
            <p:cNvGrpSpPr/>
            <p:nvPr/>
          </p:nvGrpSpPr>
          <p:grpSpPr>
            <a:xfrm>
              <a:off x="576974" y="1689666"/>
              <a:ext cx="4695095" cy="4829781"/>
              <a:chOff x="6454800" y="1427019"/>
              <a:chExt cx="4695095" cy="4829781"/>
            </a:xfrm>
          </p:grpSpPr>
          <p:pic>
            <p:nvPicPr>
              <p:cNvPr id="59" name="Image 58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54800" y="1576800"/>
                <a:ext cx="4680000" cy="4680000"/>
              </a:xfrm>
              <a:prstGeom prst="rect">
                <a:avLst/>
              </a:prstGeom>
            </p:spPr>
          </p:pic>
          <p:grpSp>
            <p:nvGrpSpPr>
              <p:cNvPr id="60" name="Groupe 59"/>
              <p:cNvGrpSpPr/>
              <p:nvPr/>
            </p:nvGrpSpPr>
            <p:grpSpPr>
              <a:xfrm>
                <a:off x="6495250" y="1427019"/>
                <a:ext cx="4654645" cy="4742077"/>
                <a:chOff x="6495250" y="1300019"/>
                <a:chExt cx="4654645" cy="4742077"/>
              </a:xfrm>
            </p:grpSpPr>
            <p:grpSp>
              <p:nvGrpSpPr>
                <p:cNvPr id="61" name="Groupe 60"/>
                <p:cNvGrpSpPr/>
                <p:nvPr/>
              </p:nvGrpSpPr>
              <p:grpSpPr>
                <a:xfrm>
                  <a:off x="6495250" y="3009266"/>
                  <a:ext cx="4654645" cy="3032830"/>
                  <a:chOff x="6614330" y="3240038"/>
                  <a:chExt cx="4654645" cy="3032830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4" name="ZoneTexte 63"/>
                      <p:cNvSpPr txBox="1"/>
                      <p:nvPr/>
                    </p:nvSpPr>
                    <p:spPr>
                      <a:xfrm rot="5400000">
                        <a:off x="10581332" y="3558349"/>
                        <a:ext cx="1005954" cy="3693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[</m:t>
                              </m:r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.]</m:t>
                              </m:r>
                            </m:oMath>
                          </m:oMathPara>
                        </a14:m>
                        <a:endParaRPr lang="fr-FR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90" name="ZoneTexte 89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 rot="5400000">
                        <a:off x="10581332" y="3558349"/>
                        <a:ext cx="1005954" cy="369332"/>
                      </a:xfrm>
                      <a:prstGeom prst="rect">
                        <a:avLst/>
                      </a:prstGeom>
                      <a:blipFill>
                        <a:blip r:embed="rId16"/>
                        <a:stretch>
                          <a:fillRect l="-18333" b="-9091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fr-FR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5" name="ZoneTexte 64"/>
                      <p:cNvSpPr txBox="1"/>
                      <p:nvPr/>
                    </p:nvSpPr>
                    <p:spPr>
                      <a:xfrm rot="16200000">
                        <a:off x="6322746" y="3648960"/>
                        <a:ext cx="952500" cy="36933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 [</m:t>
                              </m:r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μm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m:oMathPara>
                        </a14:m>
                        <a:endParaRPr lang="fr-FR" dirty="0"/>
                      </a:p>
                    </p:txBody>
                  </p:sp>
                </mc:Choice>
                <mc:Fallback xmlns="">
                  <p:sp>
                    <p:nvSpPr>
                      <p:cNvPr id="51" name="ZoneTexte 50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 rot="16200000">
                        <a:off x="6322746" y="3648960"/>
                        <a:ext cx="952500" cy="369332"/>
                      </a:xfrm>
                      <a:prstGeom prst="rect">
                        <a:avLst/>
                      </a:prstGeom>
                      <a:blipFill>
                        <a:blip r:embed="rId17"/>
                        <a:stretch>
                          <a:fillRect r="-1639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fr-FR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ZoneTexte 65"/>
                      <p:cNvSpPr txBox="1"/>
                      <p:nvPr/>
                    </p:nvSpPr>
                    <p:spPr>
                      <a:xfrm>
                        <a:off x="8300926" y="5903536"/>
                        <a:ext cx="952500" cy="36933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 [</m:t>
                              </m:r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μm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m:oMathPara>
                        </a14:m>
                        <a:endParaRPr lang="fr-FR" dirty="0"/>
                      </a:p>
                    </p:txBody>
                  </p:sp>
                </mc:Choice>
                <mc:Fallback xmlns="">
                  <p:sp>
                    <p:nvSpPr>
                      <p:cNvPr id="52" name="ZoneTexte 5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300926" y="5903536"/>
                        <a:ext cx="952500" cy="369332"/>
                      </a:xfrm>
                      <a:prstGeom prst="rect">
                        <a:avLst/>
                      </a:prstGeom>
                      <a:blipFill>
                        <a:blip r:embed="rId18"/>
                        <a:stretch>
                          <a:fillRect b="-1639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fr-FR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7" name="Flèche droite 66"/>
                  <p:cNvSpPr/>
                  <p:nvPr/>
                </p:nvSpPr>
                <p:spPr>
                  <a:xfrm rot="10800000">
                    <a:off x="7077795" y="3652493"/>
                    <a:ext cx="588279" cy="313577"/>
                  </a:xfrm>
                  <a:prstGeom prst="rightArrow">
                    <a:avLst/>
                  </a:prstGeom>
                  <a:solidFill>
                    <a:schemeClr val="tx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144000" tIns="108000" rIns="144000" bIns="144000" rtlCol="0" anchor="ctr">
                    <a:spAutoFit/>
                  </a:bodyPr>
                  <a:lstStyle/>
                  <a:p>
                    <a:pPr algn="ctr"/>
                    <a:endParaRPr lang="fr-FR" dirty="0" smtClean="0"/>
                  </a:p>
                </p:txBody>
              </p:sp>
            </p:grpSp>
            <p:sp>
              <p:nvSpPr>
                <p:cNvPr id="62" name="ZoneTexte 61"/>
                <p:cNvSpPr txBox="1"/>
                <p:nvPr/>
              </p:nvSpPr>
              <p:spPr>
                <a:xfrm>
                  <a:off x="6908731" y="1300019"/>
                  <a:ext cx="37721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 smtClean="0"/>
                    <a:t>Electron </a:t>
                  </a:r>
                  <a:r>
                    <a:rPr lang="fr-FR" dirty="0" err="1" smtClean="0"/>
                    <a:t>beam</a:t>
                  </a:r>
                  <a:r>
                    <a:rPr lang="fr-FR" dirty="0" smtClean="0"/>
                    <a:t> </a:t>
                  </a:r>
                  <a:r>
                    <a:rPr lang="fr-FR" dirty="0" err="1" smtClean="0"/>
                    <a:t>dominated</a:t>
                  </a:r>
                  <a:r>
                    <a:rPr lang="fr-FR" dirty="0" smtClean="0"/>
                    <a:t> by OTSI</a:t>
                  </a:r>
                  <a:endParaRPr lang="en-US" dirty="0"/>
                </a:p>
              </p:txBody>
            </p:sp>
          </p:grpSp>
        </p:grpSp>
        <p:grpSp>
          <p:nvGrpSpPr>
            <p:cNvPr id="26" name="Groupe 25"/>
            <p:cNvGrpSpPr/>
            <p:nvPr/>
          </p:nvGrpSpPr>
          <p:grpSpPr>
            <a:xfrm>
              <a:off x="-155634" y="5434126"/>
              <a:ext cx="1794748" cy="1031457"/>
              <a:chOff x="-155634" y="5434126"/>
              <a:chExt cx="1794748" cy="1031457"/>
            </a:xfrm>
          </p:grpSpPr>
          <p:grpSp>
            <p:nvGrpSpPr>
              <p:cNvPr id="35" name="Groupe 34"/>
              <p:cNvGrpSpPr/>
              <p:nvPr/>
            </p:nvGrpSpPr>
            <p:grpSpPr>
              <a:xfrm>
                <a:off x="305887" y="5434126"/>
                <a:ext cx="1333227" cy="1031457"/>
                <a:chOff x="2587065" y="6940284"/>
                <a:chExt cx="1333227" cy="1031457"/>
              </a:xfrm>
            </p:grpSpPr>
            <p:grpSp>
              <p:nvGrpSpPr>
                <p:cNvPr id="42" name="Groupe 41"/>
                <p:cNvGrpSpPr/>
                <p:nvPr/>
              </p:nvGrpSpPr>
              <p:grpSpPr>
                <a:xfrm rot="16200000">
                  <a:off x="2731434" y="6795915"/>
                  <a:ext cx="759082" cy="1047819"/>
                  <a:chOff x="1975103" y="2912400"/>
                  <a:chExt cx="362438" cy="421919"/>
                </a:xfrm>
              </p:grpSpPr>
              <p:cxnSp>
                <p:nvCxnSpPr>
                  <p:cNvPr id="52" name="Connecteur droit avec flèche 51"/>
                  <p:cNvCxnSpPr/>
                  <p:nvPr/>
                </p:nvCxnSpPr>
                <p:spPr>
                  <a:xfrm flipH="1">
                    <a:off x="1975103" y="3168209"/>
                    <a:ext cx="257110" cy="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stealt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Connecteur droit avec flèche 53"/>
                  <p:cNvCxnSpPr/>
                  <p:nvPr/>
                </p:nvCxnSpPr>
                <p:spPr>
                  <a:xfrm>
                    <a:off x="1975726" y="2950770"/>
                    <a:ext cx="0" cy="217439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stealt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7" name="ZoneTexte 56"/>
                      <p:cNvSpPr txBox="1"/>
                      <p:nvPr/>
                    </p:nvSpPr>
                    <p:spPr>
                      <a:xfrm rot="5400000">
                        <a:off x="2038409" y="3035187"/>
                        <a:ext cx="421919" cy="17634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oMath>
                          </m:oMathPara>
                        </a14:m>
                        <a:endParaRPr lang="fr-FR" dirty="0"/>
                      </a:p>
                    </p:txBody>
                  </p:sp>
                </mc:Choice>
                <mc:Fallback xmlns="">
                  <p:sp>
                    <p:nvSpPr>
                      <p:cNvPr id="57" name="ZoneTexte 56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 rot="5400000">
                        <a:off x="2038409" y="3035187"/>
                        <a:ext cx="421919" cy="176345"/>
                      </a:xfrm>
                      <a:prstGeom prst="rect">
                        <a:avLst/>
                      </a:prstGeom>
                      <a:blipFill>
                        <a:blip r:embed="rId19"/>
                        <a:stretch>
                          <a:fillRect b="-819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fr-FR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45" name="Ellipse 44"/>
                <p:cNvSpPr/>
                <p:nvPr/>
              </p:nvSpPr>
              <p:spPr>
                <a:xfrm rot="16200000">
                  <a:off x="3172667" y="7639457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" name="ZoneTexte 45"/>
                    <p:cNvSpPr txBox="1"/>
                    <p:nvPr/>
                  </p:nvSpPr>
                  <p:spPr>
                    <a:xfrm>
                      <a:off x="2872472" y="7602409"/>
                      <a:ext cx="104782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51" name="ZoneTexte 5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72472" y="7602409"/>
                      <a:ext cx="1047820" cy="369332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7" name="Connecteur droit 46"/>
                <p:cNvCxnSpPr>
                  <a:stCxn id="45" idx="7"/>
                  <a:endCxn id="45" idx="3"/>
                </p:cNvCxnSpPr>
                <p:nvPr/>
              </p:nvCxnSpPr>
              <p:spPr>
                <a:xfrm>
                  <a:off x="3188483" y="7655273"/>
                  <a:ext cx="76368" cy="7636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necteur droit 50"/>
                <p:cNvCxnSpPr>
                  <a:stCxn id="45" idx="1"/>
                  <a:endCxn id="45" idx="5"/>
                </p:cNvCxnSpPr>
                <p:nvPr/>
              </p:nvCxnSpPr>
              <p:spPr>
                <a:xfrm flipV="1">
                  <a:off x="3188483" y="7655273"/>
                  <a:ext cx="76368" cy="7636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ZoneTexte 37"/>
                  <p:cNvSpPr txBox="1"/>
                  <p:nvPr/>
                </p:nvSpPr>
                <p:spPr>
                  <a:xfrm>
                    <a:off x="-155634" y="6059520"/>
                    <a:ext cx="1047819" cy="3693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61" name="ZoneTexte 6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55634" y="6059520"/>
                    <a:ext cx="1047819" cy="369333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7" name="Groupe 26"/>
            <p:cNvGrpSpPr/>
            <p:nvPr/>
          </p:nvGrpSpPr>
          <p:grpSpPr>
            <a:xfrm>
              <a:off x="1316788" y="2167510"/>
              <a:ext cx="598372" cy="720000"/>
              <a:chOff x="1467580" y="2409761"/>
              <a:chExt cx="598372" cy="720000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1467580" y="2409761"/>
                <a:ext cx="598372" cy="72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ZoneTexte 29"/>
                  <p:cNvSpPr txBox="1"/>
                  <p:nvPr/>
                </p:nvSpPr>
                <p:spPr>
                  <a:xfrm>
                    <a:off x="1474306" y="2434541"/>
                    <a:ext cx="51912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fr-FR" b="1" dirty="0"/>
                  </a:p>
                </p:txBody>
              </p:sp>
            </mc:Choice>
            <mc:Fallback xmlns="">
              <p:sp>
                <p:nvSpPr>
                  <p:cNvPr id="67" name="ZoneTexte 6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74306" y="2434541"/>
                    <a:ext cx="519124" cy="369332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b="-166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1" name="Connecteur droit avec flèche 30"/>
              <p:cNvCxnSpPr/>
              <p:nvPr/>
            </p:nvCxnSpPr>
            <p:spPr>
              <a:xfrm flipV="1">
                <a:off x="1776514" y="2650957"/>
                <a:ext cx="216000" cy="180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ZoneTexte 32"/>
                  <p:cNvSpPr txBox="1"/>
                  <p:nvPr/>
                </p:nvSpPr>
                <p:spPr>
                  <a:xfrm>
                    <a:off x="1475113" y="2723863"/>
                    <a:ext cx="51912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fr-FR" b="1" dirty="0"/>
                  </a:p>
                </p:txBody>
              </p:sp>
            </mc:Choice>
            <mc:Fallback xmlns="">
              <p:sp>
                <p:nvSpPr>
                  <p:cNvPr id="69" name="ZoneTexte 6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75113" y="2723863"/>
                    <a:ext cx="519124" cy="369332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b="-1639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4" name="Connecteur droit avec flèche 33"/>
              <p:cNvCxnSpPr/>
              <p:nvPr/>
            </p:nvCxnSpPr>
            <p:spPr>
              <a:xfrm rot="5400000" flipV="1">
                <a:off x="1758514" y="2828841"/>
                <a:ext cx="216000" cy="180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ZoneTexte 27"/>
            <p:cNvSpPr txBox="1"/>
            <p:nvPr/>
          </p:nvSpPr>
          <p:spPr>
            <a:xfrm>
              <a:off x="-351961" y="2351872"/>
              <a:ext cx="1723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dirty="0" smtClean="0"/>
                <a:t>Oblique modes</a:t>
              </a:r>
              <a:endParaRPr lang="fr-FR" dirty="0"/>
            </a:p>
          </p:txBody>
        </p:sp>
      </p:grpSp>
      <p:sp>
        <p:nvSpPr>
          <p:cNvPr id="68" name="Rectangle 67"/>
          <p:cNvSpPr/>
          <p:nvPr/>
        </p:nvSpPr>
        <p:spPr>
          <a:xfrm>
            <a:off x="6062704" y="6367727"/>
            <a:ext cx="34544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1400" dirty="0" smtClean="0"/>
              <a:t> [</a:t>
            </a:r>
            <a:r>
              <a:rPr lang="fr-FR" altLang="fr-FR" sz="1400" dirty="0"/>
              <a:t>2</a:t>
            </a:r>
            <a:r>
              <a:rPr lang="fr-FR" altLang="fr-FR" sz="1400" dirty="0" smtClean="0"/>
              <a:t>] A</a:t>
            </a:r>
            <a:r>
              <a:rPr lang="fr-FR" altLang="fr-FR" sz="1400" dirty="0"/>
              <a:t>. Bret</a:t>
            </a:r>
            <a:r>
              <a:rPr lang="fr-FR" altLang="fr-FR" sz="1400" dirty="0" smtClean="0"/>
              <a:t>, </a:t>
            </a:r>
            <a:r>
              <a:rPr lang="fr-FR" altLang="fr-FR" sz="1400" i="1" dirty="0" smtClean="0"/>
              <a:t>et al</a:t>
            </a:r>
            <a:r>
              <a:rPr lang="fr-FR" altLang="fr-FR" sz="1400" dirty="0" smtClean="0"/>
              <a:t>., </a:t>
            </a:r>
            <a:r>
              <a:rPr lang="fr-FR" altLang="fr-FR" sz="1400" dirty="0" err="1" smtClean="0"/>
              <a:t>PoP</a:t>
            </a:r>
            <a:r>
              <a:rPr lang="fr-FR" altLang="fr-FR" sz="1400" dirty="0" smtClean="0"/>
              <a:t> </a:t>
            </a:r>
            <a:r>
              <a:rPr lang="fr-FR" altLang="fr-FR" sz="1400" b="1" dirty="0" smtClean="0"/>
              <a:t>17</a:t>
            </a:r>
            <a:r>
              <a:rPr lang="fr-FR" altLang="fr-FR" sz="1400" dirty="0"/>
              <a:t>, 120501 (2010</a:t>
            </a:r>
            <a:r>
              <a:rPr lang="fr-FR" altLang="fr-FR" sz="1400" dirty="0" smtClean="0"/>
              <a:t>)</a:t>
            </a:r>
            <a:endParaRPr lang="en-US" altLang="fr-FR" sz="1400" dirty="0"/>
          </a:p>
        </p:txBody>
      </p:sp>
    </p:spTree>
    <p:extLst>
      <p:ext uri="{BB962C8B-B14F-4D97-AF65-F5344CB8AC3E}">
        <p14:creationId xmlns:p14="http://schemas.microsoft.com/office/powerpoint/2010/main" val="386067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5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359856" y="984960"/>
                <a:ext cx="11333216" cy="667747"/>
              </a:xfrm>
              <a:prstGeom prst="rect">
                <a:avLst/>
              </a:prstGeom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Oblique Two Stream Instabilities</a:t>
                </a:r>
                <a:r>
                  <a:rPr lang="en-US" baseline="30000" dirty="0"/>
                  <a:t> 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 </a:t>
                </a:r>
                <a:r>
                  <a:rPr lang="en-US" dirty="0"/>
                  <a:t>(OTSI) governs the dynamics of </a:t>
                </a:r>
                <a:r>
                  <a:rPr lang="en-US" b="1" dirty="0" err="1"/>
                  <a:t>ultrarelativistic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𝛾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𝑏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≫1</m:t>
                    </m:r>
                  </m:oMath>
                </a14:m>
                <a:r>
                  <a:rPr lang="en-US" dirty="0"/>
                  <a:t>), </a:t>
                </a:r>
                <a:r>
                  <a:rPr lang="en-US" b="1" dirty="0"/>
                  <a:t>dilute electron beam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≪1</m:t>
                        </m:r>
                      </m:den>
                    </m:f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856" y="984960"/>
                <a:ext cx="11333216" cy="667747"/>
              </a:xfrm>
              <a:prstGeom prst="rect">
                <a:avLst/>
              </a:prstGeom>
              <a:blipFill>
                <a:blip r:embed="rId3"/>
                <a:stretch>
                  <a:fillRect l="-430" t="-22936" b="-96330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itre 5"/>
          <p:cNvSpPr>
            <a:spLocks noGrp="1"/>
          </p:cNvSpPr>
          <p:nvPr>
            <p:ph type="title"/>
          </p:nvPr>
        </p:nvSpPr>
        <p:spPr>
          <a:xfrm>
            <a:off x="271009" y="340508"/>
            <a:ext cx="11734037" cy="8718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Introduction </a:t>
            </a:r>
            <a:r>
              <a:rPr lang="en-US" dirty="0"/>
              <a:t>to Oblique Two Stream Instabilities (OTSI)</a:t>
            </a:r>
            <a:br>
              <a:rPr lang="en-US" dirty="0"/>
            </a:br>
            <a:endParaRPr lang="fr-FR" dirty="0"/>
          </a:p>
        </p:txBody>
      </p:sp>
      <p:cxnSp>
        <p:nvCxnSpPr>
          <p:cNvPr id="41" name="Connecteur droit 40"/>
          <p:cNvCxnSpPr/>
          <p:nvPr/>
        </p:nvCxnSpPr>
        <p:spPr>
          <a:xfrm>
            <a:off x="6042089" y="1735230"/>
            <a:ext cx="0" cy="4500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e 23"/>
          <p:cNvGrpSpPr/>
          <p:nvPr/>
        </p:nvGrpSpPr>
        <p:grpSpPr>
          <a:xfrm>
            <a:off x="6121191" y="1641114"/>
            <a:ext cx="5624030" cy="4829781"/>
            <a:chOff x="-351961" y="1689666"/>
            <a:chExt cx="5624030" cy="4829781"/>
          </a:xfrm>
        </p:grpSpPr>
        <p:grpSp>
          <p:nvGrpSpPr>
            <p:cNvPr id="25" name="Groupe 24"/>
            <p:cNvGrpSpPr/>
            <p:nvPr/>
          </p:nvGrpSpPr>
          <p:grpSpPr>
            <a:xfrm>
              <a:off x="576974" y="1689666"/>
              <a:ext cx="4695095" cy="4829781"/>
              <a:chOff x="6454800" y="1427019"/>
              <a:chExt cx="4695095" cy="4829781"/>
            </a:xfrm>
          </p:grpSpPr>
          <p:pic>
            <p:nvPicPr>
              <p:cNvPr id="59" name="Image 5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54800" y="1576800"/>
                <a:ext cx="4680000" cy="4680000"/>
              </a:xfrm>
              <a:prstGeom prst="rect">
                <a:avLst/>
              </a:prstGeom>
            </p:spPr>
          </p:pic>
          <p:grpSp>
            <p:nvGrpSpPr>
              <p:cNvPr id="60" name="Groupe 59"/>
              <p:cNvGrpSpPr/>
              <p:nvPr/>
            </p:nvGrpSpPr>
            <p:grpSpPr>
              <a:xfrm>
                <a:off x="6495250" y="1427019"/>
                <a:ext cx="4654645" cy="4742077"/>
                <a:chOff x="6495250" y="1300019"/>
                <a:chExt cx="4654645" cy="4742077"/>
              </a:xfrm>
            </p:grpSpPr>
            <p:grpSp>
              <p:nvGrpSpPr>
                <p:cNvPr id="61" name="Groupe 60"/>
                <p:cNvGrpSpPr/>
                <p:nvPr/>
              </p:nvGrpSpPr>
              <p:grpSpPr>
                <a:xfrm>
                  <a:off x="6495250" y="3009266"/>
                  <a:ext cx="4654645" cy="3032830"/>
                  <a:chOff x="6614330" y="3240038"/>
                  <a:chExt cx="4654645" cy="3032830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4" name="ZoneTexte 63"/>
                      <p:cNvSpPr txBox="1"/>
                      <p:nvPr/>
                    </p:nvSpPr>
                    <p:spPr>
                      <a:xfrm rot="5400000">
                        <a:off x="10581332" y="3558349"/>
                        <a:ext cx="1005954" cy="3693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[</m:t>
                              </m:r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.]</m:t>
                              </m:r>
                            </m:oMath>
                          </m:oMathPara>
                        </a14:m>
                        <a:endParaRPr lang="fr-FR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90" name="ZoneTexte 89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 rot="5400000">
                        <a:off x="10581332" y="3558349"/>
                        <a:ext cx="1005954" cy="369332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 l="-18333" b="-9091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fr-FR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5" name="ZoneTexte 64"/>
                      <p:cNvSpPr txBox="1"/>
                      <p:nvPr/>
                    </p:nvSpPr>
                    <p:spPr>
                      <a:xfrm rot="16200000">
                        <a:off x="6322746" y="3648960"/>
                        <a:ext cx="952500" cy="36933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 [</m:t>
                              </m:r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μm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m:oMathPara>
                        </a14:m>
                        <a:endParaRPr lang="fr-FR" dirty="0"/>
                      </a:p>
                    </p:txBody>
                  </p:sp>
                </mc:Choice>
                <mc:Fallback xmlns="">
                  <p:sp>
                    <p:nvSpPr>
                      <p:cNvPr id="51" name="ZoneTexte 50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 rot="16200000">
                        <a:off x="6322746" y="3648960"/>
                        <a:ext cx="952500" cy="369332"/>
                      </a:xfrm>
                      <a:prstGeom prst="rect">
                        <a:avLst/>
                      </a:prstGeom>
                      <a:blipFill>
                        <a:blip r:embed="rId13"/>
                        <a:stretch>
                          <a:fillRect r="-1639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fr-FR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ZoneTexte 65"/>
                      <p:cNvSpPr txBox="1"/>
                      <p:nvPr/>
                    </p:nvSpPr>
                    <p:spPr>
                      <a:xfrm>
                        <a:off x="8300926" y="5903536"/>
                        <a:ext cx="952500" cy="36933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 [</m:t>
                              </m:r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μm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m:oMathPara>
                        </a14:m>
                        <a:endParaRPr lang="fr-FR" dirty="0"/>
                      </a:p>
                    </p:txBody>
                  </p:sp>
                </mc:Choice>
                <mc:Fallback xmlns="">
                  <p:sp>
                    <p:nvSpPr>
                      <p:cNvPr id="52" name="ZoneTexte 5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300926" y="5903536"/>
                        <a:ext cx="952500" cy="369332"/>
                      </a:xfrm>
                      <a:prstGeom prst="rect">
                        <a:avLst/>
                      </a:prstGeom>
                      <a:blipFill>
                        <a:blip r:embed="rId14"/>
                        <a:stretch>
                          <a:fillRect b="-1639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fr-FR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7" name="Flèche droite 66"/>
                  <p:cNvSpPr/>
                  <p:nvPr/>
                </p:nvSpPr>
                <p:spPr>
                  <a:xfrm rot="10800000">
                    <a:off x="7077795" y="3652493"/>
                    <a:ext cx="588279" cy="313577"/>
                  </a:xfrm>
                  <a:prstGeom prst="rightArrow">
                    <a:avLst/>
                  </a:prstGeom>
                  <a:solidFill>
                    <a:schemeClr val="tx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144000" tIns="108000" rIns="144000" bIns="144000" rtlCol="0" anchor="ctr">
                    <a:spAutoFit/>
                  </a:bodyPr>
                  <a:lstStyle/>
                  <a:p>
                    <a:pPr algn="ctr"/>
                    <a:endParaRPr lang="fr-FR" dirty="0" smtClean="0"/>
                  </a:p>
                </p:txBody>
              </p:sp>
            </p:grpSp>
            <p:sp>
              <p:nvSpPr>
                <p:cNvPr id="62" name="ZoneTexte 61"/>
                <p:cNvSpPr txBox="1"/>
                <p:nvPr/>
              </p:nvSpPr>
              <p:spPr>
                <a:xfrm>
                  <a:off x="6908731" y="1300019"/>
                  <a:ext cx="37721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 smtClean="0"/>
                    <a:t>Electron </a:t>
                  </a:r>
                  <a:r>
                    <a:rPr lang="fr-FR" dirty="0" err="1" smtClean="0"/>
                    <a:t>beam</a:t>
                  </a:r>
                  <a:r>
                    <a:rPr lang="fr-FR" dirty="0" smtClean="0"/>
                    <a:t> </a:t>
                  </a:r>
                  <a:r>
                    <a:rPr lang="fr-FR" dirty="0" err="1" smtClean="0"/>
                    <a:t>dominated</a:t>
                  </a:r>
                  <a:r>
                    <a:rPr lang="fr-FR" dirty="0" smtClean="0"/>
                    <a:t> by OTSI</a:t>
                  </a:r>
                  <a:endParaRPr lang="en-US" dirty="0"/>
                </a:p>
              </p:txBody>
            </p:sp>
          </p:grpSp>
        </p:grpSp>
        <p:grpSp>
          <p:nvGrpSpPr>
            <p:cNvPr id="26" name="Groupe 25"/>
            <p:cNvGrpSpPr/>
            <p:nvPr/>
          </p:nvGrpSpPr>
          <p:grpSpPr>
            <a:xfrm>
              <a:off x="-155634" y="5434126"/>
              <a:ext cx="1794748" cy="1031457"/>
              <a:chOff x="-155634" y="5434126"/>
              <a:chExt cx="1794748" cy="1031457"/>
            </a:xfrm>
          </p:grpSpPr>
          <p:grpSp>
            <p:nvGrpSpPr>
              <p:cNvPr id="35" name="Groupe 34"/>
              <p:cNvGrpSpPr/>
              <p:nvPr/>
            </p:nvGrpSpPr>
            <p:grpSpPr>
              <a:xfrm>
                <a:off x="305887" y="5434126"/>
                <a:ext cx="1333227" cy="1031457"/>
                <a:chOff x="2587065" y="6940284"/>
                <a:chExt cx="1333227" cy="1031457"/>
              </a:xfrm>
            </p:grpSpPr>
            <p:grpSp>
              <p:nvGrpSpPr>
                <p:cNvPr id="42" name="Groupe 41"/>
                <p:cNvGrpSpPr/>
                <p:nvPr/>
              </p:nvGrpSpPr>
              <p:grpSpPr>
                <a:xfrm rot="16200000">
                  <a:off x="2731434" y="6795915"/>
                  <a:ext cx="759082" cy="1047819"/>
                  <a:chOff x="1975103" y="2912400"/>
                  <a:chExt cx="362438" cy="421919"/>
                </a:xfrm>
              </p:grpSpPr>
              <p:cxnSp>
                <p:nvCxnSpPr>
                  <p:cNvPr id="52" name="Connecteur droit avec flèche 51"/>
                  <p:cNvCxnSpPr/>
                  <p:nvPr/>
                </p:nvCxnSpPr>
                <p:spPr>
                  <a:xfrm flipH="1">
                    <a:off x="1975103" y="3168209"/>
                    <a:ext cx="257110" cy="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stealt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Connecteur droit avec flèche 53"/>
                  <p:cNvCxnSpPr/>
                  <p:nvPr/>
                </p:nvCxnSpPr>
                <p:spPr>
                  <a:xfrm>
                    <a:off x="1975726" y="2950770"/>
                    <a:ext cx="0" cy="217439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stealt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7" name="ZoneTexte 56"/>
                      <p:cNvSpPr txBox="1"/>
                      <p:nvPr/>
                    </p:nvSpPr>
                    <p:spPr>
                      <a:xfrm rot="5400000">
                        <a:off x="2038409" y="3035187"/>
                        <a:ext cx="421919" cy="17634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oMath>
                          </m:oMathPara>
                        </a14:m>
                        <a:endParaRPr lang="fr-FR" dirty="0"/>
                      </a:p>
                    </p:txBody>
                  </p:sp>
                </mc:Choice>
                <mc:Fallback xmlns="">
                  <p:sp>
                    <p:nvSpPr>
                      <p:cNvPr id="57" name="ZoneTexte 56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 rot="5400000">
                        <a:off x="2038409" y="3035187"/>
                        <a:ext cx="421919" cy="176345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 b="-819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fr-FR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45" name="Ellipse 44"/>
                <p:cNvSpPr/>
                <p:nvPr/>
              </p:nvSpPr>
              <p:spPr>
                <a:xfrm rot="16200000">
                  <a:off x="3172667" y="7639457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" name="ZoneTexte 45"/>
                    <p:cNvSpPr txBox="1"/>
                    <p:nvPr/>
                  </p:nvSpPr>
                  <p:spPr>
                    <a:xfrm>
                      <a:off x="2872472" y="7602409"/>
                      <a:ext cx="104782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51" name="ZoneTexte 5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72472" y="7602409"/>
                      <a:ext cx="1047820" cy="369332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7" name="Connecteur droit 46"/>
                <p:cNvCxnSpPr>
                  <a:stCxn id="45" idx="7"/>
                  <a:endCxn id="45" idx="3"/>
                </p:cNvCxnSpPr>
                <p:nvPr/>
              </p:nvCxnSpPr>
              <p:spPr>
                <a:xfrm>
                  <a:off x="3188483" y="7655273"/>
                  <a:ext cx="76368" cy="7636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necteur droit 50"/>
                <p:cNvCxnSpPr>
                  <a:stCxn id="45" idx="1"/>
                  <a:endCxn id="45" idx="5"/>
                </p:cNvCxnSpPr>
                <p:nvPr/>
              </p:nvCxnSpPr>
              <p:spPr>
                <a:xfrm flipV="1">
                  <a:off x="3188483" y="7655273"/>
                  <a:ext cx="76368" cy="7636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ZoneTexte 37"/>
                  <p:cNvSpPr txBox="1"/>
                  <p:nvPr/>
                </p:nvSpPr>
                <p:spPr>
                  <a:xfrm>
                    <a:off x="-155634" y="6059520"/>
                    <a:ext cx="1047819" cy="3693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61" name="ZoneTexte 6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55634" y="6059520"/>
                    <a:ext cx="1047819" cy="369333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7" name="Groupe 26"/>
            <p:cNvGrpSpPr/>
            <p:nvPr/>
          </p:nvGrpSpPr>
          <p:grpSpPr>
            <a:xfrm>
              <a:off x="1316788" y="2167510"/>
              <a:ext cx="598372" cy="720000"/>
              <a:chOff x="1467580" y="2409761"/>
              <a:chExt cx="598372" cy="720000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1467580" y="2409761"/>
                <a:ext cx="598372" cy="72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ZoneTexte 29"/>
                  <p:cNvSpPr txBox="1"/>
                  <p:nvPr/>
                </p:nvSpPr>
                <p:spPr>
                  <a:xfrm>
                    <a:off x="1474306" y="2434541"/>
                    <a:ext cx="51912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fr-FR" b="1" dirty="0"/>
                  </a:p>
                </p:txBody>
              </p:sp>
            </mc:Choice>
            <mc:Fallback xmlns="">
              <p:sp>
                <p:nvSpPr>
                  <p:cNvPr id="67" name="ZoneTexte 6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74306" y="2434541"/>
                    <a:ext cx="519124" cy="369332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b="-166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1" name="Connecteur droit avec flèche 30"/>
              <p:cNvCxnSpPr/>
              <p:nvPr/>
            </p:nvCxnSpPr>
            <p:spPr>
              <a:xfrm flipV="1">
                <a:off x="1776514" y="2650957"/>
                <a:ext cx="216000" cy="180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ZoneTexte 32"/>
                  <p:cNvSpPr txBox="1"/>
                  <p:nvPr/>
                </p:nvSpPr>
                <p:spPr>
                  <a:xfrm>
                    <a:off x="1475113" y="2723863"/>
                    <a:ext cx="51912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fr-FR" b="1" dirty="0"/>
                  </a:p>
                </p:txBody>
              </p:sp>
            </mc:Choice>
            <mc:Fallback xmlns="">
              <p:sp>
                <p:nvSpPr>
                  <p:cNvPr id="69" name="ZoneTexte 6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75113" y="2723863"/>
                    <a:ext cx="519124" cy="369332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b="-1639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4" name="Connecteur droit avec flèche 33"/>
              <p:cNvCxnSpPr/>
              <p:nvPr/>
            </p:nvCxnSpPr>
            <p:spPr>
              <a:xfrm rot="5400000" flipV="1">
                <a:off x="1758514" y="2828841"/>
                <a:ext cx="216000" cy="180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ZoneTexte 27"/>
            <p:cNvSpPr txBox="1"/>
            <p:nvPr/>
          </p:nvSpPr>
          <p:spPr>
            <a:xfrm>
              <a:off x="-351961" y="2351872"/>
              <a:ext cx="1723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dirty="0" smtClean="0"/>
                <a:t>Oblique modes</a:t>
              </a:r>
              <a:endParaRPr lang="fr-FR" dirty="0"/>
            </a:p>
          </p:txBody>
        </p:sp>
      </p:grpSp>
      <p:sp>
        <p:nvSpPr>
          <p:cNvPr id="68" name="Rectangle 67"/>
          <p:cNvSpPr/>
          <p:nvPr/>
        </p:nvSpPr>
        <p:spPr>
          <a:xfrm>
            <a:off x="6062704" y="6367727"/>
            <a:ext cx="34544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1400" dirty="0" smtClean="0"/>
              <a:t> [</a:t>
            </a:r>
            <a:r>
              <a:rPr lang="fr-FR" altLang="fr-FR" sz="1400" dirty="0"/>
              <a:t>2</a:t>
            </a:r>
            <a:r>
              <a:rPr lang="fr-FR" altLang="fr-FR" sz="1400" dirty="0" smtClean="0"/>
              <a:t>] A</a:t>
            </a:r>
            <a:r>
              <a:rPr lang="fr-FR" altLang="fr-FR" sz="1400" dirty="0"/>
              <a:t>. Bret</a:t>
            </a:r>
            <a:r>
              <a:rPr lang="fr-FR" altLang="fr-FR" sz="1400" dirty="0" smtClean="0"/>
              <a:t>, </a:t>
            </a:r>
            <a:r>
              <a:rPr lang="fr-FR" altLang="fr-FR" sz="1400" i="1" dirty="0" smtClean="0"/>
              <a:t>et al</a:t>
            </a:r>
            <a:r>
              <a:rPr lang="fr-FR" altLang="fr-FR" sz="1400" dirty="0" smtClean="0"/>
              <a:t>., </a:t>
            </a:r>
            <a:r>
              <a:rPr lang="fr-FR" altLang="fr-FR" sz="1400" dirty="0" err="1" smtClean="0"/>
              <a:t>PoP</a:t>
            </a:r>
            <a:r>
              <a:rPr lang="fr-FR" altLang="fr-FR" sz="1400" dirty="0" smtClean="0"/>
              <a:t> </a:t>
            </a:r>
            <a:r>
              <a:rPr lang="fr-FR" altLang="fr-FR" sz="1400" b="1" dirty="0" smtClean="0"/>
              <a:t>17</a:t>
            </a:r>
            <a:r>
              <a:rPr lang="fr-FR" altLang="fr-FR" sz="1400" dirty="0"/>
              <a:t>, 120501 (2010</a:t>
            </a:r>
            <a:r>
              <a:rPr lang="fr-FR" altLang="fr-FR" sz="1400" dirty="0" smtClean="0"/>
              <a:t>)</a:t>
            </a:r>
            <a:endParaRPr lang="en-US" altLang="fr-FR" sz="1400" dirty="0"/>
          </a:p>
        </p:txBody>
      </p:sp>
      <p:grpSp>
        <p:nvGrpSpPr>
          <p:cNvPr id="69" name="Groupe 68"/>
          <p:cNvGrpSpPr/>
          <p:nvPr/>
        </p:nvGrpSpPr>
        <p:grpSpPr>
          <a:xfrm>
            <a:off x="784132" y="1832511"/>
            <a:ext cx="4835069" cy="4763988"/>
            <a:chOff x="924881" y="1488580"/>
            <a:chExt cx="4835069" cy="4763988"/>
          </a:xfrm>
        </p:grpSpPr>
        <p:pic>
          <p:nvPicPr>
            <p:cNvPr id="70" name="Image 6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881" y="1572568"/>
              <a:ext cx="4680000" cy="4680000"/>
            </a:xfrm>
            <a:prstGeom prst="rect">
              <a:avLst/>
            </a:prstGeom>
          </p:spPr>
        </p:pic>
        <p:sp>
          <p:nvSpPr>
            <p:cNvPr id="71" name="ZoneTexte 70"/>
            <p:cNvSpPr txBox="1"/>
            <p:nvPr/>
          </p:nvSpPr>
          <p:spPr>
            <a:xfrm rot="17110198">
              <a:off x="965434" y="3626570"/>
              <a:ext cx="2830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/>
                <a:t>Growth</a:t>
              </a:r>
              <a:r>
                <a:rPr lang="fr-FR" dirty="0"/>
                <a:t> of the </a:t>
              </a:r>
              <a:r>
                <a:rPr lang="fr-FR" dirty="0" err="1"/>
                <a:t>instability</a:t>
              </a:r>
              <a:endParaRPr lang="fr-FR" dirty="0"/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2929335" y="2171445"/>
              <a:ext cx="28306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Saturation of the </a:t>
              </a:r>
              <a:r>
                <a:rPr lang="fr-FR" dirty="0" err="1"/>
                <a:t>instability</a:t>
              </a:r>
              <a:endParaRPr lang="fr-FR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ZoneTexte 73"/>
                <p:cNvSpPr txBox="1"/>
                <p:nvPr/>
              </p:nvSpPr>
              <p:spPr>
                <a:xfrm>
                  <a:off x="3165767" y="5783770"/>
                  <a:ext cx="95250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mm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46" name="ZoneTexte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5767" y="5783770"/>
                  <a:ext cx="952500" cy="369332"/>
                </a:xfrm>
                <a:prstGeom prst="rect">
                  <a:avLst/>
                </a:prstGeom>
                <a:blipFill>
                  <a:blip r:embed="rId21"/>
                  <a:stretch>
                    <a:fillRect b="-1639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ZoneTexte 74"/>
                <p:cNvSpPr txBox="1"/>
                <p:nvPr/>
              </p:nvSpPr>
              <p:spPr>
                <a:xfrm rot="16200000">
                  <a:off x="475235" y="3515948"/>
                  <a:ext cx="1355103" cy="39126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| [</m:t>
                        </m:r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fr-FR" b="0" i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.]</m:t>
                        </m:r>
                      </m:oMath>
                    </m:oMathPara>
                  </a14:m>
                  <a:endParaRPr lang="fr-FR" i="1" dirty="0"/>
                </a:p>
              </p:txBody>
            </p:sp>
          </mc:Choice>
          <mc:Fallback xmlns="">
            <p:sp>
              <p:nvSpPr>
                <p:cNvPr id="51" name="ZoneTexte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75235" y="3515948"/>
                  <a:ext cx="1355103" cy="391261"/>
                </a:xfrm>
                <a:prstGeom prst="rect">
                  <a:avLst/>
                </a:prstGeom>
                <a:blipFill>
                  <a:blip r:embed="rId22"/>
                  <a:stretch>
                    <a:fillRect r="-1093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ZoneTexte 75"/>
                <p:cNvSpPr txBox="1"/>
                <p:nvPr/>
              </p:nvSpPr>
              <p:spPr>
                <a:xfrm>
                  <a:off x="1771650" y="1488580"/>
                  <a:ext cx="3009900" cy="3912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 smtClean="0"/>
                    <a:t>Evolution of the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a14:m>
                  <a:r>
                    <a:rPr lang="en-US" dirty="0" smtClean="0"/>
                    <a:t> field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51" name="ZoneTexte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1650" y="1488580"/>
                  <a:ext cx="3009900" cy="391261"/>
                </a:xfrm>
                <a:prstGeom prst="rect">
                  <a:avLst/>
                </a:prstGeom>
                <a:blipFill>
                  <a:blip r:embed="rId23"/>
                  <a:stretch>
                    <a:fillRect t="-9375" b="-1875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893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6</a:t>
            </a:fld>
            <a:endParaRPr lang="fr-FR" dirty="0"/>
          </a:p>
        </p:txBody>
      </p:sp>
      <p:sp>
        <p:nvSpPr>
          <p:cNvPr id="12" name="Titre 5"/>
          <p:cNvSpPr>
            <a:spLocks noGrp="1"/>
          </p:cNvSpPr>
          <p:nvPr>
            <p:ph type="title"/>
          </p:nvPr>
        </p:nvSpPr>
        <p:spPr>
          <a:xfrm>
            <a:off x="271009" y="289708"/>
            <a:ext cx="10728325" cy="871827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PIC simulation over a large number of time steps</a:t>
            </a:r>
            <a:endParaRPr lang="fr-FR" dirty="0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8" t="3386" r="2382" b="3704"/>
          <a:stretch/>
        </p:blipFill>
        <p:spPr>
          <a:xfrm>
            <a:off x="8476380" y="840358"/>
            <a:ext cx="3708000" cy="4195392"/>
          </a:xfrm>
          <a:prstGeom prst="rect">
            <a:avLst/>
          </a:prstGeom>
        </p:spPr>
      </p:pic>
      <p:pic>
        <p:nvPicPr>
          <p:cNvPr id="89" name="Image 8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0" t="3318" r="3921" b="2979"/>
          <a:stretch/>
        </p:blipFill>
        <p:spPr>
          <a:xfrm>
            <a:off x="716046" y="2462237"/>
            <a:ext cx="3708000" cy="4373538"/>
          </a:xfrm>
          <a:prstGeom prst="rect">
            <a:avLst/>
          </a:prstGeom>
        </p:spPr>
      </p:pic>
      <p:cxnSp>
        <p:nvCxnSpPr>
          <p:cNvPr id="30" name="Connecteur droit avec flèche 29"/>
          <p:cNvCxnSpPr/>
          <p:nvPr/>
        </p:nvCxnSpPr>
        <p:spPr>
          <a:xfrm flipV="1">
            <a:off x="9377890" y="2418719"/>
            <a:ext cx="1154161" cy="1454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/>
              <p:cNvSpPr txBox="1"/>
              <p:nvPr/>
            </p:nvSpPr>
            <p:spPr>
              <a:xfrm>
                <a:off x="10032999" y="2082550"/>
                <a:ext cx="6324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ZoneTexte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2999" y="2082550"/>
                <a:ext cx="632460" cy="369332"/>
              </a:xfrm>
              <a:prstGeom prst="rect">
                <a:avLst/>
              </a:prstGeom>
              <a:blipFill>
                <a:blip r:embed="rId11"/>
                <a:stretch>
                  <a:fillRect r="-25962" b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Flèche droite 25"/>
          <p:cNvSpPr/>
          <p:nvPr/>
        </p:nvSpPr>
        <p:spPr>
          <a:xfrm rot="10800000">
            <a:off x="8847941" y="2744513"/>
            <a:ext cx="432000" cy="216000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grpSp>
        <p:nvGrpSpPr>
          <p:cNvPr id="3" name="Groupe 2"/>
          <p:cNvGrpSpPr/>
          <p:nvPr/>
        </p:nvGrpSpPr>
        <p:grpSpPr>
          <a:xfrm>
            <a:off x="4452783" y="2375347"/>
            <a:ext cx="5459568" cy="4358828"/>
            <a:chOff x="4452783" y="2375347"/>
            <a:chExt cx="5459568" cy="4358828"/>
          </a:xfrm>
        </p:grpSpPr>
        <p:grpSp>
          <p:nvGrpSpPr>
            <p:cNvPr id="56" name="Groupe 55"/>
            <p:cNvGrpSpPr/>
            <p:nvPr/>
          </p:nvGrpSpPr>
          <p:grpSpPr>
            <a:xfrm>
              <a:off x="4452783" y="2375347"/>
              <a:ext cx="5459568" cy="4358828"/>
              <a:chOff x="4452783" y="2349947"/>
              <a:chExt cx="5459568" cy="4358828"/>
            </a:xfrm>
          </p:grpSpPr>
          <p:pic>
            <p:nvPicPr>
              <p:cNvPr id="42" name="Image 41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179" t="2135" r="4189" b="3606"/>
              <a:stretch/>
            </p:blipFill>
            <p:spPr>
              <a:xfrm>
                <a:off x="4452783" y="2349947"/>
                <a:ext cx="3715857" cy="4358828"/>
              </a:xfrm>
              <a:prstGeom prst="rect">
                <a:avLst/>
              </a:prstGeom>
            </p:spPr>
          </p:pic>
          <p:grpSp>
            <p:nvGrpSpPr>
              <p:cNvPr id="43" name="Groupe 42"/>
              <p:cNvGrpSpPr/>
              <p:nvPr/>
            </p:nvGrpSpPr>
            <p:grpSpPr>
              <a:xfrm rot="16200000" flipH="1" flipV="1">
                <a:off x="7862290" y="1925041"/>
                <a:ext cx="842572" cy="3257550"/>
                <a:chOff x="10815982" y="-19049"/>
                <a:chExt cx="1393341" cy="1168801"/>
              </a:xfrm>
            </p:grpSpPr>
            <p:cxnSp>
              <p:nvCxnSpPr>
                <p:cNvPr id="45" name="Connecteur droit avec flèche 44"/>
                <p:cNvCxnSpPr/>
                <p:nvPr/>
              </p:nvCxnSpPr>
              <p:spPr>
                <a:xfrm>
                  <a:off x="12209323" y="-19049"/>
                  <a:ext cx="0" cy="1168801"/>
                </a:xfrm>
                <a:prstGeom prst="straightConnector1">
                  <a:avLst/>
                </a:prstGeom>
                <a:ln w="28575">
                  <a:solidFill>
                    <a:srgbClr val="0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cteur droit 45"/>
                <p:cNvCxnSpPr/>
                <p:nvPr/>
              </p:nvCxnSpPr>
              <p:spPr>
                <a:xfrm flipH="1" flipV="1">
                  <a:off x="10815982" y="-19049"/>
                  <a:ext cx="1393311" cy="1988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ZoneTexte 43"/>
                  <p:cNvSpPr txBox="1"/>
                  <p:nvPr/>
                </p:nvSpPr>
                <p:spPr>
                  <a:xfrm>
                    <a:off x="7386669" y="3678443"/>
                    <a:ext cx="122866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+10 000 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44" name="ZoneTexte 4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86669" y="3678443"/>
                    <a:ext cx="1228661" cy="369332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r="-6468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9" name="Flèche droite 28"/>
            <p:cNvSpPr/>
            <p:nvPr/>
          </p:nvSpPr>
          <p:spPr>
            <a:xfrm rot="10800000">
              <a:off x="4889632" y="4385376"/>
              <a:ext cx="432000" cy="216000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</p:grpSp>
      <p:sp>
        <p:nvSpPr>
          <p:cNvPr id="33" name="Flèche droite 32"/>
          <p:cNvSpPr/>
          <p:nvPr/>
        </p:nvSpPr>
        <p:spPr>
          <a:xfrm rot="10800000">
            <a:off x="1099156" y="4430896"/>
            <a:ext cx="432000" cy="216000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grpSp>
        <p:nvGrpSpPr>
          <p:cNvPr id="34" name="Groupe 33"/>
          <p:cNvGrpSpPr/>
          <p:nvPr/>
        </p:nvGrpSpPr>
        <p:grpSpPr>
          <a:xfrm>
            <a:off x="2933700" y="3157949"/>
            <a:ext cx="7099302" cy="1884891"/>
            <a:chOff x="2933700" y="3157949"/>
            <a:chExt cx="7099302" cy="1884891"/>
          </a:xfrm>
        </p:grpSpPr>
        <p:grpSp>
          <p:nvGrpSpPr>
            <p:cNvPr id="35" name="Groupe 34"/>
            <p:cNvGrpSpPr/>
            <p:nvPr/>
          </p:nvGrpSpPr>
          <p:grpSpPr>
            <a:xfrm rot="16200000" flipH="1" flipV="1">
              <a:off x="5557918" y="533731"/>
              <a:ext cx="1850865" cy="7099302"/>
              <a:chOff x="10815982" y="-19049"/>
              <a:chExt cx="1401764" cy="1203241"/>
            </a:xfrm>
          </p:grpSpPr>
          <p:cxnSp>
            <p:nvCxnSpPr>
              <p:cNvPr id="37" name="Connecteur droit avec flèche 36"/>
              <p:cNvCxnSpPr/>
              <p:nvPr/>
            </p:nvCxnSpPr>
            <p:spPr>
              <a:xfrm rot="5400000" flipV="1">
                <a:off x="11611900" y="578346"/>
                <a:ext cx="1203241" cy="8451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/>
              <p:cNvCxnSpPr/>
              <p:nvPr/>
            </p:nvCxnSpPr>
            <p:spPr>
              <a:xfrm flipH="1" flipV="1">
                <a:off x="10815982" y="-19049"/>
                <a:ext cx="1393311" cy="1988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ZoneTexte 35"/>
                <p:cNvSpPr txBox="1"/>
                <p:nvPr/>
              </p:nvSpPr>
              <p:spPr>
                <a:xfrm>
                  <a:off x="7384489" y="4673508"/>
                  <a:ext cx="122866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+70 000 </m:t>
                        </m:r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fr-FR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fr-FR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ZoneTexte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4489" y="4673508"/>
                  <a:ext cx="1228661" cy="369332"/>
                </a:xfrm>
                <a:prstGeom prst="rect">
                  <a:avLst/>
                </a:prstGeom>
                <a:blipFill>
                  <a:blip r:embed="rId14"/>
                  <a:stretch>
                    <a:fillRect r="-643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/>
              <p:cNvSpPr txBox="1"/>
              <p:nvPr/>
            </p:nvSpPr>
            <p:spPr>
              <a:xfrm>
                <a:off x="271009" y="865254"/>
                <a:ext cx="9334151" cy="1504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chemeClr val="tx1"/>
                    </a:solidFill>
                  </a:rPr>
                  <a:t>CALDER PIC code</a:t>
                </a:r>
                <a:r>
                  <a:rPr lang="fr-FR" baseline="30000" dirty="0" smtClean="0">
                    <a:solidFill>
                      <a:schemeClr val="tx1"/>
                    </a:solidFill>
                  </a:rPr>
                  <a:t>1</a:t>
                </a:r>
              </a:p>
              <a:p>
                <a:r>
                  <a:rPr lang="pt-BR" dirty="0" smtClean="0">
                    <a:solidFill>
                      <a:schemeClr val="tx1"/>
                    </a:solidFill>
                  </a:rPr>
                  <a:t>Electron beam: </a:t>
                </a:r>
                <a14:m>
                  <m:oMath xmlns:m="http://schemas.openxmlformats.org/officeDocument/2006/math">
                    <m:r>
                      <a:rPr lang="pt-BR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10 </m:t>
                    </m:r>
                    <m:r>
                      <m:rPr>
                        <m:sty m:val="p"/>
                      </m:rPr>
                      <a:rPr lang="pt-BR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pt-BR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fr-FR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fr-FR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nC</m:t>
                    </m:r>
                    <m:r>
                      <a:rPr lang="fr-FR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fr-FR" b="0" i="0" dirty="0" smtClean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  <m:r>
                      <a:rPr lang="fr-FR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 × </m:t>
                    </m:r>
                    <m:sSup>
                      <m:sSup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  <m: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fr-FR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fr-FR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= 5 × </m:t>
                    </m:r>
                    <m:sSup>
                      <m:sSupPr>
                        <m:ctrlP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19</m:t>
                        </m:r>
                      </m:sup>
                    </m:sSup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endParaRPr lang="en-US" dirty="0" smtClean="0">
                  <a:solidFill>
                    <a:schemeClr val="tx1"/>
                  </a:solidFill>
                </a:endParaRPr>
              </a:p>
              <a:p>
                <a:r>
                  <a:rPr lang="en-IE" dirty="0" smtClean="0">
                    <a:solidFill>
                      <a:schemeClr val="tx1"/>
                    </a:solidFill>
                  </a:rPr>
                  <a:t>Cell size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=37.6</m:t>
                    </m:r>
                    <m:r>
                      <a:rPr lang="fr-F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nm</m:t>
                    </m:r>
                  </m:oMath>
                </a14:m>
                <a:r>
                  <a:rPr lang="fr-FR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en-CA" dirty="0" smtClean="0">
                    <a:solidFill>
                      <a:schemeClr val="tx1"/>
                    </a:solidFill>
                  </a:rPr>
                  <a:t>Numerical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 </a:t>
                </a:r>
                <a:r>
                  <a:rPr lang="en-CA" dirty="0" smtClean="0">
                    <a:solidFill>
                      <a:schemeClr val="tx1"/>
                    </a:solidFill>
                  </a:rPr>
                  <a:t>stability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Δt</m:t>
                    </m:r>
                    <m:r>
                      <a:rPr lang="fr-F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fr-F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fr-FR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fr-FR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𝜟</m:t>
                    </m:r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fr-FR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fr-FR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𝐧</m:t>
                    </m:r>
                    <m:r>
                      <a:rPr lang="fr-F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.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ZoneText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009" y="865254"/>
                <a:ext cx="9334151" cy="1504258"/>
              </a:xfrm>
              <a:prstGeom prst="rect">
                <a:avLst/>
              </a:prstGeom>
              <a:blipFill>
                <a:blip r:embed="rId15"/>
                <a:stretch>
                  <a:fillRect l="-522" t="-2429" b="-566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7456411" y="6506630"/>
            <a:ext cx="41520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/>
              <a:t>[1] E</a:t>
            </a:r>
            <a:r>
              <a:rPr lang="fr-FR" sz="1400" dirty="0"/>
              <a:t>. Lefebvre </a:t>
            </a:r>
            <a:r>
              <a:rPr lang="fr-FR" sz="1400" i="1" dirty="0"/>
              <a:t>et al.,</a:t>
            </a:r>
            <a:r>
              <a:rPr lang="fr-FR" sz="1400" dirty="0"/>
              <a:t> </a:t>
            </a:r>
            <a:r>
              <a:rPr lang="fr-FR" sz="1400" dirty="0" err="1"/>
              <a:t>Nucl</a:t>
            </a:r>
            <a:r>
              <a:rPr lang="fr-FR" sz="1400" dirty="0"/>
              <a:t>. Fusion </a:t>
            </a:r>
            <a:r>
              <a:rPr lang="fr-FR" sz="1400" b="1" dirty="0"/>
              <a:t>43</a:t>
            </a:r>
            <a:r>
              <a:rPr lang="fr-FR" sz="1400" dirty="0"/>
              <a:t>, 629 (2003</a:t>
            </a:r>
            <a:r>
              <a:rPr lang="fr-FR" sz="1400" dirty="0" smtClean="0"/>
              <a:t>)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33089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8" t="3386" r="2382" b="3704"/>
          <a:stretch/>
        </p:blipFill>
        <p:spPr>
          <a:xfrm>
            <a:off x="8476380" y="840358"/>
            <a:ext cx="3708000" cy="4195392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</a:t>
            </a:fld>
            <a:endParaRPr lang="fr-FR"/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3" t="1418" r="2389"/>
          <a:stretch/>
        </p:blipFill>
        <p:spPr>
          <a:xfrm>
            <a:off x="2310750" y="2375732"/>
            <a:ext cx="3744959" cy="4520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ZoneTexte 59"/>
              <p:cNvSpPr txBox="1"/>
              <p:nvPr/>
            </p:nvSpPr>
            <p:spPr>
              <a:xfrm>
                <a:off x="6555733" y="3967488"/>
                <a:ext cx="12286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232 000 </m:t>
                      </m:r>
                      <m:r>
                        <m:rPr>
                          <m:sty m:val="p"/>
                        </m:rPr>
                        <a:rPr lang="fr-FR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fr-FR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fr-FR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0" name="ZoneTexte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5733" y="3967488"/>
                <a:ext cx="1228661" cy="369332"/>
              </a:xfrm>
              <a:prstGeom prst="rect">
                <a:avLst/>
              </a:prstGeom>
              <a:blipFill>
                <a:blip r:embed="rId5"/>
                <a:stretch>
                  <a:fillRect r="-168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e 31"/>
          <p:cNvGrpSpPr/>
          <p:nvPr/>
        </p:nvGrpSpPr>
        <p:grpSpPr>
          <a:xfrm rot="16200000" flipH="1" flipV="1">
            <a:off x="6791324" y="1114424"/>
            <a:ext cx="939800" cy="5403851"/>
            <a:chOff x="10815982" y="-19049"/>
            <a:chExt cx="1393312" cy="1168801"/>
          </a:xfrm>
        </p:grpSpPr>
        <p:cxnSp>
          <p:nvCxnSpPr>
            <p:cNvPr id="34" name="Connecteur droit avec flèche 33"/>
            <p:cNvCxnSpPr/>
            <p:nvPr/>
          </p:nvCxnSpPr>
          <p:spPr>
            <a:xfrm>
              <a:off x="12209293" y="-19049"/>
              <a:ext cx="0" cy="1168801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 flipH="1" flipV="1">
              <a:off x="10815982" y="-19049"/>
              <a:ext cx="1393311" cy="1988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itre 5"/>
          <p:cNvSpPr>
            <a:spLocks noGrp="1"/>
          </p:cNvSpPr>
          <p:nvPr>
            <p:ph type="title"/>
          </p:nvPr>
        </p:nvSpPr>
        <p:spPr>
          <a:xfrm>
            <a:off x="271009" y="289708"/>
            <a:ext cx="10728325" cy="871827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PIC simulation over a large number of time steps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7456411" y="6506630"/>
            <a:ext cx="41520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/>
              <a:t>[1] E</a:t>
            </a:r>
            <a:r>
              <a:rPr lang="fr-FR" sz="1400" dirty="0"/>
              <a:t>. Lefebvre </a:t>
            </a:r>
            <a:r>
              <a:rPr lang="fr-FR" sz="1400" i="1" dirty="0"/>
              <a:t>et al.,</a:t>
            </a:r>
            <a:r>
              <a:rPr lang="fr-FR" sz="1400" dirty="0"/>
              <a:t> </a:t>
            </a:r>
            <a:r>
              <a:rPr lang="fr-FR" sz="1400" dirty="0" err="1"/>
              <a:t>Nucl</a:t>
            </a:r>
            <a:r>
              <a:rPr lang="fr-FR" sz="1400" dirty="0"/>
              <a:t>. Fusion </a:t>
            </a:r>
            <a:r>
              <a:rPr lang="fr-FR" sz="1400" b="1" dirty="0"/>
              <a:t>43</a:t>
            </a:r>
            <a:r>
              <a:rPr lang="fr-FR" sz="1400" dirty="0"/>
              <a:t>, 629 (2003</a:t>
            </a:r>
            <a:r>
              <a:rPr lang="fr-FR" sz="1400" dirty="0" smtClean="0"/>
              <a:t>)</a:t>
            </a:r>
            <a:endParaRPr lang="fr-FR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271009" y="865254"/>
                <a:ext cx="9334151" cy="1504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chemeClr val="tx1"/>
                    </a:solidFill>
                  </a:rPr>
                  <a:t>CALDER PIC code</a:t>
                </a:r>
                <a:r>
                  <a:rPr lang="fr-FR" baseline="30000" dirty="0" smtClean="0">
                    <a:solidFill>
                      <a:schemeClr val="tx1"/>
                    </a:solidFill>
                  </a:rPr>
                  <a:t>1</a:t>
                </a:r>
              </a:p>
              <a:p>
                <a:r>
                  <a:rPr lang="pt-BR" dirty="0" smtClean="0">
                    <a:solidFill>
                      <a:schemeClr val="tx1"/>
                    </a:solidFill>
                  </a:rPr>
                  <a:t>Electron beam: </a:t>
                </a:r>
                <a14:m>
                  <m:oMath xmlns:m="http://schemas.openxmlformats.org/officeDocument/2006/math">
                    <m:r>
                      <a:rPr lang="pt-BR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10 </m:t>
                    </m:r>
                    <m:r>
                      <m:rPr>
                        <m:sty m:val="p"/>
                      </m:rPr>
                      <a:rPr lang="pt-BR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pt-BR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fr-FR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fr-FR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nC</m:t>
                    </m:r>
                    <m:r>
                      <a:rPr lang="fr-FR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fr-FR" b="0" i="0" dirty="0" smtClean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  <m:r>
                      <a:rPr lang="fr-FR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 × </m:t>
                    </m:r>
                    <m:sSup>
                      <m:sSup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  <m: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fr-FR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fr-FR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= 5 × </m:t>
                    </m:r>
                    <m:sSup>
                      <m:sSupPr>
                        <m:ctrlP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19</m:t>
                        </m:r>
                      </m:sup>
                    </m:sSup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endParaRPr lang="en-US" dirty="0" smtClean="0">
                  <a:solidFill>
                    <a:schemeClr val="tx1"/>
                  </a:solidFill>
                </a:endParaRPr>
              </a:p>
              <a:p>
                <a:r>
                  <a:rPr lang="en-IE" dirty="0" smtClean="0">
                    <a:solidFill>
                      <a:schemeClr val="tx1"/>
                    </a:solidFill>
                  </a:rPr>
                  <a:t>Cell size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=37.6</m:t>
                    </m:r>
                    <m:r>
                      <a:rPr lang="fr-F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nm</m:t>
                    </m:r>
                  </m:oMath>
                </a14:m>
                <a:r>
                  <a:rPr lang="fr-FR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en-CA" dirty="0" smtClean="0">
                    <a:solidFill>
                      <a:schemeClr val="tx1"/>
                    </a:solidFill>
                  </a:rPr>
                  <a:t>Numerical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 </a:t>
                </a:r>
                <a:r>
                  <a:rPr lang="en-CA" dirty="0" smtClean="0">
                    <a:solidFill>
                      <a:schemeClr val="tx1"/>
                    </a:solidFill>
                  </a:rPr>
                  <a:t>stability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Δt</m:t>
                    </m:r>
                    <m:r>
                      <a:rPr lang="fr-F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fr-F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fr-FR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fr-FR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𝜟</m:t>
                    </m:r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fr-FR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fr-FR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𝐧</m:t>
                    </m:r>
                    <m:r>
                      <a:rPr lang="fr-F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.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009" y="865254"/>
                <a:ext cx="9334151" cy="1504258"/>
              </a:xfrm>
              <a:prstGeom prst="rect">
                <a:avLst/>
              </a:prstGeom>
              <a:blipFill>
                <a:blip r:embed="rId6"/>
                <a:stretch>
                  <a:fillRect l="-522" t="-2429" b="-566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479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5"/>
          <p:cNvSpPr>
            <a:spLocks noGrp="1"/>
          </p:cNvSpPr>
          <p:nvPr>
            <p:ph type="title"/>
          </p:nvPr>
        </p:nvSpPr>
        <p:spPr>
          <a:xfrm>
            <a:off x="232721" y="250843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/>
              <a:t>Quasi-</a:t>
            </a:r>
            <a:r>
              <a:rPr lang="fr-FR" dirty="0" err="1"/>
              <a:t>static</a:t>
            </a:r>
            <a:r>
              <a:rPr lang="fr-FR" dirty="0"/>
              <a:t> </a:t>
            </a:r>
            <a:r>
              <a:rPr lang="fr-FR" dirty="0" smtClean="0"/>
              <a:t>approximation (QSA</a:t>
            </a:r>
            <a:r>
              <a:rPr lang="fr-FR" dirty="0"/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1425396" y="-110166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dirty="0">
              <a:ea typeface="Cambria Math" panose="02040503050406030204" pitchFamily="18" charset="0"/>
            </a:endParaRPr>
          </a:p>
        </p:txBody>
      </p:sp>
      <p:sp>
        <p:nvSpPr>
          <p:cNvPr id="41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0935834" y="62039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8</a:t>
            </a:fld>
            <a:endParaRPr lang="fr-FR"/>
          </a:p>
        </p:txBody>
      </p:sp>
      <p:grpSp>
        <p:nvGrpSpPr>
          <p:cNvPr id="55" name="Groupe 54"/>
          <p:cNvGrpSpPr/>
          <p:nvPr/>
        </p:nvGrpSpPr>
        <p:grpSpPr>
          <a:xfrm>
            <a:off x="7522781" y="-92628"/>
            <a:ext cx="4910400" cy="3307042"/>
            <a:chOff x="7522781" y="-92628"/>
            <a:chExt cx="4910400" cy="3307042"/>
          </a:xfrm>
        </p:grpSpPr>
        <p:grpSp>
          <p:nvGrpSpPr>
            <p:cNvPr id="56" name="Groupe 55"/>
            <p:cNvGrpSpPr/>
            <p:nvPr/>
          </p:nvGrpSpPr>
          <p:grpSpPr>
            <a:xfrm>
              <a:off x="7522781" y="-92628"/>
              <a:ext cx="4910400" cy="3186000"/>
              <a:chOff x="7522781" y="-92628"/>
              <a:chExt cx="4910400" cy="3186000"/>
            </a:xfrm>
          </p:grpSpPr>
          <p:grpSp>
            <p:nvGrpSpPr>
              <p:cNvPr id="59" name="Groupe 58"/>
              <p:cNvGrpSpPr/>
              <p:nvPr/>
            </p:nvGrpSpPr>
            <p:grpSpPr>
              <a:xfrm>
                <a:off x="7683601" y="-92628"/>
                <a:ext cx="4702224" cy="3186000"/>
                <a:chOff x="7683601" y="135972"/>
                <a:chExt cx="4702224" cy="3186000"/>
              </a:xfrm>
            </p:grpSpPr>
            <p:pic>
              <p:nvPicPr>
                <p:cNvPr id="61" name="Image 60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35" t="15869" r="6440" b="9459"/>
                <a:stretch/>
              </p:blipFill>
              <p:spPr>
                <a:xfrm rot="10800000">
                  <a:off x="7936287" y="507082"/>
                  <a:ext cx="4449538" cy="2450363"/>
                </a:xfrm>
                <a:prstGeom prst="rect">
                  <a:avLst/>
                </a:prstGeom>
              </p:spPr>
            </p:pic>
            <p:sp>
              <p:nvSpPr>
                <p:cNvPr id="62" name="Rectangle 61"/>
                <p:cNvSpPr/>
                <p:nvPr/>
              </p:nvSpPr>
              <p:spPr>
                <a:xfrm>
                  <a:off x="11927692" y="439929"/>
                  <a:ext cx="374299" cy="25051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 rot="5400000">
                  <a:off x="9903519" y="-1586168"/>
                  <a:ext cx="294767" cy="39167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64" name="ZoneTexte 63"/>
                <p:cNvSpPr txBox="1"/>
                <p:nvPr/>
              </p:nvSpPr>
              <p:spPr>
                <a:xfrm>
                  <a:off x="8238316" y="147215"/>
                  <a:ext cx="363663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/>
                    <a:t>Standard PIC</a:t>
                  </a:r>
                </a:p>
              </p:txBody>
            </p:sp>
            <p:pic>
              <p:nvPicPr>
                <p:cNvPr id="65" name="Image 6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01" r="85247"/>
                <a:stretch/>
              </p:blipFill>
              <p:spPr>
                <a:xfrm>
                  <a:off x="7839599" y="135972"/>
                  <a:ext cx="404351" cy="3186000"/>
                </a:xfrm>
                <a:prstGeom prst="rect">
                  <a:avLst/>
                </a:prstGeom>
              </p:spPr>
            </p:pic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66" name="ZoneTexte 65"/>
                    <p:cNvSpPr txBox="1"/>
                    <p:nvPr/>
                  </p:nvSpPr>
                  <p:spPr>
                    <a:xfrm rot="16200000">
                      <a:off x="7482123" y="1524591"/>
                      <a:ext cx="710733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 [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]</m:t>
                            </m:r>
                          </m:oMath>
                        </m:oMathPara>
                      </a14:m>
                      <a:endParaRPr lang="fr-FR" sz="1400" dirty="0"/>
                    </a:p>
                  </p:txBody>
                </p:sp>
              </mc:Choice>
              <mc:Fallback>
                <p:sp>
                  <p:nvSpPr>
                    <p:cNvPr id="66" name="ZoneTexte 6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200000">
                      <a:off x="7482123" y="1524591"/>
                      <a:ext cx="710733" cy="307777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r="-980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60" name="Image 5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7350" b="5376"/>
              <a:stretch/>
            </p:blipFill>
            <p:spPr>
              <a:xfrm>
                <a:off x="7522781" y="2692395"/>
                <a:ext cx="4910400" cy="238126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7" name="ZoneTexte 56"/>
                <p:cNvSpPr txBox="1"/>
                <p:nvPr/>
              </p:nvSpPr>
              <p:spPr>
                <a:xfrm>
                  <a:off x="8306386" y="2263377"/>
                  <a:ext cx="3572962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dirty="0" err="1" smtClean="0"/>
                    <a:t>Beam</a:t>
                  </a:r>
                  <a:r>
                    <a:rPr lang="fr-FR" sz="1400" dirty="0" smtClean="0"/>
                    <a:t> and plasma </a:t>
                  </a:r>
                  <a:r>
                    <a:rPr lang="fr-FR" sz="1400" dirty="0" err="1" smtClean="0"/>
                    <a:t>evolution</a:t>
                  </a:r>
                  <a:r>
                    <a:rPr lang="fr-FR" sz="1400" dirty="0" smtClean="0"/>
                    <a:t> </a:t>
                  </a:r>
                  <a:r>
                    <a:rPr lang="fr-FR" sz="1400" dirty="0" smtClean="0"/>
                    <a:t>over </a:t>
                  </a:r>
                  <a14:m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fr-FR" sz="1400" i="1">
                          <a:latin typeface="Cambria Math" panose="02040503050406030204" pitchFamily="18" charset="0"/>
                        </a:rPr>
                        <m:t>100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sz="1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a14:m>
                  <a:r>
                    <a:rPr lang="fr-FR" sz="1400" dirty="0"/>
                    <a:t> </a:t>
                  </a:r>
                  <a:endParaRPr lang="en-IN" sz="1400" dirty="0"/>
                </a:p>
              </p:txBody>
            </p:sp>
          </mc:Choice>
          <mc:Fallback>
            <p:sp>
              <p:nvSpPr>
                <p:cNvPr id="57" name="ZoneTexte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6386" y="2263377"/>
                  <a:ext cx="3572962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512" t="-1961" b="-1960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8" name="ZoneTexte 57"/>
                <p:cNvSpPr txBox="1"/>
                <p:nvPr/>
              </p:nvSpPr>
              <p:spPr>
                <a:xfrm>
                  <a:off x="9677867" y="2906637"/>
                  <a:ext cx="71073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fr-FR" sz="1400" dirty="0"/>
                </a:p>
              </p:txBody>
            </p:sp>
          </mc:Choice>
          <mc:Fallback>
            <p:sp>
              <p:nvSpPr>
                <p:cNvPr id="58" name="ZoneTexte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77867" y="2906637"/>
                  <a:ext cx="710733" cy="307777"/>
                </a:xfrm>
                <a:prstGeom prst="rect">
                  <a:avLst/>
                </a:prstGeom>
                <a:blipFill>
                  <a:blip r:embed="rId7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2654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5"/>
          <p:cNvSpPr>
            <a:spLocks noGrp="1"/>
          </p:cNvSpPr>
          <p:nvPr>
            <p:ph type="title"/>
          </p:nvPr>
        </p:nvSpPr>
        <p:spPr>
          <a:xfrm>
            <a:off x="232721" y="250843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/>
              <a:t>Quasi-</a:t>
            </a:r>
            <a:r>
              <a:rPr lang="fr-FR" dirty="0" err="1"/>
              <a:t>static</a:t>
            </a:r>
            <a:r>
              <a:rPr lang="fr-FR" dirty="0"/>
              <a:t> </a:t>
            </a:r>
            <a:r>
              <a:rPr lang="fr-FR" dirty="0" smtClean="0"/>
              <a:t>approximation (QSA</a:t>
            </a:r>
            <a:r>
              <a:rPr lang="fr-FR" dirty="0"/>
              <a:t>)</a:t>
            </a:r>
          </a:p>
        </p:txBody>
      </p:sp>
      <p:sp>
        <p:nvSpPr>
          <p:cNvPr id="23" name="Rectangle 22"/>
          <p:cNvSpPr/>
          <p:nvPr/>
        </p:nvSpPr>
        <p:spPr>
          <a:xfrm rot="2323916">
            <a:off x="5465978" y="4691854"/>
            <a:ext cx="306629" cy="33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33" name="Rectangle 32"/>
          <p:cNvSpPr/>
          <p:nvPr/>
        </p:nvSpPr>
        <p:spPr>
          <a:xfrm>
            <a:off x="615625" y="6409443"/>
            <a:ext cx="80791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1600" dirty="0" smtClean="0">
                <a:latin typeface="Times-Italic"/>
                <a:ea typeface="Times New Roman" panose="02020603050405020304" pitchFamily="18" charset="0"/>
                <a:cs typeface="Times-Roman"/>
              </a:rPr>
              <a:t>[1]. P</a:t>
            </a:r>
            <a:r>
              <a:rPr lang="fr-FR" sz="1600" dirty="0">
                <a:latin typeface="Times-Italic"/>
                <a:ea typeface="Times New Roman" panose="02020603050405020304" pitchFamily="18" charset="0"/>
                <a:cs typeface="Times-Roman"/>
              </a:rPr>
              <a:t>. Mora </a:t>
            </a:r>
            <a:r>
              <a:rPr lang="fr-FR" sz="1600" i="1" dirty="0">
                <a:latin typeface="Times-Italic"/>
                <a:ea typeface="Times New Roman" panose="02020603050405020304" pitchFamily="18" charset="0"/>
                <a:cs typeface="Times-Italic"/>
              </a:rPr>
              <a:t>et al</a:t>
            </a:r>
            <a:r>
              <a:rPr lang="fr-FR" sz="1600" dirty="0">
                <a:latin typeface="Times-Italic"/>
                <a:ea typeface="Times New Roman" panose="02020603050405020304" pitchFamily="18" charset="0"/>
                <a:cs typeface="Times-Roman"/>
              </a:rPr>
              <a:t>., </a:t>
            </a:r>
            <a:r>
              <a:rPr lang="fr-FR" sz="1600" dirty="0" err="1" smtClean="0">
                <a:latin typeface="Times-Italic"/>
                <a:ea typeface="Times New Roman" panose="02020603050405020304" pitchFamily="18" charset="0"/>
                <a:cs typeface="Times-Roman"/>
              </a:rPr>
              <a:t>PoP</a:t>
            </a:r>
            <a:r>
              <a:rPr lang="fr-FR" sz="1600" dirty="0" smtClean="0">
                <a:latin typeface="Times-Italic"/>
                <a:ea typeface="Times New Roman" panose="02020603050405020304" pitchFamily="18" charset="0"/>
                <a:cs typeface="Times-Roman"/>
              </a:rPr>
              <a:t> </a:t>
            </a:r>
            <a:r>
              <a:rPr lang="fr-FR" sz="1600" b="1" dirty="0">
                <a:latin typeface="Times-Italic"/>
                <a:ea typeface="Times New Roman" panose="02020603050405020304" pitchFamily="18" charset="0"/>
                <a:cs typeface="Times-Bold"/>
              </a:rPr>
              <a:t>4</a:t>
            </a:r>
            <a:r>
              <a:rPr lang="fr-FR" sz="1600" dirty="0">
                <a:latin typeface="Times-Italic"/>
                <a:ea typeface="Times New Roman" panose="02020603050405020304" pitchFamily="18" charset="0"/>
                <a:cs typeface="Times-Roman"/>
              </a:rPr>
              <a:t>, 217 (</a:t>
            </a:r>
            <a:r>
              <a:rPr lang="fr-FR" sz="1600" dirty="0" smtClean="0">
                <a:latin typeface="Times-Italic"/>
                <a:ea typeface="Times New Roman" panose="02020603050405020304" pitchFamily="18" charset="0"/>
                <a:cs typeface="Times-Roman"/>
              </a:rPr>
              <a:t>1997)    [2]. </a:t>
            </a:r>
            <a:r>
              <a:rPr lang="fr-FR" sz="1600" dirty="0" smtClean="0">
                <a:latin typeface="Times-Italic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sz="1600" dirty="0">
                <a:latin typeface="Times-Italic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600" dirty="0" smtClean="0">
                <a:latin typeface="Times-Italic"/>
                <a:ea typeface="Times New Roman" panose="02020603050405020304" pitchFamily="18" charset="0"/>
                <a:cs typeface="Times New Roman" panose="02020603050405020304" pitchFamily="18" charset="0"/>
              </a:rPr>
              <a:t>Huang </a:t>
            </a:r>
            <a:r>
              <a:rPr lang="fr-FR" sz="1600" i="1" dirty="0" smtClean="0">
                <a:latin typeface="Times-Italic"/>
                <a:ea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fr-FR" sz="1600" dirty="0" smtClean="0">
                <a:latin typeface="Times-Italic"/>
                <a:ea typeface="Times New Roman" panose="02020603050405020304" pitchFamily="18" charset="0"/>
                <a:cs typeface="Times New Roman" panose="02020603050405020304" pitchFamily="18" charset="0"/>
              </a:rPr>
              <a:t>.,</a:t>
            </a:r>
            <a:r>
              <a:rPr lang="en-US" sz="1600" dirty="0">
                <a:latin typeface="Times-Italic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-Italic"/>
                <a:ea typeface="Times New Roman" panose="02020603050405020304" pitchFamily="18" charset="0"/>
                <a:cs typeface="Times New Roman" panose="02020603050405020304" pitchFamily="18" charset="0"/>
              </a:rPr>
              <a:t>JoCP</a:t>
            </a:r>
            <a:r>
              <a:rPr lang="en-US" sz="1600" dirty="0" smtClean="0">
                <a:latin typeface="Times-Italic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latin typeface="Times-Italic"/>
                <a:ea typeface="Times New Roman" panose="02020603050405020304" pitchFamily="18" charset="0"/>
                <a:cs typeface="Times New Roman" panose="02020603050405020304" pitchFamily="18" charset="0"/>
              </a:rPr>
              <a:t>217</a:t>
            </a:r>
            <a:r>
              <a:rPr lang="en-US" sz="1600" dirty="0" smtClean="0">
                <a:latin typeface="Times-Italic"/>
                <a:ea typeface="Times New Roman" panose="02020603050405020304" pitchFamily="18" charset="0"/>
                <a:cs typeface="Times New Roman" panose="02020603050405020304" pitchFamily="18" charset="0"/>
              </a:rPr>
              <a:t>, 658–679 </a:t>
            </a:r>
            <a:r>
              <a:rPr lang="en-US" sz="1600" dirty="0">
                <a:latin typeface="Times-Italic"/>
                <a:ea typeface="Times New Roman" panose="02020603050405020304" pitchFamily="18" charset="0"/>
                <a:cs typeface="Times New Roman" panose="02020603050405020304" pitchFamily="18" charset="0"/>
              </a:rPr>
              <a:t>(2006) </a:t>
            </a:r>
            <a:endParaRPr lang="fr-FR" sz="1600" dirty="0">
              <a:effectLst/>
              <a:latin typeface="Times-Italic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25396" y="-110166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dirty="0"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215165" y="909202"/>
                <a:ext cx="7306231" cy="31390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 smtClean="0">
                    <a:ea typeface="Cambria Math" panose="02040503050406030204" pitchFamily="18" charset="0"/>
                  </a:rPr>
                  <a:t>Starting point: An ultra-relativistic beam </a:t>
                </a:r>
                <a:r>
                  <a:rPr lang="en-US" dirty="0">
                    <a:ea typeface="Cambria Math" panose="02040503050406030204" pitchFamily="18" charset="0"/>
                  </a:rPr>
                  <a:t>slowly </a:t>
                </a:r>
                <a:r>
                  <a:rPr lang="en-US" dirty="0" smtClean="0">
                    <a:ea typeface="Cambria Math" panose="02040503050406030204" pitchFamily="18" charset="0"/>
                  </a:rPr>
                  <a:t>evolving as </a:t>
                </a:r>
                <a:r>
                  <a:rPr lang="en-US" dirty="0">
                    <a:ea typeface="Cambria Math" panose="02040503050406030204" pitchFamily="18" charset="0"/>
                  </a:rPr>
                  <a:t>it propagates along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>
                    <a:ea typeface="Cambria Math" panose="02040503050406030204" pitchFamily="18" charset="0"/>
                  </a:rPr>
                  <a:t>.</a:t>
                </a:r>
                <a:endParaRPr lang="fr-FR" dirty="0">
                  <a:ea typeface="Cambria Math" panose="02040503050406030204" pitchFamily="18" charset="0"/>
                </a:endParaRPr>
              </a:p>
              <a:p>
                <a:endParaRPr lang="fr-FR" dirty="0" smtClean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fr-FR" dirty="0" smtClean="0"/>
                  <a:t>Change of variables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⟶(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fr-FR" dirty="0" smtClean="0"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𝑐𝑡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m:rPr>
                                <m:nor/>
                              </m:rP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     </m:t>
                            </m:r>
                            <m:r>
                              <m:rPr>
                                <m:nor/>
                              </m:rPr>
                              <a:rPr lang="fr-FR" i="1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~</m:t>
                            </m:r>
                            <m:r>
                              <m:rPr>
                                <m:sty m:val="p"/>
                              </m:rPr>
                              <a:rPr lang="fr-FR" i="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μm</m:t>
                            </m:r>
                            <m:r>
                              <a:rPr lang="fr-FR" i="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m:rPr>
                                <m:sty m:val="p"/>
                              </m:rPr>
                              <a:rPr lang="fr-FR" i="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nm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fr-FR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             </m:t>
                            </m:r>
                          </m:e>
                          <m:e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 =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m:rPr>
                                <m:nor/>
                              </m:rPr>
                              <a:rPr lang="fr-FR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             </m:t>
                            </m:r>
                            <m:r>
                              <m:rPr>
                                <m:nor/>
                              </m:rPr>
                              <a:rPr lang="fr-FR" i="1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~</m:t>
                            </m:r>
                            <m:r>
                              <m:rPr>
                                <m:sty m:val="p"/>
                              </m:rPr>
                              <a:rPr lang="fr-FR" i="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mm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    </m:t>
                            </m:r>
                            <m:r>
                              <a:rPr lang="fr-FR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fr-FR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   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fr-FR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</m:eqArr>
                      </m:e>
                    </m:d>
                  </m:oMath>
                </a14:m>
                <a:r>
                  <a:rPr lang="fr-FR" dirty="0"/>
                  <a:t>	</a:t>
                </a:r>
                <a:endParaRPr lang="fr-FR" b="1" dirty="0"/>
              </a:p>
              <a:p>
                <a:endParaRPr lang="fr-FR" dirty="0" smtClean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fr-FR" b="1" dirty="0" smtClean="0"/>
                  <a:t>Quasi-</a:t>
                </a:r>
                <a:r>
                  <a:rPr lang="fr-FR" b="1" dirty="0" err="1"/>
                  <a:t>static</a:t>
                </a:r>
                <a:r>
                  <a:rPr lang="fr-FR" b="1" dirty="0"/>
                  <a:t> </a:t>
                </a:r>
                <a:r>
                  <a:rPr lang="fr-FR" b="1" dirty="0" smtClean="0"/>
                  <a:t>approximation</a:t>
                </a:r>
                <a:r>
                  <a:rPr lang="fr-FR" baseline="30000" dirty="0" smtClean="0"/>
                  <a:t>1,2</a:t>
                </a:r>
                <a:r>
                  <a:rPr lang="fr-FR" b="1" dirty="0" smtClean="0"/>
                  <a:t> </a:t>
                </a:r>
                <a:r>
                  <a:rPr lang="fr-FR" dirty="0"/>
                  <a:t>for plasma and </a:t>
                </a:r>
                <a:r>
                  <a:rPr lang="fr-FR" dirty="0" err="1" smtClean="0"/>
                  <a:t>fields</a:t>
                </a:r>
                <a:r>
                  <a:rPr lang="fr-FR" dirty="0" smtClean="0"/>
                  <a:t>:</a:t>
                </a:r>
                <a:r>
                  <a:rPr lang="fr-FR" b="1" dirty="0" smtClean="0"/>
                  <a:t> 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fr-FR" sz="2000" i="1">
                        <a:latin typeface="Cambria Math" panose="02040503050406030204" pitchFamily="18" charset="0"/>
                      </a:rPr>
                      <m:t>≪</m:t>
                    </m:r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𝜕𝜉</m:t>
                        </m:r>
                      </m:den>
                    </m:f>
                  </m:oMath>
                </a14:m>
                <a:endParaRPr lang="fr-FR" sz="2000" dirty="0" smtClean="0"/>
              </a:p>
              <a:p>
                <a:pPr algn="ctr"/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FR" b="1" dirty="0"/>
                  <a:t> </a:t>
                </a:r>
                <a:r>
                  <a:rPr lang="en-US" b="1" dirty="0"/>
                  <a:t>Loss of a </a:t>
                </a:r>
                <a:r>
                  <a:rPr lang="en-US" b="1" dirty="0" smtClean="0"/>
                  <a:t>dimension:</a:t>
                </a:r>
                <a:r>
                  <a:rPr lang="fr-FR" b="1" dirty="0"/>
                  <a:t> </a:t>
                </a:r>
                <a14:m>
                  <m:oMath xmlns:m="http://schemas.openxmlformats.org/officeDocument/2006/math"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fr-FR" i="1" dirty="0" err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 i="1" dirty="0" err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i="1" dirty="0" err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fr-FR" i="1" dirty="0" err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fr-FR" dirty="0" smtClean="0"/>
              </a:p>
              <a:p>
                <a:pPr algn="ctr"/>
                <a:endParaRPr lang="fr-FR" dirty="0"/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165" y="909202"/>
                <a:ext cx="7306231" cy="3139001"/>
              </a:xfrm>
              <a:prstGeom prst="rect">
                <a:avLst/>
              </a:prstGeom>
              <a:blipFill>
                <a:blip r:embed="rId2"/>
                <a:stretch>
                  <a:fillRect l="-500" t="-9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0935834" y="62039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9</a:t>
            </a:fld>
            <a:endParaRPr lang="fr-FR"/>
          </a:p>
        </p:txBody>
      </p:sp>
      <p:grpSp>
        <p:nvGrpSpPr>
          <p:cNvPr id="18" name="Groupe 17"/>
          <p:cNvGrpSpPr/>
          <p:nvPr/>
        </p:nvGrpSpPr>
        <p:grpSpPr>
          <a:xfrm>
            <a:off x="7522781" y="-92628"/>
            <a:ext cx="4910400" cy="3307042"/>
            <a:chOff x="7522781" y="-92628"/>
            <a:chExt cx="4910400" cy="3307042"/>
          </a:xfrm>
        </p:grpSpPr>
        <p:grpSp>
          <p:nvGrpSpPr>
            <p:cNvPr id="19" name="Groupe 18"/>
            <p:cNvGrpSpPr/>
            <p:nvPr/>
          </p:nvGrpSpPr>
          <p:grpSpPr>
            <a:xfrm>
              <a:off x="7522781" y="-92628"/>
              <a:ext cx="4910400" cy="3186000"/>
              <a:chOff x="7522781" y="-92628"/>
              <a:chExt cx="4910400" cy="3186000"/>
            </a:xfrm>
          </p:grpSpPr>
          <p:grpSp>
            <p:nvGrpSpPr>
              <p:cNvPr id="24" name="Groupe 23"/>
              <p:cNvGrpSpPr/>
              <p:nvPr/>
            </p:nvGrpSpPr>
            <p:grpSpPr>
              <a:xfrm>
                <a:off x="7683601" y="-92628"/>
                <a:ext cx="4702224" cy="3186000"/>
                <a:chOff x="7683601" y="135972"/>
                <a:chExt cx="4702224" cy="3186000"/>
              </a:xfrm>
            </p:grpSpPr>
            <p:pic>
              <p:nvPicPr>
                <p:cNvPr id="26" name="Image 25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35" t="15869" r="6440" b="9459"/>
                <a:stretch/>
              </p:blipFill>
              <p:spPr>
                <a:xfrm rot="10800000">
                  <a:off x="7936287" y="507082"/>
                  <a:ext cx="4449538" cy="2450363"/>
                </a:xfrm>
                <a:prstGeom prst="rect">
                  <a:avLst/>
                </a:prstGeom>
              </p:spPr>
            </p:pic>
            <p:sp>
              <p:nvSpPr>
                <p:cNvPr id="27" name="Rectangle 26"/>
                <p:cNvSpPr/>
                <p:nvPr/>
              </p:nvSpPr>
              <p:spPr>
                <a:xfrm>
                  <a:off x="11927692" y="439929"/>
                  <a:ext cx="374299" cy="25051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 rot="5400000">
                  <a:off x="9903519" y="-1586168"/>
                  <a:ext cx="294767" cy="39167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 smtClean="0"/>
                </a:p>
              </p:txBody>
            </p:sp>
            <p:sp>
              <p:nvSpPr>
                <p:cNvPr id="29" name="ZoneTexte 28"/>
                <p:cNvSpPr txBox="1"/>
                <p:nvPr/>
              </p:nvSpPr>
              <p:spPr>
                <a:xfrm>
                  <a:off x="8238316" y="147215"/>
                  <a:ext cx="363663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/>
                    <a:t>Standard PIC</a:t>
                  </a:r>
                </a:p>
              </p:txBody>
            </p:sp>
            <p:pic>
              <p:nvPicPr>
                <p:cNvPr id="30" name="Image 29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01" r="85247"/>
                <a:stretch/>
              </p:blipFill>
              <p:spPr>
                <a:xfrm>
                  <a:off x="7839599" y="135972"/>
                  <a:ext cx="404351" cy="3186000"/>
                </a:xfrm>
                <a:prstGeom prst="rect">
                  <a:avLst/>
                </a:prstGeom>
              </p:spPr>
            </p:pic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31" name="ZoneTexte 30"/>
                    <p:cNvSpPr txBox="1"/>
                    <p:nvPr/>
                  </p:nvSpPr>
                  <p:spPr>
                    <a:xfrm rot="16200000">
                      <a:off x="7482123" y="1524591"/>
                      <a:ext cx="710733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 [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]</m:t>
                            </m:r>
                          </m:oMath>
                        </m:oMathPara>
                      </a14:m>
                      <a:endParaRPr lang="fr-FR" sz="1400" dirty="0"/>
                    </a:p>
                  </p:txBody>
                </p:sp>
              </mc:Choice>
              <mc:Fallback>
                <p:sp>
                  <p:nvSpPr>
                    <p:cNvPr id="31" name="ZoneTexte 3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200000">
                      <a:off x="7482123" y="1524591"/>
                      <a:ext cx="710733" cy="307777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r="-980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25" name="Image 2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7350" b="5376"/>
              <a:stretch/>
            </p:blipFill>
            <p:spPr>
              <a:xfrm>
                <a:off x="7522781" y="2692395"/>
                <a:ext cx="4910400" cy="238126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ZoneTexte 20"/>
                <p:cNvSpPr txBox="1"/>
                <p:nvPr/>
              </p:nvSpPr>
              <p:spPr>
                <a:xfrm>
                  <a:off x="8306386" y="2263377"/>
                  <a:ext cx="3572962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dirty="0" err="1" smtClean="0"/>
                    <a:t>Beam</a:t>
                  </a:r>
                  <a:r>
                    <a:rPr lang="fr-FR" sz="1400" dirty="0" smtClean="0"/>
                    <a:t> and plasma </a:t>
                  </a:r>
                  <a:r>
                    <a:rPr lang="fr-FR" sz="1400" dirty="0" err="1" smtClean="0"/>
                    <a:t>evolution</a:t>
                  </a:r>
                  <a:r>
                    <a:rPr lang="fr-FR" sz="1400" dirty="0" smtClean="0"/>
                    <a:t> </a:t>
                  </a:r>
                  <a:r>
                    <a:rPr lang="fr-FR" sz="1400" dirty="0" smtClean="0"/>
                    <a:t>over </a:t>
                  </a:r>
                  <a14:m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fr-FR" sz="1400" i="1">
                          <a:latin typeface="Cambria Math" panose="02040503050406030204" pitchFamily="18" charset="0"/>
                        </a:rPr>
                        <m:t>100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sz="1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a14:m>
                  <a:r>
                    <a:rPr lang="fr-FR" sz="1400" dirty="0"/>
                    <a:t> </a:t>
                  </a:r>
                  <a:endParaRPr lang="en-IN" sz="1400" dirty="0"/>
                </a:p>
              </p:txBody>
            </p:sp>
          </mc:Choice>
          <mc:Fallback>
            <p:sp>
              <p:nvSpPr>
                <p:cNvPr id="21" name="ZoneTexte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6386" y="2263377"/>
                  <a:ext cx="3572962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512" t="-1961" b="-1960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ZoneTexte 21"/>
                <p:cNvSpPr txBox="1"/>
                <p:nvPr/>
              </p:nvSpPr>
              <p:spPr>
                <a:xfrm>
                  <a:off x="9677867" y="2906637"/>
                  <a:ext cx="71073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fr-FR" sz="1400" dirty="0"/>
                </a:p>
              </p:txBody>
            </p:sp>
          </mc:Choice>
          <mc:Fallback>
            <p:sp>
              <p:nvSpPr>
                <p:cNvPr id="22" name="ZoneTexte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77867" y="2906637"/>
                  <a:ext cx="710733" cy="307777"/>
                </a:xfrm>
                <a:prstGeom prst="rect">
                  <a:avLst/>
                </a:prstGeom>
                <a:blipFill>
                  <a:blip r:embed="rId2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4541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-PPT-2023.pptx" id="{17531140-1513-4791-8450-8C2A72549B6B}" vid="{38A8B416-B27B-41D8-A872-0B1CD68ADCA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Français (France)</Language>
    <TypologyTaxHTField0 xmlns="582fa2ad-bcfb-4c30-8490-7bbd511b1880">
      <Terms xmlns="http://schemas.microsoft.com/office/infopath/2007/PartnerControls"/>
    </TypologyTaxHTField0>
    <PublicTaxHTField0 xmlns="582fa2ad-bcfb-4c30-8490-7bbd511b1880">
      <Terms xmlns="http://schemas.microsoft.com/office/infopath/2007/PartnerControls"/>
    </PublicTaxHTField0>
    <Summary xmlns="582fa2ad-bcfb-4c30-8490-7bbd511b1880" xsi:nil="true"/>
    <ManualDate xmlns="582fa2ad-bcfb-4c30-8490-7bbd511b1880" xsi:nil="true"/>
    <TaxKeywordTaxHTField xmlns="151dffeb-2989-4a61-aef8-844a993007f8">
      <Terms xmlns="http://schemas.microsoft.com/office/infopath/2007/PartnerControls"/>
    </TaxKeywordTaxHTField>
    <ThumbnailImageUrl xmlns="582fa2ad-bcfb-4c30-8490-7bbd511b1880" xsi:nil="true"/>
    <TaxCatchAll xmlns="151dffeb-2989-4a61-aef8-844a993007f8"/>
    <ThumbnailImage xmlns="582fa2ad-bcfb-4c30-8490-7bbd511b1880" xsi:nil="true"/>
    <OrganisationTaxHTField0 xmlns="582fa2ad-bcfb-4c30-8490-7bbd511b1880">
      <Terms xmlns="http://schemas.microsoft.com/office/infopath/2007/PartnerControls"/>
    </OrganisationTaxHTField0>
    <BigPictureUrl xmlns="582fa2ad-bcfb-4c30-8490-7bbd511b1880" xsi:nil="true"/>
    <BigPicture xmlns="582fa2ad-bcfb-4c30-8490-7bbd511b1880" xsi:nil="true"/>
    <BackwardLinks xmlns="582fa2ad-bcfb-4c30-8490-7bbd511b1880">2</BackwardLinks>
    <ThematicsTaxHTField0 xmlns="582fa2ad-bcfb-4c30-8490-7bbd511b1880">
      <Terms xmlns="http://schemas.microsoft.com/office/infopath/2007/PartnerControls"/>
    </ThematicsTaxHTField0>
    <CenterAndUnitTaxHTField0 xmlns="582fa2ad-bcfb-4c30-8490-7bbd511b1880">
      <Terms xmlns="http://schemas.microsoft.com/office/infopath/2007/PartnerControls"/>
    </CenterAndUnitTaxHTField0>
    <DisplayedDate xmlns="582fa2ad-bcfb-4c30-8490-7bbd511b1880">2023-01-25T10:00:27+00:00</DisplayedDat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 bureautique" ma:contentTypeID="0x0101009AC65FE4C57B4241B7BB126C82049321006502EDEDC0136B40BE1694CA6DFB09E5" ma:contentTypeVersion="20" ma:contentTypeDescription="Crée un document." ma:contentTypeScope="" ma:versionID="f1b05a092d0904e6962f83cebf818255">
  <xsd:schema xmlns:xsd="http://www.w3.org/2001/XMLSchema" xmlns:xs="http://www.w3.org/2001/XMLSchema" xmlns:p="http://schemas.microsoft.com/office/2006/metadata/properties" xmlns:ns1="http://schemas.microsoft.com/sharepoint/v3" xmlns:ns2="582fa2ad-bcfb-4c30-8490-7bbd511b1880" xmlns:ns3="151dffeb-2989-4a61-aef8-844a993007f8" targetNamespace="http://schemas.microsoft.com/office/2006/metadata/properties" ma:root="true" ma:fieldsID="7c3819e88b0869059371fc3b24198fff" ns1:_="" ns2:_="" ns3:_="">
    <xsd:import namespace="http://schemas.microsoft.com/sharepoint/v3"/>
    <xsd:import namespace="582fa2ad-bcfb-4c30-8490-7bbd511b1880"/>
    <xsd:import namespace="151dffeb-2989-4a61-aef8-844a993007f8"/>
    <xsd:element name="properties">
      <xsd:complexType>
        <xsd:sequence>
          <xsd:element name="documentManagement">
            <xsd:complexType>
              <xsd:all>
                <xsd:element ref="ns1:Language" minOccurs="0"/>
                <xsd:element ref="ns2:BackwardLinks" minOccurs="0"/>
                <xsd:element ref="ns2:ThematicsTaxHTField0" minOccurs="0"/>
                <xsd:element ref="ns3:TaxCatchAll" minOccurs="0"/>
                <xsd:element ref="ns3:TaxCatchAllLabel" minOccurs="0"/>
                <xsd:element ref="ns2:CenterAndUnitTaxHTField0" minOccurs="0"/>
                <xsd:element ref="ns3:TaxKeywordTaxHTField" minOccurs="0"/>
                <xsd:element ref="ns2:TypologyTaxHTField0" minOccurs="0"/>
                <xsd:element ref="ns2:OrganisationTaxHTField0" minOccurs="0"/>
                <xsd:element ref="ns2:PublicTaxHTField0" minOccurs="0"/>
                <xsd:element ref="ns2:Summary" minOccurs="0"/>
                <xsd:element ref="ns2:ThumbnailImage" minOccurs="0"/>
                <xsd:element ref="ns2:ThumbnailImageUrl" minOccurs="0"/>
                <xsd:element ref="ns2:BigPicture" minOccurs="0"/>
                <xsd:element ref="ns2:BigPictureUrl" minOccurs="0"/>
                <xsd:element ref="ns2:ManualDate" minOccurs="0"/>
                <xsd:element ref="ns2:Displayed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5" nillable="true" ma:displayName="Langue" ma:default="Français (France)" ma:internalName="Language">
      <xsd:simpleType>
        <xsd:union memberTypes="dms:Text">
          <xsd:simpleType>
            <xsd:restriction base="dms:Choice">
              <xsd:enumeration value="Arabe (Arabie saoudite)"/>
              <xsd:enumeration value="Bulgare (Bulgarie)"/>
              <xsd:enumeration value="Chinois (R.A.S. de Hong Kong)"/>
              <xsd:enumeration value="Chinois (République populaire de Chine)"/>
              <xsd:enumeration value="Chinois (Taïwan)"/>
              <xsd:enumeration value="Croate (Croatie)"/>
              <xsd:enumeration value="Tchèque (République tchèque)"/>
              <xsd:enumeration value="Danois (Danemark)"/>
              <xsd:enumeration value="Néerlandais (Pays-Bas)"/>
              <xsd:enumeration value="Anglais"/>
              <xsd:enumeration value="Estonien (Estonie)"/>
              <xsd:enumeration value="Finnois (Finlande)"/>
              <xsd:enumeration value="Français (France)"/>
              <xsd:enumeration value="Allemand (Allemagne)"/>
              <xsd:enumeration value="Grec (Grèce)"/>
              <xsd:enumeration value="Hébreu (Israël)"/>
              <xsd:enumeration value="Hindi (Inde)"/>
              <xsd:enumeration value="Hongrois (Hongrie)"/>
              <xsd:enumeration value="Indonésien (Indonésie)"/>
              <xsd:enumeration value="Italien (Italie)"/>
              <xsd:enumeration value="Japonais (Japon)"/>
              <xsd:enumeration value="Coréen (Corée)"/>
              <xsd:enumeration value="Letton (Lettonie)"/>
              <xsd:enumeration value="Lituanien (Lituanie)"/>
              <xsd:enumeration value="Malais (Malaisie)"/>
              <xsd:enumeration value="Norvégien (Bokmal) (Norvège)"/>
              <xsd:enumeration value="Polonais (Pologne)"/>
              <xsd:enumeration value="Portugais (Brésil)"/>
              <xsd:enumeration value="Portugais (Portugal)"/>
              <xsd:enumeration value="Roumain (Roumanie)"/>
              <xsd:enumeration value="Russe (Russie)"/>
              <xsd:enumeration value="Serbe (Latin, Serbie)"/>
              <xsd:enumeration value="Slovaque (Slovaquie)"/>
              <xsd:enumeration value="Slovène (Slovénie)"/>
              <xsd:enumeration value="Espagnol (Espagne)"/>
              <xsd:enumeration value="Suédois (Suède)"/>
              <xsd:enumeration value="Thaï (Thaïlande)"/>
              <xsd:enumeration value="Turc (Turquie)"/>
              <xsd:enumeration value="Ukrainien (Ukraine)"/>
              <xsd:enumeration value="Ourdou (République islamique du Pakistan)"/>
              <xsd:enumeration value="Vietnamien (Vietnam)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2fa2ad-bcfb-4c30-8490-7bbd511b1880" elementFormDefault="qualified">
    <xsd:import namespace="http://schemas.microsoft.com/office/2006/documentManagement/types"/>
    <xsd:import namespace="http://schemas.microsoft.com/office/infopath/2007/PartnerControls"/>
    <xsd:element name="BackwardLinks" ma:index="6" nillable="true" ma:displayName="Liens entrants" ma:internalName="BackwardLinks" ma:readOnly="false">
      <xsd:simpleType>
        <xsd:restriction base="dms:Text"/>
      </xsd:simpleType>
    </xsd:element>
    <xsd:element name="ThematicsTaxHTField0" ma:index="8" nillable="true" ma:taxonomy="true" ma:internalName="ThematicsTaxHTField0" ma:taxonomyFieldName="Thematics" ma:displayName="Thématiques" ma:fieldId="{c4af68e9-307a-4318-8504-f93285936fc7}" ma:taxonomyMulti="true" ma:sspId="a6e70cbb-a60f-4600-a53f-b7ff8cffd0af" ma:termSetId="a10a44d9-d1f6-48e5-bb68-cccd1ea072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enterAndUnitTaxHTField0" ma:index="12" nillable="true" ma:taxonomy="true" ma:internalName="CenterAndUnitTaxHTField0" ma:taxonomyFieldName="CenterAndUnit" ma:displayName="Centre et unité" ma:fieldId="{facf9d3d-8cf6-4fab-8f4b-dfbbe29f3a4b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ypologyTaxHTField0" ma:index="18" nillable="true" ma:taxonomy="true" ma:internalName="TypologyTaxHTField0" ma:taxonomyFieldName="Typology" ma:displayName="Type de contenu" ma:readOnly="false" ma:default="" ma:fieldId="{fca8d298-920d-4815-a20b-c1a36091f1f7}" ma:taxonomyMulti="true" ma:sspId="a6e70cbb-a60f-4600-a53f-b7ff8cffd0af" ma:termSetId="092849f7-9260-4df9-99c4-635fefe8f60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ganisationTaxHTField0" ma:index="20" nillable="true" ma:taxonomy="true" ma:internalName="OrganisationTaxHTField0" ma:taxonomyFieldName="Organisation" ma:displayName="Organisation" ma:readOnly="false" ma:fieldId="{dacc8977-bae2-4cdb-ba56-0a020a4af99a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ublicTaxHTField0" ma:index="22" nillable="true" ma:taxonomy="true" ma:internalName="PublicTaxHTField0" ma:taxonomyFieldName="Public" ma:displayName="Public" ma:readOnly="false" ma:fieldId="{7196c7f4-9f00-45cf-9674-ae6fd7f8c9dc}" ma:taxonomyMulti="true" ma:sspId="a6e70cbb-a60f-4600-a53f-b7ff8cffd0af" ma:termSetId="d1bb7582-47f0-4b95-a8a0-54d382c0433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ummary" ma:index="24" nillable="true" ma:displayName="Résumé" ma:internalName="Summary" ma:readOnly="false">
      <xsd:simpleType>
        <xsd:restriction base="dms:Note">
          <xsd:maxLength value="255"/>
        </xsd:restriction>
      </xsd:simpleType>
    </xsd:element>
    <xsd:element name="ThumbnailImage" ma:index="25" nillable="true" ma:displayName="Image poster" ma:internalName="ThumbnailImage" ma:readOnly="false">
      <xsd:simpleType>
        <xsd:restriction base="dms:Unknown"/>
      </xsd:simpleType>
    </xsd:element>
    <xsd:element name="ThumbnailImageUrl" ma:index="26" nillable="true" ma:displayName="ThumbnailImageUrl" ma:hidden="true" ma:internalName="ThumbnailImageUrl" ma:readOnly="false" ma:showField="FALSE">
      <xsd:simpleType>
        <xsd:restriction base="dms:Text"/>
      </xsd:simpleType>
    </xsd:element>
    <xsd:element name="BigPicture" ma:index="27" nillable="true" ma:displayName="Grande image" ma:internalName="BigPicture" ma:readOnly="false">
      <xsd:simpleType>
        <xsd:restriction base="dms:Unknown"/>
      </xsd:simpleType>
    </xsd:element>
    <xsd:element name="BigPictureUrl" ma:index="28" nillable="true" ma:displayName="BigPictureUrl" ma:hidden="true" ma:internalName="BigPictureUrl" ma:readOnly="false" ma:showField="FALSE">
      <xsd:simpleType>
        <xsd:restriction base="dms:Text"/>
      </xsd:simpleType>
    </xsd:element>
    <xsd:element name="ManualDate" ma:index="29" nillable="true" ma:displayName="Date manuelle" ma:format="DateTime" ma:LCID="1036" ma:internalName="ManualDate" ma:readOnly="false">
      <xsd:simpleType>
        <xsd:restriction base="dms:DateTime"/>
      </xsd:simpleType>
    </xsd:element>
    <xsd:element name="DisplayedDate" ma:index="30" nillable="true" ma:displayName="Date affichée" ma:format="DateTime" ma:LCID="1036" ma:internalName="Displayed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dffeb-2989-4a61-aef8-844a993007f8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3ac70b-b933-4e26-b91d-fb6c0c0cea2a}" ma:internalName="TaxCatchAll" ma:showField="CatchAllData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3ac70b-b933-4e26-b91d-fb6c0c0cea2a}" ma:internalName="TaxCatchAllLabel" ma:readOnly="true" ma:showField="CatchAllDataLabel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4" nillable="true" ma:taxonomy="true" ma:internalName="TaxKeywordTaxHTField" ma:taxonomyFieldName="TaxKeyword" ma:displayName="Mots clés d’entreprise" ma:fieldId="{23f27201-bee3-471e-b2e7-b64fd8b7ca38}" ma:taxonomyMulti="true" ma:sspId="a6e70cbb-a60f-4600-a53f-b7ff8cffd0a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Type de contenu"/>
        <xsd:element ref="dc:title" minOccurs="0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Office document_ItemAdded</Name>
    <Synchronization>Synchronous</Synchronization>
    <Type>10001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  <Receiver>
    <Name>Office document_ItemUpdated</Name>
    <Synchronization>Synchronous</Synchronization>
    <Type>10002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</spe:Receivers>
</file>

<file path=customXml/itemProps1.xml><?xml version="1.0" encoding="utf-8"?>
<ds:datastoreItem xmlns:ds="http://schemas.openxmlformats.org/officeDocument/2006/customXml" ds:itemID="{6F971FD6-17CC-4F23-9DB3-D1FB3A6D1E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5003DA-E900-47F2-BA91-7AD870D471EB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sharepoint/v3"/>
    <ds:schemaRef ds:uri="http://purl.org/dc/terms/"/>
    <ds:schemaRef ds:uri="http://schemas.microsoft.com/office/2006/documentManagement/types"/>
    <ds:schemaRef ds:uri="582fa2ad-bcfb-4c30-8490-7bbd511b1880"/>
    <ds:schemaRef ds:uri="http://schemas.microsoft.com/office/infopath/2007/PartnerControls"/>
    <ds:schemaRef ds:uri="151dffeb-2989-4a61-aef8-844a993007f8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6654F01-D451-414A-9EDC-9425484D29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82fa2ad-bcfb-4c30-8490-7bbd511b1880"/>
    <ds:schemaRef ds:uri="151dffeb-2989-4a61-aef8-844a993007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EEC6F6A1-DBB8-49CB-9A01-6DDECDCC9EEC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19113</TotalTime>
  <Words>4036</Words>
  <Application>Microsoft Office PowerPoint</Application>
  <PresentationFormat>Grand écran</PresentationFormat>
  <Paragraphs>478</Paragraphs>
  <Slides>27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8" baseType="lpstr">
      <vt:lpstr>Arial</vt:lpstr>
      <vt:lpstr>Arial Black</vt:lpstr>
      <vt:lpstr>Calibri</vt:lpstr>
      <vt:lpstr>Cambria</vt:lpstr>
      <vt:lpstr>Cambria Math</vt:lpstr>
      <vt:lpstr>Times New Roman</vt:lpstr>
      <vt:lpstr>Times-Bold</vt:lpstr>
      <vt:lpstr>Times-Italic</vt:lpstr>
      <vt:lpstr>Times-Roman</vt:lpstr>
      <vt:lpstr>Wingdings</vt:lpstr>
      <vt:lpstr>Thème Office</vt:lpstr>
      <vt:lpstr>Simulating relativistic beam-plasma instabilities with the quasi-static PIC code QuaSSis</vt:lpstr>
      <vt:lpstr>Relativistic beam-plasma instabilities: context</vt:lpstr>
      <vt:lpstr>Introduction to Oblique Two Stream Instabilities (OTSI) </vt:lpstr>
      <vt:lpstr>Introduction to Oblique Two Stream Instabilities (OTSI) </vt:lpstr>
      <vt:lpstr>Introduction to Oblique Two Stream Instabilities (OTSI) </vt:lpstr>
      <vt:lpstr>PIC simulation over a large number of time steps</vt:lpstr>
      <vt:lpstr>PIC simulation over a large number of time steps</vt:lpstr>
      <vt:lpstr>Quasi-static approximation (QSA)</vt:lpstr>
      <vt:lpstr>Quasi-static approximation (QSA)</vt:lpstr>
      <vt:lpstr>Quasi-static approximation (QSA)</vt:lpstr>
      <vt:lpstr>Quasi-static approximation (QSA)</vt:lpstr>
      <vt:lpstr>Quasi-static PIC code: QuaSSis (2D)</vt:lpstr>
      <vt:lpstr>Quasi-static PIC code: QuaSSis (2D)</vt:lpstr>
      <vt:lpstr>Quasi-static PIC code: QuaSSis (2D)</vt:lpstr>
      <vt:lpstr>Quasi-static PIC code: QuaSSis (2D)</vt:lpstr>
      <vt:lpstr>Présentation PowerPoint</vt:lpstr>
      <vt:lpstr>Présentation PowerPoint</vt:lpstr>
      <vt:lpstr>Présentation PowerPoint</vt:lpstr>
      <vt:lpstr>Numerical scheme for transverse periodic boundary conditions </vt:lpstr>
      <vt:lpstr>Numerical scheme for transverse periodic boundary conditions </vt:lpstr>
      <vt:lpstr>Présentation PowerPoint</vt:lpstr>
      <vt:lpstr>Présentation PowerPoint</vt:lpstr>
      <vt:lpstr>Conclusions</vt:lpstr>
      <vt:lpstr>Quasi-static  field equations</vt:lpstr>
      <vt:lpstr>Particles In Cell (PIC) code </vt:lpstr>
      <vt:lpstr>3D quasi-static doube PIC loop</vt:lpstr>
      <vt:lpstr>Modified equations of motion</vt:lpstr>
    </vt:vector>
  </TitlesOfParts>
  <Company>CEA/DAM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consectetuer</dc:title>
  <dc:creator>LUBAS Anne-Marie</dc:creator>
  <cp:lastModifiedBy>LABRO Quentin 611064</cp:lastModifiedBy>
  <cp:revision>1194</cp:revision>
  <cp:lastPrinted>2023-04-12T08:50:32Z</cp:lastPrinted>
  <dcterms:created xsi:type="dcterms:W3CDTF">2023-02-09T10:00:45Z</dcterms:created>
  <dcterms:modified xsi:type="dcterms:W3CDTF">2025-04-11T09:22:04Z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0x0101009AC65FE4C57B4241B7BB126C82049321006502EDEDC0136B40BE1694CA6DFB09E5</vt:lpwstr>
  </property>
  <property fmtid="{D5CDD505-2E9C-101B-9397-08002B2CF9AE}" pid="3" name="TaxKeyword">
    <vt:lpwstr/>
  </property>
  <property fmtid="{D5CDD505-2E9C-101B-9397-08002B2CF9AE}" pid="4" name="I2ICODE">
    <vt:lpwstr>WEB</vt:lpwstr>
  </property>
  <property fmtid="{D5CDD505-2E9C-101B-9397-08002B2CF9AE}" pid="5" name="WebApplicationID">
    <vt:lpwstr>a37037a8-77af-4b2b-8e8f-4deae30d0422</vt:lpwstr>
  </property>
  <property fmtid="{D5CDD505-2E9C-101B-9397-08002B2CF9AE}" pid="6" name="I2ISITECODE">
    <vt:lpwstr/>
  </property>
</Properties>
</file>