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21"/>
  </p:notesMasterIdLst>
  <p:sldIdLst>
    <p:sldId id="256" r:id="rId5"/>
    <p:sldId id="300" r:id="rId6"/>
    <p:sldId id="297" r:id="rId7"/>
    <p:sldId id="262" r:id="rId8"/>
    <p:sldId id="277" r:id="rId9"/>
    <p:sldId id="301" r:id="rId10"/>
    <p:sldId id="282" r:id="rId11"/>
    <p:sldId id="258" r:id="rId12"/>
    <p:sldId id="291" r:id="rId13"/>
    <p:sldId id="264" r:id="rId14"/>
    <p:sldId id="286" r:id="rId15"/>
    <p:sldId id="299" r:id="rId16"/>
    <p:sldId id="294" r:id="rId17"/>
    <p:sldId id="289" r:id="rId18"/>
    <p:sldId id="292" r:id="rId19"/>
    <p:sldId id="261" r:id="rId20"/>
  </p:sldIdLst>
  <p:sldSz cx="12192000" cy="6858000"/>
  <p:notesSz cx="6858000" cy="9144000"/>
  <p:defaultTextStyle>
    <a:defPPr>
      <a:defRPr lang="en-US"/>
    </a:defPPr>
    <a:lvl1pPr marL="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B68EE"/>
    <a:srgbClr val="0000CD"/>
    <a:srgbClr val="F9CBE8"/>
    <a:srgbClr val="FF9933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81" autoAdjust="0"/>
    <p:restoredTop sz="86122" autoAdjust="0"/>
  </p:normalViewPr>
  <p:slideViewPr>
    <p:cSldViewPr snapToGrid="0">
      <p:cViewPr varScale="1">
        <p:scale>
          <a:sx n="65" d="100"/>
          <a:sy n="65" d="100"/>
        </p:scale>
        <p:origin x="834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9EF9D-BE1B-436F-94FB-F00694D10B8F}" type="datetimeFigureOut">
              <a:rPr lang="en-GB" smtClean="0"/>
              <a:t>17/04/2025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8301C-7D6F-4074-9C39-CB96652276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164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Beam radius = 0.2 mm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8301C-7D6F-4074-9C39-CB966522761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31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66 ns propagation time over 10 m. Rate of change of density relative to this propagation time?</a:t>
            </a:r>
          </a:p>
          <a:p>
            <a:r>
              <a:rPr lang="en-GB" dirty="0"/>
              <a:t>2.6 eV for 330 A, 5.5 eV (from 1 us), 10.5 eV (from 2 us) for 500 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8301C-7D6F-4074-9C39-CB966522761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443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8301C-7D6F-4074-9C39-CB966522761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841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8301C-7D6F-4074-9C39-CB966522761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54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8301C-7D6F-4074-9C39-CB966522761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092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8301C-7D6F-4074-9C39-CB966522761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801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EE2FC-6DE0-9615-E2BF-A2F07350C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CC0784-B78A-15D7-EEC4-9BEFC43E8E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949067-2A76-C8FC-453F-EA5EE60FDE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Power consumption, I say 1 kA * 10 kV = 10^7 W. Operating for 25 µs = 250 J per shot. At 1 Hz, 250 W, at kHz, 250 kW per </a:t>
            </a:r>
            <a:r>
              <a:rPr lang="en-US" dirty="0" err="1"/>
              <a:t>metre</a:t>
            </a:r>
            <a:r>
              <a:rPr lang="en-US" dirty="0"/>
              <a:t> (but probably similar for 10 </a:t>
            </a:r>
            <a:r>
              <a:rPr lang="en-US" dirty="0" err="1"/>
              <a:t>metre</a:t>
            </a:r>
            <a:r>
              <a:rPr lang="en-US" dirty="0"/>
              <a:t>) - so for 100 m of acceleration need 25 MW (a lot of energy!)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CE70B-ABB8-521C-994F-6A8A2E0A5A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8301C-7D6F-4074-9C39-CB966522761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211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86719-5105-0150-AE2F-42B2B8E4F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139408-F035-1032-AB24-2652CB49A5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6345CE-3B2F-78D1-05A7-A4648DFE14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3A63CA-CE78-0823-CDD1-076BE1792D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8301C-7D6F-4074-9C39-CB966522761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531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473CB-5D2D-2953-47FB-E820D359D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43852A-DD19-01F1-8A29-FC8DD7C240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AB6C3C-1FEE-DA15-CACF-7679EDF7CE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7ED33-F584-9E86-D094-EF71681354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8301C-7D6F-4074-9C39-CB966522761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070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8301C-7D6F-4074-9C39-CB966522761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572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8301C-7D6F-4074-9C39-CB966522761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029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8301C-7D6F-4074-9C39-CB966522761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297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12749-6C6D-AF2D-C6B9-91367548F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EB63B5-DD0F-30DC-8B26-7A6F9C459A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9EC1E2-4115-9C9D-9F18-0B3F85785C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FFD84D-11CC-1ADD-1829-011FA20A79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8301C-7D6F-4074-9C39-CB966522761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010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689255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2B89-9AFD-4163-B7AA-2891C286C3D1}" type="datetime1">
              <a:rPr lang="en-GB" smtClean="0"/>
              <a:t>17/04/2025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0664511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1CE8-1423-4526-A3BC-7550F3313B14}" type="datetime1">
              <a:rPr lang="en-GB" smtClean="0"/>
              <a:t>17/04/2025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8769105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A5484-3C2F-4C8E-9F0D-4BB8607F0650}" type="datetime1">
              <a:rPr lang="en-GB" smtClean="0"/>
              <a:t>17/04/2025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976463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009DE-50C6-49F4-AA23-B4D779FACB67}" type="datetime1">
              <a:rPr lang="en-GB" smtClean="0"/>
              <a:t>17/04/2025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9608026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8230F-BE1F-4342-A0C5-D0589E1235B9}" type="datetime1">
              <a:rPr lang="en-GB" smtClean="0"/>
              <a:t>17/04/2025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671675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8A864-782F-4218-B2D4-E1BD3E1B8595}" type="datetime1">
              <a:rPr lang="en-GB" smtClean="0"/>
              <a:t>17/04/2025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8331866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198AB-07FA-4DF3-811F-5DCFF33FA2B5}" type="datetime1">
              <a:rPr lang="en-GB" smtClean="0"/>
              <a:t>17/04/2025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4014541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1B1B9-0E84-43B9-85F1-B00289D67415}" type="datetime1">
              <a:rPr lang="en-GB" smtClean="0"/>
              <a:t>17/04/2025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0727493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A092-2ED3-4DFE-9806-30B50D1936BF}" type="datetime1">
              <a:rPr lang="en-GB" smtClean="0"/>
              <a:t>17/04/2025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83190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998BE-4C87-4395-809B-1A2DDDCCCF1C}" type="datetime1">
              <a:rPr lang="en-GB" smtClean="0"/>
              <a:t>17/04/2025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3341666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3388323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s and Caption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08662-6D16-4335-9F8E-F20F12857F32}" type="datetime1">
              <a:rPr lang="en-GB" smtClean="0"/>
              <a:t>17/04/2025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058560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s and Caption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A1536-A5AD-45E1-B725-8E8C3071C501}" type="datetime1">
              <a:rPr lang="en-GB" smtClean="0"/>
              <a:t>17/04/2025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9630062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869C-2BD4-4CF6-9670-312751AE2EFF}" type="datetime1">
              <a:rPr lang="en-GB" smtClean="0"/>
              <a:t>17/04/2025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081701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3D782-926D-4654-8F44-0A582F051DD9}" type="datetime1">
              <a:rPr lang="en-GB" smtClean="0"/>
              <a:t>17/04/2025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67528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A8AC6-C442-49E8-A91E-FBECEA3FC445}" type="datetime1">
              <a:rPr lang="en-GB" smtClean="0"/>
              <a:t>17/04/2025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99478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025"/>
            <a:ext cx="9984000" cy="5934075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0C595-E326-4715-9E99-362DED1C55EB}" type="datetime1">
              <a:rPr lang="en-GB" smtClean="0"/>
              <a:t>17/04/2025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8D6E0-472D-9B14-F3A6-BC2F23E87040}"/>
              </a:ext>
            </a:extLst>
          </p:cNvPr>
          <p:cNvSpPr txBox="1"/>
          <p:nvPr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179859250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D390-3C4E-4573-B000-A14EB58AB741}" type="datetime1">
              <a:rPr lang="en-GB" smtClean="0"/>
              <a:t>17/04/2025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1762324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29D35-08C0-4AE7-A1C8-F94FE69ECEB6}" type="datetime1">
              <a:rPr lang="en-GB" smtClean="0"/>
              <a:t>17/04/2025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74243922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3FFB0-1371-4829-98ED-5A87BDFEBF2D}" type="datetime1">
              <a:rPr lang="en-GB" smtClean="0"/>
              <a:t>17/04/2025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463907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EE2EA-C029-0AE3-B18F-CB5D823C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DBEA23-18F7-4B1C-AA0F-256F2FD8A504}" type="datetime1">
              <a:rPr lang="en-GB" smtClean="0"/>
              <a:t>17/04/2025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4AA3B-FC1A-1DAF-C282-4ED6FC74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8A0A1-4076-F926-D730-16EF8BBD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70A2-A3C6-29D0-1DEB-4D8F9283B18B}"/>
              </a:ext>
            </a:extLst>
          </p:cNvPr>
          <p:cNvSpPr txBox="1"/>
          <p:nvPr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2710C7-980D-1529-A1C4-D0B914429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1609BCD-EF9A-DF89-AAD2-167090C57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1564836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6672081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E339-D8C9-42F6-ACE9-D194857B7F32}" type="datetime1">
              <a:rPr lang="en-GB" smtClean="0"/>
              <a:t>17/04/2025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4261981690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D4E0-94C0-447E-ABFD-F333C2D0734E}" type="datetime1">
              <a:rPr lang="en-GB" smtClean="0"/>
              <a:t>17/04/2025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8908826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516A3-4BC4-4A30-8B13-16E4BF715B7F}" type="datetime1">
              <a:rPr lang="en-GB" smtClean="0"/>
              <a:t>17/04/2025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66489648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7651-D976-46FB-8BCE-74B47D43F97B}" type="datetime1">
              <a:rPr lang="en-GB" smtClean="0"/>
              <a:t>17/04/2025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64006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Four Image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7DE39-23E5-4523-BFC1-9BE1186D589B}" type="datetime1">
              <a:rPr lang="en-GB" smtClean="0"/>
              <a:t>17/04/2025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8187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Four Image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6109B-D4B8-410F-A0FB-6ED0CA8C2404}" type="datetime1">
              <a:rPr lang="en-GB" smtClean="0"/>
              <a:t>17/04/2025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9683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Nin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666C1-C62C-4862-8BBF-C0E00A0AF856}" type="datetime1">
              <a:rPr lang="en-GB" smtClean="0"/>
              <a:t>17/04/2025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0081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Nine Image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C7227-6CBA-430B-96A4-C9E90506B7A2}" type="datetime1">
              <a:rPr lang="en-GB" smtClean="0"/>
              <a:t>17/04/2025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30146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Nine Image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CCFEB-2CC9-4EFF-9F6F-A0DE30472A07}" type="datetime1">
              <a:rPr lang="en-GB" smtClean="0"/>
              <a:t>17/04/2025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62463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14338-91DD-4C5D-B87A-08495166CF63}" type="datetime1">
              <a:rPr lang="en-GB" smtClean="0"/>
              <a:t>17/04/2025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75968227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E0DA90-2FF2-F36C-F9FF-CD7A192F0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bg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714C7637-5E21-BDDB-D675-718E58535D6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57B56D4-851E-7242-EAB1-CD5B53E8B9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25FF1F4-36F0-A184-7B99-8F5F4A49C8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F198715B-A90B-9B06-A055-401A84B092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9D2E04D5-A2EE-135D-A8C9-6E695F9BCF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8CE0DC1F-799B-3F7A-3A71-D20337A474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E8EAEE22-055F-6869-D50D-D9C8C9082F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EADAC67C-850F-96D3-0962-09E1B4CC3E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83187A0-2E68-170D-55EF-0FA20E7A75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051124683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69988-5F7B-47A6-BC1C-13D55C573951}" type="datetime1">
              <a:rPr lang="en-GB" smtClean="0"/>
              <a:t>17/04/2025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078994037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B32AD-E114-47F8-A75C-037EE0454233}" type="datetime1">
              <a:rPr lang="en-GB" smtClean="0"/>
              <a:t>17/04/2025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57739337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90F5-A3D6-4C2B-B119-4DED1A99AFAE}" type="datetime1">
              <a:rPr lang="en-GB" smtClean="0"/>
              <a:t>17/04/2025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20181237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ex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16AA3-0AA4-4EB1-8B8E-125B393F5E6A}" type="datetime1">
              <a:rPr lang="en-GB" smtClean="0"/>
              <a:t>17/04/2025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354446927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ex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74194-DA24-42B2-AE6C-4E20F841E1DC}" type="datetime1">
              <a:rPr lang="en-GB" smtClean="0"/>
              <a:t>17/04/2025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967594807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F2F4-3983-4BC7-9780-2E636A92C534}" type="datetime1">
              <a:rPr lang="en-GB" smtClean="0"/>
              <a:t>17/04/2025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4036144595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48DB3-DC24-4086-A7C9-67128BB40010}" type="datetime1">
              <a:rPr lang="en-GB" smtClean="0"/>
              <a:t>17/04/2025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1559198547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30FE-4BD3-41D2-A7A2-E35C0CC0818C}" type="datetime1">
              <a:rPr lang="en-GB" smtClean="0"/>
              <a:t>17/04/2025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1420978482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"/>
            <a:ext cx="12193489" cy="685799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432233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42417430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98F30683-44FB-4995-47C3-43A7DE5523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7A24E86-91AA-6A9B-314A-752B77481A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879B37A-F4A9-2DDA-3FC3-9FC52384AE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3DABC58-132F-2F2F-EB5B-78B30A3D44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DFE51362-844C-B4F1-1A83-A287F312E9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E0F57AAB-C462-6A3A-9686-048341EA78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A0D371A-82CE-1829-AA32-FB790C7A60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A0DE082-4D8F-8158-56B4-AF85C4A0FA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30CFB56-59E9-38CF-519A-B532B32547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FB5434B5-DD4C-F988-6EBA-085A7DD49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1E34748E-CBEF-26E7-AB9F-696FA5D59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1DF2DBC8-2D33-BD84-A330-691C8B9797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bg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6038496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08258329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506562837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8F1E4B3C-5470-00F2-B8CB-BB4906CF439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7D7A316D-6FA6-8EBE-A7B4-43071E70A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11C06CEA-028D-9197-2DEF-67878595AE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DEA93E8D-A827-0EF8-FC25-4EDF7B194E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F359F29-A6DD-FD4C-F807-701DEA41ED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2468BF6B-AEBB-4CAA-244D-9EBE80B9A1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C60AC05-547F-FA65-604E-4ED4912EA9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7632E58E-1400-1E6E-BB60-7A9B794F41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4D65D159-581D-F29B-BBD4-C1C5BACCEE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391747710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3A87AD45-2D2F-D96C-947C-BAE35BFEBEE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31EDC35F-4F2D-B2A7-1ECD-0CF19D1AD2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97F4776F-4E5E-13DF-F11A-A6808FFFC9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BA993AE1-6A24-5C17-7FE2-A16589D9C4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A87F8EF-CDAD-15A2-A361-88921E1CAF7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E90186DB-2300-A8AA-8FAD-2C609649A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31922286-E237-1114-3A54-E1731611D6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1B4DA78C-0EF6-B05D-F2D2-EFEDA343E3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A00F92FE-6EB2-0D0E-BFC9-559AD1E7A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987811840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90130"/>
            <a:ext cx="5606484" cy="740845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430264549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90130"/>
            <a:ext cx="5606484" cy="740845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152648328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90130"/>
            <a:ext cx="5606484" cy="740845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465486951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1B026B9-3E51-5733-811C-2FA3BC73B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878288"/>
            <a:ext cx="5606484" cy="652688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3pPr>
            <a:lvl4pPr>
              <a:defRPr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4pPr>
            <a:lvl5pPr>
              <a:defRPr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49CC1682-CCAA-5EE1-585E-F7C4434F1C5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770403FB-3386-A0FE-3E9D-A2925EF0E8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C2CDC1DE-179E-04D4-B493-BF069DE85D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B9A68412-C85B-6332-8B98-2635795BBA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9ECB875-34C4-65FF-6CDA-1356F6BC76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D3B5B848-7A8D-931B-DFC2-C5B37B8DB6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61AABDF-9542-DBC6-6388-ABE2035BE7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57C10C3-A39D-D1F6-3C50-91EC9A5E76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4DD9B4A-92B0-0B9A-755B-A13B032A85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850735657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A8711-FA34-45BF-BA7A-0DD87D2CB86A}" type="datetime1">
              <a:rPr lang="en-GB" smtClean="0"/>
              <a:t>17/04/2025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91636470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24A68-83FA-4BE9-95D6-EF416C5ACA96}" type="datetime1">
              <a:rPr lang="en-GB" smtClean="0"/>
              <a:t>17/04/2025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265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5D0B6-1F92-4488-BF38-5192CB1E6B4E}" type="datetime1">
              <a:rPr lang="en-GB" smtClean="0"/>
              <a:t>17/04/2025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405126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6EC0E-1E60-4295-BDFF-07D264BEDD52}" type="datetime1">
              <a:rPr lang="en-GB" smtClean="0"/>
              <a:t>17/04/2025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22993208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34DA-3EF3-433D-9652-6E02C55B9896}" type="datetime1">
              <a:rPr lang="en-GB" smtClean="0"/>
              <a:t>17/04/2025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727562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A5EE0-6655-4C5B-BA73-657B06B1F2E5}" type="datetime1">
              <a:rPr lang="en-GB" smtClean="0"/>
              <a:t>17/04/2025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709147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DF2B8-CA22-4B46-8B0A-EF531CCE2E72}" type="datetime1">
              <a:rPr lang="en-GB" smtClean="0"/>
              <a:t>17/04/2025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955146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FBA69-A629-40F2-0BF5-8C2CA4A424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5ACBC1-CA99-6BBC-FCE9-0F337E97EE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3B695-825F-807B-F290-8BEBEA95F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147E-611A-4AFC-9DBF-5515F57042C0}" type="datetime1">
              <a:rPr lang="en-GB" smtClean="0"/>
              <a:t>17/04/2025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F4D5E-98DE-3E85-9A63-372D63526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407DD-D748-0A28-69A8-360E82B3B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6B401-36F1-4153-88C6-958E6567F4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5587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CFB36-88D5-6C1D-B4CE-B3E981788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6A0CE-2646-FC85-FE42-25ACED4AE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3D8BD-F57A-6E21-0EA3-5B28EC8FD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F7053-3F1B-460F-BEC0-D45A223E6D7A}" type="datetime1">
              <a:rPr lang="en-GB" smtClean="0"/>
              <a:t>17/04/2025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B4930-B49C-A7E6-B659-CDE8B422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1EA4D-CBA5-172E-AFC7-56F1A9B5B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6B401-36F1-4153-88C6-958E6567F4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111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26B94-4E15-44AF-6029-ABE9DEEA2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E1DBF-043F-4EC1-7C25-C669257817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BBA5FF-8706-09AE-DD2F-8F4364695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ABB69-599C-2253-455E-53F5AB70B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FB324-5EC9-4A10-BCB2-96C020BE2FE8}" type="datetime1">
              <a:rPr lang="en-GB" smtClean="0"/>
              <a:t>17/04/2025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AE298A-DD7D-997A-DEA9-2725B8F97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337C27-A0A6-EF5D-2762-05783BE03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6B401-36F1-4153-88C6-958E6567F4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322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EC58D-CF40-4CC7-8CF2-BB779F22A872}" type="datetime1">
              <a:rPr lang="en-GB" smtClean="0"/>
              <a:t>17/04/2025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8185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DE444-74DB-476C-A578-719CAE637E21}" type="datetime1">
              <a:rPr lang="en-GB" smtClean="0"/>
              <a:t>17/04/2025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2615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238870"/>
            <a:ext cx="5163243" cy="3190130"/>
          </a:xfrm>
        </p:spPr>
        <p:txBody>
          <a:bodyPr/>
          <a:lstStyle>
            <a:lvl1pPr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61A0BAF-FD86-4C64-9D71-8A578A2D76B4}" type="datetime1">
              <a:rPr lang="en-GB" smtClean="0"/>
              <a:t>17/04/2025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819"/>
            <a:ext cx="5777508" cy="3101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35426-417C-E41E-5A03-5974D3C79A08}"/>
              </a:ext>
            </a:extLst>
          </p:cNvPr>
          <p:cNvSpPr txBox="1"/>
          <p:nvPr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7679753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0F4440-CEDC-0D92-E0D5-5C1E3B59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A021F-8558-9528-DA3D-486CCDBEB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6232" y="1394619"/>
            <a:ext cx="11541025" cy="48664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1A8F0-AC4B-E4A0-94D0-99C4BFD973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50">
                <a:solidFill>
                  <a:schemeClr val="accent1"/>
                </a:solidFill>
              </a:defRPr>
            </a:lvl1pPr>
          </a:lstStyle>
          <a:p>
            <a:fld id="{A4A4ABC8-3535-43C7-8895-F191C12DB171}" type="datetime1">
              <a:rPr lang="en-GB" smtClean="0"/>
              <a:t>17/04/2025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0FC7A-298A-77A0-6596-56B0B3FD8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850">
                <a:solidFill>
                  <a:schemeClr val="accent1"/>
                </a:solidFill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17C40-7EB7-0CFD-6F6C-54AE57DE1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6755" y="6393702"/>
            <a:ext cx="318491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defRPr sz="850" b="1">
                <a:solidFill>
                  <a:schemeClr val="accent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96CDD9-97E9-735B-8549-0F3AE3CCAC58}"/>
              </a:ext>
            </a:extLst>
          </p:cNvPr>
          <p:cNvSpPr txBox="1"/>
          <p:nvPr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accent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513919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  <p:sldLayoutId id="2147483729" r:id="rId56"/>
    <p:sldLayoutId id="2147483730" r:id="rId57"/>
    <p:sldLayoutId id="2147483731" r:id="rId58"/>
    <p:sldLayoutId id="2147483732" r:id="rId59"/>
    <p:sldLayoutId id="2147483733" r:id="rId60"/>
    <p:sldLayoutId id="2147483734" r:id="rId61"/>
    <p:sldLayoutId id="2147483735" r:id="rId62"/>
    <p:sldLayoutId id="2147483736" r:id="rId63"/>
    <p:sldLayoutId id="2147483737" r:id="rId64"/>
    <p:sldLayoutId id="2147483738" r:id="rId65"/>
    <p:sldLayoutId id="2147483739" r:id="rId66"/>
  </p:sldLayoutIdLst>
  <p:transition>
    <p:fade/>
  </p:transition>
  <p:hf hdr="0" ftr="0" dt="0"/>
  <p:txStyles>
    <p:titleStyle>
      <a:lvl1pPr algn="l" defTabSz="685765" rtl="0" eaLnBrk="1" latinLnBrk="0" hangingPunct="1">
        <a:lnSpc>
          <a:spcPct val="90000"/>
        </a:lnSpc>
        <a:spcBef>
          <a:spcPct val="0"/>
        </a:spcBef>
        <a:buNone/>
        <a:defRPr sz="2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161991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323984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85975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3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6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18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1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7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06">
          <p15:clr>
            <a:srgbClr val="F26B43"/>
          </p15:clr>
        </p15:guide>
        <p15:guide id="4" pos="7475">
          <p15:clr>
            <a:srgbClr val="F26B43"/>
          </p15:clr>
        </p15:guide>
        <p15:guide id="5" orient="horz" pos="207">
          <p15:clr>
            <a:srgbClr val="F26B43"/>
          </p15:clr>
        </p15:guide>
        <p15:guide id="6" orient="horz" pos="4114">
          <p15:clr>
            <a:srgbClr val="F26B43"/>
          </p15:clr>
        </p15:guide>
        <p15:guide id="7" orient="horz" pos="3944">
          <p15:clr>
            <a:srgbClr val="F26B43"/>
          </p15:clr>
        </p15:guide>
        <p15:guide id="8" orient="horz" pos="879">
          <p15:clr>
            <a:srgbClr val="F26B43"/>
          </p15:clr>
        </p15:guide>
        <p15:guide id="9" pos="3723">
          <p15:clr>
            <a:srgbClr val="F26B43"/>
          </p15:clr>
        </p15:guide>
        <p15:guide id="10" pos="395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38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3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svg"/><Relationship Id="rId11" Type="http://schemas.openxmlformats.org/officeDocument/2006/relationships/image" Target="../media/image36.pn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Relationship Id="rId14" Type="http://schemas.openxmlformats.org/officeDocument/2006/relationships/image" Target="../media/image3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55.sv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5EE4F-4F9E-EA30-EAA8-872932E43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0" y="2417400"/>
            <a:ext cx="11484605" cy="1847942"/>
          </a:xfrm>
        </p:spPr>
        <p:txBody>
          <a:bodyPr/>
          <a:lstStyle/>
          <a:p>
            <a:pPr algn="l"/>
            <a:r>
              <a:rPr lang="en-US" sz="5400" noProof="0" dirty="0"/>
              <a:t>Diagnosing a </a:t>
            </a:r>
            <a:r>
              <a:rPr lang="en-US" sz="5400" noProof="0" dirty="0" err="1"/>
              <a:t>metre</a:t>
            </a:r>
            <a:r>
              <a:rPr lang="en-US" sz="5400" noProof="0" dirty="0"/>
              <a:t>-scale plasma discharge for plasma </a:t>
            </a:r>
            <a:r>
              <a:rPr lang="en-US" sz="5400" noProof="0" dirty="0" err="1"/>
              <a:t>wakefield</a:t>
            </a:r>
            <a:r>
              <a:rPr lang="en-US" sz="5400" noProof="0" dirty="0"/>
              <a:t> acceleration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68E7FA-1031-9846-DDD1-09CCA3EAA5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0" y="4383000"/>
            <a:ext cx="11484605" cy="1322348"/>
          </a:xfrm>
        </p:spPr>
        <p:txBody>
          <a:bodyPr/>
          <a:lstStyle/>
          <a:p>
            <a:r>
              <a:rPr lang="en-US" sz="2400" noProof="0" dirty="0">
                <a:cs typeface="Arial" panose="020B0604020202020204" pitchFamily="34" charset="0"/>
              </a:rPr>
              <a:t>Claudia Cobo, Louis Forrester, Bingxue Wu, Nuo Xu</a:t>
            </a:r>
            <a:r>
              <a:rPr lang="en-US" sz="2400" dirty="0">
                <a:cs typeface="Arial" panose="020B0604020202020204" pitchFamily="34" charset="0"/>
              </a:rPr>
              <a:t> </a:t>
            </a:r>
            <a:r>
              <a:rPr lang="en-US" sz="2400" noProof="0" dirty="0">
                <a:cs typeface="Arial" panose="020B0604020202020204" pitchFamily="34" charset="0"/>
              </a:rPr>
              <a:t>and Zulfikar </a:t>
            </a:r>
            <a:r>
              <a:rPr lang="en-US" sz="2400" noProof="0" dirty="0" err="1">
                <a:cs typeface="Arial" panose="020B0604020202020204" pitchFamily="34" charset="0"/>
              </a:rPr>
              <a:t>Najmudin</a:t>
            </a:r>
            <a:endParaRPr lang="en-US" sz="2400" noProof="0" dirty="0">
              <a:cs typeface="Arial" panose="020B06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E784E69-45DE-E17A-3149-72DC9F7EF70F}"/>
              </a:ext>
            </a:extLst>
          </p:cNvPr>
          <p:cNvSpPr txBox="1">
            <a:spLocks/>
          </p:cNvSpPr>
          <p:nvPr/>
        </p:nvSpPr>
        <p:spPr>
          <a:xfrm>
            <a:off x="6282533" y="5789336"/>
            <a:ext cx="5579198" cy="74084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kern="1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  <a:cs typeface="+mn-cs"/>
              </a:defRPr>
            </a:lvl1pPr>
            <a:lvl2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161991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+mn-cs"/>
              </a:defRPr>
            </a:lvl3pPr>
            <a:lvl4pPr marL="323984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+mn-cs"/>
              </a:defRPr>
            </a:lvl4pPr>
            <a:lvl5pPr marL="485975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+mn-cs"/>
              </a:defRPr>
            </a:lvl5pPr>
            <a:lvl6pPr marL="1885853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6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18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1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noProof="0" dirty="0">
                <a:latin typeface="+mn-lt"/>
                <a:cs typeface="Arial" panose="020B0604020202020204" pitchFamily="34" charset="0"/>
              </a:rPr>
              <a:t>17</a:t>
            </a:r>
            <a:r>
              <a:rPr lang="en-US" sz="2000" baseline="30000" noProof="0" dirty="0">
                <a:latin typeface="+mn-lt"/>
                <a:cs typeface="Arial" panose="020B0604020202020204" pitchFamily="34" charset="0"/>
              </a:rPr>
              <a:t>th</a:t>
            </a:r>
            <a:r>
              <a:rPr lang="en-US" sz="2000" noProof="0" dirty="0">
                <a:latin typeface="+mn-lt"/>
                <a:cs typeface="Arial" panose="020B0604020202020204" pitchFamily="34" charset="0"/>
              </a:rPr>
              <a:t> April 2025</a:t>
            </a:r>
          </a:p>
        </p:txBody>
      </p:sp>
      <p:pic>
        <p:nvPicPr>
          <p:cNvPr id="2050" name="Picture 2" descr="Problem with this image">
            <a:extLst>
              <a:ext uri="{FF2B5EF4-FFF2-40B4-BE49-F238E27FC236}">
                <a16:creationId xmlns:a16="http://schemas.microsoft.com/office/drawing/2014/main" id="{CC49A565-5CD2-8026-7697-E32E1D2E0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355" y="95251"/>
            <a:ext cx="2100799" cy="105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B5F73E-0735-0031-1310-869A677DA6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noProof="0" dirty="0">
                <a:latin typeface="+mn-lt"/>
                <a:cs typeface="Arial" panose="020B0604020202020204" pitchFamily="34" charset="0"/>
              </a:rPr>
              <a:t>Laser-Plasma Accelerators Workshop</a:t>
            </a:r>
          </a:p>
        </p:txBody>
      </p:sp>
      <p:pic>
        <p:nvPicPr>
          <p:cNvPr id="8" name="Picture 7" descr="A logo for a scientific institution&#10;&#10;Description automatically generated">
            <a:extLst>
              <a:ext uri="{FF2B5EF4-FFF2-40B4-BE49-F238E27FC236}">
                <a16:creationId xmlns:a16="http://schemas.microsoft.com/office/drawing/2014/main" id="{3DE53756-A829-EEBF-02A3-F9626D947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2" b="16479"/>
          <a:stretch/>
        </p:blipFill>
        <p:spPr>
          <a:xfrm>
            <a:off x="4374615" y="58271"/>
            <a:ext cx="2729753" cy="112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16377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79304-74E3-8FF8-308B-00BAF9211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US" sz="3600" noProof="0" dirty="0"/>
              <a:t>Plasma Channel Evolution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BFE41-E5B0-2F52-DB38-F298C8CC0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6B401-36F1-4153-88C6-958E6567F434}" type="slidenum">
              <a:rPr lang="en-US" noProof="0" smtClean="0"/>
              <a:t>10</a:t>
            </a:fld>
            <a:endParaRPr lang="en-US" noProof="0" dirty="0"/>
          </a:p>
        </p:txBody>
      </p:sp>
      <p:sp>
        <p:nvSpPr>
          <p:cNvPr id="10" name="Subtitle 23">
            <a:extLst>
              <a:ext uri="{FF2B5EF4-FFF2-40B4-BE49-F238E27FC236}">
                <a16:creationId xmlns:a16="http://schemas.microsoft.com/office/drawing/2014/main" id="{E4E949C8-5F33-39EC-BA2F-1FA86D6F112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860245"/>
            <a:ext cx="11540763" cy="371567"/>
          </a:xfrm>
        </p:spPr>
        <p:txBody>
          <a:bodyPr/>
          <a:lstStyle/>
          <a:p>
            <a:r>
              <a:rPr lang="en-US" noProof="0" dirty="0"/>
              <a:t>Argon, 0.2 mbar, 8 kV, 330 A (R = 22 </a:t>
            </a:r>
            <a:r>
              <a:rPr lang="en-US" noProof="0" dirty="0" err="1"/>
              <a:t>Ω</a:t>
            </a:r>
            <a:r>
              <a:rPr lang="en-US" noProof="0" dirty="0"/>
              <a:t>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F097E9-0288-BD50-284F-4118743F6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</p:spPr>
        <p:txBody>
          <a:bodyPr/>
          <a:lstStyle/>
          <a:p>
            <a:r>
              <a:rPr lang="en-US" noProof="0" dirty="0"/>
              <a:t>17</a:t>
            </a:r>
            <a:r>
              <a:rPr lang="en-US" baseline="30000" noProof="0" dirty="0"/>
              <a:t>th</a:t>
            </a:r>
            <a:r>
              <a:rPr lang="en-US" noProof="0" dirty="0"/>
              <a:t> April 2025</a:t>
            </a:r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08F12E0B-B028-835D-9204-7BE7C0CAB977}"/>
              </a:ext>
            </a:extLst>
          </p:cNvPr>
          <p:cNvSpPr txBox="1">
            <a:spLocks/>
          </p:cNvSpPr>
          <p:nvPr/>
        </p:nvSpPr>
        <p:spPr>
          <a:xfrm>
            <a:off x="327025" y="6386514"/>
            <a:ext cx="4177740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Claudia Cobo		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c.cobo@imperial.ac.uk</a:t>
            </a:r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8B0ACF9-83B3-B594-F879-63A21834C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618" y="1730284"/>
            <a:ext cx="11540763" cy="33974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655837E-FA00-B886-A480-1701A0BAB38F}"/>
              </a:ext>
            </a:extLst>
          </p:cNvPr>
          <p:cNvSpPr/>
          <p:nvPr/>
        </p:nvSpPr>
        <p:spPr>
          <a:xfrm>
            <a:off x="9860616" y="860051"/>
            <a:ext cx="2003611" cy="3765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noProof="0" dirty="0">
                <a:solidFill>
                  <a:schemeClr val="bg1"/>
                </a:solidFill>
              </a:rPr>
              <a:t>Low Current</a:t>
            </a:r>
          </a:p>
        </p:txBody>
      </p:sp>
    </p:spTree>
    <p:extLst>
      <p:ext uri="{BB962C8B-B14F-4D97-AF65-F5344CB8AC3E}">
        <p14:creationId xmlns:p14="http://schemas.microsoft.com/office/powerpoint/2010/main" val="296774606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AA5E3-464F-19A7-14B1-BCC7FFC84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682BC-71BC-B1DF-6C79-47DA58E8B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noProof="0" dirty="0"/>
              <a:t>Plasma Channel Evolution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C7F45-6A78-EC5C-9E54-30CFBF721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6B401-36F1-4153-88C6-958E6567F434}" type="slidenum">
              <a:rPr lang="en-US" noProof="0" smtClean="0"/>
              <a:t>11</a:t>
            </a:fld>
            <a:endParaRPr lang="en-US" noProof="0" dirty="0"/>
          </a:p>
        </p:txBody>
      </p:sp>
      <p:sp>
        <p:nvSpPr>
          <p:cNvPr id="10" name="Subtitle 23">
            <a:extLst>
              <a:ext uri="{FF2B5EF4-FFF2-40B4-BE49-F238E27FC236}">
                <a16:creationId xmlns:a16="http://schemas.microsoft.com/office/drawing/2014/main" id="{CAA3D17E-F095-DF05-6753-0E25AFE95848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860245"/>
            <a:ext cx="11540763" cy="371567"/>
          </a:xfrm>
        </p:spPr>
        <p:txBody>
          <a:bodyPr/>
          <a:lstStyle/>
          <a:p>
            <a:r>
              <a:rPr lang="en-US" noProof="0" dirty="0"/>
              <a:t>Argon, 0.2 mbar, 8 kV, 500 A (R = 15 </a:t>
            </a:r>
            <a:r>
              <a:rPr lang="en-US" noProof="0" dirty="0" err="1"/>
              <a:t>Ω</a:t>
            </a:r>
            <a:r>
              <a:rPr lang="en-US" noProof="0" dirty="0"/>
              <a:t>)</a:t>
            </a:r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A379528B-5C1D-B62C-A446-107928572937}"/>
              </a:ext>
            </a:extLst>
          </p:cNvPr>
          <p:cNvSpPr txBox="1">
            <a:spLocks/>
          </p:cNvSpPr>
          <p:nvPr/>
        </p:nvSpPr>
        <p:spPr>
          <a:xfrm>
            <a:off x="327025" y="6386514"/>
            <a:ext cx="4177740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Claudia Cobo		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c.cobo@imperial.ac.uk</a:t>
            </a:r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937B2609-FE1E-6A0F-E36A-06C81127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</p:spPr>
        <p:txBody>
          <a:bodyPr/>
          <a:lstStyle/>
          <a:p>
            <a:r>
              <a:rPr lang="en-US" noProof="0" dirty="0"/>
              <a:t>17</a:t>
            </a:r>
            <a:r>
              <a:rPr lang="en-US" baseline="30000" noProof="0" dirty="0"/>
              <a:t>th</a:t>
            </a:r>
            <a:r>
              <a:rPr lang="en-US" noProof="0" dirty="0"/>
              <a:t> April 2025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8FEC718-D419-2C47-FCB7-8AE1CA303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618" y="1730284"/>
            <a:ext cx="11540763" cy="33974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6090A4E-C244-8443-A515-66D0AE3CADA4}"/>
              </a:ext>
            </a:extLst>
          </p:cNvPr>
          <p:cNvSpPr/>
          <p:nvPr/>
        </p:nvSpPr>
        <p:spPr>
          <a:xfrm>
            <a:off x="9860616" y="860051"/>
            <a:ext cx="2003611" cy="3765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noProof="0" dirty="0">
                <a:solidFill>
                  <a:schemeClr val="bg1"/>
                </a:solidFill>
              </a:rPr>
              <a:t>High Current</a:t>
            </a:r>
          </a:p>
        </p:txBody>
      </p:sp>
    </p:spTree>
    <p:extLst>
      <p:ext uri="{BB962C8B-B14F-4D97-AF65-F5344CB8AC3E}">
        <p14:creationId xmlns:p14="http://schemas.microsoft.com/office/powerpoint/2010/main" val="397372216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6EDD8-4048-C283-39F3-465BC9255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25467424-6ECD-BD30-EF9C-C8F12F36B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66455" y="1169401"/>
            <a:ext cx="4618800" cy="38776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8227CE-60F9-32D9-C3B6-B4AD5DD60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US" sz="3600" noProof="0" dirty="0"/>
              <a:t>Plasma Density Evolution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4109B-8DC9-D7B4-C4D8-4DB521E10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6B401-36F1-4153-88C6-958E6567F434}" type="slidenum">
              <a:rPr lang="en-US" noProof="0" smtClean="0"/>
              <a:t>12</a:t>
            </a:fld>
            <a:endParaRPr lang="en-US" noProof="0" dirty="0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B4CC9703-AD9C-C9DC-FC17-B418506D7C32}"/>
              </a:ext>
            </a:extLst>
          </p:cNvPr>
          <p:cNvSpPr txBox="1">
            <a:spLocks/>
          </p:cNvSpPr>
          <p:nvPr/>
        </p:nvSpPr>
        <p:spPr>
          <a:xfrm>
            <a:off x="327025" y="6386514"/>
            <a:ext cx="4177740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Claudia Cobo		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c.cobo@imperial.ac.uk</a:t>
            </a:r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Date Placeholder 4">
            <a:extLst>
              <a:ext uri="{FF2B5EF4-FFF2-40B4-BE49-F238E27FC236}">
                <a16:creationId xmlns:a16="http://schemas.microsoft.com/office/drawing/2014/main" id="{157C1EFD-23FE-9ED3-A1FF-C7BACB0FD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</p:spPr>
        <p:txBody>
          <a:bodyPr/>
          <a:lstStyle/>
          <a:p>
            <a:r>
              <a:rPr lang="en-US" noProof="0" dirty="0"/>
              <a:t>17</a:t>
            </a:r>
            <a:r>
              <a:rPr lang="en-US" baseline="30000" noProof="0" dirty="0"/>
              <a:t>th</a:t>
            </a:r>
            <a:r>
              <a:rPr lang="en-US" noProof="0" dirty="0"/>
              <a:t> April 2025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2228405-E539-67F2-2F1A-57D580749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5538" y="1394619"/>
            <a:ext cx="11541025" cy="486648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noProof="0" dirty="0"/>
          </a:p>
          <a:p>
            <a:r>
              <a:rPr lang="en-US" noProof="0" dirty="0"/>
              <a:t>Rapid expansion early in the 500 A discharge counteracts faster </a:t>
            </a:r>
            <a:r>
              <a:rPr lang="en-US" noProof="0" dirty="0" err="1"/>
              <a:t>ionisation</a:t>
            </a:r>
            <a:r>
              <a:rPr lang="en-US" noProof="0" dirty="0"/>
              <a:t> by higher current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Similar peak densities achieved with 330 A and 500 A</a:t>
            </a:r>
            <a:endParaRPr lang="en-US" noProof="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7D24154-ADE2-69DC-2AC4-A90A9DCD75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61908"/>
              </p:ext>
            </p:extLst>
          </p:nvPr>
        </p:nvGraphicFramePr>
        <p:xfrm>
          <a:off x="9372016" y="163561"/>
          <a:ext cx="2630663" cy="1005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46518">
                  <a:extLst>
                    <a:ext uri="{9D8B030D-6E8A-4147-A177-3AD203B41FA5}">
                      <a16:colId xmlns:a16="http://schemas.microsoft.com/office/drawing/2014/main" val="810235020"/>
                    </a:ext>
                  </a:extLst>
                </a:gridCol>
                <a:gridCol w="1284145">
                  <a:extLst>
                    <a:ext uri="{9D8B030D-6E8A-4147-A177-3AD203B41FA5}">
                      <a16:colId xmlns:a16="http://schemas.microsoft.com/office/drawing/2014/main" val="1559740199"/>
                    </a:ext>
                  </a:extLst>
                </a:gridCol>
              </a:tblGrid>
              <a:tr h="257065"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851274"/>
                  </a:ext>
                </a:extLst>
              </a:tr>
              <a:tr h="257065"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 mbar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91323"/>
                  </a:ext>
                </a:extLst>
              </a:tr>
              <a:tr h="284329"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kV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52745"/>
                  </a:ext>
                </a:extLst>
              </a:tr>
            </a:tbl>
          </a:graphicData>
        </a:graphic>
      </p:graphicFrame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A6B66C1-ABE2-C924-8A97-94F7239E6B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6747" y="1169401"/>
            <a:ext cx="4618800" cy="3877644"/>
          </a:xfrm>
        </p:spPr>
      </p:pic>
    </p:spTree>
    <p:extLst>
      <p:ext uri="{BB962C8B-B14F-4D97-AF65-F5344CB8AC3E}">
        <p14:creationId xmlns:p14="http://schemas.microsoft.com/office/powerpoint/2010/main" val="240215637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2C387-59E8-79E4-A635-F96CD4601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2936F-DBCF-988C-536D-FEC02565F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US" sz="3600" noProof="0" dirty="0"/>
              <a:t>Plasma Density Evolution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DEB2D-A176-4B4D-52E4-6E8EA8496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6B401-36F1-4153-88C6-958E6567F434}" type="slidenum">
              <a:rPr lang="en-US" noProof="0" smtClean="0"/>
              <a:t>13</a:t>
            </a:fld>
            <a:endParaRPr lang="en-US" noProof="0" dirty="0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E12DD21E-F902-3575-6470-F50EFE137F6C}"/>
              </a:ext>
            </a:extLst>
          </p:cNvPr>
          <p:cNvSpPr txBox="1">
            <a:spLocks/>
          </p:cNvSpPr>
          <p:nvPr/>
        </p:nvSpPr>
        <p:spPr>
          <a:xfrm>
            <a:off x="327025" y="6386514"/>
            <a:ext cx="4177740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Claudia Cobo		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c.cobo@imperial.ac.uk</a:t>
            </a:r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Date Placeholder 4">
            <a:extLst>
              <a:ext uri="{FF2B5EF4-FFF2-40B4-BE49-F238E27FC236}">
                <a16:creationId xmlns:a16="http://schemas.microsoft.com/office/drawing/2014/main" id="{709D1FEF-F620-47C0-80A2-3B287A1BBB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</p:spPr>
        <p:txBody>
          <a:bodyPr/>
          <a:lstStyle/>
          <a:p>
            <a:r>
              <a:rPr lang="en-US" noProof="0" dirty="0"/>
              <a:t>17</a:t>
            </a:r>
            <a:r>
              <a:rPr lang="en-US" baseline="30000" noProof="0" dirty="0"/>
              <a:t>th</a:t>
            </a:r>
            <a:r>
              <a:rPr lang="en-US" noProof="0" dirty="0"/>
              <a:t> April 2025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B77ABC8-DE2F-0299-5903-23A2A0C7AA1D}"/>
              </a:ext>
            </a:extLst>
          </p:cNvPr>
          <p:cNvSpPr txBox="1">
            <a:spLocks/>
          </p:cNvSpPr>
          <p:nvPr/>
        </p:nvSpPr>
        <p:spPr>
          <a:xfrm>
            <a:off x="325800" y="4648038"/>
            <a:ext cx="11549196" cy="17384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61991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84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5975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3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6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18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1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/>
          </a:p>
          <a:p>
            <a:endParaRPr lang="en-US" noProof="0" dirty="0"/>
          </a:p>
          <a:p>
            <a:r>
              <a:rPr lang="en-US" sz="2000" dirty="0">
                <a:sym typeface="Wingdings" pitchFamily="2" charset="2"/>
              </a:rPr>
              <a:t>Ambipolar diffusion in weakly </a:t>
            </a:r>
            <a:r>
              <a:rPr lang="en-US" sz="2000" dirty="0" err="1">
                <a:sym typeface="Wingdings" pitchFamily="2" charset="2"/>
              </a:rPr>
              <a:t>ionised</a:t>
            </a:r>
            <a:r>
              <a:rPr lang="en-US" sz="2000">
                <a:sym typeface="Wingdings" pitchFamily="2" charset="2"/>
              </a:rPr>
              <a:t> plasma</a:t>
            </a:r>
            <a:endParaRPr lang="en-US" sz="2000" dirty="0">
              <a:sym typeface="Wingdings" pitchFamily="2" charset="2"/>
            </a:endParaRP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Exponential fits imply </a:t>
            </a:r>
            <a:r>
              <a:rPr lang="en-US" sz="2000" dirty="0" err="1">
                <a:sym typeface="Wingdings" pitchFamily="2" charset="2"/>
              </a:rPr>
              <a:t>T</a:t>
            </a:r>
            <a:r>
              <a:rPr lang="en-US" sz="2000" baseline="-25000" dirty="0" err="1">
                <a:sym typeface="Wingdings" pitchFamily="2" charset="2"/>
              </a:rPr>
              <a:t>e</a:t>
            </a:r>
            <a:r>
              <a:rPr lang="en-US" sz="2000" dirty="0">
                <a:sym typeface="Wingdings" pitchFamily="2" charset="2"/>
              </a:rPr>
              <a:t> = 2.6 eV</a:t>
            </a:r>
            <a:r>
              <a:rPr lang="en-US" sz="2000" noProof="0" dirty="0"/>
              <a:t> for 330 A discharge and </a:t>
            </a:r>
            <a:r>
              <a:rPr lang="en-US" sz="2000" dirty="0" err="1">
                <a:sym typeface="Wingdings" pitchFamily="2" charset="2"/>
              </a:rPr>
              <a:t>T</a:t>
            </a:r>
            <a:r>
              <a:rPr lang="en-US" sz="2000" baseline="-25000" dirty="0" err="1">
                <a:sym typeface="Wingdings" pitchFamily="2" charset="2"/>
              </a:rPr>
              <a:t>e</a:t>
            </a:r>
            <a:r>
              <a:rPr lang="en-US" sz="2000" dirty="0">
                <a:sym typeface="Wingdings" pitchFamily="2" charset="2"/>
              </a:rPr>
              <a:t> = 10.5 eV</a:t>
            </a:r>
            <a:r>
              <a:rPr lang="en-US" sz="2000" dirty="0"/>
              <a:t> for 500 A discharge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E4390F66-A1FA-5A3B-526E-6EA6AF1017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81737" y="1394623"/>
            <a:ext cx="5583238" cy="3801964"/>
          </a:xfrm>
        </p:spPr>
      </p:pic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18BDBE62-25AD-637C-81D4-2B2557706E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025" y="1394623"/>
            <a:ext cx="5583238" cy="3801964"/>
          </a:xfr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37C1A169-30AA-ACBA-702A-43D16ED803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6844" y="1394622"/>
            <a:ext cx="5583600" cy="3802211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EF281AB0-AE91-E3AB-747D-C4E284A588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81375" y="1393098"/>
            <a:ext cx="5583600" cy="3802211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E22FC62-AF5E-E008-A582-B2695A952E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027982"/>
              </p:ext>
            </p:extLst>
          </p:nvPr>
        </p:nvGraphicFramePr>
        <p:xfrm>
          <a:off x="9372016" y="163561"/>
          <a:ext cx="2630663" cy="1005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46518">
                  <a:extLst>
                    <a:ext uri="{9D8B030D-6E8A-4147-A177-3AD203B41FA5}">
                      <a16:colId xmlns:a16="http://schemas.microsoft.com/office/drawing/2014/main" val="810235020"/>
                    </a:ext>
                  </a:extLst>
                </a:gridCol>
                <a:gridCol w="1284145">
                  <a:extLst>
                    <a:ext uri="{9D8B030D-6E8A-4147-A177-3AD203B41FA5}">
                      <a16:colId xmlns:a16="http://schemas.microsoft.com/office/drawing/2014/main" val="1559740199"/>
                    </a:ext>
                  </a:extLst>
                </a:gridCol>
              </a:tblGrid>
              <a:tr h="257065"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851274"/>
                  </a:ext>
                </a:extLst>
              </a:tr>
              <a:tr h="257065"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 mbar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91323"/>
                  </a:ext>
                </a:extLst>
              </a:tr>
              <a:tr h="284329"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kV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52745"/>
                  </a:ext>
                </a:extLst>
              </a:tr>
            </a:tbl>
          </a:graphicData>
        </a:graphic>
      </p:graphicFrame>
      <p:pic>
        <p:nvPicPr>
          <p:cNvPr id="3" name="Graphic 2">
            <a:extLst>
              <a:ext uri="{FF2B5EF4-FFF2-40B4-BE49-F238E27FC236}">
                <a16:creationId xmlns:a16="http://schemas.microsoft.com/office/drawing/2014/main" id="{F92924B8-8AC2-66D5-1103-7BA7DEF168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r="13879" b="93803"/>
          <a:stretch/>
        </p:blipFill>
        <p:spPr>
          <a:xfrm>
            <a:off x="6766455" y="1169401"/>
            <a:ext cx="3977745" cy="240299"/>
          </a:xfrm>
          <a:prstGeom prst="rect">
            <a:avLst/>
          </a:prstGeom>
        </p:spPr>
      </p:pic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EE7D8A5F-476F-F940-1212-54C6674284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r="17036" b="93803"/>
          <a:stretch/>
        </p:blipFill>
        <p:spPr>
          <a:xfrm>
            <a:off x="806747" y="1169401"/>
            <a:ext cx="3831928" cy="24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680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DDAB22D8-8FF3-D5BD-DD04-53BDEE01A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noProof="0" dirty="0"/>
              <a:t>Plasma Emission Spectroscopy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4F9AB57-33C9-7B47-ED27-F07CF225588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noProof="0" dirty="0">
                <a:cs typeface="Arial" panose="020B0604020202020204" pitchFamily="34" charset="0"/>
              </a:rPr>
              <a:t>Bentham M300 Czerny-Turner spectrometer used to measure spectrum of plasma emission.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I</a:t>
            </a:r>
            <a:r>
              <a:rPr lang="en-US" sz="2000" noProof="0" dirty="0" err="1">
                <a:cs typeface="Arial" panose="020B0604020202020204" pitchFamily="34" charset="0"/>
              </a:rPr>
              <a:t>ntegrated</a:t>
            </a:r>
            <a:r>
              <a:rPr lang="en-US" sz="2000" noProof="0" dirty="0">
                <a:cs typeface="Arial" panose="020B0604020202020204" pitchFamily="34" charset="0"/>
              </a:rPr>
              <a:t> over discharge pulse</a:t>
            </a:r>
          </a:p>
          <a:p>
            <a:endParaRPr lang="en-GB" sz="2000" dirty="0"/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82184446-5A24-3AAE-2E73-60843FF35F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83325" y="1464465"/>
            <a:ext cx="5583238" cy="3513195"/>
          </a:xfrm>
        </p:spPr>
      </p:pic>
      <p:sp>
        <p:nvSpPr>
          <p:cNvPr id="42" name="Date Placeholder 4">
            <a:extLst>
              <a:ext uri="{FF2B5EF4-FFF2-40B4-BE49-F238E27FC236}">
                <a16:creationId xmlns:a16="http://schemas.microsoft.com/office/drawing/2014/main" id="{66CEF79F-241F-A12D-B3BB-0FB20AC7D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17</a:t>
            </a:r>
            <a:r>
              <a:rPr lang="en-US" baseline="30000" noProof="0" dirty="0"/>
              <a:t>th</a:t>
            </a:r>
            <a:r>
              <a:rPr lang="en-US" noProof="0" dirty="0"/>
              <a:t> April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369D72-EB1D-D23C-3B37-D9074B06F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43" name="Footer Placeholder 7">
            <a:extLst>
              <a:ext uri="{FF2B5EF4-FFF2-40B4-BE49-F238E27FC236}">
                <a16:creationId xmlns:a16="http://schemas.microsoft.com/office/drawing/2014/main" id="{2EE987A4-3D9D-4113-4B0B-E94BBBAAB36A}"/>
              </a:ext>
            </a:extLst>
          </p:cNvPr>
          <p:cNvSpPr txBox="1">
            <a:spLocks/>
          </p:cNvSpPr>
          <p:nvPr/>
        </p:nvSpPr>
        <p:spPr>
          <a:xfrm>
            <a:off x="327025" y="6386514"/>
            <a:ext cx="4177740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Claudia Cobo		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c.cobo@imperial.ac.uk</a:t>
            </a:r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4AE6629-5F2A-1133-171D-866A1F491034}"/>
              </a:ext>
            </a:extLst>
          </p:cNvPr>
          <p:cNvGrpSpPr/>
          <p:nvPr/>
        </p:nvGrpSpPr>
        <p:grpSpPr>
          <a:xfrm>
            <a:off x="1153852" y="2941016"/>
            <a:ext cx="4171184" cy="3144802"/>
            <a:chOff x="3852600" y="1437025"/>
            <a:chExt cx="5117353" cy="38581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F913D6A-B5DB-7FE1-2E20-6DC0DA1026B9}"/>
                </a:ext>
              </a:extLst>
            </p:cNvPr>
            <p:cNvGrpSpPr/>
            <p:nvPr/>
          </p:nvGrpSpPr>
          <p:grpSpPr>
            <a:xfrm>
              <a:off x="3852600" y="1437025"/>
              <a:ext cx="5117353" cy="3764667"/>
              <a:chOff x="3588561" y="1666986"/>
              <a:chExt cx="5117353" cy="3764667"/>
            </a:xfrm>
          </p:grpSpPr>
          <p:sp>
            <p:nvSpPr>
              <p:cNvPr id="9" name="Triangle 58">
                <a:extLst>
                  <a:ext uri="{FF2B5EF4-FFF2-40B4-BE49-F238E27FC236}">
                    <a16:creationId xmlns:a16="http://schemas.microsoft.com/office/drawing/2014/main" id="{57B4C002-61B3-13C9-3370-199629DE3321}"/>
                  </a:ext>
                </a:extLst>
              </p:cNvPr>
              <p:cNvSpPr/>
              <p:nvPr/>
            </p:nvSpPr>
            <p:spPr>
              <a:xfrm rot="16200000" flipH="1" flipV="1">
                <a:off x="5690307" y="5021333"/>
                <a:ext cx="278858" cy="541781"/>
              </a:xfrm>
              <a:prstGeom prst="triangle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rapezium 100">
                <a:extLst>
                  <a:ext uri="{FF2B5EF4-FFF2-40B4-BE49-F238E27FC236}">
                    <a16:creationId xmlns:a16="http://schemas.microsoft.com/office/drawing/2014/main" id="{9D280C01-AE89-3315-ABCD-9DEB0F23320B}"/>
                  </a:ext>
                </a:extLst>
              </p:cNvPr>
              <p:cNvSpPr/>
              <p:nvPr/>
            </p:nvSpPr>
            <p:spPr>
              <a:xfrm rot="10800000" flipH="1">
                <a:off x="4100436" y="1666986"/>
                <a:ext cx="4605478" cy="2636111"/>
              </a:xfrm>
              <a:custGeom>
                <a:avLst/>
                <a:gdLst>
                  <a:gd name="connsiteX0" fmla="*/ 0 w 1287825"/>
                  <a:gd name="connsiteY0" fmla="*/ 920444 h 920444"/>
                  <a:gd name="connsiteX1" fmla="*/ 230111 w 1287825"/>
                  <a:gd name="connsiteY1" fmla="*/ 0 h 920444"/>
                  <a:gd name="connsiteX2" fmla="*/ 1057714 w 1287825"/>
                  <a:gd name="connsiteY2" fmla="*/ 0 h 920444"/>
                  <a:gd name="connsiteX3" fmla="*/ 1287825 w 1287825"/>
                  <a:gd name="connsiteY3" fmla="*/ 920444 h 920444"/>
                  <a:gd name="connsiteX4" fmla="*/ 0 w 1287825"/>
                  <a:gd name="connsiteY4" fmla="*/ 920444 h 920444"/>
                  <a:gd name="connsiteX0" fmla="*/ 0 w 2258592"/>
                  <a:gd name="connsiteY0" fmla="*/ 1221068 h 1221068"/>
                  <a:gd name="connsiteX1" fmla="*/ 1200878 w 2258592"/>
                  <a:gd name="connsiteY1" fmla="*/ 0 h 1221068"/>
                  <a:gd name="connsiteX2" fmla="*/ 2028481 w 2258592"/>
                  <a:gd name="connsiteY2" fmla="*/ 0 h 1221068"/>
                  <a:gd name="connsiteX3" fmla="*/ 2258592 w 2258592"/>
                  <a:gd name="connsiteY3" fmla="*/ 920444 h 1221068"/>
                  <a:gd name="connsiteX4" fmla="*/ 0 w 2258592"/>
                  <a:gd name="connsiteY4" fmla="*/ 1221068 h 1221068"/>
                  <a:gd name="connsiteX0" fmla="*/ 0 w 3028943"/>
                  <a:gd name="connsiteY0" fmla="*/ 1221068 h 1296225"/>
                  <a:gd name="connsiteX1" fmla="*/ 1200878 w 3028943"/>
                  <a:gd name="connsiteY1" fmla="*/ 0 h 1296225"/>
                  <a:gd name="connsiteX2" fmla="*/ 2028481 w 3028943"/>
                  <a:gd name="connsiteY2" fmla="*/ 0 h 1296225"/>
                  <a:gd name="connsiteX3" fmla="*/ 3028943 w 3028943"/>
                  <a:gd name="connsiteY3" fmla="*/ 1296225 h 1296225"/>
                  <a:gd name="connsiteX4" fmla="*/ 0 w 3028943"/>
                  <a:gd name="connsiteY4" fmla="*/ 1221068 h 1296225"/>
                  <a:gd name="connsiteX0" fmla="*/ 0 w 3035206"/>
                  <a:gd name="connsiteY0" fmla="*/ 1258647 h 1296225"/>
                  <a:gd name="connsiteX1" fmla="*/ 1207141 w 3035206"/>
                  <a:gd name="connsiteY1" fmla="*/ 0 h 1296225"/>
                  <a:gd name="connsiteX2" fmla="*/ 2034744 w 3035206"/>
                  <a:gd name="connsiteY2" fmla="*/ 0 h 1296225"/>
                  <a:gd name="connsiteX3" fmla="*/ 3035206 w 3035206"/>
                  <a:gd name="connsiteY3" fmla="*/ 1296225 h 1296225"/>
                  <a:gd name="connsiteX4" fmla="*/ 0 w 3035206"/>
                  <a:gd name="connsiteY4" fmla="*/ 1258647 h 1296225"/>
                  <a:gd name="connsiteX0" fmla="*/ 0 w 3035206"/>
                  <a:gd name="connsiteY0" fmla="*/ 1258647 h 1258647"/>
                  <a:gd name="connsiteX1" fmla="*/ 1207141 w 3035206"/>
                  <a:gd name="connsiteY1" fmla="*/ 0 h 1258647"/>
                  <a:gd name="connsiteX2" fmla="*/ 2034744 w 3035206"/>
                  <a:gd name="connsiteY2" fmla="*/ 0 h 1258647"/>
                  <a:gd name="connsiteX3" fmla="*/ 3035206 w 3035206"/>
                  <a:gd name="connsiteY3" fmla="*/ 1214805 h 1258647"/>
                  <a:gd name="connsiteX4" fmla="*/ 0 w 3035206"/>
                  <a:gd name="connsiteY4" fmla="*/ 1258647 h 1258647"/>
                  <a:gd name="connsiteX0" fmla="*/ 0 w 3028943"/>
                  <a:gd name="connsiteY0" fmla="*/ 1214805 h 1214805"/>
                  <a:gd name="connsiteX1" fmla="*/ 1200878 w 3028943"/>
                  <a:gd name="connsiteY1" fmla="*/ 0 h 1214805"/>
                  <a:gd name="connsiteX2" fmla="*/ 2028481 w 3028943"/>
                  <a:gd name="connsiteY2" fmla="*/ 0 h 1214805"/>
                  <a:gd name="connsiteX3" fmla="*/ 3028943 w 3028943"/>
                  <a:gd name="connsiteY3" fmla="*/ 1214805 h 1214805"/>
                  <a:gd name="connsiteX4" fmla="*/ 0 w 3028943"/>
                  <a:gd name="connsiteY4" fmla="*/ 1214805 h 1214805"/>
                  <a:gd name="connsiteX0" fmla="*/ 0 w 3028943"/>
                  <a:gd name="connsiteY0" fmla="*/ 1377644 h 1377644"/>
                  <a:gd name="connsiteX1" fmla="*/ 1338664 w 3028943"/>
                  <a:gd name="connsiteY1" fmla="*/ 0 h 1377644"/>
                  <a:gd name="connsiteX2" fmla="*/ 2028481 w 3028943"/>
                  <a:gd name="connsiteY2" fmla="*/ 162839 h 1377644"/>
                  <a:gd name="connsiteX3" fmla="*/ 3028943 w 3028943"/>
                  <a:gd name="connsiteY3" fmla="*/ 1377644 h 1377644"/>
                  <a:gd name="connsiteX4" fmla="*/ 0 w 3028943"/>
                  <a:gd name="connsiteY4" fmla="*/ 1377644 h 1377644"/>
                  <a:gd name="connsiteX0" fmla="*/ 0 w 3028943"/>
                  <a:gd name="connsiteY0" fmla="*/ 1396433 h 1396433"/>
                  <a:gd name="connsiteX1" fmla="*/ 1338664 w 3028943"/>
                  <a:gd name="connsiteY1" fmla="*/ 18789 h 1396433"/>
                  <a:gd name="connsiteX2" fmla="*/ 1702804 w 3028943"/>
                  <a:gd name="connsiteY2" fmla="*/ 0 h 1396433"/>
                  <a:gd name="connsiteX3" fmla="*/ 3028943 w 3028943"/>
                  <a:gd name="connsiteY3" fmla="*/ 1396433 h 1396433"/>
                  <a:gd name="connsiteX4" fmla="*/ 0 w 3028943"/>
                  <a:gd name="connsiteY4" fmla="*/ 1396433 h 1396433"/>
                  <a:gd name="connsiteX0" fmla="*/ 0 w 3028943"/>
                  <a:gd name="connsiteY0" fmla="*/ 1408959 h 1408959"/>
                  <a:gd name="connsiteX1" fmla="*/ 1338664 w 3028943"/>
                  <a:gd name="connsiteY1" fmla="*/ 0 h 1408959"/>
                  <a:gd name="connsiteX2" fmla="*/ 1702804 w 3028943"/>
                  <a:gd name="connsiteY2" fmla="*/ 12526 h 1408959"/>
                  <a:gd name="connsiteX3" fmla="*/ 3028943 w 3028943"/>
                  <a:gd name="connsiteY3" fmla="*/ 1408959 h 1408959"/>
                  <a:gd name="connsiteX4" fmla="*/ 0 w 3028943"/>
                  <a:gd name="connsiteY4" fmla="*/ 1408959 h 1408959"/>
                  <a:gd name="connsiteX0" fmla="*/ 0 w 3028943"/>
                  <a:gd name="connsiteY0" fmla="*/ 1396433 h 1396433"/>
                  <a:gd name="connsiteX1" fmla="*/ 1294823 w 3028943"/>
                  <a:gd name="connsiteY1" fmla="*/ 0 h 1396433"/>
                  <a:gd name="connsiteX2" fmla="*/ 1702804 w 3028943"/>
                  <a:gd name="connsiteY2" fmla="*/ 0 h 1396433"/>
                  <a:gd name="connsiteX3" fmla="*/ 3028943 w 3028943"/>
                  <a:gd name="connsiteY3" fmla="*/ 1396433 h 1396433"/>
                  <a:gd name="connsiteX4" fmla="*/ 0 w 3028943"/>
                  <a:gd name="connsiteY4" fmla="*/ 1396433 h 1396433"/>
                  <a:gd name="connsiteX0" fmla="*/ 0 w 3028943"/>
                  <a:gd name="connsiteY0" fmla="*/ 1402696 h 1402696"/>
                  <a:gd name="connsiteX1" fmla="*/ 1294823 w 3028943"/>
                  <a:gd name="connsiteY1" fmla="*/ 6263 h 1402696"/>
                  <a:gd name="connsiteX2" fmla="*/ 1646437 w 3028943"/>
                  <a:gd name="connsiteY2" fmla="*/ 0 h 1402696"/>
                  <a:gd name="connsiteX3" fmla="*/ 3028943 w 3028943"/>
                  <a:gd name="connsiteY3" fmla="*/ 1402696 h 1402696"/>
                  <a:gd name="connsiteX4" fmla="*/ 0 w 3028943"/>
                  <a:gd name="connsiteY4" fmla="*/ 1402696 h 1402696"/>
                  <a:gd name="connsiteX0" fmla="*/ 0 w 3028943"/>
                  <a:gd name="connsiteY0" fmla="*/ 1402696 h 1402696"/>
                  <a:gd name="connsiteX1" fmla="*/ 1294823 w 3028943"/>
                  <a:gd name="connsiteY1" fmla="*/ 6263 h 1402696"/>
                  <a:gd name="connsiteX2" fmla="*/ 1834215 w 3028943"/>
                  <a:gd name="connsiteY2" fmla="*/ 0 h 1402696"/>
                  <a:gd name="connsiteX3" fmla="*/ 3028943 w 3028943"/>
                  <a:gd name="connsiteY3" fmla="*/ 1402696 h 1402696"/>
                  <a:gd name="connsiteX4" fmla="*/ 0 w 3028943"/>
                  <a:gd name="connsiteY4" fmla="*/ 1402696 h 1402696"/>
                  <a:gd name="connsiteX0" fmla="*/ 0 w 3028943"/>
                  <a:gd name="connsiteY0" fmla="*/ 1408476 h 1408476"/>
                  <a:gd name="connsiteX1" fmla="*/ 1141636 w 3028943"/>
                  <a:gd name="connsiteY1" fmla="*/ 0 h 1408476"/>
                  <a:gd name="connsiteX2" fmla="*/ 1834215 w 3028943"/>
                  <a:gd name="connsiteY2" fmla="*/ 5780 h 1408476"/>
                  <a:gd name="connsiteX3" fmla="*/ 3028943 w 3028943"/>
                  <a:gd name="connsiteY3" fmla="*/ 1408476 h 1408476"/>
                  <a:gd name="connsiteX4" fmla="*/ 0 w 3028943"/>
                  <a:gd name="connsiteY4" fmla="*/ 1408476 h 1408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28943" h="1408476">
                    <a:moveTo>
                      <a:pt x="0" y="1408476"/>
                    </a:moveTo>
                    <a:lnTo>
                      <a:pt x="1141636" y="0"/>
                    </a:lnTo>
                    <a:lnTo>
                      <a:pt x="1834215" y="5780"/>
                    </a:lnTo>
                    <a:lnTo>
                      <a:pt x="3028943" y="1408476"/>
                    </a:lnTo>
                    <a:lnTo>
                      <a:pt x="0" y="1408476"/>
                    </a:lnTo>
                    <a:close/>
                  </a:path>
                </a:pathLst>
              </a:custGeom>
              <a:solidFill>
                <a:srgbClr val="F9CBE8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riangle 13">
                <a:extLst>
                  <a:ext uri="{FF2B5EF4-FFF2-40B4-BE49-F238E27FC236}">
                    <a16:creationId xmlns:a16="http://schemas.microsoft.com/office/drawing/2014/main" id="{9C60E8F2-EB0E-4F37-6DF5-08F619E807F3}"/>
                  </a:ext>
                </a:extLst>
              </p:cNvPr>
              <p:cNvSpPr/>
              <p:nvPr/>
            </p:nvSpPr>
            <p:spPr>
              <a:xfrm rot="16200000">
                <a:off x="5646477" y="4320941"/>
                <a:ext cx="307777" cy="441036"/>
              </a:xfrm>
              <a:prstGeom prst="triangle">
                <a:avLst/>
              </a:prstGeom>
              <a:solidFill>
                <a:srgbClr val="F9CBE8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riangle 14">
                <a:extLst>
                  <a:ext uri="{FF2B5EF4-FFF2-40B4-BE49-F238E27FC236}">
                    <a16:creationId xmlns:a16="http://schemas.microsoft.com/office/drawing/2014/main" id="{C57550C9-0DF7-DF56-7281-0E449D36DBD9}"/>
                  </a:ext>
                </a:extLst>
              </p:cNvPr>
              <p:cNvSpPr/>
              <p:nvPr/>
            </p:nvSpPr>
            <p:spPr>
              <a:xfrm rot="5400000">
                <a:off x="5210425" y="4320942"/>
                <a:ext cx="307777" cy="441036"/>
              </a:xfrm>
              <a:prstGeom prst="triangle">
                <a:avLst/>
              </a:prstGeom>
              <a:solidFill>
                <a:srgbClr val="F9CBE8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A24B79F-E73B-58AB-3E23-85E4742EE7B2}"/>
                  </a:ext>
                </a:extLst>
              </p:cNvPr>
              <p:cNvSpPr/>
              <p:nvPr/>
            </p:nvSpPr>
            <p:spPr>
              <a:xfrm rot="16200000" flipH="1">
                <a:off x="5344899" y="4494722"/>
                <a:ext cx="476725" cy="93476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7A6A367-B421-BD45-A3A4-EDA1D54A8BF1}"/>
                  </a:ext>
                </a:extLst>
              </p:cNvPr>
              <p:cNvSpPr/>
              <p:nvPr/>
            </p:nvSpPr>
            <p:spPr>
              <a:xfrm flipH="1">
                <a:off x="3588561" y="4303097"/>
                <a:ext cx="1848092" cy="1121706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Spectrometer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8F7F669-1C24-F46A-6805-473645234382}"/>
                  </a:ext>
                </a:extLst>
              </p:cNvPr>
              <p:cNvSpPr/>
              <p:nvPr/>
            </p:nvSpPr>
            <p:spPr>
              <a:xfrm flipH="1">
                <a:off x="5829737" y="4292278"/>
                <a:ext cx="1056893" cy="47672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68FB6B1-41E1-5ADC-782A-C61209708ACC}"/>
                </a:ext>
              </a:extLst>
            </p:cNvPr>
            <p:cNvSpPr txBox="1"/>
            <p:nvPr/>
          </p:nvSpPr>
          <p:spPr>
            <a:xfrm flipH="1">
              <a:off x="6270269" y="4648847"/>
              <a:ext cx="13590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CMOS camera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7923B52-10C3-F936-53DD-95995646BE58}"/>
              </a:ext>
            </a:extLst>
          </p:cNvPr>
          <p:cNvSpPr/>
          <p:nvPr/>
        </p:nvSpPr>
        <p:spPr>
          <a:xfrm>
            <a:off x="1571083" y="2538108"/>
            <a:ext cx="3753953" cy="4029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noProof="0" dirty="0"/>
              <a:t>Plasma tube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2246F0B-D4D1-5741-7174-BD07F29DAD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692763"/>
              </p:ext>
            </p:extLst>
          </p:nvPr>
        </p:nvGraphicFramePr>
        <p:xfrm>
          <a:off x="9523600" y="159671"/>
          <a:ext cx="2480882" cy="1005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93600">
                  <a:extLst>
                    <a:ext uri="{9D8B030D-6E8A-4147-A177-3AD203B41FA5}">
                      <a16:colId xmlns:a16="http://schemas.microsoft.com/office/drawing/2014/main" val="810235020"/>
                    </a:ext>
                  </a:extLst>
                </a:gridCol>
                <a:gridCol w="1387282">
                  <a:extLst>
                    <a:ext uri="{9D8B030D-6E8A-4147-A177-3AD203B41FA5}">
                      <a16:colId xmlns:a16="http://schemas.microsoft.com/office/drawing/2014/main" val="1559740199"/>
                    </a:ext>
                  </a:extLst>
                </a:gridCol>
              </a:tblGrid>
              <a:tr h="257065"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851274"/>
                  </a:ext>
                </a:extLst>
              </a:tr>
              <a:tr h="257065"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kV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91323"/>
                  </a:ext>
                </a:extLst>
              </a:tr>
              <a:tr h="284329"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52745"/>
                  </a:ext>
                </a:extLst>
              </a:tr>
            </a:tbl>
          </a:graphicData>
        </a:graphic>
      </p:graphicFrame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2357290-0A38-E7F3-354A-A7551F601B3B}"/>
              </a:ext>
            </a:extLst>
          </p:cNvPr>
          <p:cNvSpPr txBox="1">
            <a:spLocks/>
          </p:cNvSpPr>
          <p:nvPr/>
        </p:nvSpPr>
        <p:spPr>
          <a:xfrm>
            <a:off x="6283325" y="1394619"/>
            <a:ext cx="5583238" cy="48664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61991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84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5975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3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6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18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1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Plasma spectrum dominated by </a:t>
            </a:r>
            <a:r>
              <a:rPr lang="en-GB" sz="2000" dirty="0" err="1"/>
              <a:t>Ar</a:t>
            </a:r>
            <a:r>
              <a:rPr lang="en-GB" sz="2000" dirty="0"/>
              <a:t> II (singly ionised argon)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FA19233-CAEB-AF50-9EC8-B896EB4F19E0}"/>
              </a:ext>
            </a:extLst>
          </p:cNvPr>
          <p:cNvGrpSpPr/>
          <p:nvPr/>
        </p:nvGrpSpPr>
        <p:grpSpPr>
          <a:xfrm>
            <a:off x="7471675" y="1706553"/>
            <a:ext cx="2315917" cy="2066433"/>
            <a:chOff x="7471675" y="1706553"/>
            <a:chExt cx="2315917" cy="20664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D30A17B-7626-5790-E44F-59F14A992410}"/>
                </a:ext>
              </a:extLst>
            </p:cNvPr>
            <p:cNvSpPr/>
            <p:nvPr/>
          </p:nvSpPr>
          <p:spPr>
            <a:xfrm>
              <a:off x="7471675" y="1706553"/>
              <a:ext cx="234712" cy="7924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D084DE7-51D8-320C-2E6B-3569651B6660}"/>
                </a:ext>
              </a:extLst>
            </p:cNvPr>
            <p:cNvSpPr/>
            <p:nvPr/>
          </p:nvSpPr>
          <p:spPr>
            <a:xfrm>
              <a:off x="7796002" y="2104455"/>
              <a:ext cx="234712" cy="7924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EC06BD2-54A6-C072-E976-CA4517B97896}"/>
                </a:ext>
              </a:extLst>
            </p:cNvPr>
            <p:cNvSpPr/>
            <p:nvPr/>
          </p:nvSpPr>
          <p:spPr>
            <a:xfrm>
              <a:off x="8491175" y="2980551"/>
              <a:ext cx="234712" cy="7924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82C41BE-7869-7A9C-547F-6D2BEA84A577}"/>
                </a:ext>
              </a:extLst>
            </p:cNvPr>
            <p:cNvSpPr/>
            <p:nvPr/>
          </p:nvSpPr>
          <p:spPr>
            <a:xfrm>
              <a:off x="8957588" y="2636565"/>
              <a:ext cx="234712" cy="7924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5530ACA-47D9-AE08-1583-EA95D2DC7ABD}"/>
                </a:ext>
              </a:extLst>
            </p:cNvPr>
            <p:cNvSpPr/>
            <p:nvPr/>
          </p:nvSpPr>
          <p:spPr>
            <a:xfrm>
              <a:off x="9248984" y="2188116"/>
              <a:ext cx="234712" cy="7924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BCABF68-17B7-7E63-816A-379C03ED7618}"/>
                </a:ext>
              </a:extLst>
            </p:cNvPr>
            <p:cNvSpPr/>
            <p:nvPr/>
          </p:nvSpPr>
          <p:spPr>
            <a:xfrm>
              <a:off x="9552880" y="2538108"/>
              <a:ext cx="234712" cy="7924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75429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C4AE3-FDA4-B36E-D360-2435A6063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phic 33">
            <a:extLst>
              <a:ext uri="{FF2B5EF4-FFF2-40B4-BE49-F238E27FC236}">
                <a16:creationId xmlns:a16="http://schemas.microsoft.com/office/drawing/2014/main" id="{6F914C10-C89D-3223-E524-822E7109B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8200" y="1462013"/>
            <a:ext cx="7217568" cy="457339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055273E9-0320-8410-DC88-633BB579B6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48200" y="1463310"/>
            <a:ext cx="7217568" cy="4573396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2CE6ABAA-1073-B5A5-52B6-9E8DCFC5C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noProof="0" dirty="0"/>
              <a:t>Plasma Emission Spectroscopy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675E10-9B24-6CAF-C759-F4E2835492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4084901" cy="4866481"/>
          </a:xfrm>
        </p:spPr>
        <p:txBody>
          <a:bodyPr/>
          <a:lstStyle/>
          <a:p>
            <a:r>
              <a:rPr lang="en-GB" sz="2000" dirty="0"/>
              <a:t>Collisional-radiative spectral analysis code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Low temperature spectroscopy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Zero width geometry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Non-LTE</a:t>
            </a:r>
          </a:p>
          <a:p>
            <a:endParaRPr lang="en-GB" dirty="0"/>
          </a:p>
          <a:p>
            <a:r>
              <a:rPr lang="en-GB" sz="2000" dirty="0"/>
              <a:t>Spectra suggest </a:t>
            </a:r>
            <a:r>
              <a:rPr lang="en-GB" sz="2000" dirty="0" err="1"/>
              <a:t>T</a:t>
            </a:r>
            <a:r>
              <a:rPr lang="en-GB" sz="2000" baseline="-25000" dirty="0" err="1"/>
              <a:t>e</a:t>
            </a:r>
            <a:r>
              <a:rPr lang="en-GB" sz="2000" dirty="0"/>
              <a:t> ≈ 1.5 – 2  eV 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Result from ambipolar diffusion (</a:t>
            </a:r>
            <a:r>
              <a:rPr lang="en-GB" sz="2000" dirty="0" err="1"/>
              <a:t>T</a:t>
            </a:r>
            <a:r>
              <a:rPr lang="en-GB" sz="2000" baseline="-25000" dirty="0" err="1"/>
              <a:t>e</a:t>
            </a:r>
            <a:r>
              <a:rPr lang="en-GB" sz="2000" dirty="0"/>
              <a:t> ~ 2 – 10 eV) likely overestimated</a:t>
            </a:r>
          </a:p>
          <a:p>
            <a:endParaRPr lang="en-GB" sz="2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8C864E-C654-562F-1B63-3158477A448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96B4EF3D-9B7E-28C3-9788-C6FA444B8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17</a:t>
            </a:r>
            <a:r>
              <a:rPr lang="en-US" baseline="30000" noProof="0" dirty="0"/>
              <a:t>th</a:t>
            </a:r>
            <a:r>
              <a:rPr lang="en-US" noProof="0" dirty="0"/>
              <a:t> April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98B9D5-2930-02E1-8BCF-A8B3DDCF5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970F3361-0004-2A61-FA2A-7BA8CFEDF4F2}"/>
              </a:ext>
            </a:extLst>
          </p:cNvPr>
          <p:cNvSpPr txBox="1">
            <a:spLocks/>
          </p:cNvSpPr>
          <p:nvPr/>
        </p:nvSpPr>
        <p:spPr>
          <a:xfrm>
            <a:off x="327025" y="6386514"/>
            <a:ext cx="4177740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Claudia Cobo		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c.cobo@imperial.ac.uk</a:t>
            </a:r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Subtitle 23">
            <a:extLst>
              <a:ext uri="{FF2B5EF4-FFF2-40B4-BE49-F238E27FC236}">
                <a16:creationId xmlns:a16="http://schemas.microsoft.com/office/drawing/2014/main" id="{2C837518-46D6-9897-D0CD-F292D2C67E6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860245"/>
            <a:ext cx="11540763" cy="371567"/>
          </a:xfrm>
        </p:spPr>
        <p:txBody>
          <a:bodyPr/>
          <a:lstStyle/>
          <a:p>
            <a:r>
              <a:rPr lang="en-US" noProof="0" dirty="0" err="1"/>
              <a:t>PrismSPECT</a:t>
            </a:r>
            <a:r>
              <a:rPr lang="en-US" noProof="0" dirty="0"/>
              <a:t> Simulations</a:t>
            </a:r>
          </a:p>
        </p:txBody>
      </p:sp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14EBE7C8-F9C9-B7BA-B054-7578D21BA5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437451"/>
              </p:ext>
            </p:extLst>
          </p:nvPr>
        </p:nvGraphicFramePr>
        <p:xfrm>
          <a:off x="9523600" y="159671"/>
          <a:ext cx="2480882" cy="1005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93600">
                  <a:extLst>
                    <a:ext uri="{9D8B030D-6E8A-4147-A177-3AD203B41FA5}">
                      <a16:colId xmlns:a16="http://schemas.microsoft.com/office/drawing/2014/main" val="810235020"/>
                    </a:ext>
                  </a:extLst>
                </a:gridCol>
                <a:gridCol w="1387282">
                  <a:extLst>
                    <a:ext uri="{9D8B030D-6E8A-4147-A177-3AD203B41FA5}">
                      <a16:colId xmlns:a16="http://schemas.microsoft.com/office/drawing/2014/main" val="1559740199"/>
                    </a:ext>
                  </a:extLst>
                </a:gridCol>
              </a:tblGrid>
              <a:tr h="257065"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851274"/>
                  </a:ext>
                </a:extLst>
              </a:tr>
              <a:tr h="257065"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 mbar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91323"/>
                  </a:ext>
                </a:extLst>
              </a:tr>
              <a:tr h="257065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∆</a:t>
                      </a:r>
                      <a:r>
                        <a:rPr lang="en-US" sz="1600" noProof="0" dirty="0" err="1"/>
                        <a:t>λ</a:t>
                      </a:r>
                      <a:endParaRPr lang="en-US" sz="16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6646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93601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C1A96-AC6E-B527-7C30-93D7A3F76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noProof="0" dirty="0"/>
              <a:t>Conclusions</a:t>
            </a:r>
            <a:endParaRPr lang="en-US" sz="4000" noProof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1FAFDB-AD0F-6AA3-D9C9-A063A5EBDD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1" y="1119773"/>
            <a:ext cx="5769769" cy="5141327"/>
          </a:xfrm>
        </p:spPr>
        <p:txBody>
          <a:bodyPr/>
          <a:lstStyle/>
          <a:p>
            <a:r>
              <a:rPr lang="en-US" noProof="0" dirty="0"/>
              <a:t>1 m argon arc discharge using 8 kV pulse generator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noProof="0" dirty="0">
              <a:cs typeface="Arial" panose="020B0604020202020204" pitchFamily="34" charset="0"/>
            </a:endParaRPr>
          </a:p>
          <a:p>
            <a:r>
              <a:rPr lang="en-US" noProof="0" dirty="0">
                <a:cs typeface="Arial" panose="020B0604020202020204" pitchFamily="34" charset="0"/>
              </a:rPr>
              <a:t>Higher current leads to more reproducible discharge</a:t>
            </a:r>
          </a:p>
          <a:p>
            <a:pPr lvl="3" indent="0">
              <a:buNone/>
            </a:pPr>
            <a:endParaRPr lang="en-US" noProof="0" dirty="0">
              <a:cs typeface="Arial" panose="020B0604020202020204" pitchFamily="34" charset="0"/>
            </a:endParaRPr>
          </a:p>
          <a:p>
            <a:r>
              <a:rPr lang="en-US" noProof="0" dirty="0"/>
              <a:t>Longitudinal interferometry reveals radial expansion of plasma during discharge pulse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noProof="0" dirty="0">
                <a:latin typeface="+mn-lt"/>
              </a:rPr>
              <a:t>n</a:t>
            </a:r>
            <a:r>
              <a:rPr lang="en-US" baseline="-25000" noProof="0" dirty="0">
                <a:latin typeface="+mn-lt"/>
              </a:rPr>
              <a:t>e</a:t>
            </a:r>
            <a:r>
              <a:rPr lang="en-US" noProof="0" dirty="0">
                <a:latin typeface="+mn-lt"/>
              </a:rPr>
              <a:t> ~ 10</a:t>
            </a:r>
            <a:r>
              <a:rPr lang="en-US" baseline="30000" noProof="0" dirty="0">
                <a:latin typeface="+mn-lt"/>
              </a:rPr>
              <a:t>20</a:t>
            </a:r>
            <a:r>
              <a:rPr lang="en-US" noProof="0" dirty="0">
                <a:latin typeface="+mn-lt"/>
              </a:rPr>
              <a:t> – 10</a:t>
            </a:r>
            <a:r>
              <a:rPr lang="en-US" baseline="30000" noProof="0" dirty="0">
                <a:latin typeface="+mn-lt"/>
              </a:rPr>
              <a:t>21</a:t>
            </a:r>
            <a:r>
              <a:rPr lang="en-US" noProof="0" dirty="0">
                <a:latin typeface="+mn-lt"/>
              </a:rPr>
              <a:t> m</a:t>
            </a:r>
            <a:r>
              <a:rPr lang="en-US" baseline="30000" noProof="0" dirty="0">
                <a:latin typeface="+mn-lt"/>
              </a:rPr>
              <a:t>-3</a:t>
            </a:r>
            <a:r>
              <a:rPr lang="en-US" noProof="0" dirty="0">
                <a:cs typeface="Arial" panose="020B0604020202020204" pitchFamily="34" charset="0"/>
              </a:rPr>
              <a:t> densities reached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Complex </a:t>
            </a:r>
            <a:r>
              <a:rPr lang="en-US" dirty="0" err="1">
                <a:cs typeface="Arial" panose="020B0604020202020204" pitchFamily="34" charset="0"/>
              </a:rPr>
              <a:t>ionisation</a:t>
            </a:r>
            <a:r>
              <a:rPr lang="en-US" dirty="0">
                <a:cs typeface="Arial" panose="020B0604020202020204" pitchFamily="34" charset="0"/>
              </a:rPr>
              <a:t> and diffusion dynamics to be investigated further with PIC simulations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noProof="0" dirty="0"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US" noProof="0" dirty="0">
                <a:cs typeface="Arial" panose="020B0604020202020204" pitchFamily="34" charset="0"/>
              </a:rPr>
              <a:t>Plasma emission spectroscopy pro</a:t>
            </a:r>
            <a:r>
              <a:rPr lang="en-US" dirty="0">
                <a:cs typeface="Arial" panose="020B0604020202020204" pitchFamily="34" charset="0"/>
              </a:rPr>
              <a:t>vides information about the plasma temperature</a:t>
            </a:r>
            <a:endParaRPr lang="en-US" noProof="0" dirty="0">
              <a:cs typeface="Arial" panose="020B0604020202020204" pitchFamily="34" charset="0"/>
            </a:endParaRP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>
              <a:cs typeface="Arial" panose="020B0604020202020204" pitchFamily="34" charset="0"/>
            </a:endParaRP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noProof="0" dirty="0">
              <a:cs typeface="Arial" panose="020B0604020202020204" pitchFamily="34" charset="0"/>
            </a:endParaRPr>
          </a:p>
          <a:p>
            <a:pPr algn="ctr">
              <a:buClr>
                <a:schemeClr val="accent1"/>
              </a:buClr>
            </a:pPr>
            <a:r>
              <a:rPr lang="en-US" b="1" dirty="0">
                <a:cs typeface="Arial" panose="020B0604020202020204" pitchFamily="34" charset="0"/>
              </a:rPr>
              <a:t>Acknowledgements</a:t>
            </a:r>
          </a:p>
          <a:p>
            <a:pPr algn="ctr">
              <a:buClr>
                <a:schemeClr val="accent1"/>
              </a:buClr>
            </a:pPr>
            <a:r>
              <a:rPr lang="en-US" noProof="0" dirty="0">
                <a:cs typeface="Arial" panose="020B0604020202020204" pitchFamily="34" charset="0"/>
              </a:rPr>
              <a:t>AWAKE scalable plasma sources R&amp;D team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7D4362-06BF-E1E3-C564-70F2CB60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17</a:t>
            </a:r>
            <a:r>
              <a:rPr lang="en-US" baseline="30000" noProof="0" dirty="0"/>
              <a:t>th</a:t>
            </a:r>
            <a:r>
              <a:rPr lang="en-US" noProof="0" dirty="0"/>
              <a:t> April 2025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FDA5492-D78C-9BD9-123E-C23EA4B65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6B401-36F1-4153-88C6-958E6567F434}" type="slidenum">
              <a:rPr lang="en-US" noProof="0" smtClean="0"/>
              <a:t>16</a:t>
            </a:fld>
            <a:endParaRPr lang="en-US" noProof="0" dirty="0"/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8F5BDDED-EDF9-3323-3DD4-75E90B7E93C1}"/>
              </a:ext>
            </a:extLst>
          </p:cNvPr>
          <p:cNvSpPr txBox="1">
            <a:spLocks/>
          </p:cNvSpPr>
          <p:nvPr/>
        </p:nvSpPr>
        <p:spPr>
          <a:xfrm>
            <a:off x="327025" y="6386514"/>
            <a:ext cx="4177740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Claudia Cobo		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c.cobo@imperial.ac.uk</a:t>
            </a:r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urple light in a room&#10;&#10;AI-generated content may be incorrect.">
            <a:extLst>
              <a:ext uri="{FF2B5EF4-FFF2-40B4-BE49-F238E27FC236}">
                <a16:creationId xmlns:a16="http://schemas.microsoft.com/office/drawing/2014/main" id="{1361AA14-D9A8-475E-ED3A-1945E81533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968" b="16208"/>
          <a:stretch/>
        </p:blipFill>
        <p:spPr>
          <a:xfrm>
            <a:off x="6280866" y="845942"/>
            <a:ext cx="5581837" cy="20964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E10724E-EEA5-5F2E-4931-CA22B8F45C83}"/>
              </a:ext>
            </a:extLst>
          </p:cNvPr>
          <p:cNvGrpSpPr/>
          <p:nvPr/>
        </p:nvGrpSpPr>
        <p:grpSpPr>
          <a:xfrm>
            <a:off x="6280866" y="3004716"/>
            <a:ext cx="1154003" cy="3256384"/>
            <a:chOff x="6332342" y="3004716"/>
            <a:chExt cx="1154003" cy="3256384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B757D46-3F6B-2FFD-135F-DBCCEBB78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8919" t="6209" r="67416" b="60775"/>
            <a:stretch/>
          </p:blipFill>
          <p:spPr>
            <a:xfrm>
              <a:off x="6332343" y="3004716"/>
              <a:ext cx="1154002" cy="82076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7FFFEE08-6C52-2D65-1464-B1F4D307C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8885" t="52356" r="67450" b="14630"/>
            <a:stretch/>
          </p:blipFill>
          <p:spPr>
            <a:xfrm>
              <a:off x="6332342" y="4619564"/>
              <a:ext cx="1154000" cy="820768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85BF1566-16BB-F778-CDC0-48704DD8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64105" t="6209" r="22230" b="60775"/>
            <a:stretch/>
          </p:blipFill>
          <p:spPr>
            <a:xfrm>
              <a:off x="6332343" y="3825484"/>
              <a:ext cx="1154000" cy="820768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9EB8971B-0DE3-0533-B405-2EF22BCD6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64074" t="52356" r="22956" b="14630"/>
            <a:stretch/>
          </p:blipFill>
          <p:spPr>
            <a:xfrm>
              <a:off x="6332343" y="5440332"/>
              <a:ext cx="1095324" cy="820768"/>
            </a:xfrm>
            <a:prstGeom prst="rect">
              <a:avLst/>
            </a:prstGeom>
          </p:spPr>
        </p:pic>
      </p:grpSp>
      <p:pic>
        <p:nvPicPr>
          <p:cNvPr id="7" name="Content Placeholder 22">
            <a:extLst>
              <a:ext uri="{FF2B5EF4-FFF2-40B4-BE49-F238E27FC236}">
                <a16:creationId xmlns:a16="http://schemas.microsoft.com/office/drawing/2014/main" id="{0889855B-4E37-AB0C-3C71-054FAB241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17032"/>
          <a:stretch/>
        </p:blipFill>
        <p:spPr>
          <a:xfrm>
            <a:off x="7561058" y="3004716"/>
            <a:ext cx="4301644" cy="325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343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809CB-6C78-5F68-CE94-057783933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EF7F667-1CC3-9704-FC5B-442F2E982275}"/>
              </a:ext>
            </a:extLst>
          </p:cNvPr>
          <p:cNvSpPr/>
          <p:nvPr/>
        </p:nvSpPr>
        <p:spPr>
          <a:xfrm>
            <a:off x="338075" y="4113370"/>
            <a:ext cx="5559552" cy="2045716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b="1" dirty="0">
                <a:solidFill>
                  <a:schemeClr val="accent1"/>
                </a:solidFill>
              </a:rPr>
              <a:t>AWAKE requirements</a:t>
            </a:r>
            <a:endParaRPr lang="en-US" sz="2000" b="1" noProof="0" dirty="0">
              <a:solidFill>
                <a:schemeClr val="accent1"/>
              </a:solidFill>
            </a:endParaRPr>
          </a:p>
          <a:p>
            <a:pPr marL="47715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0.1 Hz operation</a:t>
            </a:r>
          </a:p>
          <a:p>
            <a:pPr marL="47715" lvl="1" indent="-342900">
              <a:buFont typeface="Arial" panose="020B0604020202020204" pitchFamily="34" charset="0"/>
              <a:buChar char="•"/>
            </a:pPr>
            <a:r>
              <a:rPr lang="en-US" sz="2000" noProof="0" dirty="0"/>
              <a:t>High reproducibility</a:t>
            </a:r>
          </a:p>
          <a:p>
            <a:pPr marL="47715" lvl="1" indent="-342900">
              <a:buFont typeface="Arial" panose="020B0604020202020204" pitchFamily="34" charset="0"/>
              <a:buChar char="•"/>
            </a:pPr>
            <a:r>
              <a:rPr lang="en-US" sz="2000" noProof="0" dirty="0"/>
              <a:t>Plasma density: n</a:t>
            </a:r>
            <a:r>
              <a:rPr lang="en-US" sz="2000" baseline="-25000" noProof="0" dirty="0"/>
              <a:t>e</a:t>
            </a:r>
            <a:r>
              <a:rPr lang="en-US" sz="2000" noProof="0" dirty="0"/>
              <a:t> </a:t>
            </a:r>
            <a:r>
              <a:rPr lang="en-US" sz="2000" dirty="0"/>
              <a:t>= 7 × 10</a:t>
            </a:r>
            <a:r>
              <a:rPr lang="en-US" sz="2000" baseline="30000" dirty="0"/>
              <a:t>20</a:t>
            </a:r>
            <a:r>
              <a:rPr lang="en-US" sz="2000" dirty="0"/>
              <a:t> m</a:t>
            </a:r>
            <a:r>
              <a:rPr lang="en-US" sz="2000" baseline="30000" dirty="0"/>
              <a:t>−3</a:t>
            </a:r>
            <a:r>
              <a:rPr lang="en-US" sz="2000" dirty="0"/>
              <a:t> </a:t>
            </a:r>
          </a:p>
          <a:p>
            <a:pPr marL="47715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Transverse profile: constant </a:t>
            </a:r>
            <a:r>
              <a:rPr lang="en-US" sz="2000" noProof="0" dirty="0"/>
              <a:t>n</a:t>
            </a:r>
            <a:r>
              <a:rPr lang="en-US" sz="2000" baseline="-25000" noProof="0" dirty="0"/>
              <a:t>e</a:t>
            </a:r>
            <a:r>
              <a:rPr lang="en-US" sz="2000" noProof="0" dirty="0"/>
              <a:t> over 3 mm</a:t>
            </a:r>
            <a:endParaRPr lang="en-US" sz="2000" dirty="0"/>
          </a:p>
          <a:p>
            <a:pPr marL="47715" lvl="1" indent="-342900">
              <a:buFont typeface="Arial" panose="020B0604020202020204" pitchFamily="34" charset="0"/>
              <a:buChar char="•"/>
            </a:pPr>
            <a:r>
              <a:rPr lang="en-US" sz="2000" noProof="0" dirty="0"/>
              <a:t>Axial uniformity: ∆n</a:t>
            </a:r>
            <a:r>
              <a:rPr lang="en-US" sz="2000" baseline="-25000" noProof="0" dirty="0"/>
              <a:t>e</a:t>
            </a:r>
            <a:r>
              <a:rPr lang="en-US" sz="2000" noProof="0" dirty="0"/>
              <a:t> &lt; 0.2 % over 10 m</a:t>
            </a:r>
          </a:p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5C3212C-2958-BA9B-88EC-02418CB83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noProof="0" dirty="0"/>
              <a:t>Scalable </a:t>
            </a:r>
            <a:r>
              <a:rPr lang="en-US" sz="3600" dirty="0"/>
              <a:t>Plasma Sources</a:t>
            </a:r>
            <a:endParaRPr lang="en-US" sz="3600" noProof="0" dirty="0">
              <a:solidFill>
                <a:schemeClr val="tx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94D0C5-E245-C167-D9B9-827098C67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20"/>
            <a:ext cx="5583238" cy="32202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Large energy content of proton drivers allows single stage electron acceleration to TeV level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noProof="0" dirty="0"/>
              <a:t>AWAKE proof of principle demonstrations in 10 m rubidium </a:t>
            </a:r>
            <a:r>
              <a:rPr lang="en-US" noProof="0" dirty="0" err="1"/>
              <a:t>vapour</a:t>
            </a:r>
            <a:r>
              <a:rPr lang="en-US" noProof="0" dirty="0"/>
              <a:t> source (laser </a:t>
            </a:r>
            <a:r>
              <a:rPr lang="en-US" noProof="0" dirty="0" err="1"/>
              <a:t>ionised</a:t>
            </a:r>
            <a:r>
              <a:rPr lang="en-US" noProof="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noProof="0" dirty="0"/>
              <a:t>Need to scale up to &gt; 100 m for particle physics applications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noProof="0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7593152-5D2E-F9D4-EA20-F66E2C955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US" noProof="0" smtClean="0"/>
              <a:t>2</a:t>
            </a:fld>
            <a:endParaRPr lang="en-US" noProof="0" dirty="0"/>
          </a:p>
        </p:txBody>
      </p:sp>
      <p:sp>
        <p:nvSpPr>
          <p:cNvPr id="3" name="Footer Placeholder 7">
            <a:extLst>
              <a:ext uri="{FF2B5EF4-FFF2-40B4-BE49-F238E27FC236}">
                <a16:creationId xmlns:a16="http://schemas.microsoft.com/office/drawing/2014/main" id="{9EBC4B4A-2EB0-C5E9-A545-C581EC904687}"/>
              </a:ext>
            </a:extLst>
          </p:cNvPr>
          <p:cNvSpPr txBox="1">
            <a:spLocks/>
          </p:cNvSpPr>
          <p:nvPr/>
        </p:nvSpPr>
        <p:spPr>
          <a:xfrm>
            <a:off x="327025" y="6386514"/>
            <a:ext cx="4177740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Claudia Cobo		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c.cobo@imperial.ac.uk</a:t>
            </a:r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3FCB0-AA6C-7496-47A5-1F69BC0661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</p:spPr>
        <p:txBody>
          <a:bodyPr/>
          <a:lstStyle/>
          <a:p>
            <a:r>
              <a:rPr lang="en-US" noProof="0" dirty="0"/>
              <a:t>17</a:t>
            </a:r>
            <a:r>
              <a:rPr lang="en-US" baseline="30000" noProof="0" dirty="0"/>
              <a:t>th</a:t>
            </a:r>
            <a:r>
              <a:rPr lang="en-US" noProof="0" dirty="0"/>
              <a:t> April 2025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E4A63A7-A30A-1643-E2A9-A551698D7B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5"/>
          <a:stretch/>
        </p:blipFill>
        <p:spPr bwMode="auto">
          <a:xfrm>
            <a:off x="7398878" y="3588545"/>
            <a:ext cx="3101146" cy="233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C70767-4F84-E980-62EC-AE65D31CAF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857"/>
          <a:stretch/>
        </p:blipFill>
        <p:spPr>
          <a:xfrm>
            <a:off x="6795507" y="630044"/>
            <a:ext cx="4502716" cy="228849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EF61ACF-7480-78E2-6C89-32917EF20A55}"/>
              </a:ext>
            </a:extLst>
          </p:cNvPr>
          <p:cNvSpPr txBox="1">
            <a:spLocks/>
          </p:cNvSpPr>
          <p:nvPr/>
        </p:nvSpPr>
        <p:spPr>
          <a:xfrm>
            <a:off x="6255246" y="783389"/>
            <a:ext cx="5583238" cy="56103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61991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84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5975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3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6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18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1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1800" dirty="0"/>
          </a:p>
          <a:p>
            <a:pPr algn="ctr"/>
            <a:r>
              <a:rPr lang="en-US" dirty="0"/>
              <a:t>P. </a:t>
            </a:r>
            <a:r>
              <a:rPr lang="en-US" dirty="0" err="1"/>
              <a:t>Tuev</a:t>
            </a:r>
            <a:r>
              <a:rPr lang="en-US" dirty="0"/>
              <a:t>, K. </a:t>
            </a:r>
            <a:r>
              <a:rPr lang="en-US" dirty="0" err="1"/>
              <a:t>Lotov</a:t>
            </a:r>
            <a:r>
              <a:rPr lang="en-US" dirty="0"/>
              <a:t>, PPCF (2021)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sz="2800" dirty="0"/>
          </a:p>
          <a:p>
            <a:pPr algn="ctr"/>
            <a:endParaRPr lang="en-US" dirty="0"/>
          </a:p>
          <a:p>
            <a:pPr algn="ctr"/>
            <a:r>
              <a:rPr lang="en-US" dirty="0"/>
              <a:t>A. Caldwell and K. </a:t>
            </a:r>
            <a:r>
              <a:rPr lang="en-US" dirty="0" err="1"/>
              <a:t>Lotov</a:t>
            </a:r>
            <a:r>
              <a:rPr lang="en-US" dirty="0"/>
              <a:t>, </a:t>
            </a:r>
            <a:r>
              <a:rPr lang="en-US" dirty="0" err="1"/>
              <a:t>PoP</a:t>
            </a:r>
            <a:r>
              <a:rPr lang="en-US" dirty="0"/>
              <a:t> (2011)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538E2314-2AFF-E899-6AE7-1F2689C213D6}"/>
              </a:ext>
            </a:extLst>
          </p:cNvPr>
          <p:cNvSpPr/>
          <p:nvPr/>
        </p:nvSpPr>
        <p:spPr>
          <a:xfrm>
            <a:off x="5495925" y="4652963"/>
            <a:ext cx="366713" cy="1095375"/>
          </a:xfrm>
          <a:prstGeom prst="rightBrace">
            <a:avLst>
              <a:gd name="adj1" fmla="val 19069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330898-C45C-F6A7-3323-77DC43DB6F41}"/>
              </a:ext>
            </a:extLst>
          </p:cNvPr>
          <p:cNvSpPr txBox="1"/>
          <p:nvPr/>
        </p:nvSpPr>
        <p:spPr>
          <a:xfrm>
            <a:off x="5936755" y="5038725"/>
            <a:ext cx="947738" cy="4619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2000" dirty="0">
                <a:solidFill>
                  <a:schemeClr val="tx1"/>
                </a:solidFill>
              </a:rPr>
              <a:t>This talk</a:t>
            </a:r>
          </a:p>
        </p:txBody>
      </p:sp>
    </p:spTree>
    <p:extLst>
      <p:ext uri="{BB962C8B-B14F-4D97-AF65-F5344CB8AC3E}">
        <p14:creationId xmlns:p14="http://schemas.microsoft.com/office/powerpoint/2010/main" val="22232714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64BD4A0F-F101-4AC3-B46F-313859E221B5" descr="IMG_2006.JPG">
            <a:extLst>
              <a:ext uri="{FF2B5EF4-FFF2-40B4-BE49-F238E27FC236}">
                <a16:creationId xmlns:a16="http://schemas.microsoft.com/office/drawing/2014/main" id="{C56A6E75-BD04-C640-4DD5-6C44807569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0" b="8247"/>
          <a:stretch/>
        </p:blipFill>
        <p:spPr bwMode="auto">
          <a:xfrm>
            <a:off x="4175044" y="923925"/>
            <a:ext cx="3849688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D0759C82-CC2E-404B-A4F9-010ECC6EF0BF" descr="IMG_3104.JPG">
            <a:extLst>
              <a:ext uri="{FF2B5EF4-FFF2-40B4-BE49-F238E27FC236}">
                <a16:creationId xmlns:a16="http://schemas.microsoft.com/office/drawing/2014/main" id="{51C65425-4D0D-5F35-F258-7019B28D6A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0" b="8247"/>
          <a:stretch/>
        </p:blipFill>
        <p:spPr bwMode="auto">
          <a:xfrm>
            <a:off x="8024732" y="923925"/>
            <a:ext cx="3849688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78B9B8-6D62-EB7E-8E38-AFA42E4420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0" b="8247"/>
          <a:stretch/>
        </p:blipFill>
        <p:spPr>
          <a:xfrm>
            <a:off x="325357" y="923925"/>
            <a:ext cx="3849687" cy="250507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920524D-A8E1-9E81-E2A1-FBA3A5A7B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/>
          <a:p>
            <a:r>
              <a:rPr lang="en-US" sz="3600" noProof="0" dirty="0"/>
              <a:t>Discharge Plasma Source at AWAKE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282C14E-EEB3-32D2-7C4B-ECC5378F0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3679243"/>
            <a:ext cx="11541025" cy="2581858"/>
          </a:xfrm>
        </p:spPr>
        <p:txBody>
          <a:bodyPr/>
          <a:lstStyle/>
          <a:p>
            <a:r>
              <a:rPr lang="en-US" noProof="0" dirty="0"/>
              <a:t>Discharge used in AWAKE tunnel							C. Amoedo talk, Wed 09:30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noProof="0" dirty="0"/>
              <a:t>Multiple gases, pressures, lengths</a:t>
            </a:r>
          </a:p>
          <a:p>
            <a:endParaRPr lang="en-US" noProof="0" dirty="0"/>
          </a:p>
          <a:p>
            <a:r>
              <a:rPr lang="en-US" noProof="0" dirty="0"/>
              <a:t>Enabled interesting physics measurements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noProof="0" dirty="0"/>
              <a:t>Filamentation of a relativistic proton bunch in plasma				L. Verra </a:t>
            </a:r>
            <a:r>
              <a:rPr lang="en-US" i="1" noProof="0" dirty="0"/>
              <a:t>et al.</a:t>
            </a:r>
            <a:r>
              <a:rPr lang="en-US" noProof="0" dirty="0"/>
              <a:t> PRE (2024)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noProof="0" dirty="0"/>
              <a:t>Ion motion in a resonantly driven PWFA						M. Turner </a:t>
            </a:r>
            <a:r>
              <a:rPr lang="en-US" i="1" noProof="0" dirty="0"/>
              <a:t>et al. </a:t>
            </a:r>
            <a:r>
              <a:rPr lang="en-US" noProof="0" dirty="0"/>
              <a:t>PRL (2025)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Light diagnostics for </a:t>
            </a:r>
            <a:r>
              <a:rPr lang="en-US" dirty="0" err="1"/>
              <a:t>wakefields</a:t>
            </a:r>
            <a:r>
              <a:rPr lang="en-US" dirty="0"/>
              <a:t> at AWAKE					J. Mezger </a:t>
            </a:r>
            <a:r>
              <a:rPr lang="en-US" i="1" dirty="0"/>
              <a:t>et al</a:t>
            </a:r>
            <a:r>
              <a:rPr lang="en-US" dirty="0"/>
              <a:t>. NIMA (2025)</a:t>
            </a:r>
            <a:endParaRPr lang="en-US" noProof="0" dirty="0"/>
          </a:p>
          <a:p>
            <a:endParaRPr lang="en-US" sz="1800" noProof="0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CDD1D41-94FC-33CF-27C3-45F234910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6755" y="6393702"/>
            <a:ext cx="318491" cy="137272"/>
          </a:xfrm>
        </p:spPr>
        <p:txBody>
          <a:bodyPr/>
          <a:lstStyle/>
          <a:p>
            <a:fld id="{D366B401-36F1-4153-88C6-958E6567F434}" type="slidenum">
              <a:rPr lang="en-US" noProof="0" smtClean="0"/>
              <a:t>3</a:t>
            </a:fld>
            <a:endParaRPr lang="en-US" noProof="0" dirty="0"/>
          </a:p>
        </p:txBody>
      </p:sp>
      <p:sp>
        <p:nvSpPr>
          <p:cNvPr id="2" name="Footer Placeholder 7">
            <a:extLst>
              <a:ext uri="{FF2B5EF4-FFF2-40B4-BE49-F238E27FC236}">
                <a16:creationId xmlns:a16="http://schemas.microsoft.com/office/drawing/2014/main" id="{B6F1EC33-DE23-27C0-7BF4-2D40A064BA97}"/>
              </a:ext>
            </a:extLst>
          </p:cNvPr>
          <p:cNvSpPr txBox="1">
            <a:spLocks/>
          </p:cNvSpPr>
          <p:nvPr/>
        </p:nvSpPr>
        <p:spPr>
          <a:xfrm>
            <a:off x="327025" y="6386514"/>
            <a:ext cx="4177740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Claudia Cobo		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c.cobo@imperial.ac.uk</a:t>
            </a:r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BA133BAC-9A2F-46A3-7534-D3F93430A0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</p:spPr>
        <p:txBody>
          <a:bodyPr/>
          <a:lstStyle/>
          <a:p>
            <a:r>
              <a:rPr lang="en-US" noProof="0" dirty="0"/>
              <a:t>17</a:t>
            </a:r>
            <a:r>
              <a:rPr lang="en-US" baseline="30000" noProof="0" dirty="0"/>
              <a:t>th</a:t>
            </a:r>
            <a:r>
              <a:rPr lang="en-US" noProof="0" dirty="0"/>
              <a:t> April 2025</a:t>
            </a:r>
          </a:p>
        </p:txBody>
      </p:sp>
      <p:pic>
        <p:nvPicPr>
          <p:cNvPr id="4" name="Picture 2" descr="Problem with this image">
            <a:extLst>
              <a:ext uri="{FF2B5EF4-FFF2-40B4-BE49-F238E27FC236}">
                <a16:creationId xmlns:a16="http://schemas.microsoft.com/office/drawing/2014/main" id="{BFFB1B51-84BD-570B-0DA8-B4E41B2AB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723" y="174410"/>
            <a:ext cx="1404965" cy="70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00474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2246D-E175-3B6D-4AAC-3001AD683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noProof="0" dirty="0"/>
              <a:t>Discharge Plasma Source at ICL</a:t>
            </a: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248D51DA-C8DE-BFCA-3A69-7D8899724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6B401-36F1-4153-88C6-958E6567F434}" type="slidenum">
              <a:rPr lang="en-US" noProof="0" smtClean="0"/>
              <a:t>4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887986-DDAB-046B-A123-F7F529EE9F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918"/>
          <a:stretch/>
        </p:blipFill>
        <p:spPr>
          <a:xfrm flipH="1">
            <a:off x="568596" y="1540075"/>
            <a:ext cx="6152607" cy="3455940"/>
          </a:xfrm>
          <a:prstGeom prst="rect">
            <a:avLst/>
          </a:prstGeom>
        </p:spPr>
      </p:pic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5990301D-AC10-D6A2-EA04-78A7F238235C}"/>
              </a:ext>
            </a:extLst>
          </p:cNvPr>
          <p:cNvSpPr txBox="1">
            <a:spLocks/>
          </p:cNvSpPr>
          <p:nvPr/>
        </p:nvSpPr>
        <p:spPr>
          <a:xfrm>
            <a:off x="327025" y="6386514"/>
            <a:ext cx="4177740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Claudia Cobo		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c.cobo@imperial.ac.uk</a:t>
            </a:r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B28629D6-8C92-39C7-9183-1E7AF974D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</p:spPr>
        <p:txBody>
          <a:bodyPr/>
          <a:lstStyle/>
          <a:p>
            <a:r>
              <a:rPr lang="en-US" noProof="0" dirty="0"/>
              <a:t>17</a:t>
            </a:r>
            <a:r>
              <a:rPr lang="en-US" baseline="30000" noProof="0" dirty="0"/>
              <a:t>th</a:t>
            </a:r>
            <a:r>
              <a:rPr lang="en-US" noProof="0" dirty="0"/>
              <a:t> April 2025</a:t>
            </a:r>
          </a:p>
        </p:txBody>
      </p:sp>
      <p:graphicFrame>
        <p:nvGraphicFramePr>
          <p:cNvPr id="3" name="Content Placeholder 6">
            <a:extLst>
              <a:ext uri="{FF2B5EF4-FFF2-40B4-BE49-F238E27FC236}">
                <a16:creationId xmlns:a16="http://schemas.microsoft.com/office/drawing/2014/main" id="{EABF1B18-466A-A921-7019-47F43057F9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5304047"/>
              </p:ext>
            </p:extLst>
          </p:nvPr>
        </p:nvGraphicFramePr>
        <p:xfrm>
          <a:off x="6721203" y="1813578"/>
          <a:ext cx="5075773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5666">
                  <a:extLst>
                    <a:ext uri="{9D8B030D-6E8A-4147-A177-3AD203B41FA5}">
                      <a16:colId xmlns:a16="http://schemas.microsoft.com/office/drawing/2014/main" val="2058611763"/>
                    </a:ext>
                  </a:extLst>
                </a:gridCol>
                <a:gridCol w="1178350">
                  <a:extLst>
                    <a:ext uri="{9D8B030D-6E8A-4147-A177-3AD203B41FA5}">
                      <a16:colId xmlns:a16="http://schemas.microsoft.com/office/drawing/2014/main" val="2400276785"/>
                    </a:ext>
                  </a:extLst>
                </a:gridCol>
                <a:gridCol w="1112363">
                  <a:extLst>
                    <a:ext uri="{9D8B030D-6E8A-4147-A177-3AD203B41FA5}">
                      <a16:colId xmlns:a16="http://schemas.microsoft.com/office/drawing/2014/main" val="4120635287"/>
                    </a:ext>
                  </a:extLst>
                </a:gridCol>
                <a:gridCol w="979394">
                  <a:extLst>
                    <a:ext uri="{9D8B030D-6E8A-4147-A177-3AD203B41FA5}">
                      <a16:colId xmlns:a16="http://schemas.microsoft.com/office/drawing/2014/main" val="12370495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ICL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CERN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2548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Tube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8226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4869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Discharge gap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714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 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 – 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 – 1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mbar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7321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Discharge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– 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– 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150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Discharge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 – 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32468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1234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AAB17-E644-18F9-CFE2-4AD936EF2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6C063826-ECBB-20C6-4231-28497E90C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832" y="4577207"/>
            <a:ext cx="6576967" cy="13620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645B61-2B83-9545-443F-28B0C3BB2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noProof="0" dirty="0"/>
              <a:t>Plasma Formation</a:t>
            </a: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7A581F83-9396-439F-C94D-7D5CE8B58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US" noProof="0" smtClean="0"/>
              <a:pPr/>
              <a:t>5</a:t>
            </a:fld>
            <a:endParaRPr lang="en-US" noProof="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30841E5-A535-4528-3B13-C95070858A9A}"/>
              </a:ext>
            </a:extLst>
          </p:cNvPr>
          <p:cNvGrpSpPr/>
          <p:nvPr/>
        </p:nvGrpSpPr>
        <p:grpSpPr>
          <a:xfrm>
            <a:off x="4462816" y="3074339"/>
            <a:ext cx="7729184" cy="1429455"/>
            <a:chOff x="2137422" y="1409884"/>
            <a:chExt cx="7729184" cy="142945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E9429FD-BA76-0E91-9069-AFFCCE56C00D}"/>
                </a:ext>
              </a:extLst>
            </p:cNvPr>
            <p:cNvSpPr/>
            <p:nvPr/>
          </p:nvSpPr>
          <p:spPr>
            <a:xfrm flipH="1">
              <a:off x="2137422" y="1409884"/>
              <a:ext cx="7464984" cy="70106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15A5ACE-23C7-18A9-97FB-0EF6CA816D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5916" y="1550107"/>
              <a:ext cx="3971788" cy="0"/>
            </a:xfrm>
            <a:prstGeom prst="line">
              <a:avLst/>
            </a:prstGeom>
            <a:ln w="76200">
              <a:solidFill>
                <a:srgbClr val="A07F3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09E3038-DDD0-E4C6-E442-6F26C44455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5916" y="1945820"/>
              <a:ext cx="3971788" cy="0"/>
            </a:xfrm>
            <a:prstGeom prst="line">
              <a:avLst/>
            </a:prstGeom>
            <a:ln w="76200">
              <a:solidFill>
                <a:srgbClr val="A07F3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34FB0FB-94F0-5BEA-634F-478068DCADB5}"/>
                </a:ext>
              </a:extLst>
            </p:cNvPr>
            <p:cNvSpPr/>
            <p:nvPr/>
          </p:nvSpPr>
          <p:spPr>
            <a:xfrm flipH="1">
              <a:off x="2545740" y="1695568"/>
              <a:ext cx="6571904" cy="1167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EBCEC73-2A27-9393-7B90-A3428ED0BA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25849" y="1409884"/>
              <a:ext cx="0" cy="701066"/>
            </a:xfrm>
            <a:prstGeom prst="line">
              <a:avLst/>
            </a:prstGeom>
            <a:ln w="57150">
              <a:solidFill>
                <a:srgbClr val="A07F3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FB246CB-2ECD-CE7A-FE2B-3AED50995F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07704" y="1409884"/>
              <a:ext cx="0" cy="701066"/>
            </a:xfrm>
            <a:prstGeom prst="line">
              <a:avLst/>
            </a:prstGeom>
            <a:ln w="57150">
              <a:solidFill>
                <a:srgbClr val="A07F3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6DF5BD5-27F4-FA2B-651F-BCE9CCA9E6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5916" y="1409884"/>
              <a:ext cx="0" cy="701066"/>
            </a:xfrm>
            <a:prstGeom prst="line">
              <a:avLst/>
            </a:prstGeom>
            <a:ln w="57150">
              <a:solidFill>
                <a:srgbClr val="A07F3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4827B78-0AA2-BEB2-3D07-4EE8601A1936}"/>
                </a:ext>
              </a:extLst>
            </p:cNvPr>
            <p:cNvSpPr/>
            <p:nvPr/>
          </p:nvSpPr>
          <p:spPr>
            <a:xfrm flipH="1">
              <a:off x="2137422" y="1409884"/>
              <a:ext cx="888017" cy="7010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noProof="0" dirty="0"/>
                <a:t>Gas + vacuum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3F9983B-7107-B4A2-B1EC-672171BC76DD}"/>
                </a:ext>
              </a:extLst>
            </p:cNvPr>
            <p:cNvSpPr txBox="1"/>
            <p:nvPr/>
          </p:nvSpPr>
          <p:spPr>
            <a:xfrm>
              <a:off x="8997301" y="2467864"/>
              <a:ext cx="869305" cy="3714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05000"/>
                </a:lnSpc>
              </a:pPr>
              <a:r>
                <a:rPr lang="en-US" sz="1600" noProof="0" dirty="0">
                  <a:solidFill>
                    <a:schemeClr val="tx1"/>
                  </a:solidFill>
                </a:rPr>
                <a:t>Cathode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6A41EE6-E4B0-6B4D-03AB-3DC4A317C87F}"/>
                </a:ext>
              </a:extLst>
            </p:cNvPr>
            <p:cNvSpPr txBox="1"/>
            <p:nvPr/>
          </p:nvSpPr>
          <p:spPr>
            <a:xfrm>
              <a:off x="5075030" y="2349796"/>
              <a:ext cx="1400175" cy="3714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05000"/>
                </a:lnSpc>
              </a:pPr>
              <a:r>
                <a:rPr lang="en-US" sz="1600" noProof="0" dirty="0"/>
                <a:t>Return cage</a:t>
              </a:r>
              <a:endParaRPr lang="en-US" sz="1600" noProof="0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705BA20-1EDC-1BF6-B30D-6BC041974FEC}"/>
                </a:ext>
              </a:extLst>
            </p:cNvPr>
            <p:cNvSpPr txBox="1"/>
            <p:nvPr/>
          </p:nvSpPr>
          <p:spPr>
            <a:xfrm>
              <a:off x="6730395" y="2232973"/>
              <a:ext cx="1026320" cy="3714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05000"/>
                </a:lnSpc>
              </a:pPr>
              <a:r>
                <a:rPr lang="en-US" sz="1600" noProof="0" dirty="0">
                  <a:solidFill>
                    <a:schemeClr val="tx1"/>
                  </a:solidFill>
                </a:rPr>
                <a:t>Virtual anode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D1FCFBE-3CAC-8C24-584A-C067BBCFD5C7}"/>
                </a:ext>
              </a:extLst>
            </p:cNvPr>
            <p:cNvSpPr txBox="1"/>
            <p:nvPr/>
          </p:nvSpPr>
          <p:spPr>
            <a:xfrm>
              <a:off x="3092176" y="2357398"/>
              <a:ext cx="1400175" cy="3714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05000"/>
                </a:lnSpc>
              </a:pPr>
              <a:r>
                <a:rPr lang="en-US" sz="1600" noProof="0" dirty="0">
                  <a:solidFill>
                    <a:schemeClr val="tx1"/>
                  </a:solidFill>
                </a:rPr>
                <a:t>Anode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D8E24DFF-796D-6145-6FE4-E105E1E0CE82}"/>
                </a:ext>
              </a:extLst>
            </p:cNvPr>
            <p:cNvCxnSpPr/>
            <p:nvPr/>
          </p:nvCxnSpPr>
          <p:spPr>
            <a:xfrm>
              <a:off x="8142894" y="1999972"/>
              <a:ext cx="657225" cy="0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ACD87E4-F4E0-71F6-A21E-E6E73007876C}"/>
                </a:ext>
              </a:extLst>
            </p:cNvPr>
            <p:cNvSpPr txBox="1"/>
            <p:nvPr/>
          </p:nvSpPr>
          <p:spPr>
            <a:xfrm>
              <a:off x="7958541" y="2192677"/>
              <a:ext cx="1028701" cy="3714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05000"/>
                </a:lnSpc>
              </a:pPr>
              <a:r>
                <a:rPr lang="en-US" sz="1600" noProof="0" dirty="0"/>
                <a:t>Discharge gap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CEFD95D-855B-FBC9-349E-34331BEAB6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4122" y="2136110"/>
              <a:ext cx="256605" cy="2423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D5499C1-ABD8-C068-3807-D4107177E7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09846" y="1999972"/>
              <a:ext cx="422694" cy="3574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FC0BC79A-D06C-7620-E5D1-94EFC8B8BC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28182" y="2016188"/>
              <a:ext cx="366460" cy="4516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2CBAF63-D1FF-B697-AF3C-7A0B8B20C4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00421" y="2030909"/>
              <a:ext cx="459583" cy="4041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Footer Placeholder 7">
            <a:extLst>
              <a:ext uri="{FF2B5EF4-FFF2-40B4-BE49-F238E27FC236}">
                <a16:creationId xmlns:a16="http://schemas.microsoft.com/office/drawing/2014/main" id="{3B29B24E-F151-4D7C-D056-4E40AA66CBF3}"/>
              </a:ext>
            </a:extLst>
          </p:cNvPr>
          <p:cNvSpPr txBox="1">
            <a:spLocks/>
          </p:cNvSpPr>
          <p:nvPr/>
        </p:nvSpPr>
        <p:spPr>
          <a:xfrm>
            <a:off x="327025" y="6386514"/>
            <a:ext cx="4177740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Claudia Cobo		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c.cobo@imperial.ac.uk</a:t>
            </a:r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Date Placeholder 4">
            <a:extLst>
              <a:ext uri="{FF2B5EF4-FFF2-40B4-BE49-F238E27FC236}">
                <a16:creationId xmlns:a16="http://schemas.microsoft.com/office/drawing/2014/main" id="{356ED59C-61F3-8EED-88B4-4292388C0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</p:spPr>
        <p:txBody>
          <a:bodyPr/>
          <a:lstStyle/>
          <a:p>
            <a:r>
              <a:rPr lang="en-US" noProof="0" dirty="0"/>
              <a:t>17</a:t>
            </a:r>
            <a:r>
              <a:rPr lang="en-US" baseline="30000" noProof="0" dirty="0"/>
              <a:t>th</a:t>
            </a:r>
            <a:r>
              <a:rPr lang="en-US" noProof="0" dirty="0"/>
              <a:t> April 2025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973A500-AAC5-0BCF-0E09-6D6FDF7F5EB2}"/>
              </a:ext>
            </a:extLst>
          </p:cNvPr>
          <p:cNvGrpSpPr/>
          <p:nvPr/>
        </p:nvGrpSpPr>
        <p:grpSpPr>
          <a:xfrm>
            <a:off x="8671704" y="568912"/>
            <a:ext cx="3382543" cy="2505427"/>
            <a:chOff x="4929352" y="94487"/>
            <a:chExt cx="3382543" cy="2505427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7FB108EC-5ADD-0258-DECF-1ED2D5CAC209}"/>
                </a:ext>
              </a:extLst>
            </p:cNvPr>
            <p:cNvSpPr/>
            <p:nvPr/>
          </p:nvSpPr>
          <p:spPr>
            <a:xfrm>
              <a:off x="4956875" y="94487"/>
              <a:ext cx="3355020" cy="243506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bg1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592EA4F-DB19-80C6-9443-B269A45D911D}"/>
                </a:ext>
              </a:extLst>
            </p:cNvPr>
            <p:cNvGrpSpPr/>
            <p:nvPr/>
          </p:nvGrpSpPr>
          <p:grpSpPr>
            <a:xfrm>
              <a:off x="5832616" y="251369"/>
              <a:ext cx="2397629" cy="2348545"/>
              <a:chOff x="5832616" y="178310"/>
              <a:chExt cx="2397629" cy="2348545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276A1527-42A7-0076-4953-50D193AF0966}"/>
                  </a:ext>
                </a:extLst>
              </p:cNvPr>
              <p:cNvGrpSpPr/>
              <p:nvPr/>
            </p:nvGrpSpPr>
            <p:grpSpPr>
              <a:xfrm>
                <a:off x="5832616" y="178310"/>
                <a:ext cx="2397629" cy="2348545"/>
                <a:chOff x="5832616" y="633070"/>
                <a:chExt cx="2397629" cy="2348545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380FA2F4-D13C-0410-5D38-2DBFC2A136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07490" y="2410404"/>
                  <a:ext cx="0" cy="571211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A6CDB9A8-0550-96B9-8095-C612D98CD9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143854" y="1811434"/>
                  <a:ext cx="86391" cy="251246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A63AD8D2-C8FA-FE79-DB62-72A1F40FC6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144494" y="1460244"/>
                  <a:ext cx="0" cy="35119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23844BA5-756D-04F8-F78A-D831AE83CE1E}"/>
                    </a:ext>
                  </a:extLst>
                </p:cNvPr>
                <p:cNvCxnSpPr/>
                <p:nvPr/>
              </p:nvCxnSpPr>
              <p:spPr>
                <a:xfrm>
                  <a:off x="7407490" y="2410404"/>
                  <a:ext cx="737004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74C7A1DC-172A-218C-C078-F17D443DBC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697235" y="2410404"/>
                  <a:ext cx="0" cy="571211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F2A65558-5486-1435-A5F5-D25A22077099}"/>
                    </a:ext>
                  </a:extLst>
                </p:cNvPr>
                <p:cNvCxnSpPr/>
                <p:nvPr/>
              </p:nvCxnSpPr>
              <p:spPr>
                <a:xfrm flipH="1">
                  <a:off x="5960231" y="2410404"/>
                  <a:ext cx="737004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D35685FE-185B-0481-0DC6-A7287FC520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52067" y="1460244"/>
                  <a:ext cx="0" cy="104225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D96C14CD-4AC5-6302-C537-6CA413769E09}"/>
                    </a:ext>
                  </a:extLst>
                </p:cNvPr>
                <p:cNvCxnSpPr/>
                <p:nvPr/>
              </p:nvCxnSpPr>
              <p:spPr>
                <a:xfrm>
                  <a:off x="6479587" y="1300844"/>
                  <a:ext cx="0" cy="30480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A04B7A89-F553-992B-2BB8-BE069B90D580}"/>
                    </a:ext>
                  </a:extLst>
                </p:cNvPr>
                <p:cNvCxnSpPr/>
                <p:nvPr/>
              </p:nvCxnSpPr>
              <p:spPr>
                <a:xfrm>
                  <a:off x="6610652" y="1300844"/>
                  <a:ext cx="0" cy="30480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EFDB76CF-BDBF-C410-495D-05B422844E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52067" y="1460244"/>
                  <a:ext cx="527520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0496C00F-117F-8696-530F-2C5BE6943D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610652" y="1460244"/>
                  <a:ext cx="1533842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A52E0C9C-094A-80CE-1B04-E250BF15C1D2}"/>
                    </a:ext>
                  </a:extLst>
                </p:cNvPr>
                <p:cNvCxnSpPr/>
                <p:nvPr/>
              </p:nvCxnSpPr>
              <p:spPr>
                <a:xfrm flipV="1">
                  <a:off x="6223166" y="885859"/>
                  <a:ext cx="0" cy="567385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24" name="Straight Connector 1023">
                  <a:extLst>
                    <a:ext uri="{FF2B5EF4-FFF2-40B4-BE49-F238E27FC236}">
                      <a16:creationId xmlns:a16="http://schemas.microsoft.com/office/drawing/2014/main" id="{98AFDD8F-7298-EF88-BE4F-C01191BB25D3}"/>
                    </a:ext>
                  </a:extLst>
                </p:cNvPr>
                <p:cNvCxnSpPr/>
                <p:nvPr/>
              </p:nvCxnSpPr>
              <p:spPr>
                <a:xfrm flipV="1">
                  <a:off x="6866161" y="885858"/>
                  <a:ext cx="0" cy="567385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25" name="Rectangle 1024">
                  <a:extLst>
                    <a:ext uri="{FF2B5EF4-FFF2-40B4-BE49-F238E27FC236}">
                      <a16:creationId xmlns:a16="http://schemas.microsoft.com/office/drawing/2014/main" id="{3E633FC9-0662-CCA6-7A39-CF98462279A5}"/>
                    </a:ext>
                  </a:extLst>
                </p:cNvPr>
                <p:cNvSpPr/>
                <p:nvPr/>
              </p:nvSpPr>
              <p:spPr>
                <a:xfrm>
                  <a:off x="7140970" y="1392011"/>
                  <a:ext cx="427930" cy="122464"/>
                </a:xfrm>
                <a:prstGeom prst="rect">
                  <a:avLst/>
                </a:prstGeom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7" name="Rectangle 1026">
                  <a:extLst>
                    <a:ext uri="{FF2B5EF4-FFF2-40B4-BE49-F238E27FC236}">
                      <a16:creationId xmlns:a16="http://schemas.microsoft.com/office/drawing/2014/main" id="{982D4FA5-6A7D-CEEF-B4F4-9994124DAF74}"/>
                    </a:ext>
                  </a:extLst>
                </p:cNvPr>
                <p:cNvSpPr/>
                <p:nvPr/>
              </p:nvSpPr>
              <p:spPr>
                <a:xfrm rot="16200000">
                  <a:off x="6657203" y="1103320"/>
                  <a:ext cx="427930" cy="122464"/>
                </a:xfrm>
                <a:prstGeom prst="rect">
                  <a:avLst/>
                </a:prstGeom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noProof="0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033" name="Straight Connector 1032">
                  <a:extLst>
                    <a:ext uri="{FF2B5EF4-FFF2-40B4-BE49-F238E27FC236}">
                      <a16:creationId xmlns:a16="http://schemas.microsoft.com/office/drawing/2014/main" id="{0E5CDC84-1959-E938-3E02-CE29C61AA2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144494" y="2048513"/>
                  <a:ext cx="0" cy="361891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36" name="Straight Connector 1035">
                  <a:extLst>
                    <a:ext uri="{FF2B5EF4-FFF2-40B4-BE49-F238E27FC236}">
                      <a16:creationId xmlns:a16="http://schemas.microsoft.com/office/drawing/2014/main" id="{89A92D26-DFAD-6BC9-761F-E6694046BE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32616" y="2502494"/>
                  <a:ext cx="238902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38" name="Straight Connector 1037">
                  <a:extLst>
                    <a:ext uri="{FF2B5EF4-FFF2-40B4-BE49-F238E27FC236}">
                      <a16:creationId xmlns:a16="http://schemas.microsoft.com/office/drawing/2014/main" id="{47313994-937C-A9D3-5984-0977172503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74091" y="2569972"/>
                  <a:ext cx="158400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39" name="Straight Connector 1038">
                  <a:extLst>
                    <a:ext uri="{FF2B5EF4-FFF2-40B4-BE49-F238E27FC236}">
                      <a16:creationId xmlns:a16="http://schemas.microsoft.com/office/drawing/2014/main" id="{61ADBC7E-40D1-E7A0-673F-66D55D941D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13591" y="2633500"/>
                  <a:ext cx="79200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41" name="TextBox 1040">
                  <a:extLst>
                    <a:ext uri="{FF2B5EF4-FFF2-40B4-BE49-F238E27FC236}">
                      <a16:creationId xmlns:a16="http://schemas.microsoft.com/office/drawing/2014/main" id="{0D0501D8-635D-2298-DF2F-A50CDDA7DA27}"/>
                    </a:ext>
                  </a:extLst>
                </p:cNvPr>
                <p:cNvSpPr txBox="1"/>
                <p:nvPr/>
              </p:nvSpPr>
              <p:spPr>
                <a:xfrm>
                  <a:off x="7391755" y="1751074"/>
                  <a:ext cx="717578" cy="37147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ctr">
                    <a:lnSpc>
                      <a:spcPct val="105000"/>
                    </a:lnSpc>
                  </a:pPr>
                  <a:r>
                    <a:rPr lang="en-US" sz="1600" noProof="0" dirty="0">
                      <a:solidFill>
                        <a:schemeClr val="tx1"/>
                      </a:solidFill>
                    </a:rPr>
                    <a:t>HV switch</a:t>
                  </a:r>
                </a:p>
              </p:txBody>
            </p:sp>
            <p:sp>
              <p:nvSpPr>
                <p:cNvPr id="1042" name="TextBox 1041">
                  <a:extLst>
                    <a:ext uri="{FF2B5EF4-FFF2-40B4-BE49-F238E27FC236}">
                      <a16:creationId xmlns:a16="http://schemas.microsoft.com/office/drawing/2014/main" id="{C16A6B25-8DC1-C076-AFD3-1C28590F8B57}"/>
                    </a:ext>
                  </a:extLst>
                </p:cNvPr>
                <p:cNvSpPr txBox="1"/>
                <p:nvPr/>
              </p:nvSpPr>
              <p:spPr>
                <a:xfrm>
                  <a:off x="6986433" y="1531047"/>
                  <a:ext cx="737004" cy="37147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ctr">
                    <a:lnSpc>
                      <a:spcPct val="105000"/>
                    </a:lnSpc>
                  </a:pPr>
                  <a:r>
                    <a:rPr lang="en-US" sz="1600" noProof="0" dirty="0">
                      <a:solidFill>
                        <a:schemeClr val="tx1"/>
                      </a:solidFill>
                    </a:rPr>
                    <a:t>R</a:t>
                  </a:r>
                </a:p>
              </p:txBody>
            </p:sp>
            <p:sp>
              <p:nvSpPr>
                <p:cNvPr id="1043" name="TextBox 1042">
                  <a:extLst>
                    <a:ext uri="{FF2B5EF4-FFF2-40B4-BE49-F238E27FC236}">
                      <a16:creationId xmlns:a16="http://schemas.microsoft.com/office/drawing/2014/main" id="{081D9457-04B7-6E61-563D-FEFFB3494FF5}"/>
                    </a:ext>
                  </a:extLst>
                </p:cNvPr>
                <p:cNvSpPr txBox="1"/>
                <p:nvPr/>
              </p:nvSpPr>
              <p:spPr>
                <a:xfrm>
                  <a:off x="6831896" y="972598"/>
                  <a:ext cx="737004" cy="37147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ctr">
                    <a:lnSpc>
                      <a:spcPct val="105000"/>
                    </a:lnSpc>
                  </a:pPr>
                  <a:r>
                    <a:rPr lang="en-US" sz="1600" noProof="0" dirty="0"/>
                    <a:t>2</a:t>
                  </a:r>
                  <a:r>
                    <a:rPr lang="en-US" sz="1600" noProof="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sz="1600" noProof="0" dirty="0" err="1">
                      <a:solidFill>
                        <a:schemeClr val="tx1"/>
                      </a:solidFill>
                    </a:rPr>
                    <a:t>kΩ</a:t>
                  </a:r>
                  <a:endParaRPr lang="en-US" sz="1600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E52B0D0D-54BA-032D-BFEF-D87603E28B74}"/>
                    </a:ext>
                  </a:extLst>
                </p:cNvPr>
                <p:cNvSpPr/>
                <p:nvPr/>
              </p:nvSpPr>
              <p:spPr>
                <a:xfrm>
                  <a:off x="5952067" y="633070"/>
                  <a:ext cx="1256941" cy="250040"/>
                </a:xfrm>
                <a:prstGeom prst="rect">
                  <a:avLst/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noProof="0" dirty="0">
                      <a:solidFill>
                        <a:schemeClr val="tx1"/>
                      </a:solidFill>
                    </a:rPr>
                    <a:t>HV Supply</a:t>
                  </a:r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2BDC5D4-2563-CE4B-3A07-1794C2B00889}"/>
                  </a:ext>
                </a:extLst>
              </p:cNvPr>
              <p:cNvSpPr txBox="1"/>
              <p:nvPr/>
            </p:nvSpPr>
            <p:spPr>
              <a:xfrm>
                <a:off x="6173081" y="1164885"/>
                <a:ext cx="737004" cy="3714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lnSpc>
                    <a:spcPct val="105000"/>
                  </a:lnSpc>
                </a:pPr>
                <a:r>
                  <a:rPr lang="en-US" sz="1600" noProof="0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2F3FD63-04F4-FC05-8711-9C22E346FA20}"/>
                </a:ext>
              </a:extLst>
            </p:cNvPr>
            <p:cNvSpPr txBox="1"/>
            <p:nvPr/>
          </p:nvSpPr>
          <p:spPr>
            <a:xfrm>
              <a:off x="4929352" y="406251"/>
              <a:ext cx="1256941" cy="5355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05000"/>
                </a:lnSpc>
              </a:pPr>
              <a:r>
                <a:rPr lang="en-GB" sz="1600" b="1" dirty="0">
                  <a:solidFill>
                    <a:schemeClr val="accent1"/>
                  </a:solidFill>
                </a:rPr>
                <a:t>Pulse Generator</a:t>
              </a:r>
            </a:p>
          </p:txBody>
        </p:sp>
      </p:grpSp>
      <p:pic>
        <p:nvPicPr>
          <p:cNvPr id="35" name="7511_trimmed_404E6845-1B51-4C01-9FDE-28BA464D0D4A.mp4">
            <a:hlinkClick r:id="" action="ppaction://media"/>
            <a:extLst>
              <a:ext uri="{FF2B5EF4-FFF2-40B4-BE49-F238E27FC236}">
                <a16:creationId xmlns:a16="http://schemas.microsoft.com/office/drawing/2014/main" id="{6DD1445E-56FA-93D4-F1C8-A2E7AAE37B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142" t="40082" r="8232" b="26283"/>
          <a:stretch/>
        </p:blipFill>
        <p:spPr>
          <a:xfrm>
            <a:off x="5351700" y="4577207"/>
            <a:ext cx="6576100" cy="1357868"/>
          </a:xfrm>
          <a:prstGeom prst="rect">
            <a:avLst/>
          </a:prstGeom>
        </p:spPr>
      </p:pic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4A147DB7-4CB6-6F38-FC98-0698E5FF99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4091936" cy="4866481"/>
          </a:xfrm>
        </p:spPr>
        <p:txBody>
          <a:bodyPr/>
          <a:lstStyle/>
          <a:p>
            <a:r>
              <a:rPr lang="en-US" sz="2000" noProof="0" dirty="0">
                <a:cs typeface="Arial" panose="020B0604020202020204" pitchFamily="34" charset="0"/>
              </a:rPr>
              <a:t>Voltage leak (~1 kV) produces glow discharge (~ mA)</a:t>
            </a:r>
          </a:p>
          <a:p>
            <a:endParaRPr lang="en-US" sz="2000" noProof="0" dirty="0">
              <a:cs typeface="Arial" panose="020B0604020202020204" pitchFamily="34" charset="0"/>
            </a:endParaRPr>
          </a:p>
          <a:p>
            <a:pPr marL="504891" lvl="2" indent="-342900"/>
            <a:r>
              <a:rPr lang="en-US" sz="2000" dirty="0">
                <a:cs typeface="Arial" panose="020B0604020202020204" pitchFamily="34" charset="0"/>
              </a:rPr>
              <a:t>Weakly </a:t>
            </a:r>
            <a:r>
              <a:rPr lang="en-US" sz="2000" dirty="0" err="1">
                <a:cs typeface="Arial" panose="020B0604020202020204" pitchFamily="34" charset="0"/>
              </a:rPr>
              <a:t>ionised</a:t>
            </a:r>
            <a:r>
              <a:rPr lang="en-US" sz="2000" dirty="0">
                <a:cs typeface="Arial" panose="020B0604020202020204" pitchFamily="34" charset="0"/>
              </a:rPr>
              <a:t> plasma</a:t>
            </a:r>
            <a:endParaRPr lang="en-US" sz="2000" noProof="0" dirty="0">
              <a:cs typeface="Arial" panose="020B0604020202020204" pitchFamily="34" charset="0"/>
            </a:endParaRPr>
          </a:p>
          <a:p>
            <a:endParaRPr lang="en-US" sz="2000" dirty="0">
              <a:cs typeface="Arial" panose="020B0604020202020204" pitchFamily="34" charset="0"/>
            </a:endParaRPr>
          </a:p>
          <a:p>
            <a:r>
              <a:rPr lang="en-US" sz="2000" dirty="0">
                <a:cs typeface="Arial" panose="020B0604020202020204" pitchFamily="34" charset="0"/>
              </a:rPr>
              <a:t>Pulse generator (8 kV) drives ~100 A through plasma</a:t>
            </a:r>
          </a:p>
          <a:p>
            <a:endParaRPr lang="en-US" sz="2000" noProof="0" dirty="0">
              <a:cs typeface="Arial" panose="020B0604020202020204" pitchFamily="34" charset="0"/>
            </a:endParaRPr>
          </a:p>
          <a:p>
            <a:r>
              <a:rPr lang="en-US" sz="2000" dirty="0">
                <a:cs typeface="Arial" panose="020B0604020202020204" pitchFamily="34" charset="0"/>
              </a:rPr>
              <a:t>Transition from glow to </a:t>
            </a:r>
            <a:r>
              <a:rPr lang="en-US" sz="2000" b="1" noProof="0" dirty="0">
                <a:cs typeface="Arial" panose="020B0604020202020204" pitchFamily="34" charset="0"/>
              </a:rPr>
              <a:t>arc discharge</a:t>
            </a:r>
            <a:r>
              <a:rPr lang="en-US" sz="2000" noProof="0" dirty="0">
                <a:cs typeface="Arial" panose="020B0604020202020204" pitchFamily="34" charset="0"/>
              </a:rPr>
              <a:t> plasma regime</a:t>
            </a:r>
          </a:p>
          <a:p>
            <a:endParaRPr lang="en-US" sz="2000" noProof="0" dirty="0">
              <a:cs typeface="Arial" panose="020B0604020202020204" pitchFamily="34" charset="0"/>
            </a:endParaRPr>
          </a:p>
          <a:p>
            <a:pPr marL="504891" lvl="2" indent="-342900"/>
            <a:r>
              <a:rPr lang="en-US" sz="2000" noProof="0" dirty="0">
                <a:cs typeface="Arial" panose="020B0604020202020204" pitchFamily="34" charset="0"/>
              </a:rPr>
              <a:t>High </a:t>
            </a:r>
            <a:r>
              <a:rPr lang="en-US" sz="2000" noProof="0" dirty="0" err="1">
                <a:cs typeface="Arial" panose="020B0604020202020204" pitchFamily="34" charset="0"/>
              </a:rPr>
              <a:t>ionisation</a:t>
            </a:r>
            <a:r>
              <a:rPr lang="en-US" sz="2000" noProof="0" dirty="0">
                <a:cs typeface="Arial" panose="020B0604020202020204" pitchFamily="34" charset="0"/>
              </a:rPr>
              <a:t> level </a:t>
            </a:r>
            <a:r>
              <a:rPr lang="en-US" sz="2000" noProof="0" dirty="0">
                <a:cs typeface="Arial" panose="020B0604020202020204" pitchFamily="34" charset="0"/>
                <a:sym typeface="Wingdings" panose="05000000000000000000" pitchFamily="2" charset="2"/>
              </a:rPr>
              <a:t> high uniformity</a:t>
            </a:r>
            <a:endParaRPr lang="en-US" sz="2000" noProof="0" dirty="0"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61" name="Graphic 60">
            <a:extLst>
              <a:ext uri="{FF2B5EF4-FFF2-40B4-BE49-F238E27FC236}">
                <a16:creationId xmlns:a16="http://schemas.microsoft.com/office/drawing/2014/main" id="{2638E0E8-4705-7430-949F-93A58856B2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52502" y="531167"/>
            <a:ext cx="4023064" cy="247280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A141622-7649-863C-9276-4C2DD0B73181}"/>
              </a:ext>
            </a:extLst>
          </p:cNvPr>
          <p:cNvSpPr/>
          <p:nvPr/>
        </p:nvSpPr>
        <p:spPr>
          <a:xfrm>
            <a:off x="5350831" y="725794"/>
            <a:ext cx="1687401" cy="165066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F19A57-864C-5305-8B74-9F3E19703DEB}"/>
              </a:ext>
            </a:extLst>
          </p:cNvPr>
          <p:cNvSpPr/>
          <p:nvPr/>
        </p:nvSpPr>
        <p:spPr>
          <a:xfrm>
            <a:off x="7011757" y="1234135"/>
            <a:ext cx="737275" cy="1167487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5370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2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A7C1F-C9EC-6D61-E898-0C1D74268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>
            <a:extLst>
              <a:ext uri="{FF2B5EF4-FFF2-40B4-BE49-F238E27FC236}">
                <a16:creationId xmlns:a16="http://schemas.microsoft.com/office/drawing/2014/main" id="{4F88D6F2-806B-FD51-F54C-8166C65FD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002" r="19318"/>
          <a:stretch/>
        </p:blipFill>
        <p:spPr>
          <a:xfrm>
            <a:off x="280786" y="3552058"/>
            <a:ext cx="4019107" cy="2841644"/>
          </a:xfrm>
          <a:prstGeom prst="rect">
            <a:avLst/>
          </a:prstGeom>
        </p:spPr>
      </p:pic>
      <p:sp>
        <p:nvSpPr>
          <p:cNvPr id="8" name="Title 24">
            <a:extLst>
              <a:ext uri="{FF2B5EF4-FFF2-40B4-BE49-F238E27FC236}">
                <a16:creationId xmlns:a16="http://schemas.microsoft.com/office/drawing/2014/main" id="{AF6BD542-13F6-E954-54CD-619F33CDF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noProof="0" dirty="0">
                <a:cs typeface="Arial" panose="020B0604020202020204" pitchFamily="34" charset="0"/>
              </a:rPr>
              <a:t>High Voltage Pulse Generator</a:t>
            </a:r>
            <a:endParaRPr lang="en-US" sz="3200" b="1" noProof="0" dirty="0">
              <a:cs typeface="Arial" panose="020B0604020202020204" pitchFamily="34" charset="0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FAED6DF-FF63-70FF-36E2-D6B305AA97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4251084" cy="486648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noProof="0" dirty="0">
                <a:cs typeface="Arial" panose="020B0604020202020204" pitchFamily="34" charset="0"/>
              </a:rPr>
              <a:t>Semiconductor-based pulse generator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noProof="0" dirty="0">
                <a:cs typeface="Arial" panose="020B0604020202020204" pitchFamily="34" charset="0"/>
              </a:rPr>
              <a:t>Multi-stage optically isolated trigger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noProof="0" dirty="0">
                <a:cs typeface="Arial" panose="020B0604020202020204" pitchFamily="34" charset="0"/>
              </a:rPr>
              <a:t>Controllable pulse duration 0.5 – 100 </a:t>
            </a:r>
            <a:r>
              <a:rPr lang="en-US" sz="2000" noProof="0" dirty="0" err="1">
                <a:cs typeface="Arial" panose="020B0604020202020204" pitchFamily="34" charset="0"/>
              </a:rPr>
              <a:t>μs</a:t>
            </a:r>
            <a:endParaRPr lang="en-US" dirty="0">
              <a:cs typeface="Arial" panose="020B0604020202020204" pitchFamily="34" charset="0"/>
            </a:endParaRPr>
          </a:p>
          <a:p>
            <a:endParaRPr lang="en-US" dirty="0"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9" name="Content Placeholder 23" descr="A group of small electronic components&#10;&#10;Description automatically generated with medium confidence">
            <a:extLst>
              <a:ext uri="{FF2B5EF4-FFF2-40B4-BE49-F238E27FC236}">
                <a16:creationId xmlns:a16="http://schemas.microsoft.com/office/drawing/2014/main" id="{CC57716C-B3EE-7494-1952-E39516E6EF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404" t="18216" r="12710"/>
          <a:stretch/>
        </p:blipFill>
        <p:spPr>
          <a:xfrm rot="10800000">
            <a:off x="9090449" y="327028"/>
            <a:ext cx="2774525" cy="2213444"/>
          </a:xfrm>
          <a:prstGeom prst="rect">
            <a:avLst/>
          </a:prstGeom>
        </p:spPr>
      </p:pic>
      <p:sp>
        <p:nvSpPr>
          <p:cNvPr id="2" name="Footer Placeholder 7">
            <a:extLst>
              <a:ext uri="{FF2B5EF4-FFF2-40B4-BE49-F238E27FC236}">
                <a16:creationId xmlns:a16="http://schemas.microsoft.com/office/drawing/2014/main" id="{615758D7-8B23-5ACA-70E6-F555BA29EBDA}"/>
              </a:ext>
            </a:extLst>
          </p:cNvPr>
          <p:cNvSpPr txBox="1">
            <a:spLocks/>
          </p:cNvSpPr>
          <p:nvPr/>
        </p:nvSpPr>
        <p:spPr>
          <a:xfrm>
            <a:off x="327025" y="6386514"/>
            <a:ext cx="4177740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Claudia Cobo		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c.cobo@imperial.ac.uk</a:t>
            </a:r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555F8B1B-7042-0BFE-48C8-7F211E5EF2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</p:spPr>
        <p:txBody>
          <a:bodyPr/>
          <a:lstStyle/>
          <a:p>
            <a:r>
              <a:rPr lang="en-US" noProof="0" dirty="0"/>
              <a:t>17</a:t>
            </a:r>
            <a:r>
              <a:rPr lang="en-US" baseline="30000" noProof="0" dirty="0"/>
              <a:t>th</a:t>
            </a:r>
            <a:r>
              <a:rPr lang="en-US" noProof="0" dirty="0"/>
              <a:t> April 2025</a:t>
            </a:r>
          </a:p>
        </p:txBody>
      </p:sp>
      <p:sp>
        <p:nvSpPr>
          <p:cNvPr id="4" name="Slide Number Placeholder 35">
            <a:extLst>
              <a:ext uri="{FF2B5EF4-FFF2-40B4-BE49-F238E27FC236}">
                <a16:creationId xmlns:a16="http://schemas.microsoft.com/office/drawing/2014/main" id="{565CDDED-587B-198F-ED08-CA8384B79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6755" y="6393702"/>
            <a:ext cx="318491" cy="137272"/>
          </a:xfrm>
        </p:spPr>
        <p:txBody>
          <a:bodyPr/>
          <a:lstStyle/>
          <a:p>
            <a:fld id="{CBA53E11-492D-48B3-9F9B-09541CA2A39A}" type="slidenum">
              <a:rPr lang="en-US" noProof="0" smtClean="0"/>
              <a:pPr/>
              <a:t>6</a:t>
            </a:fld>
            <a:endParaRPr lang="en-US" noProof="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3AA18E7-0693-6779-9530-9F1F8973DE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01481" y="3305047"/>
            <a:ext cx="7563494" cy="3088995"/>
          </a:xfrm>
          <a:prstGeom prst="rect">
            <a:avLst/>
          </a:prstGeo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4EFE39E9-D279-356A-A0B6-66DEC223FF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2499" y="1394619"/>
            <a:ext cx="4051003" cy="4866481"/>
          </a:xfrm>
        </p:spPr>
        <p:txBody>
          <a:bodyPr/>
          <a:lstStyle/>
          <a:p>
            <a:r>
              <a:rPr lang="en-US" noProof="0" dirty="0">
                <a:cs typeface="Arial" panose="020B0604020202020204" pitchFamily="34" charset="0"/>
              </a:rPr>
              <a:t>High repetition rate operation tested on resistive-inductive dummy load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noProof="0" dirty="0">
                <a:cs typeface="Arial" panose="020B0604020202020204" pitchFamily="34" charset="0"/>
              </a:rPr>
              <a:t>630 A peak at 500 kHz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noProof="0" dirty="0">
                <a:cs typeface="Arial" panose="020B0604020202020204" pitchFamily="34" charset="0"/>
              </a:rPr>
              <a:t>500 A peak at 1 MHz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&lt; ns jitter</a:t>
            </a:r>
            <a:endParaRPr lang="en-US" noProof="0" dirty="0"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51841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A7652-35BF-7D42-F75B-B2FBBCFE7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77022-BC6E-BB11-A808-467A61273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noProof="0" dirty="0"/>
              <a:t>Discharge Reproducibility</a:t>
            </a: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9F36140F-2FFE-3909-8DE9-EC3EA924F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12" name="Subtitle 23">
            <a:extLst>
              <a:ext uri="{FF2B5EF4-FFF2-40B4-BE49-F238E27FC236}">
                <a16:creationId xmlns:a16="http://schemas.microsoft.com/office/drawing/2014/main" id="{FCB508F9-7F6B-0DF7-3781-8735F9CB369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860245"/>
            <a:ext cx="3598863" cy="371567"/>
          </a:xfrm>
        </p:spPr>
        <p:txBody>
          <a:bodyPr/>
          <a:lstStyle/>
          <a:p>
            <a:r>
              <a:rPr lang="en-US" noProof="0" dirty="0"/>
              <a:t>Argon, 8 kV</a:t>
            </a:r>
          </a:p>
        </p:txBody>
      </p:sp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4838CC23-7123-00E3-BC9E-B11BA68785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97534" y="1181680"/>
            <a:ext cx="3598863" cy="2718706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BE47B9E-5A95-8B0D-3AC8-842AF960A4D1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6740" y="3605163"/>
            <a:ext cx="3600450" cy="2719905"/>
          </a:xfrm>
        </p:spPr>
      </p:pic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C7C4AAE2-DF9D-86DD-242F-D46618C4CFAB}"/>
              </a:ext>
            </a:extLst>
          </p:cNvPr>
          <p:cNvSpPr txBox="1">
            <a:spLocks/>
          </p:cNvSpPr>
          <p:nvPr/>
        </p:nvSpPr>
        <p:spPr>
          <a:xfrm>
            <a:off x="327025" y="6386514"/>
            <a:ext cx="4177740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Claudia Cobo		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c.cobo@imperial.ac.uk</a:t>
            </a:r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298D5B1B-CE22-FBD7-A5EF-C0320798C6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</p:spPr>
        <p:txBody>
          <a:bodyPr/>
          <a:lstStyle/>
          <a:p>
            <a:r>
              <a:rPr lang="en-US" noProof="0" dirty="0"/>
              <a:t>17</a:t>
            </a:r>
            <a:r>
              <a:rPr lang="en-US" baseline="30000" noProof="0" dirty="0"/>
              <a:t>th</a:t>
            </a:r>
            <a:r>
              <a:rPr lang="en-US" noProof="0" dirty="0"/>
              <a:t> April 2025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DFD4090-CC59-A279-9BFF-777606E383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62176" t="4512" r="13440" b="78962"/>
          <a:stretch/>
        </p:blipFill>
        <p:spPr>
          <a:xfrm>
            <a:off x="6314919" y="1406892"/>
            <a:ext cx="1054583" cy="523096"/>
          </a:xfrm>
          <a:prstGeom prst="rect">
            <a:avLst/>
          </a:prstGeom>
        </p:spPr>
      </p:pic>
      <p:pic>
        <p:nvPicPr>
          <p:cNvPr id="9" name="Content Placeholder 1056">
            <a:extLst>
              <a:ext uri="{FF2B5EF4-FFF2-40B4-BE49-F238E27FC236}">
                <a16:creationId xmlns:a16="http://schemas.microsoft.com/office/drawing/2014/main" id="{3D651DC1-484C-FE97-C56B-F40F29C803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66544" y="1231812"/>
            <a:ext cx="3598863" cy="2718706"/>
          </a:xfrm>
          <a:prstGeom prst="rect">
            <a:avLst/>
          </a:prstGeom>
        </p:spPr>
      </p:pic>
      <p:pic>
        <p:nvPicPr>
          <p:cNvPr id="10" name="Content Placeholder 1060">
            <a:extLst>
              <a:ext uri="{FF2B5EF4-FFF2-40B4-BE49-F238E27FC236}">
                <a16:creationId xmlns:a16="http://schemas.microsoft.com/office/drawing/2014/main" id="{D6DD0E9C-A43F-B8C7-9C8F-A00B98237D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65750" y="3655295"/>
            <a:ext cx="3600450" cy="2719905"/>
          </a:xfrm>
          <a:prstGeom prst="rect">
            <a:avLst/>
          </a:prstGeom>
        </p:spPr>
      </p:pic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F80984E6-AFC0-B3B4-B1F9-D3FFA86F0AB1}"/>
              </a:ext>
            </a:extLst>
          </p:cNvPr>
          <p:cNvSpPr txBox="1">
            <a:spLocks/>
          </p:cNvSpPr>
          <p:nvPr/>
        </p:nvSpPr>
        <p:spPr>
          <a:xfrm>
            <a:off x="326232" y="1394619"/>
            <a:ext cx="3600000" cy="48664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61991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84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5975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3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6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18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1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Microsecond-level jitter of 330 A discharge</a:t>
            </a:r>
          </a:p>
          <a:p>
            <a:pPr marL="504891" lvl="2" indent="-342900"/>
            <a:r>
              <a:rPr lang="en-US" sz="2000" dirty="0"/>
              <a:t>Jitter worsens at lower pressures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2000" dirty="0"/>
              <a:t>Reduced jitter by increasing discharge current</a:t>
            </a:r>
          </a:p>
          <a:p>
            <a:pPr marL="504891" lvl="2" indent="-342900"/>
            <a:r>
              <a:rPr lang="en-GB" sz="2000" dirty="0"/>
              <a:t>5</a:t>
            </a:r>
            <a:r>
              <a:rPr lang="en-US" sz="2000" dirty="0"/>
              <a:t>× decrease with 500 A discharge</a:t>
            </a:r>
            <a:endParaRPr lang="en-GB" sz="2000" dirty="0"/>
          </a:p>
        </p:txBody>
      </p:sp>
      <p:sp>
        <p:nvSpPr>
          <p:cNvPr id="18" name="Subtitle 23">
            <a:extLst>
              <a:ext uri="{FF2B5EF4-FFF2-40B4-BE49-F238E27FC236}">
                <a16:creationId xmlns:a16="http://schemas.microsoft.com/office/drawing/2014/main" id="{7E4105B0-B885-512F-E71B-12D0C61F992C}"/>
              </a:ext>
            </a:extLst>
          </p:cNvPr>
          <p:cNvSpPr txBox="1">
            <a:spLocks/>
          </p:cNvSpPr>
          <p:nvPr/>
        </p:nvSpPr>
        <p:spPr>
          <a:xfrm>
            <a:off x="4297534" y="860245"/>
            <a:ext cx="3598863" cy="3715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65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kern="1200">
                <a:solidFill>
                  <a:schemeClr val="accent3"/>
                </a:solidFill>
                <a:latin typeface="+mn-lt"/>
                <a:ea typeface="Inter Medium" panose="02000503000000020004" pitchFamily="2" charset="0"/>
                <a:cs typeface="+mn-cs"/>
              </a:defRPr>
            </a:lvl1pPr>
            <a:lvl2pPr marL="342882" indent="0" algn="ctr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685765" indent="0" algn="ctr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7" indent="0" algn="ctr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0" indent="0" algn="ctr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2" indent="0" algn="ctr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5" indent="0" algn="ctr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77" indent="0" algn="ctr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0" indent="0" algn="ctr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330 A (R = 22 </a:t>
            </a:r>
            <a:r>
              <a:rPr lang="en-US" noProof="0" dirty="0" err="1"/>
              <a:t>Ω</a:t>
            </a:r>
            <a:r>
              <a:rPr lang="en-US" noProof="0" dirty="0"/>
              <a:t>)</a:t>
            </a:r>
            <a:endParaRPr lang="en-US" dirty="0"/>
          </a:p>
        </p:txBody>
      </p:sp>
      <p:sp>
        <p:nvSpPr>
          <p:cNvPr id="19" name="Subtitle 23">
            <a:extLst>
              <a:ext uri="{FF2B5EF4-FFF2-40B4-BE49-F238E27FC236}">
                <a16:creationId xmlns:a16="http://schemas.microsoft.com/office/drawing/2014/main" id="{21B13355-7D81-34F5-FB41-26F549B95936}"/>
              </a:ext>
            </a:extLst>
          </p:cNvPr>
          <p:cNvSpPr txBox="1">
            <a:spLocks/>
          </p:cNvSpPr>
          <p:nvPr/>
        </p:nvSpPr>
        <p:spPr>
          <a:xfrm>
            <a:off x="8265750" y="860245"/>
            <a:ext cx="3598863" cy="3715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65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kern="1200">
                <a:solidFill>
                  <a:schemeClr val="accent3"/>
                </a:solidFill>
                <a:latin typeface="+mn-lt"/>
                <a:ea typeface="Inter Medium" panose="02000503000000020004" pitchFamily="2" charset="0"/>
                <a:cs typeface="+mn-cs"/>
              </a:defRPr>
            </a:lvl1pPr>
            <a:lvl2pPr marL="342882" indent="0" algn="ctr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685765" indent="0" algn="ctr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7" indent="0" algn="ctr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0" indent="0" algn="ctr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2" indent="0" algn="ctr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5" indent="0" algn="ctr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77" indent="0" algn="ctr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0" indent="0" algn="ctr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500 A (R = 15 </a:t>
            </a:r>
            <a:r>
              <a:rPr lang="en-US" noProof="0" dirty="0" err="1"/>
              <a:t>Ω</a:t>
            </a:r>
            <a:r>
              <a:rPr lang="en-US" noProof="0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0555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8DCE5-6FBE-EBEA-A13A-AFC4F9DF4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noProof="0" dirty="0"/>
              <a:t>Longitudinal Interferometry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78DF17-4472-68C6-BB54-AE81FCE5A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6B401-36F1-4153-88C6-958E6567F434}" type="slidenum">
              <a:rPr lang="en-US" noProof="0" smtClean="0"/>
              <a:t>8</a:t>
            </a:fld>
            <a:endParaRPr lang="en-US" noProof="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5086BD6-056C-109F-C898-7AC31BF3FD58}"/>
              </a:ext>
            </a:extLst>
          </p:cNvPr>
          <p:cNvGrpSpPr/>
          <p:nvPr/>
        </p:nvGrpSpPr>
        <p:grpSpPr>
          <a:xfrm>
            <a:off x="1274653" y="2237704"/>
            <a:ext cx="10613164" cy="3280674"/>
            <a:chOff x="782769" y="4072391"/>
            <a:chExt cx="8434092" cy="251779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DA63BF1-AFAE-B02E-AF8D-4B50CB1075B2}"/>
                </a:ext>
              </a:extLst>
            </p:cNvPr>
            <p:cNvSpPr/>
            <p:nvPr/>
          </p:nvSpPr>
          <p:spPr>
            <a:xfrm rot="5400000" flipH="1">
              <a:off x="3976547" y="2878443"/>
              <a:ext cx="188629" cy="6576186"/>
            </a:xfrm>
            <a:prstGeom prst="rect">
              <a:avLst/>
            </a:prstGeom>
            <a:solidFill>
              <a:srgbClr val="FF26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38ADDA8-3E11-3A6C-A4A3-0AF719BB4A41}"/>
                </a:ext>
              </a:extLst>
            </p:cNvPr>
            <p:cNvSpPr/>
            <p:nvPr/>
          </p:nvSpPr>
          <p:spPr>
            <a:xfrm rot="5400000" flipH="1">
              <a:off x="4870933" y="2430305"/>
              <a:ext cx="188629" cy="5760000"/>
            </a:xfrm>
            <a:prstGeom prst="rect">
              <a:avLst/>
            </a:prstGeom>
            <a:solidFill>
              <a:srgbClr val="FF26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2BB07BC-2E60-6BD3-4CBF-076EB05A84D0}"/>
                </a:ext>
              </a:extLst>
            </p:cNvPr>
            <p:cNvSpPr/>
            <p:nvPr/>
          </p:nvSpPr>
          <p:spPr>
            <a:xfrm flipH="1">
              <a:off x="7168155" y="4460852"/>
              <a:ext cx="190800" cy="1800000"/>
            </a:xfrm>
            <a:prstGeom prst="rect">
              <a:avLst/>
            </a:prstGeom>
            <a:solidFill>
              <a:srgbClr val="FF26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3" name="Triangle 86">
              <a:extLst>
                <a:ext uri="{FF2B5EF4-FFF2-40B4-BE49-F238E27FC236}">
                  <a16:creationId xmlns:a16="http://schemas.microsoft.com/office/drawing/2014/main" id="{669710B1-88E8-8BA8-BDED-CD6BBBEDE324}"/>
                </a:ext>
              </a:extLst>
            </p:cNvPr>
            <p:cNvSpPr/>
            <p:nvPr/>
          </p:nvSpPr>
          <p:spPr>
            <a:xfrm rot="5400000" flipH="1">
              <a:off x="8289848" y="4770304"/>
              <a:ext cx="190799" cy="1080000"/>
            </a:xfrm>
            <a:prstGeom prst="triangle">
              <a:avLst/>
            </a:prstGeom>
            <a:solidFill>
              <a:srgbClr val="FF26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57E556C5-2C33-9480-DD9B-16EAB83B45CE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6984912" y="5142441"/>
              <a:ext cx="720000" cy="20574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6" name="Triangle 89">
              <a:extLst>
                <a:ext uri="{FF2B5EF4-FFF2-40B4-BE49-F238E27FC236}">
                  <a16:creationId xmlns:a16="http://schemas.microsoft.com/office/drawing/2014/main" id="{F633A65D-BE6F-3F1B-1B11-31E43EA3854E}"/>
                </a:ext>
              </a:extLst>
            </p:cNvPr>
            <p:cNvSpPr/>
            <p:nvPr/>
          </p:nvSpPr>
          <p:spPr>
            <a:xfrm rot="16200000" flipH="1" flipV="1">
              <a:off x="8609197" y="5101649"/>
              <a:ext cx="214792" cy="417310"/>
            </a:xfrm>
            <a:prstGeom prst="triangl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1709D53-3E00-6274-2ABC-79D13B52B066}"/>
                </a:ext>
              </a:extLst>
            </p:cNvPr>
            <p:cNvSpPr txBox="1"/>
            <p:nvPr/>
          </p:nvSpPr>
          <p:spPr>
            <a:xfrm flipH="1">
              <a:off x="8136860" y="4685849"/>
              <a:ext cx="1080001" cy="496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noProof="0" dirty="0"/>
                <a:t>CMOS sensor</a:t>
              </a:r>
            </a:p>
          </p:txBody>
        </p:sp>
        <p:sp>
          <p:nvSpPr>
            <p:cNvPr id="78" name="Triangle 92">
              <a:extLst>
                <a:ext uri="{FF2B5EF4-FFF2-40B4-BE49-F238E27FC236}">
                  <a16:creationId xmlns:a16="http://schemas.microsoft.com/office/drawing/2014/main" id="{09F7E737-9E3C-18BC-BD18-B232F3DA46A0}"/>
                </a:ext>
              </a:extLst>
            </p:cNvPr>
            <p:cNvSpPr/>
            <p:nvPr/>
          </p:nvSpPr>
          <p:spPr>
            <a:xfrm rot="10800000" flipH="1" flipV="1">
              <a:off x="7156159" y="4072391"/>
              <a:ext cx="214792" cy="417310"/>
            </a:xfrm>
            <a:prstGeom prst="triangl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BA820A0F-8FC5-65DD-3DCB-EB5DFB23D63B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6962113" y="6134438"/>
              <a:ext cx="720000" cy="20574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C97796FE-5E84-D412-BA62-6003673F4385}"/>
                </a:ext>
              </a:extLst>
            </p:cNvPr>
            <p:cNvSpPr/>
            <p:nvPr/>
          </p:nvSpPr>
          <p:spPr>
            <a:xfrm flipH="1">
              <a:off x="2170471" y="5214904"/>
              <a:ext cx="190800" cy="1045948"/>
            </a:xfrm>
            <a:prstGeom prst="rect">
              <a:avLst/>
            </a:prstGeom>
            <a:solidFill>
              <a:srgbClr val="FF26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0F2F3DD6-BE10-BAD3-9E50-223AF47A5777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821876" y="6127306"/>
              <a:ext cx="720000" cy="20574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4A095A5C-B5D1-AF46-376F-26D187CF4839}"/>
                </a:ext>
              </a:extLst>
            </p:cNvPr>
            <p:cNvSpPr/>
            <p:nvPr/>
          </p:nvSpPr>
          <p:spPr>
            <a:xfrm rot="16200000" flipH="1">
              <a:off x="7537996" y="5229783"/>
              <a:ext cx="678581" cy="183254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C07FEAF6-6BA8-D73E-C9FD-3913C1ABC2A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1835835" y="5135348"/>
              <a:ext cx="720000" cy="20574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2826A91D-8DCB-DCD4-5F23-9C90CA5DB48F}"/>
                </a:ext>
              </a:extLst>
            </p:cNvPr>
            <p:cNvSpPr/>
            <p:nvPr/>
          </p:nvSpPr>
          <p:spPr>
            <a:xfrm>
              <a:off x="3444581" y="5163746"/>
              <a:ext cx="2827867" cy="29311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noProof="0" dirty="0"/>
                <a:t>Plasma tube</a:t>
              </a:r>
            </a:p>
          </p:txBody>
        </p:sp>
      </p:grpSp>
      <p:sp>
        <p:nvSpPr>
          <p:cNvPr id="98" name="Text Placeholder 3">
            <a:extLst>
              <a:ext uri="{FF2B5EF4-FFF2-40B4-BE49-F238E27FC236}">
                <a16:creationId xmlns:a16="http://schemas.microsoft.com/office/drawing/2014/main" id="{61B3B70D-25F4-FFC8-B283-D0E453A27FAB}"/>
              </a:ext>
            </a:extLst>
          </p:cNvPr>
          <p:cNvSpPr txBox="1">
            <a:spLocks/>
          </p:cNvSpPr>
          <p:nvPr/>
        </p:nvSpPr>
        <p:spPr>
          <a:xfrm>
            <a:off x="325799" y="1394619"/>
            <a:ext cx="11577699" cy="4866481"/>
          </a:xfrm>
          <a:prstGeom prst="rect">
            <a:avLst/>
          </a:prstGeom>
        </p:spPr>
        <p:txBody>
          <a:bodyPr/>
          <a:lstStyle>
            <a:lvl1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61991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84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5975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3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6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18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1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noProof="0" dirty="0">
                <a:cs typeface="Arial" panose="020B0604020202020204" pitchFamily="34" charset="0"/>
              </a:rPr>
              <a:t>Mach-Zehnder interferometer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noProof="0" dirty="0">
                <a:cs typeface="Arial" panose="020B0604020202020204" pitchFamily="34" charset="0"/>
              </a:rPr>
              <a:t>Longitudinally-integrated density measurement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noProof="0" dirty="0">
                <a:cs typeface="Arial" panose="020B0604020202020204" pitchFamily="34" charset="0"/>
              </a:rPr>
              <a:t>Transversely resolved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noProof="0" dirty="0">
                <a:cs typeface="Arial" panose="020B0604020202020204" pitchFamily="34" charset="0"/>
              </a:rPr>
              <a:t>Time scan possible by varying laser – discharge timing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4B042FB-2F6D-7FC9-E120-0216719D256A}"/>
              </a:ext>
            </a:extLst>
          </p:cNvPr>
          <p:cNvSpPr txBox="1"/>
          <p:nvPr/>
        </p:nvSpPr>
        <p:spPr>
          <a:xfrm flipH="1">
            <a:off x="114461" y="3586339"/>
            <a:ext cx="13669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noProof="0" dirty="0" err="1"/>
              <a:t>Fibre</a:t>
            </a:r>
            <a:r>
              <a:rPr lang="en-US" sz="1600" noProof="0" dirty="0"/>
              <a:t> laser</a:t>
            </a:r>
          </a:p>
          <a:p>
            <a:r>
              <a:rPr lang="en-US" sz="1600" noProof="0" dirty="0"/>
              <a:t>   500 </a:t>
            </a:r>
            <a:r>
              <a:rPr lang="en-US" sz="1600" noProof="0" dirty="0" err="1">
                <a:cs typeface="Arial" panose="020B0604020202020204" pitchFamily="34" charset="0"/>
              </a:rPr>
              <a:t>μ</a:t>
            </a:r>
            <a:r>
              <a:rPr lang="en-US" sz="1600" noProof="0" dirty="0" err="1"/>
              <a:t>J</a:t>
            </a:r>
            <a:endParaRPr lang="en-US" sz="1600" noProof="0" dirty="0"/>
          </a:p>
          <a:p>
            <a:r>
              <a:rPr lang="en-US" sz="1600" noProof="0" dirty="0"/>
              <a:t>   100 ns</a:t>
            </a:r>
          </a:p>
          <a:p>
            <a:r>
              <a:rPr lang="en-US" sz="1600" noProof="0" dirty="0"/>
              <a:t>   1064 nm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FB218867-C18E-60A1-A922-47081D9FBBC8}"/>
              </a:ext>
            </a:extLst>
          </p:cNvPr>
          <p:cNvSpPr/>
          <p:nvPr/>
        </p:nvSpPr>
        <p:spPr>
          <a:xfrm>
            <a:off x="288501" y="4711259"/>
            <a:ext cx="1136156" cy="4792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noProof="0" dirty="0">
              <a:solidFill>
                <a:schemeClr val="bg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E3608C7-E579-F797-0D54-078207EA45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1" t="10128" r="6203" b="7080"/>
          <a:stretch/>
        </p:blipFill>
        <p:spPr bwMode="auto">
          <a:xfrm>
            <a:off x="10378761" y="4305823"/>
            <a:ext cx="1614575" cy="159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5951F0-D237-AD07-4F17-E045B999EF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247" t="12359" r="37529" b="60414"/>
          <a:stretch/>
        </p:blipFill>
        <p:spPr>
          <a:xfrm>
            <a:off x="10399931" y="4339282"/>
            <a:ext cx="1518663" cy="1529818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4CE99-7428-55DC-97BB-B7A1A52E6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</p:spPr>
        <p:txBody>
          <a:bodyPr/>
          <a:lstStyle/>
          <a:p>
            <a:r>
              <a:rPr lang="en-US" noProof="0" dirty="0"/>
              <a:t>17</a:t>
            </a:r>
            <a:r>
              <a:rPr lang="en-US" baseline="30000" noProof="0" dirty="0"/>
              <a:t>th</a:t>
            </a:r>
            <a:r>
              <a:rPr lang="en-US" noProof="0" dirty="0"/>
              <a:t> April 2025</a:t>
            </a:r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8353C572-12F2-041E-8235-3306EBBB5191}"/>
              </a:ext>
            </a:extLst>
          </p:cNvPr>
          <p:cNvSpPr txBox="1">
            <a:spLocks/>
          </p:cNvSpPr>
          <p:nvPr/>
        </p:nvSpPr>
        <p:spPr>
          <a:xfrm>
            <a:off x="327025" y="6386514"/>
            <a:ext cx="4177740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Claudia Cobo		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c.cobo@imperial.ac.uk</a:t>
            </a:r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3F9082-7A1E-9CAC-0F4B-A6A8F03C9031}"/>
              </a:ext>
            </a:extLst>
          </p:cNvPr>
          <p:cNvSpPr txBox="1"/>
          <p:nvPr/>
        </p:nvSpPr>
        <p:spPr>
          <a:xfrm flipH="1">
            <a:off x="7950763" y="2222169"/>
            <a:ext cx="1359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noProof="0" dirty="0"/>
              <a:t>Photodiode</a:t>
            </a:r>
          </a:p>
        </p:txBody>
      </p:sp>
    </p:spTree>
    <p:extLst>
      <p:ext uri="{BB962C8B-B14F-4D97-AF65-F5344CB8AC3E}">
        <p14:creationId xmlns:p14="http://schemas.microsoft.com/office/powerpoint/2010/main" val="283899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F4CDE-FB97-A888-9E57-4724BB856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ED17147E-DAB2-2B10-9285-61CE153FF4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1417" y="1405274"/>
            <a:ext cx="10069166" cy="394452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678DCA-D1C5-85E3-60E5-99DEBED5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noProof="0" dirty="0"/>
              <a:t>Plasma Current Scan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9A115-836C-087A-0FCC-CB66FD9F6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6B401-36F1-4153-88C6-958E6567F434}" type="slidenum">
              <a:rPr lang="en-US" noProof="0" smtClean="0"/>
              <a:t>9</a:t>
            </a:fld>
            <a:endParaRPr lang="en-US" noProof="0" dirty="0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CF98F7A6-1096-8825-6B0C-F617CD98E009}"/>
              </a:ext>
            </a:extLst>
          </p:cNvPr>
          <p:cNvSpPr txBox="1">
            <a:spLocks/>
          </p:cNvSpPr>
          <p:nvPr/>
        </p:nvSpPr>
        <p:spPr>
          <a:xfrm>
            <a:off x="327025" y="6386514"/>
            <a:ext cx="4177740" cy="13727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l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>
                <a:latin typeface="Arial" panose="020B0604020202020204" pitchFamily="34" charset="0"/>
                <a:cs typeface="Arial" panose="020B0604020202020204" pitchFamily="34" charset="0"/>
              </a:rPr>
              <a:t>Claudia Cobo		</a:t>
            </a:r>
            <a:r>
              <a:rPr lang="en-US" noProof="0" dirty="0" err="1">
                <a:latin typeface="Arial" panose="020B0604020202020204" pitchFamily="34" charset="0"/>
                <a:cs typeface="Arial" panose="020B0604020202020204" pitchFamily="34" charset="0"/>
              </a:rPr>
              <a:t>c.cobo@imperial.ac.uk</a:t>
            </a:r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ontent Placeholder 7">
            <a:extLst>
              <a:ext uri="{FF2B5EF4-FFF2-40B4-BE49-F238E27FC236}">
                <a16:creationId xmlns:a16="http://schemas.microsoft.com/office/drawing/2014/main" id="{E5E2A39D-48A6-D795-3337-46807A517790}"/>
              </a:ext>
            </a:extLst>
          </p:cNvPr>
          <p:cNvSpPr txBox="1">
            <a:spLocks/>
          </p:cNvSpPr>
          <p:nvPr/>
        </p:nvSpPr>
        <p:spPr>
          <a:xfrm>
            <a:off x="325800" y="5585674"/>
            <a:ext cx="11540763" cy="6754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61991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84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5975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3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6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18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1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0" dirty="0"/>
              <a:t>Peak densities ~ 10</a:t>
            </a:r>
            <a:r>
              <a:rPr lang="en-US" baseline="30000" dirty="0"/>
              <a:t>21</a:t>
            </a:r>
            <a:r>
              <a:rPr lang="en-US" noProof="0" dirty="0"/>
              <a:t> m</a:t>
            </a:r>
            <a:r>
              <a:rPr lang="en-US" baseline="30000" noProof="0" dirty="0"/>
              <a:t>–3</a:t>
            </a:r>
            <a:r>
              <a:rPr lang="en-US" noProof="0" dirty="0"/>
              <a:t> </a:t>
            </a:r>
            <a:r>
              <a:rPr lang="en-US" noProof="0" dirty="0">
                <a:sym typeface="Wingdings" pitchFamily="2" charset="2"/>
              </a:rPr>
              <a:t> 30% </a:t>
            </a:r>
            <a:r>
              <a:rPr lang="en-US" noProof="0" dirty="0" err="1">
                <a:sym typeface="Wingdings" pitchFamily="2" charset="2"/>
              </a:rPr>
              <a:t>ionisation</a:t>
            </a:r>
            <a:endParaRPr lang="en-US" noProof="0" dirty="0">
              <a:cs typeface="Arial" panose="020B0604020202020204" pitchFamily="34" charset="0"/>
            </a:endParaRPr>
          </a:p>
          <a:p>
            <a:r>
              <a:rPr lang="en-US" noProof="0" dirty="0">
                <a:cs typeface="Arial" panose="020B0604020202020204" pitchFamily="34" charset="0"/>
              </a:rPr>
              <a:t>Plasma density (</a:t>
            </a:r>
            <a:r>
              <a:rPr lang="en-US" noProof="0" dirty="0" err="1">
                <a:cs typeface="Arial" panose="020B0604020202020204" pitchFamily="34" charset="0"/>
              </a:rPr>
              <a:t>ionisation</a:t>
            </a:r>
            <a:r>
              <a:rPr lang="en-US" noProof="0" dirty="0">
                <a:cs typeface="Arial" panose="020B0604020202020204" pitchFamily="34" charset="0"/>
              </a:rPr>
              <a:t> fraction) increases with current</a:t>
            </a:r>
          </a:p>
        </p:txBody>
      </p:sp>
      <p:sp>
        <p:nvSpPr>
          <p:cNvPr id="39" name="Date Placeholder 4">
            <a:extLst>
              <a:ext uri="{FF2B5EF4-FFF2-40B4-BE49-F238E27FC236}">
                <a16:creationId xmlns:a16="http://schemas.microsoft.com/office/drawing/2014/main" id="{8BAB1743-7C8C-3694-4F68-0003F92909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</p:spPr>
        <p:txBody>
          <a:bodyPr/>
          <a:lstStyle/>
          <a:p>
            <a:r>
              <a:rPr lang="en-US" noProof="0" dirty="0"/>
              <a:t>17</a:t>
            </a:r>
            <a:r>
              <a:rPr lang="en-US" baseline="30000" noProof="0" dirty="0"/>
              <a:t>th</a:t>
            </a:r>
            <a:r>
              <a:rPr lang="en-US" noProof="0" dirty="0"/>
              <a:t> April 2025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9D7B211-FE7A-0CCA-74DC-796AB4164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034411"/>
              </p:ext>
            </p:extLst>
          </p:nvPr>
        </p:nvGraphicFramePr>
        <p:xfrm>
          <a:off x="9372016" y="163561"/>
          <a:ext cx="2630663" cy="1005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46518">
                  <a:extLst>
                    <a:ext uri="{9D8B030D-6E8A-4147-A177-3AD203B41FA5}">
                      <a16:colId xmlns:a16="http://schemas.microsoft.com/office/drawing/2014/main" val="810235020"/>
                    </a:ext>
                  </a:extLst>
                </a:gridCol>
                <a:gridCol w="1284145">
                  <a:extLst>
                    <a:ext uri="{9D8B030D-6E8A-4147-A177-3AD203B41FA5}">
                      <a16:colId xmlns:a16="http://schemas.microsoft.com/office/drawing/2014/main" val="1559740199"/>
                    </a:ext>
                  </a:extLst>
                </a:gridCol>
              </a:tblGrid>
              <a:tr h="257065"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851274"/>
                  </a:ext>
                </a:extLst>
              </a:tr>
              <a:tr h="257065"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 mbar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91323"/>
                  </a:ext>
                </a:extLst>
              </a:tr>
              <a:tr h="284329"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Laser timing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 </a:t>
                      </a:r>
                      <a:r>
                        <a:rPr lang="en-US" noProof="0" dirty="0" err="1"/>
                        <a:t>μs</a:t>
                      </a:r>
                      <a:endParaRPr lang="en-US" sz="16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527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217543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ICL PPT Theme">
  <a:themeElements>
    <a:clrScheme name="Imperial colour theme">
      <a:dk1>
        <a:sysClr val="windowText" lastClr="000000"/>
      </a:dk1>
      <a:lt1>
        <a:sysClr val="window" lastClr="FFFFFF"/>
      </a:lt1>
      <a:dk2>
        <a:srgbClr val="000080"/>
      </a:dk2>
      <a:lt2>
        <a:srgbClr val="F5F5F5"/>
      </a:lt2>
      <a:accent1>
        <a:srgbClr val="0000CD"/>
      </a:accent1>
      <a:accent2>
        <a:srgbClr val="C71585"/>
      </a:accent2>
      <a:accent3>
        <a:srgbClr val="7B68EE"/>
      </a:accent3>
      <a:accent4>
        <a:srgbClr val="FF0000"/>
      </a:accent4>
      <a:accent5>
        <a:srgbClr val="FF4500"/>
      </a:accent5>
      <a:accent6>
        <a:srgbClr val="006400"/>
      </a:accent6>
      <a:hlink>
        <a:srgbClr val="000080"/>
      </a:hlink>
      <a:folHlink>
        <a:srgbClr val="C71585"/>
      </a:folHlink>
    </a:clrScheme>
    <a:fontScheme name="Imperial Sans font theme">
      <a:majorFont>
        <a:latin typeface="Imperial Sans Text Semibold"/>
        <a:ea typeface=""/>
        <a:cs typeface=""/>
      </a:majorFont>
      <a:minorFont>
        <a:latin typeface="Imperial Sans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05000"/>
          </a:lnSpc>
          <a:defRPr sz="1600" dirty="0">
            <a:solidFill>
              <a:schemeClr val="tx1"/>
            </a:solidFill>
          </a:defRPr>
        </a:defPPr>
      </a:lstStyle>
    </a:txDef>
  </a:objectDefaults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ICL_PowerPoint 16_9 template.potx" id="{FC6A7385-02D5-45C5-BC81-F9BF7D36211D}" vid="{B7F9A338-07DC-4150-84C9-0DA5C0584E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4d26b55-6f74-4dea-9b46-d20234c939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5310ED92EAFA4DA2D3D4828AE879B5" ma:contentTypeVersion="15" ma:contentTypeDescription="Create a new document." ma:contentTypeScope="" ma:versionID="eec2f441e24345068650d84b85de7954">
  <xsd:schema xmlns:xsd="http://www.w3.org/2001/XMLSchema" xmlns:xs="http://www.w3.org/2001/XMLSchema" xmlns:p="http://schemas.microsoft.com/office/2006/metadata/properties" xmlns:ns3="e4d26b55-6f74-4dea-9b46-d20234c939b7" xmlns:ns4="d8b81a42-3e63-4f70-99d8-45bdbc14e840" targetNamespace="http://schemas.microsoft.com/office/2006/metadata/properties" ma:root="true" ma:fieldsID="eb34d92014b925fea914d405ebe42c6d" ns3:_="" ns4:_="">
    <xsd:import namespace="e4d26b55-6f74-4dea-9b46-d20234c939b7"/>
    <xsd:import namespace="d8b81a42-3e63-4f70-99d8-45bdbc14e84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d26b55-6f74-4dea-9b46-d20234c939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Location" ma:index="14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b81a42-3e63-4f70-99d8-45bdbc14e84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699C8E-4695-4D58-99A2-FFD29AA1C571}">
  <ds:schemaRefs>
    <ds:schemaRef ds:uri="d8b81a42-3e63-4f70-99d8-45bdbc14e840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e4d26b55-6f74-4dea-9b46-d20234c939b7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1891E82-2BEB-4ACE-8617-70413B34D0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7C5BE4-634F-40A9-A9B6-A02CB9081C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d26b55-6f74-4dea-9b46-d20234c939b7"/>
    <ds:schemaRef ds:uri="d8b81a42-3e63-4f70-99d8-45bdbc14e8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Imperial_PowerPoint 16_9 template</Template>
  <TotalTime>0</TotalTime>
  <Words>1153</Words>
  <Application>Microsoft Office PowerPoint</Application>
  <PresentationFormat>Widescreen</PresentationFormat>
  <Paragraphs>294</Paragraphs>
  <Slides>16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Aptos</vt:lpstr>
      <vt:lpstr>Arial</vt:lpstr>
      <vt:lpstr>Imperial Sans Text</vt:lpstr>
      <vt:lpstr>Imperial Sans Text Medium</vt:lpstr>
      <vt:lpstr>Imperial Sans Text Semibold</vt:lpstr>
      <vt:lpstr>Inter Medium</vt:lpstr>
      <vt:lpstr>Wingdings</vt:lpstr>
      <vt:lpstr>ICL PPT Theme</vt:lpstr>
      <vt:lpstr>Diagnosing a metre-scale plasma discharge for plasma wakefield acceleration</vt:lpstr>
      <vt:lpstr>Scalable Plasma Sources</vt:lpstr>
      <vt:lpstr>Discharge Plasma Source at AWAKE</vt:lpstr>
      <vt:lpstr>Discharge Plasma Source at ICL</vt:lpstr>
      <vt:lpstr>Plasma Formation</vt:lpstr>
      <vt:lpstr>High Voltage Pulse Generator</vt:lpstr>
      <vt:lpstr>Discharge Reproducibility</vt:lpstr>
      <vt:lpstr>Longitudinal Interferometry</vt:lpstr>
      <vt:lpstr>Plasma Current Scan</vt:lpstr>
      <vt:lpstr>Plasma Channel Evolution</vt:lpstr>
      <vt:lpstr>Plasma Channel Evolution</vt:lpstr>
      <vt:lpstr>Plasma Density Evolution</vt:lpstr>
      <vt:lpstr>Plasma Density Evolution</vt:lpstr>
      <vt:lpstr>Plasma Emission Spectroscopy</vt:lpstr>
      <vt:lpstr>Plasma Emission Spectroscopy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Claudia Cobo</dc:creator>
  <cp:lastModifiedBy>Cobo, Claudia C</cp:lastModifiedBy>
  <cp:revision>129</cp:revision>
  <dcterms:created xsi:type="dcterms:W3CDTF">2024-10-14T16:31:59Z</dcterms:created>
  <dcterms:modified xsi:type="dcterms:W3CDTF">2025-04-17T07:05:31Z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0x010100335310ED92EAFA4DA2D3D4828AE879B5</vt:lpwstr>
  </property>
</Properties>
</file>