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64"/>
    <p:restoredTop sz="94671"/>
  </p:normalViewPr>
  <p:slideViewPr>
    <p:cSldViewPr snapToGrid="0">
      <p:cViewPr varScale="1">
        <p:scale>
          <a:sx n="44" d="100"/>
          <a:sy n="44" d="100"/>
        </p:scale>
        <p:origin x="232" y="5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8" name="Shape 138"/>
          <p:cNvSpPr>
            <a:spLocks noGrp="1" noRot="1" noChangeAspect="1"/>
          </p:cNvSpPr>
          <p:nvPr>
            <p:ph type="sldImg"/>
          </p:nvPr>
        </p:nvSpPr>
        <p:spPr>
          <a:xfrm>
            <a:off x="1143000" y="685800"/>
            <a:ext cx="4572000" cy="3429000"/>
          </a:xfrm>
          <a:prstGeom prst="rect">
            <a:avLst/>
          </a:prstGeom>
        </p:spPr>
        <p:txBody>
          <a:bodyPr/>
          <a:lstStyle/>
          <a:p>
            <a:endParaRPr/>
          </a:p>
        </p:txBody>
      </p:sp>
      <p:sp>
        <p:nvSpPr>
          <p:cNvPr id="139" name="Shape 13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xfrm>
            <a:off x="381000" y="685800"/>
            <a:ext cx="6096000" cy="3429000"/>
          </a:xfrm>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pPr>
              <a:defRPr sz="1600">
                <a:latin typeface="Arial"/>
                <a:ea typeface="Arial"/>
                <a:cs typeface="Arial"/>
                <a:sym typeface="Arial"/>
              </a:defRPr>
            </a:pPr>
            <a:r>
              <a:rPr dirty="0"/>
              <a:t>What happens is that a high energy particle (in our case protons and X-rays) kick out an electron from an inner shell of an atom. The vacancy then gets filled by an outer shell electron. The excess energy then gets released as a photon.</a:t>
            </a:r>
          </a:p>
          <a:p>
            <a:pPr>
              <a:defRPr sz="1600">
                <a:latin typeface="Arial"/>
                <a:ea typeface="Arial"/>
                <a:cs typeface="Arial"/>
                <a:sym typeface="Arial"/>
              </a:defRPr>
            </a:pPr>
            <a:endParaRPr dirty="0"/>
          </a:p>
          <a:p>
            <a:pPr>
              <a:defRPr sz="1600">
                <a:latin typeface="Arial"/>
                <a:ea typeface="Arial"/>
                <a:cs typeface="Arial"/>
                <a:sym typeface="Arial"/>
              </a:defRPr>
            </a:pPr>
            <a:r>
              <a:rPr dirty="0"/>
              <a:t>The energy of the emitted photon is characteristic for each element. And the result of that happening a few times in our sample is a continuous X-ray spectrum with distinct peaks which we can use to identify which elements are present in our sample. </a:t>
            </a:r>
          </a:p>
          <a:p>
            <a:pPr>
              <a:defRPr sz="1600">
                <a:latin typeface="Arial"/>
                <a:ea typeface="Arial"/>
                <a:cs typeface="Arial"/>
                <a:sym typeface="Arial"/>
              </a:defRPr>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xfrm>
            <a:off x="381000" y="685800"/>
            <a:ext cx="6096000" cy="3429000"/>
          </a:xfrm>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p>
            <a:pPr marL="251354" indent="-251354">
              <a:buSzPct val="125000"/>
              <a:buChar char="►"/>
              <a:defRPr sz="1900">
                <a:latin typeface="Arial"/>
                <a:ea typeface="Arial"/>
                <a:cs typeface="Arial"/>
                <a:sym typeface="Arial"/>
              </a:defRPr>
            </a:pPr>
            <a:r>
              <a:t>Relies on high-energy particle beams (e.g., protons or alpha particles) for sample bombardment. </a:t>
            </a:r>
            <a:br/>
            <a:r>
              <a:t>► Typically requires large, dedicated accelerators for generating particle beams.</a:t>
            </a:r>
          </a:p>
          <a:p>
            <a:pPr>
              <a:defRPr sz="1900">
                <a:latin typeface="Arial"/>
                <a:ea typeface="Arial"/>
                <a:cs typeface="Arial"/>
                <a:sym typeface="Arial"/>
              </a:defRPr>
            </a:pPr>
            <a:r>
              <a:t>10’18 W%cm2</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xfrm>
            <a:off x="381000" y="685800"/>
            <a:ext cx="6096000" cy="3429000"/>
          </a:xfrm>
          <a:prstGeom prst="rect">
            <a:avLst/>
          </a:prstGeom>
        </p:spPr>
        <p:txBody>
          <a:bodyPr/>
          <a:lstStyle/>
          <a:p>
            <a:endParaRPr/>
          </a:p>
        </p:txBody>
      </p:sp>
      <p:sp>
        <p:nvSpPr>
          <p:cNvPr id="278" name="Shape 278"/>
          <p:cNvSpPr>
            <a:spLocks noGrp="1"/>
          </p:cNvSpPr>
          <p:nvPr>
            <p:ph type="body" sz="quarter" idx="1"/>
          </p:nvPr>
        </p:nvSpPr>
        <p:spPr>
          <a:prstGeom prst="rect">
            <a:avLst/>
          </a:prstGeom>
        </p:spPr>
        <p:txBody>
          <a:bodyPr/>
          <a:lstStyle/>
          <a:p>
            <a:pPr>
              <a:defRPr sz="1500">
                <a:latin typeface="Arial"/>
                <a:ea typeface="Arial"/>
                <a:cs typeface="Arial"/>
                <a:sym typeface="Arial"/>
              </a:defRPr>
            </a:pPr>
            <a:r>
              <a:rPr dirty="0"/>
              <a:t>“Conventional PIXE has been successfully used for aerosol analysis, but it relies on large, immobile accelerators. That means you can’t bring the system to the field — instead, you collect the gas, trap it on a filter, and send that filter to the lab for analysis.”</a:t>
            </a:r>
          </a:p>
          <a:p>
            <a:pPr>
              <a:defRPr sz="1500">
                <a:latin typeface="Arial"/>
                <a:ea typeface="Arial"/>
                <a:cs typeface="Arial"/>
                <a:sym typeface="Arial"/>
              </a:defRPr>
            </a:pPr>
            <a:endParaRPr dirty="0"/>
          </a:p>
          <a:p>
            <a:pPr>
              <a:defRPr sz="1500">
                <a:latin typeface="Arial"/>
                <a:ea typeface="Arial"/>
                <a:cs typeface="Arial"/>
                <a:sym typeface="Arial"/>
              </a:defRPr>
            </a:pPr>
            <a:r>
              <a:rPr dirty="0"/>
              <a:t>“Not only is this time-consuming, but also the ion flux is low, the analyzed surface is small, and real-time analysis is out of reach.”</a:t>
            </a:r>
          </a:p>
          <a:p>
            <a:pPr>
              <a:defRPr sz="1500">
                <a:latin typeface="Arial"/>
                <a:ea typeface="Arial"/>
                <a:cs typeface="Arial"/>
                <a:sym typeface="Arial"/>
              </a:defRPr>
            </a:pPr>
            <a:endParaRPr dirty="0"/>
          </a:p>
          <a:p>
            <a:pPr>
              <a:defRPr sz="1500">
                <a:latin typeface="Arial"/>
                <a:ea typeface="Arial"/>
                <a:cs typeface="Arial"/>
                <a:sym typeface="Arial"/>
              </a:defRPr>
            </a:pPr>
            <a:r>
              <a:rPr dirty="0"/>
              <a:t>“Alternatives like SEM or EDX also fall short. They can’t directly analyze gas mixtures without filtering, and their detection thresholds are not well defined.”</a:t>
            </a:r>
          </a:p>
          <a:p>
            <a:pPr>
              <a:defRPr sz="1500">
                <a:latin typeface="Arial"/>
                <a:ea typeface="Arial"/>
                <a:cs typeface="Arial"/>
                <a:sym typeface="Arial"/>
              </a:defRPr>
            </a:pPr>
            <a:endParaRPr dirty="0"/>
          </a:p>
          <a:p>
            <a:pPr>
              <a:defRPr sz="1500">
                <a:latin typeface="Arial"/>
                <a:ea typeface="Arial"/>
                <a:cs typeface="Arial"/>
                <a:sym typeface="Arial"/>
              </a:defRPr>
            </a:pPr>
            <a:r>
              <a:rPr dirty="0"/>
              <a:t>“So, what can we do differently?”</a:t>
            </a:r>
          </a:p>
          <a:p>
            <a:pPr>
              <a:defRPr sz="1500">
                <a:latin typeface="Arial"/>
                <a:ea typeface="Arial"/>
                <a:cs typeface="Arial"/>
                <a:sym typeface="Arial"/>
              </a:defRPr>
            </a:pPr>
            <a:endParaRPr dirty="0"/>
          </a:p>
          <a:p>
            <a:pPr>
              <a:defRPr sz="1500">
                <a:latin typeface="Arial"/>
                <a:ea typeface="Arial"/>
                <a:cs typeface="Arial"/>
                <a:sym typeface="Arial"/>
              </a:defRPr>
            </a:pPr>
            <a:r>
              <a:rPr dirty="0"/>
              <a:t>“With laser-plasma acceleration, we can generate particles on demand — using a compact system that could eventually become portable.”</a:t>
            </a:r>
          </a:p>
          <a:p>
            <a:pPr>
              <a:defRPr sz="1500">
                <a:latin typeface="Arial"/>
                <a:ea typeface="Arial"/>
                <a:cs typeface="Arial"/>
                <a:sym typeface="Arial"/>
              </a:defRPr>
            </a:pPr>
            <a:endParaRPr dirty="0"/>
          </a:p>
          <a:p>
            <a:pPr>
              <a:defRPr sz="1500">
                <a:latin typeface="Arial"/>
                <a:ea typeface="Arial"/>
                <a:cs typeface="Arial"/>
                <a:sym typeface="Arial"/>
              </a:defRPr>
            </a:pPr>
            <a:r>
              <a:rPr dirty="0"/>
              <a:t>“This enables the possibility of real-time, on-site elemental analysis of aerosols.”</a:t>
            </a:r>
          </a:p>
          <a:p>
            <a:pPr>
              <a:defRPr sz="1500">
                <a:latin typeface="Arial"/>
                <a:ea typeface="Arial"/>
                <a:cs typeface="Arial"/>
                <a:sym typeface="Arial"/>
              </a:defRPr>
            </a:pPr>
            <a:endParaRPr dirty="0"/>
          </a:p>
          <a:p>
            <a:pPr>
              <a:defRPr sz="1500">
                <a:latin typeface="Arial"/>
                <a:ea typeface="Arial"/>
                <a:cs typeface="Arial"/>
                <a:sym typeface="Arial"/>
              </a:defRPr>
            </a:pPr>
            <a:r>
              <a:rPr dirty="0"/>
              <a:t>“Even more, we can combine laser-driven PIXE with techniques like XRF or EDX in a hybrid configuration. And because proton cross-sections are up to a thousand times higher than electron-based methods, we gain sensitivity — especially for light elements in gas mixtures.”</a:t>
            </a:r>
          </a:p>
          <a:p>
            <a:pPr>
              <a:defRPr sz="1500">
                <a:latin typeface="Arial"/>
                <a:ea typeface="Arial"/>
                <a:cs typeface="Arial"/>
                <a:sym typeface="Arial"/>
              </a:defRPr>
            </a:pPr>
            <a:endParaRPr dirty="0"/>
          </a:p>
          <a:p>
            <a:pPr>
              <a:defRPr sz="1500">
                <a:latin typeface="Arial"/>
                <a:ea typeface="Arial"/>
                <a:cs typeface="Arial"/>
                <a:sym typeface="Arial"/>
              </a:defRPr>
            </a:pPr>
            <a:r>
              <a:rPr dirty="0"/>
              <a:t>“Together, these advantages open new opportunities for fast, sensitive, and direct analysis of trace elements in the air.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xfrm>
            <a:off x="381000" y="685800"/>
            <a:ext cx="6096000" cy="3429000"/>
          </a:xfrm>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lvl1pPr>
              <a:defRPr sz="1600">
                <a:latin typeface="Arial"/>
                <a:ea typeface="Arial"/>
                <a:cs typeface="Arial"/>
                <a:sym typeface="Arial"/>
              </a:defRPr>
            </a:lvl1pPr>
          </a:lstStyle>
          <a:p>
            <a:r>
              <a:t>Here you can see our experimental setup. It might be a bit overwhelming at first but I will explain to you the main working principle in the following slides. After which I go into more detail on the generation of the proton beam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hape 309"/>
          <p:cNvSpPr>
            <a:spLocks noGrp="1" noRot="1" noChangeAspect="1"/>
          </p:cNvSpPr>
          <p:nvPr>
            <p:ph type="sldImg"/>
          </p:nvPr>
        </p:nvSpPr>
        <p:spPr>
          <a:xfrm>
            <a:off x="381000" y="685800"/>
            <a:ext cx="6096000" cy="3429000"/>
          </a:xfrm>
          <a:prstGeom prst="rect">
            <a:avLst/>
          </a:prstGeom>
        </p:spPr>
        <p:txBody>
          <a:bodyPr/>
          <a:lstStyle/>
          <a:p>
            <a:endParaRPr/>
          </a:p>
        </p:txBody>
      </p:sp>
      <p:sp>
        <p:nvSpPr>
          <p:cNvPr id="310" name="Shape 310"/>
          <p:cNvSpPr>
            <a:spLocks noGrp="1"/>
          </p:cNvSpPr>
          <p:nvPr>
            <p:ph type="body" sz="quarter" idx="1"/>
          </p:nvPr>
        </p:nvSpPr>
        <p:spPr>
          <a:prstGeom prst="rect">
            <a:avLst/>
          </a:prstGeom>
        </p:spPr>
        <p:txBody>
          <a:bodyPr/>
          <a:lstStyle>
            <a:lvl1pPr>
              <a:defRPr sz="1800">
                <a:latin typeface="Arial"/>
                <a:ea typeface="Arial"/>
                <a:cs typeface="Arial"/>
                <a:sym typeface="Arial"/>
              </a:defRPr>
            </a:lvl1pPr>
          </a:lstStyle>
          <a:p>
            <a:r>
              <a:t>We used an interaction target holder designed for automated operation, which allows us to perform up to 400 consecutive laser shots per vacuum cycle without manual intervention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Shape 322"/>
          <p:cNvSpPr>
            <a:spLocks noGrp="1" noRot="1" noChangeAspect="1"/>
          </p:cNvSpPr>
          <p:nvPr>
            <p:ph type="sldImg"/>
          </p:nvPr>
        </p:nvSpPr>
        <p:spPr>
          <a:xfrm>
            <a:off x="381000" y="685800"/>
            <a:ext cx="6096000" cy="3429000"/>
          </a:xfrm>
          <a:prstGeom prst="rect">
            <a:avLst/>
          </a:prstGeom>
        </p:spPr>
        <p:txBody>
          <a:bodyPr/>
          <a:lstStyle/>
          <a:p>
            <a:endParaRPr/>
          </a:p>
        </p:txBody>
      </p:sp>
      <p:sp>
        <p:nvSpPr>
          <p:cNvPr id="323" name="Shape 323"/>
          <p:cNvSpPr>
            <a:spLocks noGrp="1"/>
          </p:cNvSpPr>
          <p:nvPr>
            <p:ph type="body" sz="quarter" idx="1"/>
          </p:nvPr>
        </p:nvSpPr>
        <p:spPr>
          <a:prstGeom prst="rect">
            <a:avLst/>
          </a:prstGeom>
        </p:spPr>
        <p:txBody>
          <a:bodyPr/>
          <a:lstStyle/>
          <a:p>
            <a:pPr>
              <a:defRPr sz="1600">
                <a:latin typeface="Arial"/>
                <a:ea typeface="Arial"/>
                <a:cs typeface="Arial"/>
                <a:sym typeface="Arial"/>
              </a:defRPr>
            </a:pPr>
            <a:r>
              <a:t>ALLS 150 TW ion beamline stability 5.4 micrometer Alimunum foil </a:t>
            </a:r>
          </a:p>
          <a:p>
            <a:pPr>
              <a:defRPr sz="1600">
                <a:latin typeface="Arial"/>
                <a:ea typeface="Arial"/>
                <a:cs typeface="Arial"/>
                <a:sym typeface="Arial"/>
              </a:defRPr>
            </a:pPr>
            <a:endParaRPr/>
          </a:p>
          <a:p>
            <a:pPr>
              <a:defRPr sz="1600">
                <a:latin typeface="Arial"/>
                <a:ea typeface="Arial"/>
                <a:cs typeface="Arial"/>
                <a:sym typeface="Arial"/>
              </a:defRPr>
            </a:pPr>
            <a:r>
              <a:t>Ta high Z target, using it inables us laser XRF and we called it XPIF. Proton Spectrum to caractrize proton sourse.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Shape 354"/>
          <p:cNvSpPr>
            <a:spLocks noGrp="1" noRot="1" noChangeAspect="1"/>
          </p:cNvSpPr>
          <p:nvPr>
            <p:ph type="sldImg"/>
          </p:nvPr>
        </p:nvSpPr>
        <p:spPr>
          <a:xfrm>
            <a:off x="381000" y="685800"/>
            <a:ext cx="6096000" cy="3429000"/>
          </a:xfrm>
          <a:prstGeom prst="rect">
            <a:avLst/>
          </a:prstGeom>
        </p:spPr>
        <p:txBody>
          <a:bodyPr/>
          <a:lstStyle/>
          <a:p>
            <a:endParaRPr/>
          </a:p>
        </p:txBody>
      </p:sp>
      <p:sp>
        <p:nvSpPr>
          <p:cNvPr id="355" name="Shape 355"/>
          <p:cNvSpPr>
            <a:spLocks noGrp="1"/>
          </p:cNvSpPr>
          <p:nvPr>
            <p:ph type="body" sz="quarter" idx="1"/>
          </p:nvPr>
        </p:nvSpPr>
        <p:spPr>
          <a:prstGeom prst="rect">
            <a:avLst/>
          </a:prstGeom>
        </p:spPr>
        <p:txBody>
          <a:bodyPr/>
          <a:lstStyle>
            <a:lvl1pPr>
              <a:defRPr sz="1700">
                <a:latin typeface="Arial"/>
                <a:ea typeface="Arial"/>
                <a:cs typeface="Arial"/>
                <a:sym typeface="Arial"/>
              </a:defRPr>
            </a:lvl1pPr>
          </a:lstStyle>
          <a:p>
            <a:r>
              <a:rPr dirty="0"/>
              <a:t>At this point, the key question is whether the observed peak — especially at 0.04% Kr — is actually a true signal or just background noise.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hape 370"/>
          <p:cNvSpPr>
            <a:spLocks noGrp="1" noRot="1" noChangeAspect="1"/>
          </p:cNvSpPr>
          <p:nvPr>
            <p:ph type="sldImg"/>
          </p:nvPr>
        </p:nvSpPr>
        <p:spPr>
          <a:xfrm>
            <a:off x="381000" y="685800"/>
            <a:ext cx="6096000" cy="3429000"/>
          </a:xfrm>
          <a:prstGeom prst="rect">
            <a:avLst/>
          </a:prstGeom>
        </p:spPr>
        <p:txBody>
          <a:bodyPr/>
          <a:lstStyle/>
          <a:p>
            <a:endParaRPr/>
          </a:p>
        </p:txBody>
      </p:sp>
      <p:sp>
        <p:nvSpPr>
          <p:cNvPr id="371" name="Shape 371"/>
          <p:cNvSpPr>
            <a:spLocks noGrp="1"/>
          </p:cNvSpPr>
          <p:nvPr>
            <p:ph type="body" sz="quarter" idx="1"/>
          </p:nvPr>
        </p:nvSpPr>
        <p:spPr>
          <a:prstGeom prst="rect">
            <a:avLst/>
          </a:prstGeom>
        </p:spPr>
        <p:txBody>
          <a:bodyPr/>
          <a:lstStyle/>
          <a:p>
            <a:pPr>
              <a:defRPr sz="1600">
                <a:latin typeface="Arial"/>
                <a:ea typeface="Arial"/>
                <a:cs typeface="Arial"/>
                <a:sym typeface="Arial"/>
              </a:defRPr>
            </a:pPr>
            <a:r>
              <a:rPr dirty="0"/>
              <a:t> “To answer </a:t>
            </a:r>
            <a:r>
              <a:rPr dirty="0" err="1"/>
              <a:t>that,We</a:t>
            </a:r>
            <a:r>
              <a:rPr dirty="0"/>
              <a:t> used the MDL method to confirm whether a peak truly originates from Kr or if it could just be background noise.”</a:t>
            </a:r>
            <a:br>
              <a:rPr dirty="0"/>
            </a:br>
            <a:br>
              <a:rPr dirty="0"/>
            </a:br>
            <a:r>
              <a:rPr dirty="0"/>
              <a:t>“We performed Gaussian fitting to isolate the Kr Kα peak and estimate its area precisely. The background signal — mainly due to camera noise and Bremsstrahlung — was subtracted to ensure that only characteristic X-ray counts were included in the yield calculation.”</a:t>
            </a:r>
          </a:p>
          <a:p>
            <a:pPr>
              <a:defRPr sz="1600">
                <a:latin typeface="Arial"/>
                <a:ea typeface="Arial"/>
                <a:cs typeface="Arial"/>
                <a:sym typeface="Arial"/>
              </a:defRPr>
            </a:pPr>
            <a:endParaRPr dirty="0"/>
          </a:p>
          <a:p>
            <a:pPr>
              <a:defRPr sz="1600">
                <a:latin typeface="Arial"/>
                <a:ea typeface="Arial"/>
                <a:cs typeface="Arial"/>
                <a:sym typeface="Arial"/>
              </a:defRPr>
            </a:pPr>
            <a:r>
              <a:rPr dirty="0"/>
              <a:t>“This step is essential for accurate quantification and for comparing peak intensities across different gas concentrations.”</a:t>
            </a:r>
            <a:br>
              <a:rPr dirty="0"/>
            </a:br>
            <a:r>
              <a:rPr dirty="0"/>
              <a:t>	</a:t>
            </a:r>
          </a:p>
          <a:p>
            <a:pPr>
              <a:defRPr sz="1600">
                <a:latin typeface="Arial"/>
                <a:ea typeface="Arial"/>
                <a:cs typeface="Arial"/>
                <a:sym typeface="Arial"/>
              </a:defRPr>
            </a:pPr>
            <a:r>
              <a:rPr dirty="0"/>
              <a:t>	•	Peak area (reference = 4% Kr):</a:t>
            </a:r>
          </a:p>
          <a:p>
            <a:pPr>
              <a:defRPr sz="1600">
                <a:latin typeface="Arial"/>
                <a:ea typeface="Arial"/>
                <a:cs typeface="Arial"/>
                <a:sym typeface="Arial"/>
              </a:defRPr>
            </a:pPr>
            <a:r>
              <a:rPr dirty="0"/>
              <a:t>	•	0.4% Kr → 8.6% (expected: 10%)</a:t>
            </a:r>
          </a:p>
          <a:p>
            <a:pPr>
              <a:defRPr sz="1600">
                <a:latin typeface="Arial"/>
                <a:ea typeface="Arial"/>
                <a:cs typeface="Arial"/>
                <a:sym typeface="Arial"/>
              </a:defRPr>
            </a:pPr>
            <a:r>
              <a:rPr dirty="0"/>
              <a:t>	•	0.04% Kr → 5.5% (expected: 1%)</a:t>
            </a:r>
            <a:br>
              <a:rPr lang="tr-TR" dirty="0"/>
            </a:br>
            <a:endParaRPr dirty="0"/>
          </a:p>
          <a:p>
            <a:pPr>
              <a:defRPr sz="1600">
                <a:latin typeface="Arial"/>
                <a:ea typeface="Arial"/>
                <a:cs typeface="Arial"/>
                <a:sym typeface="Arial"/>
              </a:defRPr>
            </a:pPr>
            <a:r>
              <a:rPr dirty="0"/>
              <a:t>	•	Peak height (reference = 4% Kr):</a:t>
            </a:r>
          </a:p>
          <a:p>
            <a:pPr>
              <a:defRPr sz="1600">
                <a:latin typeface="Arial"/>
                <a:ea typeface="Arial"/>
                <a:cs typeface="Arial"/>
                <a:sym typeface="Arial"/>
              </a:defRPr>
            </a:pPr>
            <a:r>
              <a:rPr dirty="0"/>
              <a:t>	•	0.4% Kr → 9.7%</a:t>
            </a:r>
          </a:p>
          <a:p>
            <a:pPr>
              <a:defRPr sz="1600">
                <a:latin typeface="Arial"/>
                <a:ea typeface="Arial"/>
                <a:cs typeface="Arial"/>
                <a:sym typeface="Arial"/>
              </a:defRPr>
            </a:pPr>
            <a:r>
              <a:rPr dirty="0"/>
              <a:t>	•	0.04% Kr → 6.7%</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Shape 423"/>
          <p:cNvSpPr>
            <a:spLocks noGrp="1" noRot="1" noChangeAspect="1"/>
          </p:cNvSpPr>
          <p:nvPr>
            <p:ph type="sldImg"/>
          </p:nvPr>
        </p:nvSpPr>
        <p:spPr>
          <a:xfrm>
            <a:off x="381000" y="685800"/>
            <a:ext cx="6096000" cy="3429000"/>
          </a:xfrm>
          <a:prstGeom prst="rect">
            <a:avLst/>
          </a:prstGeom>
        </p:spPr>
        <p:txBody>
          <a:bodyPr/>
          <a:lstStyle/>
          <a:p>
            <a:endParaRPr/>
          </a:p>
        </p:txBody>
      </p:sp>
      <p:sp>
        <p:nvSpPr>
          <p:cNvPr id="424" name="Shape 424"/>
          <p:cNvSpPr>
            <a:spLocks noGrp="1"/>
          </p:cNvSpPr>
          <p:nvPr>
            <p:ph type="body" sz="quarter" idx="1"/>
          </p:nvPr>
        </p:nvSpPr>
        <p:spPr>
          <a:prstGeom prst="rect">
            <a:avLst/>
          </a:prstGeom>
        </p:spPr>
        <p:txBody>
          <a:bodyPr/>
          <a:lstStyle/>
          <a:p>
            <a:pPr>
              <a:defRPr sz="1600">
                <a:latin typeface="Arial"/>
                <a:ea typeface="Arial"/>
                <a:cs typeface="Arial"/>
                <a:sym typeface="Arial"/>
              </a:defRPr>
            </a:pPr>
            <a:r>
              <a:t>The process is called Target Normal sheath acceleration. This is because we eject the proton beam into the target normal direction of our foil by creating a dense electron sheath at the rear surface.</a:t>
            </a:r>
          </a:p>
          <a:p>
            <a:pPr>
              <a:defRPr sz="1600">
                <a:latin typeface="Arial"/>
                <a:ea typeface="Arial"/>
                <a:cs typeface="Arial"/>
                <a:sym typeface="Arial"/>
              </a:defRPr>
            </a:pPr>
            <a:endParaRPr/>
          </a:p>
          <a:p>
            <a:pPr>
              <a:defRPr sz="1600">
                <a:latin typeface="Arial"/>
                <a:ea typeface="Arial"/>
                <a:cs typeface="Arial"/>
                <a:sym typeface="Arial"/>
              </a:defRPr>
            </a:pPr>
            <a:r>
              <a:t>But let’s go through it step by step:</a:t>
            </a:r>
          </a:p>
          <a:p>
            <a:pPr>
              <a:defRPr sz="1600">
                <a:latin typeface="Arial"/>
                <a:ea typeface="Arial"/>
                <a:cs typeface="Arial"/>
                <a:sym typeface="Arial"/>
              </a:defRPr>
            </a:pPr>
            <a:r>
              <a:t>TNSA occurs when a high-intensity short-pulse laser hits a target, typically a solid target in the micrometric thickness range.(We use a thickness of ~2 um and 99.9% purity)</a:t>
            </a:r>
          </a:p>
          <a:p>
            <a:pPr>
              <a:defRPr sz="1600">
                <a:latin typeface="Arial"/>
                <a:ea typeface="Arial"/>
                <a:cs typeface="Arial"/>
                <a:sym typeface="Arial"/>
              </a:defRPr>
            </a:pPr>
            <a:endParaRPr/>
          </a:p>
          <a:p>
            <a:pPr>
              <a:defRPr sz="1600">
                <a:latin typeface="Arial"/>
                <a:ea typeface="Arial"/>
                <a:cs typeface="Arial"/>
                <a:sym typeface="Arial"/>
              </a:defRPr>
            </a:pPr>
            <a:r>
              <a:t>The intense EM wave pushes the electrons from the target, which are easily ionized mainly through high field tunnel ionization in the laser’s forward direction through the relativistic ponderomotive force.</a:t>
            </a:r>
          </a:p>
          <a:p>
            <a:pPr>
              <a:defRPr sz="1600">
                <a:latin typeface="Arial"/>
                <a:ea typeface="Arial"/>
                <a:cs typeface="Arial"/>
                <a:sym typeface="Arial"/>
              </a:defRPr>
            </a:pPr>
            <a:endParaRPr/>
          </a:p>
          <a:p>
            <a:pPr>
              <a:defRPr sz="1600">
                <a:latin typeface="Arial"/>
                <a:ea typeface="Arial"/>
                <a:cs typeface="Arial"/>
                <a:sym typeface="Arial"/>
              </a:defRPr>
            </a:pPr>
            <a:r>
              <a:t>The electrons undergo strong heating. Hot electrons then propagate through the target at relativistic velocities and exit the target rear side where some of them are retained due to strong charge separation, and form an electron cloud (“the sheath”) that establishes an intense quasi-electrostatic field.</a:t>
            </a:r>
          </a:p>
          <a:p>
            <a:pPr>
              <a:defRPr sz="1600">
                <a:latin typeface="Arial"/>
                <a:ea typeface="Arial"/>
                <a:cs typeface="Arial"/>
                <a:sym typeface="Arial"/>
              </a:defRPr>
            </a:pPr>
            <a:endParaRPr/>
          </a:p>
          <a:p>
            <a:pPr>
              <a:defRPr sz="1600">
                <a:latin typeface="Arial"/>
                <a:ea typeface="Arial"/>
                <a:cs typeface="Arial"/>
                <a:sym typeface="Arial"/>
              </a:defRPr>
            </a:pPr>
            <a:r>
              <a:t>The longitudinal electric field completely ionizes the water and hydrocarbon molecules instantaneously , which are naturally present on the surface and ions (Mainly protons) get accelerated along the target-normal direction by the electron sheath.</a:t>
            </a:r>
          </a:p>
          <a:p>
            <a:pPr>
              <a:defRPr sz="1600">
                <a:latin typeface="Arial"/>
                <a:ea typeface="Arial"/>
                <a:cs typeface="Arial"/>
                <a:sym typeface="Arial"/>
              </a:defRPr>
            </a:pPr>
            <a:endParaRPr/>
          </a:p>
          <a:p>
            <a:pPr>
              <a:defRPr sz="1600">
                <a:latin typeface="Arial"/>
                <a:ea typeface="Arial"/>
                <a:cs typeface="Arial"/>
                <a:sym typeface="Arial"/>
              </a:defRPr>
            </a:pPr>
            <a:r>
              <a:t>Besides protons we also accelerate electrons, other heavy ions and X-rays (Alpha and Beta of the target element)</a:t>
            </a:r>
          </a:p>
          <a:p>
            <a:pPr>
              <a:defRPr sz="1600">
                <a:latin typeface="Arial"/>
                <a:ea typeface="Arial"/>
                <a:cs typeface="Arial"/>
                <a:sym typeface="Arial"/>
              </a:defRPr>
            </a:pPr>
            <a:r>
              <a:t>The electrons are deviated and don’t hit the sample</a:t>
            </a:r>
          </a:p>
          <a:p>
            <a:pPr>
              <a:defRPr sz="1600">
                <a:latin typeface="Arial"/>
                <a:ea typeface="Arial"/>
                <a:cs typeface="Arial"/>
                <a:sym typeface="Arial"/>
              </a:defRPr>
            </a:pPr>
            <a:endParaRPr/>
          </a:p>
          <a:p>
            <a:pPr>
              <a:defRPr sz="1600">
                <a:latin typeface="Arial"/>
                <a:ea typeface="Arial"/>
                <a:cs typeface="Arial"/>
                <a:sym typeface="Arial"/>
              </a:defRPr>
            </a:pPr>
            <a:r>
              <a:t>The heavy ions are negligibly due to their low number</a:t>
            </a:r>
          </a:p>
          <a:p>
            <a:pPr>
              <a:defRPr sz="1600">
                <a:latin typeface="Arial"/>
                <a:ea typeface="Arial"/>
                <a:cs typeface="Arial"/>
                <a:sym typeface="Arial"/>
              </a:defRPr>
            </a:pPr>
            <a:r>
              <a:t>The X-rays are used by us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93"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01" name="Sandy path between two hills leading to the ocean"/>
          <p:cNvSpPr>
            <a:spLocks noGrp="1"/>
          </p:cNvSpPr>
          <p:nvPr>
            <p:ph type="pic" sz="quarter" idx="21"/>
          </p:nvPr>
        </p:nvSpPr>
        <p:spPr>
          <a:xfrm>
            <a:off x="15300325" y="7048500"/>
            <a:ext cx="8324850" cy="5549900"/>
          </a:xfrm>
          <a:prstGeom prst="rect">
            <a:avLst/>
          </a:prstGeom>
        </p:spPr>
        <p:txBody>
          <a:bodyPr lIns="91439" tIns="45719" rIns="91439" bIns="45719" anchor="t">
            <a:noAutofit/>
          </a:bodyPr>
          <a:lstStyle/>
          <a:p>
            <a:endParaRPr/>
          </a:p>
        </p:txBody>
      </p:sp>
      <p:sp>
        <p:nvSpPr>
          <p:cNvPr id="102" name="Heron flying low over a beach with a short fence in the foreground"/>
          <p:cNvSpPr>
            <a:spLocks noGrp="1"/>
          </p:cNvSpPr>
          <p:nvPr>
            <p:ph type="pic" sz="quarter" idx="22"/>
          </p:nvPr>
        </p:nvSpPr>
        <p:spPr>
          <a:xfrm>
            <a:off x="15760700" y="863600"/>
            <a:ext cx="7404100" cy="7404100"/>
          </a:xfrm>
          <a:prstGeom prst="rect">
            <a:avLst/>
          </a:prstGeom>
        </p:spPr>
        <p:txBody>
          <a:bodyPr lIns="91439" tIns="45719" rIns="91439" bIns="45719" anchor="t">
            <a:noAutofit/>
          </a:bodyPr>
          <a:lstStyle/>
          <a:p>
            <a:endParaRPr/>
          </a:p>
        </p:txBody>
      </p:sp>
      <p:sp>
        <p:nvSpPr>
          <p:cNvPr id="103" name="View of beach and sea from a grassy sand dune"/>
          <p:cNvSpPr>
            <a:spLocks noGrp="1"/>
          </p:cNvSpPr>
          <p:nvPr>
            <p:ph type="pic" idx="23"/>
          </p:nvPr>
        </p:nvSpPr>
        <p:spPr>
          <a:xfrm>
            <a:off x="-990600" y="1130300"/>
            <a:ext cx="17202150" cy="11468100"/>
          </a:xfrm>
          <a:prstGeom prst="rect">
            <a:avLst/>
          </a:prstGeom>
        </p:spPr>
        <p:txBody>
          <a:bodyPr lIns="91439" tIns="45719" rIns="91439" bIns="45719" anchor="t">
            <a:noAutofit/>
          </a:bodyPr>
          <a:lstStyle/>
          <a:p>
            <a:endParaRP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1" name="–Johnny Appleseed"/>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112" name="“Type a quote her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1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20" name="View of beach and sea from a grassy sand dune"/>
          <p:cNvSpPr>
            <a:spLocks noGrp="1"/>
          </p:cNvSpPr>
          <p:nvPr>
            <p:ph type="pic" idx="21"/>
          </p:nvPr>
        </p:nvSpPr>
        <p:spPr>
          <a:xfrm>
            <a:off x="-50800" y="-1270000"/>
            <a:ext cx="24485600" cy="16323734"/>
          </a:xfrm>
          <a:prstGeom prst="rect">
            <a:avLst/>
          </a:prstGeom>
        </p:spPr>
        <p:txBody>
          <a:bodyPr lIns="91439" tIns="45719" rIns="91439" bIns="45719" anchor="t">
            <a:noAutofit/>
          </a:bodyPr>
          <a:lstStyle/>
          <a:p>
            <a:endParaRPr/>
          </a:p>
        </p:txBody>
      </p:sp>
      <p:sp>
        <p:nvSpPr>
          <p:cNvPr id="1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29" name="Line"/>
          <p:cNvSpPr/>
          <p:nvPr/>
        </p:nvSpPr>
        <p:spPr>
          <a:xfrm>
            <a:off x="1014379" y="12990070"/>
            <a:ext cx="22355243" cy="1"/>
          </a:xfrm>
          <a:prstGeom prst="line">
            <a:avLst/>
          </a:prstGeom>
          <a:ln w="50800">
            <a:solidFill>
              <a:schemeClr val="accent1">
                <a:hueOff val="114395"/>
                <a:lumOff val="-24975"/>
              </a:schemeClr>
            </a:solidFill>
            <a:miter lim="400000"/>
          </a:ln>
        </p:spPr>
        <p:txBody>
          <a:bodyPr lIns="50800" tIns="50800" rIns="50800" bIns="50800" anchor="ctr"/>
          <a:lstStyle/>
          <a:p>
            <a:endParaRPr/>
          </a:p>
        </p:txBody>
      </p:sp>
      <p:graphicFrame>
        <p:nvGraphicFramePr>
          <p:cNvPr id="130" name="Table 1"/>
          <p:cNvGraphicFramePr/>
          <p:nvPr/>
        </p:nvGraphicFramePr>
        <p:xfrm>
          <a:off x="12700" y="13081000"/>
          <a:ext cx="24384000" cy="589280"/>
        </p:xfrm>
        <a:graphic>
          <a:graphicData uri="http://schemas.openxmlformats.org/drawingml/2006/table">
            <a:tbl>
              <a:tblPr bandRow="1">
                <a:tableStyleId>{4C3C2611-4C71-4FC5-86AE-919BDF0F9419}</a:tableStyleId>
              </a:tblPr>
              <a:tblGrid>
                <a:gridCol w="8128000">
                  <a:extLst>
                    <a:ext uri="{9D8B030D-6E8A-4147-A177-3AD203B41FA5}">
                      <a16:colId xmlns:a16="http://schemas.microsoft.com/office/drawing/2014/main" val="20000"/>
                    </a:ext>
                  </a:extLst>
                </a:gridCol>
                <a:gridCol w="8128000">
                  <a:extLst>
                    <a:ext uri="{9D8B030D-6E8A-4147-A177-3AD203B41FA5}">
                      <a16:colId xmlns:a16="http://schemas.microsoft.com/office/drawing/2014/main" val="20001"/>
                    </a:ext>
                  </a:extLst>
                </a:gridCol>
                <a:gridCol w="8128000">
                  <a:extLst>
                    <a:ext uri="{9D8B030D-6E8A-4147-A177-3AD203B41FA5}">
                      <a16:colId xmlns:a16="http://schemas.microsoft.com/office/drawing/2014/main" val="20002"/>
                    </a:ext>
                  </a:extLst>
                </a:gridCol>
              </a:tblGrid>
              <a:tr h="461058">
                <a:tc>
                  <a:txBody>
                    <a:bodyPr/>
                    <a:lstStyle/>
                    <a:p>
                      <a:pPr defTabSz="914400">
                        <a:defRPr sz="1800"/>
                      </a:pPr>
                      <a:r>
                        <a:rPr sz="2800">
                          <a:latin typeface="Arial"/>
                          <a:ea typeface="Arial"/>
                          <a:cs typeface="Arial"/>
                          <a:sym typeface="Arial"/>
                        </a:rPr>
                        <a:t>Canan Yağmur Boynukara</a:t>
                      </a:r>
                    </a:p>
                  </a:txBody>
                  <a:tcPr marL="50800" marR="50800" marT="50800" marB="50800" anchor="ctr" horzOverflow="overflow"/>
                </a:tc>
                <a:tc>
                  <a:txBody>
                    <a:bodyPr/>
                    <a:lstStyle/>
                    <a:p>
                      <a:pPr defTabSz="914400">
                        <a:defRPr sz="3200">
                          <a:sym typeface="Helvetica Neue"/>
                        </a:defRPr>
                      </a:pPr>
                      <a:endParaRPr/>
                    </a:p>
                  </a:txBody>
                  <a:tcPr marL="50800" marR="50800" marT="50800" marB="50800" anchor="ctr" horzOverflow="overflow"/>
                </a:tc>
                <a:tc>
                  <a:txBody>
                    <a:bodyPr/>
                    <a:lstStyle/>
                    <a:p>
                      <a:pPr defTabSz="914400">
                        <a:defRPr sz="1800"/>
                      </a:pPr>
                      <a:r>
                        <a:rPr sz="2800">
                          <a:latin typeface="Arial"/>
                          <a:ea typeface="Arial"/>
                          <a:cs typeface="Arial"/>
                          <a:sym typeface="Arial"/>
                        </a:rPr>
                        <a:t>LPAW  2025, Ischia</a:t>
                      </a:r>
                    </a:p>
                  </a:txBody>
                  <a:tcPr marL="50800" marR="50800" marT="50800" marB="50800" anchor="ctr" horzOverflow="overflow"/>
                </a:tc>
                <a:extLst>
                  <a:ext uri="{0D108BD9-81ED-4DB2-BD59-A6C34878D82A}">
                    <a16:rowId xmlns:a16="http://schemas.microsoft.com/office/drawing/2014/main" val="10000"/>
                  </a:ext>
                </a:extLst>
              </a:tr>
            </a:tbl>
          </a:graphicData>
        </a:graphic>
      </p:graphicFrame>
      <p:pic>
        <p:nvPicPr>
          <p:cNvPr id="131" name="pasted-movie.png" descr="pasted-movie.png"/>
          <p:cNvPicPr>
            <a:picLocks noChangeAspect="1"/>
          </p:cNvPicPr>
          <p:nvPr/>
        </p:nvPicPr>
        <p:blipFill>
          <a:blip r:embed="rId2"/>
          <a:stretch>
            <a:fillRect/>
          </a:stretch>
        </p:blipFill>
        <p:spPr>
          <a:xfrm>
            <a:off x="610375" y="411406"/>
            <a:ext cx="3897094" cy="1179385"/>
          </a:xfrm>
          <a:prstGeom prst="rect">
            <a:avLst/>
          </a:prstGeom>
          <a:ln w="12700">
            <a:miter lim="400000"/>
          </a:ln>
        </p:spPr>
      </p:pic>
      <p:pic>
        <p:nvPicPr>
          <p:cNvPr id="132" name="INRS-logo-web-noir-horizontal.png" descr="INRS-logo-web-noir-horizontal.png"/>
          <p:cNvPicPr>
            <a:picLocks noChangeAspect="1"/>
          </p:cNvPicPr>
          <p:nvPr/>
        </p:nvPicPr>
        <p:blipFill>
          <a:blip r:embed="rId3"/>
          <a:stretch>
            <a:fillRect/>
          </a:stretch>
        </p:blipFill>
        <p:spPr>
          <a:xfrm>
            <a:off x="20722178" y="-11419"/>
            <a:ext cx="3328823" cy="2025035"/>
          </a:xfrm>
          <a:prstGeom prst="rect">
            <a:avLst/>
          </a:prstGeom>
          <a:ln w="12700">
            <a:miter lim="400000"/>
          </a:ln>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View of beach and sea from a grassy sand dune"/>
          <p:cNvSpPr>
            <a:spLocks noGrp="1"/>
          </p:cNvSpPr>
          <p:nvPr>
            <p:ph type="pic" idx="21"/>
          </p:nvPr>
        </p:nvSpPr>
        <p:spPr>
          <a:xfrm>
            <a:off x="3125968" y="-393700"/>
            <a:ext cx="18135601" cy="120904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Heron flying low over a beach with a short fence in the foreground"/>
          <p:cNvSpPr>
            <a:spLocks noGrp="1"/>
          </p:cNvSpPr>
          <p:nvPr>
            <p:ph type="pic" sz="half" idx="21"/>
          </p:nvPr>
        </p:nvSpPr>
        <p:spPr>
          <a:xfrm>
            <a:off x="12827000" y="952500"/>
            <a:ext cx="11468100" cy="114681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andy path between two hills leading to the ocean"/>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5" name="Title Text"/>
          <p:cNvSpPr txBox="1">
            <a:spLocks noGrp="1"/>
          </p:cNvSpPr>
          <p:nvPr>
            <p:ph type="title"/>
          </p:nvPr>
        </p:nvSpPr>
        <p:spPr>
          <a:prstGeom prst="rect">
            <a:avLst/>
          </a:prstGeom>
        </p:spPr>
        <p:txBody>
          <a:bodyPr/>
          <a:lstStyle/>
          <a:p>
            <a:r>
              <a:t>Title Text</a:t>
            </a:r>
          </a:p>
        </p:txBody>
      </p:sp>
      <p:sp>
        <p:nvSpPr>
          <p:cNvPr id="76"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4" name="Title Text"/>
          <p:cNvSpPr txBox="1">
            <a:spLocks noGrp="1"/>
          </p:cNvSpPr>
          <p:nvPr>
            <p:ph type="title"/>
          </p:nvPr>
        </p:nvSpPr>
        <p:spPr>
          <a:prstGeom prst="rect">
            <a:avLst/>
          </a:prstGeom>
        </p:spPr>
        <p:txBody>
          <a:bodyPr/>
          <a:lstStyle/>
          <a:p>
            <a:r>
              <a:t>Title Text</a:t>
            </a:r>
          </a:p>
        </p:txBody>
      </p:sp>
      <p:sp>
        <p:nvSpPr>
          <p:cNvPr id="85"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lgn="ctr">
              <a:spcBef>
                <a:spcPts val="0"/>
              </a:spcBef>
              <a:defRPr sz="2400">
                <a:latin typeface="Helvetica Neue Light"/>
                <a:ea typeface="Helvetica Neue Light"/>
                <a:cs typeface="Helvetica Neue Light"/>
                <a:sym typeface="Helvetica Neue Light"/>
              </a:defRPr>
            </a:lvl1pPr>
          </a:lstStyle>
          <a:p>
            <a:fld id="{86CB4B4D-7CA3-9044-876B-883B54F8677D}" type="slidenum">
              <a:t>‹#›</a:t>
            </a:fld>
            <a:endParaRPr/>
          </a:p>
        </p:txBody>
      </p:sp>
      <p:sp>
        <p:nvSpPr>
          <p:cNvPr id="4"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jpeg"/><Relationship Id="rId7" Type="http://schemas.openxmlformats.org/officeDocument/2006/relationships/image" Target="../media/image29.png"/><Relationship Id="rId2" Type="http://schemas.openxmlformats.org/officeDocument/2006/relationships/image" Target="../media/image40.jpeg"/><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43.jpeg"/><Relationship Id="rId10" Type="http://schemas.openxmlformats.org/officeDocument/2006/relationships/image" Target="../media/image14.png"/><Relationship Id="rId4" Type="http://schemas.openxmlformats.org/officeDocument/2006/relationships/image" Target="../media/image42.jpeg"/><Relationship Id="rId9"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Layout" Target="../slideLayouts/slideLayout5.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14.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F457C"/>
        </a:solidFill>
        <a:effectLst/>
      </p:bgPr>
    </p:bg>
    <p:spTree>
      <p:nvGrpSpPr>
        <p:cNvPr id="1" name=""/>
        <p:cNvGrpSpPr/>
        <p:nvPr/>
      </p:nvGrpSpPr>
      <p:grpSpPr>
        <a:xfrm>
          <a:off x="0" y="0"/>
          <a:ext cx="0" cy="0"/>
          <a:chOff x="0" y="0"/>
          <a:chExt cx="0" cy="0"/>
        </a:xfrm>
      </p:grpSpPr>
      <p:sp>
        <p:nvSpPr>
          <p:cNvPr id="141" name="Laser-driven Particle Induced X-Ray Emission for Rapid Real-Time Analysis of Aerosols"/>
          <p:cNvSpPr txBox="1">
            <a:spLocks noGrp="1"/>
          </p:cNvSpPr>
          <p:nvPr>
            <p:ph type="ctrTitle"/>
          </p:nvPr>
        </p:nvSpPr>
        <p:spPr>
          <a:xfrm>
            <a:off x="1946331" y="5053533"/>
            <a:ext cx="20828001" cy="4648201"/>
          </a:xfrm>
          <a:prstGeom prst="rect">
            <a:avLst/>
          </a:prstGeom>
        </p:spPr>
        <p:txBody>
          <a:bodyPr anchor="ctr"/>
          <a:lstStyle>
            <a:lvl1pPr>
              <a:defRPr sz="5500" b="1">
                <a:solidFill>
                  <a:srgbClr val="FFFFFF"/>
                </a:solidFill>
                <a:latin typeface="Arial"/>
                <a:ea typeface="Arial"/>
                <a:cs typeface="Arial"/>
                <a:sym typeface="Arial"/>
              </a:defRPr>
            </a:lvl1pPr>
          </a:lstStyle>
          <a:p>
            <a:r>
              <a:t>Laser-driven Particle Induced X-Ray Emission for Rapid Real-Time Analysis of Aerosols</a:t>
            </a:r>
          </a:p>
        </p:txBody>
      </p:sp>
      <p:sp>
        <p:nvSpPr>
          <p:cNvPr id="142" name="Canan Yağmur Boynukara"/>
          <p:cNvSpPr txBox="1">
            <a:spLocks noGrp="1"/>
          </p:cNvSpPr>
          <p:nvPr>
            <p:ph type="subTitle" sz="quarter" idx="1"/>
          </p:nvPr>
        </p:nvSpPr>
        <p:spPr>
          <a:xfrm>
            <a:off x="1946331" y="10055769"/>
            <a:ext cx="20828001" cy="1587501"/>
          </a:xfrm>
          <a:prstGeom prst="rect">
            <a:avLst/>
          </a:prstGeom>
        </p:spPr>
        <p:txBody>
          <a:bodyPr/>
          <a:lstStyle>
            <a:lvl1pPr algn="r">
              <a:defRPr sz="5500" b="1">
                <a:solidFill>
                  <a:srgbClr val="FFFFFF"/>
                </a:solidFill>
                <a:latin typeface="Arial"/>
                <a:ea typeface="Arial"/>
                <a:cs typeface="Arial"/>
                <a:sym typeface="Arial"/>
              </a:defRPr>
            </a:lvl1pPr>
          </a:lstStyle>
          <a:p>
            <a:r>
              <a:t>Canan Yağmur Boynukara</a:t>
            </a:r>
          </a:p>
        </p:txBody>
      </p:sp>
      <p:pic>
        <p:nvPicPr>
          <p:cNvPr id="143" name="pasted-movie.png" descr="pasted-movie.png"/>
          <p:cNvPicPr>
            <a:picLocks noChangeAspect="1"/>
          </p:cNvPicPr>
          <p:nvPr/>
        </p:nvPicPr>
        <p:blipFill>
          <a:blip r:embed="rId2"/>
          <a:stretch>
            <a:fillRect/>
          </a:stretch>
        </p:blipFill>
        <p:spPr>
          <a:xfrm>
            <a:off x="1294883" y="922537"/>
            <a:ext cx="4518703" cy="2638659"/>
          </a:xfrm>
          <a:prstGeom prst="rect">
            <a:avLst/>
          </a:prstGeom>
          <a:ln w="12700">
            <a:miter lim="400000"/>
          </a:ln>
        </p:spPr>
      </p:pic>
      <p:pic>
        <p:nvPicPr>
          <p:cNvPr id="144" name="pasted-movie.png" descr="pasted-movie.png"/>
          <p:cNvPicPr>
            <a:picLocks noChangeAspect="1"/>
          </p:cNvPicPr>
          <p:nvPr/>
        </p:nvPicPr>
        <p:blipFill>
          <a:blip r:embed="rId3"/>
          <a:stretch>
            <a:fillRect/>
          </a:stretch>
        </p:blipFill>
        <p:spPr>
          <a:xfrm>
            <a:off x="9180099" y="1279427"/>
            <a:ext cx="6360464" cy="1924878"/>
          </a:xfrm>
          <a:prstGeom prst="rect">
            <a:avLst/>
          </a:prstGeom>
          <a:ln w="12700">
            <a:miter lim="400000"/>
          </a:ln>
        </p:spPr>
      </p:pic>
      <p:pic>
        <p:nvPicPr>
          <p:cNvPr id="145" name="pasted-movie.png" descr="pasted-movie.png"/>
          <p:cNvPicPr>
            <a:picLocks noChangeAspect="1"/>
          </p:cNvPicPr>
          <p:nvPr/>
        </p:nvPicPr>
        <p:blipFill>
          <a:blip r:embed="rId4"/>
          <a:stretch>
            <a:fillRect/>
          </a:stretch>
        </p:blipFill>
        <p:spPr>
          <a:xfrm>
            <a:off x="17467572" y="114642"/>
            <a:ext cx="5682728" cy="4254449"/>
          </a:xfrm>
          <a:prstGeom prst="rect">
            <a:avLst/>
          </a:prstGeom>
          <a:ln w="12700">
            <a:miter lim="400000"/>
          </a:ln>
        </p:spPr>
      </p:pic>
      <p:sp>
        <p:nvSpPr>
          <p:cNvPr id="146" name="Research Director: Prof. Patrizio Antici"/>
          <p:cNvSpPr txBox="1"/>
          <p:nvPr/>
        </p:nvSpPr>
        <p:spPr>
          <a:xfrm>
            <a:off x="13585369" y="11408995"/>
            <a:ext cx="9737451"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457200">
              <a:spcBef>
                <a:spcPts val="0"/>
              </a:spcBef>
              <a:defRPr sz="4000" b="1">
                <a:solidFill>
                  <a:srgbClr val="FFFFFF"/>
                </a:solidFill>
                <a:uFill>
                  <a:solidFill>
                    <a:srgbClr val="FFFFFF"/>
                  </a:solidFill>
                </a:uFill>
                <a:latin typeface="Arial"/>
                <a:ea typeface="Arial"/>
                <a:cs typeface="Arial"/>
                <a:sym typeface="Arial"/>
              </a:defRPr>
            </a:lvl1pPr>
          </a:lstStyle>
          <a:p>
            <a:pPr>
              <a:defRPr u="sng"/>
            </a:pPr>
            <a:r>
              <a:rPr u="none"/>
              <a:t>Research Director: Prof. Patrizio Antici</a:t>
            </a:r>
          </a:p>
        </p:txBody>
      </p:sp>
    </p:spTree>
  </p:cSld>
  <p:clrMapOvr>
    <a:masterClrMapping/>
  </p:clrMapOvr>
  <p:transition spd="med" advTm="654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lide Number"/>
          <p:cNvSpPr txBox="1">
            <a:spLocks noGrp="1"/>
          </p:cNvSpPr>
          <p:nvPr>
            <p:ph type="sldNum" sz="quarter" idx="2"/>
          </p:nvPr>
        </p:nvSpPr>
        <p:spPr>
          <a:xfrm>
            <a:off x="11958984" y="13081000"/>
            <a:ext cx="453332" cy="44722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1">
                <a:latin typeface="Arial"/>
                <a:ea typeface="Arial"/>
                <a:cs typeface="Arial"/>
                <a:sym typeface="Arial"/>
              </a:defRPr>
            </a:lvl1pPr>
          </a:lstStyle>
          <a:p>
            <a:fld id="{86CB4B4D-7CA3-9044-876B-883B54F8677D}" type="slidenum">
              <a:rPr/>
              <a:t>10</a:t>
            </a:fld>
            <a:endParaRPr/>
          </a:p>
        </p:txBody>
      </p:sp>
      <p:sp>
        <p:nvSpPr>
          <p:cNvPr id="285" name="Experimental Setup"/>
          <p:cNvSpPr txBox="1"/>
          <p:nvPr/>
        </p:nvSpPr>
        <p:spPr>
          <a:xfrm>
            <a:off x="1282700" y="2146299"/>
            <a:ext cx="6203882" cy="743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595312" indent="-595312">
              <a:buSzPct val="125000"/>
              <a:buChar char="•"/>
              <a:defRPr sz="4500" b="1">
                <a:solidFill>
                  <a:schemeClr val="accent1">
                    <a:hueOff val="114395"/>
                    <a:lumOff val="-24975"/>
                  </a:schemeClr>
                </a:solidFill>
                <a:latin typeface="Arial"/>
                <a:ea typeface="Arial"/>
                <a:cs typeface="Arial"/>
                <a:sym typeface="Arial"/>
              </a:defRPr>
            </a:lvl1pPr>
          </a:lstStyle>
          <a:p>
            <a:r>
              <a:t>Experimental Setup </a:t>
            </a:r>
          </a:p>
        </p:txBody>
      </p:sp>
      <p:grpSp>
        <p:nvGrpSpPr>
          <p:cNvPr id="288" name="Group"/>
          <p:cNvGrpSpPr/>
          <p:nvPr/>
        </p:nvGrpSpPr>
        <p:grpSpPr>
          <a:xfrm>
            <a:off x="7827570" y="317500"/>
            <a:ext cx="8754260" cy="1027026"/>
            <a:chOff x="0" y="0"/>
            <a:chExt cx="8754259" cy="1027025"/>
          </a:xfrm>
        </p:grpSpPr>
        <p:sp>
          <p:nvSpPr>
            <p:cNvPr id="286" name="Materials and Methods"/>
            <p:cNvSpPr txBox="1"/>
            <p:nvPr/>
          </p:nvSpPr>
          <p:spPr>
            <a:xfrm>
              <a:off x="555139" y="0"/>
              <a:ext cx="7643981" cy="8915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2438338">
                <a:lnSpc>
                  <a:spcPct val="90000"/>
                </a:lnSpc>
                <a:spcBef>
                  <a:spcPts val="4500"/>
                </a:spcBef>
                <a:defRPr sz="5500" b="1">
                  <a:solidFill>
                    <a:schemeClr val="accent1">
                      <a:hueOff val="114395"/>
                      <a:lumOff val="-24975"/>
                    </a:schemeClr>
                  </a:solidFill>
                  <a:latin typeface="Arial"/>
                  <a:ea typeface="Arial"/>
                  <a:cs typeface="Arial"/>
                  <a:sym typeface="Arial"/>
                </a:defRPr>
              </a:lvl1pPr>
            </a:lstStyle>
            <a:p>
              <a:r>
                <a:t>Materials and Methods</a:t>
              </a:r>
            </a:p>
          </p:txBody>
        </p:sp>
        <p:sp>
          <p:nvSpPr>
            <p:cNvPr id="287" name="Line"/>
            <p:cNvSpPr/>
            <p:nvPr/>
          </p:nvSpPr>
          <p:spPr>
            <a:xfrm>
              <a:off x="0" y="1027025"/>
              <a:ext cx="8754260" cy="1"/>
            </a:xfrm>
            <a:prstGeom prst="line">
              <a:avLst/>
            </a:prstGeom>
            <a:noFill/>
            <a:ln w="635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defTabSz="2438338">
                <a:lnSpc>
                  <a:spcPct val="90000"/>
                </a:lnSpc>
                <a:spcBef>
                  <a:spcPts val="4500"/>
                </a:spcBef>
              </a:pPr>
              <a:endParaRPr/>
            </a:p>
          </p:txBody>
        </p:sp>
      </p:grpSp>
      <p:sp>
        <p:nvSpPr>
          <p:cNvPr id="289" name="150TW Ti:Sapphire Laser:…"/>
          <p:cNvSpPr txBox="1"/>
          <p:nvPr/>
        </p:nvSpPr>
        <p:spPr>
          <a:xfrm>
            <a:off x="1879239" y="6328197"/>
            <a:ext cx="6007095" cy="33045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spcBef>
                <a:spcPts val="0"/>
              </a:spcBef>
              <a:defRPr sz="3700" b="1" u="sng">
                <a:uFill>
                  <a:solidFill>
                    <a:srgbClr val="000000"/>
                  </a:solidFill>
                </a:uFill>
                <a:latin typeface="Arial"/>
                <a:ea typeface="Arial"/>
                <a:cs typeface="Arial"/>
                <a:sym typeface="Arial"/>
              </a:defRPr>
            </a:pPr>
            <a:r>
              <a:t> 150TW Ti:Sapphire Laser:</a:t>
            </a:r>
            <a:endParaRPr b="0" u="none"/>
          </a:p>
          <a:p>
            <a:pPr defTabSz="457200">
              <a:spcBef>
                <a:spcPts val="0"/>
              </a:spcBef>
              <a:defRPr sz="3700">
                <a:uFill>
                  <a:solidFill>
                    <a:srgbClr val="000000"/>
                  </a:solidFill>
                </a:uFill>
                <a:latin typeface="Arial"/>
                <a:ea typeface="Arial"/>
                <a:cs typeface="Arial"/>
                <a:sym typeface="Arial"/>
              </a:defRPr>
            </a:pPr>
            <a:r>
              <a:t>•λ = 800 nm</a:t>
            </a:r>
          </a:p>
          <a:p>
            <a:pPr defTabSz="457200">
              <a:spcBef>
                <a:spcPts val="0"/>
              </a:spcBef>
              <a:defRPr sz="3700">
                <a:uFill>
                  <a:solidFill>
                    <a:srgbClr val="000000"/>
                  </a:solidFill>
                </a:uFill>
                <a:latin typeface="Arial"/>
                <a:ea typeface="Arial"/>
                <a:cs typeface="Arial"/>
                <a:sym typeface="Arial"/>
              </a:defRPr>
            </a:pPr>
            <a:r>
              <a:t>•Pulse duration = 22 fs</a:t>
            </a:r>
          </a:p>
          <a:p>
            <a:pPr defTabSz="457200">
              <a:spcBef>
                <a:spcPts val="0"/>
              </a:spcBef>
              <a:defRPr sz="3700">
                <a:uFill>
                  <a:solidFill>
                    <a:srgbClr val="000000"/>
                  </a:solidFill>
                </a:uFill>
                <a:latin typeface="Arial"/>
                <a:ea typeface="Arial"/>
                <a:cs typeface="Arial"/>
                <a:sym typeface="Arial"/>
              </a:defRPr>
            </a:pPr>
            <a:r>
              <a:t>•Peak energy = 3.2 J</a:t>
            </a:r>
          </a:p>
          <a:p>
            <a:pPr defTabSz="457200">
              <a:spcBef>
                <a:spcPts val="0"/>
              </a:spcBef>
              <a:defRPr sz="3700">
                <a:uFill>
                  <a:solidFill>
                    <a:srgbClr val="000000"/>
                  </a:solidFill>
                </a:uFill>
                <a:latin typeface="Arial"/>
                <a:ea typeface="Arial"/>
                <a:cs typeface="Arial"/>
                <a:sym typeface="Arial"/>
              </a:defRPr>
            </a:pPr>
            <a:r>
              <a:t>•Repetition rate = 0.625 Hz</a:t>
            </a:r>
          </a:p>
          <a:p>
            <a:pPr defTabSz="457200">
              <a:spcBef>
                <a:spcPts val="0"/>
              </a:spcBef>
              <a:defRPr sz="3700">
                <a:uFill>
                  <a:solidFill>
                    <a:srgbClr val="000000"/>
                  </a:solidFill>
                </a:uFill>
                <a:latin typeface="Arial"/>
                <a:ea typeface="Arial"/>
                <a:cs typeface="Arial"/>
                <a:sym typeface="Arial"/>
              </a:defRPr>
            </a:pPr>
            <a:r>
              <a:t>•Vacuum ≅ 10</a:t>
            </a:r>
            <a:r>
              <a:rPr baseline="31999"/>
              <a:t>-6</a:t>
            </a:r>
            <a:r>
              <a:t> Torr</a:t>
            </a:r>
          </a:p>
        </p:txBody>
      </p:sp>
      <p:pic>
        <p:nvPicPr>
          <p:cNvPr id="290" name="alls.png" descr="alls.png"/>
          <p:cNvPicPr>
            <a:picLocks noChangeAspect="1"/>
          </p:cNvPicPr>
          <p:nvPr/>
        </p:nvPicPr>
        <p:blipFill>
          <a:blip r:embed="rId3"/>
          <a:stretch>
            <a:fillRect/>
          </a:stretch>
        </p:blipFill>
        <p:spPr>
          <a:xfrm>
            <a:off x="1838279" y="3944565"/>
            <a:ext cx="6089014" cy="1816557"/>
          </a:xfrm>
          <a:prstGeom prst="rect">
            <a:avLst/>
          </a:prstGeom>
          <a:ln w="12700">
            <a:miter lim="400000"/>
          </a:ln>
        </p:spPr>
      </p:pic>
      <p:pic>
        <p:nvPicPr>
          <p:cNvPr id="291" name="pasted-movie.png" descr="pasted-movie.png"/>
          <p:cNvPicPr>
            <a:picLocks noChangeAspect="1"/>
          </p:cNvPicPr>
          <p:nvPr/>
        </p:nvPicPr>
        <p:blipFill>
          <a:blip r:embed="rId4"/>
          <a:stretch>
            <a:fillRect/>
          </a:stretch>
        </p:blipFill>
        <p:spPr>
          <a:xfrm>
            <a:off x="8097822" y="3129117"/>
            <a:ext cx="15986115" cy="8127395"/>
          </a:xfrm>
          <a:prstGeom prst="rect">
            <a:avLst/>
          </a:prstGeom>
          <a:ln w="12700">
            <a:miter lim="400000"/>
          </a:ln>
        </p:spPr>
      </p:pic>
      <p:pic>
        <p:nvPicPr>
          <p:cNvPr id="292" name="pasted-movie.png" descr="pasted-movie.png"/>
          <p:cNvPicPr>
            <a:picLocks noChangeAspect="1"/>
          </p:cNvPicPr>
          <p:nvPr/>
        </p:nvPicPr>
        <p:blipFill>
          <a:blip r:embed="rId5"/>
          <a:stretch>
            <a:fillRect/>
          </a:stretch>
        </p:blipFill>
        <p:spPr>
          <a:xfrm>
            <a:off x="13254783" y="1474924"/>
            <a:ext cx="5672195" cy="2086056"/>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lide Number"/>
          <p:cNvSpPr txBox="1">
            <a:spLocks noGrp="1"/>
          </p:cNvSpPr>
          <p:nvPr>
            <p:ph type="sldNum" sz="quarter" idx="2"/>
          </p:nvPr>
        </p:nvSpPr>
        <p:spPr>
          <a:xfrm>
            <a:off x="11967393" y="13081000"/>
            <a:ext cx="436514" cy="44722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1">
                <a:latin typeface="Arial"/>
                <a:ea typeface="Arial"/>
                <a:cs typeface="Arial"/>
                <a:sym typeface="Arial"/>
              </a:defRPr>
            </a:lvl1pPr>
          </a:lstStyle>
          <a:p>
            <a:fld id="{86CB4B4D-7CA3-9044-876B-883B54F8677D}" type="slidenum">
              <a:rPr/>
              <a:t>11</a:t>
            </a:fld>
            <a:endParaRPr/>
          </a:p>
        </p:txBody>
      </p:sp>
      <p:sp>
        <p:nvSpPr>
          <p:cNvPr id="297" name="Experimental Setup"/>
          <p:cNvSpPr txBox="1"/>
          <p:nvPr/>
        </p:nvSpPr>
        <p:spPr>
          <a:xfrm>
            <a:off x="1282700" y="2146299"/>
            <a:ext cx="6203882" cy="743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595312" indent="-595312">
              <a:buSzPct val="125000"/>
              <a:buChar char="•"/>
              <a:defRPr sz="4500" b="1">
                <a:solidFill>
                  <a:schemeClr val="accent1">
                    <a:hueOff val="114395"/>
                    <a:lumOff val="-24975"/>
                  </a:schemeClr>
                </a:solidFill>
                <a:latin typeface="Arial"/>
                <a:ea typeface="Arial"/>
                <a:cs typeface="Arial"/>
                <a:sym typeface="Arial"/>
              </a:defRPr>
            </a:lvl1pPr>
          </a:lstStyle>
          <a:p>
            <a:r>
              <a:t>Experimental Setup </a:t>
            </a:r>
          </a:p>
        </p:txBody>
      </p:sp>
      <p:grpSp>
        <p:nvGrpSpPr>
          <p:cNvPr id="300" name="Group"/>
          <p:cNvGrpSpPr/>
          <p:nvPr/>
        </p:nvGrpSpPr>
        <p:grpSpPr>
          <a:xfrm>
            <a:off x="2079525" y="3118218"/>
            <a:ext cx="8416430" cy="9131533"/>
            <a:chOff x="0" y="0"/>
            <a:chExt cx="8416428" cy="9131532"/>
          </a:xfrm>
        </p:grpSpPr>
        <p:pic>
          <p:nvPicPr>
            <p:cNvPr id="298" name="Screenshot 2023-12-11 at 10.53.31 AM.png" descr="Screenshot 2023-12-11 at 10.53.31 AM.png"/>
            <p:cNvPicPr>
              <a:picLocks noChangeAspect="1"/>
            </p:cNvPicPr>
            <p:nvPr/>
          </p:nvPicPr>
          <p:blipFill>
            <a:blip r:embed="rId3"/>
            <a:stretch>
              <a:fillRect/>
            </a:stretch>
          </p:blipFill>
          <p:spPr>
            <a:xfrm>
              <a:off x="1190347" y="886105"/>
              <a:ext cx="6035735" cy="8245428"/>
            </a:xfrm>
            <a:prstGeom prst="rect">
              <a:avLst/>
            </a:prstGeom>
            <a:ln w="25400" cap="flat">
              <a:noFill/>
              <a:miter lim="400000"/>
            </a:ln>
            <a:effectLst>
              <a:outerShdw blurRad="254000" dist="127000" dir="5400000" rotWithShape="0">
                <a:srgbClr val="000000">
                  <a:alpha val="70000"/>
                </a:srgbClr>
              </a:outerShdw>
            </a:effectLst>
          </p:spPr>
        </p:pic>
        <p:sp>
          <p:nvSpPr>
            <p:cNvPr id="299" name="Intraction target holder for 400 shots"/>
            <p:cNvSpPr txBox="1"/>
            <p:nvPr/>
          </p:nvSpPr>
          <p:spPr>
            <a:xfrm>
              <a:off x="0" y="-1"/>
              <a:ext cx="8416429" cy="6564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000">
                  <a:latin typeface="Arial"/>
                  <a:ea typeface="Arial"/>
                  <a:cs typeface="Arial"/>
                  <a:sym typeface="Arial"/>
                </a:defRPr>
              </a:lvl1pPr>
            </a:lstStyle>
            <a:p>
              <a:r>
                <a:t>Intraction target holder for 400 shots </a:t>
              </a:r>
            </a:p>
          </p:txBody>
        </p:sp>
      </p:grpSp>
      <p:grpSp>
        <p:nvGrpSpPr>
          <p:cNvPr id="305" name="Group"/>
          <p:cNvGrpSpPr/>
          <p:nvPr/>
        </p:nvGrpSpPr>
        <p:grpSpPr>
          <a:xfrm>
            <a:off x="12670024" y="3124199"/>
            <a:ext cx="8584635" cy="8048407"/>
            <a:chOff x="0" y="0"/>
            <a:chExt cx="8584634" cy="8048405"/>
          </a:xfrm>
        </p:grpSpPr>
        <p:grpSp>
          <p:nvGrpSpPr>
            <p:cNvPr id="303" name="Group"/>
            <p:cNvGrpSpPr/>
            <p:nvPr/>
          </p:nvGrpSpPr>
          <p:grpSpPr>
            <a:xfrm>
              <a:off x="0" y="1071163"/>
              <a:ext cx="8584635" cy="6977243"/>
              <a:chOff x="0" y="0"/>
              <a:chExt cx="8584634" cy="6977242"/>
            </a:xfrm>
          </p:grpSpPr>
          <p:pic>
            <p:nvPicPr>
              <p:cNvPr id="301" name="pasted-movie.png" descr="pasted-movie.png"/>
              <p:cNvPicPr>
                <a:picLocks noChangeAspect="1"/>
              </p:cNvPicPr>
              <p:nvPr/>
            </p:nvPicPr>
            <p:blipFill>
              <a:blip r:embed="rId4"/>
              <a:stretch>
                <a:fillRect/>
              </a:stretch>
            </p:blipFill>
            <p:spPr>
              <a:xfrm>
                <a:off x="0" y="0"/>
                <a:ext cx="8584635" cy="5408010"/>
              </a:xfrm>
              <a:prstGeom prst="rect">
                <a:avLst/>
              </a:prstGeom>
              <a:ln w="12700" cap="flat">
                <a:noFill/>
                <a:miter lim="400000"/>
              </a:ln>
              <a:effectLst/>
            </p:spPr>
          </p:pic>
          <p:sp>
            <p:nvSpPr>
              <p:cNvPr id="302" name="C. Stoeckl et al., Nuclear Instruments and Methods in Physics Research Section B: Beam Interactions with Materials…"/>
              <p:cNvSpPr txBox="1"/>
              <p:nvPr/>
            </p:nvSpPr>
            <p:spPr>
              <a:xfrm>
                <a:off x="60857" y="6018274"/>
                <a:ext cx="8462920" cy="9589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defTabSz="457200">
                  <a:spcBef>
                    <a:spcPts val="0"/>
                  </a:spcBef>
                  <a:defRPr sz="1500">
                    <a:latin typeface="Arial"/>
                    <a:ea typeface="Arial"/>
                    <a:cs typeface="Arial"/>
                    <a:sym typeface="Arial"/>
                  </a:defRPr>
                </a:pPr>
                <a:r>
                  <a:t>C. Stoeckl et al., Nuclear Instruments and Methods in Physics Research Section B: Beam Interactions with Materials </a:t>
                </a:r>
              </a:p>
              <a:p>
                <a:pPr defTabSz="457200">
                  <a:spcBef>
                    <a:spcPts val="0"/>
                  </a:spcBef>
                  <a:defRPr sz="1500">
                    <a:latin typeface="Arial"/>
                    <a:ea typeface="Arial"/>
                    <a:cs typeface="Arial"/>
                    <a:sym typeface="Arial"/>
                  </a:defRPr>
                </a:pPr>
                <a:r>
                  <a:t>and Atoms, A platform for nuclear physics experiments with laser-accelerated light ions</a:t>
                </a:r>
              </a:p>
            </p:txBody>
          </p:sp>
        </p:grpSp>
        <p:sp>
          <p:nvSpPr>
            <p:cNvPr id="304" name="TNSA regime"/>
            <p:cNvSpPr txBox="1"/>
            <p:nvPr/>
          </p:nvSpPr>
          <p:spPr>
            <a:xfrm>
              <a:off x="2724809" y="-1"/>
              <a:ext cx="3135016" cy="6564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000">
                  <a:latin typeface="Arial"/>
                  <a:ea typeface="Arial"/>
                  <a:cs typeface="Arial"/>
                  <a:sym typeface="Arial"/>
                </a:defRPr>
              </a:lvl1pPr>
            </a:lstStyle>
            <a:p>
              <a:r>
                <a:t>TNSA regime</a:t>
              </a:r>
            </a:p>
          </p:txBody>
        </p:sp>
      </p:grpSp>
      <p:grpSp>
        <p:nvGrpSpPr>
          <p:cNvPr id="308" name="Group"/>
          <p:cNvGrpSpPr/>
          <p:nvPr/>
        </p:nvGrpSpPr>
        <p:grpSpPr>
          <a:xfrm>
            <a:off x="7827570" y="317500"/>
            <a:ext cx="8754260" cy="1027026"/>
            <a:chOff x="0" y="0"/>
            <a:chExt cx="8754259" cy="1027025"/>
          </a:xfrm>
        </p:grpSpPr>
        <p:sp>
          <p:nvSpPr>
            <p:cNvPr id="306" name="Materials and Methods"/>
            <p:cNvSpPr txBox="1"/>
            <p:nvPr/>
          </p:nvSpPr>
          <p:spPr>
            <a:xfrm>
              <a:off x="555139" y="0"/>
              <a:ext cx="7643981" cy="8915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2438338">
                <a:lnSpc>
                  <a:spcPct val="90000"/>
                </a:lnSpc>
                <a:spcBef>
                  <a:spcPts val="4500"/>
                </a:spcBef>
                <a:defRPr sz="5500" b="1">
                  <a:solidFill>
                    <a:schemeClr val="accent1">
                      <a:hueOff val="114395"/>
                      <a:lumOff val="-24975"/>
                    </a:schemeClr>
                  </a:solidFill>
                  <a:latin typeface="Arial"/>
                  <a:ea typeface="Arial"/>
                  <a:cs typeface="Arial"/>
                  <a:sym typeface="Arial"/>
                </a:defRPr>
              </a:lvl1pPr>
            </a:lstStyle>
            <a:p>
              <a:r>
                <a:t>Materials and Methods</a:t>
              </a:r>
            </a:p>
          </p:txBody>
        </p:sp>
        <p:sp>
          <p:nvSpPr>
            <p:cNvPr id="307" name="Line"/>
            <p:cNvSpPr/>
            <p:nvPr/>
          </p:nvSpPr>
          <p:spPr>
            <a:xfrm>
              <a:off x="0" y="1027025"/>
              <a:ext cx="8754260" cy="1"/>
            </a:xfrm>
            <a:prstGeom prst="line">
              <a:avLst/>
            </a:prstGeom>
            <a:noFill/>
            <a:ln w="635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defTabSz="2438338">
                <a:lnSpc>
                  <a:spcPct val="90000"/>
                </a:lnSpc>
                <a:spcBef>
                  <a:spcPts val="4500"/>
                </a:spcBef>
              </a:pPr>
              <a:endParaRPr/>
            </a:p>
          </p:txBody>
        </p:sp>
      </p:gr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lide Number"/>
          <p:cNvSpPr txBox="1">
            <a:spLocks noGrp="1"/>
          </p:cNvSpPr>
          <p:nvPr>
            <p:ph type="sldNum" sz="quarter" idx="2"/>
          </p:nvPr>
        </p:nvSpPr>
        <p:spPr>
          <a:xfrm>
            <a:off x="11958984" y="13081000"/>
            <a:ext cx="453332" cy="44722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1">
                <a:latin typeface="Arial"/>
                <a:ea typeface="Arial"/>
                <a:cs typeface="Arial"/>
                <a:sym typeface="Arial"/>
              </a:defRPr>
            </a:lvl1pPr>
          </a:lstStyle>
          <a:p>
            <a:fld id="{86CB4B4D-7CA3-9044-876B-883B54F8677D}" type="slidenum">
              <a:rPr/>
              <a:t>12</a:t>
            </a:fld>
            <a:endParaRPr/>
          </a:p>
        </p:txBody>
      </p:sp>
      <p:sp>
        <p:nvSpPr>
          <p:cNvPr id="313" name="Experimental Setup"/>
          <p:cNvSpPr txBox="1"/>
          <p:nvPr/>
        </p:nvSpPr>
        <p:spPr>
          <a:xfrm>
            <a:off x="1282700" y="2146299"/>
            <a:ext cx="6203882" cy="743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595312" indent="-595312">
              <a:buSzPct val="125000"/>
              <a:buChar char="•"/>
              <a:defRPr sz="4500" b="1">
                <a:solidFill>
                  <a:schemeClr val="accent1">
                    <a:hueOff val="114395"/>
                    <a:lumOff val="-24975"/>
                  </a:schemeClr>
                </a:solidFill>
                <a:latin typeface="Arial"/>
                <a:ea typeface="Arial"/>
                <a:cs typeface="Arial"/>
                <a:sym typeface="Arial"/>
              </a:defRPr>
            </a:lvl1pPr>
          </a:lstStyle>
          <a:p>
            <a:r>
              <a:t>Experimental Setup </a:t>
            </a:r>
          </a:p>
        </p:txBody>
      </p:sp>
      <p:pic>
        <p:nvPicPr>
          <p:cNvPr id="314" name="image.png" descr="image.png"/>
          <p:cNvPicPr>
            <a:picLocks noChangeAspect="1"/>
          </p:cNvPicPr>
          <p:nvPr/>
        </p:nvPicPr>
        <p:blipFill>
          <a:blip r:embed="rId3"/>
          <a:stretch>
            <a:fillRect/>
          </a:stretch>
        </p:blipFill>
        <p:spPr>
          <a:xfrm>
            <a:off x="1385804" y="4581903"/>
            <a:ext cx="10595228" cy="5391655"/>
          </a:xfrm>
          <a:prstGeom prst="rect">
            <a:avLst/>
          </a:prstGeom>
          <a:ln w="12700">
            <a:miter lim="400000"/>
          </a:ln>
        </p:spPr>
      </p:pic>
      <p:sp>
        <p:nvSpPr>
          <p:cNvPr id="315" name="ALLS 150 TW ion beamline stability"/>
          <p:cNvSpPr txBox="1"/>
          <p:nvPr/>
        </p:nvSpPr>
        <p:spPr>
          <a:xfrm>
            <a:off x="2621302" y="3501149"/>
            <a:ext cx="8124231"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lnSpc>
                <a:spcPct val="117999"/>
              </a:lnSpc>
              <a:spcBef>
                <a:spcPts val="0"/>
              </a:spcBef>
              <a:defRPr sz="4000">
                <a:latin typeface="Arial"/>
                <a:ea typeface="Arial"/>
                <a:cs typeface="Arial"/>
                <a:sym typeface="Arial"/>
              </a:defRPr>
            </a:lvl1pPr>
          </a:lstStyle>
          <a:p>
            <a:r>
              <a:t>ALLS 150 TW ion beamline stability</a:t>
            </a:r>
          </a:p>
        </p:txBody>
      </p:sp>
      <p:grpSp>
        <p:nvGrpSpPr>
          <p:cNvPr id="318" name="Group"/>
          <p:cNvGrpSpPr/>
          <p:nvPr/>
        </p:nvGrpSpPr>
        <p:grpSpPr>
          <a:xfrm>
            <a:off x="13477864" y="3501149"/>
            <a:ext cx="8999836" cy="6472409"/>
            <a:chOff x="0" y="0"/>
            <a:chExt cx="8999835" cy="6472407"/>
          </a:xfrm>
        </p:grpSpPr>
        <p:pic>
          <p:nvPicPr>
            <p:cNvPr id="316" name="pasted-movie.png" descr="pasted-movie.png"/>
            <p:cNvPicPr>
              <a:picLocks noChangeAspect="1"/>
            </p:cNvPicPr>
            <p:nvPr/>
          </p:nvPicPr>
          <p:blipFill>
            <a:blip r:embed="rId4"/>
            <a:stretch>
              <a:fillRect/>
            </a:stretch>
          </p:blipFill>
          <p:spPr>
            <a:xfrm>
              <a:off x="260168" y="766944"/>
              <a:ext cx="8479500" cy="5705464"/>
            </a:xfrm>
            <a:prstGeom prst="rect">
              <a:avLst/>
            </a:prstGeom>
            <a:ln w="12700" cap="flat">
              <a:noFill/>
              <a:miter lim="400000"/>
            </a:ln>
            <a:effectLst/>
          </p:spPr>
        </p:pic>
        <p:sp>
          <p:nvSpPr>
            <p:cNvPr id="317" name="Average proton spectrum over 38 shots"/>
            <p:cNvSpPr txBox="1"/>
            <p:nvPr/>
          </p:nvSpPr>
          <p:spPr>
            <a:xfrm>
              <a:off x="0" y="-1"/>
              <a:ext cx="8999836" cy="6564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000">
                  <a:latin typeface="Arial"/>
                  <a:ea typeface="Arial"/>
                  <a:cs typeface="Arial"/>
                  <a:sym typeface="Arial"/>
                </a:defRPr>
              </a:lvl1pPr>
            </a:lstStyle>
            <a:p>
              <a:r>
                <a:t>Average proton spectrum over 38 shots</a:t>
              </a:r>
            </a:p>
          </p:txBody>
        </p:sp>
      </p:grpSp>
      <p:grpSp>
        <p:nvGrpSpPr>
          <p:cNvPr id="321" name="Group"/>
          <p:cNvGrpSpPr/>
          <p:nvPr/>
        </p:nvGrpSpPr>
        <p:grpSpPr>
          <a:xfrm>
            <a:off x="7827570" y="317500"/>
            <a:ext cx="8754260" cy="1027026"/>
            <a:chOff x="0" y="0"/>
            <a:chExt cx="8754259" cy="1027025"/>
          </a:xfrm>
        </p:grpSpPr>
        <p:sp>
          <p:nvSpPr>
            <p:cNvPr id="319" name="Materials and Methods"/>
            <p:cNvSpPr txBox="1"/>
            <p:nvPr/>
          </p:nvSpPr>
          <p:spPr>
            <a:xfrm>
              <a:off x="555139" y="0"/>
              <a:ext cx="7643981" cy="8915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2438338">
                <a:lnSpc>
                  <a:spcPct val="90000"/>
                </a:lnSpc>
                <a:spcBef>
                  <a:spcPts val="4500"/>
                </a:spcBef>
                <a:defRPr sz="5500" b="1">
                  <a:solidFill>
                    <a:schemeClr val="accent1">
                      <a:hueOff val="114395"/>
                      <a:lumOff val="-24975"/>
                    </a:schemeClr>
                  </a:solidFill>
                  <a:latin typeface="Arial"/>
                  <a:ea typeface="Arial"/>
                  <a:cs typeface="Arial"/>
                  <a:sym typeface="Arial"/>
                </a:defRPr>
              </a:lvl1pPr>
            </a:lstStyle>
            <a:p>
              <a:r>
                <a:t>Materials and Methods</a:t>
              </a:r>
            </a:p>
          </p:txBody>
        </p:sp>
        <p:sp>
          <p:nvSpPr>
            <p:cNvPr id="320" name="Line"/>
            <p:cNvSpPr/>
            <p:nvPr/>
          </p:nvSpPr>
          <p:spPr>
            <a:xfrm>
              <a:off x="0" y="1027025"/>
              <a:ext cx="8754260" cy="1"/>
            </a:xfrm>
            <a:prstGeom prst="line">
              <a:avLst/>
            </a:prstGeom>
            <a:noFill/>
            <a:ln w="635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defTabSz="2438338">
                <a:lnSpc>
                  <a:spcPct val="90000"/>
                </a:lnSpc>
                <a:spcBef>
                  <a:spcPts val="4500"/>
                </a:spcBef>
              </a:pPr>
              <a:endParaRPr/>
            </a:p>
          </p:txBody>
        </p:sp>
      </p:gr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lide Number"/>
          <p:cNvSpPr txBox="1">
            <a:spLocks noGrp="1"/>
          </p:cNvSpPr>
          <p:nvPr>
            <p:ph type="sldNum" sz="quarter" idx="2"/>
          </p:nvPr>
        </p:nvSpPr>
        <p:spPr>
          <a:xfrm>
            <a:off x="11958984" y="13081000"/>
            <a:ext cx="453332" cy="44722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1">
                <a:latin typeface="Arial"/>
                <a:ea typeface="Arial"/>
                <a:cs typeface="Arial"/>
                <a:sym typeface="Arial"/>
              </a:defRPr>
            </a:lvl1pPr>
          </a:lstStyle>
          <a:p>
            <a:fld id="{86CB4B4D-7CA3-9044-876B-883B54F8677D}" type="slidenum">
              <a:rPr/>
              <a:t>13</a:t>
            </a:fld>
            <a:endParaRPr/>
          </a:p>
        </p:txBody>
      </p:sp>
      <p:sp>
        <p:nvSpPr>
          <p:cNvPr id="326" name="The chamber was first pumped down to 10⁻³ mbar"/>
          <p:cNvSpPr txBox="1"/>
          <p:nvPr/>
        </p:nvSpPr>
        <p:spPr>
          <a:xfrm>
            <a:off x="9804400" y="3649621"/>
            <a:ext cx="11796151"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529166" indent="-529166" algn="ctr">
              <a:spcBef>
                <a:spcPts val="0"/>
              </a:spcBef>
              <a:buSzPct val="125000"/>
              <a:buChar char="•"/>
              <a:defRPr sz="4000">
                <a:latin typeface="Arial"/>
                <a:ea typeface="Arial"/>
                <a:cs typeface="Arial"/>
                <a:sym typeface="Arial"/>
              </a:defRPr>
            </a:lvl1pPr>
          </a:lstStyle>
          <a:p>
            <a:pPr defTabSz="914400"/>
            <a:r>
              <a:t>The chamber was first pumped down to 10⁻³ mbar</a:t>
            </a:r>
          </a:p>
        </p:txBody>
      </p:sp>
      <p:sp>
        <p:nvSpPr>
          <p:cNvPr id="327" name="Krypton (Kr) was introduced using a manual valve"/>
          <p:cNvSpPr txBox="1"/>
          <p:nvPr/>
        </p:nvSpPr>
        <p:spPr>
          <a:xfrm>
            <a:off x="9804400" y="5086371"/>
            <a:ext cx="11853202"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529166" indent="-529166" algn="ctr">
              <a:spcBef>
                <a:spcPts val="0"/>
              </a:spcBef>
              <a:buSzPct val="125000"/>
              <a:buChar char="•"/>
              <a:defRPr sz="4000">
                <a:latin typeface="Arial"/>
                <a:ea typeface="Arial"/>
                <a:cs typeface="Arial"/>
                <a:sym typeface="Arial"/>
              </a:defRPr>
            </a:lvl1pPr>
          </a:lstStyle>
          <a:p>
            <a:pPr defTabSz="914400"/>
            <a:r>
              <a:t>Krypton (Kr) was introduced using a manual valve</a:t>
            </a:r>
          </a:p>
        </p:txBody>
      </p:sp>
      <p:sp>
        <p:nvSpPr>
          <p:cNvPr id="328" name="The chamber was then filled with nitrogen or ambient air to reach atmospheric pressure"/>
          <p:cNvSpPr txBox="1"/>
          <p:nvPr/>
        </p:nvSpPr>
        <p:spPr>
          <a:xfrm>
            <a:off x="9804400" y="6468402"/>
            <a:ext cx="11853201" cy="1227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529166" indent="-529166">
              <a:spcBef>
                <a:spcPts val="0"/>
              </a:spcBef>
              <a:buSzPct val="125000"/>
              <a:buChar char="•"/>
              <a:defRPr sz="4000">
                <a:latin typeface="Arial"/>
                <a:ea typeface="Arial"/>
                <a:cs typeface="Arial"/>
                <a:sym typeface="Arial"/>
              </a:defRPr>
            </a:lvl1pPr>
          </a:lstStyle>
          <a:p>
            <a:pPr defTabSz="914400"/>
            <a:r>
              <a:t>The chamber was then filled with nitrogen or ambient air to reach atmospheric pressure</a:t>
            </a:r>
          </a:p>
        </p:txBody>
      </p:sp>
      <p:sp>
        <p:nvSpPr>
          <p:cNvPr id="329" name="For low Kr concentrations, air was used directly (contains ~1 ppm Kr naturally)"/>
          <p:cNvSpPr txBox="1"/>
          <p:nvPr/>
        </p:nvSpPr>
        <p:spPr>
          <a:xfrm>
            <a:off x="9804400" y="8048755"/>
            <a:ext cx="11853203" cy="12279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529166" indent="-529166">
              <a:spcBef>
                <a:spcPts val="0"/>
              </a:spcBef>
              <a:buSzPct val="125000"/>
              <a:buChar char="•"/>
              <a:defRPr sz="4000">
                <a:latin typeface="Arial"/>
                <a:ea typeface="Arial"/>
                <a:cs typeface="Arial"/>
                <a:sym typeface="Arial"/>
              </a:defRPr>
            </a:lvl1pPr>
          </a:lstStyle>
          <a:p>
            <a:pPr defTabSz="914400"/>
            <a:r>
              <a:t>For low Kr concentrations, air was used directly (contains ~1 ppm Kr naturally)</a:t>
            </a:r>
          </a:p>
        </p:txBody>
      </p:sp>
      <p:sp>
        <p:nvSpPr>
          <p:cNvPr id="330" name="Partial pressures were monitored using a pressure sensor"/>
          <p:cNvSpPr txBox="1"/>
          <p:nvPr/>
        </p:nvSpPr>
        <p:spPr>
          <a:xfrm>
            <a:off x="9804400" y="9629108"/>
            <a:ext cx="11853203" cy="12279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529166" indent="-529166">
              <a:spcBef>
                <a:spcPts val="0"/>
              </a:spcBef>
              <a:buSzPct val="125000"/>
              <a:buChar char="•"/>
              <a:defRPr sz="4000">
                <a:latin typeface="Arial"/>
                <a:ea typeface="Arial"/>
                <a:cs typeface="Arial"/>
                <a:sym typeface="Arial"/>
              </a:defRPr>
            </a:lvl1pPr>
          </a:lstStyle>
          <a:p>
            <a:pPr defTabSz="914400"/>
            <a:r>
              <a:t>Partial pressures were monitored using a pressure sensor </a:t>
            </a:r>
          </a:p>
        </p:txBody>
      </p:sp>
      <p:sp>
        <p:nvSpPr>
          <p:cNvPr id="331" name="Kr concentration was estimated using the ideal gas law!"/>
          <p:cNvSpPr txBox="1"/>
          <p:nvPr/>
        </p:nvSpPr>
        <p:spPr>
          <a:xfrm>
            <a:off x="9804399" y="11209461"/>
            <a:ext cx="13293858"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529166" indent="-529166" algn="ctr">
              <a:spcBef>
                <a:spcPts val="0"/>
              </a:spcBef>
              <a:buSzPct val="125000"/>
              <a:buChar char="•"/>
              <a:defRPr sz="4000">
                <a:latin typeface="Arial"/>
                <a:ea typeface="Arial"/>
                <a:cs typeface="Arial"/>
                <a:sym typeface="Arial"/>
              </a:defRPr>
            </a:lvl1pPr>
          </a:lstStyle>
          <a:p>
            <a:pPr defTabSz="914400"/>
            <a:r>
              <a:t>Kr concentration was estimated using the ideal gas law! </a:t>
            </a:r>
          </a:p>
        </p:txBody>
      </p:sp>
      <p:pic>
        <p:nvPicPr>
          <p:cNvPr id="332" name="Screenshot 2025-04-15 at 2.56.12 PM.png" descr="Screenshot 2025-04-15 at 2.56.12 PM.png"/>
          <p:cNvPicPr>
            <a:picLocks noChangeAspect="1"/>
          </p:cNvPicPr>
          <p:nvPr/>
        </p:nvPicPr>
        <p:blipFill>
          <a:blip r:embed="rId2"/>
          <a:stretch>
            <a:fillRect/>
          </a:stretch>
        </p:blipFill>
        <p:spPr>
          <a:xfrm>
            <a:off x="2538548" y="3505822"/>
            <a:ext cx="6347145" cy="8359654"/>
          </a:xfrm>
          <a:prstGeom prst="rect">
            <a:avLst/>
          </a:prstGeom>
          <a:ln w="12700">
            <a:miter lim="400000"/>
          </a:ln>
        </p:spPr>
      </p:pic>
      <p:sp>
        <p:nvSpPr>
          <p:cNvPr id="333" name="Experimental Setup"/>
          <p:cNvSpPr txBox="1"/>
          <p:nvPr/>
        </p:nvSpPr>
        <p:spPr>
          <a:xfrm>
            <a:off x="1282700" y="2146299"/>
            <a:ext cx="6203882" cy="743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595312" indent="-595312">
              <a:buSzPct val="125000"/>
              <a:buChar char="•"/>
              <a:defRPr sz="4500" b="1">
                <a:solidFill>
                  <a:schemeClr val="accent1">
                    <a:hueOff val="114395"/>
                    <a:lumOff val="-24975"/>
                  </a:schemeClr>
                </a:solidFill>
                <a:latin typeface="Arial"/>
                <a:ea typeface="Arial"/>
                <a:cs typeface="Arial"/>
                <a:sym typeface="Arial"/>
              </a:defRPr>
            </a:lvl1pPr>
          </a:lstStyle>
          <a:p>
            <a:r>
              <a:t>Experimental Setup </a:t>
            </a:r>
          </a:p>
        </p:txBody>
      </p:sp>
      <p:grpSp>
        <p:nvGrpSpPr>
          <p:cNvPr id="336" name="Group"/>
          <p:cNvGrpSpPr/>
          <p:nvPr/>
        </p:nvGrpSpPr>
        <p:grpSpPr>
          <a:xfrm>
            <a:off x="7827570" y="317500"/>
            <a:ext cx="8754260" cy="1027026"/>
            <a:chOff x="0" y="0"/>
            <a:chExt cx="8754259" cy="1027025"/>
          </a:xfrm>
        </p:grpSpPr>
        <p:sp>
          <p:nvSpPr>
            <p:cNvPr id="334" name="Materials and Methods"/>
            <p:cNvSpPr txBox="1"/>
            <p:nvPr/>
          </p:nvSpPr>
          <p:spPr>
            <a:xfrm>
              <a:off x="555139" y="0"/>
              <a:ext cx="7643981" cy="8915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2438338">
                <a:lnSpc>
                  <a:spcPct val="90000"/>
                </a:lnSpc>
                <a:spcBef>
                  <a:spcPts val="4500"/>
                </a:spcBef>
                <a:defRPr sz="5500" b="1">
                  <a:solidFill>
                    <a:schemeClr val="accent1">
                      <a:hueOff val="114395"/>
                      <a:lumOff val="-24975"/>
                    </a:schemeClr>
                  </a:solidFill>
                  <a:latin typeface="Arial"/>
                  <a:ea typeface="Arial"/>
                  <a:cs typeface="Arial"/>
                  <a:sym typeface="Arial"/>
                </a:defRPr>
              </a:lvl1pPr>
            </a:lstStyle>
            <a:p>
              <a:r>
                <a:t>Materials and Methods</a:t>
              </a:r>
            </a:p>
          </p:txBody>
        </p:sp>
        <p:sp>
          <p:nvSpPr>
            <p:cNvPr id="335" name="Line"/>
            <p:cNvSpPr/>
            <p:nvPr/>
          </p:nvSpPr>
          <p:spPr>
            <a:xfrm>
              <a:off x="0" y="1027025"/>
              <a:ext cx="8754260" cy="1"/>
            </a:xfrm>
            <a:prstGeom prst="line">
              <a:avLst/>
            </a:prstGeom>
            <a:noFill/>
            <a:ln w="635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defTabSz="2438338">
                <a:lnSpc>
                  <a:spcPct val="90000"/>
                </a:lnSpc>
                <a:spcBef>
                  <a:spcPts val="4500"/>
                </a:spcBef>
              </a:pPr>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326"/>
                                        </p:tgtEl>
                                        <p:attrNameLst>
                                          <p:attrName>style.visibility</p:attrName>
                                        </p:attrNameLst>
                                      </p:cBhvr>
                                      <p:to>
                                        <p:strVal val="visible"/>
                                      </p:to>
                                    </p:set>
                                    <p:anim calcmode="lin" valueType="num">
                                      <p:cBhvr>
                                        <p:cTn id="7" dur="1000" fill="hold"/>
                                        <p:tgtEl>
                                          <p:spTgt spid="326"/>
                                        </p:tgtEl>
                                        <p:attrNameLst>
                                          <p:attrName>ppt_x</p:attrName>
                                        </p:attrNameLst>
                                      </p:cBhvr>
                                      <p:tavLst>
                                        <p:tav tm="0">
                                          <p:val>
                                            <p:strVal val="1+#ppt_w/2"/>
                                          </p:val>
                                        </p:tav>
                                        <p:tav tm="100000">
                                          <p:val>
                                            <p:strVal val="#ppt_x"/>
                                          </p:val>
                                        </p:tav>
                                      </p:tavLst>
                                    </p:anim>
                                    <p:anim calcmode="lin" valueType="num">
                                      <p:cBhvr>
                                        <p:cTn id="8" dur="1000" fill="hold"/>
                                        <p:tgtEl>
                                          <p:spTgt spid="3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2" nodeType="clickEffect">
                                  <p:stCondLst>
                                    <p:cond delay="0"/>
                                  </p:stCondLst>
                                  <p:iterate>
                                    <p:tmAbs val="0"/>
                                  </p:iterate>
                                  <p:childTnLst>
                                    <p:set>
                                      <p:cBhvr>
                                        <p:cTn id="12" fill="hold"/>
                                        <p:tgtEl>
                                          <p:spTgt spid="327"/>
                                        </p:tgtEl>
                                        <p:attrNameLst>
                                          <p:attrName>style.visibility</p:attrName>
                                        </p:attrNameLst>
                                      </p:cBhvr>
                                      <p:to>
                                        <p:strVal val="visible"/>
                                      </p:to>
                                    </p:set>
                                    <p:anim calcmode="lin" valueType="num">
                                      <p:cBhvr>
                                        <p:cTn id="13" dur="1000" fill="hold"/>
                                        <p:tgtEl>
                                          <p:spTgt spid="327"/>
                                        </p:tgtEl>
                                        <p:attrNameLst>
                                          <p:attrName>ppt_x</p:attrName>
                                        </p:attrNameLst>
                                      </p:cBhvr>
                                      <p:tavLst>
                                        <p:tav tm="0">
                                          <p:val>
                                            <p:strVal val="1+#ppt_w/2"/>
                                          </p:val>
                                        </p:tav>
                                        <p:tav tm="100000">
                                          <p:val>
                                            <p:strVal val="#ppt_x"/>
                                          </p:val>
                                        </p:tav>
                                      </p:tavLst>
                                    </p:anim>
                                    <p:anim calcmode="lin" valueType="num">
                                      <p:cBhvr>
                                        <p:cTn id="14" dur="1000" fill="hold"/>
                                        <p:tgtEl>
                                          <p:spTgt spid="32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3" nodeType="clickEffect">
                                  <p:stCondLst>
                                    <p:cond delay="0"/>
                                  </p:stCondLst>
                                  <p:iterate>
                                    <p:tmAbs val="0"/>
                                  </p:iterate>
                                  <p:childTnLst>
                                    <p:set>
                                      <p:cBhvr>
                                        <p:cTn id="18" fill="hold"/>
                                        <p:tgtEl>
                                          <p:spTgt spid="328"/>
                                        </p:tgtEl>
                                        <p:attrNameLst>
                                          <p:attrName>style.visibility</p:attrName>
                                        </p:attrNameLst>
                                      </p:cBhvr>
                                      <p:to>
                                        <p:strVal val="visible"/>
                                      </p:to>
                                    </p:set>
                                    <p:anim calcmode="lin" valueType="num">
                                      <p:cBhvr>
                                        <p:cTn id="19" dur="1000" fill="hold"/>
                                        <p:tgtEl>
                                          <p:spTgt spid="328"/>
                                        </p:tgtEl>
                                        <p:attrNameLst>
                                          <p:attrName>ppt_x</p:attrName>
                                        </p:attrNameLst>
                                      </p:cBhvr>
                                      <p:tavLst>
                                        <p:tav tm="0">
                                          <p:val>
                                            <p:strVal val="1+#ppt_w/2"/>
                                          </p:val>
                                        </p:tav>
                                        <p:tav tm="100000">
                                          <p:val>
                                            <p:strVal val="#ppt_x"/>
                                          </p:val>
                                        </p:tav>
                                      </p:tavLst>
                                    </p:anim>
                                    <p:anim calcmode="lin" valueType="num">
                                      <p:cBhvr>
                                        <p:cTn id="20" dur="1000" fill="hold"/>
                                        <p:tgtEl>
                                          <p:spTgt spid="32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4" nodeType="clickEffect">
                                  <p:stCondLst>
                                    <p:cond delay="0"/>
                                  </p:stCondLst>
                                  <p:iterate>
                                    <p:tmAbs val="0"/>
                                  </p:iterate>
                                  <p:childTnLst>
                                    <p:set>
                                      <p:cBhvr>
                                        <p:cTn id="24" fill="hold"/>
                                        <p:tgtEl>
                                          <p:spTgt spid="329"/>
                                        </p:tgtEl>
                                        <p:attrNameLst>
                                          <p:attrName>style.visibility</p:attrName>
                                        </p:attrNameLst>
                                      </p:cBhvr>
                                      <p:to>
                                        <p:strVal val="visible"/>
                                      </p:to>
                                    </p:set>
                                    <p:anim calcmode="lin" valueType="num">
                                      <p:cBhvr>
                                        <p:cTn id="25" dur="1000" fill="hold"/>
                                        <p:tgtEl>
                                          <p:spTgt spid="329"/>
                                        </p:tgtEl>
                                        <p:attrNameLst>
                                          <p:attrName>ppt_x</p:attrName>
                                        </p:attrNameLst>
                                      </p:cBhvr>
                                      <p:tavLst>
                                        <p:tav tm="0">
                                          <p:val>
                                            <p:strVal val="1+#ppt_w/2"/>
                                          </p:val>
                                        </p:tav>
                                        <p:tav tm="100000">
                                          <p:val>
                                            <p:strVal val="#ppt_x"/>
                                          </p:val>
                                        </p:tav>
                                      </p:tavLst>
                                    </p:anim>
                                    <p:anim calcmode="lin" valueType="num">
                                      <p:cBhvr>
                                        <p:cTn id="26" dur="1000" fill="hold"/>
                                        <p:tgtEl>
                                          <p:spTgt spid="32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5" nodeType="clickEffect">
                                  <p:stCondLst>
                                    <p:cond delay="0"/>
                                  </p:stCondLst>
                                  <p:iterate>
                                    <p:tmAbs val="0"/>
                                  </p:iterate>
                                  <p:childTnLst>
                                    <p:set>
                                      <p:cBhvr>
                                        <p:cTn id="30" fill="hold"/>
                                        <p:tgtEl>
                                          <p:spTgt spid="330"/>
                                        </p:tgtEl>
                                        <p:attrNameLst>
                                          <p:attrName>style.visibility</p:attrName>
                                        </p:attrNameLst>
                                      </p:cBhvr>
                                      <p:to>
                                        <p:strVal val="visible"/>
                                      </p:to>
                                    </p:set>
                                    <p:anim calcmode="lin" valueType="num">
                                      <p:cBhvr>
                                        <p:cTn id="31" dur="1000" fill="hold"/>
                                        <p:tgtEl>
                                          <p:spTgt spid="330"/>
                                        </p:tgtEl>
                                        <p:attrNameLst>
                                          <p:attrName>ppt_x</p:attrName>
                                        </p:attrNameLst>
                                      </p:cBhvr>
                                      <p:tavLst>
                                        <p:tav tm="0">
                                          <p:val>
                                            <p:strVal val="1+#ppt_w/2"/>
                                          </p:val>
                                        </p:tav>
                                        <p:tav tm="100000">
                                          <p:val>
                                            <p:strVal val="#ppt_x"/>
                                          </p:val>
                                        </p:tav>
                                      </p:tavLst>
                                    </p:anim>
                                    <p:anim calcmode="lin" valueType="num">
                                      <p:cBhvr>
                                        <p:cTn id="32" dur="1000" fill="hold"/>
                                        <p:tgtEl>
                                          <p:spTgt spid="33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6" nodeType="clickEffect">
                                  <p:stCondLst>
                                    <p:cond delay="0"/>
                                  </p:stCondLst>
                                  <p:iterate>
                                    <p:tmAbs val="0"/>
                                  </p:iterate>
                                  <p:childTnLst>
                                    <p:set>
                                      <p:cBhvr>
                                        <p:cTn id="36" fill="hold"/>
                                        <p:tgtEl>
                                          <p:spTgt spid="331"/>
                                        </p:tgtEl>
                                        <p:attrNameLst>
                                          <p:attrName>style.visibility</p:attrName>
                                        </p:attrNameLst>
                                      </p:cBhvr>
                                      <p:to>
                                        <p:strVal val="visible"/>
                                      </p:to>
                                    </p:set>
                                    <p:anim calcmode="lin" valueType="num">
                                      <p:cBhvr>
                                        <p:cTn id="37" dur="1000" fill="hold"/>
                                        <p:tgtEl>
                                          <p:spTgt spid="331"/>
                                        </p:tgtEl>
                                        <p:attrNameLst>
                                          <p:attrName>ppt_x</p:attrName>
                                        </p:attrNameLst>
                                      </p:cBhvr>
                                      <p:tavLst>
                                        <p:tav tm="0">
                                          <p:val>
                                            <p:strVal val="1+#ppt_w/2"/>
                                          </p:val>
                                        </p:tav>
                                        <p:tav tm="100000">
                                          <p:val>
                                            <p:strVal val="#ppt_x"/>
                                          </p:val>
                                        </p:tav>
                                      </p:tavLst>
                                    </p:anim>
                                    <p:anim calcmode="lin" valueType="num">
                                      <p:cBhvr>
                                        <p:cTn id="38" dur="1000" fill="hold"/>
                                        <p:tgtEl>
                                          <p:spTgt spid="3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 grpId="1" animBg="1" advAuto="0"/>
      <p:bldP spid="327" grpId="2" animBg="1" advAuto="0"/>
      <p:bldP spid="328" grpId="3" animBg="1" advAuto="0"/>
      <p:bldP spid="329" grpId="4" animBg="1" advAuto="0"/>
      <p:bldP spid="330" grpId="5" animBg="1" advAuto="0"/>
      <p:bldP spid="331" grpId="6"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0" name="Group"/>
          <p:cNvGrpSpPr/>
          <p:nvPr/>
        </p:nvGrpSpPr>
        <p:grpSpPr>
          <a:xfrm>
            <a:off x="-74761" y="5588000"/>
            <a:ext cx="16510001" cy="2540000"/>
            <a:chOff x="0" y="0"/>
            <a:chExt cx="16510000" cy="2540000"/>
          </a:xfrm>
        </p:grpSpPr>
        <p:sp>
          <p:nvSpPr>
            <p:cNvPr id="338" name="Rounded Rectangle"/>
            <p:cNvSpPr/>
            <p:nvPr/>
          </p:nvSpPr>
          <p:spPr>
            <a:xfrm>
              <a:off x="0" y="0"/>
              <a:ext cx="16510000" cy="2540000"/>
            </a:xfrm>
            <a:prstGeom prst="roundRect">
              <a:avLst>
                <a:gd name="adj" fmla="val 7500"/>
              </a:avLst>
            </a:prstGeom>
            <a:solidFill>
              <a:srgbClr val="2F457C"/>
            </a:solidFill>
            <a:ln w="12700" cap="flat">
              <a:noFill/>
              <a:miter lim="400000"/>
            </a:ln>
            <a:effectLst/>
          </p:spPr>
          <p:txBody>
            <a:bodyPr wrap="square" lIns="50800" tIns="50800" rIns="50800" bIns="50800" numCol="1" anchor="ctr">
              <a:noAutofit/>
            </a:bodyPr>
            <a:lstStyle/>
            <a:p>
              <a:pPr algn="ctr">
                <a:spcBef>
                  <a:spcPts val="0"/>
                </a:spcBef>
                <a:defRPr sz="3200">
                  <a:latin typeface="+mn-lt"/>
                  <a:ea typeface="+mn-ea"/>
                  <a:cs typeface="+mn-cs"/>
                  <a:sym typeface="Helvetica Neue Medium"/>
                </a:defRPr>
              </a:pPr>
              <a:endParaRPr/>
            </a:p>
          </p:txBody>
        </p:sp>
        <p:sp>
          <p:nvSpPr>
            <p:cNvPr id="339" name="Analysis and Results"/>
            <p:cNvSpPr txBox="1"/>
            <p:nvPr/>
          </p:nvSpPr>
          <p:spPr>
            <a:xfrm>
              <a:off x="8439876" y="824225"/>
              <a:ext cx="7775570" cy="8915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marL="635000" indent="-635000" algn="just" defTabSz="2438338">
                <a:spcBef>
                  <a:spcPts val="4500"/>
                </a:spcBef>
                <a:buSzPct val="40000"/>
                <a:buBlip>
                  <a:blip r:embed="rId2"/>
                </a:buBlip>
                <a:defRPr sz="5500" b="1">
                  <a:solidFill>
                    <a:srgbClr val="FFFFFF"/>
                  </a:solidFill>
                  <a:latin typeface="Arial"/>
                  <a:ea typeface="Arial"/>
                  <a:cs typeface="Arial"/>
                  <a:sym typeface="Arial"/>
                </a:defRPr>
              </a:lvl1pPr>
            </a:lstStyle>
            <a:p>
              <a:r>
                <a:t>Analysis and Results</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340"/>
                                        </p:tgtEl>
                                        <p:attrNameLst>
                                          <p:attrName>style.visibility</p:attrName>
                                        </p:attrNameLst>
                                      </p:cBhvr>
                                      <p:to>
                                        <p:strVal val="visible"/>
                                      </p:to>
                                    </p:set>
                                    <p:anim calcmode="lin" valueType="num">
                                      <p:cBhvr>
                                        <p:cTn id="7" dur="1000" fill="hold"/>
                                        <p:tgtEl>
                                          <p:spTgt spid="340"/>
                                        </p:tgtEl>
                                        <p:attrNameLst>
                                          <p:attrName>ppt_x</p:attrName>
                                        </p:attrNameLst>
                                      </p:cBhvr>
                                      <p:tavLst>
                                        <p:tav tm="0">
                                          <p:val>
                                            <p:strVal val="0-#ppt_w/2"/>
                                          </p:val>
                                        </p:tav>
                                        <p:tav tm="100000">
                                          <p:val>
                                            <p:strVal val="#ppt_x"/>
                                          </p:val>
                                        </p:tav>
                                      </p:tavLst>
                                    </p:anim>
                                    <p:anim calcmode="lin" valueType="num">
                                      <p:cBhvr>
                                        <p:cTn id="8" dur="1000" fill="hold"/>
                                        <p:tgtEl>
                                          <p:spTgt spid="3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lide Number"/>
          <p:cNvSpPr txBox="1">
            <a:spLocks noGrp="1"/>
          </p:cNvSpPr>
          <p:nvPr>
            <p:ph type="sldNum" sz="quarter" idx="2"/>
          </p:nvPr>
        </p:nvSpPr>
        <p:spPr>
          <a:xfrm>
            <a:off x="11958984" y="13081000"/>
            <a:ext cx="453332" cy="44722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1">
                <a:latin typeface="Arial"/>
                <a:ea typeface="Arial"/>
                <a:cs typeface="Arial"/>
                <a:sym typeface="Arial"/>
              </a:defRPr>
            </a:lvl1pPr>
          </a:lstStyle>
          <a:p>
            <a:fld id="{86CB4B4D-7CA3-9044-876B-883B54F8677D}" type="slidenum">
              <a:rPr/>
              <a:t>15</a:t>
            </a:fld>
            <a:endParaRPr/>
          </a:p>
        </p:txBody>
      </p:sp>
      <p:grpSp>
        <p:nvGrpSpPr>
          <p:cNvPr id="345" name="Group"/>
          <p:cNvGrpSpPr/>
          <p:nvPr/>
        </p:nvGrpSpPr>
        <p:grpSpPr>
          <a:xfrm>
            <a:off x="7827570" y="317500"/>
            <a:ext cx="8754260" cy="1049076"/>
            <a:chOff x="0" y="0"/>
            <a:chExt cx="8754259" cy="1049075"/>
          </a:xfrm>
        </p:grpSpPr>
        <p:sp>
          <p:nvSpPr>
            <p:cNvPr id="343" name="Analysis and Results"/>
            <p:cNvSpPr txBox="1"/>
            <p:nvPr/>
          </p:nvSpPr>
          <p:spPr>
            <a:xfrm>
              <a:off x="794145" y="0"/>
              <a:ext cx="7140570" cy="8915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2438338">
                <a:lnSpc>
                  <a:spcPct val="90000"/>
                </a:lnSpc>
                <a:spcBef>
                  <a:spcPts val="4500"/>
                </a:spcBef>
                <a:defRPr sz="5500" b="1">
                  <a:solidFill>
                    <a:schemeClr val="accent1">
                      <a:hueOff val="114395"/>
                      <a:lumOff val="-24975"/>
                    </a:schemeClr>
                  </a:solidFill>
                  <a:latin typeface="Arial"/>
                  <a:ea typeface="Arial"/>
                  <a:cs typeface="Arial"/>
                  <a:sym typeface="Arial"/>
                </a:defRPr>
              </a:lvl1pPr>
            </a:lstStyle>
            <a:p>
              <a:r>
                <a:t>Analysis and Results</a:t>
              </a:r>
            </a:p>
          </p:txBody>
        </p:sp>
        <p:sp>
          <p:nvSpPr>
            <p:cNvPr id="344" name="Line"/>
            <p:cNvSpPr/>
            <p:nvPr/>
          </p:nvSpPr>
          <p:spPr>
            <a:xfrm>
              <a:off x="0" y="1049075"/>
              <a:ext cx="8754260" cy="1"/>
            </a:xfrm>
            <a:prstGeom prst="line">
              <a:avLst/>
            </a:prstGeom>
            <a:noFill/>
            <a:ln w="635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defTabSz="2438338">
                <a:lnSpc>
                  <a:spcPct val="90000"/>
                </a:lnSpc>
                <a:spcBef>
                  <a:spcPts val="4500"/>
                </a:spcBef>
              </a:pPr>
              <a:endParaRPr/>
            </a:p>
          </p:txBody>
        </p:sp>
      </p:grpSp>
      <p:sp>
        <p:nvSpPr>
          <p:cNvPr id="346" name="4% → 60 shots"/>
          <p:cNvSpPr txBox="1"/>
          <p:nvPr/>
        </p:nvSpPr>
        <p:spPr>
          <a:xfrm>
            <a:off x="15405100" y="9692247"/>
            <a:ext cx="3559175"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atin typeface="Arial"/>
                <a:ea typeface="Arial"/>
                <a:cs typeface="Arial"/>
                <a:sym typeface="Arial"/>
              </a:defRPr>
            </a:lvl1pPr>
          </a:lstStyle>
          <a:p>
            <a:r>
              <a:t>4% → 60 shots</a:t>
            </a:r>
          </a:p>
        </p:txBody>
      </p:sp>
      <p:sp>
        <p:nvSpPr>
          <p:cNvPr id="347" name="0.4% → 100 shots"/>
          <p:cNvSpPr txBox="1"/>
          <p:nvPr/>
        </p:nvSpPr>
        <p:spPr>
          <a:xfrm>
            <a:off x="15405100" y="10342392"/>
            <a:ext cx="4265365"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atin typeface="Arial"/>
                <a:ea typeface="Arial"/>
                <a:cs typeface="Arial"/>
                <a:sym typeface="Arial"/>
              </a:defRPr>
            </a:lvl1pPr>
          </a:lstStyle>
          <a:p>
            <a:r>
              <a:t>0.4% → 100 shots</a:t>
            </a:r>
          </a:p>
        </p:txBody>
      </p:sp>
      <p:sp>
        <p:nvSpPr>
          <p:cNvPr id="348" name="0.04% → 120 shots"/>
          <p:cNvSpPr txBox="1"/>
          <p:nvPr/>
        </p:nvSpPr>
        <p:spPr>
          <a:xfrm>
            <a:off x="15405100" y="11076208"/>
            <a:ext cx="4547890"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atin typeface="Arial"/>
                <a:ea typeface="Arial"/>
                <a:cs typeface="Arial"/>
                <a:sym typeface="Arial"/>
              </a:defRPr>
            </a:lvl1pPr>
          </a:lstStyle>
          <a:p>
            <a:r>
              <a:t>0.04% → 120 shots</a:t>
            </a:r>
          </a:p>
        </p:txBody>
      </p:sp>
      <p:sp>
        <p:nvSpPr>
          <p:cNvPr id="349" name="• Three Kr concentrations tested: 4%, 0.4%, and 0.04%"/>
          <p:cNvSpPr txBox="1"/>
          <p:nvPr/>
        </p:nvSpPr>
        <p:spPr>
          <a:xfrm>
            <a:off x="13716000" y="2850452"/>
            <a:ext cx="10594447" cy="12279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a:latin typeface="Arial"/>
                <a:ea typeface="Arial"/>
                <a:cs typeface="Arial"/>
                <a:sym typeface="Arial"/>
              </a:defRPr>
            </a:lvl1pPr>
          </a:lstStyle>
          <a:p>
            <a:r>
              <a:t>	•	Three Kr concentrations tested: 4%, 0.4%, and 0.04%</a:t>
            </a:r>
          </a:p>
        </p:txBody>
      </p:sp>
      <p:sp>
        <p:nvSpPr>
          <p:cNvPr id="350" name="• 0.04% is the lowest achievable and detectable level with current setup"/>
          <p:cNvSpPr txBox="1"/>
          <p:nvPr/>
        </p:nvSpPr>
        <p:spPr>
          <a:xfrm>
            <a:off x="13716000" y="6500251"/>
            <a:ext cx="9870071" cy="12279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a:latin typeface="Arial"/>
                <a:ea typeface="Arial"/>
                <a:cs typeface="Arial"/>
                <a:sym typeface="Arial"/>
              </a:defRPr>
            </a:lvl1pPr>
          </a:lstStyle>
          <a:p>
            <a:r>
              <a:t>	•	0.04% is the lowest achievable and detectable level with current setup</a:t>
            </a:r>
          </a:p>
        </p:txBody>
      </p:sp>
      <p:sp>
        <p:nvSpPr>
          <p:cNvPr id="351" name="• Clear Kα peak at 12.65 keV identified for all three concentrations"/>
          <p:cNvSpPr txBox="1"/>
          <p:nvPr/>
        </p:nvSpPr>
        <p:spPr>
          <a:xfrm>
            <a:off x="13716000" y="4788969"/>
            <a:ext cx="10594447" cy="1227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a:latin typeface="Arial"/>
                <a:ea typeface="Arial"/>
                <a:cs typeface="Arial"/>
                <a:sym typeface="Arial"/>
              </a:defRPr>
            </a:lvl1pPr>
          </a:lstStyle>
          <a:p>
            <a:r>
              <a:t>	•	Clear Kα peak at 12.65 keV identified for all three concentrations</a:t>
            </a:r>
          </a:p>
        </p:txBody>
      </p:sp>
      <p:sp>
        <p:nvSpPr>
          <p:cNvPr id="352" name="• Multiple laser shots needed for sufficient SNR:"/>
          <p:cNvSpPr txBox="1"/>
          <p:nvPr/>
        </p:nvSpPr>
        <p:spPr>
          <a:xfrm>
            <a:off x="13716000" y="8059133"/>
            <a:ext cx="9870071" cy="12279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a:latin typeface="Arial"/>
                <a:ea typeface="Arial"/>
                <a:cs typeface="Arial"/>
                <a:sym typeface="Arial"/>
              </a:defRPr>
            </a:lvl1pPr>
          </a:lstStyle>
          <a:p>
            <a:r>
              <a:t>	•	Multiple laser shots needed for sufficient SNR:</a:t>
            </a:r>
          </a:p>
        </p:txBody>
      </p:sp>
      <p:pic>
        <p:nvPicPr>
          <p:cNvPr id="353" name="pasted-movie.png" descr="pasted-movie.png"/>
          <p:cNvPicPr>
            <a:picLocks noChangeAspect="1"/>
          </p:cNvPicPr>
          <p:nvPr/>
        </p:nvPicPr>
        <p:blipFill>
          <a:blip r:embed="rId3"/>
          <a:stretch>
            <a:fillRect/>
          </a:stretch>
        </p:blipFill>
        <p:spPr>
          <a:xfrm>
            <a:off x="611902" y="2854738"/>
            <a:ext cx="12469666" cy="8559823"/>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lide Number"/>
          <p:cNvSpPr txBox="1">
            <a:spLocks noGrp="1"/>
          </p:cNvSpPr>
          <p:nvPr>
            <p:ph type="sldNum" sz="quarter" idx="2"/>
          </p:nvPr>
        </p:nvSpPr>
        <p:spPr>
          <a:xfrm>
            <a:off x="11958984" y="13081000"/>
            <a:ext cx="453332" cy="44722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1">
                <a:latin typeface="Arial"/>
                <a:ea typeface="Arial"/>
                <a:cs typeface="Arial"/>
                <a:sym typeface="Arial"/>
              </a:defRPr>
            </a:lvl1pPr>
          </a:lstStyle>
          <a:p>
            <a:fld id="{86CB4B4D-7CA3-9044-876B-883B54F8677D}" type="slidenum">
              <a:rPr/>
              <a:t>16</a:t>
            </a:fld>
            <a:endParaRPr/>
          </a:p>
        </p:txBody>
      </p:sp>
      <p:grpSp>
        <p:nvGrpSpPr>
          <p:cNvPr id="360" name="Group"/>
          <p:cNvGrpSpPr/>
          <p:nvPr/>
        </p:nvGrpSpPr>
        <p:grpSpPr>
          <a:xfrm>
            <a:off x="7827570" y="317500"/>
            <a:ext cx="8754260" cy="1049076"/>
            <a:chOff x="0" y="0"/>
            <a:chExt cx="8754259" cy="1049075"/>
          </a:xfrm>
        </p:grpSpPr>
        <p:sp>
          <p:nvSpPr>
            <p:cNvPr id="358" name="Analysis and Results"/>
            <p:cNvSpPr txBox="1"/>
            <p:nvPr/>
          </p:nvSpPr>
          <p:spPr>
            <a:xfrm>
              <a:off x="794145" y="0"/>
              <a:ext cx="7140570" cy="8915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2438338">
                <a:lnSpc>
                  <a:spcPct val="90000"/>
                </a:lnSpc>
                <a:spcBef>
                  <a:spcPts val="4500"/>
                </a:spcBef>
                <a:defRPr sz="5500" b="1">
                  <a:solidFill>
                    <a:schemeClr val="accent1">
                      <a:hueOff val="114395"/>
                      <a:lumOff val="-24975"/>
                    </a:schemeClr>
                  </a:solidFill>
                  <a:latin typeface="Arial"/>
                  <a:ea typeface="Arial"/>
                  <a:cs typeface="Arial"/>
                  <a:sym typeface="Arial"/>
                </a:defRPr>
              </a:lvl1pPr>
            </a:lstStyle>
            <a:p>
              <a:r>
                <a:t>Analysis and Results</a:t>
              </a:r>
            </a:p>
          </p:txBody>
        </p:sp>
        <p:sp>
          <p:nvSpPr>
            <p:cNvPr id="359" name="Line"/>
            <p:cNvSpPr/>
            <p:nvPr/>
          </p:nvSpPr>
          <p:spPr>
            <a:xfrm>
              <a:off x="0" y="1049075"/>
              <a:ext cx="8754260" cy="1"/>
            </a:xfrm>
            <a:prstGeom prst="line">
              <a:avLst/>
            </a:prstGeom>
            <a:noFill/>
            <a:ln w="635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defTabSz="2438338">
                <a:lnSpc>
                  <a:spcPct val="90000"/>
                </a:lnSpc>
                <a:spcBef>
                  <a:spcPts val="4500"/>
                </a:spcBef>
              </a:pPr>
              <a:endParaRPr/>
            </a:p>
          </p:txBody>
        </p:sp>
      </p:grpSp>
      <p:sp>
        <p:nvSpPr>
          <p:cNvPr id="361" name="Gaussian peak fitting (dashed red) of 4 % Kr data (blue). The dotted black lines indicate the integration range. The background, indicated by the red dashed line, was subtracted to calculate the accumulated photon yield over 30 shots."/>
          <p:cNvSpPr txBox="1"/>
          <p:nvPr/>
        </p:nvSpPr>
        <p:spPr>
          <a:xfrm>
            <a:off x="2188681" y="10139393"/>
            <a:ext cx="10666854" cy="1816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just"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latin typeface="Arial"/>
                <a:ea typeface="Arial"/>
                <a:cs typeface="Arial"/>
                <a:sym typeface="Arial"/>
              </a:defRPr>
            </a:lvl1pPr>
          </a:lstStyle>
          <a:p>
            <a:r>
              <a:t>Gaussian peak fitting (dashed red) of 4 % Kr data (blue). The dotted black lines indicate the integration range. The background, indicated by the red dashed line, was subtracted to calculate the accumulated photon yield over 30 shots.</a:t>
            </a:r>
          </a:p>
        </p:txBody>
      </p:sp>
      <p:pic>
        <p:nvPicPr>
          <p:cNvPr id="362" name="Area_plot.jpg" descr="Area_plot.jpg"/>
          <p:cNvPicPr>
            <a:picLocks noChangeAspect="1"/>
          </p:cNvPicPr>
          <p:nvPr/>
        </p:nvPicPr>
        <p:blipFill>
          <a:blip r:embed="rId3"/>
          <a:stretch>
            <a:fillRect/>
          </a:stretch>
        </p:blipFill>
        <p:spPr>
          <a:xfrm>
            <a:off x="1286407" y="2817486"/>
            <a:ext cx="12471401" cy="6860248"/>
          </a:xfrm>
          <a:prstGeom prst="rect">
            <a:avLst/>
          </a:prstGeom>
          <a:ln w="12700">
            <a:miter lim="400000"/>
          </a:ln>
        </p:spPr>
      </p:pic>
      <p:sp>
        <p:nvSpPr>
          <p:cNvPr id="363" name="Minimum Detectable Limit"/>
          <p:cNvSpPr txBox="1"/>
          <p:nvPr/>
        </p:nvSpPr>
        <p:spPr>
          <a:xfrm>
            <a:off x="15625701" y="2749612"/>
            <a:ext cx="6408738"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b="1">
                <a:solidFill>
                  <a:schemeClr val="accent6">
                    <a:satOff val="-15798"/>
                    <a:lumOff val="-17517"/>
                  </a:schemeClr>
                </a:solidFill>
                <a:latin typeface="Arial"/>
                <a:ea typeface="Arial"/>
                <a:cs typeface="Arial"/>
                <a:sym typeface="Arial"/>
              </a:defRPr>
            </a:lvl1pPr>
          </a:lstStyle>
          <a:p>
            <a:r>
              <a:t>Minimum Detectable Limit</a:t>
            </a:r>
          </a:p>
        </p:txBody>
      </p:sp>
      <mc:AlternateContent xmlns:mc="http://schemas.openxmlformats.org/markup-compatibility/2006">
        <mc:Choice xmlns:a14="http://schemas.microsoft.com/office/drawing/2010/main" Requires="a14">
          <p:sp>
            <p:nvSpPr>
              <p:cNvPr id="364" name="Equation"/>
              <p:cNvSpPr txBox="1"/>
              <p:nvPr/>
            </p:nvSpPr>
            <p:spPr>
              <a:xfrm>
                <a:off x="15722600" y="4793386"/>
                <a:ext cx="4632254" cy="914820"/>
              </a:xfrm>
              <a:prstGeom prst="rect">
                <a:avLst/>
              </a:prstGeom>
              <a:ln w="12700">
                <a:miter lim="400000"/>
              </a:ln>
            </p:spPr>
            <p:txBody>
              <a:bodyPr wrap="none" lIns="0" tIns="0" rIns="0" bIns="0">
                <a:spAutoFit/>
              </a:bodyPr>
              <a:lstStyle/>
              <a:p>
                <a:pPr defTabSz="914400" latinLnBrk="1">
                  <a:spcBef>
                    <a:spcPts val="0"/>
                  </a:spcBef>
                  <a:defRPr sz="1800"/>
                </a:pPr>
                <a14:m>
                  <m:oMathPara xmlns:m="http://schemas.openxmlformats.org/officeDocument/2006/math">
                    <m:oMathParaPr>
                      <m:jc m:val="centerGroup"/>
                    </m:oMathParaPr>
                    <m:oMath xmlns:m="http://schemas.openxmlformats.org/officeDocument/2006/math">
                      <m:sSub>
                        <m:sSubPr>
                          <m:ctrlPr>
                            <a:rPr sz="3900">
                              <a:solidFill>
                                <a:srgbClr val="000000"/>
                              </a:solidFill>
                              <a:latin typeface="Cambria Math" panose="02040503050406030204" pitchFamily="18" charset="0"/>
                            </a:rPr>
                          </m:ctrlPr>
                        </m:sSubPr>
                        <m:e>
                          <m:r>
                            <a:rPr sz="3900" i="1">
                              <a:solidFill>
                                <a:srgbClr val="000000"/>
                              </a:solidFill>
                              <a:latin typeface="Cambria Math" panose="02040503050406030204" pitchFamily="18" charset="0"/>
                            </a:rPr>
                            <m:t>𝑌</m:t>
                          </m:r>
                        </m:e>
                        <m:sub>
                          <m:r>
                            <a:rPr sz="3900" i="1">
                              <a:solidFill>
                                <a:srgbClr val="000000"/>
                              </a:solidFill>
                              <a:latin typeface="Cambria Math" panose="02040503050406030204" pitchFamily="18" charset="0"/>
                            </a:rPr>
                            <m:t>𝑀𝐷𝐿</m:t>
                          </m:r>
                        </m:sub>
                      </m:sSub>
                      <m:r>
                        <a:rPr sz="3900" i="1">
                          <a:solidFill>
                            <a:srgbClr val="000000"/>
                          </a:solidFill>
                          <a:latin typeface="Cambria Math" panose="02040503050406030204" pitchFamily="18" charset="0"/>
                        </a:rPr>
                        <m:t>=3⋅</m:t>
                      </m:r>
                      <m:rad>
                        <m:radPr>
                          <m:degHide m:val="on"/>
                          <m:ctrlPr>
                            <a:rPr sz="3900" i="1">
                              <a:solidFill>
                                <a:srgbClr val="000000"/>
                              </a:solidFill>
                              <a:latin typeface="Cambria Math" panose="02040503050406030204" pitchFamily="18" charset="0"/>
                            </a:rPr>
                          </m:ctrlPr>
                        </m:radPr>
                        <m:deg/>
                        <m:e>
                          <m:sSub>
                            <m:sSubPr>
                              <m:ctrlPr>
                                <a:rPr sz="3900" i="1">
                                  <a:solidFill>
                                    <a:srgbClr val="000000"/>
                                  </a:solidFill>
                                  <a:latin typeface="Cambria Math" panose="02040503050406030204" pitchFamily="18" charset="0"/>
                                </a:rPr>
                              </m:ctrlPr>
                            </m:sSubPr>
                            <m:e>
                              <m:r>
                                <a:rPr sz="3900" i="1">
                                  <a:solidFill>
                                    <a:srgbClr val="000000"/>
                                  </a:solidFill>
                                  <a:latin typeface="Cambria Math" panose="02040503050406030204" pitchFamily="18" charset="0"/>
                                </a:rPr>
                                <m:t>𝑌</m:t>
                              </m:r>
                            </m:e>
                            <m:sub>
                              <m:r>
                                <a:rPr sz="3900" i="1">
                                  <a:solidFill>
                                    <a:srgbClr val="000000"/>
                                  </a:solidFill>
                                  <a:latin typeface="Cambria Math" panose="02040503050406030204" pitchFamily="18" charset="0"/>
                                </a:rPr>
                                <m:t>𝑏𝑎𝑐𝑘𝑔𝑟𝑜𝑢𝑛𝑑</m:t>
                              </m:r>
                            </m:sub>
                          </m:sSub>
                        </m:e>
                      </m:rad>
                    </m:oMath>
                  </m:oMathPara>
                </a14:m>
                <a:endParaRPr sz="3900"/>
              </a:p>
            </p:txBody>
          </p:sp>
        </mc:Choice>
        <mc:Fallback>
          <p:sp>
            <p:nvSpPr>
              <p:cNvPr id="364" name="Equation"/>
              <p:cNvSpPr txBox="1">
                <a:spLocks noRot="1" noChangeAspect="1" noMove="1" noResize="1" noEditPoints="1" noAdjustHandles="1" noChangeArrowheads="1" noChangeShapeType="1" noTextEdit="1"/>
              </p:cNvSpPr>
              <p:nvPr/>
            </p:nvSpPr>
            <p:spPr>
              <a:xfrm>
                <a:off x="15722600" y="4793386"/>
                <a:ext cx="4632254" cy="914820"/>
              </a:xfrm>
              <a:prstGeom prst="rect">
                <a:avLst/>
              </a:prstGeom>
              <a:blipFill>
                <a:blip r:embed="rId4"/>
                <a:stretch>
                  <a:fillRect l="-3552" r="-13115" b="-32877"/>
                </a:stretch>
              </a:blipFill>
              <a:ln w="12700">
                <a:miter lim="400000"/>
              </a:ln>
            </p:spPr>
            <p:txBody>
              <a:bodyPr/>
              <a:lstStyle/>
              <a:p>
                <a:r>
                  <a:rPr lang="en-US">
                    <a:noFill/>
                  </a:rPr>
                  <a:t> </a:t>
                </a:r>
              </a:p>
            </p:txBody>
          </p:sp>
        </mc:Fallback>
      </mc:AlternateContent>
      <p:sp>
        <p:nvSpPr>
          <p:cNvPr id="365" name="•A peak is considered “real” if:"/>
          <p:cNvSpPr txBox="1"/>
          <p:nvPr/>
        </p:nvSpPr>
        <p:spPr>
          <a:xfrm>
            <a:off x="14605000" y="3800082"/>
            <a:ext cx="6001755" cy="595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latin typeface="Arial"/>
                <a:ea typeface="Arial"/>
                <a:cs typeface="Arial"/>
                <a:sym typeface="Arial"/>
              </a:defRPr>
            </a:lvl1pPr>
          </a:lstStyle>
          <a:p>
            <a:r>
              <a:t>•A peak is considered “real” if:</a:t>
            </a:r>
          </a:p>
        </p:txBody>
      </p:sp>
      <p:sp>
        <p:nvSpPr>
          <p:cNvPr id="366" name="•Reference = 4% Kr signal (set as 100%)"/>
          <p:cNvSpPr txBox="1"/>
          <p:nvPr/>
        </p:nvSpPr>
        <p:spPr>
          <a:xfrm>
            <a:off x="14605000" y="6219873"/>
            <a:ext cx="8188443" cy="595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a:latin typeface="Arial"/>
                <a:ea typeface="Arial"/>
                <a:cs typeface="Arial"/>
                <a:sym typeface="Arial"/>
              </a:defRPr>
            </a:lvl1pPr>
          </a:lstStyle>
          <a:p>
            <a:r>
              <a:t>•Reference = 4% Kr signal (set as 100%)</a:t>
            </a:r>
          </a:p>
        </p:txBody>
      </p:sp>
      <p:sp>
        <p:nvSpPr>
          <p:cNvPr id="367" name="•0.4% Kr → 8.6% of reference"/>
          <p:cNvSpPr txBox="1"/>
          <p:nvPr/>
        </p:nvSpPr>
        <p:spPr>
          <a:xfrm>
            <a:off x="14605000" y="7326598"/>
            <a:ext cx="9341892" cy="595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500">
                <a:latin typeface="Arial"/>
                <a:ea typeface="Arial"/>
                <a:cs typeface="Arial"/>
                <a:sym typeface="Arial"/>
              </a:defRPr>
            </a:lvl1pPr>
          </a:lstStyle>
          <a:p>
            <a:r>
              <a:t>•0.4% Kr → 8.6% of reference</a:t>
            </a:r>
          </a:p>
        </p:txBody>
      </p:sp>
      <p:sp>
        <p:nvSpPr>
          <p:cNvPr id="368" name="•0.04% Kr → 5.5% of reference"/>
          <p:cNvSpPr txBox="1"/>
          <p:nvPr/>
        </p:nvSpPr>
        <p:spPr>
          <a:xfrm>
            <a:off x="14604999" y="8440541"/>
            <a:ext cx="9341893" cy="595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500">
                <a:latin typeface="Arial"/>
                <a:ea typeface="Arial"/>
                <a:cs typeface="Arial"/>
                <a:sym typeface="Arial"/>
              </a:defRPr>
            </a:lvl1pPr>
          </a:lstStyle>
          <a:p>
            <a:r>
              <a:t>•0.04% Kr → 5.5% of reference</a:t>
            </a:r>
          </a:p>
        </p:txBody>
      </p:sp>
      <p:sp>
        <p:nvSpPr>
          <p:cNvPr id="369" name="Deviations explained by:…"/>
          <p:cNvSpPr txBox="1"/>
          <p:nvPr/>
        </p:nvSpPr>
        <p:spPr>
          <a:xfrm>
            <a:off x="14605000" y="9508961"/>
            <a:ext cx="9437086" cy="2982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17999"/>
              </a:lnSpc>
              <a:spcBef>
                <a:spcPts val="0"/>
              </a:spcBef>
              <a:defRPr sz="3500">
                <a:latin typeface="Arial"/>
                <a:ea typeface="Arial"/>
                <a:cs typeface="Arial"/>
                <a:sym typeface="Arial"/>
              </a:defRPr>
            </a:pPr>
            <a:r>
              <a:t>	Deviations explained by:</a:t>
            </a:r>
          </a:p>
          <a:p>
            <a:pPr defTabSz="457200">
              <a:lnSpc>
                <a:spcPct val="117999"/>
              </a:lnSpc>
              <a:spcBef>
                <a:spcPts val="0"/>
              </a:spcBef>
              <a:defRPr sz="3500">
                <a:latin typeface="Arial"/>
                <a:ea typeface="Arial"/>
                <a:cs typeface="Arial"/>
                <a:sym typeface="Arial"/>
              </a:defRPr>
            </a:pPr>
            <a:r>
              <a:t>	•	Low SNR</a:t>
            </a:r>
          </a:p>
          <a:p>
            <a:pPr defTabSz="457200">
              <a:lnSpc>
                <a:spcPct val="117999"/>
              </a:lnSpc>
              <a:spcBef>
                <a:spcPts val="0"/>
              </a:spcBef>
              <a:defRPr sz="3500">
                <a:latin typeface="Arial"/>
                <a:ea typeface="Arial"/>
                <a:cs typeface="Arial"/>
                <a:sym typeface="Arial"/>
              </a:defRPr>
            </a:pPr>
            <a:r>
              <a:t>	•	Shot-to-shot proton beam fluctuation</a:t>
            </a:r>
          </a:p>
          <a:p>
            <a:pPr defTabSz="457200">
              <a:lnSpc>
                <a:spcPct val="117999"/>
              </a:lnSpc>
              <a:spcBef>
                <a:spcPts val="0"/>
              </a:spcBef>
              <a:defRPr sz="3500">
                <a:latin typeface="Arial"/>
                <a:ea typeface="Arial"/>
                <a:cs typeface="Arial"/>
                <a:sym typeface="Arial"/>
              </a:defRPr>
            </a:pPr>
            <a:r>
              <a:t>	•	Manual gas dilution</a:t>
            </a:r>
          </a:p>
          <a:p>
            <a:pPr defTabSz="457200">
              <a:lnSpc>
                <a:spcPct val="117999"/>
              </a:lnSpc>
              <a:spcBef>
                <a:spcPts val="0"/>
              </a:spcBef>
              <a:defRPr sz="3500">
                <a:latin typeface="Arial"/>
                <a:ea typeface="Arial"/>
                <a:cs typeface="Arial"/>
                <a:sym typeface="Arial"/>
              </a:defRPr>
            </a:pPr>
            <a:r>
              <a:t>	•	Wall desorption of Kr at low concentrations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 grpId="1" animBg="1" advAuto="0"/>
      <p:bldP spid="367" grpId="2" animBg="1" advAuto="0"/>
      <p:bldP spid="368" grpId="3" animBg="1" advAuto="0"/>
      <p:bldP spid="369" grpId="4"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5" name="Group"/>
          <p:cNvGrpSpPr/>
          <p:nvPr/>
        </p:nvGrpSpPr>
        <p:grpSpPr>
          <a:xfrm>
            <a:off x="-74761" y="5588000"/>
            <a:ext cx="15502085" cy="2540000"/>
            <a:chOff x="0" y="0"/>
            <a:chExt cx="15502084" cy="2540000"/>
          </a:xfrm>
        </p:grpSpPr>
        <p:sp>
          <p:nvSpPr>
            <p:cNvPr id="373" name="Rounded Rectangle"/>
            <p:cNvSpPr/>
            <p:nvPr/>
          </p:nvSpPr>
          <p:spPr>
            <a:xfrm>
              <a:off x="0" y="0"/>
              <a:ext cx="15502085" cy="2540000"/>
            </a:xfrm>
            <a:prstGeom prst="roundRect">
              <a:avLst>
                <a:gd name="adj" fmla="val 7500"/>
              </a:avLst>
            </a:prstGeom>
            <a:solidFill>
              <a:srgbClr val="2F457C"/>
            </a:solidFill>
            <a:ln w="12700" cap="flat">
              <a:noFill/>
              <a:miter lim="400000"/>
            </a:ln>
            <a:effectLst/>
          </p:spPr>
          <p:txBody>
            <a:bodyPr wrap="square" lIns="50800" tIns="50800" rIns="50800" bIns="50800" numCol="1" anchor="ctr">
              <a:noAutofit/>
            </a:bodyPr>
            <a:lstStyle/>
            <a:p>
              <a:pPr algn="ctr">
                <a:spcBef>
                  <a:spcPts val="0"/>
                </a:spcBef>
                <a:defRPr sz="3200">
                  <a:latin typeface="+mn-lt"/>
                  <a:ea typeface="+mn-ea"/>
                  <a:cs typeface="+mn-cs"/>
                  <a:sym typeface="Helvetica Neue Medium"/>
                </a:defRPr>
              </a:pPr>
              <a:endParaRPr/>
            </a:p>
          </p:txBody>
        </p:sp>
        <p:sp>
          <p:nvSpPr>
            <p:cNvPr id="374" name="Conclusion"/>
            <p:cNvSpPr txBox="1"/>
            <p:nvPr/>
          </p:nvSpPr>
          <p:spPr>
            <a:xfrm>
              <a:off x="9952576" y="824225"/>
              <a:ext cx="4552169" cy="8915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marL="635000" indent="-635000" algn="just" defTabSz="2438338">
                <a:spcBef>
                  <a:spcPts val="4500"/>
                </a:spcBef>
                <a:buSzPct val="40000"/>
                <a:buBlip>
                  <a:blip r:embed="rId2"/>
                </a:buBlip>
                <a:defRPr sz="5500" b="1">
                  <a:solidFill>
                    <a:srgbClr val="FFFFFF"/>
                  </a:solidFill>
                  <a:latin typeface="Arial"/>
                  <a:ea typeface="Arial"/>
                  <a:cs typeface="Arial"/>
                  <a:sym typeface="Arial"/>
                </a:defRPr>
              </a:lvl1pPr>
            </a:lstStyle>
            <a:p>
              <a:r>
                <a:t>Conclusion</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375"/>
                                        </p:tgtEl>
                                        <p:attrNameLst>
                                          <p:attrName>style.visibility</p:attrName>
                                        </p:attrNameLst>
                                      </p:cBhvr>
                                      <p:to>
                                        <p:strVal val="visible"/>
                                      </p:to>
                                    </p:set>
                                    <p:anim calcmode="lin" valueType="num">
                                      <p:cBhvr>
                                        <p:cTn id="7" dur="500" fill="hold"/>
                                        <p:tgtEl>
                                          <p:spTgt spid="375"/>
                                        </p:tgtEl>
                                        <p:attrNameLst>
                                          <p:attrName>ppt_x</p:attrName>
                                        </p:attrNameLst>
                                      </p:cBhvr>
                                      <p:tavLst>
                                        <p:tav tm="0">
                                          <p:val>
                                            <p:strVal val="0-#ppt_w/2"/>
                                          </p:val>
                                        </p:tav>
                                        <p:tav tm="100000">
                                          <p:val>
                                            <p:strVal val="#ppt_x"/>
                                          </p:val>
                                        </p:tav>
                                      </p:tavLst>
                                    </p:anim>
                                    <p:anim calcmode="lin" valueType="num">
                                      <p:cBhvr>
                                        <p:cTn id="8" dur="500" fill="hold"/>
                                        <p:tgtEl>
                                          <p:spTgt spid="3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 grpId="1"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lide Number"/>
          <p:cNvSpPr txBox="1">
            <a:spLocks noGrp="1"/>
          </p:cNvSpPr>
          <p:nvPr>
            <p:ph type="sldNum" sz="quarter" idx="2"/>
          </p:nvPr>
        </p:nvSpPr>
        <p:spPr>
          <a:xfrm>
            <a:off x="11958984" y="13081000"/>
            <a:ext cx="453332" cy="44722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1">
                <a:latin typeface="Arial"/>
                <a:ea typeface="Arial"/>
                <a:cs typeface="Arial"/>
                <a:sym typeface="Arial"/>
              </a:defRPr>
            </a:lvl1pPr>
          </a:lstStyle>
          <a:p>
            <a:fld id="{86CB4B4D-7CA3-9044-876B-883B54F8677D}" type="slidenum">
              <a:rPr/>
              <a:t>18</a:t>
            </a:fld>
            <a:endParaRPr/>
          </a:p>
        </p:txBody>
      </p:sp>
      <p:grpSp>
        <p:nvGrpSpPr>
          <p:cNvPr id="380" name="Group"/>
          <p:cNvGrpSpPr/>
          <p:nvPr/>
        </p:nvGrpSpPr>
        <p:grpSpPr>
          <a:xfrm>
            <a:off x="9754825" y="317500"/>
            <a:ext cx="4899750" cy="1074150"/>
            <a:chOff x="0" y="0"/>
            <a:chExt cx="4899749" cy="1074149"/>
          </a:xfrm>
        </p:grpSpPr>
        <p:sp>
          <p:nvSpPr>
            <p:cNvPr id="378" name="Conclusion"/>
            <p:cNvSpPr txBox="1"/>
            <p:nvPr/>
          </p:nvSpPr>
          <p:spPr>
            <a:xfrm>
              <a:off x="478590" y="0"/>
              <a:ext cx="3917169" cy="8915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2438338">
                <a:lnSpc>
                  <a:spcPct val="90000"/>
                </a:lnSpc>
                <a:spcBef>
                  <a:spcPts val="4500"/>
                </a:spcBef>
                <a:defRPr sz="5500" b="1">
                  <a:solidFill>
                    <a:schemeClr val="accent1">
                      <a:hueOff val="114395"/>
                      <a:lumOff val="-24975"/>
                    </a:schemeClr>
                  </a:solidFill>
                  <a:latin typeface="Arial"/>
                  <a:ea typeface="Arial"/>
                  <a:cs typeface="Arial"/>
                  <a:sym typeface="Arial"/>
                </a:defRPr>
              </a:lvl1pPr>
            </a:lstStyle>
            <a:p>
              <a:r>
                <a:t>Conclusion</a:t>
              </a:r>
            </a:p>
          </p:txBody>
        </p:sp>
        <p:sp>
          <p:nvSpPr>
            <p:cNvPr id="379" name="Line"/>
            <p:cNvSpPr/>
            <p:nvPr/>
          </p:nvSpPr>
          <p:spPr>
            <a:xfrm>
              <a:off x="0" y="1074149"/>
              <a:ext cx="4899750" cy="1"/>
            </a:xfrm>
            <a:prstGeom prst="line">
              <a:avLst/>
            </a:prstGeom>
            <a:noFill/>
            <a:ln w="635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defTabSz="2438338">
                <a:lnSpc>
                  <a:spcPct val="90000"/>
                </a:lnSpc>
                <a:spcBef>
                  <a:spcPts val="4500"/>
                </a:spcBef>
              </a:pPr>
              <a:endParaRPr/>
            </a:p>
          </p:txBody>
        </p:sp>
      </p:grpSp>
      <p:sp>
        <p:nvSpPr>
          <p:cNvPr id="381" name="• Laser-driven PIXE enables detection of gas-phase elements down to ~100 ppm, even 0.04% Kr"/>
          <p:cNvSpPr txBox="1"/>
          <p:nvPr/>
        </p:nvSpPr>
        <p:spPr>
          <a:xfrm>
            <a:off x="2226539" y="2672298"/>
            <a:ext cx="20006470" cy="12279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a:latin typeface="Arial"/>
                <a:ea typeface="Arial"/>
                <a:cs typeface="Arial"/>
                <a:sym typeface="Arial"/>
              </a:defRPr>
            </a:lvl1pPr>
          </a:lstStyle>
          <a:p>
            <a:r>
              <a:t>•	Laser-driven PIXE enables detection of gas-phase elements down to ~100 ppm, even 0.04% Kr</a:t>
            </a:r>
          </a:p>
        </p:txBody>
      </p:sp>
      <p:sp>
        <p:nvSpPr>
          <p:cNvPr id="382" name="• No complex sample preparation is needed!"/>
          <p:cNvSpPr txBox="1"/>
          <p:nvPr/>
        </p:nvSpPr>
        <p:spPr>
          <a:xfrm>
            <a:off x="2176391" y="4259790"/>
            <a:ext cx="10597258"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atin typeface="Arial"/>
                <a:ea typeface="Arial"/>
                <a:cs typeface="Arial"/>
                <a:sym typeface="Arial"/>
              </a:defRPr>
            </a:lvl1pPr>
          </a:lstStyle>
          <a:p>
            <a:r>
              <a:t>•	No complex sample preparation is needed!</a:t>
            </a:r>
          </a:p>
        </p:txBody>
      </p:sp>
      <p:sp>
        <p:nvSpPr>
          <p:cNvPr id="383" name="• Peak intensity can be used to estimate gas concentration (if reference is available)"/>
          <p:cNvSpPr txBox="1"/>
          <p:nvPr/>
        </p:nvSpPr>
        <p:spPr>
          <a:xfrm>
            <a:off x="2201465" y="5269664"/>
            <a:ext cx="19463694"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atin typeface="Arial"/>
                <a:ea typeface="Arial"/>
                <a:cs typeface="Arial"/>
                <a:sym typeface="Arial"/>
              </a:defRPr>
            </a:lvl1pPr>
          </a:lstStyle>
          <a:p>
            <a:r>
              <a:t>•	Peak intensity can be used to estimate gas concentration (if reference is available)</a:t>
            </a:r>
          </a:p>
        </p:txBody>
      </p:sp>
      <p:sp>
        <p:nvSpPr>
          <p:cNvPr id="384" name="Planned System Improvements:"/>
          <p:cNvSpPr txBox="1"/>
          <p:nvPr/>
        </p:nvSpPr>
        <p:spPr>
          <a:xfrm>
            <a:off x="13934851" y="6890826"/>
            <a:ext cx="7821366"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b="1">
                <a:solidFill>
                  <a:schemeClr val="accent1">
                    <a:hueOff val="114395"/>
                    <a:lumOff val="-24975"/>
                  </a:schemeClr>
                </a:solidFill>
                <a:latin typeface="Arial"/>
                <a:ea typeface="Arial"/>
                <a:cs typeface="Arial"/>
                <a:sym typeface="Arial"/>
              </a:defRPr>
            </a:lvl1pPr>
          </a:lstStyle>
          <a:p>
            <a:r>
              <a:t>Planned System Improvements:</a:t>
            </a:r>
          </a:p>
        </p:txBody>
      </p:sp>
      <p:sp>
        <p:nvSpPr>
          <p:cNvPr id="385" name="• Adding multiple detectors would improve signal-to-noise ratio!"/>
          <p:cNvSpPr txBox="1"/>
          <p:nvPr/>
        </p:nvSpPr>
        <p:spPr>
          <a:xfrm>
            <a:off x="11937999" y="9531688"/>
            <a:ext cx="11187310" cy="12279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a:latin typeface="Arial"/>
                <a:ea typeface="Arial"/>
                <a:cs typeface="Arial"/>
                <a:sym typeface="Arial"/>
              </a:defRPr>
            </a:lvl1pPr>
          </a:lstStyle>
          <a:p>
            <a:r>
              <a:t>•	Adding multiple detectors would improve signal-to-noise ratio!</a:t>
            </a:r>
          </a:p>
        </p:txBody>
      </p:sp>
      <p:sp>
        <p:nvSpPr>
          <p:cNvPr id="386" name="• Shot number can be increased!"/>
          <p:cNvSpPr txBox="1"/>
          <p:nvPr/>
        </p:nvSpPr>
        <p:spPr>
          <a:xfrm>
            <a:off x="11938000" y="11152850"/>
            <a:ext cx="11187309"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a:latin typeface="Arial"/>
                <a:ea typeface="Arial"/>
                <a:cs typeface="Arial"/>
                <a:sym typeface="Arial"/>
              </a:defRPr>
            </a:lvl1pPr>
          </a:lstStyle>
          <a:p>
            <a:r>
              <a:t>•	Shot number can be increased! </a:t>
            </a:r>
          </a:p>
        </p:txBody>
      </p:sp>
      <p:grpSp>
        <p:nvGrpSpPr>
          <p:cNvPr id="389" name="Group"/>
          <p:cNvGrpSpPr/>
          <p:nvPr/>
        </p:nvGrpSpPr>
        <p:grpSpPr>
          <a:xfrm>
            <a:off x="498657" y="7007654"/>
            <a:ext cx="11187308" cy="5457290"/>
            <a:chOff x="0" y="0"/>
            <a:chExt cx="11187307" cy="5457289"/>
          </a:xfrm>
        </p:grpSpPr>
        <p:sp>
          <p:nvSpPr>
            <p:cNvPr id="387" name="Under submission process!"/>
            <p:cNvSpPr txBox="1"/>
            <p:nvPr/>
          </p:nvSpPr>
          <p:spPr>
            <a:xfrm>
              <a:off x="1912197" y="-1"/>
              <a:ext cx="6382197" cy="6564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000">
                  <a:solidFill>
                    <a:schemeClr val="accent3">
                      <a:hueOff val="362282"/>
                      <a:satOff val="31803"/>
                      <a:lumOff val="-18242"/>
                    </a:schemeClr>
                  </a:solidFill>
                  <a:latin typeface="Arial"/>
                  <a:ea typeface="Arial"/>
                  <a:cs typeface="Arial"/>
                  <a:sym typeface="Arial"/>
                </a:defRPr>
              </a:lvl1pPr>
            </a:lstStyle>
            <a:p>
              <a:r>
                <a:t>Under submission process! </a:t>
              </a:r>
            </a:p>
          </p:txBody>
        </p:sp>
        <p:pic>
          <p:nvPicPr>
            <p:cNvPr id="388" name="Screenshot 2025-04-15 at 3.09.31 PM.png" descr="Screenshot 2025-04-15 at 3.09.31 PM.png"/>
            <p:cNvPicPr>
              <a:picLocks noChangeAspect="1"/>
            </p:cNvPicPr>
            <p:nvPr/>
          </p:nvPicPr>
          <p:blipFill>
            <a:blip r:embed="rId2"/>
            <a:stretch>
              <a:fillRect/>
            </a:stretch>
          </p:blipFill>
          <p:spPr>
            <a:xfrm>
              <a:off x="0" y="677680"/>
              <a:ext cx="11187308" cy="4779610"/>
            </a:xfrm>
            <a:prstGeom prst="rect">
              <a:avLst/>
            </a:prstGeom>
            <a:ln w="12700" cap="flat">
              <a:noFill/>
              <a:miter lim="400000"/>
            </a:ln>
            <a:effectLst/>
          </p:spPr>
        </p:pic>
      </p:grpSp>
      <p:sp>
        <p:nvSpPr>
          <p:cNvPr id="390" name="• Reduce shot-to-shot fluctuations of the proton beam!"/>
          <p:cNvSpPr txBox="1"/>
          <p:nvPr/>
        </p:nvSpPr>
        <p:spPr>
          <a:xfrm>
            <a:off x="11938000" y="7925507"/>
            <a:ext cx="11187308" cy="12279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spcBef>
                <a:spcPts val="0"/>
              </a:spcBef>
              <a:defRPr sz="4000">
                <a:latin typeface="Arial"/>
                <a:ea typeface="Arial"/>
                <a:cs typeface="Arial"/>
                <a:sym typeface="Arial"/>
              </a:defRPr>
            </a:lvl1pPr>
          </a:lstStyle>
          <a:p>
            <a:r>
              <a:t>•	Reduce shot-to-shot fluctuations of the proton beam!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8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5" nodeType="clickEffect">
                                  <p:stCondLst>
                                    <p:cond delay="0"/>
                                  </p:stCondLst>
                                  <p:iterate>
                                    <p:tmAbs val="0"/>
                                  </p:iterate>
                                  <p:childTnLst>
                                    <p:set>
                                      <p:cBhvr>
                                        <p:cTn id="22" fill="hold"/>
                                        <p:tgtEl>
                                          <p:spTgt spid="390"/>
                                        </p:tgtEl>
                                        <p:attrNameLst>
                                          <p:attrName>style.visibility</p:attrName>
                                        </p:attrNameLst>
                                      </p:cBhvr>
                                      <p:to>
                                        <p:strVal val="visible"/>
                                      </p:to>
                                    </p:set>
                                    <p:anim calcmode="lin" valueType="num">
                                      <p:cBhvr>
                                        <p:cTn id="23" dur="1000" fill="hold"/>
                                        <p:tgtEl>
                                          <p:spTgt spid="390"/>
                                        </p:tgtEl>
                                        <p:attrNameLst>
                                          <p:attrName>ppt_x</p:attrName>
                                        </p:attrNameLst>
                                      </p:cBhvr>
                                      <p:tavLst>
                                        <p:tav tm="0">
                                          <p:val>
                                            <p:strVal val="1+#ppt_w/2"/>
                                          </p:val>
                                        </p:tav>
                                        <p:tav tm="100000">
                                          <p:val>
                                            <p:strVal val="#ppt_x"/>
                                          </p:val>
                                        </p:tav>
                                      </p:tavLst>
                                    </p:anim>
                                    <p:anim calcmode="lin" valueType="num">
                                      <p:cBhvr>
                                        <p:cTn id="24" dur="1000" fill="hold"/>
                                        <p:tgtEl>
                                          <p:spTgt spid="390"/>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2" presetClass="entr" presetSubtype="2" fill="hold" grpId="6" nodeType="afterEffect">
                                  <p:stCondLst>
                                    <p:cond delay="200"/>
                                  </p:stCondLst>
                                  <p:iterate>
                                    <p:tmAbs val="0"/>
                                  </p:iterate>
                                  <p:childTnLst>
                                    <p:set>
                                      <p:cBhvr>
                                        <p:cTn id="27" fill="hold"/>
                                        <p:tgtEl>
                                          <p:spTgt spid="385"/>
                                        </p:tgtEl>
                                        <p:attrNameLst>
                                          <p:attrName>style.visibility</p:attrName>
                                        </p:attrNameLst>
                                      </p:cBhvr>
                                      <p:to>
                                        <p:strVal val="visible"/>
                                      </p:to>
                                    </p:set>
                                    <p:anim calcmode="lin" valueType="num">
                                      <p:cBhvr>
                                        <p:cTn id="28" dur="1000" fill="hold"/>
                                        <p:tgtEl>
                                          <p:spTgt spid="385"/>
                                        </p:tgtEl>
                                        <p:attrNameLst>
                                          <p:attrName>ppt_x</p:attrName>
                                        </p:attrNameLst>
                                      </p:cBhvr>
                                      <p:tavLst>
                                        <p:tav tm="0">
                                          <p:val>
                                            <p:strVal val="1+#ppt_w/2"/>
                                          </p:val>
                                        </p:tav>
                                        <p:tav tm="100000">
                                          <p:val>
                                            <p:strVal val="#ppt_x"/>
                                          </p:val>
                                        </p:tav>
                                      </p:tavLst>
                                    </p:anim>
                                    <p:anim calcmode="lin" valueType="num">
                                      <p:cBhvr>
                                        <p:cTn id="29" dur="1000" fill="hold"/>
                                        <p:tgtEl>
                                          <p:spTgt spid="385"/>
                                        </p:tgtEl>
                                        <p:attrNameLst>
                                          <p:attrName>ppt_y</p:attrName>
                                        </p:attrNameLst>
                                      </p:cBhvr>
                                      <p:tavLst>
                                        <p:tav tm="0">
                                          <p:val>
                                            <p:strVal val="#ppt_y"/>
                                          </p:val>
                                        </p:tav>
                                        <p:tav tm="100000">
                                          <p:val>
                                            <p:strVal val="#ppt_y"/>
                                          </p:val>
                                        </p:tav>
                                      </p:tavLst>
                                    </p:anim>
                                  </p:childTnLst>
                                </p:cTn>
                              </p:par>
                            </p:childTnLst>
                          </p:cTn>
                        </p:par>
                        <p:par>
                          <p:cTn id="30" fill="hold">
                            <p:stCondLst>
                              <p:cond delay="2200"/>
                            </p:stCondLst>
                            <p:childTnLst>
                              <p:par>
                                <p:cTn id="31" presetID="2" presetClass="entr" presetSubtype="2" fill="hold" grpId="7" nodeType="afterEffect">
                                  <p:stCondLst>
                                    <p:cond delay="200"/>
                                  </p:stCondLst>
                                  <p:iterate>
                                    <p:tmAbs val="0"/>
                                  </p:iterate>
                                  <p:childTnLst>
                                    <p:set>
                                      <p:cBhvr>
                                        <p:cTn id="32" fill="hold"/>
                                        <p:tgtEl>
                                          <p:spTgt spid="386"/>
                                        </p:tgtEl>
                                        <p:attrNameLst>
                                          <p:attrName>style.visibility</p:attrName>
                                        </p:attrNameLst>
                                      </p:cBhvr>
                                      <p:to>
                                        <p:strVal val="visible"/>
                                      </p:to>
                                    </p:set>
                                    <p:anim calcmode="lin" valueType="num">
                                      <p:cBhvr>
                                        <p:cTn id="33" dur="1000" fill="hold"/>
                                        <p:tgtEl>
                                          <p:spTgt spid="386"/>
                                        </p:tgtEl>
                                        <p:attrNameLst>
                                          <p:attrName>ppt_x</p:attrName>
                                        </p:attrNameLst>
                                      </p:cBhvr>
                                      <p:tavLst>
                                        <p:tav tm="0">
                                          <p:val>
                                            <p:strVal val="1+#ppt_w/2"/>
                                          </p:val>
                                        </p:tav>
                                        <p:tav tm="100000">
                                          <p:val>
                                            <p:strVal val="#ppt_x"/>
                                          </p:val>
                                        </p:tav>
                                      </p:tavLst>
                                    </p:anim>
                                    <p:anim calcmode="lin" valueType="num">
                                      <p:cBhvr>
                                        <p:cTn id="34" dur="1000" fill="hold"/>
                                        <p:tgtEl>
                                          <p:spTgt spid="386"/>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8" nodeType="clickEffect">
                                  <p:stCondLst>
                                    <p:cond delay="0"/>
                                  </p:stCondLst>
                                  <p:iterate>
                                    <p:tmAbs val="0"/>
                                  </p:iterate>
                                  <p:childTnLst>
                                    <p:set>
                                      <p:cBhvr>
                                        <p:cTn id="38" fill="hold"/>
                                        <p:tgtEl>
                                          <p:spTgt spid="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 grpId="1" animBg="1" advAuto="0"/>
      <p:bldP spid="382" grpId="2" animBg="1" advAuto="0"/>
      <p:bldP spid="383" grpId="3" animBg="1" advAuto="0"/>
      <p:bldP spid="384" grpId="4" animBg="1" advAuto="0"/>
      <p:bldP spid="385" grpId="6" animBg="1" advAuto="0"/>
      <p:bldP spid="386" grpId="7" animBg="1" advAuto="0"/>
      <p:bldP spid="389" grpId="8" animBg="1" advAuto="0"/>
      <p:bldP spid="390" grpId="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lide Number"/>
          <p:cNvSpPr txBox="1">
            <a:spLocks noGrp="1"/>
          </p:cNvSpPr>
          <p:nvPr>
            <p:ph type="sldNum" sz="quarter" idx="2"/>
          </p:nvPr>
        </p:nvSpPr>
        <p:spPr>
          <a:xfrm>
            <a:off x="11958984" y="13081000"/>
            <a:ext cx="453332" cy="44722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1">
                <a:latin typeface="Arial"/>
                <a:ea typeface="Arial"/>
                <a:cs typeface="Arial"/>
                <a:sym typeface="Arial"/>
              </a:defRPr>
            </a:lvl1pPr>
          </a:lstStyle>
          <a:p>
            <a:fld id="{86CB4B4D-7CA3-9044-876B-883B54F8677D}" type="slidenum">
              <a:rPr/>
              <a:t>19</a:t>
            </a:fld>
            <a:endParaRPr/>
          </a:p>
        </p:txBody>
      </p:sp>
      <p:sp>
        <p:nvSpPr>
          <p:cNvPr id="393" name="Thank you!"/>
          <p:cNvSpPr txBox="1"/>
          <p:nvPr/>
        </p:nvSpPr>
        <p:spPr>
          <a:xfrm>
            <a:off x="7846048" y="9146715"/>
            <a:ext cx="4033675" cy="891550"/>
          </a:xfrm>
          <a:prstGeom prst="rect">
            <a:avLst/>
          </a:prstGeom>
          <a:ln w="12700">
            <a:miter lim="400000"/>
          </a:ln>
          <a:effectLst>
            <a:outerShdw blurRad="3556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500" b="1">
                <a:latin typeface="Arial"/>
                <a:ea typeface="Arial"/>
                <a:cs typeface="Arial"/>
                <a:sym typeface="Arial"/>
              </a:defRPr>
            </a:lvl1pPr>
          </a:lstStyle>
          <a:p>
            <a:r>
              <a:t>Thank you! </a:t>
            </a:r>
          </a:p>
        </p:txBody>
      </p:sp>
      <p:pic>
        <p:nvPicPr>
          <p:cNvPr id="394" name="20210812_130124.jpg" descr="20210812_130124.jpg"/>
          <p:cNvPicPr>
            <a:picLocks noChangeAspect="1"/>
          </p:cNvPicPr>
          <p:nvPr/>
        </p:nvPicPr>
        <p:blipFill>
          <a:blip r:embed="rId2"/>
          <a:srcRect l="11635" t="38219" r="14020"/>
          <a:stretch>
            <a:fillRect/>
          </a:stretch>
        </p:blipFill>
        <p:spPr>
          <a:xfrm>
            <a:off x="5285832" y="943447"/>
            <a:ext cx="10429369" cy="6500201"/>
          </a:xfrm>
          <a:prstGeom prst="rect">
            <a:avLst/>
          </a:prstGeom>
          <a:ln w="25400">
            <a:miter lim="400000"/>
          </a:ln>
          <a:effectLst>
            <a:outerShdw blurRad="254000" dist="127000" dir="5400000" rotWithShape="0">
              <a:srgbClr val="000000">
                <a:alpha val="70000"/>
              </a:srgbClr>
            </a:outerShdw>
          </a:effectLst>
        </p:spPr>
      </p:pic>
      <p:pic>
        <p:nvPicPr>
          <p:cNvPr id="395" name="IMG_20221125_152449.jpg" descr="IMG_20221125_152449.jpg"/>
          <p:cNvPicPr>
            <a:picLocks noChangeAspect="1"/>
          </p:cNvPicPr>
          <p:nvPr/>
        </p:nvPicPr>
        <p:blipFill>
          <a:blip r:embed="rId3"/>
          <a:srcRect l="12061" r="10545"/>
          <a:stretch>
            <a:fillRect/>
          </a:stretch>
        </p:blipFill>
        <p:spPr>
          <a:xfrm>
            <a:off x="645962" y="5986739"/>
            <a:ext cx="6817172" cy="6606373"/>
          </a:xfrm>
          <a:prstGeom prst="rect">
            <a:avLst/>
          </a:prstGeom>
          <a:ln w="25400">
            <a:miter lim="400000"/>
          </a:ln>
          <a:effectLst>
            <a:outerShdw blurRad="254000" dist="127000" dir="5400000" rotWithShape="0">
              <a:srgbClr val="000000">
                <a:alpha val="70000"/>
              </a:srgbClr>
            </a:outerShdw>
          </a:effectLst>
        </p:spPr>
      </p:pic>
      <p:pic>
        <p:nvPicPr>
          <p:cNvPr id="396" name="IMG-20221208-WA0026.jpg" descr="IMG-20221208-WA0026.jpg"/>
          <p:cNvPicPr>
            <a:picLocks noChangeAspect="1"/>
          </p:cNvPicPr>
          <p:nvPr/>
        </p:nvPicPr>
        <p:blipFill>
          <a:blip r:embed="rId4"/>
          <a:srcRect t="22403" b="24333"/>
          <a:stretch>
            <a:fillRect/>
          </a:stretch>
        </p:blipFill>
        <p:spPr>
          <a:xfrm>
            <a:off x="14666916" y="4219885"/>
            <a:ext cx="7274592" cy="8386802"/>
          </a:xfrm>
          <a:prstGeom prst="rect">
            <a:avLst/>
          </a:prstGeom>
          <a:ln w="25400">
            <a:miter lim="400000"/>
          </a:ln>
          <a:effectLst>
            <a:outerShdw blurRad="254000" dist="127000" dir="5400000" rotWithShape="0">
              <a:srgbClr val="000000">
                <a:alpha val="70000"/>
              </a:srgbClr>
            </a:outerShdw>
          </a:effectLst>
        </p:spPr>
      </p:pic>
      <p:pic>
        <p:nvPicPr>
          <p:cNvPr id="397" name="IMG-20220708-WA0005.jpeg" descr="IMG-20220708-WA0005.jpeg"/>
          <p:cNvPicPr>
            <a:picLocks noChangeAspect="1"/>
          </p:cNvPicPr>
          <p:nvPr/>
        </p:nvPicPr>
        <p:blipFill>
          <a:blip r:embed="rId5"/>
          <a:srcRect l="5194" t="22198" r="10035"/>
          <a:stretch>
            <a:fillRect/>
          </a:stretch>
        </p:blipFill>
        <p:spPr>
          <a:xfrm>
            <a:off x="19839314" y="2616453"/>
            <a:ext cx="4379933" cy="7146457"/>
          </a:xfrm>
          <a:prstGeom prst="rect">
            <a:avLst/>
          </a:prstGeom>
          <a:ln w="25400">
            <a:miter lim="400000"/>
          </a:ln>
          <a:effectLst>
            <a:outerShdw blurRad="254000" dist="127000" dir="5400000" rotWithShape="0">
              <a:srgbClr val="000000">
                <a:alpha val="70000"/>
              </a:srgbClr>
            </a:outerShdw>
          </a:effectLst>
        </p:spPr>
      </p:pic>
      <p:pic>
        <p:nvPicPr>
          <p:cNvPr id="398" name="pasted-movie.png" descr="pasted-movie.png"/>
          <p:cNvPicPr>
            <a:picLocks noChangeAspect="1"/>
          </p:cNvPicPr>
          <p:nvPr/>
        </p:nvPicPr>
        <p:blipFill>
          <a:blip r:embed="rId6"/>
          <a:stretch>
            <a:fillRect/>
          </a:stretch>
        </p:blipFill>
        <p:spPr>
          <a:xfrm>
            <a:off x="1246271" y="1209850"/>
            <a:ext cx="3481879" cy="2606755"/>
          </a:xfrm>
          <a:prstGeom prst="rect">
            <a:avLst/>
          </a:prstGeom>
          <a:ln w="12700">
            <a:miter lim="400000"/>
          </a:ln>
        </p:spPr>
      </p:pic>
      <p:pic>
        <p:nvPicPr>
          <p:cNvPr id="399" name="alls.png" descr="alls.png"/>
          <p:cNvPicPr>
            <a:picLocks noChangeAspect="1"/>
          </p:cNvPicPr>
          <p:nvPr/>
        </p:nvPicPr>
        <p:blipFill>
          <a:blip r:embed="rId7"/>
          <a:stretch>
            <a:fillRect/>
          </a:stretch>
        </p:blipFill>
        <p:spPr>
          <a:xfrm>
            <a:off x="16493673" y="392981"/>
            <a:ext cx="4076763" cy="1216235"/>
          </a:xfrm>
          <a:prstGeom prst="rect">
            <a:avLst/>
          </a:prstGeom>
          <a:ln w="12700">
            <a:miter lim="400000"/>
          </a:ln>
        </p:spPr>
      </p:pic>
      <p:pic>
        <p:nvPicPr>
          <p:cNvPr id="400" name="Screenshot 2025-04-16 at 9.36.52 AM.png" descr="Screenshot 2025-04-16 at 9.36.52 AM.png"/>
          <p:cNvPicPr>
            <a:picLocks noChangeAspect="1"/>
          </p:cNvPicPr>
          <p:nvPr/>
        </p:nvPicPr>
        <p:blipFill>
          <a:blip r:embed="rId8"/>
          <a:srcRect l="20105" r="16473"/>
          <a:stretch>
            <a:fillRect/>
          </a:stretch>
        </p:blipFill>
        <p:spPr>
          <a:xfrm>
            <a:off x="11910307" y="6882428"/>
            <a:ext cx="3481807" cy="5419988"/>
          </a:xfrm>
          <a:prstGeom prst="rect">
            <a:avLst/>
          </a:prstGeom>
          <a:ln w="25400">
            <a:miter lim="400000"/>
          </a:ln>
          <a:effectLst>
            <a:outerShdw blurRad="254000" dist="127000" dir="5400000" rotWithShape="0">
              <a:srgbClr val="000000">
                <a:alpha val="70000"/>
              </a:srgbClr>
            </a:outerShdw>
          </a:effectLst>
        </p:spPr>
      </p:pic>
      <p:pic>
        <p:nvPicPr>
          <p:cNvPr id="401" name="20220921_170214_22.jpg" descr="20220921_170214_22.jpg"/>
          <p:cNvPicPr>
            <a:picLocks noChangeAspect="1"/>
          </p:cNvPicPr>
          <p:nvPr/>
        </p:nvPicPr>
        <p:blipFill>
          <a:blip r:embed="rId9"/>
          <a:stretch>
            <a:fillRect/>
          </a:stretch>
        </p:blipFill>
        <p:spPr>
          <a:xfrm>
            <a:off x="1299485" y="3701634"/>
            <a:ext cx="4266895" cy="3191637"/>
          </a:xfrm>
          <a:prstGeom prst="rect">
            <a:avLst/>
          </a:prstGeom>
          <a:ln w="25400">
            <a:miter lim="400000"/>
          </a:ln>
          <a:effectLst>
            <a:outerShdw blurRad="254000" dist="127000" dir="5400000" rotWithShape="0">
              <a:srgbClr val="000000">
                <a:alpha val="70000"/>
              </a:srgbClr>
            </a:outerShdw>
          </a:effectLst>
        </p:spPr>
      </p:pic>
      <p:pic>
        <p:nvPicPr>
          <p:cNvPr id="402" name="pasted-movie.png" descr="pasted-movie.png"/>
          <p:cNvPicPr>
            <a:picLocks noChangeAspect="1"/>
          </p:cNvPicPr>
          <p:nvPr/>
        </p:nvPicPr>
        <p:blipFill>
          <a:blip r:embed="rId10"/>
          <a:stretch>
            <a:fillRect/>
          </a:stretch>
        </p:blipFill>
        <p:spPr>
          <a:xfrm>
            <a:off x="15828765" y="1796613"/>
            <a:ext cx="3897095" cy="1433230"/>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EFF9"/>
        </a:solidFill>
        <a:effectLst/>
      </p:bgPr>
    </p:bg>
    <p:spTree>
      <p:nvGrpSpPr>
        <p:cNvPr id="1" name=""/>
        <p:cNvGrpSpPr/>
        <p:nvPr/>
      </p:nvGrpSpPr>
      <p:grpSpPr>
        <a:xfrm>
          <a:off x="0" y="0"/>
          <a:ext cx="0" cy="0"/>
          <a:chOff x="0" y="0"/>
          <a:chExt cx="0" cy="0"/>
        </a:xfrm>
      </p:grpSpPr>
      <p:pic>
        <p:nvPicPr>
          <p:cNvPr id="148" name="IMG_4399.jpg" descr="IMG_4399.jpg"/>
          <p:cNvPicPr>
            <a:picLocks noChangeAspect="1"/>
          </p:cNvPicPr>
          <p:nvPr/>
        </p:nvPicPr>
        <p:blipFill>
          <a:blip r:embed="rId2"/>
          <a:stretch>
            <a:fillRect/>
          </a:stretch>
        </p:blipFill>
        <p:spPr>
          <a:xfrm>
            <a:off x="9413405" y="2047541"/>
            <a:ext cx="2953181" cy="3938289"/>
          </a:xfrm>
          <a:prstGeom prst="rect">
            <a:avLst/>
          </a:prstGeom>
          <a:ln w="25400">
            <a:miter lim="400000"/>
          </a:ln>
          <a:effectLst>
            <a:outerShdw blurRad="254000" dist="127000" dir="5400000" rotWithShape="0">
              <a:srgbClr val="000000">
                <a:alpha val="70000"/>
              </a:srgbClr>
            </a:outerShdw>
          </a:effectLst>
        </p:spPr>
      </p:pic>
      <p:sp>
        <p:nvSpPr>
          <p:cNvPr id="149" name="Slide Number"/>
          <p:cNvSpPr txBox="1">
            <a:spLocks noGrp="1"/>
          </p:cNvSpPr>
          <p:nvPr>
            <p:ph type="sldNum" sz="quarter" idx="2"/>
          </p:nvPr>
        </p:nvSpPr>
        <p:spPr>
          <a:xfrm>
            <a:off x="12043742" y="13081000"/>
            <a:ext cx="283816" cy="44722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1">
                <a:latin typeface="Arial"/>
                <a:ea typeface="Arial"/>
                <a:cs typeface="Arial"/>
                <a:sym typeface="Arial"/>
              </a:defRPr>
            </a:lvl1pPr>
          </a:lstStyle>
          <a:p>
            <a:fld id="{86CB4B4D-7CA3-9044-876B-883B54F8677D}" type="slidenum">
              <a:rPr/>
              <a:t>2</a:t>
            </a:fld>
            <a:endParaRPr/>
          </a:p>
        </p:txBody>
      </p:sp>
      <p:sp>
        <p:nvSpPr>
          <p:cNvPr id="150" name="Outline"/>
          <p:cNvSpPr txBox="1"/>
          <p:nvPr/>
        </p:nvSpPr>
        <p:spPr>
          <a:xfrm>
            <a:off x="10931917" y="684057"/>
            <a:ext cx="2520169" cy="891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2438338">
              <a:lnSpc>
                <a:spcPct val="90000"/>
              </a:lnSpc>
              <a:spcBef>
                <a:spcPts val="4500"/>
              </a:spcBef>
              <a:defRPr sz="5500" b="1">
                <a:solidFill>
                  <a:schemeClr val="accent1">
                    <a:hueOff val="114395"/>
                    <a:lumOff val="-24975"/>
                  </a:schemeClr>
                </a:solidFill>
                <a:latin typeface="Arial"/>
                <a:ea typeface="Arial"/>
                <a:cs typeface="Arial"/>
                <a:sym typeface="Arial"/>
              </a:defRPr>
            </a:lvl1pPr>
          </a:lstStyle>
          <a:p>
            <a:r>
              <a:t>Outline</a:t>
            </a:r>
          </a:p>
        </p:txBody>
      </p:sp>
      <p:sp>
        <p:nvSpPr>
          <p:cNvPr id="151" name="Line"/>
          <p:cNvSpPr/>
          <p:nvPr/>
        </p:nvSpPr>
        <p:spPr>
          <a:xfrm>
            <a:off x="10428368" y="1709974"/>
            <a:ext cx="3527263" cy="1"/>
          </a:xfrm>
          <a:prstGeom prst="line">
            <a:avLst/>
          </a:prstGeom>
          <a:ln w="63500">
            <a:solidFill>
              <a:schemeClr val="accent1">
                <a:hueOff val="114395"/>
                <a:lumOff val="-24975"/>
              </a:schemeClr>
            </a:solidFill>
            <a:miter lim="400000"/>
          </a:ln>
        </p:spPr>
        <p:txBody>
          <a:bodyPr lIns="50800" tIns="50800" rIns="50800" bIns="50800" anchor="ctr"/>
          <a:lstStyle/>
          <a:p>
            <a:pPr defTabSz="2438338">
              <a:lnSpc>
                <a:spcPct val="90000"/>
              </a:lnSpc>
              <a:spcBef>
                <a:spcPts val="4500"/>
              </a:spcBef>
            </a:pPr>
            <a:endParaRPr/>
          </a:p>
        </p:txBody>
      </p:sp>
      <p:sp>
        <p:nvSpPr>
          <p:cNvPr id="152" name="Outlook"/>
          <p:cNvSpPr txBox="1"/>
          <p:nvPr/>
        </p:nvSpPr>
        <p:spPr>
          <a:xfrm>
            <a:off x="13716000" y="11229475"/>
            <a:ext cx="2882652" cy="743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609600" indent="-609600" algn="just" defTabSz="2438338">
              <a:spcBef>
                <a:spcPts val="4500"/>
              </a:spcBef>
              <a:buSzPct val="40000"/>
              <a:buBlip>
                <a:blip r:embed="rId3"/>
              </a:buBlip>
              <a:defRPr sz="4500" b="1">
                <a:latin typeface="Arial"/>
                <a:ea typeface="Arial"/>
                <a:cs typeface="Arial"/>
                <a:sym typeface="Arial"/>
              </a:defRPr>
            </a:lvl1pPr>
          </a:lstStyle>
          <a:p>
            <a:r>
              <a:t>Outlook</a:t>
            </a:r>
          </a:p>
        </p:txBody>
      </p:sp>
      <p:sp>
        <p:nvSpPr>
          <p:cNvPr id="153" name="Introduction"/>
          <p:cNvSpPr txBox="1"/>
          <p:nvPr/>
        </p:nvSpPr>
        <p:spPr>
          <a:xfrm>
            <a:off x="13716000" y="3280504"/>
            <a:ext cx="4082306" cy="743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635000" indent="-635000" algn="just" defTabSz="2438338">
              <a:spcBef>
                <a:spcPts val="4500"/>
              </a:spcBef>
              <a:buSzPct val="40000"/>
              <a:buBlip>
                <a:blip r:embed="rId3"/>
              </a:buBlip>
              <a:defRPr sz="4500" b="1">
                <a:latin typeface="Arial"/>
                <a:ea typeface="Arial"/>
                <a:cs typeface="Arial"/>
                <a:sym typeface="Arial"/>
              </a:defRPr>
            </a:lvl1pPr>
          </a:lstStyle>
          <a:p>
            <a:r>
              <a:t>Introduction</a:t>
            </a:r>
          </a:p>
        </p:txBody>
      </p:sp>
      <p:sp>
        <p:nvSpPr>
          <p:cNvPr id="154" name="Experimental Setup"/>
          <p:cNvSpPr txBox="1"/>
          <p:nvPr/>
        </p:nvSpPr>
        <p:spPr>
          <a:xfrm>
            <a:off x="13716000" y="6459829"/>
            <a:ext cx="6059389" cy="743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609600" indent="-609600" algn="just" defTabSz="2438338">
              <a:spcBef>
                <a:spcPts val="4500"/>
              </a:spcBef>
              <a:buSzPct val="40000"/>
              <a:buBlip>
                <a:blip r:embed="rId3"/>
              </a:buBlip>
              <a:defRPr sz="4500" b="1">
                <a:latin typeface="Arial"/>
                <a:ea typeface="Arial"/>
                <a:cs typeface="Arial"/>
                <a:sym typeface="Arial"/>
              </a:defRPr>
            </a:lvl1pPr>
          </a:lstStyle>
          <a:p>
            <a:r>
              <a:t>Experimental Setup</a:t>
            </a:r>
          </a:p>
        </p:txBody>
      </p:sp>
      <p:sp>
        <p:nvSpPr>
          <p:cNvPr id="155" name="Analysis and Results"/>
          <p:cNvSpPr txBox="1"/>
          <p:nvPr/>
        </p:nvSpPr>
        <p:spPr>
          <a:xfrm>
            <a:off x="13716000" y="8050150"/>
            <a:ext cx="6472666" cy="743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609600" indent="-609600" algn="just" defTabSz="2438338">
              <a:spcBef>
                <a:spcPts val="4500"/>
              </a:spcBef>
              <a:buSzPct val="40000"/>
              <a:buBlip>
                <a:blip r:embed="rId3"/>
              </a:buBlip>
              <a:defRPr sz="4500" b="1">
                <a:latin typeface="Arial"/>
                <a:ea typeface="Arial"/>
                <a:cs typeface="Arial"/>
                <a:sym typeface="Arial"/>
              </a:defRPr>
            </a:lvl1pPr>
          </a:lstStyle>
          <a:p>
            <a:r>
              <a:t>Analysis and Results</a:t>
            </a:r>
          </a:p>
        </p:txBody>
      </p:sp>
      <p:sp>
        <p:nvSpPr>
          <p:cNvPr id="156" name="Conclusion"/>
          <p:cNvSpPr txBox="1"/>
          <p:nvPr/>
        </p:nvSpPr>
        <p:spPr>
          <a:xfrm>
            <a:off x="13716000" y="9640470"/>
            <a:ext cx="3835339" cy="743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609600" indent="-609600" algn="just" defTabSz="2438338">
              <a:spcBef>
                <a:spcPts val="4500"/>
              </a:spcBef>
              <a:buSzPct val="40000"/>
              <a:buBlip>
                <a:blip r:embed="rId3"/>
              </a:buBlip>
              <a:defRPr sz="4500" b="1">
                <a:latin typeface="Arial"/>
                <a:ea typeface="Arial"/>
                <a:cs typeface="Arial"/>
                <a:sym typeface="Arial"/>
              </a:defRPr>
            </a:lvl1pPr>
          </a:lstStyle>
          <a:p>
            <a:r>
              <a:t>Conclusion</a:t>
            </a:r>
          </a:p>
        </p:txBody>
      </p:sp>
      <p:sp>
        <p:nvSpPr>
          <p:cNvPr id="157" name="Objectives"/>
          <p:cNvSpPr txBox="1"/>
          <p:nvPr/>
        </p:nvSpPr>
        <p:spPr>
          <a:xfrm>
            <a:off x="13716000" y="4870824"/>
            <a:ext cx="3640008" cy="743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635000" indent="-635000" algn="just" defTabSz="2438338">
              <a:spcBef>
                <a:spcPts val="4500"/>
              </a:spcBef>
              <a:buSzPct val="40000"/>
              <a:buBlip>
                <a:blip r:embed="rId3"/>
              </a:buBlip>
              <a:defRPr sz="4500" b="1">
                <a:latin typeface="Arial"/>
                <a:ea typeface="Arial"/>
                <a:cs typeface="Arial"/>
                <a:sym typeface="Arial"/>
              </a:defRPr>
            </a:lvl1pPr>
          </a:lstStyle>
          <a:p>
            <a:r>
              <a:t>Objectives</a:t>
            </a:r>
          </a:p>
        </p:txBody>
      </p:sp>
      <p:pic>
        <p:nvPicPr>
          <p:cNvPr id="158" name="pasted-movie.png" descr="pasted-movie.png"/>
          <p:cNvPicPr>
            <a:picLocks noChangeAspect="1"/>
          </p:cNvPicPr>
          <p:nvPr/>
        </p:nvPicPr>
        <p:blipFill>
          <a:blip r:embed="rId4"/>
          <a:stretch>
            <a:fillRect/>
          </a:stretch>
        </p:blipFill>
        <p:spPr>
          <a:xfrm>
            <a:off x="17015397" y="747535"/>
            <a:ext cx="6360463" cy="1924878"/>
          </a:xfrm>
          <a:prstGeom prst="rect">
            <a:avLst/>
          </a:prstGeom>
          <a:ln w="12700">
            <a:miter lim="400000"/>
          </a:ln>
        </p:spPr>
      </p:pic>
      <p:pic>
        <p:nvPicPr>
          <p:cNvPr id="159" name="Logo-INRS-vertical-noir-web.png" descr="Logo-INRS-vertical-noir-web.png"/>
          <p:cNvPicPr>
            <a:picLocks noChangeAspect="1"/>
          </p:cNvPicPr>
          <p:nvPr/>
        </p:nvPicPr>
        <p:blipFill>
          <a:blip r:embed="rId5"/>
          <a:stretch>
            <a:fillRect/>
          </a:stretch>
        </p:blipFill>
        <p:spPr>
          <a:xfrm>
            <a:off x="1267893" y="219078"/>
            <a:ext cx="2234483" cy="4217006"/>
          </a:xfrm>
          <a:prstGeom prst="rect">
            <a:avLst/>
          </a:prstGeom>
          <a:ln w="12700">
            <a:miter lim="400000"/>
          </a:ln>
        </p:spPr>
      </p:pic>
      <p:pic>
        <p:nvPicPr>
          <p:cNvPr id="160" name="Target_chamber.jpg" descr="Target_chamber.jpg"/>
          <p:cNvPicPr>
            <a:picLocks noChangeAspect="1"/>
          </p:cNvPicPr>
          <p:nvPr/>
        </p:nvPicPr>
        <p:blipFill>
          <a:blip r:embed="rId6"/>
          <a:srcRect b="13736"/>
          <a:stretch>
            <a:fillRect/>
          </a:stretch>
        </p:blipFill>
        <p:spPr>
          <a:xfrm>
            <a:off x="1393101" y="4945097"/>
            <a:ext cx="11217488" cy="7856252"/>
          </a:xfrm>
          <a:prstGeom prst="rect">
            <a:avLst/>
          </a:prstGeom>
          <a:ln w="25400">
            <a:miter lim="400000"/>
          </a:ln>
          <a:effectLst>
            <a:outerShdw blurRad="254000" dist="127000" dir="5400000" rotWithShape="0">
              <a:srgbClr val="000000">
                <a:alpha val="70000"/>
              </a:srgbClr>
            </a:outerShdw>
          </a:effectLst>
        </p:spPr>
      </p:pic>
      <p:pic>
        <p:nvPicPr>
          <p:cNvPr id="161" name="20210825_152343_v2.jpg" descr="20210825_152343_v2.jpg"/>
          <p:cNvPicPr>
            <a:picLocks noChangeAspect="1"/>
          </p:cNvPicPr>
          <p:nvPr/>
        </p:nvPicPr>
        <p:blipFill>
          <a:blip r:embed="rId7"/>
          <a:stretch>
            <a:fillRect/>
          </a:stretch>
        </p:blipFill>
        <p:spPr>
          <a:xfrm>
            <a:off x="4073703" y="2518023"/>
            <a:ext cx="5622675" cy="4217007"/>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advTm="1469"/>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mc:AlternateContent xmlns:mc="http://schemas.openxmlformats.org/markup-compatibility/2006">
        <mc:Choice xmlns:a14="http://schemas.microsoft.com/office/drawing/2010/main" Requires="a14">
          <p:sp>
            <p:nvSpPr>
              <p:cNvPr id="406" name="Estimating Kr Concentration Using Ideal Gas Law…"/>
              <p:cNvSpPr txBox="1"/>
              <p:nvPr/>
            </p:nvSpPr>
            <p:spPr>
              <a:xfrm>
                <a:off x="888896" y="121387"/>
                <a:ext cx="22606209" cy="13473226"/>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chor="ctr">
                <a:spAutoFit/>
              </a:bodyPr>
              <a:lstStyle/>
              <a:p>
                <a:pPr algn="ctr">
                  <a:defRPr sz="4000" b="1">
                    <a:latin typeface="Arial"/>
                    <a:ea typeface="Arial"/>
                    <a:cs typeface="Arial"/>
                    <a:sym typeface="Arial"/>
                  </a:defRPr>
                </a:pPr>
                <a:r>
                  <a:t>Estimating Kr Concentration Using Ideal Gas Law</a:t>
                </a:r>
              </a:p>
              <a:p>
                <a:pPr>
                  <a:defRPr sz="4000">
                    <a:latin typeface="Arial"/>
                    <a:ea typeface="Arial"/>
                    <a:cs typeface="Arial"/>
                    <a:sym typeface="Arial"/>
                  </a:defRPr>
                </a:pPr>
                <a:r>
                  <a:t>We used the ideal gas law to calculate the molar ratio of Kr in the mixture:</a:t>
                </a:r>
              </a:p>
              <a:p>
                <a:pPr>
                  <a:defRPr sz="4000">
                    <a:latin typeface="Arial"/>
                    <a:ea typeface="Arial"/>
                    <a:cs typeface="Arial"/>
                    <a:sym typeface="Arial"/>
                  </a:defRPr>
                </a:pPr>
                <a14:m>
                  <m:oMathPara xmlns:m="http://schemas.openxmlformats.org/officeDocument/2006/math">
                    <m:oMathParaPr>
                      <m:jc m:val="left"/>
                    </m:oMathParaPr>
                    <m:oMath xmlns:m="http://schemas.openxmlformats.org/officeDocument/2006/math">
                      <m:sSub>
                        <m:sSubPr>
                          <m:ctrlPr>
                            <a:rPr sz="4800">
                              <a:solidFill>
                                <a:srgbClr val="000000"/>
                              </a:solidFill>
                              <a:latin typeface="Cambria Math" panose="02040503050406030204" pitchFamily="18" charset="0"/>
                            </a:rPr>
                          </m:ctrlPr>
                        </m:sSubPr>
                        <m:e>
                          <m:r>
                            <a:rPr sz="4800" i="1">
                              <a:solidFill>
                                <a:srgbClr val="000000"/>
                              </a:solidFill>
                              <a:latin typeface="Cambria Math" panose="02040503050406030204" pitchFamily="18" charset="0"/>
                            </a:rPr>
                            <m:t>𝜒</m:t>
                          </m:r>
                        </m:e>
                        <m:sub>
                          <m:r>
                            <m:rPr>
                              <m:nor/>
                            </m:rPr>
                            <a:rPr sz="4800" i="1">
                              <a:solidFill>
                                <a:srgbClr val="000000"/>
                              </a:solidFill>
                              <a:latin typeface="Cambria Math" panose="02040503050406030204" pitchFamily="18" charset="0"/>
                            </a:rPr>
                            <m:t>Kr</m:t>
                          </m:r>
                        </m:sub>
                      </m:sSub>
                      <m:r>
                        <a:rPr sz="4800" i="1">
                          <a:solidFill>
                            <a:srgbClr val="000000"/>
                          </a:solidFill>
                          <a:latin typeface="Cambria Math" panose="02040503050406030204" pitchFamily="18" charset="0"/>
                        </a:rPr>
                        <m:t>=</m:t>
                      </m:r>
                      <m:f>
                        <m:fPr>
                          <m:ctrlPr>
                            <a:rPr sz="4800" i="1">
                              <a:solidFill>
                                <a:srgbClr val="000000"/>
                              </a:solidFill>
                              <a:latin typeface="Cambria Math" panose="02040503050406030204" pitchFamily="18" charset="0"/>
                            </a:rPr>
                          </m:ctrlPr>
                        </m:fPr>
                        <m:num>
                          <m:sSub>
                            <m:sSubPr>
                              <m:ctrlPr>
                                <a:rPr sz="4800" i="1">
                                  <a:solidFill>
                                    <a:srgbClr val="000000"/>
                                  </a:solidFill>
                                  <a:latin typeface="Cambria Math" panose="02040503050406030204" pitchFamily="18" charset="0"/>
                                </a:rPr>
                              </m:ctrlPr>
                            </m:sSubPr>
                            <m:e>
                              <m:r>
                                <a:rPr sz="4800" i="1">
                                  <a:solidFill>
                                    <a:srgbClr val="000000"/>
                                  </a:solidFill>
                                  <a:latin typeface="Cambria Math" panose="02040503050406030204" pitchFamily="18" charset="0"/>
                                </a:rPr>
                                <m:t>𝑃</m:t>
                              </m:r>
                            </m:e>
                            <m:sub>
                              <m:r>
                                <m:rPr>
                                  <m:nor/>
                                </m:rPr>
                                <a:rPr sz="4800" i="1">
                                  <a:solidFill>
                                    <a:srgbClr val="000000"/>
                                  </a:solidFill>
                                  <a:latin typeface="Cambria Math" panose="02040503050406030204" pitchFamily="18" charset="0"/>
                                </a:rPr>
                                <m:t>Kr</m:t>
                              </m:r>
                            </m:sub>
                          </m:sSub>
                        </m:num>
                        <m:den>
                          <m:sSub>
                            <m:sSubPr>
                              <m:ctrlPr>
                                <a:rPr sz="4800" i="1">
                                  <a:solidFill>
                                    <a:srgbClr val="000000"/>
                                  </a:solidFill>
                                  <a:latin typeface="Cambria Math" panose="02040503050406030204" pitchFamily="18" charset="0"/>
                                </a:rPr>
                              </m:ctrlPr>
                            </m:sSubPr>
                            <m:e>
                              <m:r>
                                <a:rPr sz="4800" i="1">
                                  <a:solidFill>
                                    <a:srgbClr val="000000"/>
                                  </a:solidFill>
                                  <a:latin typeface="Cambria Math" panose="02040503050406030204" pitchFamily="18" charset="0"/>
                                </a:rPr>
                                <m:t>𝑃</m:t>
                              </m:r>
                            </m:e>
                            <m:sub>
                              <m:r>
                                <m:rPr>
                                  <m:nor/>
                                </m:rPr>
                                <a:rPr sz="4800" i="1">
                                  <a:solidFill>
                                    <a:srgbClr val="000000"/>
                                  </a:solidFill>
                                  <a:latin typeface="Cambria Math" panose="02040503050406030204" pitchFamily="18" charset="0"/>
                                </a:rPr>
                                <m:t>total</m:t>
                              </m:r>
                            </m:sub>
                          </m:sSub>
                        </m:den>
                      </m:f>
                    </m:oMath>
                  </m:oMathPara>
                </a14:m>
                <a:endParaRPr/>
              </a:p>
              <a:p>
                <a:pPr>
                  <a:defRPr sz="4000">
                    <a:latin typeface="Arial"/>
                    <a:ea typeface="Arial"/>
                    <a:cs typeface="Arial"/>
                    <a:sym typeface="Arial"/>
                  </a:defRPr>
                </a:pPr>
                <a:r>
                  <a:t>Where:</a:t>
                </a:r>
                <a:br/>
                <a14:m>
                  <m:oMath xmlns:m="http://schemas.openxmlformats.org/officeDocument/2006/math">
                    <m:sSub>
                      <m:sSubPr>
                        <m:ctrlPr>
                          <a:rPr sz="4800">
                            <a:solidFill>
                              <a:srgbClr val="000000"/>
                            </a:solidFill>
                            <a:latin typeface="Cambria Math" panose="02040503050406030204" pitchFamily="18" charset="0"/>
                          </a:rPr>
                        </m:ctrlPr>
                      </m:sSubPr>
                      <m:e>
                        <m:r>
                          <a:rPr sz="4800" i="1">
                            <a:solidFill>
                              <a:srgbClr val="000000"/>
                            </a:solidFill>
                            <a:latin typeface="Cambria Math" panose="02040503050406030204" pitchFamily="18" charset="0"/>
                          </a:rPr>
                          <m:t>𝜒</m:t>
                        </m:r>
                      </m:e>
                      <m:sub>
                        <m:r>
                          <a:rPr sz="4800" i="1">
                            <a:solidFill>
                              <a:srgbClr val="000000"/>
                            </a:solidFill>
                            <a:latin typeface="Cambria Math" panose="02040503050406030204" pitchFamily="18" charset="0"/>
                          </a:rPr>
                          <m:t>𝐾𝑟</m:t>
                        </m:r>
                      </m:sub>
                    </m:sSub>
                    <m:r>
                      <a:rPr sz="4800" i="1">
                        <a:solidFill>
                          <a:srgbClr val="000000"/>
                        </a:solidFill>
                        <a:latin typeface="Cambria Math" panose="02040503050406030204" pitchFamily="18" charset="0"/>
                      </a:rPr>
                      <m:t>:</m:t>
                    </m:r>
                  </m:oMath>
                </a14:m>
                <a:r>
                  <a:t> Molar fraction of krypton</a:t>
                </a:r>
              </a:p>
              <a:p>
                <a:pPr>
                  <a:defRPr sz="4000">
                    <a:latin typeface="Arial"/>
                    <a:ea typeface="Arial"/>
                    <a:cs typeface="Arial"/>
                    <a:sym typeface="Arial"/>
                  </a:defRPr>
                </a:pPr>
                <a14:m>
                  <m:oMath xmlns:m="http://schemas.openxmlformats.org/officeDocument/2006/math">
                    <m:sSub>
                      <m:sSubPr>
                        <m:ctrlPr>
                          <a:rPr sz="4800">
                            <a:solidFill>
                              <a:srgbClr val="000000"/>
                            </a:solidFill>
                            <a:latin typeface="Cambria Math" panose="02040503050406030204" pitchFamily="18" charset="0"/>
                          </a:rPr>
                        </m:ctrlPr>
                      </m:sSubPr>
                      <m:e>
                        <m:r>
                          <a:rPr sz="4800" i="1">
                            <a:solidFill>
                              <a:srgbClr val="000000"/>
                            </a:solidFill>
                            <a:latin typeface="Cambria Math" panose="02040503050406030204" pitchFamily="18" charset="0"/>
                          </a:rPr>
                          <m:t>𝑃</m:t>
                        </m:r>
                      </m:e>
                      <m:sub>
                        <m:r>
                          <a:rPr sz="4800" i="1">
                            <a:solidFill>
                              <a:srgbClr val="000000"/>
                            </a:solidFill>
                            <a:latin typeface="Cambria Math" panose="02040503050406030204" pitchFamily="18" charset="0"/>
                          </a:rPr>
                          <m:t>𝐾𝑟</m:t>
                        </m:r>
                      </m:sub>
                    </m:sSub>
                    <m:r>
                      <a:rPr sz="4800" i="1">
                        <a:solidFill>
                          <a:srgbClr val="000000"/>
                        </a:solidFill>
                        <a:latin typeface="Cambria Math" panose="02040503050406030204" pitchFamily="18" charset="0"/>
                      </a:rPr>
                      <m:t>:</m:t>
                    </m:r>
                  </m:oMath>
                </a14:m>
                <a:r>
                  <a:t>Partial pressure of Kr (measured during gas injection)</a:t>
                </a:r>
              </a:p>
              <a:p>
                <a:pPr>
                  <a:defRPr sz="4000">
                    <a:latin typeface="Arial"/>
                    <a:ea typeface="Arial"/>
                    <a:cs typeface="Arial"/>
                    <a:sym typeface="Arial"/>
                  </a:defRPr>
                </a:pPr>
                <a14:m>
                  <m:oMath xmlns:m="http://schemas.openxmlformats.org/officeDocument/2006/math">
                    <m:sSub>
                      <m:sSubPr>
                        <m:ctrlPr>
                          <a:rPr sz="4800">
                            <a:solidFill>
                              <a:srgbClr val="000000"/>
                            </a:solidFill>
                            <a:latin typeface="Cambria Math" panose="02040503050406030204" pitchFamily="18" charset="0"/>
                          </a:rPr>
                        </m:ctrlPr>
                      </m:sSubPr>
                      <m:e>
                        <m:r>
                          <a:rPr sz="4800" i="1">
                            <a:solidFill>
                              <a:srgbClr val="000000"/>
                            </a:solidFill>
                            <a:latin typeface="Cambria Math" panose="02040503050406030204" pitchFamily="18" charset="0"/>
                          </a:rPr>
                          <m:t>𝑃</m:t>
                        </m:r>
                      </m:e>
                      <m:sub>
                        <m:r>
                          <a:rPr sz="4800" i="1">
                            <a:solidFill>
                              <a:srgbClr val="000000"/>
                            </a:solidFill>
                            <a:latin typeface="Cambria Math" panose="02040503050406030204" pitchFamily="18" charset="0"/>
                          </a:rPr>
                          <m:t>𝑡𝑜𝑡𝑎𝑙</m:t>
                        </m:r>
                      </m:sub>
                    </m:sSub>
                    <m:r>
                      <a:rPr sz="4800" i="1">
                        <a:solidFill>
                          <a:srgbClr val="000000"/>
                        </a:solidFill>
                        <a:latin typeface="Cambria Math" panose="02040503050406030204" pitchFamily="18" charset="0"/>
                      </a:rPr>
                      <m:t>:</m:t>
                    </m:r>
                  </m:oMath>
                </a14:m>
                <a:r>
                  <a:t>Total pressure after filling the chamber</a:t>
                </a:r>
              </a:p>
              <a:p>
                <a:pPr>
                  <a:defRPr sz="4000">
                    <a:latin typeface="Arial"/>
                    <a:ea typeface="Arial"/>
                    <a:cs typeface="Arial"/>
                    <a:sym typeface="Arial"/>
                  </a:defRPr>
                </a:pPr>
                <a:endParaRPr/>
              </a:p>
              <a:p>
                <a:pPr defTabSz="12700">
                  <a:lnSpc>
                    <a:spcPct val="135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000" b="1">
                    <a:solidFill>
                      <a:srgbClr val="111111"/>
                    </a:solidFill>
                    <a:latin typeface="Arial"/>
                    <a:ea typeface="Arial"/>
                    <a:cs typeface="Arial"/>
                    <a:sym typeface="Arial"/>
                  </a:defRPr>
                </a:pPr>
                <a:r>
                  <a:t>Example:</a:t>
                </a:r>
                <a:endParaRPr b="0"/>
              </a:p>
              <a:p>
                <a:pPr defTabSz="12700">
                  <a:lnSpc>
                    <a:spcPct val="135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000">
                    <a:solidFill>
                      <a:srgbClr val="111111"/>
                    </a:solidFill>
                    <a:latin typeface="Arial"/>
                    <a:ea typeface="Arial"/>
                    <a:cs typeface="Arial"/>
                    <a:sym typeface="Arial"/>
                  </a:defRPr>
                </a:pPr>
                <a:r>
                  <a:t>If 40 mbar of Kr is injected and total pressure is 1000 mbar,</a:t>
                </a:r>
              </a:p>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000">
                    <a:latin typeface="Arial"/>
                    <a:ea typeface="Arial"/>
                    <a:cs typeface="Arial"/>
                    <a:sym typeface="Arial"/>
                  </a:defRPr>
                </a:pPr>
                <a14:m>
                  <m:oMathPara xmlns:m="http://schemas.openxmlformats.org/officeDocument/2006/math">
                    <m:oMathParaPr>
                      <m:jc m:val="left"/>
                    </m:oMathParaPr>
                    <m:oMath xmlns:m="http://schemas.openxmlformats.org/officeDocument/2006/math">
                      <m:sSub>
                        <m:sSubPr>
                          <m:ctrlPr>
                            <a:rPr sz="4800">
                              <a:solidFill>
                                <a:srgbClr val="000000"/>
                              </a:solidFill>
                              <a:latin typeface="Cambria Math" panose="02040503050406030204" pitchFamily="18" charset="0"/>
                            </a:rPr>
                          </m:ctrlPr>
                        </m:sSubPr>
                        <m:e>
                          <m:r>
                            <a:rPr sz="4800" i="1">
                              <a:solidFill>
                                <a:srgbClr val="000000"/>
                              </a:solidFill>
                              <a:latin typeface="Cambria Math" panose="02040503050406030204" pitchFamily="18" charset="0"/>
                            </a:rPr>
                            <m:t>𝜒</m:t>
                          </m:r>
                        </m:e>
                        <m:sub>
                          <m:r>
                            <m:rPr>
                              <m:nor/>
                            </m:rPr>
                            <a:rPr sz="4800" i="1">
                              <a:solidFill>
                                <a:srgbClr val="000000"/>
                              </a:solidFill>
                              <a:latin typeface="Cambria Math" panose="02040503050406030204" pitchFamily="18" charset="0"/>
                            </a:rPr>
                            <m:t>Kr</m:t>
                          </m:r>
                        </m:sub>
                      </m:sSub>
                      <m:r>
                        <a:rPr sz="4800" i="1">
                          <a:solidFill>
                            <a:srgbClr val="000000"/>
                          </a:solidFill>
                          <a:latin typeface="Cambria Math" panose="02040503050406030204" pitchFamily="18" charset="0"/>
                        </a:rPr>
                        <m:t>=</m:t>
                      </m:r>
                      <m:f>
                        <m:fPr>
                          <m:ctrlPr>
                            <a:rPr sz="4800" i="1">
                              <a:solidFill>
                                <a:srgbClr val="000000"/>
                              </a:solidFill>
                              <a:latin typeface="Cambria Math" panose="02040503050406030204" pitchFamily="18" charset="0"/>
                            </a:rPr>
                          </m:ctrlPr>
                        </m:fPr>
                        <m:num>
                          <m:r>
                            <a:rPr sz="4800" i="1">
                              <a:solidFill>
                                <a:srgbClr val="000000"/>
                              </a:solidFill>
                              <a:latin typeface="Cambria Math" panose="02040503050406030204" pitchFamily="18" charset="0"/>
                            </a:rPr>
                            <m:t>40</m:t>
                          </m:r>
                        </m:num>
                        <m:den>
                          <m:r>
                            <a:rPr sz="4800" i="1">
                              <a:solidFill>
                                <a:srgbClr val="000000"/>
                              </a:solidFill>
                              <a:latin typeface="Cambria Math" panose="02040503050406030204" pitchFamily="18" charset="0"/>
                            </a:rPr>
                            <m:t>1000</m:t>
                          </m:r>
                        </m:den>
                      </m:f>
                      <m:r>
                        <a:rPr sz="4800" i="1">
                          <a:solidFill>
                            <a:srgbClr val="000000"/>
                          </a:solidFill>
                          <a:latin typeface="Cambria Math" panose="02040503050406030204" pitchFamily="18" charset="0"/>
                        </a:rPr>
                        <m:t>=0.04⇒4%</m:t>
                      </m:r>
                      <m:r>
                        <m:rPr>
                          <m:nor/>
                        </m:rPr>
                        <a:rPr sz="4800" i="1">
                          <a:solidFill>
                            <a:srgbClr val="000000"/>
                          </a:solidFill>
                          <a:latin typeface="Cambria Math" panose="02040503050406030204" pitchFamily="18" charset="0"/>
                        </a:rPr>
                        <m:t>Kr</m:t>
                      </m:r>
                      <m:r>
                        <m:rPr>
                          <m:nor/>
                        </m:rPr>
                        <a:rPr sz="4800" i="1">
                          <a:solidFill>
                            <a:srgbClr val="000000"/>
                          </a:solidFill>
                          <a:latin typeface="Cambria Math" panose="02040503050406030204" pitchFamily="18" charset="0"/>
                        </a:rPr>
                        <m:t> </m:t>
                      </m:r>
                      <m:r>
                        <m:rPr>
                          <m:nor/>
                        </m:rPr>
                        <a:rPr sz="4800" i="1">
                          <a:solidFill>
                            <a:srgbClr val="000000"/>
                          </a:solidFill>
                          <a:latin typeface="Cambria Math" panose="02040503050406030204" pitchFamily="18" charset="0"/>
                        </a:rPr>
                        <m:t>concentration</m:t>
                      </m:r>
                    </m:oMath>
                  </m:oMathPara>
                </a14:m>
                <a:endParaRPr/>
              </a:p>
            </p:txBody>
          </p:sp>
        </mc:Choice>
        <mc:Fallback>
          <p:sp>
            <p:nvSpPr>
              <p:cNvPr id="406" name="Estimating Kr Concentration Using Ideal Gas Law…"/>
              <p:cNvSpPr txBox="1">
                <a:spLocks noRot="1" noChangeAspect="1" noMove="1" noResize="1" noEditPoints="1" noAdjustHandles="1" noChangeArrowheads="1" noChangeShapeType="1" noTextEdit="1"/>
              </p:cNvSpPr>
              <p:nvPr/>
            </p:nvSpPr>
            <p:spPr>
              <a:xfrm>
                <a:off x="888896" y="121387"/>
                <a:ext cx="22606209" cy="13473226"/>
              </a:xfrm>
              <a:prstGeom prst="rect">
                <a:avLst/>
              </a:prstGeom>
              <a:blipFill>
                <a:blip r:embed="rId2"/>
                <a:stretch>
                  <a:fillRect l="-1180"/>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22</a:t>
            </a:fld>
            <a:endParaRPr/>
          </a:p>
        </p:txBody>
      </p:sp>
      <p:sp>
        <p:nvSpPr>
          <p:cNvPr id="409" name="Text"/>
          <p:cNvSpPr txBox="1"/>
          <p:nvPr/>
        </p:nvSpPr>
        <p:spPr>
          <a:xfrm>
            <a:off x="2361754" y="4603750"/>
            <a:ext cx="3219896" cy="533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spcBef>
                <a:spcPts val="0"/>
              </a:spcBef>
              <a:defRPr sz="1466">
                <a:latin typeface="Helvetica"/>
                <a:ea typeface="Helvetica"/>
                <a:cs typeface="Helvetica"/>
                <a:sym typeface="Helvetica"/>
              </a:defRPr>
            </a:pPr>
            <a:endParaRPr/>
          </a:p>
        </p:txBody>
      </p:sp>
      <p:sp>
        <p:nvSpPr>
          <p:cNvPr id="410" name="Catrix, E., Boivin, F., Langlois, K., Vallières, S., Boynukara, C. Y., Fourmaux, S., &amp; Antici, P. (2023). Stable high repetition-rate laser-driven proton beam production for multidisciplinary applications on the Advanced Laser Light Source ion beamline. "/>
          <p:cNvSpPr txBox="1"/>
          <p:nvPr/>
        </p:nvSpPr>
        <p:spPr>
          <a:xfrm>
            <a:off x="761011" y="10404357"/>
            <a:ext cx="22861978" cy="13845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000">
                <a:latin typeface="Arial"/>
                <a:ea typeface="Arial"/>
                <a:cs typeface="Arial"/>
                <a:sym typeface="Arial"/>
              </a:defRPr>
            </a:lvl1pPr>
          </a:lstStyle>
          <a:p>
            <a:r>
              <a:t>Catrix, E., Boivin, F., Langlois, K., Vallières, S., Boynukara, C. Y., Fourmaux, S., &amp; Antici, P. (2023). Stable high repetition-rate laser-driven proton beam production for multidisciplinary applications on the Advanced Laser Light Source ion beamline. Review of Scientific Instruments, 94(5), 053301. https://doi.org/10.1063/5.0141284</a:t>
            </a:r>
          </a:p>
        </p:txBody>
      </p:sp>
      <p:pic>
        <p:nvPicPr>
          <p:cNvPr id="411" name="Screenshot 2025-04-17 at 10.39.13 AM.png" descr="Screenshot 2025-04-17 at 10.39.13 AM.png"/>
          <p:cNvPicPr>
            <a:picLocks noChangeAspect="1"/>
          </p:cNvPicPr>
          <p:nvPr/>
        </p:nvPicPr>
        <p:blipFill>
          <a:blip r:embed="rId2"/>
          <a:stretch>
            <a:fillRect/>
          </a:stretch>
        </p:blipFill>
        <p:spPr>
          <a:xfrm>
            <a:off x="205076" y="1691492"/>
            <a:ext cx="23048808" cy="7420758"/>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lide Number"/>
          <p:cNvSpPr txBox="1">
            <a:spLocks noGrp="1"/>
          </p:cNvSpPr>
          <p:nvPr>
            <p:ph type="sldNum" sz="quarter" idx="2"/>
          </p:nvPr>
        </p:nvSpPr>
        <p:spPr>
          <a:xfrm>
            <a:off x="11958984" y="13081000"/>
            <a:ext cx="453332" cy="44722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1">
                <a:latin typeface="Arial"/>
                <a:ea typeface="Arial"/>
                <a:cs typeface="Arial"/>
                <a:sym typeface="Arial"/>
              </a:defRPr>
            </a:lvl1pPr>
          </a:lstStyle>
          <a:p>
            <a:fld id="{86CB4B4D-7CA3-9044-876B-883B54F8677D}" type="slidenum">
              <a:rPr/>
              <a:t>23</a:t>
            </a:fld>
            <a:endParaRPr/>
          </a:p>
        </p:txBody>
      </p:sp>
      <p:sp>
        <p:nvSpPr>
          <p:cNvPr id="414" name="Materials and Methods"/>
          <p:cNvSpPr txBox="1"/>
          <p:nvPr/>
        </p:nvSpPr>
        <p:spPr>
          <a:xfrm>
            <a:off x="8382710" y="245852"/>
            <a:ext cx="7643980" cy="891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2438338">
              <a:lnSpc>
                <a:spcPct val="90000"/>
              </a:lnSpc>
              <a:spcBef>
                <a:spcPts val="4500"/>
              </a:spcBef>
              <a:defRPr sz="5500" b="1">
                <a:solidFill>
                  <a:schemeClr val="accent1">
                    <a:hueOff val="114395"/>
                    <a:lumOff val="-24975"/>
                  </a:schemeClr>
                </a:solidFill>
                <a:latin typeface="Arial"/>
                <a:ea typeface="Arial"/>
                <a:cs typeface="Arial"/>
                <a:sym typeface="Arial"/>
              </a:defRPr>
            </a:lvl1pPr>
          </a:lstStyle>
          <a:p>
            <a:r>
              <a:t>Materials and Methods</a:t>
            </a:r>
          </a:p>
        </p:txBody>
      </p:sp>
      <p:sp>
        <p:nvSpPr>
          <p:cNvPr id="415" name="Line"/>
          <p:cNvSpPr/>
          <p:nvPr/>
        </p:nvSpPr>
        <p:spPr>
          <a:xfrm>
            <a:off x="7827570" y="1272878"/>
            <a:ext cx="8754260" cy="1"/>
          </a:xfrm>
          <a:prstGeom prst="line">
            <a:avLst/>
          </a:prstGeom>
          <a:ln w="63500">
            <a:solidFill>
              <a:schemeClr val="accent1">
                <a:hueOff val="114395"/>
                <a:lumOff val="-24975"/>
              </a:schemeClr>
            </a:solidFill>
            <a:miter lim="400000"/>
          </a:ln>
        </p:spPr>
        <p:txBody>
          <a:bodyPr lIns="50800" tIns="50800" rIns="50800" bIns="50800" anchor="ctr"/>
          <a:lstStyle/>
          <a:p>
            <a:pPr defTabSz="2438338">
              <a:lnSpc>
                <a:spcPct val="90000"/>
              </a:lnSpc>
              <a:spcBef>
                <a:spcPts val="4500"/>
              </a:spcBef>
            </a:pPr>
            <a:endParaRPr/>
          </a:p>
        </p:txBody>
      </p:sp>
      <p:pic>
        <p:nvPicPr>
          <p:cNvPr id="416" name="pasted-movie.png" descr="pasted-movie.png"/>
          <p:cNvPicPr>
            <a:picLocks noChangeAspect="1"/>
          </p:cNvPicPr>
          <p:nvPr/>
        </p:nvPicPr>
        <p:blipFill>
          <a:blip r:embed="rId3"/>
          <a:stretch>
            <a:fillRect/>
          </a:stretch>
        </p:blipFill>
        <p:spPr>
          <a:xfrm>
            <a:off x="2391106" y="3688181"/>
            <a:ext cx="8584635" cy="5408011"/>
          </a:xfrm>
          <a:prstGeom prst="rect">
            <a:avLst/>
          </a:prstGeom>
          <a:ln w="12700">
            <a:miter lim="400000"/>
          </a:ln>
        </p:spPr>
      </p:pic>
      <p:sp>
        <p:nvSpPr>
          <p:cNvPr id="417" name="C. Stoeckl et al., Nuclear Instruments and Methods in Physics Research Section B: Beam Interactions with Materials…"/>
          <p:cNvSpPr txBox="1"/>
          <p:nvPr/>
        </p:nvSpPr>
        <p:spPr>
          <a:xfrm>
            <a:off x="1837842" y="9767639"/>
            <a:ext cx="8462920" cy="9589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spcBef>
                <a:spcPts val="0"/>
              </a:spcBef>
              <a:defRPr sz="1500">
                <a:latin typeface="Arial"/>
                <a:ea typeface="Arial"/>
                <a:cs typeface="Arial"/>
                <a:sym typeface="Arial"/>
              </a:defRPr>
            </a:pPr>
            <a:r>
              <a:t>C. Stoeckl et al., Nuclear Instruments and Methods in Physics Research Section B: Beam Interactions with Materials </a:t>
            </a:r>
          </a:p>
          <a:p>
            <a:pPr defTabSz="457200">
              <a:spcBef>
                <a:spcPts val="0"/>
              </a:spcBef>
              <a:defRPr sz="1500">
                <a:latin typeface="Arial"/>
                <a:ea typeface="Arial"/>
                <a:cs typeface="Arial"/>
                <a:sym typeface="Arial"/>
              </a:defRPr>
            </a:pPr>
            <a:r>
              <a:t>and Atoms, A platform for nuclear physics experiments with laser-accelerated light ions</a:t>
            </a:r>
          </a:p>
        </p:txBody>
      </p:sp>
      <p:sp>
        <p:nvSpPr>
          <p:cNvPr id="418" name="•High intensities (&gt;1018 W/cm2), short pulses (&lt;ps) and very thin/pure foils"/>
          <p:cNvSpPr txBox="1"/>
          <p:nvPr/>
        </p:nvSpPr>
        <p:spPr>
          <a:xfrm>
            <a:off x="11976100" y="3560883"/>
            <a:ext cx="11643768" cy="12279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spcBef>
                <a:spcPts val="0"/>
              </a:spcBef>
              <a:defRPr sz="4000">
                <a:latin typeface="Arial"/>
                <a:ea typeface="Arial"/>
                <a:cs typeface="Arial"/>
                <a:sym typeface="Arial"/>
              </a:defRPr>
            </a:pPr>
            <a:r>
              <a:t>•High intensities (&gt;10</a:t>
            </a:r>
            <a:r>
              <a:rPr baseline="31999"/>
              <a:t>18</a:t>
            </a:r>
            <a:r>
              <a:t> W/cm</a:t>
            </a:r>
            <a:r>
              <a:rPr baseline="31999"/>
              <a:t>2</a:t>
            </a:r>
            <a:r>
              <a:t>), short pulses (&lt;ps) and very thin/pure foils</a:t>
            </a:r>
          </a:p>
        </p:txBody>
      </p:sp>
      <p:sp>
        <p:nvSpPr>
          <p:cNvPr id="419" name="•Interaction of Laser with pre-plasma and the target"/>
          <p:cNvSpPr txBox="1"/>
          <p:nvPr/>
        </p:nvSpPr>
        <p:spPr>
          <a:xfrm>
            <a:off x="11976100" y="5036647"/>
            <a:ext cx="11643767"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4000">
                <a:latin typeface="Arial"/>
                <a:ea typeface="Arial"/>
                <a:cs typeface="Arial"/>
                <a:sym typeface="Arial"/>
              </a:defRPr>
            </a:lvl1pPr>
          </a:lstStyle>
          <a:p>
            <a:r>
              <a:t>•Interaction of Laser with pre-plasma and the target</a:t>
            </a:r>
          </a:p>
        </p:txBody>
      </p:sp>
      <p:sp>
        <p:nvSpPr>
          <p:cNvPr id="420" name="•Creation of charge separation fields (~TV/m) by hot electrons"/>
          <p:cNvSpPr txBox="1"/>
          <p:nvPr/>
        </p:nvSpPr>
        <p:spPr>
          <a:xfrm>
            <a:off x="11976100" y="5940912"/>
            <a:ext cx="11643767" cy="12279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spcBef>
                <a:spcPts val="0"/>
              </a:spcBef>
              <a:defRPr sz="4000">
                <a:latin typeface="Arial"/>
                <a:ea typeface="Arial"/>
                <a:cs typeface="Arial"/>
                <a:sym typeface="Arial"/>
              </a:defRPr>
            </a:lvl1pPr>
          </a:lstStyle>
          <a:p>
            <a:r>
              <a:t>•Creation of charge separation fields (~TV/m) by hot electrons</a:t>
            </a:r>
          </a:p>
        </p:txBody>
      </p:sp>
      <p:sp>
        <p:nvSpPr>
          <p:cNvPr id="421" name="•Acceleration of surface ions"/>
          <p:cNvSpPr txBox="1"/>
          <p:nvPr/>
        </p:nvSpPr>
        <p:spPr>
          <a:xfrm>
            <a:off x="11976100" y="7416676"/>
            <a:ext cx="6532513"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4000">
                <a:latin typeface="Arial"/>
                <a:ea typeface="Arial"/>
                <a:cs typeface="Arial"/>
                <a:sym typeface="Arial"/>
              </a:defRPr>
            </a:lvl1pPr>
          </a:lstStyle>
          <a:p>
            <a:r>
              <a:t>•Acceleration of surface ions</a:t>
            </a:r>
          </a:p>
        </p:txBody>
      </p:sp>
      <p:sp>
        <p:nvSpPr>
          <p:cNvPr id="422" name="•Additional generation of X-rays based on target material (Kα, Kβ )"/>
          <p:cNvSpPr txBox="1"/>
          <p:nvPr/>
        </p:nvSpPr>
        <p:spPr>
          <a:xfrm>
            <a:off x="11976100" y="8320941"/>
            <a:ext cx="11643768" cy="12279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spcBef>
                <a:spcPts val="0"/>
              </a:spcBef>
              <a:defRPr sz="4000">
                <a:latin typeface="Arial"/>
                <a:ea typeface="Arial"/>
                <a:cs typeface="Arial"/>
                <a:sym typeface="Arial"/>
              </a:defRPr>
            </a:pPr>
            <a:r>
              <a:t>•Additional generation of X-rays based on target material (K</a:t>
            </a:r>
            <a:r>
              <a:rPr baseline="-5999"/>
              <a:t>α</a:t>
            </a:r>
            <a:r>
              <a:t>, K</a:t>
            </a:r>
            <a:r>
              <a:rPr baseline="-5999"/>
              <a:t>β</a:t>
            </a:r>
            <a:r>
              <a:t> )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5" name="Group"/>
          <p:cNvGrpSpPr/>
          <p:nvPr/>
        </p:nvGrpSpPr>
        <p:grpSpPr>
          <a:xfrm>
            <a:off x="-64045" y="5588000"/>
            <a:ext cx="15871525" cy="2540000"/>
            <a:chOff x="0" y="0"/>
            <a:chExt cx="15871524" cy="2540000"/>
          </a:xfrm>
        </p:grpSpPr>
        <p:sp>
          <p:nvSpPr>
            <p:cNvPr id="163" name="Rounded Rectangle"/>
            <p:cNvSpPr/>
            <p:nvPr/>
          </p:nvSpPr>
          <p:spPr>
            <a:xfrm>
              <a:off x="0" y="0"/>
              <a:ext cx="15871525" cy="2540000"/>
            </a:xfrm>
            <a:prstGeom prst="roundRect">
              <a:avLst>
                <a:gd name="adj" fmla="val 7500"/>
              </a:avLst>
            </a:prstGeom>
            <a:solidFill>
              <a:srgbClr val="2F457C"/>
            </a:solidFill>
            <a:ln w="12700" cap="flat">
              <a:noFill/>
              <a:miter lim="400000"/>
            </a:ln>
            <a:effectLst/>
          </p:spPr>
          <p:txBody>
            <a:bodyPr wrap="square" lIns="50800" tIns="50800" rIns="50800" bIns="50800" numCol="1" anchor="ctr">
              <a:noAutofit/>
            </a:bodyPr>
            <a:lstStyle/>
            <a:p>
              <a:pPr algn="ctr">
                <a:spcBef>
                  <a:spcPts val="0"/>
                </a:spcBef>
                <a:defRPr sz="3200">
                  <a:latin typeface="+mn-lt"/>
                  <a:ea typeface="+mn-ea"/>
                  <a:cs typeface="+mn-cs"/>
                  <a:sym typeface="Helvetica Neue Medium"/>
                </a:defRPr>
              </a:pPr>
              <a:endParaRPr/>
            </a:p>
          </p:txBody>
        </p:sp>
        <p:sp>
          <p:nvSpPr>
            <p:cNvPr id="164" name="Introduction"/>
            <p:cNvSpPr txBox="1"/>
            <p:nvPr/>
          </p:nvSpPr>
          <p:spPr>
            <a:xfrm>
              <a:off x="10111258" y="824225"/>
              <a:ext cx="4822974" cy="8915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marL="635000" indent="-635000" algn="just" defTabSz="2438338">
                <a:spcBef>
                  <a:spcPts val="4500"/>
                </a:spcBef>
                <a:buSzPct val="40000"/>
                <a:buBlip>
                  <a:blip r:embed="rId2"/>
                </a:buBlip>
                <a:defRPr sz="5500" b="1">
                  <a:solidFill>
                    <a:srgbClr val="FFFFFF"/>
                  </a:solidFill>
                  <a:latin typeface="Arial"/>
                  <a:ea typeface="Arial"/>
                  <a:cs typeface="Arial"/>
                  <a:sym typeface="Arial"/>
                </a:defRPr>
              </a:lvl1pPr>
            </a:lstStyle>
            <a:p>
              <a:r>
                <a:t>Introduction</a:t>
              </a:r>
            </a:p>
          </p:txBody>
        </p:sp>
      </p:grpSp>
    </p:spTree>
  </p:cSld>
  <p:clrMapOvr>
    <a:masterClrMapping/>
  </p:clrMapOvr>
  <p:transition spd="med" advTm="2491"/>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65"/>
                                        </p:tgtEl>
                                        <p:attrNameLst>
                                          <p:attrName>style.visibility</p:attrName>
                                        </p:attrNameLst>
                                      </p:cBhvr>
                                      <p:to>
                                        <p:strVal val="visible"/>
                                      </p:to>
                                    </p:set>
                                    <p:anim calcmode="lin" valueType="num">
                                      <p:cBhvr>
                                        <p:cTn id="7" dur="1000" fill="hold"/>
                                        <p:tgtEl>
                                          <p:spTgt spid="165"/>
                                        </p:tgtEl>
                                        <p:attrNameLst>
                                          <p:attrName>ppt_x</p:attrName>
                                        </p:attrNameLst>
                                      </p:cBhvr>
                                      <p:tavLst>
                                        <p:tav tm="0">
                                          <p:val>
                                            <p:strVal val="0-#ppt_w/2"/>
                                          </p:val>
                                        </p:tav>
                                        <p:tav tm="100000">
                                          <p:val>
                                            <p:strVal val="#ppt_x"/>
                                          </p:val>
                                        </p:tav>
                                      </p:tavLst>
                                    </p:anim>
                                    <p:anim calcmode="lin" valueType="num">
                                      <p:cBhvr>
                                        <p:cTn id="8" dur="1000" fill="hold"/>
                                        <p:tgtEl>
                                          <p:spTgt spid="1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How does Particle Induced X-Ray Emission (PIXE) work?"/>
          <p:cNvSpPr txBox="1"/>
          <p:nvPr/>
        </p:nvSpPr>
        <p:spPr>
          <a:xfrm>
            <a:off x="1278310" y="2150309"/>
            <a:ext cx="16276033" cy="743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727604" indent="-727604" defTabSz="2438338">
              <a:lnSpc>
                <a:spcPct val="90000"/>
              </a:lnSpc>
              <a:spcBef>
                <a:spcPts val="4500"/>
              </a:spcBef>
              <a:buSzPct val="125000"/>
              <a:buChar char="•"/>
              <a:defRPr sz="4500" b="1">
                <a:solidFill>
                  <a:schemeClr val="accent1">
                    <a:hueOff val="114395"/>
                    <a:lumOff val="-24975"/>
                  </a:schemeClr>
                </a:solidFill>
                <a:latin typeface="Arial"/>
                <a:ea typeface="Arial"/>
                <a:cs typeface="Arial"/>
                <a:sym typeface="Arial"/>
              </a:defRPr>
            </a:lvl1pPr>
          </a:lstStyle>
          <a:p>
            <a:r>
              <a:t>How does Particle Induced X-Ray Emission (PIXE) work?</a:t>
            </a:r>
          </a:p>
        </p:txBody>
      </p:sp>
      <p:sp>
        <p:nvSpPr>
          <p:cNvPr id="168" name="Slide Number"/>
          <p:cNvSpPr txBox="1">
            <a:spLocks noGrp="1"/>
          </p:cNvSpPr>
          <p:nvPr>
            <p:ph type="sldNum" sz="quarter" idx="2"/>
          </p:nvPr>
        </p:nvSpPr>
        <p:spPr>
          <a:xfrm>
            <a:off x="12043742" y="13081000"/>
            <a:ext cx="283816" cy="44722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1">
                <a:latin typeface="Arial"/>
                <a:ea typeface="Arial"/>
                <a:cs typeface="Arial"/>
                <a:sym typeface="Arial"/>
              </a:defRPr>
            </a:lvl1pPr>
          </a:lstStyle>
          <a:p>
            <a:fld id="{86CB4B4D-7CA3-9044-876B-883B54F8677D}" type="slidenum">
              <a:rPr/>
              <a:t>4</a:t>
            </a:fld>
            <a:endParaRPr/>
          </a:p>
        </p:txBody>
      </p:sp>
      <p:grpSp>
        <p:nvGrpSpPr>
          <p:cNvPr id="171" name="Group"/>
          <p:cNvGrpSpPr/>
          <p:nvPr/>
        </p:nvGrpSpPr>
        <p:grpSpPr>
          <a:xfrm>
            <a:off x="9979613" y="317500"/>
            <a:ext cx="4727850" cy="1017273"/>
            <a:chOff x="0" y="0"/>
            <a:chExt cx="4727849" cy="1017272"/>
          </a:xfrm>
        </p:grpSpPr>
        <p:sp>
          <p:nvSpPr>
            <p:cNvPr id="169" name="Line"/>
            <p:cNvSpPr/>
            <p:nvPr/>
          </p:nvSpPr>
          <p:spPr>
            <a:xfrm>
              <a:off x="0" y="1017272"/>
              <a:ext cx="4727850" cy="1"/>
            </a:xfrm>
            <a:prstGeom prst="line">
              <a:avLst/>
            </a:prstGeom>
            <a:noFill/>
            <a:ln w="635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defTabSz="2438338">
                <a:lnSpc>
                  <a:spcPct val="90000"/>
                </a:lnSpc>
                <a:spcBef>
                  <a:spcPts val="4500"/>
                </a:spcBef>
              </a:pPr>
              <a:endParaRPr/>
            </a:p>
          </p:txBody>
        </p:sp>
        <p:sp>
          <p:nvSpPr>
            <p:cNvPr id="170" name="Introduction"/>
            <p:cNvSpPr txBox="1"/>
            <p:nvPr/>
          </p:nvSpPr>
          <p:spPr>
            <a:xfrm>
              <a:off x="269937" y="0"/>
              <a:ext cx="4187975" cy="8915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5500" b="1">
                  <a:solidFill>
                    <a:schemeClr val="accent1">
                      <a:hueOff val="114395"/>
                      <a:lumOff val="-24975"/>
                    </a:schemeClr>
                  </a:solidFill>
                  <a:latin typeface="Arial"/>
                  <a:ea typeface="Arial"/>
                  <a:cs typeface="Arial"/>
                  <a:sym typeface="Arial"/>
                </a:defRPr>
              </a:lvl1pPr>
            </a:lstStyle>
            <a:p>
              <a:r>
                <a:t>Introduction</a:t>
              </a:r>
            </a:p>
          </p:txBody>
        </p:sp>
      </p:grpSp>
      <p:sp>
        <p:nvSpPr>
          <p:cNvPr id="172" name="• The protons kick out electrons!"/>
          <p:cNvSpPr txBox="1"/>
          <p:nvPr/>
        </p:nvSpPr>
        <p:spPr>
          <a:xfrm>
            <a:off x="13976984" y="4031091"/>
            <a:ext cx="7341890"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4000">
                <a:latin typeface="Arial"/>
                <a:ea typeface="Arial"/>
                <a:cs typeface="Arial"/>
                <a:sym typeface="Arial"/>
              </a:defRPr>
            </a:lvl1pPr>
          </a:lstStyle>
          <a:p>
            <a:r>
              <a:t>• The protons kick out electrons!</a:t>
            </a:r>
          </a:p>
        </p:txBody>
      </p:sp>
      <p:sp>
        <p:nvSpPr>
          <p:cNvPr id="173" name="• The vacancy is filled with an electron from a higher level!"/>
          <p:cNvSpPr txBox="1"/>
          <p:nvPr/>
        </p:nvSpPr>
        <p:spPr>
          <a:xfrm>
            <a:off x="14047553" y="5363084"/>
            <a:ext cx="9666338" cy="1799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spcBef>
                <a:spcPts val="0"/>
              </a:spcBef>
              <a:defRPr sz="4000">
                <a:latin typeface="Arial"/>
                <a:ea typeface="Arial"/>
                <a:cs typeface="Arial"/>
                <a:sym typeface="Arial"/>
              </a:defRPr>
            </a:lvl1pPr>
          </a:lstStyle>
          <a:p>
            <a:r>
              <a:rPr dirty="0"/>
              <a:t>• The vacancy is filled with an electron from a higher level!</a:t>
            </a:r>
          </a:p>
        </p:txBody>
      </p:sp>
      <p:sp>
        <p:nvSpPr>
          <p:cNvPr id="174" name="• A photon gets emitted!"/>
          <p:cNvSpPr txBox="1"/>
          <p:nvPr/>
        </p:nvSpPr>
        <p:spPr>
          <a:xfrm>
            <a:off x="14047553" y="7172081"/>
            <a:ext cx="5460455"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spcBef>
                <a:spcPts val="0"/>
              </a:spcBef>
              <a:defRPr sz="4000">
                <a:latin typeface="Arial"/>
                <a:ea typeface="Arial"/>
                <a:cs typeface="Arial"/>
                <a:sym typeface="Arial"/>
              </a:defRPr>
            </a:lvl1pPr>
          </a:lstStyle>
          <a:p>
            <a:r>
              <a:t>• A photon gets emitted!</a:t>
            </a:r>
          </a:p>
        </p:txBody>
      </p:sp>
      <p:sp>
        <p:nvSpPr>
          <p:cNvPr id="175" name="The photon energy is characteristic for each element!"/>
          <p:cNvSpPr txBox="1"/>
          <p:nvPr/>
        </p:nvSpPr>
        <p:spPr>
          <a:xfrm>
            <a:off x="14915500" y="8144470"/>
            <a:ext cx="9185015" cy="12279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spcBef>
                <a:spcPts val="0"/>
              </a:spcBef>
              <a:defRPr sz="4000">
                <a:latin typeface="Arial"/>
                <a:ea typeface="Arial"/>
                <a:cs typeface="Arial"/>
                <a:sym typeface="Arial"/>
              </a:defRPr>
            </a:lvl1pPr>
          </a:lstStyle>
          <a:p>
            <a:r>
              <a:rPr dirty="0"/>
              <a:t>The photon energy is characteristic for each element!</a:t>
            </a:r>
          </a:p>
        </p:txBody>
      </p:sp>
      <p:sp>
        <p:nvSpPr>
          <p:cNvPr id="176" name="• A continuous spectrum featuring clearly distinguishable peaks!"/>
          <p:cNvSpPr txBox="1"/>
          <p:nvPr/>
        </p:nvSpPr>
        <p:spPr>
          <a:xfrm>
            <a:off x="14047553" y="9424458"/>
            <a:ext cx="9666338" cy="17994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spcBef>
                <a:spcPts val="0"/>
              </a:spcBef>
              <a:defRPr sz="4000">
                <a:latin typeface="Arial"/>
                <a:ea typeface="Arial"/>
                <a:cs typeface="Arial"/>
                <a:sym typeface="Arial"/>
              </a:defRPr>
            </a:lvl1pPr>
          </a:lstStyle>
          <a:p>
            <a:r>
              <a:t>• A continuous spectrum featuring clearly distinguishable peaks! </a:t>
            </a:r>
          </a:p>
        </p:txBody>
      </p:sp>
      <p:grpSp>
        <p:nvGrpSpPr>
          <p:cNvPr id="185" name="Group"/>
          <p:cNvGrpSpPr/>
          <p:nvPr/>
        </p:nvGrpSpPr>
        <p:grpSpPr>
          <a:xfrm>
            <a:off x="2209738" y="3856978"/>
            <a:ext cx="11083456" cy="8211101"/>
            <a:chOff x="-18299" y="0"/>
            <a:chExt cx="11083454" cy="8211100"/>
          </a:xfrm>
        </p:grpSpPr>
        <p:sp>
          <p:nvSpPr>
            <p:cNvPr id="177" name="Incoming Particles"/>
            <p:cNvSpPr txBox="1"/>
            <p:nvPr/>
          </p:nvSpPr>
          <p:spPr>
            <a:xfrm>
              <a:off x="-18300" y="233802"/>
              <a:ext cx="2812009" cy="4844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457200">
                <a:spcBef>
                  <a:spcPts val="0"/>
                </a:spcBef>
                <a:defRPr sz="2600">
                  <a:latin typeface="Arial"/>
                  <a:ea typeface="Arial"/>
                  <a:cs typeface="Arial"/>
                  <a:sym typeface="Arial"/>
                </a:defRPr>
              </a:lvl1pPr>
            </a:lstStyle>
            <a:p>
              <a:r>
                <a:t>Incoming Particles</a:t>
              </a:r>
            </a:p>
          </p:txBody>
        </p:sp>
        <p:pic>
          <p:nvPicPr>
            <p:cNvPr id="178" name="pasted-movie.png" descr="pasted-movie.png"/>
            <p:cNvPicPr>
              <a:picLocks noChangeAspect="1"/>
            </p:cNvPicPr>
            <p:nvPr/>
          </p:nvPicPr>
          <p:blipFill>
            <a:blip r:embed="rId4"/>
            <a:srcRect/>
            <a:stretch>
              <a:fillRect/>
            </a:stretch>
          </p:blipFill>
          <p:spPr>
            <a:xfrm>
              <a:off x="4902072" y="0"/>
              <a:ext cx="4188832" cy="952008"/>
            </a:xfrm>
            <a:prstGeom prst="rect">
              <a:avLst/>
            </a:prstGeom>
            <a:ln w="12700" cap="flat">
              <a:noFill/>
              <a:miter lim="400000"/>
            </a:ln>
            <a:effectLst/>
          </p:spPr>
        </p:pic>
        <p:sp>
          <p:nvSpPr>
            <p:cNvPr id="179" name="Characteristic (fluorescent) X-rays"/>
            <p:cNvSpPr txBox="1"/>
            <p:nvPr/>
          </p:nvSpPr>
          <p:spPr>
            <a:xfrm>
              <a:off x="5959804" y="1133438"/>
              <a:ext cx="5105352" cy="4844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457200">
                <a:spcBef>
                  <a:spcPts val="0"/>
                </a:spcBef>
                <a:defRPr sz="2600">
                  <a:latin typeface="Arial"/>
                  <a:ea typeface="Arial"/>
                  <a:cs typeface="Arial"/>
                  <a:sym typeface="Arial"/>
                </a:defRPr>
              </a:lvl1pPr>
            </a:lstStyle>
            <a:p>
              <a:r>
                <a:t>Characteristic (fluorescent) X-rays</a:t>
              </a:r>
            </a:p>
          </p:txBody>
        </p:sp>
        <p:sp>
          <p:nvSpPr>
            <p:cNvPr id="180" name="Photoelectron"/>
            <p:cNvSpPr txBox="1"/>
            <p:nvPr/>
          </p:nvSpPr>
          <p:spPr>
            <a:xfrm>
              <a:off x="7821271" y="4388065"/>
              <a:ext cx="2151932" cy="4844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457200">
                <a:spcBef>
                  <a:spcPts val="0"/>
                </a:spcBef>
                <a:defRPr sz="2600">
                  <a:latin typeface="Arial"/>
                  <a:ea typeface="Arial"/>
                  <a:cs typeface="Arial"/>
                  <a:sym typeface="Arial"/>
                </a:defRPr>
              </a:lvl1pPr>
            </a:lstStyle>
            <a:p>
              <a:r>
                <a:t>Photoelectron</a:t>
              </a:r>
            </a:p>
          </p:txBody>
        </p:sp>
        <p:pic>
          <p:nvPicPr>
            <p:cNvPr id="181" name="pasted-movie.png" descr="pasted-movie.png"/>
            <p:cNvPicPr>
              <a:picLocks noChangeAspect="1"/>
            </p:cNvPicPr>
            <p:nvPr/>
          </p:nvPicPr>
          <p:blipFill>
            <a:blip r:embed="rId5"/>
            <a:stretch>
              <a:fillRect/>
            </a:stretch>
          </p:blipFill>
          <p:spPr>
            <a:xfrm>
              <a:off x="5431113" y="1491204"/>
              <a:ext cx="3966393" cy="901454"/>
            </a:xfrm>
            <a:prstGeom prst="rect">
              <a:avLst/>
            </a:prstGeom>
            <a:ln w="12700" cap="flat">
              <a:noFill/>
              <a:miter lim="400000"/>
            </a:ln>
            <a:effectLst/>
          </p:spPr>
        </p:pic>
        <p:grpSp>
          <p:nvGrpSpPr>
            <p:cNvPr id="184" name="Group"/>
            <p:cNvGrpSpPr/>
            <p:nvPr/>
          </p:nvGrpSpPr>
          <p:grpSpPr>
            <a:xfrm>
              <a:off x="152197" y="19415"/>
              <a:ext cx="9305454" cy="8191686"/>
              <a:chOff x="0" y="0"/>
              <a:chExt cx="9305452" cy="8191685"/>
            </a:xfrm>
          </p:grpSpPr>
          <p:pic>
            <p:nvPicPr>
              <p:cNvPr id="182" name="pasted-movie.png" descr="pasted-movie.png"/>
              <p:cNvPicPr>
                <a:picLocks noChangeAspect="1"/>
              </p:cNvPicPr>
              <p:nvPr/>
            </p:nvPicPr>
            <p:blipFill>
              <a:blip r:embed="rId6"/>
              <a:stretch>
                <a:fillRect/>
              </a:stretch>
            </p:blipFill>
            <p:spPr>
              <a:xfrm>
                <a:off x="0" y="0"/>
                <a:ext cx="9305453" cy="7502243"/>
              </a:xfrm>
              <a:prstGeom prst="rect">
                <a:avLst/>
              </a:prstGeom>
              <a:ln w="12700" cap="flat">
                <a:noFill/>
                <a:miter lim="400000"/>
              </a:ln>
              <a:effectLst/>
            </p:spPr>
          </p:pic>
          <p:sp>
            <p:nvSpPr>
              <p:cNvPr id="183" name="Uo, M., Wada, T., &amp; Sugiyama, T. (2014). Applications of X-ray fluorescence analysis (XRF) to dental and medical specimens. Japanese Dental Science Review, 50(2), 63–68."/>
              <p:cNvSpPr txBox="1"/>
              <p:nvPr/>
            </p:nvSpPr>
            <p:spPr>
              <a:xfrm>
                <a:off x="165085" y="7448617"/>
                <a:ext cx="7349482" cy="7430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1500">
                    <a:latin typeface="Arial"/>
                    <a:ea typeface="Arial"/>
                    <a:cs typeface="Arial"/>
                    <a:sym typeface="Arial"/>
                  </a:defRPr>
                </a:lvl1pPr>
              </a:lstStyle>
              <a:p>
                <a:r>
                  <a:t>Uo, M., Wada, T., &amp; Sugiyama, T. (2014). Applications of X-ray fluorescence analysis (XRF) to dental and medical specimens. Japanese Dental Science Review, 50(2), 63–68.</a:t>
                </a:r>
              </a:p>
            </p:txBody>
          </p:sp>
        </p:grpSp>
      </p:grpSp>
    </p:spTree>
    <p:custDataLst>
      <p:tags r:id="rId1"/>
    </p:custDataLst>
  </p:cSld>
  <p:clrMapOvr>
    <a:masterClrMapping/>
  </p:clrMapOvr>
  <p:transition spd="med" advTm="11889"/>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85"/>
                                        </p:tgtEl>
                                        <p:attrNameLst>
                                          <p:attrName>style.visibility</p:attrName>
                                        </p:attrNameLst>
                                      </p:cBhvr>
                                      <p:to>
                                        <p:strVal val="visible"/>
                                      </p:to>
                                    </p:set>
                                    <p:animEffect transition="in" filter="fade">
                                      <p:cBhvr>
                                        <p:cTn id="7" dur="1000"/>
                                        <p:tgtEl>
                                          <p:spTgt spid="18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2" nodeType="clickEffect">
                                  <p:stCondLst>
                                    <p:cond delay="0"/>
                                  </p:stCondLst>
                                  <p:iterate>
                                    <p:tmAbs val="0"/>
                                  </p:iterate>
                                  <p:childTnLst>
                                    <p:set>
                                      <p:cBhvr>
                                        <p:cTn id="11" fill="hold"/>
                                        <p:tgtEl>
                                          <p:spTgt spid="17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3" nodeType="clickEffect">
                                  <p:stCondLst>
                                    <p:cond delay="0"/>
                                  </p:stCondLst>
                                  <p:iterate>
                                    <p:tmAbs val="0"/>
                                  </p:iterate>
                                  <p:childTnLst>
                                    <p:set>
                                      <p:cBhvr>
                                        <p:cTn id="15" fill="hold"/>
                                        <p:tgtEl>
                                          <p:spTgt spid="17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4" nodeType="clickEffect">
                                  <p:stCondLst>
                                    <p:cond delay="0"/>
                                  </p:stCondLst>
                                  <p:iterate>
                                    <p:tmAbs val="0"/>
                                  </p:iterate>
                                  <p:childTnLst>
                                    <p:set>
                                      <p:cBhvr>
                                        <p:cTn id="19" fill="hold"/>
                                        <p:tgtEl>
                                          <p:spTgt spid="17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5" nodeType="clickEffect">
                                  <p:stCondLst>
                                    <p:cond delay="0"/>
                                  </p:stCondLst>
                                  <p:iterate>
                                    <p:tmAbs val="0"/>
                                  </p:iterate>
                                  <p:childTnLst>
                                    <p:set>
                                      <p:cBhvr>
                                        <p:cTn id="23" fill="hold"/>
                                        <p:tgtEl>
                                          <p:spTgt spid="17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6" nodeType="clickEffect">
                                  <p:stCondLst>
                                    <p:cond delay="0"/>
                                  </p:stCondLst>
                                  <p:iterate>
                                    <p:tmAbs val="0"/>
                                  </p:iterate>
                                  <p:childTnLst>
                                    <p:set>
                                      <p:cBhvr>
                                        <p:cTn id="27" fill="hold"/>
                                        <p:tgtEl>
                                          <p:spTgt spid="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2" animBg="1" advAuto="0"/>
      <p:bldP spid="173" grpId="3" animBg="1" advAuto="0"/>
      <p:bldP spid="174" grpId="4" animBg="1" advAuto="0"/>
      <p:bldP spid="175" grpId="5" animBg="1" advAuto="0"/>
      <p:bldP spid="176" grpId="6" animBg="1" advAuto="0"/>
      <p:bldP spid="185"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Rounded Rectangle"/>
          <p:cNvSpPr/>
          <p:nvPr/>
        </p:nvSpPr>
        <p:spPr>
          <a:xfrm>
            <a:off x="1106063" y="5147945"/>
            <a:ext cx="10804207" cy="4890135"/>
          </a:xfrm>
          <a:prstGeom prst="roundRect">
            <a:avLst>
              <a:gd name="adj" fmla="val 14198"/>
            </a:avLst>
          </a:prstGeom>
          <a:solidFill>
            <a:srgbClr val="E6EFF9"/>
          </a:solidFill>
          <a:ln w="12700">
            <a:miter lim="400000"/>
          </a:ln>
        </p:spPr>
        <p:txBody>
          <a:bodyPr lIns="0" tIns="0" rIns="0" bIns="0" anchor="ctr"/>
          <a:lstStyle/>
          <a:p>
            <a:pPr algn="ctr">
              <a:spcBef>
                <a:spcPts val="0"/>
              </a:spcBef>
              <a:defRPr sz="3200">
                <a:solidFill>
                  <a:srgbClr val="FFFFFF"/>
                </a:solidFill>
                <a:latin typeface="Arial"/>
                <a:ea typeface="Arial"/>
                <a:cs typeface="Arial"/>
                <a:sym typeface="Arial"/>
              </a:defRPr>
            </a:pPr>
            <a:endParaRPr/>
          </a:p>
        </p:txBody>
      </p:sp>
      <p:sp>
        <p:nvSpPr>
          <p:cNvPr id="190" name="What is Laser-Driven PIXE?"/>
          <p:cNvSpPr txBox="1"/>
          <p:nvPr/>
        </p:nvSpPr>
        <p:spPr>
          <a:xfrm>
            <a:off x="1282700" y="2146299"/>
            <a:ext cx="8204690" cy="743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595312" indent="-595312">
              <a:buSzPct val="125000"/>
              <a:buChar char="•"/>
              <a:defRPr sz="4500" b="1">
                <a:solidFill>
                  <a:schemeClr val="accent1">
                    <a:hueOff val="114395"/>
                    <a:lumOff val="-24975"/>
                  </a:schemeClr>
                </a:solidFill>
                <a:latin typeface="Arial"/>
                <a:ea typeface="Arial"/>
                <a:cs typeface="Arial"/>
                <a:sym typeface="Arial"/>
              </a:defRPr>
            </a:lvl1pPr>
          </a:lstStyle>
          <a:p>
            <a:r>
              <a:t>What is Laser-Driven PIXE?</a:t>
            </a:r>
          </a:p>
        </p:txBody>
      </p:sp>
      <p:sp>
        <p:nvSpPr>
          <p:cNvPr id="191" name="► Utilizes high-intensity, short laser pulses for sample excitation."/>
          <p:cNvSpPr txBox="1"/>
          <p:nvPr/>
        </p:nvSpPr>
        <p:spPr>
          <a:xfrm>
            <a:off x="1329292" y="5915880"/>
            <a:ext cx="10357749" cy="12279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just" defTabSz="457200">
              <a:spcBef>
                <a:spcPts val="0"/>
              </a:spcBef>
              <a:defRPr sz="4000">
                <a:solidFill>
                  <a:srgbClr val="0D0D0D"/>
                </a:solidFill>
                <a:latin typeface="Arial"/>
                <a:ea typeface="Arial"/>
                <a:cs typeface="Arial"/>
                <a:sym typeface="Arial"/>
              </a:defRPr>
            </a:lvl1pPr>
          </a:lstStyle>
          <a:p>
            <a:r>
              <a:t>► Utilizes high-intensity, short laser pulses for sample excitation.</a:t>
            </a:r>
          </a:p>
        </p:txBody>
      </p:sp>
      <p:sp>
        <p:nvSpPr>
          <p:cNvPr id="192" name="► Eliminates the need for large particle accelerators, potentially reducing equipment costs and complexity."/>
          <p:cNvSpPr txBox="1"/>
          <p:nvPr/>
        </p:nvSpPr>
        <p:spPr>
          <a:xfrm>
            <a:off x="1323182" y="7616433"/>
            <a:ext cx="10369969" cy="1799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just" defTabSz="457200">
              <a:spcBef>
                <a:spcPts val="0"/>
              </a:spcBef>
              <a:defRPr sz="4000">
                <a:solidFill>
                  <a:srgbClr val="0D0D0D"/>
                </a:solidFill>
                <a:latin typeface="Arial"/>
                <a:ea typeface="Arial"/>
                <a:cs typeface="Arial"/>
                <a:sym typeface="Arial"/>
              </a:defRPr>
            </a:lvl1pPr>
          </a:lstStyle>
          <a:p>
            <a:r>
              <a:t>► Eliminates the need for large particle accelerators, potentially reducing equipment costs and complexity.</a:t>
            </a:r>
          </a:p>
        </p:txBody>
      </p:sp>
      <p:sp>
        <p:nvSpPr>
          <p:cNvPr id="193" name="Slide Number"/>
          <p:cNvSpPr txBox="1">
            <a:spLocks noGrp="1"/>
          </p:cNvSpPr>
          <p:nvPr>
            <p:ph type="sldNum" sz="quarter" idx="2"/>
          </p:nvPr>
        </p:nvSpPr>
        <p:spPr>
          <a:xfrm>
            <a:off x="12043742" y="13081000"/>
            <a:ext cx="283816" cy="44722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1">
                <a:latin typeface="Arial"/>
                <a:ea typeface="Arial"/>
                <a:cs typeface="Arial"/>
                <a:sym typeface="Arial"/>
              </a:defRPr>
            </a:lvl1pPr>
          </a:lstStyle>
          <a:p>
            <a:fld id="{86CB4B4D-7CA3-9044-876B-883B54F8677D}" type="slidenum">
              <a:rPr/>
              <a:t>5</a:t>
            </a:fld>
            <a:endParaRPr/>
          </a:p>
        </p:txBody>
      </p:sp>
      <p:grpSp>
        <p:nvGrpSpPr>
          <p:cNvPr id="196" name="Group"/>
          <p:cNvGrpSpPr/>
          <p:nvPr/>
        </p:nvGrpSpPr>
        <p:grpSpPr>
          <a:xfrm>
            <a:off x="13988729" y="1915179"/>
            <a:ext cx="8557517" cy="9229384"/>
            <a:chOff x="0" y="0"/>
            <a:chExt cx="8557516" cy="9229383"/>
          </a:xfrm>
        </p:grpSpPr>
        <p:pic>
          <p:nvPicPr>
            <p:cNvPr id="194" name="IMG-20220714-WA0015.jpg" descr="IMG-20220714-WA0015.jpg"/>
            <p:cNvPicPr>
              <a:picLocks noChangeAspect="1"/>
            </p:cNvPicPr>
            <p:nvPr/>
          </p:nvPicPr>
          <p:blipFill>
            <a:blip r:embed="rId3"/>
            <a:srcRect l="8523" t="13853" r="8523"/>
            <a:stretch>
              <a:fillRect/>
            </a:stretch>
          </p:blipFill>
          <p:spPr>
            <a:xfrm>
              <a:off x="0" y="2564189"/>
              <a:ext cx="8557517" cy="6665195"/>
            </a:xfrm>
            <a:prstGeom prst="rect">
              <a:avLst/>
            </a:prstGeom>
            <a:ln w="25400" cap="flat">
              <a:noFill/>
              <a:miter lim="400000"/>
            </a:ln>
            <a:effectLst>
              <a:outerShdw blurRad="254000" dist="127000" dir="5400000" rotWithShape="0">
                <a:srgbClr val="000000">
                  <a:alpha val="70000"/>
                </a:srgbClr>
              </a:outerShdw>
            </a:effectLst>
          </p:spPr>
        </p:pic>
        <p:pic>
          <p:nvPicPr>
            <p:cNvPr id="195" name="pasted-movie.png" descr="pasted-movie.png"/>
            <p:cNvPicPr>
              <a:picLocks noChangeAspect="1"/>
            </p:cNvPicPr>
            <p:nvPr/>
          </p:nvPicPr>
          <p:blipFill>
            <a:blip r:embed="rId4"/>
            <a:stretch>
              <a:fillRect/>
            </a:stretch>
          </p:blipFill>
          <p:spPr>
            <a:xfrm>
              <a:off x="1131696" y="0"/>
              <a:ext cx="6294027" cy="2314746"/>
            </a:xfrm>
            <a:prstGeom prst="rect">
              <a:avLst/>
            </a:prstGeom>
            <a:ln w="12700" cap="flat">
              <a:noFill/>
              <a:miter lim="400000"/>
            </a:ln>
            <a:effectLst/>
          </p:spPr>
        </p:pic>
      </p:grpSp>
      <p:grpSp>
        <p:nvGrpSpPr>
          <p:cNvPr id="199" name="Group"/>
          <p:cNvGrpSpPr/>
          <p:nvPr/>
        </p:nvGrpSpPr>
        <p:grpSpPr>
          <a:xfrm>
            <a:off x="9979613" y="317500"/>
            <a:ext cx="4727850" cy="1017273"/>
            <a:chOff x="0" y="0"/>
            <a:chExt cx="4727849" cy="1017272"/>
          </a:xfrm>
        </p:grpSpPr>
        <p:sp>
          <p:nvSpPr>
            <p:cNvPr id="197" name="Line"/>
            <p:cNvSpPr/>
            <p:nvPr/>
          </p:nvSpPr>
          <p:spPr>
            <a:xfrm>
              <a:off x="0" y="1017272"/>
              <a:ext cx="4727850" cy="1"/>
            </a:xfrm>
            <a:prstGeom prst="line">
              <a:avLst/>
            </a:prstGeom>
            <a:noFill/>
            <a:ln w="635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defTabSz="2438338">
                <a:lnSpc>
                  <a:spcPct val="90000"/>
                </a:lnSpc>
                <a:spcBef>
                  <a:spcPts val="4500"/>
                </a:spcBef>
              </a:pPr>
              <a:endParaRPr/>
            </a:p>
          </p:txBody>
        </p:sp>
        <p:sp>
          <p:nvSpPr>
            <p:cNvPr id="198" name="Introduction"/>
            <p:cNvSpPr txBox="1"/>
            <p:nvPr/>
          </p:nvSpPr>
          <p:spPr>
            <a:xfrm>
              <a:off x="269937" y="0"/>
              <a:ext cx="4187975" cy="8915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5500" b="1">
                  <a:solidFill>
                    <a:schemeClr val="accent1">
                      <a:hueOff val="114395"/>
                      <a:lumOff val="-24975"/>
                    </a:schemeClr>
                  </a:solidFill>
                  <a:latin typeface="Arial"/>
                  <a:ea typeface="Arial"/>
                  <a:cs typeface="Arial"/>
                  <a:sym typeface="Arial"/>
                </a:defRPr>
              </a:lvl1pPr>
            </a:lstStyle>
            <a:p>
              <a:r>
                <a:t>Introduction</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189"/>
                                        </p:tgtEl>
                                        <p:attrNameLst>
                                          <p:attrName>style.visibility</p:attrName>
                                        </p:attrNameLst>
                                      </p:cBhvr>
                                      <p:to>
                                        <p:strVal val="visible"/>
                                      </p:to>
                                    </p:set>
                                    <p:anim calcmode="lin" valueType="num">
                                      <p:cBhvr>
                                        <p:cTn id="7" dur="1000" fill="hold"/>
                                        <p:tgtEl>
                                          <p:spTgt spid="189"/>
                                        </p:tgtEl>
                                        <p:attrNameLst>
                                          <p:attrName>ppt_x</p:attrName>
                                        </p:attrNameLst>
                                      </p:cBhvr>
                                      <p:tavLst>
                                        <p:tav tm="0">
                                          <p:val>
                                            <p:strVal val="#ppt_x"/>
                                          </p:val>
                                        </p:tav>
                                        <p:tav tm="100000">
                                          <p:val>
                                            <p:strVal val="#ppt_x"/>
                                          </p:val>
                                        </p:tav>
                                      </p:tavLst>
                                    </p:anim>
                                    <p:anim calcmode="lin" valueType="num">
                                      <p:cBhvr>
                                        <p:cTn id="8" dur="1000" fill="hold"/>
                                        <p:tgtEl>
                                          <p:spTgt spid="18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ntr" presetSubtype="0" fill="hold" grpId="2" nodeType="afterEffect">
                                  <p:stCondLst>
                                    <p:cond delay="0"/>
                                  </p:stCondLst>
                                  <p:iterate>
                                    <p:tmAbs val="0"/>
                                  </p:iterate>
                                  <p:childTnLst>
                                    <p:set>
                                      <p:cBhvr>
                                        <p:cTn id="11" fill="hold"/>
                                        <p:tgtEl>
                                          <p:spTgt spid="19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3" nodeType="clickEffect">
                                  <p:stCondLst>
                                    <p:cond delay="0"/>
                                  </p:stCondLst>
                                  <p:iterate>
                                    <p:tmAbs val="0"/>
                                  </p:iterate>
                                  <p:childTnLst>
                                    <p:set>
                                      <p:cBhvr>
                                        <p:cTn id="15" fill="hold"/>
                                        <p:tgtEl>
                                          <p:spTgt spid="19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4" nodeType="clickEffect">
                                  <p:stCondLst>
                                    <p:cond delay="0"/>
                                  </p:stCondLst>
                                  <p:iterate>
                                    <p:tmAbs val="0"/>
                                  </p:iterate>
                                  <p:childTnLst>
                                    <p:set>
                                      <p:cBhvr>
                                        <p:cTn id="19" fill="hold"/>
                                        <p:tgtEl>
                                          <p:spTgt spid="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1" animBg="1" advAuto="0"/>
      <p:bldP spid="191" grpId="2" animBg="1" advAuto="0"/>
      <p:bldP spid="192" grpId="3" animBg="1" advAuto="0"/>
      <p:bldP spid="196" grpId="4"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Application Areas"/>
          <p:cNvSpPr txBox="1"/>
          <p:nvPr/>
        </p:nvSpPr>
        <p:spPr>
          <a:xfrm>
            <a:off x="1282700" y="2146299"/>
            <a:ext cx="5547271" cy="743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595312" indent="-595312">
              <a:buSzPct val="125000"/>
              <a:buChar char="•"/>
              <a:defRPr sz="4500" b="1">
                <a:solidFill>
                  <a:schemeClr val="accent1">
                    <a:hueOff val="114395"/>
                    <a:lumOff val="-24975"/>
                  </a:schemeClr>
                </a:solidFill>
                <a:latin typeface="Arial"/>
                <a:ea typeface="Arial"/>
                <a:cs typeface="Arial"/>
                <a:sym typeface="Arial"/>
              </a:defRPr>
            </a:lvl1pPr>
          </a:lstStyle>
          <a:p>
            <a:r>
              <a:t>Application Areas</a:t>
            </a:r>
          </a:p>
        </p:txBody>
      </p:sp>
      <p:grpSp>
        <p:nvGrpSpPr>
          <p:cNvPr id="206" name="Laser-accelerated…"/>
          <p:cNvGrpSpPr/>
          <p:nvPr/>
        </p:nvGrpSpPr>
        <p:grpSpPr>
          <a:xfrm>
            <a:off x="1311809" y="6165176"/>
            <a:ext cx="3418292" cy="3416301"/>
            <a:chOff x="0" y="0"/>
            <a:chExt cx="3418291" cy="3416300"/>
          </a:xfrm>
        </p:grpSpPr>
        <p:sp>
          <p:nvSpPr>
            <p:cNvPr id="205" name="Laser-accelerated…"/>
            <p:cNvSpPr/>
            <p:nvPr/>
          </p:nvSpPr>
          <p:spPr>
            <a:xfrm>
              <a:off x="95249" y="95250"/>
              <a:ext cx="3227793" cy="3225801"/>
            </a:xfrm>
            <a:prstGeom prst="ellipse">
              <a:avLst/>
            </a:prstGeom>
            <a:solidFill>
              <a:srgbClr val="E6EFF9"/>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p>
              <a:pPr algn="ctr" defTabSz="457200">
                <a:spcBef>
                  <a:spcPts val="0"/>
                </a:spcBef>
                <a:defRPr sz="4000" b="1">
                  <a:latin typeface="Arial"/>
                  <a:ea typeface="Arial"/>
                  <a:cs typeface="Arial"/>
                  <a:sym typeface="Arial"/>
                </a:defRPr>
              </a:pPr>
              <a:r>
                <a:t>Laser-accelerated</a:t>
              </a:r>
              <a:endParaRPr b="0"/>
            </a:p>
            <a:p>
              <a:pPr algn="ctr" defTabSz="457200">
                <a:spcBef>
                  <a:spcPts val="0"/>
                </a:spcBef>
                <a:defRPr sz="4000" b="1">
                  <a:latin typeface="Arial"/>
                  <a:ea typeface="Arial"/>
                  <a:cs typeface="Arial"/>
                  <a:sym typeface="Arial"/>
                </a:defRPr>
              </a:pPr>
              <a:r>
                <a:t>Ions</a:t>
              </a:r>
              <a:endParaRPr sz="1200" b="0">
                <a:latin typeface="Times Roman"/>
                <a:ea typeface="Times Roman"/>
                <a:cs typeface="Times Roman"/>
                <a:sym typeface="Times Roman"/>
              </a:endParaRPr>
            </a:p>
          </p:txBody>
        </p:sp>
        <p:pic>
          <p:nvPicPr>
            <p:cNvPr id="204" name="Laser-accelerated… Laser-acceleratedIons" descr="Laser-accelerated… Laser-acceleratedIons"/>
            <p:cNvPicPr>
              <a:picLocks/>
            </p:cNvPicPr>
            <p:nvPr/>
          </p:nvPicPr>
          <p:blipFill>
            <a:blip r:embed="rId2"/>
            <a:stretch>
              <a:fillRect/>
            </a:stretch>
          </p:blipFill>
          <p:spPr>
            <a:xfrm>
              <a:off x="-1" y="-1"/>
              <a:ext cx="3418293" cy="3416301"/>
            </a:xfrm>
            <a:prstGeom prst="rect">
              <a:avLst/>
            </a:prstGeom>
            <a:effectLst/>
          </p:spPr>
        </p:pic>
      </p:grpSp>
      <p:sp>
        <p:nvSpPr>
          <p:cNvPr id="207" name="Slide Number"/>
          <p:cNvSpPr txBox="1">
            <a:spLocks noGrp="1"/>
          </p:cNvSpPr>
          <p:nvPr>
            <p:ph type="sldNum" sz="quarter" idx="2"/>
          </p:nvPr>
        </p:nvSpPr>
        <p:spPr>
          <a:xfrm>
            <a:off x="12043742" y="13081000"/>
            <a:ext cx="283816" cy="44722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1">
                <a:latin typeface="Arial"/>
                <a:ea typeface="Arial"/>
                <a:cs typeface="Arial"/>
                <a:sym typeface="Arial"/>
              </a:defRPr>
            </a:lvl1pPr>
          </a:lstStyle>
          <a:p>
            <a:fld id="{86CB4B4D-7CA3-9044-876B-883B54F8677D}" type="slidenum">
              <a:rPr/>
              <a:t>6</a:t>
            </a:fld>
            <a:endParaRPr/>
          </a:p>
        </p:txBody>
      </p:sp>
      <p:grpSp>
        <p:nvGrpSpPr>
          <p:cNvPr id="217" name="Group"/>
          <p:cNvGrpSpPr/>
          <p:nvPr/>
        </p:nvGrpSpPr>
        <p:grpSpPr>
          <a:xfrm>
            <a:off x="2838862" y="2799057"/>
            <a:ext cx="5877286" cy="3501251"/>
            <a:chOff x="-95250" y="-95249"/>
            <a:chExt cx="5877285" cy="3501249"/>
          </a:xfrm>
        </p:grpSpPr>
        <p:sp>
          <p:nvSpPr>
            <p:cNvPr id="208" name="Biomedical"/>
            <p:cNvSpPr txBox="1"/>
            <p:nvPr/>
          </p:nvSpPr>
          <p:spPr>
            <a:xfrm>
              <a:off x="2957575" y="566034"/>
              <a:ext cx="2824461" cy="6564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457200">
                <a:spcBef>
                  <a:spcPts val="0"/>
                </a:spcBef>
                <a:defRPr sz="4000" b="1">
                  <a:latin typeface="Arial"/>
                  <a:ea typeface="Arial"/>
                  <a:cs typeface="Arial"/>
                  <a:sym typeface="Arial"/>
                </a:defRPr>
              </a:lvl1pPr>
            </a:lstStyle>
            <a:p>
              <a:r>
                <a:t>Biomedical</a:t>
              </a:r>
            </a:p>
          </p:txBody>
        </p:sp>
        <p:grpSp>
          <p:nvGrpSpPr>
            <p:cNvPr id="216" name="Group"/>
            <p:cNvGrpSpPr/>
            <p:nvPr/>
          </p:nvGrpSpPr>
          <p:grpSpPr>
            <a:xfrm>
              <a:off x="-95250" y="-95250"/>
              <a:ext cx="2730500" cy="3501250"/>
              <a:chOff x="-95250" y="-95250"/>
              <a:chExt cx="2730500" cy="3501249"/>
            </a:xfrm>
          </p:grpSpPr>
          <p:grpSp>
            <p:nvGrpSpPr>
              <p:cNvPr id="213" name="Group"/>
              <p:cNvGrpSpPr/>
              <p:nvPr/>
            </p:nvGrpSpPr>
            <p:grpSpPr>
              <a:xfrm>
                <a:off x="-95250" y="-95250"/>
                <a:ext cx="2730500" cy="2730500"/>
                <a:chOff x="-95250" y="-95250"/>
                <a:chExt cx="2730500" cy="2730500"/>
              </a:xfrm>
            </p:grpSpPr>
            <p:grpSp>
              <p:nvGrpSpPr>
                <p:cNvPr id="211" name="Circle"/>
                <p:cNvGrpSpPr/>
                <p:nvPr/>
              </p:nvGrpSpPr>
              <p:grpSpPr>
                <a:xfrm>
                  <a:off x="-95250" y="-95250"/>
                  <a:ext cx="2730500" cy="2730500"/>
                  <a:chOff x="0" y="0"/>
                  <a:chExt cx="2730500" cy="2730500"/>
                </a:xfrm>
              </p:grpSpPr>
              <p:sp>
                <p:nvSpPr>
                  <p:cNvPr id="210" name="Circle"/>
                  <p:cNvSpPr/>
                  <p:nvPr/>
                </p:nvSpPr>
                <p:spPr>
                  <a:xfrm>
                    <a:off x="95250" y="95250"/>
                    <a:ext cx="2540000" cy="2540000"/>
                  </a:xfrm>
                  <a:prstGeom prst="ellipse">
                    <a:avLst/>
                  </a:prstGeom>
                  <a:solidFill>
                    <a:srgbClr val="E6EFF9"/>
                  </a:solidFill>
                  <a:ln>
                    <a:noFill/>
                  </a:ln>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pic>
                <p:nvPicPr>
                  <p:cNvPr id="209" name="Circle Circle" descr="Circle Circle"/>
                  <p:cNvPicPr>
                    <a:picLocks/>
                  </p:cNvPicPr>
                  <p:nvPr/>
                </p:nvPicPr>
                <p:blipFill>
                  <a:blip r:embed="rId3"/>
                  <a:stretch>
                    <a:fillRect/>
                  </a:stretch>
                </p:blipFill>
                <p:spPr>
                  <a:xfrm>
                    <a:off x="0" y="0"/>
                    <a:ext cx="2730500" cy="2730500"/>
                  </a:xfrm>
                  <a:prstGeom prst="rect">
                    <a:avLst/>
                  </a:prstGeom>
                  <a:effectLst/>
                </p:spPr>
              </p:pic>
            </p:grpSp>
            <p:pic>
              <p:nvPicPr>
                <p:cNvPr id="212" name="pasted-movie.png" descr="pasted-movie.png"/>
                <p:cNvPicPr>
                  <a:picLocks noChangeAspect="1"/>
                </p:cNvPicPr>
                <p:nvPr/>
              </p:nvPicPr>
              <p:blipFill>
                <a:blip r:embed="rId4"/>
                <a:stretch>
                  <a:fillRect/>
                </a:stretch>
              </p:blipFill>
              <p:spPr>
                <a:xfrm>
                  <a:off x="422697" y="422697"/>
                  <a:ext cx="1694606" cy="1694606"/>
                </a:xfrm>
                <a:prstGeom prst="rect">
                  <a:avLst/>
                </a:prstGeom>
                <a:ln w="12700" cap="flat">
                  <a:noFill/>
                  <a:miter lim="400000"/>
                </a:ln>
                <a:effectLst/>
              </p:spPr>
            </p:pic>
          </p:grpSp>
          <p:pic>
            <p:nvPicPr>
              <p:cNvPr id="214" name="Line Line" descr="Line Line"/>
              <p:cNvPicPr>
                <a:picLocks/>
              </p:cNvPicPr>
              <p:nvPr/>
            </p:nvPicPr>
            <p:blipFill>
              <a:blip r:embed="rId5"/>
              <a:stretch>
                <a:fillRect/>
              </a:stretch>
            </p:blipFill>
            <p:spPr>
              <a:xfrm rot="17694293">
                <a:off x="210774" y="2892756"/>
                <a:ext cx="972540" cy="101601"/>
              </a:xfrm>
              <a:prstGeom prst="rect">
                <a:avLst/>
              </a:prstGeom>
              <a:effectLst/>
            </p:spPr>
          </p:pic>
        </p:grpSp>
      </p:grpSp>
      <p:grpSp>
        <p:nvGrpSpPr>
          <p:cNvPr id="226" name="Group"/>
          <p:cNvGrpSpPr/>
          <p:nvPr/>
        </p:nvGrpSpPr>
        <p:grpSpPr>
          <a:xfrm>
            <a:off x="4461915" y="8201480"/>
            <a:ext cx="8235444" cy="2730501"/>
            <a:chOff x="-64011" y="-95250"/>
            <a:chExt cx="8235443" cy="2730500"/>
          </a:xfrm>
        </p:grpSpPr>
        <p:sp>
          <p:nvSpPr>
            <p:cNvPr id="218" name="Material Science"/>
            <p:cNvSpPr txBox="1"/>
            <p:nvPr/>
          </p:nvSpPr>
          <p:spPr>
            <a:xfrm>
              <a:off x="4075731" y="941759"/>
              <a:ext cx="4095701" cy="6564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457200">
                <a:spcBef>
                  <a:spcPts val="0"/>
                </a:spcBef>
                <a:defRPr sz="4000" b="1">
                  <a:latin typeface="Arial"/>
                  <a:ea typeface="Arial"/>
                  <a:cs typeface="Arial"/>
                  <a:sym typeface="Arial"/>
                </a:defRPr>
              </a:lvl1pPr>
            </a:lstStyle>
            <a:p>
              <a:r>
                <a:t>Material Science</a:t>
              </a:r>
            </a:p>
          </p:txBody>
        </p:sp>
        <p:grpSp>
          <p:nvGrpSpPr>
            <p:cNvPr id="223" name="Group"/>
            <p:cNvGrpSpPr/>
            <p:nvPr/>
          </p:nvGrpSpPr>
          <p:grpSpPr>
            <a:xfrm>
              <a:off x="1146708" y="-95250"/>
              <a:ext cx="2730501" cy="2730500"/>
              <a:chOff x="-95250" y="-95250"/>
              <a:chExt cx="2730500" cy="2730500"/>
            </a:xfrm>
          </p:grpSpPr>
          <p:grpSp>
            <p:nvGrpSpPr>
              <p:cNvPr id="221" name="Circle"/>
              <p:cNvGrpSpPr/>
              <p:nvPr/>
            </p:nvGrpSpPr>
            <p:grpSpPr>
              <a:xfrm>
                <a:off x="-95250" y="-95250"/>
                <a:ext cx="2730500" cy="2730500"/>
                <a:chOff x="0" y="0"/>
                <a:chExt cx="2730500" cy="2730500"/>
              </a:xfrm>
            </p:grpSpPr>
            <p:sp>
              <p:nvSpPr>
                <p:cNvPr id="220" name="Circle"/>
                <p:cNvSpPr/>
                <p:nvPr/>
              </p:nvSpPr>
              <p:spPr>
                <a:xfrm>
                  <a:off x="95250" y="95250"/>
                  <a:ext cx="2540000" cy="2540000"/>
                </a:xfrm>
                <a:prstGeom prst="ellipse">
                  <a:avLst/>
                </a:prstGeom>
                <a:solidFill>
                  <a:srgbClr val="E6EFF9"/>
                </a:solidFill>
                <a:ln>
                  <a:noFill/>
                </a:ln>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pic>
              <p:nvPicPr>
                <p:cNvPr id="219" name="Circle Circle" descr="Circle Circle"/>
                <p:cNvPicPr>
                  <a:picLocks/>
                </p:cNvPicPr>
                <p:nvPr/>
              </p:nvPicPr>
              <p:blipFill>
                <a:blip r:embed="rId3"/>
                <a:stretch>
                  <a:fillRect/>
                </a:stretch>
              </p:blipFill>
              <p:spPr>
                <a:xfrm>
                  <a:off x="0" y="0"/>
                  <a:ext cx="2730500" cy="2730500"/>
                </a:xfrm>
                <a:prstGeom prst="rect">
                  <a:avLst/>
                </a:prstGeom>
                <a:effectLst/>
              </p:spPr>
            </p:pic>
          </p:grpSp>
          <p:pic>
            <p:nvPicPr>
              <p:cNvPr id="222" name="pasted-movie.png" descr="pasted-movie.png"/>
              <p:cNvPicPr>
                <a:picLocks noChangeAspect="1"/>
              </p:cNvPicPr>
              <p:nvPr/>
            </p:nvPicPr>
            <p:blipFill>
              <a:blip r:embed="rId6"/>
              <a:stretch>
                <a:fillRect/>
              </a:stretch>
            </p:blipFill>
            <p:spPr>
              <a:xfrm>
                <a:off x="422697" y="422697"/>
                <a:ext cx="1694606" cy="1694605"/>
              </a:xfrm>
              <a:prstGeom prst="rect">
                <a:avLst/>
              </a:prstGeom>
              <a:ln w="12700" cap="flat">
                <a:noFill/>
                <a:miter lim="400000"/>
              </a:ln>
              <a:effectLst/>
            </p:spPr>
          </p:pic>
        </p:grpSp>
        <p:pic>
          <p:nvPicPr>
            <p:cNvPr id="224" name="Line Line" descr="Line Line"/>
            <p:cNvPicPr>
              <a:picLocks/>
            </p:cNvPicPr>
            <p:nvPr/>
          </p:nvPicPr>
          <p:blipFill>
            <a:blip r:embed="rId7"/>
            <a:stretch>
              <a:fillRect/>
            </a:stretch>
          </p:blipFill>
          <p:spPr>
            <a:xfrm rot="1080000">
              <a:off x="-79966" y="530961"/>
              <a:ext cx="1293404" cy="101601"/>
            </a:xfrm>
            <a:prstGeom prst="rect">
              <a:avLst/>
            </a:prstGeom>
            <a:effectLst/>
          </p:spPr>
        </p:pic>
      </p:grpSp>
      <p:grpSp>
        <p:nvGrpSpPr>
          <p:cNvPr id="235" name="Group"/>
          <p:cNvGrpSpPr/>
          <p:nvPr/>
        </p:nvGrpSpPr>
        <p:grpSpPr>
          <a:xfrm>
            <a:off x="2838862" y="9442633"/>
            <a:ext cx="9628418" cy="3608496"/>
            <a:chOff x="-95250" y="-67466"/>
            <a:chExt cx="9628417" cy="3608494"/>
          </a:xfrm>
        </p:grpSpPr>
        <p:sp>
          <p:nvSpPr>
            <p:cNvPr id="227" name="Environmental Applications"/>
            <p:cNvSpPr txBox="1"/>
            <p:nvPr/>
          </p:nvSpPr>
          <p:spPr>
            <a:xfrm>
              <a:off x="2719865" y="2088774"/>
              <a:ext cx="6813303" cy="6564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457200">
                <a:spcBef>
                  <a:spcPts val="0"/>
                </a:spcBef>
                <a:defRPr sz="4000" b="1">
                  <a:latin typeface="Arial"/>
                  <a:ea typeface="Arial"/>
                  <a:cs typeface="Arial"/>
                  <a:sym typeface="Arial"/>
                </a:defRPr>
              </a:lvl1pPr>
            </a:lstStyle>
            <a:p>
              <a:r>
                <a:t>Environmental Applications</a:t>
              </a:r>
            </a:p>
          </p:txBody>
        </p:sp>
        <p:grpSp>
          <p:nvGrpSpPr>
            <p:cNvPr id="232" name="Group"/>
            <p:cNvGrpSpPr/>
            <p:nvPr/>
          </p:nvGrpSpPr>
          <p:grpSpPr>
            <a:xfrm>
              <a:off x="-95250" y="810528"/>
              <a:ext cx="2730500" cy="2730501"/>
              <a:chOff x="-95250" y="-95250"/>
              <a:chExt cx="2730500" cy="2730500"/>
            </a:xfrm>
          </p:grpSpPr>
          <p:grpSp>
            <p:nvGrpSpPr>
              <p:cNvPr id="230" name="Circle"/>
              <p:cNvGrpSpPr/>
              <p:nvPr/>
            </p:nvGrpSpPr>
            <p:grpSpPr>
              <a:xfrm>
                <a:off x="-95250" y="-95250"/>
                <a:ext cx="2730500" cy="2730500"/>
                <a:chOff x="0" y="0"/>
                <a:chExt cx="2730500" cy="2730500"/>
              </a:xfrm>
            </p:grpSpPr>
            <p:sp>
              <p:nvSpPr>
                <p:cNvPr id="229" name="Circle"/>
                <p:cNvSpPr/>
                <p:nvPr/>
              </p:nvSpPr>
              <p:spPr>
                <a:xfrm>
                  <a:off x="95250" y="95250"/>
                  <a:ext cx="2540000" cy="2540000"/>
                </a:xfrm>
                <a:prstGeom prst="ellipse">
                  <a:avLst/>
                </a:prstGeom>
                <a:solidFill>
                  <a:srgbClr val="E6EFF9"/>
                </a:solidFill>
                <a:ln>
                  <a:noFill/>
                </a:ln>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pic>
              <p:nvPicPr>
                <p:cNvPr id="228" name="Circle Circle" descr="Circle Circle"/>
                <p:cNvPicPr>
                  <a:picLocks/>
                </p:cNvPicPr>
                <p:nvPr/>
              </p:nvPicPr>
              <p:blipFill>
                <a:blip r:embed="rId3"/>
                <a:stretch>
                  <a:fillRect/>
                </a:stretch>
              </p:blipFill>
              <p:spPr>
                <a:xfrm>
                  <a:off x="0" y="0"/>
                  <a:ext cx="2730500" cy="2730500"/>
                </a:xfrm>
                <a:prstGeom prst="rect">
                  <a:avLst/>
                </a:prstGeom>
                <a:effectLst/>
              </p:spPr>
            </p:pic>
          </p:grpSp>
          <p:pic>
            <p:nvPicPr>
              <p:cNvPr id="231" name="pasted-movie.png" descr="pasted-movie.png"/>
              <p:cNvPicPr>
                <a:picLocks noChangeAspect="1"/>
              </p:cNvPicPr>
              <p:nvPr/>
            </p:nvPicPr>
            <p:blipFill>
              <a:blip r:embed="rId8"/>
              <a:stretch>
                <a:fillRect/>
              </a:stretch>
            </p:blipFill>
            <p:spPr>
              <a:xfrm>
                <a:off x="422697" y="422697"/>
                <a:ext cx="1694606" cy="1694605"/>
              </a:xfrm>
              <a:prstGeom prst="rect">
                <a:avLst/>
              </a:prstGeom>
              <a:ln w="12700" cap="flat">
                <a:noFill/>
                <a:miter lim="400000"/>
              </a:ln>
              <a:effectLst/>
            </p:spPr>
          </p:pic>
        </p:grpSp>
        <p:pic>
          <p:nvPicPr>
            <p:cNvPr id="233" name="Line Line" descr="Line Line"/>
            <p:cNvPicPr>
              <a:picLocks/>
            </p:cNvPicPr>
            <p:nvPr/>
          </p:nvPicPr>
          <p:blipFill>
            <a:blip r:embed="rId9"/>
            <a:stretch>
              <a:fillRect/>
            </a:stretch>
          </p:blipFill>
          <p:spPr>
            <a:xfrm rot="3906000">
              <a:off x="150110" y="399214"/>
              <a:ext cx="1093868" cy="101601"/>
            </a:xfrm>
            <a:prstGeom prst="rect">
              <a:avLst/>
            </a:prstGeom>
            <a:effectLst/>
          </p:spPr>
        </p:pic>
      </p:grpSp>
      <p:pic>
        <p:nvPicPr>
          <p:cNvPr id="236" name="Screen Shot 2022-10-17 at 14.25.37.png" descr="Screen Shot 2022-10-17 at 14.25.37.png"/>
          <p:cNvPicPr>
            <a:picLocks noChangeAspect="1"/>
          </p:cNvPicPr>
          <p:nvPr/>
        </p:nvPicPr>
        <p:blipFill>
          <a:blip r:embed="rId10"/>
          <a:stretch>
            <a:fillRect/>
          </a:stretch>
        </p:blipFill>
        <p:spPr>
          <a:xfrm>
            <a:off x="13583045" y="1713170"/>
            <a:ext cx="6126964" cy="5610357"/>
          </a:xfrm>
          <a:prstGeom prst="rect">
            <a:avLst/>
          </a:prstGeom>
          <a:ln w="25400">
            <a:miter lim="400000"/>
          </a:ln>
          <a:effectLst>
            <a:outerShdw blurRad="254000" dist="127000" dir="5400000" rotWithShape="0">
              <a:srgbClr val="000000">
                <a:alpha val="70000"/>
              </a:srgbClr>
            </a:outerShdw>
          </a:effectLst>
        </p:spPr>
      </p:pic>
      <p:pic>
        <p:nvPicPr>
          <p:cNvPr id="237" name="Screen Shot 2022-10-17 at 14.32.29.png" descr="Screen Shot 2022-10-17 at 14.32.29.png"/>
          <p:cNvPicPr>
            <a:picLocks noChangeAspect="1"/>
          </p:cNvPicPr>
          <p:nvPr/>
        </p:nvPicPr>
        <p:blipFill>
          <a:blip r:embed="rId11"/>
          <a:srcRect l="20027" t="28748"/>
          <a:stretch>
            <a:fillRect/>
          </a:stretch>
        </p:blipFill>
        <p:spPr>
          <a:xfrm>
            <a:off x="16270150" y="4355045"/>
            <a:ext cx="7759908" cy="4140700"/>
          </a:xfrm>
          <a:prstGeom prst="rect">
            <a:avLst/>
          </a:prstGeom>
          <a:ln w="25400">
            <a:miter lim="400000"/>
          </a:ln>
          <a:effectLst>
            <a:outerShdw blurRad="254000" dist="127000" dir="5400000" rotWithShape="0">
              <a:srgbClr val="000000">
                <a:alpha val="70000"/>
              </a:srgbClr>
            </a:outerShdw>
          </a:effectLst>
        </p:spPr>
      </p:pic>
      <p:pic>
        <p:nvPicPr>
          <p:cNvPr id="238" name="Screen Shot 2022-10-17 at 14.30.23.png" descr="Screen Shot 2022-10-17 at 14.30.23.png"/>
          <p:cNvPicPr>
            <a:picLocks noChangeAspect="1"/>
          </p:cNvPicPr>
          <p:nvPr/>
        </p:nvPicPr>
        <p:blipFill>
          <a:blip r:embed="rId12"/>
          <a:stretch>
            <a:fillRect/>
          </a:stretch>
        </p:blipFill>
        <p:spPr>
          <a:xfrm>
            <a:off x="12964462" y="6255739"/>
            <a:ext cx="6187825" cy="5071302"/>
          </a:xfrm>
          <a:prstGeom prst="rect">
            <a:avLst/>
          </a:prstGeom>
          <a:ln w="25400">
            <a:miter lim="400000"/>
          </a:ln>
          <a:effectLst>
            <a:outerShdw blurRad="254000" dist="127000" dir="5400000" rotWithShape="0">
              <a:srgbClr val="000000">
                <a:alpha val="70000"/>
              </a:srgbClr>
            </a:outerShdw>
          </a:effectLst>
        </p:spPr>
      </p:pic>
      <p:grpSp>
        <p:nvGrpSpPr>
          <p:cNvPr id="247" name="Group"/>
          <p:cNvGrpSpPr/>
          <p:nvPr/>
        </p:nvGrpSpPr>
        <p:grpSpPr>
          <a:xfrm>
            <a:off x="4486585" y="4974876"/>
            <a:ext cx="8433983" cy="2730501"/>
            <a:chOff x="-63983" y="-95250"/>
            <a:chExt cx="8433982" cy="2730500"/>
          </a:xfrm>
        </p:grpSpPr>
        <p:sp>
          <p:nvSpPr>
            <p:cNvPr id="239" name="Cultural Heritage"/>
            <p:cNvSpPr txBox="1"/>
            <p:nvPr/>
          </p:nvSpPr>
          <p:spPr>
            <a:xfrm>
              <a:off x="4162677" y="941759"/>
              <a:ext cx="4207322" cy="6564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457200">
                <a:spcBef>
                  <a:spcPts val="0"/>
                </a:spcBef>
                <a:defRPr sz="4000" b="1">
                  <a:latin typeface="Arial"/>
                  <a:ea typeface="Arial"/>
                  <a:cs typeface="Arial"/>
                  <a:sym typeface="Arial"/>
                </a:defRPr>
              </a:lvl1pPr>
            </a:lstStyle>
            <a:p>
              <a:r>
                <a:t>Cultural Heritage</a:t>
              </a:r>
            </a:p>
          </p:txBody>
        </p:sp>
        <p:grpSp>
          <p:nvGrpSpPr>
            <p:cNvPr id="244" name="Group"/>
            <p:cNvGrpSpPr/>
            <p:nvPr/>
          </p:nvGrpSpPr>
          <p:grpSpPr>
            <a:xfrm>
              <a:off x="1058566" y="-95250"/>
              <a:ext cx="2730501" cy="2730500"/>
              <a:chOff x="-95250" y="-95250"/>
              <a:chExt cx="2730500" cy="2730500"/>
            </a:xfrm>
          </p:grpSpPr>
          <p:grpSp>
            <p:nvGrpSpPr>
              <p:cNvPr id="242" name="Circle"/>
              <p:cNvGrpSpPr/>
              <p:nvPr/>
            </p:nvGrpSpPr>
            <p:grpSpPr>
              <a:xfrm>
                <a:off x="-95250" y="-95250"/>
                <a:ext cx="2730500" cy="2730500"/>
                <a:chOff x="0" y="0"/>
                <a:chExt cx="2730500" cy="2730500"/>
              </a:xfrm>
            </p:grpSpPr>
            <p:sp>
              <p:nvSpPr>
                <p:cNvPr id="241" name="Circle"/>
                <p:cNvSpPr/>
                <p:nvPr/>
              </p:nvSpPr>
              <p:spPr>
                <a:xfrm>
                  <a:off x="95250" y="95250"/>
                  <a:ext cx="2540000" cy="2540000"/>
                </a:xfrm>
                <a:prstGeom prst="ellipse">
                  <a:avLst/>
                </a:prstGeom>
                <a:solidFill>
                  <a:srgbClr val="E6EFF9"/>
                </a:solidFill>
                <a:ln>
                  <a:noFill/>
                </a:ln>
                <a:effectLst/>
              </p:spPr>
              <p:txBody>
                <a:bodyPr wrap="square" lIns="0" tIns="0" rIns="0" bIns="0" numCol="1" anchor="ctr">
                  <a:noAutofit/>
                </a:bodyPr>
                <a:lstStyle/>
                <a:p>
                  <a:pPr algn="ctr">
                    <a:spcBef>
                      <a:spcPts val="0"/>
                    </a:spcBef>
                    <a:defRPr sz="3200">
                      <a:solidFill>
                        <a:srgbClr val="FFFFFF"/>
                      </a:solidFill>
                      <a:latin typeface="+mn-lt"/>
                      <a:ea typeface="+mn-ea"/>
                      <a:cs typeface="+mn-cs"/>
                      <a:sym typeface="Helvetica Neue Medium"/>
                    </a:defRPr>
                  </a:pPr>
                  <a:endParaRPr/>
                </a:p>
              </p:txBody>
            </p:sp>
            <p:pic>
              <p:nvPicPr>
                <p:cNvPr id="240" name="Circle Circle" descr="Circle Circle"/>
                <p:cNvPicPr>
                  <a:picLocks/>
                </p:cNvPicPr>
                <p:nvPr/>
              </p:nvPicPr>
              <p:blipFill>
                <a:blip r:embed="rId3"/>
                <a:stretch>
                  <a:fillRect/>
                </a:stretch>
              </p:blipFill>
              <p:spPr>
                <a:xfrm>
                  <a:off x="0" y="0"/>
                  <a:ext cx="2730500" cy="2730500"/>
                </a:xfrm>
                <a:prstGeom prst="rect">
                  <a:avLst/>
                </a:prstGeom>
                <a:effectLst/>
              </p:spPr>
            </p:pic>
          </p:grpSp>
          <p:pic>
            <p:nvPicPr>
              <p:cNvPr id="243" name="pasted-movie.png" descr="pasted-movie.png"/>
              <p:cNvPicPr>
                <a:picLocks noChangeAspect="1"/>
              </p:cNvPicPr>
              <p:nvPr/>
            </p:nvPicPr>
            <p:blipFill>
              <a:blip r:embed="rId13"/>
              <a:stretch>
                <a:fillRect/>
              </a:stretch>
            </p:blipFill>
            <p:spPr>
              <a:xfrm>
                <a:off x="422697" y="422697"/>
                <a:ext cx="1694605" cy="1694606"/>
              </a:xfrm>
              <a:prstGeom prst="rect">
                <a:avLst/>
              </a:prstGeom>
              <a:ln w="12700" cap="flat">
                <a:noFill/>
                <a:miter lim="400000"/>
              </a:ln>
              <a:effectLst/>
            </p:spPr>
          </p:pic>
        </p:grpSp>
        <p:pic>
          <p:nvPicPr>
            <p:cNvPr id="245" name="Line Line" descr="Line Line"/>
            <p:cNvPicPr>
              <a:picLocks/>
            </p:cNvPicPr>
            <p:nvPr/>
          </p:nvPicPr>
          <p:blipFill>
            <a:blip r:embed="rId14"/>
            <a:stretch>
              <a:fillRect/>
            </a:stretch>
          </p:blipFill>
          <p:spPr>
            <a:xfrm rot="20522996">
              <a:off x="-79187" y="1862648"/>
              <a:ext cx="1267963" cy="101601"/>
            </a:xfrm>
            <a:prstGeom prst="rect">
              <a:avLst/>
            </a:prstGeom>
            <a:effectLst/>
          </p:spPr>
        </p:pic>
      </p:grpSp>
      <p:pic>
        <p:nvPicPr>
          <p:cNvPr id="248" name="Screen Shot 2022-10-17 at 14.33.21.png" descr="Screen Shot 2022-10-17 at 14.33.21.png"/>
          <p:cNvPicPr>
            <a:picLocks noChangeAspect="1"/>
          </p:cNvPicPr>
          <p:nvPr/>
        </p:nvPicPr>
        <p:blipFill>
          <a:blip r:embed="rId15"/>
          <a:stretch>
            <a:fillRect/>
          </a:stretch>
        </p:blipFill>
        <p:spPr>
          <a:xfrm>
            <a:off x="17990920" y="6531561"/>
            <a:ext cx="5782036" cy="6366229"/>
          </a:xfrm>
          <a:prstGeom prst="rect">
            <a:avLst/>
          </a:prstGeom>
          <a:ln w="25400">
            <a:miter lim="400000"/>
          </a:ln>
          <a:effectLst>
            <a:outerShdw blurRad="254000" dist="127000" dir="5400000" rotWithShape="0">
              <a:srgbClr val="000000">
                <a:alpha val="70000"/>
              </a:srgbClr>
            </a:outerShdw>
          </a:effectLst>
        </p:spPr>
      </p:pic>
      <p:grpSp>
        <p:nvGrpSpPr>
          <p:cNvPr id="251" name="Group"/>
          <p:cNvGrpSpPr/>
          <p:nvPr/>
        </p:nvGrpSpPr>
        <p:grpSpPr>
          <a:xfrm>
            <a:off x="9979613" y="317500"/>
            <a:ext cx="4727850" cy="1017273"/>
            <a:chOff x="0" y="0"/>
            <a:chExt cx="4727849" cy="1017272"/>
          </a:xfrm>
        </p:grpSpPr>
        <p:sp>
          <p:nvSpPr>
            <p:cNvPr id="249" name="Line"/>
            <p:cNvSpPr/>
            <p:nvPr/>
          </p:nvSpPr>
          <p:spPr>
            <a:xfrm>
              <a:off x="0" y="1017272"/>
              <a:ext cx="4727850" cy="1"/>
            </a:xfrm>
            <a:prstGeom prst="line">
              <a:avLst/>
            </a:prstGeom>
            <a:noFill/>
            <a:ln w="635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defTabSz="2438338">
                <a:lnSpc>
                  <a:spcPct val="90000"/>
                </a:lnSpc>
                <a:spcBef>
                  <a:spcPts val="4500"/>
                </a:spcBef>
              </a:pPr>
              <a:endParaRPr/>
            </a:p>
          </p:txBody>
        </p:sp>
        <p:sp>
          <p:nvSpPr>
            <p:cNvPr id="250" name="Introduction"/>
            <p:cNvSpPr txBox="1"/>
            <p:nvPr/>
          </p:nvSpPr>
          <p:spPr>
            <a:xfrm>
              <a:off x="269937" y="0"/>
              <a:ext cx="4187975" cy="8915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5500" b="1">
                  <a:solidFill>
                    <a:schemeClr val="accent1">
                      <a:hueOff val="114395"/>
                      <a:lumOff val="-24975"/>
                    </a:schemeClr>
                  </a:solidFill>
                  <a:latin typeface="Arial"/>
                  <a:ea typeface="Arial"/>
                  <a:cs typeface="Arial"/>
                  <a:sym typeface="Arial"/>
                </a:defRPr>
              </a:lvl1pPr>
            </a:lstStyle>
            <a:p>
              <a:r>
                <a:t>Introduction</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217"/>
                                        </p:tgtEl>
                                        <p:attrNameLst>
                                          <p:attrName>style.visibility</p:attrName>
                                        </p:attrNameLst>
                                      </p:cBhvr>
                                      <p:to>
                                        <p:strVal val="visible"/>
                                      </p:to>
                                    </p:set>
                                    <p:anim calcmode="lin" valueType="num">
                                      <p:cBhvr>
                                        <p:cTn id="7" dur="1000" fill="hold"/>
                                        <p:tgtEl>
                                          <p:spTgt spid="217"/>
                                        </p:tgtEl>
                                        <p:attrNameLst>
                                          <p:attrName>ppt_w</p:attrName>
                                        </p:attrNameLst>
                                      </p:cBhvr>
                                      <p:tavLst>
                                        <p:tav tm="0">
                                          <p:val>
                                            <p:fltVal val="0"/>
                                          </p:val>
                                        </p:tav>
                                        <p:tav tm="100000">
                                          <p:val>
                                            <p:strVal val="#ppt_w"/>
                                          </p:val>
                                        </p:tav>
                                      </p:tavLst>
                                    </p:anim>
                                    <p:anim calcmode="lin" valueType="num">
                                      <p:cBhvr>
                                        <p:cTn id="8" dur="1000" fill="hold"/>
                                        <p:tgtEl>
                                          <p:spTgt spid="217"/>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1" presetClass="entr" presetSubtype="0" fill="hold" grpId="2" nodeType="afterEffect">
                                  <p:stCondLst>
                                    <p:cond delay="0"/>
                                  </p:stCondLst>
                                  <p:iterate>
                                    <p:tmAbs val="0"/>
                                  </p:iterate>
                                  <p:childTnLst>
                                    <p:set>
                                      <p:cBhvr>
                                        <p:cTn id="11" fill="hold"/>
                                        <p:tgtEl>
                                          <p:spTgt spid="23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3" nodeType="clickEffect">
                                  <p:stCondLst>
                                    <p:cond delay="0"/>
                                  </p:stCondLst>
                                  <p:iterate>
                                    <p:tmAbs val="0"/>
                                  </p:iterate>
                                  <p:childTnLst>
                                    <p:set>
                                      <p:cBhvr>
                                        <p:cTn id="15" fill="hold"/>
                                        <p:tgtEl>
                                          <p:spTgt spid="247"/>
                                        </p:tgtEl>
                                        <p:attrNameLst>
                                          <p:attrName>style.visibility</p:attrName>
                                        </p:attrNameLst>
                                      </p:cBhvr>
                                      <p:to>
                                        <p:strVal val="visible"/>
                                      </p:to>
                                    </p:set>
                                    <p:anim calcmode="lin" valueType="num">
                                      <p:cBhvr>
                                        <p:cTn id="16" dur="1000" fill="hold"/>
                                        <p:tgtEl>
                                          <p:spTgt spid="247"/>
                                        </p:tgtEl>
                                        <p:attrNameLst>
                                          <p:attrName>ppt_w</p:attrName>
                                        </p:attrNameLst>
                                      </p:cBhvr>
                                      <p:tavLst>
                                        <p:tav tm="0">
                                          <p:val>
                                            <p:fltVal val="0"/>
                                          </p:val>
                                        </p:tav>
                                        <p:tav tm="100000">
                                          <p:val>
                                            <p:strVal val="#ppt_w"/>
                                          </p:val>
                                        </p:tav>
                                      </p:tavLst>
                                    </p:anim>
                                    <p:anim calcmode="lin" valueType="num">
                                      <p:cBhvr>
                                        <p:cTn id="17" dur="1000" fill="hold"/>
                                        <p:tgtEl>
                                          <p:spTgt spid="247"/>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1" presetClass="entr" presetSubtype="0" fill="hold" grpId="4" nodeType="afterEffect">
                                  <p:stCondLst>
                                    <p:cond delay="0"/>
                                  </p:stCondLst>
                                  <p:iterate>
                                    <p:tmAbs val="0"/>
                                  </p:iterate>
                                  <p:childTnLst>
                                    <p:set>
                                      <p:cBhvr>
                                        <p:cTn id="20" fill="hold"/>
                                        <p:tgtEl>
                                          <p:spTgt spid="2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5" nodeType="clickEffect">
                                  <p:stCondLst>
                                    <p:cond delay="0"/>
                                  </p:stCondLst>
                                  <p:iterate>
                                    <p:tmAbs val="0"/>
                                  </p:iterate>
                                  <p:childTnLst>
                                    <p:set>
                                      <p:cBhvr>
                                        <p:cTn id="24" fill="hold"/>
                                        <p:tgtEl>
                                          <p:spTgt spid="226"/>
                                        </p:tgtEl>
                                        <p:attrNameLst>
                                          <p:attrName>style.visibility</p:attrName>
                                        </p:attrNameLst>
                                      </p:cBhvr>
                                      <p:to>
                                        <p:strVal val="visible"/>
                                      </p:to>
                                    </p:set>
                                    <p:anim calcmode="lin" valueType="num">
                                      <p:cBhvr>
                                        <p:cTn id="25" dur="1000" fill="hold"/>
                                        <p:tgtEl>
                                          <p:spTgt spid="226"/>
                                        </p:tgtEl>
                                        <p:attrNameLst>
                                          <p:attrName>ppt_w</p:attrName>
                                        </p:attrNameLst>
                                      </p:cBhvr>
                                      <p:tavLst>
                                        <p:tav tm="0">
                                          <p:val>
                                            <p:fltVal val="0"/>
                                          </p:val>
                                        </p:tav>
                                        <p:tav tm="100000">
                                          <p:val>
                                            <p:strVal val="#ppt_w"/>
                                          </p:val>
                                        </p:tav>
                                      </p:tavLst>
                                    </p:anim>
                                    <p:anim calcmode="lin" valueType="num">
                                      <p:cBhvr>
                                        <p:cTn id="26" dur="1000" fill="hold"/>
                                        <p:tgtEl>
                                          <p:spTgt spid="226"/>
                                        </p:tgtEl>
                                        <p:attrNameLst>
                                          <p:attrName>ppt_h</p:attrName>
                                        </p:attrNameLst>
                                      </p:cBhvr>
                                      <p:tavLst>
                                        <p:tav tm="0">
                                          <p:val>
                                            <p:fltVal val="0"/>
                                          </p:val>
                                        </p:tav>
                                        <p:tav tm="100000">
                                          <p:val>
                                            <p:strVal val="#ppt_h"/>
                                          </p:val>
                                        </p:tav>
                                      </p:tavLst>
                                    </p:anim>
                                  </p:childTnLst>
                                </p:cTn>
                              </p:par>
                            </p:childTnLst>
                          </p:cTn>
                        </p:par>
                        <p:par>
                          <p:cTn id="27" fill="hold">
                            <p:stCondLst>
                              <p:cond delay="1000"/>
                            </p:stCondLst>
                            <p:childTnLst>
                              <p:par>
                                <p:cTn id="28" presetID="1" presetClass="entr" presetSubtype="0" fill="hold" grpId="6" nodeType="afterEffect">
                                  <p:stCondLst>
                                    <p:cond delay="0"/>
                                  </p:stCondLst>
                                  <p:iterate>
                                    <p:tmAbs val="0"/>
                                  </p:iterate>
                                  <p:childTnLst>
                                    <p:set>
                                      <p:cBhvr>
                                        <p:cTn id="29" fill="hold"/>
                                        <p:tgtEl>
                                          <p:spTgt spid="23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7" nodeType="clickEffect">
                                  <p:stCondLst>
                                    <p:cond delay="0"/>
                                  </p:stCondLst>
                                  <p:iterate>
                                    <p:tmAbs val="0"/>
                                  </p:iterate>
                                  <p:childTnLst>
                                    <p:set>
                                      <p:cBhvr>
                                        <p:cTn id="33" fill="hold"/>
                                        <p:tgtEl>
                                          <p:spTgt spid="235"/>
                                        </p:tgtEl>
                                        <p:attrNameLst>
                                          <p:attrName>style.visibility</p:attrName>
                                        </p:attrNameLst>
                                      </p:cBhvr>
                                      <p:to>
                                        <p:strVal val="visible"/>
                                      </p:to>
                                    </p:set>
                                    <p:anim calcmode="lin" valueType="num">
                                      <p:cBhvr>
                                        <p:cTn id="34" dur="1000" fill="hold"/>
                                        <p:tgtEl>
                                          <p:spTgt spid="235"/>
                                        </p:tgtEl>
                                        <p:attrNameLst>
                                          <p:attrName>ppt_w</p:attrName>
                                        </p:attrNameLst>
                                      </p:cBhvr>
                                      <p:tavLst>
                                        <p:tav tm="0">
                                          <p:val>
                                            <p:fltVal val="0"/>
                                          </p:val>
                                        </p:tav>
                                        <p:tav tm="100000">
                                          <p:val>
                                            <p:strVal val="#ppt_w"/>
                                          </p:val>
                                        </p:tav>
                                      </p:tavLst>
                                    </p:anim>
                                    <p:anim calcmode="lin" valueType="num">
                                      <p:cBhvr>
                                        <p:cTn id="35" dur="1000" fill="hold"/>
                                        <p:tgtEl>
                                          <p:spTgt spid="235"/>
                                        </p:tgtEl>
                                        <p:attrNameLst>
                                          <p:attrName>ppt_h</p:attrName>
                                        </p:attrNameLst>
                                      </p:cBhvr>
                                      <p:tavLst>
                                        <p:tav tm="0">
                                          <p:val>
                                            <p:fltVal val="0"/>
                                          </p:val>
                                        </p:tav>
                                        <p:tav tm="100000">
                                          <p:val>
                                            <p:strVal val="#ppt_h"/>
                                          </p:val>
                                        </p:tav>
                                      </p:tavLst>
                                    </p:anim>
                                  </p:childTnLst>
                                </p:cTn>
                              </p:par>
                            </p:childTnLst>
                          </p:cTn>
                        </p:par>
                        <p:par>
                          <p:cTn id="36" fill="hold">
                            <p:stCondLst>
                              <p:cond delay="1000"/>
                            </p:stCondLst>
                            <p:childTnLst>
                              <p:par>
                                <p:cTn id="37" presetID="1" presetClass="entr" presetSubtype="0" fill="hold" grpId="8" nodeType="afterEffect">
                                  <p:stCondLst>
                                    <p:cond delay="0"/>
                                  </p:stCondLst>
                                  <p:iterate>
                                    <p:tmAbs val="0"/>
                                  </p:iterate>
                                  <p:childTnLst>
                                    <p:set>
                                      <p:cBhvr>
                                        <p:cTn id="38" fill="hold"/>
                                        <p:tgtEl>
                                          <p:spTgt spid="2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35" presetClass="emph" presetSubtype="0" repeatCount="4000" fill="hold" grpId="9" nodeType="clickEffect">
                                  <p:stCondLst>
                                    <p:cond delay="0"/>
                                  </p:stCondLst>
                                  <p:childTnLst>
                                    <p:anim calcmode="discrete" valueType="str">
                                      <p:cBhvr>
                                        <p:cTn id="42" dur="500" fill="hold"/>
                                        <p:tgtEl>
                                          <p:spTgt spid="23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1" animBg="1" advAuto="0"/>
      <p:bldP spid="226" grpId="5" animBg="1" advAuto="0"/>
      <p:bldP spid="235" grpId="7" animBg="1" advAuto="0"/>
      <p:bldP spid="235" grpId="9" animBg="1" advAuto="0"/>
      <p:bldP spid="236" grpId="2" animBg="1" advAuto="0"/>
      <p:bldP spid="237" grpId="4" animBg="1" advAuto="0"/>
      <p:bldP spid="238" grpId="6" animBg="1" advAuto="0"/>
      <p:bldP spid="247" grpId="3" animBg="1" advAuto="0"/>
      <p:bldP spid="248" grpId="8"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5" name="Group"/>
          <p:cNvGrpSpPr/>
          <p:nvPr/>
        </p:nvGrpSpPr>
        <p:grpSpPr>
          <a:xfrm>
            <a:off x="-74996" y="5588000"/>
            <a:ext cx="15871525" cy="2540000"/>
            <a:chOff x="0" y="0"/>
            <a:chExt cx="15871524" cy="2540000"/>
          </a:xfrm>
        </p:grpSpPr>
        <p:sp>
          <p:nvSpPr>
            <p:cNvPr id="253" name="Rounded Rectangle"/>
            <p:cNvSpPr/>
            <p:nvPr/>
          </p:nvSpPr>
          <p:spPr>
            <a:xfrm>
              <a:off x="0" y="0"/>
              <a:ext cx="15871525" cy="2540000"/>
            </a:xfrm>
            <a:prstGeom prst="roundRect">
              <a:avLst>
                <a:gd name="adj" fmla="val 7500"/>
              </a:avLst>
            </a:prstGeom>
            <a:solidFill>
              <a:srgbClr val="2F457C"/>
            </a:solidFill>
            <a:ln w="12700" cap="flat">
              <a:noFill/>
              <a:miter lim="400000"/>
            </a:ln>
            <a:effectLst/>
          </p:spPr>
          <p:txBody>
            <a:bodyPr wrap="square" lIns="50800" tIns="50800" rIns="50800" bIns="50800" numCol="1" anchor="ctr">
              <a:noAutofit/>
            </a:bodyPr>
            <a:lstStyle/>
            <a:p>
              <a:pPr algn="ctr">
                <a:spcBef>
                  <a:spcPts val="0"/>
                </a:spcBef>
                <a:defRPr sz="3200">
                  <a:latin typeface="+mn-lt"/>
                  <a:ea typeface="+mn-ea"/>
                  <a:cs typeface="+mn-cs"/>
                  <a:sym typeface="Helvetica Neue Medium"/>
                </a:defRPr>
              </a:pPr>
              <a:endParaRPr/>
            </a:p>
          </p:txBody>
        </p:sp>
        <p:sp>
          <p:nvSpPr>
            <p:cNvPr id="254" name="Objectives"/>
            <p:cNvSpPr txBox="1"/>
            <p:nvPr/>
          </p:nvSpPr>
          <p:spPr>
            <a:xfrm>
              <a:off x="10477740" y="824225"/>
              <a:ext cx="4282387" cy="8915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marL="635000" indent="-635000" algn="just" defTabSz="2438338">
                <a:spcBef>
                  <a:spcPts val="4500"/>
                </a:spcBef>
                <a:buSzPct val="40000"/>
                <a:buBlip>
                  <a:blip r:embed="rId2"/>
                </a:buBlip>
                <a:defRPr sz="5500" b="1">
                  <a:solidFill>
                    <a:srgbClr val="FFFFFF"/>
                  </a:solidFill>
                  <a:latin typeface="Arial"/>
                  <a:ea typeface="Arial"/>
                  <a:cs typeface="Arial"/>
                  <a:sym typeface="Arial"/>
                </a:defRPr>
              </a:lvl1pPr>
            </a:lstStyle>
            <a:p>
              <a:r>
                <a:t>Objectives</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255"/>
                                        </p:tgtEl>
                                        <p:attrNameLst>
                                          <p:attrName>style.visibility</p:attrName>
                                        </p:attrNameLst>
                                      </p:cBhvr>
                                      <p:to>
                                        <p:strVal val="visible"/>
                                      </p:to>
                                    </p:set>
                                    <p:anim calcmode="lin" valueType="num">
                                      <p:cBhvr>
                                        <p:cTn id="7" dur="1000" fill="hold"/>
                                        <p:tgtEl>
                                          <p:spTgt spid="255"/>
                                        </p:tgtEl>
                                        <p:attrNameLst>
                                          <p:attrName>ppt_x</p:attrName>
                                        </p:attrNameLst>
                                      </p:cBhvr>
                                      <p:tavLst>
                                        <p:tav tm="0">
                                          <p:val>
                                            <p:strVal val="0-#ppt_w/2"/>
                                          </p:val>
                                        </p:tav>
                                        <p:tav tm="100000">
                                          <p:val>
                                            <p:strVal val="#ppt_x"/>
                                          </p:val>
                                        </p:tav>
                                      </p:tavLst>
                                    </p:anim>
                                    <p:anim calcmode="lin" valueType="num">
                                      <p:cBhvr>
                                        <p:cTn id="8" dur="1000" fill="hold"/>
                                        <p:tgtEl>
                                          <p:spTgt spid="2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lide Number"/>
          <p:cNvSpPr txBox="1">
            <a:spLocks noGrp="1"/>
          </p:cNvSpPr>
          <p:nvPr>
            <p:ph type="sldNum" sz="quarter" idx="2"/>
          </p:nvPr>
        </p:nvSpPr>
        <p:spPr>
          <a:xfrm>
            <a:off x="12043742" y="13081000"/>
            <a:ext cx="283816" cy="44722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1">
                <a:latin typeface="Arial"/>
                <a:ea typeface="Arial"/>
                <a:cs typeface="Arial"/>
                <a:sym typeface="Arial"/>
              </a:defRPr>
            </a:lvl1pPr>
          </a:lstStyle>
          <a:p>
            <a:fld id="{86CB4B4D-7CA3-9044-876B-883B54F8677D}" type="slidenum">
              <a:rPr/>
              <a:t>8</a:t>
            </a:fld>
            <a:endParaRPr/>
          </a:p>
        </p:txBody>
      </p:sp>
      <p:sp>
        <p:nvSpPr>
          <p:cNvPr id="258" name="Rounded Rectangle"/>
          <p:cNvSpPr/>
          <p:nvPr/>
        </p:nvSpPr>
        <p:spPr>
          <a:xfrm>
            <a:off x="921881" y="3365806"/>
            <a:ext cx="11172570" cy="9206057"/>
          </a:xfrm>
          <a:prstGeom prst="roundRect">
            <a:avLst>
              <a:gd name="adj" fmla="val 7799"/>
            </a:avLst>
          </a:prstGeom>
          <a:solidFill>
            <a:srgbClr val="E6EFF9"/>
          </a:solidFill>
          <a:ln w="12700">
            <a:miter lim="400000"/>
          </a:ln>
        </p:spPr>
        <p:txBody>
          <a:bodyPr lIns="0" tIns="0" rIns="0" bIns="0" anchor="ctr"/>
          <a:lstStyle/>
          <a:p>
            <a:pPr algn="ctr">
              <a:spcBef>
                <a:spcPts val="0"/>
              </a:spcBef>
              <a:defRPr sz="3200">
                <a:solidFill>
                  <a:srgbClr val="FFFFFF"/>
                </a:solidFill>
                <a:latin typeface="Arial"/>
                <a:ea typeface="Arial"/>
                <a:cs typeface="Arial"/>
                <a:sym typeface="Arial"/>
              </a:defRPr>
            </a:pPr>
            <a:endParaRPr/>
          </a:p>
        </p:txBody>
      </p:sp>
      <p:sp>
        <p:nvSpPr>
          <p:cNvPr id="259" name="Why a New Approach Is Needed?"/>
          <p:cNvSpPr txBox="1"/>
          <p:nvPr/>
        </p:nvSpPr>
        <p:spPr>
          <a:xfrm>
            <a:off x="1949061" y="2501356"/>
            <a:ext cx="9143610" cy="743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b="1">
                <a:latin typeface="Arial"/>
                <a:ea typeface="Arial"/>
                <a:cs typeface="Arial"/>
                <a:sym typeface="Arial"/>
              </a:defRPr>
            </a:lvl1pPr>
          </a:lstStyle>
          <a:p>
            <a:r>
              <a:t>Why a New Approach Is Needed?</a:t>
            </a:r>
          </a:p>
        </p:txBody>
      </p:sp>
      <p:sp>
        <p:nvSpPr>
          <p:cNvPr id="260" name="Rounded Rectangle"/>
          <p:cNvSpPr/>
          <p:nvPr/>
        </p:nvSpPr>
        <p:spPr>
          <a:xfrm>
            <a:off x="12436808" y="3365806"/>
            <a:ext cx="11172570" cy="9206057"/>
          </a:xfrm>
          <a:prstGeom prst="roundRect">
            <a:avLst>
              <a:gd name="adj" fmla="val 7799"/>
            </a:avLst>
          </a:prstGeom>
          <a:solidFill>
            <a:srgbClr val="E6EFF9"/>
          </a:solidFill>
          <a:ln w="12700">
            <a:miter lim="400000"/>
          </a:ln>
        </p:spPr>
        <p:txBody>
          <a:bodyPr lIns="0" tIns="0" rIns="0" bIns="0" anchor="ctr"/>
          <a:lstStyle/>
          <a:p>
            <a:pPr algn="ctr">
              <a:spcBef>
                <a:spcPts val="0"/>
              </a:spcBef>
              <a:defRPr sz="3200">
                <a:solidFill>
                  <a:srgbClr val="FFFFFF"/>
                </a:solidFill>
                <a:latin typeface="Arial"/>
                <a:ea typeface="Arial"/>
                <a:cs typeface="Arial"/>
                <a:sym typeface="Arial"/>
              </a:defRPr>
            </a:pPr>
            <a:endParaRPr/>
          </a:p>
        </p:txBody>
      </p:sp>
      <p:sp>
        <p:nvSpPr>
          <p:cNvPr id="261" name="Laser-Driven PIXE as a Solution!"/>
          <p:cNvSpPr txBox="1"/>
          <p:nvPr/>
        </p:nvSpPr>
        <p:spPr>
          <a:xfrm>
            <a:off x="13535561" y="2501356"/>
            <a:ext cx="8975062" cy="743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b="1">
                <a:latin typeface="Arial"/>
                <a:ea typeface="Arial"/>
                <a:cs typeface="Arial"/>
                <a:sym typeface="Arial"/>
              </a:defRPr>
            </a:lvl1pPr>
          </a:lstStyle>
          <a:p>
            <a:r>
              <a:t>Laser-Driven PIXE as a Solution!</a:t>
            </a:r>
          </a:p>
        </p:txBody>
      </p:sp>
      <p:sp>
        <p:nvSpPr>
          <p:cNvPr id="262" name="•  Large RF accelerators → bulky and immobile"/>
          <p:cNvSpPr txBox="1"/>
          <p:nvPr/>
        </p:nvSpPr>
        <p:spPr>
          <a:xfrm>
            <a:off x="1092200" y="3857679"/>
            <a:ext cx="10839499" cy="12279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a:latin typeface="Arial"/>
                <a:ea typeface="Arial"/>
                <a:cs typeface="Arial"/>
                <a:sym typeface="Arial"/>
              </a:defRPr>
            </a:lvl1pPr>
          </a:lstStyle>
          <a:p>
            <a:r>
              <a:t>•	 Large RF accelerators → bulky and immobile</a:t>
            </a:r>
          </a:p>
        </p:txBody>
      </p:sp>
      <p:sp>
        <p:nvSpPr>
          <p:cNvPr id="263" name="•  Requires gas sampling + offline filter analysis"/>
          <p:cNvSpPr txBox="1"/>
          <p:nvPr/>
        </p:nvSpPr>
        <p:spPr>
          <a:xfrm>
            <a:off x="1092200" y="5359178"/>
            <a:ext cx="10831932" cy="12279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a:latin typeface="Arial"/>
                <a:ea typeface="Arial"/>
                <a:cs typeface="Arial"/>
                <a:sym typeface="Arial"/>
              </a:defRPr>
            </a:lvl1pPr>
          </a:lstStyle>
          <a:p>
            <a:r>
              <a:t>•	 Requires gas sampling + offline filter analysis</a:t>
            </a:r>
          </a:p>
        </p:txBody>
      </p:sp>
      <p:sp>
        <p:nvSpPr>
          <p:cNvPr id="264" name="•  Low ion flux and small analysis area"/>
          <p:cNvSpPr txBox="1"/>
          <p:nvPr/>
        </p:nvSpPr>
        <p:spPr>
          <a:xfrm>
            <a:off x="1092200" y="7779154"/>
            <a:ext cx="9213156"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latin typeface="Arial"/>
                <a:ea typeface="Arial"/>
                <a:cs typeface="Arial"/>
                <a:sym typeface="Arial"/>
              </a:defRPr>
            </a:lvl1pPr>
          </a:lstStyle>
          <a:p>
            <a:r>
              <a:t>•	 Low ion flux and small analysis area</a:t>
            </a:r>
          </a:p>
        </p:txBody>
      </p:sp>
      <p:sp>
        <p:nvSpPr>
          <p:cNvPr id="265" name="•  SEM/EDX unsuitable for direct gas-phase detection"/>
          <p:cNvSpPr txBox="1"/>
          <p:nvPr/>
        </p:nvSpPr>
        <p:spPr>
          <a:xfrm>
            <a:off x="1092200" y="8707653"/>
            <a:ext cx="10831933" cy="12279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a:latin typeface="Arial"/>
                <a:ea typeface="Arial"/>
                <a:cs typeface="Arial"/>
                <a:sym typeface="Arial"/>
              </a:defRPr>
            </a:lvl1pPr>
          </a:lstStyle>
          <a:p>
            <a:r>
              <a:t>•	 SEM/EDX unsuitable for direct gas-phase detection</a:t>
            </a:r>
          </a:p>
        </p:txBody>
      </p:sp>
      <p:sp>
        <p:nvSpPr>
          <p:cNvPr id="266" name="•  Real-time, on-site detection is not possible"/>
          <p:cNvSpPr txBox="1"/>
          <p:nvPr/>
        </p:nvSpPr>
        <p:spPr>
          <a:xfrm>
            <a:off x="1092200" y="6857999"/>
            <a:ext cx="10831933"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a:latin typeface="Arial"/>
                <a:ea typeface="Arial"/>
                <a:cs typeface="Arial"/>
                <a:sym typeface="Arial"/>
              </a:defRPr>
            </a:lvl1pPr>
          </a:lstStyle>
          <a:p>
            <a:r>
              <a:t>•	 Real-time, on-site detection is not possible</a:t>
            </a:r>
          </a:p>
        </p:txBody>
      </p:sp>
      <p:sp>
        <p:nvSpPr>
          <p:cNvPr id="267" name="• Sample prep for EDX is complex, thresholds uncertain"/>
          <p:cNvSpPr txBox="1"/>
          <p:nvPr/>
        </p:nvSpPr>
        <p:spPr>
          <a:xfrm>
            <a:off x="1088417" y="10207652"/>
            <a:ext cx="10839499" cy="1227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a:latin typeface="Arial"/>
                <a:ea typeface="Arial"/>
                <a:cs typeface="Arial"/>
                <a:sym typeface="Arial"/>
              </a:defRPr>
            </a:lvl1pPr>
          </a:lstStyle>
          <a:p>
            <a:r>
              <a:t>•	Sample prep for EDX is complex, thresholds uncertain</a:t>
            </a:r>
          </a:p>
        </p:txBody>
      </p:sp>
      <p:sp>
        <p:nvSpPr>
          <p:cNvPr id="268" name="• Compact particle source via laser-plasma acceleration"/>
          <p:cNvSpPr txBox="1"/>
          <p:nvPr/>
        </p:nvSpPr>
        <p:spPr>
          <a:xfrm>
            <a:off x="12516849" y="3859401"/>
            <a:ext cx="11012489" cy="12279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a:latin typeface="Arial"/>
                <a:ea typeface="Arial"/>
                <a:cs typeface="Arial"/>
                <a:sym typeface="Arial"/>
              </a:defRPr>
            </a:lvl1pPr>
          </a:lstStyle>
          <a:p>
            <a:r>
              <a:t>•	Compact particle source via laser-plasma acceleration</a:t>
            </a:r>
          </a:p>
        </p:txBody>
      </p:sp>
      <p:sp>
        <p:nvSpPr>
          <p:cNvPr id="269" name="• Enables portable, real-time analysis"/>
          <p:cNvSpPr txBox="1"/>
          <p:nvPr/>
        </p:nvSpPr>
        <p:spPr>
          <a:xfrm>
            <a:off x="12516849" y="5359399"/>
            <a:ext cx="11012489" cy="656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a:latin typeface="Arial"/>
                <a:ea typeface="Arial"/>
                <a:cs typeface="Arial"/>
                <a:sym typeface="Arial"/>
              </a:defRPr>
            </a:lvl1pPr>
          </a:lstStyle>
          <a:p>
            <a:r>
              <a:t>•	Enables portable, real-time analysis</a:t>
            </a:r>
          </a:p>
        </p:txBody>
      </p:sp>
      <p:sp>
        <p:nvSpPr>
          <p:cNvPr id="270" name="•  Compatible with XRF/EDX for hybrid diagnostics"/>
          <p:cNvSpPr txBox="1"/>
          <p:nvPr/>
        </p:nvSpPr>
        <p:spPr>
          <a:xfrm>
            <a:off x="12516849" y="6287899"/>
            <a:ext cx="11012489" cy="12279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a:latin typeface="Arial"/>
                <a:ea typeface="Arial"/>
                <a:cs typeface="Arial"/>
                <a:sym typeface="Arial"/>
              </a:defRPr>
            </a:lvl1pPr>
          </a:lstStyle>
          <a:p>
            <a:r>
              <a:t>•	 Compatible with XRF/EDX for hybrid diagnostics</a:t>
            </a:r>
          </a:p>
        </p:txBody>
      </p:sp>
      <p:sp>
        <p:nvSpPr>
          <p:cNvPr id="271" name="• Proton cross-sections ≫ electron-based methods"/>
          <p:cNvSpPr txBox="1"/>
          <p:nvPr/>
        </p:nvSpPr>
        <p:spPr>
          <a:xfrm>
            <a:off x="12516849" y="7604476"/>
            <a:ext cx="11012488" cy="12731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a:latin typeface="Arial"/>
                <a:ea typeface="Arial"/>
                <a:cs typeface="Arial"/>
                <a:sym typeface="Arial"/>
              </a:defRPr>
            </a:lvl1pPr>
          </a:lstStyle>
          <a:p>
            <a:r>
              <a:t>•	Proton cross-sections ≫ electron-based methods</a:t>
            </a:r>
          </a:p>
        </p:txBody>
      </p:sp>
      <p:sp>
        <p:nvSpPr>
          <p:cNvPr id="272" name="•  Overcomes limits of both PIXE and SEM/EDX"/>
          <p:cNvSpPr txBox="1"/>
          <p:nvPr/>
        </p:nvSpPr>
        <p:spPr>
          <a:xfrm>
            <a:off x="12516849" y="8966200"/>
            <a:ext cx="11012489" cy="1227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a:latin typeface="Arial"/>
                <a:ea typeface="Arial"/>
                <a:cs typeface="Arial"/>
                <a:sym typeface="Arial"/>
              </a:defRPr>
            </a:lvl1pPr>
          </a:lstStyle>
          <a:p>
            <a:r>
              <a:t>•	 Overcomes limits of both PIXE and SEM/EDX</a:t>
            </a:r>
          </a:p>
        </p:txBody>
      </p:sp>
      <p:sp>
        <p:nvSpPr>
          <p:cNvPr id="273" name="•  Opens new opportunities for aerosol trace detection"/>
          <p:cNvSpPr txBox="1"/>
          <p:nvPr/>
        </p:nvSpPr>
        <p:spPr>
          <a:xfrm>
            <a:off x="12516849" y="10210800"/>
            <a:ext cx="11012488" cy="1227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a:latin typeface="Arial"/>
                <a:ea typeface="Arial"/>
                <a:cs typeface="Arial"/>
                <a:sym typeface="Arial"/>
              </a:defRPr>
            </a:lvl1pPr>
          </a:lstStyle>
          <a:p>
            <a:r>
              <a:t>•	 Opens new opportunities for aerosol trace detection</a:t>
            </a:r>
          </a:p>
        </p:txBody>
      </p:sp>
      <p:grpSp>
        <p:nvGrpSpPr>
          <p:cNvPr id="276" name="Group"/>
          <p:cNvGrpSpPr/>
          <p:nvPr/>
        </p:nvGrpSpPr>
        <p:grpSpPr>
          <a:xfrm>
            <a:off x="9918551" y="317500"/>
            <a:ext cx="4546898" cy="897899"/>
            <a:chOff x="0" y="0"/>
            <a:chExt cx="4546897" cy="897898"/>
          </a:xfrm>
        </p:grpSpPr>
        <p:sp>
          <p:nvSpPr>
            <p:cNvPr id="274" name="Objectives"/>
            <p:cNvSpPr txBox="1"/>
            <p:nvPr/>
          </p:nvSpPr>
          <p:spPr>
            <a:xfrm>
              <a:off x="449755" y="0"/>
              <a:ext cx="3647388" cy="8915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2438338">
                <a:lnSpc>
                  <a:spcPct val="90000"/>
                </a:lnSpc>
                <a:spcBef>
                  <a:spcPts val="4500"/>
                </a:spcBef>
                <a:defRPr sz="5500" b="1">
                  <a:solidFill>
                    <a:schemeClr val="accent1">
                      <a:hueOff val="114395"/>
                      <a:lumOff val="-24975"/>
                    </a:schemeClr>
                  </a:solidFill>
                  <a:latin typeface="Arial"/>
                  <a:ea typeface="Arial"/>
                  <a:cs typeface="Arial"/>
                  <a:sym typeface="Arial"/>
                </a:defRPr>
              </a:lvl1pPr>
            </a:lstStyle>
            <a:p>
              <a:r>
                <a:t>Objectives</a:t>
              </a:r>
            </a:p>
          </p:txBody>
        </p:sp>
        <p:sp>
          <p:nvSpPr>
            <p:cNvPr id="275" name="Line"/>
            <p:cNvSpPr/>
            <p:nvPr/>
          </p:nvSpPr>
          <p:spPr>
            <a:xfrm>
              <a:off x="0" y="897898"/>
              <a:ext cx="4546898" cy="1"/>
            </a:xfrm>
            <a:prstGeom prst="line">
              <a:avLst/>
            </a:prstGeom>
            <a:noFill/>
            <a:ln w="63500" cap="flat">
              <a:solidFill>
                <a:schemeClr val="accent1">
                  <a:hueOff val="114395"/>
                  <a:lumOff val="-24975"/>
                </a:schemeClr>
              </a:solidFill>
              <a:prstDash val="solid"/>
              <a:miter lim="400000"/>
            </a:ln>
            <a:effectLst/>
          </p:spPr>
          <p:txBody>
            <a:bodyPr wrap="square" lIns="50800" tIns="50800" rIns="50800" bIns="50800" numCol="1" anchor="ctr">
              <a:noAutofit/>
            </a:bodyPr>
            <a:lstStyle/>
            <a:p>
              <a:pPr defTabSz="2438338">
                <a:lnSpc>
                  <a:spcPct val="90000"/>
                </a:lnSpc>
                <a:spcBef>
                  <a:spcPts val="4500"/>
                </a:spcBef>
              </a:pPr>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258"/>
                                        </p:tgtEl>
                                        <p:attrNameLst>
                                          <p:attrName>style.visibility</p:attrName>
                                        </p:attrNameLst>
                                      </p:cBhvr>
                                      <p:to>
                                        <p:strVal val="visible"/>
                                      </p:to>
                                    </p:set>
                                    <p:anim calcmode="lin" valueType="num">
                                      <p:cBhvr>
                                        <p:cTn id="7" dur="1000" fill="hold"/>
                                        <p:tgtEl>
                                          <p:spTgt spid="258"/>
                                        </p:tgtEl>
                                        <p:attrNameLst>
                                          <p:attrName>ppt_x</p:attrName>
                                        </p:attrNameLst>
                                      </p:cBhvr>
                                      <p:tavLst>
                                        <p:tav tm="0">
                                          <p:val>
                                            <p:strVal val="#ppt_x"/>
                                          </p:val>
                                        </p:tav>
                                        <p:tav tm="100000">
                                          <p:val>
                                            <p:strVal val="#ppt_x"/>
                                          </p:val>
                                        </p:tav>
                                      </p:tavLst>
                                    </p:anim>
                                    <p:anim calcmode="lin" valueType="num">
                                      <p:cBhvr>
                                        <p:cTn id="8" dur="1000" fill="hold"/>
                                        <p:tgtEl>
                                          <p:spTgt spid="25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ntr" presetSubtype="0" fill="hold" grpId="2" nodeType="afterEffect">
                                  <p:stCondLst>
                                    <p:cond delay="0"/>
                                  </p:stCondLst>
                                  <p:iterate>
                                    <p:tmAbs val="0"/>
                                  </p:iterate>
                                  <p:childTnLst>
                                    <p:set>
                                      <p:cBhvr>
                                        <p:cTn id="11" fill="hold"/>
                                        <p:tgtEl>
                                          <p:spTgt spid="26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3" nodeType="clickEffect">
                                  <p:stCondLst>
                                    <p:cond delay="0"/>
                                  </p:stCondLst>
                                  <p:iterate>
                                    <p:tmAbs val="0"/>
                                  </p:iterate>
                                  <p:childTnLst>
                                    <p:set>
                                      <p:cBhvr>
                                        <p:cTn id="15" fill="hold"/>
                                        <p:tgtEl>
                                          <p:spTgt spid="26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4" nodeType="clickEffect">
                                  <p:stCondLst>
                                    <p:cond delay="0"/>
                                  </p:stCondLst>
                                  <p:iterate>
                                    <p:tmAbs val="0"/>
                                  </p:iterate>
                                  <p:childTnLst>
                                    <p:set>
                                      <p:cBhvr>
                                        <p:cTn id="19" fill="hold"/>
                                        <p:tgtEl>
                                          <p:spTgt spid="26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5" nodeType="clickEffect">
                                  <p:stCondLst>
                                    <p:cond delay="0"/>
                                  </p:stCondLst>
                                  <p:iterate>
                                    <p:tmAbs val="0"/>
                                  </p:iterate>
                                  <p:childTnLst>
                                    <p:set>
                                      <p:cBhvr>
                                        <p:cTn id="23" fill="hold"/>
                                        <p:tgtEl>
                                          <p:spTgt spid="26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6" nodeType="clickEffect">
                                  <p:stCondLst>
                                    <p:cond delay="0"/>
                                  </p:stCondLst>
                                  <p:iterate>
                                    <p:tmAbs val="0"/>
                                  </p:iterate>
                                  <p:childTnLst>
                                    <p:set>
                                      <p:cBhvr>
                                        <p:cTn id="27" fill="hold"/>
                                        <p:tgtEl>
                                          <p:spTgt spid="26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7" nodeType="clickEffect">
                                  <p:stCondLst>
                                    <p:cond delay="0"/>
                                  </p:stCondLst>
                                  <p:iterate>
                                    <p:tmAbs val="0"/>
                                  </p:iterate>
                                  <p:childTnLst>
                                    <p:set>
                                      <p:cBhvr>
                                        <p:cTn id="31" fill="hold"/>
                                        <p:tgtEl>
                                          <p:spTgt spid="26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8" nodeType="clickEffect">
                                  <p:stCondLst>
                                    <p:cond delay="0"/>
                                  </p:stCondLst>
                                  <p:iterate>
                                    <p:tmAbs val="0"/>
                                  </p:iterate>
                                  <p:childTnLst>
                                    <p:set>
                                      <p:cBhvr>
                                        <p:cTn id="35" fill="hold"/>
                                        <p:tgtEl>
                                          <p:spTgt spid="26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9" nodeType="clickEffect">
                                  <p:stCondLst>
                                    <p:cond delay="0"/>
                                  </p:stCondLst>
                                  <p:iterate>
                                    <p:tmAbs val="0"/>
                                  </p:iterate>
                                  <p:childTnLst>
                                    <p:set>
                                      <p:cBhvr>
                                        <p:cTn id="39" fill="hold"/>
                                        <p:tgtEl>
                                          <p:spTgt spid="260"/>
                                        </p:tgtEl>
                                        <p:attrNameLst>
                                          <p:attrName>style.visibility</p:attrName>
                                        </p:attrNameLst>
                                      </p:cBhvr>
                                      <p:to>
                                        <p:strVal val="visible"/>
                                      </p:to>
                                    </p:set>
                                    <p:anim calcmode="lin" valueType="num">
                                      <p:cBhvr>
                                        <p:cTn id="40" dur="1000" fill="hold"/>
                                        <p:tgtEl>
                                          <p:spTgt spid="260"/>
                                        </p:tgtEl>
                                        <p:attrNameLst>
                                          <p:attrName>ppt_x</p:attrName>
                                        </p:attrNameLst>
                                      </p:cBhvr>
                                      <p:tavLst>
                                        <p:tav tm="0">
                                          <p:val>
                                            <p:strVal val="#ppt_x"/>
                                          </p:val>
                                        </p:tav>
                                        <p:tav tm="100000">
                                          <p:val>
                                            <p:strVal val="#ppt_x"/>
                                          </p:val>
                                        </p:tav>
                                      </p:tavLst>
                                    </p:anim>
                                    <p:anim calcmode="lin" valueType="num">
                                      <p:cBhvr>
                                        <p:cTn id="41" dur="1000" fill="hold"/>
                                        <p:tgtEl>
                                          <p:spTgt spid="260"/>
                                        </p:tgtEl>
                                        <p:attrNameLst>
                                          <p:attrName>ppt_y</p:attrName>
                                        </p:attrNameLst>
                                      </p:cBhvr>
                                      <p:tavLst>
                                        <p:tav tm="0">
                                          <p:val>
                                            <p:strVal val="1+#ppt_h/2"/>
                                          </p:val>
                                        </p:tav>
                                        <p:tav tm="100000">
                                          <p:val>
                                            <p:strVal val="#ppt_y"/>
                                          </p:val>
                                        </p:tav>
                                      </p:tavLst>
                                    </p:anim>
                                  </p:childTnLst>
                                </p:cTn>
                              </p:par>
                            </p:childTnLst>
                          </p:cTn>
                        </p:par>
                        <p:par>
                          <p:cTn id="42" fill="hold">
                            <p:stCondLst>
                              <p:cond delay="1000"/>
                            </p:stCondLst>
                            <p:childTnLst>
                              <p:par>
                                <p:cTn id="43" presetID="1" presetClass="entr" presetSubtype="0" fill="hold" grpId="10" nodeType="afterEffect">
                                  <p:stCondLst>
                                    <p:cond delay="0"/>
                                  </p:stCondLst>
                                  <p:iterate>
                                    <p:tmAbs val="0"/>
                                  </p:iterate>
                                  <p:childTnLst>
                                    <p:set>
                                      <p:cBhvr>
                                        <p:cTn id="44" fill="hold"/>
                                        <p:tgtEl>
                                          <p:spTgt spid="26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1" nodeType="clickEffect">
                                  <p:stCondLst>
                                    <p:cond delay="0"/>
                                  </p:stCondLst>
                                  <p:iterate>
                                    <p:tmAbs val="0"/>
                                  </p:iterate>
                                  <p:childTnLst>
                                    <p:set>
                                      <p:cBhvr>
                                        <p:cTn id="48" fill="hold"/>
                                        <p:tgtEl>
                                          <p:spTgt spid="26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12" nodeType="clickEffect">
                                  <p:stCondLst>
                                    <p:cond delay="0"/>
                                  </p:stCondLst>
                                  <p:iterate>
                                    <p:tmAbs val="0"/>
                                  </p:iterate>
                                  <p:childTnLst>
                                    <p:set>
                                      <p:cBhvr>
                                        <p:cTn id="52" fill="hold"/>
                                        <p:tgtEl>
                                          <p:spTgt spid="27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13" nodeType="clickEffect">
                                  <p:stCondLst>
                                    <p:cond delay="0"/>
                                  </p:stCondLst>
                                  <p:iterate>
                                    <p:tmAbs val="0"/>
                                  </p:iterate>
                                  <p:childTnLst>
                                    <p:set>
                                      <p:cBhvr>
                                        <p:cTn id="56" fill="hold"/>
                                        <p:tgtEl>
                                          <p:spTgt spid="27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14" nodeType="clickEffect">
                                  <p:stCondLst>
                                    <p:cond delay="0"/>
                                  </p:stCondLst>
                                  <p:iterate>
                                    <p:tmAbs val="0"/>
                                  </p:iterate>
                                  <p:childTnLst>
                                    <p:set>
                                      <p:cBhvr>
                                        <p:cTn id="60" fill="hold"/>
                                        <p:tgtEl>
                                          <p:spTgt spid="27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15" nodeType="clickEffect">
                                  <p:stCondLst>
                                    <p:cond delay="0"/>
                                  </p:stCondLst>
                                  <p:iterate>
                                    <p:tmAbs val="0"/>
                                  </p:iterate>
                                  <p:childTnLst>
                                    <p:set>
                                      <p:cBhvr>
                                        <p:cTn id="64" fill="hold"/>
                                        <p:tgtEl>
                                          <p:spTgt spid="2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1" animBg="1" advAuto="0"/>
      <p:bldP spid="260" grpId="9" animBg="1" advAuto="0"/>
      <p:bldP spid="261" grpId="8" animBg="1" advAuto="0"/>
      <p:bldP spid="262" grpId="2" animBg="1" advAuto="0"/>
      <p:bldP spid="263" grpId="3" animBg="1" advAuto="0"/>
      <p:bldP spid="264" grpId="5" animBg="1" advAuto="0"/>
      <p:bldP spid="265" grpId="6" animBg="1" advAuto="0"/>
      <p:bldP spid="266" grpId="4" animBg="1" advAuto="0"/>
      <p:bldP spid="267" grpId="7" animBg="1" advAuto="0"/>
      <p:bldP spid="268" grpId="10" animBg="1" advAuto="0"/>
      <p:bldP spid="269" grpId="11" animBg="1" advAuto="0"/>
      <p:bldP spid="270" grpId="12" animBg="1" advAuto="0"/>
      <p:bldP spid="271" grpId="13" animBg="1" advAuto="0"/>
      <p:bldP spid="272" grpId="14" animBg="1" advAuto="0"/>
      <p:bldP spid="273" grpId="15"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2" name="Group"/>
          <p:cNvGrpSpPr/>
          <p:nvPr/>
        </p:nvGrpSpPr>
        <p:grpSpPr>
          <a:xfrm>
            <a:off x="-84861" y="5588000"/>
            <a:ext cx="16510001" cy="2540000"/>
            <a:chOff x="0" y="0"/>
            <a:chExt cx="16510000" cy="2540000"/>
          </a:xfrm>
        </p:grpSpPr>
        <p:sp>
          <p:nvSpPr>
            <p:cNvPr id="280" name="Rounded Rectangle"/>
            <p:cNvSpPr/>
            <p:nvPr/>
          </p:nvSpPr>
          <p:spPr>
            <a:xfrm>
              <a:off x="0" y="0"/>
              <a:ext cx="16510000" cy="2540000"/>
            </a:xfrm>
            <a:prstGeom prst="roundRect">
              <a:avLst>
                <a:gd name="adj" fmla="val 7500"/>
              </a:avLst>
            </a:prstGeom>
            <a:solidFill>
              <a:srgbClr val="2F457C"/>
            </a:solidFill>
            <a:ln w="12700" cap="flat">
              <a:noFill/>
              <a:miter lim="400000"/>
            </a:ln>
            <a:effectLst/>
          </p:spPr>
          <p:txBody>
            <a:bodyPr wrap="square" lIns="50800" tIns="50800" rIns="50800" bIns="50800" numCol="1" anchor="ctr">
              <a:noAutofit/>
            </a:bodyPr>
            <a:lstStyle/>
            <a:p>
              <a:pPr algn="ctr">
                <a:spcBef>
                  <a:spcPts val="0"/>
                </a:spcBef>
                <a:defRPr sz="3200">
                  <a:latin typeface="+mn-lt"/>
                  <a:ea typeface="+mn-ea"/>
                  <a:cs typeface="+mn-cs"/>
                  <a:sym typeface="Helvetica Neue Medium"/>
                </a:defRPr>
              </a:pPr>
              <a:endParaRPr/>
            </a:p>
          </p:txBody>
        </p:sp>
        <p:sp>
          <p:nvSpPr>
            <p:cNvPr id="281" name="Material and Methods"/>
            <p:cNvSpPr txBox="1"/>
            <p:nvPr/>
          </p:nvSpPr>
          <p:spPr>
            <a:xfrm>
              <a:off x="8433206" y="824225"/>
              <a:ext cx="7890509" cy="8915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marL="635000" indent="-635000" algn="just" defTabSz="2438338">
                <a:spcBef>
                  <a:spcPts val="4500"/>
                </a:spcBef>
                <a:buSzPct val="40000"/>
                <a:buBlip>
                  <a:blip r:embed="rId2"/>
                </a:buBlip>
                <a:defRPr sz="5500" b="1">
                  <a:solidFill>
                    <a:srgbClr val="FFFFFF"/>
                  </a:solidFill>
                  <a:latin typeface="Arial"/>
                  <a:ea typeface="Arial"/>
                  <a:cs typeface="Arial"/>
                  <a:sym typeface="Arial"/>
                </a:defRPr>
              </a:lvl1pPr>
            </a:lstStyle>
            <a:p>
              <a:r>
                <a:t>Material and Methods</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282"/>
                                        </p:tgtEl>
                                        <p:attrNameLst>
                                          <p:attrName>style.visibility</p:attrName>
                                        </p:attrNameLst>
                                      </p:cBhvr>
                                      <p:to>
                                        <p:strVal val="visible"/>
                                      </p:to>
                                    </p:set>
                                    <p:anim calcmode="lin" valueType="num">
                                      <p:cBhvr>
                                        <p:cTn id="7" dur="1000" fill="hold"/>
                                        <p:tgtEl>
                                          <p:spTgt spid="282"/>
                                        </p:tgtEl>
                                        <p:attrNameLst>
                                          <p:attrName>ppt_x</p:attrName>
                                        </p:attrNameLst>
                                      </p:cBhvr>
                                      <p:tavLst>
                                        <p:tav tm="0">
                                          <p:val>
                                            <p:strVal val="0-#ppt_w/2"/>
                                          </p:val>
                                        </p:tav>
                                        <p:tav tm="100000">
                                          <p:val>
                                            <p:strVal val="#ppt_x"/>
                                          </p:val>
                                        </p:tav>
                                      </p:tavLst>
                                    </p:anim>
                                    <p:anim calcmode="lin" valueType="num">
                                      <p:cBhvr>
                                        <p:cTn id="8" dur="1000" fill="hold"/>
                                        <p:tgtEl>
                                          <p:spTgt spid="2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 grpId="1" animBg="1" advAuto="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6|4.4|0.7|0.8|0.3|0.8"/>
</p:tagLst>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TotalTime>
  <Words>1954</Words>
  <Application>Microsoft Macintosh PowerPoint</Application>
  <PresentationFormat>Custom</PresentationFormat>
  <Paragraphs>196</Paragraphs>
  <Slides>23</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Cambria Math</vt:lpstr>
      <vt:lpstr>Helvetica Neue</vt:lpstr>
      <vt:lpstr>Helvetica Neue Light</vt:lpstr>
      <vt:lpstr>Helvetica Neue Medium</vt:lpstr>
      <vt:lpstr>Times Roman</vt:lpstr>
      <vt:lpstr>White</vt:lpstr>
      <vt:lpstr>Laser-driven Particle Induced X-Ray Emission for Rapid Real-Time Analysis of Aerosols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Boynukara, Canan Yagmur</cp:lastModifiedBy>
  <cp:revision>2</cp:revision>
  <dcterms:modified xsi:type="dcterms:W3CDTF">2025-04-17T10:27:10Z</dcterms:modified>
</cp:coreProperties>
</file>