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319" r:id="rId3"/>
    <p:sldId id="302" r:id="rId4"/>
    <p:sldId id="303" r:id="rId5"/>
    <p:sldId id="290" r:id="rId6"/>
    <p:sldId id="296" r:id="rId7"/>
    <p:sldId id="291" r:id="rId8"/>
    <p:sldId id="298" r:id="rId9"/>
    <p:sldId id="299" r:id="rId10"/>
    <p:sldId id="300" r:id="rId11"/>
    <p:sldId id="283" r:id="rId12"/>
    <p:sldId id="281" r:id="rId13"/>
    <p:sldId id="305" r:id="rId14"/>
    <p:sldId id="306" r:id="rId15"/>
    <p:sldId id="311" r:id="rId16"/>
    <p:sldId id="312" r:id="rId17"/>
    <p:sldId id="320" r:id="rId18"/>
    <p:sldId id="32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682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 autoAdjust="0"/>
    <p:restoredTop sz="96216"/>
  </p:normalViewPr>
  <p:slideViewPr>
    <p:cSldViewPr snapToGrid="0" snapToObjects="1" showGuides="1">
      <p:cViewPr varScale="1">
        <p:scale>
          <a:sx n="152" d="100"/>
          <a:sy n="152" d="100"/>
        </p:scale>
        <p:origin x="568" y="192"/>
      </p:cViewPr>
      <p:guideLst>
        <p:guide orient="horz" pos="2500"/>
        <p:guide pos="3840"/>
        <p:guide orient="horz" pos="2682"/>
        <p:guide orient="horz" pos="39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4DD3-62EE-7048-9559-A20293B3E60D}" type="datetimeFigureOut">
              <a:rPr lang="sv-SE" smtClean="0"/>
              <a:t>2025-04-17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BF2-85D5-404D-8153-DE011A72B3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2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988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3" name="Bildobjekt 12" descr="Lund University's logotype.">
            <a:extLst>
              <a:ext uri="{FF2B5EF4-FFF2-40B4-BE49-F238E27FC236}">
                <a16:creationId xmlns:a16="http://schemas.microsoft.com/office/drawing/2014/main" id="{3A8EFBAE-371E-E046-8879-6F2B8A74E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23868" y="1632438"/>
            <a:ext cx="744262" cy="9932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3C37CF-2E7F-204C-BAF4-14554C42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3855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>
          <a:xfrm>
            <a:off x="6853855" y="2336984"/>
            <a:ext cx="51460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3854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67EF931-F7AE-D74F-A8D9-A4EA6F2817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E34647-2FEA-054E-80E8-C0FCC8DEB358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66166D1-A94D-034B-A5C2-E51AD0A82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diagram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  <a:p>
            <a:pPr lvl="5"/>
            <a:r>
              <a:rPr lang="en-GB" noProof="0" dirty="0"/>
              <a:t>Text level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3F4960-63AF-A84C-B009-410701F6C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diagram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1A3E1B-C332-BE46-9FEB-739A7F90AAC9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2C348BE-4CF4-A845-A104-4CE7946E5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bulk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en-GB" noProof="0" dirty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  <a:p>
            <a:pPr lvl="5"/>
            <a:r>
              <a:rPr lang="en-GB" noProof="0" dirty="0"/>
              <a:t>Text level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1F9240-81BB-8B49-9FD3-43F9228B3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dline + bulk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en-GB" noProof="0" dirty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  <a:p>
            <a:pPr lvl="5"/>
            <a:r>
              <a:rPr lang="en-GB" noProof="0" dirty="0"/>
              <a:t>Text level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1F9240-81BB-8B49-9FD3-43F9228B3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2515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9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bulky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E7D8CD1-C060-BC4F-99D0-93925AD78847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89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  <a:p>
            <a:pPr lvl="5"/>
            <a:r>
              <a:rPr lang="en-GB" noProof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9BEFE16-2911-FD4B-9C79-914CA91C2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en-GB" noProof="0" dirty="0"/>
              <a:t>Drag an image here or click the icon to add background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19B9C2-70AA-3747-8E78-329608E6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7600" y="4880235"/>
            <a:ext cx="5294400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en-GB" noProof="0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02651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mall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en-GB" noProof="0" dirty="0"/>
              <a:t>Drag an image here or click the icon to add background image</a:t>
            </a:r>
          </a:p>
          <a:p>
            <a:endParaRPr lang="en-GB" noProof="0" dirty="0" err="1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C89AA35-97B1-624B-B69D-58914AF5B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2" y="4880235"/>
            <a:ext cx="4116387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en-GB" noProof="0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252062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786400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GB" noProof="0" dirty="0"/>
              <a:t>Add text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E25D466-6AB5-9440-85AE-FC77B66D0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1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9DD6FC-67D4-1147-8BFB-BFE7374E65BA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text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24D84F-F750-A94E-A87E-FC5BDF931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FAF899-14FA-F046-96DB-82762ED4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479783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60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 descr="Lund University's logotype.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A56743-FB24-1849-93B5-ADD6F23CD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Name, affiliation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D946A34-F6D8-4B44-9644-EC06EE3B2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D971C67A-26E8-0C4A-982B-7B5FF0696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66160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621010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DB3530F-65D5-CD43-82D8-FBC17205F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216387"/>
            <a:ext cx="3959223" cy="1292662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Use this template when you need text in a collage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578085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3E1C5BC2-1B5A-DA4F-A220-7E22547FE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216387"/>
            <a:ext cx="3959223" cy="1292662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Use this template when you need text in a collage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en-GB" noProof="0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1943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B9E94-CD43-A846-848D-1D1C817F5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9EDCECD-A53F-2645-97B7-45A73EC0A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10" name="Rektangel 2">
            <a:extLst>
              <a:ext uri="{FF2B5EF4-FFF2-40B4-BE49-F238E27FC236}">
                <a16:creationId xmlns:a16="http://schemas.microsoft.com/office/drawing/2014/main" id="{5EA01DBB-6763-8B49-8D7A-51A30C118D29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0465E161-D6C8-CE40-80C0-301BFB682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5E9EA6EC-E28E-CD41-8685-F6762D241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15B4A6-D08E-A042-B618-42DCBA3473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2" name="Bildobjekt 11" descr="Lund University's logotype.">
            <a:extLst>
              <a:ext uri="{FF2B5EF4-FFF2-40B4-BE49-F238E27FC236}">
                <a16:creationId xmlns:a16="http://schemas.microsoft.com/office/drawing/2014/main" id="{E410E6E8-625C-C943-9C79-23C544111B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126C620-A434-6F44-8C7F-63061A79B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t" anchorCtr="0">
            <a:no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9CF2729D-ECD9-C649-B375-DDA663FEE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4283877A-7310-1244-AD34-A2BC6E7F7EC5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BB796774-9AC9-EF4E-8A3C-00D83E5A5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10F14E-9B82-AD45-A9ED-99611D37C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2" name="Bildobjekt 11" descr="Lund University's logotype.">
            <a:extLst>
              <a:ext uri="{FF2B5EF4-FFF2-40B4-BE49-F238E27FC236}">
                <a16:creationId xmlns:a16="http://schemas.microsoft.com/office/drawing/2014/main" id="{80324412-E3A2-184A-A9D3-85845206B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323BAD4B-C876-A947-B84B-70BE804F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441749B1-2509-2A41-B7FC-7CEED5642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09784B7-2B3F-1A4D-9027-EAC271866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0" name="Bildobjekt 9" descr="Lund University's logotype.">
            <a:extLst>
              <a:ext uri="{FF2B5EF4-FFF2-40B4-BE49-F238E27FC236}">
                <a16:creationId xmlns:a16="http://schemas.microsoft.com/office/drawing/2014/main" id="{7B3B0A48-DA8E-0A46-AD4C-1F9B93F95B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B620808-FCD6-A847-A7FA-4CEA2CC82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en-GB" noProof="0"/>
              <a:t>Title slide for longer headline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382D092-2985-8E41-B909-155C77E15CCE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867F76BB-3A62-0A4A-BB95-F999DE2F2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Name, affiliation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  <p:pic>
        <p:nvPicPr>
          <p:cNvPr id="10" name="Bildobjekt 9" descr="Lund University's logotype.">
            <a:extLst>
              <a:ext uri="{FF2B5EF4-FFF2-40B4-BE49-F238E27FC236}">
                <a16:creationId xmlns:a16="http://schemas.microsoft.com/office/drawing/2014/main" id="{C291FB68-43F3-4C41-9352-9D3112B5C4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en-GB" noProof="0" dirty="0"/>
              <a:t>Drag an image here or click the icon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135484C-500B-9E4C-B6F0-E6CD5D0A1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here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53202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en-GB" noProof="0" dirty="0"/>
              <a:t>Drag an image here or click the icon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7" y="4651200"/>
            <a:ext cx="11807825" cy="1613428"/>
          </a:xfrm>
          <a:solidFill>
            <a:schemeClr val="tx1">
              <a:alpha val="50000"/>
            </a:schemeClr>
          </a:solidFill>
          <a:effectLst/>
        </p:spPr>
        <p:txBody>
          <a:bodyPr lIns="360000" tIns="108000" rIns="360000" bIns="612000" anchor="b">
            <a:spAutoFit/>
          </a:bodyPr>
          <a:lstStyle>
            <a:lvl1pPr algn="ctr">
              <a:defRPr sz="6400" cap="all" spc="100" baseline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GB" noProof="0" dirty="0"/>
              <a:t>Add a 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2087" y="5587200"/>
            <a:ext cx="11807825" cy="502445"/>
          </a:xfrm>
          <a:effectLst/>
        </p:spPr>
        <p:txBody>
          <a:bodyPr wrap="square" lIns="360000" rIns="360000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text here or make the grey box smaller</a:t>
            </a:r>
          </a:p>
        </p:txBody>
      </p:sp>
    </p:spTree>
    <p:extLst>
      <p:ext uri="{BB962C8B-B14F-4D97-AF65-F5344CB8AC3E}">
        <p14:creationId xmlns:p14="http://schemas.microsoft.com/office/powerpoint/2010/main" val="243834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 noProof="0"/>
              <a:t>Add a 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  <a:p>
            <a:pPr lvl="5"/>
            <a:r>
              <a:rPr lang="en-GB" noProof="0" dirty="0"/>
              <a:t>Text level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4B0D899-AB4F-EC44-8583-90CB6DEB1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r>
              <a:rPr lang="en-GB" noProof="0" dirty="0"/>
              <a:t>Headline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  <a:p>
            <a:pPr lvl="5"/>
            <a:r>
              <a:rPr lang="en-GB" noProof="0" dirty="0"/>
              <a:t>Text level 6</a:t>
            </a:r>
          </a:p>
        </p:txBody>
      </p:sp>
    </p:spTree>
    <p:extLst>
      <p:ext uri="{BB962C8B-B14F-4D97-AF65-F5344CB8AC3E}">
        <p14:creationId xmlns:p14="http://schemas.microsoft.com/office/powerpoint/2010/main" val="3151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69" r:id="rId10"/>
    <p:sldLayoutId id="2147483667" r:id="rId11"/>
    <p:sldLayoutId id="2147483670" r:id="rId12"/>
    <p:sldLayoutId id="2147483673" r:id="rId13"/>
    <p:sldLayoutId id="2147483675" r:id="rId14"/>
    <p:sldLayoutId id="2147483674" r:id="rId15"/>
    <p:sldLayoutId id="2147483657" r:id="rId16"/>
    <p:sldLayoutId id="2147483658" r:id="rId17"/>
    <p:sldLayoutId id="2147483651" r:id="rId18"/>
    <p:sldLayoutId id="2147483671" r:id="rId19"/>
    <p:sldLayoutId id="2147483659" r:id="rId20"/>
    <p:sldLayoutId id="2147483660" r:id="rId21"/>
    <p:sldLayoutId id="2147483672" r:id="rId22"/>
    <p:sldLayoutId id="214748366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92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80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68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56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2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38.png"/><Relationship Id="rId7" Type="http://schemas.openxmlformats.org/officeDocument/2006/relationships/image" Target="../media/image250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0.pn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0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tiff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tiff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tiff"/><Relationship Id="rId19" Type="http://schemas.openxmlformats.org/officeDocument/2006/relationships/image" Target="../media/image25.jpeg"/><Relationship Id="rId4" Type="http://schemas.openxmlformats.org/officeDocument/2006/relationships/image" Target="../media/image10.tiff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709F87-D0F8-9823-399F-C0F7E85C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600" noProof="1"/>
              <a:t>Plasma density shaping for beam control and brilliant X-rays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3D80D4-E603-6AF5-EC96-14EA0F1B6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noProof="1"/>
              <a:t>Olle Lundh, Lund University, Sweden</a:t>
            </a:r>
          </a:p>
          <a:p>
            <a:r>
              <a:rPr lang="en-US" noProof="1"/>
              <a:t>Laser Plasma Accelerator Workshop April 14-18, 2025</a:t>
            </a:r>
          </a:p>
        </p:txBody>
      </p:sp>
    </p:spTree>
    <p:extLst>
      <p:ext uri="{BB962C8B-B14F-4D97-AF65-F5344CB8AC3E}">
        <p14:creationId xmlns:p14="http://schemas.microsoft.com/office/powerpoint/2010/main" val="319215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556EA-D226-39A1-4C1C-A5016F51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1F3F-53B4-66E5-014A-B6519F06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Divergence reduction – Plasma lens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54007E-EAA5-3601-8DB5-37ECC5899D0B}"/>
              </a:ext>
            </a:extLst>
          </p:cNvPr>
          <p:cNvGrpSpPr/>
          <p:nvPr/>
        </p:nvGrpSpPr>
        <p:grpSpPr>
          <a:xfrm>
            <a:off x="3116166" y="3234193"/>
            <a:ext cx="5959669" cy="1527790"/>
            <a:chOff x="700331" y="2649694"/>
            <a:chExt cx="5959669" cy="1527790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5A681DED-4301-EF10-ED91-FC19471B0C2E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2"/>
            <a:stretch>
              <a:fillRect/>
            </a:stretch>
          </p:blipFill>
          <p:spPr>
            <a:xfrm>
              <a:off x="900000" y="2649695"/>
              <a:ext cx="5760000" cy="11094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03BEB1-2C3F-4557-8087-7CAEF521B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331" y="2649694"/>
              <a:ext cx="200161" cy="11094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D7AD1B-5727-636C-A2B9-1F6A38E5E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00" y="3792335"/>
              <a:ext cx="5760000" cy="38514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E6E86D-7D89-AF29-BB40-B826388B9C88}"/>
              </a:ext>
            </a:extLst>
          </p:cNvPr>
          <p:cNvGrpSpPr/>
          <p:nvPr/>
        </p:nvGrpSpPr>
        <p:grpSpPr>
          <a:xfrm>
            <a:off x="3116166" y="1328084"/>
            <a:ext cx="5959669" cy="1521658"/>
            <a:chOff x="700331" y="1569693"/>
            <a:chExt cx="5959669" cy="15216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371117-BD94-547B-B619-5535577A7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996" y="1569695"/>
              <a:ext cx="5760000" cy="11094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17ACE7-21AD-D704-5B91-DC498045A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331" y="1569693"/>
              <a:ext cx="200161" cy="11094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FA03C4-AF49-3FD7-85EF-E31178C6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00" y="2706202"/>
              <a:ext cx="5760000" cy="38514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23CDE3-54E8-1F84-1FC1-1CE3B80DBFE4}"/>
              </a:ext>
            </a:extLst>
          </p:cNvPr>
          <p:cNvSpPr txBox="1"/>
          <p:nvPr/>
        </p:nvSpPr>
        <p:spPr>
          <a:xfrm>
            <a:off x="996593" y="1438382"/>
            <a:ext cx="143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Typical beam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One gas jet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2CD69-2569-DD97-AF33-254D5819BEF3}"/>
              </a:ext>
            </a:extLst>
          </p:cNvPr>
          <p:cNvSpPr txBox="1"/>
          <p:nvPr/>
        </p:nvSpPr>
        <p:spPr>
          <a:xfrm>
            <a:off x="958921" y="3465758"/>
            <a:ext cx="142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Energy boost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Two gas jets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0D0FBE-AB73-4F2D-2BA7-BC01AD86951F}"/>
              </a:ext>
            </a:extLst>
          </p:cNvPr>
          <p:cNvGrpSpPr/>
          <p:nvPr/>
        </p:nvGrpSpPr>
        <p:grpSpPr>
          <a:xfrm>
            <a:off x="9522754" y="1645596"/>
            <a:ext cx="540000" cy="791950"/>
            <a:chOff x="9522754" y="1645596"/>
            <a:chExt cx="540000" cy="791950"/>
          </a:xfrm>
          <a:solidFill>
            <a:srgbClr val="8F8AF7"/>
          </a:solidFill>
        </p:grpSpPr>
        <p:sp>
          <p:nvSpPr>
            <p:cNvPr id="20" name="Trapezium 19">
              <a:extLst>
                <a:ext uri="{FF2B5EF4-FFF2-40B4-BE49-F238E27FC236}">
                  <a16:creationId xmlns:a16="http://schemas.microsoft.com/office/drawing/2014/main" id="{FB109AFB-C2BB-FABC-F6BF-5291B48A33AD}"/>
                </a:ext>
              </a:extLst>
            </p:cNvPr>
            <p:cNvSpPr/>
            <p:nvPr/>
          </p:nvSpPr>
          <p:spPr>
            <a:xfrm>
              <a:off x="9522754" y="1897546"/>
              <a:ext cx="540000" cy="540000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02F7E3F-B087-A813-9B31-2BC28A8C8423}"/>
                </a:ext>
              </a:extLst>
            </p:cNvPr>
            <p:cNvSpPr/>
            <p:nvPr/>
          </p:nvSpPr>
          <p:spPr>
            <a:xfrm flipH="1">
              <a:off x="9656281" y="1645596"/>
              <a:ext cx="36000" cy="252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rapezium 24">
            <a:extLst>
              <a:ext uri="{FF2B5EF4-FFF2-40B4-BE49-F238E27FC236}">
                <a16:creationId xmlns:a16="http://schemas.microsoft.com/office/drawing/2014/main" id="{F103ADAB-F5C0-A32F-9A00-B42884C73E05}"/>
              </a:ext>
            </a:extLst>
          </p:cNvPr>
          <p:cNvSpPr/>
          <p:nvPr/>
        </p:nvSpPr>
        <p:spPr>
          <a:xfrm>
            <a:off x="10070911" y="2927878"/>
            <a:ext cx="360000" cy="1440000"/>
          </a:xfrm>
          <a:prstGeom prst="trapezoid">
            <a:avLst/>
          </a:prstGeom>
          <a:solidFill>
            <a:srgbClr val="8F8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C94D08-45E7-78CA-049A-6D7A32A8CD0A}"/>
              </a:ext>
            </a:extLst>
          </p:cNvPr>
          <p:cNvGrpSpPr/>
          <p:nvPr/>
        </p:nvGrpSpPr>
        <p:grpSpPr>
          <a:xfrm>
            <a:off x="9522754" y="3575928"/>
            <a:ext cx="540000" cy="791950"/>
            <a:chOff x="9522754" y="1645596"/>
            <a:chExt cx="540000" cy="791950"/>
          </a:xfrm>
        </p:grpSpPr>
        <p:sp>
          <p:nvSpPr>
            <p:cNvPr id="27" name="Trapezium 26">
              <a:extLst>
                <a:ext uri="{FF2B5EF4-FFF2-40B4-BE49-F238E27FC236}">
                  <a16:creationId xmlns:a16="http://schemas.microsoft.com/office/drawing/2014/main" id="{26C43B7B-E6F2-8EE7-A41B-6340A3D23B30}"/>
                </a:ext>
              </a:extLst>
            </p:cNvPr>
            <p:cNvSpPr/>
            <p:nvPr/>
          </p:nvSpPr>
          <p:spPr>
            <a:xfrm>
              <a:off x="9522754" y="1897546"/>
              <a:ext cx="540000" cy="540000"/>
            </a:xfrm>
            <a:prstGeom prst="trapezoid">
              <a:avLst/>
            </a:prstGeom>
            <a:solidFill>
              <a:srgbClr val="8F8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AA705BCB-5BDA-CF78-386F-4AD89057182E}"/>
                </a:ext>
              </a:extLst>
            </p:cNvPr>
            <p:cNvSpPr/>
            <p:nvPr/>
          </p:nvSpPr>
          <p:spPr>
            <a:xfrm flipH="1">
              <a:off x="9656281" y="1645596"/>
              <a:ext cx="36000" cy="252000"/>
            </a:xfrm>
            <a:prstGeom prst="rtTriangle">
              <a:avLst/>
            </a:prstGeom>
            <a:solidFill>
              <a:srgbClr val="8F8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CD571-57D6-8AAA-9E69-F91A97BE535F}"/>
                  </a:ext>
                </a:extLst>
              </p:cNvPr>
              <p:cNvSpPr txBox="1"/>
              <p:nvPr/>
            </p:nvSpPr>
            <p:spPr>
              <a:xfrm>
                <a:off x="3678403" y="3264902"/>
                <a:ext cx="1550361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=3⋅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18</m:t>
                          </m:r>
                        </m:sup>
                      </m:sSup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 sz="12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sv-SE" sz="1200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=14⋅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18</m:t>
                          </m:r>
                        </m:sup>
                      </m:sSup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 sz="12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v-SE" sz="12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=2.7 </m:t>
                      </m:r>
                      <m:r>
                        <m:rPr>
                          <m:sty m:val="p"/>
                        </m:rPr>
                        <a:rPr lang="sv-SE" sz="12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mm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CD571-57D6-8AAA-9E69-F91A97BE5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403" y="3264902"/>
                <a:ext cx="1550361" cy="646331"/>
              </a:xfrm>
              <a:prstGeom prst="rect">
                <a:avLst/>
              </a:prstGeom>
              <a:blipFill>
                <a:blip r:embed="rId6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54F54409-2F7F-A5F8-87CC-4003A76BB716}"/>
              </a:ext>
            </a:extLst>
          </p:cNvPr>
          <p:cNvSpPr txBox="1"/>
          <p:nvPr/>
        </p:nvSpPr>
        <p:spPr>
          <a:xfrm>
            <a:off x="10035948" y="4121657"/>
            <a:ext cx="429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68F57A-7350-141C-DBB3-92023A69DC46}"/>
              </a:ext>
            </a:extLst>
          </p:cNvPr>
          <p:cNvSpPr txBox="1"/>
          <p:nvPr/>
        </p:nvSpPr>
        <p:spPr>
          <a:xfrm>
            <a:off x="9577791" y="4121657"/>
            <a:ext cx="429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FD675B-5AA2-012C-E6E1-2D00B3568522}"/>
              </a:ext>
            </a:extLst>
          </p:cNvPr>
          <p:cNvSpPr txBox="1"/>
          <p:nvPr/>
        </p:nvSpPr>
        <p:spPr>
          <a:xfrm>
            <a:off x="9576308" y="2213775"/>
            <a:ext cx="429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155246-5755-44CD-C8E4-87C516464F0C}"/>
                  </a:ext>
                </a:extLst>
              </p:cNvPr>
              <p:cNvSpPr txBox="1"/>
              <p:nvPr/>
            </p:nvSpPr>
            <p:spPr>
              <a:xfrm>
                <a:off x="3722679" y="1328084"/>
                <a:ext cx="1461810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=3⋅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18</m:t>
                          </m:r>
                        </m:sup>
                      </m:sSup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 sz="12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155246-5755-44CD-C8E4-87C516464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679" y="1328084"/>
                <a:ext cx="1461810" cy="276999"/>
              </a:xfrm>
              <a:prstGeom prst="rect">
                <a:avLst/>
              </a:prstGeom>
              <a:blipFill>
                <a:blip r:embed="rId7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31CE80E-E313-843D-EF03-E598A39C5587}"/>
                  </a:ext>
                </a:extLst>
              </p:cNvPr>
              <p:cNvSpPr txBox="1"/>
              <p:nvPr/>
            </p:nvSpPr>
            <p:spPr>
              <a:xfrm>
                <a:off x="7674983" y="1345285"/>
                <a:ext cx="1369670" cy="2912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𝑝𝑒𝑎𝑘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=104 </m:t>
                      </m:r>
                      <m:r>
                        <m:rPr>
                          <m:sty m:val="p"/>
                        </m:rPr>
                        <a:rPr lang="sv-SE" sz="12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31CE80E-E313-843D-EF03-E598A39C5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983" y="1345285"/>
                <a:ext cx="1369670" cy="291298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E1B0F7-4354-434B-C2C2-6F83A17C907D}"/>
                  </a:ext>
                </a:extLst>
              </p:cNvPr>
              <p:cNvSpPr txBox="1"/>
              <p:nvPr/>
            </p:nvSpPr>
            <p:spPr>
              <a:xfrm>
                <a:off x="7672913" y="3264902"/>
                <a:ext cx="1369670" cy="2912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𝑝𝑒𝑎𝑘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=126 </m:t>
                      </m:r>
                      <m:r>
                        <m:rPr>
                          <m:sty m:val="p"/>
                        </m:rPr>
                        <a:rPr lang="sv-SE" sz="12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E1B0F7-4354-434B-C2C2-6F83A17C9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913" y="3264902"/>
                <a:ext cx="1369670" cy="291298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5E16FBF-A712-4C40-2468-3E2083C094B6}"/>
              </a:ext>
            </a:extLst>
          </p:cNvPr>
          <p:cNvGrpSpPr/>
          <p:nvPr/>
        </p:nvGrpSpPr>
        <p:grpSpPr>
          <a:xfrm>
            <a:off x="933050" y="4789436"/>
            <a:ext cx="9861514" cy="1879650"/>
            <a:chOff x="933050" y="4789436"/>
            <a:chExt cx="9861514" cy="18796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5FE7D6-76B2-84B0-8A81-ECF8005AC748}"/>
                </a:ext>
              </a:extLst>
            </p:cNvPr>
            <p:cNvGrpSpPr/>
            <p:nvPr/>
          </p:nvGrpSpPr>
          <p:grpSpPr>
            <a:xfrm>
              <a:off x="3116168" y="5146433"/>
              <a:ext cx="5959665" cy="1522653"/>
              <a:chOff x="700331" y="3729693"/>
              <a:chExt cx="5959665" cy="152265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9304157-9D26-09AD-A1D7-3BFF1167A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9996" y="3729695"/>
                <a:ext cx="5760000" cy="110946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E99EDD1-D70B-0695-1090-2E7BEA372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996" y="4867197"/>
                <a:ext cx="5760000" cy="38514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755A175-D84B-F52D-97ED-D618F4EAA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331" y="3729693"/>
                <a:ext cx="200161" cy="1109462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A1DC4B-6C55-6A96-B4F0-501ECEF28815}"/>
                </a:ext>
              </a:extLst>
            </p:cNvPr>
            <p:cNvSpPr txBox="1"/>
            <p:nvPr/>
          </p:nvSpPr>
          <p:spPr>
            <a:xfrm>
              <a:off x="933050" y="5377998"/>
              <a:ext cx="1577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Beam focusing</a:t>
              </a:r>
            </a:p>
            <a:p>
              <a:pPr algn="ctr"/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Two gas jets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D0E43A-9382-84BB-5D4D-DD6DE76A518D}"/>
                    </a:ext>
                  </a:extLst>
                </p:cNvPr>
                <p:cNvSpPr txBox="1"/>
                <p:nvPr/>
              </p:nvSpPr>
              <p:spPr>
                <a:xfrm>
                  <a:off x="7672913" y="5163059"/>
                  <a:ext cx="1369670" cy="2912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𝑝𝑒𝑎𝑘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=106 </m:t>
                        </m:r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MeV</m:t>
                        </m:r>
                      </m:oMath>
                    </m:oMathPara>
                  </a14:m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D0E43A-9382-84BB-5D4D-DD6DE76A5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2913" y="5163059"/>
                  <a:ext cx="1369670" cy="291298"/>
                </a:xfrm>
                <a:prstGeom prst="rect">
                  <a:avLst/>
                </a:prstGeom>
                <a:blipFill>
                  <a:blip r:embed="rId11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rapezium 15">
              <a:extLst>
                <a:ext uri="{FF2B5EF4-FFF2-40B4-BE49-F238E27FC236}">
                  <a16:creationId xmlns:a16="http://schemas.microsoft.com/office/drawing/2014/main" id="{EBE41A17-38E5-34F9-9681-892EF8D1AB4B}"/>
                </a:ext>
              </a:extLst>
            </p:cNvPr>
            <p:cNvSpPr/>
            <p:nvPr/>
          </p:nvSpPr>
          <p:spPr>
            <a:xfrm>
              <a:off x="10399601" y="4789436"/>
              <a:ext cx="360000" cy="1440000"/>
            </a:xfrm>
            <a:prstGeom prst="trapezoid">
              <a:avLst/>
            </a:prstGeom>
            <a:solidFill>
              <a:srgbClr val="8F8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791A61-CC5B-7122-DBB1-0D88CCACBDBE}"/>
                </a:ext>
              </a:extLst>
            </p:cNvPr>
            <p:cNvGrpSpPr/>
            <p:nvPr/>
          </p:nvGrpSpPr>
          <p:grpSpPr>
            <a:xfrm>
              <a:off x="9557717" y="5437486"/>
              <a:ext cx="540000" cy="791950"/>
              <a:chOff x="9522754" y="1645596"/>
              <a:chExt cx="540000" cy="791950"/>
            </a:xfrm>
          </p:grpSpPr>
          <p:sp>
            <p:nvSpPr>
              <p:cNvPr id="22" name="Trapezium 21">
                <a:extLst>
                  <a:ext uri="{FF2B5EF4-FFF2-40B4-BE49-F238E27FC236}">
                    <a16:creationId xmlns:a16="http://schemas.microsoft.com/office/drawing/2014/main" id="{2BF2621C-7D65-1C3D-5E57-A21D7B83CF19}"/>
                  </a:ext>
                </a:extLst>
              </p:cNvPr>
              <p:cNvSpPr/>
              <p:nvPr/>
            </p:nvSpPr>
            <p:spPr>
              <a:xfrm>
                <a:off x="9522754" y="1897546"/>
                <a:ext cx="540000" cy="540000"/>
              </a:xfrm>
              <a:prstGeom prst="trapezoid">
                <a:avLst/>
              </a:prstGeom>
              <a:solidFill>
                <a:srgbClr val="8F8A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7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FE8737D6-049B-ED63-89A4-6C51F292DF20}"/>
                  </a:ext>
                </a:extLst>
              </p:cNvPr>
              <p:cNvSpPr/>
              <p:nvPr/>
            </p:nvSpPr>
            <p:spPr>
              <a:xfrm flipH="1">
                <a:off x="9656281" y="1645596"/>
                <a:ext cx="36000" cy="252000"/>
              </a:xfrm>
              <a:prstGeom prst="rtTriangle">
                <a:avLst/>
              </a:prstGeom>
              <a:solidFill>
                <a:srgbClr val="8F8A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DEF74B-29C5-8727-E4DF-B13D38AE5A00}"/>
                </a:ext>
              </a:extLst>
            </p:cNvPr>
            <p:cNvSpPr txBox="1"/>
            <p:nvPr/>
          </p:nvSpPr>
          <p:spPr>
            <a:xfrm>
              <a:off x="10364638" y="5983215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Jet 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7C4251-F8F0-BF83-DA7F-E5A891143B56}"/>
                </a:ext>
              </a:extLst>
            </p:cNvPr>
            <p:cNvSpPr txBox="1"/>
            <p:nvPr/>
          </p:nvSpPr>
          <p:spPr>
            <a:xfrm>
              <a:off x="9612754" y="5983215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Jet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5E58123-8989-462A-8C21-5E8F5C50E191}"/>
                    </a:ext>
                  </a:extLst>
                </p:cNvPr>
                <p:cNvSpPr txBox="1"/>
                <p:nvPr/>
              </p:nvSpPr>
              <p:spPr>
                <a:xfrm>
                  <a:off x="3667996" y="5165059"/>
                  <a:ext cx="1550361" cy="64633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=3⋅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18</m:t>
                            </m:r>
                          </m:sup>
                        </m:sSup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v-SE" sz="1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sv-SE" sz="1200" b="0" i="1" dirty="0"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=14⋅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18</m:t>
                            </m:r>
                          </m:sup>
                        </m:sSup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v-SE" sz="1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=4.7 </m:t>
                        </m:r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mm</m:t>
                        </m:r>
                      </m:oMath>
                    </m:oMathPara>
                  </a14:m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5E58123-8989-462A-8C21-5E8F5C50E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7996" y="5165059"/>
                  <a:ext cx="1550361" cy="646331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67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C40A-99D2-FABD-73A9-562F7F24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Overdense</a:t>
            </a:r>
            <a:r>
              <a:rPr lang="en-US" dirty="0"/>
              <a:t> plasma lens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F31BB-1F55-75EB-56F5-6985E2A9E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0000" y="3951890"/>
                <a:ext cx="10440000" cy="271719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Laser pulse diffracts – ionizes Jet 2 – drives weak wake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sv-S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v-S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sv-SE" i="1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US" dirty="0"/>
                  <a:t>) </a:t>
                </a:r>
              </a:p>
              <a:p>
                <a:r>
                  <a:rPr lang="en-US" dirty="0"/>
                  <a:t>In vacuum: space charge repulsion cancelled by attractive force of the self-magnetic field</a:t>
                </a:r>
              </a:p>
              <a:p>
                <a:r>
                  <a:rPr lang="en-US" dirty="0" err="1"/>
                  <a:t>Overdense</a:t>
                </a:r>
                <a:r>
                  <a:rPr lang="en-US" dirty="0"/>
                  <a:t> plasma lens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sv-SE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v-SE" b="0" dirty="0"/>
                  <a:t>):</a:t>
                </a:r>
                <a:r>
                  <a:rPr lang="en-US" dirty="0"/>
                  <a:t> neutralizes space-charge → magnetic focusing remains</a:t>
                </a:r>
              </a:p>
              <a:p>
                <a:r>
                  <a:rPr lang="en-US" dirty="0"/>
                  <a:t>Focusing strength scales with bunch charge and bunch radius: </a:t>
                </a:r>
                <a:endParaRPr lang="sv-S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v-S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v-S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sv-SE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sv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F31BB-1F55-75EB-56F5-6985E2A9E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0000" y="3951890"/>
                <a:ext cx="10440000" cy="2717198"/>
              </a:xfrm>
              <a:blipFill>
                <a:blip r:embed="rId2"/>
                <a:stretch>
                  <a:fillRect l="-1582" t="-3256" r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DCAA2F9-F605-D5C2-A60E-DD38A221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66" y="1259998"/>
            <a:ext cx="3902779" cy="2502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7A71C-F660-7D78-A346-7EE80EC3B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66" y="1259998"/>
            <a:ext cx="6192934" cy="2502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6D97F-4A4A-BF93-A8AA-92F68A263200}"/>
              </a:ext>
            </a:extLst>
          </p:cNvPr>
          <p:cNvSpPr txBox="1"/>
          <p:nvPr/>
        </p:nvSpPr>
        <p:spPr>
          <a:xfrm>
            <a:off x="7810095" y="6273225"/>
            <a:ext cx="4381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Kuschel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Phys Rev AB 2016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Katsouleas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Dawson &amp; Fedele, Phys Rev A 1990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4A938-EC2F-4087-8FAE-833CC796BF24}"/>
                  </a:ext>
                </a:extLst>
              </p:cNvPr>
              <p:cNvSpPr txBox="1"/>
              <p:nvPr/>
            </p:nvSpPr>
            <p:spPr>
              <a:xfrm>
                <a:off x="7070797" y="384960"/>
                <a:ext cx="3400557" cy="64633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pC</m:t>
                      </m:r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0" i="0" smtClean="0">
                              <a:latin typeface="Cambria Math" panose="02040503050406030204" pitchFamily="18" charset="0"/>
                            </a:rPr>
                            <m:t> 5 </m:t>
                          </m:r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mrad</m:t>
                          </m:r>
                          <m:r>
                            <a:rPr lang="sv-S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=2 µ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sv-SE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sv-S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sv-SE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v-SE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sv-SE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4A938-EC2F-4087-8FAE-833CC796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97" y="384960"/>
                <a:ext cx="3400557" cy="646331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73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F2AC-B566-831D-50BF-1C7D8FCF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lensing – Divergence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FE74C-903F-E86C-C9CB-D1986D3E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259" y="1809000"/>
            <a:ext cx="4226741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6B9BC-D82B-255E-8EB0-E887B192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07" y="1829782"/>
            <a:ext cx="4226741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2B1B4-C149-B281-A5E2-59B1BF54A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1829782"/>
            <a:ext cx="416156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34CE4-3A6F-242B-2064-39D0D885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03" y="1809000"/>
            <a:ext cx="416156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F26F3-DF89-5755-A27B-D76EFDF5AB53}"/>
              </a:ext>
            </a:extLst>
          </p:cNvPr>
          <p:cNvSpPr txBox="1"/>
          <p:nvPr/>
        </p:nvSpPr>
        <p:spPr>
          <a:xfrm>
            <a:off x="2510220" y="1444516"/>
            <a:ext cx="19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Jet separation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411D3-DC6F-F096-F0C4-B62C8AD69E9E}"/>
              </a:ext>
            </a:extLst>
          </p:cNvPr>
          <p:cNvSpPr txBox="1"/>
          <p:nvPr/>
        </p:nvSpPr>
        <p:spPr>
          <a:xfrm>
            <a:off x="7708227" y="1444516"/>
            <a:ext cx="294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Plasma density (jet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63CDC8-94C8-B938-CC3E-5626412EB38B}"/>
                  </a:ext>
                </a:extLst>
              </p:cNvPr>
              <p:cNvSpPr txBox="1"/>
              <p:nvPr/>
            </p:nvSpPr>
            <p:spPr>
              <a:xfrm>
                <a:off x="5049790" y="5803480"/>
                <a:ext cx="2092420" cy="762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v-SE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sv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v-S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sv-SE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sv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sv-S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sv-SE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63CDC8-94C8-B938-CC3E-5626412E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90" y="5803480"/>
                <a:ext cx="2092420" cy="76213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7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E9ED-9A92-560C-4CB1-A87AD3B3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Monte-Carlo 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D7CB9-B5E6-FC82-CCDE-96009CBD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269086"/>
            <a:ext cx="3005593" cy="5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7ED7F5-F466-F929-CD0C-2EBFC0F709DA}"/>
              </a:ext>
            </a:extLst>
          </p:cNvPr>
          <p:cNvSpPr txBox="1"/>
          <p:nvPr/>
        </p:nvSpPr>
        <p:spPr>
          <a:xfrm>
            <a:off x="1307994" y="1252152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Propagation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DAE931-EE1E-456C-D5B8-F48208ED025E}"/>
              </a:ext>
            </a:extLst>
          </p:cNvPr>
          <p:cNvGrpSpPr/>
          <p:nvPr/>
        </p:nvGrpSpPr>
        <p:grpSpPr>
          <a:xfrm>
            <a:off x="4593204" y="1252152"/>
            <a:ext cx="3005593" cy="5416934"/>
            <a:chOff x="4593204" y="1252152"/>
            <a:chExt cx="3005593" cy="54169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4445D6-0CC7-2184-2670-D9C595C8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3204" y="1269086"/>
              <a:ext cx="3005593" cy="54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4F1990-E376-71CF-6522-1473E5DF0947}"/>
                </a:ext>
              </a:extLst>
            </p:cNvPr>
            <p:cNvSpPr txBox="1"/>
            <p:nvPr/>
          </p:nvSpPr>
          <p:spPr>
            <a:xfrm>
              <a:off x="4951154" y="1252152"/>
              <a:ext cx="1168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Deflection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E6ED9E-0903-9A49-5305-164C2B856057}"/>
              </a:ext>
            </a:extLst>
          </p:cNvPr>
          <p:cNvGrpSpPr/>
          <p:nvPr/>
        </p:nvGrpSpPr>
        <p:grpSpPr>
          <a:xfrm>
            <a:off x="8334407" y="1252152"/>
            <a:ext cx="3005593" cy="5416934"/>
            <a:chOff x="8334407" y="1252152"/>
            <a:chExt cx="3005593" cy="54169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71D130-478C-6B0B-8280-07B54C55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4407" y="1269086"/>
              <a:ext cx="3005593" cy="54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E04B1D-B997-A369-0DC2-5531E33E30A0}"/>
                </a:ext>
              </a:extLst>
            </p:cNvPr>
            <p:cNvSpPr txBox="1"/>
            <p:nvPr/>
          </p:nvSpPr>
          <p:spPr>
            <a:xfrm>
              <a:off x="8703657" y="1252152"/>
              <a:ext cx="1010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Focusing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819254-FFBE-E606-F320-9AE85940BDA9}"/>
                  </a:ext>
                </a:extLst>
              </p:cNvPr>
              <p:cNvSpPr txBox="1"/>
              <p:nvPr/>
            </p:nvSpPr>
            <p:spPr>
              <a:xfrm>
                <a:off x="7070797" y="384960"/>
                <a:ext cx="3400557" cy="64633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pC</m:t>
                      </m:r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0" i="0" smtClean="0">
                              <a:latin typeface="Cambria Math" panose="02040503050406030204" pitchFamily="18" charset="0"/>
                            </a:rPr>
                            <m:t> 5 </m:t>
                          </m:r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mrad</m:t>
                          </m:r>
                          <m:r>
                            <a:rPr lang="sv-S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v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=2 µ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sv-SE" b="0" i="0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sv-SE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sv-SE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sv-S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sv-SE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sv-SE" i="1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sv-SE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v-SE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sv-SE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819254-FFBE-E606-F320-9AE85940B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97" y="384960"/>
                <a:ext cx="3400557" cy="646331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8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285A-37D0-7E1E-DB01-89907C82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chromaticity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A2A18-161D-11EB-1DD2-B4C6BDBFBB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0000" y="1260000"/>
                <a:ext cx="10440000" cy="54090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i="1" dirty="0"/>
                  <a:t>Increased jet separation</a:t>
                </a:r>
              </a:p>
              <a:p>
                <a:pPr marL="0" indent="0">
                  <a:buNone/>
                </a:pPr>
                <a:r>
                  <a:rPr lang="en-US" i="1" dirty="0"/>
                  <a:t>→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i="1" dirty="0"/>
                  <a:t> at jet 2 </a:t>
                </a:r>
              </a:p>
              <a:p>
                <a:pPr marL="0" indent="0">
                  <a:buNone/>
                </a:pPr>
                <a:r>
                  <a:rPr lang="en-US" i="1" dirty="0"/>
                  <a:t>→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</a:p>
              <a:p>
                <a:pPr marL="0" indent="0">
                  <a:buNone/>
                </a:pPr>
                <a:r>
                  <a:rPr lang="en-US" i="1" dirty="0"/>
                  <a:t>→ </a:t>
                </a:r>
                <a:r>
                  <a:rPr lang="en-US" b="1" i="1" dirty="0"/>
                  <a:t>Focusing lower energies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A2A18-161D-11EB-1DD2-B4C6BDBFB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0000" y="1260000"/>
                <a:ext cx="10440000" cy="5409087"/>
              </a:xfrm>
              <a:blipFill>
                <a:blip r:embed="rId2"/>
                <a:stretch>
                  <a:fillRect l="-1825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35B2129-6B75-05AB-1AE4-AADBFFC6ACD3}"/>
              </a:ext>
            </a:extLst>
          </p:cNvPr>
          <p:cNvGrpSpPr/>
          <p:nvPr/>
        </p:nvGrpSpPr>
        <p:grpSpPr>
          <a:xfrm>
            <a:off x="4766464" y="1208380"/>
            <a:ext cx="7055316" cy="5409087"/>
            <a:chOff x="2804607" y="1858637"/>
            <a:chExt cx="5910040" cy="4594764"/>
          </a:xfrm>
        </p:grpSpPr>
        <p:pic>
          <p:nvPicPr>
            <p:cNvPr id="4" name="Content Placeholder 4" descr="A diagram of a number of colors&#10;&#10;AI-generated content may be incorrect.">
              <a:extLst>
                <a:ext uri="{FF2B5EF4-FFF2-40B4-BE49-F238E27FC236}">
                  <a16:creationId xmlns:a16="http://schemas.microsoft.com/office/drawing/2014/main" id="{6F2A5778-DE79-36EC-7345-BD0144C0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98" t="7567" b="7480"/>
            <a:stretch/>
          </p:blipFill>
          <p:spPr>
            <a:xfrm>
              <a:off x="2804607" y="1858637"/>
              <a:ext cx="5910040" cy="45947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3FBF884-2AC0-B363-6A3F-0F3447AD54A3}"/>
                    </a:ext>
                  </a:extLst>
                </p:cNvPr>
                <p:cNvSpPr txBox="1"/>
                <p:nvPr/>
              </p:nvSpPr>
              <p:spPr>
                <a:xfrm rot="16200000">
                  <a:off x="7250050" y="4001291"/>
                  <a:ext cx="2621418" cy="3048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r>
                    <a:rPr lang="sv-SE" sz="16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ivergence</a:t>
                  </a:r>
                  <a:r>
                    <a:rPr lang="sv-SE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sv-SE" sz="16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reduction</a:t>
                  </a:r>
                  <a:r>
                    <a:rPr lang="sv-SE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sv-SE" sz="1600" b="1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sv-SE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sv-SE" sz="1600" b="1" i="1" smtClean="0">
                                  <a:latin typeface="Cambria Math" panose="02040503050406030204" pitchFamily="18" charset="0"/>
                                </a:rPr>
                                <m:t>𝑷𝑳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600" b="1" dirty="0"/>
                    <a:t>)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3FBF884-2AC0-B363-6A3F-0F3447AD54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250050" y="4001291"/>
                  <a:ext cx="2621418" cy="304802"/>
                </a:xfrm>
                <a:prstGeom prst="rect">
                  <a:avLst/>
                </a:prstGeom>
                <a:blipFill>
                  <a:blip r:embed="rId4"/>
                  <a:stretch>
                    <a:fillRect l="-100000" r="-156667" b="-1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3990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38D12D6-300D-F9B1-5AA7-F9F435F8A85F}"/>
              </a:ext>
            </a:extLst>
          </p:cNvPr>
          <p:cNvGrpSpPr/>
          <p:nvPr/>
        </p:nvGrpSpPr>
        <p:grpSpPr>
          <a:xfrm>
            <a:off x="6043587" y="1968941"/>
            <a:ext cx="6148413" cy="2893829"/>
            <a:chOff x="6043587" y="1968941"/>
            <a:chExt cx="6148413" cy="28938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872A34-2BC3-B6C9-5473-B632CDFE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7825666" y="496436"/>
              <a:ext cx="2584255" cy="61484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9ECBC5-9578-237D-3C21-6CCF55AD0CFD}"/>
                </a:ext>
              </a:extLst>
            </p:cNvPr>
            <p:cNvSpPr txBox="1"/>
            <p:nvPr/>
          </p:nvSpPr>
          <p:spPr>
            <a:xfrm>
              <a:off x="6361147" y="1968941"/>
              <a:ext cx="579143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400" b="1" dirty="0">
                  <a:solidFill>
                    <a:srgbClr val="C00000"/>
                  </a:solidFill>
                </a:rPr>
                <a:t>Jet 2 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24F01D-4033-8F3B-3E12-A5381614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55396" y="496437"/>
            <a:ext cx="2584254" cy="6148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695EE-1263-9505-6C70-9EC26C3ACFAB}"/>
              </a:ext>
            </a:extLst>
          </p:cNvPr>
          <p:cNvSpPr txBox="1"/>
          <p:nvPr/>
        </p:nvSpPr>
        <p:spPr>
          <a:xfrm>
            <a:off x="490876" y="1968942"/>
            <a:ext cx="579143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1400" b="1" dirty="0"/>
              <a:t>Jet 2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2EB94C-3AD5-2274-BCB3-16098DA4ADA6}"/>
                  </a:ext>
                </a:extLst>
              </p:cNvPr>
              <p:cNvSpPr txBox="1"/>
              <p:nvPr/>
            </p:nvSpPr>
            <p:spPr>
              <a:xfrm>
                <a:off x="490876" y="1260000"/>
                <a:ext cx="55370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i="1" dirty="0"/>
                  <a:t>22 </a:t>
                </a:r>
                <a:r>
                  <a:rPr lang="sv-SE" i="1" dirty="0" err="1"/>
                  <a:t>consecutive</a:t>
                </a:r>
                <a:r>
                  <a:rPr lang="sv-SE" i="1" dirty="0"/>
                  <a:t> </a:t>
                </a:r>
                <a:r>
                  <a:rPr lang="sv-SE" i="1" dirty="0" err="1"/>
                  <a:t>shots</a:t>
                </a:r>
                <a:r>
                  <a:rPr lang="sv-SE" i="1" dirty="0"/>
                  <a:t>, </a:t>
                </a:r>
                <a:r>
                  <a:rPr lang="sv-SE" i="1" dirty="0" err="1"/>
                  <a:t>with</a:t>
                </a:r>
                <a:r>
                  <a:rPr lang="sv-SE" i="1" dirty="0"/>
                  <a:t> Jet 2 on/off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v-SE" b="0" i="1" smtClean="0">
                        <a:latin typeface="Cambria Math" panose="02040503050406030204" pitchFamily="18" charset="0"/>
                      </a:rPr>
                      <m:t>=6⋅</m:t>
                    </m:r>
                    <m:sSup>
                      <m:sSup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m:rPr>
                        <m:sty m:val="p"/>
                      </m:rPr>
                      <a:rPr lang="sv-SE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v-S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sv-SE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sv-SE" b="0" i="1" smtClean="0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v-S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sv-SE" dirty="0"/>
                  <a:t> </a:t>
                </a:r>
                <a14:m>
                  <m:oMath xmlns:m="http://schemas.openxmlformats.org/officeDocument/2006/math">
                    <m:r>
                      <a:rPr lang="sv-SE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sv-SE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sv-S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v-SE" i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v-SE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sv-SE" i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sv-S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v-SE" b="0" i="1" smtClean="0">
                        <a:latin typeface="Cambria Math" panose="02040503050406030204" pitchFamily="18" charset="0"/>
                      </a:rPr>
                      <m:t>| </m:t>
                    </m:r>
                    <m:d>
                      <m:dPr>
                        <m:begChr m:val="⟨"/>
                        <m:endChr m:val="⟩"/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sv-SE" b="0" i="1" smtClean="0">
                        <a:latin typeface="Cambria Math" panose="02040503050406030204" pitchFamily="18" charset="0"/>
                      </a:rPr>
                      <m:t>=104 </m:t>
                    </m:r>
                    <m:r>
                      <m:rPr>
                        <m:sty m:val="p"/>
                      </m:rPr>
                      <a:rPr lang="sv-SE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endParaRPr lang="sv-SE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2EB94C-3AD5-2274-BCB3-16098DA4A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76" y="1260000"/>
                <a:ext cx="5537093" cy="646331"/>
              </a:xfrm>
              <a:prstGeom prst="rect">
                <a:avLst/>
              </a:prstGeom>
              <a:blipFill>
                <a:blip r:embed="rId4"/>
                <a:stretch>
                  <a:fillRect l="-915" t="-5769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FAD36A2-C48E-9733-7A8E-CA5050759C50}"/>
              </a:ext>
            </a:extLst>
          </p:cNvPr>
          <p:cNvSpPr txBox="1"/>
          <p:nvPr/>
        </p:nvSpPr>
        <p:spPr>
          <a:xfrm>
            <a:off x="0" y="6550223"/>
            <a:ext cx="5306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600" dirty="0">
                <a:solidFill>
                  <a:srgbClr val="C00000"/>
                </a:solidFill>
              </a:rPr>
              <a:t>Björklund Svensson </a:t>
            </a:r>
            <a:r>
              <a:rPr lang="en-SE" sz="1600" i="1" dirty="0">
                <a:solidFill>
                  <a:srgbClr val="C00000"/>
                </a:solidFill>
              </a:rPr>
              <a:t>et al</a:t>
            </a:r>
            <a:r>
              <a:rPr lang="en-SE" sz="1600" dirty="0">
                <a:solidFill>
                  <a:srgbClr val="C00000"/>
                </a:solidFill>
              </a:rPr>
              <a:t>, Nat. Phys. </a:t>
            </a:r>
            <a:r>
              <a:rPr lang="en-SE" sz="1600" b="1" dirty="0">
                <a:solidFill>
                  <a:srgbClr val="C00000"/>
                </a:solidFill>
              </a:rPr>
              <a:t>17</a:t>
            </a:r>
            <a:r>
              <a:rPr lang="en-SE" sz="1600" dirty="0">
                <a:solidFill>
                  <a:srgbClr val="C00000"/>
                </a:solidFill>
              </a:rPr>
              <a:t>, 639-645 (2021)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5B1EE-F8BA-2711-C2FE-9420FFB7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on the high-charge electron beam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04B7A8-BF29-BAC0-EB12-1098F17DB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5041900"/>
            <a:ext cx="10440000" cy="16271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Divergence of below 120 MeV is greatly increased (from 8.5 to 47 </a:t>
            </a:r>
            <a:r>
              <a:rPr lang="en-US" dirty="0" err="1"/>
              <a:t>mrad</a:t>
            </a:r>
            <a:r>
              <a:rPr lang="en-US" dirty="0"/>
              <a:t> FWHM)</a:t>
            </a:r>
          </a:p>
          <a:p>
            <a:pPr marL="0" indent="0">
              <a:buNone/>
            </a:pPr>
            <a:r>
              <a:rPr lang="en-US" dirty="0"/>
              <a:t>Divergence above 120 MeV is decreased (from 4.5 to 3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D8113D-9CE0-03DE-4C8B-716E5AC61B37}"/>
              </a:ext>
            </a:extLst>
          </p:cNvPr>
          <p:cNvGrpSpPr/>
          <p:nvPr/>
        </p:nvGrpSpPr>
        <p:grpSpPr>
          <a:xfrm>
            <a:off x="6739467" y="2444984"/>
            <a:ext cx="694266" cy="1642534"/>
            <a:chOff x="6739467" y="2444984"/>
            <a:chExt cx="694266" cy="164253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E79B43-CBBA-F254-6108-51BA675B2572}"/>
                </a:ext>
              </a:extLst>
            </p:cNvPr>
            <p:cNvCxnSpPr>
              <a:cxnSpLocks/>
            </p:cNvCxnSpPr>
            <p:nvPr/>
          </p:nvCxnSpPr>
          <p:spPr>
            <a:xfrm>
              <a:off x="6739467" y="2444984"/>
              <a:ext cx="29633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3474A4-6C4D-0921-F435-F40D05B18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5866" y="2444984"/>
              <a:ext cx="28786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6089366-6646-4AAD-0CD2-9E153F77C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9467" y="4087518"/>
              <a:ext cx="29633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C832EB-EF66-FD25-E157-D604EC1A5B0B}"/>
                </a:ext>
              </a:extLst>
            </p:cNvPr>
            <p:cNvCxnSpPr>
              <a:cxnSpLocks/>
            </p:cNvCxnSpPr>
            <p:nvPr/>
          </p:nvCxnSpPr>
          <p:spPr>
            <a:xfrm>
              <a:off x="7145866" y="4087518"/>
              <a:ext cx="28786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079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7EC972-B395-1DC2-B4EA-B84EECA58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472"/>
            <a:ext cx="3607368" cy="3484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76199-575C-A354-C732-A9BAFBDA3917}"/>
              </a:ext>
            </a:extLst>
          </p:cNvPr>
          <p:cNvSpPr txBox="1"/>
          <p:nvPr/>
        </p:nvSpPr>
        <p:spPr>
          <a:xfrm>
            <a:off x="90453" y="1211743"/>
            <a:ext cx="30113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1400" b="1" dirty="0"/>
              <a:t>Jet 2 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776C5D-F1A4-ED98-4ED6-2B16936F55F6}"/>
              </a:ext>
            </a:extLst>
          </p:cNvPr>
          <p:cNvSpPr txBox="1"/>
          <p:nvPr/>
        </p:nvSpPr>
        <p:spPr>
          <a:xfrm>
            <a:off x="225440" y="469642"/>
            <a:ext cx="309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400" dirty="0">
                <a:solidFill>
                  <a:schemeClr val="accent1"/>
                </a:solidFill>
                <a:latin typeface="+mj-lt"/>
              </a:rPr>
              <a:t>Typical betatron X-rays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99735-97F5-3E1D-F47F-C7D54036F1BB}"/>
              </a:ext>
            </a:extLst>
          </p:cNvPr>
          <p:cNvSpPr txBox="1"/>
          <p:nvPr/>
        </p:nvSpPr>
        <p:spPr>
          <a:xfrm rot="5400000">
            <a:off x="-166072" y="2634591"/>
            <a:ext cx="96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15 mrad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C9215B-69C3-31D8-1BE1-BE3852989726}"/>
              </a:ext>
            </a:extLst>
          </p:cNvPr>
          <p:cNvSpPr txBox="1"/>
          <p:nvPr/>
        </p:nvSpPr>
        <p:spPr>
          <a:xfrm>
            <a:off x="1879186" y="4145699"/>
            <a:ext cx="96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30 mrad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149508-58E5-54FA-8556-348D6F3C9855}"/>
              </a:ext>
            </a:extLst>
          </p:cNvPr>
          <p:cNvSpPr txBox="1"/>
          <p:nvPr/>
        </p:nvSpPr>
        <p:spPr>
          <a:xfrm>
            <a:off x="3769882" y="6508435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E" sz="1400" dirty="0">
                <a:solidFill>
                  <a:srgbClr val="C00000"/>
                </a:solidFill>
              </a:rPr>
              <a:t>Björklund Svensson </a:t>
            </a:r>
            <a:r>
              <a:rPr lang="en-SE" sz="1400" i="1" dirty="0">
                <a:solidFill>
                  <a:srgbClr val="C00000"/>
                </a:solidFill>
              </a:rPr>
              <a:t>et al</a:t>
            </a:r>
            <a:r>
              <a:rPr lang="en-SE" sz="1400" dirty="0">
                <a:solidFill>
                  <a:srgbClr val="C00000"/>
                </a:solidFill>
              </a:rPr>
              <a:t>, Nat. Phys. </a:t>
            </a:r>
            <a:r>
              <a:rPr lang="en-SE" sz="1400" b="1" dirty="0">
                <a:solidFill>
                  <a:srgbClr val="C00000"/>
                </a:solidFill>
              </a:rPr>
              <a:t>17</a:t>
            </a:r>
            <a:r>
              <a:rPr lang="en-SE" sz="1400" dirty="0">
                <a:solidFill>
                  <a:srgbClr val="C00000"/>
                </a:solidFill>
              </a:rPr>
              <a:t>, 639-645 (2021)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A75146-BAA7-E7B2-EB01-D348409CFFE1}"/>
              </a:ext>
            </a:extLst>
          </p:cNvPr>
          <p:cNvCxnSpPr>
            <a:cxnSpLocks/>
          </p:cNvCxnSpPr>
          <p:nvPr/>
        </p:nvCxnSpPr>
        <p:spPr>
          <a:xfrm>
            <a:off x="225440" y="931307"/>
            <a:ext cx="3175895" cy="0"/>
          </a:xfrm>
          <a:prstGeom prst="line">
            <a:avLst/>
          </a:prstGeom>
          <a:ln w="9525">
            <a:solidFill>
              <a:srgbClr val="894E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A81F24-34B0-E9EB-67A6-F20DFDFB286E}"/>
              </a:ext>
            </a:extLst>
          </p:cNvPr>
          <p:cNvGrpSpPr/>
          <p:nvPr/>
        </p:nvGrpSpPr>
        <p:grpSpPr>
          <a:xfrm>
            <a:off x="3607368" y="115047"/>
            <a:ext cx="4923374" cy="6627906"/>
            <a:chOff x="3607368" y="115047"/>
            <a:chExt cx="4923374" cy="66279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AEE0FE-EC83-5E53-0C23-B8CD85979B21}"/>
                </a:ext>
              </a:extLst>
            </p:cNvPr>
            <p:cNvGrpSpPr/>
            <p:nvPr/>
          </p:nvGrpSpPr>
          <p:grpSpPr>
            <a:xfrm>
              <a:off x="3607368" y="115047"/>
              <a:ext cx="4923374" cy="6627906"/>
              <a:chOff x="3607368" y="115047"/>
              <a:chExt cx="4923374" cy="662790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0C8324A-103C-B7C7-4DC3-18E65813E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9"/>
              <a:stretch/>
            </p:blipFill>
            <p:spPr>
              <a:xfrm>
                <a:off x="3661257" y="1531472"/>
                <a:ext cx="4869485" cy="348428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E975A8-945D-E7DE-CCA0-F0DDB3EA5EEC}"/>
                  </a:ext>
                </a:extLst>
              </p:cNvPr>
              <p:cNvSpPr txBox="1"/>
              <p:nvPr/>
            </p:nvSpPr>
            <p:spPr>
              <a:xfrm>
                <a:off x="3904819" y="1211742"/>
                <a:ext cx="4581770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400" b="1" dirty="0">
                    <a:solidFill>
                      <a:srgbClr val="C00000"/>
                    </a:solidFill>
                  </a:rPr>
                  <a:t>Jet 2 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9F4F27-8A80-D056-9C48-6EE7B7B7FC98}"/>
                  </a:ext>
                </a:extLst>
              </p:cNvPr>
              <p:cNvSpPr txBox="1"/>
              <p:nvPr/>
            </p:nvSpPr>
            <p:spPr>
              <a:xfrm>
                <a:off x="4704433" y="469642"/>
                <a:ext cx="27831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2400" dirty="0">
                    <a:solidFill>
                      <a:schemeClr val="accent1"/>
                    </a:solidFill>
                    <a:latin typeface="+mj-lt"/>
                  </a:rPr>
                  <a:t>Narrow X-ray beams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6E1C0A9-EF7C-DD4F-C513-E4EF56C8D5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7368" y="115047"/>
                <a:ext cx="0" cy="6627906"/>
              </a:xfrm>
              <a:prstGeom prst="line">
                <a:avLst/>
              </a:prstGeom>
              <a:ln w="19050" cap="rnd">
                <a:solidFill>
                  <a:srgbClr val="1C2768"/>
                </a:solidFill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576826-FEE6-058D-D97A-FA8AE0B5DBE3}"/>
                  </a:ext>
                </a:extLst>
              </p:cNvPr>
              <p:cNvSpPr txBox="1"/>
              <p:nvPr/>
            </p:nvSpPr>
            <p:spPr>
              <a:xfrm>
                <a:off x="4172363" y="4217155"/>
                <a:ext cx="856068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SE" b="1" dirty="0"/>
                  <a:t>5 mrad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F3F306-4249-6ACE-5F23-57BB280CD402}"/>
                  </a:ext>
                </a:extLst>
              </p:cNvPr>
              <p:cNvSpPr txBox="1"/>
              <p:nvPr/>
            </p:nvSpPr>
            <p:spPr>
              <a:xfrm rot="5400000">
                <a:off x="3661451" y="3544520"/>
                <a:ext cx="856068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SE" b="1" dirty="0"/>
                  <a:t>5 mrad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C0460F-7E11-DAD1-F5F4-66B5FA4DDEB9}"/>
                </a:ext>
              </a:extLst>
            </p:cNvPr>
            <p:cNvCxnSpPr>
              <a:cxnSpLocks/>
            </p:cNvCxnSpPr>
            <p:nvPr/>
          </p:nvCxnSpPr>
          <p:spPr>
            <a:xfrm>
              <a:off x="3904819" y="937536"/>
              <a:ext cx="4528628" cy="0"/>
            </a:xfrm>
            <a:prstGeom prst="line">
              <a:avLst/>
            </a:prstGeom>
            <a:ln w="9525">
              <a:solidFill>
                <a:srgbClr val="894E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A4B03F-0250-D548-877A-7AFC0C755080}"/>
              </a:ext>
            </a:extLst>
          </p:cNvPr>
          <p:cNvGrpSpPr/>
          <p:nvPr/>
        </p:nvGrpSpPr>
        <p:grpSpPr>
          <a:xfrm>
            <a:off x="8676094" y="180788"/>
            <a:ext cx="3515907" cy="6562165"/>
            <a:chOff x="8676094" y="180788"/>
            <a:chExt cx="3515907" cy="65621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B97535-F965-8B21-4D74-6F766504E932}"/>
                </a:ext>
              </a:extLst>
            </p:cNvPr>
            <p:cNvGrpSpPr/>
            <p:nvPr/>
          </p:nvGrpSpPr>
          <p:grpSpPr>
            <a:xfrm>
              <a:off x="8676094" y="180788"/>
              <a:ext cx="3515907" cy="6562165"/>
              <a:chOff x="8676094" y="180788"/>
              <a:chExt cx="3515907" cy="656216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53B439F-6C58-7635-3353-F13D558C8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4425" y="1471990"/>
                <a:ext cx="3387576" cy="343319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D13DB9-742B-779C-6B06-4113C636AD88}"/>
                  </a:ext>
                </a:extLst>
              </p:cNvPr>
              <p:cNvSpPr txBox="1"/>
              <p:nvPr/>
            </p:nvSpPr>
            <p:spPr>
              <a:xfrm>
                <a:off x="9578970" y="469642"/>
                <a:ext cx="21066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2400" dirty="0">
                    <a:solidFill>
                      <a:schemeClr val="accent1"/>
                    </a:solidFill>
                    <a:latin typeface="+mj-lt"/>
                  </a:rPr>
                  <a:t>X-ray spectrum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745C6A-0C27-EAD0-C9D4-0EA22CADEE88}"/>
                  </a:ext>
                </a:extLst>
              </p:cNvPr>
              <p:cNvSpPr txBox="1"/>
              <p:nvPr/>
            </p:nvSpPr>
            <p:spPr>
              <a:xfrm>
                <a:off x="9203765" y="1211742"/>
                <a:ext cx="285707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400" b="1" dirty="0">
                    <a:solidFill>
                      <a:srgbClr val="C00000"/>
                    </a:solidFill>
                  </a:rPr>
                  <a:t>Jet 2 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D6E58B4-A0BC-9470-CA34-8DCA088748DE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9081" y="2819257"/>
                    <a:ext cx="17517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b>
                          </m:sSub>
                          <m:r>
                            <a:rPr lang="sv-SE" b="0" i="1" smtClean="0">
                              <a:latin typeface="Cambria Math" panose="02040503050406030204" pitchFamily="18" charset="0"/>
                            </a:rPr>
                            <m:t>=1.5 </m:t>
                          </m:r>
                          <m:r>
                            <m:rPr>
                              <m:sty m:val="p"/>
                            </m:rPr>
                            <a:rPr lang="sv-SE" b="0" i="0" smtClean="0">
                              <a:latin typeface="Cambria Math" panose="02040503050406030204" pitchFamily="18" charset="0"/>
                            </a:rPr>
                            <m:t>keV</m:t>
                          </m:r>
                        </m:oMath>
                      </m:oMathPara>
                    </a14:m>
                    <a:endParaRPr lang="sv-SE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D6E58B4-A0BC-9470-CA34-8DCA088748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9081" y="2819257"/>
                    <a:ext cx="175176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6129"/>
                    </a:stretch>
                  </a:blipFill>
                </p:spPr>
                <p:txBody>
                  <a:bodyPr/>
                  <a:lstStyle/>
                  <a:p>
                    <a:r>
                      <a:rPr lang="sv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22F46D-3AD5-D5C6-4E9D-A3CB143AD7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76094" y="180788"/>
                <a:ext cx="0" cy="6562165"/>
              </a:xfrm>
              <a:prstGeom prst="line">
                <a:avLst/>
              </a:prstGeom>
              <a:ln w="19050" cap="rnd">
                <a:solidFill>
                  <a:srgbClr val="1C2768"/>
                </a:solidFill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412CC-9B93-BC9F-47F8-B17F519188A1}"/>
                </a:ext>
              </a:extLst>
            </p:cNvPr>
            <p:cNvCxnSpPr>
              <a:cxnSpLocks/>
            </p:cNvCxnSpPr>
            <p:nvPr/>
          </p:nvCxnSpPr>
          <p:spPr>
            <a:xfrm>
              <a:off x="9004219" y="931307"/>
              <a:ext cx="3006260" cy="0"/>
            </a:xfrm>
            <a:prstGeom prst="line">
              <a:avLst/>
            </a:prstGeom>
            <a:ln w="9525">
              <a:solidFill>
                <a:srgbClr val="894E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25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7F1E-7CB2-4C2C-D74F-3706B31E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 X-ray beams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143B87-BF18-0006-1579-CAC1243AC745}"/>
              </a:ext>
            </a:extLst>
          </p:cNvPr>
          <p:cNvSpPr txBox="1"/>
          <p:nvPr/>
        </p:nvSpPr>
        <p:spPr>
          <a:xfrm>
            <a:off x="296672" y="2193103"/>
            <a:ext cx="180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Density Jet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DC815-A5F2-8A29-F067-5598AF2DD5DA}"/>
              </a:ext>
            </a:extLst>
          </p:cNvPr>
          <p:cNvSpPr txBox="1"/>
          <p:nvPr/>
        </p:nvSpPr>
        <p:spPr>
          <a:xfrm>
            <a:off x="351641" y="4933236"/>
            <a:ext cx="19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Jet separation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0BDF05-7C51-692B-8698-9C42B0CA58C8}"/>
              </a:ext>
            </a:extLst>
          </p:cNvPr>
          <p:cNvGrpSpPr/>
          <p:nvPr/>
        </p:nvGrpSpPr>
        <p:grpSpPr>
          <a:xfrm>
            <a:off x="2496313" y="1271016"/>
            <a:ext cx="8211312" cy="2585481"/>
            <a:chOff x="2221993" y="1417320"/>
            <a:chExt cx="8211312" cy="25854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BAEF43-B9D4-204A-EB35-9CE801453CCE}"/>
                </a:ext>
              </a:extLst>
            </p:cNvPr>
            <p:cNvSpPr/>
            <p:nvPr/>
          </p:nvSpPr>
          <p:spPr>
            <a:xfrm>
              <a:off x="2221993" y="1417320"/>
              <a:ext cx="8211312" cy="25854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3462A3-E962-EFB4-4FC6-0551F6B67883}"/>
                </a:ext>
              </a:extLst>
            </p:cNvPr>
            <p:cNvGrpSpPr/>
            <p:nvPr/>
          </p:nvGrpSpPr>
          <p:grpSpPr>
            <a:xfrm>
              <a:off x="2415548" y="1579466"/>
              <a:ext cx="7898448" cy="2290051"/>
              <a:chOff x="861068" y="1579466"/>
              <a:chExt cx="7898448" cy="229005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725AC7D-24D6-A057-6CF8-4E46A172D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91201" y="1579466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E1F9B2D-2218-11E6-AEE5-E17BAE940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068" y="1579466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F0160A2-C202-EC34-ACBA-A3372D578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5719" y="1579466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4B1A7A0-EEEC-57C2-4010-04D99BFC5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6683" y="1579466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1230CF6-C920-452A-E515-19C035150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583"/>
              <a:stretch/>
            </p:blipFill>
            <p:spPr>
              <a:xfrm>
                <a:off x="861068" y="3379466"/>
                <a:ext cx="7898448" cy="490051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6DADE2-B2D2-5D71-C109-371546A7018C}"/>
                </a:ext>
              </a:extLst>
            </p:cNvPr>
            <p:cNvSpPr txBox="1"/>
            <p:nvPr/>
          </p:nvSpPr>
          <p:spPr>
            <a:xfrm>
              <a:off x="2435420" y="2992195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2.7 mm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E01850-36FE-4D97-DCD0-5C06EC00B6FE}"/>
                </a:ext>
              </a:extLst>
            </p:cNvPr>
            <p:cNvSpPr txBox="1"/>
            <p:nvPr/>
          </p:nvSpPr>
          <p:spPr>
            <a:xfrm>
              <a:off x="4467460" y="2992195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2.7 mm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9D3272-190B-31E4-EE3A-3405999062AB}"/>
                </a:ext>
              </a:extLst>
            </p:cNvPr>
            <p:cNvSpPr txBox="1"/>
            <p:nvPr/>
          </p:nvSpPr>
          <p:spPr>
            <a:xfrm>
              <a:off x="6451737" y="2992195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2.7 mm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983530-E128-6B4F-3E0B-C1564DB8EFC3}"/>
                </a:ext>
              </a:extLst>
            </p:cNvPr>
            <p:cNvSpPr txBox="1"/>
            <p:nvPr/>
          </p:nvSpPr>
          <p:spPr>
            <a:xfrm>
              <a:off x="8453275" y="2992195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2.7 mm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97CE18-E479-8405-BC4D-88381D308F9A}"/>
              </a:ext>
            </a:extLst>
          </p:cNvPr>
          <p:cNvGrpSpPr/>
          <p:nvPr/>
        </p:nvGrpSpPr>
        <p:grpSpPr>
          <a:xfrm>
            <a:off x="2496313" y="4001635"/>
            <a:ext cx="8211312" cy="2585481"/>
            <a:chOff x="2259116" y="4147939"/>
            <a:chExt cx="8211312" cy="258548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C0B214C-B51A-F335-D1FC-D7944E1B1508}"/>
                </a:ext>
              </a:extLst>
            </p:cNvPr>
            <p:cNvSpPr/>
            <p:nvPr/>
          </p:nvSpPr>
          <p:spPr>
            <a:xfrm>
              <a:off x="2259116" y="4147939"/>
              <a:ext cx="8211312" cy="25854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8C952C-BCEA-6651-D1A8-91909668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3636" y="4305569"/>
              <a:ext cx="1800000" cy="180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535E22-F6B1-0F46-2E71-241AB7B7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9197" y="4305569"/>
              <a:ext cx="1800000" cy="180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481D41-79BE-0FE3-7B39-03559D070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075" y="4305569"/>
              <a:ext cx="1800000" cy="18000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84B1B6-2782-C5B1-E12E-A7036BF43E52}"/>
                </a:ext>
              </a:extLst>
            </p:cNvPr>
            <p:cNvGrpSpPr/>
            <p:nvPr/>
          </p:nvGrpSpPr>
          <p:grpSpPr>
            <a:xfrm>
              <a:off x="8444758" y="4305569"/>
              <a:ext cx="1800000" cy="1800000"/>
              <a:chOff x="6886683" y="3877522"/>
              <a:chExt cx="1800000" cy="180000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E372CD0-664D-4780-53F9-0959666F5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86683" y="3877522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46E0B70-9F89-1FED-6B69-9D1F18B6C849}"/>
                  </a:ext>
                </a:extLst>
              </p:cNvPr>
              <p:cNvSpPr/>
              <p:nvPr/>
            </p:nvSpPr>
            <p:spPr>
              <a:xfrm>
                <a:off x="6959516" y="4252798"/>
                <a:ext cx="1642617" cy="1131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EC410B9-DED9-BBD9-9023-99473DFE5EED}"/>
                  </a:ext>
                </a:extLst>
              </p:cNvPr>
              <p:cNvSpPr/>
              <p:nvPr/>
            </p:nvSpPr>
            <p:spPr>
              <a:xfrm>
                <a:off x="8138615" y="5388919"/>
                <a:ext cx="463517" cy="1575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dirty="0">
                    <a:solidFill>
                      <a:schemeClr val="tx1"/>
                    </a:solidFill>
                  </a:rPr>
                  <a:t>0.0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694D54-C81F-4A5A-2A51-04C093AB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541"/>
            <a:stretch/>
          </p:blipFill>
          <p:spPr>
            <a:xfrm>
              <a:off x="2415547" y="6122267"/>
              <a:ext cx="7902043" cy="49005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1AECB3-A0F3-2EF4-1378-C14309B6DABB}"/>
                </a:ext>
              </a:extLst>
            </p:cNvPr>
            <p:cNvSpPr txBox="1"/>
            <p:nvPr/>
          </p:nvSpPr>
          <p:spPr>
            <a:xfrm>
              <a:off x="2471810" y="5723662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2.7 mm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A87E68-4008-3075-2DAC-E0739AD12D99}"/>
                </a:ext>
              </a:extLst>
            </p:cNvPr>
            <p:cNvSpPr txBox="1"/>
            <p:nvPr/>
          </p:nvSpPr>
          <p:spPr>
            <a:xfrm>
              <a:off x="4467459" y="5723662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3.2 mm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EF7F61-93A4-9AC5-2C50-12498344895B}"/>
                </a:ext>
              </a:extLst>
            </p:cNvPr>
            <p:cNvSpPr txBox="1"/>
            <p:nvPr/>
          </p:nvSpPr>
          <p:spPr>
            <a:xfrm>
              <a:off x="6464825" y="5723662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3.7 mm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D0F3B5-D656-AABB-AAAA-C2A9B8168D1F}"/>
                </a:ext>
              </a:extLst>
            </p:cNvPr>
            <p:cNvSpPr txBox="1"/>
            <p:nvPr/>
          </p:nvSpPr>
          <p:spPr>
            <a:xfrm>
              <a:off x="8454112" y="5723662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∆s = 4.2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48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11BB-4C64-6F7E-A723-C25581A3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F9F1B-82AA-9AC5-F876-FA406E5E3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Plasma density shaping </a:t>
            </a:r>
            <a:r>
              <a:rPr lang="en-US" dirty="0"/>
              <a:t>enables simultaneous control of electron beam energy and divergence in LWFA.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 </a:t>
            </a:r>
            <a:r>
              <a:rPr lang="en-US" b="1" dirty="0" err="1"/>
              <a:t>Overdense</a:t>
            </a:r>
            <a:r>
              <a:rPr lang="en-US" b="1" dirty="0"/>
              <a:t> plasma lensing </a:t>
            </a:r>
            <a:r>
              <a:rPr lang="en-US" dirty="0"/>
              <a:t>yields stable, few-</a:t>
            </a:r>
            <a:r>
              <a:rPr lang="en-US" dirty="0" err="1"/>
              <a:t>mrad</a:t>
            </a:r>
            <a:r>
              <a:rPr lang="en-US" dirty="0"/>
              <a:t> X-ray divergence through magnetic focusing.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Flexible two-stage design </a:t>
            </a:r>
            <a:r>
              <a:rPr lang="en-US" dirty="0"/>
              <a:t>allows tuning between energy gain and collimation.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9FA56-DE4D-4052-6661-10FA1B2D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3762670"/>
            <a:ext cx="3941916" cy="3095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CA7CD-A287-8B68-04C6-77136EA83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48" y="3762670"/>
            <a:ext cx="5770419" cy="26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BC9898A2-E016-B9DF-E02D-48B52B224600}"/>
              </a:ext>
            </a:extLst>
          </p:cNvPr>
          <p:cNvSpPr/>
          <p:nvPr/>
        </p:nvSpPr>
        <p:spPr>
          <a:xfrm>
            <a:off x="10908279" y="5559454"/>
            <a:ext cx="1283721" cy="129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978650D-221E-EF1E-5B16-A36B9D22CF41}"/>
              </a:ext>
            </a:extLst>
          </p:cNvPr>
          <p:cNvSpPr/>
          <p:nvPr/>
        </p:nvSpPr>
        <p:spPr>
          <a:xfrm>
            <a:off x="10146774" y="3593885"/>
            <a:ext cx="1478215" cy="24723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D90F07-0F7D-1C91-E140-11863FB579BC}"/>
              </a:ext>
            </a:extLst>
          </p:cNvPr>
          <p:cNvSpPr/>
          <p:nvPr/>
        </p:nvSpPr>
        <p:spPr>
          <a:xfrm>
            <a:off x="10143514" y="1015254"/>
            <a:ext cx="1478215" cy="24723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1BD1864-BBA7-D7C6-5F09-EDECD6695B45}"/>
              </a:ext>
            </a:extLst>
          </p:cNvPr>
          <p:cNvSpPr/>
          <p:nvPr/>
        </p:nvSpPr>
        <p:spPr>
          <a:xfrm>
            <a:off x="757083" y="1015254"/>
            <a:ext cx="8544233" cy="480870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3B85842-4CD2-3073-76C5-D8219DC3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8AB6470-8D76-E5B4-5765-51E5C3188F7A}"/>
              </a:ext>
            </a:extLst>
          </p:cNvPr>
          <p:cNvGrpSpPr/>
          <p:nvPr/>
        </p:nvGrpSpPr>
        <p:grpSpPr>
          <a:xfrm>
            <a:off x="10187905" y="1083018"/>
            <a:ext cx="1385894" cy="2384775"/>
            <a:chOff x="10187905" y="1325625"/>
            <a:chExt cx="1385894" cy="23847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8111274-9F5C-AC88-BFAC-AAFAEA1B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574" r="30941"/>
            <a:stretch/>
          </p:blipFill>
          <p:spPr>
            <a:xfrm>
              <a:off x="10187905" y="1325625"/>
              <a:ext cx="1379665" cy="180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F21551-F75D-4B45-16AF-3FEA07301496}"/>
                </a:ext>
              </a:extLst>
            </p:cNvPr>
            <p:cNvSpPr txBox="1"/>
            <p:nvPr/>
          </p:nvSpPr>
          <p:spPr>
            <a:xfrm>
              <a:off x="10191772" y="3125625"/>
              <a:ext cx="1382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Julien Ferri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Chalmers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557C45-3FA2-B3AC-B354-E3C9DF84D0DD}"/>
              </a:ext>
            </a:extLst>
          </p:cNvPr>
          <p:cNvGrpSpPr/>
          <p:nvPr/>
        </p:nvGrpSpPr>
        <p:grpSpPr>
          <a:xfrm>
            <a:off x="10157513" y="3703802"/>
            <a:ext cx="1382027" cy="2428536"/>
            <a:chOff x="10157513" y="3710400"/>
            <a:chExt cx="1382027" cy="24285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E55550D-913E-C325-56B9-E13DE40F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5819" y="3710400"/>
              <a:ext cx="1283721" cy="180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3C88F3D-F399-63D2-09B6-BE3256833CC0}"/>
                </a:ext>
              </a:extLst>
            </p:cNvPr>
            <p:cNvSpPr txBox="1"/>
            <p:nvPr/>
          </p:nvSpPr>
          <p:spPr>
            <a:xfrm>
              <a:off x="10157513" y="5554161"/>
              <a:ext cx="1382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Laszlo Veisz</a:t>
              </a:r>
            </a:p>
            <a:p>
              <a:pPr algn="ctr"/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Umeå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Univ.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1F57AB7-0888-68D3-8BEB-B5010E5F9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44" b="24041"/>
          <a:stretch/>
        </p:blipFill>
        <p:spPr>
          <a:xfrm>
            <a:off x="2324299" y="5898679"/>
            <a:ext cx="1748765" cy="934096"/>
          </a:xfrm>
          <a:prstGeom prst="rect">
            <a:avLst/>
          </a:prstGeom>
        </p:spPr>
      </p:pic>
      <p:pic>
        <p:nvPicPr>
          <p:cNvPr id="48" name="Picture 47" descr="vr.jpg">
            <a:extLst>
              <a:ext uri="{FF2B5EF4-FFF2-40B4-BE49-F238E27FC236}">
                <a16:creationId xmlns:a16="http://schemas.microsoft.com/office/drawing/2014/main" id="{81A47A53-7BD6-CC16-8A12-1E82620B46B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8807" y="5911260"/>
            <a:ext cx="945071" cy="90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FE2330A-911A-83B9-E781-FD011073F800}"/>
              </a:ext>
            </a:extLst>
          </p:cNvPr>
          <p:cNvGrpSpPr/>
          <p:nvPr/>
        </p:nvGrpSpPr>
        <p:grpSpPr>
          <a:xfrm>
            <a:off x="900000" y="1083019"/>
            <a:ext cx="8295666" cy="4759727"/>
            <a:chOff x="819866" y="1672513"/>
            <a:chExt cx="8295666" cy="4759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60F113-22DC-B6EF-093D-F55C814E07AB}"/>
                </a:ext>
              </a:extLst>
            </p:cNvPr>
            <p:cNvGrpSpPr/>
            <p:nvPr/>
          </p:nvGrpSpPr>
          <p:grpSpPr>
            <a:xfrm>
              <a:off x="819866" y="1672513"/>
              <a:ext cx="1339299" cy="2384774"/>
              <a:chOff x="866168" y="1193946"/>
              <a:chExt cx="1339299" cy="238477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3F4F76-96D3-0599-7976-DC5E146C3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3364" y="1193946"/>
                <a:ext cx="1324907" cy="180000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97C15A-D0EA-F203-3CD3-8BD56F49585F}"/>
                  </a:ext>
                </a:extLst>
              </p:cNvPr>
              <p:cNvSpPr txBox="1"/>
              <p:nvPr/>
            </p:nvSpPr>
            <p:spPr>
              <a:xfrm>
                <a:off x="866168" y="2993945"/>
                <a:ext cx="13392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Cornelia Gustafsson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2639D7-5AFA-E4B9-8632-631B738C76D7}"/>
                </a:ext>
              </a:extLst>
            </p:cNvPr>
            <p:cNvGrpSpPr/>
            <p:nvPr/>
          </p:nvGrpSpPr>
          <p:grpSpPr>
            <a:xfrm>
              <a:off x="2205726" y="1672513"/>
              <a:ext cx="1324905" cy="2138553"/>
              <a:chOff x="2191266" y="1193946"/>
              <a:chExt cx="1324905" cy="2138553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D9C82196-5920-1602-1D2C-8A53E73F9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266" y="1193946"/>
                <a:ext cx="1324905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CCEFA9-0CA1-C4FF-10D8-8579014AC24B}"/>
                  </a:ext>
                </a:extLst>
              </p:cNvPr>
              <p:cNvSpPr txBox="1"/>
              <p:nvPr/>
            </p:nvSpPr>
            <p:spPr>
              <a:xfrm>
                <a:off x="2202357" y="2993945"/>
                <a:ext cx="12832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Erik Löfquist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444A85-6E41-0DA0-14E4-17C914162043}"/>
                </a:ext>
              </a:extLst>
            </p:cNvPr>
            <p:cNvGrpSpPr/>
            <p:nvPr/>
          </p:nvGrpSpPr>
          <p:grpSpPr>
            <a:xfrm>
              <a:off x="3530890" y="1672513"/>
              <a:ext cx="1382027" cy="2384774"/>
              <a:chOff x="3481372" y="1193946"/>
              <a:chExt cx="1382027" cy="2384774"/>
            </a:xfrm>
          </p:grpSpPr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FAD31CF1-1603-7151-4EA7-F70284480E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933" y="1193946"/>
                <a:ext cx="1324905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0E1C30-943B-7356-C7E9-E8927F3193D4}"/>
                  </a:ext>
                </a:extLst>
              </p:cNvPr>
              <p:cNvSpPr txBox="1"/>
              <p:nvPr/>
            </p:nvSpPr>
            <p:spPr>
              <a:xfrm>
                <a:off x="3481372" y="2993945"/>
                <a:ext cx="13820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Andrea Angella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82C861-5B94-9288-6126-0174A43F9224}"/>
                </a:ext>
              </a:extLst>
            </p:cNvPr>
            <p:cNvGrpSpPr/>
            <p:nvPr/>
          </p:nvGrpSpPr>
          <p:grpSpPr>
            <a:xfrm>
              <a:off x="4913176" y="1672513"/>
              <a:ext cx="1324907" cy="2384774"/>
              <a:chOff x="4841882" y="1193946"/>
              <a:chExt cx="1324907" cy="238477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253D1FF-9590-01F3-DBB1-5AB0B158B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41882" y="1193946"/>
                <a:ext cx="1324907" cy="180000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C98A4F-5C22-A77B-BB55-27CFA4C2361A}"/>
                  </a:ext>
                </a:extLst>
              </p:cNvPr>
              <p:cNvSpPr txBox="1"/>
              <p:nvPr/>
            </p:nvSpPr>
            <p:spPr>
              <a:xfrm>
                <a:off x="4841882" y="2993945"/>
                <a:ext cx="13249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Flanish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D’Souza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D7CB73-793D-7B68-7798-1FCA2F08BE6D}"/>
                </a:ext>
              </a:extLst>
            </p:cNvPr>
            <p:cNvGrpSpPr/>
            <p:nvPr/>
          </p:nvGrpSpPr>
          <p:grpSpPr>
            <a:xfrm>
              <a:off x="6238342" y="1672513"/>
              <a:ext cx="1330495" cy="2384774"/>
              <a:chOff x="6163671" y="1193946"/>
              <a:chExt cx="1330495" cy="23847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274EE-B770-D414-9277-EB266ECA4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4316" y="1193946"/>
                <a:ext cx="1329850" cy="18000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584B78E-BE64-447C-DFC1-DD430667BC4D}"/>
                  </a:ext>
                </a:extLst>
              </p:cNvPr>
              <p:cNvSpPr txBox="1"/>
              <p:nvPr/>
            </p:nvSpPr>
            <p:spPr>
              <a:xfrm>
                <a:off x="6163671" y="2993945"/>
                <a:ext cx="13298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Kristoffer</a:t>
                </a:r>
              </a:p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Svendsen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EC1024-6780-C1A8-C957-46367B7D691B}"/>
                </a:ext>
              </a:extLst>
            </p:cNvPr>
            <p:cNvGrpSpPr/>
            <p:nvPr/>
          </p:nvGrpSpPr>
          <p:grpSpPr>
            <a:xfrm>
              <a:off x="7569098" y="1672513"/>
              <a:ext cx="1546434" cy="2384774"/>
              <a:chOff x="7887403" y="1193946"/>
              <a:chExt cx="1546434" cy="238477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6B25C87-AC5E-7A77-F64B-B73559AAF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95695" y="1193946"/>
                <a:ext cx="1329850" cy="180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D1F393C-820E-BB94-4B29-D9A6FF33DB36}"/>
                  </a:ext>
                </a:extLst>
              </p:cNvPr>
              <p:cNvSpPr txBox="1"/>
              <p:nvPr/>
            </p:nvSpPr>
            <p:spPr>
              <a:xfrm>
                <a:off x="7887403" y="2993945"/>
                <a:ext cx="15464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Jonas Björklund Svensson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B282C3-470D-07ED-6FF3-B8DA73BEB4F2}"/>
                </a:ext>
              </a:extLst>
            </p:cNvPr>
            <p:cNvGrpSpPr/>
            <p:nvPr/>
          </p:nvGrpSpPr>
          <p:grpSpPr>
            <a:xfrm>
              <a:off x="2244165" y="4027189"/>
              <a:ext cx="1335815" cy="2129155"/>
              <a:chOff x="2560021" y="3798000"/>
              <a:chExt cx="1335815" cy="21291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1A5DB57-FA14-EC7A-4420-CFEBCED7E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12123" r="16588"/>
              <a:stretch/>
            </p:blipFill>
            <p:spPr>
              <a:xfrm>
                <a:off x="2563003" y="3798000"/>
                <a:ext cx="1329851" cy="1800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B518C49-C385-4B1B-E67C-2E811BFDB5D7}"/>
                  </a:ext>
                </a:extLst>
              </p:cNvPr>
              <p:cNvSpPr txBox="1"/>
              <p:nvPr/>
            </p:nvSpPr>
            <p:spPr>
              <a:xfrm>
                <a:off x="2560021" y="5588601"/>
                <a:ext cx="13358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Diego Guenot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DD875E-D6C4-F890-ECEC-71C3F0A5F662}"/>
                </a:ext>
              </a:extLst>
            </p:cNvPr>
            <p:cNvGrpSpPr/>
            <p:nvPr/>
          </p:nvGrpSpPr>
          <p:grpSpPr>
            <a:xfrm>
              <a:off x="819866" y="4020932"/>
              <a:ext cx="1442290" cy="2375376"/>
              <a:chOff x="819866" y="3798000"/>
              <a:chExt cx="1442290" cy="2375376"/>
            </a:xfrm>
          </p:grpSpPr>
          <p:pic>
            <p:nvPicPr>
              <p:cNvPr id="18" name="Picture 2" descr="Isabel GALLARDO-GONZÁLEZ | PhD Student | PhD | Lund University, Lund | LU |  Division of Atomic Physics">
                <a:extLst>
                  <a:ext uri="{FF2B5EF4-FFF2-40B4-BE49-F238E27FC236}">
                    <a16:creationId xmlns:a16="http://schemas.microsoft.com/office/drawing/2014/main" id="{47C64228-6836-CA46-E6EC-5C5ED4AEE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42" t="20593" r="23491"/>
              <a:stretch/>
            </p:blipFill>
            <p:spPr bwMode="auto">
              <a:xfrm>
                <a:off x="884020" y="3798000"/>
                <a:ext cx="1313982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91670C-FFD3-1042-A3C4-F9761C731FC5}"/>
                  </a:ext>
                </a:extLst>
              </p:cNvPr>
              <p:cNvSpPr txBox="1"/>
              <p:nvPr/>
            </p:nvSpPr>
            <p:spPr>
              <a:xfrm>
                <a:off x="819866" y="5588601"/>
                <a:ext cx="14422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Isabel Gallardo Gonzalez</a:t>
                </a:r>
              </a:p>
            </p:txBody>
          </p:sp>
        </p:grpSp>
        <p:sp>
          <p:nvSpPr>
            <p:cNvPr id="34" name="AutoShape 8" descr="Chen Guo. Photo. ">
              <a:extLst>
                <a:ext uri="{FF2B5EF4-FFF2-40B4-BE49-F238E27FC236}">
                  <a16:creationId xmlns:a16="http://schemas.microsoft.com/office/drawing/2014/main" id="{8361108E-CB3D-B106-3BE0-60702DDF85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38700" y="2199417"/>
              <a:ext cx="2514600" cy="341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FB6103-1084-602D-B5C9-8275A0735AD2}"/>
                </a:ext>
              </a:extLst>
            </p:cNvPr>
            <p:cNvGrpSpPr/>
            <p:nvPr/>
          </p:nvGrpSpPr>
          <p:grpSpPr>
            <a:xfrm>
              <a:off x="6290061" y="4027189"/>
              <a:ext cx="1382027" cy="2375376"/>
              <a:chOff x="7894303" y="3798000"/>
              <a:chExt cx="1382027" cy="237537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9860D7B-72D4-618F-7515-D484CA78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22526" y="3798000"/>
                <a:ext cx="1325581" cy="180000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8590355-B3DC-9731-2846-D48B29AF2DC0}"/>
                  </a:ext>
                </a:extLst>
              </p:cNvPr>
              <p:cNvSpPr txBox="1"/>
              <p:nvPr/>
            </p:nvSpPr>
            <p:spPr>
              <a:xfrm>
                <a:off x="7894303" y="5588601"/>
                <a:ext cx="13820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Anders Persson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CAB1BC-78ED-5B50-DA98-21006F678D59}"/>
                </a:ext>
              </a:extLst>
            </p:cNvPr>
            <p:cNvGrpSpPr/>
            <p:nvPr/>
          </p:nvGrpSpPr>
          <p:grpSpPr>
            <a:xfrm>
              <a:off x="4926025" y="4019794"/>
              <a:ext cx="1382027" cy="2129155"/>
              <a:chOff x="5428015" y="3798000"/>
              <a:chExt cx="1382027" cy="2129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89BCC9F-7193-A0B1-3992-51223B05C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6574" y="3798000"/>
                <a:ext cx="1324908" cy="180000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4A4830B-6AF3-7AA8-3527-57E83C1EC854}"/>
                  </a:ext>
                </a:extLst>
              </p:cNvPr>
              <p:cNvSpPr txBox="1"/>
              <p:nvPr/>
            </p:nvSpPr>
            <p:spPr>
              <a:xfrm>
                <a:off x="5428015" y="5588601"/>
                <a:ext cx="13820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Chen Guo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01B71A-FEF7-24EC-5A77-45082E69CA4C}"/>
                </a:ext>
              </a:extLst>
            </p:cNvPr>
            <p:cNvGrpSpPr/>
            <p:nvPr/>
          </p:nvGrpSpPr>
          <p:grpSpPr>
            <a:xfrm>
              <a:off x="3561989" y="4038075"/>
              <a:ext cx="1382027" cy="2375376"/>
              <a:chOff x="4143708" y="3798000"/>
              <a:chExt cx="1382027" cy="237537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3E47F30-8163-2C23-B0B6-831704D30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69796" y="3798000"/>
                <a:ext cx="1329851" cy="1800000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FA653C-12B0-63F0-8176-5B02DD2C1B01}"/>
                  </a:ext>
                </a:extLst>
              </p:cNvPr>
              <p:cNvSpPr txBox="1"/>
              <p:nvPr/>
            </p:nvSpPr>
            <p:spPr>
              <a:xfrm>
                <a:off x="4143708" y="5588601"/>
                <a:ext cx="13820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Henrik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Ekerfelt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30EBD5C-097D-C7E1-344F-99C6C4F494FE}"/>
                </a:ext>
              </a:extLst>
            </p:cNvPr>
            <p:cNvGrpSpPr/>
            <p:nvPr/>
          </p:nvGrpSpPr>
          <p:grpSpPr>
            <a:xfrm>
              <a:off x="7654096" y="4038075"/>
              <a:ext cx="1382027" cy="2394165"/>
              <a:chOff x="8665430" y="4293710"/>
              <a:chExt cx="1382027" cy="239416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7C193B6-3807-0C18-7289-C97C935F2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93990" y="4293710"/>
                <a:ext cx="1324907" cy="180000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6E6AE4-D7F7-99A1-9F4E-1B8E644C2C15}"/>
                  </a:ext>
                </a:extLst>
              </p:cNvPr>
              <p:cNvSpPr txBox="1"/>
              <p:nvPr/>
            </p:nvSpPr>
            <p:spPr>
              <a:xfrm>
                <a:off x="8665430" y="6103100"/>
                <a:ext cx="13820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Claes-Göran </a:t>
                </a:r>
                <a:r>
                  <a:rPr lang="en-US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Wahlström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B4D42B4-110A-FF90-56EC-86198E88C4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5777" y="5995302"/>
            <a:ext cx="1440394" cy="7408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743F26-C5F8-E24E-CCAB-1D6B2AE46D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066261"/>
            <a:ext cx="2217919" cy="5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4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667B15F-083B-B904-2B54-B650AA71B5BC}"/>
              </a:ext>
            </a:extLst>
          </p:cNvPr>
          <p:cNvSpPr/>
          <p:nvPr/>
        </p:nvSpPr>
        <p:spPr>
          <a:xfrm>
            <a:off x="5116627" y="1256671"/>
            <a:ext cx="6960863" cy="50710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AFDB7F-34F3-3400-1D82-C9CE5322265B}"/>
              </a:ext>
            </a:extLst>
          </p:cNvPr>
          <p:cNvSpPr/>
          <p:nvPr/>
        </p:nvSpPr>
        <p:spPr>
          <a:xfrm>
            <a:off x="165098" y="1260000"/>
            <a:ext cx="4788559" cy="50710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323EE4-8753-D50B-2A85-198B53C2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Divergence and Dephasing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01266C-3BC5-D0DB-EE0C-CEC1B691B9A7}"/>
              </a:ext>
            </a:extLst>
          </p:cNvPr>
          <p:cNvGrpSpPr/>
          <p:nvPr/>
        </p:nvGrpSpPr>
        <p:grpSpPr>
          <a:xfrm>
            <a:off x="274844" y="2313297"/>
            <a:ext cx="4724890" cy="3785609"/>
            <a:chOff x="900000" y="2651303"/>
            <a:chExt cx="4724890" cy="37856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96D5C-8CBB-3F15-5EB4-7715E17F51F4}"/>
                </a:ext>
              </a:extLst>
            </p:cNvPr>
            <p:cNvSpPr txBox="1"/>
            <p:nvPr/>
          </p:nvSpPr>
          <p:spPr>
            <a:xfrm>
              <a:off x="1244398" y="3306556"/>
              <a:ext cx="2744662" cy="2759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4E0EF3-8BDC-B09C-29AA-09CF7D917552}"/>
                </a:ext>
              </a:extLst>
            </p:cNvPr>
            <p:cNvSpPr/>
            <p:nvPr/>
          </p:nvSpPr>
          <p:spPr>
            <a:xfrm>
              <a:off x="1254961" y="3324653"/>
              <a:ext cx="2723537" cy="2723537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00"/>
                </a:lnSpc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81E637-0310-6F04-7098-F516D9AFB4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0040" y="4596421"/>
              <a:ext cx="180000" cy="1800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48F9205-BD83-5C7B-D7F5-FBE25FB94883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>
              <a:off x="1509688" y="4686421"/>
              <a:ext cx="10170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5AAE2D-E020-B37C-9E86-72AE4C68A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29" y="4596421"/>
              <a:ext cx="180000" cy="1800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B44C22B-5003-57BE-F864-2E516EF25E05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254961" y="4686422"/>
              <a:ext cx="0" cy="136176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B24D69-D08C-6FED-24FD-4D2AD1925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960" y="3324653"/>
              <a:ext cx="2723538" cy="272353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C93E73-BE50-E7E7-E55B-593C6D92C5AA}"/>
                </a:ext>
              </a:extLst>
            </p:cNvPr>
            <p:cNvCxnSpPr>
              <a:cxnSpLocks/>
            </p:cNvCxnSpPr>
            <p:nvPr/>
          </p:nvCxnSpPr>
          <p:spPr>
            <a:xfrm>
              <a:off x="3974207" y="3324653"/>
              <a:ext cx="0" cy="136176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88B833-F1DD-AF57-3C6B-61CC71CCDE5F}"/>
                </a:ext>
              </a:extLst>
            </p:cNvPr>
            <p:cNvSpPr/>
            <p:nvPr/>
          </p:nvSpPr>
          <p:spPr>
            <a:xfrm>
              <a:off x="3123091" y="3504092"/>
              <a:ext cx="1032387" cy="2364659"/>
            </a:xfrm>
            <a:prstGeom prst="ellipse">
              <a:avLst/>
            </a:prstGeom>
            <a:solidFill>
              <a:srgbClr val="FF0000">
                <a:alpha val="51823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1E63307-0009-82D6-1742-3872F09B8C3B}"/>
                </a:ext>
              </a:extLst>
            </p:cNvPr>
            <p:cNvCxnSpPr>
              <a:cxnSpLocks/>
              <a:stCxn id="14" idx="6"/>
              <a:endCxn id="19" idx="1"/>
            </p:cNvCxnSpPr>
            <p:nvPr/>
          </p:nvCxnSpPr>
          <p:spPr>
            <a:xfrm>
              <a:off x="4155478" y="4686422"/>
              <a:ext cx="399697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9702EF-7BB3-3684-70A0-4051D5D53DB3}"/>
                </a:ext>
              </a:extLst>
            </p:cNvPr>
            <p:cNvSpPr txBox="1"/>
            <p:nvPr/>
          </p:nvSpPr>
          <p:spPr>
            <a:xfrm>
              <a:off x="900000" y="3073302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Electron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96E44B-4E4D-CC4D-A527-6D8C13806851}"/>
                </a:ext>
              </a:extLst>
            </p:cNvPr>
            <p:cNvSpPr txBox="1"/>
            <p:nvPr/>
          </p:nvSpPr>
          <p:spPr>
            <a:xfrm>
              <a:off x="1935862" y="2651303"/>
              <a:ext cx="1181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Ion cavity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A4517B-5D64-742C-2D56-386E4613C88D}"/>
                </a:ext>
              </a:extLst>
            </p:cNvPr>
            <p:cNvSpPr txBox="1"/>
            <p:nvPr/>
          </p:nvSpPr>
          <p:spPr>
            <a:xfrm>
              <a:off x="1125794" y="6036802"/>
              <a:ext cx="1447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Electric field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A065D6-69C2-D979-24A7-10296B451D4F}"/>
                    </a:ext>
                  </a:extLst>
                </p:cNvPr>
                <p:cNvSpPr txBox="1"/>
                <p:nvPr/>
              </p:nvSpPr>
              <p:spPr>
                <a:xfrm>
                  <a:off x="4555175" y="4473895"/>
                  <a:ext cx="1069715" cy="4250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𝑔</m:t>
                            </m:r>
                          </m:sub>
                        </m:sSub>
                        <m:r>
                          <a:rPr lang="sv-SE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&lt;</m:t>
                        </m:r>
                        <m:sSub>
                          <m:sSubPr>
                            <m:ctrlP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A065D6-69C2-D979-24A7-10296B451D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5175" y="4473895"/>
                  <a:ext cx="1069715" cy="425053"/>
                </a:xfrm>
                <a:prstGeom prst="rect">
                  <a:avLst/>
                </a:prstGeom>
                <a:blipFill>
                  <a:blip r:embed="rId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76FAA0D-61F5-C154-59C2-28BE9A4F6886}"/>
                    </a:ext>
                  </a:extLst>
                </p:cNvPr>
                <p:cNvSpPr txBox="1"/>
                <p:nvPr/>
              </p:nvSpPr>
              <p:spPr>
                <a:xfrm>
                  <a:off x="1783554" y="4286311"/>
                  <a:ext cx="48410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v-SE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76FAA0D-61F5-C154-59C2-28BE9A4F68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554" y="4286311"/>
                  <a:ext cx="484107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BB9803C-1B43-FC65-9366-E3A335DFF6B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1417931" y="3473412"/>
              <a:ext cx="0" cy="9989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2ACC71-B818-EB62-DB43-DC00EF00B606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849711" y="5573321"/>
              <a:ext cx="17605" cy="4634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B6F3084-C25B-7562-830F-CDEA3A6FC77A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2526729" y="3051413"/>
              <a:ext cx="0" cy="6233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C0B11E-E78A-2F00-8BAE-33DC23E06660}"/>
                </a:ext>
              </a:extLst>
            </p:cNvPr>
            <p:cNvSpPr txBox="1"/>
            <p:nvPr/>
          </p:nvSpPr>
          <p:spPr>
            <a:xfrm>
              <a:off x="3199769" y="4332478"/>
              <a:ext cx="9087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 pulse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8EB9A-A928-6181-F7D0-3B4D73C6A347}"/>
              </a:ext>
            </a:extLst>
          </p:cNvPr>
          <p:cNvGrpSpPr/>
          <p:nvPr/>
        </p:nvGrpSpPr>
        <p:grpSpPr>
          <a:xfrm>
            <a:off x="5064154" y="2550923"/>
            <a:ext cx="6945604" cy="3414983"/>
            <a:chOff x="4643150" y="1668077"/>
            <a:chExt cx="6945604" cy="3414983"/>
          </a:xfrm>
        </p:grpSpPr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82002640-C140-FB4A-B700-405607CB8284}"/>
                </a:ext>
              </a:extLst>
            </p:cNvPr>
            <p:cNvSpPr/>
            <p:nvPr/>
          </p:nvSpPr>
          <p:spPr>
            <a:xfrm rot="16200000">
              <a:off x="8998224" y="2047889"/>
              <a:ext cx="1387127" cy="3310612"/>
            </a:xfrm>
            <a:prstGeom prst="triangle">
              <a:avLst/>
            </a:prstGeom>
            <a:solidFill>
              <a:srgbClr val="00B0F0">
                <a:alpha val="66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30857628-808F-B60B-ED70-4745BF08E251}"/>
                </a:ext>
              </a:extLst>
            </p:cNvPr>
            <p:cNvSpPr/>
            <p:nvPr/>
          </p:nvSpPr>
          <p:spPr>
            <a:xfrm rot="16200000">
              <a:off x="9609014" y="1923511"/>
              <a:ext cx="400110" cy="3559370"/>
            </a:xfrm>
            <a:prstGeom prst="triangle">
              <a:avLst/>
            </a:prstGeom>
            <a:solidFill>
              <a:srgbClr val="00B050">
                <a:alpha val="6352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919970-47E3-64C8-122D-98D52E04899F}"/>
                </a:ext>
              </a:extLst>
            </p:cNvPr>
            <p:cNvSpPr txBox="1"/>
            <p:nvPr/>
          </p:nvSpPr>
          <p:spPr>
            <a:xfrm>
              <a:off x="5295288" y="2323330"/>
              <a:ext cx="2744662" cy="275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 + + + +</a:t>
              </a:r>
            </a:p>
            <a:p>
              <a:pPr algn="ctr">
                <a:lnSpc>
                  <a:spcPts val="2600"/>
                </a:lnSpc>
              </a:pP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+ + + +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A8311D-7AA1-8DA5-F636-E8885E9D9A27}"/>
                </a:ext>
              </a:extLst>
            </p:cNvPr>
            <p:cNvSpPr/>
            <p:nvPr/>
          </p:nvSpPr>
          <p:spPr>
            <a:xfrm>
              <a:off x="5305851" y="2341427"/>
              <a:ext cx="2723537" cy="2723537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00"/>
                </a:lnSpc>
              </a:pPr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83103F8-AF4A-9F75-2267-B11CB1981CE0}"/>
                </a:ext>
              </a:extLst>
            </p:cNvPr>
            <p:cNvSpPr/>
            <p:nvPr/>
          </p:nvSpPr>
          <p:spPr>
            <a:xfrm>
              <a:off x="7173981" y="2520866"/>
              <a:ext cx="1032387" cy="2364659"/>
            </a:xfrm>
            <a:prstGeom prst="ellipse">
              <a:avLst/>
            </a:prstGeom>
            <a:solidFill>
              <a:srgbClr val="FF0000">
                <a:alpha val="51823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68B9937-91AC-2B03-CB1E-A63BE657A90E}"/>
                </a:ext>
              </a:extLst>
            </p:cNvPr>
            <p:cNvCxnSpPr>
              <a:cxnSpLocks/>
              <a:stCxn id="30" idx="6"/>
            </p:cNvCxnSpPr>
            <p:nvPr/>
          </p:nvCxnSpPr>
          <p:spPr>
            <a:xfrm>
              <a:off x="8206368" y="3703196"/>
              <a:ext cx="429943" cy="9334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4C27F0-D4D4-9B50-0B28-9DA86EF5D6D5}"/>
                </a:ext>
              </a:extLst>
            </p:cNvPr>
            <p:cNvSpPr txBox="1"/>
            <p:nvPr/>
          </p:nvSpPr>
          <p:spPr>
            <a:xfrm>
              <a:off x="4643150" y="2090076"/>
              <a:ext cx="1651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Betatron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orbit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73CAD7-D285-5E80-7F6C-F47A317D0901}"/>
                </a:ext>
              </a:extLst>
            </p:cNvPr>
            <p:cNvSpPr txBox="1"/>
            <p:nvPr/>
          </p:nvSpPr>
          <p:spPr>
            <a:xfrm>
              <a:off x="5986752" y="1668077"/>
              <a:ext cx="1181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Ion cavity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E985A1F-753D-C17E-25B9-F9F46E8C065F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5468821" y="2490186"/>
              <a:ext cx="4" cy="9989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DF27C7-9AEE-51BF-547D-51E1AD27AF03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6577619" y="2068187"/>
              <a:ext cx="0" cy="6233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CFF188-A39D-E165-4E68-0344F8CDB2A6}"/>
                </a:ext>
              </a:extLst>
            </p:cNvPr>
            <p:cNvSpPr txBox="1"/>
            <p:nvPr/>
          </p:nvSpPr>
          <p:spPr>
            <a:xfrm>
              <a:off x="7250659" y="3291197"/>
              <a:ext cx="9087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 pulse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137602E-AE99-B8D7-A184-5BC4CADA463E}"/>
                </a:ext>
              </a:extLst>
            </p:cNvPr>
            <p:cNvSpPr/>
            <p:nvPr/>
          </p:nvSpPr>
          <p:spPr>
            <a:xfrm>
              <a:off x="5334139" y="3445085"/>
              <a:ext cx="1673409" cy="400110"/>
            </a:xfrm>
            <a:custGeom>
              <a:avLst/>
              <a:gdLst>
                <a:gd name="connsiteX0" fmla="*/ 0 w 1771650"/>
                <a:gd name="connsiteY0" fmla="*/ 0 h 914917"/>
                <a:gd name="connsiteX1" fmla="*/ 361950 w 1771650"/>
                <a:gd name="connsiteY1" fmla="*/ 914400 h 914917"/>
                <a:gd name="connsiteX2" fmla="*/ 977900 w 1771650"/>
                <a:gd name="connsiteY2" fmla="*/ 139700 h 914917"/>
                <a:gd name="connsiteX3" fmla="*/ 1428750 w 1771650"/>
                <a:gd name="connsiteY3" fmla="*/ 742950 h 914917"/>
                <a:gd name="connsiteX4" fmla="*/ 1771650 w 1771650"/>
                <a:gd name="connsiteY4" fmla="*/ 469900 h 91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650" h="914917">
                  <a:moveTo>
                    <a:pt x="0" y="0"/>
                  </a:moveTo>
                  <a:cubicBezTo>
                    <a:pt x="99483" y="445558"/>
                    <a:pt x="198967" y="891117"/>
                    <a:pt x="361950" y="914400"/>
                  </a:cubicBezTo>
                  <a:cubicBezTo>
                    <a:pt x="524933" y="937683"/>
                    <a:pt x="800100" y="168275"/>
                    <a:pt x="977900" y="139700"/>
                  </a:cubicBezTo>
                  <a:cubicBezTo>
                    <a:pt x="1155700" y="111125"/>
                    <a:pt x="1296458" y="687917"/>
                    <a:pt x="1428750" y="742950"/>
                  </a:cubicBezTo>
                  <a:cubicBezTo>
                    <a:pt x="1561042" y="797983"/>
                    <a:pt x="1666346" y="633941"/>
                    <a:pt x="1771650" y="46990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43EAD2D-6D0E-BED7-8612-868682EC3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3376" y="3532530"/>
              <a:ext cx="180000" cy="1800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9A466A-97F0-4053-24F4-271DB33AC2C0}"/>
                </a:ext>
              </a:extLst>
            </p:cNvPr>
            <p:cNvSpPr txBox="1"/>
            <p:nvPr/>
          </p:nvSpPr>
          <p:spPr>
            <a:xfrm>
              <a:off x="10487600" y="3132420"/>
              <a:ext cx="8170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X-rays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183436-15E1-812F-3625-D01955726EEF}"/>
                </a:ext>
              </a:extLst>
            </p:cNvPr>
            <p:cNvSpPr txBox="1"/>
            <p:nvPr/>
          </p:nvSpPr>
          <p:spPr>
            <a:xfrm>
              <a:off x="10453506" y="3486637"/>
              <a:ext cx="1135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4C7768B-4897-9F2E-2131-438E6C76AFB1}"/>
              </a:ext>
            </a:extLst>
          </p:cNvPr>
          <p:cNvSpPr txBox="1"/>
          <p:nvPr/>
        </p:nvSpPr>
        <p:spPr>
          <a:xfrm>
            <a:off x="5294393" y="1312313"/>
            <a:ext cx="558011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motion leads to divergent beams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Inefficient beam transport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8E2B16-983D-8EA8-1263-BE2900F9BE8B}"/>
              </a:ext>
            </a:extLst>
          </p:cNvPr>
          <p:cNvSpPr txBox="1"/>
          <p:nvPr/>
        </p:nvSpPr>
        <p:spPr>
          <a:xfrm>
            <a:off x="274844" y="1260000"/>
            <a:ext cx="359957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Electrons outrunning wake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Limits beam energy</a:t>
            </a:r>
          </a:p>
        </p:txBody>
      </p:sp>
    </p:spTree>
    <p:extLst>
      <p:ext uri="{BB962C8B-B14F-4D97-AF65-F5344CB8AC3E}">
        <p14:creationId xmlns:p14="http://schemas.microsoft.com/office/powerpoint/2010/main" val="3683181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135AF-9F79-69F3-3F50-B6CAE1BE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F5AB7-83A0-984C-2802-D1CACF5B2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Density shaping by combining two gas jets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371DB0-A7F3-086D-DA7D-2CDA8555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Jet 1: </a:t>
            </a:r>
            <a:r>
              <a:rPr lang="en-US" dirty="0"/>
              <a:t>Controlled injection via shock + ionization</a:t>
            </a:r>
          </a:p>
          <a:p>
            <a:pPr marL="0" indent="0">
              <a:buNone/>
            </a:pPr>
            <a:r>
              <a:rPr lang="en-US" b="1" dirty="0"/>
              <a:t>Jet 2: </a:t>
            </a:r>
            <a:r>
              <a:rPr lang="en-US" dirty="0"/>
              <a:t>Independent control of density and position → energy boost, focusing, X-rays</a:t>
            </a:r>
          </a:p>
          <a:p>
            <a:pPr marL="0" indent="0">
              <a:buNone/>
            </a:pPr>
            <a:r>
              <a:rPr lang="en-US" b="1" dirty="0"/>
              <a:t>Goal:</a:t>
            </a:r>
            <a:r>
              <a:rPr lang="en-US" dirty="0"/>
              <a:t> Control of beam quality and 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1F989-04DA-79F4-E8CF-31CB02BF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92" y="2851017"/>
            <a:ext cx="5244000" cy="4006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361D80-9B20-0ECE-F4D0-C381360F404C}"/>
              </a:ext>
            </a:extLst>
          </p:cNvPr>
          <p:cNvSpPr txBox="1"/>
          <p:nvPr/>
        </p:nvSpPr>
        <p:spPr>
          <a:xfrm>
            <a:off x="4382554" y="3864841"/>
            <a:ext cx="407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/>
          </a:p>
          <a:p>
            <a:r>
              <a:rPr lang="en-US" sz="1600" b="1" dirty="0"/>
              <a:t>or</a:t>
            </a:r>
          </a:p>
          <a:p>
            <a:r>
              <a:rPr lang="en-US" sz="1600" b="1" dirty="0"/>
              <a:t>N</a:t>
            </a:r>
            <a:r>
              <a:rPr lang="en-US" sz="16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7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A8965BF-AC7D-CB97-B270-FB17A97D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5A02F9-C797-A984-54CF-4E55139F2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21D50-C887-54FF-8BC8-B281AF85E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6502"/>
            <a:ext cx="12161623" cy="692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D3E57-209B-42EA-BC6D-4165AB2EF7A3}"/>
              </a:ext>
            </a:extLst>
          </p:cNvPr>
          <p:cNvSpPr txBox="1"/>
          <p:nvPr/>
        </p:nvSpPr>
        <p:spPr>
          <a:xfrm>
            <a:off x="1099594" y="5349895"/>
            <a:ext cx="5824030" cy="1508105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Laser:  </a:t>
            </a: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 J | 35 fs | 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focused to 12 µm FWHM</a:t>
            </a:r>
            <a:endParaRPr kumimoji="0" lang="fi-FI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is-IS" sz="2400" b="1" kern="0" dirty="0">
                <a:solidFill>
                  <a:prstClr val="black"/>
                </a:solidFill>
                <a:latin typeface="Calibri" panose="020F0502020204030204"/>
              </a:rPr>
              <a:t>J</a:t>
            </a:r>
            <a:r>
              <a:rPr kumimoji="0" lang="is-I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et</a:t>
            </a:r>
            <a:r>
              <a:rPr lang="is-IS" sz="2400" b="1" kern="0" dirty="0">
                <a:solidFill>
                  <a:prstClr val="black"/>
                </a:solidFill>
                <a:latin typeface="Calibri" panose="020F0502020204030204"/>
              </a:rPr>
              <a:t> 1 </a:t>
            </a:r>
            <a:r>
              <a:rPr lang="is-IS" sz="2400" kern="0" dirty="0">
                <a:solidFill>
                  <a:prstClr val="black"/>
                </a:solidFill>
                <a:latin typeface="Calibri" panose="020F0502020204030204"/>
              </a:rPr>
              <a:t>| 1.5</a:t>
            </a: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mm </a:t>
            </a:r>
            <a:r>
              <a:rPr lang="is-IS" sz="2400" kern="0" dirty="0">
                <a:solidFill>
                  <a:prstClr val="black"/>
                </a:solidFill>
                <a:latin typeface="Calibri" panose="020F0502020204030204"/>
              </a:rPr>
              <a:t>|</a:t>
            </a: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He+1%N</a:t>
            </a:r>
            <a:r>
              <a:rPr kumimoji="0" lang="is-IS" sz="2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lang="is-IS" sz="2400" kern="0" dirty="0">
                <a:solidFill>
                  <a:prstClr val="black"/>
                </a:solidFill>
                <a:latin typeface="Calibri" panose="020F0502020204030204"/>
              </a:rPr>
              <a:t>|</a:t>
            </a: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2–8･10</a:t>
            </a:r>
            <a:r>
              <a:rPr kumimoji="0" lang="fi-FI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18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e-/cm</a:t>
            </a:r>
            <a:r>
              <a:rPr kumimoji="0" lang="fi-FI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endParaRPr lang="fi-FI" sz="2400" kern="0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  <a:r>
              <a:rPr lang="fi-FI" sz="2400" b="1" kern="0" dirty="0">
                <a:solidFill>
                  <a:prstClr val="black"/>
                </a:solidFill>
                <a:latin typeface="Calibri" panose="020F0502020204030204"/>
              </a:rPr>
              <a:t>et 2 </a:t>
            </a:r>
            <a:r>
              <a:rPr lang="fi-FI" sz="2400" kern="0" dirty="0">
                <a:solidFill>
                  <a:prstClr val="black"/>
                </a:solidFill>
                <a:latin typeface="Calibri" panose="020F0502020204030204"/>
              </a:rPr>
              <a:t>| 1.0 mm | He </a:t>
            </a:r>
            <a:r>
              <a:rPr lang="fi-FI" sz="2400" kern="0" dirty="0" err="1">
                <a:solidFill>
                  <a:prstClr val="black"/>
                </a:solidFill>
                <a:latin typeface="Calibri" panose="020F0502020204030204"/>
              </a:rPr>
              <a:t>or</a:t>
            </a:r>
            <a:r>
              <a:rPr lang="fi-FI" sz="2400" kern="0" dirty="0">
                <a:solidFill>
                  <a:prstClr val="black"/>
                </a:solidFill>
                <a:latin typeface="Calibri" panose="020F0502020204030204"/>
              </a:rPr>
              <a:t> N</a:t>
            </a:r>
            <a:r>
              <a:rPr lang="fi-FI" sz="2400" kern="0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fi-FI" sz="2400" kern="0" dirty="0">
                <a:solidFill>
                  <a:prstClr val="black"/>
                </a:solidFill>
                <a:latin typeface="Calibri" panose="020F0502020204030204"/>
              </a:rPr>
              <a:t> | 2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–16･10</a:t>
            </a:r>
            <a:r>
              <a:rPr kumimoji="0" lang="fi-FI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19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e-/cm</a:t>
            </a:r>
            <a:r>
              <a:rPr kumimoji="0" lang="fi-FI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endParaRPr kumimoji="0" lang="fi-FI" sz="24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853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12A743-7C7C-2AC9-C5A8-6DDC5D45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Shock-assisted ionization injection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FF6EE-8CEA-A6CA-0167-9E3C8A8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80" y="5023790"/>
            <a:ext cx="11304441" cy="1406411"/>
          </a:xfr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2200" b="1" dirty="0"/>
              <a:t>Shock-assisted ionization injection</a:t>
            </a:r>
            <a:r>
              <a:rPr lang="en-GB" sz="2200" dirty="0"/>
              <a:t>: electrons are ionized and trapped at a sharp density transition.</a:t>
            </a:r>
          </a:p>
          <a:p>
            <a:pPr>
              <a:buNone/>
            </a:pPr>
            <a:r>
              <a:rPr lang="en-GB" sz="2200" b="1" dirty="0"/>
              <a:t>Expanded plasma cavity</a:t>
            </a:r>
            <a:r>
              <a:rPr lang="en-GB" sz="2200" dirty="0"/>
              <a:t> at the shock front allows prolonged acceleration and easier trapping.</a:t>
            </a:r>
          </a:p>
          <a:p>
            <a:pPr>
              <a:buNone/>
            </a:pPr>
            <a:r>
              <a:rPr lang="en-GB" sz="2200" b="1" dirty="0"/>
              <a:t>Localized injection</a:t>
            </a:r>
            <a:r>
              <a:rPr lang="en-GB" sz="2200" dirty="0"/>
              <a:t> achieved when laser intensity and plasma density are sufficiently low.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88CE95-7B29-3F57-D81E-A42499EEBF4B}"/>
              </a:ext>
            </a:extLst>
          </p:cNvPr>
          <p:cNvGrpSpPr/>
          <p:nvPr/>
        </p:nvGrpSpPr>
        <p:grpSpPr>
          <a:xfrm>
            <a:off x="899999" y="1320264"/>
            <a:ext cx="5966244" cy="3676814"/>
            <a:chOff x="586871" y="1995839"/>
            <a:chExt cx="6907832" cy="44289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78CC91-096F-175C-CA12-8FB104A7C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71" y="1995839"/>
              <a:ext cx="6376427" cy="39028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0561E5-E145-57FE-0E7B-08BF39CB9725}"/>
                </a:ext>
              </a:extLst>
            </p:cNvPr>
            <p:cNvSpPr txBox="1"/>
            <p:nvPr/>
          </p:nvSpPr>
          <p:spPr>
            <a:xfrm>
              <a:off x="3143899" y="4977837"/>
              <a:ext cx="719191" cy="132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Razor blade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B2CE37-3900-807A-7BFA-8213735EFBEF}"/>
                </a:ext>
              </a:extLst>
            </p:cNvPr>
            <p:cNvSpPr txBox="1"/>
            <p:nvPr/>
          </p:nvSpPr>
          <p:spPr>
            <a:xfrm>
              <a:off x="4135351" y="5535052"/>
              <a:ext cx="1166117" cy="88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1.5 mm jet 99% He 1% N</a:t>
              </a:r>
              <a:r>
                <a:rPr lang="en-US" sz="1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F2F0D1-26DE-6479-CA90-623EFA8C052A}"/>
                </a:ext>
              </a:extLst>
            </p:cNvPr>
            <p:cNvSpPr txBox="1"/>
            <p:nvPr/>
          </p:nvSpPr>
          <p:spPr>
            <a:xfrm rot="21165818">
              <a:off x="4734455" y="3484871"/>
              <a:ext cx="2104958" cy="72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0.8 T dipole magnet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A978C9-BD66-791C-4A16-D22D5AD9D82A}"/>
                </a:ext>
              </a:extLst>
            </p:cNvPr>
            <p:cNvSpPr txBox="1"/>
            <p:nvPr/>
          </p:nvSpPr>
          <p:spPr>
            <a:xfrm rot="20078677">
              <a:off x="5593983" y="5276844"/>
              <a:ext cx="1900720" cy="72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Scintillator screen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99BF09-BE59-351B-5CC4-50BCDFA26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712" y="1320264"/>
            <a:ext cx="4746668" cy="36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5D9AC6-5195-E205-C5EC-78BA5A999035}"/>
              </a:ext>
            </a:extLst>
          </p:cNvPr>
          <p:cNvSpPr txBox="1"/>
          <p:nvPr/>
        </p:nvSpPr>
        <p:spPr>
          <a:xfrm>
            <a:off x="4410507" y="6550223"/>
            <a:ext cx="3370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Thaury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Sci. Rep.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16310 (2015) </a:t>
            </a:r>
          </a:p>
        </p:txBody>
      </p:sp>
    </p:spTree>
    <p:extLst>
      <p:ext uri="{BB962C8B-B14F-4D97-AF65-F5344CB8AC3E}">
        <p14:creationId xmlns:p14="http://schemas.microsoft.com/office/powerpoint/2010/main" val="31590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FB4-C005-607D-D639-FF8045A2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quality and tunability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2A00F-6D75-5A72-57C8-559EB2E1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10" y="1295729"/>
            <a:ext cx="7428216" cy="48639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6C5FC6-34A0-EBD1-28D6-75FB37AF4AA5}"/>
              </a:ext>
            </a:extLst>
          </p:cNvPr>
          <p:cNvGrpSpPr/>
          <p:nvPr/>
        </p:nvGrpSpPr>
        <p:grpSpPr>
          <a:xfrm>
            <a:off x="584305" y="3331185"/>
            <a:ext cx="5217942" cy="3253818"/>
            <a:chOff x="584305" y="3331185"/>
            <a:chExt cx="5217942" cy="32538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F2B3F2-46E5-B0BD-72EE-9B12A58A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305" y="3331185"/>
              <a:ext cx="5217942" cy="32538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557BBBF-2BC9-1D15-98F4-4CA2396B6AE3}"/>
                    </a:ext>
                  </a:extLst>
                </p:cNvPr>
                <p:cNvSpPr txBox="1"/>
                <p:nvPr/>
              </p:nvSpPr>
              <p:spPr>
                <a:xfrm>
                  <a:off x="3405681" y="3727685"/>
                  <a:ext cx="2183259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sv-SE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𝑎𝑐𝑐</m:t>
                            </m:r>
                          </m:sub>
                        </m:sSub>
                        <m:r>
                          <a:rPr lang="sv-SE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sv-SE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sv-SE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lang="sv-SE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GV</m:t>
                        </m:r>
                        <m:r>
                          <a:rPr lang="sv-SE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v-SE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557BBBF-2BC9-1D15-98F4-4CA2396B6A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5681" y="3727685"/>
                  <a:ext cx="2183259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87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D092BA-40A8-378C-68D7-00001AABAE7D}"/>
                    </a:ext>
                  </a:extLst>
                </p:cNvPr>
                <p:cNvSpPr txBox="1"/>
                <p:nvPr/>
              </p:nvSpPr>
              <p:spPr>
                <a:xfrm>
                  <a:off x="1426490" y="5562271"/>
                  <a:ext cx="21162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=3⋅</m:t>
                        </m:r>
                        <m:sSup>
                          <m:sSup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sv-S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v-SE" b="0" i="0" smtClean="0"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sv-SE" b="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D092BA-40A8-378C-68D7-00001AABA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490" y="5562271"/>
                  <a:ext cx="211622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3F149C-2C9D-E0C7-1A77-C5BE6B35DAAE}"/>
              </a:ext>
            </a:extLst>
          </p:cNvPr>
          <p:cNvSpPr txBox="1"/>
          <p:nvPr/>
        </p:nvSpPr>
        <p:spPr>
          <a:xfrm>
            <a:off x="8426802" y="6550223"/>
            <a:ext cx="376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Gustafsson </a:t>
            </a:r>
            <a:r>
              <a:rPr lang="en-US" sz="1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Sci. Rep.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26286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43EDDA-77F3-23D8-FE6E-BB8CEB8EBF2D}"/>
                  </a:ext>
                </a:extLst>
              </p:cNvPr>
              <p:cNvSpPr txBox="1"/>
              <p:nvPr/>
            </p:nvSpPr>
            <p:spPr>
              <a:xfrm>
                <a:off x="3193276" y="2243288"/>
                <a:ext cx="14223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sty m:val="p"/>
                        </m:rPr>
                        <a:rPr lang="sv-SE" sz="16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sv-SE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v-SE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sv-SE" sz="16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sv-SE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sv-SE" sz="1600" b="0" i="1" smtClean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m:rPr>
                          <m:sty m:val="p"/>
                        </m:rPr>
                        <a:rPr lang="sv-SE" sz="1600" b="0" i="0" smtClean="0"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43EDDA-77F3-23D8-FE6E-BB8CEB8EB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276" y="2243288"/>
                <a:ext cx="1422377" cy="830997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4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8ABC-87F3-CEAC-EACF-38203BA0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boost via density jump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80181D-AB32-8B47-9E72-8C81E496ACE4}"/>
              </a:ext>
            </a:extLst>
          </p:cNvPr>
          <p:cNvGrpSpPr/>
          <p:nvPr/>
        </p:nvGrpSpPr>
        <p:grpSpPr>
          <a:xfrm>
            <a:off x="3116166" y="1328084"/>
            <a:ext cx="5959669" cy="1521658"/>
            <a:chOff x="700331" y="1569693"/>
            <a:chExt cx="5959669" cy="15216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60D832-27F3-4510-37EA-FCA196B2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996" y="1569695"/>
              <a:ext cx="5760000" cy="11094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65F42-6B02-9AB8-22F2-F0D5857A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331" y="1569693"/>
              <a:ext cx="200161" cy="11094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265F6C-F6DA-FFA1-E539-ABAAE4BA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00" y="2706202"/>
              <a:ext cx="5760000" cy="38514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5F7CC02-18DE-3FA7-7D7D-1E2B18D5BEC9}"/>
              </a:ext>
            </a:extLst>
          </p:cNvPr>
          <p:cNvSpPr txBox="1"/>
          <p:nvPr/>
        </p:nvSpPr>
        <p:spPr>
          <a:xfrm>
            <a:off x="996593" y="1438382"/>
            <a:ext cx="143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Typical beam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One gas jet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517023-5BEE-D30C-94BC-F5991DB53EA7}"/>
              </a:ext>
            </a:extLst>
          </p:cNvPr>
          <p:cNvGrpSpPr/>
          <p:nvPr/>
        </p:nvGrpSpPr>
        <p:grpSpPr>
          <a:xfrm>
            <a:off x="9522754" y="1645596"/>
            <a:ext cx="540000" cy="791950"/>
            <a:chOff x="9522754" y="1645596"/>
            <a:chExt cx="540000" cy="791950"/>
          </a:xfrm>
          <a:solidFill>
            <a:srgbClr val="8F8AF7"/>
          </a:solidFill>
        </p:grpSpPr>
        <p:sp>
          <p:nvSpPr>
            <p:cNvPr id="20" name="Trapezium 19">
              <a:extLst>
                <a:ext uri="{FF2B5EF4-FFF2-40B4-BE49-F238E27FC236}">
                  <a16:creationId xmlns:a16="http://schemas.microsoft.com/office/drawing/2014/main" id="{88F7B09B-4269-5A6F-05D6-32088D666AE4}"/>
                </a:ext>
              </a:extLst>
            </p:cNvPr>
            <p:cNvSpPr/>
            <p:nvPr/>
          </p:nvSpPr>
          <p:spPr>
            <a:xfrm>
              <a:off x="9522754" y="1897546"/>
              <a:ext cx="540000" cy="540000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59C156F3-CCA2-FF02-6A52-48FC4C210B62}"/>
                </a:ext>
              </a:extLst>
            </p:cNvPr>
            <p:cNvSpPr/>
            <p:nvPr/>
          </p:nvSpPr>
          <p:spPr>
            <a:xfrm flipH="1">
              <a:off x="9656281" y="1645596"/>
              <a:ext cx="36000" cy="252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5B48444-34C0-6F80-C68C-58D8D17AAD82}"/>
              </a:ext>
            </a:extLst>
          </p:cNvPr>
          <p:cNvSpPr txBox="1"/>
          <p:nvPr/>
        </p:nvSpPr>
        <p:spPr>
          <a:xfrm>
            <a:off x="9576308" y="2213775"/>
            <a:ext cx="429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A29A5-E90A-4EC0-C8D3-263C3EBB4707}"/>
                  </a:ext>
                </a:extLst>
              </p:cNvPr>
              <p:cNvSpPr txBox="1"/>
              <p:nvPr/>
            </p:nvSpPr>
            <p:spPr>
              <a:xfrm>
                <a:off x="3722679" y="1328084"/>
                <a:ext cx="1461810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=3⋅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18</m:t>
                          </m:r>
                        </m:sup>
                      </m:sSup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sv-SE" sz="12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84A29A5-E90A-4EC0-C8D3-263C3EBB4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679" y="1328084"/>
                <a:ext cx="1461810" cy="276999"/>
              </a:xfrm>
              <a:prstGeom prst="rect">
                <a:avLst/>
              </a:prstGeom>
              <a:blipFill>
                <a:blip r:embed="rId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B8CDAB8-C8E3-3AB7-C8EB-8E2E15A58599}"/>
                  </a:ext>
                </a:extLst>
              </p:cNvPr>
              <p:cNvSpPr txBox="1"/>
              <p:nvPr/>
            </p:nvSpPr>
            <p:spPr>
              <a:xfrm>
                <a:off x="7674983" y="1345285"/>
                <a:ext cx="1369670" cy="2912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sv-SE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𝑝𝑒𝑎𝑘</m:t>
                          </m:r>
                        </m:sub>
                      </m:sSub>
                      <m:r>
                        <a:rPr lang="sv-SE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=104 </m:t>
                      </m:r>
                      <m:r>
                        <m:rPr>
                          <m:sty m:val="p"/>
                        </m:rPr>
                        <a:rPr lang="sv-SE" sz="12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B8CDAB8-C8E3-3AB7-C8EB-8E2E15A5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983" y="1345285"/>
                <a:ext cx="1369670" cy="291298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630A502-2312-E830-8264-FF2B0E7574E4}"/>
              </a:ext>
            </a:extLst>
          </p:cNvPr>
          <p:cNvGrpSpPr/>
          <p:nvPr/>
        </p:nvGrpSpPr>
        <p:grpSpPr>
          <a:xfrm>
            <a:off x="958921" y="2927878"/>
            <a:ext cx="9506953" cy="1834105"/>
            <a:chOff x="958921" y="2927878"/>
            <a:chExt cx="9506953" cy="18341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C8AC75-8CAE-A728-3E24-A912DB87BCB3}"/>
                </a:ext>
              </a:extLst>
            </p:cNvPr>
            <p:cNvGrpSpPr/>
            <p:nvPr/>
          </p:nvGrpSpPr>
          <p:grpSpPr>
            <a:xfrm>
              <a:off x="3116166" y="3234193"/>
              <a:ext cx="5959669" cy="1527790"/>
              <a:chOff x="700331" y="2649694"/>
              <a:chExt cx="5959669" cy="1527790"/>
            </a:xfrm>
          </p:grpSpPr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37399485-4117-0D8B-4B56-7FB796A00ED2}"/>
                  </a:ext>
                </a:extLst>
              </p:cNvPr>
              <p:cNvPicPr>
                <a:picLocks noGrp="1" noChangeAspect="1"/>
              </p:cNvPicPr>
              <p:nvPr>
                <p:ph idx="1"/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900000" y="2649695"/>
                <a:ext cx="5760000" cy="110946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0CC4F4C-343D-9A47-992D-E305C4026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331" y="2649694"/>
                <a:ext cx="200161" cy="110946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64266B-7C47-B8B0-B9CC-AA35EC2AA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0000" y="3792335"/>
                <a:ext cx="5760000" cy="385149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E31A3D-5C9B-E12A-25E5-24EBA28DA747}"/>
                </a:ext>
              </a:extLst>
            </p:cNvPr>
            <p:cNvSpPr txBox="1"/>
            <p:nvPr/>
          </p:nvSpPr>
          <p:spPr>
            <a:xfrm>
              <a:off x="958921" y="3465758"/>
              <a:ext cx="14249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Energy boost</a:t>
              </a:r>
            </a:p>
            <a:p>
              <a:pPr algn="ctr"/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Two gas jets</a:t>
              </a:r>
            </a:p>
          </p:txBody>
        </p:sp>
        <p:sp>
          <p:nvSpPr>
            <p:cNvPr id="25" name="Trapezium 24">
              <a:extLst>
                <a:ext uri="{FF2B5EF4-FFF2-40B4-BE49-F238E27FC236}">
                  <a16:creationId xmlns:a16="http://schemas.microsoft.com/office/drawing/2014/main" id="{55BAD137-E401-4768-4E9C-C530523DD9A8}"/>
                </a:ext>
              </a:extLst>
            </p:cNvPr>
            <p:cNvSpPr/>
            <p:nvPr/>
          </p:nvSpPr>
          <p:spPr>
            <a:xfrm>
              <a:off x="10070911" y="2927878"/>
              <a:ext cx="360000" cy="1440000"/>
            </a:xfrm>
            <a:prstGeom prst="trapezoid">
              <a:avLst/>
            </a:prstGeom>
            <a:solidFill>
              <a:srgbClr val="8F8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0A66616-2ED5-C9AA-22E9-0E0DF785CF7F}"/>
                </a:ext>
              </a:extLst>
            </p:cNvPr>
            <p:cNvGrpSpPr/>
            <p:nvPr/>
          </p:nvGrpSpPr>
          <p:grpSpPr>
            <a:xfrm>
              <a:off x="9522754" y="3575928"/>
              <a:ext cx="540000" cy="791950"/>
              <a:chOff x="9522754" y="1645596"/>
              <a:chExt cx="540000" cy="791950"/>
            </a:xfrm>
          </p:grpSpPr>
          <p:sp>
            <p:nvSpPr>
              <p:cNvPr id="27" name="Trapezium 26">
                <a:extLst>
                  <a:ext uri="{FF2B5EF4-FFF2-40B4-BE49-F238E27FC236}">
                    <a16:creationId xmlns:a16="http://schemas.microsoft.com/office/drawing/2014/main" id="{FFD51E61-F1CB-55D9-B360-0766F7331C74}"/>
                  </a:ext>
                </a:extLst>
              </p:cNvPr>
              <p:cNvSpPr/>
              <p:nvPr/>
            </p:nvSpPr>
            <p:spPr>
              <a:xfrm>
                <a:off x="9522754" y="1897546"/>
                <a:ext cx="540000" cy="540000"/>
              </a:xfrm>
              <a:prstGeom prst="trapezoid">
                <a:avLst/>
              </a:prstGeom>
              <a:solidFill>
                <a:srgbClr val="8F8A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7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70917DC6-0269-DA8B-FA12-B0AF33FED668}"/>
                  </a:ext>
                </a:extLst>
              </p:cNvPr>
              <p:cNvSpPr/>
              <p:nvPr/>
            </p:nvSpPr>
            <p:spPr>
              <a:xfrm flipH="1">
                <a:off x="9656281" y="1645596"/>
                <a:ext cx="36000" cy="252000"/>
              </a:xfrm>
              <a:prstGeom prst="rtTriangle">
                <a:avLst/>
              </a:prstGeom>
              <a:solidFill>
                <a:srgbClr val="8F8A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BCA4EB-E530-4C17-F470-2947028C2B24}"/>
                </a:ext>
              </a:extLst>
            </p:cNvPr>
            <p:cNvSpPr txBox="1"/>
            <p:nvPr/>
          </p:nvSpPr>
          <p:spPr>
            <a:xfrm>
              <a:off x="10035948" y="4121657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Jet 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ED98D8-8A6C-7CF5-AFB7-36DD12D08DC3}"/>
                </a:ext>
              </a:extLst>
            </p:cNvPr>
            <p:cNvSpPr txBox="1"/>
            <p:nvPr/>
          </p:nvSpPr>
          <p:spPr>
            <a:xfrm>
              <a:off x="9577791" y="4121657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Jet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5BC4261-7608-54E3-2011-3C783C8C1F35}"/>
                    </a:ext>
                  </a:extLst>
                </p:cNvPr>
                <p:cNvSpPr txBox="1"/>
                <p:nvPr/>
              </p:nvSpPr>
              <p:spPr>
                <a:xfrm>
                  <a:off x="7672913" y="3264902"/>
                  <a:ext cx="1369670" cy="2912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𝑝𝑒𝑎𝑘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=126 </m:t>
                        </m:r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MeV</m:t>
                        </m:r>
                      </m:oMath>
                    </m:oMathPara>
                  </a14:m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5BC4261-7608-54E3-2011-3C783C8C1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2913" y="3264902"/>
                  <a:ext cx="1369670" cy="291298"/>
                </a:xfrm>
                <a:prstGeom prst="rect">
                  <a:avLst/>
                </a:prstGeom>
                <a:blipFill>
                  <a:blip r:embed="rId11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433011-554B-B12A-A064-C2353254A33A}"/>
                    </a:ext>
                  </a:extLst>
                </p:cNvPr>
                <p:cNvSpPr txBox="1"/>
                <p:nvPr/>
              </p:nvSpPr>
              <p:spPr>
                <a:xfrm>
                  <a:off x="3678403" y="3264902"/>
                  <a:ext cx="1550361" cy="64633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=3⋅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18</m:t>
                            </m:r>
                          </m:sup>
                        </m:sSup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v-SE" sz="1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sv-SE" sz="1200" b="0" i="1" dirty="0"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=14⋅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18</m:t>
                            </m:r>
                          </m:sup>
                        </m:sSup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sv-SE" sz="1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sv-SE" sz="1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=2.7 </m:t>
                        </m:r>
                        <m:r>
                          <m:rPr>
                            <m:sty m:val="p"/>
                          </m:rPr>
                          <a:rPr lang="sv-SE" sz="1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mm</m:t>
                        </m:r>
                      </m:oMath>
                    </m:oMathPara>
                  </a14:m>
                  <a:endParaRPr 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433011-554B-B12A-A064-C2353254A3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8403" y="3264902"/>
                  <a:ext cx="1550361" cy="646331"/>
                </a:xfrm>
                <a:prstGeom prst="rect">
                  <a:avLst/>
                </a:prstGeom>
                <a:blipFill>
                  <a:blip r:embed="rId12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B4E7D9-A26B-6C07-FC1B-CCC7CF91A9D5}"/>
              </a:ext>
            </a:extLst>
          </p:cNvPr>
          <p:cNvGrpSpPr/>
          <p:nvPr/>
        </p:nvGrpSpPr>
        <p:grpSpPr>
          <a:xfrm>
            <a:off x="996593" y="4966089"/>
            <a:ext cx="8079238" cy="1702997"/>
            <a:chOff x="996593" y="4966089"/>
            <a:chExt cx="8079238" cy="170299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235B303-F548-047A-6309-B09C172E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15831" y="4966089"/>
              <a:ext cx="5760000" cy="17029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BF15D3-7927-9912-B638-6CF7C6DDFE82}"/>
                </a:ext>
              </a:extLst>
            </p:cNvPr>
            <p:cNvSpPr txBox="1"/>
            <p:nvPr/>
          </p:nvSpPr>
          <p:spPr>
            <a:xfrm>
              <a:off x="996593" y="5494422"/>
              <a:ext cx="1167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Rephasing</a:t>
              </a:r>
            </a:p>
            <a:p>
              <a:pPr algn="ctr"/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Schematic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CA42AA-F6C3-BE38-4111-B8DB89B9E000}"/>
              </a:ext>
            </a:extLst>
          </p:cNvPr>
          <p:cNvGrpSpPr/>
          <p:nvPr/>
        </p:nvGrpSpPr>
        <p:grpSpPr>
          <a:xfrm>
            <a:off x="6925733" y="1438382"/>
            <a:ext cx="1134534" cy="2689095"/>
            <a:chOff x="6925733" y="1438382"/>
            <a:chExt cx="1134534" cy="26890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9DA4C6-3E46-1481-03B8-863E020B848C}"/>
                </a:ext>
              </a:extLst>
            </p:cNvPr>
            <p:cNvCxnSpPr/>
            <p:nvPr/>
          </p:nvCxnSpPr>
          <p:spPr>
            <a:xfrm>
              <a:off x="6925733" y="1438382"/>
              <a:ext cx="0" cy="24728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69A98-30E4-FAF0-5665-2A14BC768F47}"/>
                </a:ext>
              </a:extLst>
            </p:cNvPr>
            <p:cNvCxnSpPr>
              <a:cxnSpLocks/>
            </p:cNvCxnSpPr>
            <p:nvPr/>
          </p:nvCxnSpPr>
          <p:spPr>
            <a:xfrm>
              <a:off x="6925733" y="3827878"/>
              <a:ext cx="11345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21C9F9-816B-E1CA-B62D-B8EC7D4A2345}"/>
                </a:ext>
              </a:extLst>
            </p:cNvPr>
            <p:cNvSpPr txBox="1"/>
            <p:nvPr/>
          </p:nvSpPr>
          <p:spPr>
            <a:xfrm>
              <a:off x="6980771" y="3788923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24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3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819D-57BC-4732-8B35-2B8C0FC8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Rephasing – Energy boost via density jump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EA24A-85C6-E989-B74A-840F57E852BB}"/>
              </a:ext>
            </a:extLst>
          </p:cNvPr>
          <p:cNvGrpSpPr/>
          <p:nvPr/>
        </p:nvGrpSpPr>
        <p:grpSpPr>
          <a:xfrm>
            <a:off x="683136" y="1872840"/>
            <a:ext cx="4809546" cy="3600000"/>
            <a:chOff x="475587" y="1818959"/>
            <a:chExt cx="4809546" cy="360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489468-3D0B-8207-8E6D-ED81C37E6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020" y="1818959"/>
              <a:ext cx="4239113" cy="360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9F42DC-50D4-83BE-97FF-F9AB59F8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587" y="1818959"/>
              <a:ext cx="544244" cy="3600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E6E354-FBFC-8DED-A84C-1FE03CDD34DE}"/>
              </a:ext>
            </a:extLst>
          </p:cNvPr>
          <p:cNvGrpSpPr/>
          <p:nvPr/>
        </p:nvGrpSpPr>
        <p:grpSpPr>
          <a:xfrm>
            <a:off x="6699319" y="1872840"/>
            <a:ext cx="4823130" cy="3600000"/>
            <a:chOff x="6893283" y="1629000"/>
            <a:chExt cx="4823130" cy="36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17EFC6-B39E-0C9F-9669-67EA12EB0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300" y="1629000"/>
              <a:ext cx="4239113" cy="360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A55D51-11C3-80E9-30A4-A1B2904C6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3283" y="1629000"/>
              <a:ext cx="544244" cy="3600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60C55C-F6E4-81ED-00F2-2A0CEA01205A}"/>
              </a:ext>
            </a:extLst>
          </p:cNvPr>
          <p:cNvSpPr txBox="1"/>
          <p:nvPr/>
        </p:nvSpPr>
        <p:spPr>
          <a:xfrm>
            <a:off x="2384088" y="1503508"/>
            <a:ext cx="19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Jet separation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658B6-B340-F490-FDF9-B76026081C2B}"/>
              </a:ext>
            </a:extLst>
          </p:cNvPr>
          <p:cNvSpPr txBox="1"/>
          <p:nvPr/>
        </p:nvSpPr>
        <p:spPr>
          <a:xfrm>
            <a:off x="7925618" y="1503508"/>
            <a:ext cx="294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Plasma density (jet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4FDFB5-EB04-572A-78BA-F9D66BA067C1}"/>
                  </a:ext>
                </a:extLst>
              </p:cNvPr>
              <p:cNvSpPr txBox="1"/>
              <p:nvPr/>
            </p:nvSpPr>
            <p:spPr>
              <a:xfrm>
                <a:off x="3373125" y="6858000"/>
                <a:ext cx="3935501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v-S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Energy</m:t>
                      </m:r>
                      <m:r>
                        <a:rPr lang="sv-S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v-S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boost</m:t>
                      </m:r>
                      <m:r>
                        <a:rPr lang="sv-SE" sz="24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f>
                        <m:fPr>
                          <m:ctrlPr>
                            <a:rPr lang="sv-S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sv-SE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sv-SE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sv-SE" sz="2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sv-SE" sz="2400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sv-SE" sz="24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4FDFB5-EB04-572A-78BA-F9D66BA0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125" y="6858000"/>
                <a:ext cx="3935501" cy="896271"/>
              </a:xfrm>
              <a:prstGeom prst="rect">
                <a:avLst/>
              </a:prstGeom>
              <a:blipFill>
                <a:blip r:embed="rId5"/>
                <a:stretch>
                  <a:fillRect t="-18310" b="-10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CF844DA-E7DE-542C-D4E7-7F9E52B09496}"/>
              </a:ext>
            </a:extLst>
          </p:cNvPr>
          <p:cNvSpPr txBox="1"/>
          <p:nvPr/>
        </p:nvSpPr>
        <p:spPr>
          <a:xfrm>
            <a:off x="0" y="6550223"/>
            <a:ext cx="3811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Gustafsson </a:t>
            </a:r>
            <a:r>
              <a:rPr lang="en-US" sz="1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Sci. Rep.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26286 (2024) </a:t>
            </a:r>
          </a:p>
        </p:txBody>
      </p:sp>
    </p:spTree>
    <p:extLst>
      <p:ext uri="{BB962C8B-B14F-4D97-AF65-F5344CB8AC3E}">
        <p14:creationId xmlns:p14="http://schemas.microsoft.com/office/powerpoint/2010/main" val="2945040387"/>
      </p:ext>
    </p:extLst>
  </p:cSld>
  <p:clrMapOvr>
    <a:masterClrMapping/>
  </p:clrMapOvr>
</p:sld>
</file>

<file path=ppt/theme/theme1.xml><?xml version="1.0" encoding="utf-8"?>
<a:theme xmlns:a="http://schemas.openxmlformats.org/drawingml/2006/main" name="LU-template 16:9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template-ENG-2022-16-9-tillg" id="{1ABF92B8-4AB5-FD42-8FA8-D8CC107D75A0}" vid="{0E886F46-7A99-7346-B521-931937163E0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LU-template-ENG-2022-16-9-tillg</Template>
  <TotalTime>16468</TotalTime>
  <Words>991</Words>
  <Application>Microsoft Macintosh PowerPoint</Application>
  <PresentationFormat>Widescreen</PresentationFormat>
  <Paragraphs>189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-webkit-standard</vt:lpstr>
      <vt:lpstr>Arial</vt:lpstr>
      <vt:lpstr>Calibri</vt:lpstr>
      <vt:lpstr>Cambria Math</vt:lpstr>
      <vt:lpstr>Helvetica Light</vt:lpstr>
      <vt:lpstr>Systemtypsnitt normalt</vt:lpstr>
      <vt:lpstr>Times New Roman</vt:lpstr>
      <vt:lpstr>Wingdings</vt:lpstr>
      <vt:lpstr>LU-template 16:9</vt:lpstr>
      <vt:lpstr>Plasma density shaping for beam control and brilliant X-rays</vt:lpstr>
      <vt:lpstr>Acknowledgement</vt:lpstr>
      <vt:lpstr>Motivation: Divergence and Dephasing</vt:lpstr>
      <vt:lpstr>Density shaping by combining two gas jets</vt:lpstr>
      <vt:lpstr>Experimental setup</vt:lpstr>
      <vt:lpstr>Shock-assisted ionization injection</vt:lpstr>
      <vt:lpstr>Beam quality and tunability</vt:lpstr>
      <vt:lpstr>Energy boost via density jump</vt:lpstr>
      <vt:lpstr>Rephasing – Energy boost via density jump</vt:lpstr>
      <vt:lpstr>Divergence reduction – Plasma lens</vt:lpstr>
      <vt:lpstr>Overdense plasma lens</vt:lpstr>
      <vt:lpstr>Plasma lensing – Divergence reduction</vt:lpstr>
      <vt:lpstr>Monte-Carlo simulation</vt:lpstr>
      <vt:lpstr>Tunable chromaticity</vt:lpstr>
      <vt:lpstr>Effect on the high-charge electron beam</vt:lpstr>
      <vt:lpstr>PowerPoint Presentation</vt:lpstr>
      <vt:lpstr>Narrow X-ray beams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Cornelia Gustafsson</dc:creator>
  <cp:keywords/>
  <dc:description/>
  <cp:lastModifiedBy>Olle Lundh</cp:lastModifiedBy>
  <cp:revision>118</cp:revision>
  <dcterms:created xsi:type="dcterms:W3CDTF">2024-02-22T09:45:11Z</dcterms:created>
  <dcterms:modified xsi:type="dcterms:W3CDTF">2025-04-17T16:26:48Z</dcterms:modified>
  <cp:category/>
</cp:coreProperties>
</file>