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1" r:id="rId2"/>
    <p:sldId id="268" r:id="rId3"/>
    <p:sldId id="263" r:id="rId4"/>
    <p:sldId id="264" r:id="rId5"/>
    <p:sldId id="265" r:id="rId6"/>
    <p:sldId id="266" r:id="rId7"/>
    <p:sldId id="267" r:id="rId8"/>
    <p:sldId id="273" r:id="rId9"/>
    <p:sldId id="271" r:id="rId10"/>
    <p:sldId id="272" r:id="rId11"/>
    <p:sldId id="275" r:id="rId12"/>
    <p:sldId id="274" r:id="rId13"/>
    <p:sldId id="276" r:id="rId14"/>
    <p:sldId id="278" r:id="rId15"/>
    <p:sldId id="279" r:id="rId16"/>
    <p:sldId id="269" r:id="rId17"/>
    <p:sldId id="282" r:id="rId18"/>
    <p:sldId id="277" r:id="rId19"/>
    <p:sldId id="280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416FCB6D-CB0D-4B66-BF15-96E082274AE3}">
          <p14:sldIdLst>
            <p14:sldId id="261"/>
            <p14:sldId id="268"/>
            <p14:sldId id="263"/>
            <p14:sldId id="264"/>
            <p14:sldId id="265"/>
            <p14:sldId id="266"/>
            <p14:sldId id="267"/>
            <p14:sldId id="273"/>
            <p14:sldId id="271"/>
            <p14:sldId id="272"/>
            <p14:sldId id="275"/>
            <p14:sldId id="274"/>
            <p14:sldId id="276"/>
            <p14:sldId id="278"/>
            <p14:sldId id="279"/>
            <p14:sldId id="269"/>
            <p14:sldId id="282"/>
            <p14:sldId id="277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25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D60093"/>
    <a:srgbClr val="FF99CC"/>
    <a:srgbClr val="FF00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26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124"/>
      </p:cViewPr>
      <p:guideLst>
        <p:guide orient="horz" pos="1071"/>
        <p:guide pos="25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notesViewPr>
    <p:cSldViewPr snapToGrid="0" showGuides="1">
      <p:cViewPr varScale="1">
        <p:scale>
          <a:sx n="51" d="100"/>
          <a:sy n="51" d="100"/>
        </p:scale>
        <p:origin x="2694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AF26AE-929C-4093-8015-22D06C7E75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A5EF65-7931-4D9B-9D08-9FBA713618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7B98F-F70E-4710-B091-1F1ECA486AFE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C79236-E247-41CE-9A1E-5BC3104C7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F2B493-D26B-4421-8F01-A1C1259E98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8F550-2517-48AD-9690-30D127B237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469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88CAA-20B2-4FE6-B1A3-0E3137A2E3B5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CB03F-D02B-420B-91E9-C59B76D39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47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AC7EC6-9C54-4E04-9415-F633583CE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755741-4A89-4E64-A877-2A7812BE9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1DC85C-8552-4FD4-A380-ADC88718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527294DC-317E-4088-A6A7-0C9882487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1027" y="6413498"/>
            <a:ext cx="444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Helical coil targets - LPAW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70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2CBD1-C252-451C-ABD1-CA4B964D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DCDEDD-2E61-45CB-A276-A430A9D8D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34C9EE-34A4-4D4D-B938-2FCCFC8B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33676" y="4491045"/>
            <a:ext cx="138112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9E80DD-9AF6-4624-BD09-CE692754B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5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Helical coil targets - LPAW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9423CE-23B2-4A1C-B11A-C18B4FF7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84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CF7327B-C3C8-4341-9938-DA9326B8F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9A43DF-110F-4370-9C55-9BFD6CE25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9D90E0-7166-48AF-8B85-24574500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33676" y="4491045"/>
            <a:ext cx="138112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30A16B-E0E0-43EB-8B08-D7B53B60A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5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Helical coil targets - LPAW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F1C6D1-BBC1-4FD8-B693-03FF31E1E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77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36760D-A8D2-484F-9F22-55829D26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895"/>
            <a:ext cx="10515600" cy="749300"/>
          </a:xfrm>
        </p:spPr>
        <p:txBody>
          <a:bodyPr>
            <a:normAutofit/>
          </a:bodyPr>
          <a:lstStyle>
            <a:lvl1pPr>
              <a:defRPr sz="2800">
                <a:latin typeface="Gill Sans MT" panose="020B05020201040202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CC61A0-5D6C-4D0E-A717-F08664A23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7393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B67BB8-159A-41A8-8BF2-F54B798C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938" y="6413499"/>
            <a:ext cx="795337" cy="365125"/>
          </a:xfrm>
        </p:spPr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BB96F55-49DC-45A5-A678-87F2777570D8}"/>
              </a:ext>
            </a:extLst>
          </p:cNvPr>
          <p:cNvCxnSpPr>
            <a:cxnSpLocks/>
          </p:cNvCxnSpPr>
          <p:nvPr userDrawn="1"/>
        </p:nvCxnSpPr>
        <p:spPr>
          <a:xfrm>
            <a:off x="771525" y="914380"/>
            <a:ext cx="105822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B8C27E0-0B5A-4F7A-BC72-0DA8F7146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1027" y="6413498"/>
            <a:ext cx="444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Helical coil targets - LPAW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630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2315B-90EF-4411-A74C-5856A4CDB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64D2E3-7796-4410-ACBE-F1C8CEE79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91E5FA-F9B6-4144-A100-C44F5D88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4D654CD-7E18-4F18-9B21-46403811F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1027" y="6413498"/>
            <a:ext cx="444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Helical coil targets - LPAW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7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053D0-F0C8-4A4C-A400-81A575972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10B25A-2726-4838-ADDD-F5074D01F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F88F7F-1BC5-4148-9C00-4DBC6CD9E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C75F60-E252-4F6B-9BEF-82C3466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04F4EE41-BBD5-40C8-BEAC-04FBFD34E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1027" y="6413498"/>
            <a:ext cx="444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Helical coil targets - LPAW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309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E295D-2875-44CA-8D5E-BAFD1305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A2C7A9-B724-409B-B876-1E2256119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EA9DEC-FD75-4D6E-B33F-0E8F50B68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5383732-2B23-4E3C-BF7B-1176E6C82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4D905EC-0C6F-4C69-BC0E-CED51B3BC0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1D02DD0-FB8E-4D82-B262-700E8779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33676" y="4491045"/>
            <a:ext cx="138112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11F77E9-F297-43BD-A700-567BD015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8E59A1DC-9CAD-4825-B5A4-B57F0E960B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871027" y="6413498"/>
            <a:ext cx="444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Helical coil targets - LPAW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54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1F33E-E737-4CBD-953B-DA50FAF6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F0D32DA4-1951-43EE-B60F-94BFC979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1" y="6413499"/>
            <a:ext cx="600074" cy="365125"/>
          </a:xfrm>
        </p:spPr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60F0F5-A644-4AEB-AE73-BEFA5C864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1027" y="6413498"/>
            <a:ext cx="444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Helical coil targets - LPAW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61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6810A803-533A-4A79-A416-4D2CCD28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1" y="6413499"/>
            <a:ext cx="600074" cy="365125"/>
          </a:xfrm>
        </p:spPr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89EFC7D-A11F-4AAB-A13C-524E75471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1027" y="6413498"/>
            <a:ext cx="444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Helical coil targets - LPAW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371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3CEF7-BEB0-45DA-A2DA-6387A392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18CE0F-F27E-41A7-8CCC-E26F8031B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224321-1D7F-4CB1-8682-A1DAE3152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4E7743-C1DB-40BF-926B-C3B439BCE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33676" y="4491045"/>
            <a:ext cx="138112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662212-8AB0-450F-B551-0D5E7C1F6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5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Helical coil targets - LPAW 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0BA16D-11AA-4142-901D-125F4F88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61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1AADE9-7FE6-4282-A336-BF3A7DAFC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0BFE8B-DFDD-4843-A111-4B93EB1BC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A286F-9AFA-4099-A26D-86C4B4E81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E16111-11D7-471C-8A90-F75CA248C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33676" y="4491045"/>
            <a:ext cx="138112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D2C4DC-0B68-4E49-82CA-39A0719C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5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Helical coil targets - LPAW 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0617E7-DC37-41F1-9211-9778580C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91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E34EE3-B618-491E-835E-A835B46127C9}"/>
              </a:ext>
            </a:extLst>
          </p:cNvPr>
          <p:cNvSpPr/>
          <p:nvPr userDrawn="1"/>
        </p:nvSpPr>
        <p:spPr>
          <a:xfrm>
            <a:off x="0" y="6334125"/>
            <a:ext cx="12192000" cy="5238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533C29-1E29-4A66-8840-0611CD7F2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FF8BDE2B-B61A-4034-A75D-4DCF61D9309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254" y="6366493"/>
            <a:ext cx="468314" cy="46831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3C3B36E-753D-4506-9986-DBA1A16E5431}"/>
              </a:ext>
            </a:extLst>
          </p:cNvPr>
          <p:cNvGrpSpPr/>
          <p:nvPr userDrawn="1"/>
        </p:nvGrpSpPr>
        <p:grpSpPr>
          <a:xfrm>
            <a:off x="937028" y="6397625"/>
            <a:ext cx="843846" cy="396870"/>
            <a:chOff x="1063691" y="2892489"/>
            <a:chExt cx="3097762" cy="10377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25C79D-1F3E-4976-A33A-7BBA658005AA}"/>
                </a:ext>
              </a:extLst>
            </p:cNvPr>
            <p:cNvSpPr/>
            <p:nvPr/>
          </p:nvSpPr>
          <p:spPr>
            <a:xfrm>
              <a:off x="1063691" y="2892489"/>
              <a:ext cx="3097762" cy="1037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Picture 6" descr="https://babordplus.hosted.exlibrisgroup.com/primo-explore/custom/CENTRAL_PACKAGE/img/Logos/33PUDB_UB_Logo.png">
              <a:extLst>
                <a:ext uri="{FF2B5EF4-FFF2-40B4-BE49-F238E27FC236}">
                  <a16:creationId xmlns:a16="http://schemas.microsoft.com/office/drawing/2014/main" id="{4CD371CF-5265-4A53-BC19-3BEADC83F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832" y="2961837"/>
              <a:ext cx="2781300" cy="89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8" descr="logo CNRS">
            <a:extLst>
              <a:ext uri="{FF2B5EF4-FFF2-40B4-BE49-F238E27FC236}">
                <a16:creationId xmlns:a16="http://schemas.microsoft.com/office/drawing/2014/main" id="{13B158E0-AB40-4CF7-ABE1-FB0C892B6F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14" y="6389873"/>
            <a:ext cx="410951" cy="41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385DA9-9D28-46D9-8B98-FB6C69747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1" y="6413499"/>
            <a:ext cx="600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A936290-B11D-44C9-94E1-8E3AFF503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B6D85731-BB63-4B14-AC4B-AD3A152C0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55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Helical coil targets - LPAW 2025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2108D42-A87C-4B68-AC9F-3451C91B6EF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" y="6309077"/>
            <a:ext cx="794030" cy="6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3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0.png"/><Relationship Id="rId7" Type="http://schemas.openxmlformats.org/officeDocument/2006/relationships/image" Target="../media/image1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53.png"/><Relationship Id="rId12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350.png"/><Relationship Id="rId5" Type="http://schemas.openxmlformats.org/officeDocument/2006/relationships/image" Target="../media/image28.png"/><Relationship Id="rId1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10" Type="http://schemas.openxmlformats.org/officeDocument/2006/relationships/image" Target="../media/image230.png"/><Relationship Id="rId4" Type="http://schemas.openxmlformats.org/officeDocument/2006/relationships/image" Target="../media/image11.jpeg"/><Relationship Id="rId9" Type="http://schemas.openxmlformats.org/officeDocument/2006/relationships/image" Target="../media/image2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8711BE-C601-4519-B7B9-6B362AD95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3603"/>
            <a:ext cx="12192000" cy="1478212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New designs of helical coil targets for laser-driven proton, carbon and alpha acceleration</a:t>
            </a:r>
            <a:endParaRPr lang="fr-F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052722-ADA0-48E4-93F0-1C1FFC64C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2071D2-322D-4474-8D57-857CB0120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5569"/>
            <a:ext cx="5062538" cy="365125"/>
          </a:xfrm>
        </p:spPr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33BC32-42B1-4076-A525-91CC03E453E7}"/>
              </a:ext>
            </a:extLst>
          </p:cNvPr>
          <p:cNvSpPr txBox="1"/>
          <p:nvPr/>
        </p:nvSpPr>
        <p:spPr>
          <a:xfrm>
            <a:off x="0" y="4167972"/>
            <a:ext cx="1125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M. Bardon</a:t>
            </a:r>
            <a:r>
              <a:rPr lang="fr-FR" sz="2000" u="sng" baseline="30000" dirty="0"/>
              <a:t>1</a:t>
            </a:r>
            <a:r>
              <a:rPr lang="fr-FR" sz="2000" dirty="0"/>
              <a:t>, C.L.C. Lacoste</a:t>
            </a:r>
            <a:r>
              <a:rPr lang="fr-FR" sz="2000" baseline="30000" dirty="0"/>
              <a:t>1,2</a:t>
            </a:r>
            <a:r>
              <a:rPr lang="fr-FR" sz="2000" dirty="0"/>
              <a:t>, A. Hirsch-Passicos</a:t>
            </a:r>
            <a:r>
              <a:rPr lang="fr-FR" sz="2000" baseline="30000" dirty="0"/>
              <a:t>1,3</a:t>
            </a:r>
            <a:r>
              <a:rPr lang="fr-FR" sz="2000" dirty="0"/>
              <a:t>, K. Aliane</a:t>
            </a:r>
            <a:r>
              <a:rPr lang="fr-FR" sz="2000" baseline="30000" dirty="0"/>
              <a:t>1</a:t>
            </a:r>
            <a:r>
              <a:rPr lang="fr-FR" sz="2000" dirty="0"/>
              <a:t>,</a:t>
            </a:r>
            <a:r>
              <a:rPr lang="fr-FR" sz="2000" baseline="30000" dirty="0"/>
              <a:t> </a:t>
            </a:r>
            <a:r>
              <a:rPr lang="fr-FR" sz="2000" dirty="0"/>
              <a:t>T. Carrière</a:t>
            </a:r>
            <a:r>
              <a:rPr lang="fr-FR" sz="2000" baseline="30000" dirty="0"/>
              <a:t>1</a:t>
            </a:r>
            <a:r>
              <a:rPr lang="fr-FR" sz="2000" dirty="0"/>
              <a:t>,</a:t>
            </a:r>
            <a:r>
              <a:rPr lang="fr-FR" sz="2000" baseline="30000" dirty="0"/>
              <a:t> </a:t>
            </a:r>
            <a:r>
              <a:rPr lang="fr-FR" sz="2000" dirty="0"/>
              <a:t>E. Catrix</a:t>
            </a:r>
            <a:r>
              <a:rPr lang="fr-FR" sz="2000" baseline="30000" dirty="0"/>
              <a:t>2</a:t>
            </a:r>
            <a:r>
              <a:rPr lang="fr-FR" sz="2000" dirty="0"/>
              <a:t>, S. Vallières</a:t>
            </a:r>
            <a:r>
              <a:rPr lang="fr-FR" sz="2000" baseline="30000" dirty="0"/>
              <a:t>2</a:t>
            </a:r>
            <a:r>
              <a:rPr lang="fr-FR" sz="2000" dirty="0"/>
              <a:t>,</a:t>
            </a:r>
            <a:endParaRPr lang="fr-FR" sz="2000" baseline="30000" dirty="0"/>
          </a:p>
          <a:p>
            <a:r>
              <a:rPr lang="fr-FR" sz="2000" dirty="0"/>
              <a:t>S. Fourmaux</a:t>
            </a:r>
            <a:r>
              <a:rPr lang="fr-FR" sz="2000" baseline="30000" dirty="0"/>
              <a:t>2</a:t>
            </a:r>
            <a:r>
              <a:rPr lang="fr-FR" sz="2000" dirty="0"/>
              <a:t>, P. Nicolaï</a:t>
            </a:r>
            <a:r>
              <a:rPr lang="fr-FR" sz="2000" baseline="30000" dirty="0"/>
              <a:t>1</a:t>
            </a:r>
            <a:r>
              <a:rPr lang="fr-FR" sz="2000" dirty="0"/>
              <a:t>, D. Raffestin</a:t>
            </a:r>
            <a:r>
              <a:rPr lang="fr-FR" sz="2000" baseline="30000" dirty="0"/>
              <a:t>1</a:t>
            </a:r>
            <a:r>
              <a:rPr lang="fr-FR" sz="2000" dirty="0"/>
              <a:t>, P. Antici</a:t>
            </a:r>
            <a:r>
              <a:rPr lang="fr-FR" sz="2000" baseline="30000" dirty="0"/>
              <a:t>2</a:t>
            </a:r>
            <a:r>
              <a:rPr lang="fr-FR" sz="2000" dirty="0"/>
              <a:t>,</a:t>
            </a:r>
            <a:r>
              <a:rPr lang="fr-FR" sz="2000" baseline="30000" dirty="0"/>
              <a:t> </a:t>
            </a:r>
            <a:r>
              <a:rPr lang="fr-FR" sz="2000" dirty="0"/>
              <a:t>V.T. Tikhonchuk</a:t>
            </a:r>
            <a:r>
              <a:rPr lang="fr-FR" sz="2000" baseline="30000" dirty="0"/>
              <a:t>1,4</a:t>
            </a:r>
            <a:r>
              <a:rPr lang="fr-FR" sz="2000" dirty="0"/>
              <a:t> and E. d’Humières</a:t>
            </a:r>
            <a:r>
              <a:rPr lang="fr-FR" sz="2000" baseline="30000" dirty="0"/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167EDE-D70A-4820-AC2B-58F8475146C7}"/>
              </a:ext>
            </a:extLst>
          </p:cNvPr>
          <p:cNvSpPr txBox="1"/>
          <p:nvPr/>
        </p:nvSpPr>
        <p:spPr>
          <a:xfrm>
            <a:off x="0" y="5305289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1) CELIA, Université de Bordeaux-CNRS-CEA, UMR 5107, Talence F-33405, France</a:t>
            </a:r>
          </a:p>
          <a:p>
            <a:r>
              <a:rPr lang="fr-FR" sz="1400" dirty="0"/>
              <a:t>2) INRS EMT, Varennes J3X 1P7, Canada</a:t>
            </a:r>
          </a:p>
          <a:p>
            <a:r>
              <a:rPr lang="fr-FR" sz="1400" dirty="0"/>
              <a:t>3) Helmholtz-Zentrum Dresden-</a:t>
            </a:r>
            <a:r>
              <a:rPr lang="fr-FR" sz="1400" dirty="0" err="1"/>
              <a:t>Rossendorf</a:t>
            </a:r>
            <a:r>
              <a:rPr lang="fr-FR" sz="1400" dirty="0"/>
              <a:t>, </a:t>
            </a:r>
            <a:r>
              <a:rPr lang="fr-FR" sz="1400" dirty="0" err="1"/>
              <a:t>Bautzner</a:t>
            </a:r>
            <a:r>
              <a:rPr lang="fr-FR" sz="1400" dirty="0"/>
              <a:t> </a:t>
            </a:r>
            <a:r>
              <a:rPr lang="fr-FR" sz="1400" dirty="0" err="1"/>
              <a:t>Landstraße</a:t>
            </a:r>
            <a:r>
              <a:rPr lang="fr-FR" sz="1400" dirty="0"/>
              <a:t> 400, Dresden 01328, Germany (</a:t>
            </a:r>
            <a:r>
              <a:rPr lang="fr-FR" sz="1400" dirty="0" err="1"/>
              <a:t>currently</a:t>
            </a:r>
            <a:r>
              <a:rPr lang="fr-FR" sz="1400" dirty="0"/>
              <a:t>) </a:t>
            </a:r>
          </a:p>
          <a:p>
            <a:r>
              <a:rPr lang="fr-FR" sz="1400" dirty="0"/>
              <a:t>4) </a:t>
            </a:r>
            <a:r>
              <a:rPr lang="en-US" sz="1400" dirty="0"/>
              <a:t>Extreme Light Infrastructure ERIC, ELI-Beamlines Facility, </a:t>
            </a:r>
            <a:r>
              <a:rPr lang="en-US" sz="1400" dirty="0" err="1"/>
              <a:t>Dolní</a:t>
            </a:r>
            <a:r>
              <a:rPr lang="en-US" sz="1400" dirty="0"/>
              <a:t> </a:t>
            </a:r>
            <a:r>
              <a:rPr lang="en-US" sz="1400" dirty="0" err="1"/>
              <a:t>Brežany</a:t>
            </a:r>
            <a:r>
              <a:rPr lang="en-US" sz="1400" dirty="0"/>
              <a:t> 25241, Czech Republic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45672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C3A243-24AC-4A51-A4D9-85090727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ALLS </a:t>
            </a:r>
            <a:r>
              <a:rPr lang="fr-FR" dirty="0" err="1">
                <a:latin typeface="+mn-lt"/>
              </a:rPr>
              <a:t>experiment</a:t>
            </a:r>
            <a:r>
              <a:rPr lang="fr-FR" dirty="0">
                <a:latin typeface="+mn-lt"/>
              </a:rPr>
              <a:t>: </a:t>
            </a:r>
            <a:r>
              <a:rPr lang="fr-FR" dirty="0" err="1">
                <a:latin typeface="+mn-lt"/>
              </a:rPr>
              <a:t>Results</a:t>
            </a:r>
            <a:r>
              <a:rPr lang="fr-FR" dirty="0">
                <a:latin typeface="+mn-lt"/>
              </a:rPr>
              <a:t> on the </a:t>
            </a:r>
            <a:r>
              <a:rPr lang="fr-FR" dirty="0" err="1">
                <a:latin typeface="+mn-lt"/>
              </a:rPr>
              <a:t>carbon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spectrum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884023-2E46-489A-90B0-02CA02DE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768D74-167B-4B24-8932-58D83D7C4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EE161E0-8DF7-427C-B864-CAD67368EDD8}"/>
              </a:ext>
            </a:extLst>
          </p:cNvPr>
          <p:cNvGrpSpPr/>
          <p:nvPr/>
        </p:nvGrpSpPr>
        <p:grpSpPr>
          <a:xfrm>
            <a:off x="-178414" y="1367157"/>
            <a:ext cx="6090435" cy="4567197"/>
            <a:chOff x="-172848" y="1288760"/>
            <a:chExt cx="6090435" cy="45671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6F8F089-77EE-4F51-A966-3F7C9F8E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01" y="1288760"/>
              <a:ext cx="4405297" cy="368443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3DEE8F0-FF22-4117-886B-F3D6DB89219B}"/>
                </a:ext>
              </a:extLst>
            </p:cNvPr>
            <p:cNvSpPr txBox="1"/>
            <p:nvPr/>
          </p:nvSpPr>
          <p:spPr>
            <a:xfrm>
              <a:off x="-121434" y="4910129"/>
              <a:ext cx="5173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Carbons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are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suppressed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by the HC in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this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geometry</a:t>
              </a:r>
              <a:endPara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659F783-646B-4E99-BEB7-10E7973C4B51}"/>
                </a:ext>
              </a:extLst>
            </p:cNvPr>
            <p:cNvSpPr txBox="1"/>
            <p:nvPr/>
          </p:nvSpPr>
          <p:spPr>
            <a:xfrm>
              <a:off x="-172848" y="5486625"/>
              <a:ext cx="6090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anose="05050102010706020507" pitchFamily="18" charset="2"/>
                </a:rPr>
                <a:t> 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First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evidence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that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the HC can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on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carbons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6A1243F1-30F3-40AA-9D29-1DC8B7C30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872" y="1068409"/>
            <a:ext cx="3657599" cy="25078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C13FB7-09EB-4A5A-8971-5FFF4BDC0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638" y="3618591"/>
            <a:ext cx="3964066" cy="27201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8BCBA04-9237-4EAB-94D3-AE908AF1602D}"/>
              </a:ext>
            </a:extLst>
          </p:cNvPr>
          <p:cNvSpPr txBox="1"/>
          <p:nvPr/>
        </p:nvSpPr>
        <p:spPr>
          <a:xfrm>
            <a:off x="6709832" y="875276"/>
            <a:ext cx="51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confirmed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PIC simulations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E85FBF-541A-4CBD-A8CE-44ABBBECF1B5}"/>
              </a:ext>
            </a:extLst>
          </p:cNvPr>
          <p:cNvSpPr txBox="1"/>
          <p:nvPr/>
        </p:nvSpPr>
        <p:spPr>
          <a:xfrm>
            <a:off x="6823075" y="3492994"/>
            <a:ext cx="51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  </a:t>
            </a:r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optimized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carbons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ED6EB10-C2F7-497C-A31F-DD39996FF2BA}"/>
              </a:ext>
            </a:extLst>
          </p:cNvPr>
          <p:cNvSpPr/>
          <p:nvPr/>
        </p:nvSpPr>
        <p:spPr>
          <a:xfrm rot="13434667">
            <a:off x="6726458" y="3321141"/>
            <a:ext cx="4120238" cy="2404533"/>
          </a:xfrm>
          <a:prstGeom prst="arc">
            <a:avLst>
              <a:gd name="adj1" fmla="val 19300752"/>
              <a:gd name="adj2" fmla="val 126956"/>
            </a:avLst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A73F64A-81A2-46EB-98C4-B8521223AE9D}"/>
              </a:ext>
            </a:extLst>
          </p:cNvPr>
          <p:cNvSpPr txBox="1"/>
          <p:nvPr/>
        </p:nvSpPr>
        <p:spPr>
          <a:xfrm>
            <a:off x="5296962" y="3223808"/>
            <a:ext cx="194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Same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inputs for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both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simulations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28E4EA-F6CF-4980-8AA6-0D047248C48B}"/>
              </a:ext>
            </a:extLst>
          </p:cNvPr>
          <p:cNvSpPr txBox="1"/>
          <p:nvPr/>
        </p:nvSpPr>
        <p:spPr>
          <a:xfrm>
            <a:off x="-45102" y="5978395"/>
            <a:ext cx="638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C.L.C. Lacoste et al.,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Extremes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037602 (2025)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45DE93-9993-453D-BC08-48BC41C72480}"/>
              </a:ext>
            </a:extLst>
          </p:cNvPr>
          <p:cNvSpPr txBox="1"/>
          <p:nvPr/>
        </p:nvSpPr>
        <p:spPr>
          <a:xfrm>
            <a:off x="2459566" y="1477931"/>
            <a:ext cx="119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protons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ACCF713-7168-4B58-9C6F-28B45C8E0CCB}"/>
              </a:ext>
            </a:extLst>
          </p:cNvPr>
          <p:cNvSpPr txBox="1"/>
          <p:nvPr/>
        </p:nvSpPr>
        <p:spPr>
          <a:xfrm>
            <a:off x="2799826" y="2170058"/>
            <a:ext cx="119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carbons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49915DC-0DBA-4A83-A88C-5772D3439B5A}"/>
              </a:ext>
            </a:extLst>
          </p:cNvPr>
          <p:cNvSpPr txBox="1"/>
          <p:nvPr/>
        </p:nvSpPr>
        <p:spPr>
          <a:xfrm>
            <a:off x="11878" y="5260838"/>
            <a:ext cx="51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</a:t>
            </a:r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HC exit </a:t>
            </a:r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quite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C5D2324-1FF2-4DCF-A93C-200880DF58B3}"/>
              </a:ext>
            </a:extLst>
          </p:cNvPr>
          <p:cNvSpPr txBox="1"/>
          <p:nvPr/>
        </p:nvSpPr>
        <p:spPr>
          <a:xfrm>
            <a:off x="134092" y="1044817"/>
            <a:ext cx="3469572" cy="38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MCP images of the TPS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017E0D7-E73F-4208-9201-8058A299D7DF}"/>
              </a:ext>
            </a:extLst>
          </p:cNvPr>
          <p:cNvSpPr txBox="1"/>
          <p:nvPr/>
        </p:nvSpPr>
        <p:spPr>
          <a:xfrm>
            <a:off x="5145686" y="1308777"/>
            <a:ext cx="2558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Same</a:t>
            </a:r>
            <a:r>
              <a:rPr lang="fr-FR" dirty="0"/>
              <a:t> inputs </a:t>
            </a:r>
            <a:r>
              <a:rPr lang="fr-FR" dirty="0" err="1"/>
              <a:t>parameter</a:t>
            </a:r>
            <a:r>
              <a:rPr lang="fr-FR" dirty="0"/>
              <a:t> as the </a:t>
            </a:r>
            <a:r>
              <a:rPr lang="fr-FR" dirty="0" err="1"/>
              <a:t>ones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reproduce</a:t>
            </a:r>
            <a:r>
              <a:rPr lang="fr-FR" dirty="0"/>
              <a:t> the proton </a:t>
            </a:r>
            <a:r>
              <a:rPr lang="fr-FR" dirty="0" err="1"/>
              <a:t>spectrum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894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5F739E-F80F-4543-A928-73CC8C29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Bunching</a:t>
            </a:r>
            <a:r>
              <a:rPr lang="fr-FR" dirty="0">
                <a:latin typeface="+mn-lt"/>
              </a:rPr>
              <a:t> of alpha </a:t>
            </a:r>
            <a:r>
              <a:rPr lang="fr-FR" dirty="0" err="1">
                <a:latin typeface="+mn-lt"/>
              </a:rPr>
              <a:t>particles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with</a:t>
            </a:r>
            <a:r>
              <a:rPr lang="fr-FR" dirty="0">
                <a:latin typeface="+mn-lt"/>
              </a:rPr>
              <a:t> HCT for radioisotopes production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7F52AA-FE5C-4D57-9220-BFC3A83C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2FCD6F-BC5E-4651-BF2A-7948721F2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80C450-17A0-4196-AC9B-937552547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60" y="1408103"/>
            <a:ext cx="4323347" cy="29509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11B831-414C-403B-98F4-A5917EA65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594" y="1649884"/>
            <a:ext cx="3672744" cy="24607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9FEFB1-68D2-420E-82B1-CA4F4B90270C}"/>
              </a:ext>
            </a:extLst>
          </p:cNvPr>
          <p:cNvSpPr txBox="1"/>
          <p:nvPr/>
        </p:nvSpPr>
        <p:spPr>
          <a:xfrm>
            <a:off x="115940" y="1019989"/>
            <a:ext cx="650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 simulations (Sophie) – Alpha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bunching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HCT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8C14D1-8403-41C8-8346-315BD24DE9A7}"/>
              </a:ext>
            </a:extLst>
          </p:cNvPr>
          <p:cNvSpPr txBox="1"/>
          <p:nvPr/>
        </p:nvSpPr>
        <p:spPr>
          <a:xfrm>
            <a:off x="7102087" y="1018694"/>
            <a:ext cx="4886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cross-section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 Ca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fr-FR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1C54F5-78D6-4CC7-8B7E-378BEBA884B7}"/>
              </a:ext>
            </a:extLst>
          </p:cNvPr>
          <p:cNvSpPr txBox="1"/>
          <p:nvPr/>
        </p:nvSpPr>
        <p:spPr>
          <a:xfrm>
            <a:off x="1673933" y="1680565"/>
            <a:ext cx="3212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Based</a:t>
            </a:r>
            <a:r>
              <a:rPr lang="fr-FR" sz="1600" dirty="0"/>
              <a:t> on </a:t>
            </a:r>
            <a:r>
              <a:rPr lang="fr-FR" sz="1600" dirty="0" err="1"/>
              <a:t>simulated</a:t>
            </a:r>
            <a:r>
              <a:rPr lang="fr-FR" sz="1600" dirty="0"/>
              <a:t> alpha </a:t>
            </a:r>
            <a:r>
              <a:rPr lang="fr-FR" sz="1600" dirty="0" err="1"/>
              <a:t>spectra</a:t>
            </a:r>
            <a:r>
              <a:rPr lang="fr-FR" sz="1600" dirty="0"/>
              <a:t> for LFEX laser (ILE-Japan)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6933D0-CA87-4590-967B-F7CD93031AAC}"/>
              </a:ext>
            </a:extLst>
          </p:cNvPr>
          <p:cNvSpPr txBox="1"/>
          <p:nvPr/>
        </p:nvSpPr>
        <p:spPr>
          <a:xfrm>
            <a:off x="423335" y="5655300"/>
            <a:ext cx="1138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strongly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Sc</a:t>
            </a:r>
            <a:r>
              <a:rPr lang="fr-F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(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confirmed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Fluka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simulations)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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need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to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be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validated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by an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experiment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8A5BE7-AA6C-4AA8-8C06-B3FCFE488D45}"/>
              </a:ext>
            </a:extLst>
          </p:cNvPr>
          <p:cNvSpPr txBox="1"/>
          <p:nvPr/>
        </p:nvSpPr>
        <p:spPr>
          <a:xfrm>
            <a:off x="2917266" y="4320129"/>
            <a:ext cx="636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C.L.C Lacoste et al.,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Submitted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Phys.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&amp; Part.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(2025)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EC7791-DB88-4BEC-B392-5C5650F3E5EA}"/>
              </a:ext>
            </a:extLst>
          </p:cNvPr>
          <p:cNvSpPr txBox="1"/>
          <p:nvPr/>
        </p:nvSpPr>
        <p:spPr>
          <a:xfrm>
            <a:off x="4673727" y="2387761"/>
            <a:ext cx="1944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</a:t>
            </a:r>
            <a:r>
              <a:rPr lang="fr-FR" dirty="0">
                <a:solidFill>
                  <a:srgbClr val="FF0000"/>
                </a:solidFill>
              </a:rPr>
              <a:t>H</a:t>
            </a:r>
            <a:r>
              <a:rPr lang="fr-FR" dirty="0">
                <a:solidFill>
                  <a:srgbClr val="00B050"/>
                </a:solidFill>
              </a:rPr>
              <a:t>C</a:t>
            </a:r>
            <a:r>
              <a:rPr lang="fr-FR" dirty="0">
                <a:solidFill>
                  <a:srgbClr val="3333FF"/>
                </a:solidFill>
              </a:rPr>
              <a:t>T</a:t>
            </a:r>
            <a:r>
              <a:rPr lang="fr-FR" dirty="0"/>
              <a:t> </a:t>
            </a:r>
            <a:r>
              <a:rPr lang="fr-FR" dirty="0" err="1"/>
              <a:t>geometries</a:t>
            </a:r>
            <a:endParaRPr lang="fr-FR" dirty="0"/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DBC0F2CF-8AF5-4438-BDC3-3B10DD7C22DD}"/>
              </a:ext>
            </a:extLst>
          </p:cNvPr>
          <p:cNvSpPr/>
          <p:nvPr/>
        </p:nvSpPr>
        <p:spPr>
          <a:xfrm rot="5400000">
            <a:off x="5525928" y="-485547"/>
            <a:ext cx="1140146" cy="1051560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49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D7286-8885-4197-87AA-9B2F0524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Conclusion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D0987D-29A0-4178-A379-5C12C1CD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6FC7E8-FDCE-4E6E-9634-A01C34E18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F849A0-658B-4B58-B5A8-4B9D238E7716}"/>
              </a:ext>
            </a:extLst>
          </p:cNvPr>
          <p:cNvSpPr txBox="1"/>
          <p:nvPr/>
        </p:nvSpPr>
        <p:spPr>
          <a:xfrm>
            <a:off x="1" y="1346196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designs of HC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tube (HCT)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developped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mitigate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dispersion &amp;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proton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bunching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tube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ALLS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first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HC can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not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protons, but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carbons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 simulations show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HCT can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focus &amp;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accelerate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alpha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radioisotopes production</a:t>
            </a:r>
          </a:p>
          <a:p>
            <a:endParaRPr lang="fr-FR" sz="2000" dirty="0"/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</a:t>
            </a:r>
            <a:endParaRPr lang="fr-FR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validation of HCT at high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high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LFEX laser (ILE-Japan)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Towards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repetition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rate: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firts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dissociate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proton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pulse production 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 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performed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use of 2 laser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DRACO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(HZDR-Germany)</a:t>
            </a:r>
          </a:p>
        </p:txBody>
      </p:sp>
    </p:spTree>
    <p:extLst>
      <p:ext uri="{BB962C8B-B14F-4D97-AF65-F5344CB8AC3E}">
        <p14:creationId xmlns:p14="http://schemas.microsoft.com/office/powerpoint/2010/main" val="2001449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E222A-C0A7-4A9A-B49A-0C614BAB7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Acknowledgements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EB3151-DC81-4B17-A7E7-C60AFEE4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581688-8F12-4961-8CC8-01E0C16F3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27D5EB-5E57-4116-B132-E99536E6D4B9}"/>
              </a:ext>
            </a:extLst>
          </p:cNvPr>
          <p:cNvSpPr txBox="1"/>
          <p:nvPr/>
        </p:nvSpPr>
        <p:spPr>
          <a:xfrm>
            <a:off x="0" y="956719"/>
            <a:ext cx="12192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CELIA</a:t>
            </a:r>
          </a:p>
          <a:p>
            <a:endParaRPr lang="fr-FR" dirty="0"/>
          </a:p>
          <a:p>
            <a:r>
              <a:rPr lang="fr-FR" dirty="0"/>
              <a:t>C. Lacoste, K. </a:t>
            </a:r>
            <a:r>
              <a:rPr lang="fr-FR" dirty="0" err="1"/>
              <a:t>Aliane</a:t>
            </a:r>
            <a:r>
              <a:rPr lang="fr-FR" dirty="0"/>
              <a:t>, T. Carrière, H. Larreur, M. Ben Tayeb, M. </a:t>
            </a:r>
            <a:r>
              <a:rPr lang="fr-FR" dirty="0" err="1"/>
              <a:t>Huault</a:t>
            </a:r>
            <a:r>
              <a:rPr lang="fr-FR" dirty="0"/>
              <a:t>, T. Guilberteau, M. Lafargue, J. Lopez, L. </a:t>
            </a:r>
            <a:r>
              <a:rPr lang="fr-FR" dirty="0" err="1"/>
              <a:t>Merzeau</a:t>
            </a:r>
            <a:r>
              <a:rPr lang="fr-FR" dirty="0"/>
              <a:t>, F. Blais, </a:t>
            </a:r>
          </a:p>
          <a:p>
            <a:r>
              <a:rPr lang="fr-FR" dirty="0"/>
              <a:t>R. Bouillaud, N. Fedorov, I. Manek-Hönninger, J.L. </a:t>
            </a:r>
            <a:r>
              <a:rPr lang="fr-FR" dirty="0" err="1"/>
              <a:t>Feugeas</a:t>
            </a:r>
            <a:r>
              <a:rPr lang="fr-FR" dirty="0"/>
              <a:t>, D. Batani, P. Nicolaï, D. Raffestin, V.T. </a:t>
            </a:r>
            <a:r>
              <a:rPr lang="fr-FR" dirty="0" err="1"/>
              <a:t>Tikhonchuk</a:t>
            </a:r>
            <a:r>
              <a:rPr lang="fr-FR" dirty="0"/>
              <a:t> and E. d’Humières</a:t>
            </a:r>
          </a:p>
          <a:p>
            <a:endParaRPr lang="fr-FR" dirty="0"/>
          </a:p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INRS</a:t>
            </a:r>
          </a:p>
          <a:p>
            <a:endParaRPr lang="fr-FR" dirty="0"/>
          </a:p>
          <a:p>
            <a:r>
              <a:rPr lang="fr-FR" dirty="0"/>
              <a:t>E. Catrix, S. Vallières, J. Maltais, S. Fourmaux and P. Antici</a:t>
            </a:r>
          </a:p>
          <a:p>
            <a:endParaRPr lang="fr-FR" dirty="0"/>
          </a:p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</a:t>
            </a:r>
          </a:p>
          <a:p>
            <a:endParaRPr lang="fr-FR" dirty="0"/>
          </a:p>
          <a:p>
            <a:r>
              <a:rPr lang="fr-FR" dirty="0"/>
              <a:t>J. Moreau, I. </a:t>
            </a:r>
            <a:r>
              <a:rPr lang="fr-FR" dirty="0" err="1"/>
              <a:t>Lantuéjoul</a:t>
            </a:r>
            <a:r>
              <a:rPr lang="fr-FR" dirty="0"/>
              <a:t>, R. </a:t>
            </a:r>
            <a:r>
              <a:rPr lang="fr-FR" dirty="0" err="1"/>
              <a:t>Nuter</a:t>
            </a:r>
            <a:r>
              <a:rPr lang="fr-FR" dirty="0"/>
              <a:t> and O. </a:t>
            </a:r>
            <a:r>
              <a:rPr lang="fr-FR" dirty="0" err="1"/>
              <a:t>Cessenat</a:t>
            </a:r>
            <a:endParaRPr lang="fr-FR" dirty="0"/>
          </a:p>
          <a:p>
            <a:endParaRPr lang="fr-FR" dirty="0"/>
          </a:p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HZDR</a:t>
            </a:r>
          </a:p>
          <a:p>
            <a:endParaRPr lang="fr-FR" dirty="0"/>
          </a:p>
          <a:p>
            <a:r>
              <a:rPr lang="fr-FR" dirty="0"/>
              <a:t>A. Hirsch-Passicos</a:t>
            </a:r>
          </a:p>
          <a:p>
            <a:endParaRPr lang="fr-FR" dirty="0"/>
          </a:p>
          <a:p>
            <a:r>
              <a:rPr lang="en-US" sz="1400" dirty="0"/>
              <a:t>This study was granted access to the HPC resources of IRENE under allocation Grant </a:t>
            </a:r>
          </a:p>
          <a:p>
            <a:r>
              <a:rPr lang="en-US" sz="1400" dirty="0"/>
              <a:t>No. A0170512899 made by GENCI.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A05C365-3D93-4B22-9041-6A457B630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24444"/>
          <a:stretch/>
        </p:blipFill>
        <p:spPr>
          <a:xfrm>
            <a:off x="6531240" y="2360612"/>
            <a:ext cx="5278967" cy="36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34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8B7C4-0B35-48A3-8851-1768BCF6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Backup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C7BA32-DA09-45DD-B290-BB341AFE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60240C-CB4F-43CF-B79D-7DE87DD04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224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EF70B8-480B-40D0-8FC7-46A7E1F2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Optimization</a:t>
            </a:r>
            <a:r>
              <a:rPr lang="fr-FR" dirty="0"/>
              <a:t> of the proton </a:t>
            </a:r>
            <a:r>
              <a:rPr lang="fr-FR" dirty="0" err="1"/>
              <a:t>post-acceleration</a:t>
            </a:r>
            <a:r>
              <a:rPr lang="fr-FR" dirty="0"/>
              <a:t>: </a:t>
            </a:r>
            <a:r>
              <a:rPr lang="fr-FR" dirty="0" err="1"/>
              <a:t>principle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B838DD-3D4B-4932-845A-BA3EAE48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BD5483-CABE-4177-A792-80BC4C0D0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168CC-4221-4F31-91C9-5B24E47773E9}"/>
              </a:ext>
            </a:extLst>
          </p:cNvPr>
          <p:cNvSpPr txBox="1"/>
          <p:nvPr/>
        </p:nvSpPr>
        <p:spPr>
          <a:xfrm>
            <a:off x="1" y="1145411"/>
            <a:ext cx="8060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Protons are </a:t>
            </a:r>
            <a:r>
              <a:rPr lang="fr-FR" sz="2400" dirty="0" err="1"/>
              <a:t>accelerated</a:t>
            </a:r>
            <a:r>
              <a:rPr lang="fr-FR" sz="2400" dirty="0"/>
              <a:t> </a:t>
            </a:r>
            <a:r>
              <a:rPr lang="fr-FR" sz="2400" dirty="0" err="1"/>
              <a:t>during</a:t>
            </a:r>
            <a:r>
              <a:rPr lang="fr-FR" sz="2400" dirty="0"/>
              <a:t> </a:t>
            </a:r>
            <a:r>
              <a:rPr lang="fr-FR" sz="2400" dirty="0" err="1"/>
              <a:t>their</a:t>
            </a:r>
            <a:r>
              <a:rPr lang="fr-FR" sz="2400" dirty="0"/>
              <a:t> propagation </a:t>
            </a:r>
            <a:r>
              <a:rPr lang="fr-FR" sz="2400" dirty="0" err="1"/>
              <a:t>inside</a:t>
            </a:r>
            <a:r>
              <a:rPr lang="fr-FR" sz="2400" dirty="0"/>
              <a:t> the HC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DC5365FF-9826-4DD6-B6F7-2D1C97985858}"/>
              </a:ext>
            </a:extLst>
          </p:cNvPr>
          <p:cNvSpPr/>
          <p:nvPr/>
        </p:nvSpPr>
        <p:spPr>
          <a:xfrm>
            <a:off x="3801534" y="1794934"/>
            <a:ext cx="4572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D7686F1-F9FA-490E-AF73-D8984BB9226D}"/>
              </a:ext>
            </a:extLst>
          </p:cNvPr>
          <p:cNvSpPr txBox="1"/>
          <p:nvPr/>
        </p:nvSpPr>
        <p:spPr>
          <a:xfrm>
            <a:off x="0" y="256584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Current</a:t>
            </a:r>
            <a:r>
              <a:rPr lang="fr-FR" sz="2400" dirty="0"/>
              <a:t> pulse propagation must </a:t>
            </a:r>
            <a:r>
              <a:rPr lang="fr-FR" sz="2400" dirty="0" err="1"/>
              <a:t>also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accelerated</a:t>
            </a:r>
            <a:r>
              <a:rPr lang="fr-FR" sz="2400" dirty="0"/>
              <a:t> in </a:t>
            </a:r>
            <a:r>
              <a:rPr lang="fr-FR" sz="2400" dirty="0" err="1"/>
              <a:t>order</a:t>
            </a:r>
            <a:r>
              <a:rPr lang="fr-FR" sz="2400" dirty="0"/>
              <a:t> to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synchronized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the protons </a:t>
            </a: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CFF955B3-7C27-4663-BA7A-05D5360A019C}"/>
              </a:ext>
            </a:extLst>
          </p:cNvPr>
          <p:cNvSpPr/>
          <p:nvPr/>
        </p:nvSpPr>
        <p:spPr>
          <a:xfrm>
            <a:off x="3779838" y="3300473"/>
            <a:ext cx="4572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21E643-4818-4807-A82D-FA66978E9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6"/>
          <a:stretch/>
        </p:blipFill>
        <p:spPr>
          <a:xfrm>
            <a:off x="3210780" y="4555780"/>
            <a:ext cx="1595315" cy="172907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112A49-AB0B-4E04-87C7-BAC39780E1E6}"/>
              </a:ext>
            </a:extLst>
          </p:cNvPr>
          <p:cNvSpPr txBox="1"/>
          <p:nvPr/>
        </p:nvSpPr>
        <p:spPr>
          <a:xfrm>
            <a:off x="0" y="4094115"/>
            <a:ext cx="739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Use of HC </a:t>
            </a:r>
            <a:r>
              <a:rPr lang="fr-FR" sz="2400" dirty="0" err="1"/>
              <a:t>with</a:t>
            </a:r>
            <a:r>
              <a:rPr lang="fr-FR" sz="2400" dirty="0"/>
              <a:t> variable pitch or </a:t>
            </a:r>
            <a:r>
              <a:rPr lang="fr-FR" sz="2400" dirty="0" err="1"/>
              <a:t>diameter</a:t>
            </a:r>
            <a:r>
              <a:rPr lang="fr-FR" sz="2400" dirty="0"/>
              <a:t> </a:t>
            </a:r>
            <a:r>
              <a:rPr lang="fr-FR" sz="2400" dirty="0" err="1"/>
              <a:t>along</a:t>
            </a:r>
            <a:r>
              <a:rPr lang="fr-FR" sz="2400" dirty="0"/>
              <a:t> </a:t>
            </a:r>
            <a:r>
              <a:rPr lang="fr-FR" sz="2400" dirty="0" err="1"/>
              <a:t>their</a:t>
            </a:r>
            <a:r>
              <a:rPr lang="fr-FR" sz="2400" dirty="0"/>
              <a:t> axis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5EB98E7E-4D4B-4340-8ABE-9E632985B500}"/>
              </a:ext>
            </a:extLst>
          </p:cNvPr>
          <p:cNvSpPr/>
          <p:nvPr/>
        </p:nvSpPr>
        <p:spPr>
          <a:xfrm>
            <a:off x="5147732" y="5189484"/>
            <a:ext cx="948267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E394EE-668C-41DD-9B34-B97A52506F4A}"/>
              </a:ext>
            </a:extLst>
          </p:cNvPr>
          <p:cNvSpPr txBox="1"/>
          <p:nvPr/>
        </p:nvSpPr>
        <p:spPr>
          <a:xfrm>
            <a:off x="6239933" y="4800600"/>
            <a:ext cx="595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1 radius a, 1 pitch h </a:t>
            </a:r>
            <a:r>
              <a:rPr lang="fr-FR" sz="2000" dirty="0">
                <a:sym typeface="Symbol" panose="05050102010706020507" pitchFamily="18" charset="2"/>
              </a:rPr>
              <a:t> </a:t>
            </a:r>
            <a:r>
              <a:rPr lang="fr-FR" sz="2000" dirty="0" err="1">
                <a:sym typeface="Symbol" panose="05050102010706020507" pitchFamily="18" charset="2"/>
              </a:rPr>
              <a:t>Infinity</a:t>
            </a:r>
            <a:r>
              <a:rPr lang="fr-FR" sz="2000" dirty="0">
                <a:sym typeface="Symbol" panose="05050102010706020507" pitchFamily="18" charset="2"/>
              </a:rPr>
              <a:t> of </a:t>
            </a:r>
            <a:r>
              <a:rPr lang="fr-FR" sz="2000" dirty="0" err="1">
                <a:sym typeface="Symbol" panose="05050102010706020507" pitchFamily="18" charset="2"/>
              </a:rPr>
              <a:t>degrees</a:t>
            </a:r>
            <a:r>
              <a:rPr lang="fr-FR" sz="2000" dirty="0">
                <a:sym typeface="Symbol" panose="05050102010706020507" pitchFamily="18" charset="2"/>
              </a:rPr>
              <a:t> of </a:t>
            </a:r>
            <a:r>
              <a:rPr lang="fr-FR" sz="2000" dirty="0" err="1">
                <a:sym typeface="Symbol" panose="05050102010706020507" pitchFamily="18" charset="2"/>
              </a:rPr>
              <a:t>freedom</a:t>
            </a:r>
            <a:endParaRPr lang="fr-FR" sz="2000" dirty="0">
              <a:sym typeface="Symbol" panose="05050102010706020507" pitchFamily="18" charset="2"/>
            </a:endParaRPr>
          </a:p>
          <a:p>
            <a:endParaRPr lang="fr-FR" sz="2000" dirty="0">
              <a:sym typeface="Symbol" panose="05050102010706020507" pitchFamily="18" charset="2"/>
            </a:endParaRPr>
          </a:p>
          <a:p>
            <a:r>
              <a:rPr lang="fr-FR" sz="2000" dirty="0" err="1">
                <a:sym typeface="Symbol" panose="05050102010706020507" pitchFamily="18" charset="2"/>
              </a:rPr>
              <a:t>We</a:t>
            </a:r>
            <a:r>
              <a:rPr lang="fr-FR" sz="2000" dirty="0">
                <a:sym typeface="Symbol" panose="05050102010706020507" pitchFamily="18" charset="2"/>
              </a:rPr>
              <a:t> </a:t>
            </a:r>
            <a:r>
              <a:rPr lang="fr-FR" sz="2000" dirty="0" err="1">
                <a:sym typeface="Symbol" panose="05050102010706020507" pitchFamily="18" charset="2"/>
              </a:rPr>
              <a:t>need</a:t>
            </a:r>
            <a:r>
              <a:rPr lang="fr-FR" sz="2000" dirty="0">
                <a:sym typeface="Symbol" panose="05050102010706020507" pitchFamily="18" charset="2"/>
              </a:rPr>
              <a:t> an efficient model to </a:t>
            </a:r>
            <a:r>
              <a:rPr lang="fr-FR" sz="2000" dirty="0" err="1">
                <a:sym typeface="Symbol" panose="05050102010706020507" pitchFamily="18" charset="2"/>
              </a:rPr>
              <a:t>perform</a:t>
            </a:r>
            <a:r>
              <a:rPr lang="fr-FR" sz="2000" dirty="0">
                <a:sym typeface="Symbol" panose="05050102010706020507" pitchFamily="18" charset="2"/>
              </a:rPr>
              <a:t> an </a:t>
            </a:r>
            <a:r>
              <a:rPr lang="fr-FR" sz="2000" dirty="0" err="1">
                <a:sym typeface="Symbol" panose="05050102010706020507" pitchFamily="18" charset="2"/>
              </a:rPr>
              <a:t>optimization</a:t>
            </a:r>
            <a:r>
              <a:rPr lang="fr-FR" sz="2000" dirty="0">
                <a:sym typeface="Symbol" panose="05050102010706020507" pitchFamily="18" charset="2"/>
              </a:rPr>
              <a:t> of the HC </a:t>
            </a:r>
            <a:r>
              <a:rPr lang="fr-FR" sz="2000" dirty="0" err="1">
                <a:sym typeface="Symbol" panose="05050102010706020507" pitchFamily="18" charset="2"/>
              </a:rPr>
              <a:t>geometry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7972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F3BEB-DBFC-43A1-8AEB-E0F96DEA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895"/>
            <a:ext cx="10515600" cy="749300"/>
          </a:xfrm>
        </p:spPr>
        <p:txBody>
          <a:bodyPr/>
          <a:lstStyle/>
          <a:p>
            <a:r>
              <a:rPr lang="fr-FR" dirty="0">
                <a:latin typeface="+mn-lt"/>
              </a:rPr>
              <a:t>The </a:t>
            </a:r>
            <a:r>
              <a:rPr lang="fr-FR" dirty="0" err="1">
                <a:latin typeface="+mn-lt"/>
              </a:rPr>
              <a:t>DoPPLIGHT</a:t>
            </a:r>
            <a:r>
              <a:rPr lang="fr-FR" dirty="0">
                <a:latin typeface="+mn-lt"/>
              </a:rPr>
              <a:t> code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1270F1-00FF-4AE7-8AB1-B45D817D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485494-014A-4589-9189-AB56C9557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A672A23-8E37-4E70-A5BD-7AEC5DEBE410}"/>
              </a:ext>
            </a:extLst>
          </p:cNvPr>
          <p:cNvGrpSpPr/>
          <p:nvPr/>
        </p:nvGrpSpPr>
        <p:grpSpPr>
          <a:xfrm>
            <a:off x="96421" y="1015812"/>
            <a:ext cx="12075605" cy="3178507"/>
            <a:chOff x="206665" y="1716181"/>
            <a:chExt cx="11744849" cy="4241279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55BD1FE-F6FF-421D-8739-0FF7A960CC61}"/>
                </a:ext>
              </a:extLst>
            </p:cNvPr>
            <p:cNvGrpSpPr/>
            <p:nvPr/>
          </p:nvGrpSpPr>
          <p:grpSpPr>
            <a:xfrm>
              <a:off x="269315" y="2793530"/>
              <a:ext cx="11473174" cy="3135530"/>
              <a:chOff x="269315" y="2793530"/>
              <a:chExt cx="11473174" cy="3135530"/>
            </a:xfrm>
          </p:grpSpPr>
          <p:sp>
            <p:nvSpPr>
              <p:cNvPr id="10" name="Organigramme : Décision 9">
                <a:extLst>
                  <a:ext uri="{FF2B5EF4-FFF2-40B4-BE49-F238E27FC236}">
                    <a16:creationId xmlns:a16="http://schemas.microsoft.com/office/drawing/2014/main" id="{65FD49CF-F729-4563-A4D6-4A17667FC2C5}"/>
                  </a:ext>
                </a:extLst>
              </p:cNvPr>
              <p:cNvSpPr/>
              <p:nvPr/>
            </p:nvSpPr>
            <p:spPr>
              <a:xfrm>
                <a:off x="269315" y="2793531"/>
                <a:ext cx="2470389" cy="1270933"/>
              </a:xfrm>
              <a:prstGeom prst="flowChartDecision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b="1" dirty="0" err="1">
                    <a:latin typeface="Gill Sans MT" panose="020B0502020104020203" pitchFamily="34" charset="0"/>
                  </a:rPr>
                  <a:t>Coil</a:t>
                </a:r>
                <a:r>
                  <a:rPr lang="fr-FR" sz="1600" b="1" dirty="0">
                    <a:latin typeface="Gill Sans MT" panose="020B0502020104020203" pitchFamily="34" charset="0"/>
                  </a:rPr>
                  <a:t> </a:t>
                </a:r>
                <a:r>
                  <a:rPr lang="fr-FR" sz="1600" b="1" dirty="0" err="1">
                    <a:latin typeface="Gill Sans MT" panose="020B0502020104020203" pitchFamily="34" charset="0"/>
                  </a:rPr>
                  <a:t>geometry</a:t>
                </a:r>
                <a:endParaRPr lang="fr-FR" sz="1600" b="1" dirty="0">
                  <a:latin typeface="Gill Sans MT" panose="020B0502020104020203" pitchFamily="34" charset="0"/>
                </a:endParaRPr>
              </a:p>
            </p:txBody>
          </p:sp>
          <p:sp>
            <p:nvSpPr>
              <p:cNvPr id="11" name="Organigramme : Décision 10">
                <a:extLst>
                  <a:ext uri="{FF2B5EF4-FFF2-40B4-BE49-F238E27FC236}">
                    <a16:creationId xmlns:a16="http://schemas.microsoft.com/office/drawing/2014/main" id="{D8F346AB-318F-4975-8DAA-6EE6B2B15101}"/>
                  </a:ext>
                </a:extLst>
              </p:cNvPr>
              <p:cNvSpPr/>
              <p:nvPr/>
            </p:nvSpPr>
            <p:spPr>
              <a:xfrm>
                <a:off x="2787242" y="2793533"/>
                <a:ext cx="2021217" cy="1270933"/>
              </a:xfrm>
              <a:prstGeom prst="flowChartDecision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b="1" dirty="0" err="1">
                    <a:latin typeface="Gill Sans MT" panose="020B0502020104020203" pitchFamily="34" charset="0"/>
                  </a:rPr>
                  <a:t>Particles</a:t>
                </a:r>
                <a:endParaRPr lang="fr-FR" sz="1600" b="1" dirty="0">
                  <a:latin typeface="Gill Sans MT" panose="020B0502020104020203" pitchFamily="34" charset="0"/>
                </a:endParaRPr>
              </a:p>
            </p:txBody>
          </p:sp>
          <p:sp>
            <p:nvSpPr>
              <p:cNvPr id="12" name="Organigramme : Décision 11">
                <a:extLst>
                  <a:ext uri="{FF2B5EF4-FFF2-40B4-BE49-F238E27FC236}">
                    <a16:creationId xmlns:a16="http://schemas.microsoft.com/office/drawing/2014/main" id="{004CAF20-A775-4538-B36E-0F2D3D9021AF}"/>
                  </a:ext>
                </a:extLst>
              </p:cNvPr>
              <p:cNvSpPr/>
              <p:nvPr/>
            </p:nvSpPr>
            <p:spPr>
              <a:xfrm>
                <a:off x="5124973" y="2793533"/>
                <a:ext cx="1942053" cy="1270933"/>
              </a:xfrm>
              <a:prstGeom prst="flowChartDecision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b="1" dirty="0">
                    <a:latin typeface="Gill Sans MT" panose="020B0502020104020203" pitchFamily="34" charset="0"/>
                  </a:rPr>
                  <a:t>Helix </a:t>
                </a:r>
                <a:r>
                  <a:rPr lang="fr-FR" sz="1600" b="1" dirty="0" err="1">
                    <a:latin typeface="Gill Sans MT" panose="020B0502020104020203" pitchFamily="34" charset="0"/>
                  </a:rPr>
                  <a:t>fields</a:t>
                </a:r>
                <a:endParaRPr lang="fr-FR" sz="1600" b="1" dirty="0">
                  <a:latin typeface="Gill Sans MT" panose="020B0502020104020203" pitchFamily="34" charset="0"/>
                </a:endParaRPr>
              </a:p>
            </p:txBody>
          </p:sp>
          <p:sp>
            <p:nvSpPr>
              <p:cNvPr id="13" name="Organigramme : Décision 12">
                <a:extLst>
                  <a:ext uri="{FF2B5EF4-FFF2-40B4-BE49-F238E27FC236}">
                    <a16:creationId xmlns:a16="http://schemas.microsoft.com/office/drawing/2014/main" id="{7C6C03EC-38EB-42F8-B456-F9E4E529CA0C}"/>
                  </a:ext>
                </a:extLst>
              </p:cNvPr>
              <p:cNvSpPr/>
              <p:nvPr/>
            </p:nvSpPr>
            <p:spPr>
              <a:xfrm>
                <a:off x="7460257" y="2793532"/>
                <a:ext cx="1942053" cy="1270933"/>
              </a:xfrm>
              <a:prstGeom prst="flowChartDecision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b="1" dirty="0" err="1">
                    <a:latin typeface="Gill Sans MT" panose="020B0502020104020203" pitchFamily="34" charset="0"/>
                  </a:rPr>
                  <a:t>Space</a:t>
                </a:r>
                <a:r>
                  <a:rPr lang="fr-FR" sz="1600" b="1" dirty="0">
                    <a:latin typeface="Gill Sans MT" panose="020B0502020104020203" pitchFamily="34" charset="0"/>
                  </a:rPr>
                  <a:t> charge </a:t>
                </a:r>
                <a:r>
                  <a:rPr lang="fr-FR" sz="1600" b="1" dirty="0" err="1">
                    <a:latin typeface="Gill Sans MT" panose="020B0502020104020203" pitchFamily="34" charset="0"/>
                  </a:rPr>
                  <a:t>fields</a:t>
                </a:r>
                <a:endParaRPr lang="fr-FR" sz="1600" b="1" dirty="0">
                  <a:latin typeface="Gill Sans MT" panose="020B0502020104020203" pitchFamily="34" charset="0"/>
                </a:endParaRPr>
              </a:p>
            </p:txBody>
          </p:sp>
          <p:sp>
            <p:nvSpPr>
              <p:cNvPr id="14" name="Organigramme : Décision 13">
                <a:extLst>
                  <a:ext uri="{FF2B5EF4-FFF2-40B4-BE49-F238E27FC236}">
                    <a16:creationId xmlns:a16="http://schemas.microsoft.com/office/drawing/2014/main" id="{BC35D389-1074-469A-8153-A30271FD9C07}"/>
                  </a:ext>
                </a:extLst>
              </p:cNvPr>
              <p:cNvSpPr/>
              <p:nvPr/>
            </p:nvSpPr>
            <p:spPr>
              <a:xfrm>
                <a:off x="9800436" y="2793530"/>
                <a:ext cx="1942053" cy="1270933"/>
              </a:xfrm>
              <a:prstGeom prst="flowChartDecision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b="1" dirty="0">
                    <a:latin typeface="Gill Sans MT" panose="020B0502020104020203" pitchFamily="34" charset="0"/>
                  </a:rPr>
                  <a:t>Boris pusher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ZoneTexte 14">
                    <a:extLst>
                      <a:ext uri="{FF2B5EF4-FFF2-40B4-BE49-F238E27FC236}">
                        <a16:creationId xmlns:a16="http://schemas.microsoft.com/office/drawing/2014/main" id="{8E7EEFDB-D43A-4C42-964A-5B141EB99F85}"/>
                      </a:ext>
                    </a:extLst>
                  </p:cNvPr>
                  <p:cNvSpPr txBox="1"/>
                  <p:nvPr/>
                </p:nvSpPr>
                <p:spPr>
                  <a:xfrm>
                    <a:off x="729821" y="4181276"/>
                    <a:ext cx="1543573" cy="451754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60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160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fr-FR" sz="1600" i="1" dirty="0">
                      <a:latin typeface="Gill Sans MT" panose="020B05020201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ZoneTexte 14">
                    <a:extLst>
                      <a:ext uri="{FF2B5EF4-FFF2-40B4-BE49-F238E27FC236}">
                        <a16:creationId xmlns:a16="http://schemas.microsoft.com/office/drawing/2014/main" id="{8E7EEFDB-D43A-4C42-964A-5B141EB99F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9821" y="4181276"/>
                    <a:ext cx="1543573" cy="45175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 w="28575"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ZoneTexte 15">
                    <a:extLst>
                      <a:ext uri="{FF2B5EF4-FFF2-40B4-BE49-F238E27FC236}">
                        <a16:creationId xmlns:a16="http://schemas.microsoft.com/office/drawing/2014/main" id="{36079CB8-1BF7-4AEB-A795-E3076239F62F}"/>
                      </a:ext>
                    </a:extLst>
                  </p:cNvPr>
                  <p:cNvSpPr txBox="1"/>
                  <p:nvPr/>
                </p:nvSpPr>
                <p:spPr>
                  <a:xfrm>
                    <a:off x="2434204" y="4064463"/>
                    <a:ext cx="2643232" cy="1864597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u="sng" dirty="0"/>
                      <a:t>For </a:t>
                    </a:r>
                    <a:r>
                      <a:rPr lang="fr-FR" sz="1200" u="sng" dirty="0" err="1"/>
                      <a:t>each</a:t>
                    </a:r>
                    <a:r>
                      <a:rPr lang="fr-FR" sz="1200" u="sng" dirty="0"/>
                      <a:t> </a:t>
                    </a:r>
                    <a:r>
                      <a:rPr lang="fr-FR" sz="1200" u="sng" dirty="0" err="1"/>
                      <a:t>particle</a:t>
                    </a:r>
                    <a:r>
                      <a:rPr lang="fr-FR" sz="1200" u="sng" dirty="0"/>
                      <a:t> </a:t>
                    </a:r>
                    <a:r>
                      <a:rPr lang="fr-FR" sz="1200" u="sng" dirty="0" err="1"/>
                      <a:t>species</a:t>
                    </a:r>
                    <a:endParaRPr lang="fr-FR" sz="1200" u="sng" dirty="0"/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fr-FR" sz="12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𝑄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,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𝑞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,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𝑚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, </m:t>
                        </m:r>
                        <m:sSub>
                          <m:sSubPr>
                            <m:ctrlPr>
                              <a:rPr lang="fr-FR" sz="12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</m:oMath>
                    </a14:m>
                    <a:r>
                      <a:rPr lang="fr-FR" sz="1200" dirty="0">
                        <a:sym typeface="Symbol" panose="05050102010706020507" pitchFamily="18" charset="2"/>
                      </a:rPr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12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𝑧</m:t>
                            </m:r>
                          </m:e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</m:oMath>
                    </a14:m>
                    <a:endParaRPr lang="fr-FR" sz="1200" dirty="0">
                      <a:sym typeface="Symbol" panose="05050102010706020507" pitchFamily="18" charset="2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fr-FR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fr-FR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𝑑𝑡</m:t>
                              </m:r>
                            </m:den>
                          </m:f>
                          <m:r>
                            <a:rPr lang="fr-FR" sz="12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fr-FR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fr-FR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𝑑𝐸</m:t>
                              </m:r>
                            </m:den>
                          </m:f>
                          <m:r>
                            <a:rPr lang="fr-FR" sz="12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fr-FR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fr-FR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𝑑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𝜃</m:t>
                              </m:r>
                            </m:den>
                          </m:f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𝑑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𝜙</m:t>
                              </m:r>
                            </m:den>
                          </m:f>
                        </m:oMath>
                      </m:oMathPara>
                    </a14:m>
                    <a:endParaRPr lang="fr-FR" sz="1200" dirty="0">
                      <a:sym typeface="Symbol" panose="05050102010706020507" pitchFamily="18" charset="2"/>
                    </a:endParaRPr>
                  </a:p>
                  <a:p>
                    <a:pPr algn="ctr"/>
                    <a:endParaRPr lang="fr-FR" sz="1200" u="sng" dirty="0">
                      <a:sym typeface="Symbol" panose="05050102010706020507" pitchFamily="18" charset="2"/>
                    </a:endParaRPr>
                  </a:p>
                  <a:p>
                    <a:pPr algn="ctr"/>
                    <a:r>
                      <a:rPr lang="fr-FR" sz="1200" u="sng" dirty="0">
                        <a:sym typeface="Symbol" panose="05050102010706020507" pitchFamily="18" charset="2"/>
                      </a:rPr>
                      <a:t>Electric </a:t>
                    </a:r>
                    <a:r>
                      <a:rPr lang="fr-FR" sz="1200" u="sng" dirty="0" err="1">
                        <a:sym typeface="Symbol" panose="05050102010706020507" pitchFamily="18" charset="2"/>
                      </a:rPr>
                      <a:t>current</a:t>
                    </a:r>
                    <a:endParaRPr lang="fr-FR" sz="1200" u="sng" dirty="0">
                      <a:sym typeface="Symbol" panose="05050102010706020507" pitchFamily="18" charset="2"/>
                    </a:endParaRPr>
                  </a:p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  <m:d>
                          <m:d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a14:m>
                    <a:r>
                      <a:rPr lang="fr-FR" sz="1200" dirty="0"/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16" name="ZoneTexte 15">
                    <a:extLst>
                      <a:ext uri="{FF2B5EF4-FFF2-40B4-BE49-F238E27FC236}">
                        <a16:creationId xmlns:a16="http://schemas.microsoft.com/office/drawing/2014/main" id="{36079CB8-1BF7-4AEB-A795-E3076239F6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34204" y="4064463"/>
                    <a:ext cx="2643232" cy="186459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174"/>
                    </a:stretch>
                  </a:blipFill>
                  <a:ln w="28575"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6CB8E0DE-D505-41F4-B3BE-E221B69ADBB9}"/>
                      </a:ext>
                    </a:extLst>
                  </p:cNvPr>
                  <p:cNvSpPr txBox="1"/>
                  <p:nvPr/>
                </p:nvSpPr>
                <p:spPr>
                  <a:xfrm>
                    <a:off x="4626691" y="4345661"/>
                    <a:ext cx="3151648" cy="758669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h𝑒𝑙𝑖𝑥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oMath>
                    </a14:m>
                    <a:r>
                      <a:rPr lang="fr-FR" sz="1400" dirty="0">
                        <a:latin typeface="Gill Sans MT" panose="020B0502020104020203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𝑒𝑙𝑖𝑥</m:t>
                            </m:r>
                          </m:sup>
                        </m:sSubSup>
                      </m:oMath>
                    </a14:m>
                    <a:r>
                      <a:rPr lang="fr-FR" sz="1400" dirty="0">
                        <a:latin typeface="Gill Sans MT" panose="020B0502020104020203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h𝑒𝑙𝑖𝑥</m:t>
                            </m:r>
                          </m:sup>
                        </m:sSubSup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a14:m>
                    <a:endParaRPr lang="fr-FR" sz="1400" dirty="0">
                      <a:latin typeface="Gill Sans MT" panose="020B0502020104020203" pitchFamily="34" charset="0"/>
                    </a:endParaRPr>
                  </a:p>
                  <a:p>
                    <a:pPr algn="ctr"/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h𝑒𝑙𝑖𝑥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oMath>
                    </a14:m>
                    <a:r>
                      <a:rPr lang="fr-FR" sz="1400" dirty="0">
                        <a:latin typeface="Gill Sans MT" panose="020B0502020104020203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h𝑒𝑙𝑖𝑥</m:t>
                            </m:r>
                          </m:sup>
                        </m:sSubSup>
                      </m:oMath>
                    </a14:m>
                    <a:r>
                      <a:rPr lang="fr-FR" sz="1400" dirty="0">
                        <a:latin typeface="Gill Sans MT" panose="020B0502020104020203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h𝑒𝑙𝑖𝑥</m:t>
                            </m:r>
                          </m:sup>
                        </m:sSubSup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a14:m>
                    <a:endParaRPr lang="fr-FR" sz="1400" dirty="0">
                      <a:latin typeface="Gill Sans MT" panose="020B05020201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id="{77D04DC9-D7A0-43A9-83D9-6F8101C1AD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6691" y="4345661"/>
                    <a:ext cx="3151648" cy="75866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9574"/>
                    </a:stretch>
                  </a:blipFill>
                  <a:ln w="28575"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ZoneTexte 17">
                    <a:extLst>
                      <a:ext uri="{FF2B5EF4-FFF2-40B4-BE49-F238E27FC236}">
                        <a16:creationId xmlns:a16="http://schemas.microsoft.com/office/drawing/2014/main" id="{0DD2F74E-9DB2-418B-B5D2-6004542273B3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991" y="4423029"/>
                    <a:ext cx="2321835" cy="579902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𝑆𝐶</m:t>
                            </m:r>
                          </m:sup>
                        </m:sSubSup>
                      </m:oMath>
                    </a14:m>
                    <a:r>
                      <a:rPr lang="fr-FR" sz="1400" dirty="0">
                        <a:latin typeface="Gill Sans MT" panose="020B0502020104020203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𝑆𝐶</m:t>
                            </m:r>
                          </m:sup>
                        </m:sSubSup>
                        <m:r>
                          <a:rPr lang="fr-FR" sz="140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a14:m>
                    <a:endParaRPr lang="fr-FR" sz="1400" dirty="0">
                      <a:latin typeface="Gill Sans MT" panose="020B05020201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ZoneTexte 12">
                    <a:extLst>
                      <a:ext uri="{FF2B5EF4-FFF2-40B4-BE49-F238E27FC236}">
                        <a16:creationId xmlns:a16="http://schemas.microsoft.com/office/drawing/2014/main" id="{608A6002-6FD8-449B-91B9-9DA77311D8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48991" y="4423029"/>
                    <a:ext cx="2321835" cy="57990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28575"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D645E84D-3B22-452A-AE42-146A0ACD6C95}"/>
                  </a:ext>
                </a:extLst>
              </p:cNvPr>
              <p:cNvCxnSpPr/>
              <p:nvPr/>
            </p:nvCxnSpPr>
            <p:spPr>
              <a:xfrm>
                <a:off x="4726848" y="3428994"/>
                <a:ext cx="395678" cy="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B0A8329F-D9D3-40EA-B8DA-9CC1205CB400}"/>
                  </a:ext>
                </a:extLst>
              </p:cNvPr>
              <p:cNvCxnSpPr/>
              <p:nvPr/>
            </p:nvCxnSpPr>
            <p:spPr>
              <a:xfrm>
                <a:off x="7062131" y="3429000"/>
                <a:ext cx="395678" cy="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id="{2D7C1F61-FAFA-4760-A7EC-EB556684047B}"/>
                  </a:ext>
                </a:extLst>
              </p:cNvPr>
              <p:cNvCxnSpPr/>
              <p:nvPr/>
            </p:nvCxnSpPr>
            <p:spPr>
              <a:xfrm>
                <a:off x="9402310" y="3429000"/>
                <a:ext cx="395678" cy="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5CFF9D-23C2-419D-8B5B-99A731DF8A4B}"/>
                </a:ext>
              </a:extLst>
            </p:cNvPr>
            <p:cNvSpPr/>
            <p:nvPr/>
          </p:nvSpPr>
          <p:spPr>
            <a:xfrm>
              <a:off x="240483" y="1791050"/>
              <a:ext cx="11711031" cy="41664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75">
                <a:latin typeface="Gill Sans MT" panose="020B0502020104020203" pitchFamily="34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AC31A9D-8AB1-4BD9-9FE0-0EF595872CA5}"/>
                </a:ext>
              </a:extLst>
            </p:cNvPr>
            <p:cNvSpPr txBox="1"/>
            <p:nvPr/>
          </p:nvSpPr>
          <p:spPr>
            <a:xfrm>
              <a:off x="206665" y="1716181"/>
              <a:ext cx="11056955" cy="55399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100" b="1" u="sng" dirty="0" err="1"/>
                <a:t>DoPPLIGHT</a:t>
              </a:r>
              <a:r>
                <a:rPr lang="fr-FR" sz="2100" b="1" u="sng" dirty="0"/>
                <a:t> </a:t>
              </a:r>
              <a:r>
                <a:rPr lang="fr-FR" sz="1400" u="sng" dirty="0"/>
                <a:t>(Dynamics of </a:t>
              </a:r>
              <a:r>
                <a:rPr lang="fr-FR" sz="1400" u="sng" dirty="0" err="1"/>
                <a:t>Particles</a:t>
              </a:r>
              <a:r>
                <a:rPr lang="fr-FR" sz="1400" u="sng" dirty="0"/>
                <a:t> </a:t>
              </a:r>
              <a:r>
                <a:rPr lang="fr-FR" sz="1400" u="sng" dirty="0" err="1"/>
                <a:t>Produced</a:t>
              </a:r>
              <a:r>
                <a:rPr lang="fr-FR" sz="1400" u="sng" dirty="0"/>
                <a:t> by Laser Interaction in </a:t>
              </a:r>
              <a:r>
                <a:rPr lang="fr-FR" sz="1400" u="sng" dirty="0" err="1"/>
                <a:t>Grounded</a:t>
              </a:r>
              <a:r>
                <a:rPr lang="fr-FR" sz="1400" u="sng" dirty="0"/>
                <a:t> </a:t>
              </a:r>
              <a:r>
                <a:rPr lang="fr-FR" sz="1400" u="sng" dirty="0" err="1"/>
                <a:t>Helical</a:t>
              </a:r>
              <a:r>
                <a:rPr lang="fr-FR" sz="1400" u="sng" dirty="0"/>
                <a:t> </a:t>
              </a:r>
              <a:r>
                <a:rPr lang="fr-FR" sz="1400" u="sng" dirty="0" err="1"/>
                <a:t>Targets</a:t>
              </a:r>
              <a:r>
                <a:rPr lang="fr-FR" sz="1400" u="sng" dirty="0"/>
                <a:t>)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4DE10B3D-5C07-4206-890F-B8F3662BA351}"/>
              </a:ext>
            </a:extLst>
          </p:cNvPr>
          <p:cNvGrpSpPr/>
          <p:nvPr/>
        </p:nvGrpSpPr>
        <p:grpSpPr>
          <a:xfrm>
            <a:off x="0" y="4285665"/>
            <a:ext cx="7351897" cy="2259010"/>
            <a:chOff x="720575" y="962020"/>
            <a:chExt cx="7351897" cy="2259010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1F6C5F0A-3E5D-4341-ACE9-F2F3FF82B162}"/>
                </a:ext>
              </a:extLst>
            </p:cNvPr>
            <p:cNvGrpSpPr/>
            <p:nvPr/>
          </p:nvGrpSpPr>
          <p:grpSpPr>
            <a:xfrm>
              <a:off x="3961546" y="1787525"/>
              <a:ext cx="2370176" cy="923564"/>
              <a:chOff x="8833120" y="2578470"/>
              <a:chExt cx="1411114" cy="477830"/>
            </a:xfrm>
          </p:grpSpPr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7D2E604D-C260-4688-B0D7-02EC41CED2FD}"/>
                  </a:ext>
                </a:extLst>
              </p:cNvPr>
              <p:cNvGrpSpPr/>
              <p:nvPr/>
            </p:nvGrpSpPr>
            <p:grpSpPr>
              <a:xfrm>
                <a:off x="8958365" y="2614680"/>
                <a:ext cx="1285869" cy="438653"/>
                <a:chOff x="3616452" y="1677922"/>
                <a:chExt cx="2610612" cy="973838"/>
              </a:xfrm>
            </p:grpSpPr>
            <p:sp>
              <p:nvSpPr>
                <p:cNvPr id="44" name="Cylindre 43">
                  <a:extLst>
                    <a:ext uri="{FF2B5EF4-FFF2-40B4-BE49-F238E27FC236}">
                      <a16:creationId xmlns:a16="http://schemas.microsoft.com/office/drawing/2014/main" id="{1D9257CA-D687-4F48-9F38-7754DD733D89}"/>
                    </a:ext>
                  </a:extLst>
                </p:cNvPr>
                <p:cNvSpPr/>
                <p:nvPr/>
              </p:nvSpPr>
              <p:spPr>
                <a:xfrm rot="16200000">
                  <a:off x="4434840" y="859536"/>
                  <a:ext cx="973836" cy="2610612"/>
                </a:xfrm>
                <a:prstGeom prst="ca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7D924197-C70A-4805-A555-4165E92262CC}"/>
                    </a:ext>
                  </a:extLst>
                </p:cNvPr>
                <p:cNvSpPr/>
                <p:nvPr/>
              </p:nvSpPr>
              <p:spPr>
                <a:xfrm>
                  <a:off x="4700016" y="1677923"/>
                  <a:ext cx="310896" cy="973837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46" name="Arc 45">
                  <a:extLst>
                    <a:ext uri="{FF2B5EF4-FFF2-40B4-BE49-F238E27FC236}">
                      <a16:creationId xmlns:a16="http://schemas.microsoft.com/office/drawing/2014/main" id="{7C575BF4-266E-4035-9821-C854C7E05CFE}"/>
                    </a:ext>
                  </a:extLst>
                </p:cNvPr>
                <p:cNvSpPr/>
                <p:nvPr/>
              </p:nvSpPr>
              <p:spPr>
                <a:xfrm flipV="1">
                  <a:off x="4700016" y="1677922"/>
                  <a:ext cx="310896" cy="973837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Gill Sans MT" panose="020B0502020104020203" pitchFamily="34" charset="0"/>
                  </a:endParaRPr>
                </a:p>
              </p:txBody>
            </p:sp>
          </p:grpSp>
          <p:sp>
            <p:nvSpPr>
              <p:cNvPr id="39" name="Forme libre 10">
                <a:extLst>
                  <a:ext uri="{FF2B5EF4-FFF2-40B4-BE49-F238E27FC236}">
                    <a16:creationId xmlns:a16="http://schemas.microsoft.com/office/drawing/2014/main" id="{1AC36425-0D2F-4066-8370-7912FE726D2E}"/>
                  </a:ext>
                </a:extLst>
              </p:cNvPr>
              <p:cNvSpPr/>
              <p:nvPr/>
            </p:nvSpPr>
            <p:spPr>
              <a:xfrm>
                <a:off x="9073215" y="2615310"/>
                <a:ext cx="1035902" cy="440990"/>
              </a:xfrm>
              <a:custGeom>
                <a:avLst/>
                <a:gdLst>
                  <a:gd name="connsiteX0" fmla="*/ 0 w 2103120"/>
                  <a:gd name="connsiteY0" fmla="*/ 972438 h 979026"/>
                  <a:gd name="connsiteX1" fmla="*/ 283464 w 2103120"/>
                  <a:gd name="connsiteY1" fmla="*/ 963294 h 979026"/>
                  <a:gd name="connsiteX2" fmla="*/ 640080 w 2103120"/>
                  <a:gd name="connsiteY2" fmla="*/ 835278 h 979026"/>
                  <a:gd name="connsiteX3" fmla="*/ 1609344 w 2103120"/>
                  <a:gd name="connsiteY3" fmla="*/ 140334 h 979026"/>
                  <a:gd name="connsiteX4" fmla="*/ 1938528 w 2103120"/>
                  <a:gd name="connsiteY4" fmla="*/ 12318 h 979026"/>
                  <a:gd name="connsiteX5" fmla="*/ 2103120 w 2103120"/>
                  <a:gd name="connsiteY5" fmla="*/ 12318 h 9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3120" h="979026">
                    <a:moveTo>
                      <a:pt x="0" y="972438"/>
                    </a:moveTo>
                    <a:cubicBezTo>
                      <a:pt x="88392" y="979296"/>
                      <a:pt x="176784" y="986154"/>
                      <a:pt x="283464" y="963294"/>
                    </a:cubicBezTo>
                    <a:cubicBezTo>
                      <a:pt x="390144" y="940434"/>
                      <a:pt x="419100" y="972438"/>
                      <a:pt x="640080" y="835278"/>
                    </a:cubicBezTo>
                    <a:cubicBezTo>
                      <a:pt x="861060" y="698118"/>
                      <a:pt x="1392936" y="277494"/>
                      <a:pt x="1609344" y="140334"/>
                    </a:cubicBezTo>
                    <a:cubicBezTo>
                      <a:pt x="1825752" y="3174"/>
                      <a:pt x="1856232" y="33654"/>
                      <a:pt x="1938528" y="12318"/>
                    </a:cubicBezTo>
                    <a:cubicBezTo>
                      <a:pt x="2020824" y="-9018"/>
                      <a:pt x="2061972" y="1650"/>
                      <a:pt x="2103120" y="1231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Gill Sans MT" panose="020B0502020104020203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6A4DEAEC-E9AF-4CAA-BB87-32257D4A44F1}"/>
                      </a:ext>
                    </a:extLst>
                  </p:cNvPr>
                  <p:cNvSpPr txBox="1"/>
                  <p:nvPr/>
                </p:nvSpPr>
                <p:spPr>
                  <a:xfrm>
                    <a:off x="9634972" y="2578470"/>
                    <a:ext cx="2240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oMath>
                      </m:oMathPara>
                    </a14:m>
                    <a:endParaRPr lang="en-GB" sz="1400" i="1" dirty="0">
                      <a:latin typeface="Gill Sans MT" panose="020B05020201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6A4DEAEC-E9AF-4CAA-BB87-32257D4A44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34972" y="2578470"/>
                    <a:ext cx="224070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A2F66F05-287C-4677-9673-FEE840ED2436}"/>
                  </a:ext>
                </a:extLst>
              </p:cNvPr>
              <p:cNvSpPr/>
              <p:nvPr/>
            </p:nvSpPr>
            <p:spPr>
              <a:xfrm rot="19555076">
                <a:off x="9616928" y="2704913"/>
                <a:ext cx="157231" cy="201654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Gill Sans MT" panose="020B0502020104020203" pitchFamily="34" charset="0"/>
                </a:endParaRPr>
              </a:p>
            </p:txBody>
          </p:sp>
          <p:cxnSp>
            <p:nvCxnSpPr>
              <p:cNvPr id="42" name="Connecteur droit avec flèche 41">
                <a:extLst>
                  <a:ext uri="{FF2B5EF4-FFF2-40B4-BE49-F238E27FC236}">
                    <a16:creationId xmlns:a16="http://schemas.microsoft.com/office/drawing/2014/main" id="{569BF804-505E-41CE-A86C-3891B5B57F19}"/>
                  </a:ext>
                </a:extLst>
              </p:cNvPr>
              <p:cNvCxnSpPr/>
              <p:nvPr/>
            </p:nvCxnSpPr>
            <p:spPr>
              <a:xfrm flipV="1">
                <a:off x="9019168" y="2614680"/>
                <a:ext cx="0" cy="21932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5380BB8-D1AD-42BA-B327-7638850EA99D}"/>
                  </a:ext>
                </a:extLst>
              </p:cNvPr>
              <p:cNvSpPr txBox="1"/>
              <p:nvPr/>
            </p:nvSpPr>
            <p:spPr>
              <a:xfrm>
                <a:off x="8833120" y="2608193"/>
                <a:ext cx="4716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200" i="1" dirty="0">
                    <a:latin typeface="Gill Sans MT" panose="020B0502020104020203" pitchFamily="34" charset="0"/>
                    <a:sym typeface="Symbol" panose="05050102010706020507" pitchFamily="18" charset="2"/>
                  </a:rPr>
                  <a:t>a</a:t>
                </a:r>
                <a:endParaRPr lang="en-GB" sz="1200" i="1" dirty="0"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F5226F2-26FE-4652-9F36-DABEF94D949B}"/>
                </a:ext>
              </a:extLst>
            </p:cNvPr>
            <p:cNvSpPr txBox="1"/>
            <p:nvPr/>
          </p:nvSpPr>
          <p:spPr>
            <a:xfrm>
              <a:off x="3328898" y="968190"/>
              <a:ext cx="396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A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hellically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conducting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cylindrical</a:t>
              </a:r>
              <a:r>
                <a:rPr lang="fr-FR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 </a:t>
              </a:r>
              <a:r>
                <a:rPr lang="fr-FR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sheet</a:t>
              </a:r>
              <a:endParaRPr lang="en-GB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1DF010-1029-46B5-AF3F-7026D81F1832}"/>
                </a:ext>
              </a:extLst>
            </p:cNvPr>
            <p:cNvGrpSpPr/>
            <p:nvPr/>
          </p:nvGrpSpPr>
          <p:grpSpPr>
            <a:xfrm>
              <a:off x="720575" y="962020"/>
              <a:ext cx="2867438" cy="2259010"/>
              <a:chOff x="114166" y="552845"/>
              <a:chExt cx="3732815" cy="3039422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5C9C085B-53C2-4978-901A-401B40A2372F}"/>
                  </a:ext>
                </a:extLst>
              </p:cNvPr>
              <p:cNvGrpSpPr/>
              <p:nvPr/>
            </p:nvGrpSpPr>
            <p:grpSpPr>
              <a:xfrm>
                <a:off x="208480" y="1120469"/>
                <a:ext cx="3638501" cy="2471798"/>
                <a:chOff x="2092697" y="4497810"/>
                <a:chExt cx="3638501" cy="2471798"/>
              </a:xfrm>
            </p:grpSpPr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FB53FB08-842B-4BF6-8921-47129B18C8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2697" y="4979759"/>
                  <a:ext cx="2074325" cy="1393815"/>
                </a:xfrm>
                <a:prstGeom prst="rect">
                  <a:avLst/>
                </a:prstGeom>
              </p:spPr>
            </p:pic>
            <p:cxnSp>
              <p:nvCxnSpPr>
                <p:cNvPr id="32" name="Connecteur droit avec flèche 31">
                  <a:extLst>
                    <a:ext uri="{FF2B5EF4-FFF2-40B4-BE49-F238E27FC236}">
                      <a16:creationId xmlns:a16="http://schemas.microsoft.com/office/drawing/2014/main" id="{785EEC31-AEE5-4111-B2B9-6925C0A7EB85}"/>
                    </a:ext>
                  </a:extLst>
                </p:cNvPr>
                <p:cNvCxnSpPr/>
                <p:nvPr/>
              </p:nvCxnSpPr>
              <p:spPr>
                <a:xfrm>
                  <a:off x="4177672" y="5141299"/>
                  <a:ext cx="0" cy="56279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avec flèche 32">
                  <a:extLst>
                    <a:ext uri="{FF2B5EF4-FFF2-40B4-BE49-F238E27FC236}">
                      <a16:creationId xmlns:a16="http://schemas.microsoft.com/office/drawing/2014/main" id="{CAB10F23-8FD1-41E9-8632-38EB4865130C}"/>
                    </a:ext>
                  </a:extLst>
                </p:cNvPr>
                <p:cNvCxnSpPr/>
                <p:nvPr/>
              </p:nvCxnSpPr>
              <p:spPr>
                <a:xfrm>
                  <a:off x="2192881" y="4979759"/>
                  <a:ext cx="1873955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C39570DD-166A-45BC-BC53-909388C8BF86}"/>
                    </a:ext>
                  </a:extLst>
                </p:cNvPr>
                <p:cNvCxnSpPr/>
                <p:nvPr/>
              </p:nvCxnSpPr>
              <p:spPr>
                <a:xfrm>
                  <a:off x="2438400" y="6373574"/>
                  <a:ext cx="496711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AA151CC4-C1FC-45F2-A17C-0ED723E2666F}"/>
                    </a:ext>
                  </a:extLst>
                </p:cNvPr>
                <p:cNvSpPr txBox="1"/>
                <p:nvPr/>
              </p:nvSpPr>
              <p:spPr>
                <a:xfrm>
                  <a:off x="4119354" y="5181901"/>
                  <a:ext cx="1611844" cy="6149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fr-FR" sz="1200" dirty="0">
                      <a:latin typeface="Gill Sans MT" panose="020B0502020104020203" pitchFamily="34" charset="0"/>
                    </a:rPr>
                    <a:t>Radius </a:t>
                  </a:r>
                  <a:r>
                    <a:rPr lang="fr-FR" sz="1200" i="1" dirty="0">
                      <a:latin typeface="Gill Sans MT" panose="020B0502020104020203" pitchFamily="34" charset="0"/>
                    </a:rPr>
                    <a:t>a</a:t>
                  </a:r>
                  <a:endParaRPr lang="fr-FR" sz="1200" dirty="0"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37C63A8E-E335-40C9-9451-23F8FDB1EEF3}"/>
                    </a:ext>
                  </a:extLst>
                </p:cNvPr>
                <p:cNvSpPr txBox="1"/>
                <p:nvPr/>
              </p:nvSpPr>
              <p:spPr>
                <a:xfrm>
                  <a:off x="2524576" y="4497810"/>
                  <a:ext cx="1445634" cy="6149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fr-FR" sz="1200" dirty="0" err="1">
                      <a:latin typeface="Gill Sans MT" panose="020B0502020104020203" pitchFamily="34" charset="0"/>
                    </a:rPr>
                    <a:t>Length</a:t>
                  </a:r>
                  <a:r>
                    <a:rPr lang="fr-FR" sz="1200" dirty="0">
                      <a:latin typeface="Gill Sans MT" panose="020B0502020104020203" pitchFamily="34" charset="0"/>
                    </a:rPr>
                    <a:t> </a:t>
                  </a:r>
                  <a:r>
                    <a:rPr lang="fr-FR" sz="1200" i="1" dirty="0">
                      <a:latin typeface="Gill Sans MT" panose="020B0502020104020203" pitchFamily="34" charset="0"/>
                    </a:rPr>
                    <a:t>L</a:t>
                  </a:r>
                  <a:endParaRPr lang="fr-FR" sz="1200" dirty="0"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A6B8AF34-7C53-4156-8A25-E4C22604AF24}"/>
                    </a:ext>
                  </a:extLst>
                </p:cNvPr>
                <p:cNvSpPr txBox="1"/>
                <p:nvPr/>
              </p:nvSpPr>
              <p:spPr>
                <a:xfrm>
                  <a:off x="2198724" y="6354652"/>
                  <a:ext cx="1234094" cy="6149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fr-FR" sz="1200" dirty="0">
                      <a:latin typeface="Gill Sans MT" panose="020B0502020104020203" pitchFamily="34" charset="0"/>
                    </a:rPr>
                    <a:t>Pitch </a:t>
                  </a:r>
                  <a:r>
                    <a:rPr lang="fr-FR" sz="1200" i="1" dirty="0">
                      <a:latin typeface="Gill Sans MT" panose="020B0502020104020203" pitchFamily="34" charset="0"/>
                    </a:rPr>
                    <a:t>h</a:t>
                  </a:r>
                  <a:endParaRPr lang="fr-FR" sz="1200" dirty="0">
                    <a:latin typeface="Gill Sans MT" panose="020B0502020104020203" pitchFamily="34" charset="0"/>
                  </a:endParaRPr>
                </a:p>
              </p:txBody>
            </p:sp>
          </p:grp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DFC04FB-DDE5-4B2F-A082-16E78451745F}"/>
                  </a:ext>
                </a:extLst>
              </p:cNvPr>
              <p:cNvSpPr txBox="1"/>
              <p:nvPr/>
            </p:nvSpPr>
            <p:spPr>
              <a:xfrm>
                <a:off x="114166" y="552845"/>
                <a:ext cx="2187246" cy="49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ill Sans MT" panose="020B0502020104020203" pitchFamily="34" charset="0"/>
                  </a:rPr>
                  <a:t>The </a:t>
                </a:r>
                <a:r>
                  <a:rPr lang="fr-FR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ill Sans MT" panose="020B0502020104020203" pitchFamily="34" charset="0"/>
                  </a:rPr>
                  <a:t>helix</a:t>
                </a:r>
                <a:endParaRPr lang="en-GB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26" name="Flèche droite 46">
              <a:extLst>
                <a:ext uri="{FF2B5EF4-FFF2-40B4-BE49-F238E27FC236}">
                  <a16:creationId xmlns:a16="http://schemas.microsoft.com/office/drawing/2014/main" id="{284E9A00-1DF9-482A-B680-ADEFFBB9043D}"/>
                </a:ext>
              </a:extLst>
            </p:cNvPr>
            <p:cNvSpPr/>
            <p:nvPr/>
          </p:nvSpPr>
          <p:spPr>
            <a:xfrm>
              <a:off x="2992614" y="2036113"/>
              <a:ext cx="960750" cy="534817"/>
            </a:xfrm>
            <a:prstGeom prst="rightArrow">
              <a:avLst/>
            </a:prstGeom>
            <a:solidFill>
              <a:srgbClr val="66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Gill Sans MT" panose="020B0502020104020203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F0CB18D7-B7BD-4537-B2B7-CB59C82E53BB}"/>
                    </a:ext>
                  </a:extLst>
                </p:cNvPr>
                <p:cNvSpPr txBox="1"/>
                <p:nvPr/>
              </p:nvSpPr>
              <p:spPr>
                <a:xfrm>
                  <a:off x="6392278" y="2048392"/>
                  <a:ext cx="16801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arctan</m:t>
                        </m:r>
                        <m:d>
                          <m:d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oMath>
                    </m:oMathPara>
                  </a14:m>
                  <a:endParaRPr lang="en-US" sz="1400" dirty="0"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F0CB18D7-B7BD-4537-B2B7-CB59C82E53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2278" y="2048392"/>
                  <a:ext cx="1680194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41ABF34-A809-49E7-944E-B97060A07177}"/>
                </a:ext>
              </a:extLst>
            </p:cNvPr>
            <p:cNvSpPr txBox="1"/>
            <p:nvPr/>
          </p:nvSpPr>
          <p:spPr>
            <a:xfrm>
              <a:off x="3801305" y="1464997"/>
              <a:ext cx="3065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u="sng" dirty="0">
                  <a:latin typeface="Gill Sans MT" panose="020B0502020104020203" pitchFamily="34" charset="0"/>
                </a:rPr>
                <a:t>The Sheath helix model J. R. Pierce (1950)</a:t>
              </a: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A3727BB6-E9A1-4DAB-A13A-B45458E0711F}"/>
              </a:ext>
            </a:extLst>
          </p:cNvPr>
          <p:cNvSpPr txBox="1"/>
          <p:nvPr/>
        </p:nvSpPr>
        <p:spPr>
          <a:xfrm>
            <a:off x="8339381" y="4248113"/>
            <a:ext cx="3463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DoPPLIGHT</a:t>
            </a:r>
            <a:endParaRPr lang="fr-F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dirty="0"/>
              <a:t>2D </a:t>
            </a:r>
            <a:r>
              <a:rPr lang="fr-FR" dirty="0" err="1"/>
              <a:t>axi-symmetric</a:t>
            </a:r>
            <a:endParaRPr lang="fr-FR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dirty="0"/>
              <a:t>Time </a:t>
            </a:r>
            <a:r>
              <a:rPr lang="fr-FR" dirty="0" err="1"/>
              <a:t>resolved</a:t>
            </a:r>
            <a:endParaRPr lang="fr-FR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dirty="0"/>
              <a:t>Not self-consistent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Runs in few minutes on a laptop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helixes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constant pitch &amp;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axis 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5ABCCB0-0457-40B2-A17B-EAB4D0A8829B}"/>
              </a:ext>
            </a:extLst>
          </p:cNvPr>
          <p:cNvCxnSpPr>
            <a:cxnSpLocks/>
          </p:cNvCxnSpPr>
          <p:nvPr/>
        </p:nvCxnSpPr>
        <p:spPr>
          <a:xfrm flipH="1">
            <a:off x="5461000" y="3650168"/>
            <a:ext cx="440268" cy="635485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ccolade fermante 53">
            <a:extLst>
              <a:ext uri="{FF2B5EF4-FFF2-40B4-BE49-F238E27FC236}">
                <a16:creationId xmlns:a16="http://schemas.microsoft.com/office/drawing/2014/main" id="{51A5667B-29D0-4950-841A-469FBC381290}"/>
              </a:ext>
            </a:extLst>
          </p:cNvPr>
          <p:cNvSpPr/>
          <p:nvPr/>
        </p:nvSpPr>
        <p:spPr>
          <a:xfrm rot="16200000">
            <a:off x="2523778" y="-258321"/>
            <a:ext cx="370113" cy="407013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681C346-D539-40B8-9930-9F9528134BD3}"/>
              </a:ext>
            </a:extLst>
          </p:cNvPr>
          <p:cNvSpPr txBox="1"/>
          <p:nvPr/>
        </p:nvSpPr>
        <p:spPr>
          <a:xfrm>
            <a:off x="1947682" y="1375885"/>
            <a:ext cx="2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Inputs</a:t>
            </a:r>
          </a:p>
        </p:txBody>
      </p:sp>
    </p:spTree>
    <p:extLst>
      <p:ext uri="{BB962C8B-B14F-4D97-AF65-F5344CB8AC3E}">
        <p14:creationId xmlns:p14="http://schemas.microsoft.com/office/powerpoint/2010/main" val="926275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D6A4D-420C-4555-9C86-AC75E6EC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895"/>
            <a:ext cx="11125200" cy="749300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latin typeface="+mn-lt"/>
              </a:rPr>
              <a:t>Development</a:t>
            </a:r>
            <a:r>
              <a:rPr lang="fr-FR" dirty="0">
                <a:latin typeface="+mn-lt"/>
              </a:rPr>
              <a:t> of an </a:t>
            </a:r>
            <a:r>
              <a:rPr lang="fr-FR" dirty="0" err="1">
                <a:latin typeface="+mn-lt"/>
              </a:rPr>
              <a:t>electromagnetic</a:t>
            </a:r>
            <a:r>
              <a:rPr lang="fr-FR" dirty="0">
                <a:latin typeface="+mn-lt"/>
              </a:rPr>
              <a:t> model for HCT </a:t>
            </a:r>
            <a:r>
              <a:rPr lang="fr-FR" dirty="0" err="1">
                <a:latin typeface="+mn-lt"/>
              </a:rPr>
              <a:t>with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varying</a:t>
            </a:r>
            <a:r>
              <a:rPr lang="fr-FR" dirty="0">
                <a:latin typeface="+mn-lt"/>
              </a:rPr>
              <a:t> pitch &amp; </a:t>
            </a:r>
            <a:r>
              <a:rPr lang="fr-FR" dirty="0" err="1">
                <a:latin typeface="+mn-lt"/>
              </a:rPr>
              <a:t>diameter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3EE3CB-41A6-4469-8ABC-0F0FA4DD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ACE042-C27A-4F86-8FD8-A2FC661A8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pic>
        <p:nvPicPr>
          <p:cNvPr id="7" name="Google Shape;357;p36">
            <a:extLst>
              <a:ext uri="{FF2B5EF4-FFF2-40B4-BE49-F238E27FC236}">
                <a16:creationId xmlns:a16="http://schemas.microsoft.com/office/drawing/2014/main" id="{8D45441F-3A29-4272-AF31-179DA1F343C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609" y="1720189"/>
            <a:ext cx="8108004" cy="56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F9A386-FA2B-4F04-8D7C-D3E38D6FE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68900" r="56563" b="26145"/>
          <a:stretch/>
        </p:blipFill>
        <p:spPr>
          <a:xfrm>
            <a:off x="6500025" y="2447553"/>
            <a:ext cx="2663284" cy="4286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5F39E1-D548-4619-BE30-E9FB3B0A8A3F}"/>
              </a:ext>
            </a:extLst>
          </p:cNvPr>
          <p:cNvSpPr/>
          <p:nvPr/>
        </p:nvSpPr>
        <p:spPr>
          <a:xfrm>
            <a:off x="2594400" y="2138040"/>
            <a:ext cx="693288" cy="293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FC554E6-1FAA-4823-B2BE-D19CB3920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07" t="39020" r="59187" b="56699"/>
          <a:stretch/>
        </p:blipFill>
        <p:spPr>
          <a:xfrm>
            <a:off x="9126255" y="2448454"/>
            <a:ext cx="2394408" cy="3904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440E99-EC14-4B5D-9797-C04587AAD7D2}"/>
              </a:ext>
            </a:extLst>
          </p:cNvPr>
          <p:cNvSpPr/>
          <p:nvPr/>
        </p:nvSpPr>
        <p:spPr>
          <a:xfrm>
            <a:off x="2999657" y="2225656"/>
            <a:ext cx="1368152" cy="1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Google Shape;375;p37">
            <a:extLst>
              <a:ext uri="{FF2B5EF4-FFF2-40B4-BE49-F238E27FC236}">
                <a16:creationId xmlns:a16="http://schemas.microsoft.com/office/drawing/2014/main" id="{47DFF595-22D0-4945-AC17-64D70F2A5B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07" y="3715391"/>
            <a:ext cx="4185962" cy="255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76;p37">
            <a:extLst>
              <a:ext uri="{FF2B5EF4-FFF2-40B4-BE49-F238E27FC236}">
                <a16:creationId xmlns:a16="http://schemas.microsoft.com/office/drawing/2014/main" id="{5C6CCC4D-EAA3-4A79-8F00-F7F113D8DC6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8271" y="3750822"/>
            <a:ext cx="4185961" cy="25530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129A1B04-B80E-43D7-98AA-48F184CDBC73}"/>
              </a:ext>
            </a:extLst>
          </p:cNvPr>
          <p:cNvGrpSpPr/>
          <p:nvPr/>
        </p:nvGrpSpPr>
        <p:grpSpPr>
          <a:xfrm>
            <a:off x="-1829" y="1194227"/>
            <a:ext cx="4144500" cy="1618007"/>
            <a:chOff x="1552375" y="3455250"/>
            <a:chExt cx="4144500" cy="1618007"/>
          </a:xfrm>
        </p:grpSpPr>
        <p:pic>
          <p:nvPicPr>
            <p:cNvPr id="19" name="Google Shape;378;p37">
              <a:extLst>
                <a:ext uri="{FF2B5EF4-FFF2-40B4-BE49-F238E27FC236}">
                  <a16:creationId xmlns:a16="http://schemas.microsoft.com/office/drawing/2014/main" id="{A9A21F54-4185-42CF-B798-C9F72ECBDE6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09765" y="3858017"/>
              <a:ext cx="2507973" cy="7756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379;p37">
              <a:extLst>
                <a:ext uri="{FF2B5EF4-FFF2-40B4-BE49-F238E27FC236}">
                  <a16:creationId xmlns:a16="http://schemas.microsoft.com/office/drawing/2014/main" id="{ED75BB57-D291-4CCB-8754-EBAC435A3023}"/>
                </a:ext>
              </a:extLst>
            </p:cNvPr>
            <p:cNvCxnSpPr/>
            <p:nvPr/>
          </p:nvCxnSpPr>
          <p:spPr>
            <a:xfrm rot="10800000">
              <a:off x="2807903" y="3740056"/>
              <a:ext cx="7200" cy="3345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380;p37">
              <a:extLst>
                <a:ext uri="{FF2B5EF4-FFF2-40B4-BE49-F238E27FC236}">
                  <a16:creationId xmlns:a16="http://schemas.microsoft.com/office/drawing/2014/main" id="{75FEE56F-6A76-4469-9E75-77E2206B6100}"/>
                </a:ext>
              </a:extLst>
            </p:cNvPr>
            <p:cNvCxnSpPr/>
            <p:nvPr/>
          </p:nvCxnSpPr>
          <p:spPr>
            <a:xfrm rot="10800000">
              <a:off x="3960124" y="3714589"/>
              <a:ext cx="7200" cy="3345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381;p37">
              <a:extLst>
                <a:ext uri="{FF2B5EF4-FFF2-40B4-BE49-F238E27FC236}">
                  <a16:creationId xmlns:a16="http://schemas.microsoft.com/office/drawing/2014/main" id="{A5EB0B4B-8A43-4A3C-B592-233FEF885CD2}"/>
                </a:ext>
              </a:extLst>
            </p:cNvPr>
            <p:cNvCxnSpPr/>
            <p:nvPr/>
          </p:nvCxnSpPr>
          <p:spPr>
            <a:xfrm rot="10800000">
              <a:off x="5176385" y="3714589"/>
              <a:ext cx="7200" cy="3345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3" name="Google Shape;382;p37">
              <a:extLst>
                <a:ext uri="{FF2B5EF4-FFF2-40B4-BE49-F238E27FC236}">
                  <a16:creationId xmlns:a16="http://schemas.microsoft.com/office/drawing/2014/main" id="{22BFEDAB-43BC-46D0-9401-EC4602A01764}"/>
                </a:ext>
              </a:extLst>
            </p:cNvPr>
            <p:cNvSpPr txBox="1"/>
            <p:nvPr/>
          </p:nvSpPr>
          <p:spPr>
            <a:xfrm>
              <a:off x="2333525" y="3467313"/>
              <a:ext cx="1033800" cy="33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fr" sz="10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pitch=0.35mm</a:t>
              </a:r>
              <a:endPara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83;p37">
              <a:extLst>
                <a:ext uri="{FF2B5EF4-FFF2-40B4-BE49-F238E27FC236}">
                  <a16:creationId xmlns:a16="http://schemas.microsoft.com/office/drawing/2014/main" id="{FE006B27-C6F6-4740-B18C-B0A00B87940C}"/>
                </a:ext>
              </a:extLst>
            </p:cNvPr>
            <p:cNvSpPr/>
            <p:nvPr/>
          </p:nvSpPr>
          <p:spPr>
            <a:xfrm>
              <a:off x="2892755" y="4689893"/>
              <a:ext cx="2290800" cy="97200"/>
            </a:xfrm>
            <a:prstGeom prst="rect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84;p37">
              <a:extLst>
                <a:ext uri="{FF2B5EF4-FFF2-40B4-BE49-F238E27FC236}">
                  <a16:creationId xmlns:a16="http://schemas.microsoft.com/office/drawing/2014/main" id="{7F2636C9-BC71-443D-AD40-23E304364CB3}"/>
                </a:ext>
              </a:extLst>
            </p:cNvPr>
            <p:cNvSpPr txBox="1"/>
            <p:nvPr/>
          </p:nvSpPr>
          <p:spPr>
            <a:xfrm>
              <a:off x="3598353" y="4571244"/>
              <a:ext cx="730800" cy="33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fr" sz="1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tube</a:t>
              </a:r>
              <a:endPara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" name="Google Shape;385;p37">
              <a:extLst>
                <a:ext uri="{FF2B5EF4-FFF2-40B4-BE49-F238E27FC236}">
                  <a16:creationId xmlns:a16="http://schemas.microsoft.com/office/drawing/2014/main" id="{7DC36BCD-9C82-4386-83C3-FC795CA1DD1B}"/>
                </a:ext>
              </a:extLst>
            </p:cNvPr>
            <p:cNvCxnSpPr>
              <a:stCxn id="19" idx="1"/>
            </p:cNvCxnSpPr>
            <p:nvPr/>
          </p:nvCxnSpPr>
          <p:spPr>
            <a:xfrm>
              <a:off x="2709765" y="4245857"/>
              <a:ext cx="2745600" cy="69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7" name="Google Shape;387;p37">
              <a:extLst>
                <a:ext uri="{FF2B5EF4-FFF2-40B4-BE49-F238E27FC236}">
                  <a16:creationId xmlns:a16="http://schemas.microsoft.com/office/drawing/2014/main" id="{54A26B68-1C8F-4F16-9C0E-A89F5F166B26}"/>
                </a:ext>
              </a:extLst>
            </p:cNvPr>
            <p:cNvCxnSpPr>
              <a:stCxn id="19" idx="1"/>
            </p:cNvCxnSpPr>
            <p:nvPr/>
          </p:nvCxnSpPr>
          <p:spPr>
            <a:xfrm>
              <a:off x="2709765" y="4245857"/>
              <a:ext cx="6600" cy="827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8" name="Google Shape;388;p37">
              <a:extLst>
                <a:ext uri="{FF2B5EF4-FFF2-40B4-BE49-F238E27FC236}">
                  <a16:creationId xmlns:a16="http://schemas.microsoft.com/office/drawing/2014/main" id="{8257556D-971E-4B84-A55C-962FEC4B55B5}"/>
                </a:ext>
              </a:extLst>
            </p:cNvPr>
            <p:cNvCxnSpPr/>
            <p:nvPr/>
          </p:nvCxnSpPr>
          <p:spPr>
            <a:xfrm rot="10800000">
              <a:off x="2709277" y="4522557"/>
              <a:ext cx="2823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389;p37">
              <a:extLst>
                <a:ext uri="{FF2B5EF4-FFF2-40B4-BE49-F238E27FC236}">
                  <a16:creationId xmlns:a16="http://schemas.microsoft.com/office/drawing/2014/main" id="{1FC9793A-A428-4F53-8641-A693FFE6B634}"/>
                </a:ext>
              </a:extLst>
            </p:cNvPr>
            <p:cNvCxnSpPr/>
            <p:nvPr/>
          </p:nvCxnSpPr>
          <p:spPr>
            <a:xfrm rot="10800000">
              <a:off x="2709277" y="4689893"/>
              <a:ext cx="2823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90;p37">
              <a:extLst>
                <a:ext uri="{FF2B5EF4-FFF2-40B4-BE49-F238E27FC236}">
                  <a16:creationId xmlns:a16="http://schemas.microsoft.com/office/drawing/2014/main" id="{022214CE-E459-487A-B21C-E104C9B2F3EF}"/>
                </a:ext>
              </a:extLst>
            </p:cNvPr>
            <p:cNvSpPr txBox="1"/>
            <p:nvPr/>
          </p:nvSpPr>
          <p:spPr>
            <a:xfrm>
              <a:off x="1552375" y="4325025"/>
              <a:ext cx="1164000" cy="33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fr" sz="10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radius a =0.5mm</a:t>
              </a:r>
              <a:endPara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91;p37">
              <a:extLst>
                <a:ext uri="{FF2B5EF4-FFF2-40B4-BE49-F238E27FC236}">
                  <a16:creationId xmlns:a16="http://schemas.microsoft.com/office/drawing/2014/main" id="{56F84428-C926-4D52-9861-039F9B89A2C5}"/>
                </a:ext>
              </a:extLst>
            </p:cNvPr>
            <p:cNvSpPr txBox="1"/>
            <p:nvPr/>
          </p:nvSpPr>
          <p:spPr>
            <a:xfrm>
              <a:off x="1552375" y="4522650"/>
              <a:ext cx="1164000" cy="33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fr" sz="1000" b="0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radius b =0.7mm</a:t>
              </a:r>
              <a:endParaRPr sz="1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92;p37">
              <a:extLst>
                <a:ext uri="{FF2B5EF4-FFF2-40B4-BE49-F238E27FC236}">
                  <a16:creationId xmlns:a16="http://schemas.microsoft.com/office/drawing/2014/main" id="{28AAFD6E-C142-4571-8EBB-292FA7AA2BD1}"/>
                </a:ext>
              </a:extLst>
            </p:cNvPr>
            <p:cNvSpPr txBox="1"/>
            <p:nvPr/>
          </p:nvSpPr>
          <p:spPr>
            <a:xfrm>
              <a:off x="3456925" y="3467325"/>
              <a:ext cx="1251300" cy="33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fr" sz="10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pitch=0.525mm</a:t>
              </a:r>
              <a:endPara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93;p37">
              <a:extLst>
                <a:ext uri="{FF2B5EF4-FFF2-40B4-BE49-F238E27FC236}">
                  <a16:creationId xmlns:a16="http://schemas.microsoft.com/office/drawing/2014/main" id="{954C1D7F-103D-4C50-B607-AE3481E70248}"/>
                </a:ext>
              </a:extLst>
            </p:cNvPr>
            <p:cNvSpPr txBox="1"/>
            <p:nvPr/>
          </p:nvSpPr>
          <p:spPr>
            <a:xfrm>
              <a:off x="4663075" y="3455250"/>
              <a:ext cx="1033800" cy="33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fr" sz="10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pitch=0.7mm</a:t>
              </a:r>
              <a:endPara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" name="Google Shape;410;p38">
            <a:extLst>
              <a:ext uri="{FF2B5EF4-FFF2-40B4-BE49-F238E27FC236}">
                <a16:creationId xmlns:a16="http://schemas.microsoft.com/office/drawing/2014/main" id="{4DA47F92-7135-4E04-88F0-0FF1C4AB79A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31667" y="3659153"/>
            <a:ext cx="4360333" cy="262565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2FB98BB6-327B-46D1-9D89-940326A54ADA}"/>
              </a:ext>
            </a:extLst>
          </p:cNvPr>
          <p:cNvSpPr txBox="1"/>
          <p:nvPr/>
        </p:nvSpPr>
        <p:spPr>
          <a:xfrm>
            <a:off x="-12387" y="3090357"/>
            <a:ext cx="12192000" cy="369332"/>
          </a:xfrm>
          <a:prstGeom prst="rect">
            <a:avLst/>
          </a:prstGeom>
          <a:solidFill>
            <a:srgbClr val="B8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Modelling of helixes with varying pitch &amp; diameter is validated  We can begin optimization process using ANN (in progress)</a:t>
            </a:r>
            <a:endParaRPr lang="en-US" b="1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F81BD27-A531-4707-82F7-8B1DB1906A0A}"/>
              </a:ext>
            </a:extLst>
          </p:cNvPr>
          <p:cNvSpPr txBox="1"/>
          <p:nvPr/>
        </p:nvSpPr>
        <p:spPr>
          <a:xfrm>
            <a:off x="5013866" y="1037003"/>
            <a:ext cx="606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C.L.C. Lacoste et al.,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Extremes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067201 (2024)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E47EDD-0D14-40FB-8D0F-C4D2CF458467}"/>
              </a:ext>
            </a:extLst>
          </p:cNvPr>
          <p:cNvSpPr/>
          <p:nvPr/>
        </p:nvSpPr>
        <p:spPr>
          <a:xfrm>
            <a:off x="5105400" y="2547317"/>
            <a:ext cx="921849" cy="277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012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5F739E-F80F-4543-A928-73CC8C29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Bunching</a:t>
            </a:r>
            <a:r>
              <a:rPr lang="fr-FR" dirty="0">
                <a:latin typeface="+mn-lt"/>
              </a:rPr>
              <a:t> of alpha </a:t>
            </a:r>
            <a:r>
              <a:rPr lang="fr-FR" dirty="0" err="1">
                <a:latin typeface="+mn-lt"/>
              </a:rPr>
              <a:t>particles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with</a:t>
            </a:r>
            <a:r>
              <a:rPr lang="fr-FR" dirty="0">
                <a:latin typeface="+mn-lt"/>
              </a:rPr>
              <a:t> HCT for radioisotopes production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7F52AA-FE5C-4D57-9220-BFC3A83C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2FCD6F-BC5E-4651-BF2A-7948721F2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A72800-CF55-4B79-8322-59D6138FC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2" y="1069936"/>
            <a:ext cx="4655835" cy="25559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80C450-17A0-4196-AC9B-937552547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626" y="1125169"/>
            <a:ext cx="4323347" cy="29509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11B831-414C-403B-98F4-A5917EA65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0" y="4057384"/>
            <a:ext cx="3388133" cy="227004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9FEFB1-68D2-420E-82B1-CA4F4B90270C}"/>
              </a:ext>
            </a:extLst>
          </p:cNvPr>
          <p:cNvSpPr txBox="1"/>
          <p:nvPr/>
        </p:nvSpPr>
        <p:spPr>
          <a:xfrm>
            <a:off x="5654868" y="877218"/>
            <a:ext cx="650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 simulations (Sophie) – Alpha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bunching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HCT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997199-C7A4-40C8-8D01-867F80459CB3}"/>
              </a:ext>
            </a:extLst>
          </p:cNvPr>
          <p:cNvSpPr txBox="1"/>
          <p:nvPr/>
        </p:nvSpPr>
        <p:spPr>
          <a:xfrm>
            <a:off x="1599961" y="875529"/>
            <a:ext cx="2025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</a:t>
            </a:r>
            <a:endParaRPr lang="fr-FR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8C14D1-8403-41C8-8346-315BD24DE9A7}"/>
              </a:ext>
            </a:extLst>
          </p:cNvPr>
          <p:cNvSpPr txBox="1"/>
          <p:nvPr/>
        </p:nvSpPr>
        <p:spPr>
          <a:xfrm>
            <a:off x="382826" y="3620198"/>
            <a:ext cx="333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cross-section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</a:t>
            </a:r>
            <a:endParaRPr lang="fr-FR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1C54F5-78D6-4CC7-8B7E-378BEBA884B7}"/>
              </a:ext>
            </a:extLst>
          </p:cNvPr>
          <p:cNvSpPr txBox="1"/>
          <p:nvPr/>
        </p:nvSpPr>
        <p:spPr>
          <a:xfrm>
            <a:off x="7829199" y="1382424"/>
            <a:ext cx="3212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Based</a:t>
            </a:r>
            <a:r>
              <a:rPr lang="fr-FR" sz="1600" dirty="0"/>
              <a:t> on </a:t>
            </a:r>
            <a:r>
              <a:rPr lang="fr-FR" sz="1600" dirty="0" err="1"/>
              <a:t>simulated</a:t>
            </a:r>
            <a:r>
              <a:rPr lang="fr-FR" sz="1600" dirty="0"/>
              <a:t> alpha </a:t>
            </a:r>
            <a:r>
              <a:rPr lang="fr-FR" sz="1600" dirty="0" err="1"/>
              <a:t>spectra</a:t>
            </a:r>
            <a:r>
              <a:rPr lang="fr-FR" sz="1600" dirty="0"/>
              <a:t> for LFEX laser (ILE-Japan) 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28BD68D3-6DD0-4CDD-BD16-178BBE51EF4F}"/>
              </a:ext>
            </a:extLst>
          </p:cNvPr>
          <p:cNvSpPr/>
          <p:nvPr/>
        </p:nvSpPr>
        <p:spPr>
          <a:xfrm>
            <a:off x="8687929" y="4181222"/>
            <a:ext cx="644332" cy="880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2C74D5D-D533-4924-98F3-B5B193620265}"/>
              </a:ext>
            </a:extLst>
          </p:cNvPr>
          <p:cNvSpPr/>
          <p:nvPr/>
        </p:nvSpPr>
        <p:spPr>
          <a:xfrm>
            <a:off x="3907400" y="5221672"/>
            <a:ext cx="1566333" cy="834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6933D0-CA87-4590-967B-F7CD93031AAC}"/>
              </a:ext>
            </a:extLst>
          </p:cNvPr>
          <p:cNvSpPr txBox="1"/>
          <p:nvPr/>
        </p:nvSpPr>
        <p:spPr>
          <a:xfrm>
            <a:off x="6056545" y="5317332"/>
            <a:ext cx="5907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strongly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Sc</a:t>
            </a:r>
            <a:r>
              <a:rPr lang="fr-FR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(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confirmed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Fluka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simulations)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8A5BE7-AA6C-4AA8-8C06-B3FCFE488D45}"/>
              </a:ext>
            </a:extLst>
          </p:cNvPr>
          <p:cNvSpPr txBox="1"/>
          <p:nvPr/>
        </p:nvSpPr>
        <p:spPr>
          <a:xfrm>
            <a:off x="3907400" y="4481481"/>
            <a:ext cx="441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Submitted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Phys.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&amp; Part.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(2025)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EC7791-DB88-4BEC-B392-5C5650F3E5EA}"/>
              </a:ext>
            </a:extLst>
          </p:cNvPr>
          <p:cNvSpPr txBox="1"/>
          <p:nvPr/>
        </p:nvSpPr>
        <p:spPr>
          <a:xfrm>
            <a:off x="10871201" y="2134842"/>
            <a:ext cx="132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</a:t>
            </a:r>
            <a:r>
              <a:rPr lang="fr-FR" dirty="0">
                <a:solidFill>
                  <a:srgbClr val="FF0000"/>
                </a:solidFill>
              </a:rPr>
              <a:t>H</a:t>
            </a:r>
            <a:r>
              <a:rPr lang="fr-FR" dirty="0">
                <a:solidFill>
                  <a:srgbClr val="00B050"/>
                </a:solidFill>
              </a:rPr>
              <a:t>C</a:t>
            </a:r>
            <a:r>
              <a:rPr lang="fr-FR" dirty="0">
                <a:solidFill>
                  <a:srgbClr val="3333FF"/>
                </a:solidFill>
              </a:rPr>
              <a:t>T</a:t>
            </a:r>
            <a:r>
              <a:rPr lang="fr-FR" dirty="0"/>
              <a:t> </a:t>
            </a:r>
            <a:r>
              <a:rPr lang="fr-FR" dirty="0" err="1"/>
              <a:t>geometries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1142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9E1B6-0632-4854-B90C-09D8F96EF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New </a:t>
            </a:r>
            <a:r>
              <a:rPr lang="fr-FR" dirty="0" err="1">
                <a:latin typeface="+mn-lt"/>
              </a:rPr>
              <a:t>helical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coil</a:t>
            </a:r>
            <a:r>
              <a:rPr lang="fr-FR" dirty="0">
                <a:latin typeface="+mn-lt"/>
              </a:rPr>
              <a:t> design </a:t>
            </a:r>
            <a:r>
              <a:rPr lang="fr-FR" dirty="0" err="1">
                <a:latin typeface="+mn-lt"/>
              </a:rPr>
              <a:t>with</a:t>
            </a:r>
            <a:r>
              <a:rPr lang="fr-FR" dirty="0">
                <a:latin typeface="+mn-lt"/>
              </a:rPr>
              <a:t> a tube (HCT)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A8EC4C-909E-4F37-9A0A-6C445D5F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ED14B5-AEAB-46F9-8525-D03C494EB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D72A27F-8347-44EB-BDE3-5DAB0D47DE0A}"/>
              </a:ext>
            </a:extLst>
          </p:cNvPr>
          <p:cNvGrpSpPr/>
          <p:nvPr/>
        </p:nvGrpSpPr>
        <p:grpSpPr>
          <a:xfrm>
            <a:off x="119336" y="1697501"/>
            <a:ext cx="2873229" cy="2199873"/>
            <a:chOff x="1821503" y="2951233"/>
            <a:chExt cx="4051220" cy="339847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3CE85E7-E4C5-4833-A5EF-55DA508B7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540" y="3766777"/>
              <a:ext cx="2074325" cy="139381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6D952A-E1BD-4D85-8782-382DAA5B2CBF}"/>
                </a:ext>
              </a:extLst>
            </p:cNvPr>
            <p:cNvSpPr/>
            <p:nvPr/>
          </p:nvSpPr>
          <p:spPr>
            <a:xfrm>
              <a:off x="2985655" y="3397543"/>
              <a:ext cx="55354" cy="2063689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DE6F9E-E20C-41F7-9EED-C24E11326CFE}"/>
                </a:ext>
              </a:extLst>
            </p:cNvPr>
            <p:cNvSpPr/>
            <p:nvPr/>
          </p:nvSpPr>
          <p:spPr>
            <a:xfrm>
              <a:off x="4865216" y="3082042"/>
              <a:ext cx="223771" cy="940477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39F6DF-17E4-4BC2-811B-47AFCEB2A118}"/>
                </a:ext>
              </a:extLst>
            </p:cNvPr>
            <p:cNvSpPr/>
            <p:nvPr/>
          </p:nvSpPr>
          <p:spPr>
            <a:xfrm>
              <a:off x="4865215" y="4959257"/>
              <a:ext cx="229299" cy="1168901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736B8E-ADAF-4E9D-A074-191105D32F3F}"/>
                </a:ext>
              </a:extLst>
            </p:cNvPr>
            <p:cNvSpPr/>
            <p:nvPr/>
          </p:nvSpPr>
          <p:spPr>
            <a:xfrm>
              <a:off x="3452070" y="3472932"/>
              <a:ext cx="1406696" cy="1553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3BD989-317E-403D-837A-BC1CAE8D368B}"/>
                </a:ext>
              </a:extLst>
            </p:cNvPr>
            <p:cNvSpPr/>
            <p:nvPr/>
          </p:nvSpPr>
          <p:spPr>
            <a:xfrm>
              <a:off x="3452070" y="5322691"/>
              <a:ext cx="1406696" cy="1553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A7752F3-E288-412C-A816-64D84F0D1CF6}"/>
                </a:ext>
              </a:extLst>
            </p:cNvPr>
            <p:cNvCxnSpPr/>
            <p:nvPr/>
          </p:nvCxnSpPr>
          <p:spPr>
            <a:xfrm>
              <a:off x="4106841" y="6128158"/>
              <a:ext cx="17658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CF0E31A6-31A4-4298-BD96-621530479542}"/>
                </a:ext>
              </a:extLst>
            </p:cNvPr>
            <p:cNvCxnSpPr/>
            <p:nvPr/>
          </p:nvCxnSpPr>
          <p:spPr>
            <a:xfrm>
              <a:off x="4278786" y="6123963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5A914EC-5F29-488C-8E18-076FE325160C}"/>
                </a:ext>
              </a:extLst>
            </p:cNvPr>
            <p:cNvCxnSpPr/>
            <p:nvPr/>
          </p:nvCxnSpPr>
          <p:spPr>
            <a:xfrm>
              <a:off x="4500162" y="6123963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E2C40E6-5F57-43A2-9AED-CD8215FBF82D}"/>
                </a:ext>
              </a:extLst>
            </p:cNvPr>
            <p:cNvCxnSpPr/>
            <p:nvPr/>
          </p:nvCxnSpPr>
          <p:spPr>
            <a:xfrm>
              <a:off x="4735986" y="6142840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6A5F394-9A18-466D-92D5-D7A831EC2F66}"/>
                </a:ext>
              </a:extLst>
            </p:cNvPr>
            <p:cNvCxnSpPr/>
            <p:nvPr/>
          </p:nvCxnSpPr>
          <p:spPr>
            <a:xfrm>
              <a:off x="4945309" y="6140741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AE000568-C68C-4E5C-BF84-31C0DB3530AC}"/>
                </a:ext>
              </a:extLst>
            </p:cNvPr>
            <p:cNvCxnSpPr/>
            <p:nvPr/>
          </p:nvCxnSpPr>
          <p:spPr>
            <a:xfrm>
              <a:off x="5154632" y="6140741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4B62BFA3-47A4-42E9-B405-8396F1E7DDE0}"/>
                </a:ext>
              </a:extLst>
            </p:cNvPr>
            <p:cNvCxnSpPr/>
            <p:nvPr/>
          </p:nvCxnSpPr>
          <p:spPr>
            <a:xfrm>
              <a:off x="5595584" y="6144178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369BC0B3-13AA-4268-BD10-D587F9C2D512}"/>
                </a:ext>
              </a:extLst>
            </p:cNvPr>
            <p:cNvCxnSpPr/>
            <p:nvPr/>
          </p:nvCxnSpPr>
          <p:spPr>
            <a:xfrm>
              <a:off x="5377070" y="6136125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lèche : droite 23">
              <a:extLst>
                <a:ext uri="{FF2B5EF4-FFF2-40B4-BE49-F238E27FC236}">
                  <a16:creationId xmlns:a16="http://schemas.microsoft.com/office/drawing/2014/main" id="{06C9E0DD-B788-4405-8CB1-C08745C85B1E}"/>
                </a:ext>
              </a:extLst>
            </p:cNvPr>
            <p:cNvSpPr/>
            <p:nvPr/>
          </p:nvSpPr>
          <p:spPr>
            <a:xfrm>
              <a:off x="1821503" y="4244829"/>
              <a:ext cx="1084037" cy="5265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latin typeface="Gill Sans MT" panose="020B0502020104020203" pitchFamily="34" charset="0"/>
                </a:rPr>
                <a:t>LASER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7AC2147-4D80-44AC-9EBD-AEB678AB2AF8}"/>
                </a:ext>
              </a:extLst>
            </p:cNvPr>
            <p:cNvSpPr txBox="1"/>
            <p:nvPr/>
          </p:nvSpPr>
          <p:spPr>
            <a:xfrm>
              <a:off x="3797163" y="3082040"/>
              <a:ext cx="771257" cy="475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ill Sans MT" panose="020B0502020104020203" pitchFamily="34" charset="0"/>
                </a:rPr>
                <a:t>Tube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97DE456-7550-4B21-B2B4-1C50ABCED4DD}"/>
                </a:ext>
              </a:extLst>
            </p:cNvPr>
            <p:cNvSpPr txBox="1"/>
            <p:nvPr/>
          </p:nvSpPr>
          <p:spPr>
            <a:xfrm rot="5400000">
              <a:off x="4422439" y="3424809"/>
              <a:ext cx="1168900" cy="43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ill Sans MT" panose="020B0502020104020203" pitchFamily="34" charset="0"/>
                </a:rPr>
                <a:t>Holder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30EA5EF-0EA4-47C0-A8DC-09A93574CA63}"/>
                </a:ext>
              </a:extLst>
            </p:cNvPr>
            <p:cNvSpPr txBox="1"/>
            <p:nvPr/>
          </p:nvSpPr>
          <p:spPr>
            <a:xfrm rot="5400000">
              <a:off x="4407791" y="5365760"/>
              <a:ext cx="1168897" cy="43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ill Sans MT" panose="020B0502020104020203" pitchFamily="34" charset="0"/>
                </a:rPr>
                <a:t>Holder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CF7CD3C-A49D-4828-97B6-1B42A3DA7E40}"/>
                </a:ext>
              </a:extLst>
            </p:cNvPr>
            <p:cNvSpPr txBox="1"/>
            <p:nvPr/>
          </p:nvSpPr>
          <p:spPr>
            <a:xfrm>
              <a:off x="2545491" y="2951233"/>
              <a:ext cx="1036335" cy="523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Gill Sans MT" panose="020B0502020104020203" pitchFamily="34" charset="0"/>
                </a:rPr>
                <a:t>Target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0B6FB7A3-5E73-4396-88B5-CAE1498C797D}"/>
              </a:ext>
            </a:extLst>
          </p:cNvPr>
          <p:cNvSpPr txBox="1"/>
          <p:nvPr/>
        </p:nvSpPr>
        <p:spPr>
          <a:xfrm>
            <a:off x="3171480" y="1036108"/>
            <a:ext cx="869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dispersion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helix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proton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bunching</a:t>
            </a:r>
            <a:endParaRPr lang="fr-FR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3E64982-FC5C-48C7-9BC4-4AED7DFFB42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9296793" y="1028624"/>
            <a:ext cx="2375517" cy="324344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B34C067-B42E-4027-9660-88F80DDC78A9}"/>
              </a:ext>
            </a:extLst>
          </p:cNvPr>
          <p:cNvSpPr txBox="1"/>
          <p:nvPr/>
        </p:nvSpPr>
        <p:spPr>
          <a:xfrm>
            <a:off x="10237960" y="3764664"/>
            <a:ext cx="84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E [MeV]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1695AF6-0F04-4677-BF37-006D5B377748}"/>
              </a:ext>
            </a:extLst>
          </p:cNvPr>
          <p:cNvSpPr txBox="1"/>
          <p:nvPr/>
        </p:nvSpPr>
        <p:spPr>
          <a:xfrm>
            <a:off x="9282714" y="1697501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TNSA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D7EA714-D9F6-4A1A-AA57-059ED0751F99}"/>
              </a:ext>
            </a:extLst>
          </p:cNvPr>
          <p:cNvSpPr txBox="1"/>
          <p:nvPr/>
        </p:nvSpPr>
        <p:spPr>
          <a:xfrm>
            <a:off x="10147000" y="1653401"/>
            <a:ext cx="1569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HC </a:t>
            </a:r>
            <a:r>
              <a:rPr lang="fr-FR" sz="1400" b="1" dirty="0" err="1">
                <a:solidFill>
                  <a:srgbClr val="FF0000"/>
                </a:solidFill>
              </a:rPr>
              <a:t>without</a:t>
            </a:r>
            <a:r>
              <a:rPr lang="fr-FR" sz="1400" b="1" dirty="0">
                <a:solidFill>
                  <a:srgbClr val="FF0000"/>
                </a:solidFill>
              </a:rPr>
              <a:t> tube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CBD6DF5-F8B6-4231-86CE-1120222C962D}"/>
              </a:ext>
            </a:extLst>
          </p:cNvPr>
          <p:cNvSpPr txBox="1"/>
          <p:nvPr/>
        </p:nvSpPr>
        <p:spPr>
          <a:xfrm>
            <a:off x="10905855" y="1893515"/>
            <a:ext cx="1331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75000"/>
                  </a:schemeClr>
                </a:solidFill>
              </a:rPr>
              <a:t>HC </a:t>
            </a:r>
            <a:r>
              <a:rPr lang="fr-FR" sz="1400" b="1" dirty="0" err="1">
                <a:solidFill>
                  <a:schemeClr val="accent6">
                    <a:lumMod val="75000"/>
                  </a:schemeClr>
                </a:solidFill>
              </a:rPr>
              <a:t>with</a:t>
            </a:r>
            <a:r>
              <a:rPr lang="fr-FR" sz="1400" b="1" dirty="0">
                <a:solidFill>
                  <a:schemeClr val="accent6">
                    <a:lumMod val="75000"/>
                  </a:schemeClr>
                </a:solidFill>
              </a:rPr>
              <a:t> tube</a:t>
            </a:r>
          </a:p>
        </p:txBody>
      </p:sp>
      <p:pic>
        <p:nvPicPr>
          <p:cNvPr id="36" name="Image 35" descr="Une image contenant texte, capture d’écran, ligne, Caractère coloré&#10;&#10;Description générée automatiquement">
            <a:extLst>
              <a:ext uri="{FF2B5EF4-FFF2-40B4-BE49-F238E27FC236}">
                <a16:creationId xmlns:a16="http://schemas.microsoft.com/office/drawing/2014/main" id="{66FDAA70-72F2-4E31-86AF-56F98F95A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462588"/>
            <a:ext cx="3335738" cy="2501804"/>
          </a:xfrm>
          <a:prstGeom prst="rect">
            <a:avLst/>
          </a:prstGeom>
        </p:spPr>
      </p:pic>
      <p:pic>
        <p:nvPicPr>
          <p:cNvPr id="37" name="Image 36" descr="Une image contenant texte, capture d’écran, ligne, Caractère coloré&#10;&#10;Description générée automatiquement">
            <a:extLst>
              <a:ext uri="{FF2B5EF4-FFF2-40B4-BE49-F238E27FC236}">
                <a16:creationId xmlns:a16="http://schemas.microsoft.com/office/drawing/2014/main" id="{44BD2803-6253-4A1C-8BEB-DB5E4D7FE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1"/>
          <a:stretch/>
        </p:blipFill>
        <p:spPr>
          <a:xfrm>
            <a:off x="5735960" y="1423848"/>
            <a:ext cx="3019478" cy="2501804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8361EBE9-9B80-4F00-BC11-03DE2344DC81}"/>
              </a:ext>
            </a:extLst>
          </p:cNvPr>
          <p:cNvSpPr txBox="1"/>
          <p:nvPr/>
        </p:nvSpPr>
        <p:spPr>
          <a:xfrm>
            <a:off x="7141676" y="3223026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78963">
              <a:defRPr/>
            </a:pPr>
            <a:r>
              <a:rPr lang="fr-FR" sz="1600" dirty="0" err="1">
                <a:solidFill>
                  <a:srgbClr val="3F3F3F"/>
                </a:solidFill>
                <a:latin typeface="Arial"/>
              </a:rPr>
              <a:t>With</a:t>
            </a:r>
            <a:r>
              <a:rPr lang="fr-FR" sz="1600" dirty="0">
                <a:solidFill>
                  <a:srgbClr val="3F3F3F"/>
                </a:solidFill>
                <a:latin typeface="Arial"/>
              </a:rPr>
              <a:t> tube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C2D060A-7A2E-48E2-86DB-7DE009A48F20}"/>
              </a:ext>
            </a:extLst>
          </p:cNvPr>
          <p:cNvSpPr txBox="1"/>
          <p:nvPr/>
        </p:nvSpPr>
        <p:spPr>
          <a:xfrm>
            <a:off x="3948357" y="3223310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78963">
              <a:defRPr/>
            </a:pPr>
            <a:r>
              <a:rPr lang="fr-FR" sz="1600" dirty="0" err="1">
                <a:solidFill>
                  <a:srgbClr val="3F3F3F"/>
                </a:solidFill>
                <a:latin typeface="Arial"/>
              </a:rPr>
              <a:t>Without</a:t>
            </a:r>
            <a:r>
              <a:rPr lang="fr-FR" sz="1600" dirty="0">
                <a:solidFill>
                  <a:srgbClr val="3F3F3F"/>
                </a:solidFill>
                <a:latin typeface="Arial"/>
              </a:rPr>
              <a:t> tube</a:t>
            </a:r>
          </a:p>
        </p:txBody>
      </p:sp>
      <p:pic>
        <p:nvPicPr>
          <p:cNvPr id="40" name="Image 39" descr="Une image contenant texte, capture d’écran, diagramme, Tracé&#10;&#10;Description générée automatiquement">
            <a:extLst>
              <a:ext uri="{FF2B5EF4-FFF2-40B4-BE49-F238E27FC236}">
                <a16:creationId xmlns:a16="http://schemas.microsoft.com/office/drawing/2014/main" id="{48FDD683-5964-42A5-8BC7-DBA900D20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4264384"/>
            <a:ext cx="2750521" cy="2062891"/>
          </a:xfrm>
          <a:prstGeom prst="rect">
            <a:avLst/>
          </a:prstGeom>
        </p:spPr>
      </p:pic>
      <p:pic>
        <p:nvPicPr>
          <p:cNvPr id="41" name="Image 40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34514B64-08FD-4348-BBA2-2146F9A5C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264383"/>
            <a:ext cx="2750521" cy="2062891"/>
          </a:xfrm>
          <a:prstGeom prst="rect">
            <a:avLst/>
          </a:prstGeom>
        </p:spPr>
      </p:pic>
      <p:pic>
        <p:nvPicPr>
          <p:cNvPr id="42" name="Image 41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A3883566-31D3-4238-A9BA-0B10941CB8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714" y="4264382"/>
            <a:ext cx="2750521" cy="2062891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91FF3F59-0208-4964-A86F-A1D2A06DE8C1}"/>
              </a:ext>
            </a:extLst>
          </p:cNvPr>
          <p:cNvSpPr txBox="1"/>
          <p:nvPr/>
        </p:nvSpPr>
        <p:spPr>
          <a:xfrm>
            <a:off x="38847" y="4497126"/>
            <a:ext cx="2676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Scaling</a:t>
            </a:r>
            <a:r>
              <a:rPr lang="fr-FR" u="sng" dirty="0"/>
              <a:t> </a:t>
            </a:r>
            <a:r>
              <a:rPr lang="fr-FR" u="sng" dirty="0" err="1"/>
              <a:t>laws</a:t>
            </a:r>
            <a:r>
              <a:rPr lang="fr-FR" u="sng" dirty="0"/>
              <a:t>: </a:t>
            </a:r>
          </a:p>
          <a:p>
            <a:endParaRPr lang="fr-FR" u="sng" dirty="0"/>
          </a:p>
          <a:p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predict</a:t>
            </a:r>
            <a:r>
              <a:rPr lang="fr-FR" dirty="0"/>
              <a:t> the </a:t>
            </a:r>
            <a:r>
              <a:rPr lang="fr-FR" dirty="0" err="1"/>
              <a:t>energy</a:t>
            </a:r>
            <a:r>
              <a:rPr lang="fr-FR" dirty="0"/>
              <a:t> of the </a:t>
            </a:r>
            <a:r>
              <a:rPr lang="fr-FR" dirty="0" err="1"/>
              <a:t>bunches</a:t>
            </a:r>
            <a:r>
              <a:rPr lang="fr-FR" dirty="0"/>
              <a:t> </a:t>
            </a:r>
            <a:r>
              <a:rPr lang="fr-FR" dirty="0" err="1"/>
              <a:t>depending</a:t>
            </a:r>
            <a:r>
              <a:rPr lang="fr-FR" dirty="0"/>
              <a:t> on the HCT </a:t>
            </a:r>
            <a:r>
              <a:rPr lang="fr-FR" dirty="0" err="1"/>
              <a:t>geometry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1D580F4-8469-4CED-BF92-31A7B9BD21AA}"/>
                  </a:ext>
                </a:extLst>
              </p:cNvPr>
              <p:cNvSpPr txBox="1"/>
              <p:nvPr/>
            </p:nvSpPr>
            <p:spPr>
              <a:xfrm>
                <a:off x="7030959" y="2344375"/>
                <a:ext cx="5042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𝐻𝐶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1D580F4-8469-4CED-BF92-31A7B9BD2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959" y="2344375"/>
                <a:ext cx="504241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91E7BBA-633E-4E69-8E62-65504D95EB41}"/>
                  </a:ext>
                </a:extLst>
              </p:cNvPr>
              <p:cNvSpPr txBox="1"/>
              <p:nvPr/>
            </p:nvSpPr>
            <p:spPr>
              <a:xfrm>
                <a:off x="4007768" y="2344375"/>
                <a:ext cx="5042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𝐻𝐶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91E7BBA-633E-4E69-8E62-65504D95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2344375"/>
                <a:ext cx="504241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F7EF779A-C14D-4951-8D12-5BD64CD04FB8}"/>
                  </a:ext>
                </a:extLst>
              </p:cNvPr>
              <p:cNvSpPr txBox="1"/>
              <p:nvPr/>
            </p:nvSpPr>
            <p:spPr>
              <a:xfrm>
                <a:off x="7455203" y="2711183"/>
                <a:ext cx="7895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1.2 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𝐻𝐶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F7EF779A-C14D-4951-8D12-5BD64CD04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203" y="2711183"/>
                <a:ext cx="789575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ZoneTexte 48">
            <a:extLst>
              <a:ext uri="{FF2B5EF4-FFF2-40B4-BE49-F238E27FC236}">
                <a16:creationId xmlns:a16="http://schemas.microsoft.com/office/drawing/2014/main" id="{73077B2D-5BF3-4DE5-A3FE-CBD862D21DEE}"/>
              </a:ext>
            </a:extLst>
          </p:cNvPr>
          <p:cNvSpPr txBox="1"/>
          <p:nvPr/>
        </p:nvSpPr>
        <p:spPr>
          <a:xfrm>
            <a:off x="25965" y="3878766"/>
            <a:ext cx="606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Hirsch-Passicos et al., Phys.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 </a:t>
            </a:r>
            <a:r>
              <a:rPr lang="fr-F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025211 (2024)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3818E46-74C7-40B8-BA51-08C4C531A2E6}"/>
              </a:ext>
            </a:extLst>
          </p:cNvPr>
          <p:cNvGrpSpPr/>
          <p:nvPr/>
        </p:nvGrpSpPr>
        <p:grpSpPr>
          <a:xfrm>
            <a:off x="69673" y="1038303"/>
            <a:ext cx="2428407" cy="449964"/>
            <a:chOff x="69673" y="1182242"/>
            <a:chExt cx="2428407" cy="449964"/>
          </a:xfrm>
        </p:grpSpPr>
        <p:pic>
          <p:nvPicPr>
            <p:cNvPr id="47" name="Picture 2" descr="Physique des Interactions Ioniques et Moléculaires">
              <a:extLst>
                <a:ext uri="{FF2B5EF4-FFF2-40B4-BE49-F238E27FC236}">
                  <a16:creationId xmlns:a16="http://schemas.microsoft.com/office/drawing/2014/main" id="{0501091F-CB8C-4DE8-B912-96C0EC7E3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08" y="1182242"/>
              <a:ext cx="718103" cy="353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1D17254B-C6C7-4728-94AA-28A03EF00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40795" b="40710"/>
            <a:stretch/>
          </p:blipFill>
          <p:spPr>
            <a:xfrm>
              <a:off x="1571445" y="1293140"/>
              <a:ext cx="926635" cy="171373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774B711-447D-4F39-8276-B18B37E0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3" y="1190709"/>
              <a:ext cx="563134" cy="441497"/>
            </a:xfrm>
            <a:prstGeom prst="rect">
              <a:avLst/>
            </a:prstGeom>
          </p:spPr>
        </p:pic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3A244213-A8AC-4FFD-A1CA-225ED5AE9347}"/>
              </a:ext>
            </a:extLst>
          </p:cNvPr>
          <p:cNvSpPr txBox="1"/>
          <p:nvPr/>
        </p:nvSpPr>
        <p:spPr>
          <a:xfrm>
            <a:off x="1130555" y="2095298"/>
            <a:ext cx="626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ill Sans MT" panose="020B0502020104020203" pitchFamily="34" charset="0"/>
              </a:rPr>
              <a:t>Helix</a:t>
            </a:r>
          </a:p>
        </p:txBody>
      </p:sp>
    </p:spTree>
    <p:extLst>
      <p:ext uri="{BB962C8B-B14F-4D97-AF65-F5344CB8AC3E}">
        <p14:creationId xmlns:p14="http://schemas.microsoft.com/office/powerpoint/2010/main" val="3611199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D09627-69CE-499A-A36F-06CBD942C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Motivations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56D394-4BAB-4269-AE2C-5739538C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121FEA-A05A-4BE9-A038-B56A778CC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Helical coil targets - LPAW 2025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099B99-8D39-4CD5-80D9-3D0EF637470E}"/>
              </a:ext>
            </a:extLst>
          </p:cNvPr>
          <p:cNvSpPr txBox="1"/>
          <p:nvPr/>
        </p:nvSpPr>
        <p:spPr>
          <a:xfrm>
            <a:off x="0" y="970686"/>
            <a:ext cx="1219200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000" dirty="0" err="1"/>
              <a:t>Development</a:t>
            </a:r>
            <a:r>
              <a:rPr lang="fr-FR" sz="2000" dirty="0"/>
              <a:t> of a new  </a:t>
            </a:r>
            <a:r>
              <a:rPr lang="fr-FR" sz="2000" dirty="0" err="1"/>
              <a:t>tunable</a:t>
            </a:r>
            <a:r>
              <a:rPr lang="fr-FR" sz="2000" dirty="0"/>
              <a:t> proton source for </a:t>
            </a:r>
            <a:r>
              <a:rPr lang="fr-FR" sz="2000" dirty="0" err="1"/>
              <a:t>different</a:t>
            </a:r>
            <a:r>
              <a:rPr lang="fr-FR" sz="2000" dirty="0"/>
              <a:t> applications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57A4C-F6DF-4A0B-8BEE-234EF874A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820" y="1982193"/>
            <a:ext cx="2700197" cy="19367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E8D2B6-B328-450F-B881-65BF194DF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874" y="2151441"/>
            <a:ext cx="1488071" cy="142482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3C7C86-6695-42BB-9917-0FCCC7126906}"/>
              </a:ext>
            </a:extLst>
          </p:cNvPr>
          <p:cNvSpPr txBox="1"/>
          <p:nvPr/>
        </p:nvSpPr>
        <p:spPr>
          <a:xfrm>
            <a:off x="8320972" y="3516644"/>
            <a:ext cx="4016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fr-FR" sz="12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Raffestin</a:t>
            </a:r>
            <a:r>
              <a:rPr lang="fr-FR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</a:t>
            </a:r>
            <a:r>
              <a:rPr lang="fr-FR" sz="12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fr-FR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</a:t>
            </a:r>
            <a:r>
              <a:rPr lang="fr-FR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12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Extremes</a:t>
            </a:r>
            <a:r>
              <a:rPr lang="fr-FR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6, 056901 (2021)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5686B60-D914-439F-ADB9-1D9535B424B6}"/>
              </a:ext>
            </a:extLst>
          </p:cNvPr>
          <p:cNvSpPr txBox="1"/>
          <p:nvPr/>
        </p:nvSpPr>
        <p:spPr>
          <a:xfrm>
            <a:off x="9743413" y="2230635"/>
            <a:ext cx="153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chemeClr val="bg1"/>
                </a:solidFill>
                <a:latin typeface="Gill Sans MT" panose="020B0502020104020203" pitchFamily="34" charset="0"/>
                <a:sym typeface="Symbol" panose="05050102010706020507" pitchFamily="18" charset="2"/>
              </a:rPr>
              <a:t>±20°</a:t>
            </a:r>
            <a:endParaRPr lang="fr-FR" sz="18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95DB785-C135-4AF6-BE5E-3EE399A9CA9A}"/>
              </a:ext>
            </a:extLst>
          </p:cNvPr>
          <p:cNvSpPr txBox="1"/>
          <p:nvPr/>
        </p:nvSpPr>
        <p:spPr>
          <a:xfrm>
            <a:off x="177795" y="4373597"/>
            <a:ext cx="263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Proton isochoric heating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56C3EA2-998F-43BE-998F-021060D3FD1C}"/>
              </a:ext>
            </a:extLst>
          </p:cNvPr>
          <p:cNvSpPr txBox="1"/>
          <p:nvPr/>
        </p:nvSpPr>
        <p:spPr>
          <a:xfrm>
            <a:off x="4781751" y="4366067"/>
            <a:ext cx="263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/>
              <a:t>Radioisotope production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939353B-B9B1-470F-AE11-551D9B1DC350}"/>
              </a:ext>
            </a:extLst>
          </p:cNvPr>
          <p:cNvSpPr txBox="1"/>
          <p:nvPr/>
        </p:nvSpPr>
        <p:spPr>
          <a:xfrm>
            <a:off x="9324433" y="4357433"/>
            <a:ext cx="263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/>
              <a:t>ICF fast ignition scheme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784F2AF-8D53-408E-AAD7-2F4B260E833D}"/>
              </a:ext>
            </a:extLst>
          </p:cNvPr>
          <p:cNvSpPr txBox="1"/>
          <p:nvPr/>
        </p:nvSpPr>
        <p:spPr>
          <a:xfrm>
            <a:off x="0" y="3946776"/>
            <a:ext cx="1219200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TNSA beam features are not suitable for various applications </a:t>
            </a:r>
            <a:r>
              <a:rPr lang="en-US" sz="2000" dirty="0">
                <a:sym typeface="Symbol" panose="05050102010706020507" pitchFamily="18" charset="2"/>
              </a:rPr>
              <a:t>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We need to shape this proton beam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11037C0-1169-4B34-B485-C45D1D5C2618}"/>
              </a:ext>
            </a:extLst>
          </p:cNvPr>
          <p:cNvSpPr txBox="1"/>
          <p:nvPr/>
        </p:nvSpPr>
        <p:spPr>
          <a:xfrm>
            <a:off x="6040540" y="1744844"/>
            <a:ext cx="2612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TNSA proton </a:t>
            </a:r>
            <a:r>
              <a:rPr lang="fr-FR" sz="1400" dirty="0" err="1"/>
              <a:t>energy</a:t>
            </a:r>
            <a:r>
              <a:rPr lang="fr-FR" sz="1400" dirty="0"/>
              <a:t> distribution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B355D8E-1809-4BD1-B6ED-3209174B237B}"/>
              </a:ext>
            </a:extLst>
          </p:cNvPr>
          <p:cNvSpPr txBox="1"/>
          <p:nvPr/>
        </p:nvSpPr>
        <p:spPr>
          <a:xfrm>
            <a:off x="9000070" y="1748928"/>
            <a:ext cx="2930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TNSA proton </a:t>
            </a:r>
            <a:r>
              <a:rPr lang="fr-FR" sz="1400" dirty="0" err="1"/>
              <a:t>half-angular</a:t>
            </a:r>
            <a:r>
              <a:rPr lang="fr-FR" sz="1400" dirty="0"/>
              <a:t> divergence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7D5EA24-64B4-4A0E-8D7A-965A2BAFE6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"/>
          <a:stretch/>
        </p:blipFill>
        <p:spPr>
          <a:xfrm>
            <a:off x="838201" y="1952554"/>
            <a:ext cx="4283790" cy="198841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8913A3C-79E5-429D-980D-EB48DA0F5C6A}"/>
              </a:ext>
            </a:extLst>
          </p:cNvPr>
          <p:cNvSpPr txBox="1"/>
          <p:nvPr/>
        </p:nvSpPr>
        <p:spPr>
          <a:xfrm>
            <a:off x="438831" y="1516642"/>
            <a:ext cx="5239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Most </a:t>
            </a:r>
            <a:r>
              <a:rPr lang="fr-FR" sz="1600" dirty="0" err="1"/>
              <a:t>robust</a:t>
            </a:r>
            <a:r>
              <a:rPr lang="fr-FR" sz="1600" dirty="0"/>
              <a:t> laser-</a:t>
            </a:r>
            <a:r>
              <a:rPr lang="fr-FR" sz="1600" dirty="0" err="1"/>
              <a:t>driven</a:t>
            </a:r>
            <a:r>
              <a:rPr lang="fr-FR" sz="1600" dirty="0"/>
              <a:t> ion </a:t>
            </a:r>
            <a:r>
              <a:rPr lang="fr-FR" sz="1600" dirty="0" err="1"/>
              <a:t>acceleration</a:t>
            </a:r>
            <a:r>
              <a:rPr lang="fr-FR" sz="1600" dirty="0"/>
              <a:t> process: the TNSA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33AF450-5CF5-4A08-B004-A9BA02B04909}"/>
              </a:ext>
            </a:extLst>
          </p:cNvPr>
          <p:cNvSpPr txBox="1"/>
          <p:nvPr/>
        </p:nvSpPr>
        <p:spPr>
          <a:xfrm>
            <a:off x="6372520" y="1351895"/>
            <a:ext cx="550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u="sng" dirty="0"/>
              <a:t>TNSA </a:t>
            </a:r>
            <a:r>
              <a:rPr lang="fr-FR" sz="1600" u="sng" dirty="0" err="1"/>
              <a:t>beam</a:t>
            </a:r>
            <a:r>
              <a:rPr lang="fr-FR" sz="1600" u="sng" dirty="0"/>
              <a:t> </a:t>
            </a:r>
            <a:r>
              <a:rPr lang="fr-FR" sz="1600" u="sng" dirty="0" err="1"/>
              <a:t>features</a:t>
            </a:r>
            <a:endParaRPr lang="fr-FR" sz="1600" u="sng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3346B9-4397-43C2-8199-E2632581CFC4}"/>
              </a:ext>
            </a:extLst>
          </p:cNvPr>
          <p:cNvSpPr/>
          <p:nvPr/>
        </p:nvSpPr>
        <p:spPr>
          <a:xfrm>
            <a:off x="215270" y="3530372"/>
            <a:ext cx="27350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M. Roth et al, CERN Yellow Reports </a:t>
            </a:r>
            <a:r>
              <a:rPr lang="fr-FR" sz="1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(2016)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9E8ADB7-EDCD-440A-BED0-7E4F4FE6F4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13"/>
          <a:stretch/>
        </p:blipFill>
        <p:spPr>
          <a:xfrm>
            <a:off x="9521164" y="4783156"/>
            <a:ext cx="2442193" cy="1432089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0D652726-0C2C-4A20-B0A2-F4691E237CEB}"/>
              </a:ext>
            </a:extLst>
          </p:cNvPr>
          <p:cNvGrpSpPr/>
          <p:nvPr/>
        </p:nvGrpSpPr>
        <p:grpSpPr>
          <a:xfrm>
            <a:off x="330240" y="4721251"/>
            <a:ext cx="2374843" cy="1574949"/>
            <a:chOff x="330240" y="4670449"/>
            <a:chExt cx="2374843" cy="1574949"/>
          </a:xfrm>
        </p:grpSpPr>
        <p:sp>
          <p:nvSpPr>
            <p:cNvPr id="3" name="Flèche : droite 2">
              <a:extLst>
                <a:ext uri="{FF2B5EF4-FFF2-40B4-BE49-F238E27FC236}">
                  <a16:creationId xmlns:a16="http://schemas.microsoft.com/office/drawing/2014/main" id="{3C33D1C6-75BC-4844-9DA5-948FC8C3F2C4}"/>
                </a:ext>
              </a:extLst>
            </p:cNvPr>
            <p:cNvSpPr/>
            <p:nvPr/>
          </p:nvSpPr>
          <p:spPr>
            <a:xfrm>
              <a:off x="330240" y="5009662"/>
              <a:ext cx="775330" cy="47413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laser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B993A43-829B-4D92-9BCD-CCCE9C3A2DC1}"/>
                </a:ext>
              </a:extLst>
            </p:cNvPr>
            <p:cNvSpPr/>
            <p:nvPr/>
          </p:nvSpPr>
          <p:spPr>
            <a:xfrm>
              <a:off x="1211336" y="4875607"/>
              <a:ext cx="45719" cy="754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AD6B101-1034-449A-A778-B9B78DE23871}"/>
                </a:ext>
              </a:extLst>
            </p:cNvPr>
            <p:cNvSpPr txBox="1"/>
            <p:nvPr/>
          </p:nvSpPr>
          <p:spPr>
            <a:xfrm>
              <a:off x="820506" y="5660623"/>
              <a:ext cx="923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Proton </a:t>
              </a:r>
              <a:r>
                <a:rPr lang="fr-FR" sz="1600" dirty="0" err="1"/>
                <a:t>target</a:t>
              </a:r>
              <a:endParaRPr lang="fr-FR" sz="1600" dirty="0"/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E5FB6652-CFC9-41C6-9833-6372062C556B}"/>
                </a:ext>
              </a:extLst>
            </p:cNvPr>
            <p:cNvCxnSpPr/>
            <p:nvPr/>
          </p:nvCxnSpPr>
          <p:spPr>
            <a:xfrm flipV="1">
              <a:off x="1316881" y="5009662"/>
              <a:ext cx="396358" cy="237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F2C18F2C-A884-46F0-B7F0-D4FCE9E6D03D}"/>
                </a:ext>
              </a:extLst>
            </p:cNvPr>
            <p:cNvCxnSpPr>
              <a:cxnSpLocks/>
            </p:cNvCxnSpPr>
            <p:nvPr/>
          </p:nvCxnSpPr>
          <p:spPr>
            <a:xfrm>
              <a:off x="1326775" y="5256050"/>
              <a:ext cx="396358" cy="237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61B6D46B-EBCC-4D03-AF10-E6FC78C55BCB}"/>
                </a:ext>
              </a:extLst>
            </p:cNvPr>
            <p:cNvCxnSpPr>
              <a:cxnSpLocks/>
            </p:cNvCxnSpPr>
            <p:nvPr/>
          </p:nvCxnSpPr>
          <p:spPr>
            <a:xfrm>
              <a:off x="1326775" y="5246728"/>
              <a:ext cx="4552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FB74DFF-FC1A-4277-83EE-0C2C113FF148}"/>
                </a:ext>
              </a:extLst>
            </p:cNvPr>
            <p:cNvSpPr txBox="1"/>
            <p:nvPr/>
          </p:nvSpPr>
          <p:spPr>
            <a:xfrm>
              <a:off x="1381248" y="4670449"/>
              <a:ext cx="497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p+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A2579DF-6E60-43F2-A0EF-4CAFDA71636D}"/>
                </a:ext>
              </a:extLst>
            </p:cNvPr>
            <p:cNvSpPr/>
            <p:nvPr/>
          </p:nvSpPr>
          <p:spPr>
            <a:xfrm flipH="1">
              <a:off x="2027920" y="4869365"/>
              <a:ext cx="153613" cy="7547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FC49A9CD-5C68-461D-9834-9A5C27FA9430}"/>
                </a:ext>
              </a:extLst>
            </p:cNvPr>
            <p:cNvSpPr txBox="1"/>
            <p:nvPr/>
          </p:nvSpPr>
          <p:spPr>
            <a:xfrm>
              <a:off x="1781438" y="5660622"/>
              <a:ext cx="923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/>
                <a:t>Heated</a:t>
              </a:r>
              <a:r>
                <a:rPr lang="fr-FR" sz="1600" dirty="0"/>
                <a:t> </a:t>
              </a:r>
              <a:r>
                <a:rPr lang="fr-FR" sz="1600" dirty="0" err="1"/>
                <a:t>target</a:t>
              </a:r>
              <a:endParaRPr lang="fr-FR" sz="1600" dirty="0"/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A2F22963-074F-4FEF-A83D-100A78761507}"/>
              </a:ext>
            </a:extLst>
          </p:cNvPr>
          <p:cNvSpPr txBox="1"/>
          <p:nvPr/>
        </p:nvSpPr>
        <p:spPr>
          <a:xfrm>
            <a:off x="2219658" y="5002220"/>
            <a:ext cx="923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WDM </a:t>
            </a:r>
            <a:r>
              <a:rPr lang="fr-FR" sz="1600" dirty="0" err="1"/>
              <a:t>studies</a:t>
            </a:r>
            <a:endParaRPr lang="fr-FR" sz="1600" dirty="0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4DCAD276-729A-4823-A818-91F68C32C19F}"/>
              </a:ext>
            </a:extLst>
          </p:cNvPr>
          <p:cNvGrpSpPr/>
          <p:nvPr/>
        </p:nvGrpSpPr>
        <p:grpSpPr>
          <a:xfrm>
            <a:off x="4368835" y="4742929"/>
            <a:ext cx="3343409" cy="1574949"/>
            <a:chOff x="3400688" y="4692704"/>
            <a:chExt cx="3343409" cy="157494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93ACBCB-DBEB-4765-8256-A444DF2D6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7194" y="4984432"/>
              <a:ext cx="726903" cy="757651"/>
            </a:xfrm>
            <a:prstGeom prst="rect">
              <a:avLst/>
            </a:prstGeom>
          </p:spPr>
        </p:pic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93EEA084-3FFE-42BD-87FD-EC46D13FB236}"/>
                </a:ext>
              </a:extLst>
            </p:cNvPr>
            <p:cNvGrpSpPr/>
            <p:nvPr/>
          </p:nvGrpSpPr>
          <p:grpSpPr>
            <a:xfrm>
              <a:off x="3400688" y="4692704"/>
              <a:ext cx="2834589" cy="1574949"/>
              <a:chOff x="3570024" y="4692704"/>
              <a:chExt cx="2834589" cy="1574949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12D11EC8-2839-473F-9582-FE4FD5E9194A}"/>
                  </a:ext>
                </a:extLst>
              </p:cNvPr>
              <p:cNvGrpSpPr/>
              <p:nvPr/>
            </p:nvGrpSpPr>
            <p:grpSpPr>
              <a:xfrm>
                <a:off x="3570024" y="4692704"/>
                <a:ext cx="2374843" cy="1574949"/>
                <a:chOff x="330240" y="4670449"/>
                <a:chExt cx="2374843" cy="1574949"/>
              </a:xfrm>
            </p:grpSpPr>
            <p:sp>
              <p:nvSpPr>
                <p:cNvPr id="42" name="Flèche : droite 41">
                  <a:extLst>
                    <a:ext uri="{FF2B5EF4-FFF2-40B4-BE49-F238E27FC236}">
                      <a16:creationId xmlns:a16="http://schemas.microsoft.com/office/drawing/2014/main" id="{56BB1113-C71D-481E-89D5-F8193AE47B9B}"/>
                    </a:ext>
                  </a:extLst>
                </p:cNvPr>
                <p:cNvSpPr/>
                <p:nvPr/>
              </p:nvSpPr>
              <p:spPr>
                <a:xfrm>
                  <a:off x="330240" y="5009662"/>
                  <a:ext cx="775330" cy="474133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/>
                    <a:t>laser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8F7E693-84BB-4E80-8B46-4A9B3E861AA1}"/>
                    </a:ext>
                  </a:extLst>
                </p:cNvPr>
                <p:cNvSpPr/>
                <p:nvPr/>
              </p:nvSpPr>
              <p:spPr>
                <a:xfrm>
                  <a:off x="1211336" y="4875607"/>
                  <a:ext cx="45719" cy="75472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2BFBCC51-B438-4AFB-A960-DE68528EADBD}"/>
                    </a:ext>
                  </a:extLst>
                </p:cNvPr>
                <p:cNvSpPr txBox="1"/>
                <p:nvPr/>
              </p:nvSpPr>
              <p:spPr>
                <a:xfrm>
                  <a:off x="820506" y="5660623"/>
                  <a:ext cx="92364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Proton </a:t>
                  </a:r>
                  <a:r>
                    <a:rPr lang="fr-FR" sz="1600" dirty="0" err="1"/>
                    <a:t>target</a:t>
                  </a:r>
                  <a:endParaRPr lang="fr-FR" sz="1600" dirty="0"/>
                </a:p>
              </p:txBody>
            </p:sp>
            <p:cxnSp>
              <p:nvCxnSpPr>
                <p:cNvPr id="45" name="Connecteur droit avec flèche 44">
                  <a:extLst>
                    <a:ext uri="{FF2B5EF4-FFF2-40B4-BE49-F238E27FC236}">
                      <a16:creationId xmlns:a16="http://schemas.microsoft.com/office/drawing/2014/main" id="{1884BED7-D26B-47A6-BCAF-66F4CE00B82F}"/>
                    </a:ext>
                  </a:extLst>
                </p:cNvPr>
                <p:cNvCxnSpPr/>
                <p:nvPr/>
              </p:nvCxnSpPr>
              <p:spPr>
                <a:xfrm flipV="1">
                  <a:off x="1316881" y="5009662"/>
                  <a:ext cx="396358" cy="2370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avec flèche 45">
                  <a:extLst>
                    <a:ext uri="{FF2B5EF4-FFF2-40B4-BE49-F238E27FC236}">
                      <a16:creationId xmlns:a16="http://schemas.microsoft.com/office/drawing/2014/main" id="{1C813486-41AA-4976-8678-FC8794724A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26775" y="5256050"/>
                  <a:ext cx="396358" cy="2370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avec flèche 46">
                  <a:extLst>
                    <a:ext uri="{FF2B5EF4-FFF2-40B4-BE49-F238E27FC236}">
                      <a16:creationId xmlns:a16="http://schemas.microsoft.com/office/drawing/2014/main" id="{2DA22558-EDAA-43AA-921C-C3C973891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26775" y="5246728"/>
                  <a:ext cx="45526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A737FF6E-CB6F-4268-B28D-AB481CACC628}"/>
                    </a:ext>
                  </a:extLst>
                </p:cNvPr>
                <p:cNvSpPr txBox="1"/>
                <p:nvPr/>
              </p:nvSpPr>
              <p:spPr>
                <a:xfrm>
                  <a:off x="1381248" y="4670449"/>
                  <a:ext cx="4972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accent1"/>
                      </a:solidFill>
                    </a:rPr>
                    <a:t>p+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E188EC6-5141-4CDF-8394-7A67C650ACFA}"/>
                    </a:ext>
                  </a:extLst>
                </p:cNvPr>
                <p:cNvSpPr/>
                <p:nvPr/>
              </p:nvSpPr>
              <p:spPr>
                <a:xfrm flipH="1">
                  <a:off x="2027920" y="4869365"/>
                  <a:ext cx="153613" cy="754725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3D714EE7-E59B-46C0-BE37-5361C301E81D}"/>
                    </a:ext>
                  </a:extLst>
                </p:cNvPr>
                <p:cNvSpPr txBox="1"/>
                <p:nvPr/>
              </p:nvSpPr>
              <p:spPr>
                <a:xfrm>
                  <a:off x="1781438" y="5660622"/>
                  <a:ext cx="92364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Calcium</a:t>
                  </a:r>
                </a:p>
                <a:p>
                  <a:r>
                    <a:rPr lang="fr-FR" sz="1600" dirty="0" err="1"/>
                    <a:t>target</a:t>
                  </a:r>
                  <a:endParaRPr lang="fr-FR" sz="1600" dirty="0"/>
                </a:p>
              </p:txBody>
            </p:sp>
          </p:grp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5ADA17D5-7884-465C-8721-8027CF32F01A}"/>
                  </a:ext>
                </a:extLst>
              </p:cNvPr>
              <p:cNvSpPr txBox="1"/>
              <p:nvPr/>
            </p:nvSpPr>
            <p:spPr>
              <a:xfrm>
                <a:off x="5432430" y="4952256"/>
                <a:ext cx="9721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Sc </a:t>
                </a:r>
                <a:r>
                  <a:rPr lang="fr-FR" sz="1400" dirty="0"/>
                  <a:t>isotopes</a:t>
                </a:r>
              </a:p>
            </p:txBody>
          </p:sp>
        </p:grp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6072089-497B-4541-860F-9C873797C149}"/>
              </a:ext>
            </a:extLst>
          </p:cNvPr>
          <p:cNvSpPr txBox="1"/>
          <p:nvPr/>
        </p:nvSpPr>
        <p:spPr>
          <a:xfrm>
            <a:off x="6874366" y="4726765"/>
            <a:ext cx="944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PET scan</a:t>
            </a:r>
          </a:p>
        </p:txBody>
      </p:sp>
    </p:spTree>
    <p:extLst>
      <p:ext uri="{BB962C8B-B14F-4D97-AF65-F5344CB8AC3E}">
        <p14:creationId xmlns:p14="http://schemas.microsoft.com/office/powerpoint/2010/main" val="135490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7230D5-5820-4135-870F-B849920F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Helical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coil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target</a:t>
            </a:r>
            <a:r>
              <a:rPr lang="fr-FR" dirty="0">
                <a:latin typeface="+mn-lt"/>
              </a:rPr>
              <a:t> (HC)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00230C-375E-4EBE-AB59-F0659357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80500B-5896-47A3-93C8-FAFC8FA20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D6537F-A7B3-4283-A458-4D5191621CC7}"/>
              </a:ext>
            </a:extLst>
          </p:cNvPr>
          <p:cNvSpPr txBox="1"/>
          <p:nvPr/>
        </p:nvSpPr>
        <p:spPr>
          <a:xfrm>
            <a:off x="0" y="5134518"/>
            <a:ext cx="6684264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Proton and current pulse propagations must be synchronized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Current pulse must spread over, at least, one turn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9892ABA-F824-4D89-BEC8-A8AB68168F37}"/>
                  </a:ext>
                </a:extLst>
              </p:cNvPr>
              <p:cNvSpPr txBox="1"/>
              <p:nvPr/>
            </p:nvSpPr>
            <p:spPr>
              <a:xfrm>
                <a:off x="6878790" y="4969953"/>
                <a:ext cx="2121202" cy="14063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𝑝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𝑟𝑜𝑡𝑜𝑛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1400" dirty="0"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endParaRPr lang="en-US" sz="1400" dirty="0"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𝑝𝑢𝑙𝑠𝑒</m:t>
                              </m:r>
                            </m:sub>
                          </m:sSub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400" dirty="0"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endParaRPr lang="en-US" sz="1200" dirty="0"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9892ABA-F824-4D89-BEC8-A8AB68168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790" y="4969953"/>
                <a:ext cx="2121202" cy="14063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e 7">
            <a:extLst>
              <a:ext uri="{FF2B5EF4-FFF2-40B4-BE49-F238E27FC236}">
                <a16:creationId xmlns:a16="http://schemas.microsoft.com/office/drawing/2014/main" id="{26523C02-C8D4-4B26-BD72-41B793E05B96}"/>
              </a:ext>
            </a:extLst>
          </p:cNvPr>
          <p:cNvGrpSpPr/>
          <p:nvPr/>
        </p:nvGrpSpPr>
        <p:grpSpPr>
          <a:xfrm>
            <a:off x="1023247" y="1082858"/>
            <a:ext cx="3244506" cy="2029720"/>
            <a:chOff x="-13853" y="833197"/>
            <a:chExt cx="3244506" cy="202972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9F577EB-E474-4FE3-9060-BE6C3067A4F3}"/>
                </a:ext>
              </a:extLst>
            </p:cNvPr>
            <p:cNvGrpSpPr/>
            <p:nvPr/>
          </p:nvGrpSpPr>
          <p:grpSpPr>
            <a:xfrm>
              <a:off x="-13853" y="833197"/>
              <a:ext cx="2928825" cy="2029720"/>
              <a:chOff x="-13853" y="833197"/>
              <a:chExt cx="2928825" cy="2029720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4322D2D5-E59E-44CA-88F6-9AD1A1D6E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853" y="1158304"/>
                <a:ext cx="2074325" cy="1393815"/>
              </a:xfrm>
              <a:prstGeom prst="rect">
                <a:avLst/>
              </a:prstGeom>
            </p:spPr>
          </p:pic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345C9FE6-E1E5-4F46-A386-FF93F60D165B}"/>
                  </a:ext>
                </a:extLst>
              </p:cNvPr>
              <p:cNvCxnSpPr/>
              <p:nvPr/>
            </p:nvCxnSpPr>
            <p:spPr>
              <a:xfrm>
                <a:off x="2059389" y="1254852"/>
                <a:ext cx="2165" cy="67059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ABED92D2-3968-4031-AE87-EC314ED3696F}"/>
                  </a:ext>
                </a:extLst>
              </p:cNvPr>
              <p:cNvCxnSpPr/>
              <p:nvPr/>
            </p:nvCxnSpPr>
            <p:spPr>
              <a:xfrm>
                <a:off x="86331" y="1158304"/>
                <a:ext cx="187395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AFDF3DF5-B58C-47FB-AD54-CA649CF4032B}"/>
                  </a:ext>
                </a:extLst>
              </p:cNvPr>
              <p:cNvCxnSpPr/>
              <p:nvPr/>
            </p:nvCxnSpPr>
            <p:spPr>
              <a:xfrm>
                <a:off x="331850" y="2552119"/>
                <a:ext cx="49671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E826E13-E9E9-4C26-9242-39C82F023C26}"/>
                  </a:ext>
                </a:extLst>
              </p:cNvPr>
              <p:cNvSpPr txBox="1"/>
              <p:nvPr/>
            </p:nvSpPr>
            <p:spPr>
              <a:xfrm>
                <a:off x="2034603" y="1275292"/>
                <a:ext cx="8803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600" dirty="0">
                    <a:cs typeface="Arial" panose="020B0604020202020204" pitchFamily="34" charset="0"/>
                  </a:rPr>
                  <a:t>Radius </a:t>
                </a:r>
                <a:r>
                  <a:rPr lang="fr-FR" sz="1600" i="1" dirty="0">
                    <a:cs typeface="Arial" panose="020B0604020202020204" pitchFamily="34" charset="0"/>
                  </a:rPr>
                  <a:t>a</a:t>
                </a:r>
                <a:endParaRPr lang="fr-FR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01B033F-FE4D-4340-9B91-9B276202D66E}"/>
                  </a:ext>
                </a:extLst>
              </p:cNvPr>
              <p:cNvSpPr txBox="1"/>
              <p:nvPr/>
            </p:nvSpPr>
            <p:spPr>
              <a:xfrm>
                <a:off x="198771" y="833197"/>
                <a:ext cx="8883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600" dirty="0" err="1">
                    <a:cs typeface="Arial" panose="020B0604020202020204" pitchFamily="34" charset="0"/>
                  </a:rPr>
                  <a:t>Length</a:t>
                </a:r>
                <a:r>
                  <a:rPr lang="fr-FR" sz="1600" dirty="0">
                    <a:cs typeface="Arial" panose="020B0604020202020204" pitchFamily="34" charset="0"/>
                  </a:rPr>
                  <a:t> </a:t>
                </a:r>
                <a:r>
                  <a:rPr lang="fr-FR" sz="1600" i="1" dirty="0">
                    <a:cs typeface="Arial" panose="020B0604020202020204" pitchFamily="34" charset="0"/>
                  </a:rPr>
                  <a:t>L</a:t>
                </a:r>
                <a:endParaRPr lang="fr-FR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78B08E7-D74D-406F-A238-0E00BE6D0D94}"/>
                  </a:ext>
                </a:extLst>
              </p:cNvPr>
              <p:cNvSpPr txBox="1"/>
              <p:nvPr/>
            </p:nvSpPr>
            <p:spPr>
              <a:xfrm>
                <a:off x="205390" y="2524363"/>
                <a:ext cx="7489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600" dirty="0">
                    <a:cs typeface="Arial" panose="020B0604020202020204" pitchFamily="34" charset="0"/>
                  </a:rPr>
                  <a:t>Pitch </a:t>
                </a:r>
                <a:r>
                  <a:rPr lang="fr-FR" sz="1600" i="1" dirty="0">
                    <a:cs typeface="Arial" panose="020B0604020202020204" pitchFamily="34" charset="0"/>
                  </a:rPr>
                  <a:t>h</a:t>
                </a:r>
                <a:endParaRPr lang="fr-FR" sz="16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DF6B9D7-F184-4594-8BD8-2AEFB9314BCF}"/>
                </a:ext>
              </a:extLst>
            </p:cNvPr>
            <p:cNvSpPr txBox="1"/>
            <p:nvPr/>
          </p:nvSpPr>
          <p:spPr>
            <a:xfrm>
              <a:off x="733035" y="2517798"/>
              <a:ext cx="1490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cs typeface="Arial" panose="020B0604020202020204" pitchFamily="34" charset="0"/>
                </a:rPr>
                <a:t>  (0.3-0.8mm)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7C99BEF-0F98-4932-970E-FFCD9DECF4D3}"/>
                </a:ext>
              </a:extLst>
            </p:cNvPr>
            <p:cNvSpPr txBox="1"/>
            <p:nvPr/>
          </p:nvSpPr>
          <p:spPr>
            <a:xfrm>
              <a:off x="1840765" y="1507048"/>
              <a:ext cx="1389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cs typeface="Arial" panose="020B0604020202020204" pitchFamily="34" charset="0"/>
                </a:rPr>
                <a:t>(0.4-1mm)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3E143CD-A9D3-4402-A52B-509AE49942DB}"/>
                </a:ext>
              </a:extLst>
            </p:cNvPr>
            <p:cNvSpPr txBox="1"/>
            <p:nvPr/>
          </p:nvSpPr>
          <p:spPr>
            <a:xfrm>
              <a:off x="730083" y="836249"/>
              <a:ext cx="1389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cs typeface="Arial" panose="020B0604020202020204" pitchFamily="34" charset="0"/>
                </a:rPr>
                <a:t>    (5-20mm)</a:t>
              </a:r>
            </a:p>
          </p:txBody>
        </p:sp>
      </p:grp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6B1C0D98-33A1-42DA-9BE9-8ECDFF5D928A}"/>
              </a:ext>
            </a:extLst>
          </p:cNvPr>
          <p:cNvSpPr/>
          <p:nvPr/>
        </p:nvSpPr>
        <p:spPr>
          <a:xfrm>
            <a:off x="6407262" y="5190922"/>
            <a:ext cx="504056" cy="22838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DCEA5D56-1948-4C93-A4C8-02FEED7B9C72}"/>
              </a:ext>
            </a:extLst>
          </p:cNvPr>
          <p:cNvSpPr/>
          <p:nvPr/>
        </p:nvSpPr>
        <p:spPr>
          <a:xfrm>
            <a:off x="5313211" y="5930298"/>
            <a:ext cx="1811231" cy="22838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FCC0CB-442B-4B22-B4A1-E9C24BDB636C}"/>
              </a:ext>
            </a:extLst>
          </p:cNvPr>
          <p:cNvSpPr txBox="1"/>
          <p:nvPr/>
        </p:nvSpPr>
        <p:spPr>
          <a:xfrm>
            <a:off x="494083" y="4621396"/>
            <a:ext cx="456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Rules to design a </a:t>
            </a:r>
            <a:r>
              <a:rPr lang="fr-FR" b="1" u="sng" dirty="0" err="1"/>
              <a:t>helical-coil</a:t>
            </a:r>
            <a:r>
              <a:rPr lang="fr-FR" b="1" u="sng" dirty="0"/>
              <a:t>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71AEA65-40B6-45B7-B8F5-24D86F714E18}"/>
              </a:ext>
            </a:extLst>
          </p:cNvPr>
          <p:cNvGrpSpPr/>
          <p:nvPr/>
        </p:nvGrpSpPr>
        <p:grpSpPr>
          <a:xfrm>
            <a:off x="6180663" y="1007563"/>
            <a:ext cx="5814644" cy="2359706"/>
            <a:chOff x="2789041" y="771608"/>
            <a:chExt cx="5814644" cy="2359706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4CE599B6-F625-411D-B66C-AAED34A551DE}"/>
                </a:ext>
              </a:extLst>
            </p:cNvPr>
            <p:cNvGrpSpPr/>
            <p:nvPr/>
          </p:nvGrpSpPr>
          <p:grpSpPr>
            <a:xfrm>
              <a:off x="2789041" y="771608"/>
              <a:ext cx="5814644" cy="2359706"/>
              <a:chOff x="1163923" y="835611"/>
              <a:chExt cx="5814644" cy="2609828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3E8DB7E6-9104-4A22-BA94-99E390886545}"/>
                  </a:ext>
                </a:extLst>
              </p:cNvPr>
              <p:cNvGrpSpPr/>
              <p:nvPr/>
            </p:nvGrpSpPr>
            <p:grpSpPr>
              <a:xfrm>
                <a:off x="2025343" y="835611"/>
                <a:ext cx="4953224" cy="2609828"/>
                <a:chOff x="2025343" y="835611"/>
                <a:chExt cx="4953224" cy="2609828"/>
              </a:xfrm>
            </p:grpSpPr>
            <p:pic>
              <p:nvPicPr>
                <p:cNvPr id="31" name="Picture 5" descr="C:\Users\JM608886\Documents\Post_doc\Images\Etatdelart\Kar2016_NatureComm_1bis.jpg">
                  <a:extLst>
                    <a:ext uri="{FF2B5EF4-FFF2-40B4-BE49-F238E27FC236}">
                      <a16:creationId xmlns:a16="http://schemas.microsoft.com/office/drawing/2014/main" id="{DC3C8042-9116-469E-B6A1-6D1C3FE26F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5312" y="1160463"/>
                  <a:ext cx="3013376" cy="22849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570B388D-5891-4746-BCDA-00A25B502C84}"/>
                    </a:ext>
                  </a:extLst>
                </p:cNvPr>
                <p:cNvSpPr txBox="1"/>
                <p:nvPr/>
              </p:nvSpPr>
              <p:spPr>
                <a:xfrm>
                  <a:off x="2025343" y="835611"/>
                  <a:ext cx="2935780" cy="4084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Discharge current pulse</a:t>
                  </a:r>
                </a:p>
              </p:txBody>
            </p:sp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E26F4DC0-5E35-4E8C-985D-CA12031F661C}"/>
                    </a:ext>
                  </a:extLst>
                </p:cNvPr>
                <p:cNvSpPr txBox="1"/>
                <p:nvPr/>
              </p:nvSpPr>
              <p:spPr>
                <a:xfrm>
                  <a:off x="2368884" y="2064983"/>
                  <a:ext cx="941421" cy="4425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FF6600"/>
                      </a:solidFill>
                      <a:cs typeface="Arial" panose="020B0604020202020204" pitchFamily="34" charset="0"/>
                    </a:rPr>
                    <a:t>Laser</a:t>
                  </a:r>
                </a:p>
              </p:txBody>
            </p: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204B26E8-C175-437A-B04E-4469C825D329}"/>
                    </a:ext>
                  </a:extLst>
                </p:cNvPr>
                <p:cNvSpPr txBox="1"/>
                <p:nvPr/>
              </p:nvSpPr>
              <p:spPr>
                <a:xfrm>
                  <a:off x="2593553" y="1334338"/>
                  <a:ext cx="1038957" cy="4425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70C0"/>
                      </a:solidFill>
                      <a:cs typeface="Arial" panose="020B0604020202020204" pitchFamily="34" charset="0"/>
                    </a:rPr>
                    <a:t>Target</a:t>
                  </a:r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579CB781-B3D9-4536-93A9-1B276DDCF3B8}"/>
                    </a:ext>
                  </a:extLst>
                </p:cNvPr>
                <p:cNvSpPr txBox="1"/>
                <p:nvPr/>
              </p:nvSpPr>
              <p:spPr>
                <a:xfrm>
                  <a:off x="3805008" y="2131974"/>
                  <a:ext cx="1205422" cy="4425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accent4">
                          <a:lumMod val="50000"/>
                        </a:schemeClr>
                      </a:solidFill>
                      <a:cs typeface="Arial" panose="020B0604020202020204" pitchFamily="34" charset="0"/>
                    </a:rPr>
                    <a:t>Helix</a:t>
                  </a: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0BF99944-77F4-497A-BDED-4E9A6DBC44D0}"/>
                    </a:ext>
                  </a:extLst>
                </p:cNvPr>
                <p:cNvSpPr txBox="1"/>
                <p:nvPr/>
              </p:nvSpPr>
              <p:spPr>
                <a:xfrm>
                  <a:off x="5755908" y="1676325"/>
                  <a:ext cx="1222659" cy="4425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accent1">
                          <a:lumMod val="75000"/>
                        </a:schemeClr>
                      </a:solidFill>
                      <a:cs typeface="Arial" panose="020B0604020202020204" pitchFamily="34" charset="0"/>
                    </a:rPr>
                    <a:t>Protons</a:t>
                  </a:r>
                </a:p>
              </p:txBody>
            </p:sp>
          </p:grp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50A76FF-390F-4CAA-AECB-12D85A0CBDD6}"/>
                  </a:ext>
                </a:extLst>
              </p:cNvPr>
              <p:cNvSpPr txBox="1"/>
              <p:nvPr/>
            </p:nvSpPr>
            <p:spPr>
              <a:xfrm>
                <a:off x="1163923" y="2757800"/>
                <a:ext cx="3982742" cy="408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S. </a:t>
                </a:r>
                <a:r>
                  <a:rPr lang="en-US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Kar</a:t>
                </a:r>
                <a:r>
                  <a:rPr lang="en-US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 et al., Nature Com. </a:t>
                </a:r>
                <a:r>
                  <a:rPr lang="en-US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7</a:t>
                </a:r>
                <a:r>
                  <a:rPr lang="en-US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 10792 (2016)</a:t>
                </a:r>
              </a:p>
            </p:txBody>
          </p:sp>
        </p:grp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D423D732-0C0D-498A-9B5B-B9614F7A4556}"/>
                </a:ext>
              </a:extLst>
            </p:cNvPr>
            <p:cNvCxnSpPr>
              <a:cxnSpLocks/>
            </p:cNvCxnSpPr>
            <p:nvPr/>
          </p:nvCxnSpPr>
          <p:spPr>
            <a:xfrm>
              <a:off x="6478578" y="2040114"/>
              <a:ext cx="3441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C6B43AB6-2382-4575-B2CF-8E070E20FB6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345860" y="1275292"/>
              <a:ext cx="3441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24795D70-8DF8-4F9D-B323-493B2225A87C}"/>
                    </a:ext>
                  </a:extLst>
                </p:cNvPr>
                <p:cNvSpPr txBox="1"/>
                <p:nvPr/>
              </p:nvSpPr>
              <p:spPr>
                <a:xfrm>
                  <a:off x="6487114" y="1067285"/>
                  <a:ext cx="446241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8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05B73954-591E-412C-9867-6C5BB718D9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7114" y="1067285"/>
                  <a:ext cx="446241" cy="4029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EB8D0918-FA68-4475-A965-C9412AF6F949}"/>
                    </a:ext>
                  </a:extLst>
                </p:cNvPr>
                <p:cNvSpPr txBox="1"/>
                <p:nvPr/>
              </p:nvSpPr>
              <p:spPr>
                <a:xfrm>
                  <a:off x="6427431" y="2046965"/>
                  <a:ext cx="446241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8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8C65D58F-2A2D-4690-9DE8-A16ED8795A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7431" y="2046965"/>
                  <a:ext cx="446241" cy="4029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BCFDEF35-5A6B-4E71-880A-939766C5A939}"/>
                  </a:ext>
                </a:extLst>
              </p:cNvPr>
              <p:cNvSpPr txBox="1"/>
              <p:nvPr/>
            </p:nvSpPr>
            <p:spPr>
              <a:xfrm>
                <a:off x="10431003" y="2429321"/>
                <a:ext cx="1899697" cy="549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400" i="1" u="sng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i="1" u="sng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fr-FR" sz="1400" u="sng" dirty="0"/>
                  <a:t> </a:t>
                </a:r>
                <a:r>
                  <a:rPr lang="fr-FR" sz="1400" u="sng" dirty="0" err="1"/>
                  <a:t>is</a:t>
                </a:r>
                <a:r>
                  <a:rPr lang="fr-FR" sz="1400" u="sng" dirty="0"/>
                  <a:t> not </a:t>
                </a:r>
                <a:r>
                  <a:rPr lang="fr-FR" sz="1400" u="sng" dirty="0" err="1"/>
                  <a:t>strong</a:t>
                </a:r>
                <a:r>
                  <a:rPr lang="fr-FR" sz="1400" u="sng" dirty="0"/>
                  <a:t> </a:t>
                </a:r>
                <a:r>
                  <a:rPr lang="fr-FR" sz="1400" u="sng" dirty="0" err="1"/>
                  <a:t>enough</a:t>
                </a:r>
                <a:r>
                  <a:rPr lang="fr-FR" sz="1400" u="sng" dirty="0"/>
                  <a:t> to </a:t>
                </a:r>
                <a:r>
                  <a:rPr lang="fr-FR" sz="1400" u="sng" dirty="0" err="1"/>
                  <a:t>act</a:t>
                </a:r>
                <a:r>
                  <a:rPr lang="fr-FR" sz="1400" u="sng" dirty="0"/>
                  <a:t> on protons</a:t>
                </a: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BCFDEF35-5A6B-4E71-880A-939766C5A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1003" y="2429321"/>
                <a:ext cx="1899697" cy="549381"/>
              </a:xfrm>
              <a:prstGeom prst="rect">
                <a:avLst/>
              </a:prstGeom>
              <a:blipFill>
                <a:blip r:embed="rId11"/>
                <a:stretch>
                  <a:fillRect l="-962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>
            <a:extLst>
              <a:ext uri="{FF2B5EF4-FFF2-40B4-BE49-F238E27FC236}">
                <a16:creationId xmlns:a16="http://schemas.microsoft.com/office/drawing/2014/main" id="{CCDAB17A-FEC8-42DB-BF82-C77848AB9085}"/>
              </a:ext>
            </a:extLst>
          </p:cNvPr>
          <p:cNvSpPr txBox="1"/>
          <p:nvPr/>
        </p:nvSpPr>
        <p:spPr>
          <a:xfrm>
            <a:off x="-1" y="3416006"/>
            <a:ext cx="12192001" cy="1015663"/>
          </a:xfrm>
          <a:prstGeom prst="rect">
            <a:avLst/>
          </a:prstGeom>
          <a:solidFill>
            <a:srgbClr val="B8CCFF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Proton beam is focused, collimated, post-accelerated &amp; bunched by the helical-coil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Only one single laser beam is needed to generate the protons and the discharge current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D234B88B-6E86-4DE9-8275-42B6C1536254}"/>
              </a:ext>
            </a:extLst>
          </p:cNvPr>
          <p:cNvGrpSpPr/>
          <p:nvPr/>
        </p:nvGrpSpPr>
        <p:grpSpPr>
          <a:xfrm>
            <a:off x="8999992" y="5143287"/>
            <a:ext cx="3153401" cy="938002"/>
            <a:chOff x="2291810" y="5709747"/>
            <a:chExt cx="4487970" cy="921766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53D435A-E353-4177-908D-013100CCF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265" y="5800174"/>
              <a:ext cx="4363470" cy="772584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2332D5A-3571-4C45-97C3-AD41AE9474A2}"/>
                </a:ext>
              </a:extLst>
            </p:cNvPr>
            <p:cNvSpPr txBox="1"/>
            <p:nvPr/>
          </p:nvSpPr>
          <p:spPr>
            <a:xfrm>
              <a:off x="2291810" y="5709747"/>
              <a:ext cx="335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PIC simulation (Sophie) 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D313C0D-96AA-4882-9306-30CF48B6BD88}"/>
                </a:ext>
              </a:extLst>
            </p:cNvPr>
            <p:cNvSpPr txBox="1"/>
            <p:nvPr/>
          </p:nvSpPr>
          <p:spPr>
            <a:xfrm>
              <a:off x="2801629" y="6298819"/>
              <a:ext cx="1381743" cy="332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Current</a:t>
              </a:r>
            </a:p>
          </p:txBody>
        </p: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7298648D-0DBF-43E0-8136-3E1F75E4FE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8962" y="6468096"/>
              <a:ext cx="531149" cy="257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4DA953D-C8FA-4C11-9BC5-0DAC7E2E29B1}"/>
                </a:ext>
              </a:extLst>
            </p:cNvPr>
            <p:cNvSpPr txBox="1"/>
            <p:nvPr/>
          </p:nvSpPr>
          <p:spPr>
            <a:xfrm>
              <a:off x="5398038" y="6012361"/>
              <a:ext cx="1381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Protons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201305D-C414-4C56-AE1B-7B8EB72E0AB7}"/>
              </a:ext>
            </a:extLst>
          </p:cNvPr>
          <p:cNvSpPr txBox="1"/>
          <p:nvPr/>
        </p:nvSpPr>
        <p:spPr>
          <a:xfrm>
            <a:off x="6783249" y="4535439"/>
            <a:ext cx="514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Helix </a:t>
            </a:r>
            <a:r>
              <a:rPr lang="fr-FR" b="1" dirty="0" err="1"/>
              <a:t>acts</a:t>
            </a:r>
            <a:r>
              <a:rPr lang="fr-FR" b="1" dirty="0"/>
              <a:t> as a EM </a:t>
            </a:r>
            <a:r>
              <a:rPr lang="fr-FR" b="1" dirty="0" err="1"/>
              <a:t>wave</a:t>
            </a:r>
            <a:r>
              <a:rPr lang="fr-FR" b="1" dirty="0"/>
              <a:t>-guide &amp; </a:t>
            </a:r>
            <a:r>
              <a:rPr lang="fr-FR" b="1" dirty="0" err="1"/>
              <a:t>also</a:t>
            </a:r>
            <a:r>
              <a:rPr lang="fr-FR" b="1" dirty="0"/>
              <a:t> as a </a:t>
            </a:r>
            <a:r>
              <a:rPr lang="fr-FR" b="1" dirty="0" err="1"/>
              <a:t>delay</a:t>
            </a:r>
            <a:r>
              <a:rPr lang="fr-FR" b="1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90260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B769A-D1A5-448B-98A1-152B16F6A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Results</a:t>
            </a:r>
            <a:r>
              <a:rPr lang="fr-FR" dirty="0">
                <a:latin typeface="+mn-lt"/>
              </a:rPr>
              <a:t> of the </a:t>
            </a:r>
            <a:r>
              <a:rPr lang="fr-FR" dirty="0" err="1">
                <a:latin typeface="+mn-lt"/>
              </a:rPr>
              <a:t>Pacman</a:t>
            </a:r>
            <a:r>
              <a:rPr lang="fr-FR" dirty="0">
                <a:latin typeface="+mn-lt"/>
              </a:rPr>
              <a:t> 1 </a:t>
            </a:r>
            <a:r>
              <a:rPr lang="fr-FR" dirty="0" err="1">
                <a:latin typeface="+mn-lt"/>
              </a:rPr>
              <a:t>experiment</a:t>
            </a:r>
            <a:r>
              <a:rPr lang="fr-FR" dirty="0">
                <a:latin typeface="+mn-lt"/>
              </a:rPr>
              <a:t> on LULI2000 (2019)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404FA3-8E72-4EAD-A9A7-B7F47A9A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C64593-B549-4F59-9AA3-C9E5738BD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E6FCC1-F6B8-4133-BD49-91DBAEDA3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1502512"/>
            <a:ext cx="2903594" cy="20934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11BF9F-1E91-4634-BE23-9B4912727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0" t="20634" r="50480" b="30299"/>
          <a:stretch/>
        </p:blipFill>
        <p:spPr>
          <a:xfrm>
            <a:off x="4799856" y="4046701"/>
            <a:ext cx="3433663" cy="22726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12C95A-5A3C-4FEC-9C83-5CA9010CE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00" t="21390" r="9100" b="13899"/>
          <a:stretch/>
        </p:blipFill>
        <p:spPr>
          <a:xfrm>
            <a:off x="0" y="4151704"/>
            <a:ext cx="3363661" cy="21251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DF0E9FA-7A00-4EE0-A7E2-8B52AB64A7E2}"/>
              </a:ext>
            </a:extLst>
          </p:cNvPr>
          <p:cNvSpPr txBox="1"/>
          <p:nvPr/>
        </p:nvSpPr>
        <p:spPr>
          <a:xfrm>
            <a:off x="55735" y="1016465"/>
            <a:ext cx="410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Bardon et al., PPCF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62,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125019 (2020)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1CBBA6-789C-4070-A837-3E877A479299}"/>
              </a:ext>
            </a:extLst>
          </p:cNvPr>
          <p:cNvSpPr txBox="1"/>
          <p:nvPr/>
        </p:nvSpPr>
        <p:spPr>
          <a:xfrm>
            <a:off x="5236547" y="1895894"/>
            <a:ext cx="933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  <a:latin typeface="Gill Sans MT" panose="020B0502020104020203" pitchFamily="34" charset="0"/>
              </a:rPr>
              <a:t>50J, 1ps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BD00E2A-9A17-4376-A677-B7AD36DA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95" y="1238982"/>
            <a:ext cx="3641370" cy="2118063"/>
          </a:xfrm>
          <a:prstGeom prst="rect">
            <a:avLst/>
          </a:prstGeom>
        </p:spPr>
      </p:pic>
      <p:pic>
        <p:nvPicPr>
          <p:cNvPr id="12" name="Espace réservé du contenu 6" descr="Une image contenant fenêtre, clavier&#10;&#10;Description générée automatiquement">
            <a:extLst>
              <a:ext uri="{FF2B5EF4-FFF2-40B4-BE49-F238E27FC236}">
                <a16:creationId xmlns:a16="http://schemas.microsoft.com/office/drawing/2014/main" id="{B7CD5341-E384-4D8E-8BF9-89D74D7A47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3" t="4826" r="10682" b="68926"/>
          <a:stretch/>
        </p:blipFill>
        <p:spPr>
          <a:xfrm>
            <a:off x="7248128" y="1432247"/>
            <a:ext cx="853207" cy="8270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22AFF36-8611-4E41-BC85-89432AB40D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2" t="622" r="13701" b="72773"/>
          <a:stretch/>
        </p:blipFill>
        <p:spPr>
          <a:xfrm>
            <a:off x="7240290" y="2673220"/>
            <a:ext cx="853207" cy="780659"/>
          </a:xfrm>
          <a:prstGeom prst="rect">
            <a:avLst/>
          </a:prstGeom>
        </p:spPr>
      </p:pic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6DE4B5C5-9E50-46C0-AA65-BCD32132EAAA}"/>
              </a:ext>
            </a:extLst>
          </p:cNvPr>
          <p:cNvSpPr/>
          <p:nvPr/>
        </p:nvSpPr>
        <p:spPr>
          <a:xfrm rot="3135359">
            <a:off x="601871" y="3902550"/>
            <a:ext cx="1248314" cy="49831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cs typeface="Arial" panose="020B0604020202020204" pitchFamily="34" charset="0"/>
              </a:rPr>
              <a:t>Bunching</a:t>
            </a:r>
            <a:endParaRPr lang="fr-FR" sz="1600" dirty="0">
              <a:cs typeface="Arial" panose="020B0604020202020204" pitchFamily="34" charset="0"/>
            </a:endParaRP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9BFF1322-05E4-4D44-9298-E0AEFE655225}"/>
              </a:ext>
            </a:extLst>
          </p:cNvPr>
          <p:cNvSpPr/>
          <p:nvPr/>
        </p:nvSpPr>
        <p:spPr>
          <a:xfrm rot="1102026">
            <a:off x="3110035" y="3586615"/>
            <a:ext cx="1949281" cy="664836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cs typeface="Arial" panose="020B0604020202020204" pitchFamily="34" charset="0"/>
              </a:rPr>
              <a:t>Acceleration</a:t>
            </a:r>
            <a:endParaRPr lang="fr-FR" sz="2400" dirty="0">
              <a:cs typeface="Arial" panose="020B0604020202020204" pitchFamily="34" charset="0"/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03C664A0-18AA-4CF1-A4DA-5E0541E75085}"/>
              </a:ext>
            </a:extLst>
          </p:cNvPr>
          <p:cNvSpPr/>
          <p:nvPr/>
        </p:nvSpPr>
        <p:spPr>
          <a:xfrm>
            <a:off x="3215680" y="2015715"/>
            <a:ext cx="3744416" cy="664836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cs typeface="Arial" panose="020B0604020202020204" pitchFamily="34" charset="0"/>
              </a:rPr>
              <a:t>Focusing</a:t>
            </a:r>
            <a:endParaRPr lang="fr-FR" sz="2400" dirty="0">
              <a:cs typeface="Arial" panose="020B0604020202020204" pitchFamily="34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D6C6C05-1B36-4ABA-A58C-EA8BFD95D8F5}"/>
              </a:ext>
            </a:extLst>
          </p:cNvPr>
          <p:cNvCxnSpPr>
            <a:cxnSpLocks/>
          </p:cNvCxnSpPr>
          <p:nvPr/>
        </p:nvCxnSpPr>
        <p:spPr>
          <a:xfrm flipV="1">
            <a:off x="10704512" y="2185900"/>
            <a:ext cx="0" cy="50003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A2B3692-3092-4F4A-A360-BA9F5C8ADD1E}"/>
              </a:ext>
            </a:extLst>
          </p:cNvPr>
          <p:cNvCxnSpPr>
            <a:cxnSpLocks/>
          </p:cNvCxnSpPr>
          <p:nvPr/>
        </p:nvCxnSpPr>
        <p:spPr>
          <a:xfrm>
            <a:off x="7410914" y="5747835"/>
            <a:ext cx="52763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79CFA34-7DDC-481F-9CC1-907F7BA33B70}"/>
              </a:ext>
            </a:extLst>
          </p:cNvPr>
          <p:cNvSpPr txBox="1"/>
          <p:nvPr/>
        </p:nvSpPr>
        <p:spPr>
          <a:xfrm>
            <a:off x="8244769" y="4132834"/>
            <a:ext cx="3871028" cy="203132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8000"/>
                </a:solidFill>
                <a:cs typeface="Arial" panose="020B0604020202020204" pitchFamily="34" charset="0"/>
              </a:rPr>
              <a:t>Fluence multiplied by 10 (E&gt;12MeV)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30% increase in the cut-off energy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6600"/>
                </a:solidFill>
                <a:cs typeface="Arial" panose="020B0604020202020204" pitchFamily="34" charset="0"/>
              </a:rPr>
              <a:t>Limited bunching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Limited yield (~10%)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6BF5B00-A2FD-4840-8A4D-4DCE06D4BDB8}"/>
              </a:ext>
            </a:extLst>
          </p:cNvPr>
          <p:cNvSpPr txBox="1"/>
          <p:nvPr/>
        </p:nvSpPr>
        <p:spPr>
          <a:xfrm>
            <a:off x="6652260" y="1069705"/>
            <a:ext cx="1934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0000FF"/>
                </a:solidFill>
                <a:cs typeface="Arial" panose="020B0604020202020204" pitchFamily="34" charset="0"/>
              </a:rPr>
              <a:t>RCF without HC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F5AEE1A-76B8-4DE6-BF3A-CE3020C2A181}"/>
              </a:ext>
            </a:extLst>
          </p:cNvPr>
          <p:cNvSpPr txBox="1"/>
          <p:nvPr/>
        </p:nvSpPr>
        <p:spPr>
          <a:xfrm>
            <a:off x="6798610" y="2341997"/>
            <a:ext cx="1736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FF0000"/>
                </a:solidFill>
                <a:cs typeface="Arial" panose="020B0604020202020204" pitchFamily="34" charset="0"/>
              </a:rPr>
              <a:t>RCF with HC</a:t>
            </a:r>
          </a:p>
        </p:txBody>
      </p:sp>
    </p:spTree>
    <p:extLst>
      <p:ext uri="{BB962C8B-B14F-4D97-AF65-F5344CB8AC3E}">
        <p14:creationId xmlns:p14="http://schemas.microsoft.com/office/powerpoint/2010/main" val="262504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63AD6-6BF9-4C3C-AAF7-2922400E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Results</a:t>
            </a:r>
            <a:r>
              <a:rPr lang="fr-FR" dirty="0">
                <a:latin typeface="+mn-lt"/>
              </a:rPr>
              <a:t> of the </a:t>
            </a:r>
            <a:r>
              <a:rPr lang="fr-FR" dirty="0" err="1">
                <a:latin typeface="+mn-lt"/>
              </a:rPr>
              <a:t>Pacman</a:t>
            </a:r>
            <a:r>
              <a:rPr lang="fr-FR" dirty="0">
                <a:latin typeface="+mn-lt"/>
              </a:rPr>
              <a:t> 2 </a:t>
            </a:r>
            <a:r>
              <a:rPr lang="fr-FR" dirty="0" err="1">
                <a:latin typeface="+mn-lt"/>
              </a:rPr>
              <a:t>experiment</a:t>
            </a:r>
            <a:r>
              <a:rPr lang="fr-FR" dirty="0">
                <a:latin typeface="+mn-lt"/>
              </a:rPr>
              <a:t> on LULI2000 (2020)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523425-F09A-456E-8B26-9A8FAE5E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348BD0-1072-43EC-834F-87651FD5B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7BF109-4AC6-444F-A2AC-A948D0BD4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161"/>
            <a:ext cx="6696744" cy="45850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D4E0729-6442-456A-AAA1-DF4FD3D25DFD}"/>
              </a:ext>
            </a:extLst>
          </p:cNvPr>
          <p:cNvSpPr txBox="1"/>
          <p:nvPr/>
        </p:nvSpPr>
        <p:spPr>
          <a:xfrm>
            <a:off x="6600056" y="2478036"/>
            <a:ext cx="5519937" cy="369332"/>
          </a:xfrm>
          <a:prstGeom prst="rect">
            <a:avLst/>
          </a:prstGeom>
          <a:solidFill>
            <a:srgbClr val="B8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Cut-off energy does not increase with the coil length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2B5788-E20A-4EE0-B5F3-5C67918D0F15}"/>
              </a:ext>
            </a:extLst>
          </p:cNvPr>
          <p:cNvSpPr txBox="1"/>
          <p:nvPr/>
        </p:nvSpPr>
        <p:spPr>
          <a:xfrm>
            <a:off x="6600056" y="4206228"/>
            <a:ext cx="5519937" cy="369332"/>
          </a:xfrm>
          <a:prstGeom prst="rect">
            <a:avLst/>
          </a:prstGeom>
          <a:solidFill>
            <a:srgbClr val="B8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Post-acceleration is not efficient all along the coil length</a:t>
            </a: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E87B4804-E8F6-4372-A91E-248377C460D2}"/>
              </a:ext>
            </a:extLst>
          </p:cNvPr>
          <p:cNvSpPr/>
          <p:nvPr/>
        </p:nvSpPr>
        <p:spPr>
          <a:xfrm>
            <a:off x="9022928" y="3074529"/>
            <a:ext cx="648072" cy="93610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4FDA6E-6442-4186-AB60-70BA86374BA1}"/>
              </a:ext>
            </a:extLst>
          </p:cNvPr>
          <p:cNvSpPr txBox="1"/>
          <p:nvPr/>
        </p:nvSpPr>
        <p:spPr>
          <a:xfrm>
            <a:off x="67734" y="947512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Variations on the </a:t>
            </a:r>
            <a:r>
              <a:rPr lang="fr-FR" u="sng" dirty="0" err="1"/>
              <a:t>helical</a:t>
            </a:r>
            <a:r>
              <a:rPr lang="fr-FR" u="sng" dirty="0"/>
              <a:t> </a:t>
            </a:r>
            <a:r>
              <a:rPr lang="fr-FR" u="sng" dirty="0" err="1"/>
              <a:t>coil</a:t>
            </a:r>
            <a:r>
              <a:rPr lang="fr-FR" u="sng" dirty="0"/>
              <a:t> </a:t>
            </a:r>
            <a:r>
              <a:rPr lang="fr-FR" u="sng" dirty="0" err="1"/>
              <a:t>length</a:t>
            </a:r>
            <a:endParaRPr lang="fr-FR" u="sng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F8A2F1-A52B-477F-BD49-543A7D84C900}"/>
              </a:ext>
            </a:extLst>
          </p:cNvPr>
          <p:cNvSpPr txBox="1"/>
          <p:nvPr/>
        </p:nvSpPr>
        <p:spPr>
          <a:xfrm>
            <a:off x="8775063" y="5077105"/>
            <a:ext cx="1380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/>
              <a:t>Why</a:t>
            </a:r>
            <a:r>
              <a:rPr lang="fr-FR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7537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79478F-3901-4D5F-A03D-7D1DD6F3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Current</a:t>
            </a:r>
            <a:r>
              <a:rPr lang="fr-FR" dirty="0">
                <a:latin typeface="+mn-lt"/>
              </a:rPr>
              <a:t> dispersion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88432E-33FB-4320-AA68-D91FFF59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C8C911-443E-40DB-AE45-13D97E4A3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1EFA97-1BC6-4D1F-924E-76D965F48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" y="2379230"/>
            <a:ext cx="4533334" cy="340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3FA2C92-C8B8-4689-AD13-8F34CF1224E8}"/>
              </a:ext>
            </a:extLst>
          </p:cNvPr>
          <p:cNvSpPr txBox="1"/>
          <p:nvPr/>
        </p:nvSpPr>
        <p:spPr>
          <a:xfrm>
            <a:off x="400354" y="1500158"/>
            <a:ext cx="7815216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pulse propagation along the helical coil is dispersed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80464D5-5B2B-4BE6-81E8-D5D250FA2490}"/>
              </a:ext>
            </a:extLst>
          </p:cNvPr>
          <p:cNvSpPr txBox="1"/>
          <p:nvPr/>
        </p:nvSpPr>
        <p:spPr>
          <a:xfrm>
            <a:off x="8072956" y="1026706"/>
            <a:ext cx="402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Bardon et al., PPCF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125019 (2020)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2381D54-BDD8-4819-A7CE-18B772295C08}"/>
              </a:ext>
            </a:extLst>
          </p:cNvPr>
          <p:cNvSpPr txBox="1"/>
          <p:nvPr/>
        </p:nvSpPr>
        <p:spPr>
          <a:xfrm>
            <a:off x="1388523" y="5025532"/>
            <a:ext cx="241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PIC</a:t>
            </a:r>
            <a:r>
              <a:rPr lang="en-US" sz="1800" dirty="0"/>
              <a:t> simulation (Sophie)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34397FE-135F-4850-81BF-A93CADE1F38F}"/>
              </a:ext>
            </a:extLst>
          </p:cNvPr>
          <p:cNvGrpSpPr/>
          <p:nvPr/>
        </p:nvGrpSpPr>
        <p:grpSpPr>
          <a:xfrm>
            <a:off x="479376" y="1539102"/>
            <a:ext cx="11644183" cy="4584331"/>
            <a:chOff x="-2823845" y="1636977"/>
            <a:chExt cx="11644183" cy="4584331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D583A76-000F-45AC-A50B-1E42714B565B}"/>
                </a:ext>
              </a:extLst>
            </p:cNvPr>
            <p:cNvGrpSpPr/>
            <p:nvPr/>
          </p:nvGrpSpPr>
          <p:grpSpPr>
            <a:xfrm>
              <a:off x="-2823845" y="1636977"/>
              <a:ext cx="11644183" cy="4584331"/>
              <a:chOff x="-2823845" y="1636977"/>
              <a:chExt cx="11644183" cy="4584331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5CB943AA-01BF-48BC-A9E1-794D954E1A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5"/>
              <a:stretch/>
            </p:blipFill>
            <p:spPr>
              <a:xfrm>
                <a:off x="5722575" y="3915050"/>
                <a:ext cx="3097763" cy="2306258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F2D000E2-6A22-457F-A15F-C0F21917F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0558" y="1636977"/>
                <a:ext cx="2939780" cy="2204835"/>
              </a:xfrm>
              <a:prstGeom prst="rect">
                <a:avLst/>
              </a:prstGeom>
            </p:spPr>
          </p:pic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BE0B5BA2-F88E-4E5D-9C9D-0ABCF74B7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823845" y="4353087"/>
                <a:ext cx="312575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184D444C-FB60-412E-88BC-6EA4BB3861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76171" y="5001159"/>
                <a:ext cx="312575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4A08FA86-3764-4DC3-8491-FF9225875F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1992" y="4337337"/>
                <a:ext cx="27825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7EDC5651-4FD3-409A-A1CF-39D7BB687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9394" y="5824800"/>
                <a:ext cx="27825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513BC206-29FF-41BC-8AFE-E8BDBACBC7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1954" y="2095597"/>
                <a:ext cx="27825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id="{ECE41FF6-AECD-48AE-85A4-2D8DDB8568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0851" y="3178012"/>
                <a:ext cx="27825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794B5924-99DD-4328-AA62-645653B30224}"/>
                  </a:ext>
                </a:extLst>
              </p:cNvPr>
              <p:cNvSpPr txBox="1"/>
              <p:nvPr/>
            </p:nvSpPr>
            <p:spPr>
              <a:xfrm>
                <a:off x="6090100" y="3288267"/>
                <a:ext cx="12380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Bunching</a:t>
                </a:r>
                <a:endParaRPr lang="fr-FR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78CCA45F-2BC4-4BF7-9368-4F73CEF0BC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414" y="3047114"/>
                <a:ext cx="5489206" cy="131197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B5C0610C-56E6-4477-8BC7-8114B1B28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178" y="4994905"/>
                <a:ext cx="519465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E22C43F-59D7-4569-9AE5-69B6DDCE58A7}"/>
                </a:ext>
              </a:extLst>
            </p:cNvPr>
            <p:cNvSpPr txBox="1"/>
            <p:nvPr/>
          </p:nvSpPr>
          <p:spPr>
            <a:xfrm>
              <a:off x="7380388" y="5592290"/>
              <a:ext cx="1346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Splitting</a:t>
              </a:r>
              <a:endPara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1F7AE868-BD0A-4B96-AC9B-E523DE5A4F4E}"/>
              </a:ext>
            </a:extLst>
          </p:cNvPr>
          <p:cNvSpPr txBox="1"/>
          <p:nvPr/>
        </p:nvSpPr>
        <p:spPr>
          <a:xfrm>
            <a:off x="0" y="1051190"/>
            <a:ext cx="3206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HC </a:t>
            </a:r>
            <a:r>
              <a:rPr lang="fr-FR" sz="1400" dirty="0" err="1"/>
              <a:t>parameters</a:t>
            </a:r>
            <a:r>
              <a:rPr lang="fr-FR" sz="1400" dirty="0"/>
              <a:t>: a=0.5mm h=0.35mm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7D1B4E1-FD5F-4C06-B71F-44B397F858FB}"/>
              </a:ext>
            </a:extLst>
          </p:cNvPr>
          <p:cNvSpPr txBox="1"/>
          <p:nvPr/>
        </p:nvSpPr>
        <p:spPr>
          <a:xfrm>
            <a:off x="10012363" y="4076713"/>
            <a:ext cx="134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Acceleration</a:t>
            </a:r>
            <a:endParaRPr lang="fr-FR" sz="1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746AB09-8192-4387-BE3E-3FF1E61CDE24}"/>
              </a:ext>
            </a:extLst>
          </p:cNvPr>
          <p:cNvSpPr txBox="1"/>
          <p:nvPr/>
        </p:nvSpPr>
        <p:spPr>
          <a:xfrm>
            <a:off x="10835841" y="2926248"/>
            <a:ext cx="134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Deceleration</a:t>
            </a:r>
            <a:endParaRPr lang="fr-FR" sz="14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060139-1DF3-4FEE-90B0-CA146A9103F9}"/>
              </a:ext>
            </a:extLst>
          </p:cNvPr>
          <p:cNvSpPr txBox="1"/>
          <p:nvPr/>
        </p:nvSpPr>
        <p:spPr>
          <a:xfrm>
            <a:off x="8786639" y="1814443"/>
            <a:ext cx="134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Acceleration</a:t>
            </a:r>
            <a:endParaRPr lang="fr-FR" sz="14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6AAB00-C552-4427-BE87-97AC1611C684}"/>
              </a:ext>
            </a:extLst>
          </p:cNvPr>
          <p:cNvSpPr txBox="1"/>
          <p:nvPr/>
        </p:nvSpPr>
        <p:spPr>
          <a:xfrm>
            <a:off x="7991298" y="5531611"/>
            <a:ext cx="134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Deceleration</a:t>
            </a:r>
            <a:endParaRPr lang="fr-FR" sz="1400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7E770962-17A9-4A7A-8FC7-4AD8E3B0F207}"/>
              </a:ext>
            </a:extLst>
          </p:cNvPr>
          <p:cNvCxnSpPr>
            <a:cxnSpLocks/>
          </p:cNvCxnSpPr>
          <p:nvPr/>
        </p:nvCxnSpPr>
        <p:spPr>
          <a:xfrm flipV="1">
            <a:off x="527050" y="2911759"/>
            <a:ext cx="3076871" cy="2100605"/>
          </a:xfrm>
          <a:prstGeom prst="line">
            <a:avLst/>
          </a:prstGeom>
          <a:ln w="285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D9B6650-AD87-47E8-A044-7A530B18D71E}"/>
                  </a:ext>
                </a:extLst>
              </p:cNvPr>
              <p:cNvSpPr txBox="1"/>
              <p:nvPr/>
            </p:nvSpPr>
            <p:spPr>
              <a:xfrm>
                <a:off x="2425579" y="3095234"/>
                <a:ext cx="5042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𝐻𝐶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D9B6650-AD87-47E8-A044-7A530B18D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579" y="3095234"/>
                <a:ext cx="504241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E41F20F-903E-4015-A5D6-75FA2D9A5C20}"/>
                  </a:ext>
                </a:extLst>
              </p:cNvPr>
              <p:cNvSpPr txBox="1"/>
              <p:nvPr/>
            </p:nvSpPr>
            <p:spPr>
              <a:xfrm>
                <a:off x="4219175" y="5073823"/>
                <a:ext cx="2342373" cy="52495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𝐻𝐶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E41F20F-903E-4015-A5D6-75FA2D9A5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5" y="5073823"/>
                <a:ext cx="2342373" cy="524952"/>
              </a:xfrm>
              <a:prstGeom prst="rect">
                <a:avLst/>
              </a:prstGeom>
              <a:blipFill>
                <a:blip r:embed="rId6"/>
                <a:stretch>
                  <a:fillRect b="-15116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FCA93275-9F64-4564-A9F7-09F2775550E1}"/>
              </a:ext>
            </a:extLst>
          </p:cNvPr>
          <p:cNvSpPr txBox="1"/>
          <p:nvPr/>
        </p:nvSpPr>
        <p:spPr>
          <a:xfrm>
            <a:off x="-5238" y="5890190"/>
            <a:ext cx="9343360" cy="369332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ym typeface="Symbol" panose="05050102010706020507" pitchFamily="18" charset="2"/>
              </a:rPr>
              <a:t>A series of small bunches is produced. </a:t>
            </a:r>
            <a:r>
              <a:rPr lang="en-US" sz="1800" b="1" dirty="0">
                <a:sym typeface="Symbol" panose="05050102010706020507" pitchFamily="18" charset="2"/>
              </a:rPr>
              <a:t>Bunching &amp; acceleration </a:t>
            </a:r>
            <a:r>
              <a:rPr lang="en-US" b="1" dirty="0">
                <a:sym typeface="Symbol" panose="05050102010706020507" pitchFamily="18" charset="2"/>
              </a:rPr>
              <a:t>are</a:t>
            </a:r>
            <a:r>
              <a:rPr lang="en-US" sz="1800" b="1" dirty="0">
                <a:sym typeface="Symbol" panose="05050102010706020507" pitchFamily="18" charset="2"/>
              </a:rPr>
              <a:t> not efficient all along the HC</a:t>
            </a:r>
            <a:endParaRPr lang="en-US" sz="1800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98FD18-2836-4FDB-8717-3CD9809CD757}"/>
              </a:ext>
            </a:extLst>
          </p:cNvPr>
          <p:cNvSpPr txBox="1"/>
          <p:nvPr/>
        </p:nvSpPr>
        <p:spPr>
          <a:xfrm>
            <a:off x="9335" y="2000257"/>
            <a:ext cx="591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pulse (~10ps) has a broadband frequency spectrum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B8990E7-6E18-4E7D-8ECF-857C0386A186}"/>
              </a:ext>
            </a:extLst>
          </p:cNvPr>
          <p:cNvSpPr txBox="1"/>
          <p:nvPr/>
        </p:nvSpPr>
        <p:spPr>
          <a:xfrm>
            <a:off x="4043258" y="2322897"/>
            <a:ext cx="59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®"/>
            </a:pPr>
            <a:r>
              <a:rPr lang="en-US" dirty="0"/>
              <a:t>Frequencies do not propagate at the same speed</a:t>
            </a: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n-US" dirty="0"/>
              <a:t>This will modulate the current pulse intensity</a:t>
            </a:r>
          </a:p>
        </p:txBody>
      </p:sp>
    </p:spTree>
    <p:extLst>
      <p:ext uri="{BB962C8B-B14F-4D97-AF65-F5344CB8AC3E}">
        <p14:creationId xmlns:p14="http://schemas.microsoft.com/office/powerpoint/2010/main" val="3056535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9E1B6-0632-4854-B90C-09D8F96EF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New </a:t>
            </a:r>
            <a:r>
              <a:rPr lang="fr-FR" dirty="0" err="1">
                <a:latin typeface="+mn-lt"/>
              </a:rPr>
              <a:t>helical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coil</a:t>
            </a:r>
            <a:r>
              <a:rPr lang="fr-FR" dirty="0">
                <a:latin typeface="+mn-lt"/>
              </a:rPr>
              <a:t> design </a:t>
            </a:r>
            <a:r>
              <a:rPr lang="fr-FR" dirty="0" err="1">
                <a:latin typeface="+mn-lt"/>
              </a:rPr>
              <a:t>with</a:t>
            </a:r>
            <a:r>
              <a:rPr lang="fr-FR" dirty="0">
                <a:latin typeface="+mn-lt"/>
              </a:rPr>
              <a:t> a tube (HCT)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A8EC4C-909E-4F37-9A0A-6C445D5F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ED14B5-AEAB-46F9-8525-D03C494EB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D72A27F-8347-44EB-BDE3-5DAB0D47DE0A}"/>
              </a:ext>
            </a:extLst>
          </p:cNvPr>
          <p:cNvGrpSpPr/>
          <p:nvPr/>
        </p:nvGrpSpPr>
        <p:grpSpPr>
          <a:xfrm>
            <a:off x="119336" y="1697501"/>
            <a:ext cx="2873229" cy="2199873"/>
            <a:chOff x="1821503" y="2951233"/>
            <a:chExt cx="4051220" cy="339847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3CE85E7-E4C5-4833-A5EF-55DA508B7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540" y="3766777"/>
              <a:ext cx="2074325" cy="139381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6D952A-E1BD-4D85-8782-382DAA5B2CBF}"/>
                </a:ext>
              </a:extLst>
            </p:cNvPr>
            <p:cNvSpPr/>
            <p:nvPr/>
          </p:nvSpPr>
          <p:spPr>
            <a:xfrm>
              <a:off x="2985655" y="3397543"/>
              <a:ext cx="55354" cy="2063689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DE6F9E-E20C-41F7-9EED-C24E11326CFE}"/>
                </a:ext>
              </a:extLst>
            </p:cNvPr>
            <p:cNvSpPr/>
            <p:nvPr/>
          </p:nvSpPr>
          <p:spPr>
            <a:xfrm>
              <a:off x="4865216" y="3082042"/>
              <a:ext cx="223771" cy="940477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39F6DF-17E4-4BC2-811B-47AFCEB2A118}"/>
                </a:ext>
              </a:extLst>
            </p:cNvPr>
            <p:cNvSpPr/>
            <p:nvPr/>
          </p:nvSpPr>
          <p:spPr>
            <a:xfrm>
              <a:off x="4865215" y="4959257"/>
              <a:ext cx="229299" cy="1168901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736B8E-ADAF-4E9D-A074-191105D32F3F}"/>
                </a:ext>
              </a:extLst>
            </p:cNvPr>
            <p:cNvSpPr/>
            <p:nvPr/>
          </p:nvSpPr>
          <p:spPr>
            <a:xfrm>
              <a:off x="3452070" y="3472932"/>
              <a:ext cx="1406696" cy="1553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3BD989-317E-403D-837A-BC1CAE8D368B}"/>
                </a:ext>
              </a:extLst>
            </p:cNvPr>
            <p:cNvSpPr/>
            <p:nvPr/>
          </p:nvSpPr>
          <p:spPr>
            <a:xfrm>
              <a:off x="3452070" y="5322691"/>
              <a:ext cx="1406696" cy="1553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ill Sans MT" panose="020B0502020104020203" pitchFamily="34" charset="0"/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A7752F3-E288-412C-A816-64D84F0D1CF6}"/>
                </a:ext>
              </a:extLst>
            </p:cNvPr>
            <p:cNvCxnSpPr/>
            <p:nvPr/>
          </p:nvCxnSpPr>
          <p:spPr>
            <a:xfrm>
              <a:off x="4106841" y="6128158"/>
              <a:ext cx="17658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CF0E31A6-31A4-4298-BD96-621530479542}"/>
                </a:ext>
              </a:extLst>
            </p:cNvPr>
            <p:cNvCxnSpPr/>
            <p:nvPr/>
          </p:nvCxnSpPr>
          <p:spPr>
            <a:xfrm>
              <a:off x="4278786" y="6123963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5A914EC-5F29-488C-8E18-076FE325160C}"/>
                </a:ext>
              </a:extLst>
            </p:cNvPr>
            <p:cNvCxnSpPr/>
            <p:nvPr/>
          </p:nvCxnSpPr>
          <p:spPr>
            <a:xfrm>
              <a:off x="4500162" y="6123963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E2C40E6-5F57-43A2-9AED-CD8215FBF82D}"/>
                </a:ext>
              </a:extLst>
            </p:cNvPr>
            <p:cNvCxnSpPr/>
            <p:nvPr/>
          </p:nvCxnSpPr>
          <p:spPr>
            <a:xfrm>
              <a:off x="4735986" y="6142840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6A5F394-9A18-466D-92D5-D7A831EC2F66}"/>
                </a:ext>
              </a:extLst>
            </p:cNvPr>
            <p:cNvCxnSpPr/>
            <p:nvPr/>
          </p:nvCxnSpPr>
          <p:spPr>
            <a:xfrm>
              <a:off x="4945309" y="6140741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AE000568-C68C-4E5C-BF84-31C0DB3530AC}"/>
                </a:ext>
              </a:extLst>
            </p:cNvPr>
            <p:cNvCxnSpPr/>
            <p:nvPr/>
          </p:nvCxnSpPr>
          <p:spPr>
            <a:xfrm>
              <a:off x="5154632" y="6140741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4B62BFA3-47A4-42E9-B405-8396F1E7DDE0}"/>
                </a:ext>
              </a:extLst>
            </p:cNvPr>
            <p:cNvCxnSpPr/>
            <p:nvPr/>
          </p:nvCxnSpPr>
          <p:spPr>
            <a:xfrm>
              <a:off x="5595584" y="6144178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369BC0B3-13AA-4268-BD10-D587F9C2D512}"/>
                </a:ext>
              </a:extLst>
            </p:cNvPr>
            <p:cNvCxnSpPr/>
            <p:nvPr/>
          </p:nvCxnSpPr>
          <p:spPr>
            <a:xfrm>
              <a:off x="5377070" y="6136125"/>
              <a:ext cx="143676" cy="2055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lèche : droite 23">
              <a:extLst>
                <a:ext uri="{FF2B5EF4-FFF2-40B4-BE49-F238E27FC236}">
                  <a16:creationId xmlns:a16="http://schemas.microsoft.com/office/drawing/2014/main" id="{06C9E0DD-B788-4405-8CB1-C08745C85B1E}"/>
                </a:ext>
              </a:extLst>
            </p:cNvPr>
            <p:cNvSpPr/>
            <p:nvPr/>
          </p:nvSpPr>
          <p:spPr>
            <a:xfrm>
              <a:off x="1821503" y="4244829"/>
              <a:ext cx="1084037" cy="5265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latin typeface="Gill Sans MT" panose="020B0502020104020203" pitchFamily="34" charset="0"/>
                </a:rPr>
                <a:t>LASER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7AC2147-4D80-44AC-9EBD-AEB678AB2AF8}"/>
                </a:ext>
              </a:extLst>
            </p:cNvPr>
            <p:cNvSpPr txBox="1"/>
            <p:nvPr/>
          </p:nvSpPr>
          <p:spPr>
            <a:xfrm>
              <a:off x="3797163" y="3082040"/>
              <a:ext cx="771257" cy="475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ill Sans MT" panose="020B0502020104020203" pitchFamily="34" charset="0"/>
                </a:rPr>
                <a:t>Tube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97DE456-7550-4B21-B2B4-1C50ABCED4DD}"/>
                </a:ext>
              </a:extLst>
            </p:cNvPr>
            <p:cNvSpPr txBox="1"/>
            <p:nvPr/>
          </p:nvSpPr>
          <p:spPr>
            <a:xfrm rot="5400000">
              <a:off x="4422439" y="3424809"/>
              <a:ext cx="1168900" cy="43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ill Sans MT" panose="020B0502020104020203" pitchFamily="34" charset="0"/>
                </a:rPr>
                <a:t>Holder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30EA5EF-0EA4-47C0-A8DC-09A93574CA63}"/>
                </a:ext>
              </a:extLst>
            </p:cNvPr>
            <p:cNvSpPr txBox="1"/>
            <p:nvPr/>
          </p:nvSpPr>
          <p:spPr>
            <a:xfrm rot="5400000">
              <a:off x="4407791" y="5365760"/>
              <a:ext cx="1168897" cy="43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ill Sans MT" panose="020B0502020104020203" pitchFamily="34" charset="0"/>
                </a:rPr>
                <a:t>Holder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CF7CD3C-A49D-4828-97B6-1B42A3DA7E40}"/>
                </a:ext>
              </a:extLst>
            </p:cNvPr>
            <p:cNvSpPr txBox="1"/>
            <p:nvPr/>
          </p:nvSpPr>
          <p:spPr>
            <a:xfrm>
              <a:off x="2545491" y="2951233"/>
              <a:ext cx="1036335" cy="523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Gill Sans MT" panose="020B0502020104020203" pitchFamily="34" charset="0"/>
                </a:rPr>
                <a:t>Target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0B6FB7A3-5E73-4396-88B5-CAE1498C797D}"/>
              </a:ext>
            </a:extLst>
          </p:cNvPr>
          <p:cNvSpPr txBox="1"/>
          <p:nvPr/>
        </p:nvSpPr>
        <p:spPr>
          <a:xfrm>
            <a:off x="3171480" y="934504"/>
            <a:ext cx="869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 </a:t>
            </a:r>
            <a:r>
              <a:rPr lang="fr-FR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</a:t>
            </a:r>
            <a:r>
              <a:rPr lang="fr-F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fr-F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dispersion </a:t>
            </a:r>
            <a:r>
              <a:rPr lang="fr-FR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</a:t>
            </a:r>
            <a:r>
              <a:rPr lang="fr-F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helix</a:t>
            </a:r>
            <a:endParaRPr lang="fr-FR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B34C067-B42E-4027-9660-88F80DDC78A9}"/>
              </a:ext>
            </a:extLst>
          </p:cNvPr>
          <p:cNvSpPr txBox="1"/>
          <p:nvPr/>
        </p:nvSpPr>
        <p:spPr>
          <a:xfrm>
            <a:off x="7520506" y="6062725"/>
            <a:ext cx="84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E [MeV]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61E2667-49A2-49DB-A244-02FB3CDF3A25}"/>
              </a:ext>
            </a:extLst>
          </p:cNvPr>
          <p:cNvGrpSpPr/>
          <p:nvPr/>
        </p:nvGrpSpPr>
        <p:grpSpPr>
          <a:xfrm>
            <a:off x="6167089" y="3919719"/>
            <a:ext cx="3360866" cy="2375517"/>
            <a:chOff x="5605253" y="3940634"/>
            <a:chExt cx="3360866" cy="2375517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3E64982-FC5C-48C7-9BC4-4AED7DFFB42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039217" y="3506670"/>
              <a:ext cx="2375517" cy="3243446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1695AF6-0F04-4677-BF37-006D5B377748}"/>
                </a:ext>
              </a:extLst>
            </p:cNvPr>
            <p:cNvSpPr txBox="1"/>
            <p:nvPr/>
          </p:nvSpPr>
          <p:spPr>
            <a:xfrm>
              <a:off x="6119370" y="4144115"/>
              <a:ext cx="72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accent1">
                      <a:lumMod val="75000"/>
                    </a:schemeClr>
                  </a:solidFill>
                </a:rPr>
                <a:t>TNSA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D7EA714-D9F6-4A1A-AA57-059ED0751F99}"/>
                </a:ext>
              </a:extLst>
            </p:cNvPr>
            <p:cNvSpPr txBox="1"/>
            <p:nvPr/>
          </p:nvSpPr>
          <p:spPr>
            <a:xfrm>
              <a:off x="6882632" y="4100736"/>
              <a:ext cx="1569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HC </a:t>
              </a:r>
              <a:r>
                <a:rPr lang="fr-FR" sz="1400" b="1" dirty="0" err="1">
                  <a:solidFill>
                    <a:srgbClr val="FF0000"/>
                  </a:solidFill>
                </a:rPr>
                <a:t>without</a:t>
              </a:r>
              <a:r>
                <a:rPr lang="fr-FR" sz="1400" b="1" dirty="0">
                  <a:solidFill>
                    <a:srgbClr val="FF0000"/>
                  </a:solidFill>
                </a:rPr>
                <a:t> tube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CBD6DF5-F8B6-4231-86CE-1120222C962D}"/>
                </a:ext>
              </a:extLst>
            </p:cNvPr>
            <p:cNvSpPr txBox="1"/>
            <p:nvPr/>
          </p:nvSpPr>
          <p:spPr>
            <a:xfrm>
              <a:off x="7634870" y="4316492"/>
              <a:ext cx="1331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accent6">
                      <a:lumMod val="75000"/>
                    </a:schemeClr>
                  </a:solidFill>
                </a:rPr>
                <a:t>HC </a:t>
              </a:r>
              <a:r>
                <a:rPr lang="fr-FR" sz="1400" b="1" dirty="0" err="1">
                  <a:solidFill>
                    <a:schemeClr val="accent6">
                      <a:lumMod val="75000"/>
                    </a:schemeClr>
                  </a:solidFill>
                </a:rPr>
                <a:t>with</a:t>
              </a:r>
              <a:r>
                <a:rPr lang="fr-FR" sz="1400" b="1" dirty="0">
                  <a:solidFill>
                    <a:schemeClr val="accent6">
                      <a:lumMod val="75000"/>
                    </a:schemeClr>
                  </a:solidFill>
                </a:rPr>
                <a:t> tube</a:t>
              </a:r>
            </a:p>
          </p:txBody>
        </p:sp>
      </p:grpSp>
      <p:pic>
        <p:nvPicPr>
          <p:cNvPr id="36" name="Image 35" descr="Une image contenant texte, capture d’écran, ligne, Caractère coloré&#10;&#10;Description générée automatiquement">
            <a:extLst>
              <a:ext uri="{FF2B5EF4-FFF2-40B4-BE49-F238E27FC236}">
                <a16:creationId xmlns:a16="http://schemas.microsoft.com/office/drawing/2014/main" id="{66FDAA70-72F2-4E31-86AF-56F98F95A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56" y="1401250"/>
            <a:ext cx="3335738" cy="2501804"/>
          </a:xfrm>
          <a:prstGeom prst="rect">
            <a:avLst/>
          </a:prstGeom>
        </p:spPr>
      </p:pic>
      <p:pic>
        <p:nvPicPr>
          <p:cNvPr id="37" name="Image 36" descr="Une image contenant texte, capture d’écran, ligne, Caractère coloré&#10;&#10;Description générée automatiquement">
            <a:extLst>
              <a:ext uri="{FF2B5EF4-FFF2-40B4-BE49-F238E27FC236}">
                <a16:creationId xmlns:a16="http://schemas.microsoft.com/office/drawing/2014/main" id="{44BD2803-6253-4A1C-8BEB-DB5E4D7FE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1"/>
          <a:stretch/>
        </p:blipFill>
        <p:spPr>
          <a:xfrm>
            <a:off x="9145779" y="1382798"/>
            <a:ext cx="3019478" cy="2501804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8361EBE9-9B80-4F00-BC11-03DE2344DC81}"/>
              </a:ext>
            </a:extLst>
          </p:cNvPr>
          <p:cNvSpPr txBox="1"/>
          <p:nvPr/>
        </p:nvSpPr>
        <p:spPr>
          <a:xfrm>
            <a:off x="10526173" y="3197815"/>
            <a:ext cx="1119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78963">
              <a:defRPr/>
            </a:pPr>
            <a:r>
              <a:rPr lang="fr-FR" sz="1600" b="1" dirty="0" err="1">
                <a:solidFill>
                  <a:srgbClr val="3F3F3F"/>
                </a:solidFill>
                <a:latin typeface="Arial"/>
              </a:rPr>
              <a:t>With</a:t>
            </a:r>
            <a:r>
              <a:rPr lang="fr-FR" sz="1600" b="1" dirty="0">
                <a:solidFill>
                  <a:srgbClr val="3F3F3F"/>
                </a:solidFill>
                <a:latin typeface="Arial"/>
              </a:rPr>
              <a:t> tube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C2D060A-7A2E-48E2-86DB-7DE009A48F20}"/>
              </a:ext>
            </a:extLst>
          </p:cNvPr>
          <p:cNvSpPr txBox="1"/>
          <p:nvPr/>
        </p:nvSpPr>
        <p:spPr>
          <a:xfrm>
            <a:off x="4589746" y="3223026"/>
            <a:ext cx="143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78963">
              <a:defRPr/>
            </a:pPr>
            <a:r>
              <a:rPr lang="fr-FR" sz="1600" b="1" dirty="0" err="1">
                <a:solidFill>
                  <a:srgbClr val="3F3F3F"/>
                </a:solidFill>
                <a:latin typeface="Arial"/>
              </a:rPr>
              <a:t>Without</a:t>
            </a:r>
            <a:r>
              <a:rPr lang="fr-FR" sz="1600" b="1" dirty="0">
                <a:solidFill>
                  <a:srgbClr val="3F3F3F"/>
                </a:solidFill>
                <a:latin typeface="Arial"/>
              </a:rPr>
              <a:t> tube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1FF3F59-0208-4964-A86F-A1D2A06DE8C1}"/>
              </a:ext>
            </a:extLst>
          </p:cNvPr>
          <p:cNvSpPr txBox="1"/>
          <p:nvPr/>
        </p:nvSpPr>
        <p:spPr>
          <a:xfrm>
            <a:off x="109935" y="4853799"/>
            <a:ext cx="591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We</a:t>
            </a:r>
            <a:r>
              <a:rPr lang="fr-FR" sz="2000" dirty="0"/>
              <a:t> are able to </a:t>
            </a:r>
            <a:r>
              <a:rPr lang="fr-FR" sz="2000" dirty="0" err="1"/>
              <a:t>predict</a:t>
            </a:r>
            <a:r>
              <a:rPr lang="fr-FR" sz="2000" dirty="0"/>
              <a:t> the </a:t>
            </a:r>
            <a:r>
              <a:rPr lang="fr-FR" sz="2000" dirty="0" err="1"/>
              <a:t>energy</a:t>
            </a:r>
            <a:r>
              <a:rPr lang="fr-FR" sz="2000" dirty="0"/>
              <a:t> of the </a:t>
            </a:r>
            <a:r>
              <a:rPr lang="fr-FR" sz="2000" dirty="0" err="1"/>
              <a:t>bunches</a:t>
            </a:r>
            <a:r>
              <a:rPr lang="fr-FR" sz="2000" dirty="0"/>
              <a:t> </a:t>
            </a:r>
            <a:r>
              <a:rPr lang="fr-FR" sz="2000" dirty="0" err="1"/>
              <a:t>depending</a:t>
            </a:r>
            <a:r>
              <a:rPr lang="fr-FR" sz="2000" dirty="0"/>
              <a:t> on the HCT </a:t>
            </a:r>
            <a:r>
              <a:rPr lang="fr-FR" sz="2000" dirty="0" err="1"/>
              <a:t>geometry</a:t>
            </a:r>
            <a:endParaRPr lang="fr-FR" sz="20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3077B2D-5BF3-4DE5-A3FE-CBD862D21DEE}"/>
              </a:ext>
            </a:extLst>
          </p:cNvPr>
          <p:cNvSpPr txBox="1"/>
          <p:nvPr/>
        </p:nvSpPr>
        <p:spPr>
          <a:xfrm>
            <a:off x="403022" y="4183919"/>
            <a:ext cx="606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Hirsch-Passicos et al., Phys.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 </a:t>
            </a:r>
            <a:r>
              <a:rPr lang="fr-F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025211 (2024)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3818E46-74C7-40B8-BA51-08C4C531A2E6}"/>
              </a:ext>
            </a:extLst>
          </p:cNvPr>
          <p:cNvGrpSpPr/>
          <p:nvPr/>
        </p:nvGrpSpPr>
        <p:grpSpPr>
          <a:xfrm>
            <a:off x="69673" y="1038303"/>
            <a:ext cx="2428407" cy="449964"/>
            <a:chOff x="69673" y="1182242"/>
            <a:chExt cx="2428407" cy="449964"/>
          </a:xfrm>
        </p:grpSpPr>
        <p:pic>
          <p:nvPicPr>
            <p:cNvPr id="47" name="Picture 2" descr="Physique des Interactions Ioniques et Moléculaires">
              <a:extLst>
                <a:ext uri="{FF2B5EF4-FFF2-40B4-BE49-F238E27FC236}">
                  <a16:creationId xmlns:a16="http://schemas.microsoft.com/office/drawing/2014/main" id="{0501091F-CB8C-4DE8-B912-96C0EC7E3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08" y="1182242"/>
              <a:ext cx="718103" cy="353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1D17254B-C6C7-4728-94AA-28A03EF00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40795" b="40710"/>
            <a:stretch/>
          </p:blipFill>
          <p:spPr>
            <a:xfrm>
              <a:off x="1571445" y="1293140"/>
              <a:ext cx="926635" cy="171373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774B711-447D-4F39-8276-B18B37E0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3" y="1190709"/>
              <a:ext cx="563134" cy="441497"/>
            </a:xfrm>
            <a:prstGeom prst="rect">
              <a:avLst/>
            </a:prstGeom>
          </p:spPr>
        </p:pic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3A244213-A8AC-4FFD-A1CA-225ED5AE9347}"/>
              </a:ext>
            </a:extLst>
          </p:cNvPr>
          <p:cNvSpPr txBox="1"/>
          <p:nvPr/>
        </p:nvSpPr>
        <p:spPr>
          <a:xfrm>
            <a:off x="1130555" y="2095298"/>
            <a:ext cx="626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ill Sans MT" panose="020B0502020104020203" pitchFamily="34" charset="0"/>
              </a:rPr>
              <a:t>Helix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3795DE7-BAD6-4B93-BCFB-7AFAB9D26CC3}"/>
              </a:ext>
            </a:extLst>
          </p:cNvPr>
          <p:cNvSpPr txBox="1"/>
          <p:nvPr/>
        </p:nvSpPr>
        <p:spPr>
          <a:xfrm>
            <a:off x="3598221" y="3636282"/>
            <a:ext cx="869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proton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bunching</a:t>
            </a:r>
            <a:endParaRPr lang="fr-FR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622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4C76D-2E02-4728-AA38-9F84EB2A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Experiment</a:t>
            </a:r>
            <a:r>
              <a:rPr lang="fr-FR" dirty="0">
                <a:latin typeface="+mn-lt"/>
              </a:rPr>
              <a:t> at the ALLS </a:t>
            </a:r>
            <a:r>
              <a:rPr lang="fr-FR" dirty="0" err="1">
                <a:latin typeface="+mn-lt"/>
              </a:rPr>
              <a:t>facility</a:t>
            </a:r>
            <a:r>
              <a:rPr lang="fr-FR" dirty="0">
                <a:latin typeface="+mn-lt"/>
              </a:rPr>
              <a:t> (INRS-EMT – Canada - June 2024)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B3068-2082-47B9-9306-5D876A46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325F9B-7172-49A0-A058-69DDD43B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F0110E1-659A-4B10-ACA2-1BB25E0999E4}"/>
              </a:ext>
            </a:extLst>
          </p:cNvPr>
          <p:cNvGrpSpPr/>
          <p:nvPr/>
        </p:nvGrpSpPr>
        <p:grpSpPr>
          <a:xfrm>
            <a:off x="8448" y="955456"/>
            <a:ext cx="8415866" cy="5352758"/>
            <a:chOff x="1998132" y="1108885"/>
            <a:chExt cx="8263468" cy="522600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D13C3B8-127D-4CC1-A002-6D1B2DF0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8132" y="1108885"/>
              <a:ext cx="8195733" cy="522600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54182E-3F13-4893-B7B4-96C426C5AC23}"/>
                </a:ext>
              </a:extLst>
            </p:cNvPr>
            <p:cNvSpPr/>
            <p:nvPr/>
          </p:nvSpPr>
          <p:spPr>
            <a:xfrm>
              <a:off x="4961467" y="3547533"/>
              <a:ext cx="5300133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BC1B180-84E2-40A3-9691-9FEE08630B5A}"/>
              </a:ext>
            </a:extLst>
          </p:cNvPr>
          <p:cNvSpPr txBox="1"/>
          <p:nvPr/>
        </p:nvSpPr>
        <p:spPr>
          <a:xfrm>
            <a:off x="7298261" y="3517218"/>
            <a:ext cx="46736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ALLS </a:t>
            </a:r>
            <a:r>
              <a:rPr lang="fr-FR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parameters</a:t>
            </a:r>
            <a:endParaRPr lang="fr-FR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dirty="0" err="1"/>
              <a:t>E</a:t>
            </a:r>
            <a:r>
              <a:rPr lang="fr-FR" sz="2400" baseline="-25000" dirty="0" err="1"/>
              <a:t>laser</a:t>
            </a:r>
            <a:r>
              <a:rPr lang="fr-FR" sz="2400" dirty="0"/>
              <a:t>= 			3J (on </a:t>
            </a:r>
            <a:r>
              <a:rPr lang="fr-FR" sz="2400" dirty="0" err="1"/>
              <a:t>target</a:t>
            </a:r>
            <a:r>
              <a:rPr lang="fr-FR" sz="2400" dirty="0"/>
              <a:t>)</a:t>
            </a:r>
          </a:p>
          <a:p>
            <a:r>
              <a:rPr lang="fr-FR" sz="2400" dirty="0">
                <a:sym typeface="Symbol" panose="05050102010706020507" pitchFamily="18" charset="2"/>
              </a:rPr>
              <a:t>t = 			30fs</a:t>
            </a:r>
          </a:p>
          <a:p>
            <a:r>
              <a:rPr lang="fr-FR" sz="2400" dirty="0">
                <a:sym typeface="Symbol" panose="05050102010706020507" pitchFamily="18" charset="2"/>
              </a:rPr>
              <a:t>Spot size (FWHM) = 	5µm</a:t>
            </a:r>
          </a:p>
          <a:p>
            <a:r>
              <a:rPr lang="fr-FR" sz="2400" dirty="0">
                <a:sym typeface="Symbol" panose="05050102010706020507" pitchFamily="18" charset="2"/>
              </a:rPr>
              <a:t>I = 			10</a:t>
            </a:r>
            <a:r>
              <a:rPr lang="fr-FR" sz="2400" baseline="30000" dirty="0">
                <a:sym typeface="Symbol" panose="05050102010706020507" pitchFamily="18" charset="2"/>
              </a:rPr>
              <a:t>20</a:t>
            </a:r>
            <a:r>
              <a:rPr lang="fr-FR" sz="2400" dirty="0">
                <a:sym typeface="Symbol" panose="05050102010706020507" pitchFamily="18" charset="2"/>
              </a:rPr>
              <a:t> W/cm</a:t>
            </a:r>
            <a:r>
              <a:rPr lang="fr-FR" sz="2400" baseline="30000" dirty="0">
                <a:sym typeface="Symbol" panose="05050102010706020507" pitchFamily="18" charset="2"/>
              </a:rPr>
              <a:t>2</a:t>
            </a:r>
            <a:endParaRPr lang="fr-FR" sz="2400" dirty="0">
              <a:sym typeface="Symbol" panose="05050102010706020507" pitchFamily="18" charset="2"/>
            </a:endParaRPr>
          </a:p>
          <a:p>
            <a:r>
              <a:rPr lang="fr-FR" sz="2400" dirty="0">
                <a:sym typeface="Symbol" panose="05050102010706020507" pitchFamily="18" charset="2"/>
              </a:rPr>
              <a:t>Target : 		Ta (2µm)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5C636F-7C59-48BE-BF10-4AA014774F30}"/>
              </a:ext>
            </a:extLst>
          </p:cNvPr>
          <p:cNvSpPr txBox="1"/>
          <p:nvPr/>
        </p:nvSpPr>
        <p:spPr>
          <a:xfrm>
            <a:off x="3178833" y="1356175"/>
            <a:ext cx="9079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time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Thomson Parabola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main diagnostic in a HC </a:t>
            </a:r>
            <a:r>
              <a:rPr lang="fr-FR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fr-FR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2D8408-26AD-454F-95D9-957945F30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42" y="119532"/>
            <a:ext cx="1134533" cy="11345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23CFF7-E6E5-4911-9240-1E08744B32C1}"/>
              </a:ext>
            </a:extLst>
          </p:cNvPr>
          <p:cNvSpPr/>
          <p:nvPr/>
        </p:nvSpPr>
        <p:spPr>
          <a:xfrm>
            <a:off x="143933" y="1143000"/>
            <a:ext cx="575734" cy="54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27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6C7E4BB-C2F7-4010-9D65-43F4FED65F9D}"/>
              </a:ext>
            </a:extLst>
          </p:cNvPr>
          <p:cNvSpPr txBox="1"/>
          <p:nvPr/>
        </p:nvSpPr>
        <p:spPr>
          <a:xfrm>
            <a:off x="0" y="1092756"/>
            <a:ext cx="6002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issues </a:t>
            </a:r>
            <a:r>
              <a:rPr lang="fr-FR" dirty="0" err="1"/>
              <a:t>with</a:t>
            </a:r>
            <a:r>
              <a:rPr lang="fr-FR" dirty="0"/>
              <a:t>:</a:t>
            </a:r>
          </a:p>
          <a:p>
            <a:pPr algn="ctr"/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The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assembly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tubes,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The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intensity</a:t>
            </a:r>
            <a:r>
              <a:rPr lang="fr-FR" dirty="0"/>
              <a:t> in the </a:t>
            </a:r>
            <a:r>
              <a:rPr lang="fr-FR" dirty="0" err="1"/>
              <a:t>coil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weaker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expected</a:t>
            </a:r>
            <a:r>
              <a:rPr lang="fr-FR" dirty="0"/>
              <a:t>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68BC82-AE47-4F9A-9179-6926C53C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ALLS </a:t>
            </a:r>
            <a:r>
              <a:rPr lang="fr-FR" dirty="0" err="1">
                <a:latin typeface="+mn-lt"/>
              </a:rPr>
              <a:t>experiment</a:t>
            </a:r>
            <a:r>
              <a:rPr lang="fr-FR" dirty="0">
                <a:latin typeface="+mn-lt"/>
              </a:rPr>
              <a:t>: </a:t>
            </a:r>
            <a:r>
              <a:rPr lang="fr-FR" dirty="0" err="1">
                <a:latin typeface="+mn-lt"/>
              </a:rPr>
              <a:t>Results</a:t>
            </a:r>
            <a:r>
              <a:rPr lang="fr-FR" dirty="0">
                <a:latin typeface="+mn-lt"/>
              </a:rPr>
              <a:t> on the proton </a:t>
            </a:r>
            <a:r>
              <a:rPr lang="fr-FR" dirty="0" err="1">
                <a:latin typeface="+mn-lt"/>
              </a:rPr>
              <a:t>spectrum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EEA85E-921E-45CA-A3C9-F2F3F623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6290-B11D-44C9-94E1-8E3AFF503385}" type="slidenum">
              <a:rPr lang="fr-FR" smtClean="0"/>
              <a:t>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C21878-A3CA-4F7E-8759-7AB5BBD0E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Helical coil targets - LPAW 2025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BB73A0-725F-4174-9180-FFC0DD947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578" y="2566481"/>
            <a:ext cx="5586424" cy="37440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701462-ECB1-4904-ACC0-641766581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6" t="24283" r="21900" b="32469"/>
          <a:stretch/>
        </p:blipFill>
        <p:spPr>
          <a:xfrm>
            <a:off x="4464242" y="982340"/>
            <a:ext cx="1255895" cy="12498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D0B3F5-6595-4C12-9BA3-C793484C8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047" y="945076"/>
            <a:ext cx="1601020" cy="176792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276E4BF-F3DF-4808-AD5F-0B94AFE2121D}"/>
              </a:ext>
            </a:extLst>
          </p:cNvPr>
          <p:cNvCxnSpPr/>
          <p:nvPr/>
        </p:nvCxnSpPr>
        <p:spPr>
          <a:xfrm>
            <a:off x="3430760" y="1839887"/>
            <a:ext cx="8805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59DA042-42CE-40A7-9768-D9646C282F06}"/>
              </a:ext>
            </a:extLst>
          </p:cNvPr>
          <p:cNvCxnSpPr>
            <a:cxnSpLocks/>
          </p:cNvCxnSpPr>
          <p:nvPr/>
        </p:nvCxnSpPr>
        <p:spPr>
          <a:xfrm flipV="1">
            <a:off x="5251981" y="2048933"/>
            <a:ext cx="1953152" cy="17187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C199634-18DB-441F-9122-E06732268730}"/>
              </a:ext>
            </a:extLst>
          </p:cNvPr>
          <p:cNvCxnSpPr>
            <a:cxnSpLocks/>
          </p:cNvCxnSpPr>
          <p:nvPr/>
        </p:nvCxnSpPr>
        <p:spPr>
          <a:xfrm>
            <a:off x="4174066" y="4250266"/>
            <a:ext cx="221826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F23E8F3-78A0-4BB5-A237-2AC6B383DDD1}"/>
              </a:ext>
            </a:extLst>
          </p:cNvPr>
          <p:cNvCxnSpPr>
            <a:cxnSpLocks/>
          </p:cNvCxnSpPr>
          <p:nvPr/>
        </p:nvCxnSpPr>
        <p:spPr>
          <a:xfrm>
            <a:off x="6239933" y="5207000"/>
            <a:ext cx="13546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445EF90-FB62-43AC-A562-78C939DFA004}"/>
              </a:ext>
            </a:extLst>
          </p:cNvPr>
          <p:cNvSpPr txBox="1"/>
          <p:nvPr/>
        </p:nvSpPr>
        <p:spPr>
          <a:xfrm>
            <a:off x="875532" y="5839324"/>
            <a:ext cx="638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C.L.C. Lacoste et al.,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Extremes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037602 (2025)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9F78220-0457-4AB9-9F85-9D3485FD267A}"/>
              </a:ext>
            </a:extLst>
          </p:cNvPr>
          <p:cNvSpPr txBox="1"/>
          <p:nvPr/>
        </p:nvSpPr>
        <p:spPr>
          <a:xfrm>
            <a:off x="2" y="3204751"/>
            <a:ext cx="6832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But,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helical</a:t>
            </a:r>
            <a:r>
              <a:rPr lang="fr-FR" dirty="0"/>
              <a:t> </a:t>
            </a:r>
            <a:r>
              <a:rPr lang="fr-FR" dirty="0" err="1"/>
              <a:t>coil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:</a:t>
            </a:r>
          </a:p>
          <a:p>
            <a:pPr algn="ctr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focusing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collimation of the proton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(2° divergence),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proton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proton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-off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A8F992-C013-456D-8650-E80D4152DA79}"/>
              </a:ext>
            </a:extLst>
          </p:cNvPr>
          <p:cNvSpPr txBox="1"/>
          <p:nvPr/>
        </p:nvSpPr>
        <p:spPr>
          <a:xfrm>
            <a:off x="14461" y="4913281"/>
            <a:ext cx="6081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W</a:t>
            </a:r>
            <a:r>
              <a:rPr lang="en-US" dirty="0"/>
              <a:t>e successfully identified the appropriate input parameters for our simulations to achieve a good agreement with the measurement on the proton spectrum.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6A9DC2-C74A-45E1-B0FE-32AC69C02F47}"/>
              </a:ext>
            </a:extLst>
          </p:cNvPr>
          <p:cNvSpPr txBox="1"/>
          <p:nvPr/>
        </p:nvSpPr>
        <p:spPr>
          <a:xfrm>
            <a:off x="8338847" y="945076"/>
            <a:ext cx="60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RCF</a:t>
            </a:r>
          </a:p>
        </p:txBody>
      </p:sp>
    </p:spTree>
    <p:extLst>
      <p:ext uri="{BB962C8B-B14F-4D97-AF65-F5344CB8AC3E}">
        <p14:creationId xmlns:p14="http://schemas.microsoft.com/office/powerpoint/2010/main" val="38509271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9208</TotalTime>
  <Words>1816</Words>
  <Application>Microsoft Office PowerPoint</Application>
  <PresentationFormat>Grand écran</PresentationFormat>
  <Paragraphs>311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Gill Sans MT</vt:lpstr>
      <vt:lpstr>Symbol</vt:lpstr>
      <vt:lpstr>Wingdings</vt:lpstr>
      <vt:lpstr>Thème Office</vt:lpstr>
      <vt:lpstr>New designs of helical coil targets for laser-driven proton, carbon and alpha acceleration</vt:lpstr>
      <vt:lpstr>Motivations</vt:lpstr>
      <vt:lpstr>Helical coil target (HC)</vt:lpstr>
      <vt:lpstr>Results of the Pacman 1 experiment on LULI2000 (2019)</vt:lpstr>
      <vt:lpstr>Results of the Pacman 2 experiment on LULI2000 (2020)</vt:lpstr>
      <vt:lpstr>Current dispersion</vt:lpstr>
      <vt:lpstr>New helical coil design with a tube (HCT)</vt:lpstr>
      <vt:lpstr>Experiment at the ALLS facility (INRS-EMT – Canada - June 2024)</vt:lpstr>
      <vt:lpstr>ALLS experiment: Results on the proton spectrum</vt:lpstr>
      <vt:lpstr>ALLS experiment: Results on the carbon spectrum</vt:lpstr>
      <vt:lpstr>Bunching of alpha particles with HCT for radioisotopes production</vt:lpstr>
      <vt:lpstr>Conclusion</vt:lpstr>
      <vt:lpstr>Acknowledgements</vt:lpstr>
      <vt:lpstr>Backup</vt:lpstr>
      <vt:lpstr>Optimization of the proton post-acceleration: principle</vt:lpstr>
      <vt:lpstr>The DoPPLIGHT code</vt:lpstr>
      <vt:lpstr>Development of an electromagnetic model for HCT with varying pitch &amp; diameter</vt:lpstr>
      <vt:lpstr>Bunching of alpha particles with HCT for radioisotopes production</vt:lpstr>
      <vt:lpstr>New helical coil design with a tube (HCT)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Matthieu Bardon</dc:creator>
  <cp:lastModifiedBy>Matthieu Bardon</cp:lastModifiedBy>
  <cp:revision>391</cp:revision>
  <dcterms:created xsi:type="dcterms:W3CDTF">2023-05-11T07:44:07Z</dcterms:created>
  <dcterms:modified xsi:type="dcterms:W3CDTF">2025-04-15T05:42:49Z</dcterms:modified>
</cp:coreProperties>
</file>