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697" r:id="rId2"/>
    <p:sldMasterId id="2147483699" r:id="rId3"/>
    <p:sldMasterId id="2147483689" r:id="rId4"/>
  </p:sldMasterIdLst>
  <p:notesMasterIdLst>
    <p:notesMasterId r:id="rId16"/>
  </p:notesMasterIdLst>
  <p:handoutMasterIdLst>
    <p:handoutMasterId r:id="rId17"/>
  </p:handoutMasterIdLst>
  <p:sldIdLst>
    <p:sldId id="417" r:id="rId5"/>
    <p:sldId id="446" r:id="rId6"/>
    <p:sldId id="440" r:id="rId7"/>
    <p:sldId id="438" r:id="rId8"/>
    <p:sldId id="441" r:id="rId9"/>
    <p:sldId id="447" r:id="rId10"/>
    <p:sldId id="443" r:id="rId11"/>
    <p:sldId id="450" r:id="rId12"/>
    <p:sldId id="451" r:id="rId13"/>
    <p:sldId id="448" r:id="rId14"/>
    <p:sldId id="4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E"/>
    <a:srgbClr val="FFFFFF"/>
    <a:srgbClr val="536C99"/>
    <a:srgbClr val="0A2D6E"/>
    <a:srgbClr val="005AA0"/>
    <a:srgbClr val="072B6E"/>
    <a:srgbClr val="0070C0"/>
    <a:srgbClr val="558ED5"/>
    <a:srgbClr val="316F31"/>
    <a:srgbClr val="EC9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 autoAdjust="0"/>
    <p:restoredTop sz="80467" autoAdjust="0"/>
  </p:normalViewPr>
  <p:slideViewPr>
    <p:cSldViewPr snapToGrid="0">
      <p:cViewPr varScale="1">
        <p:scale>
          <a:sx n="70" d="100"/>
          <a:sy n="70" d="100"/>
        </p:scale>
        <p:origin x="1070" y="3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8560C-11B6-4769-B42F-D3F1F1ACEB16}" type="datetimeFigureOut">
              <a:rPr lang="de-DE" smtClean="0"/>
              <a:t>15.04.2025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841EE-D480-44BC-AF59-584F7A479F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914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790F3-5893-4FAC-B3A0-07269F54B93F}" type="datetimeFigureOut">
              <a:rPr lang="de-DE" smtClean="0"/>
              <a:t>15.04.2025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A100-F0A7-490C-9CEA-FDF1AF800D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8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80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29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regime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and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itnerest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acceleraion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denstiy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I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therfore</a:t>
            </a:r>
            <a:r>
              <a:rPr lang="de-DE" baseline="0" dirty="0"/>
              <a:t> like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discuss</a:t>
            </a:r>
            <a:r>
              <a:rPr lang="de-DE" baseline="0" dirty="0"/>
              <a:t> in </a:t>
            </a:r>
            <a:r>
              <a:rPr lang="de-DE" baseline="0" dirty="0" err="1"/>
              <a:t>detail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B0F9F-3684-4A54-83FE-688EB214897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90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18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53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67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Left</a:t>
            </a:r>
            <a:r>
              <a:rPr lang="de-DE" dirty="0" smtClean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32 </a:t>
            </a:r>
            <a:r>
              <a:rPr lang="de-DE" dirty="0" err="1" smtClean="0"/>
              <a:t>shots</a:t>
            </a:r>
            <a:r>
              <a:rPr lang="de-DE" dirty="0" smtClean="0"/>
              <a:t> &gt; 40 </a:t>
            </a:r>
            <a:r>
              <a:rPr lang="de-DE" dirty="0" err="1" smtClean="0"/>
              <a:t>MeV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1 </a:t>
            </a:r>
            <a:r>
              <a:rPr lang="de-DE" dirty="0" err="1" smtClean="0"/>
              <a:t>shot</a:t>
            </a:r>
            <a:r>
              <a:rPr lang="de-DE" dirty="0" smtClean="0"/>
              <a:t> &gt; 50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Right</a:t>
            </a:r>
            <a:r>
              <a:rPr lang="de-DE" dirty="0" smtClean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112 </a:t>
            </a:r>
            <a:r>
              <a:rPr lang="de-DE" dirty="0" err="1" smtClean="0"/>
              <a:t>shots</a:t>
            </a:r>
            <a:r>
              <a:rPr lang="de-DE" dirty="0" smtClean="0"/>
              <a:t> &gt; 40 </a:t>
            </a:r>
            <a:r>
              <a:rPr lang="de-DE" dirty="0" err="1" smtClean="0"/>
              <a:t>MeV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7 </a:t>
            </a:r>
            <a:r>
              <a:rPr lang="de-DE" dirty="0" err="1" smtClean="0"/>
              <a:t>shots</a:t>
            </a:r>
            <a:r>
              <a:rPr lang="de-DE" dirty="0" smtClean="0"/>
              <a:t> &gt; 50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78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Left</a:t>
            </a:r>
            <a:r>
              <a:rPr lang="de-DE" dirty="0" smtClean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32 </a:t>
            </a:r>
            <a:r>
              <a:rPr lang="de-DE" dirty="0" err="1" smtClean="0"/>
              <a:t>shots</a:t>
            </a:r>
            <a:r>
              <a:rPr lang="de-DE" dirty="0" smtClean="0"/>
              <a:t> &gt; 40 </a:t>
            </a:r>
            <a:r>
              <a:rPr lang="de-DE" dirty="0" err="1" smtClean="0"/>
              <a:t>MeV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1 </a:t>
            </a:r>
            <a:r>
              <a:rPr lang="de-DE" dirty="0" err="1" smtClean="0"/>
              <a:t>shot</a:t>
            </a:r>
            <a:r>
              <a:rPr lang="de-DE" dirty="0" smtClean="0"/>
              <a:t> &gt; 50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Right</a:t>
            </a:r>
            <a:r>
              <a:rPr lang="de-DE" dirty="0" smtClean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112 </a:t>
            </a:r>
            <a:r>
              <a:rPr lang="de-DE" dirty="0" err="1" smtClean="0"/>
              <a:t>shots</a:t>
            </a:r>
            <a:r>
              <a:rPr lang="de-DE" dirty="0" smtClean="0"/>
              <a:t> &gt; 40 </a:t>
            </a:r>
            <a:r>
              <a:rPr lang="de-DE" dirty="0" err="1" smtClean="0"/>
              <a:t>MeV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7 </a:t>
            </a:r>
            <a:r>
              <a:rPr lang="de-DE" dirty="0" err="1" smtClean="0"/>
              <a:t>shots</a:t>
            </a:r>
            <a:r>
              <a:rPr lang="de-DE" dirty="0" smtClean="0"/>
              <a:t> &gt; 50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27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Left</a:t>
            </a:r>
            <a:r>
              <a:rPr lang="de-DE" dirty="0" smtClean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5 </a:t>
            </a:r>
            <a:r>
              <a:rPr lang="de-DE" dirty="0" err="1" smtClean="0"/>
              <a:t>shot</a:t>
            </a:r>
            <a:r>
              <a:rPr lang="de-DE" dirty="0" smtClean="0"/>
              <a:t> &gt; 50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Right</a:t>
            </a:r>
            <a:r>
              <a:rPr lang="de-DE" dirty="0" smtClean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112 </a:t>
            </a:r>
            <a:r>
              <a:rPr lang="de-DE" dirty="0" err="1" smtClean="0"/>
              <a:t>shots</a:t>
            </a:r>
            <a:r>
              <a:rPr lang="de-DE" dirty="0" smtClean="0"/>
              <a:t> &gt; 40 </a:t>
            </a:r>
            <a:r>
              <a:rPr lang="de-DE" dirty="0" err="1" smtClean="0"/>
              <a:t>MeV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7 </a:t>
            </a:r>
            <a:r>
              <a:rPr lang="de-DE" dirty="0" err="1" smtClean="0"/>
              <a:t>shots</a:t>
            </a:r>
            <a:r>
              <a:rPr lang="de-DE" dirty="0" smtClean="0"/>
              <a:t> &gt; 50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29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DA100-F0A7-490C-9CEA-FDF1AF800D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79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65DA-AD6A-46AB-8CC0-6D6928A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5774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65DA-AD6A-46AB-8CC0-6D6928A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63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865DA-AD6A-46AB-8CC0-6D6928A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4714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7795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4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3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20532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105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42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934686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15.04.2025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76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3325435" y="-2016457"/>
            <a:ext cx="5549020" cy="12199892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20056" y="1412776"/>
            <a:ext cx="12219947" cy="5445225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" y="16584"/>
            <a:ext cx="12199904" cy="68688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4" descr="DDC_Sticker_groß_Schatten_RG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33212" y="2826530"/>
            <a:ext cx="1053989" cy="1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:\Bachelor\PNG_Digital\PNG_Digital\TU_Dresden_Logo_weis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66" y="1869455"/>
            <a:ext cx="2426635" cy="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51" y="292100"/>
            <a:ext cx="2784450" cy="11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2"/>
          <a:stretch/>
        </p:blipFill>
        <p:spPr>
          <a:xfrm>
            <a:off x="-7904" y="434172"/>
            <a:ext cx="12199904" cy="64064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" y="16584"/>
            <a:ext cx="12199904" cy="68688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4" descr="DDC_Sticker_groß_Schatten_RG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33212" y="2826530"/>
            <a:ext cx="1053989" cy="1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:\Bachelor\PNG_Digital\PNG_Digital\TU_Dresden_Logo_weis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66" y="1869455"/>
            <a:ext cx="2426635" cy="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51" y="292100"/>
            <a:ext cx="2784450" cy="11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3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32056"/>
            <a:ext cx="12192000" cy="60533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" y="16584"/>
            <a:ext cx="12199904" cy="68688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4" descr="DDC_Sticker_groß_Schatten_RG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33212" y="2826530"/>
            <a:ext cx="1053989" cy="1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:\Bachelor\PNG_Digital\PNG_Digital\TU_Dresden_Logo_weis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66" y="1869455"/>
            <a:ext cx="2426635" cy="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51" y="292100"/>
            <a:ext cx="2784450" cy="11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6504001"/>
            <a:ext cx="12191977" cy="361948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793960" y="6626046"/>
            <a:ext cx="445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</a:rPr>
              <a:t>Stefan </a:t>
            </a:r>
            <a:r>
              <a:rPr lang="de-DE" sz="1200" dirty="0" err="1">
                <a:solidFill>
                  <a:schemeClr val="bg1"/>
                </a:solidFill>
              </a:rPr>
              <a:t>Assenbaum</a:t>
            </a:r>
            <a:r>
              <a:rPr lang="de-DE" sz="1200" dirty="0">
                <a:solidFill>
                  <a:schemeClr val="bg1"/>
                </a:solidFill>
              </a:rPr>
              <a:t> | Laser </a:t>
            </a:r>
            <a:r>
              <a:rPr lang="de-DE" sz="1200" dirty="0" err="1">
                <a:solidFill>
                  <a:schemeClr val="bg1"/>
                </a:solidFill>
              </a:rPr>
              <a:t>Particl</a:t>
            </a:r>
            <a:r>
              <a:rPr lang="de-DE" sz="1200" baseline="0" dirty="0" err="1">
                <a:solidFill>
                  <a:schemeClr val="bg1"/>
                </a:solidFill>
              </a:rPr>
              <a:t>e</a:t>
            </a:r>
            <a:r>
              <a:rPr lang="de-DE" sz="1200" baseline="0" dirty="0">
                <a:solidFill>
                  <a:schemeClr val="bg1"/>
                </a:solidFill>
              </a:rPr>
              <a:t> </a:t>
            </a:r>
            <a:r>
              <a:rPr lang="de-DE" sz="1200" baseline="0" dirty="0" err="1">
                <a:solidFill>
                  <a:schemeClr val="bg1"/>
                </a:solidFill>
              </a:rPr>
              <a:t>Acceleration</a:t>
            </a:r>
            <a:r>
              <a:rPr lang="de-DE" sz="1200" baseline="0" dirty="0">
                <a:solidFill>
                  <a:schemeClr val="bg1"/>
                </a:solidFill>
              </a:rPr>
              <a:t> </a:t>
            </a:r>
            <a:r>
              <a:rPr lang="de-DE" sz="1200" dirty="0">
                <a:solidFill>
                  <a:schemeClr val="bg1"/>
                </a:solidFill>
              </a:rPr>
              <a:t>| www.hzdr.de 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12" y="6633666"/>
            <a:ext cx="147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>
                <a:solidFill>
                  <a:srgbClr val="FFFFFF"/>
                </a:solidFill>
                <a:cs typeface="Arial"/>
              </a:rPr>
              <a:t>LPAW 2025, Ischia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1585304" y="6517962"/>
            <a:ext cx="59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600" b="1" smtClean="0">
                <a:solidFill>
                  <a:prstClr val="white"/>
                </a:solidFill>
              </a:rPr>
              <a:pPr/>
              <a:t>‹Nr.›</a:t>
            </a:fld>
            <a:endParaRPr lang="en-GB" sz="1600" b="1" dirty="0">
              <a:solidFill>
                <a:prstClr val="white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21" y="6588259"/>
            <a:ext cx="1008112" cy="1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701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1219170" rtl="0" eaLnBrk="1" latinLnBrk="0" hangingPunct="1">
        <a:spcBef>
          <a:spcPct val="0"/>
        </a:spcBef>
        <a:buNone/>
        <a:defRPr sz="2933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png"/><Relationship Id="rId4" Type="http://schemas.openxmlformats.org/officeDocument/2006/relationships/image" Target="../media/image1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902" y="190953"/>
            <a:ext cx="10515600" cy="1325563"/>
          </a:xfrm>
        </p:spPr>
        <p:txBody>
          <a:bodyPr/>
          <a:lstStyle/>
          <a:p>
            <a:pPr algn="l"/>
            <a:r>
              <a:rPr lang="en-GB" sz="3200" b="1" kern="50" dirty="0">
                <a:solidFill>
                  <a:srgbClr val="005AA0"/>
                </a:solidFill>
              </a:rPr>
              <a:t>Ultra-efficient proton acceleration </a:t>
            </a:r>
            <a:r>
              <a:rPr lang="en-GB" sz="3200" b="1" kern="50" dirty="0" smtClean="0">
                <a:solidFill>
                  <a:srgbClr val="005AA0"/>
                </a:solidFill>
              </a:rPr>
              <a:t/>
            </a:r>
            <a:br>
              <a:rPr lang="en-GB" sz="3200" b="1" kern="50" dirty="0" smtClean="0">
                <a:solidFill>
                  <a:srgbClr val="005AA0"/>
                </a:solidFill>
              </a:rPr>
            </a:br>
            <a:r>
              <a:rPr lang="en-GB" sz="3200" b="1" kern="50" dirty="0" smtClean="0">
                <a:solidFill>
                  <a:srgbClr val="005AA0"/>
                </a:solidFill>
              </a:rPr>
              <a:t>from </a:t>
            </a:r>
            <a:r>
              <a:rPr lang="en-GB" sz="3200" b="1" kern="50" dirty="0">
                <a:solidFill>
                  <a:srgbClr val="005AA0"/>
                </a:solidFill>
              </a:rPr>
              <a:t>planar cryogenic hydrogen jets </a:t>
            </a:r>
            <a:r>
              <a:rPr lang="en-GB" sz="3200" b="1" kern="50" dirty="0" smtClean="0">
                <a:solidFill>
                  <a:srgbClr val="005AA0"/>
                </a:solidFill>
              </a:rPr>
              <a:t/>
            </a:r>
            <a:br>
              <a:rPr lang="en-GB" sz="3200" b="1" kern="50" dirty="0" smtClean="0">
                <a:solidFill>
                  <a:srgbClr val="005AA0"/>
                </a:solidFill>
              </a:rPr>
            </a:br>
            <a:r>
              <a:rPr lang="en-GB" sz="3200" b="1" kern="50" dirty="0" smtClean="0">
                <a:solidFill>
                  <a:srgbClr val="005AA0"/>
                </a:solidFill>
              </a:rPr>
              <a:t>at </a:t>
            </a:r>
            <a:r>
              <a:rPr lang="en-GB" sz="3200" b="1" kern="50" dirty="0">
                <a:solidFill>
                  <a:srgbClr val="005AA0"/>
                </a:solidFill>
              </a:rPr>
              <a:t>1 Hz repetition rate</a:t>
            </a:r>
            <a:endParaRPr lang="de-DE" sz="3200" b="1" dirty="0">
              <a:solidFill>
                <a:srgbClr val="005AA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3A9841-0C1E-4E42-A5FE-41B1B8C5A693}"/>
              </a:ext>
            </a:extLst>
          </p:cNvPr>
          <p:cNvSpPr txBox="1"/>
          <p:nvPr/>
        </p:nvSpPr>
        <p:spPr>
          <a:xfrm>
            <a:off x="205902" y="2514570"/>
            <a:ext cx="106496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rgbClr val="FFFF00"/>
                </a:solidFill>
              </a:rPr>
              <a:t>Stefan </a:t>
            </a:r>
            <a:r>
              <a:rPr lang="de-DE" u="sng" dirty="0" smtClean="0">
                <a:solidFill>
                  <a:srgbClr val="FFFF00"/>
                </a:solidFill>
              </a:rPr>
              <a:t>Assenbaum</a:t>
            </a:r>
            <a:r>
              <a:rPr lang="de-DE" u="sng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>
                <a:solidFill>
                  <a:srgbClr val="FFFF00"/>
                </a:solidFill>
              </a:rPr>
              <a:t>, M. </a:t>
            </a:r>
            <a:r>
              <a:rPr lang="de-DE" dirty="0" smtClean="0">
                <a:solidFill>
                  <a:srgbClr val="FFFF00"/>
                </a:solidFill>
              </a:rPr>
              <a:t>Rehwald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C. Bernert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M. Müller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>T. Streil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, J. Garreis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J. D. Schilz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, T. Kluge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P. Ordyna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, R. Gebhardt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S. Bock</a:t>
            </a:r>
            <a:r>
              <a:rPr lang="de-DE" baseline="30000" dirty="0" smtClean="0">
                <a:solidFill>
                  <a:srgbClr val="FFFF00"/>
                </a:solidFill>
              </a:rPr>
              <a:t>1</a:t>
            </a:r>
            <a:r>
              <a:rPr lang="de-DE" dirty="0" smtClean="0">
                <a:solidFill>
                  <a:srgbClr val="FFFF00"/>
                </a:solidFill>
              </a:rPr>
              <a:t>, S</a:t>
            </a:r>
            <a:r>
              <a:rPr lang="de-DE" dirty="0">
                <a:solidFill>
                  <a:srgbClr val="FFFF00"/>
                </a:solidFill>
              </a:rPr>
              <a:t>. Göde</a:t>
            </a:r>
            <a:r>
              <a:rPr lang="de-DE" baseline="30000" dirty="0">
                <a:solidFill>
                  <a:srgbClr val="FFFF00"/>
                </a:solidFill>
              </a:rPr>
              <a:t>3</a:t>
            </a:r>
            <a:r>
              <a:rPr lang="de-DE" dirty="0">
                <a:solidFill>
                  <a:srgbClr val="FFFF00"/>
                </a:solidFill>
              </a:rPr>
              <a:t>, M. Gauthier</a:t>
            </a:r>
            <a:r>
              <a:rPr lang="de-DE" baseline="30000" dirty="0">
                <a:solidFill>
                  <a:srgbClr val="FFFF00"/>
                </a:solidFill>
              </a:rPr>
              <a:t>4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>C</a:t>
            </a:r>
            <a:r>
              <a:rPr lang="de-DE" dirty="0">
                <a:solidFill>
                  <a:srgbClr val="FFFF00"/>
                </a:solidFill>
              </a:rPr>
              <a:t>. Schoenwaelder</a:t>
            </a:r>
            <a:r>
              <a:rPr lang="de-DE" baseline="30000" dirty="0">
                <a:solidFill>
                  <a:srgbClr val="FFFF00"/>
                </a:solidFill>
              </a:rPr>
              <a:t>4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smtClean="0">
                <a:solidFill>
                  <a:srgbClr val="FFFF00"/>
                </a:solidFill>
              </a:rPr>
              <a:t>S. Glenzer</a:t>
            </a:r>
            <a:r>
              <a:rPr lang="de-DE" baseline="30000" dirty="0" smtClean="0">
                <a:solidFill>
                  <a:srgbClr val="FFFF00"/>
                </a:solidFill>
              </a:rPr>
              <a:t>4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>
                <a:solidFill>
                  <a:srgbClr val="FFFF00"/>
                </a:solidFill>
              </a:rPr>
              <a:t>U. </a:t>
            </a:r>
            <a:r>
              <a:rPr lang="de-DE" dirty="0" smtClean="0">
                <a:solidFill>
                  <a:srgbClr val="FFFF00"/>
                </a:solidFill>
              </a:rPr>
              <a:t>Schramm</a:t>
            </a:r>
            <a:r>
              <a:rPr lang="de-DE" baseline="30000" dirty="0" smtClean="0">
                <a:solidFill>
                  <a:srgbClr val="FFFF00"/>
                </a:solidFill>
              </a:rPr>
              <a:t>1,2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>
                <a:solidFill>
                  <a:srgbClr val="FFFF00"/>
                </a:solidFill>
              </a:rPr>
              <a:t>K. Zeil</a:t>
            </a:r>
            <a:r>
              <a:rPr lang="de-DE" baseline="30000" dirty="0">
                <a:solidFill>
                  <a:srgbClr val="FFFF00"/>
                </a:solidFill>
              </a:rPr>
              <a:t>1</a:t>
            </a:r>
            <a:endParaRPr lang="de-DE" dirty="0">
              <a:solidFill>
                <a:srgbClr val="FFFF00"/>
              </a:solidFill>
            </a:endParaRPr>
          </a:p>
          <a:p>
            <a:endParaRPr lang="de-DE" baseline="30000" dirty="0" smtClean="0">
              <a:solidFill>
                <a:srgbClr val="FFFF00"/>
              </a:solidFill>
            </a:endParaRPr>
          </a:p>
          <a:p>
            <a:r>
              <a:rPr lang="de-DE" sz="1100" dirty="0">
                <a:solidFill>
                  <a:srgbClr val="FFFF00"/>
                </a:solidFill>
              </a:rPr>
              <a:t>(1) Helmholtz-Zentrum Dresden-Rossendorf e.V. (HZDR), Institut für Strahlenphysik, </a:t>
            </a:r>
            <a:r>
              <a:rPr lang="de-DE" sz="1100" dirty="0" err="1">
                <a:solidFill>
                  <a:srgbClr val="FFFF00"/>
                </a:solidFill>
              </a:rPr>
              <a:t>Bautzner</a:t>
            </a:r>
            <a:r>
              <a:rPr lang="de-DE" sz="1100" dirty="0">
                <a:solidFill>
                  <a:srgbClr val="FFFF00"/>
                </a:solidFill>
              </a:rPr>
              <a:t> Landstraße 400, 01328 Dresden, Germany</a:t>
            </a:r>
          </a:p>
          <a:p>
            <a:r>
              <a:rPr lang="de-DE" sz="1100" dirty="0">
                <a:solidFill>
                  <a:srgbClr val="FFFF00"/>
                </a:solidFill>
              </a:rPr>
              <a:t>(2) Technische Universität Dresden, 01069 Dresden, </a:t>
            </a:r>
            <a:r>
              <a:rPr lang="de-DE" sz="1100" dirty="0" smtClean="0">
                <a:solidFill>
                  <a:srgbClr val="FFFF00"/>
                </a:solidFill>
              </a:rPr>
              <a:t>Germany</a:t>
            </a:r>
            <a:endParaRPr lang="de-DE" sz="1100" dirty="0">
              <a:solidFill>
                <a:srgbClr val="FFFF00"/>
              </a:solidFill>
            </a:endParaRPr>
          </a:p>
          <a:p>
            <a:r>
              <a:rPr lang="de-DE" sz="1100" dirty="0" smtClean="0">
                <a:solidFill>
                  <a:srgbClr val="FFFF00"/>
                </a:solidFill>
              </a:rPr>
              <a:t>(3) </a:t>
            </a:r>
            <a:r>
              <a:rPr lang="de-DE" sz="1100" dirty="0">
                <a:solidFill>
                  <a:srgbClr val="FFFF00"/>
                </a:solidFill>
              </a:rPr>
              <a:t>European XFEL GmbH, Holzkoppel 4, 22869 </a:t>
            </a:r>
            <a:r>
              <a:rPr lang="de-DE" sz="1100" dirty="0" err="1">
                <a:solidFill>
                  <a:srgbClr val="FFFF00"/>
                </a:solidFill>
              </a:rPr>
              <a:t>Schenefeld</a:t>
            </a:r>
            <a:r>
              <a:rPr lang="de-DE" sz="1100" dirty="0">
                <a:solidFill>
                  <a:srgbClr val="FFFF00"/>
                </a:solidFill>
              </a:rPr>
              <a:t>, Germany</a:t>
            </a:r>
          </a:p>
          <a:p>
            <a:r>
              <a:rPr lang="de-DE" sz="1100" dirty="0" smtClean="0">
                <a:solidFill>
                  <a:srgbClr val="FFFF00"/>
                </a:solidFill>
              </a:rPr>
              <a:t>(</a:t>
            </a:r>
            <a:r>
              <a:rPr lang="de-DE" sz="1100" dirty="0">
                <a:solidFill>
                  <a:srgbClr val="FFFF00"/>
                </a:solidFill>
              </a:rPr>
              <a:t>4</a:t>
            </a:r>
            <a:r>
              <a:rPr lang="de-DE" sz="1100" dirty="0" smtClean="0">
                <a:solidFill>
                  <a:srgbClr val="FFFF00"/>
                </a:solidFill>
              </a:rPr>
              <a:t>) Stanford Linear </a:t>
            </a:r>
            <a:r>
              <a:rPr lang="de-DE" sz="1100" dirty="0" err="1" smtClean="0">
                <a:solidFill>
                  <a:srgbClr val="FFFF00"/>
                </a:solidFill>
              </a:rPr>
              <a:t>Accelerator</a:t>
            </a:r>
            <a:r>
              <a:rPr lang="de-DE" sz="1100" dirty="0" smtClean="0">
                <a:solidFill>
                  <a:srgbClr val="FFFF00"/>
                </a:solidFill>
              </a:rPr>
              <a:t> Center (SLAC), </a:t>
            </a:r>
            <a:r>
              <a:rPr lang="en-US" sz="1100" dirty="0">
                <a:solidFill>
                  <a:srgbClr val="FFFF00"/>
                </a:solidFill>
              </a:rPr>
              <a:t>2575 Sand Hill Road, Menlo Park, </a:t>
            </a:r>
            <a:r>
              <a:rPr lang="en-US" sz="1100" dirty="0" smtClean="0">
                <a:solidFill>
                  <a:srgbClr val="FFFF00"/>
                </a:solidFill>
              </a:rPr>
              <a:t>CA, 94025, USA</a:t>
            </a:r>
            <a:r>
              <a:rPr lang="de-DE" dirty="0" smtClean="0">
                <a:solidFill>
                  <a:srgbClr val="FFFF00"/>
                </a:solidFill>
              </a:rPr>
              <a:t/>
            </a:r>
            <a:br>
              <a:rPr lang="de-DE" dirty="0" smtClean="0">
                <a:solidFill>
                  <a:srgbClr val="FFFF00"/>
                </a:solidFill>
              </a:rPr>
            </a:br>
            <a:endParaRPr lang="de-DE" dirty="0" smtClean="0">
              <a:solidFill>
                <a:srgbClr val="FFFF00"/>
              </a:solidFill>
            </a:endParaRPr>
          </a:p>
          <a:p>
            <a:endParaRPr lang="de-DE" sz="2000" b="1" dirty="0" smtClean="0">
              <a:solidFill>
                <a:srgbClr val="FFFF00"/>
              </a:solidFill>
            </a:endParaRPr>
          </a:p>
          <a:p>
            <a:endParaRPr lang="de-DE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Laser-Plasma Accelerators Workshop (LPAW)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14.04.2025, Ischia, Italy</a:t>
            </a:r>
            <a:endParaRPr lang="de-DE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36" y="4229465"/>
            <a:ext cx="1091077" cy="10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C60FD1A8-FFD6-44EE-887D-23A20E127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42" y="5741081"/>
            <a:ext cx="1737971" cy="5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5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Comparison to Formvar foils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8652" y="1591814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Comparison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thin</a:t>
            </a:r>
            <a:r>
              <a:rPr lang="de-DE" b="1" dirty="0" smtClean="0"/>
              <a:t> </a:t>
            </a:r>
            <a:r>
              <a:rPr lang="de-DE" b="1" dirty="0" err="1" smtClean="0"/>
              <a:t>formvar</a:t>
            </a:r>
            <a:r>
              <a:rPr lang="de-DE" b="1" dirty="0" smtClean="0"/>
              <a:t> </a:t>
            </a:r>
            <a:r>
              <a:rPr lang="de-DE" b="1" dirty="0" err="1" smtClean="0"/>
              <a:t>foils</a:t>
            </a:r>
            <a:r>
              <a:rPr lang="de-DE" b="1" dirty="0" smtClean="0"/>
              <a:t> </a:t>
            </a:r>
            <a:r>
              <a:rPr lang="de-DE" b="1" dirty="0" err="1" smtClean="0"/>
              <a:t>under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same </a:t>
            </a:r>
            <a:r>
              <a:rPr lang="de-DE" b="1" dirty="0" err="1" smtClean="0"/>
              <a:t>conditions</a:t>
            </a:r>
            <a:endParaRPr lang="de-DE" b="1" dirty="0" smtClean="0"/>
          </a:p>
          <a:p>
            <a:r>
              <a:rPr lang="de-DE" dirty="0" smtClean="0"/>
              <a:t>Best </a:t>
            </a:r>
            <a:r>
              <a:rPr lang="de-DE" dirty="0" err="1" smtClean="0"/>
              <a:t>shots</a:t>
            </a:r>
            <a:r>
              <a:rPr lang="de-DE" dirty="0" smtClean="0"/>
              <a:t> per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63026" y="5587897"/>
            <a:ext cx="5617855" cy="64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Higher </a:t>
            </a:r>
            <a:r>
              <a:rPr lang="de-DE" dirty="0" err="1" smtClean="0"/>
              <a:t>energies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Formvar </a:t>
            </a:r>
            <a:r>
              <a:rPr lang="de-DE" dirty="0" err="1" smtClean="0"/>
              <a:t>foils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very</a:t>
            </a:r>
            <a:r>
              <a:rPr lang="de-DE" dirty="0" smtClean="0">
                <a:sym typeface="Wingdings" panose="05000000000000000000" pitchFamily="2" charset="2"/>
              </a:rPr>
              <a:t> high </a:t>
            </a:r>
            <a:r>
              <a:rPr lang="de-DE" dirty="0" err="1" smtClean="0">
                <a:sym typeface="Wingdings" panose="05000000000000000000" pitchFamily="2" charset="2"/>
              </a:rPr>
              <a:t>conversion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efficiency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384107" y="5587894"/>
            <a:ext cx="546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Further </a:t>
            </a:r>
            <a:r>
              <a:rPr lang="de-DE" dirty="0" err="1" smtClean="0"/>
              <a:t>evaluations</a:t>
            </a:r>
            <a:r>
              <a:rPr lang="de-DE" dirty="0" smtClean="0"/>
              <a:t> </a:t>
            </a:r>
            <a:r>
              <a:rPr lang="de-DE" dirty="0" err="1" smtClean="0"/>
              <a:t>pending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transmitted</a:t>
            </a:r>
            <a:r>
              <a:rPr lang="de-DE" dirty="0" smtClean="0"/>
              <a:t> light, angular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, …)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899172" y="467177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Experiments </a:t>
            </a:r>
            <a:r>
              <a:rPr lang="de-DE" b="1" dirty="0" err="1" smtClean="0"/>
              <a:t>two</a:t>
            </a:r>
            <a:r>
              <a:rPr lang="de-DE" b="1" dirty="0" smtClean="0"/>
              <a:t> </a:t>
            </a:r>
            <a:r>
              <a:rPr lang="de-DE" b="1" dirty="0" err="1" smtClean="0"/>
              <a:t>weeks</a:t>
            </a:r>
            <a:r>
              <a:rPr lang="de-DE" b="1" dirty="0" smtClean="0"/>
              <a:t> </a:t>
            </a:r>
            <a:r>
              <a:rPr lang="de-DE" b="1" dirty="0" err="1" smtClean="0"/>
              <a:t>ago</a:t>
            </a:r>
            <a:r>
              <a:rPr lang="de-DE" b="1" dirty="0" smtClean="0"/>
              <a:t>!</a:t>
            </a:r>
          </a:p>
          <a:p>
            <a:pPr algn="ctr"/>
            <a:r>
              <a:rPr lang="de-DE" b="1" dirty="0" err="1" smtClean="0"/>
              <a:t>Preliminary</a:t>
            </a:r>
            <a:r>
              <a:rPr lang="de-DE" b="1" dirty="0" smtClean="0"/>
              <a:t> </a:t>
            </a:r>
            <a:r>
              <a:rPr lang="de-DE" b="1" dirty="0" err="1" smtClean="0"/>
              <a:t>results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7624042" y="1585235"/>
            <a:ext cx="440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Areal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500nm solid hydrogen </a:t>
            </a:r>
            <a:r>
              <a:rPr lang="de-DE" dirty="0" err="1" smtClean="0"/>
              <a:t>corresponds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/>
              <a:t> </a:t>
            </a:r>
            <a:r>
              <a:rPr lang="de-DE" dirty="0" smtClean="0"/>
              <a:t>65 </a:t>
            </a:r>
            <a:r>
              <a:rPr lang="de-DE" dirty="0" err="1" smtClean="0"/>
              <a:t>nm</a:t>
            </a:r>
            <a:r>
              <a:rPr lang="de-DE" dirty="0" smtClean="0"/>
              <a:t> Formvar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367687" y="2550607"/>
            <a:ext cx="4069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on </a:t>
            </a:r>
            <a:r>
              <a:rPr lang="de-DE" b="1" dirty="0" err="1" smtClean="0"/>
              <a:t>target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7524421" y="2550604"/>
            <a:ext cx="4069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2.7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on </a:t>
            </a:r>
            <a:r>
              <a:rPr lang="de-DE" b="1" dirty="0" err="1" smtClean="0"/>
              <a:t>target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103463" y="3657092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6917" y="3686043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0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81000" y="498475"/>
            <a:ext cx="10515600" cy="1325563"/>
          </a:xfrm>
        </p:spPr>
        <p:txBody>
          <a:bodyPr/>
          <a:lstStyle/>
          <a:p>
            <a:pPr algn="l"/>
            <a:r>
              <a:rPr lang="de-DE" sz="4400" b="1" dirty="0" err="1" smtClean="0">
                <a:solidFill>
                  <a:srgbClr val="00589E"/>
                </a:solidFill>
              </a:rPr>
              <a:t>Thank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you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for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your</a:t>
            </a:r>
            <a:r>
              <a:rPr lang="de-DE" sz="4400" b="1" dirty="0" smtClean="0">
                <a:solidFill>
                  <a:srgbClr val="00589E"/>
                </a:solidFill>
              </a:rPr>
              <a:t> </a:t>
            </a:r>
            <a:r>
              <a:rPr lang="de-DE" sz="4400" b="1" dirty="0" err="1" smtClean="0">
                <a:solidFill>
                  <a:srgbClr val="00589E"/>
                </a:solidFill>
              </a:rPr>
              <a:t>attention</a:t>
            </a:r>
            <a:endParaRPr lang="de-DE" sz="4400" b="1" dirty="0">
              <a:solidFill>
                <a:srgbClr val="00589E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36" y="4229465"/>
            <a:ext cx="1091077" cy="10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C60FD1A8-FFD6-44EE-887D-23A20E127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42" y="5741081"/>
            <a:ext cx="1737971" cy="51457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80999" y="2479891"/>
            <a:ext cx="105618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HZDR: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Martin </a:t>
            </a:r>
            <a:r>
              <a:rPr lang="de-DE" dirty="0" err="1" smtClean="0">
                <a:solidFill>
                  <a:srgbClr val="FFFF00"/>
                </a:solidFill>
              </a:rPr>
              <a:t>Rehwald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>
                <a:solidFill>
                  <a:srgbClr val="FFFF00"/>
                </a:solidFill>
              </a:rPr>
              <a:t>Constantin Bernert, </a:t>
            </a:r>
            <a:r>
              <a:rPr lang="de-DE" dirty="0" smtClean="0">
                <a:solidFill>
                  <a:srgbClr val="FFFF00"/>
                </a:solidFill>
              </a:rPr>
              <a:t>Maximilian Müller, Thomas Streil, Joshua </a:t>
            </a:r>
            <a:r>
              <a:rPr lang="de-DE" dirty="0" err="1" smtClean="0">
                <a:solidFill>
                  <a:srgbClr val="FFFF00"/>
                </a:solidFill>
              </a:rPr>
              <a:t>Schilz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>
                <a:solidFill>
                  <a:srgbClr val="FFFF00"/>
                </a:solidFill>
              </a:rPr>
              <a:t>Milenko </a:t>
            </a:r>
            <a:r>
              <a:rPr lang="de-DE" dirty="0" err="1">
                <a:solidFill>
                  <a:srgbClr val="FFFF00"/>
                </a:solidFill>
              </a:rPr>
              <a:t>Vescovi</a:t>
            </a:r>
            <a:r>
              <a:rPr lang="de-DE" dirty="0">
                <a:solidFill>
                  <a:srgbClr val="FFFF00"/>
                </a:solidFill>
              </a:rPr>
              <a:t>, Tim </a:t>
            </a:r>
            <a:r>
              <a:rPr lang="de-DE" dirty="0" smtClean="0">
                <a:solidFill>
                  <a:srgbClr val="FFFF00"/>
                </a:solidFill>
              </a:rPr>
              <a:t>Ziegler, Marvin E.P. </a:t>
            </a:r>
            <a:r>
              <a:rPr lang="de-DE" dirty="0" err="1" smtClean="0">
                <a:solidFill>
                  <a:srgbClr val="FFFF00"/>
                </a:solidFill>
              </a:rPr>
              <a:t>Umlandt</a:t>
            </a:r>
            <a:r>
              <a:rPr lang="de-DE" dirty="0" smtClean="0">
                <a:solidFill>
                  <a:srgbClr val="FFFF00"/>
                </a:solidFill>
              </a:rPr>
              <a:t>, Hans-Peter </a:t>
            </a:r>
            <a:r>
              <a:rPr lang="de-DE" dirty="0" err="1" smtClean="0">
                <a:solidFill>
                  <a:srgbClr val="FFFF00"/>
                </a:solidFill>
              </a:rPr>
              <a:t>Schlenviogt</a:t>
            </a:r>
            <a:r>
              <a:rPr lang="de-DE" dirty="0" smtClean="0">
                <a:solidFill>
                  <a:srgbClr val="FFFF00"/>
                </a:solidFill>
              </a:rPr>
              <a:t>, Josefine </a:t>
            </a:r>
            <a:r>
              <a:rPr lang="de-DE" dirty="0" err="1" smtClean="0">
                <a:solidFill>
                  <a:srgbClr val="FFFF00"/>
                </a:solidFill>
              </a:rPr>
              <a:t>Metzkes-Ng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smtClean="0">
                <a:solidFill>
                  <a:srgbClr val="FFFF00"/>
                </a:solidFill>
              </a:rPr>
              <a:t>Florian </a:t>
            </a:r>
            <a:r>
              <a:rPr lang="de-DE" dirty="0">
                <a:solidFill>
                  <a:srgbClr val="FFFF00"/>
                </a:solidFill>
              </a:rPr>
              <a:t>Kroll, </a:t>
            </a:r>
            <a:r>
              <a:rPr lang="de-DE" dirty="0" smtClean="0">
                <a:solidFill>
                  <a:srgbClr val="FFFF00"/>
                </a:solidFill>
              </a:rPr>
              <a:t>Radka </a:t>
            </a:r>
            <a:r>
              <a:rPr lang="de-DE" dirty="0" err="1" smtClean="0">
                <a:solidFill>
                  <a:srgbClr val="FFFF00"/>
                </a:solidFill>
              </a:rPr>
              <a:t>Stefanikova</a:t>
            </a:r>
            <a:r>
              <a:rPr lang="de-DE" dirty="0" smtClean="0">
                <a:solidFill>
                  <a:srgbClr val="FFFF00"/>
                </a:solidFill>
              </a:rPr>
              <a:t>, Thomas Kluge, </a:t>
            </a:r>
            <a:r>
              <a:rPr lang="de-DE" dirty="0" err="1" smtClean="0">
                <a:solidFill>
                  <a:srgbClr val="FFFF00"/>
                </a:solidFill>
              </a:rPr>
              <a:t>Paweł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Ordyna</a:t>
            </a:r>
            <a:r>
              <a:rPr lang="de-DE" dirty="0" smtClean="0">
                <a:solidFill>
                  <a:srgbClr val="FFFF00"/>
                </a:solidFill>
              </a:rPr>
              <a:t>, Thomas </a:t>
            </a:r>
            <a:r>
              <a:rPr lang="de-DE" dirty="0" err="1" smtClean="0">
                <a:solidFill>
                  <a:srgbClr val="FFFF00"/>
                </a:solidFill>
              </a:rPr>
              <a:t>Cowan</a:t>
            </a:r>
            <a:r>
              <a:rPr lang="de-DE" dirty="0">
                <a:solidFill>
                  <a:srgbClr val="FFFF00"/>
                </a:solidFill>
              </a:rPr>
              <a:t>, Ulrich </a:t>
            </a:r>
            <a:r>
              <a:rPr lang="de-DE" dirty="0" smtClean="0">
                <a:solidFill>
                  <a:srgbClr val="FFFF00"/>
                </a:solidFill>
              </a:rPr>
              <a:t>Schramm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Karl </a:t>
            </a:r>
            <a:r>
              <a:rPr lang="de-DE" dirty="0" err="1" smtClean="0">
                <a:solidFill>
                  <a:srgbClr val="FFFF00"/>
                </a:solidFill>
              </a:rPr>
              <a:t>Zeil</a:t>
            </a:r>
            <a:endParaRPr lang="de-DE" dirty="0" smtClean="0">
              <a:solidFill>
                <a:srgbClr val="FFFF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René </a:t>
            </a:r>
            <a:r>
              <a:rPr lang="de-DE" dirty="0">
                <a:solidFill>
                  <a:srgbClr val="FFFF00"/>
                </a:solidFill>
              </a:rPr>
              <a:t>Gebhardt, Uwe Helbig, Thomas Püschel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>
                <a:solidFill>
                  <a:srgbClr val="FFFF00"/>
                </a:solidFill>
              </a:rPr>
              <a:t>Stefan </a:t>
            </a:r>
            <a:r>
              <a:rPr lang="de-DE" dirty="0" smtClean="0">
                <a:solidFill>
                  <a:srgbClr val="FFFF00"/>
                </a:solidFill>
              </a:rPr>
              <a:t>Bock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Christoph </a:t>
            </a:r>
            <a:r>
              <a:rPr lang="de-DE" dirty="0">
                <a:solidFill>
                  <a:srgbClr val="FFFF00"/>
                </a:solidFill>
              </a:rPr>
              <a:t>Eisenmann, Simon </a:t>
            </a:r>
            <a:r>
              <a:rPr lang="de-DE" dirty="0" smtClean="0">
                <a:solidFill>
                  <a:srgbClr val="FFFF00"/>
                </a:solidFill>
              </a:rPr>
              <a:t>Grams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0999" y="4674605"/>
            <a:ext cx="4991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00"/>
                </a:solidFill>
              </a:rPr>
              <a:t>EuXFEL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HED </a:t>
            </a:r>
            <a:r>
              <a:rPr lang="de-DE" dirty="0" err="1" smtClean="0">
                <a:solidFill>
                  <a:srgbClr val="FFFF00"/>
                </a:solidFill>
              </a:rPr>
              <a:t>group</a:t>
            </a:r>
            <a:r>
              <a:rPr lang="de-DE" dirty="0" smtClean="0">
                <a:solidFill>
                  <a:srgbClr val="FFFF00"/>
                </a:solidFill>
              </a:rPr>
              <a:t> 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Sebastian </a:t>
            </a:r>
            <a:r>
              <a:rPr lang="de-DE" dirty="0" err="1" smtClean="0">
                <a:solidFill>
                  <a:srgbClr val="FFFF00"/>
                </a:solidFill>
              </a:rPr>
              <a:t>Göde</a:t>
            </a:r>
            <a:r>
              <a:rPr lang="de-DE" dirty="0" smtClean="0">
                <a:solidFill>
                  <a:srgbClr val="FFFF00"/>
                </a:solidFill>
              </a:rPr>
              <a:t>, Fan Yang, Daniel </a:t>
            </a:r>
            <a:r>
              <a:rPr lang="de-DE" dirty="0" err="1" smtClean="0">
                <a:solidFill>
                  <a:srgbClr val="FFFF00"/>
                </a:solidFill>
              </a:rPr>
              <a:t>Loureiro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0999" y="5484325"/>
            <a:ext cx="579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HEDS </a:t>
            </a:r>
            <a:r>
              <a:rPr lang="de-DE" dirty="0" err="1" smtClean="0">
                <a:solidFill>
                  <a:srgbClr val="FFFF00"/>
                </a:solidFill>
              </a:rPr>
              <a:t>group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from</a:t>
            </a:r>
            <a:r>
              <a:rPr lang="de-DE" dirty="0" smtClean="0">
                <a:solidFill>
                  <a:srgbClr val="FFFF00"/>
                </a:solidFill>
              </a:rPr>
              <a:t> SLAC: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FF00"/>
                </a:solidFill>
              </a:rPr>
              <a:t>Maxence Gauthier, Christopher Schönwälder, </a:t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smtClean="0">
                <a:solidFill>
                  <a:srgbClr val="FFFF00"/>
                </a:solidFill>
              </a:rPr>
              <a:t>Chandra Curry, Franziska Treffert, Siegfried </a:t>
            </a:r>
            <a:r>
              <a:rPr lang="de-DE" dirty="0" err="1" smtClean="0">
                <a:solidFill>
                  <a:srgbClr val="FFFF00"/>
                </a:solidFill>
              </a:rPr>
              <a:t>Glenzer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0999" y="193345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thanks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all </a:t>
            </a:r>
            <a:r>
              <a:rPr lang="de-DE" dirty="0" err="1" smtClean="0">
                <a:solidFill>
                  <a:srgbClr val="FFFF00"/>
                </a:solidFill>
              </a:rPr>
              <a:t>my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colleagues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collaborators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4654117" y="1424788"/>
            <a:ext cx="2679131" cy="3238484"/>
            <a:chOff x="4541228" y="580113"/>
            <a:chExt cx="2679131" cy="3238484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5233109" y="580113"/>
              <a:ext cx="1424422" cy="1989159"/>
              <a:chOff x="5303556" y="489779"/>
              <a:chExt cx="1424422" cy="1989159"/>
            </a:xfrm>
          </p:grpSpPr>
          <p:grpSp>
            <p:nvGrpSpPr>
              <p:cNvPr id="15" name="Gruppieren 14"/>
              <p:cNvGrpSpPr/>
              <p:nvPr/>
            </p:nvGrpSpPr>
            <p:grpSpPr>
              <a:xfrm>
                <a:off x="5303556" y="1700808"/>
                <a:ext cx="980155" cy="778130"/>
                <a:chOff x="9007985" y="2798924"/>
                <a:chExt cx="980155" cy="778130"/>
              </a:xfrm>
            </p:grpSpPr>
            <p:grpSp>
              <p:nvGrpSpPr>
                <p:cNvPr id="17" name="Gruppieren 16"/>
                <p:cNvGrpSpPr/>
                <p:nvPr/>
              </p:nvGrpSpPr>
              <p:grpSpPr>
                <a:xfrm>
                  <a:off x="9007985" y="2798924"/>
                  <a:ext cx="922205" cy="757990"/>
                  <a:chOff x="8517089" y="2777252"/>
                  <a:chExt cx="922205" cy="757990"/>
                </a:xfrm>
              </p:grpSpPr>
              <p:sp>
                <p:nvSpPr>
                  <p:cNvPr id="19" name="Oval 15"/>
                  <p:cNvSpPr/>
                  <p:nvPr/>
                </p:nvSpPr>
                <p:spPr bwMode="auto">
                  <a:xfrm rot="1060162">
                    <a:off x="8517089" y="2777252"/>
                    <a:ext cx="757990" cy="75799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0000"/>
                      </a:gs>
                      <a:gs pos="100000">
                        <a:srgbClr val="FF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softEdge rad="127000"/>
                  </a:effectLst>
                  <a:scene3d>
                    <a:camera prst="isometricOffAxis2Right">
                      <a:rot lat="1800000" lon="17759998" rev="0"/>
                    </a:camera>
                    <a:lightRig rig="threePt" dir="t"/>
                  </a:scene3d>
                  <a:sp3d prstMaterial="matte">
                    <a:bevelT w="241300" h="1143000" prst="angle"/>
                  </a:sp3d>
                </p:spPr>
                <p:txBody>
      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" name="Rechteck 29"/>
                  <p:cNvSpPr/>
                  <p:nvPr/>
                </p:nvSpPr>
                <p:spPr>
                  <a:xfrm rot="1720818">
                    <a:off x="8730430" y="3195685"/>
                    <a:ext cx="708864" cy="259200"/>
                  </a:xfrm>
                  <a:custGeom>
                    <a:avLst/>
                    <a:gdLst>
                      <a:gd name="connsiteX0" fmla="*/ 0 w 1080120"/>
                      <a:gd name="connsiteY0" fmla="*/ 0 h 182576"/>
                      <a:gd name="connsiteX1" fmla="*/ 1080120 w 1080120"/>
                      <a:gd name="connsiteY1" fmla="*/ 0 h 182576"/>
                      <a:gd name="connsiteX2" fmla="*/ 1080120 w 1080120"/>
                      <a:gd name="connsiteY2" fmla="*/ 182576 h 182576"/>
                      <a:gd name="connsiteX3" fmla="*/ 0 w 1080120"/>
                      <a:gd name="connsiteY3" fmla="*/ 182576 h 182576"/>
                      <a:gd name="connsiteX4" fmla="*/ 0 w 1080120"/>
                      <a:gd name="connsiteY4" fmla="*/ 0 h 182576"/>
                      <a:gd name="connsiteX0" fmla="*/ 0 w 1080120"/>
                      <a:gd name="connsiteY0" fmla="*/ 0 h 182576"/>
                      <a:gd name="connsiteX1" fmla="*/ 302028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02028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8060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9965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9965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5888 h 188464"/>
                      <a:gd name="connsiteX1" fmla="*/ 399659 w 1080120"/>
                      <a:gd name="connsiteY1" fmla="*/ 60332 h 188464"/>
                      <a:gd name="connsiteX2" fmla="*/ 725891 w 1080120"/>
                      <a:gd name="connsiteY2" fmla="*/ 55570 h 188464"/>
                      <a:gd name="connsiteX3" fmla="*/ 1080120 w 1080120"/>
                      <a:gd name="connsiteY3" fmla="*/ 5888 h 188464"/>
                      <a:gd name="connsiteX4" fmla="*/ 1080120 w 1080120"/>
                      <a:gd name="connsiteY4" fmla="*/ 188464 h 188464"/>
                      <a:gd name="connsiteX5" fmla="*/ 0 w 1080120"/>
                      <a:gd name="connsiteY5" fmla="*/ 188464 h 188464"/>
                      <a:gd name="connsiteX6" fmla="*/ 0 w 1080120"/>
                      <a:gd name="connsiteY6" fmla="*/ 5888 h 188464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0 w 1080120"/>
                      <a:gd name="connsiteY5" fmla="*/ 188170 h 188170"/>
                      <a:gd name="connsiteX6" fmla="*/ 0 w 1080120"/>
                      <a:gd name="connsiteY6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0 w 1080120"/>
                      <a:gd name="connsiteY5" fmla="*/ 188170 h 188170"/>
                      <a:gd name="connsiteX6" fmla="*/ 0 w 1080120"/>
                      <a:gd name="connsiteY6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391426 w 1080120"/>
                      <a:gd name="connsiteY5" fmla="*/ 134633 h 188170"/>
                      <a:gd name="connsiteX6" fmla="*/ 0 w 1080120"/>
                      <a:gd name="connsiteY6" fmla="*/ 188170 h 188170"/>
                      <a:gd name="connsiteX7" fmla="*/ 0 w 1080120"/>
                      <a:gd name="connsiteY7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391426 w 1080120"/>
                      <a:gd name="connsiteY5" fmla="*/ 134633 h 188170"/>
                      <a:gd name="connsiteX6" fmla="*/ 0 w 1080120"/>
                      <a:gd name="connsiteY6" fmla="*/ 188170 h 188170"/>
                      <a:gd name="connsiteX7" fmla="*/ 0 w 1080120"/>
                      <a:gd name="connsiteY7" fmla="*/ 5594 h 188170"/>
                      <a:gd name="connsiteX0" fmla="*/ 0 w 1080120"/>
                      <a:gd name="connsiteY0" fmla="*/ 5594 h 194829"/>
                      <a:gd name="connsiteX1" fmla="*/ 399659 w 1080120"/>
                      <a:gd name="connsiteY1" fmla="*/ 60038 h 194829"/>
                      <a:gd name="connsiteX2" fmla="*/ 725891 w 1080120"/>
                      <a:gd name="connsiteY2" fmla="*/ 55276 h 194829"/>
                      <a:gd name="connsiteX3" fmla="*/ 1080120 w 1080120"/>
                      <a:gd name="connsiteY3" fmla="*/ 5594 h 194829"/>
                      <a:gd name="connsiteX4" fmla="*/ 1080120 w 1080120"/>
                      <a:gd name="connsiteY4" fmla="*/ 188170 h 194829"/>
                      <a:gd name="connsiteX5" fmla="*/ 724194 w 1080120"/>
                      <a:gd name="connsiteY5" fmla="*/ 144429 h 194829"/>
                      <a:gd name="connsiteX6" fmla="*/ 391426 w 1080120"/>
                      <a:gd name="connsiteY6" fmla="*/ 134633 h 194829"/>
                      <a:gd name="connsiteX7" fmla="*/ 0 w 1080120"/>
                      <a:gd name="connsiteY7" fmla="*/ 188170 h 194829"/>
                      <a:gd name="connsiteX8" fmla="*/ 0 w 1080120"/>
                      <a:gd name="connsiteY8" fmla="*/ 5594 h 194829"/>
                      <a:gd name="connsiteX0" fmla="*/ 0 w 1080120"/>
                      <a:gd name="connsiteY0" fmla="*/ 5594 h 194472"/>
                      <a:gd name="connsiteX1" fmla="*/ 399659 w 1080120"/>
                      <a:gd name="connsiteY1" fmla="*/ 60038 h 194472"/>
                      <a:gd name="connsiteX2" fmla="*/ 725891 w 1080120"/>
                      <a:gd name="connsiteY2" fmla="*/ 55276 h 194472"/>
                      <a:gd name="connsiteX3" fmla="*/ 1080120 w 1080120"/>
                      <a:gd name="connsiteY3" fmla="*/ 5594 h 194472"/>
                      <a:gd name="connsiteX4" fmla="*/ 1080120 w 1080120"/>
                      <a:gd name="connsiteY4" fmla="*/ 188170 h 194472"/>
                      <a:gd name="connsiteX5" fmla="*/ 724194 w 1080120"/>
                      <a:gd name="connsiteY5" fmla="*/ 144429 h 194472"/>
                      <a:gd name="connsiteX6" fmla="*/ 391426 w 1080120"/>
                      <a:gd name="connsiteY6" fmla="*/ 134633 h 194472"/>
                      <a:gd name="connsiteX7" fmla="*/ 0 w 1080120"/>
                      <a:gd name="connsiteY7" fmla="*/ 188170 h 194472"/>
                      <a:gd name="connsiteX8" fmla="*/ 0 w 1080120"/>
                      <a:gd name="connsiteY8" fmla="*/ 5594 h 194472"/>
                      <a:gd name="connsiteX0" fmla="*/ 0 w 1080120"/>
                      <a:gd name="connsiteY0" fmla="*/ 5594 h 194023"/>
                      <a:gd name="connsiteX1" fmla="*/ 399659 w 1080120"/>
                      <a:gd name="connsiteY1" fmla="*/ 60038 h 194023"/>
                      <a:gd name="connsiteX2" fmla="*/ 725891 w 1080120"/>
                      <a:gd name="connsiteY2" fmla="*/ 55276 h 194023"/>
                      <a:gd name="connsiteX3" fmla="*/ 1080120 w 1080120"/>
                      <a:gd name="connsiteY3" fmla="*/ 5594 h 194023"/>
                      <a:gd name="connsiteX4" fmla="*/ 1080120 w 1080120"/>
                      <a:gd name="connsiteY4" fmla="*/ 188170 h 194023"/>
                      <a:gd name="connsiteX5" fmla="*/ 724194 w 1080120"/>
                      <a:gd name="connsiteY5" fmla="*/ 137898 h 194023"/>
                      <a:gd name="connsiteX6" fmla="*/ 391426 w 1080120"/>
                      <a:gd name="connsiteY6" fmla="*/ 134633 h 194023"/>
                      <a:gd name="connsiteX7" fmla="*/ 0 w 1080120"/>
                      <a:gd name="connsiteY7" fmla="*/ 188170 h 194023"/>
                      <a:gd name="connsiteX8" fmla="*/ 0 w 1080120"/>
                      <a:gd name="connsiteY8" fmla="*/ 5594 h 194023"/>
                      <a:gd name="connsiteX0" fmla="*/ 0 w 1080120"/>
                      <a:gd name="connsiteY0" fmla="*/ 5594 h 193921"/>
                      <a:gd name="connsiteX1" fmla="*/ 399659 w 1080120"/>
                      <a:gd name="connsiteY1" fmla="*/ 60038 h 193921"/>
                      <a:gd name="connsiteX2" fmla="*/ 725891 w 1080120"/>
                      <a:gd name="connsiteY2" fmla="*/ 55276 h 193921"/>
                      <a:gd name="connsiteX3" fmla="*/ 1080120 w 1080120"/>
                      <a:gd name="connsiteY3" fmla="*/ 5594 h 193921"/>
                      <a:gd name="connsiteX4" fmla="*/ 1080120 w 1080120"/>
                      <a:gd name="connsiteY4" fmla="*/ 188170 h 193921"/>
                      <a:gd name="connsiteX5" fmla="*/ 724194 w 1080120"/>
                      <a:gd name="connsiteY5" fmla="*/ 136265 h 193921"/>
                      <a:gd name="connsiteX6" fmla="*/ 391426 w 1080120"/>
                      <a:gd name="connsiteY6" fmla="*/ 134633 h 193921"/>
                      <a:gd name="connsiteX7" fmla="*/ 0 w 1080120"/>
                      <a:gd name="connsiteY7" fmla="*/ 188170 h 193921"/>
                      <a:gd name="connsiteX8" fmla="*/ 0 w 1080120"/>
                      <a:gd name="connsiteY8" fmla="*/ 5594 h 193921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0 h 188327"/>
                      <a:gd name="connsiteX1" fmla="*/ 390134 w 1080120"/>
                      <a:gd name="connsiteY1" fmla="*/ 54444 h 188327"/>
                      <a:gd name="connsiteX2" fmla="*/ 721128 w 1080120"/>
                      <a:gd name="connsiteY2" fmla="*/ 54580 h 188327"/>
                      <a:gd name="connsiteX3" fmla="*/ 1080120 w 1080120"/>
                      <a:gd name="connsiteY3" fmla="*/ 0 h 188327"/>
                      <a:gd name="connsiteX4" fmla="*/ 1080120 w 1080120"/>
                      <a:gd name="connsiteY4" fmla="*/ 182576 h 188327"/>
                      <a:gd name="connsiteX5" fmla="*/ 724194 w 1080120"/>
                      <a:gd name="connsiteY5" fmla="*/ 130671 h 188327"/>
                      <a:gd name="connsiteX6" fmla="*/ 391426 w 1080120"/>
                      <a:gd name="connsiteY6" fmla="*/ 129039 h 188327"/>
                      <a:gd name="connsiteX7" fmla="*/ 0 w 1080120"/>
                      <a:gd name="connsiteY7" fmla="*/ 182576 h 188327"/>
                      <a:gd name="connsiteX8" fmla="*/ 0 w 1080120"/>
                      <a:gd name="connsiteY8" fmla="*/ 0 h 188327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831009 w 1080120"/>
                      <a:gd name="connsiteY3" fmla="*/ 64097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4577"/>
                      <a:gd name="connsiteX1" fmla="*/ 392516 w 1080120"/>
                      <a:gd name="connsiteY1" fmla="*/ 46279 h 184577"/>
                      <a:gd name="connsiteX2" fmla="*/ 721128 w 1080120"/>
                      <a:gd name="connsiteY2" fmla="*/ 48048 h 184577"/>
                      <a:gd name="connsiteX3" fmla="*/ 1080120 w 1080120"/>
                      <a:gd name="connsiteY3" fmla="*/ 182576 h 184577"/>
                      <a:gd name="connsiteX4" fmla="*/ 724194 w 1080120"/>
                      <a:gd name="connsiteY4" fmla="*/ 130671 h 184577"/>
                      <a:gd name="connsiteX5" fmla="*/ 391426 w 1080120"/>
                      <a:gd name="connsiteY5" fmla="*/ 129039 h 184577"/>
                      <a:gd name="connsiteX6" fmla="*/ 0 w 1080120"/>
                      <a:gd name="connsiteY6" fmla="*/ 182576 h 184577"/>
                      <a:gd name="connsiteX7" fmla="*/ 0 w 1080120"/>
                      <a:gd name="connsiteY7" fmla="*/ 0 h 184577"/>
                      <a:gd name="connsiteX0" fmla="*/ 0 w 764025"/>
                      <a:gd name="connsiteY0" fmla="*/ 0 h 182576"/>
                      <a:gd name="connsiteX1" fmla="*/ 392516 w 764025"/>
                      <a:gd name="connsiteY1" fmla="*/ 46279 h 182576"/>
                      <a:gd name="connsiteX2" fmla="*/ 721128 w 764025"/>
                      <a:gd name="connsiteY2" fmla="*/ 48048 h 182576"/>
                      <a:gd name="connsiteX3" fmla="*/ 724194 w 764025"/>
                      <a:gd name="connsiteY3" fmla="*/ 130671 h 182576"/>
                      <a:gd name="connsiteX4" fmla="*/ 391426 w 764025"/>
                      <a:gd name="connsiteY4" fmla="*/ 129039 h 182576"/>
                      <a:gd name="connsiteX5" fmla="*/ 0 w 764025"/>
                      <a:gd name="connsiteY5" fmla="*/ 182576 h 182576"/>
                      <a:gd name="connsiteX6" fmla="*/ 0 w 764025"/>
                      <a:gd name="connsiteY6" fmla="*/ 0 h 182576"/>
                      <a:gd name="connsiteX0" fmla="*/ 0 w 753791"/>
                      <a:gd name="connsiteY0" fmla="*/ 0 h 182576"/>
                      <a:gd name="connsiteX1" fmla="*/ 392516 w 753791"/>
                      <a:gd name="connsiteY1" fmla="*/ 46279 h 182576"/>
                      <a:gd name="connsiteX2" fmla="*/ 721128 w 753791"/>
                      <a:gd name="connsiteY2" fmla="*/ 48048 h 182576"/>
                      <a:gd name="connsiteX3" fmla="*/ 724194 w 753791"/>
                      <a:gd name="connsiteY3" fmla="*/ 130671 h 182576"/>
                      <a:gd name="connsiteX4" fmla="*/ 391426 w 753791"/>
                      <a:gd name="connsiteY4" fmla="*/ 129039 h 182576"/>
                      <a:gd name="connsiteX5" fmla="*/ 0 w 753791"/>
                      <a:gd name="connsiteY5" fmla="*/ 182576 h 182576"/>
                      <a:gd name="connsiteX6" fmla="*/ 0 w 753791"/>
                      <a:gd name="connsiteY6" fmla="*/ 0 h 182576"/>
                      <a:gd name="connsiteX0" fmla="*/ 0 w 753791"/>
                      <a:gd name="connsiteY0" fmla="*/ 0 h 182576"/>
                      <a:gd name="connsiteX1" fmla="*/ 392516 w 753791"/>
                      <a:gd name="connsiteY1" fmla="*/ 46279 h 182576"/>
                      <a:gd name="connsiteX2" fmla="*/ 721128 w 753791"/>
                      <a:gd name="connsiteY2" fmla="*/ 48048 h 182576"/>
                      <a:gd name="connsiteX3" fmla="*/ 724194 w 753791"/>
                      <a:gd name="connsiteY3" fmla="*/ 130671 h 182576"/>
                      <a:gd name="connsiteX4" fmla="*/ 391426 w 753791"/>
                      <a:gd name="connsiteY4" fmla="*/ 129039 h 182576"/>
                      <a:gd name="connsiteX5" fmla="*/ 0 w 753791"/>
                      <a:gd name="connsiteY5" fmla="*/ 182576 h 182576"/>
                      <a:gd name="connsiteX6" fmla="*/ 0 w 753791"/>
                      <a:gd name="connsiteY6" fmla="*/ 0 h 182576"/>
                      <a:gd name="connsiteX0" fmla="*/ 0 w 746219"/>
                      <a:gd name="connsiteY0" fmla="*/ 0 h 182576"/>
                      <a:gd name="connsiteX1" fmla="*/ 392516 w 746219"/>
                      <a:gd name="connsiteY1" fmla="*/ 46279 h 182576"/>
                      <a:gd name="connsiteX2" fmla="*/ 721128 w 746219"/>
                      <a:gd name="connsiteY2" fmla="*/ 48048 h 182576"/>
                      <a:gd name="connsiteX3" fmla="*/ 724194 w 746219"/>
                      <a:gd name="connsiteY3" fmla="*/ 130671 h 182576"/>
                      <a:gd name="connsiteX4" fmla="*/ 391426 w 746219"/>
                      <a:gd name="connsiteY4" fmla="*/ 129039 h 182576"/>
                      <a:gd name="connsiteX5" fmla="*/ 0 w 746219"/>
                      <a:gd name="connsiteY5" fmla="*/ 182576 h 182576"/>
                      <a:gd name="connsiteX6" fmla="*/ 0 w 746219"/>
                      <a:gd name="connsiteY6" fmla="*/ 0 h 182576"/>
                      <a:gd name="connsiteX0" fmla="*/ 0 w 750390"/>
                      <a:gd name="connsiteY0" fmla="*/ 0 h 182576"/>
                      <a:gd name="connsiteX1" fmla="*/ 392516 w 750390"/>
                      <a:gd name="connsiteY1" fmla="*/ 46279 h 182576"/>
                      <a:gd name="connsiteX2" fmla="*/ 721128 w 750390"/>
                      <a:gd name="connsiteY2" fmla="*/ 48048 h 182576"/>
                      <a:gd name="connsiteX3" fmla="*/ 724194 w 750390"/>
                      <a:gd name="connsiteY3" fmla="*/ 130671 h 182576"/>
                      <a:gd name="connsiteX4" fmla="*/ 391426 w 750390"/>
                      <a:gd name="connsiteY4" fmla="*/ 129039 h 182576"/>
                      <a:gd name="connsiteX5" fmla="*/ 0 w 750390"/>
                      <a:gd name="connsiteY5" fmla="*/ 182576 h 182576"/>
                      <a:gd name="connsiteX6" fmla="*/ 0 w 750390"/>
                      <a:gd name="connsiteY6" fmla="*/ 0 h 182576"/>
                      <a:gd name="connsiteX0" fmla="*/ 0 w 752682"/>
                      <a:gd name="connsiteY0" fmla="*/ 0 h 182576"/>
                      <a:gd name="connsiteX1" fmla="*/ 392516 w 752682"/>
                      <a:gd name="connsiteY1" fmla="*/ 46279 h 182576"/>
                      <a:gd name="connsiteX2" fmla="*/ 721128 w 752682"/>
                      <a:gd name="connsiteY2" fmla="*/ 48048 h 182576"/>
                      <a:gd name="connsiteX3" fmla="*/ 724194 w 752682"/>
                      <a:gd name="connsiteY3" fmla="*/ 130671 h 182576"/>
                      <a:gd name="connsiteX4" fmla="*/ 391426 w 752682"/>
                      <a:gd name="connsiteY4" fmla="*/ 129039 h 182576"/>
                      <a:gd name="connsiteX5" fmla="*/ 0 w 752682"/>
                      <a:gd name="connsiteY5" fmla="*/ 182576 h 182576"/>
                      <a:gd name="connsiteX6" fmla="*/ 0 w 752682"/>
                      <a:gd name="connsiteY6" fmla="*/ 0 h 182576"/>
                      <a:gd name="connsiteX0" fmla="*/ 0 w 732452"/>
                      <a:gd name="connsiteY0" fmla="*/ 0 h 182576"/>
                      <a:gd name="connsiteX1" fmla="*/ 392516 w 732452"/>
                      <a:gd name="connsiteY1" fmla="*/ 46279 h 182576"/>
                      <a:gd name="connsiteX2" fmla="*/ 721128 w 732452"/>
                      <a:gd name="connsiteY2" fmla="*/ 48048 h 182576"/>
                      <a:gd name="connsiteX3" fmla="*/ 724194 w 732452"/>
                      <a:gd name="connsiteY3" fmla="*/ 130671 h 182576"/>
                      <a:gd name="connsiteX4" fmla="*/ 391426 w 732452"/>
                      <a:gd name="connsiteY4" fmla="*/ 129039 h 182576"/>
                      <a:gd name="connsiteX5" fmla="*/ 0 w 732452"/>
                      <a:gd name="connsiteY5" fmla="*/ 182576 h 182576"/>
                      <a:gd name="connsiteX6" fmla="*/ 0 w 732452"/>
                      <a:gd name="connsiteY6" fmla="*/ 0 h 182576"/>
                      <a:gd name="connsiteX0" fmla="*/ 0 w 724197"/>
                      <a:gd name="connsiteY0" fmla="*/ 0 h 182576"/>
                      <a:gd name="connsiteX1" fmla="*/ 392516 w 724197"/>
                      <a:gd name="connsiteY1" fmla="*/ 46279 h 182576"/>
                      <a:gd name="connsiteX2" fmla="*/ 721128 w 724197"/>
                      <a:gd name="connsiteY2" fmla="*/ 48048 h 182576"/>
                      <a:gd name="connsiteX3" fmla="*/ 724194 w 724197"/>
                      <a:gd name="connsiteY3" fmla="*/ 130671 h 182576"/>
                      <a:gd name="connsiteX4" fmla="*/ 391426 w 724197"/>
                      <a:gd name="connsiteY4" fmla="*/ 129039 h 182576"/>
                      <a:gd name="connsiteX5" fmla="*/ 0 w 724197"/>
                      <a:gd name="connsiteY5" fmla="*/ 182576 h 182576"/>
                      <a:gd name="connsiteX6" fmla="*/ 0 w 724197"/>
                      <a:gd name="connsiteY6" fmla="*/ 0 h 182576"/>
                      <a:gd name="connsiteX0" fmla="*/ 0 w 748093"/>
                      <a:gd name="connsiteY0" fmla="*/ 0 h 182576"/>
                      <a:gd name="connsiteX1" fmla="*/ 392516 w 748093"/>
                      <a:gd name="connsiteY1" fmla="*/ 46279 h 182576"/>
                      <a:gd name="connsiteX2" fmla="*/ 721128 w 748093"/>
                      <a:gd name="connsiteY2" fmla="*/ 48048 h 182576"/>
                      <a:gd name="connsiteX3" fmla="*/ 724194 w 748093"/>
                      <a:gd name="connsiteY3" fmla="*/ 130671 h 182576"/>
                      <a:gd name="connsiteX4" fmla="*/ 399959 w 748093"/>
                      <a:gd name="connsiteY4" fmla="*/ 118322 h 182576"/>
                      <a:gd name="connsiteX5" fmla="*/ 0 w 748093"/>
                      <a:gd name="connsiteY5" fmla="*/ 182576 h 182576"/>
                      <a:gd name="connsiteX6" fmla="*/ 0 w 748093"/>
                      <a:gd name="connsiteY6" fmla="*/ 0 h 182576"/>
                      <a:gd name="connsiteX0" fmla="*/ 0 w 763083"/>
                      <a:gd name="connsiteY0" fmla="*/ 0 h 182576"/>
                      <a:gd name="connsiteX1" fmla="*/ 399019 w 763083"/>
                      <a:gd name="connsiteY1" fmla="*/ 40117 h 182576"/>
                      <a:gd name="connsiteX2" fmla="*/ 721128 w 763083"/>
                      <a:gd name="connsiteY2" fmla="*/ 48048 h 182576"/>
                      <a:gd name="connsiteX3" fmla="*/ 724194 w 763083"/>
                      <a:gd name="connsiteY3" fmla="*/ 130671 h 182576"/>
                      <a:gd name="connsiteX4" fmla="*/ 399959 w 763083"/>
                      <a:gd name="connsiteY4" fmla="*/ 118322 h 182576"/>
                      <a:gd name="connsiteX5" fmla="*/ 0 w 763083"/>
                      <a:gd name="connsiteY5" fmla="*/ 182576 h 182576"/>
                      <a:gd name="connsiteX6" fmla="*/ 0 w 763083"/>
                      <a:gd name="connsiteY6" fmla="*/ 0 h 182576"/>
                      <a:gd name="connsiteX0" fmla="*/ 0 w 763774"/>
                      <a:gd name="connsiteY0" fmla="*/ 0 h 182576"/>
                      <a:gd name="connsiteX1" fmla="*/ 399019 w 763774"/>
                      <a:gd name="connsiteY1" fmla="*/ 40117 h 182576"/>
                      <a:gd name="connsiteX2" fmla="*/ 721128 w 763774"/>
                      <a:gd name="connsiteY2" fmla="*/ 48048 h 182576"/>
                      <a:gd name="connsiteX3" fmla="*/ 725379 w 763774"/>
                      <a:gd name="connsiteY3" fmla="*/ 111126 h 182576"/>
                      <a:gd name="connsiteX4" fmla="*/ 399959 w 763774"/>
                      <a:gd name="connsiteY4" fmla="*/ 118322 h 182576"/>
                      <a:gd name="connsiteX5" fmla="*/ 0 w 763774"/>
                      <a:gd name="connsiteY5" fmla="*/ 182576 h 182576"/>
                      <a:gd name="connsiteX6" fmla="*/ 0 w 763774"/>
                      <a:gd name="connsiteY6" fmla="*/ 0 h 182576"/>
                      <a:gd name="connsiteX0" fmla="*/ 0 w 763302"/>
                      <a:gd name="connsiteY0" fmla="*/ 0 h 182576"/>
                      <a:gd name="connsiteX1" fmla="*/ 399019 w 763302"/>
                      <a:gd name="connsiteY1" fmla="*/ 40117 h 182576"/>
                      <a:gd name="connsiteX2" fmla="*/ 721128 w 763302"/>
                      <a:gd name="connsiteY2" fmla="*/ 48048 h 182576"/>
                      <a:gd name="connsiteX3" fmla="*/ 725379 w 763302"/>
                      <a:gd name="connsiteY3" fmla="*/ 111126 h 182576"/>
                      <a:gd name="connsiteX4" fmla="*/ 407305 w 763302"/>
                      <a:gd name="connsiteY4" fmla="*/ 127152 h 182576"/>
                      <a:gd name="connsiteX5" fmla="*/ 0 w 763302"/>
                      <a:gd name="connsiteY5" fmla="*/ 182576 h 182576"/>
                      <a:gd name="connsiteX6" fmla="*/ 0 w 763302"/>
                      <a:gd name="connsiteY6" fmla="*/ 0 h 182576"/>
                      <a:gd name="connsiteX0" fmla="*/ 0 w 750176"/>
                      <a:gd name="connsiteY0" fmla="*/ 0 h 182576"/>
                      <a:gd name="connsiteX1" fmla="*/ 399019 w 750176"/>
                      <a:gd name="connsiteY1" fmla="*/ 40117 h 182576"/>
                      <a:gd name="connsiteX2" fmla="*/ 655270 w 750176"/>
                      <a:gd name="connsiteY2" fmla="*/ 40228 h 182576"/>
                      <a:gd name="connsiteX3" fmla="*/ 721128 w 750176"/>
                      <a:gd name="connsiteY3" fmla="*/ 48048 h 182576"/>
                      <a:gd name="connsiteX4" fmla="*/ 725379 w 750176"/>
                      <a:gd name="connsiteY4" fmla="*/ 111126 h 182576"/>
                      <a:gd name="connsiteX5" fmla="*/ 407305 w 750176"/>
                      <a:gd name="connsiteY5" fmla="*/ 127152 h 182576"/>
                      <a:gd name="connsiteX6" fmla="*/ 0 w 750176"/>
                      <a:gd name="connsiteY6" fmla="*/ 182576 h 182576"/>
                      <a:gd name="connsiteX7" fmla="*/ 0 w 750176"/>
                      <a:gd name="connsiteY7" fmla="*/ 0 h 182576"/>
                      <a:gd name="connsiteX0" fmla="*/ 0 w 748029"/>
                      <a:gd name="connsiteY0" fmla="*/ 0 h 182576"/>
                      <a:gd name="connsiteX1" fmla="*/ 399019 w 748029"/>
                      <a:gd name="connsiteY1" fmla="*/ 40117 h 182576"/>
                      <a:gd name="connsiteX2" fmla="*/ 655270 w 748029"/>
                      <a:gd name="connsiteY2" fmla="*/ 40228 h 182576"/>
                      <a:gd name="connsiteX3" fmla="*/ 721128 w 748029"/>
                      <a:gd name="connsiteY3" fmla="*/ 48048 h 182576"/>
                      <a:gd name="connsiteX4" fmla="*/ 722509 w 748029"/>
                      <a:gd name="connsiteY4" fmla="*/ 100688 h 182576"/>
                      <a:gd name="connsiteX5" fmla="*/ 407305 w 748029"/>
                      <a:gd name="connsiteY5" fmla="*/ 127152 h 182576"/>
                      <a:gd name="connsiteX6" fmla="*/ 0 w 748029"/>
                      <a:gd name="connsiteY6" fmla="*/ 182576 h 182576"/>
                      <a:gd name="connsiteX7" fmla="*/ 0 w 748029"/>
                      <a:gd name="connsiteY7" fmla="*/ 0 h 182576"/>
                      <a:gd name="connsiteX0" fmla="*/ 0 w 761651"/>
                      <a:gd name="connsiteY0" fmla="*/ 0 h 182576"/>
                      <a:gd name="connsiteX1" fmla="*/ 399019 w 761651"/>
                      <a:gd name="connsiteY1" fmla="*/ 40117 h 182576"/>
                      <a:gd name="connsiteX2" fmla="*/ 721128 w 761651"/>
                      <a:gd name="connsiteY2" fmla="*/ 48048 h 182576"/>
                      <a:gd name="connsiteX3" fmla="*/ 722509 w 761651"/>
                      <a:gd name="connsiteY3" fmla="*/ 100688 h 182576"/>
                      <a:gd name="connsiteX4" fmla="*/ 407305 w 761651"/>
                      <a:gd name="connsiteY4" fmla="*/ 127152 h 182576"/>
                      <a:gd name="connsiteX5" fmla="*/ 0 w 761651"/>
                      <a:gd name="connsiteY5" fmla="*/ 182576 h 182576"/>
                      <a:gd name="connsiteX6" fmla="*/ 0 w 761651"/>
                      <a:gd name="connsiteY6" fmla="*/ 0 h 182576"/>
                      <a:gd name="connsiteX0" fmla="*/ 0 w 759497"/>
                      <a:gd name="connsiteY0" fmla="*/ 0 h 182576"/>
                      <a:gd name="connsiteX1" fmla="*/ 399019 w 759497"/>
                      <a:gd name="connsiteY1" fmla="*/ 40117 h 182576"/>
                      <a:gd name="connsiteX2" fmla="*/ 721128 w 759497"/>
                      <a:gd name="connsiteY2" fmla="*/ 48048 h 182576"/>
                      <a:gd name="connsiteX3" fmla="*/ 718625 w 759497"/>
                      <a:gd name="connsiteY3" fmla="*/ 92526 h 182576"/>
                      <a:gd name="connsiteX4" fmla="*/ 407305 w 759497"/>
                      <a:gd name="connsiteY4" fmla="*/ 127152 h 182576"/>
                      <a:gd name="connsiteX5" fmla="*/ 0 w 759497"/>
                      <a:gd name="connsiteY5" fmla="*/ 182576 h 182576"/>
                      <a:gd name="connsiteX6" fmla="*/ 0 w 759497"/>
                      <a:gd name="connsiteY6" fmla="*/ 0 h 182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9497" h="182576">
                        <a:moveTo>
                          <a:pt x="0" y="0"/>
                        </a:moveTo>
                        <a:cubicBezTo>
                          <a:pt x="77657" y="1525"/>
                          <a:pt x="278831" y="32109"/>
                          <a:pt x="399019" y="40117"/>
                        </a:cubicBezTo>
                        <a:cubicBezTo>
                          <a:pt x="519207" y="48125"/>
                          <a:pt x="667860" y="39313"/>
                          <a:pt x="721128" y="48048"/>
                        </a:cubicBezTo>
                        <a:cubicBezTo>
                          <a:pt x="774396" y="56783"/>
                          <a:pt x="770929" y="79342"/>
                          <a:pt x="718625" y="92526"/>
                        </a:cubicBezTo>
                        <a:cubicBezTo>
                          <a:pt x="666321" y="105710"/>
                          <a:pt x="527076" y="112144"/>
                          <a:pt x="407305" y="127152"/>
                        </a:cubicBezTo>
                        <a:cubicBezTo>
                          <a:pt x="287534" y="142160"/>
                          <a:pt x="73324" y="182692"/>
                          <a:pt x="0" y="18257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scene3d>
                    <a:camera prst="perspectiveBelow" fov="0">
                      <a:rot lat="600000" lon="1800000" rev="0"/>
                    </a:camera>
                    <a:lightRig rig="balanced" dir="t">
                      <a:rot lat="0" lon="0" rev="0"/>
                    </a:lightRig>
                  </a:scene3d>
                  <a:sp3d extrusionH="57150" prstMaterial="matte">
                    <a:bevelT w="107950" h="107950"/>
                    <a:bevelB w="107950" h="1143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18" name="Rechteck 17"/>
                <p:cNvSpPr/>
                <p:nvPr/>
              </p:nvSpPr>
              <p:spPr>
                <a:xfrm rot="1800000">
                  <a:off x="9738120" y="3409445"/>
                  <a:ext cx="250020" cy="16760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1000">
                      <a:srgbClr val="FFFFFF">
                        <a:alpha val="94000"/>
                      </a:srgb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6" name="Ellipse 15"/>
              <p:cNvSpPr/>
              <p:nvPr/>
            </p:nvSpPr>
            <p:spPr>
              <a:xfrm>
                <a:off x="5531604" y="489779"/>
                <a:ext cx="1196374" cy="1196374"/>
              </a:xfrm>
              <a:prstGeom prst="ellipse">
                <a:avLst/>
              </a:prstGeom>
              <a:solidFill>
                <a:srgbClr val="3333FF">
                  <a:alpha val="7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Top"/>
                <a:lightRig rig="freezing" dir="t"/>
              </a:scene3d>
              <a:sp3d extrusionH="1905000">
                <a:bevelT w="330200" h="88900"/>
                <a:bevelB w="3302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" name="Textfeld 12"/>
            <p:cNvSpPr txBox="1"/>
            <p:nvPr/>
          </p:nvSpPr>
          <p:spPr>
            <a:xfrm>
              <a:off x="4541228" y="609161"/>
              <a:ext cx="2679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Near-critical density target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5564269" y="3425604"/>
                  <a:ext cx="1060803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269" y="3425604"/>
                  <a:ext cx="1060803" cy="392993"/>
                </a:xfrm>
                <a:prstGeom prst="rect">
                  <a:avLst/>
                </a:prstGeom>
                <a:blipFill>
                  <a:blip r:embed="rId3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feld 7"/>
          <p:cNvSpPr txBox="1"/>
          <p:nvPr/>
        </p:nvSpPr>
        <p:spPr>
          <a:xfrm>
            <a:off x="8824204" y="4711435"/>
            <a:ext cx="285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pulse mostly reflected </a:t>
            </a:r>
          </a:p>
          <a:p>
            <a:r>
              <a:rPr lang="en-US" dirty="0"/>
              <a:t>(mirror-like behavior)</a:t>
            </a:r>
          </a:p>
        </p:txBody>
      </p:sp>
      <p:grpSp>
        <p:nvGrpSpPr>
          <p:cNvPr id="82" name="Gruppieren 81"/>
          <p:cNvGrpSpPr/>
          <p:nvPr/>
        </p:nvGrpSpPr>
        <p:grpSpPr>
          <a:xfrm>
            <a:off x="9685052" y="1571934"/>
            <a:ext cx="1229119" cy="3086402"/>
            <a:chOff x="9685052" y="1664235"/>
            <a:chExt cx="1229119" cy="3086402"/>
          </a:xfrm>
        </p:grpSpPr>
        <p:sp>
          <p:nvSpPr>
            <p:cNvPr id="4" name="Oval 15"/>
            <p:cNvSpPr/>
            <p:nvPr/>
          </p:nvSpPr>
          <p:spPr bwMode="auto">
            <a:xfrm rot="900000">
              <a:off x="10051498" y="3091378"/>
              <a:ext cx="757990" cy="757990"/>
            </a:xfrm>
            <a:prstGeom prst="ellipse">
              <a:avLst/>
            </a:prstGeom>
            <a:gradFill flip="none" rotWithShape="1">
              <a:gsLst>
                <a:gs pos="3000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  <a:scene3d>
              <a:camera prst="isometricOffAxis2Right">
                <a:rot lat="1800000" lon="17400000" rev="0"/>
              </a:camera>
              <a:lightRig rig="threePt" dir="t"/>
            </a:scene3d>
            <a:sp3d prstMaterial="matte">
              <a:bevelT w="381000" h="1905000" prst="angle"/>
            </a:sp3d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Oval 15"/>
            <p:cNvSpPr/>
            <p:nvPr/>
          </p:nvSpPr>
          <p:spPr bwMode="auto">
            <a:xfrm rot="900000">
              <a:off x="9847741" y="2644507"/>
              <a:ext cx="757990" cy="757990"/>
            </a:xfrm>
            <a:prstGeom prst="ellipse">
              <a:avLst/>
            </a:prstGeom>
            <a:gradFill flip="none" rotWithShape="1">
              <a:gsLst>
                <a:gs pos="3000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  <a:scene3d>
              <a:camera prst="isometricOffAxis2Right">
                <a:rot lat="3000000" lon="21594000" rev="7800000"/>
              </a:camera>
              <a:lightRig rig="threePt" dir="t"/>
            </a:scene3d>
            <a:sp3d prstMaterial="matte">
              <a:bevelT w="381000" h="1905000" prst="angle"/>
            </a:sp3d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9809819" y="1664235"/>
              <a:ext cx="881089" cy="881089"/>
            </a:xfrm>
            <a:prstGeom prst="ellipse">
              <a:avLst/>
            </a:prstGeom>
            <a:gradFill flip="none" rotWithShape="1">
              <a:gsLst>
                <a:gs pos="100000">
                  <a:srgbClr val="3333FF"/>
                </a:gs>
                <a:gs pos="100000">
                  <a:srgbClr val="3333FF">
                    <a:alpha val="44000"/>
                    <a:lumMod val="44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2Top"/>
              <a:lightRig rig="freezing" dir="t"/>
            </a:scene3d>
            <a:sp3d extrusionH="1905000">
              <a:bevelT w="330200" h="88900"/>
              <a:bevelB w="3302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9685052" y="4357644"/>
                  <a:ext cx="1229119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052" y="4357644"/>
                  <a:ext cx="1229119" cy="392993"/>
                </a:xfrm>
                <a:prstGeom prst="rect">
                  <a:avLst/>
                </a:prstGeom>
                <a:blipFill>
                  <a:blip r:embed="rId4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pieren 20"/>
          <p:cNvGrpSpPr/>
          <p:nvPr/>
        </p:nvGrpSpPr>
        <p:grpSpPr>
          <a:xfrm>
            <a:off x="541443" y="1262667"/>
            <a:ext cx="3152145" cy="3858487"/>
            <a:chOff x="428554" y="417992"/>
            <a:chExt cx="3152145" cy="3858487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1028717" y="417992"/>
              <a:ext cx="1678014" cy="2551989"/>
              <a:chOff x="8806665" y="382834"/>
              <a:chExt cx="1678014" cy="2551989"/>
            </a:xfrm>
          </p:grpSpPr>
          <p:grpSp>
            <p:nvGrpSpPr>
              <p:cNvPr id="26" name="Gruppieren 25"/>
              <p:cNvGrpSpPr/>
              <p:nvPr/>
            </p:nvGrpSpPr>
            <p:grpSpPr>
              <a:xfrm>
                <a:off x="8841657" y="1628800"/>
                <a:ext cx="1608029" cy="1306023"/>
                <a:chOff x="8184232" y="4725144"/>
                <a:chExt cx="1608029" cy="1306023"/>
              </a:xfrm>
            </p:grpSpPr>
            <p:grpSp>
              <p:nvGrpSpPr>
                <p:cNvPr id="28" name="Gruppieren 27"/>
                <p:cNvGrpSpPr/>
                <p:nvPr/>
              </p:nvGrpSpPr>
              <p:grpSpPr>
                <a:xfrm>
                  <a:off x="8184232" y="4725144"/>
                  <a:ext cx="922205" cy="757990"/>
                  <a:chOff x="8517089" y="2777252"/>
                  <a:chExt cx="922205" cy="757990"/>
                </a:xfrm>
              </p:grpSpPr>
              <p:sp>
                <p:nvSpPr>
                  <p:cNvPr id="32" name="Oval 15"/>
                  <p:cNvSpPr/>
                  <p:nvPr/>
                </p:nvSpPr>
                <p:spPr bwMode="auto">
                  <a:xfrm rot="1060162">
                    <a:off x="8517089" y="2777252"/>
                    <a:ext cx="757990" cy="75799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0000"/>
                      </a:gs>
                      <a:gs pos="100000">
                        <a:srgbClr val="FF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softEdge rad="127000"/>
                  </a:effectLst>
                  <a:scene3d>
                    <a:camera prst="isometricOffAxis2Right">
                      <a:rot lat="1800000" lon="17759998" rev="0"/>
                    </a:camera>
                    <a:lightRig rig="threePt" dir="t"/>
                  </a:scene3d>
                  <a:sp3d prstMaterial="matte">
                    <a:bevelT w="241300" h="1143000" prst="angle"/>
                  </a:sp3d>
                </p:spPr>
                <p:txBody>
      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3" name="Rechteck 29"/>
                  <p:cNvSpPr/>
                  <p:nvPr/>
                </p:nvSpPr>
                <p:spPr>
                  <a:xfrm rot="1720818">
                    <a:off x="8730430" y="3195685"/>
                    <a:ext cx="708864" cy="259200"/>
                  </a:xfrm>
                  <a:custGeom>
                    <a:avLst/>
                    <a:gdLst>
                      <a:gd name="connsiteX0" fmla="*/ 0 w 1080120"/>
                      <a:gd name="connsiteY0" fmla="*/ 0 h 182576"/>
                      <a:gd name="connsiteX1" fmla="*/ 1080120 w 1080120"/>
                      <a:gd name="connsiteY1" fmla="*/ 0 h 182576"/>
                      <a:gd name="connsiteX2" fmla="*/ 1080120 w 1080120"/>
                      <a:gd name="connsiteY2" fmla="*/ 182576 h 182576"/>
                      <a:gd name="connsiteX3" fmla="*/ 0 w 1080120"/>
                      <a:gd name="connsiteY3" fmla="*/ 182576 h 182576"/>
                      <a:gd name="connsiteX4" fmla="*/ 0 w 1080120"/>
                      <a:gd name="connsiteY4" fmla="*/ 0 h 182576"/>
                      <a:gd name="connsiteX0" fmla="*/ 0 w 1080120"/>
                      <a:gd name="connsiteY0" fmla="*/ 0 h 182576"/>
                      <a:gd name="connsiteX1" fmla="*/ 302028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02028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8060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9965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9965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5888 h 188464"/>
                      <a:gd name="connsiteX1" fmla="*/ 399659 w 1080120"/>
                      <a:gd name="connsiteY1" fmla="*/ 60332 h 188464"/>
                      <a:gd name="connsiteX2" fmla="*/ 725891 w 1080120"/>
                      <a:gd name="connsiteY2" fmla="*/ 55570 h 188464"/>
                      <a:gd name="connsiteX3" fmla="*/ 1080120 w 1080120"/>
                      <a:gd name="connsiteY3" fmla="*/ 5888 h 188464"/>
                      <a:gd name="connsiteX4" fmla="*/ 1080120 w 1080120"/>
                      <a:gd name="connsiteY4" fmla="*/ 188464 h 188464"/>
                      <a:gd name="connsiteX5" fmla="*/ 0 w 1080120"/>
                      <a:gd name="connsiteY5" fmla="*/ 188464 h 188464"/>
                      <a:gd name="connsiteX6" fmla="*/ 0 w 1080120"/>
                      <a:gd name="connsiteY6" fmla="*/ 5888 h 188464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0 w 1080120"/>
                      <a:gd name="connsiteY5" fmla="*/ 188170 h 188170"/>
                      <a:gd name="connsiteX6" fmla="*/ 0 w 1080120"/>
                      <a:gd name="connsiteY6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0 w 1080120"/>
                      <a:gd name="connsiteY5" fmla="*/ 188170 h 188170"/>
                      <a:gd name="connsiteX6" fmla="*/ 0 w 1080120"/>
                      <a:gd name="connsiteY6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391426 w 1080120"/>
                      <a:gd name="connsiteY5" fmla="*/ 134633 h 188170"/>
                      <a:gd name="connsiteX6" fmla="*/ 0 w 1080120"/>
                      <a:gd name="connsiteY6" fmla="*/ 188170 h 188170"/>
                      <a:gd name="connsiteX7" fmla="*/ 0 w 1080120"/>
                      <a:gd name="connsiteY7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391426 w 1080120"/>
                      <a:gd name="connsiteY5" fmla="*/ 134633 h 188170"/>
                      <a:gd name="connsiteX6" fmla="*/ 0 w 1080120"/>
                      <a:gd name="connsiteY6" fmla="*/ 188170 h 188170"/>
                      <a:gd name="connsiteX7" fmla="*/ 0 w 1080120"/>
                      <a:gd name="connsiteY7" fmla="*/ 5594 h 188170"/>
                      <a:gd name="connsiteX0" fmla="*/ 0 w 1080120"/>
                      <a:gd name="connsiteY0" fmla="*/ 5594 h 194829"/>
                      <a:gd name="connsiteX1" fmla="*/ 399659 w 1080120"/>
                      <a:gd name="connsiteY1" fmla="*/ 60038 h 194829"/>
                      <a:gd name="connsiteX2" fmla="*/ 725891 w 1080120"/>
                      <a:gd name="connsiteY2" fmla="*/ 55276 h 194829"/>
                      <a:gd name="connsiteX3" fmla="*/ 1080120 w 1080120"/>
                      <a:gd name="connsiteY3" fmla="*/ 5594 h 194829"/>
                      <a:gd name="connsiteX4" fmla="*/ 1080120 w 1080120"/>
                      <a:gd name="connsiteY4" fmla="*/ 188170 h 194829"/>
                      <a:gd name="connsiteX5" fmla="*/ 724194 w 1080120"/>
                      <a:gd name="connsiteY5" fmla="*/ 144429 h 194829"/>
                      <a:gd name="connsiteX6" fmla="*/ 391426 w 1080120"/>
                      <a:gd name="connsiteY6" fmla="*/ 134633 h 194829"/>
                      <a:gd name="connsiteX7" fmla="*/ 0 w 1080120"/>
                      <a:gd name="connsiteY7" fmla="*/ 188170 h 194829"/>
                      <a:gd name="connsiteX8" fmla="*/ 0 w 1080120"/>
                      <a:gd name="connsiteY8" fmla="*/ 5594 h 194829"/>
                      <a:gd name="connsiteX0" fmla="*/ 0 w 1080120"/>
                      <a:gd name="connsiteY0" fmla="*/ 5594 h 194472"/>
                      <a:gd name="connsiteX1" fmla="*/ 399659 w 1080120"/>
                      <a:gd name="connsiteY1" fmla="*/ 60038 h 194472"/>
                      <a:gd name="connsiteX2" fmla="*/ 725891 w 1080120"/>
                      <a:gd name="connsiteY2" fmla="*/ 55276 h 194472"/>
                      <a:gd name="connsiteX3" fmla="*/ 1080120 w 1080120"/>
                      <a:gd name="connsiteY3" fmla="*/ 5594 h 194472"/>
                      <a:gd name="connsiteX4" fmla="*/ 1080120 w 1080120"/>
                      <a:gd name="connsiteY4" fmla="*/ 188170 h 194472"/>
                      <a:gd name="connsiteX5" fmla="*/ 724194 w 1080120"/>
                      <a:gd name="connsiteY5" fmla="*/ 144429 h 194472"/>
                      <a:gd name="connsiteX6" fmla="*/ 391426 w 1080120"/>
                      <a:gd name="connsiteY6" fmla="*/ 134633 h 194472"/>
                      <a:gd name="connsiteX7" fmla="*/ 0 w 1080120"/>
                      <a:gd name="connsiteY7" fmla="*/ 188170 h 194472"/>
                      <a:gd name="connsiteX8" fmla="*/ 0 w 1080120"/>
                      <a:gd name="connsiteY8" fmla="*/ 5594 h 194472"/>
                      <a:gd name="connsiteX0" fmla="*/ 0 w 1080120"/>
                      <a:gd name="connsiteY0" fmla="*/ 5594 h 194023"/>
                      <a:gd name="connsiteX1" fmla="*/ 399659 w 1080120"/>
                      <a:gd name="connsiteY1" fmla="*/ 60038 h 194023"/>
                      <a:gd name="connsiteX2" fmla="*/ 725891 w 1080120"/>
                      <a:gd name="connsiteY2" fmla="*/ 55276 h 194023"/>
                      <a:gd name="connsiteX3" fmla="*/ 1080120 w 1080120"/>
                      <a:gd name="connsiteY3" fmla="*/ 5594 h 194023"/>
                      <a:gd name="connsiteX4" fmla="*/ 1080120 w 1080120"/>
                      <a:gd name="connsiteY4" fmla="*/ 188170 h 194023"/>
                      <a:gd name="connsiteX5" fmla="*/ 724194 w 1080120"/>
                      <a:gd name="connsiteY5" fmla="*/ 137898 h 194023"/>
                      <a:gd name="connsiteX6" fmla="*/ 391426 w 1080120"/>
                      <a:gd name="connsiteY6" fmla="*/ 134633 h 194023"/>
                      <a:gd name="connsiteX7" fmla="*/ 0 w 1080120"/>
                      <a:gd name="connsiteY7" fmla="*/ 188170 h 194023"/>
                      <a:gd name="connsiteX8" fmla="*/ 0 w 1080120"/>
                      <a:gd name="connsiteY8" fmla="*/ 5594 h 194023"/>
                      <a:gd name="connsiteX0" fmla="*/ 0 w 1080120"/>
                      <a:gd name="connsiteY0" fmla="*/ 5594 h 193921"/>
                      <a:gd name="connsiteX1" fmla="*/ 399659 w 1080120"/>
                      <a:gd name="connsiteY1" fmla="*/ 60038 h 193921"/>
                      <a:gd name="connsiteX2" fmla="*/ 725891 w 1080120"/>
                      <a:gd name="connsiteY2" fmla="*/ 55276 h 193921"/>
                      <a:gd name="connsiteX3" fmla="*/ 1080120 w 1080120"/>
                      <a:gd name="connsiteY3" fmla="*/ 5594 h 193921"/>
                      <a:gd name="connsiteX4" fmla="*/ 1080120 w 1080120"/>
                      <a:gd name="connsiteY4" fmla="*/ 188170 h 193921"/>
                      <a:gd name="connsiteX5" fmla="*/ 724194 w 1080120"/>
                      <a:gd name="connsiteY5" fmla="*/ 136265 h 193921"/>
                      <a:gd name="connsiteX6" fmla="*/ 391426 w 1080120"/>
                      <a:gd name="connsiteY6" fmla="*/ 134633 h 193921"/>
                      <a:gd name="connsiteX7" fmla="*/ 0 w 1080120"/>
                      <a:gd name="connsiteY7" fmla="*/ 188170 h 193921"/>
                      <a:gd name="connsiteX8" fmla="*/ 0 w 1080120"/>
                      <a:gd name="connsiteY8" fmla="*/ 5594 h 193921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0 h 188327"/>
                      <a:gd name="connsiteX1" fmla="*/ 390134 w 1080120"/>
                      <a:gd name="connsiteY1" fmla="*/ 54444 h 188327"/>
                      <a:gd name="connsiteX2" fmla="*/ 721128 w 1080120"/>
                      <a:gd name="connsiteY2" fmla="*/ 54580 h 188327"/>
                      <a:gd name="connsiteX3" fmla="*/ 1080120 w 1080120"/>
                      <a:gd name="connsiteY3" fmla="*/ 0 h 188327"/>
                      <a:gd name="connsiteX4" fmla="*/ 1080120 w 1080120"/>
                      <a:gd name="connsiteY4" fmla="*/ 182576 h 188327"/>
                      <a:gd name="connsiteX5" fmla="*/ 724194 w 1080120"/>
                      <a:gd name="connsiteY5" fmla="*/ 130671 h 188327"/>
                      <a:gd name="connsiteX6" fmla="*/ 391426 w 1080120"/>
                      <a:gd name="connsiteY6" fmla="*/ 129039 h 188327"/>
                      <a:gd name="connsiteX7" fmla="*/ 0 w 1080120"/>
                      <a:gd name="connsiteY7" fmla="*/ 182576 h 188327"/>
                      <a:gd name="connsiteX8" fmla="*/ 0 w 1080120"/>
                      <a:gd name="connsiteY8" fmla="*/ 0 h 188327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831009 w 1080120"/>
                      <a:gd name="connsiteY3" fmla="*/ 64097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4577"/>
                      <a:gd name="connsiteX1" fmla="*/ 392516 w 1080120"/>
                      <a:gd name="connsiteY1" fmla="*/ 46279 h 184577"/>
                      <a:gd name="connsiteX2" fmla="*/ 721128 w 1080120"/>
                      <a:gd name="connsiteY2" fmla="*/ 48048 h 184577"/>
                      <a:gd name="connsiteX3" fmla="*/ 1080120 w 1080120"/>
                      <a:gd name="connsiteY3" fmla="*/ 182576 h 184577"/>
                      <a:gd name="connsiteX4" fmla="*/ 724194 w 1080120"/>
                      <a:gd name="connsiteY4" fmla="*/ 130671 h 184577"/>
                      <a:gd name="connsiteX5" fmla="*/ 391426 w 1080120"/>
                      <a:gd name="connsiteY5" fmla="*/ 129039 h 184577"/>
                      <a:gd name="connsiteX6" fmla="*/ 0 w 1080120"/>
                      <a:gd name="connsiteY6" fmla="*/ 182576 h 184577"/>
                      <a:gd name="connsiteX7" fmla="*/ 0 w 1080120"/>
                      <a:gd name="connsiteY7" fmla="*/ 0 h 184577"/>
                      <a:gd name="connsiteX0" fmla="*/ 0 w 764025"/>
                      <a:gd name="connsiteY0" fmla="*/ 0 h 182576"/>
                      <a:gd name="connsiteX1" fmla="*/ 392516 w 764025"/>
                      <a:gd name="connsiteY1" fmla="*/ 46279 h 182576"/>
                      <a:gd name="connsiteX2" fmla="*/ 721128 w 764025"/>
                      <a:gd name="connsiteY2" fmla="*/ 48048 h 182576"/>
                      <a:gd name="connsiteX3" fmla="*/ 724194 w 764025"/>
                      <a:gd name="connsiteY3" fmla="*/ 130671 h 182576"/>
                      <a:gd name="connsiteX4" fmla="*/ 391426 w 764025"/>
                      <a:gd name="connsiteY4" fmla="*/ 129039 h 182576"/>
                      <a:gd name="connsiteX5" fmla="*/ 0 w 764025"/>
                      <a:gd name="connsiteY5" fmla="*/ 182576 h 182576"/>
                      <a:gd name="connsiteX6" fmla="*/ 0 w 764025"/>
                      <a:gd name="connsiteY6" fmla="*/ 0 h 182576"/>
                      <a:gd name="connsiteX0" fmla="*/ 0 w 753791"/>
                      <a:gd name="connsiteY0" fmla="*/ 0 h 182576"/>
                      <a:gd name="connsiteX1" fmla="*/ 392516 w 753791"/>
                      <a:gd name="connsiteY1" fmla="*/ 46279 h 182576"/>
                      <a:gd name="connsiteX2" fmla="*/ 721128 w 753791"/>
                      <a:gd name="connsiteY2" fmla="*/ 48048 h 182576"/>
                      <a:gd name="connsiteX3" fmla="*/ 724194 w 753791"/>
                      <a:gd name="connsiteY3" fmla="*/ 130671 h 182576"/>
                      <a:gd name="connsiteX4" fmla="*/ 391426 w 753791"/>
                      <a:gd name="connsiteY4" fmla="*/ 129039 h 182576"/>
                      <a:gd name="connsiteX5" fmla="*/ 0 w 753791"/>
                      <a:gd name="connsiteY5" fmla="*/ 182576 h 182576"/>
                      <a:gd name="connsiteX6" fmla="*/ 0 w 753791"/>
                      <a:gd name="connsiteY6" fmla="*/ 0 h 182576"/>
                      <a:gd name="connsiteX0" fmla="*/ 0 w 753791"/>
                      <a:gd name="connsiteY0" fmla="*/ 0 h 182576"/>
                      <a:gd name="connsiteX1" fmla="*/ 392516 w 753791"/>
                      <a:gd name="connsiteY1" fmla="*/ 46279 h 182576"/>
                      <a:gd name="connsiteX2" fmla="*/ 721128 w 753791"/>
                      <a:gd name="connsiteY2" fmla="*/ 48048 h 182576"/>
                      <a:gd name="connsiteX3" fmla="*/ 724194 w 753791"/>
                      <a:gd name="connsiteY3" fmla="*/ 130671 h 182576"/>
                      <a:gd name="connsiteX4" fmla="*/ 391426 w 753791"/>
                      <a:gd name="connsiteY4" fmla="*/ 129039 h 182576"/>
                      <a:gd name="connsiteX5" fmla="*/ 0 w 753791"/>
                      <a:gd name="connsiteY5" fmla="*/ 182576 h 182576"/>
                      <a:gd name="connsiteX6" fmla="*/ 0 w 753791"/>
                      <a:gd name="connsiteY6" fmla="*/ 0 h 182576"/>
                      <a:gd name="connsiteX0" fmla="*/ 0 w 746219"/>
                      <a:gd name="connsiteY0" fmla="*/ 0 h 182576"/>
                      <a:gd name="connsiteX1" fmla="*/ 392516 w 746219"/>
                      <a:gd name="connsiteY1" fmla="*/ 46279 h 182576"/>
                      <a:gd name="connsiteX2" fmla="*/ 721128 w 746219"/>
                      <a:gd name="connsiteY2" fmla="*/ 48048 h 182576"/>
                      <a:gd name="connsiteX3" fmla="*/ 724194 w 746219"/>
                      <a:gd name="connsiteY3" fmla="*/ 130671 h 182576"/>
                      <a:gd name="connsiteX4" fmla="*/ 391426 w 746219"/>
                      <a:gd name="connsiteY4" fmla="*/ 129039 h 182576"/>
                      <a:gd name="connsiteX5" fmla="*/ 0 w 746219"/>
                      <a:gd name="connsiteY5" fmla="*/ 182576 h 182576"/>
                      <a:gd name="connsiteX6" fmla="*/ 0 w 746219"/>
                      <a:gd name="connsiteY6" fmla="*/ 0 h 182576"/>
                      <a:gd name="connsiteX0" fmla="*/ 0 w 750390"/>
                      <a:gd name="connsiteY0" fmla="*/ 0 h 182576"/>
                      <a:gd name="connsiteX1" fmla="*/ 392516 w 750390"/>
                      <a:gd name="connsiteY1" fmla="*/ 46279 h 182576"/>
                      <a:gd name="connsiteX2" fmla="*/ 721128 w 750390"/>
                      <a:gd name="connsiteY2" fmla="*/ 48048 h 182576"/>
                      <a:gd name="connsiteX3" fmla="*/ 724194 w 750390"/>
                      <a:gd name="connsiteY3" fmla="*/ 130671 h 182576"/>
                      <a:gd name="connsiteX4" fmla="*/ 391426 w 750390"/>
                      <a:gd name="connsiteY4" fmla="*/ 129039 h 182576"/>
                      <a:gd name="connsiteX5" fmla="*/ 0 w 750390"/>
                      <a:gd name="connsiteY5" fmla="*/ 182576 h 182576"/>
                      <a:gd name="connsiteX6" fmla="*/ 0 w 750390"/>
                      <a:gd name="connsiteY6" fmla="*/ 0 h 182576"/>
                      <a:gd name="connsiteX0" fmla="*/ 0 w 752682"/>
                      <a:gd name="connsiteY0" fmla="*/ 0 h 182576"/>
                      <a:gd name="connsiteX1" fmla="*/ 392516 w 752682"/>
                      <a:gd name="connsiteY1" fmla="*/ 46279 h 182576"/>
                      <a:gd name="connsiteX2" fmla="*/ 721128 w 752682"/>
                      <a:gd name="connsiteY2" fmla="*/ 48048 h 182576"/>
                      <a:gd name="connsiteX3" fmla="*/ 724194 w 752682"/>
                      <a:gd name="connsiteY3" fmla="*/ 130671 h 182576"/>
                      <a:gd name="connsiteX4" fmla="*/ 391426 w 752682"/>
                      <a:gd name="connsiteY4" fmla="*/ 129039 h 182576"/>
                      <a:gd name="connsiteX5" fmla="*/ 0 w 752682"/>
                      <a:gd name="connsiteY5" fmla="*/ 182576 h 182576"/>
                      <a:gd name="connsiteX6" fmla="*/ 0 w 752682"/>
                      <a:gd name="connsiteY6" fmla="*/ 0 h 182576"/>
                      <a:gd name="connsiteX0" fmla="*/ 0 w 732452"/>
                      <a:gd name="connsiteY0" fmla="*/ 0 h 182576"/>
                      <a:gd name="connsiteX1" fmla="*/ 392516 w 732452"/>
                      <a:gd name="connsiteY1" fmla="*/ 46279 h 182576"/>
                      <a:gd name="connsiteX2" fmla="*/ 721128 w 732452"/>
                      <a:gd name="connsiteY2" fmla="*/ 48048 h 182576"/>
                      <a:gd name="connsiteX3" fmla="*/ 724194 w 732452"/>
                      <a:gd name="connsiteY3" fmla="*/ 130671 h 182576"/>
                      <a:gd name="connsiteX4" fmla="*/ 391426 w 732452"/>
                      <a:gd name="connsiteY4" fmla="*/ 129039 h 182576"/>
                      <a:gd name="connsiteX5" fmla="*/ 0 w 732452"/>
                      <a:gd name="connsiteY5" fmla="*/ 182576 h 182576"/>
                      <a:gd name="connsiteX6" fmla="*/ 0 w 732452"/>
                      <a:gd name="connsiteY6" fmla="*/ 0 h 182576"/>
                      <a:gd name="connsiteX0" fmla="*/ 0 w 724197"/>
                      <a:gd name="connsiteY0" fmla="*/ 0 h 182576"/>
                      <a:gd name="connsiteX1" fmla="*/ 392516 w 724197"/>
                      <a:gd name="connsiteY1" fmla="*/ 46279 h 182576"/>
                      <a:gd name="connsiteX2" fmla="*/ 721128 w 724197"/>
                      <a:gd name="connsiteY2" fmla="*/ 48048 h 182576"/>
                      <a:gd name="connsiteX3" fmla="*/ 724194 w 724197"/>
                      <a:gd name="connsiteY3" fmla="*/ 130671 h 182576"/>
                      <a:gd name="connsiteX4" fmla="*/ 391426 w 724197"/>
                      <a:gd name="connsiteY4" fmla="*/ 129039 h 182576"/>
                      <a:gd name="connsiteX5" fmla="*/ 0 w 724197"/>
                      <a:gd name="connsiteY5" fmla="*/ 182576 h 182576"/>
                      <a:gd name="connsiteX6" fmla="*/ 0 w 724197"/>
                      <a:gd name="connsiteY6" fmla="*/ 0 h 182576"/>
                      <a:gd name="connsiteX0" fmla="*/ 0 w 748093"/>
                      <a:gd name="connsiteY0" fmla="*/ 0 h 182576"/>
                      <a:gd name="connsiteX1" fmla="*/ 392516 w 748093"/>
                      <a:gd name="connsiteY1" fmla="*/ 46279 h 182576"/>
                      <a:gd name="connsiteX2" fmla="*/ 721128 w 748093"/>
                      <a:gd name="connsiteY2" fmla="*/ 48048 h 182576"/>
                      <a:gd name="connsiteX3" fmla="*/ 724194 w 748093"/>
                      <a:gd name="connsiteY3" fmla="*/ 130671 h 182576"/>
                      <a:gd name="connsiteX4" fmla="*/ 399959 w 748093"/>
                      <a:gd name="connsiteY4" fmla="*/ 118322 h 182576"/>
                      <a:gd name="connsiteX5" fmla="*/ 0 w 748093"/>
                      <a:gd name="connsiteY5" fmla="*/ 182576 h 182576"/>
                      <a:gd name="connsiteX6" fmla="*/ 0 w 748093"/>
                      <a:gd name="connsiteY6" fmla="*/ 0 h 182576"/>
                      <a:gd name="connsiteX0" fmla="*/ 0 w 763083"/>
                      <a:gd name="connsiteY0" fmla="*/ 0 h 182576"/>
                      <a:gd name="connsiteX1" fmla="*/ 399019 w 763083"/>
                      <a:gd name="connsiteY1" fmla="*/ 40117 h 182576"/>
                      <a:gd name="connsiteX2" fmla="*/ 721128 w 763083"/>
                      <a:gd name="connsiteY2" fmla="*/ 48048 h 182576"/>
                      <a:gd name="connsiteX3" fmla="*/ 724194 w 763083"/>
                      <a:gd name="connsiteY3" fmla="*/ 130671 h 182576"/>
                      <a:gd name="connsiteX4" fmla="*/ 399959 w 763083"/>
                      <a:gd name="connsiteY4" fmla="*/ 118322 h 182576"/>
                      <a:gd name="connsiteX5" fmla="*/ 0 w 763083"/>
                      <a:gd name="connsiteY5" fmla="*/ 182576 h 182576"/>
                      <a:gd name="connsiteX6" fmla="*/ 0 w 763083"/>
                      <a:gd name="connsiteY6" fmla="*/ 0 h 182576"/>
                      <a:gd name="connsiteX0" fmla="*/ 0 w 763774"/>
                      <a:gd name="connsiteY0" fmla="*/ 0 h 182576"/>
                      <a:gd name="connsiteX1" fmla="*/ 399019 w 763774"/>
                      <a:gd name="connsiteY1" fmla="*/ 40117 h 182576"/>
                      <a:gd name="connsiteX2" fmla="*/ 721128 w 763774"/>
                      <a:gd name="connsiteY2" fmla="*/ 48048 h 182576"/>
                      <a:gd name="connsiteX3" fmla="*/ 725379 w 763774"/>
                      <a:gd name="connsiteY3" fmla="*/ 111126 h 182576"/>
                      <a:gd name="connsiteX4" fmla="*/ 399959 w 763774"/>
                      <a:gd name="connsiteY4" fmla="*/ 118322 h 182576"/>
                      <a:gd name="connsiteX5" fmla="*/ 0 w 763774"/>
                      <a:gd name="connsiteY5" fmla="*/ 182576 h 182576"/>
                      <a:gd name="connsiteX6" fmla="*/ 0 w 763774"/>
                      <a:gd name="connsiteY6" fmla="*/ 0 h 182576"/>
                      <a:gd name="connsiteX0" fmla="*/ 0 w 763302"/>
                      <a:gd name="connsiteY0" fmla="*/ 0 h 182576"/>
                      <a:gd name="connsiteX1" fmla="*/ 399019 w 763302"/>
                      <a:gd name="connsiteY1" fmla="*/ 40117 h 182576"/>
                      <a:gd name="connsiteX2" fmla="*/ 721128 w 763302"/>
                      <a:gd name="connsiteY2" fmla="*/ 48048 h 182576"/>
                      <a:gd name="connsiteX3" fmla="*/ 725379 w 763302"/>
                      <a:gd name="connsiteY3" fmla="*/ 111126 h 182576"/>
                      <a:gd name="connsiteX4" fmla="*/ 407305 w 763302"/>
                      <a:gd name="connsiteY4" fmla="*/ 127152 h 182576"/>
                      <a:gd name="connsiteX5" fmla="*/ 0 w 763302"/>
                      <a:gd name="connsiteY5" fmla="*/ 182576 h 182576"/>
                      <a:gd name="connsiteX6" fmla="*/ 0 w 763302"/>
                      <a:gd name="connsiteY6" fmla="*/ 0 h 182576"/>
                      <a:gd name="connsiteX0" fmla="*/ 0 w 750176"/>
                      <a:gd name="connsiteY0" fmla="*/ 0 h 182576"/>
                      <a:gd name="connsiteX1" fmla="*/ 399019 w 750176"/>
                      <a:gd name="connsiteY1" fmla="*/ 40117 h 182576"/>
                      <a:gd name="connsiteX2" fmla="*/ 655270 w 750176"/>
                      <a:gd name="connsiteY2" fmla="*/ 40228 h 182576"/>
                      <a:gd name="connsiteX3" fmla="*/ 721128 w 750176"/>
                      <a:gd name="connsiteY3" fmla="*/ 48048 h 182576"/>
                      <a:gd name="connsiteX4" fmla="*/ 725379 w 750176"/>
                      <a:gd name="connsiteY4" fmla="*/ 111126 h 182576"/>
                      <a:gd name="connsiteX5" fmla="*/ 407305 w 750176"/>
                      <a:gd name="connsiteY5" fmla="*/ 127152 h 182576"/>
                      <a:gd name="connsiteX6" fmla="*/ 0 w 750176"/>
                      <a:gd name="connsiteY6" fmla="*/ 182576 h 182576"/>
                      <a:gd name="connsiteX7" fmla="*/ 0 w 750176"/>
                      <a:gd name="connsiteY7" fmla="*/ 0 h 182576"/>
                      <a:gd name="connsiteX0" fmla="*/ 0 w 748029"/>
                      <a:gd name="connsiteY0" fmla="*/ 0 h 182576"/>
                      <a:gd name="connsiteX1" fmla="*/ 399019 w 748029"/>
                      <a:gd name="connsiteY1" fmla="*/ 40117 h 182576"/>
                      <a:gd name="connsiteX2" fmla="*/ 655270 w 748029"/>
                      <a:gd name="connsiteY2" fmla="*/ 40228 h 182576"/>
                      <a:gd name="connsiteX3" fmla="*/ 721128 w 748029"/>
                      <a:gd name="connsiteY3" fmla="*/ 48048 h 182576"/>
                      <a:gd name="connsiteX4" fmla="*/ 722509 w 748029"/>
                      <a:gd name="connsiteY4" fmla="*/ 100688 h 182576"/>
                      <a:gd name="connsiteX5" fmla="*/ 407305 w 748029"/>
                      <a:gd name="connsiteY5" fmla="*/ 127152 h 182576"/>
                      <a:gd name="connsiteX6" fmla="*/ 0 w 748029"/>
                      <a:gd name="connsiteY6" fmla="*/ 182576 h 182576"/>
                      <a:gd name="connsiteX7" fmla="*/ 0 w 748029"/>
                      <a:gd name="connsiteY7" fmla="*/ 0 h 182576"/>
                      <a:gd name="connsiteX0" fmla="*/ 0 w 761651"/>
                      <a:gd name="connsiteY0" fmla="*/ 0 h 182576"/>
                      <a:gd name="connsiteX1" fmla="*/ 399019 w 761651"/>
                      <a:gd name="connsiteY1" fmla="*/ 40117 h 182576"/>
                      <a:gd name="connsiteX2" fmla="*/ 721128 w 761651"/>
                      <a:gd name="connsiteY2" fmla="*/ 48048 h 182576"/>
                      <a:gd name="connsiteX3" fmla="*/ 722509 w 761651"/>
                      <a:gd name="connsiteY3" fmla="*/ 100688 h 182576"/>
                      <a:gd name="connsiteX4" fmla="*/ 407305 w 761651"/>
                      <a:gd name="connsiteY4" fmla="*/ 127152 h 182576"/>
                      <a:gd name="connsiteX5" fmla="*/ 0 w 761651"/>
                      <a:gd name="connsiteY5" fmla="*/ 182576 h 182576"/>
                      <a:gd name="connsiteX6" fmla="*/ 0 w 761651"/>
                      <a:gd name="connsiteY6" fmla="*/ 0 h 182576"/>
                      <a:gd name="connsiteX0" fmla="*/ 0 w 759497"/>
                      <a:gd name="connsiteY0" fmla="*/ 0 h 182576"/>
                      <a:gd name="connsiteX1" fmla="*/ 399019 w 759497"/>
                      <a:gd name="connsiteY1" fmla="*/ 40117 h 182576"/>
                      <a:gd name="connsiteX2" fmla="*/ 721128 w 759497"/>
                      <a:gd name="connsiteY2" fmla="*/ 48048 h 182576"/>
                      <a:gd name="connsiteX3" fmla="*/ 718625 w 759497"/>
                      <a:gd name="connsiteY3" fmla="*/ 92526 h 182576"/>
                      <a:gd name="connsiteX4" fmla="*/ 407305 w 759497"/>
                      <a:gd name="connsiteY4" fmla="*/ 127152 h 182576"/>
                      <a:gd name="connsiteX5" fmla="*/ 0 w 759497"/>
                      <a:gd name="connsiteY5" fmla="*/ 182576 h 182576"/>
                      <a:gd name="connsiteX6" fmla="*/ 0 w 759497"/>
                      <a:gd name="connsiteY6" fmla="*/ 0 h 182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9497" h="182576">
                        <a:moveTo>
                          <a:pt x="0" y="0"/>
                        </a:moveTo>
                        <a:cubicBezTo>
                          <a:pt x="77657" y="1525"/>
                          <a:pt x="278831" y="32109"/>
                          <a:pt x="399019" y="40117"/>
                        </a:cubicBezTo>
                        <a:cubicBezTo>
                          <a:pt x="519207" y="48125"/>
                          <a:pt x="667860" y="39313"/>
                          <a:pt x="721128" y="48048"/>
                        </a:cubicBezTo>
                        <a:cubicBezTo>
                          <a:pt x="774396" y="56783"/>
                          <a:pt x="770929" y="79342"/>
                          <a:pt x="718625" y="92526"/>
                        </a:cubicBezTo>
                        <a:cubicBezTo>
                          <a:pt x="666321" y="105710"/>
                          <a:pt x="527076" y="112144"/>
                          <a:pt x="407305" y="127152"/>
                        </a:cubicBezTo>
                        <a:cubicBezTo>
                          <a:pt x="287534" y="142160"/>
                          <a:pt x="73324" y="182692"/>
                          <a:pt x="0" y="18257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scene3d>
                    <a:camera prst="perspectiveBelow" fov="0">
                      <a:rot lat="600000" lon="1800000" rev="0"/>
                    </a:camera>
                    <a:lightRig rig="balanced" dir="t">
                      <a:rot lat="0" lon="0" rev="0"/>
                    </a:lightRig>
                  </a:scene3d>
                  <a:sp3d extrusionH="57150" prstMaterial="matte">
                    <a:bevelT w="107950" h="107950"/>
                    <a:bevelB w="107950" h="1143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9" name="Gruppieren 28"/>
                <p:cNvGrpSpPr/>
                <p:nvPr/>
              </p:nvGrpSpPr>
              <p:grpSpPr>
                <a:xfrm rot="10800000">
                  <a:off x="8870056" y="5273177"/>
                  <a:ext cx="922205" cy="757990"/>
                  <a:chOff x="8517089" y="2777252"/>
                  <a:chExt cx="922205" cy="757990"/>
                </a:xfrm>
              </p:grpSpPr>
              <p:sp>
                <p:nvSpPr>
                  <p:cNvPr id="30" name="Oval 15"/>
                  <p:cNvSpPr/>
                  <p:nvPr/>
                </p:nvSpPr>
                <p:spPr bwMode="auto">
                  <a:xfrm rot="1060162">
                    <a:off x="8517089" y="2777252"/>
                    <a:ext cx="757990" cy="75799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0000"/>
                      </a:gs>
                      <a:gs pos="100000">
                        <a:srgbClr val="FF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softEdge rad="127000"/>
                  </a:effectLst>
                  <a:scene3d>
                    <a:camera prst="isometricOffAxis2Right">
                      <a:rot lat="1800000" lon="17759998" rev="0"/>
                    </a:camera>
                    <a:lightRig rig="threePt" dir="t"/>
                  </a:scene3d>
                  <a:sp3d prstMaterial="matte">
                    <a:bevelT w="241300" h="1143000" prst="angle"/>
                  </a:sp3d>
                </p:spPr>
                <p:txBody>
      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1" name="Rechteck 29"/>
                  <p:cNvSpPr/>
                  <p:nvPr/>
                </p:nvSpPr>
                <p:spPr>
                  <a:xfrm rot="1720818">
                    <a:off x="8730430" y="3195685"/>
                    <a:ext cx="708864" cy="259200"/>
                  </a:xfrm>
                  <a:custGeom>
                    <a:avLst/>
                    <a:gdLst>
                      <a:gd name="connsiteX0" fmla="*/ 0 w 1080120"/>
                      <a:gd name="connsiteY0" fmla="*/ 0 h 182576"/>
                      <a:gd name="connsiteX1" fmla="*/ 1080120 w 1080120"/>
                      <a:gd name="connsiteY1" fmla="*/ 0 h 182576"/>
                      <a:gd name="connsiteX2" fmla="*/ 1080120 w 1080120"/>
                      <a:gd name="connsiteY2" fmla="*/ 182576 h 182576"/>
                      <a:gd name="connsiteX3" fmla="*/ 0 w 1080120"/>
                      <a:gd name="connsiteY3" fmla="*/ 182576 h 182576"/>
                      <a:gd name="connsiteX4" fmla="*/ 0 w 1080120"/>
                      <a:gd name="connsiteY4" fmla="*/ 0 h 182576"/>
                      <a:gd name="connsiteX0" fmla="*/ 0 w 1080120"/>
                      <a:gd name="connsiteY0" fmla="*/ 0 h 182576"/>
                      <a:gd name="connsiteX1" fmla="*/ 302028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02028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8060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9965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0 h 182576"/>
                      <a:gd name="connsiteX1" fmla="*/ 399659 w 1080120"/>
                      <a:gd name="connsiteY1" fmla="*/ 54444 h 182576"/>
                      <a:gd name="connsiteX2" fmla="*/ 1080120 w 1080120"/>
                      <a:gd name="connsiteY2" fmla="*/ 0 h 182576"/>
                      <a:gd name="connsiteX3" fmla="*/ 1080120 w 1080120"/>
                      <a:gd name="connsiteY3" fmla="*/ 182576 h 182576"/>
                      <a:gd name="connsiteX4" fmla="*/ 0 w 1080120"/>
                      <a:gd name="connsiteY4" fmla="*/ 182576 h 182576"/>
                      <a:gd name="connsiteX5" fmla="*/ 0 w 1080120"/>
                      <a:gd name="connsiteY5" fmla="*/ 0 h 182576"/>
                      <a:gd name="connsiteX0" fmla="*/ 0 w 1080120"/>
                      <a:gd name="connsiteY0" fmla="*/ 5888 h 188464"/>
                      <a:gd name="connsiteX1" fmla="*/ 399659 w 1080120"/>
                      <a:gd name="connsiteY1" fmla="*/ 60332 h 188464"/>
                      <a:gd name="connsiteX2" fmla="*/ 725891 w 1080120"/>
                      <a:gd name="connsiteY2" fmla="*/ 55570 h 188464"/>
                      <a:gd name="connsiteX3" fmla="*/ 1080120 w 1080120"/>
                      <a:gd name="connsiteY3" fmla="*/ 5888 h 188464"/>
                      <a:gd name="connsiteX4" fmla="*/ 1080120 w 1080120"/>
                      <a:gd name="connsiteY4" fmla="*/ 188464 h 188464"/>
                      <a:gd name="connsiteX5" fmla="*/ 0 w 1080120"/>
                      <a:gd name="connsiteY5" fmla="*/ 188464 h 188464"/>
                      <a:gd name="connsiteX6" fmla="*/ 0 w 1080120"/>
                      <a:gd name="connsiteY6" fmla="*/ 5888 h 188464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0 w 1080120"/>
                      <a:gd name="connsiteY5" fmla="*/ 188170 h 188170"/>
                      <a:gd name="connsiteX6" fmla="*/ 0 w 1080120"/>
                      <a:gd name="connsiteY6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0 w 1080120"/>
                      <a:gd name="connsiteY5" fmla="*/ 188170 h 188170"/>
                      <a:gd name="connsiteX6" fmla="*/ 0 w 1080120"/>
                      <a:gd name="connsiteY6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391426 w 1080120"/>
                      <a:gd name="connsiteY5" fmla="*/ 134633 h 188170"/>
                      <a:gd name="connsiteX6" fmla="*/ 0 w 1080120"/>
                      <a:gd name="connsiteY6" fmla="*/ 188170 h 188170"/>
                      <a:gd name="connsiteX7" fmla="*/ 0 w 1080120"/>
                      <a:gd name="connsiteY7" fmla="*/ 5594 h 188170"/>
                      <a:gd name="connsiteX0" fmla="*/ 0 w 1080120"/>
                      <a:gd name="connsiteY0" fmla="*/ 5594 h 188170"/>
                      <a:gd name="connsiteX1" fmla="*/ 399659 w 1080120"/>
                      <a:gd name="connsiteY1" fmla="*/ 60038 h 188170"/>
                      <a:gd name="connsiteX2" fmla="*/ 725891 w 1080120"/>
                      <a:gd name="connsiteY2" fmla="*/ 55276 h 188170"/>
                      <a:gd name="connsiteX3" fmla="*/ 1080120 w 1080120"/>
                      <a:gd name="connsiteY3" fmla="*/ 5594 h 188170"/>
                      <a:gd name="connsiteX4" fmla="*/ 1080120 w 1080120"/>
                      <a:gd name="connsiteY4" fmla="*/ 188170 h 188170"/>
                      <a:gd name="connsiteX5" fmla="*/ 391426 w 1080120"/>
                      <a:gd name="connsiteY5" fmla="*/ 134633 h 188170"/>
                      <a:gd name="connsiteX6" fmla="*/ 0 w 1080120"/>
                      <a:gd name="connsiteY6" fmla="*/ 188170 h 188170"/>
                      <a:gd name="connsiteX7" fmla="*/ 0 w 1080120"/>
                      <a:gd name="connsiteY7" fmla="*/ 5594 h 188170"/>
                      <a:gd name="connsiteX0" fmla="*/ 0 w 1080120"/>
                      <a:gd name="connsiteY0" fmla="*/ 5594 h 194829"/>
                      <a:gd name="connsiteX1" fmla="*/ 399659 w 1080120"/>
                      <a:gd name="connsiteY1" fmla="*/ 60038 h 194829"/>
                      <a:gd name="connsiteX2" fmla="*/ 725891 w 1080120"/>
                      <a:gd name="connsiteY2" fmla="*/ 55276 h 194829"/>
                      <a:gd name="connsiteX3" fmla="*/ 1080120 w 1080120"/>
                      <a:gd name="connsiteY3" fmla="*/ 5594 h 194829"/>
                      <a:gd name="connsiteX4" fmla="*/ 1080120 w 1080120"/>
                      <a:gd name="connsiteY4" fmla="*/ 188170 h 194829"/>
                      <a:gd name="connsiteX5" fmla="*/ 724194 w 1080120"/>
                      <a:gd name="connsiteY5" fmla="*/ 144429 h 194829"/>
                      <a:gd name="connsiteX6" fmla="*/ 391426 w 1080120"/>
                      <a:gd name="connsiteY6" fmla="*/ 134633 h 194829"/>
                      <a:gd name="connsiteX7" fmla="*/ 0 w 1080120"/>
                      <a:gd name="connsiteY7" fmla="*/ 188170 h 194829"/>
                      <a:gd name="connsiteX8" fmla="*/ 0 w 1080120"/>
                      <a:gd name="connsiteY8" fmla="*/ 5594 h 194829"/>
                      <a:gd name="connsiteX0" fmla="*/ 0 w 1080120"/>
                      <a:gd name="connsiteY0" fmla="*/ 5594 h 194472"/>
                      <a:gd name="connsiteX1" fmla="*/ 399659 w 1080120"/>
                      <a:gd name="connsiteY1" fmla="*/ 60038 h 194472"/>
                      <a:gd name="connsiteX2" fmla="*/ 725891 w 1080120"/>
                      <a:gd name="connsiteY2" fmla="*/ 55276 h 194472"/>
                      <a:gd name="connsiteX3" fmla="*/ 1080120 w 1080120"/>
                      <a:gd name="connsiteY3" fmla="*/ 5594 h 194472"/>
                      <a:gd name="connsiteX4" fmla="*/ 1080120 w 1080120"/>
                      <a:gd name="connsiteY4" fmla="*/ 188170 h 194472"/>
                      <a:gd name="connsiteX5" fmla="*/ 724194 w 1080120"/>
                      <a:gd name="connsiteY5" fmla="*/ 144429 h 194472"/>
                      <a:gd name="connsiteX6" fmla="*/ 391426 w 1080120"/>
                      <a:gd name="connsiteY6" fmla="*/ 134633 h 194472"/>
                      <a:gd name="connsiteX7" fmla="*/ 0 w 1080120"/>
                      <a:gd name="connsiteY7" fmla="*/ 188170 h 194472"/>
                      <a:gd name="connsiteX8" fmla="*/ 0 w 1080120"/>
                      <a:gd name="connsiteY8" fmla="*/ 5594 h 194472"/>
                      <a:gd name="connsiteX0" fmla="*/ 0 w 1080120"/>
                      <a:gd name="connsiteY0" fmla="*/ 5594 h 194023"/>
                      <a:gd name="connsiteX1" fmla="*/ 399659 w 1080120"/>
                      <a:gd name="connsiteY1" fmla="*/ 60038 h 194023"/>
                      <a:gd name="connsiteX2" fmla="*/ 725891 w 1080120"/>
                      <a:gd name="connsiteY2" fmla="*/ 55276 h 194023"/>
                      <a:gd name="connsiteX3" fmla="*/ 1080120 w 1080120"/>
                      <a:gd name="connsiteY3" fmla="*/ 5594 h 194023"/>
                      <a:gd name="connsiteX4" fmla="*/ 1080120 w 1080120"/>
                      <a:gd name="connsiteY4" fmla="*/ 188170 h 194023"/>
                      <a:gd name="connsiteX5" fmla="*/ 724194 w 1080120"/>
                      <a:gd name="connsiteY5" fmla="*/ 137898 h 194023"/>
                      <a:gd name="connsiteX6" fmla="*/ 391426 w 1080120"/>
                      <a:gd name="connsiteY6" fmla="*/ 134633 h 194023"/>
                      <a:gd name="connsiteX7" fmla="*/ 0 w 1080120"/>
                      <a:gd name="connsiteY7" fmla="*/ 188170 h 194023"/>
                      <a:gd name="connsiteX8" fmla="*/ 0 w 1080120"/>
                      <a:gd name="connsiteY8" fmla="*/ 5594 h 194023"/>
                      <a:gd name="connsiteX0" fmla="*/ 0 w 1080120"/>
                      <a:gd name="connsiteY0" fmla="*/ 5594 h 193921"/>
                      <a:gd name="connsiteX1" fmla="*/ 399659 w 1080120"/>
                      <a:gd name="connsiteY1" fmla="*/ 60038 h 193921"/>
                      <a:gd name="connsiteX2" fmla="*/ 725891 w 1080120"/>
                      <a:gd name="connsiteY2" fmla="*/ 55276 h 193921"/>
                      <a:gd name="connsiteX3" fmla="*/ 1080120 w 1080120"/>
                      <a:gd name="connsiteY3" fmla="*/ 5594 h 193921"/>
                      <a:gd name="connsiteX4" fmla="*/ 1080120 w 1080120"/>
                      <a:gd name="connsiteY4" fmla="*/ 188170 h 193921"/>
                      <a:gd name="connsiteX5" fmla="*/ 724194 w 1080120"/>
                      <a:gd name="connsiteY5" fmla="*/ 136265 h 193921"/>
                      <a:gd name="connsiteX6" fmla="*/ 391426 w 1080120"/>
                      <a:gd name="connsiteY6" fmla="*/ 134633 h 193921"/>
                      <a:gd name="connsiteX7" fmla="*/ 0 w 1080120"/>
                      <a:gd name="connsiteY7" fmla="*/ 188170 h 193921"/>
                      <a:gd name="connsiteX8" fmla="*/ 0 w 1080120"/>
                      <a:gd name="connsiteY8" fmla="*/ 5594 h 193921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302 h 193629"/>
                      <a:gd name="connsiteX1" fmla="*/ 399659 w 1080120"/>
                      <a:gd name="connsiteY1" fmla="*/ 59746 h 193629"/>
                      <a:gd name="connsiteX2" fmla="*/ 721128 w 1080120"/>
                      <a:gd name="connsiteY2" fmla="*/ 59882 h 193629"/>
                      <a:gd name="connsiteX3" fmla="*/ 1080120 w 1080120"/>
                      <a:gd name="connsiteY3" fmla="*/ 5302 h 193629"/>
                      <a:gd name="connsiteX4" fmla="*/ 1080120 w 1080120"/>
                      <a:gd name="connsiteY4" fmla="*/ 187878 h 193629"/>
                      <a:gd name="connsiteX5" fmla="*/ 724194 w 1080120"/>
                      <a:gd name="connsiteY5" fmla="*/ 135973 h 193629"/>
                      <a:gd name="connsiteX6" fmla="*/ 391426 w 1080120"/>
                      <a:gd name="connsiteY6" fmla="*/ 134341 h 193629"/>
                      <a:gd name="connsiteX7" fmla="*/ 0 w 1080120"/>
                      <a:gd name="connsiteY7" fmla="*/ 187878 h 193629"/>
                      <a:gd name="connsiteX8" fmla="*/ 0 w 1080120"/>
                      <a:gd name="connsiteY8" fmla="*/ 5302 h 193629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5567 h 193894"/>
                      <a:gd name="connsiteX1" fmla="*/ 390134 w 1080120"/>
                      <a:gd name="connsiteY1" fmla="*/ 60011 h 193894"/>
                      <a:gd name="connsiteX2" fmla="*/ 721128 w 1080120"/>
                      <a:gd name="connsiteY2" fmla="*/ 60147 h 193894"/>
                      <a:gd name="connsiteX3" fmla="*/ 1080120 w 1080120"/>
                      <a:gd name="connsiteY3" fmla="*/ 5567 h 193894"/>
                      <a:gd name="connsiteX4" fmla="*/ 1080120 w 1080120"/>
                      <a:gd name="connsiteY4" fmla="*/ 188143 h 193894"/>
                      <a:gd name="connsiteX5" fmla="*/ 724194 w 1080120"/>
                      <a:gd name="connsiteY5" fmla="*/ 136238 h 193894"/>
                      <a:gd name="connsiteX6" fmla="*/ 391426 w 1080120"/>
                      <a:gd name="connsiteY6" fmla="*/ 134606 h 193894"/>
                      <a:gd name="connsiteX7" fmla="*/ 0 w 1080120"/>
                      <a:gd name="connsiteY7" fmla="*/ 188143 h 193894"/>
                      <a:gd name="connsiteX8" fmla="*/ 0 w 1080120"/>
                      <a:gd name="connsiteY8" fmla="*/ 5567 h 193894"/>
                      <a:gd name="connsiteX0" fmla="*/ 0 w 1080120"/>
                      <a:gd name="connsiteY0" fmla="*/ 0 h 188327"/>
                      <a:gd name="connsiteX1" fmla="*/ 390134 w 1080120"/>
                      <a:gd name="connsiteY1" fmla="*/ 54444 h 188327"/>
                      <a:gd name="connsiteX2" fmla="*/ 721128 w 1080120"/>
                      <a:gd name="connsiteY2" fmla="*/ 54580 h 188327"/>
                      <a:gd name="connsiteX3" fmla="*/ 1080120 w 1080120"/>
                      <a:gd name="connsiteY3" fmla="*/ 0 h 188327"/>
                      <a:gd name="connsiteX4" fmla="*/ 1080120 w 1080120"/>
                      <a:gd name="connsiteY4" fmla="*/ 182576 h 188327"/>
                      <a:gd name="connsiteX5" fmla="*/ 724194 w 1080120"/>
                      <a:gd name="connsiteY5" fmla="*/ 130671 h 188327"/>
                      <a:gd name="connsiteX6" fmla="*/ 391426 w 1080120"/>
                      <a:gd name="connsiteY6" fmla="*/ 129039 h 188327"/>
                      <a:gd name="connsiteX7" fmla="*/ 0 w 1080120"/>
                      <a:gd name="connsiteY7" fmla="*/ 182576 h 188327"/>
                      <a:gd name="connsiteX8" fmla="*/ 0 w 1080120"/>
                      <a:gd name="connsiteY8" fmla="*/ 0 h 188327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0134 w 1080120"/>
                      <a:gd name="connsiteY1" fmla="*/ 54444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54580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1080120 w 1080120"/>
                      <a:gd name="connsiteY3" fmla="*/ 0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2576"/>
                      <a:gd name="connsiteX1" fmla="*/ 392516 w 1080120"/>
                      <a:gd name="connsiteY1" fmla="*/ 46279 h 182576"/>
                      <a:gd name="connsiteX2" fmla="*/ 721128 w 1080120"/>
                      <a:gd name="connsiteY2" fmla="*/ 48048 h 182576"/>
                      <a:gd name="connsiteX3" fmla="*/ 831009 w 1080120"/>
                      <a:gd name="connsiteY3" fmla="*/ 64097 h 182576"/>
                      <a:gd name="connsiteX4" fmla="*/ 1080120 w 1080120"/>
                      <a:gd name="connsiteY4" fmla="*/ 182576 h 182576"/>
                      <a:gd name="connsiteX5" fmla="*/ 724194 w 1080120"/>
                      <a:gd name="connsiteY5" fmla="*/ 130671 h 182576"/>
                      <a:gd name="connsiteX6" fmla="*/ 391426 w 1080120"/>
                      <a:gd name="connsiteY6" fmla="*/ 129039 h 182576"/>
                      <a:gd name="connsiteX7" fmla="*/ 0 w 1080120"/>
                      <a:gd name="connsiteY7" fmla="*/ 182576 h 182576"/>
                      <a:gd name="connsiteX8" fmla="*/ 0 w 1080120"/>
                      <a:gd name="connsiteY8" fmla="*/ 0 h 182576"/>
                      <a:gd name="connsiteX0" fmla="*/ 0 w 1080120"/>
                      <a:gd name="connsiteY0" fmla="*/ 0 h 184577"/>
                      <a:gd name="connsiteX1" fmla="*/ 392516 w 1080120"/>
                      <a:gd name="connsiteY1" fmla="*/ 46279 h 184577"/>
                      <a:gd name="connsiteX2" fmla="*/ 721128 w 1080120"/>
                      <a:gd name="connsiteY2" fmla="*/ 48048 h 184577"/>
                      <a:gd name="connsiteX3" fmla="*/ 1080120 w 1080120"/>
                      <a:gd name="connsiteY3" fmla="*/ 182576 h 184577"/>
                      <a:gd name="connsiteX4" fmla="*/ 724194 w 1080120"/>
                      <a:gd name="connsiteY4" fmla="*/ 130671 h 184577"/>
                      <a:gd name="connsiteX5" fmla="*/ 391426 w 1080120"/>
                      <a:gd name="connsiteY5" fmla="*/ 129039 h 184577"/>
                      <a:gd name="connsiteX6" fmla="*/ 0 w 1080120"/>
                      <a:gd name="connsiteY6" fmla="*/ 182576 h 184577"/>
                      <a:gd name="connsiteX7" fmla="*/ 0 w 1080120"/>
                      <a:gd name="connsiteY7" fmla="*/ 0 h 184577"/>
                      <a:gd name="connsiteX0" fmla="*/ 0 w 764025"/>
                      <a:gd name="connsiteY0" fmla="*/ 0 h 182576"/>
                      <a:gd name="connsiteX1" fmla="*/ 392516 w 764025"/>
                      <a:gd name="connsiteY1" fmla="*/ 46279 h 182576"/>
                      <a:gd name="connsiteX2" fmla="*/ 721128 w 764025"/>
                      <a:gd name="connsiteY2" fmla="*/ 48048 h 182576"/>
                      <a:gd name="connsiteX3" fmla="*/ 724194 w 764025"/>
                      <a:gd name="connsiteY3" fmla="*/ 130671 h 182576"/>
                      <a:gd name="connsiteX4" fmla="*/ 391426 w 764025"/>
                      <a:gd name="connsiteY4" fmla="*/ 129039 h 182576"/>
                      <a:gd name="connsiteX5" fmla="*/ 0 w 764025"/>
                      <a:gd name="connsiteY5" fmla="*/ 182576 h 182576"/>
                      <a:gd name="connsiteX6" fmla="*/ 0 w 764025"/>
                      <a:gd name="connsiteY6" fmla="*/ 0 h 182576"/>
                      <a:gd name="connsiteX0" fmla="*/ 0 w 753791"/>
                      <a:gd name="connsiteY0" fmla="*/ 0 h 182576"/>
                      <a:gd name="connsiteX1" fmla="*/ 392516 w 753791"/>
                      <a:gd name="connsiteY1" fmla="*/ 46279 h 182576"/>
                      <a:gd name="connsiteX2" fmla="*/ 721128 w 753791"/>
                      <a:gd name="connsiteY2" fmla="*/ 48048 h 182576"/>
                      <a:gd name="connsiteX3" fmla="*/ 724194 w 753791"/>
                      <a:gd name="connsiteY3" fmla="*/ 130671 h 182576"/>
                      <a:gd name="connsiteX4" fmla="*/ 391426 w 753791"/>
                      <a:gd name="connsiteY4" fmla="*/ 129039 h 182576"/>
                      <a:gd name="connsiteX5" fmla="*/ 0 w 753791"/>
                      <a:gd name="connsiteY5" fmla="*/ 182576 h 182576"/>
                      <a:gd name="connsiteX6" fmla="*/ 0 w 753791"/>
                      <a:gd name="connsiteY6" fmla="*/ 0 h 182576"/>
                      <a:gd name="connsiteX0" fmla="*/ 0 w 753791"/>
                      <a:gd name="connsiteY0" fmla="*/ 0 h 182576"/>
                      <a:gd name="connsiteX1" fmla="*/ 392516 w 753791"/>
                      <a:gd name="connsiteY1" fmla="*/ 46279 h 182576"/>
                      <a:gd name="connsiteX2" fmla="*/ 721128 w 753791"/>
                      <a:gd name="connsiteY2" fmla="*/ 48048 h 182576"/>
                      <a:gd name="connsiteX3" fmla="*/ 724194 w 753791"/>
                      <a:gd name="connsiteY3" fmla="*/ 130671 h 182576"/>
                      <a:gd name="connsiteX4" fmla="*/ 391426 w 753791"/>
                      <a:gd name="connsiteY4" fmla="*/ 129039 h 182576"/>
                      <a:gd name="connsiteX5" fmla="*/ 0 w 753791"/>
                      <a:gd name="connsiteY5" fmla="*/ 182576 h 182576"/>
                      <a:gd name="connsiteX6" fmla="*/ 0 w 753791"/>
                      <a:gd name="connsiteY6" fmla="*/ 0 h 182576"/>
                      <a:gd name="connsiteX0" fmla="*/ 0 w 746219"/>
                      <a:gd name="connsiteY0" fmla="*/ 0 h 182576"/>
                      <a:gd name="connsiteX1" fmla="*/ 392516 w 746219"/>
                      <a:gd name="connsiteY1" fmla="*/ 46279 h 182576"/>
                      <a:gd name="connsiteX2" fmla="*/ 721128 w 746219"/>
                      <a:gd name="connsiteY2" fmla="*/ 48048 h 182576"/>
                      <a:gd name="connsiteX3" fmla="*/ 724194 w 746219"/>
                      <a:gd name="connsiteY3" fmla="*/ 130671 h 182576"/>
                      <a:gd name="connsiteX4" fmla="*/ 391426 w 746219"/>
                      <a:gd name="connsiteY4" fmla="*/ 129039 h 182576"/>
                      <a:gd name="connsiteX5" fmla="*/ 0 w 746219"/>
                      <a:gd name="connsiteY5" fmla="*/ 182576 h 182576"/>
                      <a:gd name="connsiteX6" fmla="*/ 0 w 746219"/>
                      <a:gd name="connsiteY6" fmla="*/ 0 h 182576"/>
                      <a:gd name="connsiteX0" fmla="*/ 0 w 750390"/>
                      <a:gd name="connsiteY0" fmla="*/ 0 h 182576"/>
                      <a:gd name="connsiteX1" fmla="*/ 392516 w 750390"/>
                      <a:gd name="connsiteY1" fmla="*/ 46279 h 182576"/>
                      <a:gd name="connsiteX2" fmla="*/ 721128 w 750390"/>
                      <a:gd name="connsiteY2" fmla="*/ 48048 h 182576"/>
                      <a:gd name="connsiteX3" fmla="*/ 724194 w 750390"/>
                      <a:gd name="connsiteY3" fmla="*/ 130671 h 182576"/>
                      <a:gd name="connsiteX4" fmla="*/ 391426 w 750390"/>
                      <a:gd name="connsiteY4" fmla="*/ 129039 h 182576"/>
                      <a:gd name="connsiteX5" fmla="*/ 0 w 750390"/>
                      <a:gd name="connsiteY5" fmla="*/ 182576 h 182576"/>
                      <a:gd name="connsiteX6" fmla="*/ 0 w 750390"/>
                      <a:gd name="connsiteY6" fmla="*/ 0 h 182576"/>
                      <a:gd name="connsiteX0" fmla="*/ 0 w 752682"/>
                      <a:gd name="connsiteY0" fmla="*/ 0 h 182576"/>
                      <a:gd name="connsiteX1" fmla="*/ 392516 w 752682"/>
                      <a:gd name="connsiteY1" fmla="*/ 46279 h 182576"/>
                      <a:gd name="connsiteX2" fmla="*/ 721128 w 752682"/>
                      <a:gd name="connsiteY2" fmla="*/ 48048 h 182576"/>
                      <a:gd name="connsiteX3" fmla="*/ 724194 w 752682"/>
                      <a:gd name="connsiteY3" fmla="*/ 130671 h 182576"/>
                      <a:gd name="connsiteX4" fmla="*/ 391426 w 752682"/>
                      <a:gd name="connsiteY4" fmla="*/ 129039 h 182576"/>
                      <a:gd name="connsiteX5" fmla="*/ 0 w 752682"/>
                      <a:gd name="connsiteY5" fmla="*/ 182576 h 182576"/>
                      <a:gd name="connsiteX6" fmla="*/ 0 w 752682"/>
                      <a:gd name="connsiteY6" fmla="*/ 0 h 182576"/>
                      <a:gd name="connsiteX0" fmla="*/ 0 w 732452"/>
                      <a:gd name="connsiteY0" fmla="*/ 0 h 182576"/>
                      <a:gd name="connsiteX1" fmla="*/ 392516 w 732452"/>
                      <a:gd name="connsiteY1" fmla="*/ 46279 h 182576"/>
                      <a:gd name="connsiteX2" fmla="*/ 721128 w 732452"/>
                      <a:gd name="connsiteY2" fmla="*/ 48048 h 182576"/>
                      <a:gd name="connsiteX3" fmla="*/ 724194 w 732452"/>
                      <a:gd name="connsiteY3" fmla="*/ 130671 h 182576"/>
                      <a:gd name="connsiteX4" fmla="*/ 391426 w 732452"/>
                      <a:gd name="connsiteY4" fmla="*/ 129039 h 182576"/>
                      <a:gd name="connsiteX5" fmla="*/ 0 w 732452"/>
                      <a:gd name="connsiteY5" fmla="*/ 182576 h 182576"/>
                      <a:gd name="connsiteX6" fmla="*/ 0 w 732452"/>
                      <a:gd name="connsiteY6" fmla="*/ 0 h 182576"/>
                      <a:gd name="connsiteX0" fmla="*/ 0 w 724197"/>
                      <a:gd name="connsiteY0" fmla="*/ 0 h 182576"/>
                      <a:gd name="connsiteX1" fmla="*/ 392516 w 724197"/>
                      <a:gd name="connsiteY1" fmla="*/ 46279 h 182576"/>
                      <a:gd name="connsiteX2" fmla="*/ 721128 w 724197"/>
                      <a:gd name="connsiteY2" fmla="*/ 48048 h 182576"/>
                      <a:gd name="connsiteX3" fmla="*/ 724194 w 724197"/>
                      <a:gd name="connsiteY3" fmla="*/ 130671 h 182576"/>
                      <a:gd name="connsiteX4" fmla="*/ 391426 w 724197"/>
                      <a:gd name="connsiteY4" fmla="*/ 129039 h 182576"/>
                      <a:gd name="connsiteX5" fmla="*/ 0 w 724197"/>
                      <a:gd name="connsiteY5" fmla="*/ 182576 h 182576"/>
                      <a:gd name="connsiteX6" fmla="*/ 0 w 724197"/>
                      <a:gd name="connsiteY6" fmla="*/ 0 h 182576"/>
                      <a:gd name="connsiteX0" fmla="*/ 0 w 748093"/>
                      <a:gd name="connsiteY0" fmla="*/ 0 h 182576"/>
                      <a:gd name="connsiteX1" fmla="*/ 392516 w 748093"/>
                      <a:gd name="connsiteY1" fmla="*/ 46279 h 182576"/>
                      <a:gd name="connsiteX2" fmla="*/ 721128 w 748093"/>
                      <a:gd name="connsiteY2" fmla="*/ 48048 h 182576"/>
                      <a:gd name="connsiteX3" fmla="*/ 724194 w 748093"/>
                      <a:gd name="connsiteY3" fmla="*/ 130671 h 182576"/>
                      <a:gd name="connsiteX4" fmla="*/ 399959 w 748093"/>
                      <a:gd name="connsiteY4" fmla="*/ 118322 h 182576"/>
                      <a:gd name="connsiteX5" fmla="*/ 0 w 748093"/>
                      <a:gd name="connsiteY5" fmla="*/ 182576 h 182576"/>
                      <a:gd name="connsiteX6" fmla="*/ 0 w 748093"/>
                      <a:gd name="connsiteY6" fmla="*/ 0 h 182576"/>
                      <a:gd name="connsiteX0" fmla="*/ 0 w 763083"/>
                      <a:gd name="connsiteY0" fmla="*/ 0 h 182576"/>
                      <a:gd name="connsiteX1" fmla="*/ 399019 w 763083"/>
                      <a:gd name="connsiteY1" fmla="*/ 40117 h 182576"/>
                      <a:gd name="connsiteX2" fmla="*/ 721128 w 763083"/>
                      <a:gd name="connsiteY2" fmla="*/ 48048 h 182576"/>
                      <a:gd name="connsiteX3" fmla="*/ 724194 w 763083"/>
                      <a:gd name="connsiteY3" fmla="*/ 130671 h 182576"/>
                      <a:gd name="connsiteX4" fmla="*/ 399959 w 763083"/>
                      <a:gd name="connsiteY4" fmla="*/ 118322 h 182576"/>
                      <a:gd name="connsiteX5" fmla="*/ 0 w 763083"/>
                      <a:gd name="connsiteY5" fmla="*/ 182576 h 182576"/>
                      <a:gd name="connsiteX6" fmla="*/ 0 w 763083"/>
                      <a:gd name="connsiteY6" fmla="*/ 0 h 182576"/>
                      <a:gd name="connsiteX0" fmla="*/ 0 w 763774"/>
                      <a:gd name="connsiteY0" fmla="*/ 0 h 182576"/>
                      <a:gd name="connsiteX1" fmla="*/ 399019 w 763774"/>
                      <a:gd name="connsiteY1" fmla="*/ 40117 h 182576"/>
                      <a:gd name="connsiteX2" fmla="*/ 721128 w 763774"/>
                      <a:gd name="connsiteY2" fmla="*/ 48048 h 182576"/>
                      <a:gd name="connsiteX3" fmla="*/ 725379 w 763774"/>
                      <a:gd name="connsiteY3" fmla="*/ 111126 h 182576"/>
                      <a:gd name="connsiteX4" fmla="*/ 399959 w 763774"/>
                      <a:gd name="connsiteY4" fmla="*/ 118322 h 182576"/>
                      <a:gd name="connsiteX5" fmla="*/ 0 w 763774"/>
                      <a:gd name="connsiteY5" fmla="*/ 182576 h 182576"/>
                      <a:gd name="connsiteX6" fmla="*/ 0 w 763774"/>
                      <a:gd name="connsiteY6" fmla="*/ 0 h 182576"/>
                      <a:gd name="connsiteX0" fmla="*/ 0 w 763302"/>
                      <a:gd name="connsiteY0" fmla="*/ 0 h 182576"/>
                      <a:gd name="connsiteX1" fmla="*/ 399019 w 763302"/>
                      <a:gd name="connsiteY1" fmla="*/ 40117 h 182576"/>
                      <a:gd name="connsiteX2" fmla="*/ 721128 w 763302"/>
                      <a:gd name="connsiteY2" fmla="*/ 48048 h 182576"/>
                      <a:gd name="connsiteX3" fmla="*/ 725379 w 763302"/>
                      <a:gd name="connsiteY3" fmla="*/ 111126 h 182576"/>
                      <a:gd name="connsiteX4" fmla="*/ 407305 w 763302"/>
                      <a:gd name="connsiteY4" fmla="*/ 127152 h 182576"/>
                      <a:gd name="connsiteX5" fmla="*/ 0 w 763302"/>
                      <a:gd name="connsiteY5" fmla="*/ 182576 h 182576"/>
                      <a:gd name="connsiteX6" fmla="*/ 0 w 763302"/>
                      <a:gd name="connsiteY6" fmla="*/ 0 h 182576"/>
                      <a:gd name="connsiteX0" fmla="*/ 0 w 750176"/>
                      <a:gd name="connsiteY0" fmla="*/ 0 h 182576"/>
                      <a:gd name="connsiteX1" fmla="*/ 399019 w 750176"/>
                      <a:gd name="connsiteY1" fmla="*/ 40117 h 182576"/>
                      <a:gd name="connsiteX2" fmla="*/ 655270 w 750176"/>
                      <a:gd name="connsiteY2" fmla="*/ 40228 h 182576"/>
                      <a:gd name="connsiteX3" fmla="*/ 721128 w 750176"/>
                      <a:gd name="connsiteY3" fmla="*/ 48048 h 182576"/>
                      <a:gd name="connsiteX4" fmla="*/ 725379 w 750176"/>
                      <a:gd name="connsiteY4" fmla="*/ 111126 h 182576"/>
                      <a:gd name="connsiteX5" fmla="*/ 407305 w 750176"/>
                      <a:gd name="connsiteY5" fmla="*/ 127152 h 182576"/>
                      <a:gd name="connsiteX6" fmla="*/ 0 w 750176"/>
                      <a:gd name="connsiteY6" fmla="*/ 182576 h 182576"/>
                      <a:gd name="connsiteX7" fmla="*/ 0 w 750176"/>
                      <a:gd name="connsiteY7" fmla="*/ 0 h 182576"/>
                      <a:gd name="connsiteX0" fmla="*/ 0 w 748029"/>
                      <a:gd name="connsiteY0" fmla="*/ 0 h 182576"/>
                      <a:gd name="connsiteX1" fmla="*/ 399019 w 748029"/>
                      <a:gd name="connsiteY1" fmla="*/ 40117 h 182576"/>
                      <a:gd name="connsiteX2" fmla="*/ 655270 w 748029"/>
                      <a:gd name="connsiteY2" fmla="*/ 40228 h 182576"/>
                      <a:gd name="connsiteX3" fmla="*/ 721128 w 748029"/>
                      <a:gd name="connsiteY3" fmla="*/ 48048 h 182576"/>
                      <a:gd name="connsiteX4" fmla="*/ 722509 w 748029"/>
                      <a:gd name="connsiteY4" fmla="*/ 100688 h 182576"/>
                      <a:gd name="connsiteX5" fmla="*/ 407305 w 748029"/>
                      <a:gd name="connsiteY5" fmla="*/ 127152 h 182576"/>
                      <a:gd name="connsiteX6" fmla="*/ 0 w 748029"/>
                      <a:gd name="connsiteY6" fmla="*/ 182576 h 182576"/>
                      <a:gd name="connsiteX7" fmla="*/ 0 w 748029"/>
                      <a:gd name="connsiteY7" fmla="*/ 0 h 182576"/>
                      <a:gd name="connsiteX0" fmla="*/ 0 w 761651"/>
                      <a:gd name="connsiteY0" fmla="*/ 0 h 182576"/>
                      <a:gd name="connsiteX1" fmla="*/ 399019 w 761651"/>
                      <a:gd name="connsiteY1" fmla="*/ 40117 h 182576"/>
                      <a:gd name="connsiteX2" fmla="*/ 721128 w 761651"/>
                      <a:gd name="connsiteY2" fmla="*/ 48048 h 182576"/>
                      <a:gd name="connsiteX3" fmla="*/ 722509 w 761651"/>
                      <a:gd name="connsiteY3" fmla="*/ 100688 h 182576"/>
                      <a:gd name="connsiteX4" fmla="*/ 407305 w 761651"/>
                      <a:gd name="connsiteY4" fmla="*/ 127152 h 182576"/>
                      <a:gd name="connsiteX5" fmla="*/ 0 w 761651"/>
                      <a:gd name="connsiteY5" fmla="*/ 182576 h 182576"/>
                      <a:gd name="connsiteX6" fmla="*/ 0 w 761651"/>
                      <a:gd name="connsiteY6" fmla="*/ 0 h 182576"/>
                      <a:gd name="connsiteX0" fmla="*/ 0 w 759497"/>
                      <a:gd name="connsiteY0" fmla="*/ 0 h 182576"/>
                      <a:gd name="connsiteX1" fmla="*/ 399019 w 759497"/>
                      <a:gd name="connsiteY1" fmla="*/ 40117 h 182576"/>
                      <a:gd name="connsiteX2" fmla="*/ 721128 w 759497"/>
                      <a:gd name="connsiteY2" fmla="*/ 48048 h 182576"/>
                      <a:gd name="connsiteX3" fmla="*/ 718625 w 759497"/>
                      <a:gd name="connsiteY3" fmla="*/ 92526 h 182576"/>
                      <a:gd name="connsiteX4" fmla="*/ 407305 w 759497"/>
                      <a:gd name="connsiteY4" fmla="*/ 127152 h 182576"/>
                      <a:gd name="connsiteX5" fmla="*/ 0 w 759497"/>
                      <a:gd name="connsiteY5" fmla="*/ 182576 h 182576"/>
                      <a:gd name="connsiteX6" fmla="*/ 0 w 759497"/>
                      <a:gd name="connsiteY6" fmla="*/ 0 h 182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9497" h="182576">
                        <a:moveTo>
                          <a:pt x="0" y="0"/>
                        </a:moveTo>
                        <a:cubicBezTo>
                          <a:pt x="77657" y="1525"/>
                          <a:pt x="278831" y="32109"/>
                          <a:pt x="399019" y="40117"/>
                        </a:cubicBezTo>
                        <a:cubicBezTo>
                          <a:pt x="519207" y="48125"/>
                          <a:pt x="667860" y="39313"/>
                          <a:pt x="721128" y="48048"/>
                        </a:cubicBezTo>
                        <a:cubicBezTo>
                          <a:pt x="774396" y="56783"/>
                          <a:pt x="770929" y="79342"/>
                          <a:pt x="718625" y="92526"/>
                        </a:cubicBezTo>
                        <a:cubicBezTo>
                          <a:pt x="666321" y="105710"/>
                          <a:pt x="527076" y="112144"/>
                          <a:pt x="407305" y="127152"/>
                        </a:cubicBezTo>
                        <a:cubicBezTo>
                          <a:pt x="287534" y="142160"/>
                          <a:pt x="73324" y="182692"/>
                          <a:pt x="0" y="18257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scene3d>
                    <a:camera prst="perspectiveBelow" fov="0">
                      <a:rot lat="600000" lon="1800000" rev="0"/>
                    </a:camera>
                    <a:lightRig rig="balanced" dir="t">
                      <a:rot lat="0" lon="0" rev="0"/>
                    </a:lightRig>
                  </a:scene3d>
                  <a:sp3d extrusionH="57150" prstMaterial="matte">
                    <a:bevelT w="107950" h="107950"/>
                    <a:bevelB w="107950" h="1143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sp>
            <p:nvSpPr>
              <p:cNvPr id="27" name="Ellipse 26"/>
              <p:cNvSpPr/>
              <p:nvPr/>
            </p:nvSpPr>
            <p:spPr>
              <a:xfrm>
                <a:off x="8806665" y="382834"/>
                <a:ext cx="1678014" cy="1678014"/>
              </a:xfrm>
              <a:prstGeom prst="ellipse">
                <a:avLst/>
              </a:prstGeom>
              <a:solidFill>
                <a:srgbClr val="3333FF">
                  <a:alpha val="3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Top"/>
                <a:lightRig rig="freezing" dir="t"/>
              </a:scene3d>
              <a:sp3d extrusionH="1905000">
                <a:bevelT w="330200" h="88900"/>
                <a:bevelB w="3302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472926" y="3907147"/>
              <a:ext cx="3063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Laser pulse mostly transmitted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28554" y="571268"/>
              <a:ext cx="3152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Underdense</a:t>
              </a:r>
              <a:r>
                <a:rPr lang="en-US" dirty="0"/>
                <a:t>, transparent target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/>
                <p:cNvSpPr txBox="1"/>
                <p:nvPr/>
              </p:nvSpPr>
              <p:spPr>
                <a:xfrm>
                  <a:off x="1355467" y="3418439"/>
                  <a:ext cx="1331711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5" name="Textfeld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467" y="3418439"/>
                  <a:ext cx="1331711" cy="392993"/>
                </a:xfrm>
                <a:prstGeom prst="rect">
                  <a:avLst/>
                </a:prstGeom>
                <a:blipFill>
                  <a:blip r:embed="rId5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Textfeld 11"/>
          <p:cNvSpPr txBox="1"/>
          <p:nvPr/>
        </p:nvSpPr>
        <p:spPr>
          <a:xfrm>
            <a:off x="9025403" y="1453836"/>
            <a:ext cx="220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26"/>
            <a:r>
              <a:rPr lang="de-DE" dirty="0" err="1">
                <a:solidFill>
                  <a:prstClr val="black"/>
                </a:solidFill>
              </a:rPr>
              <a:t>Dense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lang="de-DE" dirty="0" err="1">
                <a:solidFill>
                  <a:prstClr val="black"/>
                </a:solidFill>
              </a:rPr>
              <a:t>opaque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target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8727947" y="5983569"/>
            <a:ext cx="278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Over-</a:t>
            </a:r>
            <a:r>
              <a:rPr lang="de-DE" dirty="0" err="1"/>
              <a:t>critical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- </a:t>
            </a:r>
            <a:r>
              <a:rPr lang="de-DE" dirty="0" err="1"/>
              <a:t>Solids</a:t>
            </a:r>
            <a:endParaRPr lang="de-DE" dirty="0"/>
          </a:p>
        </p:txBody>
      </p:sp>
      <p:sp>
        <p:nvSpPr>
          <p:cNvPr id="113" name="Textfeld 112"/>
          <p:cNvSpPr txBox="1"/>
          <p:nvPr/>
        </p:nvSpPr>
        <p:spPr>
          <a:xfrm>
            <a:off x="318095" y="5977305"/>
            <a:ext cx="292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Under-critical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- Gases</a:t>
            </a:r>
          </a:p>
        </p:txBody>
      </p:sp>
      <p:grpSp>
        <p:nvGrpSpPr>
          <p:cNvPr id="115" name="Gruppieren 114"/>
          <p:cNvGrpSpPr/>
          <p:nvPr/>
        </p:nvGrpSpPr>
        <p:grpSpPr>
          <a:xfrm>
            <a:off x="423582" y="5523206"/>
            <a:ext cx="11513728" cy="390621"/>
            <a:chOff x="423582" y="4946119"/>
            <a:chExt cx="11255189" cy="390621"/>
          </a:xfrm>
        </p:grpSpPr>
        <p:sp>
          <p:nvSpPr>
            <p:cNvPr id="116" name="Textfeld 115"/>
            <p:cNvSpPr txBox="1"/>
            <p:nvPr/>
          </p:nvSpPr>
          <p:spPr>
            <a:xfrm>
              <a:off x="10664818" y="4946119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Density</a:t>
              </a:r>
              <a:endParaRPr lang="de-DE" dirty="0"/>
            </a:p>
          </p:txBody>
        </p:sp>
        <p:cxnSp>
          <p:nvCxnSpPr>
            <p:cNvPr id="117" name="Gerade Verbindung mit Pfeil 116"/>
            <p:cNvCxnSpPr/>
            <p:nvPr/>
          </p:nvCxnSpPr>
          <p:spPr bwMode="auto">
            <a:xfrm flipH="1">
              <a:off x="423582" y="5336740"/>
              <a:ext cx="11255189" cy="0"/>
            </a:xfrm>
            <a:prstGeom prst="straightConnector1">
              <a:avLst/>
            </a:prstGeom>
            <a:solidFill>
              <a:srgbClr val="003E89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" name="Gruppieren 117"/>
          <p:cNvGrpSpPr/>
          <p:nvPr/>
        </p:nvGrpSpPr>
        <p:grpSpPr>
          <a:xfrm>
            <a:off x="3981013" y="5956529"/>
            <a:ext cx="3175044" cy="369332"/>
            <a:chOff x="3981013" y="5729962"/>
            <a:chExt cx="3175044" cy="369332"/>
          </a:xfrm>
        </p:grpSpPr>
        <p:sp>
          <p:nvSpPr>
            <p:cNvPr id="121" name="Textfeld 120"/>
            <p:cNvSpPr txBox="1"/>
            <p:nvPr/>
          </p:nvSpPr>
          <p:spPr>
            <a:xfrm>
              <a:off x="3981013" y="5729962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baseline="30000" dirty="0"/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5089786" y="5729962"/>
              <a:ext cx="20662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/>
                <a:t>Near-critical</a:t>
              </a:r>
              <a:r>
                <a:rPr lang="de-DE" dirty="0"/>
                <a:t> </a:t>
              </a:r>
              <a:r>
                <a:rPr lang="de-DE" dirty="0" err="1"/>
                <a:t>density</a:t>
              </a:r>
              <a:endParaRPr lang="de-DE" dirty="0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3766045" y="2831261"/>
            <a:ext cx="4698283" cy="1704257"/>
            <a:chOff x="3766045" y="2680791"/>
            <a:chExt cx="4698283" cy="1704257"/>
          </a:xfrm>
        </p:grpSpPr>
        <p:grpSp>
          <p:nvGrpSpPr>
            <p:cNvPr id="88" name="Group 16"/>
            <p:cNvGrpSpPr/>
            <p:nvPr/>
          </p:nvGrpSpPr>
          <p:grpSpPr>
            <a:xfrm>
              <a:off x="4372129" y="2903200"/>
              <a:ext cx="4092199" cy="1481848"/>
              <a:chOff x="4370936" y="2765610"/>
              <a:chExt cx="4093148" cy="1482191"/>
            </a:xfrm>
          </p:grpSpPr>
          <p:grpSp>
            <p:nvGrpSpPr>
              <p:cNvPr id="89" name="Group 12"/>
              <p:cNvGrpSpPr/>
              <p:nvPr/>
            </p:nvGrpSpPr>
            <p:grpSpPr>
              <a:xfrm>
                <a:off x="4370936" y="3171656"/>
                <a:ext cx="866072" cy="608874"/>
                <a:chOff x="4069638" y="3583834"/>
                <a:chExt cx="866072" cy="608874"/>
              </a:xfrm>
            </p:grpSpPr>
            <p:sp>
              <p:nvSpPr>
                <p:cNvPr id="102" name="Oval 102"/>
                <p:cNvSpPr/>
                <p:nvPr/>
              </p:nvSpPr>
              <p:spPr>
                <a:xfrm>
                  <a:off x="4069638" y="3583834"/>
                  <a:ext cx="866055" cy="6088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26"/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3" name="TextBox 103"/>
                <p:cNvSpPr txBox="1"/>
                <p:nvPr/>
              </p:nvSpPr>
              <p:spPr>
                <a:xfrm>
                  <a:off x="4101827" y="3657439"/>
                  <a:ext cx="83388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926"/>
                  <a:r>
                    <a:rPr lang="en-US" sz="2400" dirty="0">
                      <a:solidFill>
                        <a:prstClr val="black"/>
                      </a:solidFill>
                      <a:latin typeface="Arial"/>
                    </a:rPr>
                    <a:t>BOA</a:t>
                  </a:r>
                </a:p>
              </p:txBody>
            </p:sp>
          </p:grpSp>
          <p:grpSp>
            <p:nvGrpSpPr>
              <p:cNvPr id="90" name="Group 10"/>
              <p:cNvGrpSpPr/>
              <p:nvPr/>
            </p:nvGrpSpPr>
            <p:grpSpPr>
              <a:xfrm>
                <a:off x="7093632" y="2765610"/>
                <a:ext cx="1370452" cy="608874"/>
                <a:chOff x="8317887" y="4292868"/>
                <a:chExt cx="1370452" cy="608874"/>
              </a:xfrm>
            </p:grpSpPr>
            <p:sp>
              <p:nvSpPr>
                <p:cNvPr id="100" name="Oval 105"/>
                <p:cNvSpPr/>
                <p:nvPr/>
              </p:nvSpPr>
              <p:spPr>
                <a:xfrm>
                  <a:off x="8317887" y="4292868"/>
                  <a:ext cx="1361892" cy="6088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26"/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1" name="TextBox 106"/>
                <p:cNvSpPr txBox="1"/>
                <p:nvPr/>
              </p:nvSpPr>
              <p:spPr>
                <a:xfrm>
                  <a:off x="8362912" y="4346852"/>
                  <a:ext cx="13254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926"/>
                  <a:r>
                    <a:rPr lang="en-US" sz="2400" dirty="0">
                      <a:solidFill>
                        <a:prstClr val="black"/>
                      </a:solidFill>
                      <a:latin typeface="Arial"/>
                    </a:rPr>
                    <a:t>HB-RPA</a:t>
                  </a:r>
                </a:p>
              </p:txBody>
            </p:sp>
          </p:grpSp>
          <p:grpSp>
            <p:nvGrpSpPr>
              <p:cNvPr id="91" name="Group 9"/>
              <p:cNvGrpSpPr/>
              <p:nvPr/>
            </p:nvGrpSpPr>
            <p:grpSpPr>
              <a:xfrm>
                <a:off x="5601597" y="3519123"/>
                <a:ext cx="1073113" cy="608874"/>
                <a:chOff x="6768951" y="4957169"/>
                <a:chExt cx="1073113" cy="608874"/>
              </a:xfrm>
            </p:grpSpPr>
            <p:sp>
              <p:nvSpPr>
                <p:cNvPr id="98" name="Oval 108"/>
                <p:cNvSpPr/>
                <p:nvPr/>
              </p:nvSpPr>
              <p:spPr>
                <a:xfrm>
                  <a:off x="6768951" y="4957169"/>
                  <a:ext cx="1073113" cy="6088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26"/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9" name="TextBox 109"/>
                <p:cNvSpPr txBox="1"/>
                <p:nvPr/>
              </p:nvSpPr>
              <p:spPr>
                <a:xfrm>
                  <a:off x="7059228" y="4957169"/>
                  <a:ext cx="492557" cy="461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926"/>
                  <a:r>
                    <a:rPr lang="en-US" sz="2400" dirty="0">
                      <a:solidFill>
                        <a:prstClr val="black"/>
                      </a:solidFill>
                      <a:latin typeface="Arial"/>
                    </a:rPr>
                    <a:t>…</a:t>
                  </a:r>
                </a:p>
              </p:txBody>
            </p:sp>
          </p:grpSp>
          <p:grpSp>
            <p:nvGrpSpPr>
              <p:cNvPr id="92" name="Group 8"/>
              <p:cNvGrpSpPr/>
              <p:nvPr/>
            </p:nvGrpSpPr>
            <p:grpSpPr>
              <a:xfrm>
                <a:off x="4981030" y="3638927"/>
                <a:ext cx="850025" cy="608874"/>
                <a:chOff x="7762289" y="5109373"/>
                <a:chExt cx="850025" cy="608874"/>
              </a:xfrm>
            </p:grpSpPr>
            <p:sp>
              <p:nvSpPr>
                <p:cNvPr id="96" name="Oval 111"/>
                <p:cNvSpPr/>
                <p:nvPr/>
              </p:nvSpPr>
              <p:spPr>
                <a:xfrm>
                  <a:off x="7762289" y="5109373"/>
                  <a:ext cx="850025" cy="6088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26"/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7" name="TextBox 112"/>
                <p:cNvSpPr txBox="1"/>
                <p:nvPr/>
              </p:nvSpPr>
              <p:spPr>
                <a:xfrm>
                  <a:off x="7763378" y="5182753"/>
                  <a:ext cx="81785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926"/>
                  <a:r>
                    <a:rPr lang="en-US" sz="2400" dirty="0">
                      <a:solidFill>
                        <a:prstClr val="black"/>
                      </a:solidFill>
                      <a:latin typeface="Arial"/>
                    </a:rPr>
                    <a:t>CSA</a:t>
                  </a:r>
                </a:p>
              </p:txBody>
            </p:sp>
          </p:grpSp>
          <p:grpSp>
            <p:nvGrpSpPr>
              <p:cNvPr id="93" name="Group 7"/>
              <p:cNvGrpSpPr/>
              <p:nvPr/>
            </p:nvGrpSpPr>
            <p:grpSpPr>
              <a:xfrm>
                <a:off x="6318657" y="3314815"/>
                <a:ext cx="1490306" cy="649640"/>
                <a:chOff x="7153888" y="4270812"/>
                <a:chExt cx="1490306" cy="649640"/>
              </a:xfrm>
            </p:grpSpPr>
            <p:sp>
              <p:nvSpPr>
                <p:cNvPr id="94" name="Oval 114"/>
                <p:cNvSpPr/>
                <p:nvPr/>
              </p:nvSpPr>
              <p:spPr>
                <a:xfrm>
                  <a:off x="7186869" y="4270812"/>
                  <a:ext cx="1449732" cy="6496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26"/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5" name="TextBox 115"/>
                <p:cNvSpPr txBox="1"/>
                <p:nvPr/>
              </p:nvSpPr>
              <p:spPr>
                <a:xfrm>
                  <a:off x="7153888" y="4364038"/>
                  <a:ext cx="1490306" cy="461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926"/>
                  <a:r>
                    <a:rPr lang="en-US" sz="2400" dirty="0">
                      <a:solidFill>
                        <a:prstClr val="black"/>
                      </a:solidFill>
                      <a:latin typeface="Arial"/>
                    </a:rPr>
                    <a:t>RTF-RPA</a:t>
                  </a:r>
                </a:p>
              </p:txBody>
            </p:sp>
          </p:grpSp>
        </p:grpSp>
        <p:grpSp>
          <p:nvGrpSpPr>
            <p:cNvPr id="107" name="Group 11"/>
            <p:cNvGrpSpPr/>
            <p:nvPr/>
          </p:nvGrpSpPr>
          <p:grpSpPr>
            <a:xfrm>
              <a:off x="3766045" y="2680791"/>
              <a:ext cx="1030861" cy="649490"/>
              <a:chOff x="1756153" y="4512724"/>
              <a:chExt cx="1031100" cy="649640"/>
            </a:xfrm>
          </p:grpSpPr>
          <p:sp>
            <p:nvSpPr>
              <p:cNvPr id="124" name="Oval 118"/>
              <p:cNvSpPr/>
              <p:nvPr/>
            </p:nvSpPr>
            <p:spPr>
              <a:xfrm>
                <a:off x="1756153" y="4512724"/>
                <a:ext cx="1031100" cy="6496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26"/>
                <a:endParaRPr lang="en-US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25" name="TextBox 119"/>
              <p:cNvSpPr txBox="1"/>
              <p:nvPr/>
            </p:nvSpPr>
            <p:spPr>
              <a:xfrm>
                <a:off x="1857262" y="4606658"/>
                <a:ext cx="828880" cy="461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926"/>
                <a:r>
                  <a:rPr lang="en-US" sz="2400" dirty="0">
                    <a:solidFill>
                      <a:prstClr val="black"/>
                    </a:solidFill>
                    <a:latin typeface="Arial"/>
                  </a:rPr>
                  <a:t>MVA</a:t>
                </a:r>
              </a:p>
            </p:txBody>
          </p:sp>
        </p:grpSp>
      </p:grpSp>
      <p:grpSp>
        <p:nvGrpSpPr>
          <p:cNvPr id="127" name="Group 11"/>
          <p:cNvGrpSpPr/>
          <p:nvPr/>
        </p:nvGrpSpPr>
        <p:grpSpPr>
          <a:xfrm>
            <a:off x="9704102" y="2771824"/>
            <a:ext cx="1037567" cy="649490"/>
            <a:chOff x="1756153" y="4512724"/>
            <a:chExt cx="1037808" cy="649640"/>
          </a:xfrm>
        </p:grpSpPr>
        <p:sp>
          <p:nvSpPr>
            <p:cNvPr id="129" name="Oval 118"/>
            <p:cNvSpPr/>
            <p:nvPr/>
          </p:nvSpPr>
          <p:spPr>
            <a:xfrm>
              <a:off x="1756153" y="4512724"/>
              <a:ext cx="1031100" cy="6496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6"/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0" name="TextBox 119"/>
            <p:cNvSpPr txBox="1"/>
            <p:nvPr/>
          </p:nvSpPr>
          <p:spPr>
            <a:xfrm>
              <a:off x="1788325" y="4586330"/>
              <a:ext cx="1005636" cy="461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926"/>
              <a:r>
                <a:rPr lang="en-US" sz="2400" dirty="0">
                  <a:solidFill>
                    <a:prstClr val="black"/>
                  </a:solidFill>
                  <a:latin typeface="Arial"/>
                </a:rPr>
                <a:t>TNSA</a:t>
              </a:r>
            </a:p>
          </p:txBody>
        </p:sp>
      </p:grpSp>
      <p:sp>
        <p:nvSpPr>
          <p:cNvPr id="85" name="Rechteck 84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1" y="182564"/>
            <a:ext cx="10869895" cy="61552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Laser interactions with plasmas of different densities</a:t>
            </a:r>
            <a:endParaRPr lang="en-US" sz="3200" b="1" dirty="0">
              <a:solidFill>
                <a:srgbClr val="00589E"/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4772194" y="4445071"/>
            <a:ext cx="3377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Laser pulse mostly absorbed</a:t>
            </a:r>
            <a:r>
              <a:rPr lang="en-US" dirty="0">
                <a:sym typeface="Wingdings" panose="05000000000000000000" pitchFamily="2" charset="2"/>
              </a:rPr>
              <a:t/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volumetric </a:t>
            </a:r>
            <a:r>
              <a:rPr lang="en-US" dirty="0" smtClean="0">
                <a:sym typeface="Wingdings" panose="05000000000000000000" pitchFamily="2" charset="2"/>
              </a:rPr>
              <a:t>interaction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high conversion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1107963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Reaching the near-critical density regime in laser-ion acceleration experiments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F814DFAE-ED5E-49F2-8223-CC30437F13B4}"/>
              </a:ext>
            </a:extLst>
          </p:cNvPr>
          <p:cNvSpPr/>
          <p:nvPr/>
        </p:nvSpPr>
        <p:spPr>
          <a:xfrm>
            <a:off x="8162884" y="6222844"/>
            <a:ext cx="4029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dirty="0" smtClean="0">
                <a:cs typeface="Times New Roman" panose="02020603050405020304" pitchFamily="18" charset="0"/>
              </a:rPr>
              <a:t>T. Ziegler </a:t>
            </a:r>
            <a:r>
              <a:rPr lang="de-DE" sz="1400" i="1" dirty="0" smtClean="0">
                <a:cs typeface="Times New Roman" panose="02020603050405020304" pitchFamily="18" charset="0"/>
              </a:rPr>
              <a:t>et </a:t>
            </a:r>
            <a:r>
              <a:rPr lang="de-DE" sz="1400" i="1" dirty="0">
                <a:cs typeface="Times New Roman" panose="02020603050405020304" pitchFamily="18" charset="0"/>
              </a:rPr>
              <a:t>al</a:t>
            </a:r>
            <a:r>
              <a:rPr lang="de-DE" sz="1400" i="1" dirty="0" smtClean="0">
                <a:cs typeface="Times New Roman" panose="02020603050405020304" pitchFamily="18" charset="0"/>
              </a:rPr>
              <a:t>. </a:t>
            </a:r>
            <a:r>
              <a:rPr lang="en-US" sz="1400" dirty="0" smtClean="0">
                <a:cs typeface="Times New Roman" panose="02020603050405020304" pitchFamily="18" charset="0"/>
              </a:rPr>
              <a:t>(</a:t>
            </a:r>
            <a:r>
              <a:rPr lang="en-US" sz="1400" dirty="0">
                <a:cs typeface="Times New Roman" panose="02020603050405020304" pitchFamily="18" charset="0"/>
              </a:rPr>
              <a:t>2024) Nat. Phys. </a:t>
            </a:r>
            <a:r>
              <a:rPr lang="en-US" sz="1400" b="1" dirty="0" smtClean="0">
                <a:cs typeface="Times New Roman" panose="02020603050405020304" pitchFamily="18" charset="0"/>
              </a:rPr>
              <a:t>20</a:t>
            </a:r>
            <a:r>
              <a:rPr lang="en-US" sz="1400" dirty="0" smtClean="0">
                <a:cs typeface="Times New Roman" panose="02020603050405020304" pitchFamily="18" charset="0"/>
              </a:rPr>
              <a:t> 1211–1216 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455" y="6388574"/>
            <a:ext cx="7330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M.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</a:t>
            </a:r>
            <a:r>
              <a:rPr lang="de-DE" sz="1400" i="1" dirty="0" smtClean="0"/>
              <a:t>et </a:t>
            </a:r>
            <a:r>
              <a:rPr lang="de-DE" sz="1400" i="1" dirty="0"/>
              <a:t>al</a:t>
            </a:r>
            <a:r>
              <a:rPr lang="de-DE" sz="1400" i="1" dirty="0" smtClean="0"/>
              <a:t>.</a:t>
            </a:r>
            <a:r>
              <a:rPr lang="de-DE" sz="1400" dirty="0"/>
              <a:t> </a:t>
            </a:r>
            <a:r>
              <a:rPr lang="de-DE" sz="1400" dirty="0" err="1"/>
              <a:t>Nat</a:t>
            </a:r>
            <a:r>
              <a:rPr lang="de-DE" sz="1400" dirty="0"/>
              <a:t> </a:t>
            </a:r>
            <a:r>
              <a:rPr lang="de-DE" sz="1400" dirty="0" err="1"/>
              <a:t>Commun</a:t>
            </a:r>
            <a:r>
              <a:rPr lang="de-DE" sz="1400" dirty="0"/>
              <a:t> </a:t>
            </a:r>
            <a:r>
              <a:rPr lang="de-DE" sz="1400" b="1" dirty="0"/>
              <a:t>14</a:t>
            </a:r>
            <a:r>
              <a:rPr lang="de-DE" sz="1400" dirty="0"/>
              <a:t>, 4009 (2023)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8" y="1867307"/>
            <a:ext cx="3197812" cy="255924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0" y="4582562"/>
            <a:ext cx="2110911" cy="164028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779100" y="1896631"/>
            <a:ext cx="334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Tailored</a:t>
            </a:r>
            <a:r>
              <a:rPr lang="de-DE" b="1" dirty="0" smtClean="0"/>
              <a:t> </a:t>
            </a:r>
            <a:r>
              <a:rPr lang="de-DE" b="1" dirty="0" err="1" smtClean="0"/>
              <a:t>target</a:t>
            </a:r>
            <a:r>
              <a:rPr lang="de-DE" b="1" dirty="0" smtClean="0"/>
              <a:t> </a:t>
            </a:r>
            <a:r>
              <a:rPr lang="de-DE" b="1" dirty="0" err="1" smtClean="0"/>
              <a:t>density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</a:t>
            </a:r>
            <a:r>
              <a:rPr lang="de-DE" b="1" dirty="0" err="1" smtClean="0"/>
              <a:t>controlled</a:t>
            </a:r>
            <a:r>
              <a:rPr lang="de-DE" b="1" dirty="0" smtClean="0"/>
              <a:t> </a:t>
            </a:r>
            <a:r>
              <a:rPr lang="de-DE" b="1" dirty="0" err="1" smtClean="0"/>
              <a:t>pre</a:t>
            </a:r>
            <a:r>
              <a:rPr lang="de-DE" b="1" dirty="0" smtClean="0"/>
              <a:t>-expansion</a:t>
            </a:r>
            <a:endParaRPr lang="de-DE" b="1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/>
          <a:srcRect l="14401" t="9308" r="32720" b="4455"/>
          <a:stretch/>
        </p:blipFill>
        <p:spPr>
          <a:xfrm>
            <a:off x="3536213" y="2743682"/>
            <a:ext cx="2258444" cy="1998959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2545375" y="5136139"/>
            <a:ext cx="2871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Under</a:t>
            </a:r>
            <a:r>
              <a:rPr lang="de-DE" dirty="0" smtClean="0"/>
              <a:t> ideal </a:t>
            </a:r>
            <a:r>
              <a:rPr lang="de-DE" dirty="0" err="1" smtClean="0"/>
              <a:t>conditions</a:t>
            </a:r>
            <a:r>
              <a:rPr lang="de-DE" dirty="0" smtClean="0"/>
              <a:t>: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80 </a:t>
            </a:r>
            <a:r>
              <a:rPr lang="de-DE" dirty="0" err="1" smtClean="0"/>
              <a:t>MeV</a:t>
            </a:r>
            <a:r>
              <a:rPr lang="de-DE" dirty="0" smtClean="0"/>
              <a:t>)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08" y="1989606"/>
            <a:ext cx="3084448" cy="34303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35115" y="1895181"/>
            <a:ext cx="4375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Matching</a:t>
            </a:r>
            <a:r>
              <a:rPr lang="de-DE" b="1" dirty="0"/>
              <a:t> </a:t>
            </a:r>
            <a:r>
              <a:rPr lang="de-DE" b="1" dirty="0" err="1" smtClean="0"/>
              <a:t>foil</a:t>
            </a:r>
            <a:r>
              <a:rPr lang="de-DE" b="1" dirty="0" smtClean="0"/>
              <a:t> </a:t>
            </a:r>
            <a:r>
              <a:rPr lang="de-DE" b="1" dirty="0" err="1" smtClean="0"/>
              <a:t>target</a:t>
            </a:r>
            <a:r>
              <a:rPr lang="de-DE" b="1" dirty="0" smtClean="0"/>
              <a:t> </a:t>
            </a:r>
            <a:r>
              <a:rPr lang="de-DE" b="1" dirty="0" err="1"/>
              <a:t>thickness</a:t>
            </a:r>
            <a:r>
              <a:rPr lang="de-DE" b="1" dirty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contrast</a:t>
            </a:r>
            <a:endParaRPr lang="de-DE" b="1" dirty="0" smtClean="0"/>
          </a:p>
          <a:p>
            <a:endParaRPr lang="de-DE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6405349" y="5493648"/>
            <a:ext cx="455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Under</a:t>
            </a:r>
            <a:r>
              <a:rPr lang="de-DE" dirty="0" smtClean="0"/>
              <a:t> ideal </a:t>
            </a:r>
            <a:r>
              <a:rPr lang="de-DE" dirty="0" err="1" smtClean="0"/>
              <a:t>conditions</a:t>
            </a:r>
            <a:r>
              <a:rPr lang="de-DE" dirty="0" smtClean="0"/>
              <a:t>: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150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endParaRPr lang="de-DE" dirty="0" smtClean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681" y="3932290"/>
            <a:ext cx="1814008" cy="226480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7622" y="2334598"/>
            <a:ext cx="2493504" cy="16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5" grpId="0"/>
      <p:bldP spid="26" grpId="0"/>
      <p:bldP spid="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4542" y="1600978"/>
            <a:ext cx="61889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Near-critical</a:t>
            </a:r>
            <a:r>
              <a:rPr lang="de-DE" dirty="0" smtClean="0"/>
              <a:t> laser-proton </a:t>
            </a:r>
            <a:r>
              <a:rPr lang="de-DE" dirty="0" err="1" smtClean="0"/>
              <a:t>acceleration</a:t>
            </a:r>
            <a:r>
              <a:rPr lang="de-DE" dirty="0"/>
              <a:t> </a:t>
            </a:r>
            <a:r>
              <a:rPr lang="de-DE" dirty="0" err="1"/>
              <a:t>critically</a:t>
            </a:r>
            <a:r>
              <a:rPr lang="de-DE" dirty="0"/>
              <a:t> </a:t>
            </a:r>
            <a:r>
              <a:rPr lang="de-DE" dirty="0" err="1"/>
              <a:t>depends</a:t>
            </a:r>
            <a:r>
              <a:rPr lang="de-DE" dirty="0"/>
              <a:t> </a:t>
            </a:r>
            <a:r>
              <a:rPr lang="de-DE" dirty="0" smtClean="0"/>
              <a:t>on </a:t>
            </a:r>
            <a:r>
              <a:rPr lang="de-DE" b="1" dirty="0" err="1" smtClean="0"/>
              <a:t>many</a:t>
            </a:r>
            <a:r>
              <a:rPr lang="de-DE" b="1" dirty="0" smtClean="0"/>
              <a:t> </a:t>
            </a:r>
            <a:r>
              <a:rPr lang="de-DE" b="1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b="1" dirty="0" err="1" smtClean="0"/>
              <a:t>fluctuate</a:t>
            </a:r>
            <a:r>
              <a:rPr lang="de-DE" b="1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Target</a:t>
            </a:r>
            <a:r>
              <a:rPr lang="de-DE" dirty="0" smtClean="0"/>
              <a:t>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r>
              <a:rPr lang="de-DE" dirty="0" smtClean="0"/>
              <a:t>,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 (</a:t>
            </a:r>
            <a:r>
              <a:rPr lang="de-DE" dirty="0" err="1" smtClean="0"/>
              <a:t>gradients</a:t>
            </a:r>
            <a:r>
              <a:rPr lang="de-DE" dirty="0" smtClean="0"/>
              <a:t>), </a:t>
            </a:r>
            <a:r>
              <a:rPr lang="de-DE" dirty="0" err="1" smtClean="0"/>
              <a:t>position</a:t>
            </a:r>
            <a:r>
              <a:rPr lang="de-DE" dirty="0" smtClean="0"/>
              <a:t>, </a:t>
            </a:r>
            <a:r>
              <a:rPr lang="de-DE" dirty="0" err="1" smtClean="0"/>
              <a:t>ionization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, 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Laser</a:t>
            </a:r>
            <a:r>
              <a:rPr lang="de-DE" dirty="0" smtClean="0"/>
              <a:t>: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, </a:t>
            </a:r>
            <a:r>
              <a:rPr lang="de-DE" dirty="0" err="1" smtClean="0"/>
              <a:t>energy</a:t>
            </a:r>
            <a:r>
              <a:rPr lang="de-DE" dirty="0" smtClean="0"/>
              <a:t>, </a:t>
            </a:r>
            <a:r>
              <a:rPr lang="de-DE" dirty="0" err="1" smtClean="0"/>
              <a:t>pointing</a:t>
            </a:r>
            <a:r>
              <a:rPr lang="de-DE" dirty="0" smtClean="0"/>
              <a:t>, </a:t>
            </a:r>
            <a:r>
              <a:rPr lang="de-DE" dirty="0" err="1" smtClean="0"/>
              <a:t>contrast</a:t>
            </a:r>
            <a:r>
              <a:rPr lang="de-DE" dirty="0" smtClean="0"/>
              <a:t>, 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err="1" smtClean="0"/>
              <a:t>Chaotic</a:t>
            </a:r>
            <a:r>
              <a:rPr lang="de-DE" b="1" dirty="0" smtClean="0"/>
              <a:t> </a:t>
            </a:r>
            <a:r>
              <a:rPr lang="de-DE" b="1" dirty="0" err="1" smtClean="0"/>
              <a:t>plasma</a:t>
            </a:r>
            <a:r>
              <a:rPr lang="de-DE" b="1" dirty="0" smtClean="0"/>
              <a:t> </a:t>
            </a:r>
            <a:r>
              <a:rPr lang="de-DE" b="1" dirty="0" err="1" smtClean="0"/>
              <a:t>dynamics</a:t>
            </a:r>
            <a:r>
              <a:rPr lang="de-DE" b="1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61552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3200" b="1" dirty="0" smtClean="0">
                <a:solidFill>
                  <a:srgbClr val="00589E"/>
                </a:solidFill>
              </a:rPr>
              <a:t>Learning more about near-critical LPA</a:t>
            </a:r>
            <a:endParaRPr lang="en-US" sz="3200" b="1" dirty="0">
              <a:solidFill>
                <a:srgbClr val="00589E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3" y="3990988"/>
            <a:ext cx="2859936" cy="222231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442" y="3879548"/>
            <a:ext cx="3558847" cy="2343632"/>
          </a:xfrm>
          <a:prstGeom prst="rect">
            <a:avLst/>
          </a:prstGeom>
        </p:spPr>
      </p:pic>
      <p:sp>
        <p:nvSpPr>
          <p:cNvPr id="16" name="Rectangle 41">
            <a:extLst>
              <a:ext uri="{FF2B5EF4-FFF2-40B4-BE49-F238E27FC236}">
                <a16:creationId xmlns:a16="http://schemas.microsoft.com/office/drawing/2014/main" id="{F814DFAE-ED5E-49F2-8223-CC30437F13B4}"/>
              </a:ext>
            </a:extLst>
          </p:cNvPr>
          <p:cNvSpPr/>
          <p:nvPr/>
        </p:nvSpPr>
        <p:spPr>
          <a:xfrm>
            <a:off x="4096874" y="6388573"/>
            <a:ext cx="4029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dirty="0" smtClean="0">
                <a:cs typeface="Times New Roman" panose="02020603050405020304" pitchFamily="18" charset="0"/>
              </a:rPr>
              <a:t>T. Ziegler </a:t>
            </a:r>
            <a:r>
              <a:rPr lang="de-DE" sz="1400" i="1" dirty="0" smtClean="0">
                <a:cs typeface="Times New Roman" panose="02020603050405020304" pitchFamily="18" charset="0"/>
              </a:rPr>
              <a:t>et </a:t>
            </a:r>
            <a:r>
              <a:rPr lang="de-DE" sz="1400" i="1" dirty="0">
                <a:cs typeface="Times New Roman" panose="02020603050405020304" pitchFamily="18" charset="0"/>
              </a:rPr>
              <a:t>al</a:t>
            </a:r>
            <a:r>
              <a:rPr lang="de-DE" sz="1400" i="1" dirty="0" smtClean="0">
                <a:cs typeface="Times New Roman" panose="02020603050405020304" pitchFamily="18" charset="0"/>
              </a:rPr>
              <a:t>. </a:t>
            </a:r>
            <a:r>
              <a:rPr lang="en-US" sz="1400" dirty="0" smtClean="0">
                <a:cs typeface="Times New Roman" panose="02020603050405020304" pitchFamily="18" charset="0"/>
              </a:rPr>
              <a:t>(</a:t>
            </a:r>
            <a:r>
              <a:rPr lang="en-US" sz="1400" dirty="0">
                <a:cs typeface="Times New Roman" panose="02020603050405020304" pitchFamily="18" charset="0"/>
              </a:rPr>
              <a:t>2024) Nat. Phys. </a:t>
            </a:r>
            <a:r>
              <a:rPr lang="en-US" sz="1400" b="1" dirty="0" smtClean="0">
                <a:cs typeface="Times New Roman" panose="02020603050405020304" pitchFamily="18" charset="0"/>
              </a:rPr>
              <a:t>20</a:t>
            </a:r>
            <a:r>
              <a:rPr lang="en-US" sz="1400" dirty="0" smtClean="0">
                <a:cs typeface="Times New Roman" panose="02020603050405020304" pitchFamily="18" charset="0"/>
              </a:rPr>
              <a:t> 1211–1216 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0" y="6388574"/>
            <a:ext cx="7330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M.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</a:t>
            </a:r>
            <a:r>
              <a:rPr lang="de-DE" sz="1400" i="1" dirty="0" smtClean="0"/>
              <a:t>et </a:t>
            </a:r>
            <a:r>
              <a:rPr lang="de-DE" sz="1400" i="1" dirty="0"/>
              <a:t>al</a:t>
            </a:r>
            <a:r>
              <a:rPr lang="de-DE" sz="1400" i="1" dirty="0" smtClean="0"/>
              <a:t>.</a:t>
            </a:r>
            <a:r>
              <a:rPr lang="de-DE" sz="1400" dirty="0"/>
              <a:t> </a:t>
            </a:r>
            <a:r>
              <a:rPr lang="de-DE" sz="1400" dirty="0" err="1"/>
              <a:t>Nat</a:t>
            </a:r>
            <a:r>
              <a:rPr lang="de-DE" sz="1400" dirty="0"/>
              <a:t> </a:t>
            </a:r>
            <a:r>
              <a:rPr lang="de-DE" sz="1400" dirty="0" err="1"/>
              <a:t>Commun</a:t>
            </a:r>
            <a:r>
              <a:rPr lang="de-DE" sz="1400" dirty="0"/>
              <a:t> </a:t>
            </a:r>
            <a:r>
              <a:rPr lang="de-DE" sz="1400" b="1" dirty="0"/>
              <a:t>14</a:t>
            </a:r>
            <a:r>
              <a:rPr lang="de-DE" sz="1400" dirty="0"/>
              <a:t>, 4009 (2023)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967278" y="2951227"/>
            <a:ext cx="48018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u="sng" dirty="0"/>
              <a:t>Things </a:t>
            </a:r>
            <a:r>
              <a:rPr lang="de-DE" u="sng" dirty="0" err="1"/>
              <a:t>to</a:t>
            </a:r>
            <a:r>
              <a:rPr lang="de-DE" u="sng" dirty="0"/>
              <a:t> </a:t>
            </a:r>
            <a:r>
              <a:rPr lang="de-DE" u="sng" dirty="0" err="1"/>
              <a:t>improve</a:t>
            </a:r>
            <a:endParaRPr lang="de-DE" u="sng" dirty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1.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shots</a:t>
            </a:r>
            <a:r>
              <a:rPr lang="de-DE" dirty="0" smtClean="0"/>
              <a:t>,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tatistics</a:t>
            </a:r>
            <a:r>
              <a:rPr lang="de-DE" dirty="0"/>
              <a:t>)</a:t>
            </a: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2.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b="1" dirty="0" err="1" smtClean="0"/>
              <a:t>stablity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dirty="0" err="1" smtClean="0"/>
              <a:t>reproducibility</a:t>
            </a:r>
            <a:endParaRPr lang="de-DE" b="1" dirty="0"/>
          </a:p>
          <a:p>
            <a:pPr algn="ctr"/>
            <a:r>
              <a:rPr lang="de-DE" dirty="0" smtClean="0"/>
              <a:t>(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r>
              <a:rPr lang="de-DE" dirty="0" smtClean="0"/>
              <a:t>)</a:t>
            </a:r>
          </a:p>
          <a:p>
            <a:pPr algn="ctr"/>
            <a:endParaRPr lang="de-DE" dirty="0"/>
          </a:p>
          <a:p>
            <a:pPr lvl="1" algn="ctr"/>
            <a:r>
              <a:rPr lang="de-DE" dirty="0" smtClean="0"/>
              <a:t>3.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target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dirty="0" err="1" smtClean="0"/>
              <a:t>parameters</a:t>
            </a:r>
            <a:r>
              <a:rPr lang="de-DE" dirty="0" smtClean="0"/>
              <a:t> on </a:t>
            </a:r>
            <a:r>
              <a:rPr lang="de-DE" dirty="0" err="1" smtClean="0"/>
              <a:t>shot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999559" y="1524931"/>
            <a:ext cx="473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589E"/>
                </a:solidFill>
              </a:rPr>
              <a:t>We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need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more</a:t>
            </a:r>
            <a:r>
              <a:rPr lang="de-DE" sz="2400" b="1" dirty="0" smtClean="0">
                <a:solidFill>
                  <a:srgbClr val="00589E"/>
                </a:solidFill>
              </a:rPr>
              <a:t> high </a:t>
            </a:r>
            <a:r>
              <a:rPr lang="de-DE" sz="2400" b="1" dirty="0" err="1">
                <a:solidFill>
                  <a:srgbClr val="00589E"/>
                </a:solidFill>
              </a:rPr>
              <a:t>quality</a:t>
            </a:r>
            <a:r>
              <a:rPr lang="de-DE" sz="2400" b="1" dirty="0">
                <a:solidFill>
                  <a:srgbClr val="00589E"/>
                </a:solidFill>
              </a:rPr>
              <a:t> </a:t>
            </a:r>
            <a:r>
              <a:rPr lang="de-DE" sz="2400" b="1" dirty="0" err="1">
                <a:solidFill>
                  <a:srgbClr val="00589E"/>
                </a:solidFill>
              </a:rPr>
              <a:t>data</a:t>
            </a:r>
            <a:r>
              <a:rPr lang="de-DE" sz="2400" b="1" dirty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to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study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the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effects</a:t>
            </a:r>
            <a:r>
              <a:rPr lang="de-DE" sz="2400" b="1" dirty="0" smtClean="0">
                <a:solidFill>
                  <a:srgbClr val="00589E"/>
                </a:solidFill>
              </a:rPr>
              <a:t> </a:t>
            </a:r>
            <a:r>
              <a:rPr lang="de-DE" sz="2400" b="1" dirty="0" err="1" smtClean="0">
                <a:solidFill>
                  <a:srgbClr val="00589E"/>
                </a:solidFill>
              </a:rPr>
              <a:t>of</a:t>
            </a:r>
            <a:r>
              <a:rPr lang="de-DE" sz="2400" b="1" dirty="0" smtClean="0">
                <a:solidFill>
                  <a:srgbClr val="00589E"/>
                </a:solidFill>
              </a:rPr>
              <a:t> individual </a:t>
            </a:r>
            <a:r>
              <a:rPr lang="de-DE" sz="2400" b="1" dirty="0" err="1" smtClean="0">
                <a:solidFill>
                  <a:srgbClr val="00589E"/>
                </a:solidFill>
              </a:rPr>
              <a:t>parameters</a:t>
            </a:r>
            <a:endParaRPr lang="de-DE" sz="2400" b="1" dirty="0" smtClean="0">
              <a:solidFill>
                <a:srgbClr val="00589E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790379" y="2900535"/>
            <a:ext cx="5155645" cy="3187943"/>
          </a:xfrm>
          <a:prstGeom prst="roundRect">
            <a:avLst>
              <a:gd name="adj" fmla="val 7196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856488" y="2489164"/>
            <a:ext cx="82291" cy="1593032"/>
          </a:xfrm>
          <a:prstGeom prst="rect">
            <a:avLst/>
          </a:prstGeom>
          <a:gradFill flip="none" rotWithShape="1">
            <a:gsLst>
              <a:gs pos="25000">
                <a:srgbClr val="00589E"/>
              </a:gs>
              <a:gs pos="0">
                <a:srgbClr val="00589E">
                  <a:alpha val="0"/>
                </a:srgbClr>
              </a:gs>
              <a:gs pos="75000">
                <a:srgbClr val="00589E"/>
              </a:gs>
              <a:gs pos="100000">
                <a:srgbClr val="00589E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9" name="Grafik 108">
            <a:extLst>
              <a:ext uri="{FF2B5EF4-FFF2-40B4-BE49-F238E27FC236}">
                <a16:creationId xmlns:a16="http://schemas.microsoft.com/office/drawing/2014/main" id="{1AF3FB71-2CC7-4204-B437-8CF8660CC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4668" r="50616" b="38347"/>
          <a:stretch/>
        </p:blipFill>
        <p:spPr>
          <a:xfrm>
            <a:off x="266249" y="2161901"/>
            <a:ext cx="1228899" cy="2245639"/>
          </a:xfrm>
          <a:prstGeom prst="rect">
            <a:avLst/>
          </a:prstGeom>
        </p:spPr>
      </p:pic>
      <p:sp>
        <p:nvSpPr>
          <p:cNvPr id="56" name="Textfeld 55"/>
          <p:cNvSpPr txBox="1"/>
          <p:nvPr/>
        </p:nvSpPr>
        <p:spPr>
          <a:xfrm>
            <a:off x="6119486" y="4336052"/>
            <a:ext cx="53067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Data </a:t>
            </a:r>
            <a:r>
              <a:rPr lang="de-DE" b="1" dirty="0" err="1" smtClean="0"/>
              <a:t>handling</a:t>
            </a:r>
            <a:endParaRPr lang="de-DE" b="1" dirty="0" smtClean="0"/>
          </a:p>
          <a:p>
            <a:r>
              <a:rPr lang="de-DE" sz="1000" b="1" dirty="0"/>
              <a:t> </a:t>
            </a:r>
            <a:r>
              <a:rPr lang="de-DE" sz="1000" b="1" dirty="0" smtClean="0"/>
              <a:t> </a:t>
            </a: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endParaRPr lang="de-DE" dirty="0" smtClean="0"/>
          </a:p>
          <a:p>
            <a:r>
              <a:rPr lang="de-DE" sz="1000" dirty="0"/>
              <a:t> </a:t>
            </a:r>
            <a:r>
              <a:rPr lang="de-DE" sz="1000" dirty="0" smtClean="0"/>
              <a:t> 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Automated</a:t>
            </a:r>
            <a:r>
              <a:rPr lang="de-DE" dirty="0" smtClean="0"/>
              <a:t> (online) </a:t>
            </a:r>
            <a:r>
              <a:rPr lang="de-DE" dirty="0" err="1" smtClean="0"/>
              <a:t>analysis</a:t>
            </a:r>
            <a:endParaRPr lang="de-DE" dirty="0" smtClean="0"/>
          </a:p>
          <a:p>
            <a:r>
              <a:rPr lang="de-DE" sz="1000" dirty="0" smtClean="0"/>
              <a:t>  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Online </a:t>
            </a:r>
            <a:r>
              <a:rPr lang="de-DE" dirty="0" err="1" smtClean="0"/>
              <a:t>Visualization</a:t>
            </a:r>
            <a:endParaRPr lang="de-DE" dirty="0" smtClean="0"/>
          </a:p>
        </p:txBody>
      </p:sp>
      <p:grpSp>
        <p:nvGrpSpPr>
          <p:cNvPr id="49" name="Gruppieren 48"/>
          <p:cNvGrpSpPr/>
          <p:nvPr/>
        </p:nvGrpSpPr>
        <p:grpSpPr>
          <a:xfrm>
            <a:off x="9947197" y="2383655"/>
            <a:ext cx="1755348" cy="1562771"/>
            <a:chOff x="6438522" y="3189861"/>
            <a:chExt cx="1581470" cy="1443739"/>
          </a:xfrm>
        </p:grpSpPr>
        <p:sp>
          <p:nvSpPr>
            <p:cNvPr id="50" name="Trapezoid 49"/>
            <p:cNvSpPr/>
            <p:nvPr/>
          </p:nvSpPr>
          <p:spPr>
            <a:xfrm rot="10800000">
              <a:off x="6438522" y="3206457"/>
              <a:ext cx="1581470" cy="1423561"/>
            </a:xfrm>
            <a:prstGeom prst="trapezoid">
              <a:avLst>
                <a:gd name="adj" fmla="val 50611"/>
              </a:avLst>
            </a:prstGeom>
            <a:gradFill>
              <a:gsLst>
                <a:gs pos="60000">
                  <a:srgbClr val="92D050">
                    <a:alpha val="31000"/>
                  </a:srgbClr>
                </a:gs>
                <a:gs pos="100000">
                  <a:srgbClr val="92D050">
                    <a:alpha val="0"/>
                  </a:srgb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51" name="Trapezoid 50"/>
            <p:cNvSpPr/>
            <p:nvPr/>
          </p:nvSpPr>
          <p:spPr>
            <a:xfrm rot="10800000">
              <a:off x="6773572" y="3189861"/>
              <a:ext cx="911372" cy="1443739"/>
            </a:xfrm>
            <a:prstGeom prst="trapezoid">
              <a:avLst>
                <a:gd name="adj" fmla="val 43293"/>
              </a:avLst>
            </a:prstGeom>
            <a:gradFill>
              <a:gsLst>
                <a:gs pos="51000">
                  <a:schemeClr val="tx2">
                    <a:alpha val="50000"/>
                  </a:schemeClr>
                </a:gs>
                <a:gs pos="100000">
                  <a:schemeClr val="tx2">
                    <a:alpha val="0"/>
                  </a:schemeClr>
                </a:gs>
                <a:gs pos="0">
                  <a:schemeClr val="tx2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0685065" y="2489507"/>
            <a:ext cx="1541655" cy="1794694"/>
            <a:chOff x="10685065" y="2153838"/>
            <a:chExt cx="1541655" cy="1794694"/>
          </a:xfrm>
        </p:grpSpPr>
        <p:sp>
          <p:nvSpPr>
            <p:cNvPr id="48" name="Textfeld 47"/>
            <p:cNvSpPr txBox="1"/>
            <p:nvPr/>
          </p:nvSpPr>
          <p:spPr>
            <a:xfrm>
              <a:off x="11149919" y="3299462"/>
              <a:ext cx="1076801" cy="649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Rotating</a:t>
              </a:r>
              <a:r>
                <a:rPr lang="de-DE" sz="1600" dirty="0" smtClean="0"/>
                <a:t/>
              </a:r>
              <a:br>
                <a:rPr lang="de-DE" sz="1600" dirty="0" smtClean="0"/>
              </a:br>
              <a:r>
                <a:rPr lang="de-DE" sz="1600" dirty="0" smtClean="0"/>
                <a:t>Chopper</a:t>
              </a:r>
              <a:endParaRPr lang="de-DE" sz="1600" dirty="0"/>
            </a:p>
          </p:txBody>
        </p:sp>
        <p:grpSp>
          <p:nvGrpSpPr>
            <p:cNvPr id="52" name="Gruppieren 51"/>
            <p:cNvGrpSpPr/>
            <p:nvPr/>
          </p:nvGrpSpPr>
          <p:grpSpPr>
            <a:xfrm>
              <a:off x="10685065" y="2153838"/>
              <a:ext cx="743762" cy="691058"/>
              <a:chOff x="7175055" y="2987093"/>
              <a:chExt cx="670088" cy="622604"/>
            </a:xfrm>
          </p:grpSpPr>
          <p:sp>
            <p:nvSpPr>
              <p:cNvPr id="53" name="Trapezoid 52"/>
              <p:cNvSpPr/>
              <p:nvPr/>
            </p:nvSpPr>
            <p:spPr>
              <a:xfrm rot="10800000">
                <a:off x="7175055" y="3190473"/>
                <a:ext cx="465443" cy="416426"/>
              </a:xfrm>
              <a:prstGeom prst="trapezoid">
                <a:avLst>
                  <a:gd name="adj" fmla="val 670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rapezoid 53"/>
              <p:cNvSpPr/>
              <p:nvPr/>
            </p:nvSpPr>
            <p:spPr>
              <a:xfrm rot="10800000">
                <a:off x="7197105" y="2987093"/>
                <a:ext cx="648038" cy="622426"/>
              </a:xfrm>
              <a:prstGeom prst="trapezoid">
                <a:avLst>
                  <a:gd name="adj" fmla="val 25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Gleichschenkliges Dreieck 54"/>
              <p:cNvSpPr/>
              <p:nvPr/>
            </p:nvSpPr>
            <p:spPr>
              <a:xfrm rot="16200000">
                <a:off x="7373407" y="3312993"/>
                <a:ext cx="135990" cy="457418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</p:grpSp>
        <p:cxnSp>
          <p:nvCxnSpPr>
            <p:cNvPr id="158" name="Gerader Verbinder 157"/>
            <p:cNvCxnSpPr/>
            <p:nvPr/>
          </p:nvCxnSpPr>
          <p:spPr>
            <a:xfrm>
              <a:off x="11111689" y="2829371"/>
              <a:ext cx="567216" cy="44951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uppieren 158"/>
          <p:cNvGrpSpPr/>
          <p:nvPr/>
        </p:nvGrpSpPr>
        <p:grpSpPr>
          <a:xfrm>
            <a:off x="8705341" y="1694676"/>
            <a:ext cx="3252524" cy="1261002"/>
            <a:chOff x="5319680" y="2276075"/>
            <a:chExt cx="2930341" cy="1136091"/>
          </a:xfrm>
        </p:grpSpPr>
        <p:grpSp>
          <p:nvGrpSpPr>
            <p:cNvPr id="160" name="Gruppieren 159"/>
            <p:cNvGrpSpPr/>
            <p:nvPr/>
          </p:nvGrpSpPr>
          <p:grpSpPr>
            <a:xfrm>
              <a:off x="5319680" y="2276075"/>
              <a:ext cx="2930341" cy="1136091"/>
              <a:chOff x="5319680" y="2276075"/>
              <a:chExt cx="2930341" cy="1136091"/>
            </a:xfrm>
          </p:grpSpPr>
          <p:sp>
            <p:nvSpPr>
              <p:cNvPr id="162" name="Trapezoid 161"/>
              <p:cNvSpPr/>
              <p:nvPr/>
            </p:nvSpPr>
            <p:spPr>
              <a:xfrm rot="10800000">
                <a:off x="6686550" y="3163678"/>
                <a:ext cx="1084490" cy="229611"/>
              </a:xfrm>
              <a:prstGeom prst="trapezoid">
                <a:avLst>
                  <a:gd name="adj" fmla="val 1229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63" name="Gruppieren 162"/>
              <p:cNvGrpSpPr/>
              <p:nvPr/>
            </p:nvGrpSpPr>
            <p:grpSpPr>
              <a:xfrm>
                <a:off x="5319680" y="2276075"/>
                <a:ext cx="2930341" cy="1136091"/>
                <a:chOff x="5319680" y="2276075"/>
                <a:chExt cx="2930341" cy="1136091"/>
              </a:xfrm>
            </p:grpSpPr>
            <p:grpSp>
              <p:nvGrpSpPr>
                <p:cNvPr id="164" name="Gruppieren 163"/>
                <p:cNvGrpSpPr/>
                <p:nvPr/>
              </p:nvGrpSpPr>
              <p:grpSpPr>
                <a:xfrm>
                  <a:off x="6207096" y="2321131"/>
                  <a:ext cx="596306" cy="914318"/>
                  <a:chOff x="9006840" y="3916765"/>
                  <a:chExt cx="861161" cy="779312"/>
                </a:xfrm>
              </p:grpSpPr>
              <p:cxnSp>
                <p:nvCxnSpPr>
                  <p:cNvPr id="178" name="Gerader Verbinder 177"/>
                  <p:cNvCxnSpPr/>
                  <p:nvPr/>
                </p:nvCxnSpPr>
                <p:spPr>
                  <a:xfrm>
                    <a:off x="9006840" y="3916765"/>
                    <a:ext cx="0" cy="560008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Gerader Verbinder 178"/>
                  <p:cNvCxnSpPr/>
                  <p:nvPr/>
                </p:nvCxnSpPr>
                <p:spPr>
                  <a:xfrm>
                    <a:off x="9012847" y="4484393"/>
                    <a:ext cx="272123" cy="205717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Gerader Verbinder 179"/>
                  <p:cNvCxnSpPr/>
                  <p:nvPr/>
                </p:nvCxnSpPr>
                <p:spPr>
                  <a:xfrm>
                    <a:off x="9297001" y="4696077"/>
                    <a:ext cx="571000" cy="0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uppieren 164"/>
                <p:cNvGrpSpPr/>
                <p:nvPr/>
              </p:nvGrpSpPr>
              <p:grpSpPr>
                <a:xfrm flipH="1">
                  <a:off x="7653715" y="2321131"/>
                  <a:ext cx="596306" cy="914318"/>
                  <a:chOff x="9006840" y="3916765"/>
                  <a:chExt cx="861161" cy="779312"/>
                </a:xfrm>
              </p:grpSpPr>
              <p:cxnSp>
                <p:nvCxnSpPr>
                  <p:cNvPr id="175" name="Gerader Verbinder 174"/>
                  <p:cNvCxnSpPr/>
                  <p:nvPr/>
                </p:nvCxnSpPr>
                <p:spPr>
                  <a:xfrm>
                    <a:off x="9297001" y="4696077"/>
                    <a:ext cx="571000" cy="0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Gerader Verbinder 175"/>
                  <p:cNvCxnSpPr/>
                  <p:nvPr/>
                </p:nvCxnSpPr>
                <p:spPr>
                  <a:xfrm>
                    <a:off x="9006840" y="3916765"/>
                    <a:ext cx="0" cy="560008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Gerader Verbinder 176"/>
                  <p:cNvCxnSpPr/>
                  <p:nvPr/>
                </p:nvCxnSpPr>
                <p:spPr>
                  <a:xfrm>
                    <a:off x="9012847" y="4484393"/>
                    <a:ext cx="272123" cy="205717"/>
                  </a:xfrm>
                  <a:prstGeom prst="line">
                    <a:avLst/>
                  </a:prstGeom>
                  <a:ln w="88900" cap="rnd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6" name="Gruppieren 165"/>
                <p:cNvGrpSpPr/>
                <p:nvPr/>
              </p:nvGrpSpPr>
              <p:grpSpPr>
                <a:xfrm>
                  <a:off x="6617782" y="3287074"/>
                  <a:ext cx="551451" cy="125092"/>
                  <a:chOff x="7808320" y="1490459"/>
                  <a:chExt cx="679799" cy="178797"/>
                </a:xfrm>
              </p:grpSpPr>
              <p:cxnSp>
                <p:nvCxnSpPr>
                  <p:cNvPr id="172" name="Gerader Verbinder 171"/>
                  <p:cNvCxnSpPr/>
                  <p:nvPr/>
                </p:nvCxnSpPr>
                <p:spPr>
                  <a:xfrm flipV="1">
                    <a:off x="7808320" y="1490459"/>
                    <a:ext cx="247109" cy="1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Gerader Verbinder 172"/>
                  <p:cNvCxnSpPr/>
                  <p:nvPr/>
                </p:nvCxnSpPr>
                <p:spPr>
                  <a:xfrm>
                    <a:off x="8055429" y="1490460"/>
                    <a:ext cx="199309" cy="178796"/>
                  </a:xfrm>
                  <a:prstGeom prst="line">
                    <a:avLst/>
                  </a:prstGeom>
                  <a:ln w="38100" cap="flat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Gerader Verbinder 173"/>
                  <p:cNvCxnSpPr/>
                  <p:nvPr/>
                </p:nvCxnSpPr>
                <p:spPr>
                  <a:xfrm>
                    <a:off x="8254738" y="1669256"/>
                    <a:ext cx="233381" cy="0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Gruppieren 166"/>
                <p:cNvGrpSpPr/>
                <p:nvPr/>
              </p:nvGrpSpPr>
              <p:grpSpPr>
                <a:xfrm flipH="1">
                  <a:off x="7287846" y="3285359"/>
                  <a:ext cx="553203" cy="125489"/>
                  <a:chOff x="7808320" y="1490459"/>
                  <a:chExt cx="679799" cy="178797"/>
                </a:xfrm>
              </p:grpSpPr>
              <p:cxnSp>
                <p:nvCxnSpPr>
                  <p:cNvPr id="169" name="Gerader Verbinder 168"/>
                  <p:cNvCxnSpPr/>
                  <p:nvPr/>
                </p:nvCxnSpPr>
                <p:spPr>
                  <a:xfrm flipV="1">
                    <a:off x="7808320" y="1490459"/>
                    <a:ext cx="247109" cy="1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Gerader Verbinder 169"/>
                  <p:cNvCxnSpPr/>
                  <p:nvPr/>
                </p:nvCxnSpPr>
                <p:spPr>
                  <a:xfrm>
                    <a:off x="8055429" y="1490460"/>
                    <a:ext cx="199309" cy="178796"/>
                  </a:xfrm>
                  <a:prstGeom prst="line">
                    <a:avLst/>
                  </a:prstGeom>
                  <a:ln w="38100" cap="flat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Gerader Verbinder 170"/>
                  <p:cNvCxnSpPr/>
                  <p:nvPr/>
                </p:nvCxnSpPr>
                <p:spPr>
                  <a:xfrm>
                    <a:off x="8254738" y="1669256"/>
                    <a:ext cx="233381" cy="0"/>
                  </a:xfrm>
                  <a:prstGeom prst="line">
                    <a:avLst/>
                  </a:prstGeom>
                  <a:ln w="38100" cap="rnd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8" name="Textfeld 167"/>
                <p:cNvSpPr txBox="1"/>
                <p:nvPr/>
              </p:nvSpPr>
              <p:spPr>
                <a:xfrm>
                  <a:off x="5319680" y="2276075"/>
                  <a:ext cx="850691" cy="474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600" dirty="0" smtClean="0"/>
                    <a:t>Radiation</a:t>
                  </a:r>
                  <a:br>
                    <a:rPr lang="de-DE" sz="1600" dirty="0" smtClean="0"/>
                  </a:br>
                  <a:r>
                    <a:rPr lang="de-DE" sz="1600" dirty="0" err="1" smtClean="0"/>
                    <a:t>shield</a:t>
                  </a:r>
                  <a:endParaRPr lang="de-DE" sz="1600" dirty="0"/>
                </a:p>
              </p:txBody>
            </p:sp>
          </p:grpSp>
        </p:grpSp>
        <p:sp>
          <p:nvSpPr>
            <p:cNvPr id="161" name="Rechteck 160"/>
            <p:cNvSpPr/>
            <p:nvPr/>
          </p:nvSpPr>
          <p:spPr>
            <a:xfrm>
              <a:off x="6434302" y="2993884"/>
              <a:ext cx="1614799" cy="20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2" name="Gruppieren 181"/>
          <p:cNvGrpSpPr/>
          <p:nvPr/>
        </p:nvGrpSpPr>
        <p:grpSpPr>
          <a:xfrm>
            <a:off x="10637689" y="2889547"/>
            <a:ext cx="186506" cy="1607124"/>
            <a:chOff x="7062473" y="2466405"/>
            <a:chExt cx="168031" cy="1447928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7062473" y="2952285"/>
              <a:ext cx="168031" cy="962048"/>
              <a:chOff x="11379200" y="41519"/>
              <a:chExt cx="168031" cy="962048"/>
            </a:xfrm>
          </p:grpSpPr>
          <p:sp>
            <p:nvSpPr>
              <p:cNvPr id="190" name="Bogen 189"/>
              <p:cNvSpPr/>
              <p:nvPr/>
            </p:nvSpPr>
            <p:spPr>
              <a:xfrm>
                <a:off x="11379200" y="41519"/>
                <a:ext cx="168031" cy="504581"/>
              </a:xfrm>
              <a:prstGeom prst="arc">
                <a:avLst/>
              </a:prstGeom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91" name="Gerader Verbinder 190"/>
              <p:cNvCxnSpPr/>
              <p:nvPr/>
            </p:nvCxnSpPr>
            <p:spPr>
              <a:xfrm>
                <a:off x="11547231" y="289047"/>
                <a:ext cx="0" cy="714520"/>
              </a:xfrm>
              <a:prstGeom prst="line">
                <a:avLst/>
              </a:prstGeom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9" name="Gerader Verbinder 188">
              <a:extLst>
                <a:ext uri="{FF2B5EF4-FFF2-40B4-BE49-F238E27FC236}">
                  <a16:creationId xmlns:a16="http://schemas.microsoft.com/office/drawing/2014/main" id="{B1956D32-751E-4B21-ADB5-E334BF72C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9531" y="2466405"/>
              <a:ext cx="0" cy="222464"/>
            </a:xfrm>
            <a:prstGeom prst="line">
              <a:avLst/>
            </a:prstGeom>
            <a:ln w="38100"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/>
          <p:cNvGrpSpPr/>
          <p:nvPr/>
        </p:nvGrpSpPr>
        <p:grpSpPr>
          <a:xfrm>
            <a:off x="9985618" y="1683037"/>
            <a:ext cx="1754487" cy="1189445"/>
            <a:chOff x="9985618" y="1347368"/>
            <a:chExt cx="1754487" cy="1189445"/>
          </a:xfrm>
        </p:grpSpPr>
        <p:cxnSp>
          <p:nvCxnSpPr>
            <p:cNvPr id="183" name="Gerader Verbinder 182"/>
            <p:cNvCxnSpPr/>
            <p:nvPr/>
          </p:nvCxnSpPr>
          <p:spPr>
            <a:xfrm>
              <a:off x="10639152" y="2536813"/>
              <a:ext cx="37655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uppieren 183">
              <a:extLst>
                <a:ext uri="{FF2B5EF4-FFF2-40B4-BE49-F238E27FC236}">
                  <a16:creationId xmlns:a16="http://schemas.microsoft.com/office/drawing/2014/main" id="{3F975301-39E0-45EC-BEB3-03A0D57022CF}"/>
                </a:ext>
              </a:extLst>
            </p:cNvPr>
            <p:cNvGrpSpPr/>
            <p:nvPr/>
          </p:nvGrpSpPr>
          <p:grpSpPr>
            <a:xfrm>
              <a:off x="9985618" y="1347368"/>
              <a:ext cx="1754487" cy="1171912"/>
              <a:chOff x="1057668" y="2239895"/>
              <a:chExt cx="1266928" cy="846244"/>
            </a:xfrm>
          </p:grpSpPr>
          <p:sp>
            <p:nvSpPr>
              <p:cNvPr id="185" name="Rechteck 184">
                <a:extLst>
                  <a:ext uri="{FF2B5EF4-FFF2-40B4-BE49-F238E27FC236}">
                    <a16:creationId xmlns:a16="http://schemas.microsoft.com/office/drawing/2014/main" id="{E965660D-9F86-4200-A757-6F7606F81432}"/>
                  </a:ext>
                </a:extLst>
              </p:cNvPr>
              <p:cNvSpPr/>
              <p:nvPr/>
            </p:nvSpPr>
            <p:spPr>
              <a:xfrm>
                <a:off x="1057668" y="2239895"/>
                <a:ext cx="1266928" cy="587852"/>
              </a:xfrm>
              <a:prstGeom prst="rect">
                <a:avLst/>
              </a:prstGeom>
              <a:solidFill>
                <a:srgbClr val="EC9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186" name="Rechteck 185">
                <a:extLst>
                  <a:ext uri="{FF2B5EF4-FFF2-40B4-BE49-F238E27FC236}">
                    <a16:creationId xmlns:a16="http://schemas.microsoft.com/office/drawing/2014/main" id="{C40B19A8-86C3-48D8-921F-D84BC1D0FA30}"/>
                  </a:ext>
                </a:extLst>
              </p:cNvPr>
              <p:cNvSpPr/>
              <p:nvPr/>
            </p:nvSpPr>
            <p:spPr>
              <a:xfrm>
                <a:off x="1447800" y="2815710"/>
                <a:ext cx="431800" cy="270429"/>
              </a:xfrm>
              <a:prstGeom prst="rect">
                <a:avLst/>
              </a:prstGeom>
              <a:solidFill>
                <a:srgbClr val="EC9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/>
              </a:p>
            </p:txBody>
          </p:sp>
          <p:sp>
            <p:nvSpPr>
              <p:cNvPr id="187" name="Textfeld 186">
                <a:extLst>
                  <a:ext uri="{FF2B5EF4-FFF2-40B4-BE49-F238E27FC236}">
                    <a16:creationId xmlns:a16="http://schemas.microsoft.com/office/drawing/2014/main" id="{6CA7A548-E53C-4749-9999-139817049616}"/>
                  </a:ext>
                </a:extLst>
              </p:cNvPr>
              <p:cNvSpPr txBox="1"/>
              <p:nvPr/>
            </p:nvSpPr>
            <p:spPr>
              <a:xfrm>
                <a:off x="1175150" y="2286016"/>
                <a:ext cx="1031959" cy="518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err="1"/>
                  <a:t>Cryogenic</a:t>
                </a:r>
                <a:r>
                  <a:rPr lang="de-DE" dirty="0"/>
                  <a:t> </a:t>
                </a:r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de-DE" dirty="0" err="1" smtClean="0"/>
                  <a:t>source</a:t>
                </a:r>
                <a:endParaRPr lang="de-DE" dirty="0"/>
              </a:p>
            </p:txBody>
          </p:sp>
        </p:grpSp>
      </p:grpSp>
      <p:sp>
        <p:nvSpPr>
          <p:cNvPr id="58" name="Textfeld 57"/>
          <p:cNvSpPr txBox="1"/>
          <p:nvPr/>
        </p:nvSpPr>
        <p:spPr>
          <a:xfrm>
            <a:off x="1627280" y="1240281"/>
            <a:ext cx="47009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Target: solid hydrogen </a:t>
            </a:r>
            <a:r>
              <a:rPr lang="de-DE" b="1" dirty="0" err="1" smtClean="0"/>
              <a:t>sheet</a:t>
            </a:r>
            <a:r>
              <a:rPr lang="de-DE" b="1" dirty="0" smtClean="0"/>
              <a:t> </a:t>
            </a:r>
            <a:r>
              <a:rPr lang="de-DE" b="1" dirty="0" err="1" smtClean="0"/>
              <a:t>jet</a:t>
            </a:r>
            <a:endParaRPr lang="de-DE" b="1" dirty="0" smtClean="0"/>
          </a:p>
          <a:p>
            <a:r>
              <a:rPr lang="de-DE" sz="1000" b="1" dirty="0" smtClean="0"/>
              <a:t>   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C</a:t>
            </a:r>
            <a:r>
              <a:rPr lang="de-DE" dirty="0" err="1" smtClean="0"/>
              <a:t>ryogenically</a:t>
            </a:r>
            <a:r>
              <a:rPr lang="de-DE" dirty="0" smtClean="0"/>
              <a:t> </a:t>
            </a:r>
            <a:r>
              <a:rPr lang="de-DE" dirty="0" err="1" smtClean="0"/>
              <a:t>liquified</a:t>
            </a:r>
            <a:r>
              <a:rPr lang="de-DE" dirty="0" smtClean="0"/>
              <a:t> H2 </a:t>
            </a:r>
            <a:endParaRPr lang="de-DE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Challenges on the way to 1 Hz operation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72456" y="6168482"/>
            <a:ext cx="4284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M.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S. </a:t>
            </a:r>
            <a:r>
              <a:rPr lang="de-DE" sz="1400" dirty="0" err="1" smtClean="0"/>
              <a:t>Göde</a:t>
            </a:r>
            <a:r>
              <a:rPr lang="de-DE" sz="1400" dirty="0" smtClean="0"/>
              <a:t>, S. </a:t>
            </a:r>
            <a:r>
              <a:rPr lang="de-DE" sz="1400" dirty="0" err="1" smtClean="0"/>
              <a:t>Assenbaum</a:t>
            </a:r>
            <a:r>
              <a:rPr lang="de-DE" sz="1400" dirty="0" smtClean="0"/>
              <a:t> </a:t>
            </a:r>
            <a:r>
              <a:rPr lang="de-DE" sz="1400" i="1" dirty="0" smtClean="0"/>
              <a:t>in </a:t>
            </a:r>
            <a:r>
              <a:rPr lang="de-DE" sz="1400" i="1" dirty="0" err="1" smtClean="0"/>
              <a:t>preparation</a:t>
            </a:r>
            <a:endParaRPr lang="de-DE" sz="1400" i="1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882380" y="3990984"/>
            <a:ext cx="1761551" cy="2865228"/>
            <a:chOff x="3198180" y="3230796"/>
            <a:chExt cx="1761551" cy="2865228"/>
          </a:xfrm>
        </p:grpSpPr>
        <p:pic>
          <p:nvPicPr>
            <p:cNvPr id="64" name="C1_stack_512px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0379" r="20642"/>
            <a:stretch/>
          </p:blipFill>
          <p:spPr>
            <a:xfrm>
              <a:off x="3229336" y="3230796"/>
              <a:ext cx="1689905" cy="2865228"/>
            </a:xfrm>
            <a:prstGeom prst="rect">
              <a:avLst/>
            </a:prstGeom>
          </p:spPr>
        </p:pic>
        <p:grpSp>
          <p:nvGrpSpPr>
            <p:cNvPr id="66" name="Gruppieren 65"/>
            <p:cNvGrpSpPr/>
            <p:nvPr/>
          </p:nvGrpSpPr>
          <p:grpSpPr>
            <a:xfrm>
              <a:off x="3198180" y="5652927"/>
              <a:ext cx="1439706" cy="307777"/>
              <a:chOff x="9397609" y="4209764"/>
              <a:chExt cx="1173119" cy="250787"/>
            </a:xfrm>
          </p:grpSpPr>
          <p:cxnSp>
            <p:nvCxnSpPr>
              <p:cNvPr id="69" name="Gerade Verbindung mit Pfeil 68"/>
              <p:cNvCxnSpPr/>
              <p:nvPr/>
            </p:nvCxnSpPr>
            <p:spPr>
              <a:xfrm>
                <a:off x="9677262" y="4460551"/>
                <a:ext cx="360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mit Pfeil 69"/>
              <p:cNvCxnSpPr/>
              <p:nvPr/>
            </p:nvCxnSpPr>
            <p:spPr>
              <a:xfrm flipH="1">
                <a:off x="10210728" y="4460551"/>
                <a:ext cx="360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70"/>
              <p:cNvSpPr txBox="1"/>
              <p:nvPr/>
            </p:nvSpPr>
            <p:spPr>
              <a:xfrm>
                <a:off x="9397609" y="4209764"/>
                <a:ext cx="559306" cy="2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15 µm</a:t>
                </a:r>
                <a:endParaRPr lang="de-DE" sz="1400" dirty="0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3205606" y="3263665"/>
              <a:ext cx="1752636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400" dirty="0" smtClean="0"/>
                <a:t>8 mm </a:t>
              </a:r>
              <a:r>
                <a:rPr lang="de-DE" sz="1400" dirty="0" err="1"/>
                <a:t>below</a:t>
              </a:r>
              <a:r>
                <a:rPr lang="de-DE" sz="1400" dirty="0"/>
                <a:t> </a:t>
              </a:r>
              <a:r>
                <a:rPr lang="de-DE" sz="1400" dirty="0" err="1" smtClean="0"/>
                <a:t>nozzle</a:t>
              </a:r>
              <a:endParaRPr lang="de-DE" sz="1400" dirty="0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3726507" y="3629064"/>
              <a:ext cx="1232835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400" dirty="0" smtClean="0"/>
                <a:t>Rotation: 45°</a:t>
              </a:r>
              <a:endParaRPr lang="de-DE" sz="1400" dirty="0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3786833" y="3991780"/>
              <a:ext cx="1172898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400" dirty="0" err="1" smtClean="0"/>
                <a:t>Jitter</a:t>
              </a:r>
              <a:r>
                <a:rPr lang="de-DE" sz="1400" dirty="0" smtClean="0"/>
                <a:t>: ~2 µm</a:t>
              </a:r>
              <a:endParaRPr lang="de-DE" sz="1400" dirty="0"/>
            </a:p>
          </p:txBody>
        </p:sp>
      </p:grpSp>
      <p:sp>
        <p:nvSpPr>
          <p:cNvPr id="144" name="TextBox 81"/>
          <p:cNvSpPr txBox="1"/>
          <p:nvPr/>
        </p:nvSpPr>
        <p:spPr>
          <a:xfrm>
            <a:off x="2272456" y="6386155"/>
            <a:ext cx="7507543" cy="322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L</a:t>
            </a:r>
            <a:r>
              <a:rPr lang="en-US" sz="1400" dirty="0"/>
              <a:t>. </a:t>
            </a:r>
            <a:r>
              <a:rPr lang="en-US" sz="1400" dirty="0" err="1"/>
              <a:t>Obst</a:t>
            </a:r>
            <a:r>
              <a:rPr lang="en-US" sz="1400" dirty="0"/>
              <a:t>, Scientific Reports (2017</a:t>
            </a:r>
            <a:r>
              <a:rPr lang="en-US" sz="1400" dirty="0" smtClean="0"/>
              <a:t>)</a:t>
            </a:r>
            <a:r>
              <a:rPr lang="de-DE" sz="1400" dirty="0" smtClean="0"/>
              <a:t>,   </a:t>
            </a:r>
            <a:r>
              <a:rPr lang="en-US" sz="1400" dirty="0" smtClean="0"/>
              <a:t>C. Curry, </a:t>
            </a:r>
            <a:r>
              <a:rPr lang="de-DE" sz="1400" i="1" dirty="0" err="1" smtClean="0"/>
              <a:t>JoVE</a:t>
            </a:r>
            <a:r>
              <a:rPr lang="de-DE" sz="1400" i="1" dirty="0" smtClean="0"/>
              <a:t> (2020)</a:t>
            </a:r>
            <a:endParaRPr lang="de-DE" sz="1400" dirty="0"/>
          </a:p>
          <a:p>
            <a:pPr>
              <a:lnSpc>
                <a:spcPct val="112000"/>
              </a:lnSpc>
            </a:pPr>
            <a:r>
              <a:rPr lang="en-US" sz="1400" dirty="0" smtClean="0"/>
              <a:t> </a:t>
            </a:r>
            <a:endParaRPr lang="de-DE" sz="1400" dirty="0"/>
          </a:p>
        </p:txBody>
      </p:sp>
      <p:pic>
        <p:nvPicPr>
          <p:cNvPr id="145" name="Grafik 144">
            <a:extLst>
              <a:ext uri="{FF2B5EF4-FFF2-40B4-BE49-F238E27FC236}">
                <a16:creationId xmlns:a16="http://schemas.microsoft.com/office/drawing/2014/main" id="{9243E12E-4B8E-4190-A889-C2519FB000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6823"/>
          <a:stretch/>
        </p:blipFill>
        <p:spPr>
          <a:xfrm>
            <a:off x="-8685" y="1136154"/>
            <a:ext cx="1565800" cy="137539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511327" y="2109367"/>
            <a:ext cx="331337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Slit</a:t>
            </a:r>
            <a:r>
              <a:rPr lang="de-DE" dirty="0" smtClean="0"/>
              <a:t> </a:t>
            </a:r>
            <a:r>
              <a:rPr lang="de-DE" dirty="0" err="1"/>
              <a:t>nozzle</a:t>
            </a:r>
            <a:r>
              <a:rPr lang="de-DE" dirty="0"/>
              <a:t> </a:t>
            </a:r>
            <a:r>
              <a:rPr lang="de-DE" dirty="0" err="1" smtClean="0"/>
              <a:t>creates</a:t>
            </a:r>
            <a:r>
              <a:rPr lang="de-DE" dirty="0" smtClean="0"/>
              <a:t> alter-</a:t>
            </a:r>
            <a:br>
              <a:rPr lang="de-DE" dirty="0" smtClean="0"/>
            </a:br>
            <a:r>
              <a:rPr lang="de-DE" dirty="0" err="1" smtClean="0"/>
              <a:t>nating</a:t>
            </a:r>
            <a:r>
              <a:rPr lang="de-DE" dirty="0"/>
              <a:t>, orthogonal </a:t>
            </a:r>
            <a:r>
              <a:rPr lang="de-DE" dirty="0" err="1" smtClean="0"/>
              <a:t>sheets</a:t>
            </a:r>
            <a:endParaRPr lang="de-DE" dirty="0"/>
          </a:p>
          <a:p>
            <a:r>
              <a:rPr lang="de-DE" sz="1000" dirty="0" smtClean="0">
                <a:sym typeface="Wingdings" panose="05000000000000000000" pitchFamily="2" charset="2"/>
              </a:rPr>
              <a:t>  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Evaporative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 smtClean="0"/>
              <a:t>freezes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jet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b="1" dirty="0"/>
              <a:t>solid H2</a:t>
            </a:r>
            <a:br>
              <a:rPr lang="de-DE" b="1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preserves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shape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sz="1000" dirty="0" smtClean="0">
                <a:sym typeface="Wingdings" panose="05000000000000000000" pitchFamily="2" charset="2"/>
              </a:rPr>
              <a:t>  </a:t>
            </a:r>
            <a:endParaRPr lang="de-DE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Width</a:t>
            </a:r>
            <a:r>
              <a:rPr lang="de-DE" dirty="0"/>
              <a:t>: ~ </a:t>
            </a:r>
            <a:r>
              <a:rPr lang="de-DE" dirty="0" smtClean="0"/>
              <a:t>25 </a:t>
            </a:r>
            <a:r>
              <a:rPr lang="de-DE" dirty="0"/>
              <a:t>µm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/>
              <a:t>Thickness</a:t>
            </a:r>
            <a:r>
              <a:rPr lang="de-DE" dirty="0"/>
              <a:t>: ~500 </a:t>
            </a:r>
            <a:r>
              <a:rPr lang="de-DE" dirty="0" err="1" smtClean="0"/>
              <a:t>nm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, HRR </a:t>
            </a:r>
            <a:r>
              <a:rPr lang="de-DE" dirty="0" err="1" smtClean="0"/>
              <a:t>capable</a:t>
            </a:r>
            <a:r>
              <a:rPr lang="de-DE" dirty="0" smtClean="0"/>
              <a:t>, </a:t>
            </a:r>
            <a:r>
              <a:rPr lang="de-DE" dirty="0" err="1" smtClean="0"/>
              <a:t>debris-less</a:t>
            </a:r>
            <a:r>
              <a:rPr lang="de-DE" dirty="0" smtClean="0"/>
              <a:t> </a:t>
            </a:r>
            <a:r>
              <a:rPr lang="de-DE" dirty="0" err="1" smtClean="0"/>
              <a:t>planar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endParaRPr lang="de-DE" dirty="0" smtClean="0"/>
          </a:p>
        </p:txBody>
      </p:sp>
      <p:grpSp>
        <p:nvGrpSpPr>
          <p:cNvPr id="119" name="Group 45"/>
          <p:cNvGrpSpPr/>
          <p:nvPr/>
        </p:nvGrpSpPr>
        <p:grpSpPr>
          <a:xfrm rot="16200000">
            <a:off x="3999849" y="3985424"/>
            <a:ext cx="336327" cy="1504537"/>
            <a:chOff x="5393049" y="2440090"/>
            <a:chExt cx="368939" cy="2330438"/>
          </a:xfrm>
        </p:grpSpPr>
        <p:sp>
          <p:nvSpPr>
            <p:cNvPr id="121" name="Rectangle 17"/>
            <p:cNvSpPr/>
            <p:nvPr/>
          </p:nvSpPr>
          <p:spPr>
            <a:xfrm>
              <a:off x="5548588" y="2553416"/>
              <a:ext cx="57150" cy="2037112"/>
            </a:xfrm>
            <a:prstGeom prst="rect">
              <a:avLst/>
            </a:prstGeom>
            <a:solidFill>
              <a:srgbClr val="003E89"/>
            </a:solidFill>
            <a:ln>
              <a:solidFill>
                <a:srgbClr val="003E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5"/>
            <p:cNvSpPr/>
            <p:nvPr/>
          </p:nvSpPr>
          <p:spPr>
            <a:xfrm>
              <a:off x="5401988" y="2440090"/>
              <a:ext cx="360000" cy="541142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6"/>
            <p:cNvSpPr/>
            <p:nvPr/>
          </p:nvSpPr>
          <p:spPr>
            <a:xfrm>
              <a:off x="5393049" y="4235709"/>
              <a:ext cx="360000" cy="534819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412645" y="3719788"/>
            <a:ext cx="1859810" cy="2572835"/>
            <a:chOff x="9084711" y="1368746"/>
            <a:chExt cx="3026812" cy="4187250"/>
          </a:xfrm>
        </p:grpSpPr>
        <p:pic>
          <p:nvPicPr>
            <p:cNvPr id="96" name="Grafik 95"/>
            <p:cNvPicPr>
              <a:picLocks noChangeAspect="1"/>
            </p:cNvPicPr>
            <p:nvPr/>
          </p:nvPicPr>
          <p:blipFill rotWithShape="1">
            <a:blip r:embed="rId8"/>
            <a:srcRect t="23620"/>
            <a:stretch/>
          </p:blipFill>
          <p:spPr>
            <a:xfrm>
              <a:off x="9084714" y="1983362"/>
              <a:ext cx="1526112" cy="3478442"/>
            </a:xfrm>
            <a:prstGeom prst="rect">
              <a:avLst/>
            </a:prstGeom>
          </p:spPr>
        </p:pic>
        <p:sp>
          <p:nvSpPr>
            <p:cNvPr id="97" name="Textfeld 96"/>
            <p:cNvSpPr txBox="1"/>
            <p:nvPr/>
          </p:nvSpPr>
          <p:spPr>
            <a:xfrm>
              <a:off x="10706901" y="3240655"/>
              <a:ext cx="1404622" cy="50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freezing</a:t>
              </a:r>
              <a:endParaRPr lang="de-DE" sz="1400" dirty="0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9192097" y="1368746"/>
              <a:ext cx="1654374" cy="312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Liquid Jet</a:t>
              </a:r>
              <a:endParaRPr lang="de-DE" sz="1400" dirty="0"/>
            </a:p>
          </p:txBody>
        </p:sp>
        <p:cxnSp>
          <p:nvCxnSpPr>
            <p:cNvPr id="101" name="Gerader Verbinder 100"/>
            <p:cNvCxnSpPr/>
            <p:nvPr/>
          </p:nvCxnSpPr>
          <p:spPr>
            <a:xfrm>
              <a:off x="9084712" y="2919181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>
            <a:xfrm>
              <a:off x="9084711" y="4222637"/>
              <a:ext cx="202899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feld 102"/>
            <p:cNvSpPr txBox="1"/>
            <p:nvPr/>
          </p:nvSpPr>
          <p:spPr>
            <a:xfrm>
              <a:off x="10730839" y="4321705"/>
              <a:ext cx="1255682" cy="85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Frozen</a:t>
              </a:r>
              <a:r>
                <a:rPr lang="de-DE" sz="1400" dirty="0" smtClean="0"/>
                <a:t/>
              </a:r>
              <a:br>
                <a:rPr lang="de-DE" sz="1400" dirty="0" smtClean="0"/>
              </a:br>
              <a:r>
                <a:rPr lang="de-DE" sz="1400" dirty="0" smtClean="0"/>
                <a:t>solid</a:t>
              </a:r>
              <a:endParaRPr lang="de-DE" sz="1400" dirty="0"/>
            </a:p>
          </p:txBody>
        </p:sp>
        <p:cxnSp>
          <p:nvCxnSpPr>
            <p:cNvPr id="104" name="Gerade Verbindung mit Pfeil 103"/>
            <p:cNvCxnSpPr/>
            <p:nvPr/>
          </p:nvCxnSpPr>
          <p:spPr>
            <a:xfrm>
              <a:off x="10711055" y="4236247"/>
              <a:ext cx="0" cy="1319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ieren 145"/>
          <p:cNvGrpSpPr/>
          <p:nvPr/>
        </p:nvGrpSpPr>
        <p:grpSpPr>
          <a:xfrm>
            <a:off x="1364503" y="2255474"/>
            <a:ext cx="1134669" cy="1152525"/>
            <a:chOff x="5982941" y="1517723"/>
            <a:chExt cx="1518542" cy="1542439"/>
          </a:xfrm>
        </p:grpSpPr>
        <p:pic>
          <p:nvPicPr>
            <p:cNvPr id="147" name="Picture 2">
              <a:extLst>
                <a:ext uri="{FF2B5EF4-FFF2-40B4-BE49-F238E27FC236}">
                  <a16:creationId xmlns:a16="http://schemas.microsoft.com/office/drawing/2014/main" id="{47A04E3B-1AE5-420B-A5AA-C9A317B25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" b="1"/>
            <a:stretch/>
          </p:blipFill>
          <p:spPr bwMode="auto">
            <a:xfrm>
              <a:off x="5982941" y="1850869"/>
              <a:ext cx="1518542" cy="120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8" name="Gerade Verbindung mit Pfeil 147"/>
            <p:cNvCxnSpPr/>
            <p:nvPr/>
          </p:nvCxnSpPr>
          <p:spPr>
            <a:xfrm flipH="1">
              <a:off x="6523823" y="2018007"/>
              <a:ext cx="41284" cy="88106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mit Pfeil 148"/>
            <p:cNvCxnSpPr/>
            <p:nvPr/>
          </p:nvCxnSpPr>
          <p:spPr>
            <a:xfrm>
              <a:off x="6439240" y="1937579"/>
              <a:ext cx="251733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mit Pfeil 149"/>
            <p:cNvCxnSpPr/>
            <p:nvPr/>
          </p:nvCxnSpPr>
          <p:spPr>
            <a:xfrm rot="10800000">
              <a:off x="6804591" y="1951866"/>
              <a:ext cx="251733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/>
            <p:cNvCxnSpPr/>
            <p:nvPr/>
          </p:nvCxnSpPr>
          <p:spPr>
            <a:xfrm rot="180000" flipV="1">
              <a:off x="6690973" y="1947104"/>
              <a:ext cx="0" cy="116308"/>
            </a:xfrm>
            <a:prstGeom prst="line">
              <a:avLst/>
            </a:prstGeom>
            <a:ln w="63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/>
            <p:cNvCxnSpPr/>
            <p:nvPr/>
          </p:nvCxnSpPr>
          <p:spPr>
            <a:xfrm rot="180000" flipV="1">
              <a:off x="6779079" y="1951866"/>
              <a:ext cx="0" cy="116308"/>
            </a:xfrm>
            <a:prstGeom prst="line">
              <a:avLst/>
            </a:prstGeom>
            <a:ln w="63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hteck 152"/>
            <p:cNvSpPr/>
            <p:nvPr/>
          </p:nvSpPr>
          <p:spPr>
            <a:xfrm>
              <a:off x="6456303" y="1517723"/>
              <a:ext cx="822319" cy="354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dirty="0" smtClean="0"/>
                <a:t>4µm</a:t>
              </a:r>
              <a:endParaRPr lang="de-DE" sz="1400" dirty="0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6056187" y="2122177"/>
              <a:ext cx="778187" cy="60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dirty="0" smtClean="0"/>
                <a:t>20 µm</a:t>
              </a:r>
              <a:endParaRPr lang="de-DE" sz="1400" dirty="0"/>
            </a:p>
          </p:txBody>
        </p:sp>
      </p:grpSp>
      <p:cxnSp>
        <p:nvCxnSpPr>
          <p:cNvPr id="5" name="Gerade Verbindung mit Pfeil 4"/>
          <p:cNvCxnSpPr/>
          <p:nvPr/>
        </p:nvCxnSpPr>
        <p:spPr>
          <a:xfrm flipH="1" flipV="1">
            <a:off x="986888" y="2569194"/>
            <a:ext cx="555496" cy="93965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6005220" y="2009879"/>
            <a:ext cx="35021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Laser-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relativistic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: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damage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endParaRPr lang="de-DE" dirty="0" smtClean="0"/>
          </a:p>
          <a:p>
            <a:r>
              <a:rPr lang="de-DE" sz="1000" dirty="0"/>
              <a:t> </a:t>
            </a:r>
            <a:r>
              <a:rPr lang="de-DE" sz="1000" dirty="0" smtClean="0"/>
              <a:t>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</a:t>
            </a:r>
            <a:r>
              <a:rPr lang="de-DE" dirty="0" smtClean="0"/>
              <a:t>e-</a:t>
            </a:r>
            <a:r>
              <a:rPr lang="de-DE" dirty="0" err="1" smtClean="0"/>
              <a:t>stabilize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after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shot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155" name="Textfeld 154"/>
          <p:cNvSpPr txBox="1"/>
          <p:nvPr/>
        </p:nvSpPr>
        <p:spPr>
          <a:xfrm>
            <a:off x="6013421" y="1236448"/>
            <a:ext cx="265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Protecting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cryogenic</a:t>
            </a:r>
            <a:r>
              <a:rPr lang="de-DE" b="1" dirty="0" smtClean="0"/>
              <a:t> </a:t>
            </a:r>
            <a:r>
              <a:rPr lang="de-DE" b="1" dirty="0" err="1" smtClean="0"/>
              <a:t>source</a:t>
            </a:r>
            <a:endParaRPr lang="de-DE" b="1" dirty="0" smtClean="0"/>
          </a:p>
        </p:txBody>
      </p:sp>
      <p:sp>
        <p:nvSpPr>
          <p:cNvPr id="156" name="Textfeld 155"/>
          <p:cNvSpPr txBox="1"/>
          <p:nvPr/>
        </p:nvSpPr>
        <p:spPr>
          <a:xfrm>
            <a:off x="7446127" y="6202751"/>
            <a:ext cx="469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</a:t>
            </a:r>
            <a:r>
              <a:rPr lang="de-DE" sz="1400" dirty="0" err="1" smtClean="0"/>
              <a:t>Rehwald</a:t>
            </a:r>
            <a:r>
              <a:rPr lang="de-DE" sz="1400" dirty="0" smtClean="0"/>
              <a:t>, </a:t>
            </a:r>
            <a:r>
              <a:rPr lang="de-DE" sz="1400" i="1" dirty="0" smtClean="0"/>
              <a:t>et al</a:t>
            </a:r>
            <a:r>
              <a:rPr lang="de-DE" sz="1400" dirty="0" smtClean="0"/>
              <a:t>, 2023 </a:t>
            </a:r>
            <a:r>
              <a:rPr lang="de-DE" sz="1400" dirty="0"/>
              <a:t>J. Phys.: </a:t>
            </a:r>
            <a:r>
              <a:rPr lang="de-DE" sz="1400" dirty="0" err="1"/>
              <a:t>Conf</a:t>
            </a:r>
            <a:r>
              <a:rPr lang="de-DE" sz="1400" dirty="0"/>
              <a:t>. </a:t>
            </a:r>
            <a:r>
              <a:rPr lang="de-DE" sz="1400" dirty="0" err="1"/>
              <a:t>Ser</a:t>
            </a:r>
            <a:r>
              <a:rPr lang="de-DE" sz="1400" dirty="0"/>
              <a:t>. 2420 012034</a:t>
            </a:r>
          </a:p>
        </p:txBody>
      </p:sp>
      <p:cxnSp>
        <p:nvCxnSpPr>
          <p:cNvPr id="192" name="Gerader Verbinder 191">
            <a:extLst>
              <a:ext uri="{FF2B5EF4-FFF2-40B4-BE49-F238E27FC236}">
                <a16:creationId xmlns:a16="http://schemas.microsoft.com/office/drawing/2014/main" id="{B1956D32-751E-4B21-ADB5-E334BF72CDA7}"/>
              </a:ext>
            </a:extLst>
          </p:cNvPr>
          <p:cNvCxnSpPr>
            <a:cxnSpLocks/>
          </p:cNvCxnSpPr>
          <p:nvPr/>
        </p:nvCxnSpPr>
        <p:spPr>
          <a:xfrm flipV="1">
            <a:off x="10823115" y="2892673"/>
            <a:ext cx="0" cy="1591806"/>
          </a:xfrm>
          <a:prstGeom prst="line">
            <a:avLst/>
          </a:prstGeom>
          <a:ln w="38100">
            <a:solidFill>
              <a:srgbClr val="558E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/>
          <p:cNvGrpSpPr/>
          <p:nvPr/>
        </p:nvGrpSpPr>
        <p:grpSpPr>
          <a:xfrm>
            <a:off x="9249533" y="3375224"/>
            <a:ext cx="1766176" cy="1064940"/>
            <a:chOff x="9249533" y="3039555"/>
            <a:chExt cx="1766176" cy="1064940"/>
          </a:xfrm>
        </p:grpSpPr>
        <p:grpSp>
          <p:nvGrpSpPr>
            <p:cNvPr id="135" name="Gruppieren 134"/>
            <p:cNvGrpSpPr/>
            <p:nvPr/>
          </p:nvGrpSpPr>
          <p:grpSpPr>
            <a:xfrm>
              <a:off x="9314461" y="3039555"/>
              <a:ext cx="1701248" cy="1064940"/>
              <a:chOff x="5868463" y="4149662"/>
              <a:chExt cx="1532729" cy="959451"/>
            </a:xfrm>
          </p:grpSpPr>
          <p:sp>
            <p:nvSpPr>
              <p:cNvPr id="136" name="Trapezoid 135">
                <a:extLst>
                  <a:ext uri="{FF2B5EF4-FFF2-40B4-BE49-F238E27FC236}">
                    <a16:creationId xmlns:a16="http://schemas.microsoft.com/office/drawing/2014/main" id="{4750D2E4-582C-440A-8F34-9E459B48840F}"/>
                  </a:ext>
                </a:extLst>
              </p:cNvPr>
              <p:cNvSpPr/>
              <p:nvPr/>
            </p:nvSpPr>
            <p:spPr>
              <a:xfrm rot="5400000">
                <a:off x="6048198" y="3969927"/>
                <a:ext cx="959451" cy="1318922"/>
              </a:xfrm>
              <a:prstGeom prst="trapezoid">
                <a:avLst>
                  <a:gd name="adj" fmla="val 40717"/>
                </a:avLst>
              </a:prstGeom>
              <a:solidFill>
                <a:srgbClr val="FF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p:sp>
            <p:nvSpPr>
              <p:cNvPr id="137" name="Explosion 2 28">
                <a:extLst>
                  <a:ext uri="{FF2B5EF4-FFF2-40B4-BE49-F238E27FC236}">
                    <a16:creationId xmlns:a16="http://schemas.microsoft.com/office/drawing/2014/main" id="{32CA1313-0CC7-4500-A2E1-99A0EF0EF42A}"/>
                  </a:ext>
                </a:extLst>
              </p:cNvPr>
              <p:cNvSpPr/>
              <p:nvPr/>
            </p:nvSpPr>
            <p:spPr bwMode="auto">
              <a:xfrm rot="10800000">
                <a:off x="7034016" y="4411331"/>
                <a:ext cx="367176" cy="450613"/>
              </a:xfrm>
              <a:prstGeom prst="irregularSeal2">
                <a:avLst/>
              </a:prstGeom>
              <a:solidFill>
                <a:srgbClr val="FFFF00"/>
              </a:solidFill>
              <a:ln w="0">
                <a:solidFill>
                  <a:schemeClr val="tx1"/>
                </a:solidFill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</p:grpSp>
        <p:sp>
          <p:nvSpPr>
            <p:cNvPr id="142" name="Textfeld 141"/>
            <p:cNvSpPr txBox="1"/>
            <p:nvPr/>
          </p:nvSpPr>
          <p:spPr>
            <a:xfrm>
              <a:off x="9249533" y="3417638"/>
              <a:ext cx="1379274" cy="341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5∙10</a:t>
              </a:r>
              <a:r>
                <a:rPr lang="de-DE" sz="1400" baseline="30000" dirty="0" smtClean="0"/>
                <a:t>20</a:t>
              </a:r>
              <a:r>
                <a:rPr lang="de-DE" sz="1400" dirty="0" smtClean="0"/>
                <a:t> W/cm</a:t>
              </a:r>
              <a:r>
                <a:rPr lang="de-DE" sz="1400" baseline="30000" dirty="0" smtClean="0"/>
                <a:t>2</a:t>
              </a:r>
              <a:endParaRPr lang="de-DE" sz="14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37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18" grpId="0" animBg="1"/>
      <p:bldP spid="56" grpId="0"/>
      <p:bldP spid="58" grpId="0"/>
      <p:bldP spid="6" grpId="0"/>
      <p:bldP spid="9" grpId="0"/>
      <p:bldP spid="155" grpId="0"/>
      <p:bldP spid="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/>
          <p:cNvGrpSpPr/>
          <p:nvPr/>
        </p:nvGrpSpPr>
        <p:grpSpPr>
          <a:xfrm>
            <a:off x="3223250" y="2008409"/>
            <a:ext cx="3891193" cy="3242081"/>
            <a:chOff x="3906157" y="1358296"/>
            <a:chExt cx="3891193" cy="3242081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3906157" y="1358296"/>
              <a:ext cx="3067899" cy="3242081"/>
              <a:chOff x="380045" y="2511037"/>
              <a:chExt cx="2273952" cy="2403057"/>
            </a:xfrm>
          </p:grpSpPr>
          <p:sp>
            <p:nvSpPr>
              <p:cNvPr id="41" name="Pfeil nach unten 40"/>
              <p:cNvSpPr/>
              <p:nvPr/>
            </p:nvSpPr>
            <p:spPr>
              <a:xfrm>
                <a:off x="1837779" y="2511037"/>
                <a:ext cx="816218" cy="2403057"/>
              </a:xfrm>
              <a:prstGeom prst="downArrow">
                <a:avLst>
                  <a:gd name="adj1" fmla="val 43845"/>
                  <a:gd name="adj2" fmla="val 55444"/>
                </a:avLst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380045" y="3968629"/>
                <a:ext cx="1831033" cy="88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Target &amp; Plasma </a:t>
                </a:r>
                <a:r>
                  <a:rPr lang="de-DE" b="1" dirty="0" err="1" smtClean="0"/>
                  <a:t>diagnostic</a:t>
                </a:r>
                <a:endParaRPr lang="de-DE" b="1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smtClean="0"/>
                  <a:t>3 </a:t>
                </a:r>
                <a:r>
                  <a:rPr lang="de-DE" dirty="0" err="1" smtClean="0"/>
                  <a:t>axes</a:t>
                </a:r>
                <a:r>
                  <a:rPr lang="de-DE" dirty="0" smtClean="0"/>
                  <a:t> </a:t>
                </a:r>
                <a:r>
                  <a:rPr lang="de-DE" dirty="0" err="1"/>
                  <a:t>o</a:t>
                </a:r>
                <a:r>
                  <a:rPr lang="de-DE" dirty="0" err="1" smtClean="0"/>
                  <a:t>ptical</a:t>
                </a:r>
                <a:r>
                  <a:rPr lang="de-DE" dirty="0" smtClean="0"/>
                  <a:t> off-</a:t>
                </a:r>
                <a:r>
                  <a:rPr lang="de-DE" dirty="0" err="1" smtClean="0"/>
                  <a:t>harmonic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probing</a:t>
                </a:r>
                <a:endParaRPr lang="de-DE" dirty="0"/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4412121" y="1832197"/>
              <a:ext cx="3385229" cy="1449196"/>
              <a:chOff x="1456109" y="2862296"/>
              <a:chExt cx="2509160" cy="1074156"/>
            </a:xfrm>
          </p:grpSpPr>
          <p:sp>
            <p:nvSpPr>
              <p:cNvPr id="39" name="Pfeil nach unten 38"/>
              <p:cNvSpPr/>
              <p:nvPr/>
            </p:nvSpPr>
            <p:spPr>
              <a:xfrm rot="2700000">
                <a:off x="2355632" y="2326814"/>
                <a:ext cx="816218" cy="2403057"/>
              </a:xfrm>
              <a:prstGeom prst="downArrow">
                <a:avLst>
                  <a:gd name="adj1" fmla="val 43845"/>
                  <a:gd name="adj2" fmla="val 55444"/>
                </a:avLst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Pfeil nach unten 39"/>
              <p:cNvSpPr/>
              <p:nvPr/>
            </p:nvSpPr>
            <p:spPr>
              <a:xfrm rot="5400000">
                <a:off x="2249529" y="2068876"/>
                <a:ext cx="816218" cy="2403057"/>
              </a:xfrm>
              <a:prstGeom prst="downArrow">
                <a:avLst>
                  <a:gd name="adj1" fmla="val 43845"/>
                  <a:gd name="adj2" fmla="val 55444"/>
                </a:avLst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9" name="Gruppieren 18"/>
          <p:cNvGrpSpPr/>
          <p:nvPr/>
        </p:nvGrpSpPr>
        <p:grpSpPr>
          <a:xfrm>
            <a:off x="5065555" y="2295971"/>
            <a:ext cx="1493063" cy="1494232"/>
            <a:chOff x="1745576" y="2724180"/>
            <a:chExt cx="1106671" cy="1107537"/>
          </a:xfrm>
        </p:grpSpPr>
        <p:sp>
          <p:nvSpPr>
            <p:cNvPr id="20" name="Ellipse 19"/>
            <p:cNvSpPr/>
            <p:nvPr/>
          </p:nvSpPr>
          <p:spPr>
            <a:xfrm rot="5400000">
              <a:off x="2636201" y="2724180"/>
              <a:ext cx="216046" cy="2160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 rot="5400000">
              <a:off x="1745576" y="3615671"/>
              <a:ext cx="216046" cy="2160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r Verbinder 21"/>
            <p:cNvCxnSpPr>
              <a:stCxn id="20" idx="5"/>
              <a:endCxn id="21" idx="1"/>
            </p:cNvCxnSpPr>
            <p:nvPr/>
          </p:nvCxnSpPr>
          <p:spPr>
            <a:xfrm rot="5400000">
              <a:off x="1929550" y="2909020"/>
              <a:ext cx="738723" cy="737857"/>
            </a:xfrm>
            <a:prstGeom prst="line">
              <a:avLst/>
            </a:prstGeom>
            <a:ln w="889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Gleichschenkliges Dreieck 22"/>
          <p:cNvSpPr/>
          <p:nvPr/>
        </p:nvSpPr>
        <p:spPr>
          <a:xfrm rot="5400000">
            <a:off x="3550246" y="1480447"/>
            <a:ext cx="1320885" cy="3082596"/>
          </a:xfrm>
          <a:prstGeom prst="triangle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487876" y="5150634"/>
            <a:ext cx="3547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Other </a:t>
            </a:r>
            <a:r>
              <a:rPr lang="de-DE" b="1" dirty="0" err="1" smtClean="0"/>
              <a:t>diagnostics</a:t>
            </a:r>
            <a:r>
              <a:rPr lang="de-DE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 err="1" smtClean="0"/>
              <a:t>Reflected</a:t>
            </a:r>
            <a:r>
              <a:rPr lang="de-DE" dirty="0" smtClean="0"/>
              <a:t>/</a:t>
            </a:r>
            <a:r>
              <a:rPr lang="de-DE" dirty="0" err="1" smtClean="0"/>
              <a:t>transmitted</a:t>
            </a:r>
            <a:r>
              <a:rPr lang="de-DE" dirty="0" smtClean="0"/>
              <a:t> light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/>
              <a:t>Online Laser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de-DE" dirty="0" smtClean="0"/>
              <a:t>…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94717" y="2377412"/>
            <a:ext cx="3179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Draco PW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30 </a:t>
            </a:r>
            <a:r>
              <a:rPr lang="de-DE" sz="1600" dirty="0" err="1" smtClean="0"/>
              <a:t>fs</a:t>
            </a:r>
            <a:r>
              <a:rPr lang="de-DE" sz="16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f/2.2 OAP 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smtClean="0"/>
              <a:t>2.5 µm FWHM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1.6J, </a:t>
            </a:r>
            <a:r>
              <a:rPr lang="de-DE" sz="1600" b="1" dirty="0"/>
              <a:t>1 </a:t>
            </a:r>
            <a:r>
              <a:rPr lang="de-DE" sz="1600" b="1" dirty="0" smtClean="0"/>
              <a:t>Hz</a:t>
            </a:r>
            <a:r>
              <a:rPr lang="de-DE" sz="1600" dirty="0" smtClean="0"/>
              <a:t> – </a:t>
            </a:r>
            <a:r>
              <a:rPr lang="de-DE" sz="1600" dirty="0"/>
              <a:t>4.6∙10</a:t>
            </a:r>
            <a:r>
              <a:rPr lang="de-DE" sz="1600" baseline="30000" dirty="0"/>
              <a:t>20</a:t>
            </a:r>
            <a:r>
              <a:rPr lang="de-DE" sz="1600" dirty="0"/>
              <a:t> </a:t>
            </a:r>
            <a:r>
              <a:rPr lang="de-DE" sz="1600" dirty="0" smtClean="0"/>
              <a:t>W/cm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b="1" dirty="0" smtClean="0"/>
              <a:t>2.7J, </a:t>
            </a:r>
            <a:r>
              <a:rPr lang="de-DE" sz="1600" b="1" dirty="0"/>
              <a:t>0.2 Hz</a:t>
            </a:r>
            <a:r>
              <a:rPr lang="de-DE" sz="1600" dirty="0" smtClean="0"/>
              <a:t> – </a:t>
            </a:r>
            <a:r>
              <a:rPr lang="de-DE" sz="1600" dirty="0"/>
              <a:t>7.8∙10</a:t>
            </a:r>
            <a:r>
              <a:rPr lang="de-DE" sz="1600" baseline="30000" dirty="0"/>
              <a:t>20</a:t>
            </a:r>
            <a:r>
              <a:rPr lang="de-DE" sz="1600" dirty="0"/>
              <a:t> W/cm</a:t>
            </a:r>
            <a:r>
              <a:rPr lang="de-DE" sz="1600" baseline="30000" dirty="0"/>
              <a:t>2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 smtClean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1 Hz experimental Setup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43" name="Gleichschenkliges Dreieck 42"/>
          <p:cNvSpPr/>
          <p:nvPr/>
        </p:nvSpPr>
        <p:spPr>
          <a:xfrm rot="10800000">
            <a:off x="5446699" y="1433294"/>
            <a:ext cx="682392" cy="1592523"/>
          </a:xfrm>
          <a:prstGeom prst="triangle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Gleichschenkliges Dreieck 43"/>
          <p:cNvSpPr/>
          <p:nvPr/>
        </p:nvSpPr>
        <p:spPr>
          <a:xfrm rot="16200000">
            <a:off x="6330849" y="2181116"/>
            <a:ext cx="736031" cy="1717702"/>
          </a:xfrm>
          <a:prstGeom prst="triangle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6" name="Gruppieren 55"/>
          <p:cNvGrpSpPr/>
          <p:nvPr/>
        </p:nvGrpSpPr>
        <p:grpSpPr>
          <a:xfrm>
            <a:off x="6183696" y="3663977"/>
            <a:ext cx="1890117" cy="523220"/>
            <a:chOff x="6183696" y="3663977"/>
            <a:chExt cx="1890117" cy="523220"/>
          </a:xfrm>
        </p:grpSpPr>
        <p:sp>
          <p:nvSpPr>
            <p:cNvPr id="45" name="Rechteck 44"/>
            <p:cNvSpPr/>
            <p:nvPr/>
          </p:nvSpPr>
          <p:spPr>
            <a:xfrm rot="2700000">
              <a:off x="6862966" y="3218986"/>
              <a:ext cx="68330" cy="14268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 rot="18900000">
              <a:off x="6440420" y="3663977"/>
              <a:ext cx="1633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Proton </a:t>
              </a:r>
              <a:r>
                <a:rPr lang="de-DE" sz="1400" dirty="0" err="1" smtClean="0"/>
                <a:t>spatial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profile</a:t>
              </a:r>
              <a:r>
                <a:rPr lang="de-DE" sz="1400" dirty="0"/>
                <a:t> </a:t>
              </a:r>
              <a:r>
                <a:rPr lang="de-DE" sz="1400" dirty="0" err="1" smtClean="0"/>
                <a:t>monitor</a:t>
              </a:r>
              <a:endParaRPr lang="de-DE" sz="1400" dirty="0"/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3600157" y="1654221"/>
            <a:ext cx="5038246" cy="3810838"/>
            <a:chOff x="3600155" y="1654221"/>
            <a:chExt cx="5038246" cy="381083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3600155" y="1763566"/>
              <a:ext cx="5038246" cy="3701493"/>
              <a:chOff x="659410" y="2329558"/>
              <a:chExt cx="3734390" cy="2743578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3506789" y="3984827"/>
                <a:ext cx="136924" cy="27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e-DE" dirty="0"/>
              </a:p>
            </p:txBody>
          </p:sp>
          <p:grpSp>
            <p:nvGrpSpPr>
              <p:cNvPr id="9" name="Gruppieren 8"/>
              <p:cNvGrpSpPr/>
              <p:nvPr/>
            </p:nvGrpSpPr>
            <p:grpSpPr>
              <a:xfrm>
                <a:off x="659410" y="2329558"/>
                <a:ext cx="3734390" cy="2743578"/>
                <a:chOff x="659410" y="2329558"/>
                <a:chExt cx="3734390" cy="2743578"/>
              </a:xfrm>
            </p:grpSpPr>
            <p:cxnSp>
              <p:nvCxnSpPr>
                <p:cNvPr id="10" name="Gerader Verbinder 9"/>
                <p:cNvCxnSpPr/>
                <p:nvPr/>
              </p:nvCxnSpPr>
              <p:spPr>
                <a:xfrm>
                  <a:off x="2283393" y="3257392"/>
                  <a:ext cx="1503380" cy="1503380"/>
                </a:xfrm>
                <a:prstGeom prst="line">
                  <a:avLst/>
                </a:prstGeom>
                <a:ln w="952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rapezoid 10"/>
                <p:cNvSpPr/>
                <p:nvPr/>
              </p:nvSpPr>
              <p:spPr>
                <a:xfrm rot="18180000">
                  <a:off x="1845219" y="2837003"/>
                  <a:ext cx="2534008" cy="1938258"/>
                </a:xfrm>
                <a:prstGeom prst="trapezoid">
                  <a:avLst>
                    <a:gd name="adj" fmla="val 62713"/>
                  </a:avLst>
                </a:prstGeom>
                <a:gradFill>
                  <a:gsLst>
                    <a:gs pos="34000">
                      <a:schemeClr val="tx2">
                        <a:alpha val="50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  <a:gs pos="0">
                      <a:schemeClr val="tx2">
                        <a:alpha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/>
                </a:p>
              </p:txBody>
            </p:sp>
            <p:cxnSp>
              <p:nvCxnSpPr>
                <p:cNvPr id="12" name="Gerader Verbinder 11"/>
                <p:cNvCxnSpPr/>
                <p:nvPr/>
              </p:nvCxnSpPr>
              <p:spPr>
                <a:xfrm>
                  <a:off x="659410" y="2329558"/>
                  <a:ext cx="3465613" cy="200087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r Verbinder 12"/>
                <p:cNvCxnSpPr/>
                <p:nvPr/>
              </p:nvCxnSpPr>
              <p:spPr>
                <a:xfrm rot="19800000">
                  <a:off x="2558531" y="2786176"/>
                  <a:ext cx="1503380" cy="150338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r Verbinder 13"/>
                <p:cNvCxnSpPr/>
                <p:nvPr/>
              </p:nvCxnSpPr>
              <p:spPr>
                <a:xfrm rot="18900000">
                  <a:off x="2610759" y="2508029"/>
                  <a:ext cx="1503380" cy="150338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feld 14"/>
                <p:cNvSpPr txBox="1"/>
                <p:nvPr/>
              </p:nvSpPr>
              <p:spPr>
                <a:xfrm rot="2700000">
                  <a:off x="3620273" y="4522742"/>
                  <a:ext cx="307971" cy="205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smtClean="0">
                      <a:solidFill>
                        <a:srgbClr val="072B6E"/>
                      </a:solidFill>
                    </a:rPr>
                    <a:t>45°</a:t>
                  </a:r>
                  <a:endParaRPr lang="de-DE" sz="1200" dirty="0">
                    <a:solidFill>
                      <a:srgbClr val="072B6E"/>
                    </a:solidFill>
                  </a:endParaRPr>
                </a:p>
              </p:txBody>
            </p:sp>
            <p:sp>
              <p:nvSpPr>
                <p:cNvPr id="16" name="Textfeld 15"/>
                <p:cNvSpPr txBox="1"/>
                <p:nvPr/>
              </p:nvSpPr>
              <p:spPr>
                <a:xfrm rot="1800000">
                  <a:off x="3866142" y="4080815"/>
                  <a:ext cx="294902" cy="193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100" dirty="0" smtClean="0">
                      <a:solidFill>
                        <a:srgbClr val="072B6E"/>
                      </a:solidFill>
                    </a:rPr>
                    <a:t>30°</a:t>
                  </a:r>
                  <a:endParaRPr lang="de-DE" sz="1100" dirty="0">
                    <a:solidFill>
                      <a:srgbClr val="072B6E"/>
                    </a:solidFill>
                  </a:endParaRPr>
                </a:p>
              </p:txBody>
            </p:sp>
            <p:sp>
              <p:nvSpPr>
                <p:cNvPr id="17" name="Textfeld 16"/>
                <p:cNvSpPr txBox="1"/>
                <p:nvPr/>
              </p:nvSpPr>
              <p:spPr>
                <a:xfrm rot="900000">
                  <a:off x="4056624" y="3599094"/>
                  <a:ext cx="294902" cy="193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100" dirty="0" smtClean="0">
                      <a:solidFill>
                        <a:srgbClr val="072B6E"/>
                      </a:solidFill>
                    </a:rPr>
                    <a:t>15°</a:t>
                  </a:r>
                  <a:endParaRPr lang="de-DE" sz="1100" dirty="0">
                    <a:solidFill>
                      <a:srgbClr val="072B6E"/>
                    </a:solidFill>
                  </a:endParaRPr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4157119" y="3049722"/>
                  <a:ext cx="236681" cy="193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100" dirty="0" smtClean="0">
                      <a:solidFill>
                        <a:srgbClr val="072B6E"/>
                      </a:solidFill>
                    </a:rPr>
                    <a:t>0°</a:t>
                  </a:r>
                  <a:endParaRPr lang="de-DE" sz="1100" dirty="0">
                    <a:solidFill>
                      <a:srgbClr val="072B6E"/>
                    </a:solidFill>
                  </a:endParaRPr>
                </a:p>
              </p:txBody>
            </p:sp>
          </p:grpSp>
        </p:grpSp>
        <p:sp>
          <p:nvSpPr>
            <p:cNvPr id="48" name="Textfeld 47"/>
            <p:cNvSpPr txBox="1"/>
            <p:nvPr/>
          </p:nvSpPr>
          <p:spPr>
            <a:xfrm rot="1800000">
              <a:off x="3609496" y="1654221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rgbClr val="072B6E"/>
                  </a:solidFill>
                </a:rPr>
                <a:t>-150°</a:t>
              </a:r>
              <a:endParaRPr lang="de-DE" sz="1100" dirty="0">
                <a:solidFill>
                  <a:srgbClr val="072B6E"/>
                </a:solidFill>
              </a:endParaRPr>
            </a:p>
          </p:txBody>
        </p:sp>
      </p:grpSp>
      <p:sp>
        <p:nvSpPr>
          <p:cNvPr id="50" name="Rechteck 49"/>
          <p:cNvSpPr/>
          <p:nvPr/>
        </p:nvSpPr>
        <p:spPr>
          <a:xfrm>
            <a:off x="9203" y="6356384"/>
            <a:ext cx="4350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C. Bernert </a:t>
            </a:r>
            <a:r>
              <a:rPr lang="de-DE" sz="1400" i="1" dirty="0" smtClean="0"/>
              <a:t>et al.</a:t>
            </a:r>
            <a:r>
              <a:rPr lang="de-DE" sz="1400" dirty="0" smtClean="0"/>
              <a:t> Phys. </a:t>
            </a:r>
            <a:r>
              <a:rPr lang="de-DE" sz="1400" dirty="0" err="1" smtClean="0"/>
              <a:t>Rev</a:t>
            </a:r>
            <a:r>
              <a:rPr lang="de-DE" sz="1400" dirty="0" smtClean="0"/>
              <a:t>. </a:t>
            </a:r>
            <a:r>
              <a:rPr lang="de-DE" sz="1400" dirty="0" err="1" smtClean="0"/>
              <a:t>Appl</a:t>
            </a:r>
            <a:r>
              <a:rPr lang="de-DE" sz="1400" dirty="0" smtClean="0"/>
              <a:t>. 19, </a:t>
            </a:r>
            <a:r>
              <a:rPr lang="de-DE" sz="1400" dirty="0"/>
              <a:t>014070 (2023)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612573" y="3950045"/>
            <a:ext cx="27045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Proton </a:t>
            </a:r>
            <a:r>
              <a:rPr lang="de-DE" b="1" dirty="0" err="1" smtClean="0"/>
              <a:t>diagnostics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TPS (15° </a:t>
            </a:r>
            <a:r>
              <a:rPr lang="de-DE" dirty="0" err="1" smtClean="0"/>
              <a:t>and</a:t>
            </a:r>
            <a:r>
              <a:rPr lang="de-DE" dirty="0" smtClean="0"/>
              <a:t> 45°)</a:t>
            </a:r>
            <a:br>
              <a:rPr lang="de-DE" dirty="0" smtClean="0"/>
            </a:br>
            <a:r>
              <a:rPr lang="de-DE" dirty="0" err="1" smtClean="0"/>
              <a:t>equiped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Lanex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scintillator</a:t>
            </a:r>
            <a:r>
              <a:rPr lang="de-DE" dirty="0" smtClean="0"/>
              <a:t> + MCP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Time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flight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(0°, 30° -150°)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 </a:t>
            </a:r>
            <a:r>
              <a:rPr lang="de-DE" dirty="0" err="1" smtClean="0"/>
              <a:t>monitor</a:t>
            </a:r>
            <a:endParaRPr lang="de-DE" dirty="0"/>
          </a:p>
        </p:txBody>
      </p:sp>
      <p:sp>
        <p:nvSpPr>
          <p:cNvPr id="52" name="Rechteck 51"/>
          <p:cNvSpPr/>
          <p:nvPr/>
        </p:nvSpPr>
        <p:spPr>
          <a:xfrm>
            <a:off x="7050580" y="1322853"/>
            <a:ext cx="5141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Target: </a:t>
            </a:r>
            <a:r>
              <a:rPr lang="de-DE" b="1" dirty="0" err="1" smtClean="0"/>
              <a:t>Cryogenic</a:t>
            </a:r>
            <a:r>
              <a:rPr lang="de-DE" b="1" dirty="0" smtClean="0"/>
              <a:t> </a:t>
            </a:r>
            <a:r>
              <a:rPr lang="de-DE" b="1" dirty="0"/>
              <a:t>hydrogen </a:t>
            </a:r>
            <a:r>
              <a:rPr lang="de-DE" b="1" dirty="0" err="1" smtClean="0"/>
              <a:t>jet</a:t>
            </a:r>
            <a:r>
              <a:rPr lang="de-DE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Planar</a:t>
            </a:r>
            <a:r>
              <a:rPr lang="de-DE" dirty="0" smtClean="0"/>
              <a:t> </a:t>
            </a:r>
            <a:r>
              <a:rPr lang="de-DE" dirty="0" err="1" smtClean="0"/>
              <a:t>geometry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High laser-</a:t>
            </a:r>
            <a:r>
              <a:rPr lang="de-DE" dirty="0" err="1" smtClean="0"/>
              <a:t>induced</a:t>
            </a:r>
            <a:r>
              <a:rPr lang="de-DE" dirty="0" smtClean="0"/>
              <a:t> breakdown (LIB) </a:t>
            </a:r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</a:t>
            </a:r>
            <a:r>
              <a:rPr lang="de-DE" dirty="0" smtClean="0"/>
              <a:t>-expansion</a:t>
            </a:r>
          </a:p>
        </p:txBody>
      </p:sp>
      <p:sp>
        <p:nvSpPr>
          <p:cNvPr id="53" name="Textfeld 52"/>
          <p:cNvSpPr txBox="1"/>
          <p:nvPr/>
        </p:nvSpPr>
        <p:spPr>
          <a:xfrm rot="21058055">
            <a:off x="9143658" y="2412008"/>
            <a:ext cx="2585854" cy="646331"/>
          </a:xfrm>
          <a:prstGeom prst="rect">
            <a:avLst/>
          </a:prstGeom>
          <a:solidFill>
            <a:srgbClr val="0058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LIB in </a:t>
            </a:r>
            <a:r>
              <a:rPr lang="de-DE" dirty="0" err="1" smtClean="0">
                <a:solidFill>
                  <a:schemeClr val="bg1"/>
                </a:solidFill>
              </a:rPr>
              <a:t>dielectric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targets</a:t>
            </a:r>
            <a:r>
              <a:rPr lang="de-DE" dirty="0" smtClean="0">
                <a:solidFill>
                  <a:schemeClr val="bg1"/>
                </a:solidFill>
              </a:rPr>
              <a:t>: Poster in </a:t>
            </a:r>
            <a:r>
              <a:rPr lang="de-DE" dirty="0" err="1" smtClean="0">
                <a:solidFill>
                  <a:schemeClr val="bg1"/>
                </a:solidFill>
              </a:rPr>
              <a:t>next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session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 rot="21058055">
            <a:off x="3627665" y="5493425"/>
            <a:ext cx="1807618" cy="369332"/>
          </a:xfrm>
          <a:prstGeom prst="rect">
            <a:avLst/>
          </a:prstGeom>
          <a:solidFill>
            <a:srgbClr val="0058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Talk K. </a:t>
            </a:r>
            <a:r>
              <a:rPr lang="de-DE" dirty="0" err="1" smtClean="0">
                <a:solidFill>
                  <a:schemeClr val="bg1"/>
                </a:solidFill>
              </a:rPr>
              <a:t>Zeil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3" grpId="0" animBg="1"/>
      <p:bldP spid="44" grpId="0" animBg="1"/>
      <p:bldP spid="50" grpId="0"/>
      <p:bldP spid="52" grpId="0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First results: Stable acceleration at 1 Hz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55019" y="1787561"/>
            <a:ext cx="22942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energy</a:t>
            </a:r>
            <a:r>
              <a:rPr lang="de-DE" dirty="0" smtClean="0"/>
              <a:t>: 28.7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stable</a:t>
            </a:r>
            <a:r>
              <a:rPr lang="de-DE" dirty="0"/>
              <a:t>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Large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numbers</a:t>
            </a:r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8729240" y="1787561"/>
            <a:ext cx="31620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energy</a:t>
            </a:r>
            <a:r>
              <a:rPr lang="de-DE" dirty="0" smtClean="0"/>
              <a:t>: 25.1 </a:t>
            </a:r>
            <a:r>
              <a:rPr lang="de-DE" dirty="0" err="1" smtClean="0"/>
              <a:t>MeV</a:t>
            </a:r>
            <a:endParaRPr lang="de-DE" dirty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More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spread</a:t>
            </a:r>
            <a:endParaRPr lang="de-DE" dirty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Large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numbers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506360" y="1112029"/>
            <a:ext cx="437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, 1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8" name="Rechteck 7"/>
          <p:cNvSpPr/>
          <p:nvPr/>
        </p:nvSpPr>
        <p:spPr>
          <a:xfrm>
            <a:off x="5733325" y="11120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&gt;1000 </a:t>
            </a:r>
            <a:r>
              <a:rPr lang="de-DE" dirty="0" err="1" smtClean="0"/>
              <a:t>consecutive</a:t>
            </a:r>
            <a:r>
              <a:rPr lang="de-DE" dirty="0" smtClean="0"/>
              <a:t> </a:t>
            </a:r>
            <a:r>
              <a:rPr lang="de-DE" dirty="0" err="1" smtClean="0"/>
              <a:t>shots</a:t>
            </a:r>
            <a:r>
              <a:rPr lang="de-DE" dirty="0" smtClean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corrections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527859" y="1787560"/>
            <a:ext cx="171305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600" dirty="0"/>
              <a:t>45°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r>
              <a:rPr lang="de-DE" sz="1600" dirty="0"/>
              <a:t>: </a:t>
            </a:r>
          </a:p>
        </p:txBody>
      </p:sp>
      <p:sp>
        <p:nvSpPr>
          <p:cNvPr id="64" name="Rechteck 63"/>
          <p:cNvSpPr/>
          <p:nvPr/>
        </p:nvSpPr>
        <p:spPr>
          <a:xfrm>
            <a:off x="6924595" y="1783934"/>
            <a:ext cx="171305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600" dirty="0" smtClean="0"/>
              <a:t>15</a:t>
            </a:r>
            <a:r>
              <a:rPr lang="de-DE" sz="1600" dirty="0"/>
              <a:t>°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r>
              <a:rPr lang="de-DE" sz="1600" dirty="0"/>
              <a:t>: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899172" y="467177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Experiments </a:t>
            </a:r>
            <a:r>
              <a:rPr lang="de-DE" b="1" dirty="0" err="1" smtClean="0"/>
              <a:t>two</a:t>
            </a:r>
            <a:r>
              <a:rPr lang="de-DE" b="1" dirty="0" smtClean="0"/>
              <a:t> </a:t>
            </a:r>
            <a:r>
              <a:rPr lang="de-DE" b="1" dirty="0" err="1" smtClean="0"/>
              <a:t>weeks</a:t>
            </a:r>
            <a:r>
              <a:rPr lang="de-DE" b="1" dirty="0" smtClean="0"/>
              <a:t> </a:t>
            </a:r>
            <a:r>
              <a:rPr lang="de-DE" b="1" dirty="0" err="1" smtClean="0"/>
              <a:t>ago</a:t>
            </a:r>
            <a:r>
              <a:rPr lang="de-DE" b="1" dirty="0" smtClean="0"/>
              <a:t>!</a:t>
            </a:r>
          </a:p>
          <a:p>
            <a:pPr algn="ctr"/>
            <a:r>
              <a:rPr lang="de-DE" b="1" dirty="0" err="1" smtClean="0"/>
              <a:t>Preliminary</a:t>
            </a:r>
            <a:r>
              <a:rPr lang="de-DE" b="1" dirty="0" smtClean="0"/>
              <a:t> </a:t>
            </a:r>
            <a:r>
              <a:rPr lang="de-DE" b="1" dirty="0" err="1" smtClean="0"/>
              <a:t>results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12118" y="3479343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079309" y="3479343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64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27322" y="-428261"/>
            <a:ext cx="12442784" cy="213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733325" y="11120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&gt;1000 </a:t>
            </a:r>
            <a:r>
              <a:rPr lang="de-DE" dirty="0" err="1" smtClean="0"/>
              <a:t>consecutive</a:t>
            </a:r>
            <a:r>
              <a:rPr lang="de-DE" dirty="0" smtClean="0"/>
              <a:t> </a:t>
            </a:r>
            <a:r>
              <a:rPr lang="de-DE" dirty="0" err="1" smtClean="0"/>
              <a:t>shots</a:t>
            </a:r>
            <a:r>
              <a:rPr lang="de-DE" dirty="0" smtClean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corrections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First results: Increasing laser energy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6360" y="1112029"/>
            <a:ext cx="437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1.6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, 1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9" name="Rechteck 8"/>
          <p:cNvSpPr/>
          <p:nvPr/>
        </p:nvSpPr>
        <p:spPr>
          <a:xfrm>
            <a:off x="1527859" y="1787560"/>
            <a:ext cx="171305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600" dirty="0"/>
              <a:t>45°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r>
              <a:rPr lang="de-DE" sz="1600" dirty="0"/>
              <a:t>: </a:t>
            </a:r>
          </a:p>
        </p:txBody>
      </p:sp>
      <p:sp>
        <p:nvSpPr>
          <p:cNvPr id="64" name="Rechteck 63"/>
          <p:cNvSpPr/>
          <p:nvPr/>
        </p:nvSpPr>
        <p:spPr>
          <a:xfrm>
            <a:off x="6924595" y="1783934"/>
            <a:ext cx="171305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600" dirty="0" smtClean="0"/>
              <a:t>15</a:t>
            </a:r>
            <a:r>
              <a:rPr lang="de-DE" sz="1600" dirty="0"/>
              <a:t>°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r>
              <a:rPr lang="de-DE" sz="1600" dirty="0"/>
              <a:t>: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899172" y="467177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Experiments </a:t>
            </a:r>
            <a:r>
              <a:rPr lang="de-DE" b="1" dirty="0" err="1" smtClean="0"/>
              <a:t>two</a:t>
            </a:r>
            <a:r>
              <a:rPr lang="de-DE" b="1" dirty="0" smtClean="0"/>
              <a:t> </a:t>
            </a:r>
            <a:r>
              <a:rPr lang="de-DE" b="1" dirty="0" err="1" smtClean="0"/>
              <a:t>weeks</a:t>
            </a:r>
            <a:r>
              <a:rPr lang="de-DE" b="1" dirty="0" smtClean="0"/>
              <a:t> </a:t>
            </a:r>
            <a:r>
              <a:rPr lang="de-DE" b="1" dirty="0" err="1" smtClean="0"/>
              <a:t>ago</a:t>
            </a:r>
            <a:r>
              <a:rPr lang="de-DE" b="1" dirty="0" smtClean="0"/>
              <a:t>!</a:t>
            </a:r>
          </a:p>
          <a:p>
            <a:pPr algn="ctr"/>
            <a:r>
              <a:rPr lang="de-DE" b="1" dirty="0" err="1" smtClean="0"/>
              <a:t>Preliminary</a:t>
            </a:r>
            <a:r>
              <a:rPr lang="de-DE" b="1" dirty="0" smtClean="0"/>
              <a:t> </a:t>
            </a:r>
            <a:r>
              <a:rPr lang="de-DE" b="1" dirty="0" err="1" smtClean="0"/>
              <a:t>results</a:t>
            </a:r>
            <a:endParaRPr lang="de-DE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3672029" y="4021366"/>
            <a:ext cx="214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2.7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, 0.2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19" name="Rechteck 18"/>
          <p:cNvSpPr/>
          <p:nvPr/>
        </p:nvSpPr>
        <p:spPr>
          <a:xfrm>
            <a:off x="9196477" y="4267468"/>
            <a:ext cx="1431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62 </a:t>
            </a:r>
            <a:r>
              <a:rPr lang="de-DE" dirty="0" err="1" smtClean="0"/>
              <a:t>shots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020045" y="3319324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127919" y="3319324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94785" y="1691053"/>
            <a:ext cx="470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2.7 J </a:t>
            </a:r>
            <a:r>
              <a:rPr lang="de-DE" b="1" dirty="0" err="1" smtClean="0"/>
              <a:t>laser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, 0.2 Hz </a:t>
            </a:r>
            <a:r>
              <a:rPr lang="de-DE" b="1" dirty="0" err="1" smtClean="0"/>
              <a:t>repetition</a:t>
            </a:r>
            <a:r>
              <a:rPr lang="de-DE" b="1" dirty="0" smtClean="0"/>
              <a:t> rate.</a:t>
            </a:r>
            <a:endParaRPr lang="de-DE" b="1" dirty="0"/>
          </a:p>
        </p:txBody>
      </p:sp>
      <p:sp>
        <p:nvSpPr>
          <p:cNvPr id="8" name="Rechteck 7"/>
          <p:cNvSpPr/>
          <p:nvPr/>
        </p:nvSpPr>
        <p:spPr>
          <a:xfrm>
            <a:off x="6505487" y="16918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62 </a:t>
            </a:r>
            <a:r>
              <a:rPr lang="de-DE" dirty="0" err="1" smtClean="0"/>
              <a:t>shots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349661" y="2458888"/>
            <a:ext cx="171305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600" dirty="0"/>
              <a:t>45°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r>
              <a:rPr lang="de-DE" sz="1600" dirty="0"/>
              <a:t>: </a:t>
            </a:r>
          </a:p>
        </p:txBody>
      </p:sp>
      <p:sp>
        <p:nvSpPr>
          <p:cNvPr id="64" name="Rechteck 63"/>
          <p:cNvSpPr/>
          <p:nvPr/>
        </p:nvSpPr>
        <p:spPr>
          <a:xfrm>
            <a:off x="7746397" y="2455262"/>
            <a:ext cx="171305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600" dirty="0" smtClean="0"/>
              <a:t>15</a:t>
            </a:r>
            <a:r>
              <a:rPr lang="de-DE" sz="1600" dirty="0"/>
              <a:t>°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r>
              <a:rPr lang="de-DE" sz="1600" dirty="0"/>
              <a:t>: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899172" y="467177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Experiments </a:t>
            </a:r>
            <a:r>
              <a:rPr lang="de-DE" b="1" dirty="0" err="1" smtClean="0"/>
              <a:t>two</a:t>
            </a:r>
            <a:r>
              <a:rPr lang="de-DE" b="1" dirty="0" smtClean="0"/>
              <a:t> </a:t>
            </a:r>
            <a:r>
              <a:rPr lang="de-DE" b="1" dirty="0" err="1" smtClean="0"/>
              <a:t>weeks</a:t>
            </a:r>
            <a:r>
              <a:rPr lang="de-DE" b="1" dirty="0" smtClean="0"/>
              <a:t> </a:t>
            </a:r>
            <a:r>
              <a:rPr lang="de-DE" b="1" dirty="0" err="1" smtClean="0"/>
              <a:t>ago</a:t>
            </a:r>
            <a:r>
              <a:rPr lang="de-DE" b="1" dirty="0" smtClean="0"/>
              <a:t>!</a:t>
            </a:r>
          </a:p>
          <a:p>
            <a:pPr algn="ctr"/>
            <a:r>
              <a:rPr lang="de-DE" b="1" dirty="0" err="1" smtClean="0"/>
              <a:t>Preliminary</a:t>
            </a:r>
            <a:r>
              <a:rPr lang="de-DE" b="1" dirty="0" smtClean="0"/>
              <a:t> </a:t>
            </a:r>
            <a:r>
              <a:rPr lang="de-DE" b="1" dirty="0" err="1" smtClean="0"/>
              <a:t>results</a:t>
            </a:r>
            <a:endParaRPr lang="de-DE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6556479" y="4859289"/>
            <a:ext cx="291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30.1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21" name="Rechteck 20"/>
          <p:cNvSpPr/>
          <p:nvPr/>
        </p:nvSpPr>
        <p:spPr>
          <a:xfrm>
            <a:off x="9505444" y="4859289"/>
            <a:ext cx="2747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Higher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at 1.6 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410157" y="4859289"/>
            <a:ext cx="2878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Median </a:t>
            </a:r>
            <a:r>
              <a:rPr lang="de-DE" dirty="0" err="1" smtClean="0"/>
              <a:t>cutoff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41.8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23" name="Rechteck 22"/>
          <p:cNvSpPr/>
          <p:nvPr/>
        </p:nvSpPr>
        <p:spPr>
          <a:xfrm>
            <a:off x="3197450" y="4859288"/>
            <a:ext cx="2744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Higher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at 1.6 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F016E97-8142-4B31-B3EE-2713357C1194}"/>
              </a:ext>
            </a:extLst>
          </p:cNvPr>
          <p:cNvSpPr/>
          <p:nvPr/>
        </p:nvSpPr>
        <p:spPr>
          <a:xfrm>
            <a:off x="218652" y="182564"/>
            <a:ext cx="9248970" cy="56922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r>
              <a:rPr lang="en-US" sz="2899" b="1" dirty="0" smtClean="0">
                <a:solidFill>
                  <a:srgbClr val="00589E"/>
                </a:solidFill>
              </a:rPr>
              <a:t>First results: Increasing laser energy</a:t>
            </a:r>
            <a:endParaRPr lang="en-US" sz="2899" b="1" dirty="0">
              <a:solidFill>
                <a:srgbClr val="00589E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434476" y="3447012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444507" y="3447012"/>
            <a:ext cx="313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err="1" smtClean="0">
                <a:solidFill>
                  <a:srgbClr val="FF0000"/>
                </a:solidFill>
              </a:rPr>
              <a:t>Redacted</a:t>
            </a:r>
            <a:endParaRPr lang="de-DE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itel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itel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itel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</Words>
  <Application>Microsoft Office PowerPoint</Application>
  <PresentationFormat>Breitbild</PresentationFormat>
  <Paragraphs>224</Paragraphs>
  <Slides>11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11</vt:i4>
      </vt:variant>
    </vt:vector>
  </HeadingPairs>
  <TitlesOfParts>
    <vt:vector size="21" baseType="lpstr">
      <vt:lpstr>Arial</vt:lpstr>
      <vt:lpstr>Calibri</vt:lpstr>
      <vt:lpstr>Cambria Math</vt:lpstr>
      <vt:lpstr>Symbol</vt:lpstr>
      <vt:lpstr>Times New Roman</vt:lpstr>
      <vt:lpstr>Wingdings</vt:lpstr>
      <vt:lpstr>1_Titel</vt:lpstr>
      <vt:lpstr>2_Titel</vt:lpstr>
      <vt:lpstr>3_Titel</vt:lpstr>
      <vt:lpstr>2_Inhaltsfolie</vt:lpstr>
      <vt:lpstr>Ultra-efficient proton acceleration  from planar cryogenic hydrogen jets  at 1 Hz repetition rate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Assenbaum, Stefan (FWKT) - 122605</dc:creator>
  <cp:lastModifiedBy>Assenbaum, Stefan (FWKT) - 122605</cp:lastModifiedBy>
  <cp:revision>848</cp:revision>
  <dcterms:created xsi:type="dcterms:W3CDTF">2020-12-02T09:45:47Z</dcterms:created>
  <dcterms:modified xsi:type="dcterms:W3CDTF">2025-04-15T16:04:57Z</dcterms:modified>
</cp:coreProperties>
</file>