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customXml/itemProps2.xml" ContentType="application/vnd.openxmlformats-officedocument.customXml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67" r:id="rId5"/>
    <p:sldMasterId id="2147483678" r:id="rId6"/>
  </p:sldMasterIdLst>
  <p:notesMasterIdLst>
    <p:notesMasterId r:id="rId27"/>
  </p:notesMasterIdLst>
  <p:sldIdLst>
    <p:sldId id="6403" r:id="rId7"/>
    <p:sldId id="6595" r:id="rId8"/>
    <p:sldId id="6591" r:id="rId9"/>
    <p:sldId id="6533" r:id="rId10"/>
    <p:sldId id="6586" r:id="rId11"/>
    <p:sldId id="6596" r:id="rId12"/>
    <p:sldId id="6581" r:id="rId13"/>
    <p:sldId id="6594" r:id="rId14"/>
    <p:sldId id="6588" r:id="rId15"/>
    <p:sldId id="6589" r:id="rId16"/>
    <p:sldId id="6418" r:id="rId17"/>
    <p:sldId id="6530" r:id="rId18"/>
    <p:sldId id="6531" r:id="rId19"/>
    <p:sldId id="6583" r:id="rId20"/>
    <p:sldId id="6426" r:id="rId21"/>
    <p:sldId id="6436" r:id="rId22"/>
    <p:sldId id="6408" r:id="rId23"/>
    <p:sldId id="6587" r:id="rId24"/>
    <p:sldId id="6568" r:id="rId25"/>
    <p:sldId id="6585" r:id="rId2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5F87FF"/>
    <a:srgbClr val="4B87FF"/>
    <a:srgbClr val="6699FF"/>
    <a:srgbClr val="3366FF"/>
    <a:srgbClr val="0000FF"/>
    <a:srgbClr val="AEE3FF"/>
    <a:srgbClr val="FFFFFF"/>
    <a:srgbClr val="E4003B"/>
    <a:srgbClr val="E49E20"/>
    <a:srgbClr val="006D8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97" autoAdjust="0"/>
    <p:restoredTop sz="91616" autoAdjust="0"/>
  </p:normalViewPr>
  <p:slideViewPr>
    <p:cSldViewPr snapToGrid="0" snapToObjects="1">
      <p:cViewPr varScale="1">
        <p:scale>
          <a:sx n="104" d="100"/>
          <a:sy n="104" d="100"/>
        </p:scale>
        <p:origin x="-900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7F183C-3886-9D43-906E-49026F97AB9C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82123A-3777-B44B-8855-74C7BC9699A1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88439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De</a:t>
            </a:r>
            <a:r>
              <a:rPr lang="fr-FR" baseline="0" dirty="0" smtClean="0"/>
              <a:t> quoi je vais vous parler et pourquoi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2123A-3777-B44B-8855-74C7BC9699A1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Accélération laser plasma au kHz,</a:t>
            </a:r>
            <a:r>
              <a:rPr lang="fr-FR" baseline="0" dirty="0" smtClean="0"/>
              <a:t> rappel rapide sur lois d’échelles -&gt; </a:t>
            </a:r>
            <a:r>
              <a:rPr lang="fr-FR" baseline="0" dirty="0" err="1" smtClean="0"/>
              <a:t>qq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mJ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qq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fs</a:t>
            </a:r>
            <a:r>
              <a:rPr lang="fr-FR" baseline="0" dirty="0" smtClean="0"/>
              <a:t>, très haute densité électronique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2123A-3777-B44B-8855-74C7BC9699A1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Présentation set up</a:t>
            </a:r>
            <a:r>
              <a:rPr lang="fr-FR" baseline="0" dirty="0" smtClean="0"/>
              <a:t> + jets de gaz free </a:t>
            </a:r>
            <a:r>
              <a:rPr lang="fr-FR" baseline="0" dirty="0" err="1" smtClean="0"/>
              <a:t>flowing</a:t>
            </a:r>
            <a:r>
              <a:rPr lang="fr-FR" baseline="0" dirty="0" smtClean="0"/>
              <a:t> nécessaires pour les densités et kHz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2123A-3777-B44B-8855-74C7BC9699A1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Dans l’azote -&gt; pas de </a:t>
            </a:r>
            <a:r>
              <a:rPr lang="fr-FR" dirty="0" err="1" smtClean="0"/>
              <a:t>pb</a:t>
            </a:r>
            <a:r>
              <a:rPr lang="fr-FR" dirty="0" smtClean="0"/>
              <a:t>, mais on</a:t>
            </a:r>
            <a:r>
              <a:rPr lang="fr-FR" baseline="0" dirty="0" smtClean="0"/>
              <a:t> veut tester d’autres gaz pour voir l’impact du gaz</a:t>
            </a:r>
          </a:p>
          <a:p>
            <a:r>
              <a:rPr lang="fr-FR" baseline="0" dirty="0" err="1" smtClean="0"/>
              <a:t>Bcp</a:t>
            </a:r>
            <a:r>
              <a:rPr lang="fr-FR" baseline="0" dirty="0" smtClean="0"/>
              <a:t> + difficile de pomper les gaz légers -&gt; besoin pompage </a:t>
            </a:r>
            <a:r>
              <a:rPr lang="fr-FR" baseline="0" dirty="0" err="1" smtClean="0"/>
              <a:t>diff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2123A-3777-B44B-8855-74C7BC9699A1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Dans l’azote -&gt; pas de </a:t>
            </a:r>
            <a:r>
              <a:rPr lang="fr-FR" dirty="0" err="1" smtClean="0"/>
              <a:t>pb</a:t>
            </a:r>
            <a:r>
              <a:rPr lang="fr-FR" dirty="0" smtClean="0"/>
              <a:t>, mais on</a:t>
            </a:r>
            <a:r>
              <a:rPr lang="fr-FR" baseline="0" dirty="0" smtClean="0"/>
              <a:t> veut tester d’autres gaz pour voir l’impact du gaz</a:t>
            </a:r>
          </a:p>
          <a:p>
            <a:r>
              <a:rPr lang="fr-FR" baseline="0" dirty="0" err="1" smtClean="0"/>
              <a:t>Bcp</a:t>
            </a:r>
            <a:r>
              <a:rPr lang="fr-FR" baseline="0" dirty="0" smtClean="0"/>
              <a:t> + difficile de pomper les gaz légers -&gt; besoin pompage </a:t>
            </a:r>
            <a:r>
              <a:rPr lang="fr-FR" baseline="0" dirty="0" err="1" smtClean="0"/>
              <a:t>diff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2123A-3777-B44B-8855-74C7BC9699A1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Ça ressemble à ça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2123A-3777-B44B-8855-74C7BC9699A1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Marche bien pour contenir la</a:t>
            </a:r>
            <a:r>
              <a:rPr lang="fr-FR" baseline="0" dirty="0" smtClean="0"/>
              <a:t> pression dans l’enceinte	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2123A-3777-B44B-8855-74C7BC9699A1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La question maintenant c’est -&gt; est-ce qu’il y a une accumulation de gaz dans la petite</a:t>
            </a:r>
            <a:r>
              <a:rPr lang="fr-FR" baseline="0" dirty="0" smtClean="0"/>
              <a:t> enceinte ? Et si oui est-ce que ça impact le laser ?</a:t>
            </a:r>
          </a:p>
          <a:p>
            <a:r>
              <a:rPr lang="fr-FR" baseline="0" dirty="0" smtClean="0"/>
              <a:t>-&gt; </a:t>
            </a:r>
            <a:r>
              <a:rPr lang="fr-FR" baseline="0" dirty="0" err="1" smtClean="0"/>
              <a:t>simu</a:t>
            </a:r>
            <a:r>
              <a:rPr lang="fr-FR" baseline="0" dirty="0" smtClean="0"/>
              <a:t> fluent pour la stagnation du gaz : on a un peu de stagnation au centre de l’enceinte mais ç </a:t>
            </a:r>
            <a:r>
              <a:rPr lang="fr-FR" baseline="0" dirty="0" err="1" smtClean="0"/>
              <a:t>adescend</a:t>
            </a:r>
            <a:r>
              <a:rPr lang="fr-FR" baseline="0" dirty="0" smtClean="0"/>
              <a:t> bien quand même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2123A-3777-B44B-8855-74C7BC9699A1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Simulation de la propagation du laser dans ces différents gaz </a:t>
            </a:r>
          </a:p>
          <a:p>
            <a:r>
              <a:rPr lang="fr-FR" dirty="0" smtClean="0"/>
              <a:t>-&gt; l’intensité</a:t>
            </a:r>
            <a:r>
              <a:rPr lang="fr-FR" baseline="0" dirty="0" smtClean="0"/>
              <a:t> décroit peut par rapport au cas du vide, et le spectre et vraiment pas changé de ouf.</a:t>
            </a:r>
          </a:p>
          <a:p>
            <a:r>
              <a:rPr lang="fr-FR" baseline="0" dirty="0" err="1" smtClean="0"/>
              <a:t>Maintentant</a:t>
            </a:r>
            <a:r>
              <a:rPr lang="fr-FR" baseline="0" dirty="0" smtClean="0"/>
              <a:t> qu’on sait que pompage </a:t>
            </a:r>
            <a:r>
              <a:rPr lang="fr-FR" baseline="0" dirty="0" err="1" smtClean="0"/>
              <a:t>diff</a:t>
            </a:r>
            <a:r>
              <a:rPr lang="fr-FR" baseline="0" dirty="0" smtClean="0"/>
              <a:t> permet de maintenir une bonne pression dans l’enceinte et le laser est ok pour LWFA au niveau du pic de densité, on peut tenter une manip avec != gaz.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2123A-3777-B44B-8855-74C7BC9699A1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16.png"/><Relationship Id="rId9" Type="http://schemas.openxmlformats.org/officeDocument/2006/relationships/image" Target="../media/image9.jpe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9.jpeg"/><Relationship Id="rId9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nd blanc - 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 hasCustomPrompt="1"/>
          </p:nvPr>
        </p:nvSpPr>
        <p:spPr bwMode="gray">
          <a:xfrm>
            <a:off x="623392" y="2591331"/>
            <a:ext cx="7056000" cy="1104000"/>
          </a:xfrm>
          <a:prstGeom prst="rect">
            <a:avLst/>
          </a:prstGeom>
        </p:spPr>
        <p:txBody>
          <a:bodyPr anchor="b" anchorCtr="0"/>
          <a:lstStyle>
            <a:lvl1pPr>
              <a:defRPr sz="3200" b="1">
                <a:solidFill>
                  <a:schemeClr val="accent3"/>
                </a:solidFill>
                <a:latin typeface="Verdana Pro Cond" pitchFamily="34" charset="0"/>
              </a:defRPr>
            </a:lvl1pPr>
          </a:lstStyle>
          <a:p>
            <a:r>
              <a:rPr lang="fr-FR" noProof="0" dirty="0"/>
              <a:t>Titre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3391" y="3785521"/>
            <a:ext cx="7056000" cy="1440000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defRPr sz="2133">
                <a:latin typeface="Verdana Pro Cond" pitchFamily="34" charset="0"/>
              </a:defRPr>
            </a:lvl1pPr>
            <a:lvl2pPr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defRPr sz="2133"/>
            </a:lvl2pPr>
          </a:lstStyle>
          <a:p>
            <a:r>
              <a:rPr lang="fr-FR" sz="1867" dirty="0"/>
              <a:t>Author1, Author2,…</a:t>
            </a:r>
          </a:p>
          <a:p>
            <a:pPr>
              <a:spcBef>
                <a:spcPts val="1200"/>
              </a:spcBef>
            </a:pPr>
            <a:r>
              <a:rPr lang="fr-FR" sz="1333" i="0" dirty="0"/>
              <a:t>Laboratoire d’Optique Appliquée, Institut Polytechnique de Paris, CNRS</a:t>
            </a:r>
          </a:p>
          <a:p>
            <a:r>
              <a:rPr lang="fr-FR" sz="1333" i="0" dirty="0"/>
              <a:t>Palaiseau, FRANCE</a:t>
            </a:r>
          </a:p>
        </p:txBody>
      </p:sp>
      <p:pic>
        <p:nvPicPr>
          <p:cNvPr id="27" name="Image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gray">
          <a:xfrm>
            <a:off x="143339" y="548680"/>
            <a:ext cx="2911413" cy="990176"/>
          </a:xfrm>
          <a:prstGeom prst="rect">
            <a:avLst/>
          </a:prstGeom>
        </p:spPr>
      </p:pic>
      <p:pic>
        <p:nvPicPr>
          <p:cNvPr id="28" name="Espace réservé pour une image  23">
            <a:extLst>
              <a:ext uri="{FF2B5EF4-FFF2-40B4-BE49-F238E27FC236}">
                <a16:creationId xmlns:a16="http://schemas.microsoft.com/office/drawing/2014/main" xmlns="" id="{AED7498B-AA76-445E-B388-ED909A87C1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3887601" y="614621"/>
            <a:ext cx="816000" cy="816000"/>
          </a:xfrm>
          <a:prstGeom prst="rect">
            <a:avLst/>
          </a:prstGeom>
        </p:spPr>
      </p:pic>
      <p:pic>
        <p:nvPicPr>
          <p:cNvPr id="23" name="Picture 2" descr="C:\Users\Haessler\ownCloud\confs\logos\CNRS\LOGO_CNRS_2019_RVB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21068" y="647344"/>
            <a:ext cx="750555" cy="750555"/>
          </a:xfrm>
          <a:prstGeom prst="rect">
            <a:avLst/>
          </a:prstGeom>
          <a:noFill/>
        </p:spPr>
      </p:pic>
      <p:cxnSp>
        <p:nvCxnSpPr>
          <p:cNvPr id="24" name="Connecteur droit 23"/>
          <p:cNvCxnSpPr/>
          <p:nvPr userDrawn="1"/>
        </p:nvCxnSpPr>
        <p:spPr bwMode="gray">
          <a:xfrm>
            <a:off x="5015505" y="614621"/>
            <a:ext cx="0" cy="816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4" descr="C:\Users\Haessler\ownCloud\confs\logos\Polytechnique_horizontal-Ecole IP PAris-RVB.png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7649" y="423834"/>
            <a:ext cx="888049" cy="1295141"/>
          </a:xfrm>
          <a:prstGeom prst="rect">
            <a:avLst/>
          </a:prstGeom>
          <a:noFill/>
        </p:spPr>
      </p:pic>
      <p:sp>
        <p:nvSpPr>
          <p:cNvPr id="31" name="ZoneTexte 30"/>
          <p:cNvSpPr txBox="1"/>
          <p:nvPr userDrawn="1"/>
        </p:nvSpPr>
        <p:spPr>
          <a:xfrm>
            <a:off x="1335686" y="6186983"/>
            <a:ext cx="187737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67" b="1" dirty="0">
                <a:ln w="3175">
                  <a:noFill/>
                </a:ln>
                <a:solidFill>
                  <a:schemeClr val="accent2"/>
                </a:solidFill>
                <a:latin typeface="Verdana Pro Cond Semibold" pitchFamily="34" charset="0"/>
                <a:ea typeface="Tahoma" pitchFamily="34" charset="0"/>
                <a:cs typeface="Tahoma" pitchFamily="34" charset="0"/>
              </a:rPr>
              <a:t>loa.ensta-paris.fr</a:t>
            </a:r>
          </a:p>
        </p:txBody>
      </p:sp>
      <p:pic>
        <p:nvPicPr>
          <p:cNvPr id="22" name="Espace réservé pour une image  32">
            <a:extLst>
              <a:ext uri="{FF2B5EF4-FFF2-40B4-BE49-F238E27FC236}">
                <a16:creationId xmlns:a16="http://schemas.microsoft.com/office/drawing/2014/main" xmlns="" id="{AB0C8B3D-28CF-0F41-AE28-2CB41B13B82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gray">
          <a:xfrm>
            <a:off x="4176000" y="3118800"/>
            <a:ext cx="8016000" cy="3739200"/>
          </a:xfrm>
          <a:custGeom>
            <a:avLst/>
            <a:gdLst>
              <a:gd name="connsiteX0" fmla="*/ 4450951 w 6019800"/>
              <a:gd name="connsiteY0" fmla="*/ 0 h 2813050"/>
              <a:gd name="connsiteX1" fmla="*/ 6019800 w 6019800"/>
              <a:gd name="connsiteY1" fmla="*/ 2436703 h 2813050"/>
              <a:gd name="connsiteX2" fmla="*/ 6019800 w 6019800"/>
              <a:gd name="connsiteY2" fmla="*/ 2813050 h 2813050"/>
              <a:gd name="connsiteX3" fmla="*/ 0 w 6019800"/>
              <a:gd name="connsiteY3" fmla="*/ 2813050 h 281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19800" h="2813050">
                <a:moveTo>
                  <a:pt x="4450951" y="0"/>
                </a:moveTo>
                <a:lnTo>
                  <a:pt x="6019800" y="2436703"/>
                </a:lnTo>
                <a:lnTo>
                  <a:pt x="6019800" y="2813050"/>
                </a:lnTo>
                <a:lnTo>
                  <a:pt x="0" y="281305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pic>
      <p:pic>
        <p:nvPicPr>
          <p:cNvPr id="25" name="Espace réservé pour une image  13">
            <a:extLst>
              <a:ext uri="{FF2B5EF4-FFF2-40B4-BE49-F238E27FC236}">
                <a16:creationId xmlns:a16="http://schemas.microsoft.com/office/drawing/2014/main" xmlns="" id="{744B681A-D3A4-3347-88A9-4D484FEAD2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/>
          <a:srcRect/>
          <a:stretch/>
        </p:blipFill>
        <p:spPr bwMode="gray">
          <a:xfrm>
            <a:off x="8064000" y="-1853"/>
            <a:ext cx="4128000" cy="3119948"/>
          </a:xfrm>
          <a:custGeom>
            <a:avLst/>
            <a:gdLst>
              <a:gd name="connsiteX0" fmla="*/ 0 w 3098800"/>
              <a:gd name="connsiteY0" fmla="*/ 0 h 2346325"/>
              <a:gd name="connsiteX1" fmla="*/ 3098800 w 3098800"/>
              <a:gd name="connsiteY1" fmla="*/ 0 h 2346325"/>
              <a:gd name="connsiteX2" fmla="*/ 3098800 w 3098800"/>
              <a:gd name="connsiteY2" fmla="*/ 1353318 h 2346325"/>
              <a:gd name="connsiteX3" fmla="*/ 1531284 w 3098800"/>
              <a:gd name="connsiteY3" fmla="*/ 2346325 h 234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8800" h="2346325">
                <a:moveTo>
                  <a:pt x="0" y="0"/>
                </a:moveTo>
                <a:lnTo>
                  <a:pt x="3098800" y="0"/>
                </a:lnTo>
                <a:lnTo>
                  <a:pt x="3098800" y="1353318"/>
                </a:lnTo>
                <a:lnTo>
                  <a:pt x="1531284" y="23463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pic>
      <p:sp>
        <p:nvSpPr>
          <p:cNvPr id="26" name="Forme libre : forme 7">
            <a:extLst>
              <a:ext uri="{FF2B5EF4-FFF2-40B4-BE49-F238E27FC236}">
                <a16:creationId xmlns:a16="http://schemas.microsoft.com/office/drawing/2014/main" xmlns="" id="{1BA8803D-45D5-4119-BD17-48077F67A22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10102850" y="1800000"/>
            <a:ext cx="2089151" cy="4560000"/>
          </a:xfrm>
          <a:custGeom>
            <a:avLst/>
            <a:gdLst>
              <a:gd name="connsiteX0" fmla="*/ 1566863 w 1566863"/>
              <a:gd name="connsiteY0" fmla="*/ 0 h 3429000"/>
              <a:gd name="connsiteX1" fmla="*/ 1566863 w 1566863"/>
              <a:gd name="connsiteY1" fmla="*/ 3429000 h 3429000"/>
              <a:gd name="connsiteX2" fmla="*/ 0 w 1566863"/>
              <a:gd name="connsiteY2" fmla="*/ 992404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66863" h="3429000">
                <a:moveTo>
                  <a:pt x="1566863" y="0"/>
                </a:moveTo>
                <a:lnTo>
                  <a:pt x="1566863" y="3429000"/>
                </a:lnTo>
                <a:lnTo>
                  <a:pt x="0" y="992404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tIns="1440000" anchor="ctr" anchorCtr="0">
            <a:noAutofit/>
          </a:bodyPr>
          <a:lstStyle>
            <a:lvl1pPr algn="ctr">
              <a:lnSpc>
                <a:spcPct val="100000"/>
              </a:lnSpc>
              <a:defRPr sz="1067" b="1" i="0"/>
            </a:lvl1pPr>
          </a:lstStyle>
          <a:p>
            <a:r>
              <a:rPr lang="fr-FR" noProof="0"/>
              <a:t>Sélectionner l’icône pour insérer une image, puis disposer l’image en arrière plan (Sélectionner l’image avec le bouton droit de la souris / Mettre à l’arrière plan)</a:t>
            </a:r>
          </a:p>
        </p:txBody>
      </p:sp>
      <p:sp>
        <p:nvSpPr>
          <p:cNvPr id="29" name="Espace réservé du texte 33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3840000" y="-1200"/>
            <a:ext cx="8352000" cy="6859200"/>
          </a:xfrm>
          <a:prstGeom prst="rect">
            <a:avLst/>
          </a:prstGeom>
          <a:blipFill>
            <a:blip r:embed="rId8" cstate="print">
              <a:lum bright="-25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33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fr-FR" noProof="0"/>
              <a:t>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90FBE55D-6880-442D-BD51-02336CD28E8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623478" y="5979273"/>
            <a:ext cx="678375" cy="61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9563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nd blanc - intertitre flashy orange">
    <p:bg>
      <p:bgPr>
        <a:gradFill>
          <a:gsLst>
            <a:gs pos="0">
              <a:schemeClr val="accent6"/>
            </a:gs>
            <a:gs pos="30000">
              <a:schemeClr val="accent5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240000" cy="240000"/>
          </a:xfrm>
          <a:prstGeom prst="rect">
            <a:avLst/>
          </a:prstGeom>
          <a:ln>
            <a:solidFill>
              <a:schemeClr val="accent1">
                <a:shade val="50000"/>
                <a:alpha val="0"/>
              </a:schemeClr>
            </a:solidFill>
          </a:ln>
        </p:spPr>
        <p:txBody>
          <a:bodyPr/>
          <a:lstStyle>
            <a:lvl1pPr>
              <a:defRPr sz="133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7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4300" y="2568000"/>
            <a:ext cx="6336000" cy="3217333"/>
          </a:xfrm>
          <a:prstGeom prst="rect">
            <a:avLst/>
          </a:prstGeom>
        </p:spPr>
        <p:txBody>
          <a:bodyPr/>
          <a:lstStyle>
            <a:lvl1pPr algn="l">
              <a:lnSpc>
                <a:spcPct val="105000"/>
              </a:lnSpc>
              <a:spcAft>
                <a:spcPts val="3467"/>
              </a:spcAft>
              <a:defRPr sz="3067" b="1" i="0">
                <a:solidFill>
                  <a:schemeClr val="bg1"/>
                </a:solidFill>
              </a:defRPr>
            </a:lvl1pPr>
            <a:lvl2pPr>
              <a:lnSpc>
                <a:spcPct val="130000"/>
              </a:lnSpc>
              <a:defRPr sz="1467" b="0" i="1">
                <a:solidFill>
                  <a:schemeClr val="bg1"/>
                </a:solidFill>
              </a:defRPr>
            </a:lvl2pPr>
          </a:lstStyle>
          <a:p>
            <a:pPr lvl="0"/>
            <a:r>
              <a:rPr lang="fr-FR" dirty="0"/>
              <a:t>Sous-titre</a:t>
            </a:r>
          </a:p>
          <a:p>
            <a:pPr lvl="1"/>
            <a:r>
              <a:rPr lang="fr-FR" dirty="0"/>
              <a:t>Texte</a:t>
            </a:r>
          </a:p>
        </p:txBody>
      </p:sp>
      <p:sp>
        <p:nvSpPr>
          <p:cNvPr id="9" name="Rectangle 8"/>
          <p:cNvSpPr/>
          <p:nvPr userDrawn="1"/>
        </p:nvSpPr>
        <p:spPr bwMode="gray">
          <a:xfrm>
            <a:off x="0" y="-1200"/>
            <a:ext cx="12192000" cy="6502541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30000">
                <a:schemeClr val="accent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r-FR" sz="240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35821"/>
          <a:stretch>
            <a:fillRect/>
          </a:stretch>
        </p:blipFill>
        <p:spPr bwMode="gray">
          <a:xfrm>
            <a:off x="4369616" y="0"/>
            <a:ext cx="7822385" cy="6858000"/>
          </a:xfrm>
          <a:prstGeom prst="rect">
            <a:avLst/>
          </a:prstGeom>
          <a:noFill/>
        </p:spPr>
      </p:pic>
      <p:sp>
        <p:nvSpPr>
          <p:cNvPr id="12" name="Espace réservé du numéro de diapositive 3">
            <a:extLst>
              <a:ext uri="{FF2B5EF4-FFF2-40B4-BE49-F238E27FC236}">
                <a16:creationId xmlns:a16="http://schemas.microsoft.com/office/drawing/2014/main" xmlns="" id="{5E290F0C-5DF2-4002-866C-35F201F38248}"/>
              </a:ext>
            </a:extLst>
          </p:cNvPr>
          <p:cNvSpPr txBox="1">
            <a:spLocks/>
          </p:cNvSpPr>
          <p:nvPr userDrawn="1"/>
        </p:nvSpPr>
        <p:spPr>
          <a:xfrm>
            <a:off x="10896000" y="6650405"/>
            <a:ext cx="1296000" cy="207595"/>
          </a:xfrm>
          <a:prstGeom prst="rect">
            <a:avLst/>
          </a:prstGeom>
        </p:spPr>
        <p:txBody>
          <a:bodyPr lIns="0" tIns="0" rIns="120000" bIns="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33122C9-A0B9-462F-8757-0847AD287B63}" type="slidenum">
              <a:rPr lang="fr-FR" sz="1067" smtClean="0">
                <a:solidFill>
                  <a:schemeClr val="bg1"/>
                </a:solidFill>
              </a:rPr>
              <a:pPr algn="r"/>
              <a:t>‹N°›</a:t>
            </a:fld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3" name="Espace réservé du numéro de diapositive 3">
            <a:extLst>
              <a:ext uri="{FF2B5EF4-FFF2-40B4-BE49-F238E27FC236}">
                <a16:creationId xmlns:a16="http://schemas.microsoft.com/office/drawing/2014/main" xmlns="" id="{5E290F0C-5DF2-4002-866C-35F201F38248}"/>
              </a:ext>
            </a:extLst>
          </p:cNvPr>
          <p:cNvSpPr txBox="1">
            <a:spLocks/>
          </p:cNvSpPr>
          <p:nvPr userDrawn="1"/>
        </p:nvSpPr>
        <p:spPr>
          <a:xfrm>
            <a:off x="1391478" y="6597352"/>
            <a:ext cx="9409045" cy="260648"/>
          </a:xfrm>
          <a:prstGeom prst="rect">
            <a:avLst/>
          </a:prstGeom>
        </p:spPr>
        <p:txBody>
          <a:bodyPr lIns="0" rIns="12000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67" dirty="0" err="1">
                <a:solidFill>
                  <a:schemeClr val="bg1"/>
                </a:solidFill>
              </a:rPr>
              <a:t>You</a:t>
            </a:r>
            <a:r>
              <a:rPr lang="fr-FR" sz="1067" baseline="0" dirty="0" err="1">
                <a:solidFill>
                  <a:schemeClr val="bg1"/>
                </a:solidFill>
              </a:rPr>
              <a:t>r</a:t>
            </a:r>
            <a:r>
              <a:rPr lang="fr-FR" sz="1067" baseline="0" dirty="0">
                <a:solidFill>
                  <a:schemeClr val="bg1"/>
                </a:solidFill>
              </a:rPr>
              <a:t> </a:t>
            </a:r>
            <a:r>
              <a:rPr lang="fr-FR" sz="1067" baseline="0" dirty="0" err="1">
                <a:solidFill>
                  <a:schemeClr val="bg1"/>
                </a:solidFill>
              </a:rPr>
              <a:t>name</a:t>
            </a:r>
            <a:r>
              <a:rPr lang="fr-FR" sz="1067" baseline="0" dirty="0">
                <a:solidFill>
                  <a:schemeClr val="bg1"/>
                </a:solidFill>
              </a:rPr>
              <a:t> – </a:t>
            </a:r>
            <a:r>
              <a:rPr lang="fr-FR" sz="1067" baseline="0" dirty="0" err="1">
                <a:solidFill>
                  <a:schemeClr val="bg1"/>
                </a:solidFill>
              </a:rPr>
              <a:t>conference</a:t>
            </a:r>
            <a:endParaRPr lang="fr-FR" sz="1067" dirty="0">
              <a:solidFill>
                <a:schemeClr val="bg1"/>
              </a:solidFill>
            </a:endParaRPr>
          </a:p>
        </p:txBody>
      </p:sp>
      <p:sp>
        <p:nvSpPr>
          <p:cNvPr id="14" name="Espace réservé du numéro de diapositive 3">
            <a:extLst>
              <a:ext uri="{FF2B5EF4-FFF2-40B4-BE49-F238E27FC236}">
                <a16:creationId xmlns:a16="http://schemas.microsoft.com/office/drawing/2014/main" xmlns="" id="{5E290F0C-5DF2-4002-866C-35F201F38248}"/>
              </a:ext>
            </a:extLst>
          </p:cNvPr>
          <p:cNvSpPr txBox="1">
            <a:spLocks/>
          </p:cNvSpPr>
          <p:nvPr userDrawn="1"/>
        </p:nvSpPr>
        <p:spPr>
          <a:xfrm>
            <a:off x="0" y="6635627"/>
            <a:ext cx="1295467" cy="207595"/>
          </a:xfrm>
          <a:prstGeom prst="rect">
            <a:avLst/>
          </a:prstGeom>
        </p:spPr>
        <p:txBody>
          <a:bodyPr lIns="120000" tIns="0" rIns="0" bIns="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067" baseline="0" dirty="0">
                <a:solidFill>
                  <a:schemeClr val="bg1"/>
                </a:solidFill>
              </a:rPr>
              <a:t>date</a:t>
            </a:r>
            <a:endParaRPr lang="fr-FR" sz="1067" dirty="0">
              <a:solidFill>
                <a:schemeClr val="bg1"/>
              </a:solidFill>
            </a:endParaRPr>
          </a:p>
        </p:txBody>
      </p:sp>
      <p:sp>
        <p:nvSpPr>
          <p:cNvPr id="10" name="Espace réservé du texte 8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827500" y="2771200"/>
            <a:ext cx="6336000" cy="3217333"/>
          </a:xfrm>
          <a:prstGeom prst="rect">
            <a:avLst/>
          </a:prstGeom>
        </p:spPr>
        <p:txBody>
          <a:bodyPr/>
          <a:lstStyle>
            <a:lvl1pPr algn="l">
              <a:lnSpc>
                <a:spcPct val="105000"/>
              </a:lnSpc>
              <a:spcAft>
                <a:spcPts val="3467"/>
              </a:spcAft>
              <a:defRPr sz="3067" b="1" i="0">
                <a:solidFill>
                  <a:schemeClr val="bg1"/>
                </a:solidFill>
                <a:latin typeface="Verdana Pro Cond" pitchFamily="34" charset="0"/>
              </a:defRPr>
            </a:lvl1pPr>
            <a:lvl2pPr>
              <a:lnSpc>
                <a:spcPct val="130000"/>
              </a:lnSpc>
              <a:defRPr sz="1467" b="0" i="1">
                <a:solidFill>
                  <a:schemeClr val="bg1"/>
                </a:solidFill>
                <a:latin typeface="Verdana Pro Cond" pitchFamily="34" charset="0"/>
              </a:defRPr>
            </a:lvl2pPr>
          </a:lstStyle>
          <a:p>
            <a:pPr lvl="0"/>
            <a:r>
              <a:rPr lang="fr-FR" dirty="0"/>
              <a:t>Sous-titre</a:t>
            </a:r>
          </a:p>
          <a:p>
            <a:pPr lvl="1"/>
            <a:r>
              <a:rPr lang="fr-FR" dirty="0"/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xmlns="" val="1302949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nd blanc - intertitre flashy blue-vert">
    <p:bg>
      <p:bgPr>
        <a:gradFill>
          <a:gsLst>
            <a:gs pos="0">
              <a:schemeClr val="accent3"/>
            </a:gs>
            <a:gs pos="100000">
              <a:srgbClr val="8DBE29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240000" cy="240000"/>
          </a:xfrm>
          <a:prstGeom prst="rect">
            <a:avLst/>
          </a:prstGeom>
          <a:ln>
            <a:solidFill>
              <a:schemeClr val="accent1">
                <a:shade val="50000"/>
                <a:alpha val="0"/>
              </a:schemeClr>
            </a:solidFill>
          </a:ln>
        </p:spPr>
        <p:txBody>
          <a:bodyPr/>
          <a:lstStyle>
            <a:lvl1pPr>
              <a:defRPr sz="133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11" name="Rectangle 10"/>
          <p:cNvSpPr/>
          <p:nvPr userDrawn="1"/>
        </p:nvSpPr>
        <p:spPr bwMode="gray">
          <a:xfrm>
            <a:off x="0" y="-600"/>
            <a:ext cx="12192000" cy="6501941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r-FR" sz="240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35821"/>
          <a:stretch>
            <a:fillRect/>
          </a:stretch>
        </p:blipFill>
        <p:spPr bwMode="gray">
          <a:xfrm>
            <a:off x="4369616" y="0"/>
            <a:ext cx="7822385" cy="6858000"/>
          </a:xfrm>
          <a:prstGeom prst="rect">
            <a:avLst/>
          </a:prstGeom>
          <a:noFill/>
        </p:spPr>
      </p:pic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xmlns="" id="{5E290F0C-5DF2-4002-866C-35F201F38248}"/>
              </a:ext>
            </a:extLst>
          </p:cNvPr>
          <p:cNvSpPr txBox="1">
            <a:spLocks/>
          </p:cNvSpPr>
          <p:nvPr userDrawn="1"/>
        </p:nvSpPr>
        <p:spPr>
          <a:xfrm>
            <a:off x="10896000" y="6650405"/>
            <a:ext cx="1296000" cy="207595"/>
          </a:xfrm>
          <a:prstGeom prst="rect">
            <a:avLst/>
          </a:prstGeom>
        </p:spPr>
        <p:txBody>
          <a:bodyPr lIns="0" tIns="0" rIns="120000" bIns="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33122C9-A0B9-462F-8757-0847AD287B63}" type="slidenum">
              <a:rPr lang="fr-FR" sz="1067" smtClean="0">
                <a:solidFill>
                  <a:schemeClr val="bg1"/>
                </a:solidFill>
              </a:rPr>
              <a:pPr algn="r"/>
              <a:t>‹N°›</a:t>
            </a:fld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0" name="Espace réservé du numéro de diapositive 3">
            <a:extLst>
              <a:ext uri="{FF2B5EF4-FFF2-40B4-BE49-F238E27FC236}">
                <a16:creationId xmlns:a16="http://schemas.microsoft.com/office/drawing/2014/main" xmlns="" id="{5E290F0C-5DF2-4002-866C-35F201F38248}"/>
              </a:ext>
            </a:extLst>
          </p:cNvPr>
          <p:cNvSpPr txBox="1">
            <a:spLocks/>
          </p:cNvSpPr>
          <p:nvPr userDrawn="1"/>
        </p:nvSpPr>
        <p:spPr>
          <a:xfrm>
            <a:off x="1391478" y="6597352"/>
            <a:ext cx="9409045" cy="260648"/>
          </a:xfrm>
          <a:prstGeom prst="rect">
            <a:avLst/>
          </a:prstGeom>
        </p:spPr>
        <p:txBody>
          <a:bodyPr lIns="0" rIns="12000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67" dirty="0" err="1">
                <a:solidFill>
                  <a:schemeClr val="bg1"/>
                </a:solidFill>
              </a:rPr>
              <a:t>You</a:t>
            </a:r>
            <a:r>
              <a:rPr lang="fr-FR" sz="1067" baseline="0" dirty="0" err="1">
                <a:solidFill>
                  <a:schemeClr val="bg1"/>
                </a:solidFill>
              </a:rPr>
              <a:t>r</a:t>
            </a:r>
            <a:r>
              <a:rPr lang="fr-FR" sz="1067" baseline="0" dirty="0">
                <a:solidFill>
                  <a:schemeClr val="bg1"/>
                </a:solidFill>
              </a:rPr>
              <a:t> </a:t>
            </a:r>
            <a:r>
              <a:rPr lang="fr-FR" sz="1067" baseline="0" dirty="0" err="1">
                <a:solidFill>
                  <a:schemeClr val="bg1"/>
                </a:solidFill>
              </a:rPr>
              <a:t>name</a:t>
            </a:r>
            <a:r>
              <a:rPr lang="fr-FR" sz="1067" baseline="0" dirty="0">
                <a:solidFill>
                  <a:schemeClr val="bg1"/>
                </a:solidFill>
              </a:rPr>
              <a:t> – </a:t>
            </a:r>
            <a:r>
              <a:rPr lang="fr-FR" sz="1067" baseline="0" dirty="0" err="1">
                <a:solidFill>
                  <a:schemeClr val="bg1"/>
                </a:solidFill>
              </a:rPr>
              <a:t>conference</a:t>
            </a:r>
            <a:endParaRPr lang="fr-FR" sz="1067" dirty="0">
              <a:solidFill>
                <a:schemeClr val="bg1"/>
              </a:solidFill>
            </a:endParaRPr>
          </a:p>
        </p:txBody>
      </p:sp>
      <p:sp>
        <p:nvSpPr>
          <p:cNvPr id="12" name="Espace réservé du numéro de diapositive 3">
            <a:extLst>
              <a:ext uri="{FF2B5EF4-FFF2-40B4-BE49-F238E27FC236}">
                <a16:creationId xmlns:a16="http://schemas.microsoft.com/office/drawing/2014/main" xmlns="" id="{5E290F0C-5DF2-4002-866C-35F201F38248}"/>
              </a:ext>
            </a:extLst>
          </p:cNvPr>
          <p:cNvSpPr txBox="1">
            <a:spLocks/>
          </p:cNvSpPr>
          <p:nvPr userDrawn="1"/>
        </p:nvSpPr>
        <p:spPr>
          <a:xfrm>
            <a:off x="0" y="6635627"/>
            <a:ext cx="1295467" cy="207595"/>
          </a:xfrm>
          <a:prstGeom prst="rect">
            <a:avLst/>
          </a:prstGeom>
        </p:spPr>
        <p:txBody>
          <a:bodyPr lIns="120000" tIns="0" rIns="0" bIns="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067" baseline="0" dirty="0">
                <a:solidFill>
                  <a:schemeClr val="bg1"/>
                </a:solidFill>
              </a:rPr>
              <a:t>date</a:t>
            </a:r>
            <a:endParaRPr lang="fr-FR" sz="1067" dirty="0">
              <a:solidFill>
                <a:schemeClr val="bg1"/>
              </a:solidFill>
            </a:endParaRPr>
          </a:p>
        </p:txBody>
      </p:sp>
      <p:sp>
        <p:nvSpPr>
          <p:cNvPr id="15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4300" y="2568000"/>
            <a:ext cx="6336000" cy="3217333"/>
          </a:xfrm>
          <a:prstGeom prst="rect">
            <a:avLst/>
          </a:prstGeom>
        </p:spPr>
        <p:txBody>
          <a:bodyPr/>
          <a:lstStyle>
            <a:lvl1pPr algn="l">
              <a:lnSpc>
                <a:spcPct val="105000"/>
              </a:lnSpc>
              <a:spcAft>
                <a:spcPts val="3467"/>
              </a:spcAft>
              <a:defRPr sz="3067" b="1" i="0">
                <a:solidFill>
                  <a:schemeClr val="bg1"/>
                </a:solidFill>
                <a:latin typeface="Verdana Pro Cond" pitchFamily="34" charset="0"/>
              </a:defRPr>
            </a:lvl1pPr>
            <a:lvl2pPr>
              <a:lnSpc>
                <a:spcPct val="130000"/>
              </a:lnSpc>
              <a:defRPr sz="1467" b="0" i="1">
                <a:solidFill>
                  <a:schemeClr val="bg1"/>
                </a:solidFill>
                <a:latin typeface="Verdana Pro Cond" pitchFamily="34" charset="0"/>
              </a:defRPr>
            </a:lvl2pPr>
          </a:lstStyle>
          <a:p>
            <a:pPr lvl="0"/>
            <a:r>
              <a:rPr lang="fr-FR" dirty="0"/>
              <a:t>Sous-titre</a:t>
            </a:r>
          </a:p>
          <a:p>
            <a:pPr lvl="1"/>
            <a:r>
              <a:rPr lang="fr-FR" dirty="0"/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xmlns="" val="1640832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 blanc - sans ci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0704512" y="0"/>
            <a:ext cx="1487488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3" name="Picture 2" descr="C:\Users\Haessler\ownCloud\confs\logos\CNRS\LOGO_CNRS_2019_RVB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72599" y="226085"/>
            <a:ext cx="480052" cy="480052"/>
          </a:xfrm>
          <a:prstGeom prst="rect">
            <a:avLst/>
          </a:prstGeom>
          <a:noFill/>
        </p:spPr>
      </p:pic>
      <p:pic>
        <p:nvPicPr>
          <p:cNvPr id="4" name="Imag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gray">
          <a:xfrm>
            <a:off x="10807912" y="136931"/>
            <a:ext cx="576064" cy="658359"/>
          </a:xfrm>
          <a:prstGeom prst="rect">
            <a:avLst/>
          </a:prstGeom>
        </p:spPr>
      </p:pic>
      <p:sp>
        <p:nvSpPr>
          <p:cNvPr id="10" name="Espace réservé du texte 31">
            <a:extLst>
              <a:ext uri="{FF2B5EF4-FFF2-40B4-BE49-F238E27FC236}">
                <a16:creationId xmlns:a16="http://schemas.microsoft.com/office/drawing/2014/main" xmlns="" id="{7CBA8BF1-186B-46D8-9F40-18323DA807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426" y="255395"/>
            <a:ext cx="9793087" cy="485307"/>
          </a:xfrm>
          <a:prstGeom prst="rect">
            <a:avLst/>
          </a:prstGeom>
          <a:noFill/>
        </p:spPr>
        <p:txBody>
          <a:bodyPr lIns="0" tIns="0" rIns="0" bIns="0"/>
          <a:lstStyle>
            <a:lvl1pPr algn="l">
              <a:lnSpc>
                <a:spcPct val="114000"/>
              </a:lnSpc>
              <a:defRPr sz="2400" b="1" i="0">
                <a:solidFill>
                  <a:schemeClr val="accent3"/>
                </a:solidFill>
                <a:latin typeface="Verdana Pro Cond" pitchFamily="34" charset="0"/>
              </a:defRPr>
            </a:lvl1pPr>
          </a:lstStyle>
          <a:p>
            <a:pPr lvl="0"/>
            <a:r>
              <a:rPr lang="fr-FR" dirty="0" err="1"/>
              <a:t>Slide</a:t>
            </a:r>
            <a:r>
              <a:rPr lang="fr-FR" dirty="0"/>
              <a:t> </a:t>
            </a:r>
            <a:r>
              <a:rPr lang="fr-FR" dirty="0" err="1"/>
              <a:t>title</a:t>
            </a:r>
            <a:r>
              <a:rPr lang="fr-FR" dirty="0"/>
              <a:t>, </a:t>
            </a:r>
            <a:r>
              <a:rPr lang="fr-FR" dirty="0" err="1"/>
              <a:t>try</a:t>
            </a:r>
            <a:r>
              <a:rPr lang="fr-FR" dirty="0"/>
              <a:t> to </a:t>
            </a:r>
            <a:r>
              <a:rPr lang="fr-FR" dirty="0" err="1"/>
              <a:t>keep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on one line</a:t>
            </a:r>
          </a:p>
        </p:txBody>
      </p:sp>
    </p:spTree>
    <p:extLst>
      <p:ext uri="{BB962C8B-B14F-4D97-AF65-F5344CB8AC3E}">
        <p14:creationId xmlns:p14="http://schemas.microsoft.com/office/powerpoint/2010/main" xmlns="" val="3160903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 blanc - cible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C3280E9-21B2-44F4-B7EE-8D348269A4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lum contrast="-4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36252" t="335" r="-83"/>
          <a:stretch/>
        </p:blipFill>
        <p:spPr bwMode="gray">
          <a:xfrm>
            <a:off x="4380320" y="0"/>
            <a:ext cx="7809563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0704512" y="0"/>
            <a:ext cx="1487488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8" name="Picture 2" descr="C:\Users\Haessler\ownCloud\confs\logos\CNRS\LOGO_CNRS_2019_RVB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72599" y="226085"/>
            <a:ext cx="480052" cy="480052"/>
          </a:xfrm>
          <a:prstGeom prst="rect">
            <a:avLst/>
          </a:prstGeom>
          <a:noFill/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gray">
          <a:xfrm>
            <a:off x="10807912" y="136931"/>
            <a:ext cx="576064" cy="658359"/>
          </a:xfrm>
          <a:prstGeom prst="rect">
            <a:avLst/>
          </a:prstGeom>
        </p:spPr>
      </p:pic>
      <p:sp>
        <p:nvSpPr>
          <p:cNvPr id="12" name="Espace réservé du texte 31">
            <a:extLst>
              <a:ext uri="{FF2B5EF4-FFF2-40B4-BE49-F238E27FC236}">
                <a16:creationId xmlns:a16="http://schemas.microsoft.com/office/drawing/2014/main" xmlns="" id="{7CBA8BF1-186B-46D8-9F40-18323DA807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426" y="255395"/>
            <a:ext cx="9793087" cy="485307"/>
          </a:xfrm>
          <a:prstGeom prst="rect">
            <a:avLst/>
          </a:prstGeom>
          <a:noFill/>
        </p:spPr>
        <p:txBody>
          <a:bodyPr lIns="0" tIns="0" rIns="0" bIns="0"/>
          <a:lstStyle>
            <a:lvl1pPr algn="l">
              <a:lnSpc>
                <a:spcPct val="114000"/>
              </a:lnSpc>
              <a:defRPr sz="2400" b="1" i="0">
                <a:solidFill>
                  <a:schemeClr val="accent3"/>
                </a:solidFill>
                <a:latin typeface="Verdana Pro Cond" pitchFamily="34" charset="0"/>
              </a:defRPr>
            </a:lvl1pPr>
          </a:lstStyle>
          <a:p>
            <a:pPr lvl="0"/>
            <a:r>
              <a:rPr lang="fr-FR" dirty="0" err="1"/>
              <a:t>Slide</a:t>
            </a:r>
            <a:r>
              <a:rPr lang="fr-FR" dirty="0"/>
              <a:t> </a:t>
            </a:r>
            <a:r>
              <a:rPr lang="fr-FR" dirty="0" err="1"/>
              <a:t>title</a:t>
            </a:r>
            <a:r>
              <a:rPr lang="fr-FR" dirty="0"/>
              <a:t>, </a:t>
            </a:r>
            <a:r>
              <a:rPr lang="fr-FR" dirty="0" err="1"/>
              <a:t>try</a:t>
            </a:r>
            <a:r>
              <a:rPr lang="fr-FR" dirty="0"/>
              <a:t> to </a:t>
            </a:r>
            <a:r>
              <a:rPr lang="fr-FR" dirty="0" err="1"/>
              <a:t>keep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on one line</a:t>
            </a:r>
          </a:p>
        </p:txBody>
      </p:sp>
    </p:spTree>
    <p:extLst>
      <p:ext uri="{BB962C8B-B14F-4D97-AF65-F5344CB8AC3E}">
        <p14:creationId xmlns:p14="http://schemas.microsoft.com/office/powerpoint/2010/main" xmlns="" val="8743917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 blanc - cible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78914938-9160-4974-A108-22284738F2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lum contrast="-4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35962" t="335" r="-83"/>
          <a:stretch/>
        </p:blipFill>
        <p:spPr bwMode="gray">
          <a:xfrm rot="10800000">
            <a:off x="-15403" y="-27384"/>
            <a:ext cx="7876340" cy="688538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0704512" y="0"/>
            <a:ext cx="1487488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8" name="Picture 2" descr="C:\Users\Haessler\ownCloud\confs\logos\CNRS\LOGO_CNRS_2019_RVB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72599" y="226085"/>
            <a:ext cx="480052" cy="480052"/>
          </a:xfrm>
          <a:prstGeom prst="rect">
            <a:avLst/>
          </a:prstGeom>
          <a:noFill/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gray">
          <a:xfrm>
            <a:off x="10807912" y="136931"/>
            <a:ext cx="576064" cy="658359"/>
          </a:xfrm>
          <a:prstGeom prst="rect">
            <a:avLst/>
          </a:prstGeom>
        </p:spPr>
      </p:pic>
      <p:sp>
        <p:nvSpPr>
          <p:cNvPr id="13" name="Espace réservé du texte 31">
            <a:extLst>
              <a:ext uri="{FF2B5EF4-FFF2-40B4-BE49-F238E27FC236}">
                <a16:creationId xmlns:a16="http://schemas.microsoft.com/office/drawing/2014/main" xmlns="" id="{7CBA8BF1-186B-46D8-9F40-18323DA807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426" y="255395"/>
            <a:ext cx="9793087" cy="485307"/>
          </a:xfrm>
          <a:prstGeom prst="rect">
            <a:avLst/>
          </a:prstGeom>
          <a:noFill/>
        </p:spPr>
        <p:txBody>
          <a:bodyPr lIns="0" tIns="0" rIns="0" bIns="0"/>
          <a:lstStyle>
            <a:lvl1pPr algn="l">
              <a:lnSpc>
                <a:spcPct val="114000"/>
              </a:lnSpc>
              <a:defRPr sz="2400" b="1" i="0">
                <a:solidFill>
                  <a:schemeClr val="accent3"/>
                </a:solidFill>
                <a:latin typeface="Verdana Pro Cond" pitchFamily="34" charset="0"/>
              </a:defRPr>
            </a:lvl1pPr>
          </a:lstStyle>
          <a:p>
            <a:pPr lvl="0"/>
            <a:r>
              <a:rPr lang="fr-FR" dirty="0" err="1"/>
              <a:t>Slide</a:t>
            </a:r>
            <a:r>
              <a:rPr lang="fr-FR" dirty="0"/>
              <a:t> </a:t>
            </a:r>
            <a:r>
              <a:rPr lang="fr-FR" dirty="0" err="1"/>
              <a:t>title</a:t>
            </a:r>
            <a:r>
              <a:rPr lang="fr-FR" dirty="0"/>
              <a:t>, </a:t>
            </a:r>
            <a:r>
              <a:rPr lang="fr-FR" dirty="0" err="1"/>
              <a:t>try</a:t>
            </a:r>
            <a:r>
              <a:rPr lang="fr-FR" dirty="0"/>
              <a:t> to </a:t>
            </a:r>
            <a:r>
              <a:rPr lang="fr-FR" dirty="0" err="1"/>
              <a:t>keep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on one line</a:t>
            </a:r>
          </a:p>
        </p:txBody>
      </p:sp>
    </p:spTree>
    <p:extLst>
      <p:ext uri="{BB962C8B-B14F-4D97-AF65-F5344CB8AC3E}">
        <p14:creationId xmlns:p14="http://schemas.microsoft.com/office/powerpoint/2010/main" xmlns="" val="9731828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nd blanc - sans cible - sans 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31">
            <a:extLst>
              <a:ext uri="{FF2B5EF4-FFF2-40B4-BE49-F238E27FC236}">
                <a16:creationId xmlns:a16="http://schemas.microsoft.com/office/drawing/2014/main" xmlns="" id="{7CBA8BF1-186B-46D8-9F40-18323DA807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424" y="255395"/>
            <a:ext cx="11136000" cy="485307"/>
          </a:xfrm>
          <a:prstGeom prst="rect">
            <a:avLst/>
          </a:prstGeom>
          <a:noFill/>
        </p:spPr>
        <p:txBody>
          <a:bodyPr lIns="0" tIns="0" rIns="0" bIns="0"/>
          <a:lstStyle>
            <a:lvl1pPr algn="l">
              <a:lnSpc>
                <a:spcPct val="114000"/>
              </a:lnSpc>
              <a:defRPr sz="2400" b="1" i="0">
                <a:solidFill>
                  <a:schemeClr val="accent3"/>
                </a:solidFill>
                <a:latin typeface="Verdana Pro Cond" pitchFamily="34" charset="0"/>
              </a:defRPr>
            </a:lvl1pPr>
          </a:lstStyle>
          <a:p>
            <a:pPr lvl="0"/>
            <a:r>
              <a:rPr lang="fr-FR" dirty="0" err="1"/>
              <a:t>Slide</a:t>
            </a:r>
            <a:r>
              <a:rPr lang="fr-FR" dirty="0"/>
              <a:t> </a:t>
            </a:r>
            <a:r>
              <a:rPr lang="fr-FR" dirty="0" err="1"/>
              <a:t>title</a:t>
            </a:r>
            <a:r>
              <a:rPr lang="fr-FR" dirty="0"/>
              <a:t>, </a:t>
            </a:r>
            <a:r>
              <a:rPr lang="fr-FR" dirty="0" err="1"/>
              <a:t>try</a:t>
            </a:r>
            <a:r>
              <a:rPr lang="fr-FR" dirty="0"/>
              <a:t> to </a:t>
            </a:r>
            <a:r>
              <a:rPr lang="fr-FR" dirty="0" err="1"/>
              <a:t>keep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on one line</a:t>
            </a:r>
          </a:p>
        </p:txBody>
      </p:sp>
    </p:spTree>
    <p:extLst>
      <p:ext uri="{BB962C8B-B14F-4D97-AF65-F5344CB8AC3E}">
        <p14:creationId xmlns:p14="http://schemas.microsoft.com/office/powerpoint/2010/main" xmlns="" val="24882575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nd blanc - cible droite - sans 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C3280E9-21B2-44F4-B7EE-8D348269A4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lum contrast="-4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36252" t="335" r="-83"/>
          <a:stretch/>
        </p:blipFill>
        <p:spPr bwMode="gray">
          <a:xfrm>
            <a:off x="4380320" y="0"/>
            <a:ext cx="7809563" cy="6858000"/>
          </a:xfrm>
          <a:prstGeom prst="rect">
            <a:avLst/>
          </a:prstGeom>
        </p:spPr>
      </p:pic>
      <p:sp>
        <p:nvSpPr>
          <p:cNvPr id="7" name="Espace réservé du texte 31">
            <a:extLst>
              <a:ext uri="{FF2B5EF4-FFF2-40B4-BE49-F238E27FC236}">
                <a16:creationId xmlns:a16="http://schemas.microsoft.com/office/drawing/2014/main" xmlns="" id="{7CBA8BF1-186B-46D8-9F40-18323DA807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424" y="255395"/>
            <a:ext cx="11136000" cy="485307"/>
          </a:xfrm>
          <a:prstGeom prst="rect">
            <a:avLst/>
          </a:prstGeom>
          <a:noFill/>
        </p:spPr>
        <p:txBody>
          <a:bodyPr lIns="0" tIns="0" rIns="0" bIns="0"/>
          <a:lstStyle>
            <a:lvl1pPr algn="l">
              <a:lnSpc>
                <a:spcPct val="114000"/>
              </a:lnSpc>
              <a:defRPr sz="2400" b="1" i="0">
                <a:solidFill>
                  <a:schemeClr val="accent3"/>
                </a:solidFill>
                <a:latin typeface="Verdana Pro Cond" pitchFamily="34" charset="0"/>
              </a:defRPr>
            </a:lvl1pPr>
          </a:lstStyle>
          <a:p>
            <a:pPr lvl="0"/>
            <a:r>
              <a:rPr lang="fr-FR" dirty="0" err="1"/>
              <a:t>Slide</a:t>
            </a:r>
            <a:r>
              <a:rPr lang="fr-FR" dirty="0"/>
              <a:t> </a:t>
            </a:r>
            <a:r>
              <a:rPr lang="fr-FR" dirty="0" err="1"/>
              <a:t>title</a:t>
            </a:r>
            <a:r>
              <a:rPr lang="fr-FR" dirty="0"/>
              <a:t>, </a:t>
            </a:r>
            <a:r>
              <a:rPr lang="fr-FR" dirty="0" err="1"/>
              <a:t>try</a:t>
            </a:r>
            <a:r>
              <a:rPr lang="fr-FR" dirty="0"/>
              <a:t> to </a:t>
            </a:r>
            <a:r>
              <a:rPr lang="fr-FR" dirty="0" err="1"/>
              <a:t>keep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on one line</a:t>
            </a:r>
          </a:p>
        </p:txBody>
      </p:sp>
    </p:spTree>
    <p:extLst>
      <p:ext uri="{BB962C8B-B14F-4D97-AF65-F5344CB8AC3E}">
        <p14:creationId xmlns:p14="http://schemas.microsoft.com/office/powerpoint/2010/main" xmlns="" val="19884287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nd blanc - cible gauche - sans 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78914938-9160-4974-A108-22284738F2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lum contrast="-4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35962" t="335" r="-83"/>
          <a:stretch/>
        </p:blipFill>
        <p:spPr bwMode="gray">
          <a:xfrm rot="10800000">
            <a:off x="-15403" y="-27384"/>
            <a:ext cx="7876340" cy="6885384"/>
          </a:xfrm>
          <a:prstGeom prst="rect">
            <a:avLst/>
          </a:prstGeom>
        </p:spPr>
      </p:pic>
      <p:sp>
        <p:nvSpPr>
          <p:cNvPr id="5" name="Espace réservé du texte 31">
            <a:extLst>
              <a:ext uri="{FF2B5EF4-FFF2-40B4-BE49-F238E27FC236}">
                <a16:creationId xmlns:a16="http://schemas.microsoft.com/office/drawing/2014/main" xmlns="" id="{7CBA8BF1-186B-46D8-9F40-18323DA807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424" y="255395"/>
            <a:ext cx="11136000" cy="485307"/>
          </a:xfrm>
          <a:prstGeom prst="rect">
            <a:avLst/>
          </a:prstGeom>
          <a:noFill/>
        </p:spPr>
        <p:txBody>
          <a:bodyPr lIns="0" tIns="0" rIns="0" bIns="0"/>
          <a:lstStyle>
            <a:lvl1pPr algn="l">
              <a:lnSpc>
                <a:spcPct val="114000"/>
              </a:lnSpc>
              <a:defRPr sz="2400" b="1" i="0">
                <a:solidFill>
                  <a:schemeClr val="accent3"/>
                </a:solidFill>
                <a:latin typeface="Verdana Pro Cond" pitchFamily="34" charset="0"/>
              </a:defRPr>
            </a:lvl1pPr>
          </a:lstStyle>
          <a:p>
            <a:pPr lvl="0"/>
            <a:r>
              <a:rPr lang="fr-FR" dirty="0" err="1"/>
              <a:t>Slide</a:t>
            </a:r>
            <a:r>
              <a:rPr lang="fr-FR" dirty="0"/>
              <a:t> </a:t>
            </a:r>
            <a:r>
              <a:rPr lang="fr-FR" dirty="0" err="1"/>
              <a:t>title</a:t>
            </a:r>
            <a:r>
              <a:rPr lang="fr-FR" dirty="0"/>
              <a:t>, </a:t>
            </a:r>
            <a:r>
              <a:rPr lang="fr-FR" dirty="0" err="1"/>
              <a:t>try</a:t>
            </a:r>
            <a:r>
              <a:rPr lang="fr-FR" dirty="0"/>
              <a:t> to </a:t>
            </a:r>
            <a:r>
              <a:rPr lang="fr-FR" dirty="0" err="1"/>
              <a:t>keep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on one line</a:t>
            </a:r>
          </a:p>
        </p:txBody>
      </p:sp>
    </p:spTree>
    <p:extLst>
      <p:ext uri="{BB962C8B-B14F-4D97-AF65-F5344CB8AC3E}">
        <p14:creationId xmlns:p14="http://schemas.microsoft.com/office/powerpoint/2010/main" xmlns="" val="22529077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nd noir - 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Espace réservé pour une image  32">
            <a:extLst>
              <a:ext uri="{FF2B5EF4-FFF2-40B4-BE49-F238E27FC236}">
                <a16:creationId xmlns:a16="http://schemas.microsoft.com/office/drawing/2014/main" xmlns="" id="{AB0C8B3D-28CF-0F41-AE28-2CB41B13B8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4176000" y="3118800"/>
            <a:ext cx="8016000" cy="3739200"/>
          </a:xfrm>
          <a:custGeom>
            <a:avLst/>
            <a:gdLst>
              <a:gd name="connsiteX0" fmla="*/ 4450951 w 6019800"/>
              <a:gd name="connsiteY0" fmla="*/ 0 h 2813050"/>
              <a:gd name="connsiteX1" fmla="*/ 6019800 w 6019800"/>
              <a:gd name="connsiteY1" fmla="*/ 2436703 h 2813050"/>
              <a:gd name="connsiteX2" fmla="*/ 6019800 w 6019800"/>
              <a:gd name="connsiteY2" fmla="*/ 2813050 h 2813050"/>
              <a:gd name="connsiteX3" fmla="*/ 0 w 6019800"/>
              <a:gd name="connsiteY3" fmla="*/ 2813050 h 281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19800" h="2813050">
                <a:moveTo>
                  <a:pt x="4450951" y="0"/>
                </a:moveTo>
                <a:lnTo>
                  <a:pt x="6019800" y="2436703"/>
                </a:lnTo>
                <a:lnTo>
                  <a:pt x="6019800" y="2813050"/>
                </a:lnTo>
                <a:lnTo>
                  <a:pt x="0" y="281305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pic>
      <p:pic>
        <p:nvPicPr>
          <p:cNvPr id="28" name="Espace réservé pour une image  13">
            <a:extLst>
              <a:ext uri="{FF2B5EF4-FFF2-40B4-BE49-F238E27FC236}">
                <a16:creationId xmlns:a16="http://schemas.microsoft.com/office/drawing/2014/main" xmlns="" id="{744B681A-D3A4-3347-88A9-4D484FEAD2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/>
        </p:blipFill>
        <p:spPr bwMode="gray">
          <a:xfrm>
            <a:off x="8064000" y="-1853"/>
            <a:ext cx="4128000" cy="3119948"/>
          </a:xfrm>
          <a:custGeom>
            <a:avLst/>
            <a:gdLst>
              <a:gd name="connsiteX0" fmla="*/ 0 w 3098800"/>
              <a:gd name="connsiteY0" fmla="*/ 0 h 2346325"/>
              <a:gd name="connsiteX1" fmla="*/ 3098800 w 3098800"/>
              <a:gd name="connsiteY1" fmla="*/ 0 h 2346325"/>
              <a:gd name="connsiteX2" fmla="*/ 3098800 w 3098800"/>
              <a:gd name="connsiteY2" fmla="*/ 1353318 h 2346325"/>
              <a:gd name="connsiteX3" fmla="*/ 1531284 w 3098800"/>
              <a:gd name="connsiteY3" fmla="*/ 2346325 h 234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8800" h="2346325">
                <a:moveTo>
                  <a:pt x="0" y="0"/>
                </a:moveTo>
                <a:lnTo>
                  <a:pt x="3098800" y="0"/>
                </a:lnTo>
                <a:lnTo>
                  <a:pt x="3098800" y="1353318"/>
                </a:lnTo>
                <a:lnTo>
                  <a:pt x="1531284" y="23463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pic>
      <p:sp>
        <p:nvSpPr>
          <p:cNvPr id="10" name="Titre 9"/>
          <p:cNvSpPr>
            <a:spLocks noGrp="1"/>
          </p:cNvSpPr>
          <p:nvPr>
            <p:ph type="title" hasCustomPrompt="1"/>
          </p:nvPr>
        </p:nvSpPr>
        <p:spPr bwMode="gray">
          <a:xfrm>
            <a:off x="623392" y="2591331"/>
            <a:ext cx="7056000" cy="1104000"/>
          </a:xfrm>
          <a:prstGeom prst="rect">
            <a:avLst/>
          </a:prstGeom>
        </p:spPr>
        <p:txBody>
          <a:bodyPr anchor="b" anchorCtr="0"/>
          <a:lstStyle>
            <a:lvl1pPr>
              <a:defRPr sz="3200">
                <a:solidFill>
                  <a:schemeClr val="accent1"/>
                </a:solidFill>
                <a:latin typeface="Verdana Pro Cond" pitchFamily="34" charset="0"/>
              </a:defRPr>
            </a:lvl1pPr>
          </a:lstStyle>
          <a:p>
            <a:r>
              <a:rPr lang="fr-FR" noProof="0" dirty="0"/>
              <a:t>Titre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3391" y="3785521"/>
            <a:ext cx="7056000" cy="1440000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defRPr sz="2133" baseline="0">
                <a:solidFill>
                  <a:schemeClr val="bg1"/>
                </a:solidFill>
                <a:latin typeface="Verdana Pro Cond" pitchFamily="34" charset="0"/>
              </a:defRPr>
            </a:lvl1pPr>
            <a:lvl2pPr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defRPr sz="2133">
                <a:solidFill>
                  <a:schemeClr val="bg1"/>
                </a:solidFill>
              </a:defRPr>
            </a:lvl2pPr>
          </a:lstStyle>
          <a:p>
            <a:r>
              <a:rPr lang="fr-FR" sz="1867" dirty="0"/>
              <a:t>Author1, Author2,…</a:t>
            </a:r>
          </a:p>
          <a:p>
            <a:pPr>
              <a:spcBef>
                <a:spcPts val="1200"/>
              </a:spcBef>
            </a:pPr>
            <a:r>
              <a:rPr lang="fr-FR" sz="1333" i="0" dirty="0"/>
              <a:t>Laboratoire d’Optique Appliquée, Institut Polytechnique de Paris, CNRS, Palaiseau, FRANCE</a:t>
            </a:r>
          </a:p>
        </p:txBody>
      </p:sp>
      <p:pic>
        <p:nvPicPr>
          <p:cNvPr id="1028" name="Picture 4" descr="C:\Users\Haessler\ownCloud\confs\logos\Polytechnique_horizontal-blanc-01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1837" y="593061"/>
            <a:ext cx="691200" cy="864000"/>
          </a:xfrm>
          <a:prstGeom prst="rect">
            <a:avLst/>
          </a:prstGeom>
          <a:noFill/>
        </p:spPr>
      </p:pic>
      <p:sp>
        <p:nvSpPr>
          <p:cNvPr id="29" name="Forme libre : forme 7">
            <a:extLst>
              <a:ext uri="{FF2B5EF4-FFF2-40B4-BE49-F238E27FC236}">
                <a16:creationId xmlns:a16="http://schemas.microsoft.com/office/drawing/2014/main" xmlns="" id="{1BA8803D-45D5-4119-BD17-48077F67A22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10102850" y="1800000"/>
            <a:ext cx="2089151" cy="4560000"/>
          </a:xfrm>
          <a:custGeom>
            <a:avLst/>
            <a:gdLst>
              <a:gd name="connsiteX0" fmla="*/ 1566863 w 1566863"/>
              <a:gd name="connsiteY0" fmla="*/ 0 h 3429000"/>
              <a:gd name="connsiteX1" fmla="*/ 1566863 w 1566863"/>
              <a:gd name="connsiteY1" fmla="*/ 3429000 h 3429000"/>
              <a:gd name="connsiteX2" fmla="*/ 0 w 1566863"/>
              <a:gd name="connsiteY2" fmla="*/ 992404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66863" h="3429000">
                <a:moveTo>
                  <a:pt x="1566863" y="0"/>
                </a:moveTo>
                <a:lnTo>
                  <a:pt x="1566863" y="3429000"/>
                </a:lnTo>
                <a:lnTo>
                  <a:pt x="0" y="992404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tIns="1440000" anchor="ctr" anchorCtr="0">
            <a:noAutofit/>
          </a:bodyPr>
          <a:lstStyle>
            <a:lvl1pPr algn="ctr">
              <a:lnSpc>
                <a:spcPct val="100000"/>
              </a:lnSpc>
              <a:defRPr sz="1067" b="1" i="0"/>
            </a:lvl1pPr>
          </a:lstStyle>
          <a:p>
            <a:r>
              <a:rPr lang="fr-FR" noProof="0"/>
              <a:t>Sélectionner l’icône pour insérer une image, puis disposer l’image en arrière plan (Sélectionner l’image avec le bouton droit de la souris / Mettre à l’arrière plan)</a:t>
            </a:r>
          </a:p>
        </p:txBody>
      </p:sp>
      <p:pic>
        <p:nvPicPr>
          <p:cNvPr id="33" name="Picture 2" descr="C:\Users\Haessler\ownCloud\confs\logos\CNRS\LOGO_CNRS_2019_RVB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21068" y="647344"/>
            <a:ext cx="750555" cy="750555"/>
          </a:xfrm>
          <a:prstGeom prst="rect">
            <a:avLst/>
          </a:prstGeom>
          <a:noFill/>
        </p:spPr>
      </p:pic>
      <p:pic>
        <p:nvPicPr>
          <p:cNvPr id="27" name="Image 26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 bwMode="gray">
          <a:xfrm>
            <a:off x="331752" y="585672"/>
            <a:ext cx="2709475" cy="864000"/>
          </a:xfrm>
          <a:prstGeom prst="rect">
            <a:avLst/>
          </a:prstGeom>
        </p:spPr>
      </p:pic>
      <p:cxnSp>
        <p:nvCxnSpPr>
          <p:cNvPr id="24" name="Connecteur droit 23"/>
          <p:cNvCxnSpPr/>
          <p:nvPr userDrawn="1"/>
        </p:nvCxnSpPr>
        <p:spPr bwMode="gray">
          <a:xfrm>
            <a:off x="5016732" y="611555"/>
            <a:ext cx="0" cy="816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84724" y="703515"/>
            <a:ext cx="632608" cy="635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" name="Picture 2" descr="C:\Users\Haessler\ownCloud\confs\title-target.png"/>
          <p:cNvPicPr>
            <a:picLocks noChangeAspect="1" noChangeArrowheads="1"/>
          </p:cNvPicPr>
          <p:nvPr userDrawn="1"/>
        </p:nvPicPr>
        <p:blipFill>
          <a:blip r:embed="rId8" cstate="print">
            <a:lum bright="-40000" contrast="-40000"/>
          </a:blip>
          <a:srcRect/>
          <a:stretch>
            <a:fillRect/>
          </a:stretch>
        </p:blipFill>
        <p:spPr bwMode="auto">
          <a:xfrm>
            <a:off x="3843828" y="-16933"/>
            <a:ext cx="8362951" cy="6874933"/>
          </a:xfrm>
          <a:prstGeom prst="rect">
            <a:avLst/>
          </a:prstGeom>
          <a:noFill/>
        </p:spPr>
      </p:pic>
      <p:sp>
        <p:nvSpPr>
          <p:cNvPr id="38" name="ZoneTexte 37"/>
          <p:cNvSpPr txBox="1"/>
          <p:nvPr userDrawn="1"/>
        </p:nvSpPr>
        <p:spPr>
          <a:xfrm>
            <a:off x="1335686" y="6186983"/>
            <a:ext cx="187737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67" b="1" dirty="0">
                <a:ln w="3175">
                  <a:noFill/>
                </a:ln>
                <a:solidFill>
                  <a:schemeClr val="accent1"/>
                </a:solidFill>
                <a:latin typeface="Verdana Pro Cond Semibold" pitchFamily="34" charset="0"/>
                <a:ea typeface="Tahoma" pitchFamily="34" charset="0"/>
                <a:cs typeface="Tahoma" pitchFamily="34" charset="0"/>
              </a:rPr>
              <a:t>loa.ensta-paris.fr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90FBE55D-6880-442D-BD51-02336CD28E8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623478" y="5979273"/>
            <a:ext cx="678375" cy="61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97985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nd noir - 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Espace réservé pour une image  32">
            <a:extLst>
              <a:ext uri="{FF2B5EF4-FFF2-40B4-BE49-F238E27FC236}">
                <a16:creationId xmlns:a16="http://schemas.microsoft.com/office/drawing/2014/main" xmlns="" id="{AB0C8B3D-28CF-0F41-AE28-2CB41B13B8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4176000" y="3118800"/>
            <a:ext cx="8016000" cy="3739200"/>
          </a:xfrm>
          <a:custGeom>
            <a:avLst/>
            <a:gdLst>
              <a:gd name="connsiteX0" fmla="*/ 4450951 w 6019800"/>
              <a:gd name="connsiteY0" fmla="*/ 0 h 2813050"/>
              <a:gd name="connsiteX1" fmla="*/ 6019800 w 6019800"/>
              <a:gd name="connsiteY1" fmla="*/ 2436703 h 2813050"/>
              <a:gd name="connsiteX2" fmla="*/ 6019800 w 6019800"/>
              <a:gd name="connsiteY2" fmla="*/ 2813050 h 2813050"/>
              <a:gd name="connsiteX3" fmla="*/ 0 w 6019800"/>
              <a:gd name="connsiteY3" fmla="*/ 2813050 h 281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19800" h="2813050">
                <a:moveTo>
                  <a:pt x="4450951" y="0"/>
                </a:moveTo>
                <a:lnTo>
                  <a:pt x="6019800" y="2436703"/>
                </a:lnTo>
                <a:lnTo>
                  <a:pt x="6019800" y="2813050"/>
                </a:lnTo>
                <a:lnTo>
                  <a:pt x="0" y="281305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pic>
      <p:pic>
        <p:nvPicPr>
          <p:cNvPr id="28" name="Espace réservé pour une image  13">
            <a:extLst>
              <a:ext uri="{FF2B5EF4-FFF2-40B4-BE49-F238E27FC236}">
                <a16:creationId xmlns:a16="http://schemas.microsoft.com/office/drawing/2014/main" xmlns="" id="{744B681A-D3A4-3347-88A9-4D484FEAD2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/>
        </p:blipFill>
        <p:spPr bwMode="gray">
          <a:xfrm>
            <a:off x="8064000" y="-1853"/>
            <a:ext cx="4128000" cy="3119948"/>
          </a:xfrm>
          <a:custGeom>
            <a:avLst/>
            <a:gdLst>
              <a:gd name="connsiteX0" fmla="*/ 0 w 3098800"/>
              <a:gd name="connsiteY0" fmla="*/ 0 h 2346325"/>
              <a:gd name="connsiteX1" fmla="*/ 3098800 w 3098800"/>
              <a:gd name="connsiteY1" fmla="*/ 0 h 2346325"/>
              <a:gd name="connsiteX2" fmla="*/ 3098800 w 3098800"/>
              <a:gd name="connsiteY2" fmla="*/ 1353318 h 2346325"/>
              <a:gd name="connsiteX3" fmla="*/ 1531284 w 3098800"/>
              <a:gd name="connsiteY3" fmla="*/ 2346325 h 234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8800" h="2346325">
                <a:moveTo>
                  <a:pt x="0" y="0"/>
                </a:moveTo>
                <a:lnTo>
                  <a:pt x="3098800" y="0"/>
                </a:lnTo>
                <a:lnTo>
                  <a:pt x="3098800" y="1353318"/>
                </a:lnTo>
                <a:lnTo>
                  <a:pt x="1531284" y="23463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pic>
      <p:sp>
        <p:nvSpPr>
          <p:cNvPr id="10" name="Titre 9"/>
          <p:cNvSpPr>
            <a:spLocks noGrp="1"/>
          </p:cNvSpPr>
          <p:nvPr>
            <p:ph type="title" hasCustomPrompt="1"/>
          </p:nvPr>
        </p:nvSpPr>
        <p:spPr bwMode="gray">
          <a:xfrm>
            <a:off x="623392" y="2591331"/>
            <a:ext cx="7056000" cy="1104000"/>
          </a:xfrm>
          <a:prstGeom prst="rect">
            <a:avLst/>
          </a:prstGeom>
        </p:spPr>
        <p:txBody>
          <a:bodyPr anchor="b" anchorCtr="0"/>
          <a:lstStyle>
            <a:lvl1pPr>
              <a:defRPr sz="3200">
                <a:solidFill>
                  <a:schemeClr val="accent1"/>
                </a:solidFill>
                <a:latin typeface="Verdana Pro Cond" pitchFamily="34" charset="0"/>
              </a:defRPr>
            </a:lvl1pPr>
          </a:lstStyle>
          <a:p>
            <a:r>
              <a:rPr lang="fr-FR" noProof="0" dirty="0"/>
              <a:t>Titre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3391" y="3785521"/>
            <a:ext cx="7056000" cy="1440000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defRPr sz="2133" baseline="0">
                <a:solidFill>
                  <a:schemeClr val="bg1"/>
                </a:solidFill>
                <a:latin typeface="Verdana Pro Cond" pitchFamily="34" charset="0"/>
              </a:defRPr>
            </a:lvl1pPr>
            <a:lvl2pPr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defRPr sz="2133">
                <a:solidFill>
                  <a:schemeClr val="bg1"/>
                </a:solidFill>
              </a:defRPr>
            </a:lvl2pPr>
          </a:lstStyle>
          <a:p>
            <a:r>
              <a:rPr lang="fr-FR" sz="1867" dirty="0"/>
              <a:t>Author1, Author2,…</a:t>
            </a:r>
          </a:p>
          <a:p>
            <a:pPr>
              <a:spcBef>
                <a:spcPts val="1200"/>
              </a:spcBef>
            </a:pPr>
            <a:r>
              <a:rPr lang="fr-FR" sz="1333" i="0" dirty="0"/>
              <a:t>Laboratoire d’Optique Appliquée, Institut Polytechnique de Paris, CNRS, Palaiseau, FRANCE</a:t>
            </a:r>
          </a:p>
        </p:txBody>
      </p:sp>
      <p:pic>
        <p:nvPicPr>
          <p:cNvPr id="1028" name="Picture 4" descr="C:\Users\Haessler\ownCloud\confs\logos\Polytechnique_horizontal-blanc-01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1837" y="593061"/>
            <a:ext cx="691200" cy="864000"/>
          </a:xfrm>
          <a:prstGeom prst="rect">
            <a:avLst/>
          </a:prstGeom>
          <a:noFill/>
        </p:spPr>
      </p:pic>
      <p:pic>
        <p:nvPicPr>
          <p:cNvPr id="33" name="Picture 2" descr="C:\Users\Haessler\ownCloud\confs\logos\CNRS\LOGO_CNRS_2019_RVB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21068" y="647344"/>
            <a:ext cx="750555" cy="750555"/>
          </a:xfrm>
          <a:prstGeom prst="rect">
            <a:avLst/>
          </a:prstGeom>
          <a:noFill/>
        </p:spPr>
      </p:pic>
      <p:pic>
        <p:nvPicPr>
          <p:cNvPr id="27" name="Image 26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 bwMode="gray">
          <a:xfrm>
            <a:off x="331752" y="585672"/>
            <a:ext cx="2709475" cy="864000"/>
          </a:xfrm>
          <a:prstGeom prst="rect">
            <a:avLst/>
          </a:prstGeom>
        </p:spPr>
      </p:pic>
      <p:cxnSp>
        <p:nvCxnSpPr>
          <p:cNvPr id="24" name="Connecteur droit 23"/>
          <p:cNvCxnSpPr/>
          <p:nvPr userDrawn="1"/>
        </p:nvCxnSpPr>
        <p:spPr bwMode="gray">
          <a:xfrm>
            <a:off x="5016732" y="611555"/>
            <a:ext cx="0" cy="816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84724" y="703515"/>
            <a:ext cx="632608" cy="635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2" descr="C:\Users\Haessler\ownCloud\confs\title-target.png"/>
          <p:cNvPicPr>
            <a:picLocks noChangeAspect="1" noChangeArrowheads="1"/>
          </p:cNvPicPr>
          <p:nvPr userDrawn="1"/>
        </p:nvPicPr>
        <p:blipFill>
          <a:blip r:embed="rId8" cstate="print">
            <a:lum bright="-40000" contrast="-40000"/>
          </a:blip>
          <a:srcRect/>
          <a:stretch>
            <a:fillRect/>
          </a:stretch>
        </p:blipFill>
        <p:spPr bwMode="auto">
          <a:xfrm>
            <a:off x="3843828" y="-16933"/>
            <a:ext cx="8362951" cy="6874933"/>
          </a:xfrm>
          <a:prstGeom prst="rect">
            <a:avLst/>
          </a:prstGeom>
          <a:noFill/>
        </p:spPr>
      </p:pic>
      <p:sp>
        <p:nvSpPr>
          <p:cNvPr id="23" name="ZoneTexte 22"/>
          <p:cNvSpPr txBox="1"/>
          <p:nvPr userDrawn="1"/>
        </p:nvSpPr>
        <p:spPr>
          <a:xfrm>
            <a:off x="1335686" y="6186983"/>
            <a:ext cx="187737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67" b="1" dirty="0">
                <a:ln w="3175">
                  <a:noFill/>
                </a:ln>
                <a:solidFill>
                  <a:schemeClr val="accent1"/>
                </a:solidFill>
                <a:latin typeface="Verdana Pro Cond Semibold" pitchFamily="34" charset="0"/>
                <a:ea typeface="Tahoma" pitchFamily="34" charset="0"/>
                <a:cs typeface="Tahoma" pitchFamily="34" charset="0"/>
              </a:rPr>
              <a:t>loa.ensta-paris.fr</a:t>
            </a:r>
          </a:p>
        </p:txBody>
      </p:sp>
      <p:pic>
        <p:nvPicPr>
          <p:cNvPr id="15" name="Picture 2" descr="C:\Users\Haessler\ownCloud\admin_professional\LOA\LOA_logo_fond-sombre.png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896533" y="2643331"/>
            <a:ext cx="1232248" cy="1536000"/>
          </a:xfrm>
          <a:prstGeom prst="rect">
            <a:avLst/>
          </a:prstGeom>
          <a:noFill/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90FBE55D-6880-442D-BD51-02336CD28E8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623478" y="5979273"/>
            <a:ext cx="678375" cy="61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8387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nd blanc - 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 hasCustomPrompt="1"/>
          </p:nvPr>
        </p:nvSpPr>
        <p:spPr bwMode="gray">
          <a:xfrm>
            <a:off x="623392" y="2591331"/>
            <a:ext cx="7056000" cy="1104000"/>
          </a:xfrm>
          <a:prstGeom prst="rect">
            <a:avLst/>
          </a:prstGeom>
        </p:spPr>
        <p:txBody>
          <a:bodyPr anchor="b" anchorCtr="0"/>
          <a:lstStyle>
            <a:lvl1pPr>
              <a:defRPr sz="3200" b="1">
                <a:solidFill>
                  <a:schemeClr val="accent3"/>
                </a:solidFill>
                <a:latin typeface="Verdana Pro Cond" pitchFamily="34" charset="0"/>
              </a:defRPr>
            </a:lvl1pPr>
          </a:lstStyle>
          <a:p>
            <a:r>
              <a:rPr lang="fr-FR" noProof="0" dirty="0"/>
              <a:t>Titre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3391" y="3785521"/>
            <a:ext cx="7056000" cy="1440000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133">
                <a:latin typeface="Verdana Pro Cond" pitchFamily="34" charset="0"/>
              </a:defRPr>
            </a:lvl1pPr>
            <a:lvl2pPr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defRPr sz="2133"/>
            </a:lvl2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1867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Author1, Author2,…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13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Laboratoire d’Optique Appliquée, Institut Polytechnique de Paris, CNRS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13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Palaiseau, FRANCE</a:t>
            </a:r>
          </a:p>
        </p:txBody>
      </p:sp>
      <p:pic>
        <p:nvPicPr>
          <p:cNvPr id="27" name="Image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gray">
          <a:xfrm>
            <a:off x="143339" y="548680"/>
            <a:ext cx="2911413" cy="990176"/>
          </a:xfrm>
          <a:prstGeom prst="rect">
            <a:avLst/>
          </a:prstGeom>
        </p:spPr>
      </p:pic>
      <p:pic>
        <p:nvPicPr>
          <p:cNvPr id="28" name="Espace réservé pour une image  23">
            <a:extLst>
              <a:ext uri="{FF2B5EF4-FFF2-40B4-BE49-F238E27FC236}">
                <a16:creationId xmlns:a16="http://schemas.microsoft.com/office/drawing/2014/main" xmlns="" id="{AED7498B-AA76-445E-B388-ED909A87C1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3887601" y="614621"/>
            <a:ext cx="816000" cy="816000"/>
          </a:xfrm>
          <a:prstGeom prst="rect">
            <a:avLst/>
          </a:prstGeom>
        </p:spPr>
      </p:pic>
      <p:pic>
        <p:nvPicPr>
          <p:cNvPr id="23" name="Picture 2" descr="C:\Users\Haessler\ownCloud\confs\logos\CNRS\LOGO_CNRS_2019_RVB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21068" y="647344"/>
            <a:ext cx="750555" cy="750555"/>
          </a:xfrm>
          <a:prstGeom prst="rect">
            <a:avLst/>
          </a:prstGeom>
          <a:noFill/>
        </p:spPr>
      </p:pic>
      <p:cxnSp>
        <p:nvCxnSpPr>
          <p:cNvPr id="24" name="Connecteur droit 23"/>
          <p:cNvCxnSpPr/>
          <p:nvPr userDrawn="1"/>
        </p:nvCxnSpPr>
        <p:spPr bwMode="gray">
          <a:xfrm>
            <a:off x="5015505" y="614621"/>
            <a:ext cx="0" cy="816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4" descr="C:\Users\Haessler\ownCloud\confs\logos\Polytechnique_horizontal-Ecole IP PAris-RVB.png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7649" y="423834"/>
            <a:ext cx="888049" cy="1295141"/>
          </a:xfrm>
          <a:prstGeom prst="rect">
            <a:avLst/>
          </a:prstGeom>
          <a:noFill/>
        </p:spPr>
      </p:pic>
      <p:pic>
        <p:nvPicPr>
          <p:cNvPr id="25" name="Espace réservé pour une image  13">
            <a:extLst>
              <a:ext uri="{FF2B5EF4-FFF2-40B4-BE49-F238E27FC236}">
                <a16:creationId xmlns:a16="http://schemas.microsoft.com/office/drawing/2014/main" xmlns="" id="{744B681A-D3A4-3347-88A9-4D484FEAD2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/>
          <a:srcRect/>
          <a:stretch/>
        </p:blipFill>
        <p:spPr bwMode="gray">
          <a:xfrm>
            <a:off x="8064000" y="-1853"/>
            <a:ext cx="4128000" cy="3119948"/>
          </a:xfrm>
          <a:custGeom>
            <a:avLst/>
            <a:gdLst>
              <a:gd name="connsiteX0" fmla="*/ 0 w 3098800"/>
              <a:gd name="connsiteY0" fmla="*/ 0 h 2346325"/>
              <a:gd name="connsiteX1" fmla="*/ 3098800 w 3098800"/>
              <a:gd name="connsiteY1" fmla="*/ 0 h 2346325"/>
              <a:gd name="connsiteX2" fmla="*/ 3098800 w 3098800"/>
              <a:gd name="connsiteY2" fmla="*/ 1353318 h 2346325"/>
              <a:gd name="connsiteX3" fmla="*/ 1531284 w 3098800"/>
              <a:gd name="connsiteY3" fmla="*/ 2346325 h 234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8800" h="2346325">
                <a:moveTo>
                  <a:pt x="0" y="0"/>
                </a:moveTo>
                <a:lnTo>
                  <a:pt x="3098800" y="0"/>
                </a:lnTo>
                <a:lnTo>
                  <a:pt x="3098800" y="1353318"/>
                </a:lnTo>
                <a:lnTo>
                  <a:pt x="1531284" y="23463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pic>
      <p:pic>
        <p:nvPicPr>
          <p:cNvPr id="1026" name="Picture 2" descr="C:\Users\Haessler\ownCloud\confs\title-target.png"/>
          <p:cNvPicPr>
            <a:picLocks noChangeAspect="1" noChangeArrowheads="1"/>
          </p:cNvPicPr>
          <p:nvPr userDrawn="1"/>
        </p:nvPicPr>
        <p:blipFill>
          <a:blip r:embed="rId7" cstate="print">
            <a:lum bright="-25000"/>
          </a:blip>
          <a:srcRect/>
          <a:stretch>
            <a:fillRect/>
          </a:stretch>
        </p:blipFill>
        <p:spPr bwMode="auto">
          <a:xfrm>
            <a:off x="3843337" y="-16933"/>
            <a:ext cx="8362951" cy="6874933"/>
          </a:xfrm>
          <a:prstGeom prst="rect">
            <a:avLst/>
          </a:prstGeom>
          <a:noFill/>
        </p:spPr>
      </p:pic>
      <p:sp>
        <p:nvSpPr>
          <p:cNvPr id="19" name="ZoneTexte 18"/>
          <p:cNvSpPr txBox="1"/>
          <p:nvPr userDrawn="1"/>
        </p:nvSpPr>
        <p:spPr>
          <a:xfrm>
            <a:off x="660358" y="6113767"/>
            <a:ext cx="210987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67" b="1" dirty="0">
                <a:ln w="3175">
                  <a:noFill/>
                </a:ln>
                <a:solidFill>
                  <a:srgbClr val="004569"/>
                </a:solidFill>
                <a:latin typeface="Verdana Pro Cond Semibold" pitchFamily="34" charset="0"/>
                <a:ea typeface="Tahoma" pitchFamily="34" charset="0"/>
                <a:cs typeface="Tahoma" pitchFamily="34" charset="0"/>
              </a:rPr>
              <a:t>loa.ensta-paris.fr</a:t>
            </a:r>
          </a:p>
        </p:txBody>
      </p:sp>
      <p:pic>
        <p:nvPicPr>
          <p:cNvPr id="2" name="Picture 2" descr="C:\Users\Haessler\ownCloud\admin_professional\LOA\LOA_logo_fond-clair.png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896534" y="2660915"/>
            <a:ext cx="1232249" cy="153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839077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nd noir - intertitre flashy orange">
    <p:bg>
      <p:bgPr>
        <a:gradFill>
          <a:gsLst>
            <a:gs pos="0">
              <a:schemeClr val="accent6"/>
            </a:gs>
            <a:gs pos="30000">
              <a:schemeClr val="accent5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gray">
          <a:xfrm>
            <a:off x="0" y="-1200"/>
            <a:ext cx="12192000" cy="6658771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30000">
                <a:schemeClr val="accent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r-FR" sz="240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240000" cy="240000"/>
          </a:xfrm>
          <a:prstGeom prst="rect">
            <a:avLst/>
          </a:prstGeom>
          <a:ln>
            <a:solidFill>
              <a:schemeClr val="accent1">
                <a:shade val="50000"/>
                <a:alpha val="0"/>
              </a:schemeClr>
            </a:solidFill>
          </a:ln>
        </p:spPr>
        <p:txBody>
          <a:bodyPr/>
          <a:lstStyle>
            <a:lvl1pPr>
              <a:defRPr sz="133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7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4300" y="2568000"/>
            <a:ext cx="6336000" cy="3217333"/>
          </a:xfrm>
          <a:prstGeom prst="rect">
            <a:avLst/>
          </a:prstGeom>
        </p:spPr>
        <p:txBody>
          <a:bodyPr/>
          <a:lstStyle>
            <a:lvl1pPr algn="l">
              <a:lnSpc>
                <a:spcPct val="105000"/>
              </a:lnSpc>
              <a:spcAft>
                <a:spcPts val="3467"/>
              </a:spcAft>
              <a:defRPr sz="3067" b="1" i="0">
                <a:solidFill>
                  <a:schemeClr val="bg1"/>
                </a:solidFill>
                <a:latin typeface="Verdana Pro Cond" pitchFamily="34" charset="0"/>
              </a:defRPr>
            </a:lvl1pPr>
            <a:lvl2pPr>
              <a:lnSpc>
                <a:spcPct val="130000"/>
              </a:lnSpc>
              <a:defRPr sz="1467" b="0" i="1">
                <a:solidFill>
                  <a:schemeClr val="bg1"/>
                </a:solidFill>
                <a:latin typeface="Verdana Pro Cond" pitchFamily="34" charset="0"/>
              </a:defRPr>
            </a:lvl2pPr>
          </a:lstStyle>
          <a:p>
            <a:pPr lvl="0"/>
            <a:r>
              <a:rPr lang="fr-FR" dirty="0"/>
              <a:t>Sous-titre</a:t>
            </a:r>
          </a:p>
          <a:p>
            <a:pPr lvl="1"/>
            <a:r>
              <a:rPr lang="fr-FR" dirty="0"/>
              <a:t>Texte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35821"/>
          <a:stretch>
            <a:fillRect/>
          </a:stretch>
        </p:blipFill>
        <p:spPr bwMode="gray">
          <a:xfrm>
            <a:off x="4369616" y="0"/>
            <a:ext cx="7822385" cy="6858000"/>
          </a:xfrm>
          <a:prstGeom prst="rect">
            <a:avLst/>
          </a:prstGeom>
          <a:noFill/>
        </p:spPr>
      </p:pic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xmlns="" id="{5E290F0C-5DF2-4002-866C-35F201F38248}"/>
              </a:ext>
            </a:extLst>
          </p:cNvPr>
          <p:cNvSpPr txBox="1">
            <a:spLocks/>
          </p:cNvSpPr>
          <p:nvPr userDrawn="1"/>
        </p:nvSpPr>
        <p:spPr>
          <a:xfrm>
            <a:off x="10896000" y="6650405"/>
            <a:ext cx="1296000" cy="207595"/>
          </a:xfrm>
          <a:prstGeom prst="rect">
            <a:avLst/>
          </a:prstGeom>
        </p:spPr>
        <p:txBody>
          <a:bodyPr lIns="0" tIns="0" rIns="120000" bIns="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33122C9-A0B9-462F-8757-0847AD287B63}" type="slidenum">
              <a:rPr lang="fr-FR" sz="1067" smtClean="0">
                <a:solidFill>
                  <a:schemeClr val="bg1"/>
                </a:solidFill>
              </a:rPr>
              <a:pPr algn="r"/>
              <a:t>‹N°›</a:t>
            </a:fld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1" name="Espace réservé du numéro de diapositive 3">
            <a:extLst>
              <a:ext uri="{FF2B5EF4-FFF2-40B4-BE49-F238E27FC236}">
                <a16:creationId xmlns:a16="http://schemas.microsoft.com/office/drawing/2014/main" xmlns="" id="{5E290F0C-5DF2-4002-866C-35F201F38248}"/>
              </a:ext>
            </a:extLst>
          </p:cNvPr>
          <p:cNvSpPr txBox="1">
            <a:spLocks/>
          </p:cNvSpPr>
          <p:nvPr userDrawn="1"/>
        </p:nvSpPr>
        <p:spPr>
          <a:xfrm>
            <a:off x="1391478" y="6597352"/>
            <a:ext cx="9409045" cy="260648"/>
          </a:xfrm>
          <a:prstGeom prst="rect">
            <a:avLst/>
          </a:prstGeom>
        </p:spPr>
        <p:txBody>
          <a:bodyPr lIns="0" rIns="12000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67" dirty="0" err="1">
                <a:solidFill>
                  <a:schemeClr val="bg1"/>
                </a:solidFill>
              </a:rPr>
              <a:t>You</a:t>
            </a:r>
            <a:r>
              <a:rPr lang="fr-FR" sz="1067" baseline="0" dirty="0" err="1">
                <a:solidFill>
                  <a:schemeClr val="bg1"/>
                </a:solidFill>
              </a:rPr>
              <a:t>r</a:t>
            </a:r>
            <a:r>
              <a:rPr lang="fr-FR" sz="1067" baseline="0" dirty="0">
                <a:solidFill>
                  <a:schemeClr val="bg1"/>
                </a:solidFill>
              </a:rPr>
              <a:t> </a:t>
            </a:r>
            <a:r>
              <a:rPr lang="fr-FR" sz="1067" baseline="0" dirty="0" err="1">
                <a:solidFill>
                  <a:schemeClr val="bg1"/>
                </a:solidFill>
              </a:rPr>
              <a:t>name</a:t>
            </a:r>
            <a:r>
              <a:rPr lang="fr-FR" sz="1067" baseline="0" dirty="0">
                <a:solidFill>
                  <a:schemeClr val="bg1"/>
                </a:solidFill>
              </a:rPr>
              <a:t> – </a:t>
            </a:r>
            <a:r>
              <a:rPr lang="fr-FR" sz="1067" baseline="0" dirty="0" err="1">
                <a:solidFill>
                  <a:schemeClr val="bg1"/>
                </a:solidFill>
              </a:rPr>
              <a:t>conference</a:t>
            </a:r>
            <a:endParaRPr lang="fr-FR" sz="1067" dirty="0">
              <a:solidFill>
                <a:schemeClr val="bg1"/>
              </a:solidFill>
            </a:endParaRPr>
          </a:p>
        </p:txBody>
      </p:sp>
      <p:sp>
        <p:nvSpPr>
          <p:cNvPr id="12" name="Espace réservé du numéro de diapositive 3">
            <a:extLst>
              <a:ext uri="{FF2B5EF4-FFF2-40B4-BE49-F238E27FC236}">
                <a16:creationId xmlns:a16="http://schemas.microsoft.com/office/drawing/2014/main" xmlns="" id="{5E290F0C-5DF2-4002-866C-35F201F38248}"/>
              </a:ext>
            </a:extLst>
          </p:cNvPr>
          <p:cNvSpPr txBox="1">
            <a:spLocks/>
          </p:cNvSpPr>
          <p:nvPr userDrawn="1"/>
        </p:nvSpPr>
        <p:spPr>
          <a:xfrm>
            <a:off x="0" y="6635627"/>
            <a:ext cx="1295467" cy="207595"/>
          </a:xfrm>
          <a:prstGeom prst="rect">
            <a:avLst/>
          </a:prstGeom>
        </p:spPr>
        <p:txBody>
          <a:bodyPr lIns="120000" tIns="0" rIns="0" bIns="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067" baseline="0" dirty="0">
                <a:solidFill>
                  <a:schemeClr val="bg1"/>
                </a:solidFill>
              </a:rPr>
              <a:t>date</a:t>
            </a:r>
            <a:endParaRPr lang="fr-FR" sz="1067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85165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nd noir - intertitre flashy bleu-vert">
    <p:bg>
      <p:bgPr>
        <a:gradFill>
          <a:gsLst>
            <a:gs pos="0">
              <a:schemeClr val="accent3"/>
            </a:gs>
            <a:gs pos="100000">
              <a:schemeClr val="accent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240000" cy="240000"/>
          </a:xfrm>
          <a:prstGeom prst="rect">
            <a:avLst/>
          </a:prstGeom>
          <a:ln>
            <a:solidFill>
              <a:schemeClr val="accent1">
                <a:shade val="50000"/>
                <a:alpha val="0"/>
              </a:schemeClr>
            </a:solidFill>
          </a:ln>
        </p:spPr>
        <p:txBody>
          <a:bodyPr/>
          <a:lstStyle>
            <a:lvl1pPr>
              <a:defRPr sz="133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8" name="Titre 1"/>
          <p:cNvSpPr txBox="1">
            <a:spLocks/>
          </p:cNvSpPr>
          <p:nvPr userDrawn="1"/>
        </p:nvSpPr>
        <p:spPr bwMode="gray">
          <a:xfrm>
            <a:off x="0" y="0"/>
            <a:ext cx="240000" cy="240000"/>
          </a:xfrm>
          <a:prstGeom prst="rect">
            <a:avLst/>
          </a:prstGeom>
          <a:ln>
            <a:solidFill>
              <a:schemeClr val="accent1">
                <a:shade val="50000"/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3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alpha val="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Titre</a:t>
            </a:r>
            <a:endParaRPr kumimoji="0" lang="fr-FR" sz="133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alpha val="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Rectangle 9"/>
          <p:cNvSpPr/>
          <p:nvPr userDrawn="1"/>
        </p:nvSpPr>
        <p:spPr bwMode="gray">
          <a:xfrm>
            <a:off x="0" y="-600"/>
            <a:ext cx="12192000" cy="6658171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r-FR" sz="240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35821"/>
          <a:stretch>
            <a:fillRect/>
          </a:stretch>
        </p:blipFill>
        <p:spPr bwMode="gray">
          <a:xfrm>
            <a:off x="4369616" y="0"/>
            <a:ext cx="7822385" cy="6858000"/>
          </a:xfrm>
          <a:prstGeom prst="rect">
            <a:avLst/>
          </a:prstGeom>
          <a:noFill/>
        </p:spPr>
      </p:pic>
      <p:sp>
        <p:nvSpPr>
          <p:cNvPr id="15" name="Espace réservé du numéro de diapositive 3">
            <a:extLst>
              <a:ext uri="{FF2B5EF4-FFF2-40B4-BE49-F238E27FC236}">
                <a16:creationId xmlns:a16="http://schemas.microsoft.com/office/drawing/2014/main" xmlns="" id="{5E290F0C-5DF2-4002-866C-35F201F38248}"/>
              </a:ext>
            </a:extLst>
          </p:cNvPr>
          <p:cNvSpPr txBox="1">
            <a:spLocks/>
          </p:cNvSpPr>
          <p:nvPr userDrawn="1"/>
        </p:nvSpPr>
        <p:spPr>
          <a:xfrm>
            <a:off x="10896000" y="6650405"/>
            <a:ext cx="1296000" cy="207595"/>
          </a:xfrm>
          <a:prstGeom prst="rect">
            <a:avLst/>
          </a:prstGeom>
        </p:spPr>
        <p:txBody>
          <a:bodyPr lIns="0" tIns="0" rIns="120000" bIns="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33122C9-A0B9-462F-8757-0847AD287B63}" type="slidenum">
              <a:rPr lang="fr-FR" sz="1067" smtClean="0">
                <a:solidFill>
                  <a:schemeClr val="bg1"/>
                </a:solidFill>
              </a:rPr>
              <a:pPr algn="r"/>
              <a:t>‹N°›</a:t>
            </a:fld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6" name="Espace réservé du numéro de diapositive 3">
            <a:extLst>
              <a:ext uri="{FF2B5EF4-FFF2-40B4-BE49-F238E27FC236}">
                <a16:creationId xmlns:a16="http://schemas.microsoft.com/office/drawing/2014/main" xmlns="" id="{5E290F0C-5DF2-4002-866C-35F201F38248}"/>
              </a:ext>
            </a:extLst>
          </p:cNvPr>
          <p:cNvSpPr txBox="1">
            <a:spLocks/>
          </p:cNvSpPr>
          <p:nvPr userDrawn="1"/>
        </p:nvSpPr>
        <p:spPr>
          <a:xfrm>
            <a:off x="1391478" y="6597352"/>
            <a:ext cx="9409045" cy="260648"/>
          </a:xfrm>
          <a:prstGeom prst="rect">
            <a:avLst/>
          </a:prstGeom>
        </p:spPr>
        <p:txBody>
          <a:bodyPr lIns="0" rIns="12000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67" dirty="0" err="1">
                <a:solidFill>
                  <a:schemeClr val="bg1"/>
                </a:solidFill>
              </a:rPr>
              <a:t>You</a:t>
            </a:r>
            <a:r>
              <a:rPr lang="fr-FR" sz="1067" baseline="0" dirty="0" err="1">
                <a:solidFill>
                  <a:schemeClr val="bg1"/>
                </a:solidFill>
              </a:rPr>
              <a:t>r</a:t>
            </a:r>
            <a:r>
              <a:rPr lang="fr-FR" sz="1067" baseline="0" dirty="0">
                <a:solidFill>
                  <a:schemeClr val="bg1"/>
                </a:solidFill>
              </a:rPr>
              <a:t> </a:t>
            </a:r>
            <a:r>
              <a:rPr lang="fr-FR" sz="1067" baseline="0" dirty="0" err="1">
                <a:solidFill>
                  <a:schemeClr val="bg1"/>
                </a:solidFill>
              </a:rPr>
              <a:t>name</a:t>
            </a:r>
            <a:r>
              <a:rPr lang="fr-FR" sz="1067" baseline="0" dirty="0">
                <a:solidFill>
                  <a:schemeClr val="bg1"/>
                </a:solidFill>
              </a:rPr>
              <a:t> – </a:t>
            </a:r>
            <a:r>
              <a:rPr lang="fr-FR" sz="1067" baseline="0" dirty="0" err="1">
                <a:solidFill>
                  <a:schemeClr val="bg1"/>
                </a:solidFill>
              </a:rPr>
              <a:t>conference</a:t>
            </a:r>
            <a:endParaRPr lang="fr-FR" sz="1067" dirty="0">
              <a:solidFill>
                <a:schemeClr val="bg1"/>
              </a:solidFill>
            </a:endParaRPr>
          </a:p>
        </p:txBody>
      </p:sp>
      <p:sp>
        <p:nvSpPr>
          <p:cNvPr id="17" name="Espace réservé du numéro de diapositive 3">
            <a:extLst>
              <a:ext uri="{FF2B5EF4-FFF2-40B4-BE49-F238E27FC236}">
                <a16:creationId xmlns:a16="http://schemas.microsoft.com/office/drawing/2014/main" xmlns="" id="{5E290F0C-5DF2-4002-866C-35F201F38248}"/>
              </a:ext>
            </a:extLst>
          </p:cNvPr>
          <p:cNvSpPr txBox="1">
            <a:spLocks/>
          </p:cNvSpPr>
          <p:nvPr userDrawn="1"/>
        </p:nvSpPr>
        <p:spPr>
          <a:xfrm>
            <a:off x="0" y="6635627"/>
            <a:ext cx="1295467" cy="207595"/>
          </a:xfrm>
          <a:prstGeom prst="rect">
            <a:avLst/>
          </a:prstGeom>
        </p:spPr>
        <p:txBody>
          <a:bodyPr lIns="120000" tIns="0" rIns="0" bIns="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067" baseline="0" dirty="0">
                <a:solidFill>
                  <a:schemeClr val="bg1"/>
                </a:solidFill>
              </a:rPr>
              <a:t>date</a:t>
            </a:r>
            <a:endParaRPr lang="fr-FR" sz="1067" dirty="0">
              <a:solidFill>
                <a:schemeClr val="bg1"/>
              </a:solidFill>
            </a:endParaRPr>
          </a:p>
        </p:txBody>
      </p:sp>
      <p:sp>
        <p:nvSpPr>
          <p:cNvPr id="12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4300" y="2568000"/>
            <a:ext cx="6336000" cy="3217333"/>
          </a:xfrm>
          <a:prstGeom prst="rect">
            <a:avLst/>
          </a:prstGeom>
        </p:spPr>
        <p:txBody>
          <a:bodyPr/>
          <a:lstStyle>
            <a:lvl1pPr algn="l">
              <a:lnSpc>
                <a:spcPct val="105000"/>
              </a:lnSpc>
              <a:spcAft>
                <a:spcPts val="3467"/>
              </a:spcAft>
              <a:defRPr sz="3067" b="1" i="0">
                <a:solidFill>
                  <a:schemeClr val="bg1"/>
                </a:solidFill>
                <a:latin typeface="Verdana Pro Cond" pitchFamily="34" charset="0"/>
              </a:defRPr>
            </a:lvl1pPr>
            <a:lvl2pPr>
              <a:lnSpc>
                <a:spcPct val="130000"/>
              </a:lnSpc>
              <a:defRPr sz="1467" b="0" i="1">
                <a:solidFill>
                  <a:schemeClr val="bg1"/>
                </a:solidFill>
                <a:latin typeface="Verdana Pro Cond" pitchFamily="34" charset="0"/>
              </a:defRPr>
            </a:lvl2pPr>
          </a:lstStyle>
          <a:p>
            <a:pPr lvl="0"/>
            <a:r>
              <a:rPr lang="fr-FR" dirty="0"/>
              <a:t>Sous-titre</a:t>
            </a:r>
          </a:p>
          <a:p>
            <a:pPr lvl="1"/>
            <a:r>
              <a:rPr lang="fr-FR" dirty="0"/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xmlns="" val="25047746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 noir - sans ci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0704512" y="0"/>
            <a:ext cx="1487488" cy="7407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10800523" y="164637"/>
            <a:ext cx="576064" cy="576064"/>
          </a:xfrm>
          <a:prstGeom prst="rect">
            <a:avLst/>
          </a:prstGeom>
        </p:spPr>
      </p:pic>
      <p:pic>
        <p:nvPicPr>
          <p:cNvPr id="7" name="Picture 2" descr="C:\Users\Haessler\ownCloud\confs\logos\CNRS\LOGO_CNRS_2019_RVB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72599" y="226085"/>
            <a:ext cx="480052" cy="480052"/>
          </a:xfrm>
          <a:prstGeom prst="rect">
            <a:avLst/>
          </a:prstGeom>
          <a:noFill/>
        </p:spPr>
      </p:pic>
      <p:sp>
        <p:nvSpPr>
          <p:cNvPr id="10" name="Espace réservé du texte 31">
            <a:extLst>
              <a:ext uri="{FF2B5EF4-FFF2-40B4-BE49-F238E27FC236}">
                <a16:creationId xmlns:a16="http://schemas.microsoft.com/office/drawing/2014/main" xmlns="" id="{7CBA8BF1-186B-46D8-9F40-18323DA807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426" y="255395"/>
            <a:ext cx="9793087" cy="485307"/>
          </a:xfrm>
          <a:prstGeom prst="rect">
            <a:avLst/>
          </a:prstGeom>
          <a:noFill/>
        </p:spPr>
        <p:txBody>
          <a:bodyPr lIns="0" tIns="0" rIns="0" bIns="0"/>
          <a:lstStyle>
            <a:lvl1pPr algn="l">
              <a:lnSpc>
                <a:spcPct val="114000"/>
              </a:lnSpc>
              <a:defRPr sz="2400" b="1" i="0">
                <a:solidFill>
                  <a:schemeClr val="accent1"/>
                </a:solidFill>
                <a:latin typeface="Verdana Pro Cond" pitchFamily="34" charset="0"/>
              </a:defRPr>
            </a:lvl1pPr>
          </a:lstStyle>
          <a:p>
            <a:pPr lvl="0"/>
            <a:r>
              <a:rPr lang="fr-FR" dirty="0" err="1"/>
              <a:t>Slide</a:t>
            </a:r>
            <a:r>
              <a:rPr lang="fr-FR" dirty="0"/>
              <a:t> </a:t>
            </a:r>
            <a:r>
              <a:rPr lang="fr-FR" dirty="0" err="1"/>
              <a:t>title</a:t>
            </a:r>
            <a:r>
              <a:rPr lang="fr-FR" dirty="0"/>
              <a:t>, </a:t>
            </a:r>
            <a:r>
              <a:rPr lang="fr-FR" dirty="0" err="1"/>
              <a:t>try</a:t>
            </a:r>
            <a:r>
              <a:rPr lang="fr-FR" dirty="0"/>
              <a:t> to </a:t>
            </a:r>
            <a:r>
              <a:rPr lang="fr-FR" dirty="0" err="1"/>
              <a:t>keep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on one line</a:t>
            </a:r>
          </a:p>
        </p:txBody>
      </p:sp>
    </p:spTree>
    <p:extLst>
      <p:ext uri="{BB962C8B-B14F-4D97-AF65-F5344CB8AC3E}">
        <p14:creationId xmlns:p14="http://schemas.microsoft.com/office/powerpoint/2010/main" xmlns="" val="34946021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 noir - cible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C3280E9-21B2-44F4-B7EE-8D348269A4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lum bright="-40000" contrast="-4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36252" t="335" r="-83"/>
          <a:stretch/>
        </p:blipFill>
        <p:spPr bwMode="gray">
          <a:xfrm>
            <a:off x="4367808" y="-20267"/>
            <a:ext cx="7840747" cy="6885384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0704512" y="0"/>
            <a:ext cx="1487488" cy="7407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9" name="Picture 2" descr="C:\Users\Haessler\ownCloud\confs\logos\CNRS\LOGO_CNRS_2019_RVB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72599" y="226085"/>
            <a:ext cx="480052" cy="480052"/>
          </a:xfrm>
          <a:prstGeom prst="rect">
            <a:avLst/>
          </a:prstGeom>
          <a:noFill/>
        </p:spPr>
      </p:pic>
      <p:pic>
        <p:nvPicPr>
          <p:cNvPr id="19" name="Image 18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gray">
          <a:xfrm>
            <a:off x="10800523" y="164637"/>
            <a:ext cx="576064" cy="576064"/>
          </a:xfrm>
          <a:prstGeom prst="rect">
            <a:avLst/>
          </a:prstGeom>
        </p:spPr>
      </p:pic>
      <p:sp>
        <p:nvSpPr>
          <p:cNvPr id="10" name="Espace réservé du texte 31">
            <a:extLst>
              <a:ext uri="{FF2B5EF4-FFF2-40B4-BE49-F238E27FC236}">
                <a16:creationId xmlns:a16="http://schemas.microsoft.com/office/drawing/2014/main" xmlns="" id="{7CBA8BF1-186B-46D8-9F40-18323DA807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426" y="255395"/>
            <a:ext cx="9793087" cy="485307"/>
          </a:xfrm>
          <a:prstGeom prst="rect">
            <a:avLst/>
          </a:prstGeom>
          <a:noFill/>
        </p:spPr>
        <p:txBody>
          <a:bodyPr lIns="0" tIns="0" rIns="0" bIns="0"/>
          <a:lstStyle>
            <a:lvl1pPr algn="l">
              <a:lnSpc>
                <a:spcPct val="114000"/>
              </a:lnSpc>
              <a:defRPr sz="2400" b="1" i="0">
                <a:solidFill>
                  <a:schemeClr val="accent1"/>
                </a:solidFill>
                <a:latin typeface="Verdana Pro Cond" pitchFamily="34" charset="0"/>
              </a:defRPr>
            </a:lvl1pPr>
          </a:lstStyle>
          <a:p>
            <a:pPr lvl="0"/>
            <a:r>
              <a:rPr lang="fr-FR" dirty="0" err="1"/>
              <a:t>Slide</a:t>
            </a:r>
            <a:r>
              <a:rPr lang="fr-FR" dirty="0"/>
              <a:t> </a:t>
            </a:r>
            <a:r>
              <a:rPr lang="fr-FR" dirty="0" err="1"/>
              <a:t>title</a:t>
            </a:r>
            <a:r>
              <a:rPr lang="fr-FR" dirty="0"/>
              <a:t>, </a:t>
            </a:r>
            <a:r>
              <a:rPr lang="fr-FR" dirty="0" err="1"/>
              <a:t>try</a:t>
            </a:r>
            <a:r>
              <a:rPr lang="fr-FR" dirty="0"/>
              <a:t> to </a:t>
            </a:r>
            <a:r>
              <a:rPr lang="fr-FR" dirty="0" err="1"/>
              <a:t>keep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on one line</a:t>
            </a:r>
          </a:p>
        </p:txBody>
      </p:sp>
    </p:spTree>
    <p:extLst>
      <p:ext uri="{BB962C8B-B14F-4D97-AF65-F5344CB8AC3E}">
        <p14:creationId xmlns:p14="http://schemas.microsoft.com/office/powerpoint/2010/main" xmlns="" val="37819686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 noir - cible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78914938-9160-4974-A108-22284738F2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lum bright="-40000" contrast="-4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35962" t="335" r="-83"/>
          <a:stretch/>
        </p:blipFill>
        <p:spPr bwMode="gray">
          <a:xfrm rot="10800000">
            <a:off x="-1346" y="-27384"/>
            <a:ext cx="7876340" cy="688538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0704512" y="0"/>
            <a:ext cx="1487488" cy="7407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gray">
          <a:xfrm>
            <a:off x="10800523" y="164637"/>
            <a:ext cx="576064" cy="576064"/>
          </a:xfrm>
          <a:prstGeom prst="rect">
            <a:avLst/>
          </a:prstGeom>
        </p:spPr>
      </p:pic>
      <p:pic>
        <p:nvPicPr>
          <p:cNvPr id="8" name="Picture 2" descr="C:\Users\Haessler\ownCloud\confs\logos\CNRS\LOGO_CNRS_2019_RVB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72599" y="226085"/>
            <a:ext cx="480052" cy="480052"/>
          </a:xfrm>
          <a:prstGeom prst="rect">
            <a:avLst/>
          </a:prstGeom>
          <a:noFill/>
        </p:spPr>
      </p:pic>
      <p:sp>
        <p:nvSpPr>
          <p:cNvPr id="10" name="Espace réservé du texte 31">
            <a:extLst>
              <a:ext uri="{FF2B5EF4-FFF2-40B4-BE49-F238E27FC236}">
                <a16:creationId xmlns:a16="http://schemas.microsoft.com/office/drawing/2014/main" xmlns="" id="{7CBA8BF1-186B-46D8-9F40-18323DA807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426" y="255395"/>
            <a:ext cx="9793087" cy="485307"/>
          </a:xfrm>
          <a:prstGeom prst="rect">
            <a:avLst/>
          </a:prstGeom>
          <a:noFill/>
        </p:spPr>
        <p:txBody>
          <a:bodyPr lIns="0" tIns="0" rIns="0" bIns="0"/>
          <a:lstStyle>
            <a:lvl1pPr algn="l">
              <a:lnSpc>
                <a:spcPct val="114000"/>
              </a:lnSpc>
              <a:defRPr sz="2400" b="1" i="0">
                <a:solidFill>
                  <a:schemeClr val="accent1"/>
                </a:solidFill>
                <a:latin typeface="Verdana Pro Cond" pitchFamily="34" charset="0"/>
              </a:defRPr>
            </a:lvl1pPr>
          </a:lstStyle>
          <a:p>
            <a:pPr lvl="0"/>
            <a:r>
              <a:rPr lang="fr-FR" dirty="0" err="1"/>
              <a:t>Slide</a:t>
            </a:r>
            <a:r>
              <a:rPr lang="fr-FR" dirty="0"/>
              <a:t> </a:t>
            </a:r>
            <a:r>
              <a:rPr lang="fr-FR" dirty="0" err="1"/>
              <a:t>title</a:t>
            </a:r>
            <a:r>
              <a:rPr lang="fr-FR" dirty="0"/>
              <a:t>, </a:t>
            </a:r>
            <a:r>
              <a:rPr lang="fr-FR" dirty="0" err="1"/>
              <a:t>try</a:t>
            </a:r>
            <a:r>
              <a:rPr lang="fr-FR" dirty="0"/>
              <a:t> to </a:t>
            </a:r>
            <a:r>
              <a:rPr lang="fr-FR" dirty="0" err="1"/>
              <a:t>keep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on one line</a:t>
            </a:r>
          </a:p>
        </p:txBody>
      </p:sp>
    </p:spTree>
    <p:extLst>
      <p:ext uri="{BB962C8B-B14F-4D97-AF65-F5344CB8AC3E}">
        <p14:creationId xmlns:p14="http://schemas.microsoft.com/office/powerpoint/2010/main" xmlns="" val="17810522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nd noir - sans cible - sans 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31">
            <a:extLst>
              <a:ext uri="{FF2B5EF4-FFF2-40B4-BE49-F238E27FC236}">
                <a16:creationId xmlns:a16="http://schemas.microsoft.com/office/drawing/2014/main" xmlns="" id="{7CBA8BF1-186B-46D8-9F40-18323DA807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426" y="255395"/>
            <a:ext cx="11137236" cy="485307"/>
          </a:xfrm>
          <a:prstGeom prst="rect">
            <a:avLst/>
          </a:prstGeom>
          <a:noFill/>
        </p:spPr>
        <p:txBody>
          <a:bodyPr lIns="0" tIns="0" rIns="0" bIns="0"/>
          <a:lstStyle>
            <a:lvl1pPr algn="l">
              <a:lnSpc>
                <a:spcPct val="114000"/>
              </a:lnSpc>
              <a:defRPr sz="2400" b="1" i="0">
                <a:solidFill>
                  <a:schemeClr val="accent1"/>
                </a:solidFill>
                <a:latin typeface="Verdana Pro Cond" pitchFamily="34" charset="0"/>
              </a:defRPr>
            </a:lvl1pPr>
          </a:lstStyle>
          <a:p>
            <a:pPr lvl="0"/>
            <a:r>
              <a:rPr lang="fr-FR" dirty="0" err="1"/>
              <a:t>Slide</a:t>
            </a:r>
            <a:r>
              <a:rPr lang="fr-FR" dirty="0"/>
              <a:t> </a:t>
            </a:r>
            <a:r>
              <a:rPr lang="fr-FR" dirty="0" err="1"/>
              <a:t>title</a:t>
            </a:r>
            <a:r>
              <a:rPr lang="fr-FR" dirty="0"/>
              <a:t>, </a:t>
            </a:r>
            <a:r>
              <a:rPr lang="fr-FR" dirty="0" err="1"/>
              <a:t>try</a:t>
            </a:r>
            <a:r>
              <a:rPr lang="fr-FR" dirty="0"/>
              <a:t> to </a:t>
            </a:r>
            <a:r>
              <a:rPr lang="fr-FR" dirty="0" err="1"/>
              <a:t>keep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on one line</a:t>
            </a:r>
          </a:p>
        </p:txBody>
      </p:sp>
    </p:spTree>
    <p:extLst>
      <p:ext uri="{BB962C8B-B14F-4D97-AF65-F5344CB8AC3E}">
        <p14:creationId xmlns:p14="http://schemas.microsoft.com/office/powerpoint/2010/main" xmlns="" val="11555193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nd noir - cible droite - sans 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C3280E9-21B2-44F4-B7EE-8D348269A4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lum bright="-40000" contrast="-4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36252" t="335" r="-83"/>
          <a:stretch/>
        </p:blipFill>
        <p:spPr bwMode="gray">
          <a:xfrm>
            <a:off x="4367808" y="-20267"/>
            <a:ext cx="7840747" cy="6885384"/>
          </a:xfrm>
          <a:prstGeom prst="rect">
            <a:avLst/>
          </a:prstGeom>
        </p:spPr>
      </p:pic>
      <p:sp>
        <p:nvSpPr>
          <p:cNvPr id="5" name="Espace réservé du texte 31">
            <a:extLst>
              <a:ext uri="{FF2B5EF4-FFF2-40B4-BE49-F238E27FC236}">
                <a16:creationId xmlns:a16="http://schemas.microsoft.com/office/drawing/2014/main" xmlns="" id="{7CBA8BF1-186B-46D8-9F40-18323DA807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426" y="255395"/>
            <a:ext cx="11137236" cy="485307"/>
          </a:xfrm>
          <a:prstGeom prst="rect">
            <a:avLst/>
          </a:prstGeom>
          <a:noFill/>
        </p:spPr>
        <p:txBody>
          <a:bodyPr lIns="0" tIns="0" rIns="0" bIns="0"/>
          <a:lstStyle>
            <a:lvl1pPr algn="l">
              <a:lnSpc>
                <a:spcPct val="114000"/>
              </a:lnSpc>
              <a:defRPr sz="2400" b="1" i="0">
                <a:solidFill>
                  <a:schemeClr val="accent1"/>
                </a:solidFill>
                <a:latin typeface="Verdana Pro Cond" pitchFamily="34" charset="0"/>
              </a:defRPr>
            </a:lvl1pPr>
          </a:lstStyle>
          <a:p>
            <a:pPr lvl="0"/>
            <a:r>
              <a:rPr lang="fr-FR" dirty="0" err="1"/>
              <a:t>Slide</a:t>
            </a:r>
            <a:r>
              <a:rPr lang="fr-FR" dirty="0"/>
              <a:t> </a:t>
            </a:r>
            <a:r>
              <a:rPr lang="fr-FR" dirty="0" err="1"/>
              <a:t>title</a:t>
            </a:r>
            <a:r>
              <a:rPr lang="fr-FR" dirty="0"/>
              <a:t>, </a:t>
            </a:r>
            <a:r>
              <a:rPr lang="fr-FR" dirty="0" err="1"/>
              <a:t>try</a:t>
            </a:r>
            <a:r>
              <a:rPr lang="fr-FR" dirty="0"/>
              <a:t> to </a:t>
            </a:r>
            <a:r>
              <a:rPr lang="fr-FR" dirty="0" err="1"/>
              <a:t>keep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on one line</a:t>
            </a:r>
          </a:p>
        </p:txBody>
      </p:sp>
    </p:spTree>
    <p:extLst>
      <p:ext uri="{BB962C8B-B14F-4D97-AF65-F5344CB8AC3E}">
        <p14:creationId xmlns:p14="http://schemas.microsoft.com/office/powerpoint/2010/main" xmlns="" val="33238692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nd noir - cible gauche - sans 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78914938-9160-4974-A108-22284738F2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lum bright="-40000" contrast="-4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35962" t="335" r="-83"/>
          <a:stretch/>
        </p:blipFill>
        <p:spPr bwMode="gray">
          <a:xfrm rot="10800000">
            <a:off x="-1346" y="-27384"/>
            <a:ext cx="7876340" cy="6885384"/>
          </a:xfrm>
          <a:prstGeom prst="rect">
            <a:avLst/>
          </a:prstGeom>
        </p:spPr>
      </p:pic>
      <p:sp>
        <p:nvSpPr>
          <p:cNvPr id="5" name="Espace réservé du texte 31">
            <a:extLst>
              <a:ext uri="{FF2B5EF4-FFF2-40B4-BE49-F238E27FC236}">
                <a16:creationId xmlns:a16="http://schemas.microsoft.com/office/drawing/2014/main" xmlns="" id="{7CBA8BF1-186B-46D8-9F40-18323DA807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426" y="255395"/>
            <a:ext cx="11137236" cy="485307"/>
          </a:xfrm>
          <a:prstGeom prst="rect">
            <a:avLst/>
          </a:prstGeom>
          <a:noFill/>
        </p:spPr>
        <p:txBody>
          <a:bodyPr lIns="0" tIns="0" rIns="0" bIns="0"/>
          <a:lstStyle>
            <a:lvl1pPr algn="l">
              <a:lnSpc>
                <a:spcPct val="114000"/>
              </a:lnSpc>
              <a:defRPr sz="2400" b="1" i="0">
                <a:solidFill>
                  <a:schemeClr val="accent1"/>
                </a:solidFill>
                <a:latin typeface="Verdana Pro Cond" pitchFamily="34" charset="0"/>
              </a:defRPr>
            </a:lvl1pPr>
          </a:lstStyle>
          <a:p>
            <a:pPr lvl="0"/>
            <a:r>
              <a:rPr lang="fr-FR" dirty="0" err="1"/>
              <a:t>Slide</a:t>
            </a:r>
            <a:r>
              <a:rPr lang="fr-FR" dirty="0"/>
              <a:t> </a:t>
            </a:r>
            <a:r>
              <a:rPr lang="fr-FR" dirty="0" err="1"/>
              <a:t>title</a:t>
            </a:r>
            <a:r>
              <a:rPr lang="fr-FR" dirty="0"/>
              <a:t>, </a:t>
            </a:r>
            <a:r>
              <a:rPr lang="fr-FR" dirty="0" err="1"/>
              <a:t>try</a:t>
            </a:r>
            <a:r>
              <a:rPr lang="fr-FR" dirty="0"/>
              <a:t> to </a:t>
            </a:r>
            <a:r>
              <a:rPr lang="fr-FR" dirty="0" err="1"/>
              <a:t>keep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on one line</a:t>
            </a:r>
          </a:p>
        </p:txBody>
      </p:sp>
    </p:spTree>
    <p:extLst>
      <p:ext uri="{BB962C8B-B14F-4D97-AF65-F5344CB8AC3E}">
        <p14:creationId xmlns:p14="http://schemas.microsoft.com/office/powerpoint/2010/main" xmlns="" val="2803572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nd blanc - intertitre flashy orange">
    <p:bg>
      <p:bgPr>
        <a:gradFill>
          <a:gsLst>
            <a:gs pos="0">
              <a:schemeClr val="accent6"/>
            </a:gs>
            <a:gs pos="30000">
              <a:schemeClr val="accent5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240000" cy="240000"/>
          </a:xfrm>
          <a:prstGeom prst="rect">
            <a:avLst/>
          </a:prstGeom>
          <a:ln>
            <a:solidFill>
              <a:schemeClr val="accent1">
                <a:shade val="50000"/>
                <a:alpha val="0"/>
              </a:schemeClr>
            </a:solidFill>
          </a:ln>
        </p:spPr>
        <p:txBody>
          <a:bodyPr/>
          <a:lstStyle>
            <a:lvl1pPr>
              <a:defRPr sz="133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7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4300" y="2568000"/>
            <a:ext cx="6336000" cy="3217333"/>
          </a:xfrm>
          <a:prstGeom prst="rect">
            <a:avLst/>
          </a:prstGeom>
        </p:spPr>
        <p:txBody>
          <a:bodyPr/>
          <a:lstStyle>
            <a:lvl1pPr algn="l">
              <a:lnSpc>
                <a:spcPct val="105000"/>
              </a:lnSpc>
              <a:spcAft>
                <a:spcPts val="3467"/>
              </a:spcAft>
              <a:defRPr sz="3067" b="1" i="0">
                <a:solidFill>
                  <a:schemeClr val="bg1"/>
                </a:solidFill>
              </a:defRPr>
            </a:lvl1pPr>
            <a:lvl2pPr>
              <a:lnSpc>
                <a:spcPct val="130000"/>
              </a:lnSpc>
              <a:defRPr sz="1467" b="0" i="1">
                <a:solidFill>
                  <a:schemeClr val="bg1"/>
                </a:solidFill>
              </a:defRPr>
            </a:lvl2pPr>
          </a:lstStyle>
          <a:p>
            <a:pPr lvl="0"/>
            <a:r>
              <a:rPr lang="fr-FR" dirty="0"/>
              <a:t>Sous-titre</a:t>
            </a:r>
          </a:p>
          <a:p>
            <a:pPr lvl="1"/>
            <a:r>
              <a:rPr lang="fr-FR" dirty="0"/>
              <a:t>Texte</a:t>
            </a:r>
          </a:p>
        </p:txBody>
      </p:sp>
      <p:sp>
        <p:nvSpPr>
          <p:cNvPr id="9" name="Rectangle 8"/>
          <p:cNvSpPr/>
          <p:nvPr userDrawn="1"/>
        </p:nvSpPr>
        <p:spPr bwMode="gray">
          <a:xfrm>
            <a:off x="0" y="-1200"/>
            <a:ext cx="12192000" cy="6502541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30000">
                <a:schemeClr val="accent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r-FR" sz="240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35821"/>
          <a:stretch>
            <a:fillRect/>
          </a:stretch>
        </p:blipFill>
        <p:spPr bwMode="gray">
          <a:xfrm>
            <a:off x="4369616" y="0"/>
            <a:ext cx="7822385" cy="6858000"/>
          </a:xfrm>
          <a:prstGeom prst="rect">
            <a:avLst/>
          </a:prstGeom>
          <a:noFill/>
        </p:spPr>
      </p:pic>
      <p:sp>
        <p:nvSpPr>
          <p:cNvPr id="12" name="Espace réservé du numéro de diapositive 3">
            <a:extLst>
              <a:ext uri="{FF2B5EF4-FFF2-40B4-BE49-F238E27FC236}">
                <a16:creationId xmlns:a16="http://schemas.microsoft.com/office/drawing/2014/main" xmlns="" id="{5E290F0C-5DF2-4002-866C-35F201F38248}"/>
              </a:ext>
            </a:extLst>
          </p:cNvPr>
          <p:cNvSpPr txBox="1">
            <a:spLocks/>
          </p:cNvSpPr>
          <p:nvPr userDrawn="1"/>
        </p:nvSpPr>
        <p:spPr>
          <a:xfrm>
            <a:off x="10896000" y="6650405"/>
            <a:ext cx="1296000" cy="207595"/>
          </a:xfrm>
          <a:prstGeom prst="rect">
            <a:avLst/>
          </a:prstGeom>
        </p:spPr>
        <p:txBody>
          <a:bodyPr lIns="0" tIns="0" rIns="120000" bIns="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33122C9-A0B9-462F-8757-0847AD287B63}" type="slidenum">
              <a:rPr lang="fr-FR" sz="1067" smtClean="0">
                <a:solidFill>
                  <a:schemeClr val="bg1"/>
                </a:solidFill>
              </a:rPr>
              <a:pPr algn="r"/>
              <a:t>‹N°›</a:t>
            </a:fld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3" name="Espace réservé du numéro de diapositive 3">
            <a:extLst>
              <a:ext uri="{FF2B5EF4-FFF2-40B4-BE49-F238E27FC236}">
                <a16:creationId xmlns:a16="http://schemas.microsoft.com/office/drawing/2014/main" xmlns="" id="{5E290F0C-5DF2-4002-866C-35F201F38248}"/>
              </a:ext>
            </a:extLst>
          </p:cNvPr>
          <p:cNvSpPr txBox="1">
            <a:spLocks/>
          </p:cNvSpPr>
          <p:nvPr userDrawn="1"/>
        </p:nvSpPr>
        <p:spPr>
          <a:xfrm>
            <a:off x="1391478" y="6597352"/>
            <a:ext cx="9409045" cy="260648"/>
          </a:xfrm>
          <a:prstGeom prst="rect">
            <a:avLst/>
          </a:prstGeom>
        </p:spPr>
        <p:txBody>
          <a:bodyPr lIns="0" rIns="12000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67" dirty="0" err="1">
                <a:solidFill>
                  <a:schemeClr val="bg1"/>
                </a:solidFill>
              </a:rPr>
              <a:t>You</a:t>
            </a:r>
            <a:r>
              <a:rPr lang="fr-FR" sz="1067" baseline="0" dirty="0" err="1">
                <a:solidFill>
                  <a:schemeClr val="bg1"/>
                </a:solidFill>
              </a:rPr>
              <a:t>r</a:t>
            </a:r>
            <a:r>
              <a:rPr lang="fr-FR" sz="1067" baseline="0" dirty="0">
                <a:solidFill>
                  <a:schemeClr val="bg1"/>
                </a:solidFill>
              </a:rPr>
              <a:t> </a:t>
            </a:r>
            <a:r>
              <a:rPr lang="fr-FR" sz="1067" baseline="0" dirty="0" err="1">
                <a:solidFill>
                  <a:schemeClr val="bg1"/>
                </a:solidFill>
              </a:rPr>
              <a:t>name</a:t>
            </a:r>
            <a:r>
              <a:rPr lang="fr-FR" sz="1067" baseline="0" dirty="0">
                <a:solidFill>
                  <a:schemeClr val="bg1"/>
                </a:solidFill>
              </a:rPr>
              <a:t> – </a:t>
            </a:r>
            <a:r>
              <a:rPr lang="fr-FR" sz="1067" baseline="0" dirty="0" err="1">
                <a:solidFill>
                  <a:schemeClr val="bg1"/>
                </a:solidFill>
              </a:rPr>
              <a:t>conference</a:t>
            </a:r>
            <a:endParaRPr lang="fr-FR" sz="1067" dirty="0">
              <a:solidFill>
                <a:schemeClr val="bg1"/>
              </a:solidFill>
            </a:endParaRPr>
          </a:p>
        </p:txBody>
      </p:sp>
      <p:sp>
        <p:nvSpPr>
          <p:cNvPr id="14" name="Espace réservé du numéro de diapositive 3">
            <a:extLst>
              <a:ext uri="{FF2B5EF4-FFF2-40B4-BE49-F238E27FC236}">
                <a16:creationId xmlns:a16="http://schemas.microsoft.com/office/drawing/2014/main" xmlns="" id="{5E290F0C-5DF2-4002-866C-35F201F38248}"/>
              </a:ext>
            </a:extLst>
          </p:cNvPr>
          <p:cNvSpPr txBox="1">
            <a:spLocks/>
          </p:cNvSpPr>
          <p:nvPr userDrawn="1"/>
        </p:nvSpPr>
        <p:spPr>
          <a:xfrm>
            <a:off x="0" y="6635627"/>
            <a:ext cx="1295467" cy="207595"/>
          </a:xfrm>
          <a:prstGeom prst="rect">
            <a:avLst/>
          </a:prstGeom>
        </p:spPr>
        <p:txBody>
          <a:bodyPr lIns="120000" tIns="0" rIns="0" bIns="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067" baseline="0" dirty="0">
                <a:solidFill>
                  <a:schemeClr val="bg1"/>
                </a:solidFill>
              </a:rPr>
              <a:t>date</a:t>
            </a:r>
            <a:endParaRPr lang="fr-FR" sz="1067" dirty="0">
              <a:solidFill>
                <a:schemeClr val="bg1"/>
              </a:solidFill>
            </a:endParaRPr>
          </a:p>
        </p:txBody>
      </p:sp>
      <p:sp>
        <p:nvSpPr>
          <p:cNvPr id="10" name="Espace réservé du texte 8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827500" y="2771200"/>
            <a:ext cx="6336000" cy="3217333"/>
          </a:xfrm>
          <a:prstGeom prst="rect">
            <a:avLst/>
          </a:prstGeom>
        </p:spPr>
        <p:txBody>
          <a:bodyPr/>
          <a:lstStyle>
            <a:lvl1pPr algn="l">
              <a:lnSpc>
                <a:spcPct val="105000"/>
              </a:lnSpc>
              <a:spcAft>
                <a:spcPts val="3467"/>
              </a:spcAft>
              <a:defRPr sz="3067" b="1" i="0">
                <a:solidFill>
                  <a:schemeClr val="bg1"/>
                </a:solidFill>
                <a:latin typeface="Verdana Pro Cond" pitchFamily="34" charset="0"/>
              </a:defRPr>
            </a:lvl1pPr>
            <a:lvl2pPr>
              <a:lnSpc>
                <a:spcPct val="130000"/>
              </a:lnSpc>
              <a:defRPr sz="1467" b="0" i="1">
                <a:solidFill>
                  <a:schemeClr val="bg1"/>
                </a:solidFill>
                <a:latin typeface="Verdana Pro Cond" pitchFamily="34" charset="0"/>
              </a:defRPr>
            </a:lvl2pPr>
          </a:lstStyle>
          <a:p>
            <a:pPr lvl="0"/>
            <a:r>
              <a:rPr lang="fr-FR" dirty="0"/>
              <a:t>Sous-titre</a:t>
            </a:r>
          </a:p>
          <a:p>
            <a:pPr lvl="1"/>
            <a:r>
              <a:rPr lang="fr-FR" dirty="0"/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xmlns="" val="2306870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nd blanc - intertitre flashy blue-vert">
    <p:bg>
      <p:bgPr>
        <a:gradFill>
          <a:gsLst>
            <a:gs pos="0">
              <a:schemeClr val="accent3"/>
            </a:gs>
            <a:gs pos="100000">
              <a:srgbClr val="8DBE29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240000" cy="240000"/>
          </a:xfrm>
          <a:prstGeom prst="rect">
            <a:avLst/>
          </a:prstGeom>
          <a:ln>
            <a:solidFill>
              <a:schemeClr val="accent1">
                <a:shade val="50000"/>
                <a:alpha val="0"/>
              </a:schemeClr>
            </a:solidFill>
          </a:ln>
        </p:spPr>
        <p:txBody>
          <a:bodyPr/>
          <a:lstStyle>
            <a:lvl1pPr>
              <a:defRPr sz="133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11" name="Rectangle 10"/>
          <p:cNvSpPr/>
          <p:nvPr userDrawn="1"/>
        </p:nvSpPr>
        <p:spPr bwMode="gray">
          <a:xfrm>
            <a:off x="0" y="-600"/>
            <a:ext cx="12192000" cy="6501941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r-FR" sz="240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35821"/>
          <a:stretch>
            <a:fillRect/>
          </a:stretch>
        </p:blipFill>
        <p:spPr bwMode="gray">
          <a:xfrm>
            <a:off x="4369616" y="0"/>
            <a:ext cx="7822385" cy="6858000"/>
          </a:xfrm>
          <a:prstGeom prst="rect">
            <a:avLst/>
          </a:prstGeom>
          <a:noFill/>
        </p:spPr>
      </p:pic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xmlns="" id="{5E290F0C-5DF2-4002-866C-35F201F38248}"/>
              </a:ext>
            </a:extLst>
          </p:cNvPr>
          <p:cNvSpPr txBox="1">
            <a:spLocks/>
          </p:cNvSpPr>
          <p:nvPr userDrawn="1"/>
        </p:nvSpPr>
        <p:spPr>
          <a:xfrm>
            <a:off x="10896000" y="6650405"/>
            <a:ext cx="1296000" cy="207595"/>
          </a:xfrm>
          <a:prstGeom prst="rect">
            <a:avLst/>
          </a:prstGeom>
        </p:spPr>
        <p:txBody>
          <a:bodyPr lIns="0" tIns="0" rIns="120000" bIns="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33122C9-A0B9-462F-8757-0847AD287B63}" type="slidenum">
              <a:rPr lang="fr-FR" sz="1067" smtClean="0">
                <a:solidFill>
                  <a:schemeClr val="bg1"/>
                </a:solidFill>
              </a:rPr>
              <a:pPr algn="r"/>
              <a:t>‹N°›</a:t>
            </a:fld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0" name="Espace réservé du numéro de diapositive 3">
            <a:extLst>
              <a:ext uri="{FF2B5EF4-FFF2-40B4-BE49-F238E27FC236}">
                <a16:creationId xmlns:a16="http://schemas.microsoft.com/office/drawing/2014/main" xmlns="" id="{5E290F0C-5DF2-4002-866C-35F201F38248}"/>
              </a:ext>
            </a:extLst>
          </p:cNvPr>
          <p:cNvSpPr txBox="1">
            <a:spLocks/>
          </p:cNvSpPr>
          <p:nvPr userDrawn="1"/>
        </p:nvSpPr>
        <p:spPr>
          <a:xfrm>
            <a:off x="1391478" y="6597352"/>
            <a:ext cx="9409045" cy="260648"/>
          </a:xfrm>
          <a:prstGeom prst="rect">
            <a:avLst/>
          </a:prstGeom>
        </p:spPr>
        <p:txBody>
          <a:bodyPr lIns="0" rIns="12000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67" dirty="0" err="1">
                <a:solidFill>
                  <a:schemeClr val="bg1"/>
                </a:solidFill>
              </a:rPr>
              <a:t>You</a:t>
            </a:r>
            <a:r>
              <a:rPr lang="fr-FR" sz="1067" baseline="0" dirty="0" err="1">
                <a:solidFill>
                  <a:schemeClr val="bg1"/>
                </a:solidFill>
              </a:rPr>
              <a:t>r</a:t>
            </a:r>
            <a:r>
              <a:rPr lang="fr-FR" sz="1067" baseline="0" dirty="0">
                <a:solidFill>
                  <a:schemeClr val="bg1"/>
                </a:solidFill>
              </a:rPr>
              <a:t> </a:t>
            </a:r>
            <a:r>
              <a:rPr lang="fr-FR" sz="1067" baseline="0" dirty="0" err="1">
                <a:solidFill>
                  <a:schemeClr val="bg1"/>
                </a:solidFill>
              </a:rPr>
              <a:t>name</a:t>
            </a:r>
            <a:r>
              <a:rPr lang="fr-FR" sz="1067" baseline="0" dirty="0">
                <a:solidFill>
                  <a:schemeClr val="bg1"/>
                </a:solidFill>
              </a:rPr>
              <a:t> – </a:t>
            </a:r>
            <a:r>
              <a:rPr lang="fr-FR" sz="1067" baseline="0" dirty="0" err="1">
                <a:solidFill>
                  <a:schemeClr val="bg1"/>
                </a:solidFill>
              </a:rPr>
              <a:t>conference</a:t>
            </a:r>
            <a:endParaRPr lang="fr-FR" sz="1067" dirty="0">
              <a:solidFill>
                <a:schemeClr val="bg1"/>
              </a:solidFill>
            </a:endParaRPr>
          </a:p>
        </p:txBody>
      </p:sp>
      <p:sp>
        <p:nvSpPr>
          <p:cNvPr id="12" name="Espace réservé du numéro de diapositive 3">
            <a:extLst>
              <a:ext uri="{FF2B5EF4-FFF2-40B4-BE49-F238E27FC236}">
                <a16:creationId xmlns:a16="http://schemas.microsoft.com/office/drawing/2014/main" xmlns="" id="{5E290F0C-5DF2-4002-866C-35F201F38248}"/>
              </a:ext>
            </a:extLst>
          </p:cNvPr>
          <p:cNvSpPr txBox="1">
            <a:spLocks/>
          </p:cNvSpPr>
          <p:nvPr userDrawn="1"/>
        </p:nvSpPr>
        <p:spPr>
          <a:xfrm>
            <a:off x="0" y="6635627"/>
            <a:ext cx="1295467" cy="207595"/>
          </a:xfrm>
          <a:prstGeom prst="rect">
            <a:avLst/>
          </a:prstGeom>
        </p:spPr>
        <p:txBody>
          <a:bodyPr lIns="120000" tIns="0" rIns="0" bIns="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067" baseline="0" dirty="0">
                <a:solidFill>
                  <a:schemeClr val="bg1"/>
                </a:solidFill>
              </a:rPr>
              <a:t>date</a:t>
            </a:r>
            <a:endParaRPr lang="fr-FR" sz="1067" dirty="0">
              <a:solidFill>
                <a:schemeClr val="bg1"/>
              </a:solidFill>
            </a:endParaRPr>
          </a:p>
        </p:txBody>
      </p:sp>
      <p:sp>
        <p:nvSpPr>
          <p:cNvPr id="15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4300" y="2568000"/>
            <a:ext cx="6336000" cy="3217333"/>
          </a:xfrm>
          <a:prstGeom prst="rect">
            <a:avLst/>
          </a:prstGeom>
        </p:spPr>
        <p:txBody>
          <a:bodyPr/>
          <a:lstStyle>
            <a:lvl1pPr algn="l">
              <a:lnSpc>
                <a:spcPct val="105000"/>
              </a:lnSpc>
              <a:spcAft>
                <a:spcPts val="3467"/>
              </a:spcAft>
              <a:defRPr sz="3067" b="1" i="0">
                <a:solidFill>
                  <a:schemeClr val="bg1"/>
                </a:solidFill>
                <a:latin typeface="Verdana Pro Cond" pitchFamily="34" charset="0"/>
              </a:defRPr>
            </a:lvl1pPr>
            <a:lvl2pPr>
              <a:lnSpc>
                <a:spcPct val="130000"/>
              </a:lnSpc>
              <a:defRPr sz="1467" b="0" i="1">
                <a:solidFill>
                  <a:schemeClr val="bg1"/>
                </a:solidFill>
                <a:latin typeface="Verdana Pro Cond" pitchFamily="34" charset="0"/>
              </a:defRPr>
            </a:lvl2pPr>
          </a:lstStyle>
          <a:p>
            <a:pPr lvl="0"/>
            <a:r>
              <a:rPr lang="fr-FR" dirty="0"/>
              <a:t>Sous-titre</a:t>
            </a:r>
          </a:p>
          <a:p>
            <a:pPr lvl="1"/>
            <a:r>
              <a:rPr lang="fr-FR" dirty="0"/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xmlns="" val="3980487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nd blanc - sans cible - sans 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31">
            <a:extLst>
              <a:ext uri="{FF2B5EF4-FFF2-40B4-BE49-F238E27FC236}">
                <a16:creationId xmlns:a16="http://schemas.microsoft.com/office/drawing/2014/main" xmlns="" id="{7CBA8BF1-186B-46D8-9F40-18323DA807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95467" y="356659"/>
            <a:ext cx="10561173" cy="485307"/>
          </a:xfrm>
          <a:prstGeom prst="rect">
            <a:avLst/>
          </a:prstGeom>
          <a:noFill/>
        </p:spPr>
        <p:txBody>
          <a:bodyPr lIns="0" tIns="0" rIns="0" bIns="0"/>
          <a:lstStyle>
            <a:lvl1pPr algn="l">
              <a:lnSpc>
                <a:spcPct val="114000"/>
              </a:lnSpc>
              <a:defRPr sz="3200" b="1" i="0">
                <a:solidFill>
                  <a:schemeClr val="accent3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r>
              <a:rPr lang="fr-FR" dirty="0" err="1"/>
              <a:t>Slide</a:t>
            </a:r>
            <a:r>
              <a:rPr lang="fr-FR" dirty="0"/>
              <a:t> </a:t>
            </a:r>
            <a:r>
              <a:rPr lang="fr-FR" dirty="0" err="1"/>
              <a:t>title</a:t>
            </a:r>
            <a:r>
              <a:rPr lang="fr-FR" dirty="0"/>
              <a:t>, </a:t>
            </a:r>
            <a:r>
              <a:rPr lang="fr-FR" dirty="0" err="1"/>
              <a:t>try</a:t>
            </a:r>
            <a:r>
              <a:rPr lang="fr-FR" dirty="0"/>
              <a:t> to </a:t>
            </a:r>
            <a:r>
              <a:rPr lang="fr-FR" dirty="0" err="1"/>
              <a:t>keep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on one line</a:t>
            </a:r>
          </a:p>
        </p:txBody>
      </p:sp>
    </p:spTree>
    <p:extLst>
      <p:ext uri="{BB962C8B-B14F-4D97-AF65-F5344CB8AC3E}">
        <p14:creationId xmlns:p14="http://schemas.microsoft.com/office/powerpoint/2010/main" xmlns="" val="708159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nd blanc - cible droite - sans 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C3280E9-21B2-44F4-B7EE-8D348269A4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lum contrast="-4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36252" t="335" r="-83"/>
          <a:stretch/>
        </p:blipFill>
        <p:spPr bwMode="gray">
          <a:xfrm>
            <a:off x="4380320" y="0"/>
            <a:ext cx="7809563" cy="6858000"/>
          </a:xfrm>
          <a:prstGeom prst="rect">
            <a:avLst/>
          </a:prstGeom>
        </p:spPr>
      </p:pic>
      <p:sp>
        <p:nvSpPr>
          <p:cNvPr id="7" name="Espace réservé du texte 31">
            <a:extLst>
              <a:ext uri="{FF2B5EF4-FFF2-40B4-BE49-F238E27FC236}">
                <a16:creationId xmlns:a16="http://schemas.microsoft.com/office/drawing/2014/main" xmlns="" id="{7CBA8BF1-186B-46D8-9F40-18323DA807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0693" y="255395"/>
            <a:ext cx="11136000" cy="485307"/>
          </a:xfrm>
          <a:prstGeom prst="rect">
            <a:avLst/>
          </a:prstGeom>
          <a:noFill/>
        </p:spPr>
        <p:txBody>
          <a:bodyPr lIns="0" tIns="0" rIns="0" bIns="0"/>
          <a:lstStyle>
            <a:lvl1pPr algn="l">
              <a:lnSpc>
                <a:spcPct val="114000"/>
              </a:lnSpc>
              <a:defRPr sz="2400" b="1" i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fr-FR" dirty="0" err="1"/>
              <a:t>Slide</a:t>
            </a:r>
            <a:r>
              <a:rPr lang="fr-FR" dirty="0"/>
              <a:t> </a:t>
            </a:r>
            <a:r>
              <a:rPr lang="fr-FR" dirty="0" err="1"/>
              <a:t>title</a:t>
            </a:r>
            <a:r>
              <a:rPr lang="fr-FR" dirty="0"/>
              <a:t>, </a:t>
            </a:r>
            <a:r>
              <a:rPr lang="fr-FR" dirty="0" err="1"/>
              <a:t>try</a:t>
            </a:r>
            <a:r>
              <a:rPr lang="fr-FR" dirty="0"/>
              <a:t> to </a:t>
            </a:r>
            <a:r>
              <a:rPr lang="fr-FR" dirty="0" err="1"/>
              <a:t>keep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on one line</a:t>
            </a:r>
          </a:p>
        </p:txBody>
      </p:sp>
    </p:spTree>
    <p:extLst>
      <p:ext uri="{BB962C8B-B14F-4D97-AF65-F5344CB8AC3E}">
        <p14:creationId xmlns:p14="http://schemas.microsoft.com/office/powerpoint/2010/main" xmlns="" val="3362044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1B3A1E-065D-4ABC-A9BE-1C265B9524F6}" type="datetime1">
              <a:rPr lang="fr-FR" smtClean="0"/>
              <a:pPr/>
              <a:t>14/04/2025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68CD84E-E50F-49BD-A539-37031A04365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nd blanc - 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 hasCustomPrompt="1"/>
          </p:nvPr>
        </p:nvSpPr>
        <p:spPr bwMode="gray">
          <a:xfrm>
            <a:off x="623392" y="2591331"/>
            <a:ext cx="7056000" cy="1104000"/>
          </a:xfrm>
          <a:prstGeom prst="rect">
            <a:avLst/>
          </a:prstGeom>
        </p:spPr>
        <p:txBody>
          <a:bodyPr anchor="b" anchorCtr="0"/>
          <a:lstStyle>
            <a:lvl1pPr>
              <a:defRPr sz="3200" b="1">
                <a:solidFill>
                  <a:schemeClr val="accent3"/>
                </a:solidFill>
                <a:latin typeface="Verdana Pro Cond" pitchFamily="34" charset="0"/>
              </a:defRPr>
            </a:lvl1pPr>
          </a:lstStyle>
          <a:p>
            <a:r>
              <a:rPr lang="fr-FR" noProof="0" dirty="0"/>
              <a:t>Titre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3391" y="3785521"/>
            <a:ext cx="7056000" cy="1440000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defRPr sz="2133">
                <a:latin typeface="Verdana Pro Cond" pitchFamily="34" charset="0"/>
              </a:defRPr>
            </a:lvl1pPr>
            <a:lvl2pPr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defRPr sz="2133"/>
            </a:lvl2pPr>
          </a:lstStyle>
          <a:p>
            <a:r>
              <a:rPr lang="fr-FR" sz="1867" dirty="0"/>
              <a:t>Author1, Author2,…</a:t>
            </a:r>
          </a:p>
          <a:p>
            <a:pPr>
              <a:spcBef>
                <a:spcPts val="1200"/>
              </a:spcBef>
            </a:pPr>
            <a:r>
              <a:rPr lang="fr-FR" sz="1333" i="0" dirty="0"/>
              <a:t>Laboratoire d’Optique Appliquée, Institut Polytechnique de Paris, CNRS</a:t>
            </a:r>
          </a:p>
          <a:p>
            <a:r>
              <a:rPr lang="fr-FR" sz="1333" i="0" dirty="0"/>
              <a:t>Palaiseau, FRANCE</a:t>
            </a:r>
          </a:p>
        </p:txBody>
      </p:sp>
      <p:pic>
        <p:nvPicPr>
          <p:cNvPr id="27" name="Image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gray">
          <a:xfrm>
            <a:off x="143339" y="548680"/>
            <a:ext cx="2911413" cy="990176"/>
          </a:xfrm>
          <a:prstGeom prst="rect">
            <a:avLst/>
          </a:prstGeom>
        </p:spPr>
      </p:pic>
      <p:pic>
        <p:nvPicPr>
          <p:cNvPr id="28" name="Espace réservé pour une image  23">
            <a:extLst>
              <a:ext uri="{FF2B5EF4-FFF2-40B4-BE49-F238E27FC236}">
                <a16:creationId xmlns:a16="http://schemas.microsoft.com/office/drawing/2014/main" xmlns="" id="{AED7498B-AA76-445E-B388-ED909A87C1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3887601" y="614621"/>
            <a:ext cx="816000" cy="816000"/>
          </a:xfrm>
          <a:prstGeom prst="rect">
            <a:avLst/>
          </a:prstGeom>
        </p:spPr>
      </p:pic>
      <p:pic>
        <p:nvPicPr>
          <p:cNvPr id="23" name="Picture 2" descr="C:\Users\Haessler\ownCloud\confs\logos\CNRS\LOGO_CNRS_2019_RVB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21068" y="647344"/>
            <a:ext cx="750555" cy="750555"/>
          </a:xfrm>
          <a:prstGeom prst="rect">
            <a:avLst/>
          </a:prstGeom>
          <a:noFill/>
        </p:spPr>
      </p:pic>
      <p:cxnSp>
        <p:nvCxnSpPr>
          <p:cNvPr id="24" name="Connecteur droit 23"/>
          <p:cNvCxnSpPr/>
          <p:nvPr userDrawn="1"/>
        </p:nvCxnSpPr>
        <p:spPr bwMode="gray">
          <a:xfrm>
            <a:off x="5015505" y="614621"/>
            <a:ext cx="0" cy="816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4" descr="C:\Users\Haessler\ownCloud\confs\logos\Polytechnique_horizontal-Ecole IP PAris-RVB.png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7649" y="423834"/>
            <a:ext cx="888049" cy="1295141"/>
          </a:xfrm>
          <a:prstGeom prst="rect">
            <a:avLst/>
          </a:prstGeom>
          <a:noFill/>
        </p:spPr>
      </p:pic>
      <p:sp>
        <p:nvSpPr>
          <p:cNvPr id="31" name="ZoneTexte 30"/>
          <p:cNvSpPr txBox="1"/>
          <p:nvPr userDrawn="1"/>
        </p:nvSpPr>
        <p:spPr>
          <a:xfrm>
            <a:off x="1335686" y="6186983"/>
            <a:ext cx="187737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67" b="1" dirty="0">
                <a:ln w="3175">
                  <a:noFill/>
                </a:ln>
                <a:solidFill>
                  <a:schemeClr val="accent2"/>
                </a:solidFill>
                <a:latin typeface="Verdana Pro Cond Semibold" pitchFamily="34" charset="0"/>
                <a:ea typeface="Tahoma" pitchFamily="34" charset="0"/>
                <a:cs typeface="Tahoma" pitchFamily="34" charset="0"/>
              </a:rPr>
              <a:t>loa.ensta-paris.fr</a:t>
            </a:r>
          </a:p>
        </p:txBody>
      </p:sp>
      <p:pic>
        <p:nvPicPr>
          <p:cNvPr id="22" name="Espace réservé pour une image  32">
            <a:extLst>
              <a:ext uri="{FF2B5EF4-FFF2-40B4-BE49-F238E27FC236}">
                <a16:creationId xmlns:a16="http://schemas.microsoft.com/office/drawing/2014/main" xmlns="" id="{AB0C8B3D-28CF-0F41-AE28-2CB41B13B82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gray">
          <a:xfrm>
            <a:off x="4176000" y="3118800"/>
            <a:ext cx="8016000" cy="3739200"/>
          </a:xfrm>
          <a:custGeom>
            <a:avLst/>
            <a:gdLst>
              <a:gd name="connsiteX0" fmla="*/ 4450951 w 6019800"/>
              <a:gd name="connsiteY0" fmla="*/ 0 h 2813050"/>
              <a:gd name="connsiteX1" fmla="*/ 6019800 w 6019800"/>
              <a:gd name="connsiteY1" fmla="*/ 2436703 h 2813050"/>
              <a:gd name="connsiteX2" fmla="*/ 6019800 w 6019800"/>
              <a:gd name="connsiteY2" fmla="*/ 2813050 h 2813050"/>
              <a:gd name="connsiteX3" fmla="*/ 0 w 6019800"/>
              <a:gd name="connsiteY3" fmla="*/ 2813050 h 281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19800" h="2813050">
                <a:moveTo>
                  <a:pt x="4450951" y="0"/>
                </a:moveTo>
                <a:lnTo>
                  <a:pt x="6019800" y="2436703"/>
                </a:lnTo>
                <a:lnTo>
                  <a:pt x="6019800" y="2813050"/>
                </a:lnTo>
                <a:lnTo>
                  <a:pt x="0" y="281305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pic>
      <p:pic>
        <p:nvPicPr>
          <p:cNvPr id="25" name="Espace réservé pour une image  13">
            <a:extLst>
              <a:ext uri="{FF2B5EF4-FFF2-40B4-BE49-F238E27FC236}">
                <a16:creationId xmlns:a16="http://schemas.microsoft.com/office/drawing/2014/main" xmlns="" id="{744B681A-D3A4-3347-88A9-4D484FEAD2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/>
          <a:srcRect/>
          <a:stretch/>
        </p:blipFill>
        <p:spPr bwMode="gray">
          <a:xfrm>
            <a:off x="8064000" y="-1853"/>
            <a:ext cx="4128000" cy="3119948"/>
          </a:xfrm>
          <a:custGeom>
            <a:avLst/>
            <a:gdLst>
              <a:gd name="connsiteX0" fmla="*/ 0 w 3098800"/>
              <a:gd name="connsiteY0" fmla="*/ 0 h 2346325"/>
              <a:gd name="connsiteX1" fmla="*/ 3098800 w 3098800"/>
              <a:gd name="connsiteY1" fmla="*/ 0 h 2346325"/>
              <a:gd name="connsiteX2" fmla="*/ 3098800 w 3098800"/>
              <a:gd name="connsiteY2" fmla="*/ 1353318 h 2346325"/>
              <a:gd name="connsiteX3" fmla="*/ 1531284 w 3098800"/>
              <a:gd name="connsiteY3" fmla="*/ 2346325 h 234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8800" h="2346325">
                <a:moveTo>
                  <a:pt x="0" y="0"/>
                </a:moveTo>
                <a:lnTo>
                  <a:pt x="3098800" y="0"/>
                </a:lnTo>
                <a:lnTo>
                  <a:pt x="3098800" y="1353318"/>
                </a:lnTo>
                <a:lnTo>
                  <a:pt x="1531284" y="23463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pic>
      <p:sp>
        <p:nvSpPr>
          <p:cNvPr id="26" name="Forme libre : forme 7">
            <a:extLst>
              <a:ext uri="{FF2B5EF4-FFF2-40B4-BE49-F238E27FC236}">
                <a16:creationId xmlns:a16="http://schemas.microsoft.com/office/drawing/2014/main" xmlns="" id="{1BA8803D-45D5-4119-BD17-48077F67A22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10102850" y="1800000"/>
            <a:ext cx="2089151" cy="4560000"/>
          </a:xfrm>
          <a:custGeom>
            <a:avLst/>
            <a:gdLst>
              <a:gd name="connsiteX0" fmla="*/ 1566863 w 1566863"/>
              <a:gd name="connsiteY0" fmla="*/ 0 h 3429000"/>
              <a:gd name="connsiteX1" fmla="*/ 1566863 w 1566863"/>
              <a:gd name="connsiteY1" fmla="*/ 3429000 h 3429000"/>
              <a:gd name="connsiteX2" fmla="*/ 0 w 1566863"/>
              <a:gd name="connsiteY2" fmla="*/ 992404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66863" h="3429000">
                <a:moveTo>
                  <a:pt x="1566863" y="0"/>
                </a:moveTo>
                <a:lnTo>
                  <a:pt x="1566863" y="3429000"/>
                </a:lnTo>
                <a:lnTo>
                  <a:pt x="0" y="992404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tIns="1440000" anchor="ctr" anchorCtr="0">
            <a:noAutofit/>
          </a:bodyPr>
          <a:lstStyle>
            <a:lvl1pPr algn="ctr">
              <a:lnSpc>
                <a:spcPct val="100000"/>
              </a:lnSpc>
              <a:defRPr sz="1067" b="1" i="0"/>
            </a:lvl1pPr>
          </a:lstStyle>
          <a:p>
            <a:r>
              <a:rPr lang="fr-FR" noProof="0"/>
              <a:t>Sélectionner l’icône pour insérer une image, puis disposer l’image en arrière plan (Sélectionner l’image avec le bouton droit de la souris / Mettre à l’arrière plan)</a:t>
            </a:r>
          </a:p>
        </p:txBody>
      </p:sp>
      <p:sp>
        <p:nvSpPr>
          <p:cNvPr id="29" name="Espace réservé du texte 33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3840000" y="-1200"/>
            <a:ext cx="8352000" cy="6859200"/>
          </a:xfrm>
          <a:prstGeom prst="rect">
            <a:avLst/>
          </a:prstGeom>
          <a:blipFill>
            <a:blip r:embed="rId8" cstate="print">
              <a:lum bright="-25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33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fr-FR" noProof="0"/>
              <a:t>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90FBE55D-6880-442D-BD51-02336CD28E8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623478" y="5979273"/>
            <a:ext cx="678375" cy="61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8817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nd blanc - 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 hasCustomPrompt="1"/>
          </p:nvPr>
        </p:nvSpPr>
        <p:spPr bwMode="gray">
          <a:xfrm>
            <a:off x="623392" y="2591331"/>
            <a:ext cx="7056000" cy="1104000"/>
          </a:xfrm>
          <a:prstGeom prst="rect">
            <a:avLst/>
          </a:prstGeom>
        </p:spPr>
        <p:txBody>
          <a:bodyPr anchor="b" anchorCtr="0"/>
          <a:lstStyle>
            <a:lvl1pPr>
              <a:defRPr sz="3200" b="1">
                <a:solidFill>
                  <a:schemeClr val="accent3"/>
                </a:solidFill>
                <a:latin typeface="Verdana Pro Cond" pitchFamily="34" charset="0"/>
              </a:defRPr>
            </a:lvl1pPr>
          </a:lstStyle>
          <a:p>
            <a:r>
              <a:rPr lang="fr-FR" noProof="0" dirty="0"/>
              <a:t>Titre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3391" y="3785521"/>
            <a:ext cx="7056000" cy="1440000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133">
                <a:latin typeface="Verdana Pro Cond" pitchFamily="34" charset="0"/>
              </a:defRPr>
            </a:lvl1pPr>
            <a:lvl2pPr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defRPr sz="2133"/>
            </a:lvl2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1867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Author1, Author2,…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13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Laboratoire d’Optique Appliquée, Institut Polytechnique de Paris, CNRS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13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Palaiseau, FRANCE</a:t>
            </a:r>
          </a:p>
        </p:txBody>
      </p:sp>
      <p:pic>
        <p:nvPicPr>
          <p:cNvPr id="27" name="Image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gray">
          <a:xfrm>
            <a:off x="143339" y="548680"/>
            <a:ext cx="2911413" cy="990176"/>
          </a:xfrm>
          <a:prstGeom prst="rect">
            <a:avLst/>
          </a:prstGeom>
        </p:spPr>
      </p:pic>
      <p:pic>
        <p:nvPicPr>
          <p:cNvPr id="28" name="Espace réservé pour une image  23">
            <a:extLst>
              <a:ext uri="{FF2B5EF4-FFF2-40B4-BE49-F238E27FC236}">
                <a16:creationId xmlns:a16="http://schemas.microsoft.com/office/drawing/2014/main" xmlns="" id="{AED7498B-AA76-445E-B388-ED909A87C1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3887601" y="614621"/>
            <a:ext cx="816000" cy="81600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90FBE55D-6880-442D-BD51-02336CD28E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23478" y="5979273"/>
            <a:ext cx="678375" cy="614777"/>
          </a:xfrm>
          <a:prstGeom prst="rect">
            <a:avLst/>
          </a:prstGeom>
        </p:spPr>
      </p:pic>
      <p:pic>
        <p:nvPicPr>
          <p:cNvPr id="23" name="Picture 2" descr="C:\Users\Haessler\ownCloud\confs\logos\CNRS\LOGO_CNRS_2019_RVB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21068" y="647344"/>
            <a:ext cx="750555" cy="750555"/>
          </a:xfrm>
          <a:prstGeom prst="rect">
            <a:avLst/>
          </a:prstGeom>
          <a:noFill/>
        </p:spPr>
      </p:pic>
      <p:cxnSp>
        <p:nvCxnSpPr>
          <p:cNvPr id="24" name="Connecteur droit 23"/>
          <p:cNvCxnSpPr/>
          <p:nvPr userDrawn="1"/>
        </p:nvCxnSpPr>
        <p:spPr bwMode="gray">
          <a:xfrm>
            <a:off x="5015505" y="614621"/>
            <a:ext cx="0" cy="816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4" descr="C:\Users\Haessler\ownCloud\confs\logos\Polytechnique_horizontal-Ecole IP PAris-RVB.png.pn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7649" y="423834"/>
            <a:ext cx="888049" cy="1295141"/>
          </a:xfrm>
          <a:prstGeom prst="rect">
            <a:avLst/>
          </a:prstGeom>
          <a:noFill/>
        </p:spPr>
      </p:pic>
      <p:pic>
        <p:nvPicPr>
          <p:cNvPr id="22" name="Espace réservé pour une image  32">
            <a:extLst>
              <a:ext uri="{FF2B5EF4-FFF2-40B4-BE49-F238E27FC236}">
                <a16:creationId xmlns:a16="http://schemas.microsoft.com/office/drawing/2014/main" xmlns="" id="{AB0C8B3D-28CF-0F41-AE28-2CB41B13B82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gray">
          <a:xfrm>
            <a:off x="4176000" y="3118800"/>
            <a:ext cx="8016000" cy="3739200"/>
          </a:xfrm>
          <a:custGeom>
            <a:avLst/>
            <a:gdLst>
              <a:gd name="connsiteX0" fmla="*/ 4450951 w 6019800"/>
              <a:gd name="connsiteY0" fmla="*/ 0 h 2813050"/>
              <a:gd name="connsiteX1" fmla="*/ 6019800 w 6019800"/>
              <a:gd name="connsiteY1" fmla="*/ 2436703 h 2813050"/>
              <a:gd name="connsiteX2" fmla="*/ 6019800 w 6019800"/>
              <a:gd name="connsiteY2" fmla="*/ 2813050 h 2813050"/>
              <a:gd name="connsiteX3" fmla="*/ 0 w 6019800"/>
              <a:gd name="connsiteY3" fmla="*/ 2813050 h 281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19800" h="2813050">
                <a:moveTo>
                  <a:pt x="4450951" y="0"/>
                </a:moveTo>
                <a:lnTo>
                  <a:pt x="6019800" y="2436703"/>
                </a:lnTo>
                <a:lnTo>
                  <a:pt x="6019800" y="2813050"/>
                </a:lnTo>
                <a:lnTo>
                  <a:pt x="0" y="281305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pic>
      <p:pic>
        <p:nvPicPr>
          <p:cNvPr id="25" name="Espace réservé pour une image  13">
            <a:extLst>
              <a:ext uri="{FF2B5EF4-FFF2-40B4-BE49-F238E27FC236}">
                <a16:creationId xmlns:a16="http://schemas.microsoft.com/office/drawing/2014/main" xmlns="" id="{744B681A-D3A4-3347-88A9-4D484FEAD2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/>
          <a:srcRect/>
          <a:stretch/>
        </p:blipFill>
        <p:spPr bwMode="gray">
          <a:xfrm>
            <a:off x="8064000" y="-1853"/>
            <a:ext cx="4128000" cy="3119948"/>
          </a:xfrm>
          <a:custGeom>
            <a:avLst/>
            <a:gdLst>
              <a:gd name="connsiteX0" fmla="*/ 0 w 3098800"/>
              <a:gd name="connsiteY0" fmla="*/ 0 h 2346325"/>
              <a:gd name="connsiteX1" fmla="*/ 3098800 w 3098800"/>
              <a:gd name="connsiteY1" fmla="*/ 0 h 2346325"/>
              <a:gd name="connsiteX2" fmla="*/ 3098800 w 3098800"/>
              <a:gd name="connsiteY2" fmla="*/ 1353318 h 2346325"/>
              <a:gd name="connsiteX3" fmla="*/ 1531284 w 3098800"/>
              <a:gd name="connsiteY3" fmla="*/ 2346325 h 234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8800" h="2346325">
                <a:moveTo>
                  <a:pt x="0" y="0"/>
                </a:moveTo>
                <a:lnTo>
                  <a:pt x="3098800" y="0"/>
                </a:lnTo>
                <a:lnTo>
                  <a:pt x="3098800" y="1353318"/>
                </a:lnTo>
                <a:lnTo>
                  <a:pt x="1531284" y="23463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pic>
      <p:pic>
        <p:nvPicPr>
          <p:cNvPr id="1026" name="Picture 2" descr="C:\Users\Haessler\ownCloud\confs\title-target.png"/>
          <p:cNvPicPr>
            <a:picLocks noChangeAspect="1" noChangeArrowheads="1"/>
          </p:cNvPicPr>
          <p:nvPr userDrawn="1"/>
        </p:nvPicPr>
        <p:blipFill>
          <a:blip r:embed="rId9" cstate="print">
            <a:lum bright="-25000"/>
          </a:blip>
          <a:srcRect/>
          <a:stretch>
            <a:fillRect/>
          </a:stretch>
        </p:blipFill>
        <p:spPr bwMode="auto">
          <a:xfrm>
            <a:off x="3843828" y="-16933"/>
            <a:ext cx="8362951" cy="6874933"/>
          </a:xfrm>
          <a:prstGeom prst="rect">
            <a:avLst/>
          </a:prstGeom>
          <a:noFill/>
        </p:spPr>
      </p:pic>
      <p:sp>
        <p:nvSpPr>
          <p:cNvPr id="19" name="ZoneTexte 18"/>
          <p:cNvSpPr txBox="1"/>
          <p:nvPr userDrawn="1"/>
        </p:nvSpPr>
        <p:spPr>
          <a:xfrm>
            <a:off x="1335686" y="6186983"/>
            <a:ext cx="187737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67" b="1" dirty="0">
                <a:ln w="3175">
                  <a:noFill/>
                </a:ln>
                <a:solidFill>
                  <a:schemeClr val="accent2"/>
                </a:solidFill>
                <a:latin typeface="Verdana Pro Cond Semibold" pitchFamily="34" charset="0"/>
                <a:ea typeface="Tahoma" pitchFamily="34" charset="0"/>
                <a:cs typeface="Tahoma" pitchFamily="34" charset="0"/>
              </a:rPr>
              <a:t>loa.ensta-paris.fr</a:t>
            </a:r>
          </a:p>
        </p:txBody>
      </p:sp>
      <p:pic>
        <p:nvPicPr>
          <p:cNvPr id="2" name="Picture 2" descr="C:\Users\Haessler\ownCloud\admin_professional\LOA\LOA_logo_fond-clair.png"/>
          <p:cNvPicPr>
            <a:picLocks noChangeAspect="1" noChangeArrowheads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896534" y="2660915"/>
            <a:ext cx="1232249" cy="153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40255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Haessler\ownCloud\admin_professional\LOA\LOA_logo_fond-clair.png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9196" y="164637"/>
            <a:ext cx="616125" cy="768000"/>
          </a:xfrm>
          <a:prstGeom prst="rect">
            <a:avLst/>
          </a:prstGeom>
          <a:noFill/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xmlns="" id="{0ADC5793-CDFA-4F5F-8BB9-326F05DAC697}"/>
              </a:ext>
            </a:extLst>
          </p:cNvPr>
          <p:cNvCxnSpPr>
            <a:cxnSpLocks/>
          </p:cNvCxnSpPr>
          <p:nvPr userDrawn="1"/>
        </p:nvCxnSpPr>
        <p:spPr>
          <a:xfrm>
            <a:off x="364741" y="1028733"/>
            <a:ext cx="11299879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Espace réservé du numéro de diapositive 3">
            <a:extLst>
              <a:ext uri="{FF2B5EF4-FFF2-40B4-BE49-F238E27FC236}">
                <a16:creationId xmlns:a16="http://schemas.microsoft.com/office/drawing/2014/main" xmlns="" id="{5E290F0C-5DF2-4002-866C-35F201F38248}"/>
              </a:ext>
            </a:extLst>
          </p:cNvPr>
          <p:cNvSpPr txBox="1">
            <a:spLocks/>
          </p:cNvSpPr>
          <p:nvPr userDrawn="1"/>
        </p:nvSpPr>
        <p:spPr>
          <a:xfrm>
            <a:off x="10752661" y="6501341"/>
            <a:ext cx="1296000" cy="207595"/>
          </a:xfrm>
          <a:prstGeom prst="rect">
            <a:avLst/>
          </a:prstGeom>
        </p:spPr>
        <p:txBody>
          <a:bodyPr lIns="0" tIns="0" rIns="120000" bIns="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33122C9-A0B9-462F-8757-0847AD287B63}" type="slidenum">
              <a:rPr lang="fr-FR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pPr algn="r"/>
              <a:t>‹N°›</a:t>
            </a:fld>
            <a:endParaRPr lang="fr-FR" sz="1600" b="1" dirty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092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90" r:id="rId7"/>
  </p:sldLayoutIdLst>
  <p:hf hdr="0"/>
  <p:txStyles>
    <p:titleStyle>
      <a:lvl1pPr algn="l" defTabSz="1219170" rtl="0" eaLnBrk="1" latinLnBrk="0" hangingPunct="1">
        <a:lnSpc>
          <a:spcPct val="100000"/>
        </a:lnSpc>
        <a:spcBef>
          <a:spcPct val="0"/>
        </a:spcBef>
        <a:buNone/>
        <a:defRPr sz="3067" b="1" kern="1200" cap="none" baseline="0">
          <a:solidFill>
            <a:srgbClr val="0099CC"/>
          </a:solidFill>
          <a:latin typeface="+mj-lt"/>
          <a:ea typeface="+mj-ea"/>
          <a:cs typeface="+mj-cs"/>
        </a:defRPr>
      </a:lvl1pPr>
    </p:titleStyle>
    <p:bodyStyle>
      <a:lvl1pPr marL="0" indent="0" algn="just" defTabSz="1219170" rtl="0" eaLnBrk="1" latinLnBrk="0" hangingPunct="1">
        <a:lnSpc>
          <a:spcPct val="130000"/>
        </a:lnSpc>
        <a:spcBef>
          <a:spcPts val="0"/>
        </a:spcBef>
        <a:buFont typeface="Arial" pitchFamily="34" charset="0"/>
        <a:buNone/>
        <a:defRPr sz="16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just" defTabSz="121917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itchFamily="34" charset="0"/>
        <a:buNone/>
        <a:defRPr sz="1867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just" defTabSz="1219170" rtl="0" eaLnBrk="1" latinLnBrk="0" hangingPunct="1">
        <a:lnSpc>
          <a:spcPct val="130000"/>
        </a:lnSpc>
        <a:spcBef>
          <a:spcPts val="0"/>
        </a:spcBef>
        <a:buSzPct val="100000"/>
        <a:buFont typeface="Arial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23984" indent="-191995" algn="l" defTabSz="1219170" rtl="0" eaLnBrk="1" latinLnBrk="0" hangingPunct="1">
        <a:lnSpc>
          <a:spcPct val="130000"/>
        </a:lnSpc>
        <a:spcBef>
          <a:spcPts val="0"/>
        </a:spcBef>
        <a:buSzPct val="100000"/>
        <a:buFont typeface="Verdana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15980" indent="-191995" algn="l" defTabSz="1219170" rtl="0" eaLnBrk="1" latinLnBrk="0" hangingPunct="1">
        <a:lnSpc>
          <a:spcPct val="100000"/>
        </a:lnSpc>
        <a:spcBef>
          <a:spcPts val="0"/>
        </a:spcBef>
        <a:buSzPct val="100000"/>
        <a:buFont typeface="Verdana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Haessler\ownCloud\admin_professional\LOA\LOA_logo_fond-clair.png"/>
          <p:cNvPicPr>
            <a:picLocks noChangeAspect="1" noChangeArrowheads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39350" y="109656"/>
            <a:ext cx="616125" cy="768000"/>
          </a:xfrm>
          <a:prstGeom prst="rect">
            <a:avLst/>
          </a:prstGeom>
          <a:noFill/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xmlns="" id="{0ADC5793-CDFA-4F5F-8BB9-326F05DAC697}"/>
              </a:ext>
            </a:extLst>
          </p:cNvPr>
          <p:cNvCxnSpPr>
            <a:cxnSpLocks/>
          </p:cNvCxnSpPr>
          <p:nvPr userDrawn="1"/>
        </p:nvCxnSpPr>
        <p:spPr>
          <a:xfrm>
            <a:off x="911424" y="650552"/>
            <a:ext cx="11137237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Rectangle 8"/>
          <p:cNvSpPr/>
          <p:nvPr userDrawn="1"/>
        </p:nvSpPr>
        <p:spPr>
          <a:xfrm>
            <a:off x="0" y="6597352"/>
            <a:ext cx="12192000" cy="2606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solidFill>
                <a:schemeClr val="tx1"/>
              </a:solidFill>
            </a:endParaRPr>
          </a:p>
        </p:txBody>
      </p:sp>
      <p:sp>
        <p:nvSpPr>
          <p:cNvPr id="12" name="Espace réservé du numéro de diapositive 3">
            <a:extLst>
              <a:ext uri="{FF2B5EF4-FFF2-40B4-BE49-F238E27FC236}">
                <a16:creationId xmlns:a16="http://schemas.microsoft.com/office/drawing/2014/main" xmlns="" id="{5E290F0C-5DF2-4002-866C-35F201F38248}"/>
              </a:ext>
            </a:extLst>
          </p:cNvPr>
          <p:cNvSpPr txBox="1">
            <a:spLocks/>
          </p:cNvSpPr>
          <p:nvPr userDrawn="1"/>
        </p:nvSpPr>
        <p:spPr>
          <a:xfrm>
            <a:off x="10896000" y="6650405"/>
            <a:ext cx="1296000" cy="207595"/>
          </a:xfrm>
          <a:prstGeom prst="rect">
            <a:avLst/>
          </a:prstGeom>
        </p:spPr>
        <p:txBody>
          <a:bodyPr lIns="0" tIns="0" rIns="120000" bIns="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33122C9-A0B9-462F-8757-0847AD287B63}" type="slidenum">
              <a:rPr lang="fr-FR" sz="1067" smtClean="0">
                <a:solidFill>
                  <a:schemeClr val="tx1"/>
                </a:solidFill>
              </a:rPr>
              <a:pPr algn="r"/>
              <a:t>‹N°›</a:t>
            </a:fld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3" name="Espace réservé du numéro de diapositive 3">
            <a:extLst>
              <a:ext uri="{FF2B5EF4-FFF2-40B4-BE49-F238E27FC236}">
                <a16:creationId xmlns:a16="http://schemas.microsoft.com/office/drawing/2014/main" xmlns="" id="{5E290F0C-5DF2-4002-866C-35F201F38248}"/>
              </a:ext>
            </a:extLst>
          </p:cNvPr>
          <p:cNvSpPr txBox="1">
            <a:spLocks/>
          </p:cNvSpPr>
          <p:nvPr userDrawn="1"/>
        </p:nvSpPr>
        <p:spPr>
          <a:xfrm>
            <a:off x="1391478" y="6597352"/>
            <a:ext cx="9409045" cy="260648"/>
          </a:xfrm>
          <a:prstGeom prst="rect">
            <a:avLst/>
          </a:prstGeom>
        </p:spPr>
        <p:txBody>
          <a:bodyPr lIns="0" rIns="12000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67" dirty="0" err="1">
                <a:solidFill>
                  <a:schemeClr val="tx1"/>
                </a:solidFill>
                <a:latin typeface="Verdana Pro Cond" pitchFamily="34" charset="0"/>
              </a:rPr>
              <a:t>You</a:t>
            </a:r>
            <a:r>
              <a:rPr lang="fr-FR" sz="1067" baseline="0" dirty="0" err="1">
                <a:solidFill>
                  <a:schemeClr val="tx1"/>
                </a:solidFill>
                <a:latin typeface="Verdana Pro Cond" pitchFamily="34" charset="0"/>
              </a:rPr>
              <a:t>r</a:t>
            </a:r>
            <a:r>
              <a:rPr lang="fr-FR" sz="1067" baseline="0" dirty="0">
                <a:solidFill>
                  <a:schemeClr val="tx1"/>
                </a:solidFill>
                <a:latin typeface="Verdana Pro Cond" pitchFamily="34" charset="0"/>
              </a:rPr>
              <a:t> </a:t>
            </a:r>
            <a:r>
              <a:rPr lang="fr-FR" sz="1067" baseline="0" dirty="0" err="1">
                <a:solidFill>
                  <a:schemeClr val="tx1"/>
                </a:solidFill>
                <a:latin typeface="Verdana Pro Cond" pitchFamily="34" charset="0"/>
              </a:rPr>
              <a:t>name</a:t>
            </a:r>
            <a:r>
              <a:rPr lang="fr-FR" sz="1067" baseline="0" dirty="0">
                <a:solidFill>
                  <a:schemeClr val="tx1"/>
                </a:solidFill>
                <a:latin typeface="Verdana Pro Cond" pitchFamily="34" charset="0"/>
              </a:rPr>
              <a:t> – </a:t>
            </a:r>
            <a:r>
              <a:rPr lang="fr-FR" sz="1067" baseline="0" dirty="0" err="1">
                <a:solidFill>
                  <a:schemeClr val="tx1"/>
                </a:solidFill>
                <a:latin typeface="Verdana Pro Cond" pitchFamily="34" charset="0"/>
              </a:rPr>
              <a:t>conference</a:t>
            </a:r>
            <a:endParaRPr lang="fr-FR" sz="1067" dirty="0">
              <a:solidFill>
                <a:schemeClr val="tx1"/>
              </a:solidFill>
              <a:latin typeface="Verdana Pro Cond" pitchFamily="34" charset="0"/>
            </a:endParaRPr>
          </a:p>
        </p:txBody>
      </p:sp>
      <p:sp>
        <p:nvSpPr>
          <p:cNvPr id="14" name="Espace réservé du numéro de diapositive 3">
            <a:extLst>
              <a:ext uri="{FF2B5EF4-FFF2-40B4-BE49-F238E27FC236}">
                <a16:creationId xmlns:a16="http://schemas.microsoft.com/office/drawing/2014/main" xmlns="" id="{5E290F0C-5DF2-4002-866C-35F201F38248}"/>
              </a:ext>
            </a:extLst>
          </p:cNvPr>
          <p:cNvSpPr txBox="1">
            <a:spLocks/>
          </p:cNvSpPr>
          <p:nvPr userDrawn="1"/>
        </p:nvSpPr>
        <p:spPr>
          <a:xfrm>
            <a:off x="0" y="6635627"/>
            <a:ext cx="1295467" cy="207595"/>
          </a:xfrm>
          <a:prstGeom prst="rect">
            <a:avLst/>
          </a:prstGeom>
        </p:spPr>
        <p:txBody>
          <a:bodyPr lIns="120000" tIns="0" rIns="0" bIns="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067" baseline="0" dirty="0">
                <a:solidFill>
                  <a:schemeClr val="tx1"/>
                </a:solidFill>
              </a:rPr>
              <a:t>date</a:t>
            </a:r>
            <a:endParaRPr lang="fr-FR" sz="1067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6810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</p:sldLayoutIdLst>
  <p:hf hdr="0"/>
  <p:txStyles>
    <p:titleStyle>
      <a:lvl1pPr algn="l" defTabSz="1219170" rtl="0" eaLnBrk="1" latinLnBrk="0" hangingPunct="1">
        <a:lnSpc>
          <a:spcPct val="100000"/>
        </a:lnSpc>
        <a:spcBef>
          <a:spcPct val="0"/>
        </a:spcBef>
        <a:buNone/>
        <a:defRPr sz="3067" b="1" kern="1200" cap="none" baseline="0">
          <a:solidFill>
            <a:srgbClr val="0099CC"/>
          </a:solidFill>
          <a:latin typeface="+mj-lt"/>
          <a:ea typeface="+mj-ea"/>
          <a:cs typeface="+mj-cs"/>
        </a:defRPr>
      </a:lvl1pPr>
    </p:titleStyle>
    <p:bodyStyle>
      <a:lvl1pPr marL="0" indent="0" algn="just" defTabSz="1219170" rtl="0" eaLnBrk="1" latinLnBrk="0" hangingPunct="1">
        <a:lnSpc>
          <a:spcPct val="130000"/>
        </a:lnSpc>
        <a:spcBef>
          <a:spcPts val="0"/>
        </a:spcBef>
        <a:buFont typeface="Arial" pitchFamily="34" charset="0"/>
        <a:buNone/>
        <a:defRPr sz="16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just" defTabSz="121917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itchFamily="34" charset="0"/>
        <a:buNone/>
        <a:defRPr sz="1867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just" defTabSz="1219170" rtl="0" eaLnBrk="1" latinLnBrk="0" hangingPunct="1">
        <a:lnSpc>
          <a:spcPct val="130000"/>
        </a:lnSpc>
        <a:spcBef>
          <a:spcPts val="0"/>
        </a:spcBef>
        <a:buSzPct val="100000"/>
        <a:buFont typeface="Arial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23984" indent="-191995" algn="l" defTabSz="1219170" rtl="0" eaLnBrk="1" latinLnBrk="0" hangingPunct="1">
        <a:lnSpc>
          <a:spcPct val="130000"/>
        </a:lnSpc>
        <a:spcBef>
          <a:spcPts val="0"/>
        </a:spcBef>
        <a:buSzPct val="100000"/>
        <a:buFont typeface="Verdana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15980" indent="-191995" algn="l" defTabSz="1219170" rtl="0" eaLnBrk="1" latinLnBrk="0" hangingPunct="1">
        <a:lnSpc>
          <a:spcPct val="100000"/>
        </a:lnSpc>
        <a:spcBef>
          <a:spcPts val="0"/>
        </a:spcBef>
        <a:buSzPct val="100000"/>
        <a:buFont typeface="Verdana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aessler\ownCloud\admin_professional\LOA\LOA_logo_fond-sombre.png"/>
          <p:cNvPicPr>
            <a:picLocks noChangeAspect="1" noChangeArrowheads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39350" y="111971"/>
            <a:ext cx="616124" cy="768000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 userDrawn="1"/>
        </p:nvSpPr>
        <p:spPr>
          <a:xfrm>
            <a:off x="0" y="6597352"/>
            <a:ext cx="12192000" cy="2606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solidFill>
                <a:schemeClr val="bg1"/>
              </a:solidFill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xmlns="" id="{0ADC5793-CDFA-4F5F-8BB9-326F05DAC697}"/>
              </a:ext>
            </a:extLst>
          </p:cNvPr>
          <p:cNvCxnSpPr>
            <a:cxnSpLocks/>
          </p:cNvCxnSpPr>
          <p:nvPr userDrawn="1"/>
        </p:nvCxnSpPr>
        <p:spPr>
          <a:xfrm>
            <a:off x="911424" y="650552"/>
            <a:ext cx="1113723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Espace réservé du numéro de diapositive 3">
            <a:extLst>
              <a:ext uri="{FF2B5EF4-FFF2-40B4-BE49-F238E27FC236}">
                <a16:creationId xmlns:a16="http://schemas.microsoft.com/office/drawing/2014/main" xmlns="" id="{5E290F0C-5DF2-4002-866C-35F201F38248}"/>
              </a:ext>
            </a:extLst>
          </p:cNvPr>
          <p:cNvSpPr txBox="1">
            <a:spLocks/>
          </p:cNvSpPr>
          <p:nvPr userDrawn="1"/>
        </p:nvSpPr>
        <p:spPr>
          <a:xfrm>
            <a:off x="10896000" y="6650405"/>
            <a:ext cx="1296000" cy="207595"/>
          </a:xfrm>
          <a:prstGeom prst="rect">
            <a:avLst/>
          </a:prstGeom>
        </p:spPr>
        <p:txBody>
          <a:bodyPr lIns="0" tIns="0" rIns="120000" bIns="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33122C9-A0B9-462F-8757-0847AD287B63}" type="slidenum">
              <a:rPr lang="fr-FR" sz="1067" smtClean="0">
                <a:solidFill>
                  <a:schemeClr val="bg1"/>
                </a:solidFill>
              </a:rPr>
              <a:pPr algn="r"/>
              <a:t>‹N°›</a:t>
            </a:fld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23" name="Espace réservé du numéro de diapositive 3">
            <a:extLst>
              <a:ext uri="{FF2B5EF4-FFF2-40B4-BE49-F238E27FC236}">
                <a16:creationId xmlns:a16="http://schemas.microsoft.com/office/drawing/2014/main" xmlns="" id="{5E290F0C-5DF2-4002-866C-35F201F38248}"/>
              </a:ext>
            </a:extLst>
          </p:cNvPr>
          <p:cNvSpPr txBox="1">
            <a:spLocks/>
          </p:cNvSpPr>
          <p:nvPr userDrawn="1"/>
        </p:nvSpPr>
        <p:spPr>
          <a:xfrm>
            <a:off x="1391478" y="6597352"/>
            <a:ext cx="9409045" cy="260648"/>
          </a:xfrm>
          <a:prstGeom prst="rect">
            <a:avLst/>
          </a:prstGeom>
        </p:spPr>
        <p:txBody>
          <a:bodyPr lIns="0" rIns="12000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67" dirty="0" err="1">
                <a:solidFill>
                  <a:schemeClr val="bg1"/>
                </a:solidFill>
                <a:latin typeface="Verdana Pro Cond" pitchFamily="34" charset="0"/>
              </a:rPr>
              <a:t>You</a:t>
            </a:r>
            <a:r>
              <a:rPr lang="fr-FR" sz="1067" baseline="0" dirty="0" err="1">
                <a:solidFill>
                  <a:schemeClr val="bg1"/>
                </a:solidFill>
                <a:latin typeface="Verdana Pro Cond" pitchFamily="34" charset="0"/>
              </a:rPr>
              <a:t>r</a:t>
            </a:r>
            <a:r>
              <a:rPr lang="fr-FR" sz="1067" baseline="0" dirty="0">
                <a:solidFill>
                  <a:schemeClr val="bg1"/>
                </a:solidFill>
                <a:latin typeface="Verdana Pro Cond" pitchFamily="34" charset="0"/>
              </a:rPr>
              <a:t> </a:t>
            </a:r>
            <a:r>
              <a:rPr lang="fr-FR" sz="1067" baseline="0" dirty="0" err="1">
                <a:solidFill>
                  <a:schemeClr val="bg1"/>
                </a:solidFill>
                <a:latin typeface="Verdana Pro Cond" pitchFamily="34" charset="0"/>
              </a:rPr>
              <a:t>name</a:t>
            </a:r>
            <a:r>
              <a:rPr lang="fr-FR" sz="1067" baseline="0" dirty="0">
                <a:solidFill>
                  <a:schemeClr val="bg1"/>
                </a:solidFill>
                <a:latin typeface="Verdana Pro Cond" pitchFamily="34" charset="0"/>
              </a:rPr>
              <a:t> – </a:t>
            </a:r>
            <a:r>
              <a:rPr lang="fr-FR" sz="1067" baseline="0" dirty="0" err="1">
                <a:solidFill>
                  <a:schemeClr val="bg1"/>
                </a:solidFill>
                <a:latin typeface="Verdana Pro Cond" pitchFamily="34" charset="0"/>
              </a:rPr>
              <a:t>conference</a:t>
            </a:r>
            <a:endParaRPr lang="fr-FR" sz="1067" dirty="0">
              <a:solidFill>
                <a:schemeClr val="bg1"/>
              </a:solidFill>
              <a:latin typeface="Verdana Pro Cond" pitchFamily="34" charset="0"/>
            </a:endParaRPr>
          </a:p>
        </p:txBody>
      </p:sp>
      <p:sp>
        <p:nvSpPr>
          <p:cNvPr id="13" name="Espace réservé du numéro de diapositive 3">
            <a:extLst>
              <a:ext uri="{FF2B5EF4-FFF2-40B4-BE49-F238E27FC236}">
                <a16:creationId xmlns:a16="http://schemas.microsoft.com/office/drawing/2014/main" xmlns="" id="{5E290F0C-5DF2-4002-866C-35F201F38248}"/>
              </a:ext>
            </a:extLst>
          </p:cNvPr>
          <p:cNvSpPr txBox="1">
            <a:spLocks/>
          </p:cNvSpPr>
          <p:nvPr userDrawn="1"/>
        </p:nvSpPr>
        <p:spPr>
          <a:xfrm>
            <a:off x="0" y="6635627"/>
            <a:ext cx="1295467" cy="207595"/>
          </a:xfrm>
          <a:prstGeom prst="rect">
            <a:avLst/>
          </a:prstGeom>
        </p:spPr>
        <p:txBody>
          <a:bodyPr lIns="120000" tIns="0" rIns="0" bIns="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067" baseline="0" dirty="0">
                <a:solidFill>
                  <a:schemeClr val="bg1"/>
                </a:solidFill>
              </a:rPr>
              <a:t>date</a:t>
            </a:r>
            <a:endParaRPr lang="fr-FR" sz="1067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808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</p:sldLayoutIdLst>
  <p:hf hdr="0"/>
  <p:txStyles>
    <p:titleStyle>
      <a:lvl1pPr algn="l" defTabSz="1219170" rtl="0" eaLnBrk="1" latinLnBrk="0" hangingPunct="1">
        <a:lnSpc>
          <a:spcPct val="100000"/>
        </a:lnSpc>
        <a:spcBef>
          <a:spcPct val="0"/>
        </a:spcBef>
        <a:buNone/>
        <a:defRPr sz="3067" b="1" kern="1200" cap="none" baseline="0">
          <a:solidFill>
            <a:srgbClr val="0099CC"/>
          </a:solidFill>
          <a:latin typeface="+mj-lt"/>
          <a:ea typeface="+mj-ea"/>
          <a:cs typeface="+mj-cs"/>
        </a:defRPr>
      </a:lvl1pPr>
    </p:titleStyle>
    <p:bodyStyle>
      <a:lvl1pPr marL="0" indent="0" algn="just" defTabSz="1219170" rtl="0" eaLnBrk="1" latinLnBrk="0" hangingPunct="1">
        <a:lnSpc>
          <a:spcPct val="130000"/>
        </a:lnSpc>
        <a:spcBef>
          <a:spcPts val="0"/>
        </a:spcBef>
        <a:buFont typeface="Arial" pitchFamily="34" charset="0"/>
        <a:buNone/>
        <a:defRPr sz="16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just" defTabSz="121917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itchFamily="34" charset="0"/>
        <a:buNone/>
        <a:defRPr sz="1867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just" defTabSz="1219170" rtl="0" eaLnBrk="1" latinLnBrk="0" hangingPunct="1">
        <a:lnSpc>
          <a:spcPct val="130000"/>
        </a:lnSpc>
        <a:spcBef>
          <a:spcPts val="0"/>
        </a:spcBef>
        <a:buSzPct val="100000"/>
        <a:buFont typeface="Arial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23984" indent="-191995" algn="l" defTabSz="1219170" rtl="0" eaLnBrk="1" latinLnBrk="0" hangingPunct="1">
        <a:lnSpc>
          <a:spcPct val="130000"/>
        </a:lnSpc>
        <a:spcBef>
          <a:spcPts val="0"/>
        </a:spcBef>
        <a:buSzPct val="100000"/>
        <a:buFont typeface="Verdana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15980" indent="-191995" algn="l" defTabSz="1219170" rtl="0" eaLnBrk="1" latinLnBrk="0" hangingPunct="1">
        <a:lnSpc>
          <a:spcPct val="100000"/>
        </a:lnSpc>
        <a:spcBef>
          <a:spcPts val="0"/>
        </a:spcBef>
        <a:buSzPct val="100000"/>
        <a:buFont typeface="Verdana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openxmlformats.org/officeDocument/2006/relationships/tags" Target="../tags/tag2.xml"/><Relationship Id="rId5" Type="http://schemas.openxmlformats.org/officeDocument/2006/relationships/image" Target="../media/image47.png"/><Relationship Id="rId4" Type="http://schemas.microsoft.com/office/2007/relationships/media" Target="../media/media3.mp4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82E99722-78C0-4448-8797-28E81B99D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3455382"/>
            <a:ext cx="7911007" cy="926118"/>
          </a:xfrm>
        </p:spPr>
        <p:txBody>
          <a:bodyPr/>
          <a:lstStyle/>
          <a:p>
            <a:r>
              <a:rPr lang="en-US" sz="4000" dirty="0" smtClean="0"/>
              <a:t>Impact of the gas species and optical ionization effects in kHz laser-</a:t>
            </a:r>
            <a:r>
              <a:rPr lang="en-US" sz="4000" dirty="0" err="1" smtClean="0"/>
              <a:t>wakefield</a:t>
            </a:r>
            <a:r>
              <a:rPr lang="en-US" sz="4000" dirty="0" smtClean="0"/>
              <a:t> acceleration</a:t>
            </a:r>
            <a:endParaRPr lang="en-US" sz="4000" dirty="0">
              <a:solidFill>
                <a:srgbClr val="004569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E272ABC7-44EF-4842-9184-E32DFB7416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817" y="4854562"/>
            <a:ext cx="6120309" cy="1184288"/>
          </a:xfrm>
        </p:spPr>
        <p:txBody>
          <a:bodyPr/>
          <a:lstStyle/>
          <a:p>
            <a:pPr marL="380980" indent="-380980" algn="ctr"/>
            <a:r>
              <a:rPr lang="fr-FR" altLang="fr-FR" sz="1800" b="1" u="sng" dirty="0" smtClean="0">
                <a:latin typeface="Calibri" pitchFamily="34" charset="0"/>
                <a:ea typeface="ＭＳ Ｐゴシック"/>
                <a:cs typeface="Calibri" pitchFamily="34" charset="0"/>
              </a:rPr>
              <a:t>Joséphine Monzac</a:t>
            </a:r>
            <a:r>
              <a:rPr lang="fr-FR" altLang="fr-FR" sz="1800" b="1" dirty="0" smtClean="0">
                <a:latin typeface="Calibri" pitchFamily="34" charset="0"/>
                <a:ea typeface="ＭＳ Ｐゴシック"/>
                <a:cs typeface="Calibri" pitchFamily="34" charset="0"/>
              </a:rPr>
              <a:t>, S. </a:t>
            </a:r>
            <a:r>
              <a:rPr lang="fr-FR" altLang="fr-FR" sz="1800" b="1" dirty="0" err="1" smtClean="0">
                <a:latin typeface="Calibri" pitchFamily="34" charset="0"/>
                <a:ea typeface="ＭＳ Ｐゴシック"/>
                <a:cs typeface="Calibri" pitchFamily="34" charset="0"/>
              </a:rPr>
              <a:t>Smartsev</a:t>
            </a:r>
            <a:r>
              <a:rPr lang="fr-FR" altLang="fr-FR" sz="1800" b="1" dirty="0" smtClean="0">
                <a:latin typeface="Calibri" pitchFamily="34" charset="0"/>
                <a:ea typeface="ＭＳ Ｐゴシック"/>
                <a:cs typeface="Calibri" pitchFamily="34" charset="0"/>
              </a:rPr>
              <a:t>, </a:t>
            </a:r>
            <a:r>
              <a:rPr lang="fr-FR" sz="1800" b="1" dirty="0" smtClean="0">
                <a:latin typeface="Calibri" pitchFamily="34" charset="0"/>
                <a:cs typeface="Calibri" pitchFamily="34" charset="0"/>
              </a:rPr>
              <a:t>L. </a:t>
            </a:r>
            <a:r>
              <a:rPr lang="fr-FR" sz="1800" b="1" dirty="0" err="1" smtClean="0">
                <a:latin typeface="Calibri" pitchFamily="34" charset="0"/>
                <a:cs typeface="Calibri" pitchFamily="34" charset="0"/>
              </a:rPr>
              <a:t>Rovige</a:t>
            </a:r>
            <a:r>
              <a:rPr lang="fr-FR" sz="1800" b="1" dirty="0" smtClean="0">
                <a:latin typeface="Calibri" pitchFamily="34" charset="0"/>
                <a:cs typeface="Calibri" pitchFamily="34" charset="0"/>
              </a:rPr>
              <a:t>, J. </a:t>
            </a:r>
            <a:r>
              <a:rPr lang="fr-FR" sz="1800" b="1" dirty="0" err="1" smtClean="0">
                <a:latin typeface="Calibri" pitchFamily="34" charset="0"/>
                <a:cs typeface="Calibri" pitchFamily="34" charset="0"/>
              </a:rPr>
              <a:t>Huijts</a:t>
            </a:r>
            <a:r>
              <a:rPr lang="fr-FR" sz="1800" b="1" dirty="0" smtClean="0">
                <a:latin typeface="Calibri" pitchFamily="34" charset="0"/>
                <a:cs typeface="Calibri" pitchFamily="34" charset="0"/>
              </a:rPr>
              <a:t>, A. Vernier, </a:t>
            </a:r>
          </a:p>
          <a:p>
            <a:pPr marL="380980" indent="-380980" algn="ctr"/>
            <a:r>
              <a:rPr lang="fr-FR" sz="1800" b="1" dirty="0" smtClean="0">
                <a:latin typeface="Calibri" pitchFamily="34" charset="0"/>
                <a:cs typeface="Calibri" pitchFamily="34" charset="0"/>
              </a:rPr>
              <a:t>I.A. </a:t>
            </a:r>
            <a:r>
              <a:rPr lang="fr-FR" sz="1800" b="1" dirty="0" err="1" smtClean="0">
                <a:latin typeface="Calibri" pitchFamily="34" charset="0"/>
                <a:cs typeface="Calibri" pitchFamily="34" charset="0"/>
              </a:rPr>
              <a:t>Andriyash</a:t>
            </a:r>
            <a:r>
              <a:rPr lang="fr-FR" sz="1800" b="1" dirty="0" smtClean="0">
                <a:latin typeface="Calibri" pitchFamily="34" charset="0"/>
                <a:cs typeface="Calibri" pitchFamily="34" charset="0"/>
              </a:rPr>
              <a:t>, J. Kaur, A. Cavagna, A. </a:t>
            </a:r>
            <a:r>
              <a:rPr lang="fr-FR" sz="1800" b="1" dirty="0" err="1" smtClean="0">
                <a:latin typeface="Calibri" pitchFamily="34" charset="0"/>
                <a:cs typeface="Calibri" pitchFamily="34" charset="0"/>
              </a:rPr>
              <a:t>Kalouguine</a:t>
            </a:r>
            <a:r>
              <a:rPr lang="fr-FR" sz="1800" b="1" dirty="0" smtClean="0">
                <a:latin typeface="Calibri" pitchFamily="34" charset="0"/>
                <a:cs typeface="Calibri" pitchFamily="34" charset="0"/>
              </a:rPr>
              <a:t>, V. </a:t>
            </a:r>
            <a:r>
              <a:rPr lang="fr-FR" sz="1800" b="1" dirty="0" err="1" smtClean="0">
                <a:latin typeface="Calibri" pitchFamily="34" charset="0"/>
                <a:cs typeface="Calibri" pitchFamily="34" charset="0"/>
              </a:rPr>
              <a:t>Tomkus</a:t>
            </a:r>
            <a:r>
              <a:rPr lang="fr-FR" sz="1800" b="1" dirty="0" smtClean="0">
                <a:latin typeface="Calibri" pitchFamily="34" charset="0"/>
                <a:cs typeface="Calibri" pitchFamily="34" charset="0"/>
              </a:rPr>
              <a:t>, </a:t>
            </a:r>
          </a:p>
          <a:p>
            <a:pPr marL="380980" indent="-380980" algn="ctr"/>
            <a:r>
              <a:rPr lang="fr-FR" sz="1800" b="1" dirty="0" smtClean="0">
                <a:latin typeface="Calibri" pitchFamily="34" charset="0"/>
                <a:cs typeface="Calibri" pitchFamily="34" charset="0"/>
              </a:rPr>
              <a:t>G. </a:t>
            </a:r>
            <a:r>
              <a:rPr lang="fr-FR" sz="1800" b="1" dirty="0" err="1" smtClean="0">
                <a:latin typeface="Calibri" pitchFamily="34" charset="0"/>
                <a:cs typeface="Calibri" pitchFamily="34" charset="0"/>
              </a:rPr>
              <a:t>Raciukaitis</a:t>
            </a:r>
            <a:r>
              <a:rPr lang="fr-FR" sz="1800" b="1" dirty="0" smtClean="0">
                <a:latin typeface="Calibri" pitchFamily="34" charset="0"/>
                <a:cs typeface="Calibri" pitchFamily="34" charset="0"/>
              </a:rPr>
              <a:t>, R. Lopez-Martens, and J. Faure</a:t>
            </a:r>
          </a:p>
          <a:p>
            <a:pPr marL="514350" indent="-514350" algn="ctr"/>
            <a:r>
              <a:rPr lang="en-US" sz="1800" dirty="0" err="1" smtClean="0">
                <a:latin typeface="Calibri" pitchFamily="34" charset="0"/>
                <a:cs typeface="Calibri" pitchFamily="34" charset="0"/>
              </a:rPr>
              <a:t>Laboratoire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dirty="0" err="1" smtClean="0">
                <a:latin typeface="Calibri" pitchFamily="34" charset="0"/>
                <a:cs typeface="Calibri" pitchFamily="34" charset="0"/>
              </a:rPr>
              <a:t>d’Optique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dirty="0" err="1" smtClean="0">
                <a:latin typeface="Calibri" pitchFamily="34" charset="0"/>
                <a:cs typeface="Calibri" pitchFamily="34" charset="0"/>
              </a:rPr>
              <a:t>Appliquée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 (LOA)</a:t>
            </a:r>
            <a:endParaRPr lang="en-US" sz="18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203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Propagation of the laser in the </a:t>
            </a:r>
            <a:r>
              <a:rPr lang="fr-FR" dirty="0" err="1" smtClean="0"/>
              <a:t>gas</a:t>
            </a:r>
            <a:endParaRPr lang="fr-FR" dirty="0"/>
          </a:p>
        </p:txBody>
      </p:sp>
      <p:pic>
        <p:nvPicPr>
          <p:cNvPr id="160770" name="Picture 2" descr="E:\rapports_presentations\images_pompage_diff\integrated_spectrum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00137" y="1765400"/>
            <a:ext cx="3927475" cy="3261412"/>
          </a:xfrm>
          <a:prstGeom prst="rect">
            <a:avLst/>
          </a:prstGeom>
          <a:noFill/>
        </p:spPr>
      </p:pic>
      <p:sp>
        <p:nvSpPr>
          <p:cNvPr id="14" name="ZoneTexte 13"/>
          <p:cNvSpPr txBox="1"/>
          <p:nvPr/>
        </p:nvSpPr>
        <p:spPr>
          <a:xfrm>
            <a:off x="266400" y="1262775"/>
            <a:ext cx="9331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Simulations done using the library “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Axiprop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”: </a:t>
            </a:r>
            <a:r>
              <a:rPr lang="el-GR" dirty="0" smtClean="0">
                <a:latin typeface="Calibri" pitchFamily="34" charset="0"/>
                <a:cs typeface="Calibri" pitchFamily="34" charset="0"/>
              </a:rPr>
              <a:t>τ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 =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4.2fs, E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= 2.7mJ, Focal spot size: 4.5µm (FWHM) </a:t>
            </a:r>
          </a:p>
        </p:txBody>
      </p:sp>
      <p:grpSp>
        <p:nvGrpSpPr>
          <p:cNvPr id="22" name="Groupe 21"/>
          <p:cNvGrpSpPr/>
          <p:nvPr/>
        </p:nvGrpSpPr>
        <p:grpSpPr>
          <a:xfrm>
            <a:off x="2475835" y="5245689"/>
            <a:ext cx="7240330" cy="1193211"/>
            <a:chOff x="4867274" y="5141985"/>
            <a:chExt cx="7240330" cy="1365270"/>
          </a:xfrm>
        </p:grpSpPr>
        <p:sp>
          <p:nvSpPr>
            <p:cNvPr id="21" name="Rectangle 20"/>
            <p:cNvSpPr/>
            <p:nvPr/>
          </p:nvSpPr>
          <p:spPr>
            <a:xfrm>
              <a:off x="4867274" y="5141985"/>
              <a:ext cx="7240330" cy="1365270"/>
            </a:xfrm>
            <a:prstGeom prst="rect">
              <a:avLst/>
            </a:prstGeom>
            <a:solidFill>
              <a:srgbClr val="D4F4FF"/>
            </a:solidFill>
            <a:ln w="19050">
              <a:solidFill>
                <a:srgbClr val="4575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1"/>
                </a:solidFill>
              </a:endParaRPr>
            </a:p>
          </p:txBody>
        </p:sp>
        <p:grpSp>
          <p:nvGrpSpPr>
            <p:cNvPr id="19" name="Groupe 18"/>
            <p:cNvGrpSpPr/>
            <p:nvPr/>
          </p:nvGrpSpPr>
          <p:grpSpPr>
            <a:xfrm>
              <a:off x="4867274" y="5154684"/>
              <a:ext cx="7240330" cy="1144512"/>
              <a:chOff x="2162174" y="5299162"/>
              <a:chExt cx="7416705" cy="1144512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2162174" y="5299162"/>
                <a:ext cx="6753225" cy="11445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dirty="0" smtClean="0">
                    <a:latin typeface="Calibri" pitchFamily="34" charset="0"/>
                    <a:cs typeface="Calibri" pitchFamily="34" charset="0"/>
                  </a:rPr>
                  <a:t>The stagnating gas has a limited impact on laser propagation :</a:t>
                </a:r>
              </a:p>
              <a:p>
                <a:pPr lvl="1">
                  <a:buFont typeface="Arial" pitchFamily="34" charset="0"/>
                  <a:buChar char="•"/>
                </a:pPr>
                <a:r>
                  <a:rPr lang="en-US" dirty="0" smtClean="0">
                    <a:latin typeface="Calibri" pitchFamily="34" charset="0"/>
                    <a:cs typeface="Calibri" pitchFamily="34" charset="0"/>
                  </a:rPr>
                  <a:t> Minor reduction in intensity</a:t>
                </a:r>
              </a:p>
              <a:p>
                <a:pPr lvl="1">
                  <a:buFont typeface="Arial" pitchFamily="34" charset="0"/>
                  <a:buChar char="•"/>
                </a:pPr>
                <a:r>
                  <a:rPr lang="en-US" dirty="0" smtClean="0">
                    <a:latin typeface="Calibri" pitchFamily="34" charset="0"/>
                    <a:cs typeface="Calibri" pitchFamily="34" charset="0"/>
                  </a:rPr>
                  <a:t> Minor </a:t>
                </a:r>
                <a:r>
                  <a:rPr lang="en-US" dirty="0" err="1" smtClean="0">
                    <a:latin typeface="Calibri" pitchFamily="34" charset="0"/>
                    <a:cs typeface="Calibri" pitchFamily="34" charset="0"/>
                  </a:rPr>
                  <a:t>blueshift</a:t>
                </a:r>
                <a:r>
                  <a:rPr lang="en-US" dirty="0" smtClean="0">
                    <a:latin typeface="Calibri" pitchFamily="34" charset="0"/>
                    <a:cs typeface="Calibri" pitchFamily="34" charset="0"/>
                  </a:rPr>
                  <a:t> in the </a:t>
                </a:r>
                <a:r>
                  <a:rPr lang="en-US" dirty="0" smtClean="0">
                    <a:latin typeface="Calibri" pitchFamily="34" charset="0"/>
                    <a:cs typeface="Calibri" pitchFamily="34" charset="0"/>
                  </a:rPr>
                  <a:t>spectrum</a:t>
                </a:r>
                <a:endParaRPr lang="en-US" sz="800" dirty="0" smtClean="0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6386944" y="5682346"/>
                <a:ext cx="3191935" cy="7395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>
                    <a:latin typeface="Calibri" pitchFamily="34" charset="0"/>
                    <a:cs typeface="Calibri" pitchFamily="34" charset="0"/>
                  </a:rPr>
                  <a:t>These changes do not prevent a priori electron acceleration</a:t>
                </a:r>
                <a:endParaRPr lang="fr-FR" dirty="0"/>
              </a:p>
            </p:txBody>
          </p:sp>
          <p:sp>
            <p:nvSpPr>
              <p:cNvPr id="18" name="Accolade fermante 17"/>
              <p:cNvSpPr/>
              <p:nvPr/>
            </p:nvSpPr>
            <p:spPr>
              <a:xfrm>
                <a:off x="6036871" y="5749421"/>
                <a:ext cx="180975" cy="600075"/>
              </a:xfrm>
              <a:prstGeom prst="rightBrace">
                <a:avLst>
                  <a:gd name="adj1" fmla="val 39912"/>
                  <a:gd name="adj2" fmla="val 50000"/>
                </a:avLst>
              </a:prstGeom>
              <a:ln w="28575">
                <a:solidFill>
                  <a:srgbClr val="E49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23" name="Rectangle 22"/>
          <p:cNvSpPr/>
          <p:nvPr/>
        </p:nvSpPr>
        <p:spPr>
          <a:xfrm>
            <a:off x="0" y="6564868"/>
            <a:ext cx="32822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/>
                <a:cs typeface="Calibri" pitchFamily="34" charset="0"/>
              </a:rPr>
              <a:t>Monzac</a:t>
            </a:r>
            <a:r>
              <a:rPr lang="nl-NL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/>
                <a:cs typeface="Calibri" pitchFamily="34" charset="0"/>
              </a:rPr>
              <a:t> et al, </a:t>
            </a:r>
            <a:r>
              <a:rPr lang="fr-FR" sz="12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Rev</a:t>
            </a:r>
            <a:r>
              <a:rPr lang="fr-FR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fr-FR" sz="12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Sci</a:t>
            </a:r>
            <a:r>
              <a:rPr lang="fr-FR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fr-FR" sz="12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Instrum</a:t>
            </a:r>
            <a:r>
              <a:rPr lang="fr-FR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.</a:t>
            </a:r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 96, 043302 (2025)</a:t>
            </a:r>
            <a:endParaRPr lang="fr-FR" sz="12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0" name="Groupe 19"/>
          <p:cNvGrpSpPr>
            <a:grpSpLocks noChangeAspect="1"/>
          </p:cNvGrpSpPr>
          <p:nvPr/>
        </p:nvGrpSpPr>
        <p:grpSpPr>
          <a:xfrm>
            <a:off x="848536" y="2844574"/>
            <a:ext cx="4867418" cy="2023373"/>
            <a:chOff x="266400" y="2155215"/>
            <a:chExt cx="4407021" cy="1831987"/>
          </a:xfrm>
        </p:grpSpPr>
        <p:pic>
          <p:nvPicPr>
            <p:cNvPr id="160772" name="Picture 4" descr="E:\rapports_presentations\images_pompage_diff\par_las_I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66400" y="2155215"/>
              <a:ext cx="4407021" cy="1418799"/>
            </a:xfrm>
            <a:prstGeom prst="rect">
              <a:avLst/>
            </a:prstGeom>
            <a:noFill/>
          </p:spPr>
        </p:pic>
        <p:pic>
          <p:nvPicPr>
            <p:cNvPr id="160774" name="Picture 6" descr="E:\rapports_presentations\images_pompage_diff\par_las_ne.png"/>
            <p:cNvPicPr>
              <a:picLocks noChangeAspect="1" noChangeArrowheads="1"/>
            </p:cNvPicPr>
            <p:nvPr/>
          </p:nvPicPr>
          <p:blipFill>
            <a:blip r:embed="rId5"/>
            <a:srcRect t="74291"/>
            <a:stretch>
              <a:fillRect/>
            </a:stretch>
          </p:blipFill>
          <p:spPr bwMode="auto">
            <a:xfrm>
              <a:off x="276384" y="3548614"/>
              <a:ext cx="4247990" cy="438588"/>
            </a:xfrm>
            <a:prstGeom prst="rect">
              <a:avLst/>
            </a:prstGeom>
            <a:noFill/>
          </p:spPr>
        </p:pic>
        <p:sp>
          <p:nvSpPr>
            <p:cNvPr id="15" name="Rectangle 14"/>
            <p:cNvSpPr/>
            <p:nvPr/>
          </p:nvSpPr>
          <p:spPr>
            <a:xfrm>
              <a:off x="508000" y="3528295"/>
              <a:ext cx="266700" cy="888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4" name="Picture 3"/>
          <p:cNvPicPr preferRelativeResize="0">
            <a:picLocks noChangeAspect="1" noChangeArrowheads="1"/>
          </p:cNvPicPr>
          <p:nvPr/>
        </p:nvPicPr>
        <p:blipFill>
          <a:blip r:embed="rId6" cstate="print"/>
          <a:srcRect l="7610" t="36817" r="83174" b="40651"/>
          <a:stretch>
            <a:fillRect/>
          </a:stretch>
        </p:blipFill>
        <p:spPr bwMode="auto">
          <a:xfrm>
            <a:off x="1409938" y="1811120"/>
            <a:ext cx="601742" cy="86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908" r="32447" b="7691"/>
          <a:stretch>
            <a:fillRect/>
          </a:stretch>
        </p:blipFill>
        <p:spPr bwMode="auto">
          <a:xfrm>
            <a:off x="5192469" y="2028190"/>
            <a:ext cx="608225" cy="869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27"/>
          <p:cNvSpPr/>
          <p:nvPr/>
        </p:nvSpPr>
        <p:spPr>
          <a:xfrm>
            <a:off x="5133900" y="2228602"/>
            <a:ext cx="245351" cy="21501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5653483" y="2336111"/>
            <a:ext cx="245351" cy="21501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Ellipse 30"/>
          <p:cNvSpPr/>
          <p:nvPr/>
        </p:nvSpPr>
        <p:spPr>
          <a:xfrm>
            <a:off x="5457828" y="2319444"/>
            <a:ext cx="93508" cy="107508"/>
          </a:xfrm>
          <a:prstGeom prst="ellipse">
            <a:avLst/>
          </a:prstGeom>
          <a:solidFill>
            <a:srgbClr val="5F87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riangle isocèle 26"/>
          <p:cNvSpPr/>
          <p:nvPr/>
        </p:nvSpPr>
        <p:spPr>
          <a:xfrm rot="5400000">
            <a:off x="3562750" y="497441"/>
            <a:ext cx="231776" cy="3745396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xmlns="" id="{45A92676-ABC8-6B6B-4FF2-680BA9A7A7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500" dirty="0"/>
              <a:t>Dramatic improvement of beam quality in H</a:t>
            </a:r>
            <a:r>
              <a:rPr lang="en-US" sz="2500" baseline="-25000" dirty="0"/>
              <a:t>2</a:t>
            </a:r>
            <a:r>
              <a:rPr lang="en-US" sz="2500" dirty="0"/>
              <a:t> </a:t>
            </a:r>
            <a:r>
              <a:rPr lang="en-US" sz="2500" dirty="0" smtClean="0"/>
              <a:t>plasma</a:t>
            </a:r>
            <a:endParaRPr lang="en-US" sz="25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834DD02D-8E68-5287-243D-52BBBC72B4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092"/>
          <a:stretch>
            <a:fillRect/>
          </a:stretch>
        </p:blipFill>
        <p:spPr>
          <a:xfrm>
            <a:off x="730747" y="1155868"/>
            <a:ext cx="9784853" cy="460568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B42E74A3-5DE1-0F8F-C5FB-56E45D1DC3F7}"/>
              </a:ext>
            </a:extLst>
          </p:cNvPr>
          <p:cNvSpPr txBox="1"/>
          <p:nvPr/>
        </p:nvSpPr>
        <p:spPr>
          <a:xfrm>
            <a:off x="7721153" y="6581001"/>
            <a:ext cx="3938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/>
                <a:cs typeface="Calibri" pitchFamily="34" charset="0"/>
              </a:rPr>
              <a:t>For H</a:t>
            </a:r>
            <a:r>
              <a:rPr lang="en-US" sz="12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/>
                <a:cs typeface="Calibri" pitchFamily="34" charset="0"/>
              </a:rPr>
              <a:t>2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/>
                <a:cs typeface="Calibri" pitchFamily="34" charset="0"/>
              </a:rPr>
              <a:t> results, see also </a:t>
            </a:r>
            <a:r>
              <a:rPr lang="nl-NL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/>
                <a:cs typeface="Calibri" pitchFamily="34" charset="0"/>
              </a:rPr>
              <a:t>F</a:t>
            </a:r>
            <a:r>
              <a:rPr lang="nl-NL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/>
                <a:cs typeface="Calibri" pitchFamily="34" charset="0"/>
              </a:rPr>
              <a:t>. </a:t>
            </a:r>
            <a:r>
              <a:rPr lang="nl-NL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/>
                <a:cs typeface="Calibri" pitchFamily="34" charset="0"/>
              </a:rPr>
              <a:t>Salehi</a:t>
            </a:r>
            <a:r>
              <a:rPr lang="nl-NL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/>
                <a:cs typeface="Calibri" pitchFamily="34" charset="0"/>
              </a:rPr>
              <a:t> et al, PRX </a:t>
            </a:r>
            <a:r>
              <a:rPr lang="nl-NL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/>
                <a:cs typeface="Calibri" pitchFamily="34" charset="0"/>
              </a:rPr>
              <a:t>11</a:t>
            </a:r>
            <a:r>
              <a:rPr lang="nl-NL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/>
                <a:cs typeface="Calibri" pitchFamily="34" charset="0"/>
              </a:rPr>
              <a:t>, 021055 (2021)</a:t>
            </a:r>
            <a:endParaRPr lang="fr-FR" sz="12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711624" y="5838633"/>
            <a:ext cx="6768752" cy="771550"/>
          </a:xfrm>
          <a:prstGeom prst="rect">
            <a:avLst/>
          </a:prstGeom>
          <a:solidFill>
            <a:srgbClr val="D4F4FF"/>
          </a:solidFill>
          <a:ln w="19050">
            <a:solidFill>
              <a:srgbClr val="45759C"/>
            </a:solidFill>
          </a:ln>
        </p:spPr>
        <p:txBody>
          <a:bodyPr vert="horz" wrap="none" lIns="91440" tIns="45720" rIns="91440" bIns="45720" rtlCol="0" anchor="ctr">
            <a:normAutofit fontScale="92500" lnSpcReduction="10000"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 pitchFamily="34" charset="0"/>
                <a:ea typeface="Verdana" pitchFamily="34" charset="0"/>
                <a:cs typeface="Calibri" pitchFamily="34" charset="0"/>
              </a:rPr>
              <a:t>Hydrogen</a:t>
            </a:r>
            <a:r>
              <a:rPr kumimoji="0" lang="fr-FR" sz="1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ea typeface="Verdana" pitchFamily="34" charset="0"/>
                <a:cs typeface="Calibri" pitchFamily="34" charset="0"/>
              </a:rPr>
              <a:t> stands out : 	</a:t>
            </a:r>
            <a:r>
              <a:rPr kumimoji="0" lang="fr-FR" sz="16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ea typeface="Verdana" pitchFamily="34" charset="0"/>
                <a:cs typeface="Calibri" pitchFamily="34" charset="0"/>
              </a:rPr>
              <a:t>    </a:t>
            </a:r>
            <a:r>
              <a:rPr kumimoji="0" lang="fr-FR" sz="16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 pitchFamily="34" charset="0"/>
                <a:ea typeface="Verdana" pitchFamily="34" charset="0"/>
                <a:cs typeface="Calibri" pitchFamily="34" charset="0"/>
              </a:rPr>
              <a:t>Higher</a:t>
            </a:r>
            <a:r>
              <a:rPr kumimoji="0" lang="fr-FR" sz="1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ea typeface="Verdana" pitchFamily="34" charset="0"/>
                <a:cs typeface="Calibri" pitchFamily="34" charset="0"/>
              </a:rPr>
              <a:t> </a:t>
            </a:r>
            <a:r>
              <a:rPr lang="fr-FR" sz="1600" dirty="0" err="1" smtClean="0">
                <a:latin typeface="Calibri" pitchFamily="34" charset="0"/>
                <a:ea typeface="Verdana" pitchFamily="34" charset="0"/>
                <a:cs typeface="Calibri" pitchFamily="34" charset="0"/>
              </a:rPr>
              <a:t>energy</a:t>
            </a:r>
            <a:r>
              <a:rPr lang="fr-FR" sz="16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 	:     </a:t>
            </a:r>
            <a:r>
              <a:rPr lang="fr-FR" sz="1600" dirty="0" err="1" smtClean="0">
                <a:latin typeface="Calibri" pitchFamily="34" charset="0"/>
                <a:ea typeface="Verdana" pitchFamily="34" charset="0"/>
                <a:cs typeface="Calibri" pitchFamily="34" charset="0"/>
              </a:rPr>
              <a:t>from</a:t>
            </a:r>
            <a:r>
              <a:rPr lang="fr-FR" sz="16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 2.5 MeV in N</a:t>
            </a:r>
            <a:r>
              <a:rPr lang="fr-FR" sz="1600" baseline="-250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2</a:t>
            </a:r>
            <a:r>
              <a:rPr lang="fr-FR" sz="16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 to </a:t>
            </a:r>
            <a:r>
              <a:rPr lang="fr-FR" sz="1600" b="1" dirty="0" smtClean="0">
                <a:solidFill>
                  <a:srgbClr val="006D8B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7 MeV in H</a:t>
            </a:r>
            <a:r>
              <a:rPr lang="fr-FR" sz="1600" b="1" baseline="-25000" dirty="0" smtClean="0">
                <a:solidFill>
                  <a:srgbClr val="006D8B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2</a:t>
            </a:r>
          </a:p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	                  	    </a:t>
            </a:r>
            <a:r>
              <a:rPr lang="fr-FR" sz="1600" dirty="0" err="1" smtClean="0">
                <a:latin typeface="Calibri" pitchFamily="34" charset="0"/>
                <a:ea typeface="Verdana" pitchFamily="34" charset="0"/>
                <a:cs typeface="Calibri" pitchFamily="34" charset="0"/>
              </a:rPr>
              <a:t>Higher</a:t>
            </a:r>
            <a:r>
              <a:rPr lang="fr-FR" sz="16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 charge 	:      </a:t>
            </a:r>
            <a:r>
              <a:rPr lang="fr-FR" sz="1600" b="1" dirty="0" smtClean="0">
                <a:solidFill>
                  <a:srgbClr val="006D8B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&gt; 2 </a:t>
            </a:r>
            <a:r>
              <a:rPr lang="fr-FR" sz="1600" b="1" dirty="0" err="1" smtClean="0">
                <a:solidFill>
                  <a:srgbClr val="006D8B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pC</a:t>
            </a:r>
            <a:r>
              <a:rPr lang="fr-FR" sz="1600" b="1" dirty="0" smtClean="0">
                <a:solidFill>
                  <a:srgbClr val="006D8B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 / </a:t>
            </a:r>
            <a:r>
              <a:rPr lang="fr-FR" sz="1600" b="1" dirty="0" err="1" smtClean="0">
                <a:solidFill>
                  <a:srgbClr val="006D8B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shot</a:t>
            </a:r>
            <a:r>
              <a:rPr lang="fr-FR" sz="1600" b="1" dirty="0" smtClean="0">
                <a:solidFill>
                  <a:srgbClr val="006D8B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 </a:t>
            </a:r>
          </a:p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ea typeface="Verdana" pitchFamily="34" charset="0"/>
                <a:cs typeface="Calibri" pitchFamily="34" charset="0"/>
              </a:rPr>
              <a:t>	</a:t>
            </a:r>
            <a:r>
              <a:rPr lang="fr-FR" sz="16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                  	    </a:t>
            </a:r>
            <a:r>
              <a:rPr lang="fr-FR" sz="1600" dirty="0" err="1" smtClean="0">
                <a:latin typeface="Calibri" pitchFamily="34" charset="0"/>
                <a:ea typeface="Verdana" pitchFamily="34" charset="0"/>
                <a:cs typeface="Calibri" pitchFamily="34" charset="0"/>
              </a:rPr>
              <a:t>Smaller</a:t>
            </a:r>
            <a:r>
              <a:rPr lang="fr-FR" sz="16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 </a:t>
            </a:r>
            <a:r>
              <a:rPr lang="fr-FR" sz="1600" dirty="0" err="1" smtClean="0">
                <a:latin typeface="Calibri" pitchFamily="34" charset="0"/>
                <a:ea typeface="Verdana" pitchFamily="34" charset="0"/>
                <a:cs typeface="Calibri" pitchFamily="34" charset="0"/>
              </a:rPr>
              <a:t>beam</a:t>
            </a:r>
            <a:r>
              <a:rPr lang="fr-FR" sz="16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 profile 	:     </a:t>
            </a:r>
            <a:r>
              <a:rPr lang="fr-FR" sz="1600" b="1" dirty="0" smtClean="0">
                <a:solidFill>
                  <a:srgbClr val="006D8B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15 </a:t>
            </a:r>
            <a:r>
              <a:rPr lang="fr-FR" sz="1600" b="1" dirty="0" err="1" smtClean="0">
                <a:solidFill>
                  <a:srgbClr val="006D8B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mrad</a:t>
            </a:r>
            <a:r>
              <a:rPr lang="fr-FR" sz="1600" b="1" dirty="0" smtClean="0">
                <a:solidFill>
                  <a:srgbClr val="006D8B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 in H</a:t>
            </a:r>
            <a:r>
              <a:rPr lang="fr-FR" sz="1600" b="1" baseline="-25000" dirty="0" smtClean="0">
                <a:solidFill>
                  <a:srgbClr val="006D8B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2</a:t>
            </a:r>
            <a:r>
              <a:rPr lang="fr-FR" sz="1600" b="1" dirty="0" smtClean="0">
                <a:solidFill>
                  <a:srgbClr val="006D8B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 </a:t>
            </a:r>
            <a:r>
              <a:rPr lang="fr-FR" sz="16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vs 49 </a:t>
            </a:r>
            <a:r>
              <a:rPr lang="fr-FR" sz="1600" dirty="0" err="1" smtClean="0">
                <a:latin typeface="Calibri" pitchFamily="34" charset="0"/>
                <a:ea typeface="Verdana" pitchFamily="34" charset="0"/>
                <a:cs typeface="Calibri" pitchFamily="34" charset="0"/>
              </a:rPr>
              <a:t>mrad</a:t>
            </a:r>
            <a:r>
              <a:rPr lang="fr-FR" sz="16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 in N</a:t>
            </a:r>
            <a:r>
              <a:rPr lang="fr-FR" sz="1600" baseline="-250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2</a:t>
            </a:r>
            <a:endParaRPr kumimoji="0" lang="en-GB" sz="1600" i="0" u="none" strike="noStrike" kern="1200" cap="none" spc="0" normalizeH="0" baseline="-25000" noProof="0" dirty="0" smtClean="0">
              <a:ln>
                <a:noFill/>
              </a:ln>
              <a:effectLst/>
              <a:uLnTx/>
              <a:uFillTx/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sp>
        <p:nvSpPr>
          <p:cNvPr id="8" name="Flèche droite 7"/>
          <p:cNvSpPr/>
          <p:nvPr/>
        </p:nvSpPr>
        <p:spPr>
          <a:xfrm>
            <a:off x="4582997" y="5981654"/>
            <a:ext cx="144016" cy="7200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57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lèche droite 8"/>
          <p:cNvSpPr/>
          <p:nvPr/>
        </p:nvSpPr>
        <p:spPr>
          <a:xfrm>
            <a:off x="4582997" y="6378153"/>
            <a:ext cx="144016" cy="7200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57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lèche droite 9"/>
          <p:cNvSpPr/>
          <p:nvPr/>
        </p:nvSpPr>
        <p:spPr>
          <a:xfrm>
            <a:off x="4582997" y="6171183"/>
            <a:ext cx="144016" cy="7200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57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B42E74A3-5DE1-0F8F-C5FB-56E45D1DC3F7}"/>
              </a:ext>
            </a:extLst>
          </p:cNvPr>
          <p:cNvSpPr txBox="1"/>
          <p:nvPr/>
        </p:nvSpPr>
        <p:spPr>
          <a:xfrm>
            <a:off x="0" y="6581001"/>
            <a:ext cx="3369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/>
                <a:cs typeface="Calibri" pitchFamily="34" charset="0"/>
              </a:rPr>
              <a:t>Monzac</a:t>
            </a:r>
            <a:r>
              <a:rPr lang="nl-NL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/>
                <a:cs typeface="Calibri" pitchFamily="34" charset="0"/>
              </a:rPr>
              <a:t> </a:t>
            </a:r>
            <a:r>
              <a:rPr lang="nl-NL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/>
                <a:cs typeface="Calibri" pitchFamily="34" charset="0"/>
              </a:rPr>
              <a:t>et al,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Phys. Rev. Research </a:t>
            </a: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6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, 043099 </a:t>
            </a:r>
            <a:r>
              <a:rPr lang="nl-NL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/>
                <a:cs typeface="Calibri" pitchFamily="34" charset="0"/>
              </a:rPr>
              <a:t>(2024)</a:t>
            </a:r>
            <a:endParaRPr lang="fr-FR" sz="12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89321" y="1155868"/>
            <a:ext cx="431832" cy="405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863635" y="1105511"/>
            <a:ext cx="431832" cy="405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10642238" y="1012993"/>
            <a:ext cx="16049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latin typeface="Calibri" pitchFamily="34" charset="0"/>
                <a:cs typeface="Calibri" pitchFamily="34" charset="0"/>
              </a:rPr>
              <a:t>E</a:t>
            </a:r>
            <a:r>
              <a:rPr lang="fr-FR" baseline="-25000" dirty="0" err="1" smtClean="0">
                <a:latin typeface="Calibri" pitchFamily="34" charset="0"/>
                <a:cs typeface="Calibri" pitchFamily="34" charset="0"/>
              </a:rPr>
              <a:t>laser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 = 2.7 </a:t>
            </a:r>
            <a:r>
              <a:rPr lang="fr-FR" dirty="0" err="1" smtClean="0">
                <a:latin typeface="Calibri" pitchFamily="34" charset="0"/>
                <a:cs typeface="Calibri" pitchFamily="34" charset="0"/>
              </a:rPr>
              <a:t>mJ</a:t>
            </a:r>
            <a:endParaRPr lang="fr-FR" dirty="0" smtClean="0">
              <a:latin typeface="Calibri" pitchFamily="34" charset="0"/>
              <a:cs typeface="Calibri" pitchFamily="34" charset="0"/>
            </a:endParaRPr>
          </a:p>
          <a:p>
            <a:r>
              <a:rPr lang="el-GR" dirty="0" smtClean="0">
                <a:latin typeface="Calibri" pitchFamily="34" charset="0"/>
                <a:cs typeface="Calibri" pitchFamily="34" charset="0"/>
              </a:rPr>
              <a:t>τ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       = 4 </a:t>
            </a:r>
            <a:r>
              <a:rPr lang="fr-FR" dirty="0" err="1" smtClean="0">
                <a:latin typeface="Calibri" pitchFamily="34" charset="0"/>
                <a:cs typeface="Calibri" pitchFamily="34" charset="0"/>
              </a:rPr>
              <a:t>fs</a:t>
            </a:r>
            <a:endParaRPr lang="fr-FR" dirty="0" smtClean="0">
              <a:latin typeface="Calibri" pitchFamily="34" charset="0"/>
              <a:cs typeface="Calibri" pitchFamily="34" charset="0"/>
            </a:endParaRPr>
          </a:p>
          <a:p>
            <a:r>
              <a:rPr lang="fr-FR" dirty="0" err="1" smtClean="0">
                <a:latin typeface="Calibri" pitchFamily="34" charset="0"/>
                <a:cs typeface="Calibri" pitchFamily="34" charset="0"/>
              </a:rPr>
              <a:t>Shock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injection</a:t>
            </a:r>
            <a:endParaRPr lang="en-GB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78760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57130" y="1677302"/>
            <a:ext cx="4246269" cy="3397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FBPIC simulations in the </a:t>
            </a:r>
            <a:r>
              <a:rPr lang="fr-FR" dirty="0" err="1"/>
              <a:t>three</a:t>
            </a:r>
            <a:r>
              <a:rPr lang="fr-FR" dirty="0"/>
              <a:t> </a:t>
            </a:r>
            <a:r>
              <a:rPr lang="fr-FR" dirty="0" err="1" smtClean="0"/>
              <a:t>gases</a:t>
            </a:r>
            <a:endParaRPr lang="fr-FR" i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2404574" y="5911091"/>
            <a:ext cx="7382853" cy="646331"/>
          </a:xfrm>
          <a:prstGeom prst="rect">
            <a:avLst/>
          </a:prstGeom>
          <a:solidFill>
            <a:srgbClr val="D4F4FF"/>
          </a:solidFill>
          <a:ln w="19050">
            <a:solidFill>
              <a:srgbClr val="45759C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alibri" pitchFamily="34" charset="0"/>
                <a:cs typeface="Calibri" pitchFamily="34" charset="0"/>
              </a:rPr>
              <a:t>The simulations </a:t>
            </a:r>
            <a:r>
              <a:rPr lang="fr-FR" dirty="0" err="1" smtClean="0">
                <a:latin typeface="Calibri" pitchFamily="34" charset="0"/>
                <a:cs typeface="Calibri" pitchFamily="34" charset="0"/>
              </a:rPr>
              <a:t>reproduce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 the </a:t>
            </a:r>
            <a:r>
              <a:rPr lang="fr-FR" dirty="0" err="1" smtClean="0">
                <a:latin typeface="Calibri" pitchFamily="34" charset="0"/>
                <a:cs typeface="Calibri" pitchFamily="34" charset="0"/>
              </a:rPr>
              <a:t>experimental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 trends : </a:t>
            </a:r>
          </a:p>
          <a:p>
            <a:r>
              <a:rPr lang="fr-FR" b="1" dirty="0" err="1" smtClean="0">
                <a:solidFill>
                  <a:srgbClr val="006D8B"/>
                </a:solidFill>
                <a:latin typeface="Calibri" pitchFamily="34" charset="0"/>
                <a:cs typeface="Calibri" pitchFamily="34" charset="0"/>
              </a:rPr>
              <a:t>Hydrogen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 stands out </a:t>
            </a:r>
            <a:r>
              <a:rPr lang="fr-FR" dirty="0" err="1" smtClean="0">
                <a:latin typeface="Calibri" pitchFamily="34" charset="0"/>
                <a:cs typeface="Calibri" pitchFamily="34" charset="0"/>
              </a:rPr>
              <a:t>with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b="1" dirty="0" err="1" smtClean="0">
                <a:solidFill>
                  <a:srgbClr val="006D8B"/>
                </a:solidFill>
                <a:latin typeface="Calibri" pitchFamily="34" charset="0"/>
                <a:cs typeface="Calibri" pitchFamily="34" charset="0"/>
              </a:rPr>
              <a:t>higher</a:t>
            </a:r>
            <a:r>
              <a:rPr lang="fr-FR" b="1" dirty="0" smtClean="0">
                <a:solidFill>
                  <a:srgbClr val="006D8B"/>
                </a:solidFill>
                <a:latin typeface="Calibri" pitchFamily="34" charset="0"/>
                <a:cs typeface="Calibri" pitchFamily="34" charset="0"/>
              </a:rPr>
              <a:t> charge</a:t>
            </a:r>
            <a:r>
              <a:rPr lang="fr-FR" dirty="0" smtClean="0">
                <a:solidFill>
                  <a:srgbClr val="006D8B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fr-FR" b="1" dirty="0" err="1" smtClean="0">
                <a:solidFill>
                  <a:srgbClr val="006D8B"/>
                </a:solidFill>
                <a:latin typeface="Calibri" pitchFamily="34" charset="0"/>
                <a:cs typeface="Calibri" pitchFamily="34" charset="0"/>
              </a:rPr>
              <a:t>higher</a:t>
            </a:r>
            <a:r>
              <a:rPr lang="fr-FR" b="1" dirty="0" smtClean="0">
                <a:solidFill>
                  <a:srgbClr val="006D8B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b="1" dirty="0" err="1" smtClean="0">
                <a:solidFill>
                  <a:srgbClr val="006D8B"/>
                </a:solidFill>
                <a:latin typeface="Calibri" pitchFamily="34" charset="0"/>
                <a:cs typeface="Calibri" pitchFamily="34" charset="0"/>
              </a:rPr>
              <a:t>energy</a:t>
            </a:r>
            <a:r>
              <a:rPr lang="fr-FR" dirty="0" smtClean="0">
                <a:solidFill>
                  <a:srgbClr val="006D8B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fr-FR" b="1" dirty="0" err="1" smtClean="0">
                <a:solidFill>
                  <a:srgbClr val="006D8B"/>
                </a:solidFill>
                <a:latin typeface="Calibri" pitchFamily="34" charset="0"/>
                <a:cs typeface="Calibri" pitchFamily="34" charset="0"/>
              </a:rPr>
              <a:t>better</a:t>
            </a:r>
            <a:r>
              <a:rPr lang="fr-FR" b="1" dirty="0" smtClean="0">
                <a:solidFill>
                  <a:srgbClr val="006D8B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b="1" dirty="0" err="1" smtClean="0">
                <a:solidFill>
                  <a:srgbClr val="006D8B"/>
                </a:solidFill>
                <a:latin typeface="Calibri" pitchFamily="34" charset="0"/>
                <a:cs typeface="Calibri" pitchFamily="34" charset="0"/>
              </a:rPr>
              <a:t>shaped</a:t>
            </a:r>
            <a:r>
              <a:rPr lang="fr-FR" b="1" dirty="0" smtClean="0">
                <a:solidFill>
                  <a:srgbClr val="006D8B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b="1" dirty="0" err="1" smtClean="0">
                <a:solidFill>
                  <a:srgbClr val="006D8B"/>
                </a:solidFill>
                <a:latin typeface="Calibri" pitchFamily="34" charset="0"/>
                <a:cs typeface="Calibri" pitchFamily="34" charset="0"/>
              </a:rPr>
              <a:t>beam</a:t>
            </a:r>
            <a:endParaRPr lang="fr-FR" b="1" dirty="0">
              <a:solidFill>
                <a:srgbClr val="006D8B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226828" y="2175481"/>
            <a:ext cx="3349492" cy="2333019"/>
            <a:chOff x="214607" y="1191987"/>
            <a:chExt cx="4450620" cy="2333019"/>
          </a:xfrm>
        </p:grpSpPr>
        <p:sp>
          <p:nvSpPr>
            <p:cNvPr id="10" name="ZoneTexte 9"/>
            <p:cNvSpPr txBox="1"/>
            <p:nvPr/>
          </p:nvSpPr>
          <p:spPr>
            <a:xfrm>
              <a:off x="214607" y="1191987"/>
              <a:ext cx="315188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err="1">
                  <a:solidFill>
                    <a:srgbClr val="006D8B"/>
                  </a:solidFill>
                  <a:latin typeface="Calibri" pitchFamily="34" charset="0"/>
                  <a:cs typeface="Calibri" pitchFamily="34" charset="0"/>
                </a:rPr>
                <a:t>Parameters</a:t>
              </a:r>
              <a:r>
                <a:rPr lang="fr-FR" b="1" dirty="0">
                  <a:solidFill>
                    <a:srgbClr val="006D8B"/>
                  </a:solidFill>
                  <a:latin typeface="Calibri" pitchFamily="34" charset="0"/>
                  <a:cs typeface="Calibri" pitchFamily="34" charset="0"/>
                </a:rPr>
                <a:t> for the simulation :</a:t>
              </a:r>
            </a:p>
            <a:p>
              <a:pPr lvl="1"/>
              <a:r>
                <a:rPr lang="fr-FR" dirty="0">
                  <a:latin typeface="Calibri" pitchFamily="34" charset="0"/>
                  <a:cs typeface="Calibri" pitchFamily="34" charset="0"/>
                </a:rPr>
                <a:t>E</a:t>
              </a:r>
              <a:r>
                <a:rPr lang="fr-FR" baseline="-25000" dirty="0">
                  <a:latin typeface="Calibri" pitchFamily="34" charset="0"/>
                  <a:cs typeface="Calibri" pitchFamily="34" charset="0"/>
                </a:rPr>
                <a:t>L</a:t>
              </a:r>
              <a:r>
                <a:rPr lang="fr-FR" dirty="0">
                  <a:latin typeface="Calibri" pitchFamily="34" charset="0"/>
                  <a:cs typeface="Calibri" pitchFamily="34" charset="0"/>
                </a:rPr>
                <a:t>       = </a:t>
              </a:r>
              <a:r>
                <a:rPr lang="fr-FR" dirty="0" smtClean="0">
                  <a:latin typeface="Calibri" pitchFamily="34" charset="0"/>
                  <a:cs typeface="Calibri" pitchFamily="34" charset="0"/>
                </a:rPr>
                <a:t>2.5 </a:t>
              </a:r>
              <a:r>
                <a:rPr lang="fr-FR" dirty="0" err="1">
                  <a:latin typeface="Calibri" pitchFamily="34" charset="0"/>
                  <a:cs typeface="Calibri" pitchFamily="34" charset="0"/>
                </a:rPr>
                <a:t>mJ</a:t>
              </a:r>
              <a:endParaRPr lang="fr-FR" dirty="0">
                <a:latin typeface="Calibri" pitchFamily="34" charset="0"/>
                <a:cs typeface="Calibri" pitchFamily="34" charset="0"/>
              </a:endParaRPr>
            </a:p>
            <a:p>
              <a:pPr lvl="1"/>
              <a:r>
                <a:rPr lang="el-GR" dirty="0">
                  <a:latin typeface="Calibri" pitchFamily="34" charset="0"/>
                  <a:cs typeface="Calibri" pitchFamily="34" charset="0"/>
                </a:rPr>
                <a:t>τ</a:t>
              </a:r>
              <a:r>
                <a:rPr lang="fr-FR" dirty="0">
                  <a:latin typeface="Calibri" pitchFamily="34" charset="0"/>
                  <a:cs typeface="Calibri" pitchFamily="34" charset="0"/>
                </a:rPr>
                <a:t>         = </a:t>
              </a:r>
              <a:r>
                <a:rPr lang="fr-FR" dirty="0" smtClean="0">
                  <a:latin typeface="Calibri" pitchFamily="34" charset="0"/>
                  <a:cs typeface="Calibri" pitchFamily="34" charset="0"/>
                </a:rPr>
                <a:t>4 </a:t>
              </a:r>
              <a:r>
                <a:rPr lang="fr-FR" dirty="0" err="1">
                  <a:latin typeface="Calibri" pitchFamily="34" charset="0"/>
                  <a:cs typeface="Calibri" pitchFamily="34" charset="0"/>
                </a:rPr>
                <a:t>fs</a:t>
              </a:r>
              <a:endParaRPr lang="fr-FR" dirty="0">
                <a:latin typeface="Calibri" pitchFamily="34" charset="0"/>
                <a:cs typeface="Calibri" pitchFamily="34" charset="0"/>
              </a:endParaRPr>
            </a:p>
            <a:p>
              <a:pPr lvl="1"/>
              <a:r>
                <a:rPr lang="fr-FR" dirty="0" err="1">
                  <a:latin typeface="Calibri" pitchFamily="34" charset="0"/>
                  <a:cs typeface="Calibri" pitchFamily="34" charset="0"/>
                </a:rPr>
                <a:t>R</a:t>
              </a:r>
              <a:r>
                <a:rPr lang="fr-FR" baseline="-25000" dirty="0" err="1">
                  <a:latin typeface="Calibri" pitchFamily="34" charset="0"/>
                  <a:cs typeface="Calibri" pitchFamily="34" charset="0"/>
                </a:rPr>
                <a:t>fwhm</a:t>
              </a:r>
              <a:r>
                <a:rPr lang="fr-FR" baseline="-25000" dirty="0">
                  <a:latin typeface="Calibri" pitchFamily="34" charset="0"/>
                  <a:cs typeface="Calibri" pitchFamily="34" charset="0"/>
                </a:rPr>
                <a:t>  </a:t>
              </a:r>
              <a:r>
                <a:rPr lang="fr-FR" dirty="0">
                  <a:latin typeface="Calibri" pitchFamily="34" charset="0"/>
                  <a:cs typeface="Calibri" pitchFamily="34" charset="0"/>
                </a:rPr>
                <a:t>= 4.5 </a:t>
              </a:r>
              <a:r>
                <a:rPr lang="fr-FR" dirty="0" smtClean="0">
                  <a:latin typeface="Calibri" pitchFamily="34" charset="0"/>
                  <a:cs typeface="Calibri" pitchFamily="34" charset="0"/>
                </a:rPr>
                <a:t>µm</a:t>
              </a:r>
              <a:endParaRPr lang="fr-FR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14607" y="2601676"/>
              <a:ext cx="445062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fr-FR" dirty="0" smtClean="0">
                  <a:latin typeface="Calibri" pitchFamily="34" charset="0"/>
                  <a:cs typeface="Calibri" pitchFamily="34" charset="0"/>
                </a:rPr>
                <a:t>max(n</a:t>
              </a:r>
              <a:r>
                <a:rPr lang="fr-FR" baseline="-25000" dirty="0" smtClean="0">
                  <a:latin typeface="Calibri" pitchFamily="34" charset="0"/>
                  <a:cs typeface="Calibri" pitchFamily="34" charset="0"/>
                </a:rPr>
                <a:t>e</a:t>
              </a:r>
              <a:r>
                <a:rPr lang="fr-FR" dirty="0" smtClean="0">
                  <a:latin typeface="Calibri" pitchFamily="34" charset="0"/>
                  <a:cs typeface="Calibri" pitchFamily="34" charset="0"/>
                </a:rPr>
                <a:t>) = 1 x 10</a:t>
              </a:r>
              <a:r>
                <a:rPr lang="fr-FR" baseline="30000" dirty="0" smtClean="0">
                  <a:latin typeface="Calibri" pitchFamily="34" charset="0"/>
                  <a:cs typeface="Calibri" pitchFamily="34" charset="0"/>
                </a:rPr>
                <a:t>20 </a:t>
              </a:r>
              <a:r>
                <a:rPr lang="fr-FR" dirty="0" smtClean="0">
                  <a:latin typeface="Calibri" pitchFamily="34" charset="0"/>
                  <a:cs typeface="Calibri" pitchFamily="34" charset="0"/>
                </a:rPr>
                <a:t>cm</a:t>
              </a:r>
              <a:r>
                <a:rPr lang="fr-FR" baseline="30000" dirty="0" smtClean="0">
                  <a:latin typeface="Calibri" pitchFamily="34" charset="0"/>
                  <a:cs typeface="Calibri" pitchFamily="34" charset="0"/>
                </a:rPr>
                <a:t>-3</a:t>
              </a:r>
              <a:r>
                <a:rPr lang="fr-FR" dirty="0" smtClean="0">
                  <a:latin typeface="Calibri" pitchFamily="34" charset="0"/>
                  <a:cs typeface="Calibri" pitchFamily="34" charset="0"/>
                </a:rPr>
                <a:t> </a:t>
              </a:r>
            </a:p>
            <a:p>
              <a:pPr lvl="1"/>
              <a:r>
                <a:rPr lang="fr-FR" dirty="0" err="1" smtClean="0">
                  <a:latin typeface="Calibri" pitchFamily="34" charset="0"/>
                  <a:cs typeface="Calibri" pitchFamily="34" charset="0"/>
                </a:rPr>
                <a:t>Density</a:t>
              </a:r>
              <a:r>
                <a:rPr lang="fr-FR" dirty="0" smtClean="0">
                  <a:latin typeface="Calibri" pitchFamily="34" charset="0"/>
                  <a:cs typeface="Calibri" pitchFamily="34" charset="0"/>
                </a:rPr>
                <a:t> profile </a:t>
              </a:r>
              <a:r>
                <a:rPr lang="fr-FR" dirty="0" err="1" smtClean="0">
                  <a:latin typeface="Calibri" pitchFamily="34" charset="0"/>
                  <a:cs typeface="Calibri" pitchFamily="34" charset="0"/>
                </a:rPr>
                <a:t>from</a:t>
              </a:r>
              <a:r>
                <a:rPr lang="fr-FR" dirty="0" smtClean="0">
                  <a:latin typeface="Calibri" pitchFamily="34" charset="0"/>
                  <a:cs typeface="Calibri" pitchFamily="34" charset="0"/>
                </a:rPr>
                <a:t> a </a:t>
              </a:r>
            </a:p>
            <a:p>
              <a:pPr lvl="1"/>
              <a:r>
                <a:rPr lang="fr-FR" dirty="0" err="1" smtClean="0">
                  <a:latin typeface="Calibri" pitchFamily="34" charset="0"/>
                  <a:cs typeface="Calibri" pitchFamily="34" charset="0"/>
                </a:rPr>
                <a:t>shocked</a:t>
              </a:r>
              <a:r>
                <a:rPr lang="fr-FR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fr-FR" dirty="0" smtClean="0">
                  <a:latin typeface="Calibri" pitchFamily="34" charset="0"/>
                  <a:cs typeface="Calibri" pitchFamily="34" charset="0"/>
                </a:rPr>
                <a:t>jet</a:t>
              </a:r>
              <a:endParaRPr lang="en-GB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B42E74A3-5DE1-0F8F-C5FB-56E45D1DC3F7}"/>
              </a:ext>
            </a:extLst>
          </p:cNvPr>
          <p:cNvSpPr txBox="1"/>
          <p:nvPr/>
        </p:nvSpPr>
        <p:spPr>
          <a:xfrm>
            <a:off x="0" y="6581001"/>
            <a:ext cx="3369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/>
                <a:cs typeface="Calibri" pitchFamily="34" charset="0"/>
              </a:rPr>
              <a:t>Monzac</a:t>
            </a:r>
            <a:r>
              <a:rPr lang="nl-NL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/>
                <a:cs typeface="Calibri" pitchFamily="34" charset="0"/>
              </a:rPr>
              <a:t> </a:t>
            </a:r>
            <a:r>
              <a:rPr lang="nl-NL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/>
                <a:cs typeface="Calibri" pitchFamily="34" charset="0"/>
              </a:rPr>
              <a:t>et al,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Phys. Rev. Research </a:t>
            </a: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6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, 043099 </a:t>
            </a:r>
            <a:r>
              <a:rPr lang="nl-NL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/>
                <a:cs typeface="Calibri" pitchFamily="34" charset="0"/>
              </a:rPr>
              <a:t>(2024)</a:t>
            </a:r>
            <a:endParaRPr lang="fr-FR" sz="12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8" name="Groupe 17"/>
          <p:cNvGrpSpPr/>
          <p:nvPr/>
        </p:nvGrpSpPr>
        <p:grpSpPr>
          <a:xfrm>
            <a:off x="4322004" y="1189089"/>
            <a:ext cx="1871688" cy="1476202"/>
            <a:chOff x="4269373" y="1495425"/>
            <a:chExt cx="1455152" cy="1119665"/>
          </a:xfrm>
        </p:grpSpPr>
        <p:sp>
          <p:nvSpPr>
            <p:cNvPr id="14" name="Rectangle 13"/>
            <p:cNvSpPr/>
            <p:nvPr/>
          </p:nvSpPr>
          <p:spPr>
            <a:xfrm>
              <a:off x="4438651" y="1495425"/>
              <a:ext cx="178594" cy="500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600578" y="2569371"/>
              <a:ext cx="1123947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3"/>
            <a:srcRect t="69085" r="6577" b="4713"/>
            <a:stretch>
              <a:fillRect/>
            </a:stretch>
          </p:blipFill>
          <p:spPr bwMode="auto">
            <a:xfrm>
              <a:off x="4269373" y="1495425"/>
              <a:ext cx="1424109" cy="1095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3" name="Groupe 22"/>
          <p:cNvGrpSpPr/>
          <p:nvPr/>
        </p:nvGrpSpPr>
        <p:grpSpPr>
          <a:xfrm>
            <a:off x="4321763" y="2504255"/>
            <a:ext cx="1868514" cy="1576056"/>
            <a:chOff x="4271841" y="2829388"/>
            <a:chExt cx="1452684" cy="1195402"/>
          </a:xfrm>
        </p:grpSpPr>
        <p:pic>
          <p:nvPicPr>
            <p:cNvPr id="123907" name="Picture 3"/>
            <p:cNvPicPr>
              <a:picLocks noChangeAspect="1" noChangeArrowheads="1"/>
            </p:cNvPicPr>
            <p:nvPr/>
          </p:nvPicPr>
          <p:blipFill>
            <a:blip r:embed="rId3"/>
            <a:srcRect t="35719" r="6577" b="38080"/>
            <a:stretch>
              <a:fillRect/>
            </a:stretch>
          </p:blipFill>
          <p:spPr bwMode="auto">
            <a:xfrm>
              <a:off x="4271841" y="2902744"/>
              <a:ext cx="1424109" cy="1095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9" name="Rectangle 18"/>
            <p:cNvSpPr/>
            <p:nvPr/>
          </p:nvSpPr>
          <p:spPr>
            <a:xfrm>
              <a:off x="4375791" y="2829388"/>
              <a:ext cx="241455" cy="125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600578" y="3979071"/>
              <a:ext cx="1123947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9" name="Groupe 28"/>
          <p:cNvGrpSpPr/>
          <p:nvPr/>
        </p:nvGrpSpPr>
        <p:grpSpPr>
          <a:xfrm>
            <a:off x="4324377" y="3940970"/>
            <a:ext cx="1944809" cy="1761654"/>
            <a:chOff x="4271841" y="4169720"/>
            <a:chExt cx="1512000" cy="1336174"/>
          </a:xfrm>
        </p:grpSpPr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634" b="66679"/>
            <a:stretch>
              <a:fillRect/>
            </a:stretch>
          </p:blipFill>
          <p:spPr bwMode="auto">
            <a:xfrm>
              <a:off x="4271841" y="4233417"/>
              <a:ext cx="1512000" cy="12724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7" name="Rectangle 26"/>
            <p:cNvSpPr/>
            <p:nvPr/>
          </p:nvSpPr>
          <p:spPr>
            <a:xfrm>
              <a:off x="4373760" y="4169720"/>
              <a:ext cx="233169" cy="1308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1" name="Rectangle 30"/>
          <p:cNvSpPr/>
          <p:nvPr/>
        </p:nvSpPr>
        <p:spPr>
          <a:xfrm>
            <a:off x="5241279" y="2593827"/>
            <a:ext cx="45719" cy="1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4549263" y="1186154"/>
            <a:ext cx="208279" cy="66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4799374" y="1202638"/>
            <a:ext cx="1060435" cy="187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ZoneTexte 12"/>
          <p:cNvSpPr txBox="1"/>
          <p:nvPr/>
        </p:nvSpPr>
        <p:spPr>
          <a:xfrm>
            <a:off x="4724204" y="1134722"/>
            <a:ext cx="12218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fr-FR" sz="1200" b="1" baseline="-25000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fr-FR" sz="1200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, Q = 10.1 </a:t>
            </a:r>
            <a:r>
              <a:rPr lang="fr-FR" sz="1200" b="1" dirty="0" err="1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pC</a:t>
            </a:r>
            <a:endParaRPr lang="en-GB" sz="1200" b="1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799374" y="2621609"/>
            <a:ext cx="1060435" cy="187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ZoneTexte 24"/>
          <p:cNvSpPr txBox="1"/>
          <p:nvPr/>
        </p:nvSpPr>
        <p:spPr>
          <a:xfrm>
            <a:off x="4724204" y="2563217"/>
            <a:ext cx="1162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He, Q = 2.7 </a:t>
            </a:r>
            <a:r>
              <a:rPr lang="fr-FR" sz="1200" b="1" dirty="0" err="1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pC</a:t>
            </a:r>
            <a:endParaRPr lang="en-GB" sz="1200" b="1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799374" y="4033055"/>
            <a:ext cx="1060435" cy="187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ZoneTexte 25"/>
          <p:cNvSpPr txBox="1"/>
          <p:nvPr/>
        </p:nvSpPr>
        <p:spPr>
          <a:xfrm>
            <a:off x="4728172" y="3984187"/>
            <a:ext cx="11400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fr-FR" sz="1200" b="1" baseline="-25000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fr-FR" sz="1200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, Q = 540 </a:t>
            </a:r>
            <a:r>
              <a:rPr lang="fr-FR" sz="1200" b="1" dirty="0" err="1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fC</a:t>
            </a:r>
            <a:endParaRPr lang="en-GB" sz="1200" b="1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err="1" smtClean="0"/>
              <a:t>Ionization</a:t>
            </a:r>
            <a:r>
              <a:rPr lang="fr-FR" dirty="0" smtClean="0"/>
              <a:t>-</a:t>
            </a:r>
            <a:r>
              <a:rPr lang="fr-FR" dirty="0" err="1" smtClean="0"/>
              <a:t>induced</a:t>
            </a:r>
            <a:r>
              <a:rPr lang="fr-FR" dirty="0" smtClean="0"/>
              <a:t> </a:t>
            </a:r>
            <a:r>
              <a:rPr lang="fr-FR" dirty="0" err="1" smtClean="0"/>
              <a:t>defocusing</a:t>
            </a:r>
            <a:r>
              <a:rPr lang="fr-FR" dirty="0" smtClean="0"/>
              <a:t> and </a:t>
            </a:r>
            <a:r>
              <a:rPr lang="fr-FR" dirty="0" err="1" smtClean="0"/>
              <a:t>spatio</a:t>
            </a:r>
            <a:r>
              <a:rPr lang="fr-FR" dirty="0" smtClean="0"/>
              <a:t>-spectral </a:t>
            </a:r>
            <a:r>
              <a:rPr lang="fr-FR" dirty="0" err="1" smtClean="0"/>
              <a:t>distortion</a:t>
            </a:r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B42E74A3-5DE1-0F8F-C5FB-56E45D1DC3F7}"/>
              </a:ext>
            </a:extLst>
          </p:cNvPr>
          <p:cNvSpPr txBox="1"/>
          <p:nvPr/>
        </p:nvSpPr>
        <p:spPr>
          <a:xfrm>
            <a:off x="0" y="6581001"/>
            <a:ext cx="3369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/>
                <a:cs typeface="Calibri" pitchFamily="34" charset="0"/>
              </a:rPr>
              <a:t>Monzac</a:t>
            </a:r>
            <a:r>
              <a:rPr lang="nl-NL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/>
                <a:cs typeface="Calibri" pitchFamily="34" charset="0"/>
              </a:rPr>
              <a:t> </a:t>
            </a:r>
            <a:r>
              <a:rPr lang="nl-NL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/>
                <a:cs typeface="Calibri" pitchFamily="34" charset="0"/>
              </a:rPr>
              <a:t>et al,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Phys. Rev. Research </a:t>
            </a: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6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, 043099 </a:t>
            </a:r>
            <a:r>
              <a:rPr lang="nl-NL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/>
                <a:cs typeface="Calibri" pitchFamily="34" charset="0"/>
              </a:rPr>
              <a:t>(2024)</a:t>
            </a:r>
            <a:endParaRPr lang="fr-FR" sz="12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6" name="Picture 4" descr="C:\Users\APPLI\Desktop\seminaire 08_02\glob, t = 0.902 ps.jpeg"/>
          <p:cNvPicPr>
            <a:picLocks noChangeAspect="1" noChangeArrowheads="1"/>
          </p:cNvPicPr>
          <p:nvPr/>
        </p:nvPicPr>
        <p:blipFill>
          <a:blip r:embed="rId2"/>
          <a:srcRect l="67764" t="5542" b="1429"/>
          <a:stretch>
            <a:fillRect/>
          </a:stretch>
        </p:blipFill>
        <p:spPr bwMode="auto">
          <a:xfrm>
            <a:off x="5914239" y="1129592"/>
            <a:ext cx="2332139" cy="5694852"/>
          </a:xfrm>
          <a:prstGeom prst="rect">
            <a:avLst/>
          </a:prstGeom>
          <a:noFill/>
        </p:spPr>
      </p:pic>
      <p:cxnSp>
        <p:nvCxnSpPr>
          <p:cNvPr id="17" name="Connecteur droit avec flèche 16"/>
          <p:cNvCxnSpPr>
            <a:endCxn id="19" idx="1"/>
          </p:cNvCxnSpPr>
          <p:nvPr/>
        </p:nvCxnSpPr>
        <p:spPr>
          <a:xfrm flipV="1">
            <a:off x="7843706" y="5331394"/>
            <a:ext cx="1073791" cy="323165"/>
          </a:xfrm>
          <a:prstGeom prst="straightConnector1">
            <a:avLst/>
          </a:prstGeom>
          <a:ln w="19050">
            <a:solidFill>
              <a:srgbClr val="4575A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>
            <a:off x="7843706" y="3871913"/>
            <a:ext cx="1073791" cy="1300162"/>
          </a:xfrm>
          <a:prstGeom prst="straightConnector1">
            <a:avLst/>
          </a:prstGeom>
          <a:ln w="19050">
            <a:solidFill>
              <a:srgbClr val="4575A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8917497" y="5008228"/>
            <a:ext cx="2939143" cy="646331"/>
          </a:xfrm>
          <a:prstGeom prst="rect">
            <a:avLst/>
          </a:prstGeom>
          <a:solidFill>
            <a:srgbClr val="D4F4FF">
              <a:alpha val="50196"/>
            </a:srgbClr>
          </a:solidFill>
          <a:ln w="19050">
            <a:solidFill>
              <a:srgbClr val="4575AA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latin typeface="Calibri" pitchFamily="34" charset="0"/>
                <a:cs typeface="Calibri" pitchFamily="34" charset="0"/>
              </a:rPr>
              <a:t>Blue shift of the laser 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pulse due to </a:t>
            </a:r>
            <a:r>
              <a:rPr lang="fr-FR" dirty="0" err="1" smtClean="0">
                <a:latin typeface="Calibri" pitchFamily="34" charset="0"/>
                <a:cs typeface="Calibri" pitchFamily="34" charset="0"/>
              </a:rPr>
              <a:t>ionization</a:t>
            </a:r>
            <a:endParaRPr lang="en-GB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8917497" y="2869035"/>
            <a:ext cx="2939143" cy="646331"/>
          </a:xfrm>
          <a:prstGeom prst="rect">
            <a:avLst/>
          </a:prstGeom>
          <a:solidFill>
            <a:srgbClr val="E49E20">
              <a:alpha val="34902"/>
            </a:srgbClr>
          </a:solidFill>
          <a:ln w="19050">
            <a:solidFill>
              <a:srgbClr val="E49E2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alibri" pitchFamily="34" charset="0"/>
                <a:cs typeface="Calibri" pitchFamily="34" charset="0"/>
              </a:rPr>
              <a:t>Transverse </a:t>
            </a:r>
            <a:r>
              <a:rPr lang="fr-FR" dirty="0" err="1" smtClean="0">
                <a:latin typeface="Calibri" pitchFamily="34" charset="0"/>
                <a:cs typeface="Calibri" pitchFamily="34" charset="0"/>
              </a:rPr>
              <a:t>spread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 of the laser pulse due to </a:t>
            </a:r>
            <a:r>
              <a:rPr lang="fr-FR" dirty="0" err="1" smtClean="0">
                <a:latin typeface="Calibri" pitchFamily="34" charset="0"/>
                <a:cs typeface="Calibri" pitchFamily="34" charset="0"/>
              </a:rPr>
              <a:t>defocusing</a:t>
            </a:r>
            <a:endParaRPr lang="en-GB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6" name="Connecteur droit avec flèche 35"/>
          <p:cNvCxnSpPr/>
          <p:nvPr/>
        </p:nvCxnSpPr>
        <p:spPr>
          <a:xfrm flipV="1">
            <a:off x="7180976" y="3073058"/>
            <a:ext cx="1736521" cy="442308"/>
          </a:xfrm>
          <a:prstGeom prst="straightConnector1">
            <a:avLst/>
          </a:prstGeom>
          <a:ln w="19050">
            <a:solidFill>
              <a:srgbClr val="E49E2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/>
          <p:nvPr/>
        </p:nvCxnSpPr>
        <p:spPr>
          <a:xfrm flipV="1">
            <a:off x="7180976" y="3367609"/>
            <a:ext cx="1736521" cy="1963787"/>
          </a:xfrm>
          <a:prstGeom prst="straightConnector1">
            <a:avLst/>
          </a:prstGeom>
          <a:ln w="19050">
            <a:solidFill>
              <a:srgbClr val="E49E2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ZoneTexte 47"/>
          <p:cNvSpPr txBox="1"/>
          <p:nvPr/>
        </p:nvSpPr>
        <p:spPr>
          <a:xfrm>
            <a:off x="6421055" y="1217934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fr-FR" i="1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GB" i="1" baseline="-25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6421055" y="3007051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He</a:t>
            </a:r>
            <a:endParaRPr lang="en-GB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6421055" y="479817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fr-FR" i="1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GB" i="1" baseline="-25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E:\Manip_hydrogene\FBPIC\second_comparison\a0(z,gas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838266"/>
            <a:ext cx="5084116" cy="40672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err="1"/>
              <a:t>Degradation</a:t>
            </a:r>
            <a:r>
              <a:rPr lang="fr-FR" dirty="0"/>
              <a:t> of the laser and injection in the </a:t>
            </a:r>
            <a:r>
              <a:rPr lang="fr-FR" dirty="0" err="1"/>
              <a:t>different</a:t>
            </a:r>
            <a:r>
              <a:rPr lang="fr-FR" dirty="0"/>
              <a:t> </a:t>
            </a:r>
            <a:r>
              <a:rPr lang="fr-FR" dirty="0" err="1"/>
              <a:t>gases</a:t>
            </a:r>
            <a:endParaRPr lang="fr-FR" dirty="0"/>
          </a:p>
        </p:txBody>
      </p:sp>
      <p:grpSp>
        <p:nvGrpSpPr>
          <p:cNvPr id="7" name="Groupe 15"/>
          <p:cNvGrpSpPr/>
          <p:nvPr/>
        </p:nvGrpSpPr>
        <p:grpSpPr>
          <a:xfrm>
            <a:off x="7428042" y="2120329"/>
            <a:ext cx="3968253" cy="2585323"/>
            <a:chOff x="8057740" y="2883728"/>
            <a:chExt cx="3968253" cy="2585323"/>
          </a:xfrm>
        </p:grpSpPr>
        <p:sp>
          <p:nvSpPr>
            <p:cNvPr id="6" name="ZoneTexte 5"/>
            <p:cNvSpPr txBox="1"/>
            <p:nvPr/>
          </p:nvSpPr>
          <p:spPr>
            <a:xfrm>
              <a:off x="8057740" y="2883728"/>
              <a:ext cx="3968253" cy="2585323"/>
            </a:xfrm>
            <a:prstGeom prst="rect">
              <a:avLst/>
            </a:prstGeom>
            <a:solidFill>
              <a:srgbClr val="D4F4FF"/>
            </a:solidFill>
            <a:ln w="19050">
              <a:solidFill>
                <a:srgbClr val="45759C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dirty="0">
                  <a:latin typeface="Calibri" pitchFamily="34" charset="0"/>
                  <a:cs typeface="Calibri" pitchFamily="34" charset="0"/>
                </a:rPr>
                <a:t>The </a:t>
              </a:r>
              <a:r>
                <a:rPr lang="fr-FR" b="1" dirty="0">
                  <a:solidFill>
                    <a:srgbClr val="006D8B"/>
                  </a:solidFill>
                  <a:latin typeface="Calibri" pitchFamily="34" charset="0"/>
                  <a:cs typeface="Calibri" pitchFamily="34" charset="0"/>
                </a:rPr>
                <a:t>laser pulse </a:t>
              </a:r>
              <a:r>
                <a:rPr lang="fr-FR" b="1" dirty="0" err="1">
                  <a:solidFill>
                    <a:srgbClr val="006D8B"/>
                  </a:solidFill>
                  <a:latin typeface="Calibri" pitchFamily="34" charset="0"/>
                  <a:cs typeface="Calibri" pitchFamily="34" charset="0"/>
                </a:rPr>
                <a:t>is</a:t>
              </a:r>
              <a:r>
                <a:rPr lang="fr-FR" b="1" dirty="0">
                  <a:solidFill>
                    <a:srgbClr val="006D8B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fr-FR" b="1" dirty="0" err="1">
                  <a:solidFill>
                    <a:srgbClr val="006D8B"/>
                  </a:solidFill>
                  <a:latin typeface="Calibri" pitchFamily="34" charset="0"/>
                  <a:cs typeface="Calibri" pitchFamily="34" charset="0"/>
                </a:rPr>
                <a:t>less</a:t>
              </a:r>
              <a:r>
                <a:rPr lang="fr-FR" b="1" dirty="0">
                  <a:solidFill>
                    <a:srgbClr val="006D8B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fr-FR" b="1" dirty="0" err="1">
                  <a:solidFill>
                    <a:srgbClr val="006D8B"/>
                  </a:solidFill>
                  <a:latin typeface="Calibri" pitchFamily="34" charset="0"/>
                  <a:cs typeface="Calibri" pitchFamily="34" charset="0"/>
                </a:rPr>
                <a:t>damaged</a:t>
              </a:r>
              <a:r>
                <a:rPr lang="fr-FR" b="1" dirty="0">
                  <a:solidFill>
                    <a:srgbClr val="006D8B"/>
                  </a:solidFill>
                  <a:latin typeface="Calibri" pitchFamily="34" charset="0"/>
                  <a:cs typeface="Calibri" pitchFamily="34" charset="0"/>
                </a:rPr>
                <a:t> in H</a:t>
              </a:r>
              <a:r>
                <a:rPr lang="fr-FR" b="1" baseline="-25000" dirty="0">
                  <a:solidFill>
                    <a:srgbClr val="006D8B"/>
                  </a:solidFill>
                  <a:latin typeface="Calibri" pitchFamily="34" charset="0"/>
                  <a:cs typeface="Calibri" pitchFamily="34" charset="0"/>
                </a:rPr>
                <a:t>2</a:t>
              </a:r>
              <a:r>
                <a:rPr lang="fr-FR" dirty="0">
                  <a:solidFill>
                    <a:srgbClr val="006D8B"/>
                  </a:solidFill>
                  <a:latin typeface="Calibri" pitchFamily="34" charset="0"/>
                  <a:cs typeface="Calibri" pitchFamily="34" charset="0"/>
                </a:rPr>
                <a:t>.</a:t>
              </a:r>
            </a:p>
            <a:p>
              <a:r>
                <a:rPr lang="fr-FR" b="1" dirty="0">
                  <a:solidFill>
                    <a:srgbClr val="006D8B"/>
                  </a:solidFill>
                  <a:latin typeface="Calibri" pitchFamily="34" charset="0"/>
                  <a:cs typeface="Calibri" pitchFamily="34" charset="0"/>
                </a:rPr>
                <a:t>He and N</a:t>
              </a:r>
              <a:r>
                <a:rPr lang="fr-FR" b="1" baseline="-25000" dirty="0">
                  <a:solidFill>
                    <a:srgbClr val="006D8B"/>
                  </a:solidFill>
                  <a:latin typeface="Calibri" pitchFamily="34" charset="0"/>
                  <a:cs typeface="Calibri" pitchFamily="34" charset="0"/>
                </a:rPr>
                <a:t>2</a:t>
              </a:r>
              <a:r>
                <a:rPr lang="fr-FR" b="1" dirty="0">
                  <a:solidFill>
                    <a:srgbClr val="006D8B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fr-FR" b="1" dirty="0" err="1">
                  <a:solidFill>
                    <a:srgbClr val="006D8B"/>
                  </a:solidFill>
                  <a:latin typeface="Calibri" pitchFamily="34" charset="0"/>
                  <a:cs typeface="Calibri" pitchFamily="34" charset="0"/>
                </a:rPr>
                <a:t>comparably</a:t>
              </a:r>
              <a:r>
                <a:rPr lang="fr-FR" b="1" dirty="0">
                  <a:solidFill>
                    <a:srgbClr val="006D8B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fr-FR" dirty="0">
                  <a:latin typeface="Calibri" pitchFamily="34" charset="0"/>
                  <a:cs typeface="Calibri" pitchFamily="34" charset="0"/>
                </a:rPr>
                <a:t>damage the pulse.</a:t>
              </a:r>
            </a:p>
            <a:p>
              <a:endParaRPr lang="fr-FR" dirty="0">
                <a:latin typeface="Calibri" pitchFamily="34" charset="0"/>
                <a:cs typeface="Calibri" pitchFamily="34" charset="0"/>
              </a:endParaRPr>
            </a:p>
            <a:p>
              <a:r>
                <a:rPr lang="fr-FR" dirty="0">
                  <a:latin typeface="Calibri" pitchFamily="34" charset="0"/>
                  <a:cs typeface="Calibri" pitchFamily="34" charset="0"/>
                </a:rPr>
                <a:t>Injection </a:t>
              </a:r>
              <a:r>
                <a:rPr lang="fr-FR" dirty="0" err="1">
                  <a:latin typeface="Calibri" pitchFamily="34" charset="0"/>
                  <a:cs typeface="Calibri" pitchFamily="34" charset="0"/>
                </a:rPr>
                <a:t>occurs</a:t>
              </a:r>
              <a:r>
                <a:rPr lang="fr-FR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fr-FR" dirty="0" err="1">
                  <a:latin typeface="Calibri" pitchFamily="34" charset="0"/>
                  <a:cs typeface="Calibri" pitchFamily="34" charset="0"/>
                </a:rPr>
                <a:t>closer</a:t>
              </a:r>
              <a:r>
                <a:rPr lang="fr-FR" dirty="0">
                  <a:latin typeface="Calibri" pitchFamily="34" charset="0"/>
                  <a:cs typeface="Calibri" pitchFamily="34" charset="0"/>
                </a:rPr>
                <a:t> to the laser pulse in the H</a:t>
              </a:r>
              <a:r>
                <a:rPr lang="fr-FR" baseline="-25000" dirty="0">
                  <a:latin typeface="Calibri" pitchFamily="34" charset="0"/>
                  <a:cs typeface="Calibri" pitchFamily="34" charset="0"/>
                </a:rPr>
                <a:t>2</a:t>
              </a:r>
              <a:r>
                <a:rPr lang="fr-FR" dirty="0">
                  <a:latin typeface="Calibri" pitchFamily="34" charset="0"/>
                  <a:cs typeface="Calibri" pitchFamily="34" charset="0"/>
                </a:rPr>
                <a:t> plasma</a:t>
              </a:r>
            </a:p>
            <a:p>
              <a:r>
                <a:rPr lang="fr-FR" dirty="0">
                  <a:latin typeface="Calibri" pitchFamily="34" charset="0"/>
                  <a:cs typeface="Calibri" pitchFamily="34" charset="0"/>
                </a:rPr>
                <a:t>           The </a:t>
              </a:r>
              <a:r>
                <a:rPr lang="fr-FR" dirty="0" err="1">
                  <a:latin typeface="Calibri" pitchFamily="34" charset="0"/>
                  <a:cs typeface="Calibri" pitchFamily="34" charset="0"/>
                </a:rPr>
                <a:t>accelerating</a:t>
              </a:r>
              <a:r>
                <a:rPr lang="fr-FR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fr-FR" dirty="0" err="1">
                  <a:latin typeface="Calibri" pitchFamily="34" charset="0"/>
                  <a:cs typeface="Calibri" pitchFamily="34" charset="0"/>
                </a:rPr>
                <a:t>field</a:t>
              </a:r>
              <a:r>
                <a:rPr lang="fr-FR" dirty="0">
                  <a:latin typeface="Calibri" pitchFamily="34" charset="0"/>
                  <a:cs typeface="Calibri" pitchFamily="34" charset="0"/>
                </a:rPr>
                <a:t> are </a:t>
              </a:r>
              <a:r>
                <a:rPr lang="fr-FR" dirty="0" err="1">
                  <a:latin typeface="Calibri" pitchFamily="34" charset="0"/>
                  <a:cs typeface="Calibri" pitchFamily="34" charset="0"/>
                </a:rPr>
                <a:t>stronger</a:t>
              </a:r>
              <a:endParaRPr lang="fr-FR" dirty="0">
                <a:latin typeface="Calibri" pitchFamily="34" charset="0"/>
                <a:cs typeface="Calibri" pitchFamily="34" charset="0"/>
              </a:endParaRPr>
            </a:p>
            <a:p>
              <a:r>
                <a:rPr lang="fr-FR" dirty="0">
                  <a:latin typeface="Calibri" pitchFamily="34" charset="0"/>
                  <a:cs typeface="Calibri" pitchFamily="34" charset="0"/>
                </a:rPr>
                <a:t>           The final </a:t>
              </a:r>
              <a:r>
                <a:rPr lang="fr-FR" dirty="0" err="1">
                  <a:latin typeface="Calibri" pitchFamily="34" charset="0"/>
                  <a:cs typeface="Calibri" pitchFamily="34" charset="0"/>
                </a:rPr>
                <a:t>accelerated</a:t>
              </a:r>
              <a:r>
                <a:rPr lang="fr-FR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fr-FR" dirty="0" err="1">
                  <a:latin typeface="Calibri" pitchFamily="34" charset="0"/>
                  <a:cs typeface="Calibri" pitchFamily="34" charset="0"/>
                </a:rPr>
                <a:t>beam</a:t>
              </a:r>
              <a:r>
                <a:rPr lang="fr-FR" dirty="0">
                  <a:latin typeface="Calibri" pitchFamily="34" charset="0"/>
                  <a:cs typeface="Calibri" pitchFamily="34" charset="0"/>
                </a:rPr>
                <a:t> gain  more </a:t>
              </a:r>
              <a:r>
                <a:rPr lang="fr-FR" dirty="0" err="1">
                  <a:latin typeface="Calibri" pitchFamily="34" charset="0"/>
                  <a:cs typeface="Calibri" pitchFamily="34" charset="0"/>
                </a:rPr>
                <a:t>energy</a:t>
              </a:r>
              <a:endParaRPr lang="fr-FR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9" name="Flèche droite 8"/>
            <p:cNvSpPr/>
            <p:nvPr/>
          </p:nvSpPr>
          <p:spPr>
            <a:xfrm>
              <a:off x="8369398" y="4668888"/>
              <a:ext cx="228654" cy="11191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4575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Flèche droite 9"/>
            <p:cNvSpPr/>
            <p:nvPr/>
          </p:nvSpPr>
          <p:spPr>
            <a:xfrm>
              <a:off x="8369398" y="4939389"/>
              <a:ext cx="228654" cy="11191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4575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" name="Groupe 16"/>
          <p:cNvGrpSpPr>
            <a:grpSpLocks noChangeAspect="1"/>
          </p:cNvGrpSpPr>
          <p:nvPr/>
        </p:nvGrpSpPr>
        <p:grpSpPr>
          <a:xfrm>
            <a:off x="744574" y="1313201"/>
            <a:ext cx="5671637" cy="5150238"/>
            <a:chOff x="628649" y="1447801"/>
            <a:chExt cx="4933951" cy="4480368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28649" y="1447801"/>
              <a:ext cx="4933951" cy="4480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20" name="Connecteur droit 19"/>
            <p:cNvCxnSpPr/>
            <p:nvPr/>
          </p:nvCxnSpPr>
          <p:spPr>
            <a:xfrm>
              <a:off x="3929066" y="2213985"/>
              <a:ext cx="12700" cy="3262897"/>
            </a:xfrm>
            <a:prstGeom prst="line">
              <a:avLst/>
            </a:prstGeom>
            <a:ln w="19050">
              <a:solidFill>
                <a:srgbClr val="FF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avec flèche 21"/>
            <p:cNvCxnSpPr/>
            <p:nvPr/>
          </p:nvCxnSpPr>
          <p:spPr>
            <a:xfrm flipH="1">
              <a:off x="2695575" y="3754965"/>
              <a:ext cx="1233491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avec flèche 22"/>
            <p:cNvCxnSpPr/>
            <p:nvPr/>
          </p:nvCxnSpPr>
          <p:spPr>
            <a:xfrm flipH="1">
              <a:off x="2438400" y="4967288"/>
              <a:ext cx="1503366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B42E74A3-5DE1-0F8F-C5FB-56E45D1DC3F7}"/>
              </a:ext>
            </a:extLst>
          </p:cNvPr>
          <p:cNvSpPr txBox="1"/>
          <p:nvPr/>
        </p:nvSpPr>
        <p:spPr>
          <a:xfrm>
            <a:off x="0" y="6581001"/>
            <a:ext cx="3369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/>
                <a:cs typeface="Calibri" pitchFamily="34" charset="0"/>
              </a:rPr>
              <a:t>Monzac</a:t>
            </a:r>
            <a:r>
              <a:rPr lang="nl-NL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/>
                <a:cs typeface="Calibri" pitchFamily="34" charset="0"/>
              </a:rPr>
              <a:t> </a:t>
            </a:r>
            <a:r>
              <a:rPr lang="nl-NL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/>
                <a:cs typeface="Calibri" pitchFamily="34" charset="0"/>
              </a:rPr>
              <a:t>et al,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Phys. Rev. Research </a:t>
            </a: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6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, 043099 </a:t>
            </a:r>
            <a:r>
              <a:rPr lang="nl-NL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/>
                <a:cs typeface="Calibri" pitchFamily="34" charset="0"/>
              </a:rPr>
              <a:t>(2024)</a:t>
            </a:r>
            <a:endParaRPr lang="fr-FR" sz="12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xmlns="" id="{45A92676-ABC8-6B6B-4FF2-680BA9A7A7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Tests using H</a:t>
            </a:r>
            <a:r>
              <a:rPr lang="en-US" baseline="-25000" dirty="0" smtClean="0"/>
              <a:t>2 </a:t>
            </a:r>
            <a:r>
              <a:rPr lang="en-US" dirty="0" smtClean="0"/>
              <a:t>plasma doped with N</a:t>
            </a:r>
            <a:r>
              <a:rPr lang="en-US" baseline="-25000" dirty="0" smtClean="0"/>
              <a:t>2</a:t>
            </a:r>
            <a:endParaRPr lang="en-US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7E9D286C-0E84-9EFB-69EA-4F2EF4726856}"/>
              </a:ext>
            </a:extLst>
          </p:cNvPr>
          <p:cNvSpPr txBox="1"/>
          <p:nvPr/>
        </p:nvSpPr>
        <p:spPr>
          <a:xfrm>
            <a:off x="7664881" y="1663701"/>
            <a:ext cx="35988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libri" pitchFamily="34" charset="0"/>
                <a:cs typeface="Calibri" pitchFamily="34" charset="0"/>
              </a:rPr>
              <a:t>Shot to shot 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statistics of the electron beam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H2N2 stability zoomed">
            <a:hlinkClick r:id="" action="ppaction://media"/>
            <a:extLst>
              <a:ext uri="{FF2B5EF4-FFF2-40B4-BE49-F238E27FC236}">
                <a16:creationId xmlns:a16="http://schemas.microsoft.com/office/drawing/2014/main" xmlns="" id="{D5C29F3E-4821-EB36-BC69-596818EFCC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15461" y="2335438"/>
            <a:ext cx="7343986" cy="4130992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02C0A26-B38E-D521-EF11-07A5C4D9F761}"/>
              </a:ext>
            </a:extLst>
          </p:cNvPr>
          <p:cNvSpPr/>
          <p:nvPr/>
        </p:nvSpPr>
        <p:spPr>
          <a:xfrm>
            <a:off x="5729356" y="1959978"/>
            <a:ext cx="1242647" cy="4617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B465A8A-C8F5-49C7-BCB7-398CB3C35C77}"/>
              </a:ext>
            </a:extLst>
          </p:cNvPr>
          <p:cNvSpPr/>
          <p:nvPr/>
        </p:nvSpPr>
        <p:spPr>
          <a:xfrm>
            <a:off x="25851" y="2011588"/>
            <a:ext cx="694240" cy="4617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xmlns="" id="{61614D6A-00C2-ABD9-DB79-4651099B70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16582913"/>
              </p:ext>
            </p:extLst>
          </p:nvPr>
        </p:nvGraphicFramePr>
        <p:xfrm>
          <a:off x="6972003" y="2411730"/>
          <a:ext cx="4884637" cy="354675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302044">
                  <a:extLst>
                    <a:ext uri="{9D8B030D-6E8A-4147-A177-3AD203B41FA5}">
                      <a16:colId xmlns:a16="http://schemas.microsoft.com/office/drawing/2014/main" xmlns="" val="2497522019"/>
                    </a:ext>
                  </a:extLst>
                </a:gridCol>
                <a:gridCol w="1357242">
                  <a:extLst>
                    <a:ext uri="{9D8B030D-6E8A-4147-A177-3AD203B41FA5}">
                      <a16:colId xmlns:a16="http://schemas.microsoft.com/office/drawing/2014/main" xmlns="" val="2254861618"/>
                    </a:ext>
                  </a:extLst>
                </a:gridCol>
                <a:gridCol w="1225351">
                  <a:extLst>
                    <a:ext uri="{9D8B030D-6E8A-4147-A177-3AD203B41FA5}">
                      <a16:colId xmlns:a16="http://schemas.microsoft.com/office/drawing/2014/main" xmlns="" val="3593362715"/>
                    </a:ext>
                  </a:extLst>
                </a:gridCol>
              </a:tblGrid>
              <a:tr h="591126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itchFamily="34" charset="0"/>
                          <a:cs typeface="Calibri" pitchFamily="34" charset="0"/>
                        </a:rPr>
                        <a:t>Mean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itchFamily="34" charset="0"/>
                          <a:cs typeface="Calibri" pitchFamily="34" charset="0"/>
                        </a:rPr>
                        <a:t>rms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62861266"/>
                  </a:ext>
                </a:extLst>
              </a:tr>
              <a:tr h="591126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itchFamily="34" charset="0"/>
                          <a:cs typeface="Calibri" pitchFamily="34" charset="0"/>
                        </a:rPr>
                        <a:t>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2.9 </a:t>
                      </a:r>
                      <a:r>
                        <a:rPr lang="en-US" sz="2000" dirty="0">
                          <a:latin typeface="Calibri" pitchFamily="34" charset="0"/>
                          <a:cs typeface="Calibri" pitchFamily="34" charset="0"/>
                        </a:rPr>
                        <a:t>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5 </a:t>
                      </a:r>
                      <a:r>
                        <a:rPr lang="en-US" sz="2000" dirty="0">
                          <a:latin typeface="Calibri" pitchFamily="34" charset="0"/>
                          <a:cs typeface="Calibri" pitchFamily="34" charset="0"/>
                        </a:rPr>
                        <a:t>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9714864"/>
                  </a:ext>
                </a:extLst>
              </a:tr>
              <a:tr h="591126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itchFamily="34" charset="0"/>
                          <a:cs typeface="Calibri" pitchFamily="34" charset="0"/>
                        </a:rPr>
                        <a:t>Energy spread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1.8 </a:t>
                      </a:r>
                      <a:r>
                        <a:rPr lang="en-US" sz="2000" dirty="0">
                          <a:latin typeface="Calibri" pitchFamily="34" charset="0"/>
                          <a:cs typeface="Calibri" pitchFamily="34" charset="0"/>
                        </a:rPr>
                        <a:t>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3 </a:t>
                      </a:r>
                      <a:r>
                        <a:rPr lang="en-US" sz="2000" dirty="0">
                          <a:latin typeface="Calibri" pitchFamily="34" charset="0"/>
                          <a:cs typeface="Calibri" pitchFamily="34" charset="0"/>
                        </a:rPr>
                        <a:t>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6893271"/>
                  </a:ext>
                </a:extLst>
              </a:tr>
              <a:tr h="591126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itchFamily="34" charset="0"/>
                          <a:cs typeface="Calibri" pitchFamily="34" charset="0"/>
                        </a:rPr>
                        <a:t>charge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itchFamily="34" charset="0"/>
                          <a:cs typeface="Calibri" pitchFamily="34" charset="0"/>
                        </a:rPr>
                        <a:t>2 </a:t>
                      </a:r>
                      <a:r>
                        <a:rPr lang="en-US" sz="2000" dirty="0" err="1">
                          <a:latin typeface="Calibri" pitchFamily="34" charset="0"/>
                          <a:cs typeface="Calibri" pitchFamily="34" charset="0"/>
                        </a:rPr>
                        <a:t>pC</a:t>
                      </a:r>
                      <a:endParaRPr lang="en-US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itchFamily="34" charset="0"/>
                          <a:cs typeface="Calibri" pitchFamily="34" charset="0"/>
                        </a:rPr>
                        <a:t>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09412090"/>
                  </a:ext>
                </a:extLst>
              </a:tr>
              <a:tr h="591126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itchFamily="34" charset="0"/>
                          <a:cs typeface="Calibri" pitchFamily="34" charset="0"/>
                        </a:rPr>
                        <a:t>divergence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itchFamily="34" charset="0"/>
                          <a:cs typeface="Calibri" pitchFamily="34" charset="0"/>
                        </a:rPr>
                        <a:t>17 </a:t>
                      </a:r>
                      <a:r>
                        <a:rPr lang="en-US" sz="2000" dirty="0" err="1">
                          <a:latin typeface="Calibri" pitchFamily="34" charset="0"/>
                          <a:cs typeface="Calibri" pitchFamily="34" charset="0"/>
                        </a:rPr>
                        <a:t>mrad</a:t>
                      </a:r>
                      <a:endParaRPr lang="en-US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itchFamily="34" charset="0"/>
                          <a:cs typeface="Calibri" pitchFamily="34" charset="0"/>
                        </a:rPr>
                        <a:t>4 %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97468597"/>
                  </a:ext>
                </a:extLst>
              </a:tr>
              <a:tr h="591126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itchFamily="34" charset="0"/>
                          <a:cs typeface="Calibri" pitchFamily="34" charset="0"/>
                        </a:rPr>
                        <a:t>Beam pointing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1.5 </a:t>
                      </a:r>
                      <a:r>
                        <a:rPr lang="en-US" sz="2000" dirty="0" err="1">
                          <a:latin typeface="Calibri" pitchFamily="34" charset="0"/>
                          <a:cs typeface="Calibri" pitchFamily="34" charset="0"/>
                        </a:rPr>
                        <a:t>mrad</a:t>
                      </a:r>
                      <a:endParaRPr lang="en-US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68279944"/>
                  </a:ext>
                </a:extLst>
              </a:tr>
            </a:tbl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7E9D286C-0E84-9EFB-69EA-4F2EF4726856}"/>
              </a:ext>
            </a:extLst>
          </p:cNvPr>
          <p:cNvSpPr txBox="1"/>
          <p:nvPr/>
        </p:nvSpPr>
        <p:spPr>
          <a:xfrm>
            <a:off x="1442778" y="1703844"/>
            <a:ext cx="35988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Beam profile of the electrons (single shots)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532857" y="2216989"/>
            <a:ext cx="1414730" cy="3916392"/>
          </a:xfrm>
          <a:prstGeom prst="rect">
            <a:avLst/>
          </a:prstGeom>
          <a:noFill/>
          <a:ln>
            <a:solidFill>
              <a:srgbClr val="E49E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0" y="6564868"/>
            <a:ext cx="32822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/>
                <a:cs typeface="Calibri" pitchFamily="34" charset="0"/>
              </a:rPr>
              <a:t>Monzac</a:t>
            </a:r>
            <a:r>
              <a:rPr lang="nl-NL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/>
                <a:cs typeface="Calibri" pitchFamily="34" charset="0"/>
              </a:rPr>
              <a:t> et al, </a:t>
            </a:r>
            <a:r>
              <a:rPr lang="fr-FR" sz="12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Rev</a:t>
            </a:r>
            <a:r>
              <a:rPr lang="fr-FR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fr-FR" sz="12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Sci</a:t>
            </a:r>
            <a:r>
              <a:rPr lang="fr-FR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fr-FR" sz="12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Instrum</a:t>
            </a:r>
            <a:r>
              <a:rPr lang="fr-FR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.</a:t>
            </a:r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 96, 043302 (2025)</a:t>
            </a:r>
            <a:endParaRPr lang="fr-FR" sz="12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8421059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xmlns="" id="{76AE263B-9BE5-FD33-78CB-47D1C51F4E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7" name="Rectangle 6"/>
          <p:cNvSpPr/>
          <p:nvPr/>
        </p:nvSpPr>
        <p:spPr>
          <a:xfrm>
            <a:off x="1069180" y="2091571"/>
            <a:ext cx="9875045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 	Differential pumping helps maintaining good vacuum despite extreme 	gas jet conditions (140 bar H₂).</a:t>
            </a:r>
          </a:p>
          <a:p>
            <a:pPr lvl="1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 	Continuous kHz LWFA achieved in light gases.</a:t>
            </a:r>
          </a:p>
          <a:p>
            <a:pPr lvl="1">
              <a:spcBef>
                <a:spcPts val="1200"/>
              </a:spcBef>
              <a:buFont typeface="Arial" pitchFamily="34" charset="0"/>
              <a:buChar char="•"/>
            </a:pPr>
            <a:r>
              <a:rPr lang="nl-NL" sz="2400" dirty="0" smtClean="0">
                <a:latin typeface="Calibri" pitchFamily="34" charset="0"/>
                <a:cs typeface="Calibri" pitchFamily="34" charset="0"/>
              </a:rPr>
              <a:t> 	Significant </a:t>
            </a:r>
            <a:r>
              <a:rPr lang="nl-NL" sz="2400" dirty="0" err="1" smtClean="0">
                <a:latin typeface="Calibri" pitchFamily="34" charset="0"/>
                <a:cs typeface="Calibri" pitchFamily="34" charset="0"/>
              </a:rPr>
              <a:t>improvement</a:t>
            </a:r>
            <a:r>
              <a:rPr lang="nl-NL" sz="2400" dirty="0" smtClean="0">
                <a:latin typeface="Calibri" pitchFamily="34" charset="0"/>
                <a:cs typeface="Calibri" pitchFamily="34" charset="0"/>
              </a:rPr>
              <a:t> of the </a:t>
            </a:r>
            <a:r>
              <a:rPr lang="nl-NL" sz="2400" dirty="0" err="1" smtClean="0">
                <a:latin typeface="Calibri" pitchFamily="34" charset="0"/>
                <a:cs typeface="Calibri" pitchFamily="34" charset="0"/>
              </a:rPr>
              <a:t>beam</a:t>
            </a:r>
            <a:r>
              <a:rPr lang="nl-NL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nl-NL" sz="2400" dirty="0" err="1" smtClean="0">
                <a:latin typeface="Calibri" pitchFamily="34" charset="0"/>
                <a:cs typeface="Calibri" pitchFamily="34" charset="0"/>
              </a:rPr>
              <a:t>quality</a:t>
            </a:r>
            <a:r>
              <a:rPr lang="nl-NL" sz="2400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nl-NL" sz="2400" dirty="0" err="1" smtClean="0">
                <a:latin typeface="Calibri" pitchFamily="34" charset="0"/>
                <a:cs typeface="Calibri" pitchFamily="34" charset="0"/>
              </a:rPr>
              <a:t>energy</a:t>
            </a:r>
            <a:r>
              <a:rPr lang="nl-NL" sz="2400" dirty="0" smtClean="0">
                <a:latin typeface="Calibri" pitchFamily="34" charset="0"/>
                <a:cs typeface="Calibri" pitchFamily="34" charset="0"/>
              </a:rPr>
              <a:t> in the </a:t>
            </a:r>
            <a:r>
              <a:rPr lang="nl-NL" sz="2400" dirty="0" err="1" smtClean="0">
                <a:latin typeface="Calibri" pitchFamily="34" charset="0"/>
                <a:cs typeface="Calibri" pitchFamily="34" charset="0"/>
              </a:rPr>
              <a:t>specific</a:t>
            </a:r>
            <a:r>
              <a:rPr lang="nl-NL" sz="2400" dirty="0" smtClean="0">
                <a:latin typeface="Calibri" pitchFamily="34" charset="0"/>
                <a:cs typeface="Calibri" pitchFamily="34" charset="0"/>
              </a:rPr>
              <a:t> 	frame of </a:t>
            </a:r>
            <a:r>
              <a:rPr lang="nl-NL" sz="2400" dirty="0" smtClean="0">
                <a:latin typeface="Calibri" pitchFamily="34" charset="0"/>
                <a:cs typeface="Calibri" pitchFamily="34" charset="0"/>
              </a:rPr>
              <a:t>kHz LWFA </a:t>
            </a:r>
            <a:r>
              <a:rPr lang="nl-NL" sz="2400" dirty="0" err="1" smtClean="0">
                <a:latin typeface="Calibri" pitchFamily="34" charset="0"/>
                <a:cs typeface="Calibri" pitchFamily="34" charset="0"/>
              </a:rPr>
              <a:t>using</a:t>
            </a:r>
            <a:r>
              <a:rPr lang="nl-NL" sz="2400" dirty="0" smtClean="0">
                <a:latin typeface="Calibri" pitchFamily="34" charset="0"/>
                <a:cs typeface="Calibri" pitchFamily="34" charset="0"/>
              </a:rPr>
              <a:t> H</a:t>
            </a:r>
            <a:r>
              <a:rPr lang="nl-NL" sz="2400" baseline="-25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nl-NL" sz="24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lvl="1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 	Very stable and high-quality beams achieved with H₂N₂.</a:t>
            </a:r>
            <a:endParaRPr lang="nl-NL" sz="24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Flèche droite 8"/>
          <p:cNvSpPr/>
          <p:nvPr/>
        </p:nvSpPr>
        <p:spPr>
          <a:xfrm>
            <a:off x="1552259" y="2232026"/>
            <a:ext cx="292415" cy="16129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57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lèche droite 9"/>
          <p:cNvSpPr/>
          <p:nvPr/>
        </p:nvSpPr>
        <p:spPr>
          <a:xfrm>
            <a:off x="1552259" y="3117847"/>
            <a:ext cx="292415" cy="16129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57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lèche droite 10"/>
          <p:cNvSpPr/>
          <p:nvPr/>
        </p:nvSpPr>
        <p:spPr>
          <a:xfrm>
            <a:off x="1552259" y="3634580"/>
            <a:ext cx="292415" cy="16129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57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lèche droite 11"/>
          <p:cNvSpPr/>
          <p:nvPr/>
        </p:nvSpPr>
        <p:spPr>
          <a:xfrm>
            <a:off x="1552259" y="4521993"/>
            <a:ext cx="292415" cy="16129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57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9594414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xmlns="" id="{001F541B-4EB2-7348-91D9-622738FE96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sz="3200" dirty="0" err="1">
                <a:latin typeface="Calibri" pitchFamily="34" charset="0"/>
                <a:cs typeface="Calibri" pitchFamily="34" charset="0"/>
              </a:rPr>
              <a:t>Collaborators</a:t>
            </a:r>
            <a:endParaRPr lang="fr-FR" sz="3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xmlns="" id="{BF5C0062-52B5-D140-80EF-D896242983FC}"/>
              </a:ext>
            </a:extLst>
          </p:cNvPr>
          <p:cNvSpPr txBox="1">
            <a:spLocks/>
          </p:cNvSpPr>
          <p:nvPr/>
        </p:nvSpPr>
        <p:spPr>
          <a:xfrm>
            <a:off x="623392" y="1220755"/>
            <a:ext cx="3551789" cy="4704000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itchFamily="34" charset="0"/>
              <a:buNone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just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just" defTabSz="914400" rtl="0" eaLnBrk="1" latinLnBrk="0" hangingPunct="1">
              <a:lnSpc>
                <a:spcPct val="130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8000" indent="-1440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SzPct val="100000"/>
              <a:buFont typeface="Verdana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Verdana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9170"/>
            <a:endParaRPr lang="fr-FR" sz="1600" dirty="0">
              <a:solidFill>
                <a:srgbClr val="000000"/>
              </a:solidFill>
              <a:latin typeface="Verdana"/>
            </a:endParaRPr>
          </a:p>
          <a:p>
            <a:pPr algn="l" defTabSz="1219170"/>
            <a:endParaRPr lang="fr-FR" sz="16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F794312-20E3-A603-578B-5E15DB6A2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883" y="1306635"/>
            <a:ext cx="8043239" cy="5253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marL="381000" indent="-381000">
              <a:buFontTx/>
              <a:buNone/>
            </a:pPr>
            <a:endParaRPr lang="fr-FR" b="1" dirty="0">
              <a:solidFill>
                <a:srgbClr val="800000"/>
              </a:solidFill>
              <a:cs typeface="Arial"/>
            </a:endParaRPr>
          </a:p>
          <a:p>
            <a:pPr marL="381000" indent="-381000">
              <a:buFontTx/>
              <a:buNone/>
            </a:pPr>
            <a:r>
              <a:rPr lang="fr-FR" sz="2000" b="1" dirty="0">
                <a:solidFill>
                  <a:srgbClr val="953C2C"/>
                </a:solidFill>
                <a:latin typeface="Calibri" pitchFamily="34" charset="0"/>
                <a:cs typeface="Calibri" pitchFamily="34" charset="0"/>
              </a:rPr>
              <a:t>kHz laser-plasma source</a:t>
            </a:r>
          </a:p>
          <a:p>
            <a:pPr marL="381000" indent="-381000">
              <a:buFontTx/>
              <a:buNone/>
            </a:pPr>
            <a:r>
              <a:rPr lang="fr-FR" sz="20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S. </a:t>
            </a:r>
            <a:r>
              <a:rPr lang="fr-FR" sz="20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Smartsev</a:t>
            </a:r>
            <a:r>
              <a:rPr lang="fr-FR" sz="20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, L</a:t>
            </a:r>
            <a:r>
              <a:rPr lang="fr-FR" sz="2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fr-FR" sz="2000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Rovige</a:t>
            </a:r>
            <a:r>
              <a:rPr lang="fr-FR" sz="20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, J</a:t>
            </a:r>
            <a:r>
              <a:rPr lang="fr-FR" sz="2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fr-FR" sz="20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Huijts</a:t>
            </a:r>
            <a:endParaRPr lang="fr-FR" sz="20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marL="381000" indent="-381000">
              <a:buFontTx/>
              <a:buNone/>
            </a:pPr>
            <a:r>
              <a:rPr lang="fr-FR" sz="2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A. Vernier, J. Faure</a:t>
            </a:r>
            <a:endParaRPr lang="fr-FR" sz="2000" b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2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I. </a:t>
            </a:r>
            <a:r>
              <a:rPr lang="en-US" sz="20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Andriyash</a:t>
            </a:r>
            <a:r>
              <a:rPr lang="en-US" sz="20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(</a:t>
            </a:r>
            <a:r>
              <a:rPr lang="en-US" sz="2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PIC simulations)</a:t>
            </a:r>
          </a:p>
          <a:p>
            <a:pPr marL="381000" indent="-381000">
              <a:buFontTx/>
              <a:buNone/>
            </a:pPr>
            <a:endParaRPr lang="fr-FR" sz="2000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  <a:p>
            <a:pPr marL="381000" indent="-381000">
              <a:buFontTx/>
              <a:buNone/>
            </a:pPr>
            <a:r>
              <a:rPr lang="fr-FR" sz="2000" b="1" dirty="0">
                <a:solidFill>
                  <a:srgbClr val="953C2C"/>
                </a:solidFill>
                <a:latin typeface="Calibri" pitchFamily="34" charset="0"/>
                <a:cs typeface="Calibri" pitchFamily="34" charset="0"/>
              </a:rPr>
              <a:t>Laser system:</a:t>
            </a:r>
          </a:p>
          <a:p>
            <a:pPr marL="381000" indent="-381000">
              <a:buFontTx/>
              <a:buNone/>
            </a:pPr>
            <a:r>
              <a:rPr lang="fr-FR" sz="20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J</a:t>
            </a:r>
            <a:r>
              <a:rPr lang="fr-FR" sz="2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. Kaur, A. </a:t>
            </a:r>
            <a:r>
              <a:rPr lang="fr-FR" sz="20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Cavana</a:t>
            </a:r>
            <a:r>
              <a:rPr lang="fr-FR" sz="20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, A. </a:t>
            </a:r>
            <a:r>
              <a:rPr lang="fr-FR" sz="20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Kalouguine</a:t>
            </a:r>
            <a:r>
              <a:rPr lang="fr-FR" sz="20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, M. Ouillé, Z</a:t>
            </a:r>
            <a:r>
              <a:rPr lang="fr-FR" sz="2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fr-FR" sz="20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Cheng </a:t>
            </a:r>
            <a:endParaRPr lang="fr-FR" sz="20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marL="381000" indent="-381000">
              <a:buFontTx/>
              <a:buNone/>
            </a:pPr>
            <a:r>
              <a:rPr lang="fr-FR" sz="2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R. Lopez-Martens</a:t>
            </a:r>
          </a:p>
          <a:p>
            <a:pPr marL="381000" indent="-381000">
              <a:buFontTx/>
              <a:buNone/>
            </a:pPr>
            <a:endParaRPr lang="fr-FR" sz="2000" dirty="0">
              <a:latin typeface="Calibri" pitchFamily="34" charset="0"/>
              <a:cs typeface="Calibri" pitchFamily="34" charset="0"/>
            </a:endParaRPr>
          </a:p>
          <a:p>
            <a:endParaRPr lang="en-US" sz="2000" b="1" dirty="0">
              <a:solidFill>
                <a:srgbClr val="A75257"/>
              </a:solidFill>
              <a:latin typeface="Calibri" pitchFamily="34" charset="0"/>
              <a:cs typeface="Calibri" pitchFamily="34" charset="0"/>
              <a:sym typeface="Wingdings"/>
            </a:endParaRPr>
          </a:p>
          <a:p>
            <a:r>
              <a:rPr lang="en-US" sz="2000" b="1" dirty="0">
                <a:solidFill>
                  <a:srgbClr val="953C2C"/>
                </a:solidFill>
                <a:latin typeface="Calibri" pitchFamily="34" charset="0"/>
                <a:cs typeface="Calibri" pitchFamily="34" charset="0"/>
                <a:sym typeface="Wingdings"/>
              </a:rPr>
              <a:t>Gas jet fabrication:</a:t>
            </a:r>
          </a:p>
          <a:p>
            <a:r>
              <a:rPr lang="fr-FR" sz="2000" dirty="0">
                <a:latin typeface="Calibri" pitchFamily="34" charset="0"/>
                <a:cs typeface="Calibri" pitchFamily="34" charset="0"/>
              </a:rPr>
              <a:t>V. </a:t>
            </a:r>
            <a:r>
              <a:rPr lang="fr-FR" sz="2000" dirty="0" err="1">
                <a:latin typeface="Calibri" pitchFamily="34" charset="0"/>
                <a:cs typeface="Calibri" pitchFamily="34" charset="0"/>
              </a:rPr>
              <a:t>Tomkus</a:t>
            </a:r>
            <a:r>
              <a:rPr lang="fr-FR" sz="2000" dirty="0">
                <a:latin typeface="Calibri" pitchFamily="34" charset="0"/>
                <a:cs typeface="Calibri" pitchFamily="34" charset="0"/>
              </a:rPr>
              <a:t>, V. </a:t>
            </a:r>
            <a:r>
              <a:rPr lang="fr-FR" sz="2000" dirty="0" err="1">
                <a:latin typeface="Calibri" pitchFamily="34" charset="0"/>
                <a:cs typeface="Calibri" pitchFamily="34" charset="0"/>
              </a:rPr>
              <a:t>Girdauskas</a:t>
            </a:r>
            <a:r>
              <a:rPr lang="fr-FR" sz="2000" dirty="0">
                <a:latin typeface="Calibri" pitchFamily="34" charset="0"/>
                <a:cs typeface="Calibri" pitchFamily="34" charset="0"/>
              </a:rPr>
              <a:t>, G. </a:t>
            </a:r>
            <a:r>
              <a:rPr lang="fr-FR" sz="2000" dirty="0" err="1">
                <a:latin typeface="Calibri" pitchFamily="34" charset="0"/>
                <a:cs typeface="Calibri" pitchFamily="34" charset="0"/>
              </a:rPr>
              <a:t>Raciukaitis</a:t>
            </a:r>
            <a:r>
              <a:rPr lang="fr-FR" sz="2000" dirty="0">
                <a:latin typeface="Calibri" pitchFamily="34" charset="0"/>
                <a:cs typeface="Calibri" pitchFamily="34" charset="0"/>
              </a:rPr>
              <a:t>, J. </a:t>
            </a:r>
            <a:r>
              <a:rPr lang="fr-FR" sz="2000" dirty="0" err="1">
                <a:latin typeface="Calibri" pitchFamily="34" charset="0"/>
                <a:cs typeface="Calibri" pitchFamily="34" charset="0"/>
              </a:rPr>
              <a:t>Dudutis</a:t>
            </a:r>
            <a:r>
              <a:rPr lang="fr-FR" sz="2000" dirty="0">
                <a:latin typeface="Calibri" pitchFamily="34" charset="0"/>
                <a:cs typeface="Calibri" pitchFamily="34" charset="0"/>
              </a:rPr>
              <a:t> , V. </a:t>
            </a:r>
            <a:r>
              <a:rPr lang="fr-FR" sz="2000" dirty="0" err="1">
                <a:latin typeface="Calibri" pitchFamily="34" charset="0"/>
                <a:cs typeface="Calibri" pitchFamily="34" charset="0"/>
              </a:rPr>
              <a:t>Stankevic</a:t>
            </a:r>
            <a:r>
              <a:rPr lang="fr-FR" sz="2000" dirty="0">
                <a:latin typeface="Calibri" pitchFamily="34" charset="0"/>
                <a:cs typeface="Calibri" pitchFamily="34" charset="0"/>
              </a:rPr>
              <a:t> , P. </a:t>
            </a:r>
            <a:r>
              <a:rPr lang="fr-FR" sz="2000" dirty="0" err="1">
                <a:latin typeface="Calibri" pitchFamily="34" charset="0"/>
                <a:cs typeface="Calibri" pitchFamily="34" charset="0"/>
              </a:rPr>
              <a:t>Gecys</a:t>
            </a:r>
            <a:endParaRPr lang="en-US" sz="2000" b="1" dirty="0">
              <a:solidFill>
                <a:srgbClr val="800000"/>
              </a:solidFill>
              <a:latin typeface="Calibri" pitchFamily="34" charset="0"/>
              <a:cs typeface="Calibri" pitchFamily="34" charset="0"/>
              <a:sym typeface="Wingdings"/>
            </a:endParaRPr>
          </a:p>
          <a:p>
            <a:pPr marL="342900" indent="-342900">
              <a:buFont typeface="Arial"/>
              <a:buChar char="•"/>
            </a:pPr>
            <a:endParaRPr lang="en-US" b="1" dirty="0">
              <a:solidFill>
                <a:srgbClr val="800000"/>
              </a:solidFill>
              <a:cs typeface="Arial"/>
              <a:sym typeface="Wingding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7752DE60-6D8E-4AFE-2400-7B087654F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8348" y="4507895"/>
            <a:ext cx="2394170" cy="87687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5F50BD0E-1550-4A0E-401C-B079B84DD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7520" y="5426523"/>
            <a:ext cx="1159151" cy="98169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BDBD158-DF96-35D7-73A2-C31CE79C20AC}"/>
              </a:ext>
            </a:extLst>
          </p:cNvPr>
          <p:cNvSpPr txBox="1"/>
          <p:nvPr/>
        </p:nvSpPr>
        <p:spPr>
          <a:xfrm>
            <a:off x="1957520" y="6406023"/>
            <a:ext cx="1426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>
                <a:solidFill>
                  <a:srgbClr val="800000"/>
                </a:solidFill>
              </a:rPr>
              <a:t>FemtoElec</a:t>
            </a:r>
            <a:endParaRPr lang="fr-FR" sz="1400" b="1" dirty="0">
              <a:solidFill>
                <a:srgbClr val="80000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0E95E92F-A218-4237-B581-F64E3CA25437}"/>
              </a:ext>
            </a:extLst>
          </p:cNvPr>
          <p:cNvSpPr txBox="1"/>
          <p:nvPr/>
        </p:nvSpPr>
        <p:spPr>
          <a:xfrm>
            <a:off x="3646163" y="6424088"/>
            <a:ext cx="12077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>
                <a:solidFill>
                  <a:srgbClr val="0432FF"/>
                </a:solidFill>
              </a:rPr>
              <a:t>HighRep</a:t>
            </a:r>
            <a:endParaRPr lang="fr-FR" sz="1400" b="1" dirty="0">
              <a:solidFill>
                <a:srgbClr val="0432FF"/>
              </a:solidFill>
            </a:endParaRPr>
          </a:p>
        </p:txBody>
      </p:sp>
      <p:pic>
        <p:nvPicPr>
          <p:cNvPr id="13" name="Picture 8" descr="C:\Users\Haessler\ownCloud\confs\logos\Laserlab-Europe.jpg">
            <a:extLst>
              <a:ext uri="{FF2B5EF4-FFF2-40B4-BE49-F238E27FC236}">
                <a16:creationId xmlns:a16="http://schemas.microsoft.com/office/drawing/2014/main" xmlns="" id="{AADE7985-7911-53DB-3247-029163CFD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1825" y="5643953"/>
            <a:ext cx="1737648" cy="916542"/>
          </a:xfrm>
          <a:prstGeom prst="rect">
            <a:avLst/>
          </a:prstGeom>
          <a:noFill/>
        </p:spPr>
      </p:pic>
      <p:pic>
        <p:nvPicPr>
          <p:cNvPr id="14" name="Picture 1" descr="C:\Users\Haessler\ownCloud\confs\logos\ANR\ANR-logo-2021-complet.jpg">
            <a:extLst>
              <a:ext uri="{FF2B5EF4-FFF2-40B4-BE49-F238E27FC236}">
                <a16:creationId xmlns:a16="http://schemas.microsoft.com/office/drawing/2014/main" xmlns="" id="{50C858FE-B2D6-C622-F617-7A18E3563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588161" y="5733076"/>
            <a:ext cx="2022174" cy="519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 descr="C:\Users\Haessler\ownCloud\admin_professional\LOA\LOA_logo_fond-clai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95238" y="2349487"/>
            <a:ext cx="616125" cy="76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867099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ZoneTexte 2"/>
          <p:cNvSpPr txBox="1"/>
          <p:nvPr/>
        </p:nvSpPr>
        <p:spPr>
          <a:xfrm>
            <a:off x="4337730" y="3244334"/>
            <a:ext cx="3516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Thanks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for </a:t>
            </a:r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your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attention !</a:t>
            </a:r>
            <a:endParaRPr lang="en-GB" sz="24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829" y="1137556"/>
            <a:ext cx="5109028" cy="5568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Motivations and </a:t>
            </a:r>
            <a:r>
              <a:rPr lang="fr-FR" dirty="0" err="1" smtClean="0"/>
              <a:t>context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748846" y="1848815"/>
            <a:ext cx="443275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/>
            <a:r>
              <a:rPr lang="en-US" dirty="0" smtClean="0">
                <a:latin typeface="Calibri" pitchFamily="34" charset="0"/>
                <a:cs typeface="Calibri" pitchFamily="34" charset="0"/>
                <a:sym typeface="Wingdings"/>
              </a:rPr>
              <a:t>Major recent kHz LWFA results: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6D8B"/>
                </a:solidFill>
                <a:latin typeface="Calibri" pitchFamily="34" charset="0"/>
                <a:cs typeface="Calibri" pitchFamily="34" charset="0"/>
                <a:sym typeface="Wingdings"/>
              </a:rPr>
              <a:t>LOA, 2020: stable continuous kHz beams @ few MeV 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Wingdings"/>
              </a:rPr>
              <a:t>using gradient injection and N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  <a:sym typeface="Wingdings"/>
              </a:rPr>
              <a:t>2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Wingdings"/>
              </a:rPr>
              <a:t> plasma</a:t>
            </a:r>
            <a:endParaRPr lang="en-US" b="1" dirty="0" smtClean="0">
              <a:latin typeface="Calibri" pitchFamily="34" charset="0"/>
              <a:cs typeface="Calibri" pitchFamily="34" charset="0"/>
              <a:sym typeface="Wingdings"/>
            </a:endParaRPr>
          </a:p>
          <a:p>
            <a:pPr marL="285750" indent="-285750"/>
            <a:r>
              <a:rPr lang="en-US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  <a:sym typeface="Wingdings"/>
              </a:rPr>
              <a:t>	</a:t>
            </a:r>
            <a:r>
              <a:rPr 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L. </a:t>
            </a:r>
            <a:r>
              <a:rPr lang="en-US" sz="16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Rovige</a:t>
            </a:r>
            <a:r>
              <a:rPr 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et al., PRAB </a:t>
            </a:r>
            <a:r>
              <a:rPr lang="en-US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23</a:t>
            </a:r>
            <a:r>
              <a:rPr 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, 093401 (2020)</a:t>
            </a:r>
          </a:p>
          <a:p>
            <a:pPr marL="285750" indent="-285750"/>
            <a:endParaRPr lang="en-US" sz="1600" i="1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/>
            <a:endParaRPr lang="en-US" sz="1600" i="1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i="1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6D8B"/>
                </a:solidFill>
                <a:latin typeface="Calibri" pitchFamily="34" charset="0"/>
                <a:cs typeface="Calibri" pitchFamily="34" charset="0"/>
              </a:rPr>
              <a:t>University of Maryland, 2021: 15 MeV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using H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plasma in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burst regime</a:t>
            </a:r>
          </a:p>
          <a:p>
            <a:pPr marL="285750" indent="-285750"/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/>
                <a:cs typeface="Calibri" pitchFamily="34" charset="0"/>
              </a:rPr>
              <a:t>	</a:t>
            </a:r>
            <a:r>
              <a:rPr 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/>
                <a:cs typeface="Calibri" pitchFamily="34" charset="0"/>
              </a:rPr>
              <a:t>F. </a:t>
            </a:r>
            <a:r>
              <a:rPr lang="en-US" sz="16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/>
                <a:cs typeface="Calibri" pitchFamily="34" charset="0"/>
              </a:rPr>
              <a:t>Salehi</a:t>
            </a:r>
            <a:r>
              <a:rPr 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/>
                <a:cs typeface="Calibri" pitchFamily="34" charset="0"/>
              </a:rPr>
              <a:t> et al, PRX </a:t>
            </a:r>
            <a:r>
              <a:rPr lang="en-US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/>
                <a:cs typeface="Calibri" pitchFamily="34" charset="0"/>
              </a:rPr>
              <a:t>11</a:t>
            </a:r>
            <a:r>
              <a:rPr 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/>
                <a:cs typeface="Calibri" pitchFamily="34" charset="0"/>
              </a:rPr>
              <a:t>, 021055 (2021)</a:t>
            </a:r>
            <a:endParaRPr lang="en-US" sz="1600" b="1" i="1" dirty="0" smtClean="0">
              <a:latin typeface="Calibri" pitchFamily="34" charset="0"/>
              <a:cs typeface="Calibri" pitchFamily="34" charset="0"/>
            </a:endParaRPr>
          </a:p>
          <a:p>
            <a:endParaRPr lang="en-US" sz="1600" i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999349" y="1255861"/>
            <a:ext cx="10461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APPLI team </a:t>
            </a:r>
            <a:r>
              <a:rPr lang="fr-FR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at</a:t>
            </a:r>
            <a:r>
              <a:rPr lang="fr-F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LOA: 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Development</a:t>
            </a:r>
            <a:r>
              <a:rPr lang="fr-F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of a kHz Laser-Wakefield Accelerator </a:t>
            </a:r>
            <a:r>
              <a:rPr lang="fr-FR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with</a:t>
            </a:r>
            <a:r>
              <a:rPr lang="fr-F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kHz, few-</a:t>
            </a:r>
            <a:r>
              <a:rPr lang="fr-FR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mJ</a:t>
            </a:r>
            <a:r>
              <a:rPr lang="fr-F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, few-</a:t>
            </a:r>
            <a:r>
              <a:rPr lang="fr-FR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fs</a:t>
            </a:r>
            <a:r>
              <a:rPr lang="fr-F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laser pulses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531948" y="5578475"/>
            <a:ext cx="71281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sz="2000" dirty="0" smtClean="0">
                <a:latin typeface="Calibri" pitchFamily="34" charset="0"/>
                <a:cs typeface="Calibri" pitchFamily="34" charset="0"/>
              </a:rPr>
              <a:t>Today’s presentation:</a:t>
            </a:r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b="1" dirty="0" smtClean="0">
                <a:solidFill>
                  <a:srgbClr val="006D8B"/>
                </a:solidFill>
                <a:latin typeface="Calibri" pitchFamily="34" charset="0"/>
                <a:cs typeface="Calibri" pitchFamily="34" charset="0"/>
              </a:rPr>
              <a:t>Differential pumping for continuous LWFA at kHz in light gases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b="1" dirty="0" smtClean="0">
                <a:solidFill>
                  <a:srgbClr val="006D8B"/>
                </a:solidFill>
                <a:latin typeface="Calibri" pitchFamily="34" charset="0"/>
                <a:cs typeface="Calibri" pitchFamily="34" charset="0"/>
              </a:rPr>
              <a:t>Impact of gas species on accelerator performance</a:t>
            </a:r>
            <a:endParaRPr lang="en-US" sz="2000" b="1" dirty="0">
              <a:solidFill>
                <a:srgbClr val="006D8B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2" name="Groupe 31"/>
          <p:cNvGrpSpPr/>
          <p:nvPr/>
        </p:nvGrpSpPr>
        <p:grpSpPr>
          <a:xfrm>
            <a:off x="6392430" y="3408427"/>
            <a:ext cx="2768224" cy="1787593"/>
            <a:chOff x="6510372" y="3727382"/>
            <a:chExt cx="2235185" cy="1457393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2496" t="55684" r="36704" b="13260"/>
            <a:stretch>
              <a:fillRect/>
            </a:stretch>
          </p:blipFill>
          <p:spPr bwMode="auto">
            <a:xfrm rot="5400000">
              <a:off x="7295366" y="3734584"/>
              <a:ext cx="1108075" cy="1792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ZoneTexte 22"/>
            <p:cNvSpPr txBox="1"/>
            <p:nvPr/>
          </p:nvSpPr>
          <p:spPr>
            <a:xfrm>
              <a:off x="7394944" y="3727382"/>
              <a:ext cx="908918" cy="238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300" dirty="0" err="1" smtClean="0">
                  <a:latin typeface="Calibri" pitchFamily="34" charset="0"/>
                  <a:cs typeface="Calibri" pitchFamily="34" charset="0"/>
                </a:rPr>
                <a:t>Energy</a:t>
              </a:r>
              <a:r>
                <a:rPr lang="fr-FR" sz="1300" dirty="0" smtClean="0">
                  <a:latin typeface="Calibri" pitchFamily="34" charset="0"/>
                  <a:cs typeface="Calibri" pitchFamily="34" charset="0"/>
                </a:rPr>
                <a:t> (MeV)</a:t>
              </a:r>
              <a:endParaRPr lang="fr-FR" sz="13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6700044" y="4176787"/>
              <a:ext cx="327725" cy="2383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300" dirty="0" smtClean="0">
                  <a:latin typeface="Calibri" pitchFamily="34" charset="0"/>
                  <a:cs typeface="Calibri" pitchFamily="34" charset="0"/>
                </a:rPr>
                <a:t>-30</a:t>
              </a:r>
              <a:endParaRPr lang="fr-FR" sz="13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7838495" y="3914416"/>
              <a:ext cx="217708" cy="2383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300" dirty="0" smtClean="0">
                  <a:latin typeface="Calibri" pitchFamily="34" charset="0"/>
                  <a:cs typeface="Calibri" pitchFamily="34" charset="0"/>
                </a:rPr>
                <a:t>3</a:t>
              </a:r>
              <a:endParaRPr lang="fr-FR" sz="13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7412249" y="3914416"/>
              <a:ext cx="217708" cy="2383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300" dirty="0" smtClean="0">
                  <a:latin typeface="Calibri" pitchFamily="34" charset="0"/>
                  <a:cs typeface="Calibri" pitchFamily="34" charset="0"/>
                </a:rPr>
                <a:t>2</a:t>
              </a:r>
              <a:endParaRPr lang="fr-FR" sz="13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8098322" y="3914416"/>
              <a:ext cx="217708" cy="2383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300" dirty="0" smtClean="0">
                  <a:latin typeface="Calibri" pitchFamily="34" charset="0"/>
                  <a:cs typeface="Calibri" pitchFamily="34" charset="0"/>
                </a:rPr>
                <a:t>5</a:t>
              </a:r>
              <a:endParaRPr lang="fr-FR" sz="13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8313725" y="3914416"/>
              <a:ext cx="296662" cy="2509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 smtClean="0">
                  <a:latin typeface="Calibri" pitchFamily="34" charset="0"/>
                  <a:cs typeface="Calibri" pitchFamily="34" charset="0"/>
                </a:rPr>
                <a:t>15</a:t>
              </a:r>
              <a:endParaRPr lang="fr-FR" sz="14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6815460" y="4465082"/>
              <a:ext cx="217708" cy="2383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300" dirty="0" smtClean="0">
                  <a:latin typeface="Calibri" pitchFamily="34" charset="0"/>
                  <a:cs typeface="Calibri" pitchFamily="34" charset="0"/>
                </a:rPr>
                <a:t>0</a:t>
              </a:r>
              <a:endParaRPr lang="fr-FR" sz="13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6743326" y="4761617"/>
              <a:ext cx="286307" cy="2383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300" dirty="0" smtClean="0">
                  <a:latin typeface="Calibri" pitchFamily="34" charset="0"/>
                  <a:cs typeface="Calibri" pitchFamily="34" charset="0"/>
                </a:rPr>
                <a:t>30</a:t>
              </a:r>
              <a:endParaRPr lang="fr-FR" sz="13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1" name="ZoneTexte 30"/>
            <p:cNvSpPr txBox="1"/>
            <p:nvPr/>
          </p:nvSpPr>
          <p:spPr>
            <a:xfrm rot="16200000">
              <a:off x="6247736" y="4443972"/>
              <a:ext cx="817660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300" dirty="0" smtClean="0">
                  <a:latin typeface="Calibri" pitchFamily="34" charset="0"/>
                  <a:cs typeface="Calibri" pitchFamily="34" charset="0"/>
                </a:rPr>
                <a:t>θ</a:t>
              </a:r>
              <a:r>
                <a:rPr lang="fr-FR" sz="1300" baseline="-25000" dirty="0" smtClean="0">
                  <a:latin typeface="Calibri" pitchFamily="34" charset="0"/>
                  <a:cs typeface="Calibri" pitchFamily="34" charset="0"/>
                </a:rPr>
                <a:t>x</a:t>
              </a:r>
              <a:r>
                <a:rPr lang="fr-FR" sz="1300" dirty="0" smtClean="0">
                  <a:latin typeface="Calibri" pitchFamily="34" charset="0"/>
                  <a:cs typeface="Calibri" pitchFamily="34" charset="0"/>
                </a:rPr>
                <a:t> (mrad)</a:t>
              </a:r>
              <a:endParaRPr lang="fr-FR" sz="1300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34" name="Groupe 33"/>
          <p:cNvGrpSpPr/>
          <p:nvPr/>
        </p:nvGrpSpPr>
        <p:grpSpPr>
          <a:xfrm>
            <a:off x="5513181" y="1995304"/>
            <a:ext cx="5280660" cy="1448369"/>
            <a:chOff x="5513181" y="2249304"/>
            <a:chExt cx="5280660" cy="1448369"/>
          </a:xfrm>
        </p:grpSpPr>
        <p:grpSp>
          <p:nvGrpSpPr>
            <p:cNvPr id="21" name="Groupe 20"/>
            <p:cNvGrpSpPr/>
            <p:nvPr/>
          </p:nvGrpSpPr>
          <p:grpSpPr>
            <a:xfrm>
              <a:off x="5513181" y="2249304"/>
              <a:ext cx="5280660" cy="1448369"/>
              <a:chOff x="5513181" y="2181583"/>
              <a:chExt cx="5280660" cy="1448369"/>
            </a:xfrm>
          </p:grpSpPr>
          <p:grpSp>
            <p:nvGrpSpPr>
              <p:cNvPr id="16" name="Groupe 15"/>
              <p:cNvGrpSpPr/>
              <p:nvPr/>
            </p:nvGrpSpPr>
            <p:grpSpPr>
              <a:xfrm>
                <a:off x="5513181" y="2181583"/>
                <a:ext cx="5280660" cy="1393894"/>
                <a:chOff x="5513181" y="2181583"/>
                <a:chExt cx="5280660" cy="1393894"/>
              </a:xfrm>
            </p:grpSpPr>
            <p:pic>
              <p:nvPicPr>
                <p:cNvPr id="13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b="51495"/>
                <a:stretch>
                  <a:fillRect/>
                </a:stretch>
              </p:blipFill>
              <p:spPr bwMode="auto">
                <a:xfrm>
                  <a:off x="5513181" y="2181583"/>
                  <a:ext cx="5280660" cy="13938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4" name="ZoneTexte 13"/>
                <p:cNvSpPr txBox="1"/>
                <p:nvPr/>
              </p:nvSpPr>
              <p:spPr>
                <a:xfrm>
                  <a:off x="9028160" y="2275215"/>
                  <a:ext cx="122928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nl-NL" sz="1600" b="1" dirty="0" smtClean="0">
                      <a:solidFill>
                        <a:srgbClr val="CD8D19"/>
                      </a:solidFill>
                      <a:latin typeface="Calibri" pitchFamily="34" charset="0"/>
                      <a:cs typeface="Calibri" pitchFamily="34" charset="0"/>
                    </a:rPr>
                    <a:t>18 </a:t>
                  </a:r>
                  <a:r>
                    <a:rPr lang="nl-NL" sz="1600" b="1" dirty="0">
                      <a:solidFill>
                        <a:srgbClr val="CD8D19"/>
                      </a:solidFill>
                      <a:latin typeface="Calibri" pitchFamily="34" charset="0"/>
                      <a:cs typeface="Calibri" pitchFamily="34" charset="0"/>
                    </a:rPr>
                    <a:t>M </a:t>
                  </a:r>
                  <a:r>
                    <a:rPr lang="nl-NL" sz="1600" b="1" dirty="0" smtClean="0">
                      <a:solidFill>
                        <a:srgbClr val="CD8D19"/>
                      </a:solidFill>
                      <a:latin typeface="Calibri" pitchFamily="34" charset="0"/>
                      <a:cs typeface="Calibri" pitchFamily="34" charset="0"/>
                    </a:rPr>
                    <a:t>shots</a:t>
                  </a:r>
                  <a:endParaRPr lang="fr-FR" sz="1600" b="1" dirty="0">
                    <a:solidFill>
                      <a:srgbClr val="CD8D19"/>
                    </a:solidFill>
                    <a:latin typeface="Calibri" pitchFamily="34" charset="0"/>
                    <a:cs typeface="Calibri" pitchFamily="34" charset="0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5595937" y="2285695"/>
                  <a:ext cx="166687" cy="14318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20" name="Rectangle 19"/>
              <p:cNvSpPr/>
              <p:nvPr/>
            </p:nvSpPr>
            <p:spPr>
              <a:xfrm>
                <a:off x="5784380" y="3380448"/>
                <a:ext cx="371139" cy="24950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33" name="Rectangle 32"/>
            <p:cNvSpPr/>
            <p:nvPr/>
          </p:nvSpPr>
          <p:spPr>
            <a:xfrm>
              <a:off x="8542020" y="3535680"/>
              <a:ext cx="228600" cy="1572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7"/>
          <p:cNvGrpSpPr>
            <a:grpSpLocks noChangeAspect="1"/>
          </p:cNvGrpSpPr>
          <p:nvPr/>
        </p:nvGrpSpPr>
        <p:grpSpPr>
          <a:xfrm>
            <a:off x="5815535" y="4252216"/>
            <a:ext cx="2556249" cy="2180116"/>
            <a:chOff x="6795151" y="2384612"/>
            <a:chExt cx="3926637" cy="3030072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56713" t="47168" r="4185"/>
            <a:stretch>
              <a:fillRect/>
            </a:stretch>
          </p:blipFill>
          <p:spPr bwMode="auto">
            <a:xfrm>
              <a:off x="6795151" y="2527510"/>
              <a:ext cx="3926637" cy="2887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9"/>
            <p:cNvSpPr/>
            <p:nvPr/>
          </p:nvSpPr>
          <p:spPr>
            <a:xfrm>
              <a:off x="6920753" y="2384612"/>
              <a:ext cx="277906" cy="4930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0458" r="45183"/>
          <a:stretch>
            <a:fillRect/>
          </a:stretch>
        </p:blipFill>
        <p:spPr bwMode="auto">
          <a:xfrm>
            <a:off x="8079435" y="4443462"/>
            <a:ext cx="4131615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xmlns="" id="{B10DF71B-7594-B4EC-99A2-5BAC9E939C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Experimental set-up: laser and accelerator</a:t>
            </a:r>
          </a:p>
        </p:txBody>
      </p:sp>
      <p:pic>
        <p:nvPicPr>
          <p:cNvPr id="39938" name="Picture 2" descr="E:\rapports_presentations\images_manip_general\20240125_13324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8127" y="1286466"/>
            <a:ext cx="5525652" cy="4144240"/>
          </a:xfrm>
          <a:prstGeom prst="rect">
            <a:avLst/>
          </a:prstGeom>
          <a:noFill/>
        </p:spPr>
      </p:pic>
      <p:pic>
        <p:nvPicPr>
          <p:cNvPr id="6" name="Picture 6" descr="E:\DATA_EXPERIMENTAL\Data_EmittanceMeasurement\photos manip\sel\20240125_135858_co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3622" y="1286466"/>
            <a:ext cx="3804978" cy="285373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sp>
        <p:nvSpPr>
          <p:cNvPr id="14" name="Forme libre 13"/>
          <p:cNvSpPr/>
          <p:nvPr/>
        </p:nvSpPr>
        <p:spPr>
          <a:xfrm>
            <a:off x="6575425" y="2276475"/>
            <a:ext cx="1908175" cy="276225"/>
          </a:xfrm>
          <a:custGeom>
            <a:avLst/>
            <a:gdLst>
              <a:gd name="connsiteX0" fmla="*/ 0 w 1908175"/>
              <a:gd name="connsiteY0" fmla="*/ 0 h 276225"/>
              <a:gd name="connsiteX1" fmla="*/ 1473200 w 1908175"/>
              <a:gd name="connsiteY1" fmla="*/ 276225 h 276225"/>
              <a:gd name="connsiteX2" fmla="*/ 1908175 w 1908175"/>
              <a:gd name="connsiteY2" fmla="*/ 63500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8175" h="276225">
                <a:moveTo>
                  <a:pt x="0" y="0"/>
                </a:moveTo>
                <a:lnTo>
                  <a:pt x="1473200" y="276225"/>
                </a:lnTo>
                <a:lnTo>
                  <a:pt x="1908175" y="63500"/>
                </a:lnTo>
              </a:path>
            </a:pathLst>
          </a:custGeom>
          <a:ln w="76200">
            <a:solidFill>
              <a:srgbClr val="EE1E32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orme libre 15"/>
          <p:cNvSpPr/>
          <p:nvPr/>
        </p:nvSpPr>
        <p:spPr>
          <a:xfrm>
            <a:off x="1864519" y="2867025"/>
            <a:ext cx="1335881" cy="1214437"/>
          </a:xfrm>
          <a:custGeom>
            <a:avLst/>
            <a:gdLst>
              <a:gd name="connsiteX0" fmla="*/ 0 w 1335881"/>
              <a:gd name="connsiteY0" fmla="*/ 145256 h 1214437"/>
              <a:gd name="connsiteX1" fmla="*/ 45244 w 1335881"/>
              <a:gd name="connsiteY1" fmla="*/ 871537 h 1214437"/>
              <a:gd name="connsiteX2" fmla="*/ 762000 w 1335881"/>
              <a:gd name="connsiteY2" fmla="*/ 1214437 h 1214437"/>
              <a:gd name="connsiteX3" fmla="*/ 1335881 w 1335881"/>
              <a:gd name="connsiteY3" fmla="*/ 931068 h 1214437"/>
              <a:gd name="connsiteX4" fmla="*/ 1302544 w 1335881"/>
              <a:gd name="connsiteY4" fmla="*/ 192881 h 1214437"/>
              <a:gd name="connsiteX5" fmla="*/ 547687 w 1335881"/>
              <a:gd name="connsiteY5" fmla="*/ 0 h 1214437"/>
              <a:gd name="connsiteX6" fmla="*/ 0 w 1335881"/>
              <a:gd name="connsiteY6" fmla="*/ 145256 h 1214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35881" h="1214437">
                <a:moveTo>
                  <a:pt x="0" y="145256"/>
                </a:moveTo>
                <a:lnTo>
                  <a:pt x="45244" y="871537"/>
                </a:lnTo>
                <a:lnTo>
                  <a:pt x="762000" y="1214437"/>
                </a:lnTo>
                <a:lnTo>
                  <a:pt x="1335881" y="931068"/>
                </a:lnTo>
                <a:lnTo>
                  <a:pt x="1302544" y="192881"/>
                </a:lnTo>
                <a:lnTo>
                  <a:pt x="547687" y="0"/>
                </a:lnTo>
                <a:lnTo>
                  <a:pt x="0" y="145256"/>
                </a:lnTo>
                <a:close/>
              </a:path>
            </a:pathLst>
          </a:custGeom>
          <a:solidFill>
            <a:srgbClr val="F9B89C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orme libre 12"/>
          <p:cNvSpPr/>
          <p:nvPr/>
        </p:nvSpPr>
        <p:spPr>
          <a:xfrm>
            <a:off x="233363" y="2900363"/>
            <a:ext cx="2043112" cy="638175"/>
          </a:xfrm>
          <a:custGeom>
            <a:avLst/>
            <a:gdLst>
              <a:gd name="connsiteX0" fmla="*/ 0 w 2043112"/>
              <a:gd name="connsiteY0" fmla="*/ 409575 h 638175"/>
              <a:gd name="connsiteX1" fmla="*/ 1476375 w 2043112"/>
              <a:gd name="connsiteY1" fmla="*/ 0 h 638175"/>
              <a:gd name="connsiteX2" fmla="*/ 1504950 w 2043112"/>
              <a:gd name="connsiteY2" fmla="*/ 438150 h 638175"/>
              <a:gd name="connsiteX3" fmla="*/ 1952625 w 2043112"/>
              <a:gd name="connsiteY3" fmla="*/ 638175 h 638175"/>
              <a:gd name="connsiteX4" fmla="*/ 2043112 w 2043112"/>
              <a:gd name="connsiteY4" fmla="*/ 590550 h 63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3112" h="638175">
                <a:moveTo>
                  <a:pt x="0" y="409575"/>
                </a:moveTo>
                <a:lnTo>
                  <a:pt x="1476375" y="0"/>
                </a:lnTo>
                <a:lnTo>
                  <a:pt x="1504950" y="438150"/>
                </a:lnTo>
                <a:lnTo>
                  <a:pt x="1952625" y="638175"/>
                </a:lnTo>
                <a:lnTo>
                  <a:pt x="2043112" y="590550"/>
                </a:lnTo>
              </a:path>
            </a:pathLst>
          </a:custGeom>
          <a:ln w="76200">
            <a:solidFill>
              <a:srgbClr val="EE1E32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" name="Connecteur droit 17"/>
          <p:cNvCxnSpPr/>
          <p:nvPr/>
        </p:nvCxnSpPr>
        <p:spPr>
          <a:xfrm flipV="1">
            <a:off x="8648700" y="2032000"/>
            <a:ext cx="501650" cy="244475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6607982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xmlns="" id="{D5417D8F-5AB9-2F83-8B41-3301C1A40C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Scaling laws for a kHz laser wakefield acceleration</a:t>
            </a:r>
          </a:p>
        </p:txBody>
      </p:sp>
      <p:sp>
        <p:nvSpPr>
          <p:cNvPr id="4" name="Text Box 21">
            <a:extLst>
              <a:ext uri="{FF2B5EF4-FFF2-40B4-BE49-F238E27FC236}">
                <a16:creationId xmlns:a16="http://schemas.microsoft.com/office/drawing/2014/main" xmlns="" id="{D1943B29-DFB0-859D-FFC3-F604D62E11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4980" y="1668107"/>
            <a:ext cx="643359" cy="3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37" tIns="34268" rIns="68537" bIns="34268">
            <a:prstTxWarp prst="textNoShape">
              <a:avLst/>
            </a:prstTxWarp>
            <a:spAutoFit/>
          </a:bodyPr>
          <a:lstStyle/>
          <a:p>
            <a:pPr hangingPunct="0">
              <a:lnSpc>
                <a:spcPct val="119000"/>
              </a:lnSpc>
              <a:buClr>
                <a:srgbClr val="000000"/>
              </a:buClr>
              <a:buSzPct val="45000"/>
            </a:pPr>
            <a:r>
              <a:rPr lang="en-US" sz="1500" dirty="0">
                <a:solidFill>
                  <a:schemeClr val="bg1"/>
                </a:solidFill>
                <a:cs typeface="Arial"/>
              </a:rPr>
              <a:t>Pulse</a:t>
            </a:r>
            <a:endParaRPr lang="fr-FR" sz="1500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9" name="Picture 16">
            <a:extLst>
              <a:ext uri="{FF2B5EF4-FFF2-40B4-BE49-F238E27FC236}">
                <a16:creationId xmlns:a16="http://schemas.microsoft.com/office/drawing/2014/main" xmlns="" id="{90B52DC7-F48E-7C0B-0809-CC8B3A789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67526" y="1323406"/>
            <a:ext cx="5354908" cy="224016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2" name="Line 20">
            <a:extLst>
              <a:ext uri="{FF2B5EF4-FFF2-40B4-BE49-F238E27FC236}">
                <a16:creationId xmlns:a16="http://schemas.microsoft.com/office/drawing/2014/main" xmlns="" id="{B7842BB9-57E6-757C-6610-688EC07A9A8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42099" y="1862285"/>
            <a:ext cx="0" cy="406774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fr-FR" sz="18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81744CD9-0086-4EFC-8EDC-4F1461A8CDC9}"/>
              </a:ext>
            </a:extLst>
          </p:cNvPr>
          <p:cNvSpPr txBox="1"/>
          <p:nvPr/>
        </p:nvSpPr>
        <p:spPr>
          <a:xfrm>
            <a:off x="4055988" y="1518582"/>
            <a:ext cx="34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R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F25BCF88-24B2-79CA-3CBD-23966DEEBACE}"/>
              </a:ext>
            </a:extLst>
          </p:cNvPr>
          <p:cNvSpPr txBox="1"/>
          <p:nvPr/>
        </p:nvSpPr>
        <p:spPr>
          <a:xfrm>
            <a:off x="0" y="6581001"/>
            <a:ext cx="26164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Lu </a:t>
            </a:r>
            <a:r>
              <a:rPr lang="fr-FR" sz="1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et al.</a:t>
            </a:r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, PRSTAB </a:t>
            </a:r>
            <a:r>
              <a:rPr lang="fr-F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10</a:t>
            </a:r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, 0613001 (2007)   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D729AD8-D02D-7AD4-5A75-8BC07748D5AB}"/>
              </a:ext>
            </a:extLst>
          </p:cNvPr>
          <p:cNvSpPr/>
          <p:nvPr/>
        </p:nvSpPr>
        <p:spPr>
          <a:xfrm>
            <a:off x="2485697" y="6581001"/>
            <a:ext cx="28070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Beaurepaire et al., NJP </a:t>
            </a:r>
            <a:r>
              <a:rPr lang="fr-F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16</a:t>
            </a:r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, 023023 (2014) 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xmlns="" id="{0AB59189-E315-463E-90E1-6104047F87B0}"/>
              </a:ext>
            </a:extLst>
          </p:cNvPr>
          <p:cNvCxnSpPr>
            <a:cxnSpLocks/>
          </p:cNvCxnSpPr>
          <p:nvPr/>
        </p:nvCxnSpPr>
        <p:spPr>
          <a:xfrm>
            <a:off x="1986184" y="1826595"/>
            <a:ext cx="1429098" cy="0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 Box 21">
            <a:extLst>
              <a:ext uri="{FF2B5EF4-FFF2-40B4-BE49-F238E27FC236}">
                <a16:creationId xmlns:a16="http://schemas.microsoft.com/office/drawing/2014/main" xmlns="" id="{3C8CCD9E-4CCF-DB85-CF98-82485DFEEE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4327" y="1405891"/>
            <a:ext cx="533992" cy="391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3" tIns="45691" rIns="91383" bIns="45691">
            <a:prstTxWarp prst="textNoShape">
              <a:avLst/>
            </a:prstTxWarp>
            <a:spAutoFit/>
          </a:bodyPr>
          <a:lstStyle/>
          <a:p>
            <a:pPr hangingPunct="0">
              <a:lnSpc>
                <a:spcPct val="119000"/>
              </a:lnSpc>
              <a:buClr>
                <a:srgbClr val="000000"/>
              </a:buClr>
              <a:buSzPct val="45000"/>
            </a:pPr>
            <a:r>
              <a:rPr lang="en-US" dirty="0" err="1">
                <a:solidFill>
                  <a:schemeClr val="bg1"/>
                </a:solidFill>
                <a:latin typeface="Symbol" charset="2"/>
                <a:cs typeface="Symbol" charset="2"/>
              </a:rPr>
              <a:t>l</a:t>
            </a:r>
            <a:r>
              <a:rPr lang="en-US" baseline="-25000" dirty="0" err="1">
                <a:solidFill>
                  <a:schemeClr val="bg1"/>
                </a:solidFill>
                <a:latin typeface="Arial"/>
                <a:cs typeface="Arial"/>
              </a:rPr>
              <a:t>p</a:t>
            </a:r>
            <a:endParaRPr lang="fr-FR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4" name="Oval 105">
            <a:extLst>
              <a:ext uri="{FF2B5EF4-FFF2-40B4-BE49-F238E27FC236}">
                <a16:creationId xmlns:a16="http://schemas.microsoft.com/office/drawing/2014/main" xmlns="" id="{AFB89702-FA37-6E65-36D5-290988C80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6031" y="1790112"/>
            <a:ext cx="758140" cy="972202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95000"/>
                  <a:lumOff val="5000"/>
                </a:srgbClr>
              </a:gs>
              <a:gs pos="100000">
                <a:srgbClr val="EDB5B5"/>
              </a:gs>
            </a:gsLst>
            <a:path path="shape">
              <a:fillToRect l="50000" t="50000" r="50000" b="50000"/>
            </a:path>
            <a:tileRect/>
          </a:gradFill>
          <a:ln w="6350">
            <a:solidFill>
              <a:srgbClr val="FF5353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fr-FR"/>
            </a:defPPr>
            <a:lvl1pPr algn="l" defTabSz="45559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455590" indent="1588" algn="l" defTabSz="45559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2767" indent="1588" algn="l" defTabSz="45559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69943" indent="1588" algn="l" defTabSz="45559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7119" indent="1588" algn="l" defTabSz="45559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5883" algn="l" defTabSz="457177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060" algn="l" defTabSz="457177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236" algn="l" defTabSz="457177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413" algn="l" defTabSz="457177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525148" y="4598075"/>
            <a:ext cx="28901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6D8B"/>
                </a:solidFill>
                <a:latin typeface="Calibri" pitchFamily="34" charset="0"/>
                <a:cs typeface="Calibri" pitchFamily="34" charset="0"/>
              </a:rPr>
              <a:t>Laser </a:t>
            </a:r>
            <a:r>
              <a:rPr lang="fr-FR" sz="2000" b="1" dirty="0" err="1">
                <a:solidFill>
                  <a:srgbClr val="006D8B"/>
                </a:solidFill>
                <a:latin typeface="Calibri" pitchFamily="34" charset="0"/>
                <a:cs typeface="Calibri" pitchFamily="34" charset="0"/>
              </a:rPr>
              <a:t>energy</a:t>
            </a:r>
            <a:r>
              <a:rPr lang="fr-FR" sz="2000" b="1" dirty="0">
                <a:solidFill>
                  <a:srgbClr val="006D8B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2000" b="1" dirty="0" err="1">
                <a:solidFill>
                  <a:srgbClr val="006D8B"/>
                </a:solidFill>
                <a:latin typeface="Calibri" pitchFamily="34" charset="0"/>
                <a:cs typeface="Calibri" pitchFamily="34" charset="0"/>
              </a:rPr>
              <a:t>scaling</a:t>
            </a:r>
            <a:endParaRPr lang="fr-FR" sz="2000" b="1" dirty="0">
              <a:solidFill>
                <a:srgbClr val="006D8B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8" name="Image 27" descr="latex-image-1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92904" y="4601280"/>
            <a:ext cx="1816100" cy="393700"/>
          </a:xfrm>
          <a:prstGeom prst="rect">
            <a:avLst/>
          </a:prstGeom>
        </p:spPr>
      </p:pic>
      <p:pic>
        <p:nvPicPr>
          <p:cNvPr id="29" name="Image 28" descr="latex-image-1.pd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54804" y="5263379"/>
            <a:ext cx="1892300" cy="39370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525148" y="5260174"/>
            <a:ext cx="23510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>
                <a:solidFill>
                  <a:srgbClr val="006D8B"/>
                </a:solidFill>
                <a:latin typeface="Calibri" pitchFamily="34" charset="0"/>
                <a:cs typeface="Calibri" pitchFamily="34" charset="0"/>
              </a:rPr>
              <a:t>Electron </a:t>
            </a:r>
            <a:r>
              <a:rPr lang="fr-FR" sz="2000" b="1" dirty="0" err="1">
                <a:solidFill>
                  <a:srgbClr val="006D8B"/>
                </a:solidFill>
                <a:latin typeface="Calibri" pitchFamily="34" charset="0"/>
                <a:cs typeface="Calibri" pitchFamily="34" charset="0"/>
              </a:rPr>
              <a:t>energy</a:t>
            </a:r>
            <a:r>
              <a:rPr lang="fr-FR" sz="2000" b="1" dirty="0">
                <a:solidFill>
                  <a:srgbClr val="006D8B"/>
                </a:solidFill>
                <a:latin typeface="Calibri" pitchFamily="34" charset="0"/>
                <a:cs typeface="Calibri" pitchFamily="34" charset="0"/>
              </a:rPr>
              <a:t> gain</a:t>
            </a:r>
          </a:p>
        </p:txBody>
      </p:sp>
      <p:sp>
        <p:nvSpPr>
          <p:cNvPr id="31" name="Flèche droite 30"/>
          <p:cNvSpPr/>
          <p:nvPr/>
        </p:nvSpPr>
        <p:spPr>
          <a:xfrm>
            <a:off x="5724429" y="4999871"/>
            <a:ext cx="288032" cy="216024"/>
          </a:xfrm>
          <a:prstGeom prst="rightArrow">
            <a:avLst/>
          </a:prstGeom>
          <a:solidFill>
            <a:srgbClr val="D4F4FF"/>
          </a:solidFill>
          <a:ln w="9525">
            <a:solidFill>
              <a:srgbClr val="4575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39"/>
          <p:cNvSpPr/>
          <p:nvPr/>
        </p:nvSpPr>
        <p:spPr>
          <a:xfrm>
            <a:off x="7891164" y="4077624"/>
            <a:ext cx="518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006D8B"/>
                </a:solidFill>
              </a:rPr>
              <a:t>1 J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0138479" y="4077624"/>
            <a:ext cx="513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>
                <a:solidFill>
                  <a:srgbClr val="006D8B"/>
                </a:solidFill>
              </a:rPr>
              <a:t>mJ</a:t>
            </a:r>
            <a:endParaRPr lang="fr-FR" dirty="0">
              <a:solidFill>
                <a:srgbClr val="006D8B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318891" y="4525448"/>
            <a:ext cx="1662636" cy="707886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buFont typeface="Symbol"/>
              <a:buChar char="t"/>
            </a:pPr>
            <a:r>
              <a:rPr lang="en-US" dirty="0" smtClean="0">
                <a:latin typeface="Symbol" charset="2"/>
                <a:cs typeface="Symbol" charset="2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= </a:t>
            </a:r>
            <a:r>
              <a:rPr lang="fr-FR" sz="2000" dirty="0" smtClean="0">
                <a:latin typeface="Calibri" pitchFamily="34" charset="0"/>
                <a:cs typeface="Calibri" pitchFamily="34" charset="0"/>
                <a:sym typeface="Wingdings"/>
              </a:rPr>
              <a:t>30 </a:t>
            </a:r>
            <a:r>
              <a:rPr lang="fr-FR" sz="2000" dirty="0" err="1" smtClean="0">
                <a:latin typeface="Calibri" pitchFamily="34" charset="0"/>
                <a:cs typeface="Calibri" pitchFamily="34" charset="0"/>
                <a:sym typeface="Wingdings"/>
              </a:rPr>
              <a:t>fs</a:t>
            </a:r>
            <a:r>
              <a:rPr lang="fr-FR" sz="2000" dirty="0" smtClean="0">
                <a:latin typeface="Calibri" pitchFamily="34" charset="0"/>
                <a:cs typeface="Calibri" pitchFamily="34" charset="0"/>
                <a:sym typeface="Wingdings"/>
              </a:rPr>
              <a:t>, </a:t>
            </a:r>
          </a:p>
          <a:p>
            <a:pPr algn="ctr"/>
            <a:r>
              <a:rPr lang="fr-FR" sz="2000" dirty="0" smtClean="0">
                <a:latin typeface="Calibri" pitchFamily="34" charset="0"/>
                <a:cs typeface="Calibri" pitchFamily="34" charset="0"/>
                <a:sym typeface="Wingdings"/>
              </a:rPr>
              <a:t>n</a:t>
            </a:r>
            <a:r>
              <a:rPr lang="fr-FR" sz="2000" baseline="-25000" dirty="0" smtClean="0">
                <a:latin typeface="Calibri" pitchFamily="34" charset="0"/>
                <a:cs typeface="Calibri" pitchFamily="34" charset="0"/>
                <a:sym typeface="Wingdings"/>
              </a:rPr>
              <a:t>e</a:t>
            </a:r>
            <a:r>
              <a:rPr lang="fr-FR" sz="2000" dirty="0" smtClean="0">
                <a:latin typeface="Calibri" pitchFamily="34" charset="0"/>
                <a:cs typeface="Calibri" pitchFamily="34" charset="0"/>
                <a:sym typeface="Wingdings"/>
              </a:rPr>
              <a:t> </a:t>
            </a:r>
            <a:r>
              <a:rPr lang="fr-FR" sz="2000" b="1" dirty="0" smtClean="0">
                <a:latin typeface="Times New Roman"/>
                <a:cs typeface="Times New Roman"/>
                <a:sym typeface="Wingdings"/>
              </a:rPr>
              <a:t>≈</a:t>
            </a:r>
            <a:r>
              <a:rPr lang="fr-FR" sz="2000" dirty="0" smtClean="0">
                <a:latin typeface="Calibri" pitchFamily="34" charset="0"/>
                <a:cs typeface="Calibri" pitchFamily="34" charset="0"/>
                <a:sym typeface="Wingdings"/>
              </a:rPr>
              <a:t> 10</a:t>
            </a:r>
            <a:r>
              <a:rPr lang="fr-FR" sz="2000" baseline="30000" dirty="0" smtClean="0">
                <a:latin typeface="Calibri" pitchFamily="34" charset="0"/>
                <a:cs typeface="Calibri" pitchFamily="34" charset="0"/>
                <a:sym typeface="Wingdings"/>
              </a:rPr>
              <a:t>18</a:t>
            </a:r>
            <a:r>
              <a:rPr lang="fr-FR" sz="2000" dirty="0" smtClean="0">
                <a:latin typeface="Calibri" pitchFamily="34" charset="0"/>
                <a:cs typeface="Calibri" pitchFamily="34" charset="0"/>
                <a:sym typeface="Wingdings"/>
              </a:rPr>
              <a:t> cm</a:t>
            </a:r>
            <a:r>
              <a:rPr lang="fr-FR" sz="2000" baseline="30000" dirty="0" smtClean="0">
                <a:latin typeface="Calibri" pitchFamily="34" charset="0"/>
                <a:cs typeface="Calibri" pitchFamily="34" charset="0"/>
                <a:sym typeface="Wingdings"/>
              </a:rPr>
              <a:t>-3</a:t>
            </a:r>
            <a:r>
              <a:rPr lang="fr-FR" sz="2000" dirty="0" smtClean="0">
                <a:latin typeface="Calibri" pitchFamily="34" charset="0"/>
                <a:cs typeface="Calibri" pitchFamily="34" charset="0"/>
                <a:sym typeface="Wingdings"/>
              </a:rPr>
              <a:t> </a:t>
            </a:r>
            <a:endParaRPr lang="fr-FR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560597" y="4525448"/>
            <a:ext cx="16690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 typeface="Symbol"/>
              <a:buChar char="t"/>
            </a:pPr>
            <a:r>
              <a:rPr lang="en-US" dirty="0" smtClean="0">
                <a:latin typeface="Symbol" charset="2"/>
                <a:cs typeface="Symbol" charset="2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= </a:t>
            </a:r>
            <a:r>
              <a:rPr lang="fr-FR" sz="2000" dirty="0">
                <a:latin typeface="Calibri" pitchFamily="34" charset="0"/>
                <a:cs typeface="Calibri" pitchFamily="34" charset="0"/>
                <a:sym typeface="Wingdings"/>
              </a:rPr>
              <a:t>3 </a:t>
            </a:r>
            <a:r>
              <a:rPr lang="fr-FR" sz="2000" dirty="0" err="1" smtClean="0">
                <a:latin typeface="Calibri" pitchFamily="34" charset="0"/>
                <a:cs typeface="Calibri" pitchFamily="34" charset="0"/>
                <a:sym typeface="Wingdings"/>
              </a:rPr>
              <a:t>fs</a:t>
            </a:r>
            <a:r>
              <a:rPr lang="fr-FR" sz="2000" dirty="0" smtClean="0">
                <a:latin typeface="Calibri" pitchFamily="34" charset="0"/>
                <a:cs typeface="Calibri" pitchFamily="34" charset="0"/>
                <a:sym typeface="Wingdings"/>
              </a:rPr>
              <a:t>, </a:t>
            </a:r>
          </a:p>
          <a:p>
            <a:pPr algn="ctr"/>
            <a:r>
              <a:rPr lang="fr-FR" sz="2000" b="1" dirty="0" smtClean="0">
                <a:latin typeface="Calibri" pitchFamily="34" charset="0"/>
                <a:cs typeface="Calibri" pitchFamily="34" charset="0"/>
                <a:sym typeface="Wingdings"/>
              </a:rPr>
              <a:t>n</a:t>
            </a:r>
            <a:r>
              <a:rPr lang="fr-FR" sz="2000" b="1" baseline="-25000" dirty="0" smtClean="0">
                <a:latin typeface="Calibri" pitchFamily="34" charset="0"/>
                <a:cs typeface="Calibri" pitchFamily="34" charset="0"/>
                <a:sym typeface="Wingdings"/>
              </a:rPr>
              <a:t>e</a:t>
            </a:r>
            <a:r>
              <a:rPr lang="fr-FR" sz="2000" b="1" dirty="0" smtClean="0">
                <a:latin typeface="Calibri" pitchFamily="34" charset="0"/>
                <a:cs typeface="Calibri" pitchFamily="34" charset="0"/>
                <a:sym typeface="Wingdings"/>
              </a:rPr>
              <a:t> </a:t>
            </a:r>
            <a:r>
              <a:rPr lang="fr-FR" sz="2000" b="1" dirty="0" smtClean="0">
                <a:latin typeface="Times New Roman"/>
                <a:cs typeface="Times New Roman"/>
                <a:sym typeface="Wingdings"/>
              </a:rPr>
              <a:t>≈</a:t>
            </a:r>
            <a:r>
              <a:rPr lang="fr-FR" sz="2000" b="1" dirty="0" smtClean="0">
                <a:latin typeface="Calibri" pitchFamily="34" charset="0"/>
                <a:cs typeface="Calibri" pitchFamily="34" charset="0"/>
                <a:sym typeface="Wingdings"/>
              </a:rPr>
              <a:t> 10</a:t>
            </a:r>
            <a:r>
              <a:rPr lang="fr-FR" sz="2000" b="1" baseline="30000" dirty="0" smtClean="0">
                <a:latin typeface="Calibri" pitchFamily="34" charset="0"/>
                <a:cs typeface="Calibri" pitchFamily="34" charset="0"/>
                <a:sym typeface="Wingdings"/>
              </a:rPr>
              <a:t>20</a:t>
            </a:r>
            <a:r>
              <a:rPr lang="fr-FR" sz="2000" b="1" dirty="0" smtClean="0">
                <a:latin typeface="Calibri" pitchFamily="34" charset="0"/>
                <a:cs typeface="Calibri" pitchFamily="34" charset="0"/>
                <a:sym typeface="Wingdings"/>
              </a:rPr>
              <a:t> cm</a:t>
            </a:r>
            <a:r>
              <a:rPr lang="fr-FR" sz="2000" b="1" baseline="30000" dirty="0" smtClean="0">
                <a:latin typeface="Calibri" pitchFamily="34" charset="0"/>
                <a:cs typeface="Calibri" pitchFamily="34" charset="0"/>
                <a:sym typeface="Wingdings"/>
              </a:rPr>
              <a:t>-3</a:t>
            </a:r>
            <a:r>
              <a:rPr lang="fr-FR" sz="2000" b="1" dirty="0" smtClean="0">
                <a:latin typeface="Calibri" pitchFamily="34" charset="0"/>
                <a:cs typeface="Calibri" pitchFamily="34" charset="0"/>
                <a:sym typeface="Wingdings"/>
              </a:rPr>
              <a:t> </a:t>
            </a:r>
            <a:endParaRPr lang="fr-FR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178848" y="5322872"/>
            <a:ext cx="19427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latin typeface="Calibri" pitchFamily="34" charset="0"/>
                <a:cs typeface="Calibri" pitchFamily="34" charset="0"/>
                <a:sym typeface="Wingdings"/>
              </a:rPr>
              <a:t>100 MeV - 1 </a:t>
            </a:r>
            <a:r>
              <a:rPr lang="fr-FR" sz="2000" dirty="0" err="1">
                <a:latin typeface="Calibri" pitchFamily="34" charset="0"/>
                <a:cs typeface="Calibri" pitchFamily="34" charset="0"/>
                <a:sym typeface="Wingdings"/>
              </a:rPr>
              <a:t>GeV</a:t>
            </a:r>
            <a:endParaRPr lang="fr-FR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9744141" y="5322872"/>
            <a:ext cx="12041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>
                <a:latin typeface="Calibri" pitchFamily="34" charset="0"/>
                <a:cs typeface="Calibri" pitchFamily="34" charset="0"/>
                <a:sym typeface="Wingdings"/>
              </a:rPr>
              <a:t>1-10 MeV</a:t>
            </a:r>
            <a:endParaRPr lang="fr-FR" sz="20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6" name="Connecteur droit 45"/>
          <p:cNvCxnSpPr/>
          <p:nvPr/>
        </p:nvCxnSpPr>
        <p:spPr>
          <a:xfrm>
            <a:off x="9317285" y="4116020"/>
            <a:ext cx="0" cy="1656184"/>
          </a:xfrm>
          <a:prstGeom prst="line">
            <a:avLst/>
          </a:prstGeom>
          <a:ln w="12700">
            <a:solidFill>
              <a:srgbClr val="4575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/>
          <p:cNvCxnSpPr/>
          <p:nvPr/>
        </p:nvCxnSpPr>
        <p:spPr>
          <a:xfrm>
            <a:off x="7004936" y="4404052"/>
            <a:ext cx="4360962" cy="0"/>
          </a:xfrm>
          <a:prstGeom prst="line">
            <a:avLst/>
          </a:prstGeom>
          <a:ln w="12700">
            <a:solidFill>
              <a:srgbClr val="4575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7004935" y="4116020"/>
            <a:ext cx="4360963" cy="1656184"/>
          </a:xfrm>
          <a:prstGeom prst="rect">
            <a:avLst/>
          </a:prstGeom>
          <a:noFill/>
          <a:ln w="12700">
            <a:solidFill>
              <a:srgbClr val="4575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/>
          <p:cNvSpPr/>
          <p:nvPr/>
        </p:nvSpPr>
        <p:spPr>
          <a:xfrm>
            <a:off x="7576664" y="1725352"/>
            <a:ext cx="4024598" cy="1227709"/>
          </a:xfrm>
          <a:prstGeom prst="rect">
            <a:avLst/>
          </a:prstGeom>
          <a:solidFill>
            <a:srgbClr val="D4F4FF"/>
          </a:solidFill>
          <a:ln w="19050">
            <a:solidFill>
              <a:srgbClr val="4575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8017742" y="2425691"/>
            <a:ext cx="3142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 ≈ </a:t>
            </a:r>
            <a:r>
              <a:rPr lang="en-US" sz="2400" dirty="0" err="1">
                <a:latin typeface="Symbol" charset="2"/>
                <a:cs typeface="Symbol" charset="2"/>
              </a:rPr>
              <a:t>l</a:t>
            </a:r>
            <a:r>
              <a:rPr lang="en-US" sz="2400" baseline="-25000" dirty="0" err="1"/>
              <a:t>p</a:t>
            </a:r>
            <a:r>
              <a:rPr lang="en-US" sz="2400" dirty="0"/>
              <a:t>/2, c</a:t>
            </a:r>
            <a:r>
              <a:rPr lang="en-US" sz="2400" dirty="0">
                <a:latin typeface="Symbol" charset="2"/>
                <a:cs typeface="Symbol" charset="2"/>
              </a:rPr>
              <a:t>t </a:t>
            </a:r>
            <a:r>
              <a:rPr lang="en-US" sz="2400" dirty="0"/>
              <a:t>≈ </a:t>
            </a:r>
            <a:r>
              <a:rPr lang="en-US" sz="2400" dirty="0" err="1">
                <a:latin typeface="Symbol" charset="2"/>
                <a:cs typeface="Symbol" charset="2"/>
              </a:rPr>
              <a:t>l</a:t>
            </a:r>
            <a:r>
              <a:rPr lang="en-US" sz="2400" baseline="-25000" dirty="0" err="1"/>
              <a:t>p</a:t>
            </a:r>
            <a:r>
              <a:rPr lang="en-US" sz="2400" dirty="0"/>
              <a:t>/2</a:t>
            </a:r>
            <a:endParaRPr lang="fr-FR" sz="2400" dirty="0"/>
          </a:p>
        </p:txBody>
      </p:sp>
      <p:sp>
        <p:nvSpPr>
          <p:cNvPr id="51" name="ZoneTexte 50"/>
          <p:cNvSpPr txBox="1"/>
          <p:nvPr/>
        </p:nvSpPr>
        <p:spPr>
          <a:xfrm>
            <a:off x="7636600" y="1779360"/>
            <a:ext cx="3904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 </a:t>
            </a:r>
            <a:r>
              <a:rPr lang="fr-FR" dirty="0">
                <a:latin typeface="Calibri" pitchFamily="34" charset="0"/>
                <a:cs typeface="Calibri" pitchFamily="34" charset="0"/>
              </a:rPr>
              <a:t>Laser pulse has to </a:t>
            </a:r>
            <a:r>
              <a:rPr lang="fr-FR" dirty="0" err="1">
                <a:latin typeface="Calibri" pitchFamily="34" charset="0"/>
                <a:cs typeface="Calibri" pitchFamily="34" charset="0"/>
              </a:rPr>
              <a:t>be</a:t>
            </a:r>
            <a:r>
              <a:rPr lang="fr-FR" dirty="0">
                <a:latin typeface="Calibri" pitchFamily="34" charset="0"/>
                <a:cs typeface="Calibri" pitchFamily="34" charset="0"/>
              </a:rPr>
              <a:t> </a:t>
            </a:r>
            <a:r>
              <a:rPr lang="fr-FR" dirty="0" err="1">
                <a:latin typeface="Calibri" pitchFamily="34" charset="0"/>
                <a:cs typeface="Calibri" pitchFamily="34" charset="0"/>
              </a:rPr>
              <a:t>resonant</a:t>
            </a:r>
            <a:r>
              <a:rPr lang="fr-FR" dirty="0">
                <a:latin typeface="Calibri" pitchFamily="34" charset="0"/>
                <a:cs typeface="Calibri" pitchFamily="34" charset="0"/>
              </a:rPr>
              <a:t> </a:t>
            </a:r>
            <a:r>
              <a:rPr lang="fr-FR" dirty="0" err="1">
                <a:latin typeface="Calibri" pitchFamily="34" charset="0"/>
                <a:cs typeface="Calibri" pitchFamily="34" charset="0"/>
              </a:rPr>
              <a:t>with</a:t>
            </a:r>
            <a:r>
              <a:rPr lang="fr-FR" dirty="0">
                <a:latin typeface="Calibri" pitchFamily="34" charset="0"/>
                <a:cs typeface="Calibri" pitchFamily="34" charset="0"/>
              </a:rPr>
              <a:t> plasma </a:t>
            </a:r>
            <a:r>
              <a:rPr lang="fr-FR" dirty="0" err="1">
                <a:latin typeface="Calibri" pitchFamily="34" charset="0"/>
                <a:cs typeface="Calibri" pitchFamily="34" charset="0"/>
              </a:rPr>
              <a:t>wave</a:t>
            </a:r>
            <a:r>
              <a:rPr lang="fr-FR" dirty="0">
                <a:latin typeface="Calibri" pitchFamily="34" charset="0"/>
                <a:cs typeface="Calibri" pitchFamily="34" charset="0"/>
              </a:rPr>
              <a:t> :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6630994" y="1796115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latin typeface="Calibri" pitchFamily="34" charset="0"/>
                <a:cs typeface="Calibri" pitchFamily="34" charset="0"/>
              </a:rPr>
              <a:t>n</a:t>
            </a:r>
            <a:r>
              <a:rPr lang="fr-FR" i="1" baseline="-25000" dirty="0">
                <a:latin typeface="Calibri" pitchFamily="34" charset="0"/>
                <a:cs typeface="Calibri" pitchFamily="34" charset="0"/>
              </a:rPr>
              <a:t>e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161972" y="3421380"/>
            <a:ext cx="435935" cy="142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4" name="Picture 3" descr="C:\Users\Renom\AppData\Local\Packages\Microsoft.Windows.Photos_8wekyb3d8bbwe\TempState\ShareServiceTempFolder\Capture d’écran (110).jpe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61926" y="3259672"/>
            <a:ext cx="375915" cy="439530"/>
          </a:xfrm>
          <a:prstGeom prst="rect">
            <a:avLst/>
          </a:prstGeom>
          <a:noFill/>
        </p:spPr>
      </p:pic>
      <p:sp>
        <p:nvSpPr>
          <p:cNvPr id="36" name="ZoneTexte 35"/>
          <p:cNvSpPr txBox="1"/>
          <p:nvPr/>
        </p:nvSpPr>
        <p:spPr>
          <a:xfrm>
            <a:off x="5615958" y="1983213"/>
            <a:ext cx="26321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i="1" dirty="0">
                <a:latin typeface="Calibri" pitchFamily="34" charset="0"/>
                <a:cs typeface="Calibri" pitchFamily="34" charset="0"/>
              </a:rPr>
              <a:t>r</a:t>
            </a:r>
          </a:p>
        </p:txBody>
      </p:sp>
      <p:sp>
        <p:nvSpPr>
          <p:cNvPr id="11" name="Line 20">
            <a:extLst>
              <a:ext uri="{FF2B5EF4-FFF2-40B4-BE49-F238E27FC236}">
                <a16:creationId xmlns:a16="http://schemas.microsoft.com/office/drawing/2014/main" xmlns="" id="{1CE1DBD6-D631-BFD2-BFF5-B35AA225CB14}"/>
              </a:ext>
            </a:extLst>
          </p:cNvPr>
          <p:cNvSpPr>
            <a:spLocks noChangeShapeType="1"/>
          </p:cNvSpPr>
          <p:nvPr/>
        </p:nvSpPr>
        <p:spPr bwMode="auto">
          <a:xfrm>
            <a:off x="4868812" y="2307804"/>
            <a:ext cx="101036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38" name="ZoneTexte 37"/>
          <p:cNvSpPr txBox="1"/>
          <p:nvPr/>
        </p:nvSpPr>
        <p:spPr>
          <a:xfrm>
            <a:off x="10405010" y="3014579"/>
            <a:ext cx="1510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Symbol" charset="2"/>
                <a:cs typeface="Symbol" charset="2"/>
              </a:rPr>
              <a:t>l</a:t>
            </a:r>
            <a:r>
              <a:rPr lang="en-US" sz="2400" baseline="-25000" dirty="0" err="1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smtClean="0"/>
              <a:t>∝ 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1/</a:t>
            </a:r>
            <a:r>
              <a:rPr lang="fr-FR" sz="2400" dirty="0" smtClean="0">
                <a:latin typeface="DejaVu Sans Condensed"/>
              </a:rPr>
              <a:t>√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fr-FR" sz="2400" baseline="-25000" dirty="0" smtClean="0">
                <a:latin typeface="Times New Roman" pitchFamily="18" charset="0"/>
                <a:cs typeface="Times New Roman" pitchFamily="18" charset="0"/>
              </a:rPr>
              <a:t>e</a:t>
            </a:r>
            <a:endParaRPr lang="fr-FR" sz="2400" baseline="-250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8265694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 preferRelativeResize="0">
            <a:picLocks noChangeAspect="1" noChangeArrowheads="1"/>
          </p:cNvPicPr>
          <p:nvPr/>
        </p:nvPicPr>
        <p:blipFill>
          <a:blip r:embed="rId3" cstate="print"/>
          <a:srcRect r="29862" b="6388"/>
          <a:stretch>
            <a:fillRect/>
          </a:stretch>
        </p:blipFill>
        <p:spPr bwMode="auto">
          <a:xfrm>
            <a:off x="6533514" y="2558600"/>
            <a:ext cx="4579709" cy="3606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xmlns="" id="{5648B94F-51BA-3CC0-005D-441E91878A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Experimental set-up</a:t>
            </a:r>
            <a:endParaRPr lang="en-US" dirty="0"/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xmlns="" id="{3334EA2F-D085-4269-8D99-19DFBD197D11}"/>
              </a:ext>
            </a:extLst>
          </p:cNvPr>
          <p:cNvSpPr txBox="1"/>
          <p:nvPr/>
        </p:nvSpPr>
        <p:spPr>
          <a:xfrm>
            <a:off x="1176844" y="1458361"/>
            <a:ext cx="5027106" cy="30059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  <a:ea typeface="ＭＳ Ｐゴシック"/>
                <a:cs typeface="Calibri" pitchFamily="34" charset="0"/>
              </a:rPr>
              <a:t> 	E </a:t>
            </a:r>
            <a:r>
              <a:rPr lang="en-US" dirty="0" smtClean="0">
                <a:latin typeface="Calibri" pitchFamily="34" charset="0"/>
                <a:ea typeface="ＭＳ Ｐゴシック"/>
                <a:cs typeface="Calibri" pitchFamily="34" charset="0"/>
              </a:rPr>
              <a:t>= </a:t>
            </a:r>
            <a:r>
              <a:rPr lang="en-US" b="1" dirty="0" smtClean="0">
                <a:solidFill>
                  <a:srgbClr val="006D8B"/>
                </a:solidFill>
                <a:latin typeface="Calibri" pitchFamily="34" charset="0"/>
                <a:ea typeface="ＭＳ Ｐゴシック"/>
                <a:cs typeface="Calibri" pitchFamily="34" charset="0"/>
              </a:rPr>
              <a:t>2.5 </a:t>
            </a:r>
            <a:r>
              <a:rPr lang="en-US" b="1" dirty="0" err="1" smtClean="0">
                <a:solidFill>
                  <a:srgbClr val="006D8B"/>
                </a:solidFill>
                <a:latin typeface="Calibri" pitchFamily="34" charset="0"/>
                <a:ea typeface="ＭＳ Ｐゴシック"/>
                <a:cs typeface="Calibri" pitchFamily="34" charset="0"/>
              </a:rPr>
              <a:t>mJ</a:t>
            </a:r>
            <a:r>
              <a:rPr lang="en-US" dirty="0" smtClean="0">
                <a:latin typeface="Calibri" pitchFamily="34" charset="0"/>
                <a:ea typeface="ＭＳ Ｐゴシック"/>
                <a:cs typeface="Calibri" pitchFamily="34" charset="0"/>
              </a:rPr>
              <a:t>  </a:t>
            </a:r>
            <a:r>
              <a:rPr lang="en-US" dirty="0" smtClean="0">
                <a:latin typeface="Calibri" pitchFamily="34" charset="0"/>
                <a:ea typeface="ＭＳ Ｐゴシック"/>
                <a:cs typeface="Calibri" pitchFamily="34" charset="0"/>
              </a:rPr>
              <a:t>	</a:t>
            </a:r>
            <a:endParaRPr lang="en-US" dirty="0" smtClean="0">
              <a:latin typeface="Calibri" pitchFamily="34" charset="0"/>
              <a:ea typeface="ＭＳ Ｐゴシック"/>
              <a:cs typeface="Calibri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  <a:ea typeface="ＭＳ Ｐゴシック"/>
                <a:cs typeface="Calibri" pitchFamily="34" charset="0"/>
              </a:rPr>
              <a:t> 	τ </a:t>
            </a:r>
            <a:r>
              <a:rPr lang="en-US" dirty="0">
                <a:latin typeface="Calibri" pitchFamily="34" charset="0"/>
                <a:ea typeface="ＭＳ Ｐゴシック"/>
                <a:cs typeface="Calibri" pitchFamily="34" charset="0"/>
              </a:rPr>
              <a:t>= </a:t>
            </a:r>
            <a:r>
              <a:rPr lang="en-US" b="1" dirty="0">
                <a:solidFill>
                  <a:srgbClr val="006D8B"/>
                </a:solidFill>
                <a:latin typeface="Calibri" pitchFamily="34" charset="0"/>
                <a:ea typeface="ＭＳ Ｐゴシック"/>
                <a:cs typeface="Calibri" pitchFamily="34" charset="0"/>
              </a:rPr>
              <a:t>4.0 </a:t>
            </a:r>
            <a:r>
              <a:rPr lang="en-US" b="1" dirty="0" err="1">
                <a:solidFill>
                  <a:srgbClr val="006D8B"/>
                </a:solidFill>
                <a:latin typeface="Calibri" pitchFamily="34" charset="0"/>
                <a:ea typeface="ＭＳ Ｐゴシック"/>
                <a:cs typeface="Calibri" pitchFamily="34" charset="0"/>
              </a:rPr>
              <a:t>fs</a:t>
            </a:r>
            <a:r>
              <a:rPr lang="en-US" dirty="0">
                <a:latin typeface="Calibri" pitchFamily="34" charset="0"/>
                <a:ea typeface="ＭＳ Ｐゴシック"/>
                <a:cs typeface="Calibri" pitchFamily="34" charset="0"/>
              </a:rPr>
              <a:t>  (=1.5 optical cycle at 800nm) </a:t>
            </a:r>
            <a:endParaRPr lang="en-US" b="1" dirty="0">
              <a:solidFill>
                <a:srgbClr val="006D8B"/>
              </a:solidFill>
              <a:latin typeface="Calibri" pitchFamily="34" charset="0"/>
              <a:ea typeface="ＭＳ Ｐゴシック"/>
              <a:cs typeface="Calibri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dirty="0">
                <a:latin typeface="Calibri" pitchFamily="34" charset="0"/>
                <a:ea typeface="ＭＳ Ｐゴシック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ea typeface="ＭＳ Ｐゴシック"/>
                <a:cs typeface="Calibri" pitchFamily="34" charset="0"/>
              </a:rPr>
              <a:t>	Spot </a:t>
            </a:r>
            <a:r>
              <a:rPr lang="en-US" b="1" dirty="0">
                <a:solidFill>
                  <a:srgbClr val="0C6374"/>
                </a:solidFill>
                <a:latin typeface="Calibri" pitchFamily="34" charset="0"/>
                <a:ea typeface="ＭＳ Ｐゴシック"/>
                <a:cs typeface="Calibri" pitchFamily="34" charset="0"/>
              </a:rPr>
              <a:t>: </a:t>
            </a:r>
            <a:r>
              <a:rPr lang="en-US" b="1" dirty="0">
                <a:solidFill>
                  <a:srgbClr val="006D8B"/>
                </a:solidFill>
                <a:latin typeface="Calibri" pitchFamily="34" charset="0"/>
                <a:ea typeface="ＭＳ Ｐゴシック"/>
                <a:cs typeface="Calibri" pitchFamily="34" charset="0"/>
              </a:rPr>
              <a:t>5 µm</a:t>
            </a:r>
            <a:r>
              <a:rPr lang="en-US" dirty="0">
                <a:solidFill>
                  <a:srgbClr val="006D8B"/>
                </a:solidFill>
                <a:latin typeface="Calibri" pitchFamily="34" charset="0"/>
                <a:ea typeface="ＭＳ Ｐゴシック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ea typeface="ＭＳ Ｐゴシック"/>
                <a:cs typeface="Calibri" pitchFamily="34" charset="0"/>
              </a:rPr>
              <a:t>FWHM</a:t>
            </a:r>
            <a:endParaRPr lang="fr-FR" dirty="0">
              <a:latin typeface="Calibri" pitchFamily="34" charset="0"/>
              <a:cs typeface="Calibri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fr-FR" dirty="0">
                <a:latin typeface="Calibri" pitchFamily="34" charset="0"/>
                <a:cs typeface="Calibri" pitchFamily="34" charset="0"/>
              </a:rPr>
              <a:t> 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	I </a:t>
            </a:r>
            <a:r>
              <a:rPr lang="fr-FR" dirty="0">
                <a:latin typeface="Calibri" pitchFamily="34" charset="0"/>
                <a:cs typeface="Calibri" pitchFamily="34" charset="0"/>
              </a:rPr>
              <a:t>= </a:t>
            </a:r>
            <a:r>
              <a:rPr lang="fr-FR" b="1" dirty="0">
                <a:solidFill>
                  <a:srgbClr val="006D8B"/>
                </a:solidFill>
                <a:latin typeface="Calibri" pitchFamily="34" charset="0"/>
                <a:cs typeface="Calibri" pitchFamily="34" charset="0"/>
              </a:rPr>
              <a:t>2 </a:t>
            </a:r>
            <a:r>
              <a:rPr lang="ar-AE" b="1" dirty="0" err="1">
                <a:solidFill>
                  <a:srgbClr val="006D8B"/>
                </a:solidFill>
                <a:latin typeface="Calibri" pitchFamily="34" charset="0"/>
                <a:cs typeface="Calibri" pitchFamily="34" charset="0"/>
              </a:rPr>
              <a:t>﮲</a:t>
            </a:r>
            <a:r>
              <a:rPr lang="fr-FR" b="1" dirty="0">
                <a:solidFill>
                  <a:srgbClr val="006D8B"/>
                </a:solidFill>
                <a:latin typeface="Calibri" pitchFamily="34" charset="0"/>
                <a:cs typeface="Calibri" pitchFamily="34" charset="0"/>
              </a:rPr>
              <a:t>10</a:t>
            </a:r>
            <a:r>
              <a:rPr lang="fr-FR" b="1" baseline="30000" dirty="0">
                <a:solidFill>
                  <a:srgbClr val="006D8B"/>
                </a:solidFill>
                <a:latin typeface="Calibri" pitchFamily="34" charset="0"/>
                <a:cs typeface="Calibri" pitchFamily="34" charset="0"/>
              </a:rPr>
              <a:t>18</a:t>
            </a:r>
            <a:r>
              <a:rPr lang="fr-FR" b="1" dirty="0">
                <a:solidFill>
                  <a:srgbClr val="006D8B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W.cm</a:t>
            </a:r>
            <a:r>
              <a:rPr lang="fr-FR" baseline="30000" dirty="0" smtClean="0">
                <a:latin typeface="Calibri" pitchFamily="34" charset="0"/>
                <a:cs typeface="Calibri" pitchFamily="34" charset="0"/>
              </a:rPr>
              <a:t>-2</a:t>
            </a:r>
          </a:p>
          <a:p>
            <a:pPr lvl="1">
              <a:buFont typeface="Arial" pitchFamily="34" charset="0"/>
              <a:buChar char="•"/>
            </a:pPr>
            <a:endParaRPr lang="fr-FR" baseline="30000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 typeface="Arial" pitchFamily="34" charset="0"/>
              <a:buChar char="•"/>
            </a:pPr>
            <a:endParaRPr lang="fr-FR" baseline="30000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 typeface="Arial" pitchFamily="34" charset="0"/>
              <a:buChar char="•"/>
            </a:pPr>
            <a:endParaRPr lang="fr-FR" baseline="30000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 typeface="Arial" pitchFamily="34" charset="0"/>
              <a:buChar char="•"/>
            </a:pPr>
            <a:endParaRPr lang="fr-FR" baseline="30000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 typeface="Arial" pitchFamily="34" charset="0"/>
              <a:buChar char="•"/>
            </a:pPr>
            <a:endParaRPr lang="fr-FR" baseline="30000" dirty="0" smtClean="0">
              <a:latin typeface="Calibri" pitchFamily="34" charset="0"/>
              <a:cs typeface="Calibri" pitchFamily="34" charset="0"/>
            </a:endParaRPr>
          </a:p>
          <a:p>
            <a:pPr lvl="1"/>
            <a:endParaRPr lang="fr-FR" sz="2800" baseline="30000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  <a:ea typeface="ＭＳ Ｐゴシック"/>
                <a:cs typeface="Calibri" pitchFamily="34" charset="0"/>
              </a:rPr>
              <a:t> 	Continuously </a:t>
            </a:r>
            <a:r>
              <a:rPr lang="en-US" dirty="0" smtClean="0">
                <a:latin typeface="Calibri" pitchFamily="34" charset="0"/>
                <a:ea typeface="ＭＳ Ｐゴシック"/>
                <a:cs typeface="Calibri" pitchFamily="34" charset="0"/>
              </a:rPr>
              <a:t>flowing</a:t>
            </a:r>
            <a:r>
              <a:rPr lang="en-US" baseline="-25000" dirty="0" smtClean="0">
                <a:latin typeface="Calibri" pitchFamily="34" charset="0"/>
                <a:ea typeface="ＭＳ Ｐゴシック"/>
                <a:cs typeface="Calibri" pitchFamily="34" charset="0"/>
              </a:rPr>
              <a:t> </a:t>
            </a:r>
            <a:r>
              <a:rPr lang="fr-FR" dirty="0" err="1" smtClean="0">
                <a:latin typeface="Calibri" pitchFamily="34" charset="0"/>
                <a:cs typeface="Calibri" pitchFamily="34" charset="0"/>
              </a:rPr>
              <a:t>gas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jet</a:t>
            </a:r>
            <a:endParaRPr lang="fr-FR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fr-FR" dirty="0" smtClean="0">
                <a:latin typeface="Calibri" pitchFamily="34" charset="0"/>
                <a:cs typeface="Calibri" pitchFamily="34" charset="0"/>
                <a:sym typeface="Wingdings"/>
              </a:rPr>
              <a:t> 	</a:t>
            </a:r>
            <a:r>
              <a:rPr lang="fr-FR" dirty="0" err="1" smtClean="0">
                <a:latin typeface="Calibri" pitchFamily="34" charset="0"/>
                <a:cs typeface="Calibri" pitchFamily="34" charset="0"/>
                <a:sym typeface="Wingdings"/>
              </a:rPr>
              <a:t>Shock</a:t>
            </a:r>
            <a:r>
              <a:rPr lang="fr-FR" dirty="0" err="1" smtClean="0">
                <a:latin typeface="Calibri" pitchFamily="34" charset="0"/>
                <a:cs typeface="Calibri" pitchFamily="34" charset="0"/>
                <a:sym typeface="Wingdings"/>
              </a:rPr>
              <a:t>ed</a:t>
            </a:r>
            <a:r>
              <a:rPr lang="fr-FR" dirty="0" smtClean="0">
                <a:latin typeface="Calibri" pitchFamily="34" charset="0"/>
                <a:cs typeface="Calibri" pitchFamily="34" charset="0"/>
                <a:sym typeface="Wingdings"/>
              </a:rPr>
              <a:t> </a:t>
            </a:r>
            <a:r>
              <a:rPr lang="fr-FR" dirty="0" err="1" smtClean="0">
                <a:latin typeface="Calibri" pitchFamily="34" charset="0"/>
                <a:cs typeface="Calibri" pitchFamily="34" charset="0"/>
                <a:sym typeface="Wingdings"/>
              </a:rPr>
              <a:t>density</a:t>
            </a:r>
            <a:r>
              <a:rPr lang="fr-FR" dirty="0" smtClean="0">
                <a:latin typeface="Calibri" pitchFamily="34" charset="0"/>
                <a:cs typeface="Calibri" pitchFamily="34" charset="0"/>
                <a:sym typeface="Wingdings"/>
              </a:rPr>
              <a:t> profile</a:t>
            </a:r>
            <a:endParaRPr lang="fr-FR" dirty="0" smtClean="0">
              <a:latin typeface="Calibri" pitchFamily="34" charset="0"/>
              <a:cs typeface="Calibri" pitchFamily="34" charset="0"/>
              <a:sym typeface="Wingdings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02925" y="1458361"/>
            <a:ext cx="1131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6D8B"/>
                </a:solidFill>
                <a:latin typeface="Calibri" pitchFamily="34" charset="0"/>
                <a:cs typeface="Calibri" pitchFamily="34" charset="0"/>
              </a:rPr>
              <a:t>Laser :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206053" y="4942479"/>
            <a:ext cx="34347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7168" indent="-257168"/>
            <a:r>
              <a:rPr lang="fr-FR" sz="2800" b="1" dirty="0" smtClean="0">
                <a:solidFill>
                  <a:srgbClr val="CD8D19"/>
                </a:solidFill>
                <a:latin typeface="Times New Roman"/>
                <a:cs typeface="Times New Roman"/>
                <a:sym typeface="Wingdings"/>
              </a:rPr>
              <a:t>	</a:t>
            </a:r>
            <a:r>
              <a:rPr lang="fr-FR" sz="2800" b="1" dirty="0" smtClean="0">
                <a:solidFill>
                  <a:srgbClr val="CD8D19"/>
                </a:solidFill>
                <a:latin typeface="Times New Roman"/>
                <a:cs typeface="Times New Roman"/>
                <a:sym typeface="Wingdings"/>
              </a:rPr>
              <a:t> </a:t>
            </a:r>
            <a:r>
              <a:rPr lang="fr-FR" sz="2000" b="1" dirty="0" err="1" smtClean="0">
                <a:solidFill>
                  <a:srgbClr val="CD8D19"/>
                </a:solidFill>
                <a:latin typeface="Calibri" pitchFamily="34" charset="0"/>
                <a:cs typeface="Calibri" pitchFamily="34" charset="0"/>
                <a:sym typeface="Wingdings"/>
              </a:rPr>
              <a:t>Continuous</a:t>
            </a:r>
            <a:r>
              <a:rPr lang="fr-FR" sz="2000" b="1" dirty="0" smtClean="0">
                <a:solidFill>
                  <a:srgbClr val="CD8D19"/>
                </a:solidFill>
                <a:latin typeface="Calibri" pitchFamily="34" charset="0"/>
                <a:cs typeface="Calibri" pitchFamily="34" charset="0"/>
                <a:sym typeface="Wingdings"/>
              </a:rPr>
              <a:t> kHz </a:t>
            </a:r>
            <a:r>
              <a:rPr lang="fr-FR" sz="2000" b="1" dirty="0" err="1">
                <a:solidFill>
                  <a:srgbClr val="CD8D19"/>
                </a:solidFill>
                <a:latin typeface="Calibri" pitchFamily="34" charset="0"/>
                <a:cs typeface="Calibri" pitchFamily="34" charset="0"/>
                <a:sym typeface="Wingdings"/>
              </a:rPr>
              <a:t>operation</a:t>
            </a:r>
            <a:r>
              <a:rPr lang="fr-FR" sz="2000" b="1" dirty="0">
                <a:solidFill>
                  <a:srgbClr val="CD8D19"/>
                </a:solidFill>
                <a:latin typeface="Calibri" pitchFamily="34" charset="0"/>
                <a:cs typeface="Calibri" pitchFamily="34" charset="0"/>
                <a:sym typeface="Wingdings"/>
              </a:rPr>
              <a:t> !</a:t>
            </a:r>
            <a:endParaRPr lang="fr-FR" sz="2800" b="1" dirty="0">
              <a:solidFill>
                <a:srgbClr val="CD8D19"/>
              </a:solidFill>
              <a:latin typeface="Calibri" pitchFamily="34" charset="0"/>
              <a:cs typeface="Calibri" pitchFamily="34" charset="0"/>
              <a:sym typeface="Wingding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02925" y="3753977"/>
            <a:ext cx="1331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6D8B"/>
                </a:solidFill>
                <a:latin typeface="Calibri" pitchFamily="34" charset="0"/>
                <a:ea typeface="ＭＳ Ｐゴシック"/>
                <a:cs typeface="Calibri" pitchFamily="34" charset="0"/>
              </a:rPr>
              <a:t>Gas </a:t>
            </a:r>
            <a:r>
              <a:rPr lang="en-US" b="1" dirty="0" smtClean="0">
                <a:solidFill>
                  <a:srgbClr val="006D8B"/>
                </a:solidFill>
                <a:latin typeface="Calibri" pitchFamily="34" charset="0"/>
                <a:ea typeface="ＭＳ Ｐゴシック"/>
                <a:cs typeface="Calibri" pitchFamily="34" charset="0"/>
              </a:rPr>
              <a:t>target :</a:t>
            </a:r>
            <a:r>
              <a:rPr lang="en-US" dirty="0" smtClean="0">
                <a:solidFill>
                  <a:srgbClr val="006D8B"/>
                </a:solidFill>
                <a:latin typeface="Calibri" pitchFamily="34" charset="0"/>
                <a:ea typeface="ＭＳ Ｐゴシック"/>
                <a:cs typeface="Calibri" pitchFamily="34" charset="0"/>
              </a:rPr>
              <a:t> </a:t>
            </a:r>
            <a:endParaRPr lang="fr-FR" dirty="0">
              <a:solidFill>
                <a:srgbClr val="006D8B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9012" y="6006949"/>
            <a:ext cx="7195881" cy="784830"/>
          </a:xfrm>
          <a:prstGeom prst="rect">
            <a:avLst/>
          </a:prstGeom>
          <a:solidFill>
            <a:srgbClr val="D4F4FF"/>
          </a:solidFill>
          <a:ln>
            <a:solidFill>
              <a:srgbClr val="6A98BE"/>
            </a:solidFill>
          </a:ln>
        </p:spPr>
        <p:txBody>
          <a:bodyPr wrap="none">
            <a:spAutoFit/>
          </a:bodyPr>
          <a:lstStyle/>
          <a:p>
            <a:r>
              <a:rPr lang="fr-FR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Beaurepaire et al., NJP </a:t>
            </a:r>
            <a:r>
              <a:rPr lang="fr-FR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16</a:t>
            </a:r>
            <a:r>
              <a:rPr lang="fr-FR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, 023023     (2014)</a:t>
            </a:r>
            <a:r>
              <a:rPr lang="fr-FR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   D. </a:t>
            </a:r>
            <a:r>
              <a:rPr lang="fr-FR" sz="15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Gustas</a:t>
            </a:r>
            <a:r>
              <a:rPr lang="fr-FR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et al.,     PRAB </a:t>
            </a:r>
            <a:r>
              <a:rPr lang="fr-FR" sz="15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21</a:t>
            </a:r>
            <a:r>
              <a:rPr lang="fr-FR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, 013401   (2018)</a:t>
            </a:r>
          </a:p>
          <a:p>
            <a:r>
              <a:rPr lang="da-DK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D. Guénot et al.,    Nat. Phot. </a:t>
            </a:r>
            <a:r>
              <a:rPr lang="da-DK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11</a:t>
            </a:r>
            <a:r>
              <a:rPr lang="da-DK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, 293 (2017)    </a:t>
            </a:r>
            <a:r>
              <a:rPr lang="fr-FR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L. </a:t>
            </a:r>
            <a:r>
              <a:rPr lang="fr-FR" sz="15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Rovige</a:t>
            </a:r>
            <a:r>
              <a:rPr lang="fr-FR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 et al.,      PRAB </a:t>
            </a:r>
            <a:r>
              <a:rPr lang="fr-FR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23</a:t>
            </a:r>
            <a:r>
              <a:rPr lang="fr-FR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, 093401   (2020)</a:t>
            </a:r>
          </a:p>
          <a:p>
            <a:r>
              <a:rPr lang="fr-FR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J. Faure et al.,         PPCF                        (2018)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    J. </a:t>
            </a:r>
            <a:r>
              <a:rPr lang="en-US" sz="15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Huijts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 et al</a:t>
            </a:r>
            <a:r>
              <a:rPr lang="en-US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.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         Physical Review X   (2022)</a:t>
            </a:r>
            <a:endParaRPr lang="fr-FR" sz="15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32368" y="5682059"/>
            <a:ext cx="2844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6D8B"/>
                </a:solidFill>
                <a:latin typeface="Calibri" pitchFamily="34" charset="0"/>
                <a:cs typeface="Calibri" pitchFamily="34" charset="0"/>
              </a:rPr>
              <a:t>A lot of </a:t>
            </a:r>
            <a:r>
              <a:rPr lang="fr-FR" b="1" dirty="0" err="1" smtClean="0">
                <a:solidFill>
                  <a:srgbClr val="006D8B"/>
                </a:solidFill>
                <a:latin typeface="Calibri" pitchFamily="34" charset="0"/>
                <a:cs typeface="Calibri" pitchFamily="34" charset="0"/>
              </a:rPr>
              <a:t>work</a:t>
            </a:r>
            <a:r>
              <a:rPr lang="fr-FR" b="1" dirty="0" smtClean="0">
                <a:solidFill>
                  <a:srgbClr val="006D8B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b="1" dirty="0" err="1" smtClean="0">
                <a:solidFill>
                  <a:srgbClr val="006D8B"/>
                </a:solidFill>
                <a:latin typeface="Calibri" pitchFamily="34" charset="0"/>
                <a:cs typeface="Calibri" pitchFamily="34" charset="0"/>
              </a:rPr>
              <a:t>already</a:t>
            </a:r>
            <a:r>
              <a:rPr lang="fr-FR" b="1" dirty="0" smtClean="0">
                <a:solidFill>
                  <a:srgbClr val="006D8B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b="1" dirty="0" err="1" smtClean="0">
                <a:solidFill>
                  <a:srgbClr val="006D8B"/>
                </a:solidFill>
                <a:latin typeface="Calibri" pitchFamily="34" charset="0"/>
                <a:cs typeface="Calibri" pitchFamily="34" charset="0"/>
              </a:rPr>
              <a:t>done</a:t>
            </a:r>
            <a:r>
              <a:rPr lang="fr-FR" b="1" dirty="0" smtClean="0">
                <a:solidFill>
                  <a:srgbClr val="006D8B"/>
                </a:solidFill>
                <a:latin typeface="Calibri" pitchFamily="34" charset="0"/>
                <a:cs typeface="Calibri" pitchFamily="34" charset="0"/>
              </a:rPr>
              <a:t> :</a:t>
            </a:r>
            <a:endParaRPr lang="en-GB" b="1" dirty="0">
              <a:solidFill>
                <a:srgbClr val="006D8B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77262" y="1076722"/>
            <a:ext cx="3513017" cy="1915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9873866" y="5714629"/>
            <a:ext cx="211051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 smtClean="0">
                <a:solidFill>
                  <a:srgbClr val="0C6374"/>
                </a:solidFill>
                <a:latin typeface="Calibri" pitchFamily="34" charset="0"/>
                <a:cs typeface="Calibri" pitchFamily="34" charset="0"/>
              </a:rPr>
              <a:t>Observable </a:t>
            </a:r>
            <a:r>
              <a:rPr lang="fr-FR" sz="1600" b="1" dirty="0" err="1" smtClean="0">
                <a:solidFill>
                  <a:srgbClr val="0C6374"/>
                </a:solidFill>
                <a:latin typeface="Calibri" pitchFamily="34" charset="0"/>
                <a:cs typeface="Calibri" pitchFamily="34" charset="0"/>
              </a:rPr>
              <a:t>quantities</a:t>
            </a:r>
            <a:r>
              <a:rPr lang="fr-FR" sz="1600" b="1" dirty="0" smtClean="0">
                <a:solidFill>
                  <a:srgbClr val="0C6374"/>
                </a:solidFill>
                <a:latin typeface="Calibri" pitchFamily="34" charset="0"/>
                <a:cs typeface="Calibri" pitchFamily="34" charset="0"/>
              </a:rPr>
              <a:t>:</a:t>
            </a:r>
          </a:p>
          <a:p>
            <a:pPr>
              <a:buFont typeface="Arial" pitchFamily="34" charset="0"/>
              <a:buChar char="•"/>
            </a:pPr>
            <a:r>
              <a:rPr lang="fr-FR" sz="1600" dirty="0" smtClean="0">
                <a:latin typeface="Calibri" pitchFamily="34" charset="0"/>
                <a:cs typeface="Calibri" pitchFamily="34" charset="0"/>
              </a:rPr>
              <a:t>   </a:t>
            </a:r>
            <a:r>
              <a:rPr lang="fr-FR" sz="1600" dirty="0" err="1" smtClean="0">
                <a:latin typeface="Calibri" pitchFamily="34" charset="0"/>
                <a:cs typeface="Calibri" pitchFamily="34" charset="0"/>
              </a:rPr>
              <a:t>Energy</a:t>
            </a:r>
            <a:r>
              <a:rPr lang="fr-FR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1600" dirty="0" err="1" smtClean="0">
                <a:latin typeface="Calibri" pitchFamily="34" charset="0"/>
                <a:cs typeface="Calibri" pitchFamily="34" charset="0"/>
              </a:rPr>
              <a:t>spectrum</a:t>
            </a:r>
            <a:endParaRPr lang="fr-FR" sz="16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fr-FR" sz="1600" dirty="0" smtClean="0">
                <a:latin typeface="Calibri" pitchFamily="34" charset="0"/>
                <a:cs typeface="Calibri" pitchFamily="34" charset="0"/>
              </a:rPr>
              <a:t>   </a:t>
            </a:r>
            <a:r>
              <a:rPr lang="fr-FR" sz="1600" dirty="0" err="1" smtClean="0">
                <a:latin typeface="Calibri" pitchFamily="34" charset="0"/>
                <a:cs typeface="Calibri" pitchFamily="34" charset="0"/>
              </a:rPr>
              <a:t>Beam</a:t>
            </a:r>
            <a:r>
              <a:rPr lang="fr-FR" sz="1600" dirty="0" smtClean="0">
                <a:latin typeface="Calibri" pitchFamily="34" charset="0"/>
                <a:cs typeface="Calibri" pitchFamily="34" charset="0"/>
              </a:rPr>
              <a:t> profile</a:t>
            </a:r>
          </a:p>
          <a:p>
            <a:pPr>
              <a:buFont typeface="Arial" pitchFamily="34" charset="0"/>
              <a:buChar char="•"/>
            </a:pPr>
            <a:r>
              <a:rPr lang="fr-FR" sz="1600" dirty="0" smtClean="0">
                <a:latin typeface="Calibri" pitchFamily="34" charset="0"/>
                <a:cs typeface="Calibri" pitchFamily="34" charset="0"/>
              </a:rPr>
              <a:t>   Charge</a:t>
            </a:r>
          </a:p>
        </p:txBody>
      </p:sp>
      <p:cxnSp>
        <p:nvCxnSpPr>
          <p:cNvPr id="19" name="Connecteur droit 18"/>
          <p:cNvCxnSpPr/>
          <p:nvPr/>
        </p:nvCxnSpPr>
        <p:spPr>
          <a:xfrm>
            <a:off x="9873866" y="5831457"/>
            <a:ext cx="0" cy="914400"/>
          </a:xfrm>
          <a:prstGeom prst="line">
            <a:avLst/>
          </a:prstGeom>
          <a:ln>
            <a:solidFill>
              <a:srgbClr val="0C63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lèche droite 15"/>
          <p:cNvSpPr/>
          <p:nvPr/>
        </p:nvSpPr>
        <p:spPr>
          <a:xfrm>
            <a:off x="2206053" y="5153025"/>
            <a:ext cx="288032" cy="144016"/>
          </a:xfrm>
          <a:prstGeom prst="rightArrow">
            <a:avLst/>
          </a:prstGeom>
          <a:solidFill>
            <a:srgbClr val="E49E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0352829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err="1"/>
              <a:t>Differential</a:t>
            </a:r>
            <a:r>
              <a:rPr lang="fr-FR" dirty="0"/>
              <a:t> </a:t>
            </a:r>
            <a:r>
              <a:rPr lang="fr-FR" dirty="0" err="1"/>
              <a:t>pumping</a:t>
            </a:r>
            <a:r>
              <a:rPr lang="fr-FR" dirty="0"/>
              <a:t> for </a:t>
            </a:r>
            <a:r>
              <a:rPr lang="fr-FR" dirty="0" err="1"/>
              <a:t>using</a:t>
            </a:r>
            <a:r>
              <a:rPr lang="fr-FR" dirty="0"/>
              <a:t> </a:t>
            </a:r>
            <a:r>
              <a:rPr lang="fr-FR" dirty="0" err="1"/>
              <a:t>lighter</a:t>
            </a:r>
            <a:r>
              <a:rPr lang="fr-FR" dirty="0"/>
              <a:t> </a:t>
            </a:r>
            <a:r>
              <a:rPr lang="fr-FR" dirty="0" err="1"/>
              <a:t>gases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A686A09A-AEC0-2145-BED5-0429B1E957F7}"/>
              </a:ext>
            </a:extLst>
          </p:cNvPr>
          <p:cNvSpPr txBox="1"/>
          <p:nvPr/>
        </p:nvSpPr>
        <p:spPr>
          <a:xfrm>
            <a:off x="939674" y="3264180"/>
            <a:ext cx="9928609" cy="5386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2700" dirty="0">
                <a:latin typeface="Calibri" pitchFamily="34" charset="0"/>
                <a:cs typeface="Calibri" pitchFamily="34" charset="0"/>
              </a:rPr>
              <a:t>N</a:t>
            </a:r>
            <a:r>
              <a:rPr lang="en-US" sz="2700" baseline="-25000" dirty="0">
                <a:latin typeface="Calibri" pitchFamily="34" charset="0"/>
                <a:cs typeface="Calibri" pitchFamily="34" charset="0"/>
              </a:rPr>
              <a:t>2</a:t>
            </a:r>
            <a:r>
              <a:rPr lang="en-US" sz="2700" dirty="0">
                <a:latin typeface="Calibri" pitchFamily="34" charset="0"/>
                <a:cs typeface="Calibri" pitchFamily="34" charset="0"/>
              </a:rPr>
              <a:t> provides </a:t>
            </a:r>
            <a:r>
              <a:rPr lang="en-US" sz="2700" b="1" dirty="0">
                <a:solidFill>
                  <a:srgbClr val="006D8B"/>
                </a:solidFill>
                <a:latin typeface="Calibri" pitchFamily="34" charset="0"/>
                <a:cs typeface="Calibri" pitchFamily="34" charset="0"/>
              </a:rPr>
              <a:t>10 electrons :  </a:t>
            </a:r>
            <a:r>
              <a:rPr lang="en-US" sz="2700" dirty="0">
                <a:latin typeface="Calibri" pitchFamily="34" charset="0"/>
                <a:cs typeface="Calibri" pitchFamily="34" charset="0"/>
                <a:sym typeface="Wingdings" pitchFamily="2" charset="2"/>
              </a:rPr>
              <a:t>operation at </a:t>
            </a:r>
            <a:r>
              <a:rPr lang="en-US" sz="2700" b="1" dirty="0">
                <a:solidFill>
                  <a:srgbClr val="006D8B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20 - 30 bars</a:t>
            </a:r>
            <a:r>
              <a:rPr lang="en-US" sz="2700" dirty="0">
                <a:solidFill>
                  <a:srgbClr val="006D8B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sz="2700" dirty="0">
                <a:latin typeface="Calibri" pitchFamily="34" charset="0"/>
                <a:cs typeface="Calibri" pitchFamily="34" charset="0"/>
                <a:sym typeface="Wingdings" pitchFamily="2" charset="2"/>
              </a:rPr>
              <a:t>backing pressure</a:t>
            </a:r>
          </a:p>
        </p:txBody>
      </p:sp>
      <p:sp>
        <p:nvSpPr>
          <p:cNvPr id="5" name="Rectangle 4"/>
          <p:cNvSpPr/>
          <p:nvPr/>
        </p:nvSpPr>
        <p:spPr>
          <a:xfrm>
            <a:off x="911426" y="5597625"/>
            <a:ext cx="9601067" cy="95410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sz="2700" dirty="0">
                <a:latin typeface="Calibri" pitchFamily="34" charset="0"/>
                <a:cs typeface="Calibri" pitchFamily="34" charset="0"/>
              </a:rPr>
              <a:t>He or H</a:t>
            </a:r>
            <a:r>
              <a:rPr lang="en-US" sz="2700" baseline="-25000" dirty="0">
                <a:latin typeface="Calibri" pitchFamily="34" charset="0"/>
                <a:cs typeface="Calibri" pitchFamily="34" charset="0"/>
              </a:rPr>
              <a:t>2</a:t>
            </a:r>
            <a:r>
              <a:rPr lang="en-US" sz="2700" dirty="0">
                <a:latin typeface="Calibri" pitchFamily="34" charset="0"/>
                <a:cs typeface="Calibri" pitchFamily="34" charset="0"/>
              </a:rPr>
              <a:t> only provides </a:t>
            </a:r>
            <a:r>
              <a:rPr lang="en-US" sz="2700" b="1" dirty="0">
                <a:solidFill>
                  <a:srgbClr val="006D8B"/>
                </a:solidFill>
                <a:latin typeface="Calibri" pitchFamily="34" charset="0"/>
                <a:cs typeface="Calibri" pitchFamily="34" charset="0"/>
              </a:rPr>
              <a:t>2 electrons </a:t>
            </a:r>
            <a:r>
              <a:rPr lang="en-US" sz="2700" dirty="0">
                <a:latin typeface="Calibri" pitchFamily="34" charset="0"/>
                <a:cs typeface="Calibri" pitchFamily="34" charset="0"/>
                <a:sym typeface="Wingdings" pitchFamily="2" charset="2"/>
              </a:rPr>
              <a:t>: requires </a:t>
            </a:r>
            <a:r>
              <a:rPr lang="en-US" sz="2700" b="1" dirty="0">
                <a:solidFill>
                  <a:srgbClr val="006D8B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100 - 150 bars</a:t>
            </a:r>
            <a:r>
              <a:rPr lang="en-US" sz="2700" dirty="0">
                <a:solidFill>
                  <a:srgbClr val="006D8B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sz="2700" dirty="0">
                <a:latin typeface="Calibri" pitchFamily="34" charset="0"/>
                <a:cs typeface="Calibri" pitchFamily="34" charset="0"/>
                <a:sym typeface="Wingdings" pitchFamily="2" charset="2"/>
              </a:rPr>
              <a:t>in the </a:t>
            </a:r>
            <a:r>
              <a:rPr lang="nl-NL" sz="2700" dirty="0" err="1">
                <a:latin typeface="Calibri" pitchFamily="34" charset="0"/>
                <a:cs typeface="Calibri" pitchFamily="34" charset="0"/>
              </a:rPr>
              <a:t>free-flowing</a:t>
            </a:r>
            <a:r>
              <a:rPr lang="nl-NL" sz="2700" dirty="0">
                <a:latin typeface="Calibri" pitchFamily="34" charset="0"/>
                <a:cs typeface="Calibri" pitchFamily="34" charset="0"/>
              </a:rPr>
              <a:t> gas jet</a:t>
            </a:r>
            <a:endParaRPr lang="en-US" sz="27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9" name="Tableau 8"/>
          <p:cNvGraphicFramePr>
            <a:graphicFrameLocks noGrp="1"/>
          </p:cNvGraphicFramePr>
          <p:nvPr/>
        </p:nvGraphicFramePr>
        <p:xfrm>
          <a:off x="1589567" y="1588957"/>
          <a:ext cx="8832983" cy="1392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041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0412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0412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193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8893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0412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10412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104123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348040"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1+</a:t>
                      </a:r>
                      <a:endParaRPr lang="en-GB" sz="1600" dirty="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2+</a:t>
                      </a:r>
                      <a:endParaRPr lang="en-GB" sz="1600" dirty="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3+</a:t>
                      </a:r>
                      <a:endParaRPr lang="en-GB" sz="1600" dirty="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4+</a:t>
                      </a:r>
                      <a:endParaRPr lang="en-GB" sz="1600" dirty="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5+</a:t>
                      </a:r>
                      <a:endParaRPr lang="en-GB" sz="1600" dirty="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6+</a:t>
                      </a:r>
                      <a:endParaRPr lang="en-GB" sz="1600" dirty="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7+</a:t>
                      </a:r>
                      <a:endParaRPr lang="en-GB" sz="1600" dirty="0"/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8040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N</a:t>
                      </a:r>
                      <a:r>
                        <a:rPr lang="fr-FR" sz="1600" baseline="0" dirty="0"/>
                        <a:t> (eV)</a:t>
                      </a:r>
                      <a:endParaRPr lang="en-GB" sz="1600" dirty="0"/>
                    </a:p>
                  </a:txBody>
                  <a:tcPr marL="121920" marR="12192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14.5</a:t>
                      </a:r>
                      <a:endParaRPr lang="en-GB" sz="1600" dirty="0"/>
                    </a:p>
                  </a:txBody>
                  <a:tcPr marL="121920" marR="12192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1F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29.6</a:t>
                      </a:r>
                      <a:endParaRPr lang="en-GB" sz="1600" dirty="0"/>
                    </a:p>
                  </a:txBody>
                  <a:tcPr marL="121920" marR="12192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1F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47.4</a:t>
                      </a:r>
                      <a:endParaRPr lang="en-GB" sz="1600" dirty="0"/>
                    </a:p>
                  </a:txBody>
                  <a:tcPr marL="121920" marR="12192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1F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77.5</a:t>
                      </a:r>
                      <a:endParaRPr lang="en-GB" sz="1600" dirty="0"/>
                    </a:p>
                  </a:txBody>
                  <a:tcPr marL="121920" marR="12192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1F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97.9</a:t>
                      </a:r>
                      <a:endParaRPr lang="en-GB" sz="1600" dirty="0"/>
                    </a:p>
                  </a:txBody>
                  <a:tcPr marL="121920" marR="12192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1F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552.1</a:t>
                      </a:r>
                      <a:endParaRPr lang="en-GB" sz="1600" dirty="0"/>
                    </a:p>
                  </a:txBody>
                  <a:tcPr marL="121920" marR="12192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667.0</a:t>
                      </a:r>
                      <a:endParaRPr lang="en-GB" sz="1600" dirty="0"/>
                    </a:p>
                  </a:txBody>
                  <a:tcPr marL="121920" marR="12192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8040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He</a:t>
                      </a:r>
                      <a:r>
                        <a:rPr lang="fr-FR" sz="1600" baseline="0" dirty="0"/>
                        <a:t> </a:t>
                      </a:r>
                      <a:r>
                        <a:rPr lang="fr-FR" sz="1600" dirty="0"/>
                        <a:t>(eV)</a:t>
                      </a:r>
                      <a:endParaRPr lang="en-GB" sz="1600" dirty="0"/>
                    </a:p>
                  </a:txBody>
                  <a:tcPr marL="121920" marR="12192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24.6</a:t>
                      </a:r>
                      <a:endParaRPr lang="en-GB" sz="1600" dirty="0"/>
                    </a:p>
                  </a:txBody>
                  <a:tcPr marL="121920" marR="12192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54.4</a:t>
                      </a:r>
                      <a:endParaRPr lang="en-GB" sz="1600" dirty="0"/>
                    </a:p>
                  </a:txBody>
                  <a:tcPr marL="121920" marR="12192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 marL="121920" marR="12192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 marL="121920" marR="12192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 marL="121920" marR="12192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 marL="121920" marR="12192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 marL="121920" marR="12192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8040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H (eV)</a:t>
                      </a:r>
                      <a:endParaRPr lang="en-GB" sz="1600" dirty="0"/>
                    </a:p>
                  </a:txBody>
                  <a:tcPr marL="121920" marR="12192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13.6</a:t>
                      </a:r>
                      <a:endParaRPr lang="en-GB" sz="1600" dirty="0"/>
                    </a:p>
                  </a:txBody>
                  <a:tcPr marL="121920" marR="12192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 marL="121920" marR="12192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 marL="121920" marR="12192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 marL="121920" marR="12192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 marL="121920" marR="12192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 marL="121920" marR="12192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 marL="121920" marR="12192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0" name="Flèche droite 9"/>
          <p:cNvSpPr/>
          <p:nvPr/>
        </p:nvSpPr>
        <p:spPr>
          <a:xfrm>
            <a:off x="518801" y="3424264"/>
            <a:ext cx="288032" cy="144016"/>
          </a:xfrm>
          <a:prstGeom prst="rightArrow">
            <a:avLst/>
          </a:prstGeom>
          <a:solidFill>
            <a:srgbClr val="006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GB"/>
          </a:p>
        </p:txBody>
      </p:sp>
      <p:sp>
        <p:nvSpPr>
          <p:cNvPr id="11" name="Flèche droite 10"/>
          <p:cNvSpPr/>
          <p:nvPr/>
        </p:nvSpPr>
        <p:spPr>
          <a:xfrm>
            <a:off x="490554" y="5813649"/>
            <a:ext cx="288032" cy="144016"/>
          </a:xfrm>
          <a:prstGeom prst="rightArrow">
            <a:avLst/>
          </a:prstGeom>
          <a:solidFill>
            <a:srgbClr val="006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GB"/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6420" y="3960402"/>
            <a:ext cx="2863984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ZoneTexte 13"/>
          <p:cNvSpPr txBox="1"/>
          <p:nvPr/>
        </p:nvSpPr>
        <p:spPr>
          <a:xfrm>
            <a:off x="806833" y="3993214"/>
            <a:ext cx="372448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FF7C47"/>
                </a:solidFill>
              </a:rPr>
              <a:t>But :</a:t>
            </a:r>
            <a:r>
              <a:rPr lang="fr-FR" sz="2000" dirty="0" smtClean="0"/>
              <a:t> </a:t>
            </a:r>
            <a:r>
              <a:rPr lang="fr-FR" dirty="0" smtClean="0"/>
              <a:t>non-</a:t>
            </a:r>
            <a:r>
              <a:rPr lang="fr-FR" dirty="0" err="1" smtClean="0"/>
              <a:t>uniform</a:t>
            </a:r>
            <a:r>
              <a:rPr lang="fr-FR" dirty="0" smtClean="0"/>
              <a:t> </a:t>
            </a:r>
            <a:r>
              <a:rPr lang="en-US" dirty="0" smtClean="0"/>
              <a:t>ionization induces </a:t>
            </a:r>
          </a:p>
          <a:p>
            <a:r>
              <a:rPr lang="en-US" dirty="0" smtClean="0"/>
              <a:t>           defocusing of the laser pulse</a:t>
            </a:r>
            <a:endParaRPr lang="en-GB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93915" y="4741079"/>
            <a:ext cx="1907703" cy="74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err="1"/>
              <a:t>Differential</a:t>
            </a:r>
            <a:r>
              <a:rPr lang="fr-FR" dirty="0"/>
              <a:t> </a:t>
            </a:r>
            <a:r>
              <a:rPr lang="fr-FR" dirty="0" err="1"/>
              <a:t>pumping</a:t>
            </a:r>
            <a:r>
              <a:rPr lang="fr-FR" dirty="0"/>
              <a:t> for </a:t>
            </a:r>
            <a:r>
              <a:rPr lang="fr-FR" dirty="0" err="1"/>
              <a:t>using</a:t>
            </a:r>
            <a:r>
              <a:rPr lang="fr-FR" dirty="0"/>
              <a:t> </a:t>
            </a:r>
            <a:r>
              <a:rPr lang="fr-FR" dirty="0" err="1"/>
              <a:t>lighter</a:t>
            </a:r>
            <a:r>
              <a:rPr lang="fr-FR" dirty="0"/>
              <a:t> </a:t>
            </a:r>
            <a:r>
              <a:rPr lang="fr-FR" dirty="0" err="1"/>
              <a:t>gases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6693408" y="5829149"/>
            <a:ext cx="4194551" cy="492438"/>
          </a:xfrm>
          <a:prstGeom prst="rect">
            <a:avLst/>
          </a:prstGeom>
          <a:ln w="19050">
            <a:noFill/>
          </a:ln>
        </p:spPr>
        <p:txBody>
          <a:bodyPr wrap="square" lIns="121917" tIns="60958" rIns="121917" bIns="60958">
            <a:spAutoFit/>
          </a:bodyPr>
          <a:lstStyle/>
          <a:p>
            <a:r>
              <a:rPr lang="nl-NL" sz="2400" b="1" dirty="0" err="1">
                <a:solidFill>
                  <a:srgbClr val="E49E20"/>
                </a:solidFill>
                <a:latin typeface="Calibri" pitchFamily="34" charset="0"/>
                <a:cs typeface="Calibri" pitchFamily="34" charset="0"/>
              </a:rPr>
              <a:t>Need</a:t>
            </a:r>
            <a:r>
              <a:rPr lang="nl-NL" sz="2400" b="1" dirty="0">
                <a:solidFill>
                  <a:srgbClr val="E49E2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nl-NL" sz="2400" b="1" dirty="0" err="1">
                <a:solidFill>
                  <a:srgbClr val="E49E20"/>
                </a:solidFill>
                <a:latin typeface="Calibri" pitchFamily="34" charset="0"/>
                <a:cs typeface="Calibri" pitchFamily="34" charset="0"/>
              </a:rPr>
              <a:t>for</a:t>
            </a:r>
            <a:r>
              <a:rPr lang="nl-NL" sz="2400" b="1" dirty="0">
                <a:solidFill>
                  <a:srgbClr val="E49E2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nl-NL" sz="2400" b="1" dirty="0" err="1">
                <a:solidFill>
                  <a:srgbClr val="E49E20"/>
                </a:solidFill>
                <a:latin typeface="Calibri" pitchFamily="34" charset="0"/>
                <a:cs typeface="Calibri" pitchFamily="34" charset="0"/>
              </a:rPr>
              <a:t>differential</a:t>
            </a:r>
            <a:r>
              <a:rPr lang="nl-NL" sz="2400" b="1" dirty="0">
                <a:solidFill>
                  <a:srgbClr val="E49E2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nl-NL" sz="2400" b="1" dirty="0" err="1">
                <a:solidFill>
                  <a:srgbClr val="E49E20"/>
                </a:solidFill>
                <a:latin typeface="Calibri" pitchFamily="34" charset="0"/>
                <a:cs typeface="Calibri" pitchFamily="34" charset="0"/>
              </a:rPr>
              <a:t>pumping</a:t>
            </a:r>
            <a:endParaRPr lang="fr-FR" sz="2400" b="1" dirty="0">
              <a:solidFill>
                <a:srgbClr val="E49E2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Flèche droite 11"/>
          <p:cNvSpPr/>
          <p:nvPr/>
        </p:nvSpPr>
        <p:spPr>
          <a:xfrm>
            <a:off x="5803993" y="6034138"/>
            <a:ext cx="288032" cy="144016"/>
          </a:xfrm>
          <a:prstGeom prst="rightArrow">
            <a:avLst/>
          </a:prstGeom>
          <a:solidFill>
            <a:srgbClr val="E49D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GB"/>
          </a:p>
        </p:txBody>
      </p:sp>
      <p:pic>
        <p:nvPicPr>
          <p:cNvPr id="16" name="Picture 2" descr="E:\rapports_presentations\images_pompage_diff\courbe_pomp_diff_glob_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0274" y="1535428"/>
            <a:ext cx="5414797" cy="3963854"/>
          </a:xfrm>
          <a:prstGeom prst="rect">
            <a:avLst/>
          </a:prstGeom>
          <a:noFill/>
        </p:spPr>
      </p:pic>
      <p:sp>
        <p:nvSpPr>
          <p:cNvPr id="17" name="ZoneTexte 16"/>
          <p:cNvSpPr txBox="1"/>
          <p:nvPr/>
        </p:nvSpPr>
        <p:spPr>
          <a:xfrm>
            <a:off x="264969" y="1286176"/>
            <a:ext cx="26392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dirty="0" smtClean="0">
                <a:latin typeface="Calibri" pitchFamily="34" charset="0"/>
                <a:cs typeface="Calibri" pitchFamily="34" charset="0"/>
              </a:rPr>
              <a:t> Free-</a:t>
            </a:r>
            <a:r>
              <a:rPr lang="fr-FR" dirty="0" err="1" smtClean="0">
                <a:latin typeface="Calibri" pitchFamily="34" charset="0"/>
                <a:cs typeface="Calibri" pitchFamily="34" charset="0"/>
              </a:rPr>
              <a:t>flowing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dirty="0" err="1" smtClean="0">
                <a:latin typeface="Calibri" pitchFamily="34" charset="0"/>
                <a:cs typeface="Calibri" pitchFamily="34" charset="0"/>
              </a:rPr>
              <a:t>gas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 jet</a:t>
            </a:r>
          </a:p>
          <a:p>
            <a:pPr>
              <a:buFont typeface="Arial" pitchFamily="34" charset="0"/>
              <a:buChar char="•"/>
            </a:pPr>
            <a:r>
              <a:rPr lang="fr-FR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dirty="0" err="1" smtClean="0">
                <a:latin typeface="Calibri" pitchFamily="34" charset="0"/>
                <a:cs typeface="Calibri" pitchFamily="34" charset="0"/>
              </a:rPr>
              <a:t>Nozzle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 aperture: 180 µm</a:t>
            </a:r>
          </a:p>
          <a:p>
            <a:pPr>
              <a:buFont typeface="Arial" pitchFamily="34" charset="0"/>
              <a:buChar char="•"/>
            </a:pPr>
            <a:r>
              <a:rPr lang="fr-FR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NO </a:t>
            </a:r>
            <a:r>
              <a:rPr lang="fr-FR" dirty="0" err="1" smtClean="0">
                <a:latin typeface="Calibri" pitchFamily="34" charset="0"/>
                <a:cs typeface="Calibri" pitchFamily="34" charset="0"/>
              </a:rPr>
              <a:t>differential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dirty="0" err="1" smtClean="0">
                <a:latin typeface="Calibri" pitchFamily="34" charset="0"/>
                <a:cs typeface="Calibri" pitchFamily="34" charset="0"/>
              </a:rPr>
              <a:t>pumping</a:t>
            </a:r>
            <a:endParaRPr lang="en-GB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Ellipse 18"/>
          <p:cNvSpPr/>
          <p:nvPr/>
        </p:nvSpPr>
        <p:spPr>
          <a:xfrm>
            <a:off x="4553712" y="1187958"/>
            <a:ext cx="2139696" cy="1728216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ZoneTexte 22"/>
          <p:cNvSpPr txBox="1"/>
          <p:nvPr/>
        </p:nvSpPr>
        <p:spPr>
          <a:xfrm>
            <a:off x="952241" y="5736812"/>
            <a:ext cx="46632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>
                <a:latin typeface="Calibri" pitchFamily="34" charset="0"/>
                <a:cs typeface="Calibri" pitchFamily="34" charset="0"/>
              </a:rPr>
              <a:t>Classical</a:t>
            </a:r>
            <a:r>
              <a:rPr lang="fr-FR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000" dirty="0" err="1" smtClean="0">
                <a:latin typeface="Calibri" pitchFamily="34" charset="0"/>
                <a:cs typeface="Calibri" pitchFamily="34" charset="0"/>
              </a:rPr>
              <a:t>pumping</a:t>
            </a:r>
            <a:r>
              <a:rPr lang="fr-FR" sz="2000" dirty="0" smtClean="0">
                <a:latin typeface="Calibri" pitchFamily="34" charset="0"/>
                <a:cs typeface="Calibri" pitchFamily="34" charset="0"/>
              </a:rPr>
              <a:t> system </a:t>
            </a:r>
            <a:r>
              <a:rPr lang="fr-FR" sz="2000" dirty="0" err="1" smtClean="0">
                <a:latin typeface="Calibri" pitchFamily="34" charset="0"/>
                <a:cs typeface="Calibri" pitchFamily="34" charset="0"/>
              </a:rPr>
              <a:t>fails</a:t>
            </a:r>
            <a:r>
              <a:rPr lang="fr-FR" sz="2000" dirty="0" smtClean="0">
                <a:latin typeface="Calibri" pitchFamily="34" charset="0"/>
                <a:cs typeface="Calibri" pitchFamily="34" charset="0"/>
              </a:rPr>
              <a:t> to </a:t>
            </a:r>
            <a:r>
              <a:rPr lang="fr-FR" sz="2000" dirty="0" err="1" smtClean="0">
                <a:latin typeface="Calibri" pitchFamily="34" charset="0"/>
                <a:cs typeface="Calibri" pitchFamily="34" charset="0"/>
              </a:rPr>
              <a:t>keep</a:t>
            </a:r>
            <a:r>
              <a:rPr lang="fr-FR" sz="2000" dirty="0" smtClean="0">
                <a:latin typeface="Calibri" pitchFamily="34" charset="0"/>
                <a:cs typeface="Calibri" pitchFamily="34" charset="0"/>
              </a:rPr>
              <a:t> the </a:t>
            </a:r>
            <a:r>
              <a:rPr lang="fr-FR" sz="2000" dirty="0" err="1" smtClean="0">
                <a:latin typeface="Calibri" pitchFamily="34" charset="0"/>
                <a:cs typeface="Calibri" pitchFamily="34" charset="0"/>
              </a:rPr>
              <a:t>experimental</a:t>
            </a:r>
            <a:r>
              <a:rPr lang="fr-FR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000" dirty="0" err="1" smtClean="0">
                <a:latin typeface="Calibri" pitchFamily="34" charset="0"/>
                <a:cs typeface="Calibri" pitchFamily="34" charset="0"/>
              </a:rPr>
              <a:t>chamber</a:t>
            </a:r>
            <a:r>
              <a:rPr lang="fr-FR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000" dirty="0" err="1" smtClean="0">
                <a:latin typeface="Calibri" pitchFamily="34" charset="0"/>
                <a:cs typeface="Calibri" pitchFamily="34" charset="0"/>
              </a:rPr>
              <a:t>under</a:t>
            </a:r>
            <a:r>
              <a:rPr lang="fr-FR" sz="2000" dirty="0" smtClean="0">
                <a:latin typeface="Calibri" pitchFamily="34" charset="0"/>
                <a:cs typeface="Calibri" pitchFamily="34" charset="0"/>
              </a:rPr>
              <a:t> vacuum</a:t>
            </a:r>
            <a:endParaRPr lang="en-GB" sz="20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7" name="Connecteur droit avec flèche 26"/>
          <p:cNvCxnSpPr>
            <a:stCxn id="19" idx="3"/>
            <a:endCxn id="23" idx="0"/>
          </p:cNvCxnSpPr>
          <p:nvPr/>
        </p:nvCxnSpPr>
        <p:spPr>
          <a:xfrm flipH="1">
            <a:off x="3283847" y="2663083"/>
            <a:ext cx="1583216" cy="3073729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0" y="6564868"/>
            <a:ext cx="32822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/>
                <a:cs typeface="Calibri" pitchFamily="34" charset="0"/>
              </a:rPr>
              <a:t>Monzac</a:t>
            </a:r>
            <a:r>
              <a:rPr lang="nl-NL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/>
                <a:cs typeface="Calibri" pitchFamily="34" charset="0"/>
              </a:rPr>
              <a:t> et al, </a:t>
            </a:r>
            <a:r>
              <a:rPr lang="fr-FR" sz="12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Rev</a:t>
            </a:r>
            <a:r>
              <a:rPr lang="fr-FR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fr-FR" sz="12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Sci</a:t>
            </a:r>
            <a:r>
              <a:rPr lang="fr-FR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fr-FR" sz="12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Instrum</a:t>
            </a:r>
            <a:r>
              <a:rPr lang="fr-FR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.</a:t>
            </a:r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 96, 043302 (2025)</a:t>
            </a:r>
            <a:endParaRPr lang="fr-FR" sz="12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err="1"/>
              <a:t>Differential</a:t>
            </a:r>
            <a:r>
              <a:rPr lang="fr-FR" dirty="0"/>
              <a:t> </a:t>
            </a:r>
            <a:r>
              <a:rPr lang="fr-FR" dirty="0" err="1"/>
              <a:t>pumping</a:t>
            </a:r>
            <a:r>
              <a:rPr lang="fr-FR" dirty="0"/>
              <a:t> for </a:t>
            </a:r>
            <a:r>
              <a:rPr lang="fr-FR" dirty="0" err="1"/>
              <a:t>using</a:t>
            </a:r>
            <a:r>
              <a:rPr lang="fr-FR" dirty="0"/>
              <a:t> </a:t>
            </a:r>
            <a:r>
              <a:rPr lang="fr-FR" dirty="0" err="1"/>
              <a:t>lighter</a:t>
            </a:r>
            <a:r>
              <a:rPr lang="fr-FR" dirty="0"/>
              <a:t> </a:t>
            </a:r>
            <a:r>
              <a:rPr lang="fr-FR" dirty="0" err="1"/>
              <a:t>gases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="" xmlns:a16="http://schemas.microsoft.com/office/drawing/2014/main" id="{1892E8CA-20EA-5B4A-80A8-3D5D78B0B663}"/>
              </a:ext>
            </a:extLst>
          </p:cNvPr>
          <p:cNvSpPr txBox="1"/>
          <p:nvPr/>
        </p:nvSpPr>
        <p:spPr>
          <a:xfrm>
            <a:off x="6008096" y="1412776"/>
            <a:ext cx="3361202" cy="95410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700" b="1" dirty="0">
                <a:solidFill>
                  <a:srgbClr val="006D8B"/>
                </a:solidFill>
                <a:latin typeface="Calibri" pitchFamily="34" charset="0"/>
                <a:cs typeface="Calibri" pitchFamily="34" charset="0"/>
              </a:rPr>
              <a:t>Miniature interaction chamber :</a:t>
            </a:r>
          </a:p>
        </p:txBody>
      </p:sp>
      <p:cxnSp>
        <p:nvCxnSpPr>
          <p:cNvPr id="16" name="Connecteur droit 15"/>
          <p:cNvCxnSpPr/>
          <p:nvPr/>
        </p:nvCxnSpPr>
        <p:spPr>
          <a:xfrm flipV="1">
            <a:off x="5414088" y="1504789"/>
            <a:ext cx="0" cy="4248472"/>
          </a:xfrm>
          <a:prstGeom prst="line">
            <a:avLst/>
          </a:prstGeom>
          <a:ln w="12700">
            <a:solidFill>
              <a:srgbClr val="4575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="" xmlns:a16="http://schemas.microsoft.com/office/drawing/2014/main" id="{34AFDF47-FCBC-844C-8086-0FF18629EE08}"/>
              </a:ext>
            </a:extLst>
          </p:cNvPr>
          <p:cNvSpPr txBox="1"/>
          <p:nvPr/>
        </p:nvSpPr>
        <p:spPr>
          <a:xfrm>
            <a:off x="8584425" y="5755101"/>
            <a:ext cx="1943796" cy="369328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600" baseline="-25000" dirty="0" err="1">
                <a:latin typeface="Times New Roman" pitchFamily="18" charset="0"/>
                <a:cs typeface="Times New Roman" pitchFamily="18" charset="0"/>
              </a:rPr>
              <a:t>He</a:t>
            </a:r>
            <a:r>
              <a:rPr lang="en-US" sz="1600" baseline="-25000" dirty="0">
                <a:latin typeface="Times New Roman" pitchFamily="18" charset="0"/>
                <a:cs typeface="Times New Roman" pitchFamily="18" charset="0"/>
              </a:rPr>
              <a:t>/H</a:t>
            </a:r>
            <a:r>
              <a:rPr lang="en-US" sz="1600" baseline="-4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= 100-150 bar</a:t>
            </a:r>
          </a:p>
        </p:txBody>
      </p:sp>
      <p:pic>
        <p:nvPicPr>
          <p:cNvPr id="20" name="Picture 4" descr="E:\rapports_presentations\images_manip_general\20240125_14113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80170" y="408190"/>
            <a:ext cx="2135784" cy="2847445"/>
          </a:xfrm>
          <a:prstGeom prst="rect">
            <a:avLst/>
          </a:prstGeom>
          <a:noFill/>
        </p:spPr>
      </p:pic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4464" y="2266261"/>
            <a:ext cx="4426259" cy="3267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Rectangle 20"/>
          <p:cNvSpPr/>
          <p:nvPr/>
        </p:nvSpPr>
        <p:spPr>
          <a:xfrm>
            <a:off x="0" y="6564868"/>
            <a:ext cx="32822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/>
                <a:cs typeface="Calibri" pitchFamily="34" charset="0"/>
              </a:rPr>
              <a:t>Monzac</a:t>
            </a:r>
            <a:r>
              <a:rPr lang="nl-NL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/>
                <a:cs typeface="Calibri" pitchFamily="34" charset="0"/>
              </a:rPr>
              <a:t> et al, </a:t>
            </a:r>
            <a:r>
              <a:rPr lang="fr-FR" sz="12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Rev</a:t>
            </a:r>
            <a:r>
              <a:rPr lang="fr-FR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fr-FR" sz="12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Sci</a:t>
            </a:r>
            <a:r>
              <a:rPr lang="fr-FR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fr-FR" sz="12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Instrum</a:t>
            </a:r>
            <a:r>
              <a:rPr lang="fr-FR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.</a:t>
            </a:r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 96, 043302 (2025)</a:t>
            </a:r>
            <a:endParaRPr lang="fr-FR" sz="12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458" name="Picture 2" descr="E:\articles\pompage_diff\vue_ex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08096" y="2585973"/>
            <a:ext cx="4543550" cy="341094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err="1" smtClean="0">
                <a:solidFill>
                  <a:srgbClr val="004569"/>
                </a:solidFill>
              </a:rPr>
              <a:t>Gas</a:t>
            </a:r>
            <a:r>
              <a:rPr lang="fr-FR" dirty="0" smtClean="0"/>
              <a:t> </a:t>
            </a:r>
            <a:r>
              <a:rPr lang="fr-FR" dirty="0" err="1" smtClean="0"/>
              <a:t>loading</a:t>
            </a:r>
            <a:r>
              <a:rPr lang="fr-FR" dirty="0" smtClean="0"/>
              <a:t> in the </a:t>
            </a:r>
            <a:r>
              <a:rPr lang="fr-FR" dirty="0" err="1" smtClean="0"/>
              <a:t>experimental</a:t>
            </a:r>
            <a:r>
              <a:rPr lang="fr-FR" dirty="0" smtClean="0"/>
              <a:t> </a:t>
            </a:r>
            <a:r>
              <a:rPr lang="fr-FR" dirty="0" err="1" smtClean="0"/>
              <a:t>chamber</a:t>
            </a:r>
            <a:endParaRPr lang="fr-FR" dirty="0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/>
          <a:srcRect l="19921" t="13007" r="20317" b="11393"/>
          <a:stretch>
            <a:fillRect/>
          </a:stretch>
        </p:blipFill>
        <p:spPr bwMode="auto">
          <a:xfrm>
            <a:off x="6217556" y="2058668"/>
            <a:ext cx="4656811" cy="3313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794" name="Picture 2" descr="E:\rapports_presentations\images_pompage_diff\courbe_pomp_diff_glob_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9342" y="2103118"/>
            <a:ext cx="4323093" cy="3164682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1330325" y="1596509"/>
            <a:ext cx="2992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rgbClr val="006D8B"/>
                </a:solidFill>
                <a:latin typeface="Calibri" pitchFamily="34" charset="0"/>
                <a:cs typeface="Calibri" pitchFamily="34" charset="0"/>
              </a:rPr>
              <a:t>Without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dirty="0" err="1" smtClean="0">
                <a:latin typeface="Calibri" pitchFamily="34" charset="0"/>
                <a:cs typeface="Calibri" pitchFamily="34" charset="0"/>
              </a:rPr>
              <a:t>differential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dirty="0" err="1" smtClean="0">
                <a:latin typeface="Calibri" pitchFamily="34" charset="0"/>
                <a:cs typeface="Calibri" pitchFamily="34" charset="0"/>
              </a:rPr>
              <a:t>pumping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:</a:t>
            </a:r>
            <a:endParaRPr lang="fr-FR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898486" y="1596509"/>
            <a:ext cx="2685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rgbClr val="006D8B"/>
                </a:solidFill>
                <a:latin typeface="Calibri" pitchFamily="34" charset="0"/>
                <a:cs typeface="Calibri" pitchFamily="34" charset="0"/>
              </a:rPr>
              <a:t>With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dirty="0" err="1" smtClean="0">
                <a:latin typeface="Calibri" pitchFamily="34" charset="0"/>
                <a:cs typeface="Calibri" pitchFamily="34" charset="0"/>
              </a:rPr>
              <a:t>differential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dirty="0" err="1" smtClean="0">
                <a:latin typeface="Calibri" pitchFamily="34" charset="0"/>
                <a:cs typeface="Calibri" pitchFamily="34" charset="0"/>
              </a:rPr>
              <a:t>pumping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:</a:t>
            </a:r>
            <a:endParaRPr lang="fr-FR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2672886" y="5579538"/>
            <a:ext cx="6846228" cy="792687"/>
            <a:chOff x="2310472" y="5874813"/>
            <a:chExt cx="6846228" cy="792687"/>
          </a:xfrm>
        </p:grpSpPr>
        <p:sp>
          <p:nvSpPr>
            <p:cNvPr id="8" name="Rectangle 7"/>
            <p:cNvSpPr/>
            <p:nvPr/>
          </p:nvSpPr>
          <p:spPr>
            <a:xfrm>
              <a:off x="2310472" y="5874813"/>
              <a:ext cx="6846228" cy="792687"/>
            </a:xfrm>
            <a:prstGeom prst="rect">
              <a:avLst/>
            </a:prstGeom>
            <a:solidFill>
              <a:srgbClr val="D4F4FF"/>
            </a:solidFill>
            <a:ln w="19050">
              <a:solidFill>
                <a:srgbClr val="4575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387022" y="5946532"/>
              <a:ext cx="669312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latin typeface="Calibri" pitchFamily="34" charset="0"/>
                  <a:cs typeface="Calibri" pitchFamily="34" charset="0"/>
                </a:rPr>
                <a:t>The equilibrium pressure in the experimental chamber remains </a:t>
              </a:r>
              <a:r>
                <a:rPr lang="en-US" b="1" dirty="0" smtClean="0">
                  <a:solidFill>
                    <a:srgbClr val="006D8B"/>
                  </a:solidFill>
                  <a:latin typeface="Calibri" pitchFamily="34" charset="0"/>
                  <a:cs typeface="Calibri" pitchFamily="34" charset="0"/>
                </a:rPr>
                <a:t>below 3 × 10</a:t>
              </a:r>
              <a:r>
                <a:rPr lang="en-US" b="1" baseline="30000" dirty="0" smtClean="0">
                  <a:solidFill>
                    <a:srgbClr val="006D8B"/>
                  </a:solidFill>
                  <a:latin typeface="Calibri" pitchFamily="34" charset="0"/>
                  <a:cs typeface="Calibri" pitchFamily="34" charset="0"/>
                </a:rPr>
                <a:t>−4</a:t>
              </a:r>
              <a:r>
                <a:rPr lang="en-US" b="1" dirty="0" smtClean="0">
                  <a:solidFill>
                    <a:srgbClr val="006D8B"/>
                  </a:solidFill>
                  <a:latin typeface="Calibri" pitchFamily="34" charset="0"/>
                  <a:cs typeface="Calibri" pitchFamily="34" charset="0"/>
                </a:rPr>
                <a:t> mbar </a:t>
              </a:r>
              <a:r>
                <a:rPr lang="en-US" dirty="0" smtClean="0">
                  <a:latin typeface="Calibri" pitchFamily="34" charset="0"/>
                  <a:cs typeface="Calibri" pitchFamily="34" charset="0"/>
                </a:rPr>
                <a:t>with a backing pressure of </a:t>
              </a:r>
              <a:r>
                <a:rPr lang="en-US" b="1" dirty="0" smtClean="0">
                  <a:solidFill>
                    <a:srgbClr val="006D8B"/>
                  </a:solidFill>
                  <a:latin typeface="Calibri" pitchFamily="34" charset="0"/>
                  <a:cs typeface="Calibri" pitchFamily="34" charset="0"/>
                </a:rPr>
                <a:t>140 bar of H</a:t>
              </a:r>
              <a:r>
                <a:rPr lang="en-US" b="1" baseline="-25000" dirty="0" smtClean="0">
                  <a:solidFill>
                    <a:srgbClr val="006D8B"/>
                  </a:solidFill>
                  <a:latin typeface="Calibri" pitchFamily="34" charset="0"/>
                  <a:cs typeface="Calibri" pitchFamily="34" charset="0"/>
                </a:rPr>
                <a:t>2</a:t>
              </a:r>
              <a:r>
                <a:rPr lang="en-US" b="1" dirty="0" smtClean="0">
                  <a:solidFill>
                    <a:srgbClr val="006D8B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dirty="0" smtClean="0">
                  <a:latin typeface="Calibri" pitchFamily="34" charset="0"/>
                  <a:cs typeface="Calibri" pitchFamily="34" charset="0"/>
                </a:rPr>
                <a:t>in the gas jet. </a:t>
              </a:r>
              <a:endParaRPr lang="fr-FR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0" y="6574393"/>
            <a:ext cx="32822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/>
                <a:cs typeface="Calibri" pitchFamily="34" charset="0"/>
              </a:rPr>
              <a:t>Monzac</a:t>
            </a:r>
            <a:r>
              <a:rPr lang="nl-NL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/>
                <a:cs typeface="Calibri" pitchFamily="34" charset="0"/>
              </a:rPr>
              <a:t> et al, </a:t>
            </a:r>
            <a:r>
              <a:rPr lang="fr-FR" sz="12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Rev</a:t>
            </a:r>
            <a:r>
              <a:rPr lang="fr-FR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fr-FR" sz="12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Sci</a:t>
            </a:r>
            <a:r>
              <a:rPr lang="fr-FR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fr-FR" sz="12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Instrum</a:t>
            </a:r>
            <a:r>
              <a:rPr lang="fr-FR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.</a:t>
            </a:r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 96, 043302 (2025)</a:t>
            </a:r>
            <a:endParaRPr lang="fr-FR" sz="12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Impact of the </a:t>
            </a:r>
            <a:r>
              <a:rPr lang="fr-FR" dirty="0" err="1" smtClean="0"/>
              <a:t>stagnating</a:t>
            </a:r>
            <a:r>
              <a:rPr lang="fr-FR" dirty="0" smtClean="0"/>
              <a:t> </a:t>
            </a:r>
            <a:r>
              <a:rPr lang="fr-FR" dirty="0" err="1" smtClean="0"/>
              <a:t>gas</a:t>
            </a:r>
            <a:r>
              <a:rPr lang="fr-FR" dirty="0" smtClean="0"/>
              <a:t> on the laser propagation</a:t>
            </a:r>
            <a:endParaRPr lang="fr-FR" dirty="0"/>
          </a:p>
        </p:txBody>
      </p:sp>
      <p:pic>
        <p:nvPicPr>
          <p:cNvPr id="152578" name="Picture 2" descr="E:\rapports_presentations\images_pompage_diff\fluent_2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6901" y="2147166"/>
            <a:ext cx="5562600" cy="3002684"/>
          </a:xfrm>
          <a:prstGeom prst="rect">
            <a:avLst/>
          </a:prstGeom>
          <a:noFill/>
        </p:spPr>
      </p:pic>
      <p:pic>
        <p:nvPicPr>
          <p:cNvPr id="152580" name="Picture 4" descr="E:\rapports_presentations\images_pompage_diff\lineout_fluen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6704" y="2198667"/>
            <a:ext cx="4717267" cy="2899682"/>
          </a:xfrm>
          <a:prstGeom prst="rect">
            <a:avLst/>
          </a:prstGeom>
          <a:noFill/>
        </p:spPr>
      </p:pic>
      <p:grpSp>
        <p:nvGrpSpPr>
          <p:cNvPr id="9" name="Groupe 8"/>
          <p:cNvGrpSpPr/>
          <p:nvPr/>
        </p:nvGrpSpPr>
        <p:grpSpPr>
          <a:xfrm>
            <a:off x="2672886" y="5598588"/>
            <a:ext cx="6846228" cy="792687"/>
            <a:chOff x="2537484" y="5874813"/>
            <a:chExt cx="6846228" cy="792687"/>
          </a:xfrm>
        </p:grpSpPr>
        <p:sp>
          <p:nvSpPr>
            <p:cNvPr id="8" name="Rectangle 7"/>
            <p:cNvSpPr/>
            <p:nvPr/>
          </p:nvSpPr>
          <p:spPr>
            <a:xfrm>
              <a:off x="2537484" y="5874813"/>
              <a:ext cx="6846228" cy="792687"/>
            </a:xfrm>
            <a:prstGeom prst="rect">
              <a:avLst/>
            </a:prstGeom>
            <a:solidFill>
              <a:srgbClr val="D4F4FF"/>
            </a:solidFill>
            <a:ln w="19050">
              <a:solidFill>
                <a:srgbClr val="4575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629791" y="5947991"/>
              <a:ext cx="666161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latin typeface="Calibri" pitchFamily="34" charset="0"/>
                  <a:cs typeface="Calibri" pitchFamily="34" charset="0"/>
                </a:rPr>
                <a:t>The gas remains well-confined within the differential chamber, but there is still some stagnation observed ~3 mm before the gas jet</a:t>
              </a:r>
              <a:endParaRPr lang="fr-FR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7" name="ZoneTexte 6"/>
          <p:cNvSpPr txBox="1"/>
          <p:nvPr/>
        </p:nvSpPr>
        <p:spPr>
          <a:xfrm>
            <a:off x="266700" y="1263134"/>
            <a:ext cx="10143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latin typeface="Calibri" pitchFamily="34" charset="0"/>
                <a:cs typeface="Calibri" pitchFamily="34" charset="0"/>
              </a:rPr>
              <a:t>Fluid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 simulations </a:t>
            </a:r>
            <a:r>
              <a:rPr lang="fr-FR" dirty="0" err="1" smtClean="0">
                <a:latin typeface="Calibri" pitchFamily="34" charset="0"/>
                <a:cs typeface="Calibri" pitchFamily="34" charset="0"/>
              </a:rPr>
              <a:t>done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dirty="0" err="1" smtClean="0">
                <a:latin typeface="Calibri" pitchFamily="34" charset="0"/>
                <a:cs typeface="Calibri" pitchFamily="34" charset="0"/>
              </a:rPr>
              <a:t>using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 ANSYS Fluent </a:t>
            </a:r>
            <a:r>
              <a:rPr lang="fr-FR" dirty="0" err="1" smtClean="0">
                <a:latin typeface="Calibri" pitchFamily="34" charset="0"/>
                <a:cs typeface="Calibri" pitchFamily="34" charset="0"/>
              </a:rPr>
              <a:t>with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 H</a:t>
            </a:r>
            <a:r>
              <a:rPr lang="fr-FR" baseline="-25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dirty="0" err="1" smtClean="0">
                <a:latin typeface="Calibri" pitchFamily="34" charset="0"/>
                <a:cs typeface="Calibri" pitchFamily="34" charset="0"/>
              </a:rPr>
              <a:t>gas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fr-FR" dirty="0" err="1" smtClean="0">
                <a:latin typeface="Calibri" pitchFamily="34" charset="0"/>
                <a:cs typeface="Calibri" pitchFamily="34" charset="0"/>
              </a:rPr>
              <a:t>P</a:t>
            </a:r>
            <a:r>
              <a:rPr lang="fr-FR" baseline="-25000" dirty="0" err="1" smtClean="0">
                <a:latin typeface="Calibri" pitchFamily="34" charset="0"/>
                <a:cs typeface="Calibri" pitchFamily="34" charset="0"/>
              </a:rPr>
              <a:t>back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 = 100 bar, </a:t>
            </a:r>
            <a:r>
              <a:rPr lang="fr-FR" dirty="0" err="1" smtClean="0">
                <a:latin typeface="Calibri" pitchFamily="34" charset="0"/>
                <a:cs typeface="Calibri" pitchFamily="34" charset="0"/>
              </a:rPr>
              <a:t>nozzle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dirty="0" err="1" smtClean="0">
                <a:latin typeface="Calibri" pitchFamily="34" charset="0"/>
                <a:cs typeface="Calibri" pitchFamily="34" charset="0"/>
              </a:rPr>
              <a:t>opening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dirty="0" err="1" smtClean="0">
                <a:latin typeface="Calibri" pitchFamily="34" charset="0"/>
                <a:cs typeface="Calibri" pitchFamily="34" charset="0"/>
              </a:rPr>
              <a:t>diameter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 : 180 µm</a:t>
            </a:r>
            <a:endParaRPr lang="fr-FR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564868"/>
            <a:ext cx="32822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/>
                <a:cs typeface="Calibri" pitchFamily="34" charset="0"/>
              </a:rPr>
              <a:t>Monzac</a:t>
            </a:r>
            <a:r>
              <a:rPr lang="nl-NL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ＭＳ Ｐゴシック"/>
                <a:cs typeface="Calibri" pitchFamily="34" charset="0"/>
              </a:rPr>
              <a:t> et al, </a:t>
            </a:r>
            <a:r>
              <a:rPr lang="fr-FR" sz="12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Rev</a:t>
            </a:r>
            <a:r>
              <a:rPr lang="fr-FR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fr-FR" sz="12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Sci</a:t>
            </a:r>
            <a:r>
              <a:rPr lang="fr-FR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fr-FR" sz="12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Instrum</a:t>
            </a:r>
            <a:r>
              <a:rPr lang="fr-FR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.</a:t>
            </a:r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 96, 043302 (2025)</a:t>
            </a:r>
            <a:endParaRPr lang="fr-FR" sz="12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2" name="Connecteur droit 11"/>
          <p:cNvCxnSpPr/>
          <p:nvPr/>
        </p:nvCxnSpPr>
        <p:spPr>
          <a:xfrm>
            <a:off x="1269019" y="4267200"/>
            <a:ext cx="4218365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35.5"/>
</p:tagLst>
</file>

<file path=ppt/theme/theme1.xml><?xml version="1.0" encoding="utf-8"?>
<a:theme xmlns:a="http://schemas.openxmlformats.org/drawingml/2006/main" name="fond blanc">
  <a:themeElements>
    <a:clrScheme name="LOA_IP-Paris_Theme">
      <a:dk1>
        <a:srgbClr val="000000"/>
      </a:dk1>
      <a:lt1>
        <a:srgbClr val="FFFFFF"/>
      </a:lt1>
      <a:dk2>
        <a:srgbClr val="000000"/>
      </a:dk2>
      <a:lt2>
        <a:srgbClr val="00A7FA"/>
      </a:lt2>
      <a:accent1>
        <a:srgbClr val="8DBE23"/>
      </a:accent1>
      <a:accent2>
        <a:srgbClr val="557115"/>
      </a:accent2>
      <a:accent3>
        <a:srgbClr val="004569"/>
      </a:accent3>
      <a:accent4>
        <a:srgbClr val="FAB600"/>
      </a:accent4>
      <a:accent5>
        <a:srgbClr val="E9500E"/>
      </a:accent5>
      <a:accent6>
        <a:srgbClr val="E4003B"/>
      </a:accent6>
      <a:hlink>
        <a:srgbClr val="7030A0"/>
      </a:hlink>
      <a:folHlink>
        <a:srgbClr val="FF0000"/>
      </a:folHlink>
    </a:clrScheme>
    <a:fontScheme name="IP Paris PP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Mod val="20000"/>
            <a:lumOff val="80000"/>
            <a:alpha val="16863"/>
          </a:schemeClr>
        </a:solidFill>
        <a:ln>
          <a:solidFill>
            <a:srgbClr val="CD8D19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Présentation2" id="{48B9005B-A3FD-634F-BECB-1C0BA57BB94E}" vid="{8F7DDD44-E7A1-FF47-BB83-A27EB0EB3D37}"/>
    </a:ext>
  </a:extLst>
</a:theme>
</file>

<file path=ppt/theme/theme2.xml><?xml version="1.0" encoding="utf-8"?>
<a:theme xmlns:a="http://schemas.openxmlformats.org/drawingml/2006/main" name="1_fond blanc">
  <a:themeElements>
    <a:clrScheme name="LOA_IP-Paris_Theme">
      <a:dk1>
        <a:srgbClr val="000000"/>
      </a:dk1>
      <a:lt1>
        <a:srgbClr val="FFFFFF"/>
      </a:lt1>
      <a:dk2>
        <a:srgbClr val="000000"/>
      </a:dk2>
      <a:lt2>
        <a:srgbClr val="00A7FA"/>
      </a:lt2>
      <a:accent1>
        <a:srgbClr val="8DBE23"/>
      </a:accent1>
      <a:accent2>
        <a:srgbClr val="557115"/>
      </a:accent2>
      <a:accent3>
        <a:srgbClr val="004569"/>
      </a:accent3>
      <a:accent4>
        <a:srgbClr val="FAB600"/>
      </a:accent4>
      <a:accent5>
        <a:srgbClr val="E9500E"/>
      </a:accent5>
      <a:accent6>
        <a:srgbClr val="E4003B"/>
      </a:accent6>
      <a:hlink>
        <a:srgbClr val="7030A0"/>
      </a:hlink>
      <a:folHlink>
        <a:srgbClr val="FF0000"/>
      </a:folHlink>
    </a:clrScheme>
    <a:fontScheme name="IP Paris PP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ésentation2" id="{48B9005B-A3FD-634F-BECB-1C0BA57BB94E}" vid="{8F7DDD44-E7A1-FF47-BB83-A27EB0EB3D37}"/>
    </a:ext>
  </a:extLst>
</a:theme>
</file>

<file path=ppt/theme/theme3.xml><?xml version="1.0" encoding="utf-8"?>
<a:theme xmlns:a="http://schemas.openxmlformats.org/drawingml/2006/main" name="fond noir">
  <a:themeElements>
    <a:clrScheme name="LOA_IP-Paris_Theme">
      <a:dk1>
        <a:srgbClr val="000000"/>
      </a:dk1>
      <a:lt1>
        <a:srgbClr val="FFFFFF"/>
      </a:lt1>
      <a:dk2>
        <a:srgbClr val="000000"/>
      </a:dk2>
      <a:lt2>
        <a:srgbClr val="00A7FA"/>
      </a:lt2>
      <a:accent1>
        <a:srgbClr val="8DBE23"/>
      </a:accent1>
      <a:accent2>
        <a:srgbClr val="557115"/>
      </a:accent2>
      <a:accent3>
        <a:srgbClr val="004569"/>
      </a:accent3>
      <a:accent4>
        <a:srgbClr val="FAB600"/>
      </a:accent4>
      <a:accent5>
        <a:srgbClr val="E9500E"/>
      </a:accent5>
      <a:accent6>
        <a:srgbClr val="E4003B"/>
      </a:accent6>
      <a:hlink>
        <a:srgbClr val="7030A0"/>
      </a:hlink>
      <a:folHlink>
        <a:srgbClr val="FF0000"/>
      </a:folHlink>
    </a:clrScheme>
    <a:fontScheme name="IP Paris PP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ésentation2" id="{48B9005B-A3FD-634F-BECB-1C0BA57BB94E}" vid="{8F7DDD44-E7A1-FF47-BB83-A27EB0EB3D37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b622b86-db8d-4557-b6e7-cdc1d0ec07a5">
      <Terms xmlns="http://schemas.microsoft.com/office/infopath/2007/PartnerControls"/>
    </lcf76f155ced4ddcb4097134ff3c332f>
    <TaxCatchAll xmlns="7cf17aa6-2aec-4f44-9c0a-a992151e1208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D77777561CB145A70CCD04E2C8EC19" ma:contentTypeVersion="15" ma:contentTypeDescription="Crée un document." ma:contentTypeScope="" ma:versionID="b229a58b620955b4cb524175042cb0ec">
  <xsd:schema xmlns:xsd="http://www.w3.org/2001/XMLSchema" xmlns:xs="http://www.w3.org/2001/XMLSchema" xmlns:p="http://schemas.microsoft.com/office/2006/metadata/properties" xmlns:ns2="bb622b86-db8d-4557-b6e7-cdc1d0ec07a5" xmlns:ns3="7cf17aa6-2aec-4f44-9c0a-a992151e1208" targetNamespace="http://schemas.microsoft.com/office/2006/metadata/properties" ma:root="true" ma:fieldsID="42ed4e62f5f35320e2d31132b7d74328" ns2:_="" ns3:_="">
    <xsd:import namespace="bb622b86-db8d-4557-b6e7-cdc1d0ec07a5"/>
    <xsd:import namespace="7cf17aa6-2aec-4f44-9c0a-a992151e12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622b86-db8d-4557-b6e7-cdc1d0ec07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Balises d’images" ma:readOnly="false" ma:fieldId="{5cf76f15-5ced-4ddc-b409-7134ff3c332f}" ma:taxonomyMulti="true" ma:sspId="6395fa4d-03d7-40be-af55-868bfcda408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f17aa6-2aec-4f44-9c0a-a992151e1208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962547fd-434f-4830-b769-a448998d2238}" ma:internalName="TaxCatchAll" ma:showField="CatchAllData" ma:web="7cf17aa6-2aec-4f44-9c0a-a992151e12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8A82FFC-21A5-4B29-809B-5F60FEE58856}">
  <ds:schemaRefs>
    <ds:schemaRef ds:uri="http://schemas.microsoft.com/office/2006/metadata/properties"/>
    <ds:schemaRef ds:uri="http://schemas.microsoft.com/office/infopath/2007/PartnerControls"/>
    <ds:schemaRef ds:uri="bb622b86-db8d-4557-b6e7-cdc1d0ec07a5"/>
    <ds:schemaRef ds:uri="7cf17aa6-2aec-4f44-9c0a-a992151e1208"/>
  </ds:schemaRefs>
</ds:datastoreItem>
</file>

<file path=customXml/itemProps2.xml><?xml version="1.0" encoding="utf-8"?>
<ds:datastoreItem xmlns:ds="http://schemas.openxmlformats.org/officeDocument/2006/customXml" ds:itemID="{F3412A24-6A81-471C-9ED5-BE3578A616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b622b86-db8d-4557-b6e7-cdc1d0ec07a5"/>
    <ds:schemaRef ds:uri="7cf17aa6-2aec-4f44-9c0a-a992151e12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2164B2E-DE37-480E-A144-54A5DBF84DA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7852</TotalTime>
  <Words>1323</Words>
  <Application>Microsoft Office PowerPoint</Application>
  <PresentationFormat>Personnalisé</PresentationFormat>
  <Paragraphs>229</Paragraphs>
  <Slides>20</Slides>
  <Notes>9</Notes>
  <HiddenSlides>0</HiddenSlides>
  <MMClips>1</MMClips>
  <ScaleCrop>false</ScaleCrop>
  <HeadingPairs>
    <vt:vector size="4" baseType="variant">
      <vt:variant>
        <vt:lpstr>Thème</vt:lpstr>
      </vt:variant>
      <vt:variant>
        <vt:i4>3</vt:i4>
      </vt:variant>
      <vt:variant>
        <vt:lpstr>Titres des diapositives</vt:lpstr>
      </vt:variant>
      <vt:variant>
        <vt:i4>20</vt:i4>
      </vt:variant>
    </vt:vector>
  </HeadingPairs>
  <TitlesOfParts>
    <vt:vector size="23" baseType="lpstr">
      <vt:lpstr>fond blanc</vt:lpstr>
      <vt:lpstr>1_fond blanc</vt:lpstr>
      <vt:lpstr>fond noir</vt:lpstr>
      <vt:lpstr>Impact of the gas species and optical ionization effects in kHz laser-wakefield acceleration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Dialogue objectifs ressources 2023</dc:title>
  <dc:creator>Stéphane SEBBAN</dc:creator>
  <cp:lastModifiedBy>APPLI</cp:lastModifiedBy>
  <cp:revision>606</cp:revision>
  <dcterms:created xsi:type="dcterms:W3CDTF">2023-07-04T07:40:31Z</dcterms:created>
  <dcterms:modified xsi:type="dcterms:W3CDTF">2025-04-14T20:54:47Z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0x0101008AD77777561CB145A70CCD04E2C8EC19</vt:lpwstr>
  </property>
</Properties>
</file>