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90" r:id="rId3"/>
    <p:sldId id="303" r:id="rId4"/>
    <p:sldId id="275" r:id="rId5"/>
    <p:sldId id="293" r:id="rId6"/>
    <p:sldId id="294" r:id="rId7"/>
    <p:sldId id="296" r:id="rId8"/>
    <p:sldId id="319" r:id="rId9"/>
    <p:sldId id="297" r:id="rId10"/>
    <p:sldId id="298" r:id="rId11"/>
    <p:sldId id="308" r:id="rId12"/>
    <p:sldId id="310" r:id="rId13"/>
    <p:sldId id="311" r:id="rId14"/>
    <p:sldId id="312" r:id="rId15"/>
    <p:sldId id="313" r:id="rId16"/>
    <p:sldId id="276" r:id="rId17"/>
    <p:sldId id="314" r:id="rId18"/>
    <p:sldId id="285" r:id="rId19"/>
    <p:sldId id="326" r:id="rId20"/>
    <p:sldId id="327" r:id="rId21"/>
    <p:sldId id="328" r:id="rId22"/>
    <p:sldId id="336" r:id="rId23"/>
    <p:sldId id="337" r:id="rId24"/>
    <p:sldId id="305" r:id="rId25"/>
    <p:sldId id="315" r:id="rId26"/>
    <p:sldId id="317" r:id="rId27"/>
    <p:sldId id="318" r:id="rId28"/>
    <p:sldId id="331" r:id="rId29"/>
    <p:sldId id="341" r:id="rId30"/>
    <p:sldId id="340" r:id="rId31"/>
    <p:sldId id="338" r:id="rId32"/>
    <p:sldId id="301" r:id="rId33"/>
    <p:sldId id="321" r:id="rId34"/>
    <p:sldId id="322" r:id="rId35"/>
    <p:sldId id="320" r:id="rId36"/>
    <p:sldId id="342" r:id="rId37"/>
    <p:sldId id="332" r:id="rId38"/>
    <p:sldId id="277" r:id="rId39"/>
    <p:sldId id="333" r:id="rId40"/>
    <p:sldId id="288" r:id="rId41"/>
    <p:sldId id="32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000"/>
    <a:srgbClr val="0C5761"/>
    <a:srgbClr val="EF4E00"/>
    <a:srgbClr val="7E5F42"/>
    <a:srgbClr val="6BFF21"/>
    <a:srgbClr val="4472C4"/>
    <a:srgbClr val="1F77B4"/>
    <a:srgbClr val="CB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8" autoAdjust="0"/>
    <p:restoredTop sz="94660" autoAdjust="0"/>
  </p:normalViewPr>
  <p:slideViewPr>
    <p:cSldViewPr snapToGrid="0">
      <p:cViewPr varScale="1">
        <p:scale>
          <a:sx n="59" d="100"/>
          <a:sy n="59" d="100"/>
        </p:scale>
        <p:origin x="34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0C793-9935-48CF-B7F2-883314BE60CD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CA19DA-6AC8-4A18-9546-8B4A0A07A83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58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01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97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5CAEC-C45D-F021-747A-2D045D257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9C5311E-2D79-6DB7-0869-0F130882E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26C162D-88B2-6CBD-F54D-A17683E45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9E64284-B18E-A787-FB70-617544E39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09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9B11B-C7C6-06F8-997A-3299F7E5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2D2C91-999F-7957-DD4E-2EB82B118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151CBE-AC61-AA8E-F0E3-9E109D1F2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92EE8C-672C-CCC0-2075-01A5D63E5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1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B059C-AC53-61BA-DCC9-9726BC737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9B20DA-9C09-04B0-5AC2-28A7F18D6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935354-CE30-B86C-D407-D38EFE699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A95E81-4C10-2A70-1A37-FC8D6A096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40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32EA0-4260-918A-32CE-D20E44CD8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FADF4A5-2C71-F09D-B028-15E8B050A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F10D7F3-A7A6-D425-2DB0-ECD61E661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496915-A3B9-A51B-D8B5-1AE7D19BE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673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71BF0-1E01-092A-86F8-33D45A09B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333160-293A-45B8-41EA-EBB37EA7B7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6BA838-17DB-F72F-7675-590EA53B9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2F802E-45D3-8749-2269-257D0EC13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96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75AC3-271C-2DFA-24F4-082BCA6B4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A451BEA-6C47-FF4C-5384-DD19FFC56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3071DD-E44A-BA69-BB37-115FDEAF0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3B25A1-8CA1-6965-CA56-2F6A4642B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16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B2FBE-1C22-D2DD-D560-C8451453B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BC26E4-E2E4-7A28-BE17-8E0505072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CD2A338-281D-6FDD-CC37-A8AACE908D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2E327F-4F35-B350-75E2-E8ABF9A05F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04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2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48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7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1B1D9-2AD5-F5CE-F59B-03C0F37EA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E8F8767-A86A-1187-F59E-0D57FF918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88E3F5-0C4B-9C75-0029-3B2A19BA6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7CA92D-C622-CDDB-6B96-68D7AC77E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48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1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E43B1-D6E7-6064-2692-4B57C1791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FE872FB-C1DD-6BA4-CDEE-743640027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2CE5932-794B-2EFD-375F-193A64682A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E0EA52-1555-3F32-FF35-BC8580CF7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17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DC36D-C113-E845-3B02-7533F62C6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A7DDEA1-78CD-88BB-4E40-FA0054EB5C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420B6E1-D8D1-FFA1-3BC0-6BC8B40653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46B902-369B-99DA-87D1-49F540D618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87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CA19DA-6AC8-4A18-9546-8B4A0A07A8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5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F8A7B2-9ED1-D0C5-AD48-D51FEA78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5961BE4-B947-499C-C2ED-B2A5B211E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47C772-C666-746B-23A5-4D16960D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1E4541-5F73-47CD-4BDB-818B7C690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78CD52-0838-9290-8785-E8F1BBAC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8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66818-1699-F4F8-ACEE-ADFC295E7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D78854-3FF8-75AA-70F9-0D31F6E37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ED6F21-706B-17AF-3889-7A43041F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325312-72EB-2F06-2183-2F17D20B9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6C940B-1577-8A6D-40F7-6D319FC5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8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0415088-FF55-0698-7D29-46573D910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F6F43F8-7F3F-7CFD-2C82-028E71A9E2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B2EAAC-3931-95D6-5F3B-38DD2FCA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9A7371-0175-07CE-41E5-A7E88D27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8E1339D-B52C-B42C-DE3B-58B00C95B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06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2">
            <a:extLst>
              <a:ext uri="{FF2B5EF4-FFF2-40B4-BE49-F238E27FC236}">
                <a16:creationId xmlns:a16="http://schemas.microsoft.com/office/drawing/2014/main" id="{9FF17C58-5BF7-4C69-BDA2-72A4F613B98F}"/>
              </a:ext>
            </a:extLst>
          </p:cNvPr>
          <p:cNvSpPr/>
          <p:nvPr userDrawn="1"/>
        </p:nvSpPr>
        <p:spPr bwMode="auto">
          <a:xfrm>
            <a:off x="2677" y="0"/>
            <a:ext cx="12192000" cy="897564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MU CompatilFact" pitchFamily="2" charset="0"/>
            </a:endParaRPr>
          </a:p>
        </p:txBody>
      </p:sp>
      <p:pic>
        <p:nvPicPr>
          <p:cNvPr id="13" name="Bild 6" descr="Header_RGB50s_trans_ppt.eps">
            <a:extLst>
              <a:ext uri="{FF2B5EF4-FFF2-40B4-BE49-F238E27FC236}">
                <a16:creationId xmlns:a16="http://schemas.microsoft.com/office/drawing/2014/main" id="{9CBAA03B-2F24-423A-9D88-716C72324A28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53"/>
          <a:stretch/>
        </p:blipFill>
        <p:spPr>
          <a:xfrm>
            <a:off x="8998597" y="157536"/>
            <a:ext cx="1358147" cy="584555"/>
          </a:xfrm>
          <a:prstGeom prst="rect">
            <a:avLst/>
          </a:prstGeom>
        </p:spPr>
      </p:pic>
      <p:pic>
        <p:nvPicPr>
          <p:cNvPr id="8" name="Picture 8" descr="D:\CALA\CALA.png">
            <a:extLst>
              <a:ext uri="{FF2B5EF4-FFF2-40B4-BE49-F238E27FC236}">
                <a16:creationId xmlns:a16="http://schemas.microsoft.com/office/drawing/2014/main" id="{668D3001-DE0A-4454-A447-D3A58B4426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974" y="269866"/>
            <a:ext cx="1186080" cy="41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E80AA2FF-8B2C-FCDA-6A3C-C6AACBEF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9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ADBCF6-063F-DD1E-E656-DC164A145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0B86C4-34F9-B46D-CDF4-F6654C8D7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60FE8A-401D-9193-02F7-D8BFDC29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E5CCCF-DE19-09DD-5AC8-38D28B05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1E8A65-2645-DF54-ED29-7D279CB0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6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88EA33-9A25-0E96-A528-76BA4110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5D3E319-8B54-4F69-4F22-8AAFCE6B5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F7E6DD-A85D-55A3-782A-22525331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B1EECC-81DD-0E0B-74F8-AC97728BC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C9C7F3-872A-D764-0E68-7DC621320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7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5656A-2D0E-5595-5102-91DFF641E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D37957-A92D-134D-19E1-9B11D3AA33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1C5EDE2-D8BF-A456-CFD8-E751DDF5A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748176-DFF2-BDB1-01A8-31B532A61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2B735B-E79E-A9A1-73DB-2B41E67C1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989614-F9D2-7983-B2E0-99CCF2CE4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DC46C-11A9-BB2D-1A6B-BEAE1DC39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F1BD99-B774-D6D8-6135-69CDB48F3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FD4C10E-B7F4-18F1-EB5C-CA491D782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8833B6-FAAD-472B-3346-E45A42A2B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2ECF8D-B3D6-D652-4221-28FD9D6B3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D739536-4F91-5A55-94A5-ED37BCB64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0681BFF-D836-AB7F-D0ED-852A2D416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28982F7-4D8A-1D49-B876-0D843DDC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4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BDB2-A540-E305-71FB-5A63F4032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17CC5B-3CEF-21E8-C790-C8E9AF1D5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124AB2-D2E4-5AD1-D5EC-7591E2C5F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2B0D38-086B-6094-B421-9D6C7369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50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B0196F-B5D9-52F6-E5D3-A7AE5798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3A9E5B0-A7D6-95FA-91CF-90FEC73C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655407-7684-949E-1F13-89F1B124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96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DDA24-277A-FF2E-D966-6C46E2CF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F3206E-B4D6-A880-1D97-1C38C1273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2CCDC7-1CE6-C931-15D7-00B8A517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D779EA-9DAE-1423-3E17-A595AAE1B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2F75CB7-8280-EFD1-AFFE-2BDF84A6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975C7D2-3FD4-18D9-93A7-7A5DE4E5B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1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9F75DE-5A17-0611-8542-C02867F8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48FC318-7C91-3113-D92E-95AA3D1EC2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CA924A-F1A8-9844-59B7-DAFA00326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610273-D1E9-8ADC-407D-D3C50CE7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E4DE76F-6A6D-813B-9AC4-8512AA90C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B873489-6A3F-0E56-36E1-685AECCA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07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D5CCEA-C162-5F54-3B0D-13DCA535D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EE44C7-665D-7BB6-A59A-D5F526190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E7A2BD-3961-4277-7652-B2EC6F385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1298B-735A-CC4C-2593-FE085B7615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62EE049-DEDD-CC62-7009-A97FA57DC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8634F-F080-43A3-93A1-8184A664B4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0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30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5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6.png"/><Relationship Id="rId10" Type="http://schemas.openxmlformats.org/officeDocument/2006/relationships/image" Target="../media/image53.png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380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5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0.png"/><Relationship Id="rId11" Type="http://schemas.openxmlformats.org/officeDocument/2006/relationships/image" Target="../media/image620.png"/><Relationship Id="rId5" Type="http://schemas.openxmlformats.org/officeDocument/2006/relationships/image" Target="../media/image460.png"/><Relationship Id="rId10" Type="http://schemas.openxmlformats.org/officeDocument/2006/relationships/image" Target="../media/image550.png"/><Relationship Id="rId4" Type="http://schemas.openxmlformats.org/officeDocument/2006/relationships/image" Target="../media/image380.png"/><Relationship Id="rId9" Type="http://schemas.openxmlformats.org/officeDocument/2006/relationships/image" Target="../media/image4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0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10" Type="http://schemas.openxmlformats.org/officeDocument/2006/relationships/image" Target="../media/image67.png"/><Relationship Id="rId4" Type="http://schemas.openxmlformats.org/officeDocument/2006/relationships/image" Target="../media/image69.png"/><Relationship Id="rId9" Type="http://schemas.openxmlformats.org/officeDocument/2006/relationships/image" Target="../media/image6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NULL" TargetMode="External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microsoft.com/office/2007/relationships/media" Target="../media/media2.avi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&#10;">
            <a:extLst>
              <a:ext uri="{FF2B5EF4-FFF2-40B4-BE49-F238E27FC236}">
                <a16:creationId xmlns:a16="http://schemas.microsoft.com/office/drawing/2014/main" id="{28FA7F35-C76F-B43F-7A32-761A14A19E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0" y="-406400"/>
            <a:ext cx="12192000" cy="7977187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1E1F4AC-2995-409A-214A-A926CF75520D}"/>
              </a:ext>
            </a:extLst>
          </p:cNvPr>
          <p:cNvSpPr/>
          <p:nvPr/>
        </p:nvSpPr>
        <p:spPr>
          <a:xfrm>
            <a:off x="933451" y="1323455"/>
            <a:ext cx="10374756" cy="2591319"/>
          </a:xfrm>
          <a:prstGeom prst="roundRect">
            <a:avLst>
              <a:gd name="adj" fmla="val 10782"/>
            </a:avLst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447AF93-50EA-5D24-A17F-54378031ACA4}"/>
              </a:ext>
            </a:extLst>
          </p:cNvPr>
          <p:cNvSpPr txBox="1"/>
          <p:nvPr/>
        </p:nvSpPr>
        <p:spPr>
          <a:xfrm>
            <a:off x="4461390" y="2932180"/>
            <a:ext cx="3497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Johannes Zirkelbach</a:t>
            </a:r>
          </a:p>
          <a:p>
            <a:pPr algn="ctr"/>
            <a:r>
              <a:rPr lang="en-US" sz="2400" dirty="0"/>
              <a:t>LMU/CALA (Karsch group)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EF53D62-DD67-8804-0BF7-9246D2998858}"/>
              </a:ext>
            </a:extLst>
          </p:cNvPr>
          <p:cNvSpPr txBox="1"/>
          <p:nvPr/>
        </p:nvSpPr>
        <p:spPr>
          <a:xfrm>
            <a:off x="2312357" y="1692658"/>
            <a:ext cx="7795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Laser Wavefront-based Classification of successful Injection in LWFA</a:t>
            </a:r>
            <a:endParaRPr lang="en-US" sz="4800" b="1" dirty="0"/>
          </a:p>
        </p:txBody>
      </p:sp>
      <p:pic>
        <p:nvPicPr>
          <p:cNvPr id="3" name="Bild 6" descr="Header_RGB50s_trans_ppt.eps">
            <a:extLst>
              <a:ext uri="{FF2B5EF4-FFF2-40B4-BE49-F238E27FC236}">
                <a16:creationId xmlns:a16="http://schemas.microsoft.com/office/drawing/2014/main" id="{6246C363-D359-31F1-405C-50283F20696A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53"/>
          <a:stretch/>
        </p:blipFill>
        <p:spPr>
          <a:xfrm>
            <a:off x="2480446" y="3055400"/>
            <a:ext cx="1358147" cy="584555"/>
          </a:xfrm>
          <a:prstGeom prst="rect">
            <a:avLst/>
          </a:prstGeom>
        </p:spPr>
      </p:pic>
      <p:pic>
        <p:nvPicPr>
          <p:cNvPr id="4" name="Picture 8" descr="D:\CALA\CALA.png">
            <a:extLst>
              <a:ext uri="{FF2B5EF4-FFF2-40B4-BE49-F238E27FC236}">
                <a16:creationId xmlns:a16="http://schemas.microsoft.com/office/drawing/2014/main" id="{925C0F9B-A8AE-BA1D-69BC-9D60B822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04" y="3139078"/>
            <a:ext cx="1186080" cy="41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7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CCDDD-91B9-58C6-5D68-B7AC082B6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931E703-3F6A-9AA1-41CF-524AA2BEA196}"/>
              </a:ext>
            </a:extLst>
          </p:cNvPr>
          <p:cNvSpPr txBox="1"/>
          <p:nvPr/>
        </p:nvSpPr>
        <p:spPr>
          <a:xfrm>
            <a:off x="233680" y="182880"/>
            <a:ext cx="660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Diagnostics at ATLAS-3000 and in LWFA Lab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AB4A73F3-688D-CA68-8154-4B37B35E7819}"/>
              </a:ext>
            </a:extLst>
          </p:cNvPr>
          <p:cNvSpPr txBox="1"/>
          <p:nvPr/>
        </p:nvSpPr>
        <p:spPr>
          <a:xfrm>
            <a:off x="5299778" y="1188357"/>
            <a:ext cx="39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 in sync with the electron spectra: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77169F-9607-7A06-BDE7-D3D40F658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023408"/>
            <a:ext cx="4659086" cy="565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085D144-C15C-BCD5-C99F-89BF21B4DB81}"/>
              </a:ext>
            </a:extLst>
          </p:cNvPr>
          <p:cNvSpPr txBox="1"/>
          <p:nvPr/>
        </p:nvSpPr>
        <p:spPr>
          <a:xfrm>
            <a:off x="5299778" y="1652721"/>
            <a:ext cx="24625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nearfield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67C22B9-698A-EC3D-7AA4-59A6E5815DEA}"/>
              </a:ext>
            </a:extLst>
          </p:cNvPr>
          <p:cNvCxnSpPr>
            <a:stCxn id="4" idx="1"/>
          </p:cNvCxnSpPr>
          <p:nvPr/>
        </p:nvCxnSpPr>
        <p:spPr>
          <a:xfrm flipH="1">
            <a:off x="2667000" y="2114386"/>
            <a:ext cx="2632778" cy="419264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A99C3E33-D044-927B-213D-9A342D1FE012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409825" y="2114386"/>
            <a:ext cx="2889953" cy="943139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831DD136-5FE8-64AC-48E7-3688799B0B9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667000" y="2114386"/>
            <a:ext cx="2632778" cy="1800389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eschweifte Klammer links 14">
            <a:extLst>
              <a:ext uri="{FF2B5EF4-FFF2-40B4-BE49-F238E27FC236}">
                <a16:creationId xmlns:a16="http://schemas.microsoft.com/office/drawing/2014/main" id="{51415D6B-CFF6-539F-0690-24FD8457D29E}"/>
              </a:ext>
            </a:extLst>
          </p:cNvPr>
          <p:cNvSpPr/>
          <p:nvPr/>
        </p:nvSpPr>
        <p:spPr>
          <a:xfrm>
            <a:off x="5224859" y="1783325"/>
            <a:ext cx="149837" cy="69532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A29193E-C8DF-49CF-D8CF-FFDB89F80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03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8136F-80A6-E8F2-29E6-85F0D0BF9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21ABF45-A10E-EB67-0F9E-2C9A95B76549}"/>
              </a:ext>
            </a:extLst>
          </p:cNvPr>
          <p:cNvSpPr txBox="1"/>
          <p:nvPr/>
        </p:nvSpPr>
        <p:spPr>
          <a:xfrm>
            <a:off x="233680" y="182880"/>
            <a:ext cx="660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Diagnostics at ATLAS-3000 and in LWFA Lab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27E976D5-87F6-7254-FDBB-CB4BB2DDCA11}"/>
              </a:ext>
            </a:extLst>
          </p:cNvPr>
          <p:cNvSpPr txBox="1"/>
          <p:nvPr/>
        </p:nvSpPr>
        <p:spPr>
          <a:xfrm>
            <a:off x="5299778" y="1188357"/>
            <a:ext cx="39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 in sync with the electron spectra: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5659002-06E3-43E5-0CB9-292BA2F17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023408"/>
            <a:ext cx="4659086" cy="565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C166259-86D6-FC9E-F3AE-684FB14614A5}"/>
              </a:ext>
            </a:extLst>
          </p:cNvPr>
          <p:cNvSpPr txBox="1"/>
          <p:nvPr/>
        </p:nvSpPr>
        <p:spPr>
          <a:xfrm>
            <a:off x="5299778" y="1652721"/>
            <a:ext cx="24625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nearfield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0D6988E1-79CD-92C6-17F3-5C87E2BE446B}"/>
              </a:ext>
            </a:extLst>
          </p:cNvPr>
          <p:cNvCxnSpPr>
            <a:cxnSpLocks/>
          </p:cNvCxnSpPr>
          <p:nvPr/>
        </p:nvCxnSpPr>
        <p:spPr>
          <a:xfrm flipH="1" flipV="1">
            <a:off x="3171825" y="1652721"/>
            <a:ext cx="2200275" cy="1023804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3EFE362-3413-77AB-F8B5-BECE5CDF1FD6}"/>
              </a:ext>
            </a:extLst>
          </p:cNvPr>
          <p:cNvCxnSpPr>
            <a:cxnSpLocks/>
          </p:cNvCxnSpPr>
          <p:nvPr/>
        </p:nvCxnSpPr>
        <p:spPr>
          <a:xfrm flipH="1" flipV="1">
            <a:off x="2352675" y="1733550"/>
            <a:ext cx="3019425" cy="942975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8230570-2030-A41E-3C82-DF21BD8731BF}"/>
              </a:ext>
            </a:extLst>
          </p:cNvPr>
          <p:cNvCxnSpPr>
            <a:cxnSpLocks/>
          </p:cNvCxnSpPr>
          <p:nvPr/>
        </p:nvCxnSpPr>
        <p:spPr>
          <a:xfrm flipH="1" flipV="1">
            <a:off x="2714625" y="2428875"/>
            <a:ext cx="2657475" cy="247650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7F89977-F48A-F3E6-4E64-79C7A58DB5DD}"/>
              </a:ext>
            </a:extLst>
          </p:cNvPr>
          <p:cNvCxnSpPr>
            <a:cxnSpLocks/>
          </p:cNvCxnSpPr>
          <p:nvPr/>
        </p:nvCxnSpPr>
        <p:spPr>
          <a:xfrm flipH="1">
            <a:off x="2714625" y="2676525"/>
            <a:ext cx="2657475" cy="1752601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81AD50-CAD4-CB08-9FFB-B7300B05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56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3C59C-8B37-90FF-8DCA-53A147C07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D037DBA-9128-25D4-2F27-C6091ACFBB65}"/>
              </a:ext>
            </a:extLst>
          </p:cNvPr>
          <p:cNvSpPr txBox="1"/>
          <p:nvPr/>
        </p:nvSpPr>
        <p:spPr>
          <a:xfrm>
            <a:off x="233680" y="182880"/>
            <a:ext cx="660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Diagnostics at ATLAS-3000 and in LWFA Lab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2497CE93-9E22-83D6-749D-2A6559A074F0}"/>
              </a:ext>
            </a:extLst>
          </p:cNvPr>
          <p:cNvSpPr txBox="1"/>
          <p:nvPr/>
        </p:nvSpPr>
        <p:spPr>
          <a:xfrm>
            <a:off x="5299778" y="1188357"/>
            <a:ext cx="39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 in sync with the electron spectra: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8E0E78-F953-C7EA-F8FF-662E9CD4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023408"/>
            <a:ext cx="4659086" cy="565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5718CC1-74FC-2A48-5330-13906B4AFF74}"/>
              </a:ext>
            </a:extLst>
          </p:cNvPr>
          <p:cNvSpPr txBox="1"/>
          <p:nvPr/>
        </p:nvSpPr>
        <p:spPr>
          <a:xfrm>
            <a:off x="5299778" y="1652721"/>
            <a:ext cx="26639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nearfield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output wavefront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3FA0A4E-DC47-3647-10EF-D464D8F99907}"/>
              </a:ext>
            </a:extLst>
          </p:cNvPr>
          <p:cNvCxnSpPr>
            <a:cxnSpLocks/>
          </p:cNvCxnSpPr>
          <p:nvPr/>
        </p:nvCxnSpPr>
        <p:spPr>
          <a:xfrm flipH="1">
            <a:off x="2714625" y="2946400"/>
            <a:ext cx="2657475" cy="1482726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A258722-CA06-29DE-FCE6-F9AB3F20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4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42924-FD35-4E53-A126-A00253E9C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088FC12-158F-086C-122E-841B9B158CB2}"/>
              </a:ext>
            </a:extLst>
          </p:cNvPr>
          <p:cNvSpPr txBox="1"/>
          <p:nvPr/>
        </p:nvSpPr>
        <p:spPr>
          <a:xfrm>
            <a:off x="233680" y="182880"/>
            <a:ext cx="660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Diagnostics at ATLAS-3000 and in LWFA Lab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72B67F20-3F4C-6E6F-613E-D3258864E7F8}"/>
              </a:ext>
            </a:extLst>
          </p:cNvPr>
          <p:cNvSpPr txBox="1"/>
          <p:nvPr/>
        </p:nvSpPr>
        <p:spPr>
          <a:xfrm>
            <a:off x="5299778" y="1188357"/>
            <a:ext cx="39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 in sync with the electron spectra: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167DAC-437C-DE86-35D4-B9B0C8CA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023408"/>
            <a:ext cx="4659086" cy="565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1E12040-817D-16AF-ADAA-3FF9BFB22904}"/>
              </a:ext>
            </a:extLst>
          </p:cNvPr>
          <p:cNvSpPr txBox="1"/>
          <p:nvPr/>
        </p:nvSpPr>
        <p:spPr>
          <a:xfrm>
            <a:off x="5299778" y="1652721"/>
            <a:ext cx="321382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nearfield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output wavefront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duration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probe pulse energy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829D77CA-C98B-F211-227C-FA609BB27870}"/>
              </a:ext>
            </a:extLst>
          </p:cNvPr>
          <p:cNvCxnSpPr>
            <a:cxnSpLocks/>
          </p:cNvCxnSpPr>
          <p:nvPr/>
        </p:nvCxnSpPr>
        <p:spPr>
          <a:xfrm flipH="1">
            <a:off x="1397000" y="3647069"/>
            <a:ext cx="3740989" cy="2448931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eschweifte Klammer links 4">
            <a:extLst>
              <a:ext uri="{FF2B5EF4-FFF2-40B4-BE49-F238E27FC236}">
                <a16:creationId xmlns:a16="http://schemas.microsoft.com/office/drawing/2014/main" id="{988794B2-94D6-7D19-F7CE-39943EEB6607}"/>
              </a:ext>
            </a:extLst>
          </p:cNvPr>
          <p:cNvSpPr/>
          <p:nvPr/>
        </p:nvSpPr>
        <p:spPr>
          <a:xfrm>
            <a:off x="5191919" y="3153939"/>
            <a:ext cx="107859" cy="98626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A1AA79-A1BA-3C65-83B0-1E145184E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73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70913-5BFE-2DFE-D499-46A99F830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5FF480-0287-6D1A-6B18-F03FBFA2ACD7}"/>
              </a:ext>
            </a:extLst>
          </p:cNvPr>
          <p:cNvSpPr txBox="1"/>
          <p:nvPr/>
        </p:nvSpPr>
        <p:spPr>
          <a:xfrm>
            <a:off x="233680" y="182880"/>
            <a:ext cx="660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Diagnostics at ATLAS-3000 and in LWFA Lab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0C061AF0-DE2B-9C80-7794-74A16D152FD4}"/>
              </a:ext>
            </a:extLst>
          </p:cNvPr>
          <p:cNvSpPr txBox="1"/>
          <p:nvPr/>
        </p:nvSpPr>
        <p:spPr>
          <a:xfrm>
            <a:off x="5299778" y="1188357"/>
            <a:ext cx="39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 in sync with the electron spectra: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774242C-7DC3-29B3-E4C5-100B4802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" y="1023408"/>
            <a:ext cx="4659086" cy="565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B984E79-1897-9992-37F8-08FB1539C7E9}"/>
              </a:ext>
            </a:extLst>
          </p:cNvPr>
          <p:cNvSpPr txBox="1"/>
          <p:nvPr/>
        </p:nvSpPr>
        <p:spPr>
          <a:xfrm>
            <a:off x="5299778" y="1652721"/>
            <a:ext cx="345940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nearfield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output wavefront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duration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probe pulse energy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density (interferometer)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Shock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pressure</a:t>
            </a:r>
            <a:br>
              <a:rPr lang="en-US" dirty="0"/>
            </a:br>
            <a:endParaRPr lang="en-US" dirty="0"/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A23B5C7-D111-23E7-165A-73578D56B5FE}"/>
              </a:ext>
            </a:extLst>
          </p:cNvPr>
          <p:cNvCxnSpPr>
            <a:cxnSpLocks/>
          </p:cNvCxnSpPr>
          <p:nvPr/>
        </p:nvCxnSpPr>
        <p:spPr>
          <a:xfrm flipH="1">
            <a:off x="1422400" y="4852909"/>
            <a:ext cx="3736588" cy="1822211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eschweifte Klammer links 4">
            <a:extLst>
              <a:ext uri="{FF2B5EF4-FFF2-40B4-BE49-F238E27FC236}">
                <a16:creationId xmlns:a16="http://schemas.microsoft.com/office/drawing/2014/main" id="{12FC10A0-5640-82D1-B082-F4861D7C24BF}"/>
              </a:ext>
            </a:extLst>
          </p:cNvPr>
          <p:cNvSpPr/>
          <p:nvPr/>
        </p:nvSpPr>
        <p:spPr>
          <a:xfrm>
            <a:off x="5191919" y="4359779"/>
            <a:ext cx="107859" cy="98626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2DE638-624A-C946-AA48-5CEA237C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0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2E58-7FA2-D1C5-C0AF-6B7795DD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2B82A05-8277-F10F-9A1F-04A61400B7C7}"/>
              </a:ext>
            </a:extLst>
          </p:cNvPr>
          <p:cNvSpPr txBox="1"/>
          <p:nvPr/>
        </p:nvSpPr>
        <p:spPr>
          <a:xfrm>
            <a:off x="233680" y="182880"/>
            <a:ext cx="6602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Diagnostics at ATLAS-3000 and in LWFA Lab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746797AE-5E6F-B52B-6096-694133DE962B}"/>
              </a:ext>
            </a:extLst>
          </p:cNvPr>
          <p:cNvSpPr txBox="1"/>
          <p:nvPr/>
        </p:nvSpPr>
        <p:spPr>
          <a:xfrm>
            <a:off x="5299778" y="1188357"/>
            <a:ext cx="399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Record in sync with the electron spectra: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E7995A-30CC-2386-CB94-B329DD5B0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1023408"/>
            <a:ext cx="4659086" cy="56517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5BCB5DB-BB99-EEEA-04BE-B5CDA3645613}"/>
              </a:ext>
            </a:extLst>
          </p:cNvPr>
          <p:cNvSpPr txBox="1"/>
          <p:nvPr/>
        </p:nvSpPr>
        <p:spPr>
          <a:xfrm>
            <a:off x="5299778" y="1652721"/>
            <a:ext cx="345940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nearfield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output wavefront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spectrum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pulse duration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beam pointing (probe)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probe pulse energy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Plasma density (interferometer)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Shock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pressure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beam pointing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energy spectrum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Accelerated charge</a:t>
            </a: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1969A6A-84A9-100A-1846-7F5E58B64F93}"/>
              </a:ext>
            </a:extLst>
          </p:cNvPr>
          <p:cNvCxnSpPr>
            <a:cxnSpLocks/>
          </p:cNvCxnSpPr>
          <p:nvPr/>
        </p:nvCxnSpPr>
        <p:spPr>
          <a:xfrm flipH="1">
            <a:off x="1397000" y="5960904"/>
            <a:ext cx="3670300" cy="808196"/>
          </a:xfrm>
          <a:prstGeom prst="straightConnector1">
            <a:avLst/>
          </a:prstGeom>
          <a:ln>
            <a:solidFill>
              <a:schemeClr val="tx1"/>
            </a:solidFill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eschweifte Klammer links 4">
            <a:extLst>
              <a:ext uri="{FF2B5EF4-FFF2-40B4-BE49-F238E27FC236}">
                <a16:creationId xmlns:a16="http://schemas.microsoft.com/office/drawing/2014/main" id="{864D720D-8AE8-C3F4-ACA2-94CA047CA82B}"/>
              </a:ext>
            </a:extLst>
          </p:cNvPr>
          <p:cNvSpPr/>
          <p:nvPr/>
        </p:nvSpPr>
        <p:spPr>
          <a:xfrm>
            <a:off x="5175453" y="5467774"/>
            <a:ext cx="107859" cy="986261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4B273309-7EB9-BBE1-A701-58C56973BAFF}"/>
              </a:ext>
            </a:extLst>
          </p:cNvPr>
          <p:cNvSpPr/>
          <p:nvPr/>
        </p:nvSpPr>
        <p:spPr>
          <a:xfrm>
            <a:off x="9298693" y="3684046"/>
            <a:ext cx="832278" cy="3693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ABF8F07-87B2-4E27-4AB0-AC85954F4FA4}"/>
              </a:ext>
            </a:extLst>
          </p:cNvPr>
          <p:cNvSpPr txBox="1"/>
          <p:nvPr/>
        </p:nvSpPr>
        <p:spPr>
          <a:xfrm>
            <a:off x="10229272" y="3684046"/>
            <a:ext cx="189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Correlation matrix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FE6C4E-286A-6C38-D6EB-C3B237A5F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459DE7A1-BFB4-0556-B08C-0FC5028D13A2}"/>
              </a:ext>
            </a:extLst>
          </p:cNvPr>
          <p:cNvGrpSpPr/>
          <p:nvPr/>
        </p:nvGrpSpPr>
        <p:grpSpPr>
          <a:xfrm>
            <a:off x="308936" y="897936"/>
            <a:ext cx="6292683" cy="5860072"/>
            <a:chOff x="308936" y="897936"/>
            <a:chExt cx="6292683" cy="5860072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2A43D648-BC50-760F-03B0-06712C061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36" y="897936"/>
              <a:ext cx="6292683" cy="4772916"/>
            </a:xfrm>
            <a:prstGeom prst="rect">
              <a:avLst/>
            </a:prstGeom>
          </p:spPr>
        </p:pic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8DB0EBB4-C6CB-1609-91C0-09CF68F77032}"/>
                </a:ext>
              </a:extLst>
            </p:cNvPr>
            <p:cNvCxnSpPr>
              <a:cxnSpLocks/>
            </p:cNvCxnSpPr>
            <p:nvPr/>
          </p:nvCxnSpPr>
          <p:spPr>
            <a:xfrm>
              <a:off x="1950721" y="5518713"/>
              <a:ext cx="0" cy="12249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2A702226-3318-91C1-7D91-01F5F54DAA8A}"/>
                </a:ext>
              </a:extLst>
            </p:cNvPr>
            <p:cNvCxnSpPr>
              <a:cxnSpLocks/>
            </p:cNvCxnSpPr>
            <p:nvPr/>
          </p:nvCxnSpPr>
          <p:spPr>
            <a:xfrm>
              <a:off x="2306321" y="5518712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2B3140F7-F296-BA8D-67DD-6549455D5DB4}"/>
                </a:ext>
              </a:extLst>
            </p:cNvPr>
            <p:cNvCxnSpPr>
              <a:cxnSpLocks/>
            </p:cNvCxnSpPr>
            <p:nvPr/>
          </p:nvCxnSpPr>
          <p:spPr>
            <a:xfrm>
              <a:off x="2649221" y="5533020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077532E7-A357-C2DC-05D3-CAC9E0377778}"/>
                </a:ext>
              </a:extLst>
            </p:cNvPr>
            <p:cNvCxnSpPr>
              <a:cxnSpLocks/>
            </p:cNvCxnSpPr>
            <p:nvPr/>
          </p:nvCxnSpPr>
          <p:spPr>
            <a:xfrm>
              <a:off x="3771900" y="5533020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>
              <a:extLst>
                <a:ext uri="{FF2B5EF4-FFF2-40B4-BE49-F238E27FC236}">
                  <a16:creationId xmlns:a16="http://schemas.microsoft.com/office/drawing/2014/main" id="{7CB16055-E5D3-4DC8-17F6-914284A66811}"/>
                </a:ext>
              </a:extLst>
            </p:cNvPr>
            <p:cNvCxnSpPr>
              <a:cxnSpLocks/>
            </p:cNvCxnSpPr>
            <p:nvPr/>
          </p:nvCxnSpPr>
          <p:spPr>
            <a:xfrm>
              <a:off x="4725384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06AC3954-B832-8E97-56BE-4A8B9A12FF3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50986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9F178DA2-C497-AE6C-036B-FEB2CCFD0783}"/>
                </a:ext>
              </a:extLst>
            </p:cNvPr>
            <p:cNvCxnSpPr>
              <a:cxnSpLocks/>
            </p:cNvCxnSpPr>
            <p:nvPr/>
          </p:nvCxnSpPr>
          <p:spPr>
            <a:xfrm>
              <a:off x="4909320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4CB8A885-4A67-1EEE-1DCE-3B24369364B3}"/>
                </a:ext>
              </a:extLst>
            </p:cNvPr>
            <p:cNvCxnSpPr>
              <a:cxnSpLocks/>
            </p:cNvCxnSpPr>
            <p:nvPr/>
          </p:nvCxnSpPr>
          <p:spPr>
            <a:xfrm>
              <a:off x="5275080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573F6B9C-61A9-4D02-0E44-0DB1C56B80E1}"/>
              </a:ext>
            </a:extLst>
          </p:cNvPr>
          <p:cNvSpPr txBox="1"/>
          <p:nvPr/>
        </p:nvSpPr>
        <p:spPr>
          <a:xfrm>
            <a:off x="233680" y="182880"/>
            <a:ext cx="890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Correlation between LWFA Electrons and Laser Parameters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89C9430-9B05-B46C-CC72-4F64607B8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76623" y="897936"/>
            <a:ext cx="5943612" cy="5943612"/>
          </a:xfrm>
          <a:prstGeom prst="rect">
            <a:avLst/>
          </a:prstGeom>
        </p:spPr>
      </p:pic>
      <p:sp>
        <p:nvSpPr>
          <p:cNvPr id="15" name="Textfeld 66">
            <a:extLst>
              <a:ext uri="{FF2B5EF4-FFF2-40B4-BE49-F238E27FC236}">
                <a16:creationId xmlns:a16="http://schemas.microsoft.com/office/drawing/2014/main" id="{7E281A17-941D-109A-1252-6FD611B042D0}"/>
              </a:ext>
            </a:extLst>
          </p:cNvPr>
          <p:cNvSpPr txBox="1"/>
          <p:nvPr/>
        </p:nvSpPr>
        <p:spPr>
          <a:xfrm>
            <a:off x="12815269" y="1509703"/>
            <a:ext cx="1108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Laser energy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FA9C1407-1871-20C4-32AD-7262FCA3B52A}"/>
              </a:ext>
            </a:extLst>
          </p:cNvPr>
          <p:cNvCxnSpPr>
            <a:cxnSpLocks/>
          </p:cNvCxnSpPr>
          <p:nvPr/>
        </p:nvCxnSpPr>
        <p:spPr>
          <a:xfrm flipH="1">
            <a:off x="12817728" y="1425947"/>
            <a:ext cx="1935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A0E7CB75-0856-C666-3EA2-2B4C7330192A}"/>
              </a:ext>
            </a:extLst>
          </p:cNvPr>
          <p:cNvCxnSpPr>
            <a:cxnSpLocks/>
          </p:cNvCxnSpPr>
          <p:nvPr/>
        </p:nvCxnSpPr>
        <p:spPr>
          <a:xfrm flipH="1">
            <a:off x="12817728" y="1864097"/>
            <a:ext cx="1935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2101EBCF-367E-473F-74DE-C308BE487408}"/>
              </a:ext>
            </a:extLst>
          </p:cNvPr>
          <p:cNvCxnSpPr>
            <a:cxnSpLocks/>
          </p:cNvCxnSpPr>
          <p:nvPr/>
        </p:nvCxnSpPr>
        <p:spPr>
          <a:xfrm flipH="1">
            <a:off x="12817728" y="2302247"/>
            <a:ext cx="1935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0C318F91-19D0-976E-6E3D-258905281BF5}"/>
              </a:ext>
            </a:extLst>
          </p:cNvPr>
          <p:cNvCxnSpPr>
            <a:cxnSpLocks/>
          </p:cNvCxnSpPr>
          <p:nvPr/>
        </p:nvCxnSpPr>
        <p:spPr>
          <a:xfrm flipH="1">
            <a:off x="12817728" y="3607165"/>
            <a:ext cx="1935949" cy="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D474E2D9-43C6-5584-31C3-1F9A29D39221}"/>
              </a:ext>
            </a:extLst>
          </p:cNvPr>
          <p:cNvCxnSpPr>
            <a:cxnSpLocks/>
          </p:cNvCxnSpPr>
          <p:nvPr/>
        </p:nvCxnSpPr>
        <p:spPr>
          <a:xfrm flipH="1">
            <a:off x="12817728" y="4951216"/>
            <a:ext cx="1935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9DF6D988-BA0A-EE4F-82B5-3003F181C32B}"/>
              </a:ext>
            </a:extLst>
          </p:cNvPr>
          <p:cNvCxnSpPr>
            <a:cxnSpLocks/>
          </p:cNvCxnSpPr>
          <p:nvPr/>
        </p:nvCxnSpPr>
        <p:spPr>
          <a:xfrm flipH="1" flipV="1">
            <a:off x="12817728" y="5086617"/>
            <a:ext cx="1935949" cy="9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025E10B-6F05-D32A-677E-7194BCC5B8A7}"/>
              </a:ext>
            </a:extLst>
          </p:cNvPr>
          <p:cNvCxnSpPr>
            <a:cxnSpLocks/>
          </p:cNvCxnSpPr>
          <p:nvPr/>
        </p:nvCxnSpPr>
        <p:spPr>
          <a:xfrm flipH="1">
            <a:off x="12817728" y="6555518"/>
            <a:ext cx="19359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77">
            <a:extLst>
              <a:ext uri="{FF2B5EF4-FFF2-40B4-BE49-F238E27FC236}">
                <a16:creationId xmlns:a16="http://schemas.microsoft.com/office/drawing/2014/main" id="{7E76EB6A-1FBA-1ABF-BFB3-2895371B1642}"/>
              </a:ext>
            </a:extLst>
          </p:cNvPr>
          <p:cNvSpPr txBox="1"/>
          <p:nvPr/>
        </p:nvSpPr>
        <p:spPr>
          <a:xfrm>
            <a:off x="12803976" y="1943211"/>
            <a:ext cx="2056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Frontend output pointing</a:t>
            </a:r>
          </a:p>
        </p:txBody>
      </p:sp>
      <p:sp>
        <p:nvSpPr>
          <p:cNvPr id="24" name="Textfeld 78">
            <a:extLst>
              <a:ext uri="{FF2B5EF4-FFF2-40B4-BE49-F238E27FC236}">
                <a16:creationId xmlns:a16="http://schemas.microsoft.com/office/drawing/2014/main" id="{46DA117E-CA45-BA94-CF3E-EBD6394777A4}"/>
              </a:ext>
            </a:extLst>
          </p:cNvPr>
          <p:cNvSpPr txBox="1"/>
          <p:nvPr/>
        </p:nvSpPr>
        <p:spPr>
          <a:xfrm>
            <a:off x="12811542" y="2861649"/>
            <a:ext cx="1942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Laser output wavefront</a:t>
            </a:r>
          </a:p>
        </p:txBody>
      </p:sp>
      <p:sp>
        <p:nvSpPr>
          <p:cNvPr id="25" name="Textfeld 79">
            <a:extLst>
              <a:ext uri="{FF2B5EF4-FFF2-40B4-BE49-F238E27FC236}">
                <a16:creationId xmlns:a16="http://schemas.microsoft.com/office/drawing/2014/main" id="{AC2B079A-062B-B83C-73B5-D709D2A466FF}"/>
              </a:ext>
            </a:extLst>
          </p:cNvPr>
          <p:cNvSpPr txBox="1"/>
          <p:nvPr/>
        </p:nvSpPr>
        <p:spPr>
          <a:xfrm>
            <a:off x="12799774" y="4126176"/>
            <a:ext cx="1069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Probe beam</a:t>
            </a:r>
          </a:p>
        </p:txBody>
      </p:sp>
      <p:sp>
        <p:nvSpPr>
          <p:cNvPr id="26" name="Textfeld 83">
            <a:extLst>
              <a:ext uri="{FF2B5EF4-FFF2-40B4-BE49-F238E27FC236}">
                <a16:creationId xmlns:a16="http://schemas.microsoft.com/office/drawing/2014/main" id="{BEE83E08-91A9-25DA-50A0-4C288F32E030}"/>
              </a:ext>
            </a:extLst>
          </p:cNvPr>
          <p:cNvSpPr txBox="1"/>
          <p:nvPr/>
        </p:nvSpPr>
        <p:spPr>
          <a:xfrm>
            <a:off x="12815269" y="4880545"/>
            <a:ext cx="1124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Gas pressure</a:t>
            </a:r>
          </a:p>
        </p:txBody>
      </p: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C54DE9BD-F4F5-CCBB-C60E-0C4ED518918F}"/>
              </a:ext>
            </a:extLst>
          </p:cNvPr>
          <p:cNvCxnSpPr>
            <a:cxnSpLocks/>
          </p:cNvCxnSpPr>
          <p:nvPr/>
        </p:nvCxnSpPr>
        <p:spPr>
          <a:xfrm flipH="1">
            <a:off x="12846790" y="5557966"/>
            <a:ext cx="190688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85">
            <a:extLst>
              <a:ext uri="{FF2B5EF4-FFF2-40B4-BE49-F238E27FC236}">
                <a16:creationId xmlns:a16="http://schemas.microsoft.com/office/drawing/2014/main" id="{A60E17ED-3999-2495-52E6-05A241B17DB2}"/>
              </a:ext>
            </a:extLst>
          </p:cNvPr>
          <p:cNvSpPr txBox="1"/>
          <p:nvPr/>
        </p:nvSpPr>
        <p:spPr>
          <a:xfrm>
            <a:off x="12821744" y="5210936"/>
            <a:ext cx="14352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Electron pointing</a:t>
            </a:r>
          </a:p>
        </p:txBody>
      </p:sp>
      <p:sp>
        <p:nvSpPr>
          <p:cNvPr id="29" name="Textfeld 86">
            <a:extLst>
              <a:ext uri="{FF2B5EF4-FFF2-40B4-BE49-F238E27FC236}">
                <a16:creationId xmlns:a16="http://schemas.microsoft.com/office/drawing/2014/main" id="{139A249B-8AB6-7278-3D2C-1333130E3E58}"/>
              </a:ext>
            </a:extLst>
          </p:cNvPr>
          <p:cNvSpPr txBox="1"/>
          <p:nvPr/>
        </p:nvSpPr>
        <p:spPr>
          <a:xfrm>
            <a:off x="12811542" y="6029315"/>
            <a:ext cx="2041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</a:rPr>
              <a:t>Electron energy &amp; charge</a:t>
            </a:r>
            <a:endParaRPr lang="en-U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A617BF3-99A6-3494-0013-1D35343B309C}"/>
              </a:ext>
            </a:extLst>
          </p:cNvPr>
          <p:cNvSpPr/>
          <p:nvPr/>
        </p:nvSpPr>
        <p:spPr>
          <a:xfrm>
            <a:off x="14871834" y="1425947"/>
            <a:ext cx="2181678" cy="218121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44594AC-A9B8-D335-2535-FB9063C0A967}"/>
              </a:ext>
            </a:extLst>
          </p:cNvPr>
          <p:cNvSpPr/>
          <p:nvPr/>
        </p:nvSpPr>
        <p:spPr>
          <a:xfrm>
            <a:off x="17069568" y="3607180"/>
            <a:ext cx="1288246" cy="1344036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BC1C1D2F-F9D5-6A82-7157-23409865DA6D}"/>
              </a:ext>
            </a:extLst>
          </p:cNvPr>
          <p:cNvSpPr/>
          <p:nvPr/>
        </p:nvSpPr>
        <p:spPr>
          <a:xfrm>
            <a:off x="18532102" y="5096150"/>
            <a:ext cx="1454487" cy="145936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9FD79B7-B36E-80AD-9E05-D06118344D26}"/>
              </a:ext>
            </a:extLst>
          </p:cNvPr>
          <p:cNvSpPr/>
          <p:nvPr/>
        </p:nvSpPr>
        <p:spPr>
          <a:xfrm>
            <a:off x="15728914" y="2302247"/>
            <a:ext cx="1324598" cy="1304918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591FFAE-1A1A-86D3-7795-23D6A4E86799}"/>
              </a:ext>
            </a:extLst>
          </p:cNvPr>
          <p:cNvSpPr/>
          <p:nvPr/>
        </p:nvSpPr>
        <p:spPr>
          <a:xfrm>
            <a:off x="18967414" y="5533020"/>
            <a:ext cx="1019175" cy="1022497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86411307-BD21-4BC2-930E-2B3B18499CE3}"/>
              </a:ext>
            </a:extLst>
          </p:cNvPr>
          <p:cNvSpPr/>
          <p:nvPr/>
        </p:nvSpPr>
        <p:spPr>
          <a:xfrm>
            <a:off x="15287974" y="1864097"/>
            <a:ext cx="440940" cy="438150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6" name="Textfeld 66">
            <a:extLst>
              <a:ext uri="{FF2B5EF4-FFF2-40B4-BE49-F238E27FC236}">
                <a16:creationId xmlns:a16="http://schemas.microsoft.com/office/drawing/2014/main" id="{FB972D03-D200-40A3-A0F0-2732E6709157}"/>
              </a:ext>
            </a:extLst>
          </p:cNvPr>
          <p:cNvSpPr txBox="1"/>
          <p:nvPr/>
        </p:nvSpPr>
        <p:spPr>
          <a:xfrm rot="16200000">
            <a:off x="1590297" y="6106317"/>
            <a:ext cx="110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Laser energy</a:t>
            </a:r>
          </a:p>
        </p:txBody>
      </p:sp>
      <p:sp>
        <p:nvSpPr>
          <p:cNvPr id="57" name="Textfeld 77">
            <a:extLst>
              <a:ext uri="{FF2B5EF4-FFF2-40B4-BE49-F238E27FC236}">
                <a16:creationId xmlns:a16="http://schemas.microsoft.com/office/drawing/2014/main" id="{649ED8B1-E8C9-2C6E-455E-76CE0B74E3FF}"/>
              </a:ext>
            </a:extLst>
          </p:cNvPr>
          <p:cNvSpPr txBox="1"/>
          <p:nvPr/>
        </p:nvSpPr>
        <p:spPr>
          <a:xfrm rot="16200000">
            <a:off x="1449781" y="5540136"/>
            <a:ext cx="205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Frontend output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pointing</a:t>
            </a:r>
          </a:p>
        </p:txBody>
      </p:sp>
      <p:sp>
        <p:nvSpPr>
          <p:cNvPr id="58" name="Textfeld 78">
            <a:extLst>
              <a:ext uri="{FF2B5EF4-FFF2-40B4-BE49-F238E27FC236}">
                <a16:creationId xmlns:a16="http://schemas.microsoft.com/office/drawing/2014/main" id="{32B5CB61-3144-9ED0-87AA-F700A21C25E6}"/>
              </a:ext>
            </a:extLst>
          </p:cNvPr>
          <p:cNvSpPr txBox="1"/>
          <p:nvPr/>
        </p:nvSpPr>
        <p:spPr>
          <a:xfrm rot="16200000">
            <a:off x="2258226" y="5597299"/>
            <a:ext cx="194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Laser output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wavefront</a:t>
            </a:r>
          </a:p>
        </p:txBody>
      </p:sp>
      <p:sp>
        <p:nvSpPr>
          <p:cNvPr id="59" name="Textfeld 79">
            <a:extLst>
              <a:ext uri="{FF2B5EF4-FFF2-40B4-BE49-F238E27FC236}">
                <a16:creationId xmlns:a16="http://schemas.microsoft.com/office/drawing/2014/main" id="{00EC6F68-9C62-1D4F-4843-F6BF256867FA}"/>
              </a:ext>
            </a:extLst>
          </p:cNvPr>
          <p:cNvSpPr txBox="1"/>
          <p:nvPr/>
        </p:nvSpPr>
        <p:spPr>
          <a:xfrm rot="16200000">
            <a:off x="3736781" y="6125777"/>
            <a:ext cx="106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Probe beam</a:t>
            </a:r>
          </a:p>
        </p:txBody>
      </p:sp>
      <p:sp>
        <p:nvSpPr>
          <p:cNvPr id="60" name="Textfeld 83">
            <a:extLst>
              <a:ext uri="{FF2B5EF4-FFF2-40B4-BE49-F238E27FC236}">
                <a16:creationId xmlns:a16="http://schemas.microsoft.com/office/drawing/2014/main" id="{4C9A9350-0899-B3A5-1948-D1343E6DCA71}"/>
              </a:ext>
            </a:extLst>
          </p:cNvPr>
          <p:cNvSpPr txBox="1"/>
          <p:nvPr/>
        </p:nvSpPr>
        <p:spPr>
          <a:xfrm rot="16200000">
            <a:off x="4236366" y="6098654"/>
            <a:ext cx="1124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Gas pressure</a:t>
            </a:r>
          </a:p>
        </p:txBody>
      </p:sp>
      <p:sp>
        <p:nvSpPr>
          <p:cNvPr id="61" name="Textfeld 85">
            <a:extLst>
              <a:ext uri="{FF2B5EF4-FFF2-40B4-BE49-F238E27FC236}">
                <a16:creationId xmlns:a16="http://schemas.microsoft.com/office/drawing/2014/main" id="{4BA58C6A-49A5-355C-92B7-DA79B2A990FB}"/>
              </a:ext>
            </a:extLst>
          </p:cNvPr>
          <p:cNvSpPr txBox="1"/>
          <p:nvPr/>
        </p:nvSpPr>
        <p:spPr>
          <a:xfrm rot="16200000">
            <a:off x="4398440" y="5943067"/>
            <a:ext cx="143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Electron pointing</a:t>
            </a:r>
          </a:p>
        </p:txBody>
      </p:sp>
      <p:sp>
        <p:nvSpPr>
          <p:cNvPr id="62" name="Textfeld 86">
            <a:extLst>
              <a:ext uri="{FF2B5EF4-FFF2-40B4-BE49-F238E27FC236}">
                <a16:creationId xmlns:a16="http://schemas.microsoft.com/office/drawing/2014/main" id="{FB253DED-A35F-C948-5C25-CEAC6B44188C}"/>
              </a:ext>
            </a:extLst>
          </p:cNvPr>
          <p:cNvSpPr txBox="1"/>
          <p:nvPr/>
        </p:nvSpPr>
        <p:spPr>
          <a:xfrm rot="16200000">
            <a:off x="4989001" y="5882082"/>
            <a:ext cx="137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Electron energy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&amp; charge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931B05-E111-CA76-5FD5-21BD963552AE}"/>
              </a:ext>
            </a:extLst>
          </p:cNvPr>
          <p:cNvSpPr txBox="1"/>
          <p:nvPr/>
        </p:nvSpPr>
        <p:spPr>
          <a:xfrm>
            <a:off x="6829828" y="4628050"/>
            <a:ext cx="3549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correlation between electron energy and wavefront coefficients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4F06CF6A-5BB9-75F6-E1B9-CB811A39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16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E90A45F-1B34-D482-0ADD-D69AED491FBF}"/>
              </a:ext>
            </a:extLst>
          </p:cNvPr>
          <p:cNvSpPr txBox="1"/>
          <p:nvPr/>
        </p:nvSpPr>
        <p:spPr>
          <a:xfrm>
            <a:off x="308936" y="7109794"/>
            <a:ext cx="4353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Mention:</a:t>
            </a:r>
          </a:p>
          <a:p>
            <a:r>
              <a:rPr lang="en-US" dirty="0"/>
              <a:t>In squares: non-independent measurements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/>
              <a:t>Tend to be correlated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5A37DECF-0BC1-5672-C3AF-6B94DDF1DAEE}"/>
              </a:ext>
            </a:extLst>
          </p:cNvPr>
          <p:cNvSpPr/>
          <p:nvPr/>
        </p:nvSpPr>
        <p:spPr>
          <a:xfrm>
            <a:off x="3001393" y="4428783"/>
            <a:ext cx="770507" cy="952493"/>
          </a:xfrm>
          <a:prstGeom prst="ellipse">
            <a:avLst/>
          </a:prstGeom>
          <a:noFill/>
          <a:ln w="79375">
            <a:solidFill>
              <a:srgbClr val="6BFF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3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BED86-A633-3A9B-CFA0-434905A26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>
            <a:extLst>
              <a:ext uri="{FF2B5EF4-FFF2-40B4-BE49-F238E27FC236}">
                <a16:creationId xmlns:a16="http://schemas.microsoft.com/office/drawing/2014/main" id="{2F855723-CE49-60C6-122C-B11E0C839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619" y="1199456"/>
            <a:ext cx="4572009" cy="3657607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9877A19-F8DE-A4FB-241C-E9701F7DCFE9}"/>
              </a:ext>
            </a:extLst>
          </p:cNvPr>
          <p:cNvGrpSpPr/>
          <p:nvPr/>
        </p:nvGrpSpPr>
        <p:grpSpPr>
          <a:xfrm>
            <a:off x="308936" y="897936"/>
            <a:ext cx="6292683" cy="5860072"/>
            <a:chOff x="308936" y="897936"/>
            <a:chExt cx="6292683" cy="586007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598A23E0-681F-2525-3BBB-8CBFFA38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36" y="897936"/>
              <a:ext cx="6292683" cy="4772916"/>
            </a:xfrm>
            <a:prstGeom prst="rect">
              <a:avLst/>
            </a:prstGeom>
          </p:spPr>
        </p:pic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EC38655-0133-AEE6-5BD6-F6CC05D03C9D}"/>
                </a:ext>
              </a:extLst>
            </p:cNvPr>
            <p:cNvCxnSpPr>
              <a:cxnSpLocks/>
            </p:cNvCxnSpPr>
            <p:nvPr/>
          </p:nvCxnSpPr>
          <p:spPr>
            <a:xfrm>
              <a:off x="1950721" y="5518713"/>
              <a:ext cx="0" cy="12249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1B2DA857-5E9B-C549-C166-DEB342AF2E38}"/>
                </a:ext>
              </a:extLst>
            </p:cNvPr>
            <p:cNvCxnSpPr>
              <a:cxnSpLocks/>
            </p:cNvCxnSpPr>
            <p:nvPr/>
          </p:nvCxnSpPr>
          <p:spPr>
            <a:xfrm>
              <a:off x="2306321" y="5518712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00511E2B-BF1D-B87C-73D5-773215AA751A}"/>
                </a:ext>
              </a:extLst>
            </p:cNvPr>
            <p:cNvCxnSpPr>
              <a:cxnSpLocks/>
            </p:cNvCxnSpPr>
            <p:nvPr/>
          </p:nvCxnSpPr>
          <p:spPr>
            <a:xfrm>
              <a:off x="2649221" y="5533020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148340B3-4071-FB5D-7785-F8208E448218}"/>
                </a:ext>
              </a:extLst>
            </p:cNvPr>
            <p:cNvCxnSpPr>
              <a:cxnSpLocks/>
            </p:cNvCxnSpPr>
            <p:nvPr/>
          </p:nvCxnSpPr>
          <p:spPr>
            <a:xfrm>
              <a:off x="3771900" y="5533020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0BD2F471-F5BC-24D5-E1BE-F2ABE1FCB4B9}"/>
                </a:ext>
              </a:extLst>
            </p:cNvPr>
            <p:cNvCxnSpPr>
              <a:cxnSpLocks/>
            </p:cNvCxnSpPr>
            <p:nvPr/>
          </p:nvCxnSpPr>
          <p:spPr>
            <a:xfrm>
              <a:off x="4725384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959C8338-AF6B-2814-0182-55EA346281D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50986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B5EFA2FC-C50C-A5E7-754A-C2C7447D2172}"/>
                </a:ext>
              </a:extLst>
            </p:cNvPr>
            <p:cNvCxnSpPr>
              <a:cxnSpLocks/>
            </p:cNvCxnSpPr>
            <p:nvPr/>
          </p:nvCxnSpPr>
          <p:spPr>
            <a:xfrm>
              <a:off x="4909320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ABD27AAF-7B6C-9A00-964D-1A3E0FBAE934}"/>
                </a:ext>
              </a:extLst>
            </p:cNvPr>
            <p:cNvCxnSpPr>
              <a:cxnSpLocks/>
            </p:cNvCxnSpPr>
            <p:nvPr/>
          </p:nvCxnSpPr>
          <p:spPr>
            <a:xfrm>
              <a:off x="5275080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E034092F-41CC-3CAC-2DC0-4815928C0CC1}"/>
              </a:ext>
            </a:extLst>
          </p:cNvPr>
          <p:cNvSpPr txBox="1"/>
          <p:nvPr/>
        </p:nvSpPr>
        <p:spPr>
          <a:xfrm>
            <a:off x="233680" y="182880"/>
            <a:ext cx="890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Correlation between LWFA Electrons and Laser Parameters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4E3ABE26-4AF3-1FA6-3153-878E89D840A5}"/>
              </a:ext>
            </a:extLst>
          </p:cNvPr>
          <p:cNvSpPr/>
          <p:nvPr/>
        </p:nvSpPr>
        <p:spPr>
          <a:xfrm>
            <a:off x="3337560" y="4732172"/>
            <a:ext cx="177165" cy="150266"/>
          </a:xfrm>
          <a:prstGeom prst="rect">
            <a:avLst/>
          </a:prstGeom>
          <a:noFill/>
          <a:ln w="57150">
            <a:solidFill>
              <a:srgbClr val="6BFF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86E649A-D65A-C37B-CE46-C7E028C4F89F}"/>
              </a:ext>
            </a:extLst>
          </p:cNvPr>
          <p:cNvSpPr txBox="1"/>
          <p:nvPr/>
        </p:nvSpPr>
        <p:spPr>
          <a:xfrm>
            <a:off x="6908682" y="5157357"/>
            <a:ext cx="4731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Defocus Zernike coefficient at the laser output </a:t>
            </a:r>
          </a:p>
          <a:p>
            <a:r>
              <a:rPr lang="en-US" dirty="0"/>
              <a:t>vs. maximum electron energy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2E4AAF8-B852-4509-A5D2-F4E506B555C0}"/>
              </a:ext>
            </a:extLst>
          </p:cNvPr>
          <p:cNvCxnSpPr>
            <a:cxnSpLocks/>
          </p:cNvCxnSpPr>
          <p:nvPr/>
        </p:nvCxnSpPr>
        <p:spPr>
          <a:xfrm>
            <a:off x="3514725" y="4807305"/>
            <a:ext cx="3393958" cy="498127"/>
          </a:xfrm>
          <a:prstGeom prst="line">
            <a:avLst/>
          </a:prstGeom>
          <a:ln w="34925">
            <a:solidFill>
              <a:srgbClr val="6BF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7FB3C17-9B64-22E2-4AD0-7914D1AD7E39}"/>
                  </a:ext>
                </a:extLst>
              </p:cNvPr>
              <p:cNvSpPr txBox="1"/>
              <p:nvPr/>
            </p:nvSpPr>
            <p:spPr>
              <a:xfrm>
                <a:off x="7470576" y="1375018"/>
                <a:ext cx="1104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=0.56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67FB3C17-9B64-22E2-4AD0-7914D1AD7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576" y="1375018"/>
                <a:ext cx="1104405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75F12751-1D9E-3DF4-D326-49FBA04A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17</a:t>
            </a:fld>
            <a:endParaRPr lang="en-US"/>
          </a:p>
        </p:txBody>
      </p:sp>
      <p:sp>
        <p:nvSpPr>
          <p:cNvPr id="43" name="Textfeld 66">
            <a:extLst>
              <a:ext uri="{FF2B5EF4-FFF2-40B4-BE49-F238E27FC236}">
                <a16:creationId xmlns:a16="http://schemas.microsoft.com/office/drawing/2014/main" id="{84455985-5692-2CCC-ED46-B96B43069E49}"/>
              </a:ext>
            </a:extLst>
          </p:cNvPr>
          <p:cNvSpPr txBox="1"/>
          <p:nvPr/>
        </p:nvSpPr>
        <p:spPr>
          <a:xfrm rot="16200000">
            <a:off x="1590297" y="6106317"/>
            <a:ext cx="110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Laser energy</a:t>
            </a:r>
          </a:p>
        </p:txBody>
      </p:sp>
      <p:sp>
        <p:nvSpPr>
          <p:cNvPr id="44" name="Textfeld 77">
            <a:extLst>
              <a:ext uri="{FF2B5EF4-FFF2-40B4-BE49-F238E27FC236}">
                <a16:creationId xmlns:a16="http://schemas.microsoft.com/office/drawing/2014/main" id="{AF01B958-19DD-556E-100C-4FE86B5A83D6}"/>
              </a:ext>
            </a:extLst>
          </p:cNvPr>
          <p:cNvSpPr txBox="1"/>
          <p:nvPr/>
        </p:nvSpPr>
        <p:spPr>
          <a:xfrm rot="16200000">
            <a:off x="1449781" y="5540136"/>
            <a:ext cx="205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Frontend output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pointing</a:t>
            </a:r>
          </a:p>
        </p:txBody>
      </p:sp>
      <p:sp>
        <p:nvSpPr>
          <p:cNvPr id="45" name="Textfeld 78">
            <a:extLst>
              <a:ext uri="{FF2B5EF4-FFF2-40B4-BE49-F238E27FC236}">
                <a16:creationId xmlns:a16="http://schemas.microsoft.com/office/drawing/2014/main" id="{54C25B74-B5F6-B5AA-ABA7-784B21DF7E0A}"/>
              </a:ext>
            </a:extLst>
          </p:cNvPr>
          <p:cNvSpPr txBox="1"/>
          <p:nvPr/>
        </p:nvSpPr>
        <p:spPr>
          <a:xfrm rot="16200000">
            <a:off x="2258226" y="5597299"/>
            <a:ext cx="194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Laser output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wavefront</a:t>
            </a:r>
          </a:p>
        </p:txBody>
      </p:sp>
      <p:sp>
        <p:nvSpPr>
          <p:cNvPr id="46" name="Textfeld 79">
            <a:extLst>
              <a:ext uri="{FF2B5EF4-FFF2-40B4-BE49-F238E27FC236}">
                <a16:creationId xmlns:a16="http://schemas.microsoft.com/office/drawing/2014/main" id="{BFC6C251-48FA-FF31-DF43-0346D7C3DA44}"/>
              </a:ext>
            </a:extLst>
          </p:cNvPr>
          <p:cNvSpPr txBox="1"/>
          <p:nvPr/>
        </p:nvSpPr>
        <p:spPr>
          <a:xfrm rot="16200000">
            <a:off x="3736781" y="6125777"/>
            <a:ext cx="106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Probe beam</a:t>
            </a:r>
          </a:p>
        </p:txBody>
      </p:sp>
      <p:sp>
        <p:nvSpPr>
          <p:cNvPr id="47" name="Textfeld 83">
            <a:extLst>
              <a:ext uri="{FF2B5EF4-FFF2-40B4-BE49-F238E27FC236}">
                <a16:creationId xmlns:a16="http://schemas.microsoft.com/office/drawing/2014/main" id="{5552279A-B88C-81EA-DF4C-A33F1F648E2E}"/>
              </a:ext>
            </a:extLst>
          </p:cNvPr>
          <p:cNvSpPr txBox="1"/>
          <p:nvPr/>
        </p:nvSpPr>
        <p:spPr>
          <a:xfrm rot="16200000">
            <a:off x="4236366" y="6098654"/>
            <a:ext cx="1124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Gas pressure</a:t>
            </a:r>
          </a:p>
        </p:txBody>
      </p:sp>
      <p:sp>
        <p:nvSpPr>
          <p:cNvPr id="48" name="Textfeld 85">
            <a:extLst>
              <a:ext uri="{FF2B5EF4-FFF2-40B4-BE49-F238E27FC236}">
                <a16:creationId xmlns:a16="http://schemas.microsoft.com/office/drawing/2014/main" id="{9A56070C-1BC2-85EE-6AEE-92D6C6C6684C}"/>
              </a:ext>
            </a:extLst>
          </p:cNvPr>
          <p:cNvSpPr txBox="1"/>
          <p:nvPr/>
        </p:nvSpPr>
        <p:spPr>
          <a:xfrm rot="16200000">
            <a:off x="4398440" y="5943067"/>
            <a:ext cx="143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Electron pointing</a:t>
            </a:r>
          </a:p>
        </p:txBody>
      </p:sp>
      <p:sp>
        <p:nvSpPr>
          <p:cNvPr id="49" name="Textfeld 86">
            <a:extLst>
              <a:ext uri="{FF2B5EF4-FFF2-40B4-BE49-F238E27FC236}">
                <a16:creationId xmlns:a16="http://schemas.microsoft.com/office/drawing/2014/main" id="{A0B46D88-006C-19E5-AE37-362B38706F6A}"/>
              </a:ext>
            </a:extLst>
          </p:cNvPr>
          <p:cNvSpPr txBox="1"/>
          <p:nvPr/>
        </p:nvSpPr>
        <p:spPr>
          <a:xfrm rot="16200000">
            <a:off x="4989001" y="5882082"/>
            <a:ext cx="137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Electron energy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&amp; charge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1128B34C-AAD3-5EAA-C1C2-803514AE62A3}"/>
              </a:ext>
            </a:extLst>
          </p:cNvPr>
          <p:cNvSpPr txBox="1"/>
          <p:nvPr/>
        </p:nvSpPr>
        <p:spPr>
          <a:xfrm>
            <a:off x="10452434" y="1633257"/>
            <a:ext cx="1739566" cy="646331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Injection into the first bubble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B3A09B49-8409-A63A-CE1E-7401DB9EB19E}"/>
              </a:ext>
            </a:extLst>
          </p:cNvPr>
          <p:cNvSpPr txBox="1"/>
          <p:nvPr/>
        </p:nvSpPr>
        <p:spPr>
          <a:xfrm>
            <a:off x="10070113" y="3245160"/>
            <a:ext cx="2207030" cy="646331"/>
          </a:xfrm>
          <a:prstGeom prst="rect">
            <a:avLst/>
          </a:prstGeom>
          <a:solidFill>
            <a:schemeClr val="bg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No/little injection into the first bubble</a:t>
            </a:r>
          </a:p>
        </p:txBody>
      </p:sp>
    </p:spTree>
    <p:extLst>
      <p:ext uri="{BB962C8B-B14F-4D97-AF65-F5344CB8AC3E}">
        <p14:creationId xmlns:p14="http://schemas.microsoft.com/office/powerpoint/2010/main" val="540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E59D2-8129-2653-8B53-ED2AE52F3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432A8889-DC63-33CC-787C-19719D50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54" y="4586470"/>
            <a:ext cx="2743205" cy="228600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1870DBE-F099-A183-B8B4-D24BEF016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80" y="1568862"/>
            <a:ext cx="5486411" cy="27432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9E087E-A3E7-9EC3-53B8-97641768C947}"/>
              </a:ext>
            </a:extLst>
          </p:cNvPr>
          <p:cNvSpPr txBox="1"/>
          <p:nvPr/>
        </p:nvSpPr>
        <p:spPr>
          <a:xfrm>
            <a:off x="233680" y="182880"/>
            <a:ext cx="700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Classification of Injection based on Wavefront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8D29F655-F0E3-4EDB-0DC6-0827349C1359}"/>
                  </a:ext>
                </a:extLst>
              </p:cNvPr>
              <p:cNvSpPr txBox="1"/>
              <p:nvPr/>
            </p:nvSpPr>
            <p:spPr>
              <a:xfrm>
                <a:off x="233680" y="1206786"/>
                <a:ext cx="6806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Can predict based on the laser wavefront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&gt; 700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8D29F655-F0E3-4EDB-0DC6-0827349C1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80" y="1206786"/>
                <a:ext cx="6806094" cy="369332"/>
              </a:xfrm>
              <a:prstGeom prst="rect">
                <a:avLst/>
              </a:prstGeom>
              <a:blipFill>
                <a:blip r:embed="rId5"/>
                <a:stretch>
                  <a:fillRect l="-71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36358C19-B60D-83C8-B302-53828D759264}"/>
              </a:ext>
            </a:extLst>
          </p:cNvPr>
          <p:cNvCxnSpPr>
            <a:cxnSpLocks/>
          </p:cNvCxnSpPr>
          <p:nvPr/>
        </p:nvCxnSpPr>
        <p:spPr>
          <a:xfrm flipH="1">
            <a:off x="3560699" y="2687691"/>
            <a:ext cx="387" cy="12547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556E98B8-7AC9-628F-B90F-826846BEF509}"/>
              </a:ext>
            </a:extLst>
          </p:cNvPr>
          <p:cNvSpPr txBox="1"/>
          <p:nvPr/>
        </p:nvSpPr>
        <p:spPr>
          <a:xfrm>
            <a:off x="3560699" y="2636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270B18D-B271-9B50-C855-2F3A6AF42BC8}"/>
              </a:ext>
            </a:extLst>
          </p:cNvPr>
          <p:cNvSpPr txBox="1"/>
          <p:nvPr/>
        </p:nvSpPr>
        <p:spPr>
          <a:xfrm>
            <a:off x="2976885" y="2636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37%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881703D-C8EC-07C2-4A2C-D4A96A7AA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96" y="4586470"/>
            <a:ext cx="2743205" cy="228600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0F4F5ED-7781-395D-0B70-E3DF11C133F5}"/>
              </a:ext>
            </a:extLst>
          </p:cNvPr>
          <p:cNvSpPr txBox="1"/>
          <p:nvPr/>
        </p:nvSpPr>
        <p:spPr>
          <a:xfrm>
            <a:off x="233680" y="4219542"/>
            <a:ext cx="380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Average </a:t>
            </a:r>
            <a:r>
              <a:rPr lang="de-DE" dirty="0" err="1"/>
              <a:t>wavefront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:</a:t>
            </a:r>
            <a:endParaRPr lang="en-US" dirty="0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84F0C012-E2E2-6ECE-E305-102B832CAC16}"/>
              </a:ext>
            </a:extLst>
          </p:cNvPr>
          <p:cNvCxnSpPr>
            <a:cxnSpLocks/>
          </p:cNvCxnSpPr>
          <p:nvPr/>
        </p:nvCxnSpPr>
        <p:spPr>
          <a:xfrm>
            <a:off x="3560699" y="4848763"/>
            <a:ext cx="0" cy="185538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030D8E8-5A18-2F5F-2479-03B2E22EFECD}"/>
              </a:ext>
            </a:extLst>
          </p:cNvPr>
          <p:cNvCxnSpPr/>
          <p:nvPr/>
        </p:nvCxnSpPr>
        <p:spPr>
          <a:xfrm>
            <a:off x="6407907" y="5834511"/>
            <a:ext cx="1045028" cy="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E8B120B2-2975-6070-1E40-6D718CFFD36B}"/>
              </a:ext>
            </a:extLst>
          </p:cNvPr>
          <p:cNvSpPr txBox="1"/>
          <p:nvPr/>
        </p:nvSpPr>
        <p:spPr>
          <a:xfrm>
            <a:off x="6281982" y="5495576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7920C8D5-16DF-E625-70EB-C26B766288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46" y="4586469"/>
            <a:ext cx="2743205" cy="22860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99991A24-9C2D-4E5D-2574-62E5F6EE8760}"/>
              </a:ext>
            </a:extLst>
          </p:cNvPr>
          <p:cNvSpPr txBox="1"/>
          <p:nvPr/>
        </p:nvSpPr>
        <p:spPr>
          <a:xfrm>
            <a:off x="8722937" y="7177509"/>
            <a:ext cx="438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Zernike decomp </a:t>
            </a:r>
          </a:p>
          <a:p>
            <a:r>
              <a:rPr lang="en-US" dirty="0"/>
              <a:t>And quantify defocus and </a:t>
            </a:r>
            <a:r>
              <a:rPr lang="en-US" dirty="0" err="1"/>
              <a:t>astig</a:t>
            </a:r>
            <a:r>
              <a:rPr lang="en-US" dirty="0"/>
              <a:t> contributions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D700865-B42B-714A-C4D2-5A9D0025DF27}"/>
              </a:ext>
            </a:extLst>
          </p:cNvPr>
          <p:cNvSpPr txBox="1"/>
          <p:nvPr/>
        </p:nvSpPr>
        <p:spPr>
          <a:xfrm>
            <a:off x="4275382" y="7177509"/>
            <a:ext cx="401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Mention:</a:t>
            </a:r>
          </a:p>
          <a:p>
            <a:r>
              <a:rPr lang="en-US" dirty="0"/>
              <a:t>Fluctuations as subtle as a small fraction of the wavelength can have profound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896A0C92-1168-98C4-AE9E-BF186E51C09F}"/>
                  </a:ext>
                </a:extLst>
              </p:cNvPr>
              <p:cNvSpPr txBox="1"/>
              <p:nvPr/>
            </p:nvSpPr>
            <p:spPr>
              <a:xfrm>
                <a:off x="3363954" y="4585679"/>
                <a:ext cx="23236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 700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896A0C92-1168-98C4-AE9E-BF186E51C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954" y="4585679"/>
                <a:ext cx="23236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DC8D2C7-25BC-5436-8E81-0F92BBDB9D14}"/>
                  </a:ext>
                </a:extLst>
              </p:cNvPr>
              <p:cNvSpPr txBox="1"/>
              <p:nvPr/>
            </p:nvSpPr>
            <p:spPr>
              <a:xfrm>
                <a:off x="1335651" y="4590802"/>
                <a:ext cx="23236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 700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5DC8D2C7-25BC-5436-8E81-0F92BBDB9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651" y="4590802"/>
                <a:ext cx="232368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DDC206DE-81C4-989C-AB81-A2017E4F7121}"/>
              </a:ext>
            </a:extLst>
          </p:cNvPr>
          <p:cNvCxnSpPr>
            <a:cxnSpLocks/>
          </p:cNvCxnSpPr>
          <p:nvPr/>
        </p:nvCxnSpPr>
        <p:spPr>
          <a:xfrm flipV="1">
            <a:off x="8722937" y="4321140"/>
            <a:ext cx="0" cy="48516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B49F7C9B-A673-2209-DE5C-38294497A3C9}"/>
                  </a:ext>
                </a:extLst>
              </p:cNvPr>
              <p:cNvSpPr txBox="1"/>
              <p:nvPr/>
            </p:nvSpPr>
            <p:spPr>
              <a:xfrm>
                <a:off x="7362780" y="4759060"/>
                <a:ext cx="80143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B49F7C9B-A673-2209-DE5C-38294497A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780" y="4759060"/>
                <a:ext cx="801438" cy="391582"/>
              </a:xfrm>
              <a:prstGeom prst="rect">
                <a:avLst/>
              </a:prstGeom>
              <a:blipFill>
                <a:blip r:embed="rId10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8A924B0B-86DD-005A-C134-AAD5C6A14F3B}"/>
                  </a:ext>
                </a:extLst>
              </p:cNvPr>
              <p:cNvSpPr txBox="1"/>
              <p:nvPr/>
            </p:nvSpPr>
            <p:spPr>
              <a:xfrm>
                <a:off x="8848337" y="4405504"/>
                <a:ext cx="1920526" cy="3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𝑑𝐴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8A924B0B-86DD-005A-C134-AAD5C6A14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337" y="4405504"/>
                <a:ext cx="1920526" cy="316112"/>
              </a:xfrm>
              <a:prstGeom prst="rect">
                <a:avLst/>
              </a:prstGeom>
              <a:blipFill>
                <a:blip r:embed="rId11"/>
                <a:stretch>
                  <a:fillRect l="-2215" t="-11538" r="-2532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Grafik 44">
            <a:extLst>
              <a:ext uri="{FF2B5EF4-FFF2-40B4-BE49-F238E27FC236}">
                <a16:creationId xmlns:a16="http://schemas.microsoft.com/office/drawing/2014/main" id="{53B8F87E-5D5D-91AA-F822-E0D7954CF4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854" y="1582404"/>
            <a:ext cx="3657607" cy="2743205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F90A4174-822A-703A-3C1C-4AD50C7EDBD0}"/>
              </a:ext>
            </a:extLst>
          </p:cNvPr>
          <p:cNvSpPr txBox="1"/>
          <p:nvPr/>
        </p:nvSpPr>
        <p:spPr>
          <a:xfrm>
            <a:off x="233680" y="7182314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reference to classification based on full wavefront.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C4834315-0A8C-A4F9-D46D-E4F2C1FD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18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1B8D772-94F8-750E-C17A-24AC46734B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5948" y="1199239"/>
            <a:ext cx="3657607" cy="274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6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19" grpId="0"/>
      <p:bldP spid="28" grpId="0"/>
      <p:bldP spid="34" grpId="0"/>
      <p:bldP spid="35" grpId="0"/>
      <p:bldP spid="40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18C2E-637A-F1B5-2672-CA6692FB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7120090-8E15-62F0-65A8-C28FCD508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80" y="1568862"/>
            <a:ext cx="5486411" cy="274320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B8DED2F-C6E7-E7A2-8B8F-68DA0C811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54" y="4586470"/>
            <a:ext cx="2743205" cy="22860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8BB032E-5A44-4715-7CEF-5BC3DFF473EC}"/>
              </a:ext>
            </a:extLst>
          </p:cNvPr>
          <p:cNvSpPr txBox="1"/>
          <p:nvPr/>
        </p:nvSpPr>
        <p:spPr>
          <a:xfrm>
            <a:off x="233680" y="182880"/>
            <a:ext cx="7008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Classification of Injection based on Wavefront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4D58A17-16E0-3A8E-91B0-2EA32D1790D3}"/>
                  </a:ext>
                </a:extLst>
              </p:cNvPr>
              <p:cNvSpPr txBox="1"/>
              <p:nvPr/>
            </p:nvSpPr>
            <p:spPr>
              <a:xfrm>
                <a:off x="233680" y="1206786"/>
                <a:ext cx="68060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Can predict based on the laser wavefront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&gt; 700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44D58A17-16E0-3A8E-91B0-2EA32D179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80" y="1206786"/>
                <a:ext cx="6806094" cy="369332"/>
              </a:xfrm>
              <a:prstGeom prst="rect">
                <a:avLst/>
              </a:prstGeom>
              <a:blipFill>
                <a:blip r:embed="rId5"/>
                <a:stretch>
                  <a:fillRect l="-716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57931072-844C-19C5-66E3-FA5B258DD7EA}"/>
              </a:ext>
            </a:extLst>
          </p:cNvPr>
          <p:cNvCxnSpPr>
            <a:cxnSpLocks/>
          </p:cNvCxnSpPr>
          <p:nvPr/>
        </p:nvCxnSpPr>
        <p:spPr>
          <a:xfrm flipH="1">
            <a:off x="3560699" y="2687691"/>
            <a:ext cx="387" cy="12547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8767ADC7-AB6E-312B-E6FC-269AF1B53179}"/>
              </a:ext>
            </a:extLst>
          </p:cNvPr>
          <p:cNvSpPr txBox="1"/>
          <p:nvPr/>
        </p:nvSpPr>
        <p:spPr>
          <a:xfrm>
            <a:off x="3560699" y="2636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C9BB2C6-25B6-A2A6-1811-FF904EE9343E}"/>
              </a:ext>
            </a:extLst>
          </p:cNvPr>
          <p:cNvSpPr txBox="1"/>
          <p:nvPr/>
        </p:nvSpPr>
        <p:spPr>
          <a:xfrm>
            <a:off x="2976885" y="2636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37%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EBB4EFA-BC6D-1761-5ECC-30743B699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96" y="4586470"/>
            <a:ext cx="2743205" cy="2286005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AF184695-DB8A-2975-7337-FB7173986AFC}"/>
              </a:ext>
            </a:extLst>
          </p:cNvPr>
          <p:cNvSpPr txBox="1"/>
          <p:nvPr/>
        </p:nvSpPr>
        <p:spPr>
          <a:xfrm>
            <a:off x="233680" y="4219542"/>
            <a:ext cx="3806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Average </a:t>
            </a:r>
            <a:r>
              <a:rPr lang="de-DE" dirty="0" err="1"/>
              <a:t>wavefront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laser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:</a:t>
            </a:r>
            <a:endParaRPr lang="en-US" dirty="0"/>
          </a:p>
        </p:txBody>
      </p: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13EB8B86-55DC-56AE-1DDE-CAD64647BB2D}"/>
              </a:ext>
            </a:extLst>
          </p:cNvPr>
          <p:cNvCxnSpPr>
            <a:cxnSpLocks/>
          </p:cNvCxnSpPr>
          <p:nvPr/>
        </p:nvCxnSpPr>
        <p:spPr>
          <a:xfrm>
            <a:off x="3560699" y="4848763"/>
            <a:ext cx="0" cy="185538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DD7FE33-FB49-6B96-4E74-B331612C7545}"/>
              </a:ext>
            </a:extLst>
          </p:cNvPr>
          <p:cNvCxnSpPr/>
          <p:nvPr/>
        </p:nvCxnSpPr>
        <p:spPr>
          <a:xfrm>
            <a:off x="6407907" y="5834511"/>
            <a:ext cx="1045028" cy="0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F2040E9B-8A56-371D-D68B-4A2E29D6061B}"/>
              </a:ext>
            </a:extLst>
          </p:cNvPr>
          <p:cNvSpPr txBox="1"/>
          <p:nvPr/>
        </p:nvSpPr>
        <p:spPr>
          <a:xfrm>
            <a:off x="6281982" y="5495576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53E0566B-A513-3C9D-FFDE-41DEE91F7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46" y="4586469"/>
            <a:ext cx="2743205" cy="228600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F321B91-948A-80F0-0D56-717C01ABE906}"/>
              </a:ext>
            </a:extLst>
          </p:cNvPr>
          <p:cNvSpPr txBox="1"/>
          <p:nvPr/>
        </p:nvSpPr>
        <p:spPr>
          <a:xfrm>
            <a:off x="8722937" y="7177509"/>
            <a:ext cx="438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Zernike decomp </a:t>
            </a:r>
          </a:p>
          <a:p>
            <a:r>
              <a:rPr lang="en-US" dirty="0"/>
              <a:t>And quantify defocus and </a:t>
            </a:r>
            <a:r>
              <a:rPr lang="en-US" dirty="0" err="1"/>
              <a:t>astig</a:t>
            </a:r>
            <a:r>
              <a:rPr lang="en-US" dirty="0"/>
              <a:t> contributions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CA65F14-31B7-2E15-9A12-7D0713CC649F}"/>
              </a:ext>
            </a:extLst>
          </p:cNvPr>
          <p:cNvSpPr txBox="1"/>
          <p:nvPr/>
        </p:nvSpPr>
        <p:spPr>
          <a:xfrm>
            <a:off x="4275382" y="7177509"/>
            <a:ext cx="401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Mention:</a:t>
            </a:r>
          </a:p>
          <a:p>
            <a:r>
              <a:rPr lang="en-US" dirty="0"/>
              <a:t>Fluctuations as subtle as a small fraction of the wavelength can have profound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CA91AD8C-95F6-2676-2334-9AFE580035EB}"/>
                  </a:ext>
                </a:extLst>
              </p:cNvPr>
              <p:cNvSpPr txBox="1"/>
              <p:nvPr/>
            </p:nvSpPr>
            <p:spPr>
              <a:xfrm>
                <a:off x="3363954" y="4585679"/>
                <a:ext cx="23236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&gt; 700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CA91AD8C-95F6-2676-2334-9AFE580035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3954" y="4585679"/>
                <a:ext cx="232368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0B0CBBDC-0747-09AB-9411-09D25CFD3ACD}"/>
                  </a:ext>
                </a:extLst>
              </p:cNvPr>
              <p:cNvSpPr txBox="1"/>
              <p:nvPr/>
            </p:nvSpPr>
            <p:spPr>
              <a:xfrm>
                <a:off x="1335651" y="4590802"/>
                <a:ext cx="232368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&lt; 700 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0B0CBBDC-0747-09AB-9411-09D25CFD3A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5651" y="4590802"/>
                <a:ext cx="232368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40C93583-9906-3E65-CA46-30B32A82C01B}"/>
              </a:ext>
            </a:extLst>
          </p:cNvPr>
          <p:cNvCxnSpPr>
            <a:cxnSpLocks/>
          </p:cNvCxnSpPr>
          <p:nvPr/>
        </p:nvCxnSpPr>
        <p:spPr>
          <a:xfrm flipV="1">
            <a:off x="8722937" y="4321140"/>
            <a:ext cx="0" cy="485162"/>
          </a:xfrm>
          <a:prstGeom prst="straightConnector1">
            <a:avLst/>
          </a:prstGeom>
          <a:ln w="254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828A4C85-570B-96C4-37A3-D2CDA5E52C05}"/>
                  </a:ext>
                </a:extLst>
              </p:cNvPr>
              <p:cNvSpPr txBox="1"/>
              <p:nvPr/>
            </p:nvSpPr>
            <p:spPr>
              <a:xfrm>
                <a:off x="7362780" y="4759060"/>
                <a:ext cx="801438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828A4C85-570B-96C4-37A3-D2CDA5E52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2780" y="4759060"/>
                <a:ext cx="801438" cy="391582"/>
              </a:xfrm>
              <a:prstGeom prst="rect">
                <a:avLst/>
              </a:prstGeom>
              <a:blipFill>
                <a:blip r:embed="rId10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3128CC10-A0B3-2906-8A0E-87A6516A923A}"/>
                  </a:ext>
                </a:extLst>
              </p:cNvPr>
              <p:cNvSpPr txBox="1"/>
              <p:nvPr/>
            </p:nvSpPr>
            <p:spPr>
              <a:xfrm>
                <a:off x="8848337" y="4405504"/>
                <a:ext cx="1920526" cy="3161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𝑑𝑖𝑓𝑓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𝑑𝐴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3128CC10-A0B3-2906-8A0E-87A6516A9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337" y="4405504"/>
                <a:ext cx="1920526" cy="316112"/>
              </a:xfrm>
              <a:prstGeom prst="rect">
                <a:avLst/>
              </a:prstGeom>
              <a:blipFill>
                <a:blip r:embed="rId11"/>
                <a:stretch>
                  <a:fillRect l="-2215" t="-11538" r="-2532" b="-28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Grafik 44">
            <a:extLst>
              <a:ext uri="{FF2B5EF4-FFF2-40B4-BE49-F238E27FC236}">
                <a16:creationId xmlns:a16="http://schemas.microsoft.com/office/drawing/2014/main" id="{EF1601CD-4B1B-686B-2630-35CAA4846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854" y="1582404"/>
            <a:ext cx="3657607" cy="2743205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E201332F-59EE-2C5E-52F5-7975415BF4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461" y="1576118"/>
            <a:ext cx="2743205" cy="2743205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2D6F85A5-6F78-E4AC-0636-4D785C0F7559}"/>
              </a:ext>
            </a:extLst>
          </p:cNvPr>
          <p:cNvSpPr txBox="1"/>
          <p:nvPr/>
        </p:nvSpPr>
        <p:spPr>
          <a:xfrm>
            <a:off x="233680" y="7182314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reference to classification based on full wavefront.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8FD36883-0D5C-4E21-6906-CB2525788FAF}"/>
              </a:ext>
            </a:extLst>
          </p:cNvPr>
          <p:cNvSpPr txBox="1"/>
          <p:nvPr/>
        </p:nvSpPr>
        <p:spPr>
          <a:xfrm>
            <a:off x="10617722" y="2436391"/>
            <a:ext cx="12150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AUC = 0.87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2E35406E-17CE-2D21-A2F3-386869FC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19</a:t>
            </a:fld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72F445-4D53-FAA1-5014-7D4C1749C7F8}"/>
              </a:ext>
            </a:extLst>
          </p:cNvPr>
          <p:cNvSpPr txBox="1"/>
          <p:nvPr/>
        </p:nvSpPr>
        <p:spPr>
          <a:xfrm>
            <a:off x="12344400" y="2344058"/>
            <a:ext cx="31646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Mention:</a:t>
            </a:r>
          </a:p>
          <a:p>
            <a:r>
              <a:rPr lang="en-US" dirty="0"/>
              <a:t>Diagonal -&gt; completely random</a:t>
            </a:r>
          </a:p>
          <a:p>
            <a:r>
              <a:rPr lang="en-US" dirty="0"/>
              <a:t>‘Square’ -&gt; perfect classification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356EF80-8858-088B-A2E5-75011B37C44D}"/>
              </a:ext>
            </a:extLst>
          </p:cNvPr>
          <p:cNvCxnSpPr/>
          <p:nvPr/>
        </p:nvCxnSpPr>
        <p:spPr>
          <a:xfrm>
            <a:off x="7794173" y="1568862"/>
            <a:ext cx="0" cy="2373582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3DD22-2564-A268-C4E0-3A5DF7C22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1D6121C-4BF1-3DE4-56DA-9D92E9671008}"/>
              </a:ext>
            </a:extLst>
          </p:cNvPr>
          <p:cNvSpPr txBox="1"/>
          <p:nvPr/>
        </p:nvSpPr>
        <p:spPr>
          <a:xfrm>
            <a:off x="233680" y="182880"/>
            <a:ext cx="8022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ATLAS-3000 </a:t>
            </a:r>
            <a:r>
              <a:rPr lang="en-US" sz="2000" b="1" dirty="0"/>
              <a:t>(Garching/LMU/Centre for Advanced Laser Applications)</a:t>
            </a:r>
            <a:endParaRPr lang="en-US" sz="2800" b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E731C9B-16B7-FD15-5AF0-8212609B3A48}"/>
              </a:ext>
            </a:extLst>
          </p:cNvPr>
          <p:cNvSpPr txBox="1"/>
          <p:nvPr/>
        </p:nvSpPr>
        <p:spPr>
          <a:xfrm>
            <a:off x="9231464" y="1469002"/>
            <a:ext cx="1217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~100 m</a:t>
            </a:r>
          </a:p>
        </p:txBody>
      </p:sp>
      <p:pic>
        <p:nvPicPr>
          <p:cNvPr id="36" name="Grafik 35" descr="Ein Bild, das drinnen, sitzend, rot, LKW enthält.&#10;&#10;Automatisch generierte Beschreibung">
            <a:extLst>
              <a:ext uri="{FF2B5EF4-FFF2-40B4-BE49-F238E27FC236}">
                <a16:creationId xmlns:a16="http://schemas.microsoft.com/office/drawing/2014/main" id="{F61EF431-1C3B-BA14-B602-AF68F1FAA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7468" y="1469002"/>
            <a:ext cx="6672632" cy="500447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6AF5876-0B64-CC93-4899-BC7E511D5554}"/>
              </a:ext>
            </a:extLst>
          </p:cNvPr>
          <p:cNvSpPr txBox="1"/>
          <p:nvPr/>
        </p:nvSpPr>
        <p:spPr>
          <a:xfrm>
            <a:off x="233680" y="1833371"/>
            <a:ext cx="4147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Wavelength: 800 nm (</a:t>
            </a:r>
            <a:r>
              <a:rPr lang="en-US" sz="2400" dirty="0" err="1"/>
              <a:t>Ti:Sa</a:t>
            </a:r>
            <a:r>
              <a:rPr lang="en-US" sz="2400" dirty="0"/>
              <a:t>)</a:t>
            </a:r>
          </a:p>
          <a:p>
            <a:r>
              <a:rPr lang="en-US" sz="2400" dirty="0"/>
              <a:t>Pulse duration: 27 fs</a:t>
            </a:r>
          </a:p>
          <a:p>
            <a:r>
              <a:rPr lang="en-US" sz="2400" dirty="0"/>
              <a:t>Pulse energy: ~70 J (</a:t>
            </a:r>
            <a:r>
              <a:rPr lang="en-US" sz="2400" dirty="0" err="1"/>
              <a:t>curr</a:t>
            </a:r>
            <a:r>
              <a:rPr lang="en-US" sz="2400" dirty="0"/>
              <a:t>.: ~20 J)</a:t>
            </a:r>
          </a:p>
          <a:p>
            <a:r>
              <a:rPr lang="en-US" sz="2400" dirty="0"/>
              <a:t>Repetition rate: 1 Hz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365F4F5-5DF4-4BFE-9F2A-DA1B09228ECD}"/>
              </a:ext>
            </a:extLst>
          </p:cNvPr>
          <p:cNvSpPr txBox="1"/>
          <p:nvPr/>
        </p:nvSpPr>
        <p:spPr>
          <a:xfrm>
            <a:off x="233680" y="3971238"/>
            <a:ext cx="33225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Applications: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Electron acceleration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X-ray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Ion acceleration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Fundamental research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4F81F0-D0C6-4F23-482F-645A0322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2</a:t>
            </a:fld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809586B-EECE-75C8-9ADE-746A2EC40556}"/>
              </a:ext>
            </a:extLst>
          </p:cNvPr>
          <p:cNvSpPr txBox="1"/>
          <p:nvPr/>
        </p:nvSpPr>
        <p:spPr>
          <a:xfrm>
            <a:off x="233680" y="7023100"/>
            <a:ext cx="4153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Remember:</a:t>
            </a:r>
          </a:p>
          <a:p>
            <a:r>
              <a:rPr lang="en-US" dirty="0"/>
              <a:t>- Don’t use “</a:t>
            </a:r>
            <a:r>
              <a:rPr lang="en-US" dirty="0" err="1"/>
              <a:t>Gaias</a:t>
            </a:r>
            <a:r>
              <a:rPr lang="en-US" dirty="0"/>
              <a:t>”, instead “Pump Lasers”</a:t>
            </a:r>
          </a:p>
        </p:txBody>
      </p:sp>
    </p:spTree>
    <p:extLst>
      <p:ext uri="{BB962C8B-B14F-4D97-AF65-F5344CB8AC3E}">
        <p14:creationId xmlns:p14="http://schemas.microsoft.com/office/powerpoint/2010/main" val="122235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0C731-356D-D0C3-5974-AA412256F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2236E4D7-47BD-D3D1-C616-6F07E656A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461" y="1576118"/>
            <a:ext cx="2743205" cy="2743205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E53119CB-0E7E-6E3D-AB89-93AC52493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461" y="1576118"/>
            <a:ext cx="2743205" cy="274320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97A55962-BD65-158F-0238-BF664C4C9F6B}"/>
              </a:ext>
            </a:extLst>
          </p:cNvPr>
          <p:cNvSpPr txBox="1"/>
          <p:nvPr/>
        </p:nvSpPr>
        <p:spPr>
          <a:xfrm>
            <a:off x="10617722" y="2429135"/>
            <a:ext cx="12150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AUC = 0.87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CAAA2AF-5CE6-054E-560A-BAD2112E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80" y="1568862"/>
            <a:ext cx="5486411" cy="274320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9ECD427-6E39-D265-13CA-150C813A68EA}"/>
              </a:ext>
            </a:extLst>
          </p:cNvPr>
          <p:cNvSpPr txBox="1"/>
          <p:nvPr/>
        </p:nvSpPr>
        <p:spPr>
          <a:xfrm>
            <a:off x="233680" y="182880"/>
            <a:ext cx="6624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Classification of Injection based on Defocus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7E8A864-F931-A8C2-2E29-6AC9D4E47364}"/>
                  </a:ext>
                </a:extLst>
              </p:cNvPr>
              <p:cNvSpPr txBox="1"/>
              <p:nvPr/>
            </p:nvSpPr>
            <p:spPr>
              <a:xfrm>
                <a:off x="233680" y="1206786"/>
                <a:ext cx="70745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Can predict based on the defocus parameter whether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&gt; 700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𝑀𝑒𝑉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27E8A864-F931-A8C2-2E29-6AC9D4E47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80" y="1206786"/>
                <a:ext cx="7074565" cy="369332"/>
              </a:xfrm>
              <a:prstGeom prst="rect">
                <a:avLst/>
              </a:prstGeom>
              <a:blipFill>
                <a:blip r:embed="rId6"/>
                <a:stretch>
                  <a:fillRect l="-689" t="-9836" r="-51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8EB84B3A-5B5F-6977-5DDD-455233B49568}"/>
              </a:ext>
            </a:extLst>
          </p:cNvPr>
          <p:cNvCxnSpPr>
            <a:cxnSpLocks/>
          </p:cNvCxnSpPr>
          <p:nvPr/>
        </p:nvCxnSpPr>
        <p:spPr>
          <a:xfrm flipH="1">
            <a:off x="3560699" y="2687691"/>
            <a:ext cx="387" cy="1254753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D17CBD4C-E8F0-04D9-12C2-1EA1C8C247B2}"/>
              </a:ext>
            </a:extLst>
          </p:cNvPr>
          <p:cNvSpPr txBox="1"/>
          <p:nvPr/>
        </p:nvSpPr>
        <p:spPr>
          <a:xfrm>
            <a:off x="3560699" y="2636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63%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9779D3-3C60-6859-8084-33F230298D0A}"/>
              </a:ext>
            </a:extLst>
          </p:cNvPr>
          <p:cNvSpPr txBox="1"/>
          <p:nvPr/>
        </p:nvSpPr>
        <p:spPr>
          <a:xfrm>
            <a:off x="2976885" y="263689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37%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8E289BA9-5BC7-904A-EF0A-07BC56DE5F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854" y="1582404"/>
            <a:ext cx="3657607" cy="2743205"/>
          </a:xfrm>
          <a:prstGeom prst="rect">
            <a:avLst/>
          </a:prstGeom>
        </p:spPr>
      </p:pic>
      <p:sp>
        <p:nvSpPr>
          <p:cNvPr id="51" name="Textfeld 50">
            <a:extLst>
              <a:ext uri="{FF2B5EF4-FFF2-40B4-BE49-F238E27FC236}">
                <a16:creationId xmlns:a16="http://schemas.microsoft.com/office/drawing/2014/main" id="{5E160D7C-4C1A-5B75-3A05-9B3C49CC742B}"/>
              </a:ext>
            </a:extLst>
          </p:cNvPr>
          <p:cNvSpPr txBox="1"/>
          <p:nvPr/>
        </p:nvSpPr>
        <p:spPr>
          <a:xfrm>
            <a:off x="10617722" y="2436391"/>
            <a:ext cx="12150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D30000"/>
                </a:solidFill>
              </a:rPr>
              <a:t>AUC = 0.81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1C63CAF9-B13D-F47B-DF34-4E654493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20</a:t>
            </a:fld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D9DEE9D-79D4-B43F-9AF5-71FAB2ACCF04}"/>
              </a:ext>
            </a:extLst>
          </p:cNvPr>
          <p:cNvSpPr txBox="1"/>
          <p:nvPr/>
        </p:nvSpPr>
        <p:spPr>
          <a:xfrm>
            <a:off x="816926" y="4817594"/>
            <a:ext cx="45263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improve classification?</a:t>
            </a:r>
          </a:p>
          <a:p>
            <a:pPr marL="285750" indent="-285750">
              <a:buFontTx/>
              <a:buChar char="-"/>
            </a:pPr>
            <a:r>
              <a:rPr lang="en-US" dirty="0"/>
              <a:t>More information on target parameters (?)</a:t>
            </a:r>
          </a:p>
          <a:p>
            <a:pPr marL="285750" indent="-285750">
              <a:buFontTx/>
              <a:buChar char="-"/>
            </a:pPr>
            <a:r>
              <a:rPr lang="en-US" dirty="0"/>
              <a:t>Pulse front tilt/curvature (?)</a:t>
            </a:r>
          </a:p>
          <a:p>
            <a:pPr marL="285750" indent="-285750">
              <a:buFontTx/>
              <a:buChar char="-"/>
            </a:pPr>
            <a:r>
              <a:rPr lang="en-US" dirty="0"/>
              <a:t>… (?)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8EEFAF-7AF0-A790-D471-BB8AC3C492B2}"/>
              </a:ext>
            </a:extLst>
          </p:cNvPr>
          <p:cNvSpPr/>
          <p:nvPr/>
        </p:nvSpPr>
        <p:spPr>
          <a:xfrm>
            <a:off x="10590290" y="2095809"/>
            <a:ext cx="199253" cy="199253"/>
          </a:xfrm>
          <a:prstGeom prst="ellipse">
            <a:avLst/>
          </a:prstGeom>
          <a:solidFill>
            <a:srgbClr val="C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39CB4D1-3202-6E4F-FFA6-C5108FE2DD10}"/>
              </a:ext>
            </a:extLst>
          </p:cNvPr>
          <p:cNvCxnSpPr/>
          <p:nvPr/>
        </p:nvCxnSpPr>
        <p:spPr>
          <a:xfrm>
            <a:off x="7928884" y="1618932"/>
            <a:ext cx="0" cy="2373582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21A0A100-EB78-E509-7904-01C910391D50}"/>
              </a:ext>
            </a:extLst>
          </p:cNvPr>
          <p:cNvSpPr txBox="1"/>
          <p:nvPr/>
        </p:nvSpPr>
        <p:spPr>
          <a:xfrm>
            <a:off x="6317605" y="4817594"/>
            <a:ext cx="3951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move on from here?</a:t>
            </a:r>
          </a:p>
          <a:p>
            <a:pPr marL="342900" indent="-342900">
              <a:buAutoNum type="arabicPeriod"/>
            </a:pPr>
            <a:r>
              <a:rPr lang="en-US" dirty="0"/>
              <a:t>Understand physics/run simulations.</a:t>
            </a:r>
          </a:p>
          <a:p>
            <a:pPr marL="342900" indent="-342900">
              <a:buAutoNum type="arabicPeriod"/>
            </a:pPr>
            <a:r>
              <a:rPr lang="en-US" dirty="0"/>
              <a:t>Reduce defocus fluctuations.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EFC79279-99FC-9177-A6DB-987C0225468C}"/>
              </a:ext>
            </a:extLst>
          </p:cNvPr>
          <p:cNvCxnSpPr>
            <a:cxnSpLocks/>
          </p:cNvCxnSpPr>
          <p:nvPr/>
        </p:nvCxnSpPr>
        <p:spPr>
          <a:xfrm>
            <a:off x="6809271" y="5690648"/>
            <a:ext cx="25381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25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8" grpId="0"/>
      <p:bldP spid="10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866161B-4043-11BC-C094-EEBB8C806CBC}"/>
              </a:ext>
            </a:extLst>
          </p:cNvPr>
          <p:cNvSpPr txBox="1"/>
          <p:nvPr/>
        </p:nvSpPr>
        <p:spPr>
          <a:xfrm>
            <a:off x="233680" y="182880"/>
            <a:ext cx="4584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Fluctuations in Focus Position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442ED16-E619-3FCB-045B-E895BE7C04E6}"/>
              </a:ext>
            </a:extLst>
          </p:cNvPr>
          <p:cNvSpPr txBox="1"/>
          <p:nvPr/>
        </p:nvSpPr>
        <p:spPr>
          <a:xfrm>
            <a:off x="680742" y="8712402"/>
            <a:ext cx="189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to DESY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36CD3D-8528-69F0-00C5-86E1214CEC7C}"/>
              </a:ext>
            </a:extLst>
          </p:cNvPr>
          <p:cNvSpPr txBox="1"/>
          <p:nvPr/>
        </p:nvSpPr>
        <p:spPr>
          <a:xfrm>
            <a:off x="233680" y="1206786"/>
            <a:ext cx="439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Defocus fluctuations during the experiment: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B1A1F4A-CEF6-D03B-CC3F-BA191A349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79" y="1676681"/>
            <a:ext cx="8229616" cy="27432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00F2ABA-5D1B-1FC9-BCC5-EB9A0CBB4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000" y="1689383"/>
            <a:ext cx="2743205" cy="2743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04E93BC-FAD2-0634-244E-CDB3809B4A1B}"/>
                  </a:ext>
                </a:extLst>
              </p:cNvPr>
              <p:cNvSpPr txBox="1"/>
              <p:nvPr/>
            </p:nvSpPr>
            <p:spPr>
              <a:xfrm>
                <a:off x="8829997" y="1778283"/>
                <a:ext cx="1757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RMS =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1.2%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F04E93BC-FAD2-0634-244E-CDB3809B4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997" y="1778283"/>
                <a:ext cx="1757982" cy="369332"/>
              </a:xfrm>
              <a:prstGeom prst="rect">
                <a:avLst/>
              </a:prstGeom>
              <a:blipFill>
                <a:blip r:embed="rId4"/>
                <a:stretch>
                  <a:fillRect l="-276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>
            <a:extLst>
              <a:ext uri="{FF2B5EF4-FFF2-40B4-BE49-F238E27FC236}">
                <a16:creationId xmlns:a16="http://schemas.microsoft.com/office/drawing/2014/main" id="{8C3DE2BB-9434-9A16-0C45-5941E08452B0}"/>
              </a:ext>
            </a:extLst>
          </p:cNvPr>
          <p:cNvSpPr txBox="1"/>
          <p:nvPr/>
        </p:nvSpPr>
        <p:spPr>
          <a:xfrm>
            <a:off x="762094" y="6858000"/>
            <a:ext cx="405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Wavefront video?</a:t>
            </a:r>
          </a:p>
          <a:p>
            <a:r>
              <a:rPr lang="en-US" dirty="0"/>
              <a:t>To demonstrate that not statistical noise?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C713848-2416-556F-3686-CC45377A8A34}"/>
                  </a:ext>
                </a:extLst>
              </p:cNvPr>
              <p:cNvSpPr txBox="1"/>
              <p:nvPr/>
            </p:nvSpPr>
            <p:spPr>
              <a:xfrm>
                <a:off x="415716" y="4930894"/>
                <a:ext cx="2640531" cy="4692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−16⋅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num>
                                <m:den>
                                  <m:r>
                                    <a:rPr lang="de-DE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EC713848-2416-556F-3686-CC45377A8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6" y="4930894"/>
                <a:ext cx="2640531" cy="4692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73EFEA1-8C74-7C84-AD3E-4EBB473D7538}"/>
                  </a:ext>
                </a:extLst>
              </p:cNvPr>
              <p:cNvSpPr txBox="1"/>
              <p:nvPr/>
            </p:nvSpPr>
            <p:spPr>
              <a:xfrm>
                <a:off x="233679" y="4547377"/>
                <a:ext cx="14592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Focal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noProof="0" dirty="0"/>
                  <a:t>: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73EFEA1-8C74-7C84-AD3E-4EBB473D7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9" y="4547377"/>
                <a:ext cx="1459246" cy="369332"/>
              </a:xfrm>
              <a:prstGeom prst="rect">
                <a:avLst/>
              </a:prstGeom>
              <a:blipFill>
                <a:blip r:embed="rId6"/>
                <a:stretch>
                  <a:fillRect l="-3333" t="-9836" r="-25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EEAD81D-8F38-4CDE-F42F-266DD577166D}"/>
                  </a:ext>
                </a:extLst>
              </p:cNvPr>
              <p:cNvSpPr txBox="1"/>
              <p:nvPr/>
            </p:nvSpPr>
            <p:spPr>
              <a:xfrm>
                <a:off x="415716" y="5877761"/>
                <a:ext cx="2116862" cy="276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𝑅𝑀𝑆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]=±0.8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BEEAD81D-8F38-4CDE-F42F-266DD577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6" y="5877761"/>
                <a:ext cx="2116862" cy="276999"/>
              </a:xfrm>
              <a:prstGeom prst="rect">
                <a:avLst/>
              </a:prstGeom>
              <a:blipFill>
                <a:blip r:embed="rId7"/>
                <a:stretch>
                  <a:fillRect l="-2017" t="-2174" r="-1441" b="-3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3C6F5AB1-5966-37EA-7E4E-C028EA65D256}"/>
              </a:ext>
            </a:extLst>
          </p:cNvPr>
          <p:cNvCxnSpPr>
            <a:cxnSpLocks/>
          </p:cNvCxnSpPr>
          <p:nvPr/>
        </p:nvCxnSpPr>
        <p:spPr>
          <a:xfrm>
            <a:off x="8829997" y="2451100"/>
            <a:ext cx="20539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23393E50-83C5-3957-F228-35118ABDE3E1}"/>
              </a:ext>
            </a:extLst>
          </p:cNvPr>
          <p:cNvCxnSpPr>
            <a:cxnSpLocks/>
          </p:cNvCxnSpPr>
          <p:nvPr/>
        </p:nvCxnSpPr>
        <p:spPr>
          <a:xfrm>
            <a:off x="8829997" y="2966191"/>
            <a:ext cx="20539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B8E8B4F4-A1F9-E603-54BB-D014AF922545}"/>
              </a:ext>
            </a:extLst>
          </p:cNvPr>
          <p:cNvCxnSpPr/>
          <p:nvPr/>
        </p:nvCxnSpPr>
        <p:spPr>
          <a:xfrm>
            <a:off x="11049000" y="2451100"/>
            <a:ext cx="0" cy="5209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B231ACA-D1B5-898A-36B7-50D047F68637}"/>
                  </a:ext>
                </a:extLst>
              </p:cNvPr>
              <p:cNvSpPr txBox="1"/>
              <p:nvPr/>
            </p:nvSpPr>
            <p:spPr>
              <a:xfrm>
                <a:off x="10934705" y="2526926"/>
                <a:ext cx="1244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~1.6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B231ACA-D1B5-898A-36B7-50D047F68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705" y="2526926"/>
                <a:ext cx="12446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A7441244-0B3F-048B-3624-559321872BEE}"/>
                  </a:ext>
                </a:extLst>
              </p:cNvPr>
              <p:cNvSpPr txBox="1"/>
              <p:nvPr/>
            </p:nvSpPr>
            <p:spPr>
              <a:xfrm>
                <a:off x="439439" y="7601638"/>
                <a:ext cx="17699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=3.2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A7441244-0B3F-048B-3624-559321872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439" y="7601638"/>
                <a:ext cx="176994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B467833-8216-BB1E-5978-1FFA6BF08F38}"/>
                  </a:ext>
                </a:extLst>
              </p:cNvPr>
              <p:cNvSpPr txBox="1"/>
              <p:nvPr/>
            </p:nvSpPr>
            <p:spPr>
              <a:xfrm>
                <a:off x="408952" y="5427717"/>
                <a:ext cx="1769948" cy="374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de-DE">
                            <a:latin typeface="Cambria Math" panose="02040503050406030204" pitchFamily="18" charset="0"/>
                          </a:rPr>
                          <m:t>#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=56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B467833-8216-BB1E-5978-1FFA6BF08F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2" y="5427717"/>
                <a:ext cx="1769948" cy="374141"/>
              </a:xfrm>
              <a:prstGeom prst="rect">
                <a:avLst/>
              </a:prstGeom>
              <a:blipFill>
                <a:blip r:embed="rId10"/>
                <a:stretch>
                  <a:fillRect l="-15862" t="-112903" b="-17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feld 36">
            <a:extLst>
              <a:ext uri="{FF2B5EF4-FFF2-40B4-BE49-F238E27FC236}">
                <a16:creationId xmlns:a16="http://schemas.microsoft.com/office/drawing/2014/main" id="{8633BF95-66E3-13BC-EF5F-F7334D7C7D2B}"/>
              </a:ext>
            </a:extLst>
          </p:cNvPr>
          <p:cNvSpPr txBox="1"/>
          <p:nvPr/>
        </p:nvSpPr>
        <p:spPr>
          <a:xfrm>
            <a:off x="680742" y="8343070"/>
            <a:ext cx="509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up exact </a:t>
            </a:r>
            <a:r>
              <a:rPr lang="en-US" dirty="0" err="1"/>
              <a:t>Phasics</a:t>
            </a:r>
            <a:r>
              <a:rPr lang="en-US" dirty="0"/>
              <a:t> model and check repeatability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E3735A7A-FC84-7333-7DB8-CEB5FDE36305}"/>
                  </a:ext>
                </a:extLst>
              </p:cNvPr>
              <p:cNvSpPr txBox="1"/>
              <p:nvPr/>
            </p:nvSpPr>
            <p:spPr>
              <a:xfrm>
                <a:off x="8199584" y="4316674"/>
                <a:ext cx="3738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Sensor repeatability: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 0.25%⋅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E3735A7A-FC84-7333-7DB8-CEB5FDE36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584" y="4316674"/>
                <a:ext cx="3738844" cy="338554"/>
              </a:xfrm>
              <a:prstGeom prst="rect">
                <a:avLst/>
              </a:prstGeom>
              <a:blipFill>
                <a:blip r:embed="rId11"/>
                <a:stretch>
                  <a:fillRect l="-81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feld 38">
            <a:extLst>
              <a:ext uri="{FF2B5EF4-FFF2-40B4-BE49-F238E27FC236}">
                <a16:creationId xmlns:a16="http://schemas.microsoft.com/office/drawing/2014/main" id="{34B21E55-4ED3-2BA7-96E7-4488785D90DD}"/>
              </a:ext>
            </a:extLst>
          </p:cNvPr>
          <p:cNvSpPr txBox="1"/>
          <p:nvPr/>
        </p:nvSpPr>
        <p:spPr>
          <a:xfrm>
            <a:off x="2532578" y="7880021"/>
            <a:ext cx="933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Check: could the laser focus have fluctuated from slightly upstream of the shock to on the shock? 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B9C3C767-8D36-9381-861D-905E488B0156}"/>
              </a:ext>
            </a:extLst>
          </p:cNvPr>
          <p:cNvCxnSpPr/>
          <p:nvPr/>
        </p:nvCxnSpPr>
        <p:spPr>
          <a:xfrm>
            <a:off x="5810982" y="3761735"/>
            <a:ext cx="181884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E8F9AE05-70F7-5E59-FBA6-E21F0CB0201E}"/>
              </a:ext>
            </a:extLst>
          </p:cNvPr>
          <p:cNvSpPr txBox="1"/>
          <p:nvPr/>
        </p:nvSpPr>
        <p:spPr>
          <a:xfrm>
            <a:off x="6305066" y="3429000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min</a:t>
            </a:r>
          </a:p>
        </p:txBody>
      </p:sp>
    </p:spTree>
    <p:extLst>
      <p:ext uri="{BB962C8B-B14F-4D97-AF65-F5344CB8AC3E}">
        <p14:creationId xmlns:p14="http://schemas.microsoft.com/office/powerpoint/2010/main" val="144932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0" grpId="0" animBg="1"/>
      <p:bldP spid="29" grpId="0"/>
      <p:bldP spid="36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E9BA9-49E3-860E-C826-14668F90E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BC7792-BE6B-E694-E7D1-31BB665A2A4F}"/>
              </a:ext>
            </a:extLst>
          </p:cNvPr>
          <p:cNvSpPr txBox="1"/>
          <p:nvPr/>
        </p:nvSpPr>
        <p:spPr>
          <a:xfrm>
            <a:off x="233680" y="182880"/>
            <a:ext cx="4584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Fluctuations in Focus Position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01E79EC-2A8F-F9ED-7A02-AFC540A07B12}"/>
              </a:ext>
            </a:extLst>
          </p:cNvPr>
          <p:cNvSpPr txBox="1"/>
          <p:nvPr/>
        </p:nvSpPr>
        <p:spPr>
          <a:xfrm>
            <a:off x="233680" y="1206786"/>
            <a:ext cx="439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Defocus fluctuations during the experiment: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95D2085-BFDF-1F80-38BA-A70C09DA9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79" y="1676681"/>
            <a:ext cx="8229616" cy="27432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1A88CE2-10AE-A499-A702-6F6C87EA6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000" y="1689383"/>
            <a:ext cx="2743205" cy="2743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2A0236C-7CC2-34E4-A055-F7E79F83951A}"/>
                  </a:ext>
                </a:extLst>
              </p:cNvPr>
              <p:cNvSpPr txBox="1"/>
              <p:nvPr/>
            </p:nvSpPr>
            <p:spPr>
              <a:xfrm>
                <a:off x="8829997" y="1778283"/>
                <a:ext cx="1757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RMS =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1.2%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92A0236C-7CC2-34E4-A055-F7E79F839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997" y="1778283"/>
                <a:ext cx="1757982" cy="369332"/>
              </a:xfrm>
              <a:prstGeom prst="rect">
                <a:avLst/>
              </a:prstGeom>
              <a:blipFill>
                <a:blip r:embed="rId4"/>
                <a:stretch>
                  <a:fillRect l="-276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EF8DBBF-225C-95B8-8151-B1789E8D8F8D}"/>
                  </a:ext>
                </a:extLst>
              </p:cNvPr>
              <p:cNvSpPr txBox="1"/>
              <p:nvPr/>
            </p:nvSpPr>
            <p:spPr>
              <a:xfrm>
                <a:off x="415716" y="4930894"/>
                <a:ext cx="2640531" cy="4692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−16⋅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num>
                                <m:den>
                                  <m:r>
                                    <a:rPr lang="de-DE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7EF8DBBF-225C-95B8-8151-B1789E8D8F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6" y="4930894"/>
                <a:ext cx="2640531" cy="4692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CB7AC027-38A0-32B3-824E-2AC2F454B778}"/>
                  </a:ext>
                </a:extLst>
              </p:cNvPr>
              <p:cNvSpPr txBox="1"/>
              <p:nvPr/>
            </p:nvSpPr>
            <p:spPr>
              <a:xfrm>
                <a:off x="233679" y="4547377"/>
                <a:ext cx="14592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Focal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noProof="0" dirty="0"/>
                  <a:t>: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CB7AC027-38A0-32B3-824E-2AC2F454B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9" y="4547377"/>
                <a:ext cx="1459246" cy="369332"/>
              </a:xfrm>
              <a:prstGeom prst="rect">
                <a:avLst/>
              </a:prstGeom>
              <a:blipFill>
                <a:blip r:embed="rId6"/>
                <a:stretch>
                  <a:fillRect l="-3333" t="-9836" r="-25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06C5818-2399-E198-7839-6F808790E622}"/>
                  </a:ext>
                </a:extLst>
              </p:cNvPr>
              <p:cNvSpPr txBox="1"/>
              <p:nvPr/>
            </p:nvSpPr>
            <p:spPr>
              <a:xfrm>
                <a:off x="415716" y="5877761"/>
                <a:ext cx="2116862" cy="276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𝑅𝑀𝑆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]=±0.8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A06C5818-2399-E198-7839-6F808790E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6" y="5877761"/>
                <a:ext cx="2116862" cy="276999"/>
              </a:xfrm>
              <a:prstGeom prst="rect">
                <a:avLst/>
              </a:prstGeom>
              <a:blipFill>
                <a:blip r:embed="rId7"/>
                <a:stretch>
                  <a:fillRect l="-2017" t="-2174" r="-1441" b="-3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ED795600-1B18-565F-8946-4414408F2FFB}"/>
              </a:ext>
            </a:extLst>
          </p:cNvPr>
          <p:cNvCxnSpPr>
            <a:cxnSpLocks/>
          </p:cNvCxnSpPr>
          <p:nvPr/>
        </p:nvCxnSpPr>
        <p:spPr>
          <a:xfrm>
            <a:off x="8829997" y="2451100"/>
            <a:ext cx="20539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B642AECC-04B7-7DA5-C7AB-BE848E4D9CDB}"/>
              </a:ext>
            </a:extLst>
          </p:cNvPr>
          <p:cNvCxnSpPr>
            <a:cxnSpLocks/>
          </p:cNvCxnSpPr>
          <p:nvPr/>
        </p:nvCxnSpPr>
        <p:spPr>
          <a:xfrm>
            <a:off x="8829997" y="2966191"/>
            <a:ext cx="20539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7679900B-E130-A2B5-FF5C-72337E60FC09}"/>
              </a:ext>
            </a:extLst>
          </p:cNvPr>
          <p:cNvCxnSpPr/>
          <p:nvPr/>
        </p:nvCxnSpPr>
        <p:spPr>
          <a:xfrm>
            <a:off x="11049000" y="2451100"/>
            <a:ext cx="0" cy="5209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AE6F2B26-4363-4AAF-3EC5-84E4633F6C74}"/>
                  </a:ext>
                </a:extLst>
              </p:cNvPr>
              <p:cNvSpPr txBox="1"/>
              <p:nvPr/>
            </p:nvSpPr>
            <p:spPr>
              <a:xfrm>
                <a:off x="10934705" y="2526926"/>
                <a:ext cx="1244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~1.6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AE6F2B26-4363-4AAF-3EC5-84E4633F6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705" y="2526926"/>
                <a:ext cx="12446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ACF85475-480A-0B0F-D01B-85B80CEC7DFC}"/>
                  </a:ext>
                </a:extLst>
              </p:cNvPr>
              <p:cNvSpPr txBox="1"/>
              <p:nvPr/>
            </p:nvSpPr>
            <p:spPr>
              <a:xfrm>
                <a:off x="408952" y="5427717"/>
                <a:ext cx="1769948" cy="374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de-DE">
                            <a:latin typeface="Cambria Math" panose="02040503050406030204" pitchFamily="18" charset="0"/>
                          </a:rPr>
                          <m:t>#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=56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ACF85475-480A-0B0F-D01B-85B80CEC7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2" y="5427717"/>
                <a:ext cx="1769948" cy="374141"/>
              </a:xfrm>
              <a:prstGeom prst="rect">
                <a:avLst/>
              </a:prstGeom>
              <a:blipFill>
                <a:blip r:embed="rId9"/>
                <a:stretch>
                  <a:fillRect l="-15862" t="-112903" b="-17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8D9645E9-1BAC-3A8D-338E-B118D84F74A2}"/>
                  </a:ext>
                </a:extLst>
              </p:cNvPr>
              <p:cNvSpPr txBox="1"/>
              <p:nvPr/>
            </p:nvSpPr>
            <p:spPr>
              <a:xfrm>
                <a:off x="8199584" y="4316674"/>
                <a:ext cx="3738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Sensor repeatability: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 0.25%⋅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8D9645E9-1BAC-3A8D-338E-B118D84F7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584" y="4316674"/>
                <a:ext cx="3738844" cy="338554"/>
              </a:xfrm>
              <a:prstGeom prst="rect">
                <a:avLst/>
              </a:prstGeom>
              <a:blipFill>
                <a:blip r:embed="rId10"/>
                <a:stretch>
                  <a:fillRect l="-81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F6A2896F-185C-A75C-097C-A9EF3E98824C}"/>
              </a:ext>
            </a:extLst>
          </p:cNvPr>
          <p:cNvCxnSpPr>
            <a:cxnSpLocks/>
          </p:cNvCxnSpPr>
          <p:nvPr/>
        </p:nvCxnSpPr>
        <p:spPr>
          <a:xfrm>
            <a:off x="5651500" y="3761735"/>
            <a:ext cx="19783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E6594E9E-8C6B-5D1F-A8E4-7B2DA99F9F41}"/>
              </a:ext>
            </a:extLst>
          </p:cNvPr>
          <p:cNvSpPr txBox="1"/>
          <p:nvPr/>
        </p:nvSpPr>
        <p:spPr>
          <a:xfrm>
            <a:off x="6305066" y="3429000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min</a:t>
            </a:r>
          </a:p>
        </p:txBody>
      </p:sp>
    </p:spTree>
    <p:extLst>
      <p:ext uri="{BB962C8B-B14F-4D97-AF65-F5344CB8AC3E}">
        <p14:creationId xmlns:p14="http://schemas.microsoft.com/office/powerpoint/2010/main" val="1021666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C2097-9A80-614F-249A-6D6FAEC12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A3DC003C-537A-15E7-C9A2-EF218D1AE7CD}"/>
              </a:ext>
            </a:extLst>
          </p:cNvPr>
          <p:cNvSpPr txBox="1"/>
          <p:nvPr/>
        </p:nvSpPr>
        <p:spPr>
          <a:xfrm>
            <a:off x="233680" y="182880"/>
            <a:ext cx="4584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Fluctuations in Focus Position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12623EB-7154-5F37-84E9-239B6AFFF258}"/>
              </a:ext>
            </a:extLst>
          </p:cNvPr>
          <p:cNvSpPr txBox="1"/>
          <p:nvPr/>
        </p:nvSpPr>
        <p:spPr>
          <a:xfrm>
            <a:off x="4563998" y="4798731"/>
            <a:ext cx="50626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causes these defocus fluctuations?</a:t>
            </a:r>
            <a:br>
              <a:rPr lang="en-US" dirty="0"/>
            </a:br>
            <a:br>
              <a:rPr lang="en-US" dirty="0"/>
            </a:br>
            <a:r>
              <a:rPr lang="en-US" u="sng" dirty="0"/>
              <a:t>Candidates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Fluctuations in the amplifier crystal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humidity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turbulence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7ED727-8B06-55C5-B656-D950B4499F63}"/>
              </a:ext>
            </a:extLst>
          </p:cNvPr>
          <p:cNvSpPr txBox="1"/>
          <p:nvPr/>
        </p:nvSpPr>
        <p:spPr>
          <a:xfrm>
            <a:off x="233680" y="1206786"/>
            <a:ext cx="4395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Defocus fluctuations during the experiment: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B5C3766-43F3-65C8-59A6-DEC8960EF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679" y="1676681"/>
            <a:ext cx="8229616" cy="274320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F64C6F8-02E8-B19B-8011-0FC549A61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000" y="1689383"/>
            <a:ext cx="2743205" cy="2743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7C34866-FAC2-E469-0993-12A2CB91B5DB}"/>
                  </a:ext>
                </a:extLst>
              </p:cNvPr>
              <p:cNvSpPr txBox="1"/>
              <p:nvPr/>
            </p:nvSpPr>
            <p:spPr>
              <a:xfrm>
                <a:off x="8829997" y="1778283"/>
                <a:ext cx="17579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RMS =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1.2%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7C34866-FAC2-E469-0993-12A2CB91B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997" y="1778283"/>
                <a:ext cx="1757982" cy="369332"/>
              </a:xfrm>
              <a:prstGeom prst="rect">
                <a:avLst/>
              </a:prstGeom>
              <a:blipFill>
                <a:blip r:embed="rId4"/>
                <a:stretch>
                  <a:fillRect l="-2768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B6D740C-64CA-3706-38E2-CDFB0AC939A8}"/>
                  </a:ext>
                </a:extLst>
              </p:cNvPr>
              <p:cNvSpPr txBox="1"/>
              <p:nvPr/>
            </p:nvSpPr>
            <p:spPr>
              <a:xfrm>
                <a:off x="415716" y="4930894"/>
                <a:ext cx="2640531" cy="46923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−16⋅</m:t>
                      </m:r>
                      <m:rad>
                        <m:radPr>
                          <m:degHide m:val="on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de-DE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num>
                                <m:den>
                                  <m:r>
                                    <a:rPr lang="de-DE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5B6D740C-64CA-3706-38E2-CDFB0AC93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6" y="4930894"/>
                <a:ext cx="2640531" cy="4692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45C1292-0E33-33F1-6A27-189E6CAFE0E3}"/>
                  </a:ext>
                </a:extLst>
              </p:cNvPr>
              <p:cNvSpPr txBox="1"/>
              <p:nvPr/>
            </p:nvSpPr>
            <p:spPr>
              <a:xfrm>
                <a:off x="233679" y="4547377"/>
                <a:ext cx="14592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noProof="0" dirty="0"/>
                  <a:t>Focal shift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noProof="0" dirty="0"/>
                  <a:t>:</a:t>
                </a: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F45C1292-0E33-33F1-6A27-189E6CAFE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79" y="4547377"/>
                <a:ext cx="1459246" cy="369332"/>
              </a:xfrm>
              <a:prstGeom prst="rect">
                <a:avLst/>
              </a:prstGeom>
              <a:blipFill>
                <a:blip r:embed="rId6"/>
                <a:stretch>
                  <a:fillRect l="-3333" t="-9836" r="-2500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271BE67-09FC-4247-A8C8-B1703E0C7E4E}"/>
                  </a:ext>
                </a:extLst>
              </p:cNvPr>
              <p:cNvSpPr txBox="1"/>
              <p:nvPr/>
            </p:nvSpPr>
            <p:spPr>
              <a:xfrm>
                <a:off x="415716" y="5877761"/>
                <a:ext cx="2116862" cy="27699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𝑅𝑀𝑆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]=±0.8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F271BE67-09FC-4247-A8C8-B1703E0C7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716" y="5877761"/>
                <a:ext cx="2116862" cy="276999"/>
              </a:xfrm>
              <a:prstGeom prst="rect">
                <a:avLst/>
              </a:prstGeom>
              <a:blipFill>
                <a:blip r:embed="rId7"/>
                <a:stretch>
                  <a:fillRect l="-2017" t="-2174" r="-1441" b="-36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62E0350D-F977-A985-810A-E4EBAFDCEB74}"/>
              </a:ext>
            </a:extLst>
          </p:cNvPr>
          <p:cNvCxnSpPr>
            <a:cxnSpLocks/>
          </p:cNvCxnSpPr>
          <p:nvPr/>
        </p:nvCxnSpPr>
        <p:spPr>
          <a:xfrm>
            <a:off x="8829997" y="2451100"/>
            <a:ext cx="20539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97685ACE-74D5-4A4A-2857-3356D19799E0}"/>
              </a:ext>
            </a:extLst>
          </p:cNvPr>
          <p:cNvCxnSpPr>
            <a:cxnSpLocks/>
          </p:cNvCxnSpPr>
          <p:nvPr/>
        </p:nvCxnSpPr>
        <p:spPr>
          <a:xfrm>
            <a:off x="8829997" y="2966191"/>
            <a:ext cx="2053903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1ACA9A43-6CB1-32CB-8D03-0ED185FC1C11}"/>
              </a:ext>
            </a:extLst>
          </p:cNvPr>
          <p:cNvCxnSpPr/>
          <p:nvPr/>
        </p:nvCxnSpPr>
        <p:spPr>
          <a:xfrm>
            <a:off x="11049000" y="2451100"/>
            <a:ext cx="0" cy="5209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FF82E5D-421A-4E12-0512-361DE67D01CE}"/>
                  </a:ext>
                </a:extLst>
              </p:cNvPr>
              <p:cNvSpPr txBox="1"/>
              <p:nvPr/>
            </p:nvSpPr>
            <p:spPr>
              <a:xfrm>
                <a:off x="10934705" y="2526926"/>
                <a:ext cx="12446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~1.6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BFF82E5D-421A-4E12-0512-361DE67D0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4705" y="2526926"/>
                <a:ext cx="12446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0680AF0-C962-E4C4-00FF-E28B66933C59}"/>
                  </a:ext>
                </a:extLst>
              </p:cNvPr>
              <p:cNvSpPr txBox="1"/>
              <p:nvPr/>
            </p:nvSpPr>
            <p:spPr>
              <a:xfrm>
                <a:off x="408952" y="5427717"/>
                <a:ext cx="1769948" cy="374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f</m:t>
                        </m:r>
                      </m:num>
                      <m:den>
                        <m:r>
                          <a:rPr lang="de-DE">
                            <a:latin typeface="Cambria Math" panose="02040503050406030204" pitchFamily="18" charset="0"/>
                          </a:rPr>
                          <m:t>#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=56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90680AF0-C962-E4C4-00FF-E28B66933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52" y="5427717"/>
                <a:ext cx="1769948" cy="374141"/>
              </a:xfrm>
              <a:prstGeom prst="rect">
                <a:avLst/>
              </a:prstGeom>
              <a:blipFill>
                <a:blip r:embed="rId9"/>
                <a:stretch>
                  <a:fillRect l="-15862" t="-112903" b="-17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F13A922A-62A6-F46A-6D65-512A44AEBC45}"/>
                  </a:ext>
                </a:extLst>
              </p:cNvPr>
              <p:cNvSpPr txBox="1"/>
              <p:nvPr/>
            </p:nvSpPr>
            <p:spPr>
              <a:xfrm>
                <a:off x="8199584" y="4316674"/>
                <a:ext cx="37388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/>
                  <a:t>Sensor repeatability: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𝑛𝑚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= 0.25%⋅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F13A922A-62A6-F46A-6D65-512A44AEB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9584" y="4316674"/>
                <a:ext cx="3738844" cy="338554"/>
              </a:xfrm>
              <a:prstGeom prst="rect">
                <a:avLst/>
              </a:prstGeom>
              <a:blipFill>
                <a:blip r:embed="rId10"/>
                <a:stretch>
                  <a:fillRect l="-816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B5771AD3-A444-52F4-CC09-2788B818FAF2}"/>
              </a:ext>
            </a:extLst>
          </p:cNvPr>
          <p:cNvCxnSpPr>
            <a:cxnSpLocks/>
          </p:cNvCxnSpPr>
          <p:nvPr/>
        </p:nvCxnSpPr>
        <p:spPr>
          <a:xfrm>
            <a:off x="1041400" y="2777998"/>
            <a:ext cx="6591300" cy="0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2CF0B357-E2D9-D445-4DF1-2EF60F27E643}"/>
              </a:ext>
            </a:extLst>
          </p:cNvPr>
          <p:cNvSpPr txBox="1"/>
          <p:nvPr/>
        </p:nvSpPr>
        <p:spPr>
          <a:xfrm>
            <a:off x="10756900" y="1666782"/>
            <a:ext cx="1415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Upstream of target/shock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82A8B87-9AC3-960F-3CE2-2B0A9406AF1C}"/>
              </a:ext>
            </a:extLst>
          </p:cNvPr>
          <p:cNvSpPr txBox="1"/>
          <p:nvPr/>
        </p:nvSpPr>
        <p:spPr>
          <a:xfrm>
            <a:off x="10731507" y="3294198"/>
            <a:ext cx="1650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Downstream of target/shock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92D2C00A-C71D-E18D-D982-8772CFBDFF0E}"/>
              </a:ext>
            </a:extLst>
          </p:cNvPr>
          <p:cNvCxnSpPr>
            <a:stCxn id="4" idx="0"/>
          </p:cNvCxnSpPr>
          <p:nvPr/>
        </p:nvCxnSpPr>
        <p:spPr>
          <a:xfrm flipV="1">
            <a:off x="11464459" y="1391452"/>
            <a:ext cx="0" cy="2753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BFFC35C2-848D-041B-ED69-CA67904B0CCA}"/>
              </a:ext>
            </a:extLst>
          </p:cNvPr>
          <p:cNvCxnSpPr>
            <a:cxnSpLocks/>
          </p:cNvCxnSpPr>
          <p:nvPr/>
        </p:nvCxnSpPr>
        <p:spPr>
          <a:xfrm>
            <a:off x="11464459" y="3878973"/>
            <a:ext cx="0" cy="3284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B06E0D4A-CE7F-7E4E-C759-1C4D895AC093}"/>
              </a:ext>
            </a:extLst>
          </p:cNvPr>
          <p:cNvSpPr txBox="1"/>
          <p:nvPr/>
        </p:nvSpPr>
        <p:spPr>
          <a:xfrm rot="20000573">
            <a:off x="8452179" y="5927943"/>
            <a:ext cx="1768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12380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BE845-72B6-A7D8-307A-AD0C168A8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849524C-601A-3D35-640A-73E4A2CBFD62}"/>
              </a:ext>
            </a:extLst>
          </p:cNvPr>
          <p:cNvCxnSpPr>
            <a:cxnSpLocks/>
          </p:cNvCxnSpPr>
          <p:nvPr/>
        </p:nvCxnSpPr>
        <p:spPr>
          <a:xfrm>
            <a:off x="5784506" y="2056875"/>
            <a:ext cx="0" cy="1699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8E659E69-C547-2486-251C-D94BBEFEEAEC}"/>
              </a:ext>
            </a:extLst>
          </p:cNvPr>
          <p:cNvSpPr txBox="1"/>
          <p:nvPr/>
        </p:nvSpPr>
        <p:spPr>
          <a:xfrm rot="16200000">
            <a:off x="5327729" y="27219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cm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27F418AE-F44B-D4C6-6AC7-A269A4B44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0"/>
          <a:stretch/>
        </p:blipFill>
        <p:spPr>
          <a:xfrm>
            <a:off x="5830752" y="1550831"/>
            <a:ext cx="2743066" cy="245942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0508FB80-2D12-A026-1842-EC52BC6A9509}"/>
              </a:ext>
            </a:extLst>
          </p:cNvPr>
          <p:cNvSpPr txBox="1"/>
          <p:nvPr/>
        </p:nvSpPr>
        <p:spPr>
          <a:xfrm>
            <a:off x="5696765" y="4015743"/>
            <a:ext cx="274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IR-image of AMP1 laser crystal while pumped with 4 </a:t>
            </a:r>
            <a:r>
              <a:rPr lang="en-US" sz="1600" i="1" dirty="0" err="1"/>
              <a:t>Gaias</a:t>
            </a:r>
            <a:endParaRPr 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7288C65D-7652-8A68-2AAD-AFAD815C6B35}"/>
                  </a:ext>
                </a:extLst>
              </p:cNvPr>
              <p:cNvSpPr txBox="1"/>
              <p:nvPr/>
            </p:nvSpPr>
            <p:spPr>
              <a:xfrm>
                <a:off x="6917299" y="2313983"/>
                <a:ext cx="333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7288C65D-7652-8A68-2AAD-AFAD815C6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7299" y="2313983"/>
                <a:ext cx="333681" cy="276999"/>
              </a:xfrm>
              <a:prstGeom prst="rect">
                <a:avLst/>
              </a:prstGeom>
              <a:blipFill>
                <a:blip r:embed="rId3"/>
                <a:stretch>
                  <a:fillRect l="-16667" r="-1666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F974E822-A8C5-3508-0D45-61CBC43F4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08" y="1206786"/>
            <a:ext cx="4777310" cy="5233378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665D7A8C-3A50-5FE2-EFD8-DE1648FF2FF7}"/>
              </a:ext>
            </a:extLst>
          </p:cNvPr>
          <p:cNvCxnSpPr>
            <a:cxnSpLocks/>
          </p:cNvCxnSpPr>
          <p:nvPr/>
        </p:nvCxnSpPr>
        <p:spPr>
          <a:xfrm flipH="1">
            <a:off x="2820563" y="3224956"/>
            <a:ext cx="3540687" cy="143013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D7E20F7-DF5A-C461-0FC9-FE0E6F91648A}"/>
              </a:ext>
            </a:extLst>
          </p:cNvPr>
          <p:cNvSpPr txBox="1"/>
          <p:nvPr/>
        </p:nvSpPr>
        <p:spPr>
          <a:xfrm>
            <a:off x="233680" y="182880"/>
            <a:ext cx="7285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Where do the Defocus Fluctuations come from?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45DC9B4-9383-4229-C33A-C24A75CDFD1D}"/>
              </a:ext>
            </a:extLst>
          </p:cNvPr>
          <p:cNvSpPr/>
          <p:nvPr/>
        </p:nvSpPr>
        <p:spPr>
          <a:xfrm>
            <a:off x="5994883" y="2046827"/>
            <a:ext cx="1732298" cy="1699451"/>
          </a:xfrm>
          <a:prstGeom prst="ellipse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9AA2D08-ED47-D358-182B-779A933D6B68}"/>
              </a:ext>
            </a:extLst>
          </p:cNvPr>
          <p:cNvCxnSpPr>
            <a:cxnSpLocks/>
          </p:cNvCxnSpPr>
          <p:nvPr/>
        </p:nvCxnSpPr>
        <p:spPr>
          <a:xfrm>
            <a:off x="6865258" y="2085903"/>
            <a:ext cx="0" cy="6967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2C7E20A2-4D85-1F69-C781-3020700EB2DA}"/>
              </a:ext>
            </a:extLst>
          </p:cNvPr>
          <p:cNvCxnSpPr>
            <a:cxnSpLocks/>
          </p:cNvCxnSpPr>
          <p:nvPr/>
        </p:nvCxnSpPr>
        <p:spPr>
          <a:xfrm flipV="1">
            <a:off x="7705580" y="2134853"/>
            <a:ext cx="1121127" cy="4533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83CF5B69-1895-4AF7-1A0E-A99668260F52}"/>
              </a:ext>
            </a:extLst>
          </p:cNvPr>
          <p:cNvSpPr txBox="1"/>
          <p:nvPr/>
        </p:nvSpPr>
        <p:spPr>
          <a:xfrm>
            <a:off x="8826707" y="1917791"/>
            <a:ext cx="221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from the side via index-matched liquid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C963E44-86C0-FF8B-EED5-D99F25D6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24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D97E7B-F34C-9632-A0E7-409957FFB816}"/>
              </a:ext>
            </a:extLst>
          </p:cNvPr>
          <p:cNvSpPr txBox="1"/>
          <p:nvPr/>
        </p:nvSpPr>
        <p:spPr>
          <a:xfrm>
            <a:off x="5646085" y="7036664"/>
            <a:ext cx="874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Mention that temperature profile is shifted and moves up after turning on the pump lasers.</a:t>
            </a:r>
          </a:p>
          <a:p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5D489DB-C7BF-E4ED-7213-1C76D4D04611}"/>
              </a:ext>
            </a:extLst>
          </p:cNvPr>
          <p:cNvSpPr txBox="1"/>
          <p:nvPr/>
        </p:nvSpPr>
        <p:spPr>
          <a:xfrm>
            <a:off x="5220119" y="1206786"/>
            <a:ext cx="778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distribution in laser crystals, in particular at the main AMP: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51A4A0F-8263-AE0B-DE2B-801123ED41D9}"/>
              </a:ext>
            </a:extLst>
          </p:cNvPr>
          <p:cNvSpPr/>
          <p:nvPr/>
        </p:nvSpPr>
        <p:spPr>
          <a:xfrm>
            <a:off x="7130265" y="6744804"/>
            <a:ext cx="296775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A24A87B-8B0D-9042-AAE9-4329372F4C33}"/>
              </a:ext>
            </a:extLst>
          </p:cNvPr>
          <p:cNvSpPr/>
          <p:nvPr/>
        </p:nvSpPr>
        <p:spPr>
          <a:xfrm>
            <a:off x="8311860" y="5101540"/>
            <a:ext cx="688690" cy="1185277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99AD4A0-D40F-BB6E-687B-D9C46986C1B8}"/>
              </a:ext>
            </a:extLst>
          </p:cNvPr>
          <p:cNvSpPr/>
          <p:nvPr/>
        </p:nvSpPr>
        <p:spPr>
          <a:xfrm>
            <a:off x="8311860" y="6374511"/>
            <a:ext cx="688690" cy="35741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E4E04F1-800D-E257-5CA3-980FFF15DEC8}"/>
              </a:ext>
            </a:extLst>
          </p:cNvPr>
          <p:cNvSpPr txBox="1"/>
          <p:nvPr/>
        </p:nvSpPr>
        <p:spPr>
          <a:xfrm>
            <a:off x="8341856" y="5948937"/>
            <a:ext cx="62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Ti:Sa</a:t>
            </a:r>
            <a:endParaRPr lang="en-US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AFDC1D-96D6-3E43-E57D-6B7DE9A91A7D}"/>
              </a:ext>
            </a:extLst>
          </p:cNvPr>
          <p:cNvSpPr/>
          <p:nvPr/>
        </p:nvSpPr>
        <p:spPr>
          <a:xfrm>
            <a:off x="8311860" y="5025987"/>
            <a:ext cx="688690" cy="70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FA8EF5E-3DBF-1D78-D79F-99A388C89D5E}"/>
              </a:ext>
            </a:extLst>
          </p:cNvPr>
          <p:cNvSpPr txBox="1"/>
          <p:nvPr/>
        </p:nvSpPr>
        <p:spPr>
          <a:xfrm>
            <a:off x="9939281" y="5313587"/>
            <a:ext cx="142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Pump lasers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5D087EEF-83F6-ABA8-2988-DBA65C38938F}"/>
              </a:ext>
            </a:extLst>
          </p:cNvPr>
          <p:cNvSpPr/>
          <p:nvPr/>
        </p:nvSpPr>
        <p:spPr>
          <a:xfrm flipH="1">
            <a:off x="9076416" y="5574243"/>
            <a:ext cx="862865" cy="523220"/>
          </a:xfrm>
          <a:prstGeom prst="rightArrow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4C8242-C4DC-953F-37F5-858643AA847A}"/>
              </a:ext>
            </a:extLst>
          </p:cNvPr>
          <p:cNvSpPr txBox="1"/>
          <p:nvPr/>
        </p:nvSpPr>
        <p:spPr>
          <a:xfrm>
            <a:off x="10014547" y="5689357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Seed</a:t>
            </a:r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D926EE1A-AEDA-A74D-8A82-541A288941C2}"/>
              </a:ext>
            </a:extLst>
          </p:cNvPr>
          <p:cNvSpPr/>
          <p:nvPr/>
        </p:nvSpPr>
        <p:spPr>
          <a:xfrm>
            <a:off x="7286695" y="5231293"/>
            <a:ext cx="862865" cy="523220"/>
          </a:xfrm>
          <a:prstGeom prst="rightArrow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39399C7-6590-1EAD-924D-5254DC692D49}"/>
              </a:ext>
            </a:extLst>
          </p:cNvPr>
          <p:cNvSpPr txBox="1"/>
          <p:nvPr/>
        </p:nvSpPr>
        <p:spPr>
          <a:xfrm>
            <a:off x="5954652" y="5287261"/>
            <a:ext cx="142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Pump lasers</a:t>
            </a:r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71388D05-3114-8515-3709-52C986593546}"/>
              </a:ext>
            </a:extLst>
          </p:cNvPr>
          <p:cNvSpPr/>
          <p:nvPr/>
        </p:nvSpPr>
        <p:spPr>
          <a:xfrm>
            <a:off x="7286695" y="5568024"/>
            <a:ext cx="862865" cy="523220"/>
          </a:xfrm>
          <a:prstGeom prst="rightArrow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0C20B8A-C134-DEC7-D681-9FF2292D2A8E}"/>
              </a:ext>
            </a:extLst>
          </p:cNvPr>
          <p:cNvSpPr txBox="1"/>
          <p:nvPr/>
        </p:nvSpPr>
        <p:spPr>
          <a:xfrm>
            <a:off x="5954052" y="5625624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Seed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8BE5C068-A33A-5814-9398-07E99842FB47}"/>
              </a:ext>
            </a:extLst>
          </p:cNvPr>
          <p:cNvSpPr/>
          <p:nvPr/>
        </p:nvSpPr>
        <p:spPr>
          <a:xfrm rot="20410930">
            <a:off x="11185715" y="4453143"/>
            <a:ext cx="675486" cy="42398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822EBA0-3B4B-25FF-E3C9-93F88EAD0101}"/>
              </a:ext>
            </a:extLst>
          </p:cNvPr>
          <p:cNvSpPr txBox="1"/>
          <p:nvPr/>
        </p:nvSpPr>
        <p:spPr>
          <a:xfrm>
            <a:off x="10723230" y="3950303"/>
            <a:ext cx="111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 camera</a:t>
            </a:r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2FEA4845-1A14-241B-363B-20EF721C55B1}"/>
              </a:ext>
            </a:extLst>
          </p:cNvPr>
          <p:cNvSpPr/>
          <p:nvPr/>
        </p:nvSpPr>
        <p:spPr>
          <a:xfrm flipH="1">
            <a:off x="9075816" y="5231293"/>
            <a:ext cx="862865" cy="523220"/>
          </a:xfrm>
          <a:prstGeom prst="rightArrow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89552A9B-2D8F-C85B-0CD1-96ABE60864EB}"/>
              </a:ext>
            </a:extLst>
          </p:cNvPr>
          <p:cNvSpPr/>
          <p:nvPr/>
        </p:nvSpPr>
        <p:spPr>
          <a:xfrm>
            <a:off x="8311860" y="4576836"/>
            <a:ext cx="688690" cy="4439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0990CD2-C019-8E84-6F95-E7B6DE706F9C}"/>
              </a:ext>
            </a:extLst>
          </p:cNvPr>
          <p:cNvSpPr/>
          <p:nvPr/>
        </p:nvSpPr>
        <p:spPr>
          <a:xfrm>
            <a:off x="8311860" y="6296711"/>
            <a:ext cx="688690" cy="70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feil: nach unten 34">
            <a:extLst>
              <a:ext uri="{FF2B5EF4-FFF2-40B4-BE49-F238E27FC236}">
                <a16:creationId xmlns:a16="http://schemas.microsoft.com/office/drawing/2014/main" id="{7890C70B-F5A0-3336-EDE0-21B19A587DA0}"/>
              </a:ext>
            </a:extLst>
          </p:cNvPr>
          <p:cNvSpPr/>
          <p:nvPr/>
        </p:nvSpPr>
        <p:spPr>
          <a:xfrm rot="8100000">
            <a:off x="7428274" y="3428729"/>
            <a:ext cx="347662" cy="495448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feil: nach unten 35">
            <a:extLst>
              <a:ext uri="{FF2B5EF4-FFF2-40B4-BE49-F238E27FC236}">
                <a16:creationId xmlns:a16="http://schemas.microsoft.com/office/drawing/2014/main" id="{48071235-5CEC-35FC-47DB-8D14B4510269}"/>
              </a:ext>
            </a:extLst>
          </p:cNvPr>
          <p:cNvSpPr/>
          <p:nvPr/>
        </p:nvSpPr>
        <p:spPr>
          <a:xfrm rot="8100000">
            <a:off x="5908759" y="1851990"/>
            <a:ext cx="347662" cy="495448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5" grpId="0" animBg="1"/>
      <p:bldP spid="25" grpId="0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8" grpId="0" animBg="1"/>
      <p:bldP spid="22" grpId="0"/>
      <p:bldP spid="23" grpId="0" animBg="1"/>
      <p:bldP spid="24" grpId="0"/>
      <p:bldP spid="26" grpId="0" animBg="1"/>
      <p:bldP spid="27" grpId="0"/>
      <p:bldP spid="29" grpId="0" animBg="1"/>
      <p:bldP spid="30" grpId="0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2CC6A-2706-C836-C3CD-A5F03FB95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46F26B2-81C2-84AE-DFC8-DE7CC1F5D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29" y="1901850"/>
            <a:ext cx="6400813" cy="2743205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028A7F93-109F-B707-6FD5-1C146C208A3B}"/>
              </a:ext>
            </a:extLst>
          </p:cNvPr>
          <p:cNvCxnSpPr>
            <a:cxnSpLocks/>
          </p:cNvCxnSpPr>
          <p:nvPr/>
        </p:nvCxnSpPr>
        <p:spPr>
          <a:xfrm>
            <a:off x="573872" y="2056875"/>
            <a:ext cx="0" cy="1699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9F57A0B1-FCD1-2C01-687E-04222BB130EE}"/>
              </a:ext>
            </a:extLst>
          </p:cNvPr>
          <p:cNvSpPr txBox="1"/>
          <p:nvPr/>
        </p:nvSpPr>
        <p:spPr>
          <a:xfrm rot="16200000">
            <a:off x="117095" y="27219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cm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86031FD-64D5-2816-C444-117AE10B77FC}"/>
              </a:ext>
            </a:extLst>
          </p:cNvPr>
          <p:cNvSpPr txBox="1"/>
          <p:nvPr/>
        </p:nvSpPr>
        <p:spPr>
          <a:xfrm>
            <a:off x="250785" y="1206786"/>
            <a:ext cx="7581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distribution in laser crystals, in particular at the main AMP: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8BDFB26-309A-2049-6964-202076892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0"/>
          <a:stretch/>
        </p:blipFill>
        <p:spPr>
          <a:xfrm>
            <a:off x="620118" y="1550831"/>
            <a:ext cx="2743066" cy="245942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3D119C62-8117-B709-7087-2FEB848A2DA7}"/>
              </a:ext>
            </a:extLst>
          </p:cNvPr>
          <p:cNvSpPr txBox="1"/>
          <p:nvPr/>
        </p:nvSpPr>
        <p:spPr>
          <a:xfrm>
            <a:off x="486131" y="4015743"/>
            <a:ext cx="274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IR-image of AMP1 laser crystal while pumped with 4 </a:t>
            </a:r>
            <a:r>
              <a:rPr lang="en-US" sz="1600" i="1" dirty="0" err="1"/>
              <a:t>Gaias</a:t>
            </a:r>
            <a:endParaRPr lang="en-US" sz="1600" i="1" dirty="0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3036E83-A5E5-14FA-B22F-F88636FF9A12}"/>
              </a:ext>
            </a:extLst>
          </p:cNvPr>
          <p:cNvCxnSpPr>
            <a:cxnSpLocks/>
          </p:cNvCxnSpPr>
          <p:nvPr/>
        </p:nvCxnSpPr>
        <p:spPr>
          <a:xfrm>
            <a:off x="1654624" y="2085903"/>
            <a:ext cx="0" cy="6967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ADC6378-4BEE-C72B-1ACD-76FF8828132B}"/>
                  </a:ext>
                </a:extLst>
              </p:cNvPr>
              <p:cNvSpPr txBox="1"/>
              <p:nvPr/>
            </p:nvSpPr>
            <p:spPr>
              <a:xfrm>
                <a:off x="1706665" y="2313983"/>
                <a:ext cx="333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ADC6378-4BEE-C72B-1ACD-76FF882813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65" y="2313983"/>
                <a:ext cx="333681" cy="276999"/>
              </a:xfrm>
              <a:prstGeom prst="rect">
                <a:avLst/>
              </a:prstGeom>
              <a:blipFill>
                <a:blip r:embed="rId4"/>
                <a:stretch>
                  <a:fillRect l="-16364" r="-1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04D14581-DF60-B7DA-AA73-4367D9CD1DA4}"/>
              </a:ext>
            </a:extLst>
          </p:cNvPr>
          <p:cNvCxnSpPr>
            <a:cxnSpLocks/>
          </p:cNvCxnSpPr>
          <p:nvPr/>
        </p:nvCxnSpPr>
        <p:spPr>
          <a:xfrm>
            <a:off x="4313495" y="1869326"/>
            <a:ext cx="0" cy="274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11019D0D-2357-18F2-6822-FE8B652177BB}"/>
              </a:ext>
            </a:extLst>
          </p:cNvPr>
          <p:cNvCxnSpPr>
            <a:cxnSpLocks/>
          </p:cNvCxnSpPr>
          <p:nvPr/>
        </p:nvCxnSpPr>
        <p:spPr>
          <a:xfrm>
            <a:off x="6776424" y="1828701"/>
            <a:ext cx="0" cy="286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35673AA1-1EAB-7A8C-C1CD-84C17FA36B79}"/>
              </a:ext>
            </a:extLst>
          </p:cNvPr>
          <p:cNvSpPr txBox="1"/>
          <p:nvPr/>
        </p:nvSpPr>
        <p:spPr>
          <a:xfrm>
            <a:off x="3616043" y="1561904"/>
            <a:ext cx="161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Pump lasers on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CE2F07B-3058-D9D5-133E-81CAFAB3E48A}"/>
              </a:ext>
            </a:extLst>
          </p:cNvPr>
          <p:cNvSpPr txBox="1"/>
          <p:nvPr/>
        </p:nvSpPr>
        <p:spPr>
          <a:xfrm>
            <a:off x="6202724" y="1550831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Pump lasers off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85BAD4E-C27A-C94F-FA44-C356DEAA4173}"/>
              </a:ext>
            </a:extLst>
          </p:cNvPr>
          <p:cNvSpPr txBox="1"/>
          <p:nvPr/>
        </p:nvSpPr>
        <p:spPr>
          <a:xfrm>
            <a:off x="233680" y="182880"/>
            <a:ext cx="8037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Does the Thermal Lens induce Defocus Fluctuations?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A6D68239-8924-9B4C-363F-968BAD01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42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AAF60-0AC3-7F25-0399-D545C6F48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E6F7B8A-51FE-3070-6CB9-83042E062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74164"/>
            <a:ext cx="7315215" cy="2011684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3CA046AF-2523-3C17-2022-F5A07D679F4D}"/>
              </a:ext>
            </a:extLst>
          </p:cNvPr>
          <p:cNvCxnSpPr>
            <a:cxnSpLocks/>
          </p:cNvCxnSpPr>
          <p:nvPr/>
        </p:nvCxnSpPr>
        <p:spPr>
          <a:xfrm>
            <a:off x="573872" y="2056875"/>
            <a:ext cx="0" cy="1699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DC4618EA-522B-EFCD-82EB-C7E49B516587}"/>
              </a:ext>
            </a:extLst>
          </p:cNvPr>
          <p:cNvSpPr txBox="1"/>
          <p:nvPr/>
        </p:nvSpPr>
        <p:spPr>
          <a:xfrm rot="16200000">
            <a:off x="117095" y="27219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cm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E0D44E-87A3-AD9E-8195-091ADA0F8B2C}"/>
              </a:ext>
            </a:extLst>
          </p:cNvPr>
          <p:cNvSpPr txBox="1"/>
          <p:nvPr/>
        </p:nvSpPr>
        <p:spPr>
          <a:xfrm>
            <a:off x="250785" y="1206786"/>
            <a:ext cx="673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lenses in laser crystals, in particular at the main amplifier: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02DC11C-4348-2D9F-A816-DA347BA8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0"/>
          <a:stretch/>
        </p:blipFill>
        <p:spPr>
          <a:xfrm>
            <a:off x="620118" y="1550831"/>
            <a:ext cx="2743066" cy="245942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6DCD41D-2C4F-CD79-765F-D4A310D19B80}"/>
              </a:ext>
            </a:extLst>
          </p:cNvPr>
          <p:cNvSpPr txBox="1"/>
          <p:nvPr/>
        </p:nvSpPr>
        <p:spPr>
          <a:xfrm>
            <a:off x="486131" y="4015743"/>
            <a:ext cx="274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IR-image of AMP1 laser crystal while pumped with 4 </a:t>
            </a:r>
            <a:r>
              <a:rPr lang="en-US" sz="1600" i="1" dirty="0" err="1"/>
              <a:t>Gaias</a:t>
            </a:r>
            <a:endParaRPr lang="en-US" sz="1600" i="1" dirty="0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FE6447B8-1554-006B-967F-84DE0AB488CC}"/>
              </a:ext>
            </a:extLst>
          </p:cNvPr>
          <p:cNvCxnSpPr>
            <a:cxnSpLocks/>
          </p:cNvCxnSpPr>
          <p:nvPr/>
        </p:nvCxnSpPr>
        <p:spPr>
          <a:xfrm>
            <a:off x="1654624" y="2085903"/>
            <a:ext cx="0" cy="6967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3969572-30B2-DF50-1AF4-1B3DEBA20899}"/>
                  </a:ext>
                </a:extLst>
              </p:cNvPr>
              <p:cNvSpPr txBox="1"/>
              <p:nvPr/>
            </p:nvSpPr>
            <p:spPr>
              <a:xfrm>
                <a:off x="1706665" y="2313983"/>
                <a:ext cx="333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A3969572-30B2-DF50-1AF4-1B3DEBA20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65" y="2313983"/>
                <a:ext cx="333681" cy="276999"/>
              </a:xfrm>
              <a:prstGeom prst="rect">
                <a:avLst/>
              </a:prstGeom>
              <a:blipFill>
                <a:blip r:embed="rId5"/>
                <a:stretch>
                  <a:fillRect l="-16364" r="-1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9708A429-CFAA-7126-7583-EFBD453D7B04}"/>
                  </a:ext>
                </a:extLst>
              </p:cNvPr>
              <p:cNvSpPr txBox="1"/>
              <p:nvPr/>
            </p:nvSpPr>
            <p:spPr>
              <a:xfrm>
                <a:off x="250785" y="4677581"/>
                <a:ext cx="6730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Correlation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and defocus coefficient fluctuations?</a:t>
                </a:r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9708A429-CFAA-7126-7583-EFBD453D7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85" y="4677581"/>
                <a:ext cx="6730577" cy="369332"/>
              </a:xfrm>
              <a:prstGeom prst="rect">
                <a:avLst/>
              </a:prstGeom>
              <a:blipFill>
                <a:blip r:embed="rId6"/>
                <a:stretch>
                  <a:fillRect l="-72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59876F35-7CB7-FC94-36EF-ECD03AD8FFF0}"/>
              </a:ext>
            </a:extLst>
          </p:cNvPr>
          <p:cNvSpPr txBox="1"/>
          <p:nvPr/>
        </p:nvSpPr>
        <p:spPr>
          <a:xfrm>
            <a:off x="233680" y="182880"/>
            <a:ext cx="8005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Does the Thermal Lens induce Defocus Fluctuations?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966BA3-25DF-03D9-1793-4155759F10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329" y="1901850"/>
            <a:ext cx="6400813" cy="274320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C3EB4447-B8E6-B7EC-B94C-D57C790F1267}"/>
              </a:ext>
            </a:extLst>
          </p:cNvPr>
          <p:cNvCxnSpPr>
            <a:cxnSpLocks/>
          </p:cNvCxnSpPr>
          <p:nvPr/>
        </p:nvCxnSpPr>
        <p:spPr>
          <a:xfrm>
            <a:off x="4313495" y="1869326"/>
            <a:ext cx="0" cy="274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6CB0AC69-E96D-3AC2-DECE-86FFBB25C244}"/>
              </a:ext>
            </a:extLst>
          </p:cNvPr>
          <p:cNvCxnSpPr>
            <a:cxnSpLocks/>
          </p:cNvCxnSpPr>
          <p:nvPr/>
        </p:nvCxnSpPr>
        <p:spPr>
          <a:xfrm>
            <a:off x="6776424" y="1828701"/>
            <a:ext cx="0" cy="286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11219E77-C83E-BED8-BF2A-9CEF1D0F421B}"/>
              </a:ext>
            </a:extLst>
          </p:cNvPr>
          <p:cNvSpPr txBox="1"/>
          <p:nvPr/>
        </p:nvSpPr>
        <p:spPr>
          <a:xfrm>
            <a:off x="3616043" y="1561904"/>
            <a:ext cx="161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Pump lasers 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957E352-A810-C766-E129-2B0CF7AB117B}"/>
              </a:ext>
            </a:extLst>
          </p:cNvPr>
          <p:cNvSpPr txBox="1"/>
          <p:nvPr/>
        </p:nvSpPr>
        <p:spPr>
          <a:xfrm>
            <a:off x="6202724" y="1550831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Pump lasers off</a:t>
            </a:r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D940319F-C3D8-A418-8DB7-C0FA1219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26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062230D-3EC7-CE50-6BF9-2DF7457EF62C}"/>
              </a:ext>
            </a:extLst>
          </p:cNvPr>
          <p:cNvSpPr txBox="1"/>
          <p:nvPr/>
        </p:nvSpPr>
        <p:spPr>
          <a:xfrm>
            <a:off x="4805318" y="2812487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lensing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FB082C-AC57-4F89-2722-D4CBA910F78E}"/>
              </a:ext>
            </a:extLst>
          </p:cNvPr>
          <p:cNvSpPr/>
          <p:nvPr/>
        </p:nvSpPr>
        <p:spPr>
          <a:xfrm>
            <a:off x="4959350" y="2098557"/>
            <a:ext cx="840959" cy="1951003"/>
          </a:xfrm>
          <a:prstGeom prst="rect">
            <a:avLst/>
          </a:prstGeom>
          <a:solidFill>
            <a:schemeClr val="bg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DD152CE-6A74-2071-B0B2-03DAD7BC3B31}"/>
                  </a:ext>
                </a:extLst>
              </p:cNvPr>
              <p:cNvSpPr txBox="1"/>
              <p:nvPr/>
            </p:nvSpPr>
            <p:spPr>
              <a:xfrm>
                <a:off x="8432648" y="1634851"/>
                <a:ext cx="7966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4DD152CE-6A74-2071-B0B2-03DAD7BC3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648" y="1634851"/>
                <a:ext cx="796628" cy="369332"/>
              </a:xfrm>
              <a:prstGeom prst="rect">
                <a:avLst/>
              </a:prstGeom>
              <a:blipFill>
                <a:blip r:embed="rId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8737198-DEF3-77B8-088E-84883931F216}"/>
              </a:ext>
            </a:extLst>
          </p:cNvPr>
          <p:cNvCxnSpPr>
            <a:cxnSpLocks/>
          </p:cNvCxnSpPr>
          <p:nvPr/>
        </p:nvCxnSpPr>
        <p:spPr>
          <a:xfrm>
            <a:off x="4432300" y="2143960"/>
            <a:ext cx="503784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FD3868A9-434F-88A4-39C6-F723B58F974A}"/>
              </a:ext>
            </a:extLst>
          </p:cNvPr>
          <p:cNvCxnSpPr>
            <a:cxnSpLocks/>
          </p:cNvCxnSpPr>
          <p:nvPr/>
        </p:nvCxnSpPr>
        <p:spPr>
          <a:xfrm>
            <a:off x="4313495" y="3832526"/>
            <a:ext cx="515664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34A46CD-9F28-D61B-08B6-55028609B84A}"/>
                  </a:ext>
                </a:extLst>
              </p:cNvPr>
              <p:cNvSpPr txBox="1"/>
              <p:nvPr/>
            </p:nvSpPr>
            <p:spPr>
              <a:xfrm>
                <a:off x="9229276" y="2668157"/>
                <a:ext cx="2685351" cy="702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0.6⋅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=0.15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F34A46CD-9F28-D61B-08B6-55028609B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276" y="2668157"/>
                <a:ext cx="2685351" cy="702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8CE3B160-C58F-846D-4B64-EB5B492C165E}"/>
              </a:ext>
            </a:extLst>
          </p:cNvPr>
          <p:cNvCxnSpPr/>
          <p:nvPr/>
        </p:nvCxnSpPr>
        <p:spPr>
          <a:xfrm>
            <a:off x="9055100" y="2190970"/>
            <a:ext cx="0" cy="16123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8D81B628-8193-C3C5-A436-DDB144274551}"/>
              </a:ext>
            </a:extLst>
          </p:cNvPr>
          <p:cNvCxnSpPr>
            <a:cxnSpLocks/>
          </p:cNvCxnSpPr>
          <p:nvPr/>
        </p:nvCxnSpPr>
        <p:spPr>
          <a:xfrm flipV="1">
            <a:off x="6202724" y="4937965"/>
            <a:ext cx="1874504" cy="2817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5F2B2644-FE21-0345-B295-678B414C062C}"/>
              </a:ext>
            </a:extLst>
          </p:cNvPr>
          <p:cNvSpPr txBox="1"/>
          <p:nvPr/>
        </p:nvSpPr>
        <p:spPr>
          <a:xfrm>
            <a:off x="8032728" y="4677581"/>
            <a:ext cx="237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defocus RMS: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62C8CBBD-5037-B5D9-C0AD-C92D123B526B}"/>
                  </a:ext>
                </a:extLst>
              </p:cNvPr>
              <p:cNvSpPr txBox="1"/>
              <p:nvPr/>
            </p:nvSpPr>
            <p:spPr>
              <a:xfrm>
                <a:off x="8541724" y="5063844"/>
                <a:ext cx="2770309" cy="702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⋅0.13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=±2%⋅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62C8CBBD-5037-B5D9-C0AD-C92D123B52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724" y="5063844"/>
                <a:ext cx="2770309" cy="702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E53F40F-B938-287D-1B1F-50D8DAF07EFC}"/>
                  </a:ext>
                </a:extLst>
              </p:cNvPr>
              <p:cNvSpPr txBox="1"/>
              <p:nvPr/>
            </p:nvSpPr>
            <p:spPr>
              <a:xfrm>
                <a:off x="8012752" y="5785842"/>
                <a:ext cx="3439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Measured defocus RMS: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1.2%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E53F40F-B938-287D-1B1F-50D8DAF07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2752" y="5785842"/>
                <a:ext cx="3439211" cy="369332"/>
              </a:xfrm>
              <a:prstGeom prst="rect">
                <a:avLst/>
              </a:prstGeom>
              <a:blipFill>
                <a:blip r:embed="rId11"/>
                <a:stretch>
                  <a:fillRect l="-141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feld 25">
            <a:extLst>
              <a:ext uri="{FF2B5EF4-FFF2-40B4-BE49-F238E27FC236}">
                <a16:creationId xmlns:a16="http://schemas.microsoft.com/office/drawing/2014/main" id="{588E43F6-11CE-5FE1-5A91-35770822F655}"/>
              </a:ext>
            </a:extLst>
          </p:cNvPr>
          <p:cNvSpPr txBox="1"/>
          <p:nvPr/>
        </p:nvSpPr>
        <p:spPr>
          <a:xfrm>
            <a:off x="6483983" y="6130338"/>
            <a:ext cx="535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Might be measuring additional thermal dynamics that is not relevant for the defocus at the laser shots.</a:t>
            </a:r>
          </a:p>
        </p:txBody>
      </p:sp>
    </p:spTree>
    <p:extLst>
      <p:ext uri="{BB962C8B-B14F-4D97-AF65-F5344CB8AC3E}">
        <p14:creationId xmlns:p14="http://schemas.microsoft.com/office/powerpoint/2010/main" val="33975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4" grpId="0"/>
      <p:bldP spid="25" grpId="0"/>
      <p:bldP spid="22" grpId="0"/>
      <p:bldP spid="23" grpId="0"/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BE8F4-80C2-F1B2-D58C-8B9CE7539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2AE80889-0720-9688-F975-AAF23703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74164"/>
            <a:ext cx="7315215" cy="2011684"/>
          </a:xfrm>
          <a:prstGeom prst="rect">
            <a:avLst/>
          </a:prstGeom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CE9D2CCD-58B7-74E1-60AC-6C57AC1B8219}"/>
              </a:ext>
            </a:extLst>
          </p:cNvPr>
          <p:cNvCxnSpPr>
            <a:cxnSpLocks/>
          </p:cNvCxnSpPr>
          <p:nvPr/>
        </p:nvCxnSpPr>
        <p:spPr>
          <a:xfrm>
            <a:off x="573872" y="2056875"/>
            <a:ext cx="0" cy="1699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5173129E-6A68-D7BF-305C-797651206932}"/>
              </a:ext>
            </a:extLst>
          </p:cNvPr>
          <p:cNvSpPr txBox="1"/>
          <p:nvPr/>
        </p:nvSpPr>
        <p:spPr>
          <a:xfrm rot="16200000">
            <a:off x="117095" y="27219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cm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0094E5A-F322-336A-F56F-BA62A02A746F}"/>
              </a:ext>
            </a:extLst>
          </p:cNvPr>
          <p:cNvSpPr txBox="1"/>
          <p:nvPr/>
        </p:nvSpPr>
        <p:spPr>
          <a:xfrm>
            <a:off x="250785" y="1206786"/>
            <a:ext cx="673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lenses in laser crystals, in particular at the main amplifier: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D3222F51-E7E9-F56A-E8BD-031A7451C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0"/>
          <a:stretch/>
        </p:blipFill>
        <p:spPr>
          <a:xfrm>
            <a:off x="620118" y="1550831"/>
            <a:ext cx="2743066" cy="245942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A214A973-1A5D-1558-0C57-4C416C08D085}"/>
              </a:ext>
            </a:extLst>
          </p:cNvPr>
          <p:cNvSpPr txBox="1"/>
          <p:nvPr/>
        </p:nvSpPr>
        <p:spPr>
          <a:xfrm>
            <a:off x="486131" y="4015743"/>
            <a:ext cx="2743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IR-image of AMP1 laser crystal while pumped with 4 </a:t>
            </a:r>
            <a:r>
              <a:rPr lang="en-US" sz="1600" i="1" dirty="0" err="1"/>
              <a:t>Gaias</a:t>
            </a:r>
            <a:endParaRPr lang="en-US" sz="1600" i="1" dirty="0"/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C799F166-9CD2-E68E-9368-93A6B840E39F}"/>
              </a:ext>
            </a:extLst>
          </p:cNvPr>
          <p:cNvCxnSpPr>
            <a:cxnSpLocks/>
          </p:cNvCxnSpPr>
          <p:nvPr/>
        </p:nvCxnSpPr>
        <p:spPr>
          <a:xfrm>
            <a:off x="1654624" y="2085903"/>
            <a:ext cx="0" cy="69678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FB921BE-D9EF-F094-AC55-C02BA36E3CC4}"/>
                  </a:ext>
                </a:extLst>
              </p:cNvPr>
              <p:cNvSpPr txBox="1"/>
              <p:nvPr/>
            </p:nvSpPr>
            <p:spPr>
              <a:xfrm>
                <a:off x="1706665" y="2313983"/>
                <a:ext cx="3336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3FB921BE-D9EF-F094-AC55-C02BA36E3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665" y="2313983"/>
                <a:ext cx="333681" cy="276999"/>
              </a:xfrm>
              <a:prstGeom prst="rect">
                <a:avLst/>
              </a:prstGeom>
              <a:blipFill>
                <a:blip r:embed="rId4"/>
                <a:stretch>
                  <a:fillRect l="-16364" r="-1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F0E003E1-9888-A917-BE83-4B7D482926D0}"/>
                  </a:ext>
                </a:extLst>
              </p:cNvPr>
              <p:cNvSpPr txBox="1"/>
              <p:nvPr/>
            </p:nvSpPr>
            <p:spPr>
              <a:xfrm>
                <a:off x="250785" y="4677581"/>
                <a:ext cx="67305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Correlation between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and defocus coefficient fluctuations?</a:t>
                </a:r>
              </a:p>
            </p:txBody>
          </p:sp>
        </mc:Choice>
        <mc:Fallback xmlns="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F0E003E1-9888-A917-BE83-4B7D48292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85" y="4677581"/>
                <a:ext cx="6730577" cy="369332"/>
              </a:xfrm>
              <a:prstGeom prst="rect">
                <a:avLst/>
              </a:prstGeom>
              <a:blipFill>
                <a:blip r:embed="rId5"/>
                <a:stretch>
                  <a:fillRect l="-72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B734DF9-2451-700B-E36D-32B1CA686FEB}"/>
                  </a:ext>
                </a:extLst>
              </p:cNvPr>
              <p:cNvSpPr txBox="1"/>
              <p:nvPr/>
            </p:nvSpPr>
            <p:spPr>
              <a:xfrm>
                <a:off x="6299186" y="4695770"/>
                <a:ext cx="11044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=0.06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9B734DF9-2451-700B-E36D-32B1CA686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186" y="4695770"/>
                <a:ext cx="1104405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4D0AC763-F295-29FF-5430-D0EB31487BBF}"/>
              </a:ext>
            </a:extLst>
          </p:cNvPr>
          <p:cNvSpPr txBox="1"/>
          <p:nvPr/>
        </p:nvSpPr>
        <p:spPr>
          <a:xfrm>
            <a:off x="7017498" y="5840805"/>
            <a:ext cx="50750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Based on our current measurement, we can not directly explain the defocus fluctuations based on thermal lens fluctuations in the main AMP crystal.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2B865B-30F8-A553-3F35-D4395185078D}"/>
              </a:ext>
            </a:extLst>
          </p:cNvPr>
          <p:cNvSpPr txBox="1"/>
          <p:nvPr/>
        </p:nvSpPr>
        <p:spPr>
          <a:xfrm>
            <a:off x="233680" y="182880"/>
            <a:ext cx="80055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Does the Thermal Lens induce Defocus Fluctuations?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84E195-4C16-AD53-3727-0EC417B5B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329" y="1901850"/>
            <a:ext cx="6400813" cy="2743205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5A25A14-E745-582E-2139-C5A472E95226}"/>
              </a:ext>
            </a:extLst>
          </p:cNvPr>
          <p:cNvCxnSpPr>
            <a:cxnSpLocks/>
          </p:cNvCxnSpPr>
          <p:nvPr/>
        </p:nvCxnSpPr>
        <p:spPr>
          <a:xfrm>
            <a:off x="4313495" y="1869326"/>
            <a:ext cx="0" cy="274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01F2F62-1473-8018-675F-A0528CFC72BA}"/>
              </a:ext>
            </a:extLst>
          </p:cNvPr>
          <p:cNvCxnSpPr>
            <a:cxnSpLocks/>
          </p:cNvCxnSpPr>
          <p:nvPr/>
        </p:nvCxnSpPr>
        <p:spPr>
          <a:xfrm>
            <a:off x="6776424" y="1828701"/>
            <a:ext cx="0" cy="2862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266EA861-D598-919E-FDD7-D7D4615AF586}"/>
              </a:ext>
            </a:extLst>
          </p:cNvPr>
          <p:cNvSpPr txBox="1"/>
          <p:nvPr/>
        </p:nvSpPr>
        <p:spPr>
          <a:xfrm>
            <a:off x="3616043" y="1561904"/>
            <a:ext cx="161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Pump lasers 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5D83FF0-3684-E45F-A243-A3C842AE5FD2}"/>
              </a:ext>
            </a:extLst>
          </p:cNvPr>
          <p:cNvSpPr txBox="1"/>
          <p:nvPr/>
        </p:nvSpPr>
        <p:spPr>
          <a:xfrm>
            <a:off x="6202724" y="1550831"/>
            <a:ext cx="1629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Pump lasers off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CDE8940-8273-6E51-2315-10997CD70328}"/>
                  </a:ext>
                </a:extLst>
              </p:cNvPr>
              <p:cNvSpPr txBox="1"/>
              <p:nvPr/>
            </p:nvSpPr>
            <p:spPr>
              <a:xfrm>
                <a:off x="8432648" y="1634851"/>
                <a:ext cx="7966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1CDE8940-8273-6E51-2315-10997CD70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648" y="1634851"/>
                <a:ext cx="796628" cy="369332"/>
              </a:xfrm>
              <a:prstGeom prst="rect">
                <a:avLst/>
              </a:prstGeom>
              <a:blipFill>
                <a:blip r:embed="rId9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0CE0CAFF-78E5-895C-10E3-3A81B33B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27</a:t>
            </a:fld>
            <a:endParaRPr lang="en-US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54F165B-97BC-CECD-FB88-C4EADDF2F045}"/>
              </a:ext>
            </a:extLst>
          </p:cNvPr>
          <p:cNvCxnSpPr>
            <a:cxnSpLocks/>
          </p:cNvCxnSpPr>
          <p:nvPr/>
        </p:nvCxnSpPr>
        <p:spPr>
          <a:xfrm>
            <a:off x="4432300" y="2143960"/>
            <a:ext cx="503784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DB8357CC-1945-C7CA-1673-317E052353CE}"/>
              </a:ext>
            </a:extLst>
          </p:cNvPr>
          <p:cNvCxnSpPr>
            <a:cxnSpLocks/>
          </p:cNvCxnSpPr>
          <p:nvPr/>
        </p:nvCxnSpPr>
        <p:spPr>
          <a:xfrm>
            <a:off x="4313495" y="3832526"/>
            <a:ext cx="515664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EF4BBAC-9F4F-B8F6-EADD-07A328422B95}"/>
                  </a:ext>
                </a:extLst>
              </p:cNvPr>
              <p:cNvSpPr txBox="1"/>
              <p:nvPr/>
            </p:nvSpPr>
            <p:spPr>
              <a:xfrm>
                <a:off x="9229276" y="2668157"/>
                <a:ext cx="2685351" cy="702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0.6⋅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=0.15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6EF4BBAC-9F4F-B8F6-EADD-07A328422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276" y="2668157"/>
                <a:ext cx="2685351" cy="702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A652B636-774E-106B-7FF4-523ECC4836C5}"/>
              </a:ext>
            </a:extLst>
          </p:cNvPr>
          <p:cNvCxnSpPr/>
          <p:nvPr/>
        </p:nvCxnSpPr>
        <p:spPr>
          <a:xfrm>
            <a:off x="9055100" y="2190970"/>
            <a:ext cx="0" cy="16123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7E020E8D-53DD-BD7A-D8C6-48463A66087C}"/>
              </a:ext>
            </a:extLst>
          </p:cNvPr>
          <p:cNvSpPr txBox="1"/>
          <p:nvPr/>
        </p:nvSpPr>
        <p:spPr>
          <a:xfrm>
            <a:off x="8032728" y="4677581"/>
            <a:ext cx="237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Expected defocus RMS: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B58416EF-E6A7-2F70-ADE7-CB53D8E9FAC9}"/>
                  </a:ext>
                </a:extLst>
              </p:cNvPr>
              <p:cNvSpPr txBox="1"/>
              <p:nvPr/>
            </p:nvSpPr>
            <p:spPr>
              <a:xfrm>
                <a:off x="8541724" y="5063844"/>
                <a:ext cx="2696572" cy="7025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⋅0.13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=0.02⋅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feld 29">
                <a:extLst>
                  <a:ext uri="{FF2B5EF4-FFF2-40B4-BE49-F238E27FC236}">
                    <a16:creationId xmlns:a16="http://schemas.microsoft.com/office/drawing/2014/main" id="{B58416EF-E6A7-2F70-ADE7-CB53D8E9F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724" y="5063844"/>
                <a:ext cx="2696572" cy="702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F2E5143B-1507-1CB6-559D-47530E370033}"/>
              </a:ext>
            </a:extLst>
          </p:cNvPr>
          <p:cNvCxnSpPr>
            <a:cxnSpLocks/>
          </p:cNvCxnSpPr>
          <p:nvPr/>
        </p:nvCxnSpPr>
        <p:spPr>
          <a:xfrm flipV="1">
            <a:off x="6202724" y="4937965"/>
            <a:ext cx="1874504" cy="2817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8E1910D6-7530-BBA4-03DF-BC482A87D7C9}"/>
              </a:ext>
            </a:extLst>
          </p:cNvPr>
          <p:cNvSpPr txBox="1"/>
          <p:nvPr/>
        </p:nvSpPr>
        <p:spPr>
          <a:xfrm>
            <a:off x="4805318" y="2812487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lensing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98CD6B6-90D1-CC6D-9D3E-96F8DA5B012F}"/>
              </a:ext>
            </a:extLst>
          </p:cNvPr>
          <p:cNvSpPr/>
          <p:nvPr/>
        </p:nvSpPr>
        <p:spPr>
          <a:xfrm>
            <a:off x="4959350" y="2098557"/>
            <a:ext cx="840959" cy="1951003"/>
          </a:xfrm>
          <a:prstGeom prst="rect">
            <a:avLst/>
          </a:prstGeom>
          <a:solidFill>
            <a:schemeClr val="bg1">
              <a:lumMod val="7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10134-9152-1F27-83E3-8E4155A89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F2A9D1E-D5BB-9420-6CB9-8D85B6A54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" y="1469914"/>
            <a:ext cx="9144018" cy="23774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4F247D8-B276-E2D9-2805-CA232CC97213}"/>
              </a:ext>
            </a:extLst>
          </p:cNvPr>
          <p:cNvSpPr txBox="1"/>
          <p:nvPr/>
        </p:nvSpPr>
        <p:spPr>
          <a:xfrm>
            <a:off x="233680" y="182880"/>
            <a:ext cx="8832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 Air Humidity Fluctuations induce Defocus Fluctuations?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0801D08-7054-68AB-CB95-46AD9B6D7B7C}"/>
              </a:ext>
            </a:extLst>
          </p:cNvPr>
          <p:cNvSpPr txBox="1"/>
          <p:nvPr/>
        </p:nvSpPr>
        <p:spPr>
          <a:xfrm>
            <a:off x="250785" y="1108954"/>
            <a:ext cx="1041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air humidity control in the ATLAS-3000 lab sometimes creates spikes (during the winter time…):</a:t>
            </a:r>
          </a:p>
        </p:txBody>
      </p:sp>
    </p:spTree>
    <p:extLst>
      <p:ext uri="{BB962C8B-B14F-4D97-AF65-F5344CB8AC3E}">
        <p14:creationId xmlns:p14="http://schemas.microsoft.com/office/powerpoint/2010/main" val="21448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1FD61-0A21-63B2-C014-29A6D791A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97EE705-3E79-9214-C7FE-1B15EB6EC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44" y="1469914"/>
            <a:ext cx="9144018" cy="23774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EE47211-91B1-9AFC-FA87-6518D1F56A65}"/>
              </a:ext>
            </a:extLst>
          </p:cNvPr>
          <p:cNvSpPr txBox="1"/>
          <p:nvPr/>
        </p:nvSpPr>
        <p:spPr>
          <a:xfrm>
            <a:off x="233680" y="182880"/>
            <a:ext cx="8832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 Air Humidity Fluctuations induce Defocus Fluctuations?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CEB0F6E-8E4A-66BF-CDC7-C6C14005A650}"/>
              </a:ext>
            </a:extLst>
          </p:cNvPr>
          <p:cNvSpPr txBox="1"/>
          <p:nvPr/>
        </p:nvSpPr>
        <p:spPr>
          <a:xfrm>
            <a:off x="957943" y="3066793"/>
            <a:ext cx="5012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Measurement with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cw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-diode; only using part of the full laser chain.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5CE4161-359A-0B05-5379-332788BE542A}"/>
              </a:ext>
            </a:extLst>
          </p:cNvPr>
          <p:cNvSpPr txBox="1"/>
          <p:nvPr/>
        </p:nvSpPr>
        <p:spPr>
          <a:xfrm>
            <a:off x="250785" y="1108954"/>
            <a:ext cx="1041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air humidity control in the ATLAS-3000 lab sometimes creates spikes (during the winter time…):</a:t>
            </a:r>
          </a:p>
        </p:txBody>
      </p:sp>
    </p:spTree>
    <p:extLst>
      <p:ext uri="{BB962C8B-B14F-4D97-AF65-F5344CB8AC3E}">
        <p14:creationId xmlns:p14="http://schemas.microsoft.com/office/powerpoint/2010/main" val="97092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94EA4-18E2-51B8-F0C2-FA78A1F90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DCCE632-06D7-D39D-33FD-FF674523DC9E}"/>
              </a:ext>
            </a:extLst>
          </p:cNvPr>
          <p:cNvSpPr txBox="1"/>
          <p:nvPr/>
        </p:nvSpPr>
        <p:spPr>
          <a:xfrm>
            <a:off x="233680" y="182880"/>
            <a:ext cx="5362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ATLAS-3000 (Garching/LMU/CALA)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C4918E-BC6F-695C-B663-873663171F60}"/>
              </a:ext>
            </a:extLst>
          </p:cNvPr>
          <p:cNvSpPr txBox="1"/>
          <p:nvPr/>
        </p:nvSpPr>
        <p:spPr>
          <a:xfrm>
            <a:off x="4966092" y="1535278"/>
            <a:ext cx="173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Frontend (-&gt; 2 J)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0672269-8F56-3B6E-74E9-62052A814844}"/>
              </a:ext>
            </a:extLst>
          </p:cNvPr>
          <p:cNvSpPr txBox="1"/>
          <p:nvPr/>
        </p:nvSpPr>
        <p:spPr>
          <a:xfrm>
            <a:off x="4966092" y="3220869"/>
            <a:ext cx="163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Amplifier </a:t>
            </a:r>
            <a:br>
              <a:rPr lang="en-US" dirty="0"/>
            </a:br>
            <a:r>
              <a:rPr lang="en-US" dirty="0"/>
              <a:t>(-&gt; 20-30 J)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94F1BBD-E4A1-7756-3769-20BE4BB59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1023408"/>
            <a:ext cx="4659086" cy="565171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42C0A0D-9B9D-9ED4-9A95-A145B1CBD7B0}"/>
              </a:ext>
            </a:extLst>
          </p:cNvPr>
          <p:cNvSpPr txBox="1"/>
          <p:nvPr/>
        </p:nvSpPr>
        <p:spPr>
          <a:xfrm>
            <a:off x="4966092" y="5602906"/>
            <a:ext cx="1744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Beamline &amp; Labs</a:t>
            </a:r>
          </a:p>
        </p:txBody>
      </p:sp>
      <p:sp>
        <p:nvSpPr>
          <p:cNvPr id="9" name="Geschweifte Klammer rechts 8">
            <a:extLst>
              <a:ext uri="{FF2B5EF4-FFF2-40B4-BE49-F238E27FC236}">
                <a16:creationId xmlns:a16="http://schemas.microsoft.com/office/drawing/2014/main" id="{13459C96-1140-E174-0C62-1D1FF96D7BDE}"/>
              </a:ext>
            </a:extLst>
          </p:cNvPr>
          <p:cNvSpPr/>
          <p:nvPr/>
        </p:nvSpPr>
        <p:spPr>
          <a:xfrm>
            <a:off x="4718957" y="1175658"/>
            <a:ext cx="183598" cy="1088572"/>
          </a:xfrm>
          <a:prstGeom prst="rightBrace">
            <a:avLst>
              <a:gd name="adj1" fmla="val 29085"/>
              <a:gd name="adj2" fmla="val 5233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F29D1BB3-3A25-A778-6A3C-006667ED15D8}"/>
              </a:ext>
            </a:extLst>
          </p:cNvPr>
          <p:cNvSpPr/>
          <p:nvPr/>
        </p:nvSpPr>
        <p:spPr>
          <a:xfrm>
            <a:off x="4726810" y="2327384"/>
            <a:ext cx="191007" cy="2433302"/>
          </a:xfrm>
          <a:prstGeom prst="rightBrace">
            <a:avLst>
              <a:gd name="adj1" fmla="val 3160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eschweifte Klammer rechts 11">
            <a:extLst>
              <a:ext uri="{FF2B5EF4-FFF2-40B4-BE49-F238E27FC236}">
                <a16:creationId xmlns:a16="http://schemas.microsoft.com/office/drawing/2014/main" id="{0135CF3D-1E12-DD31-1F73-D3E246165110}"/>
              </a:ext>
            </a:extLst>
          </p:cNvPr>
          <p:cNvSpPr/>
          <p:nvPr/>
        </p:nvSpPr>
        <p:spPr>
          <a:xfrm>
            <a:off x="4726313" y="4958226"/>
            <a:ext cx="176242" cy="1634598"/>
          </a:xfrm>
          <a:prstGeom prst="rightBrace">
            <a:avLst>
              <a:gd name="adj1" fmla="val 29085"/>
              <a:gd name="adj2" fmla="val 52333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18D3347-9228-21CD-A108-ED0051FD48A0}"/>
              </a:ext>
            </a:extLst>
          </p:cNvPr>
          <p:cNvSpPr txBox="1"/>
          <p:nvPr/>
        </p:nvSpPr>
        <p:spPr>
          <a:xfrm>
            <a:off x="12421238" y="4802817"/>
            <a:ext cx="3072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parameters:</a:t>
            </a:r>
          </a:p>
          <a:p>
            <a:r>
              <a:rPr lang="en-US" dirty="0"/>
              <a:t>18 cm beam (bypassing AMP2)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EC2087E-4D4E-2E5E-D4A0-91A8EAAE0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718" y="2431389"/>
            <a:ext cx="4997282" cy="2871622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283BC45C-4068-8FD4-9E6D-7EAF8B84C773}"/>
              </a:ext>
            </a:extLst>
          </p:cNvPr>
          <p:cNvSpPr/>
          <p:nvPr/>
        </p:nvSpPr>
        <p:spPr>
          <a:xfrm>
            <a:off x="850900" y="5602906"/>
            <a:ext cx="990600" cy="1255094"/>
          </a:xfrm>
          <a:prstGeom prst="rect">
            <a:avLst/>
          </a:prstGeom>
          <a:solidFill>
            <a:srgbClr val="00B0F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9DD8421-B566-F3FE-D4B3-262A04ED7443}"/>
              </a:ext>
            </a:extLst>
          </p:cNvPr>
          <p:cNvSpPr txBox="1"/>
          <p:nvPr/>
        </p:nvSpPr>
        <p:spPr>
          <a:xfrm>
            <a:off x="7502436" y="2076298"/>
            <a:ext cx="4163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LWFA with slit nozzle and optical injection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A18CBD60-C696-0B95-6FE5-96FA1028B653}"/>
              </a:ext>
            </a:extLst>
          </p:cNvPr>
          <p:cNvCxnSpPr/>
          <p:nvPr/>
        </p:nvCxnSpPr>
        <p:spPr>
          <a:xfrm flipH="1">
            <a:off x="10004723" y="3067811"/>
            <a:ext cx="304800" cy="406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E911ABE1-8899-7517-0568-5C16FBBD4DA7}"/>
              </a:ext>
            </a:extLst>
          </p:cNvPr>
          <p:cNvSpPr txBox="1"/>
          <p:nvPr/>
        </p:nvSpPr>
        <p:spPr>
          <a:xfrm>
            <a:off x="10180839" y="2770258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Hydrogen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CF20184A-5623-3D50-B7C8-74FDE8410709}"/>
              </a:ext>
            </a:extLst>
          </p:cNvPr>
          <p:cNvCxnSpPr>
            <a:cxnSpLocks/>
          </p:cNvCxnSpPr>
          <p:nvPr/>
        </p:nvCxnSpPr>
        <p:spPr>
          <a:xfrm flipV="1">
            <a:off x="9382423" y="4055636"/>
            <a:ext cx="811116" cy="430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27FACC45-2D6D-A650-B553-0EF8E96ECA21}"/>
              </a:ext>
            </a:extLst>
          </p:cNvPr>
          <p:cNvSpPr txBox="1"/>
          <p:nvPr/>
        </p:nvSpPr>
        <p:spPr>
          <a:xfrm>
            <a:off x="9382423" y="407081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mm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450A406-9494-9B23-97B9-CBD2D72A33F8}"/>
              </a:ext>
            </a:extLst>
          </p:cNvPr>
          <p:cNvSpPr txBox="1"/>
          <p:nvPr/>
        </p:nvSpPr>
        <p:spPr>
          <a:xfrm>
            <a:off x="7204245" y="3932313"/>
            <a:ext cx="20384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~8 J on target</a:t>
            </a:r>
          </a:p>
          <a:p>
            <a:r>
              <a:rPr lang="en-US" dirty="0"/>
              <a:t>26 fs pulse duration</a:t>
            </a:r>
          </a:p>
          <a:p>
            <a:r>
              <a:rPr lang="en-US" dirty="0"/>
              <a:t>f/56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F524B49-ED38-36FC-A5E4-7F0F071C2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</a:t>
            </a:fld>
            <a:endParaRPr lang="en-US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3F9974D-74DE-49B0-F763-D34EFC41A700}"/>
              </a:ext>
            </a:extLst>
          </p:cNvPr>
          <p:cNvSpPr txBox="1"/>
          <p:nvPr/>
        </p:nvSpPr>
        <p:spPr>
          <a:xfrm rot="16200000">
            <a:off x="-811894" y="3518128"/>
            <a:ext cx="2398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From: PhD thesis of M.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Förster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171C3C0-7BB2-B1A8-AA2F-FEE1A2D60EBE}"/>
              </a:ext>
            </a:extLst>
          </p:cNvPr>
          <p:cNvSpPr txBox="1"/>
          <p:nvPr/>
        </p:nvSpPr>
        <p:spPr>
          <a:xfrm>
            <a:off x="7419572" y="5671255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From: PhD thesis of K. von Grafenstein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4F6EB5C-14B3-6CB5-C7E1-B2FFEDD876F4}"/>
              </a:ext>
            </a:extLst>
          </p:cNvPr>
          <p:cNvSpPr txBox="1"/>
          <p:nvPr/>
        </p:nvSpPr>
        <p:spPr>
          <a:xfrm>
            <a:off x="7024105" y="1554989"/>
            <a:ext cx="2218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discussed today:</a:t>
            </a:r>
          </a:p>
        </p:txBody>
      </p:sp>
    </p:spTree>
    <p:extLst>
      <p:ext uri="{BB962C8B-B14F-4D97-AF65-F5344CB8AC3E}">
        <p14:creationId xmlns:p14="http://schemas.microsoft.com/office/powerpoint/2010/main" val="110912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9" grpId="0" animBg="1"/>
      <p:bldP spid="10" grpId="0" animBg="1"/>
      <p:bldP spid="12" grpId="0" animBg="1"/>
      <p:bldP spid="18" grpId="0" animBg="1"/>
      <p:bldP spid="20" grpId="0"/>
      <p:bldP spid="23" grpId="0"/>
      <p:bldP spid="27" grpId="0"/>
      <p:bldP spid="29" grpId="0"/>
      <p:bldP spid="14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853ED-ECC5-4410-5687-20AA58C2B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3D50C53D-AC53-BFAB-3E7A-32D89E36B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44" y="1469914"/>
            <a:ext cx="9144018" cy="23774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16FF957-A3CE-9607-5D30-DEF86D3670F6}"/>
              </a:ext>
            </a:extLst>
          </p:cNvPr>
          <p:cNvSpPr txBox="1"/>
          <p:nvPr/>
        </p:nvSpPr>
        <p:spPr>
          <a:xfrm>
            <a:off x="233680" y="182880"/>
            <a:ext cx="8832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 Air Humidity Fluctuations induce Defocus Fluctuations?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17D80197-AC37-05BB-2217-F2ACA07FB709}"/>
                  </a:ext>
                </a:extLst>
              </p:cNvPr>
              <p:cNvSpPr txBox="1"/>
              <p:nvPr/>
            </p:nvSpPr>
            <p:spPr>
              <a:xfrm>
                <a:off x="8883290" y="1789200"/>
                <a:ext cx="3007170" cy="602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𝐷𝑒𝑓𝑜𝑐𝑢𝑠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eqArr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Δhumidity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2.5%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humidity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17D80197-AC37-05BB-2217-F2ACA07FB7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290" y="1789200"/>
                <a:ext cx="3007170" cy="6025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898D0139-39FB-24C9-7347-851270EA3AD0}"/>
              </a:ext>
            </a:extLst>
          </p:cNvPr>
          <p:cNvSpPr txBox="1"/>
          <p:nvPr/>
        </p:nvSpPr>
        <p:spPr>
          <a:xfrm>
            <a:off x="957943" y="3066793"/>
            <a:ext cx="5230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Measurement with </a:t>
            </a:r>
            <a:r>
              <a:rPr lang="en-US" sz="1400" i="1" dirty="0" err="1">
                <a:solidFill>
                  <a:schemeClr val="bg1">
                    <a:lumMod val="65000"/>
                  </a:schemeClr>
                </a:solidFill>
              </a:rPr>
              <a:t>cw</a:t>
            </a:r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-diode; only using part of the full laser chain.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39B827C-90B5-F505-D8A8-DEDB3EFC8DBA}"/>
              </a:ext>
            </a:extLst>
          </p:cNvPr>
          <p:cNvSpPr txBox="1"/>
          <p:nvPr/>
        </p:nvSpPr>
        <p:spPr>
          <a:xfrm>
            <a:off x="8355903" y="1360177"/>
            <a:ext cx="354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operation of the full laser chain: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852CD39-4A22-C1E5-7465-2E371F43F77C}"/>
                  </a:ext>
                </a:extLst>
              </p:cNvPr>
              <p:cNvSpPr txBox="1"/>
              <p:nvPr/>
            </p:nvSpPr>
            <p:spPr>
              <a:xfrm>
                <a:off x="8404698" y="2599755"/>
                <a:ext cx="318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Typical defocus RMS: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1.2%⋅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B852CD39-4A22-C1E5-7465-2E371F43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698" y="2599755"/>
                <a:ext cx="3181384" cy="369332"/>
              </a:xfrm>
              <a:prstGeom prst="rect">
                <a:avLst/>
              </a:prstGeom>
              <a:blipFill>
                <a:blip r:embed="rId5"/>
                <a:stretch>
                  <a:fillRect l="-172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B20B36A-E0ED-19DF-A33A-90C55898CB6B}"/>
                  </a:ext>
                </a:extLst>
              </p:cNvPr>
              <p:cNvSpPr txBox="1"/>
              <p:nvPr/>
            </p:nvSpPr>
            <p:spPr>
              <a:xfrm>
                <a:off x="8299743" y="2944810"/>
                <a:ext cx="41234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de-DE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sub-percent-level humidity fluctuations could influence the defocus in the laser output notably.</a:t>
                </a: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6B20B36A-E0ED-19DF-A33A-90C55898C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43" y="2944810"/>
                <a:ext cx="4123407" cy="923330"/>
              </a:xfrm>
              <a:prstGeom prst="rect">
                <a:avLst/>
              </a:prstGeom>
              <a:blipFill>
                <a:blip r:embed="rId6"/>
                <a:stretch>
                  <a:fillRect l="-1331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585EB6EF-DA60-4ADE-4D09-3D93B7EEF2ED}"/>
              </a:ext>
            </a:extLst>
          </p:cNvPr>
          <p:cNvSpPr txBox="1"/>
          <p:nvPr/>
        </p:nvSpPr>
        <p:spPr>
          <a:xfrm>
            <a:off x="250785" y="1108954"/>
            <a:ext cx="1041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air humidity control in the ATLAS-3000 lab sometimes creates spikes (during the winter time…):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DE0A0C-4A8D-2ED6-6EEB-01A07071C3BA}"/>
              </a:ext>
            </a:extLst>
          </p:cNvPr>
          <p:cNvSpPr txBox="1"/>
          <p:nvPr/>
        </p:nvSpPr>
        <p:spPr>
          <a:xfrm>
            <a:off x="3662257" y="4877994"/>
            <a:ext cx="486748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How does air humidity affect the laser wavefront?</a:t>
            </a:r>
          </a:p>
        </p:txBody>
      </p:sp>
    </p:spTree>
    <p:extLst>
      <p:ext uri="{BB962C8B-B14F-4D97-AF65-F5344CB8AC3E}">
        <p14:creationId xmlns:p14="http://schemas.microsoft.com/office/powerpoint/2010/main" val="237431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2D9E1-7951-C037-D24A-6CE429000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70B0D0B6-4DFE-C794-0378-C0D23BE2C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44" y="1469914"/>
            <a:ext cx="9144018" cy="237744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56BDEF0-66D9-2EBD-5A13-1B7E68B0C302}"/>
              </a:ext>
            </a:extLst>
          </p:cNvPr>
          <p:cNvSpPr txBox="1"/>
          <p:nvPr/>
        </p:nvSpPr>
        <p:spPr>
          <a:xfrm>
            <a:off x="233680" y="182880"/>
            <a:ext cx="8832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Do Air Humidity Fluctuations induce Defocus Fluctuations?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240F7E2-4132-75DF-8C68-E58E206A3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338" y="4145921"/>
            <a:ext cx="4572009" cy="274320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BB15C5F-B774-1736-0602-5A71D4018961}"/>
              </a:ext>
            </a:extLst>
          </p:cNvPr>
          <p:cNvSpPr txBox="1"/>
          <p:nvPr/>
        </p:nvSpPr>
        <p:spPr>
          <a:xfrm>
            <a:off x="233680" y="3881475"/>
            <a:ext cx="532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with humidifier close to adaptive mirror (“DM1”):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53106D88-443A-CBA8-AA76-1C800329E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59966" y="1599418"/>
            <a:ext cx="4572009" cy="274320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7A6F1E8-2BFC-1D34-85B4-5B8637426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2" b="18471"/>
          <a:stretch/>
        </p:blipFill>
        <p:spPr>
          <a:xfrm>
            <a:off x="6043127" y="3988330"/>
            <a:ext cx="2119056" cy="268662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294FAC3-E54A-4610-539F-450D0683FFB7}"/>
              </a:ext>
            </a:extLst>
          </p:cNvPr>
          <p:cNvSpPr txBox="1"/>
          <p:nvPr/>
        </p:nvSpPr>
        <p:spPr>
          <a:xfrm>
            <a:off x="8516196" y="3941063"/>
            <a:ext cx="36758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Hypothesis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 accumulates in (porous E-beam) coatings and creates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flexible substrates of the adaptive mirrors deform more readily than thicker, regular substrates.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 deformation: </a:t>
            </a:r>
            <a:br>
              <a:rPr lang="en-US" dirty="0"/>
            </a:br>
            <a:r>
              <a:rPr lang="en-US" dirty="0"/>
              <a:t>curvature -&gt; introduces defocus.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5FD4E2E-DE0D-722A-DC44-0232D25635F1}"/>
              </a:ext>
            </a:extLst>
          </p:cNvPr>
          <p:cNvSpPr txBox="1"/>
          <p:nvPr/>
        </p:nvSpPr>
        <p:spPr>
          <a:xfrm>
            <a:off x="8355903" y="1360177"/>
            <a:ext cx="3544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operation of the full laser chain: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6D89AEA-BED3-D4DF-9B16-2E32E882DD40}"/>
                  </a:ext>
                </a:extLst>
              </p:cNvPr>
              <p:cNvSpPr txBox="1"/>
              <p:nvPr/>
            </p:nvSpPr>
            <p:spPr>
              <a:xfrm>
                <a:off x="8299743" y="2944810"/>
                <a:ext cx="41234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de-DE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sz="16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sub-percent-level humidity fluctuations could influence the defocus in the laser output notably.</a:t>
                </a: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6D89AEA-BED3-D4DF-9B16-2E32E882DD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9743" y="2944810"/>
                <a:ext cx="4123407" cy="923330"/>
              </a:xfrm>
              <a:prstGeom prst="rect">
                <a:avLst/>
              </a:prstGeom>
              <a:blipFill>
                <a:blip r:embed="rId9"/>
                <a:stretch>
                  <a:fillRect l="-1331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80CA70D2-89E7-7143-433B-850FD64BF126}"/>
              </a:ext>
            </a:extLst>
          </p:cNvPr>
          <p:cNvSpPr txBox="1"/>
          <p:nvPr/>
        </p:nvSpPr>
        <p:spPr>
          <a:xfrm>
            <a:off x="250785" y="1108954"/>
            <a:ext cx="1041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air humidity control in the ATLAS-3000 lab sometimes creates spikes (during the winter time…):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FB8A19-20A4-1DB4-9275-800CD1D9D9BF}"/>
                  </a:ext>
                </a:extLst>
              </p:cNvPr>
              <p:cNvSpPr txBox="1"/>
              <p:nvPr/>
            </p:nvSpPr>
            <p:spPr>
              <a:xfrm>
                <a:off x="8883290" y="1789200"/>
                <a:ext cx="3007170" cy="602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eqArr>
                            <m:eqAr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𝐷𝑒𝑓𝑜𝑐𝑢𝑠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bSup>
                            </m:e>
                          </m:eqArr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Δhumidity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2.5%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humidity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7EFB8A19-20A4-1DB4-9275-800CD1D9D9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3290" y="1789200"/>
                <a:ext cx="3007170" cy="60253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10DF502-4143-0123-FFB3-12C9FA73C203}"/>
                  </a:ext>
                </a:extLst>
              </p:cNvPr>
              <p:cNvSpPr txBox="1"/>
              <p:nvPr/>
            </p:nvSpPr>
            <p:spPr>
              <a:xfrm>
                <a:off x="8404698" y="2599755"/>
                <a:ext cx="318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Typical defocus RMS: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1.2%⋅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10DF502-4143-0123-FFB3-12C9FA73C2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698" y="2599755"/>
                <a:ext cx="3181384" cy="369332"/>
              </a:xfrm>
              <a:prstGeom prst="rect">
                <a:avLst/>
              </a:prstGeom>
              <a:blipFill>
                <a:blip r:embed="rId9"/>
                <a:stretch>
                  <a:fillRect l="-172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811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7C8A-96FE-693F-3FE6-B1A9D58C2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>
            <a:extLst>
              <a:ext uri="{FF2B5EF4-FFF2-40B4-BE49-F238E27FC236}">
                <a16:creationId xmlns:a16="http://schemas.microsoft.com/office/drawing/2014/main" id="{FD9F84AA-493D-A02E-EC21-F4CCA3EB5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8" y="1553081"/>
            <a:ext cx="2743066" cy="274306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92341C2-C8EE-D9E9-7C01-D16F972B6DF2}"/>
              </a:ext>
            </a:extLst>
          </p:cNvPr>
          <p:cNvSpPr txBox="1"/>
          <p:nvPr/>
        </p:nvSpPr>
        <p:spPr>
          <a:xfrm>
            <a:off x="233680" y="182880"/>
            <a:ext cx="790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Reducing Crystal Temperature in the Main Amplifier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3D1424A-3EAD-AEB8-3D66-1D5255111A33}"/>
              </a:ext>
            </a:extLst>
          </p:cNvPr>
          <p:cNvSpPr/>
          <p:nvPr/>
        </p:nvSpPr>
        <p:spPr>
          <a:xfrm>
            <a:off x="9108218" y="1832671"/>
            <a:ext cx="688690" cy="4484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123E02-90F0-7B53-6071-DD632400C1AC}"/>
              </a:ext>
            </a:extLst>
          </p:cNvPr>
          <p:cNvSpPr txBox="1"/>
          <p:nvPr/>
        </p:nvSpPr>
        <p:spPr>
          <a:xfrm>
            <a:off x="7592200" y="1553994"/>
            <a:ext cx="161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mount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1BAC3DF-EAFA-EECB-AFF4-08CD77C21270}"/>
              </a:ext>
            </a:extLst>
          </p:cNvPr>
          <p:cNvSpPr/>
          <p:nvPr/>
        </p:nvSpPr>
        <p:spPr>
          <a:xfrm>
            <a:off x="7926623" y="4000640"/>
            <a:ext cx="296775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34FE447A-17D0-80A7-496C-BA762CA23B06}"/>
              </a:ext>
            </a:extLst>
          </p:cNvPr>
          <p:cNvSpPr/>
          <p:nvPr/>
        </p:nvSpPr>
        <p:spPr>
          <a:xfrm>
            <a:off x="9108218" y="2357376"/>
            <a:ext cx="688690" cy="1185277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2027D0F6-D9FF-2841-38D8-3A6C540411B5}"/>
              </a:ext>
            </a:extLst>
          </p:cNvPr>
          <p:cNvSpPr/>
          <p:nvPr/>
        </p:nvSpPr>
        <p:spPr>
          <a:xfrm flipH="1">
            <a:off x="10031508" y="2416337"/>
            <a:ext cx="862865" cy="523220"/>
          </a:xfrm>
          <a:prstGeom prst="rightArrow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6AC876C5-E88B-EAD0-633E-9A24573B55FF}"/>
              </a:ext>
            </a:extLst>
          </p:cNvPr>
          <p:cNvSpPr txBox="1"/>
          <p:nvPr/>
        </p:nvSpPr>
        <p:spPr>
          <a:xfrm>
            <a:off x="10894373" y="2465198"/>
            <a:ext cx="142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Pump lasers</a:t>
            </a:r>
          </a:p>
        </p:txBody>
      </p:sp>
      <p:sp>
        <p:nvSpPr>
          <p:cNvPr id="26" name="Pfeil: nach rechts 25">
            <a:extLst>
              <a:ext uri="{FF2B5EF4-FFF2-40B4-BE49-F238E27FC236}">
                <a16:creationId xmlns:a16="http://schemas.microsoft.com/office/drawing/2014/main" id="{19A3727E-87E6-C331-B69F-246F33DA98A3}"/>
              </a:ext>
            </a:extLst>
          </p:cNvPr>
          <p:cNvSpPr/>
          <p:nvPr/>
        </p:nvSpPr>
        <p:spPr>
          <a:xfrm flipH="1">
            <a:off x="10031508" y="2725854"/>
            <a:ext cx="862865" cy="523220"/>
          </a:xfrm>
          <a:prstGeom prst="rightArrow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287EDC9-F853-59DA-17E3-26600EADCD84}"/>
              </a:ext>
            </a:extLst>
          </p:cNvPr>
          <p:cNvSpPr txBox="1"/>
          <p:nvPr/>
        </p:nvSpPr>
        <p:spPr>
          <a:xfrm>
            <a:off x="10969639" y="2840968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Seed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BE3E83D-5742-2437-94EF-BF2A6E036D75}"/>
              </a:ext>
            </a:extLst>
          </p:cNvPr>
          <p:cNvSpPr/>
          <p:nvPr/>
        </p:nvSpPr>
        <p:spPr>
          <a:xfrm>
            <a:off x="9108218" y="3618432"/>
            <a:ext cx="688690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94C7326D-1C4B-D523-F0EE-5A6DCB593AB2}"/>
              </a:ext>
            </a:extLst>
          </p:cNvPr>
          <p:cNvCxnSpPr>
            <a:cxnSpLocks/>
          </p:cNvCxnSpPr>
          <p:nvPr/>
        </p:nvCxnSpPr>
        <p:spPr>
          <a:xfrm>
            <a:off x="573872" y="2056875"/>
            <a:ext cx="0" cy="1699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A140D9A8-ADD4-9881-558D-3FC2990BA8DA}"/>
              </a:ext>
            </a:extLst>
          </p:cNvPr>
          <p:cNvSpPr txBox="1"/>
          <p:nvPr/>
        </p:nvSpPr>
        <p:spPr>
          <a:xfrm rot="16200000">
            <a:off x="117095" y="27219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cm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6DA6472-DD39-4A7D-6F64-170943429D90}"/>
              </a:ext>
            </a:extLst>
          </p:cNvPr>
          <p:cNvSpPr txBox="1"/>
          <p:nvPr/>
        </p:nvSpPr>
        <p:spPr>
          <a:xfrm>
            <a:off x="9138214" y="3204773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Ti:Sa</a:t>
            </a:r>
            <a:endParaRPr lang="en-US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663420C-69B7-4F58-3B0C-F2DB45AC49B8}"/>
              </a:ext>
            </a:extLst>
          </p:cNvPr>
          <p:cNvSpPr/>
          <p:nvPr/>
        </p:nvSpPr>
        <p:spPr>
          <a:xfrm>
            <a:off x="9108218" y="2281823"/>
            <a:ext cx="688690" cy="70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8EA6938-2683-DC42-E68A-30F9AC73D0A0}"/>
              </a:ext>
            </a:extLst>
          </p:cNvPr>
          <p:cNvSpPr/>
          <p:nvPr/>
        </p:nvSpPr>
        <p:spPr>
          <a:xfrm>
            <a:off x="9108218" y="3545377"/>
            <a:ext cx="688690" cy="975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ACC16C9-0C29-3B6E-060E-2E60E5A9D63F}"/>
              </a:ext>
            </a:extLst>
          </p:cNvPr>
          <p:cNvSpPr txBox="1"/>
          <p:nvPr/>
        </p:nvSpPr>
        <p:spPr>
          <a:xfrm>
            <a:off x="7590090" y="1908776"/>
            <a:ext cx="161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liquid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33ED0CE6-4ED1-3B81-993D-914992CFB827}"/>
              </a:ext>
            </a:extLst>
          </p:cNvPr>
          <p:cNvCxnSpPr/>
          <p:nvPr/>
        </p:nvCxnSpPr>
        <p:spPr>
          <a:xfrm>
            <a:off x="8999062" y="1827449"/>
            <a:ext cx="206151" cy="113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60A1617-5C64-6563-2173-BCF953BC4457}"/>
              </a:ext>
            </a:extLst>
          </p:cNvPr>
          <p:cNvCxnSpPr/>
          <p:nvPr/>
        </p:nvCxnSpPr>
        <p:spPr>
          <a:xfrm>
            <a:off x="8929876" y="2208768"/>
            <a:ext cx="206151" cy="113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A22839B1-EA7A-8EA3-77CF-73B1EE6695F1}"/>
              </a:ext>
            </a:extLst>
          </p:cNvPr>
          <p:cNvSpPr/>
          <p:nvPr/>
        </p:nvSpPr>
        <p:spPr>
          <a:xfrm>
            <a:off x="8069160" y="2475684"/>
            <a:ext cx="862865" cy="523220"/>
          </a:xfrm>
          <a:prstGeom prst="rightArrow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E2A5EF74-1219-70AF-E135-931A447A365D}"/>
              </a:ext>
            </a:extLst>
          </p:cNvPr>
          <p:cNvSpPr txBox="1"/>
          <p:nvPr/>
        </p:nvSpPr>
        <p:spPr>
          <a:xfrm>
            <a:off x="6650033" y="2517138"/>
            <a:ext cx="142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Pump lasers</a:t>
            </a:r>
          </a:p>
        </p:txBody>
      </p:sp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EACB83CD-FF7E-0311-1AEF-99C72C4627C8}"/>
              </a:ext>
            </a:extLst>
          </p:cNvPr>
          <p:cNvSpPr/>
          <p:nvPr/>
        </p:nvSpPr>
        <p:spPr>
          <a:xfrm>
            <a:off x="8069160" y="2785201"/>
            <a:ext cx="862865" cy="523220"/>
          </a:xfrm>
          <a:prstGeom prst="rightArrow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F54366C-BE88-6B91-265C-473947C61CC7}"/>
              </a:ext>
            </a:extLst>
          </p:cNvPr>
          <p:cNvSpPr txBox="1"/>
          <p:nvPr/>
        </p:nvSpPr>
        <p:spPr>
          <a:xfrm>
            <a:off x="6725299" y="2892908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Seed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868E6C0A-2523-C9F3-AB99-40421F14AD11}"/>
              </a:ext>
            </a:extLst>
          </p:cNvPr>
          <p:cNvSpPr txBox="1"/>
          <p:nvPr/>
        </p:nvSpPr>
        <p:spPr>
          <a:xfrm>
            <a:off x="250785" y="1206786"/>
            <a:ext cx="673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profile of the AMP1 crystal: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46CC602-43E5-000D-7C34-2258884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5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24" grpId="0" animBg="1"/>
      <p:bldP spid="25" grpId="0"/>
      <p:bldP spid="26" grpId="0" animBg="1"/>
      <p:bldP spid="27" grpId="0"/>
      <p:bldP spid="30" grpId="0" animBg="1"/>
      <p:bldP spid="21" grpId="0"/>
      <p:bldP spid="22" grpId="0" animBg="1"/>
      <p:bldP spid="23" grpId="0" animBg="1"/>
      <p:bldP spid="31" grpId="0"/>
      <p:bldP spid="36" grpId="0" animBg="1"/>
      <p:bldP spid="37" grpId="0"/>
      <p:bldP spid="38" grpId="0" animBg="1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1D373-3F7C-74C8-E8BF-5FC58DD70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578C2F5-CEAB-8FCF-2491-E0708CD6B376}"/>
              </a:ext>
            </a:extLst>
          </p:cNvPr>
          <p:cNvSpPr txBox="1"/>
          <p:nvPr/>
        </p:nvSpPr>
        <p:spPr>
          <a:xfrm>
            <a:off x="233680" y="182880"/>
            <a:ext cx="790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Reducing Crystal Temperature in the Main Amplifier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B7CCF35-C20E-7194-96B0-0AA0E9969530}"/>
              </a:ext>
            </a:extLst>
          </p:cNvPr>
          <p:cNvSpPr/>
          <p:nvPr/>
        </p:nvSpPr>
        <p:spPr>
          <a:xfrm>
            <a:off x="9108218" y="1832671"/>
            <a:ext cx="688690" cy="4484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7BE7F42-4FF2-3355-051B-78AED250FAA8}"/>
              </a:ext>
            </a:extLst>
          </p:cNvPr>
          <p:cNvSpPr txBox="1"/>
          <p:nvPr/>
        </p:nvSpPr>
        <p:spPr>
          <a:xfrm>
            <a:off x="7592200" y="1553994"/>
            <a:ext cx="161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mount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B847BFB-97CB-26ED-80C7-CF72D33E2B4B}"/>
              </a:ext>
            </a:extLst>
          </p:cNvPr>
          <p:cNvSpPr/>
          <p:nvPr/>
        </p:nvSpPr>
        <p:spPr>
          <a:xfrm>
            <a:off x="7926623" y="4000640"/>
            <a:ext cx="2967750" cy="457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E278EF0-910D-D877-9458-848875991774}"/>
              </a:ext>
            </a:extLst>
          </p:cNvPr>
          <p:cNvSpPr/>
          <p:nvPr/>
        </p:nvSpPr>
        <p:spPr>
          <a:xfrm>
            <a:off x="9108218" y="2357376"/>
            <a:ext cx="688690" cy="1185277"/>
          </a:xfrm>
          <a:prstGeom prst="rect">
            <a:avLst/>
          </a:prstGeom>
          <a:solidFill>
            <a:srgbClr val="C00000">
              <a:alpha val="22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BA6476A-453A-318D-9B0E-4E8D28A8B8FC}"/>
              </a:ext>
            </a:extLst>
          </p:cNvPr>
          <p:cNvSpPr txBox="1"/>
          <p:nvPr/>
        </p:nvSpPr>
        <p:spPr>
          <a:xfrm>
            <a:off x="8125711" y="3386994"/>
            <a:ext cx="67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40°C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8CF695C-6E9A-8284-538C-93FD1D6F451D}"/>
              </a:ext>
            </a:extLst>
          </p:cNvPr>
          <p:cNvCxnSpPr>
            <a:cxnSpLocks/>
          </p:cNvCxnSpPr>
          <p:nvPr/>
        </p:nvCxnSpPr>
        <p:spPr>
          <a:xfrm flipV="1">
            <a:off x="8767184" y="3160870"/>
            <a:ext cx="463756" cy="3195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F8F0F418-DA7F-EC5B-4374-367E7DABCB24}"/>
              </a:ext>
            </a:extLst>
          </p:cNvPr>
          <p:cNvSpPr txBox="1"/>
          <p:nvPr/>
        </p:nvSpPr>
        <p:spPr>
          <a:xfrm>
            <a:off x="6740242" y="2906599"/>
            <a:ext cx="67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20°C</a:t>
            </a:r>
          </a:p>
        </p:txBody>
      </p:sp>
      <p:sp>
        <p:nvSpPr>
          <p:cNvPr id="28" name="Pfeil: 180-Grad 27">
            <a:extLst>
              <a:ext uri="{FF2B5EF4-FFF2-40B4-BE49-F238E27FC236}">
                <a16:creationId xmlns:a16="http://schemas.microsoft.com/office/drawing/2014/main" id="{9B5C6A42-02FF-F343-AD7D-255A34EC5434}"/>
              </a:ext>
            </a:extLst>
          </p:cNvPr>
          <p:cNvSpPr/>
          <p:nvPr/>
        </p:nvSpPr>
        <p:spPr>
          <a:xfrm flipH="1">
            <a:off x="7978599" y="2381313"/>
            <a:ext cx="965286" cy="1163334"/>
          </a:xfrm>
          <a:prstGeom prst="uturnArrow">
            <a:avLst>
              <a:gd name="adj1" fmla="val 16872"/>
              <a:gd name="adj2" fmla="val 18497"/>
              <a:gd name="adj3" fmla="val 25000"/>
              <a:gd name="adj4" fmla="val 43750"/>
              <a:gd name="adj5" fmla="val 75000"/>
            </a:avLst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169A49BE-A648-19CB-7E5D-AF0B0EAE8FD2}"/>
              </a:ext>
            </a:extLst>
          </p:cNvPr>
          <p:cNvSpPr txBox="1"/>
          <p:nvPr/>
        </p:nvSpPr>
        <p:spPr>
          <a:xfrm>
            <a:off x="6877087" y="2270225"/>
            <a:ext cx="2193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/>
                </a:solidFill>
              </a:rPr>
              <a:t>Air flow/</a:t>
            </a:r>
          </a:p>
          <a:p>
            <a:r>
              <a:rPr lang="en-US" dirty="0">
                <a:solidFill>
                  <a:srgbClr val="4472C4"/>
                </a:solidFill>
              </a:rPr>
              <a:t>turbulence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5D1A90E8-F50B-70AA-5745-3FD4936D51D5}"/>
              </a:ext>
            </a:extLst>
          </p:cNvPr>
          <p:cNvSpPr/>
          <p:nvPr/>
        </p:nvSpPr>
        <p:spPr>
          <a:xfrm>
            <a:off x="9108218" y="3618432"/>
            <a:ext cx="688690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C748409-CFAA-ED90-E9B8-7C78FB2F3C74}"/>
              </a:ext>
            </a:extLst>
          </p:cNvPr>
          <p:cNvCxnSpPr>
            <a:cxnSpLocks/>
          </p:cNvCxnSpPr>
          <p:nvPr/>
        </p:nvCxnSpPr>
        <p:spPr>
          <a:xfrm>
            <a:off x="573872" y="2056875"/>
            <a:ext cx="0" cy="16994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64F62483-C5BC-D5B4-86C6-8CBC0EC4BA85}"/>
              </a:ext>
            </a:extLst>
          </p:cNvPr>
          <p:cNvSpPr txBox="1"/>
          <p:nvPr/>
        </p:nvSpPr>
        <p:spPr>
          <a:xfrm rot="16200000">
            <a:off x="117095" y="272193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cm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134CF4C-DEF5-1194-5856-D5172D057959}"/>
              </a:ext>
            </a:extLst>
          </p:cNvPr>
          <p:cNvSpPr txBox="1"/>
          <p:nvPr/>
        </p:nvSpPr>
        <p:spPr>
          <a:xfrm>
            <a:off x="9138214" y="3204773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Ti:Sa</a:t>
            </a:r>
            <a:endParaRPr lang="en-US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58B597AF-6B20-5CBF-3112-4A0036BF49BC}"/>
              </a:ext>
            </a:extLst>
          </p:cNvPr>
          <p:cNvSpPr/>
          <p:nvPr/>
        </p:nvSpPr>
        <p:spPr>
          <a:xfrm>
            <a:off x="9108218" y="2281823"/>
            <a:ext cx="688690" cy="7033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91555825-1283-74D3-8E9C-4465A5C6FE4D}"/>
              </a:ext>
            </a:extLst>
          </p:cNvPr>
          <p:cNvSpPr/>
          <p:nvPr/>
        </p:nvSpPr>
        <p:spPr>
          <a:xfrm>
            <a:off x="9108218" y="3545377"/>
            <a:ext cx="688690" cy="975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AB3207BF-6724-B79E-F4C0-D423F9D2384F}"/>
              </a:ext>
            </a:extLst>
          </p:cNvPr>
          <p:cNvSpPr txBox="1"/>
          <p:nvPr/>
        </p:nvSpPr>
        <p:spPr>
          <a:xfrm>
            <a:off x="7590090" y="1908776"/>
            <a:ext cx="161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Cooling liquid</a:t>
            </a:r>
          </a:p>
        </p:txBody>
      </p: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BAD7D668-3F1A-802B-5F08-2D5E232A3112}"/>
              </a:ext>
            </a:extLst>
          </p:cNvPr>
          <p:cNvCxnSpPr/>
          <p:nvPr/>
        </p:nvCxnSpPr>
        <p:spPr>
          <a:xfrm>
            <a:off x="8999062" y="1827449"/>
            <a:ext cx="206151" cy="113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6513F034-4A1D-818D-E608-64340E6F28BF}"/>
              </a:ext>
            </a:extLst>
          </p:cNvPr>
          <p:cNvCxnSpPr/>
          <p:nvPr/>
        </p:nvCxnSpPr>
        <p:spPr>
          <a:xfrm>
            <a:off x="8929876" y="2208768"/>
            <a:ext cx="206151" cy="11339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feil: 180-Grad 7">
            <a:extLst>
              <a:ext uri="{FF2B5EF4-FFF2-40B4-BE49-F238E27FC236}">
                <a16:creationId xmlns:a16="http://schemas.microsoft.com/office/drawing/2014/main" id="{09C646D5-F4F8-8261-7655-63A9FA22D50B}"/>
              </a:ext>
            </a:extLst>
          </p:cNvPr>
          <p:cNvSpPr/>
          <p:nvPr/>
        </p:nvSpPr>
        <p:spPr>
          <a:xfrm>
            <a:off x="9890875" y="2352154"/>
            <a:ext cx="965286" cy="1135752"/>
          </a:xfrm>
          <a:prstGeom prst="uturnArrow">
            <a:avLst>
              <a:gd name="adj1" fmla="val 16872"/>
              <a:gd name="adj2" fmla="val 18497"/>
              <a:gd name="adj3" fmla="val 25000"/>
              <a:gd name="adj4" fmla="val 43750"/>
              <a:gd name="adj5" fmla="val 75000"/>
            </a:avLst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987DD74-FB88-8B85-CCC9-0110948181C7}"/>
              </a:ext>
            </a:extLst>
          </p:cNvPr>
          <p:cNvSpPr txBox="1"/>
          <p:nvPr/>
        </p:nvSpPr>
        <p:spPr>
          <a:xfrm>
            <a:off x="250785" y="1206786"/>
            <a:ext cx="6730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profile of the AMP1 crystal: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9DD76F1-5342-250D-69C4-E4AF205FE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18" y="1553081"/>
            <a:ext cx="2743066" cy="274306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FA5083A-02FC-4E19-930C-45117A76F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226" y="1584538"/>
            <a:ext cx="2743066" cy="2743066"/>
          </a:xfrm>
          <a:prstGeom prst="rect">
            <a:avLst/>
          </a:prstGeom>
        </p:spPr>
      </p:pic>
      <p:sp>
        <p:nvSpPr>
          <p:cNvPr id="40" name="Rechteck 39">
            <a:extLst>
              <a:ext uri="{FF2B5EF4-FFF2-40B4-BE49-F238E27FC236}">
                <a16:creationId xmlns:a16="http://schemas.microsoft.com/office/drawing/2014/main" id="{8711AC88-E0F4-672F-89D0-1E01E1D44E96}"/>
              </a:ext>
            </a:extLst>
          </p:cNvPr>
          <p:cNvSpPr/>
          <p:nvPr/>
        </p:nvSpPr>
        <p:spPr>
          <a:xfrm>
            <a:off x="2536570" y="1584538"/>
            <a:ext cx="981330" cy="2461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CAD9AC47-0FE5-BD74-86E3-80D38C11D6DB}"/>
              </a:ext>
            </a:extLst>
          </p:cNvPr>
          <p:cNvSpPr/>
          <p:nvPr/>
        </p:nvSpPr>
        <p:spPr>
          <a:xfrm>
            <a:off x="2831502" y="2704472"/>
            <a:ext cx="1138631" cy="3693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feil: nach rechts 40">
            <a:extLst>
              <a:ext uri="{FF2B5EF4-FFF2-40B4-BE49-F238E27FC236}">
                <a16:creationId xmlns:a16="http://schemas.microsoft.com/office/drawing/2014/main" id="{F05066A4-1A8C-AD18-9548-757C3C5A62D8}"/>
              </a:ext>
            </a:extLst>
          </p:cNvPr>
          <p:cNvSpPr/>
          <p:nvPr/>
        </p:nvSpPr>
        <p:spPr>
          <a:xfrm flipH="1">
            <a:off x="10031508" y="2416337"/>
            <a:ext cx="862865" cy="523220"/>
          </a:xfrm>
          <a:prstGeom prst="rightArrow">
            <a:avLst/>
          </a:prstGeom>
          <a:solidFill>
            <a:schemeClr val="accent6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678F110-47B8-1E6D-DB79-752C0842DD90}"/>
              </a:ext>
            </a:extLst>
          </p:cNvPr>
          <p:cNvSpPr txBox="1"/>
          <p:nvPr/>
        </p:nvSpPr>
        <p:spPr>
          <a:xfrm>
            <a:off x="10894373" y="2465198"/>
            <a:ext cx="1425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Pump lasers</a:t>
            </a:r>
          </a:p>
        </p:txBody>
      </p:sp>
      <p:sp>
        <p:nvSpPr>
          <p:cNvPr id="43" name="Pfeil: nach rechts 42">
            <a:extLst>
              <a:ext uri="{FF2B5EF4-FFF2-40B4-BE49-F238E27FC236}">
                <a16:creationId xmlns:a16="http://schemas.microsoft.com/office/drawing/2014/main" id="{F0FD27E8-BB5C-BDBA-F6B6-7E2E30C1D4CE}"/>
              </a:ext>
            </a:extLst>
          </p:cNvPr>
          <p:cNvSpPr/>
          <p:nvPr/>
        </p:nvSpPr>
        <p:spPr>
          <a:xfrm flipH="1">
            <a:off x="10031508" y="2725854"/>
            <a:ext cx="862865" cy="523220"/>
          </a:xfrm>
          <a:prstGeom prst="rightArrow">
            <a:avLst/>
          </a:prstGeom>
          <a:solidFill>
            <a:srgbClr val="C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A3EB4CA6-3987-D391-8196-58AF2E54067C}"/>
              </a:ext>
            </a:extLst>
          </p:cNvPr>
          <p:cNvSpPr txBox="1"/>
          <p:nvPr/>
        </p:nvSpPr>
        <p:spPr>
          <a:xfrm>
            <a:off x="10969639" y="2840968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Seed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B45C39E-31ED-A1C1-0719-B201F646C003}"/>
              </a:ext>
            </a:extLst>
          </p:cNvPr>
          <p:cNvSpPr txBox="1"/>
          <p:nvPr/>
        </p:nvSpPr>
        <p:spPr>
          <a:xfrm>
            <a:off x="1892701" y="3594132"/>
            <a:ext cx="3528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 heat exchanger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speed -&gt; 2x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Chiller temperature 18°C-&gt; 15°C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B97E6A0B-B8DF-8B4D-972C-5374857EE6E1}"/>
              </a:ext>
            </a:extLst>
          </p:cNvPr>
          <p:cNvSpPr txBox="1"/>
          <p:nvPr/>
        </p:nvSpPr>
        <p:spPr>
          <a:xfrm>
            <a:off x="7491609" y="5242053"/>
            <a:ext cx="434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Seeing indications that wavefront overall becomes more stable by cooling the crystal.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589C82D-D993-654E-166B-88E6D337F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33</a:t>
            </a:fld>
            <a:endParaRPr lang="en-US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F329CA-DDD0-F844-656B-E6C7717239DC}"/>
              </a:ext>
            </a:extLst>
          </p:cNvPr>
          <p:cNvSpPr txBox="1"/>
          <p:nvPr/>
        </p:nvSpPr>
        <p:spPr>
          <a:xfrm>
            <a:off x="7492725" y="5899602"/>
            <a:ext cx="209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Needs confirmation!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9FFE05CD-BD50-4855-E875-C42736840CAE}"/>
              </a:ext>
            </a:extLst>
          </p:cNvPr>
          <p:cNvGrpSpPr/>
          <p:nvPr/>
        </p:nvGrpSpPr>
        <p:grpSpPr>
          <a:xfrm>
            <a:off x="1180229" y="4642442"/>
            <a:ext cx="4080159" cy="2072103"/>
            <a:chOff x="3360742" y="4440099"/>
            <a:chExt cx="4266055" cy="225517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DE267C5-2456-772A-0732-9788F02F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67" b="14568"/>
            <a:stretch/>
          </p:blipFill>
          <p:spPr>
            <a:xfrm>
              <a:off x="3970132" y="4566687"/>
              <a:ext cx="3656665" cy="212858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AF75BB6-8065-1C58-DB5B-1DBE1657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" t="-4924" r="89708" b="22390"/>
            <a:stretch/>
          </p:blipFill>
          <p:spPr>
            <a:xfrm>
              <a:off x="3360742" y="4440099"/>
              <a:ext cx="710793" cy="2056363"/>
            </a:xfrm>
            <a:prstGeom prst="rect">
              <a:avLst/>
            </a:prstGeom>
          </p:spPr>
        </p:pic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083E2815-E142-182F-D485-1F200040A0BF}"/>
              </a:ext>
            </a:extLst>
          </p:cNvPr>
          <p:cNvSpPr txBox="1"/>
          <p:nvPr/>
        </p:nvSpPr>
        <p:spPr>
          <a:xfrm>
            <a:off x="2210819" y="457408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30°C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C975191-F462-1FE8-4A8F-4829C3B690D2}"/>
              </a:ext>
            </a:extLst>
          </p:cNvPr>
          <p:cNvSpPr txBox="1"/>
          <p:nvPr/>
        </p:nvSpPr>
        <p:spPr>
          <a:xfrm>
            <a:off x="4290027" y="458484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36°C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A9D27677-4764-5083-922A-45A041178EDE}"/>
              </a:ext>
            </a:extLst>
          </p:cNvPr>
          <p:cNvSpPr txBox="1"/>
          <p:nvPr/>
        </p:nvSpPr>
        <p:spPr>
          <a:xfrm>
            <a:off x="5087239" y="6000055"/>
            <a:ext cx="173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F4E00"/>
                </a:solidFill>
              </a:rPr>
              <a:t>Frontend output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04CF67F-EBA1-4BDD-0B21-CE0D287B290F}"/>
              </a:ext>
            </a:extLst>
          </p:cNvPr>
          <p:cNvSpPr txBox="1"/>
          <p:nvPr/>
        </p:nvSpPr>
        <p:spPr>
          <a:xfrm>
            <a:off x="5118351" y="5293945"/>
            <a:ext cx="186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5761"/>
                </a:solidFill>
              </a:rPr>
              <a:t>Main AMP output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C36161F2-102D-ED7D-F9BA-DB910A104856}"/>
              </a:ext>
            </a:extLst>
          </p:cNvPr>
          <p:cNvSpPr/>
          <p:nvPr/>
        </p:nvSpPr>
        <p:spPr>
          <a:xfrm>
            <a:off x="7411304" y="5191139"/>
            <a:ext cx="4424475" cy="11782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 animBg="1"/>
      <p:bldP spid="29" grpId="0"/>
      <p:bldP spid="8" grpId="0" animBg="1"/>
      <p:bldP spid="40" grpId="0" animBg="1"/>
      <p:bldP spid="33" grpId="0" animBg="1"/>
      <p:bldP spid="45" grpId="0"/>
      <p:bldP spid="47" grpId="0"/>
      <p:bldP spid="6" grpId="0"/>
      <p:bldP spid="24" grpId="0"/>
      <p:bldP spid="25" grpId="0"/>
      <p:bldP spid="26" grpId="0"/>
      <p:bldP spid="27" grpId="0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3DCB-7A7F-6FEA-8583-8AA4F2ED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BE2F465-A49B-4AEE-265D-01806EBF7B1B}"/>
              </a:ext>
            </a:extLst>
          </p:cNvPr>
          <p:cNvSpPr txBox="1"/>
          <p:nvPr/>
        </p:nvSpPr>
        <p:spPr>
          <a:xfrm>
            <a:off x="233680" y="182880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Conclusions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2626D4F8-9C86-53D4-0D2B-29D107B9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34</a:t>
            </a:fld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9F53DE0-BD2E-33C3-5053-C039734315B1}"/>
              </a:ext>
            </a:extLst>
          </p:cNvPr>
          <p:cNvSpPr txBox="1"/>
          <p:nvPr/>
        </p:nvSpPr>
        <p:spPr>
          <a:xfrm>
            <a:off x="233680" y="1371600"/>
            <a:ext cx="113106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Subtle fluctuations in the laser wavefront can induce substantial fluctuations in the energy of LWFA electrons and determine to a good extent whether injection takes place or not.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Among all Zernike coefficients, defocus (and astigmatism) have the strongest impact on electron energy and injection probability.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defocus fluctuations might be caused by a combination of temperature fluctuations in the main amplifier crystal, humidity fluctuations, and air turbulence.</a:t>
            </a:r>
            <a:br>
              <a:rPr lang="en-US" sz="2000" dirty="0"/>
            </a:br>
            <a:r>
              <a:rPr lang="en-US" sz="2000" dirty="0"/>
              <a:t>Will look into this in more detail.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Reducing the temperature of the  main amplifier crystal appears to reduce (higher-order) wavefront fluctuations.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416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F92A-2341-92E3-6AF1-88D97A8CE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&#10;">
            <a:extLst>
              <a:ext uri="{FF2B5EF4-FFF2-40B4-BE49-F238E27FC236}">
                <a16:creationId xmlns:a16="http://schemas.microsoft.com/office/drawing/2014/main" id="{23810AA6-4109-9F9C-DDEF-D944FE923B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9000"/>
          </a:blip>
          <a:stretch>
            <a:fillRect/>
          </a:stretch>
        </p:blipFill>
        <p:spPr>
          <a:xfrm>
            <a:off x="0" y="-406400"/>
            <a:ext cx="12192000" cy="7977187"/>
          </a:xfrm>
          <a:prstGeom prst="rect">
            <a:avLst/>
          </a:prstGeom>
        </p:spPr>
      </p:pic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F81E5C4-E255-13C1-B77D-ED469EEE3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276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BB1BE-781B-D5F1-8063-481FBA05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8276F20-0F61-0D13-F53B-A0B0A79E54B8}"/>
              </a:ext>
            </a:extLst>
          </p:cNvPr>
          <p:cNvSpPr txBox="1"/>
          <p:nvPr/>
        </p:nvSpPr>
        <p:spPr>
          <a:xfrm>
            <a:off x="233680" y="182880"/>
            <a:ext cx="194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Conclusions</a:t>
            </a: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B8D5E914-D604-6C7D-03DC-C68B7E44E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36</a:t>
            </a:fld>
            <a:endParaRPr lang="en-US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CC4CD1A-34E8-00B1-D5E9-55499A3D5B67}"/>
              </a:ext>
            </a:extLst>
          </p:cNvPr>
          <p:cNvSpPr txBox="1"/>
          <p:nvPr/>
        </p:nvSpPr>
        <p:spPr>
          <a:xfrm>
            <a:off x="233680" y="1371600"/>
            <a:ext cx="113106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Subtle fluctuations in the laser wavefront can induce substantial fluctuations in the energy of LWFA electrons and determine to a good extent whether injection takes place or not.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Among all Zernike coefficients, defocus (and astigmatism) have the strongest impact on electron energy and injection probability.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defocus fluctuations might be caused by a combination of temperature fluctuations in the main amplifier crystal, humidity fluctuations, and air turbulence.</a:t>
            </a:r>
            <a:br>
              <a:rPr lang="en-US" sz="2000" dirty="0"/>
            </a:br>
            <a:r>
              <a:rPr lang="en-US" sz="2000" dirty="0"/>
              <a:t>Will look into this in more detail.</a:t>
            </a:r>
            <a:br>
              <a:rPr lang="en-US" sz="2000" dirty="0"/>
            </a:b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Reducing the temperature of the  main amplifier crystal appears to reduce (higher-order) wavefront fluctuations.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728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E9C55-C9D3-A7F2-7971-7A8CA9415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0AB4A5-0D7B-2485-9722-D827843321E6}"/>
              </a:ext>
            </a:extLst>
          </p:cNvPr>
          <p:cNvGrpSpPr/>
          <p:nvPr/>
        </p:nvGrpSpPr>
        <p:grpSpPr>
          <a:xfrm>
            <a:off x="308936" y="897936"/>
            <a:ext cx="6292683" cy="5860072"/>
            <a:chOff x="308936" y="897936"/>
            <a:chExt cx="6292683" cy="5860072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733A205-C2BC-C461-8AE1-B89F0F97F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936" y="897936"/>
              <a:ext cx="6292683" cy="4772916"/>
            </a:xfrm>
            <a:prstGeom prst="rect">
              <a:avLst/>
            </a:prstGeom>
          </p:spPr>
        </p:pic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FA11860D-49A4-4796-E486-D517A3C108C2}"/>
                </a:ext>
              </a:extLst>
            </p:cNvPr>
            <p:cNvCxnSpPr>
              <a:cxnSpLocks/>
            </p:cNvCxnSpPr>
            <p:nvPr/>
          </p:nvCxnSpPr>
          <p:spPr>
            <a:xfrm>
              <a:off x="1950721" y="5518713"/>
              <a:ext cx="0" cy="12249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475B0A51-B991-4208-54CA-4A58F13B6B18}"/>
                </a:ext>
              </a:extLst>
            </p:cNvPr>
            <p:cNvCxnSpPr>
              <a:cxnSpLocks/>
            </p:cNvCxnSpPr>
            <p:nvPr/>
          </p:nvCxnSpPr>
          <p:spPr>
            <a:xfrm>
              <a:off x="2306321" y="5518712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99B8D93E-8CAB-A014-7D34-0414222A48E6}"/>
                </a:ext>
              </a:extLst>
            </p:cNvPr>
            <p:cNvCxnSpPr>
              <a:cxnSpLocks/>
            </p:cNvCxnSpPr>
            <p:nvPr/>
          </p:nvCxnSpPr>
          <p:spPr>
            <a:xfrm>
              <a:off x="2649221" y="5533020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FAF3817E-CDDE-E2E3-0505-FC8CF6053B64}"/>
                </a:ext>
              </a:extLst>
            </p:cNvPr>
            <p:cNvCxnSpPr>
              <a:cxnSpLocks/>
            </p:cNvCxnSpPr>
            <p:nvPr/>
          </p:nvCxnSpPr>
          <p:spPr>
            <a:xfrm>
              <a:off x="3771900" y="5533020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787CBEDF-987C-E4A3-67DA-0B9A24AA8C56}"/>
                </a:ext>
              </a:extLst>
            </p:cNvPr>
            <p:cNvCxnSpPr>
              <a:cxnSpLocks/>
            </p:cNvCxnSpPr>
            <p:nvPr/>
          </p:nvCxnSpPr>
          <p:spPr>
            <a:xfrm>
              <a:off x="4725384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1AF4CA1D-02BB-866F-371C-F1050B0F99C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50986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8B4928FB-4D5F-835D-D5E8-EF115FF5433F}"/>
                </a:ext>
              </a:extLst>
            </p:cNvPr>
            <p:cNvCxnSpPr>
              <a:cxnSpLocks/>
            </p:cNvCxnSpPr>
            <p:nvPr/>
          </p:nvCxnSpPr>
          <p:spPr>
            <a:xfrm>
              <a:off x="4909320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id="{E27D4968-10E4-B16E-792C-052236C5856D}"/>
                </a:ext>
              </a:extLst>
            </p:cNvPr>
            <p:cNvCxnSpPr>
              <a:cxnSpLocks/>
            </p:cNvCxnSpPr>
            <p:nvPr/>
          </p:nvCxnSpPr>
          <p:spPr>
            <a:xfrm>
              <a:off x="5275080" y="5480523"/>
              <a:ext cx="0" cy="12249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E12D4307-9A86-9F8D-925A-253F83320EF2}"/>
              </a:ext>
            </a:extLst>
          </p:cNvPr>
          <p:cNvSpPr txBox="1"/>
          <p:nvPr/>
        </p:nvSpPr>
        <p:spPr>
          <a:xfrm>
            <a:off x="233680" y="182880"/>
            <a:ext cx="890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Correlation between LWFA Electrons and Laser Parameters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6C128DB-917A-F103-7804-1266F1CF9987}"/>
              </a:ext>
            </a:extLst>
          </p:cNvPr>
          <p:cNvSpPr/>
          <p:nvPr/>
        </p:nvSpPr>
        <p:spPr>
          <a:xfrm>
            <a:off x="3337560" y="4592472"/>
            <a:ext cx="177165" cy="150266"/>
          </a:xfrm>
          <a:prstGeom prst="rect">
            <a:avLst/>
          </a:prstGeom>
          <a:noFill/>
          <a:ln w="57150">
            <a:solidFill>
              <a:srgbClr val="6BFF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D6C81AD-D1A2-7F1F-7A6B-799A9329B04D}"/>
              </a:ext>
            </a:extLst>
          </p:cNvPr>
          <p:cNvSpPr txBox="1"/>
          <p:nvPr/>
        </p:nvSpPr>
        <p:spPr>
          <a:xfrm>
            <a:off x="6853224" y="4975332"/>
            <a:ext cx="288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Defocus Zernike coefficient vs. average electron energy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1E2CDFA-A253-0B5C-0026-A54E202CA31E}"/>
              </a:ext>
            </a:extLst>
          </p:cNvPr>
          <p:cNvCxnSpPr>
            <a:cxnSpLocks/>
          </p:cNvCxnSpPr>
          <p:nvPr/>
        </p:nvCxnSpPr>
        <p:spPr>
          <a:xfrm>
            <a:off x="3592507" y="4708711"/>
            <a:ext cx="3224507" cy="403822"/>
          </a:xfrm>
          <a:prstGeom prst="line">
            <a:avLst/>
          </a:prstGeom>
          <a:ln w="34925">
            <a:solidFill>
              <a:srgbClr val="6BFF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021C1B40-79F6-FAA9-B551-CB5FD682B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5"/>
          <a:stretch/>
        </p:blipFill>
        <p:spPr>
          <a:xfrm>
            <a:off x="7814997" y="1489841"/>
            <a:ext cx="3310202" cy="31657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C692797-CCF3-C8FD-D990-6988E106C6C9}"/>
                  </a:ext>
                </a:extLst>
              </p:cNvPr>
              <p:cNvSpPr txBox="1"/>
              <p:nvPr/>
            </p:nvSpPr>
            <p:spPr>
              <a:xfrm>
                <a:off x="8298097" y="4487731"/>
                <a:ext cx="27908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Defocus at Laser Output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FC692797-CCF3-C8FD-D990-6988E106C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8097" y="4487731"/>
                <a:ext cx="2790892" cy="369332"/>
              </a:xfrm>
              <a:prstGeom prst="rect">
                <a:avLst/>
              </a:prstGeom>
              <a:blipFill>
                <a:blip r:embed="rId5"/>
                <a:stretch>
                  <a:fillRect l="-174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>
            <a:extLst>
              <a:ext uri="{FF2B5EF4-FFF2-40B4-BE49-F238E27FC236}">
                <a16:creationId xmlns:a16="http://schemas.microsoft.com/office/drawing/2014/main" id="{8F1A5B75-7B3C-079A-F7CE-8DD5E2309483}"/>
              </a:ext>
            </a:extLst>
          </p:cNvPr>
          <p:cNvSpPr txBox="1"/>
          <p:nvPr/>
        </p:nvSpPr>
        <p:spPr>
          <a:xfrm rot="16200000">
            <a:off x="6338726" y="2698108"/>
            <a:ext cx="28884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Mean Electron Energy (MeV)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7922AB8-071D-57D1-5E97-F2FA976C8A08}"/>
                  </a:ext>
                </a:extLst>
              </p:cNvPr>
              <p:cNvSpPr txBox="1"/>
              <p:nvPr/>
            </p:nvSpPr>
            <p:spPr>
              <a:xfrm>
                <a:off x="8400297" y="1559502"/>
                <a:ext cx="9761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7922AB8-071D-57D1-5E97-F2FA976C8A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297" y="1559502"/>
                <a:ext cx="976165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7CF2AD1-1598-E9BE-4B01-8724C0C1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37</a:t>
            </a:fld>
            <a:endParaRPr lang="en-US"/>
          </a:p>
        </p:txBody>
      </p:sp>
      <p:sp>
        <p:nvSpPr>
          <p:cNvPr id="43" name="Textfeld 66">
            <a:extLst>
              <a:ext uri="{FF2B5EF4-FFF2-40B4-BE49-F238E27FC236}">
                <a16:creationId xmlns:a16="http://schemas.microsoft.com/office/drawing/2014/main" id="{25D93FA8-0742-45C1-387F-AFB47B6EFB42}"/>
              </a:ext>
            </a:extLst>
          </p:cNvPr>
          <p:cNvSpPr txBox="1"/>
          <p:nvPr/>
        </p:nvSpPr>
        <p:spPr>
          <a:xfrm rot="16200000">
            <a:off x="1590297" y="6106317"/>
            <a:ext cx="1108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Laser energy</a:t>
            </a:r>
          </a:p>
        </p:txBody>
      </p:sp>
      <p:sp>
        <p:nvSpPr>
          <p:cNvPr id="44" name="Textfeld 77">
            <a:extLst>
              <a:ext uri="{FF2B5EF4-FFF2-40B4-BE49-F238E27FC236}">
                <a16:creationId xmlns:a16="http://schemas.microsoft.com/office/drawing/2014/main" id="{777F75DE-A87A-A7E6-2093-D530D2EBC9FA}"/>
              </a:ext>
            </a:extLst>
          </p:cNvPr>
          <p:cNvSpPr txBox="1"/>
          <p:nvPr/>
        </p:nvSpPr>
        <p:spPr>
          <a:xfrm rot="16200000">
            <a:off x="1449781" y="5540136"/>
            <a:ext cx="205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Frontend output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pointing</a:t>
            </a:r>
          </a:p>
        </p:txBody>
      </p:sp>
      <p:sp>
        <p:nvSpPr>
          <p:cNvPr id="45" name="Textfeld 78">
            <a:extLst>
              <a:ext uri="{FF2B5EF4-FFF2-40B4-BE49-F238E27FC236}">
                <a16:creationId xmlns:a16="http://schemas.microsoft.com/office/drawing/2014/main" id="{B28E4894-EC3E-B565-CD32-A32C397E3992}"/>
              </a:ext>
            </a:extLst>
          </p:cNvPr>
          <p:cNvSpPr txBox="1"/>
          <p:nvPr/>
        </p:nvSpPr>
        <p:spPr>
          <a:xfrm rot="16200000">
            <a:off x="2258226" y="5597299"/>
            <a:ext cx="1942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Laser output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wavefront</a:t>
            </a:r>
          </a:p>
        </p:txBody>
      </p:sp>
      <p:sp>
        <p:nvSpPr>
          <p:cNvPr id="46" name="Textfeld 79">
            <a:extLst>
              <a:ext uri="{FF2B5EF4-FFF2-40B4-BE49-F238E27FC236}">
                <a16:creationId xmlns:a16="http://schemas.microsoft.com/office/drawing/2014/main" id="{646D8566-4848-58B1-D419-1A952D2E6CD0}"/>
              </a:ext>
            </a:extLst>
          </p:cNvPr>
          <p:cNvSpPr txBox="1"/>
          <p:nvPr/>
        </p:nvSpPr>
        <p:spPr>
          <a:xfrm rot="16200000">
            <a:off x="3736781" y="6125777"/>
            <a:ext cx="1069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Probe beam</a:t>
            </a:r>
          </a:p>
        </p:txBody>
      </p:sp>
      <p:sp>
        <p:nvSpPr>
          <p:cNvPr id="47" name="Textfeld 83">
            <a:extLst>
              <a:ext uri="{FF2B5EF4-FFF2-40B4-BE49-F238E27FC236}">
                <a16:creationId xmlns:a16="http://schemas.microsoft.com/office/drawing/2014/main" id="{69FC5D62-5694-86E1-DD30-5A96A11FCD2A}"/>
              </a:ext>
            </a:extLst>
          </p:cNvPr>
          <p:cNvSpPr txBox="1"/>
          <p:nvPr/>
        </p:nvSpPr>
        <p:spPr>
          <a:xfrm rot="16200000">
            <a:off x="4236366" y="6098654"/>
            <a:ext cx="11240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Gas pressure</a:t>
            </a:r>
          </a:p>
        </p:txBody>
      </p:sp>
      <p:sp>
        <p:nvSpPr>
          <p:cNvPr id="48" name="Textfeld 85">
            <a:extLst>
              <a:ext uri="{FF2B5EF4-FFF2-40B4-BE49-F238E27FC236}">
                <a16:creationId xmlns:a16="http://schemas.microsoft.com/office/drawing/2014/main" id="{6E901F30-CE0E-C8D4-0A02-231393DF5031}"/>
              </a:ext>
            </a:extLst>
          </p:cNvPr>
          <p:cNvSpPr txBox="1"/>
          <p:nvPr/>
        </p:nvSpPr>
        <p:spPr>
          <a:xfrm rot="16200000">
            <a:off x="4398440" y="5943067"/>
            <a:ext cx="1435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Electron pointing</a:t>
            </a:r>
          </a:p>
        </p:txBody>
      </p:sp>
      <p:sp>
        <p:nvSpPr>
          <p:cNvPr id="49" name="Textfeld 86">
            <a:extLst>
              <a:ext uri="{FF2B5EF4-FFF2-40B4-BE49-F238E27FC236}">
                <a16:creationId xmlns:a16="http://schemas.microsoft.com/office/drawing/2014/main" id="{C21F69CD-3810-7972-703B-375D312B80F7}"/>
              </a:ext>
            </a:extLst>
          </p:cNvPr>
          <p:cNvSpPr txBox="1"/>
          <p:nvPr/>
        </p:nvSpPr>
        <p:spPr>
          <a:xfrm rot="16200000">
            <a:off x="4989001" y="5882082"/>
            <a:ext cx="137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Electron energy </a:t>
            </a:r>
          </a:p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&amp; charge</a:t>
            </a:r>
            <a:endParaRPr lang="en-US" sz="11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2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3B6719D-A639-46BD-AA07-01F378009851}"/>
              </a:ext>
            </a:extLst>
          </p:cNvPr>
          <p:cNvSpPr txBox="1"/>
          <p:nvPr/>
        </p:nvSpPr>
        <p:spPr>
          <a:xfrm>
            <a:off x="233680" y="182880"/>
            <a:ext cx="890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Correlation between LWFA Electrons and Laser Parameters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1F6275-42CF-D324-346A-2114BB5EC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615" y="1082035"/>
            <a:ext cx="7744270" cy="55930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76FEB3C-8484-4899-7A47-45D0F746A12D}"/>
              </a:ext>
            </a:extLst>
          </p:cNvPr>
          <p:cNvSpPr txBox="1"/>
          <p:nvPr/>
        </p:nvSpPr>
        <p:spPr>
          <a:xfrm>
            <a:off x="3895521" y="1082035"/>
            <a:ext cx="27193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Defocus @ Laser Output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F65287-D4F3-235B-E251-7BE782F3C629}"/>
              </a:ext>
            </a:extLst>
          </p:cNvPr>
          <p:cNvSpPr txBox="1"/>
          <p:nvPr/>
        </p:nvSpPr>
        <p:spPr>
          <a:xfrm>
            <a:off x="3574429" y="6488668"/>
            <a:ext cx="3628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Shot Number (Rep. rate: 0.25 Hz)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E78448A-2F69-4CEB-9512-88A5F4B8755D}"/>
              </a:ext>
            </a:extLst>
          </p:cNvPr>
          <p:cNvSpPr txBox="1"/>
          <p:nvPr/>
        </p:nvSpPr>
        <p:spPr>
          <a:xfrm rot="16200000">
            <a:off x="-197471" y="3695702"/>
            <a:ext cx="2606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Standardized time series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D9205FC-B01B-5BFE-329F-204A6647C704}"/>
              </a:ext>
            </a:extLst>
          </p:cNvPr>
          <p:cNvSpPr txBox="1"/>
          <p:nvPr/>
        </p:nvSpPr>
        <p:spPr>
          <a:xfrm>
            <a:off x="3895521" y="2702422"/>
            <a:ext cx="2388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Max. Energy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A771609-37EA-0065-C01B-AAF1EC5A9898}"/>
              </a:ext>
            </a:extLst>
          </p:cNvPr>
          <p:cNvSpPr txBox="1"/>
          <p:nvPr/>
        </p:nvSpPr>
        <p:spPr>
          <a:xfrm>
            <a:off x="4015746" y="4488716"/>
            <a:ext cx="25202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Smoothed Time Series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CEE661A-89A2-7CD2-5C58-C48E39CCA89B}"/>
              </a:ext>
            </a:extLst>
          </p:cNvPr>
          <p:cNvSpPr txBox="1"/>
          <p:nvPr/>
        </p:nvSpPr>
        <p:spPr>
          <a:xfrm>
            <a:off x="12688941" y="2986025"/>
            <a:ext cx="43363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Origin of defocus drifts?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Some: originates in front-end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Most of it: Thermal lensing in the main amplifier (?)</a:t>
            </a:r>
          </a:p>
          <a:p>
            <a:r>
              <a:rPr lang="en-US" sz="2200" dirty="0"/>
              <a:t>Currently exploring in more detail…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E17BBE9-A7BC-9821-1F1E-17883E5C5DC0}"/>
              </a:ext>
            </a:extLst>
          </p:cNvPr>
          <p:cNvCxnSpPr/>
          <p:nvPr/>
        </p:nvCxnSpPr>
        <p:spPr>
          <a:xfrm>
            <a:off x="6247469" y="6108700"/>
            <a:ext cx="181884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260743C9-6BF0-FE11-8428-D05A2E16FF37}"/>
              </a:ext>
            </a:extLst>
          </p:cNvPr>
          <p:cNvSpPr txBox="1"/>
          <p:nvPr/>
        </p:nvSpPr>
        <p:spPr>
          <a:xfrm>
            <a:off x="6741553" y="5775965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min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5CA1704-B9E9-DA90-DADC-BC97DD3266E0}"/>
              </a:ext>
            </a:extLst>
          </p:cNvPr>
          <p:cNvSpPr txBox="1"/>
          <p:nvPr/>
        </p:nvSpPr>
        <p:spPr>
          <a:xfrm>
            <a:off x="8651897" y="3429000"/>
            <a:ext cx="337911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Defocus and the maximum electron energy fluctuate in sync on a timescale of minutes.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11EEF15A-2D06-DD27-E08C-AC7B1268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36C1F-3048-C644-2C54-17825118C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565367B-9560-DDFF-717E-82B6F4F9ACC4}"/>
              </a:ext>
            </a:extLst>
          </p:cNvPr>
          <p:cNvSpPr txBox="1"/>
          <p:nvPr/>
        </p:nvSpPr>
        <p:spPr>
          <a:xfrm>
            <a:off x="233680" y="182880"/>
            <a:ext cx="8903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Correlation between LWFA Electrons and Laser Parameters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C1711F3-2B4B-7B2C-80AE-A63A34621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615" y="1082035"/>
            <a:ext cx="7744271" cy="55930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2541106-CB7E-C93E-9B14-B68721677FE2}"/>
              </a:ext>
            </a:extLst>
          </p:cNvPr>
          <p:cNvSpPr txBox="1"/>
          <p:nvPr/>
        </p:nvSpPr>
        <p:spPr>
          <a:xfrm>
            <a:off x="3895521" y="1082035"/>
            <a:ext cx="27193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Defocus @ Laser Output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A07060-1F45-C336-A5DA-31D657417FE0}"/>
              </a:ext>
            </a:extLst>
          </p:cNvPr>
          <p:cNvSpPr txBox="1"/>
          <p:nvPr/>
        </p:nvSpPr>
        <p:spPr>
          <a:xfrm>
            <a:off x="3574429" y="6488668"/>
            <a:ext cx="3628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Shot Number (Rep. rate: 0.25 Hz)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811206E-62D9-A618-6E94-98F4BF07B27A}"/>
              </a:ext>
            </a:extLst>
          </p:cNvPr>
          <p:cNvSpPr txBox="1"/>
          <p:nvPr/>
        </p:nvSpPr>
        <p:spPr>
          <a:xfrm rot="16200000">
            <a:off x="-197471" y="3695702"/>
            <a:ext cx="26068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Standardized time series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894E87-21C8-2E7B-BFF2-6C731C928C4B}"/>
              </a:ext>
            </a:extLst>
          </p:cNvPr>
          <p:cNvSpPr txBox="1"/>
          <p:nvPr/>
        </p:nvSpPr>
        <p:spPr>
          <a:xfrm>
            <a:off x="3895521" y="2702422"/>
            <a:ext cx="24789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Mean Energy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2AB6BE0-0C48-91E2-2F6F-F4EACA175B2E}"/>
              </a:ext>
            </a:extLst>
          </p:cNvPr>
          <p:cNvSpPr txBox="1"/>
          <p:nvPr/>
        </p:nvSpPr>
        <p:spPr>
          <a:xfrm>
            <a:off x="4015746" y="4488716"/>
            <a:ext cx="25202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Smoothed Time Series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67CA18F-06FC-6575-36D6-E6BC41E373D6}"/>
              </a:ext>
            </a:extLst>
          </p:cNvPr>
          <p:cNvSpPr txBox="1"/>
          <p:nvPr/>
        </p:nvSpPr>
        <p:spPr>
          <a:xfrm>
            <a:off x="12688941" y="2986025"/>
            <a:ext cx="43363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Origin of defocus drifts?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Some: originates in front-end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Most of it: Thermal lensing in the main amplifier (?)</a:t>
            </a:r>
          </a:p>
          <a:p>
            <a:r>
              <a:rPr lang="en-US" sz="2200" dirty="0"/>
              <a:t>Currently exploring in more detail…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D8519386-DAC8-E81B-D0A8-2BC12A8AC654}"/>
              </a:ext>
            </a:extLst>
          </p:cNvPr>
          <p:cNvCxnSpPr/>
          <p:nvPr/>
        </p:nvCxnSpPr>
        <p:spPr>
          <a:xfrm>
            <a:off x="6247469" y="6108700"/>
            <a:ext cx="181884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33587399-762B-B2CE-48B1-63201E95C669}"/>
              </a:ext>
            </a:extLst>
          </p:cNvPr>
          <p:cNvSpPr txBox="1"/>
          <p:nvPr/>
        </p:nvSpPr>
        <p:spPr>
          <a:xfrm>
            <a:off x="6741553" y="5775965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min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D384640-2513-1529-B637-4EE78A1861E5}"/>
              </a:ext>
            </a:extLst>
          </p:cNvPr>
          <p:cNvSpPr txBox="1"/>
          <p:nvPr/>
        </p:nvSpPr>
        <p:spPr>
          <a:xfrm>
            <a:off x="8812886" y="3416912"/>
            <a:ext cx="3045285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Defocus and mean electron energy fluctuate in sync on a timescale of minutes.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8D634E09-C921-9B18-B8D1-962FB115A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8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5100BB65-7416-3E03-FE2E-E9D356AD9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" y="1429721"/>
            <a:ext cx="5029210" cy="50292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73F6B9C-61A9-4D02-0E44-0DB1C56B80E1}"/>
              </a:ext>
            </a:extLst>
          </p:cNvPr>
          <p:cNvSpPr txBox="1"/>
          <p:nvPr/>
        </p:nvSpPr>
        <p:spPr>
          <a:xfrm>
            <a:off x="233680" y="182880"/>
            <a:ext cx="6565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Electrons from LWFA driven by ATLAS-3000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5F334C-B3F8-3719-75C3-A3F3DF30AFD5}"/>
              </a:ext>
            </a:extLst>
          </p:cNvPr>
          <p:cNvSpPr txBox="1"/>
          <p:nvPr/>
        </p:nvSpPr>
        <p:spPr>
          <a:xfrm rot="16200000">
            <a:off x="-120213" y="3558522"/>
            <a:ext cx="659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Shot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21F849-2579-7404-A4A3-611922A8CB63}"/>
              </a:ext>
            </a:extLst>
          </p:cNvPr>
          <p:cNvSpPr txBox="1"/>
          <p:nvPr/>
        </p:nvSpPr>
        <p:spPr>
          <a:xfrm>
            <a:off x="1676246" y="6258876"/>
            <a:ext cx="2523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Energy (MeV)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520AC3-4108-0707-0058-7EB854DD128C}"/>
              </a:ext>
            </a:extLst>
          </p:cNvPr>
          <p:cNvSpPr txBox="1"/>
          <p:nvPr/>
        </p:nvSpPr>
        <p:spPr>
          <a:xfrm>
            <a:off x="5485403" y="1630348"/>
            <a:ext cx="5015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Shots without injection into the first bubble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Shot-to-shot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Drift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FE31361-4487-7706-1978-F583DA6D6645}"/>
              </a:ext>
            </a:extLst>
          </p:cNvPr>
          <p:cNvCxnSpPr>
            <a:cxnSpLocks/>
          </p:cNvCxnSpPr>
          <p:nvPr/>
        </p:nvCxnSpPr>
        <p:spPr>
          <a:xfrm flipH="1">
            <a:off x="3802746" y="1803400"/>
            <a:ext cx="1682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6D1A1AF8-BBF7-4951-CF79-31925B4E4467}"/>
              </a:ext>
            </a:extLst>
          </p:cNvPr>
          <p:cNvSpPr txBox="1"/>
          <p:nvPr/>
        </p:nvSpPr>
        <p:spPr>
          <a:xfrm>
            <a:off x="10732326" y="1928389"/>
            <a:ext cx="1042989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CB0ED00-50F4-0F09-F7A1-3DBBF9884D53}"/>
              </a:ext>
            </a:extLst>
          </p:cNvPr>
          <p:cNvSpPr txBox="1"/>
          <p:nvPr/>
        </p:nvSpPr>
        <p:spPr>
          <a:xfrm>
            <a:off x="5485403" y="2820941"/>
            <a:ext cx="595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Laser output appears more stable than LWFA electrons</a:t>
            </a:r>
            <a:r>
              <a:rPr lang="en-US" sz="2000" dirty="0"/>
              <a:t>: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5CD7CF44-30A6-524D-5327-8D594DC53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61" y="3221051"/>
            <a:ext cx="5029210" cy="3291847"/>
          </a:xfrm>
          <a:prstGeom prst="rect">
            <a:avLst/>
          </a:prstGeom>
        </p:spPr>
      </p:pic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27135662-F5CF-6560-FC4B-0606D7E0B4F2}"/>
              </a:ext>
            </a:extLst>
          </p:cNvPr>
          <p:cNvCxnSpPr>
            <a:cxnSpLocks/>
          </p:cNvCxnSpPr>
          <p:nvPr/>
        </p:nvCxnSpPr>
        <p:spPr>
          <a:xfrm flipH="1">
            <a:off x="3802746" y="2115457"/>
            <a:ext cx="1682657" cy="2093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3FF3863-F923-21F8-4264-8E952CB1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1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38" grpId="0" animBg="1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86BF6-71FC-BAF7-B3FD-EF7A3586D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4DF8A8B-C9A7-817C-5416-8194B9005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40" y="1279731"/>
            <a:ext cx="7821720" cy="528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322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6DA4E-9EAD-0282-80FF-8C34DD73F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C17AE40-0745-18C7-5535-401A82D26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476" y="1139041"/>
            <a:ext cx="6137410" cy="55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6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5100BB65-7416-3E03-FE2E-E9D356AD9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" y="1429721"/>
            <a:ext cx="5029210" cy="50292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73F6B9C-61A9-4D02-0E44-0DB1C56B80E1}"/>
              </a:ext>
            </a:extLst>
          </p:cNvPr>
          <p:cNvSpPr txBox="1"/>
          <p:nvPr/>
        </p:nvSpPr>
        <p:spPr>
          <a:xfrm>
            <a:off x="233680" y="182880"/>
            <a:ext cx="8338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Laser Parameters are more stable than Electron Energy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5F334C-B3F8-3719-75C3-A3F3DF30AFD5}"/>
              </a:ext>
            </a:extLst>
          </p:cNvPr>
          <p:cNvSpPr txBox="1"/>
          <p:nvPr/>
        </p:nvSpPr>
        <p:spPr>
          <a:xfrm rot="16200000">
            <a:off x="-120213" y="3558522"/>
            <a:ext cx="659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Shot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21F849-2579-7404-A4A3-611922A8CB63}"/>
              </a:ext>
            </a:extLst>
          </p:cNvPr>
          <p:cNvSpPr txBox="1"/>
          <p:nvPr/>
        </p:nvSpPr>
        <p:spPr>
          <a:xfrm>
            <a:off x="1676246" y="6258876"/>
            <a:ext cx="2523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Energy (MeV)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520AC3-4108-0707-0058-7EB854DD128C}"/>
              </a:ext>
            </a:extLst>
          </p:cNvPr>
          <p:cNvSpPr txBox="1"/>
          <p:nvPr/>
        </p:nvSpPr>
        <p:spPr>
          <a:xfrm>
            <a:off x="5485403" y="1630348"/>
            <a:ext cx="5015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Shots without injection into the first bubble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Shot-to-shot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Drift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FE31361-4487-7706-1978-F583DA6D6645}"/>
              </a:ext>
            </a:extLst>
          </p:cNvPr>
          <p:cNvCxnSpPr>
            <a:cxnSpLocks/>
          </p:cNvCxnSpPr>
          <p:nvPr/>
        </p:nvCxnSpPr>
        <p:spPr>
          <a:xfrm flipH="1">
            <a:off x="3802746" y="1803400"/>
            <a:ext cx="1682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7CB0ED00-50F4-0F09-F7A1-3DBBF9884D53}"/>
              </a:ext>
            </a:extLst>
          </p:cNvPr>
          <p:cNvSpPr txBox="1"/>
          <p:nvPr/>
        </p:nvSpPr>
        <p:spPr>
          <a:xfrm>
            <a:off x="5485403" y="2820941"/>
            <a:ext cx="595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Laser output appears more stable than LWFA electrons</a:t>
            </a:r>
            <a:r>
              <a:rPr lang="en-US" sz="2000" dirty="0"/>
              <a:t>: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5CD7CF44-30A6-524D-5327-8D594DC53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761" y="3221051"/>
            <a:ext cx="5029210" cy="3291847"/>
          </a:xfrm>
          <a:prstGeom prst="rect">
            <a:avLst/>
          </a:prstGeom>
        </p:spPr>
      </p:pic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B0E640F7-5C2C-C62F-D8A5-B02E9E8A54E6}"/>
              </a:ext>
            </a:extLst>
          </p:cNvPr>
          <p:cNvCxnSpPr>
            <a:cxnSpLocks/>
          </p:cNvCxnSpPr>
          <p:nvPr/>
        </p:nvCxnSpPr>
        <p:spPr>
          <a:xfrm flipH="1">
            <a:off x="3802746" y="2115457"/>
            <a:ext cx="1682657" cy="2093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0AE7559-2B64-6176-8A66-2BF44862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5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50FA9C2-18C4-3062-4DA7-6A9B047A4939}"/>
              </a:ext>
            </a:extLst>
          </p:cNvPr>
          <p:cNvSpPr txBox="1"/>
          <p:nvPr/>
        </p:nvSpPr>
        <p:spPr>
          <a:xfrm>
            <a:off x="10732326" y="1928389"/>
            <a:ext cx="1042989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943143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5100BB65-7416-3E03-FE2E-E9D356AD9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" y="1429721"/>
            <a:ext cx="5029210" cy="50292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73F6B9C-61A9-4D02-0E44-0DB1C56B80E1}"/>
              </a:ext>
            </a:extLst>
          </p:cNvPr>
          <p:cNvSpPr txBox="1"/>
          <p:nvPr/>
        </p:nvSpPr>
        <p:spPr>
          <a:xfrm>
            <a:off x="233680" y="182880"/>
            <a:ext cx="8338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Laser Parameters are more stable than Electron Energy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5F334C-B3F8-3719-75C3-A3F3DF30AFD5}"/>
              </a:ext>
            </a:extLst>
          </p:cNvPr>
          <p:cNvSpPr txBox="1"/>
          <p:nvPr/>
        </p:nvSpPr>
        <p:spPr>
          <a:xfrm rot="16200000">
            <a:off x="-120213" y="3558522"/>
            <a:ext cx="659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Shot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21F849-2579-7404-A4A3-611922A8CB63}"/>
              </a:ext>
            </a:extLst>
          </p:cNvPr>
          <p:cNvSpPr txBox="1"/>
          <p:nvPr/>
        </p:nvSpPr>
        <p:spPr>
          <a:xfrm>
            <a:off x="1676246" y="6258876"/>
            <a:ext cx="2523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Energy (MeV)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520AC3-4108-0707-0058-7EB854DD128C}"/>
              </a:ext>
            </a:extLst>
          </p:cNvPr>
          <p:cNvSpPr txBox="1"/>
          <p:nvPr/>
        </p:nvSpPr>
        <p:spPr>
          <a:xfrm>
            <a:off x="5485403" y="1630348"/>
            <a:ext cx="5015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Shots without injection into the first bubble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Shot-to-shot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Drift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FE31361-4487-7706-1978-F583DA6D6645}"/>
              </a:ext>
            </a:extLst>
          </p:cNvPr>
          <p:cNvCxnSpPr>
            <a:cxnSpLocks/>
          </p:cNvCxnSpPr>
          <p:nvPr/>
        </p:nvCxnSpPr>
        <p:spPr>
          <a:xfrm flipH="1">
            <a:off x="3802746" y="1803400"/>
            <a:ext cx="1682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7CB0ED00-50F4-0F09-F7A1-3DBBF9884D53}"/>
              </a:ext>
            </a:extLst>
          </p:cNvPr>
          <p:cNvSpPr txBox="1"/>
          <p:nvPr/>
        </p:nvSpPr>
        <p:spPr>
          <a:xfrm>
            <a:off x="5485403" y="2820941"/>
            <a:ext cx="595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Laser output appears more stable than LWFA electrons</a:t>
            </a:r>
            <a:r>
              <a:rPr lang="en-US" sz="2000" dirty="0"/>
              <a:t>: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5CD7CF44-30A6-524D-5327-8D594DC532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761" y="3221051"/>
            <a:ext cx="5029210" cy="3291847"/>
          </a:xfrm>
          <a:prstGeom prst="rect">
            <a:avLst/>
          </a:prstGeom>
        </p:spPr>
      </p:pic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35C5D02-D23F-F308-ED6A-6A21342E2282}"/>
              </a:ext>
            </a:extLst>
          </p:cNvPr>
          <p:cNvCxnSpPr>
            <a:cxnSpLocks/>
          </p:cNvCxnSpPr>
          <p:nvPr/>
        </p:nvCxnSpPr>
        <p:spPr>
          <a:xfrm flipH="1">
            <a:off x="3802746" y="2115457"/>
            <a:ext cx="1682657" cy="2093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6F041187-4877-ED12-8C13-74B11B1C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6</a:t>
            </a:fld>
            <a:endParaRPr lang="en-US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1A30F48-109D-BCE5-DCB6-7A4168AC778E}"/>
              </a:ext>
            </a:extLst>
          </p:cNvPr>
          <p:cNvSpPr txBox="1"/>
          <p:nvPr/>
        </p:nvSpPr>
        <p:spPr>
          <a:xfrm>
            <a:off x="10732326" y="1928389"/>
            <a:ext cx="1042989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951643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5100BB65-7416-3E03-FE2E-E9D356AD9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" y="1429721"/>
            <a:ext cx="5029210" cy="50292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73F6B9C-61A9-4D02-0E44-0DB1C56B80E1}"/>
              </a:ext>
            </a:extLst>
          </p:cNvPr>
          <p:cNvSpPr txBox="1"/>
          <p:nvPr/>
        </p:nvSpPr>
        <p:spPr>
          <a:xfrm>
            <a:off x="233680" y="182880"/>
            <a:ext cx="8338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Laser Parameters are more stable than Electron Energy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5F334C-B3F8-3719-75C3-A3F3DF30AFD5}"/>
              </a:ext>
            </a:extLst>
          </p:cNvPr>
          <p:cNvSpPr txBox="1"/>
          <p:nvPr/>
        </p:nvSpPr>
        <p:spPr>
          <a:xfrm rot="16200000">
            <a:off x="-120213" y="3558522"/>
            <a:ext cx="659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Shot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C21F849-2579-7404-A4A3-611922A8CB63}"/>
              </a:ext>
            </a:extLst>
          </p:cNvPr>
          <p:cNvSpPr txBox="1"/>
          <p:nvPr/>
        </p:nvSpPr>
        <p:spPr>
          <a:xfrm>
            <a:off x="1676246" y="6258876"/>
            <a:ext cx="2523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Energy (MeV)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6520AC3-4108-0707-0058-7EB854DD128C}"/>
              </a:ext>
            </a:extLst>
          </p:cNvPr>
          <p:cNvSpPr txBox="1"/>
          <p:nvPr/>
        </p:nvSpPr>
        <p:spPr>
          <a:xfrm>
            <a:off x="5485403" y="1630348"/>
            <a:ext cx="5015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Shots without injection into the first bubble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Shot-to-shot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Drift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FE31361-4487-7706-1978-F583DA6D6645}"/>
              </a:ext>
            </a:extLst>
          </p:cNvPr>
          <p:cNvCxnSpPr>
            <a:cxnSpLocks/>
          </p:cNvCxnSpPr>
          <p:nvPr/>
        </p:nvCxnSpPr>
        <p:spPr>
          <a:xfrm flipH="1">
            <a:off x="3802746" y="1803400"/>
            <a:ext cx="1682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20230921_intensities">
            <a:hlinkClick r:id="" action="ppaction://media"/>
            <a:extLst>
              <a:ext uri="{FF2B5EF4-FFF2-40B4-BE49-F238E27FC236}">
                <a16:creationId xmlns:a16="http://schemas.microsoft.com/office/drawing/2014/main" id="{81E4913E-CE4B-FA27-8B7A-E474D860A9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1652" y="3257908"/>
            <a:ext cx="3841228" cy="3201023"/>
          </a:xfrm>
          <a:prstGeom prst="rect">
            <a:avLst/>
          </a:prstGeom>
        </p:spPr>
      </p:pic>
      <p:sp>
        <p:nvSpPr>
          <p:cNvPr id="48" name="Textfeld 47">
            <a:extLst>
              <a:ext uri="{FF2B5EF4-FFF2-40B4-BE49-F238E27FC236}">
                <a16:creationId xmlns:a16="http://schemas.microsoft.com/office/drawing/2014/main" id="{7CB0ED00-50F4-0F09-F7A1-3DBBF9884D53}"/>
              </a:ext>
            </a:extLst>
          </p:cNvPr>
          <p:cNvSpPr txBox="1"/>
          <p:nvPr/>
        </p:nvSpPr>
        <p:spPr>
          <a:xfrm>
            <a:off x="5485403" y="2820941"/>
            <a:ext cx="595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Laser output appears more stable than LWFA electrons</a:t>
            </a:r>
            <a:r>
              <a:rPr lang="en-US" sz="2000" dirty="0"/>
              <a:t>: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B7C707F-8460-2DAA-04DC-76356E528DA3}"/>
              </a:ext>
            </a:extLst>
          </p:cNvPr>
          <p:cNvSpPr txBox="1"/>
          <p:nvPr/>
        </p:nvSpPr>
        <p:spPr>
          <a:xfrm rot="16200000">
            <a:off x="9883886" y="4614387"/>
            <a:ext cx="164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Norm. Intensity</a:t>
            </a:r>
          </a:p>
        </p:txBody>
      </p:sp>
      <p:pic>
        <p:nvPicPr>
          <p:cNvPr id="5" name="20231220_run_1">
            <a:hlinkClick r:id="" action="ppaction://media"/>
            <a:extLst>
              <a:ext uri="{FF2B5EF4-FFF2-40B4-BE49-F238E27FC236}">
                <a16:creationId xmlns:a16="http://schemas.microsoft.com/office/drawing/2014/main" id="{266643AD-35E0-55FC-DF86-CA06F8936B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32901" end="27023"/>
                </p14:media>
              </p:ext>
            </p:extLst>
          </p:nvPr>
        </p:nvPicPr>
        <p:blipFill>
          <a:blip r:embed="rId9"/>
          <a:srcRect l="28285" t="19712" r="26762" b="30441"/>
          <a:stretch>
            <a:fillRect/>
          </a:stretch>
        </p:blipFill>
        <p:spPr>
          <a:xfrm>
            <a:off x="12599532" y="3543300"/>
            <a:ext cx="2381095" cy="2200275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B2FA6CCC-AA69-D710-734B-1055DB0DAE97}"/>
              </a:ext>
            </a:extLst>
          </p:cNvPr>
          <p:cNvCxnSpPr>
            <a:cxnSpLocks/>
          </p:cNvCxnSpPr>
          <p:nvPr/>
        </p:nvCxnSpPr>
        <p:spPr>
          <a:xfrm>
            <a:off x="7515918" y="3635599"/>
            <a:ext cx="0" cy="2200275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EC25860A-5099-58E9-77A9-A8C4E2D9EB16}"/>
              </a:ext>
            </a:extLst>
          </p:cNvPr>
          <p:cNvSpPr txBox="1"/>
          <p:nvPr/>
        </p:nvSpPr>
        <p:spPr>
          <a:xfrm rot="16200000">
            <a:off x="7012896" y="4544527"/>
            <a:ext cx="63671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 cm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3EDDA22-E41E-27B1-9260-D9A80DF2D005}"/>
              </a:ext>
            </a:extLst>
          </p:cNvPr>
          <p:cNvSpPr txBox="1"/>
          <p:nvPr/>
        </p:nvSpPr>
        <p:spPr>
          <a:xfrm>
            <a:off x="15210193" y="5193480"/>
            <a:ext cx="145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Indicate scale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3B456214-6964-8EE4-AED6-98C911AAD0D7}"/>
              </a:ext>
            </a:extLst>
          </p:cNvPr>
          <p:cNvCxnSpPr>
            <a:cxnSpLocks/>
          </p:cNvCxnSpPr>
          <p:nvPr/>
        </p:nvCxnSpPr>
        <p:spPr>
          <a:xfrm flipH="1">
            <a:off x="3802746" y="2115457"/>
            <a:ext cx="1682657" cy="2093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2641F88B-1150-DAB0-F5EB-804A81F9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7</a:t>
            </a:fld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6E2F9F8-3C98-53E0-37B9-A9AB3FDB7B2F}"/>
              </a:ext>
            </a:extLst>
          </p:cNvPr>
          <p:cNvSpPr txBox="1"/>
          <p:nvPr/>
        </p:nvSpPr>
        <p:spPr>
          <a:xfrm>
            <a:off x="10732326" y="1928389"/>
            <a:ext cx="1042989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5369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FDBC5-D46A-25F9-AC7F-175783B8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A0C14CE0-F1D3-4984-FC10-3DB37F728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89" y="1429721"/>
            <a:ext cx="5029210" cy="50292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FF869F2-3706-3346-6034-832DD6C104AC}"/>
              </a:ext>
            </a:extLst>
          </p:cNvPr>
          <p:cNvSpPr txBox="1"/>
          <p:nvPr/>
        </p:nvSpPr>
        <p:spPr>
          <a:xfrm>
            <a:off x="233680" y="182880"/>
            <a:ext cx="8338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Laser Parameters are more stable than Electron Energy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FBD9AB7-8AA4-9CA7-B486-1F37C1F5393B}"/>
              </a:ext>
            </a:extLst>
          </p:cNvPr>
          <p:cNvSpPr txBox="1"/>
          <p:nvPr/>
        </p:nvSpPr>
        <p:spPr>
          <a:xfrm rot="16200000">
            <a:off x="-120213" y="3558522"/>
            <a:ext cx="659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Shot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1F9BAC-D5E6-88BF-DD97-27A1D6E4AA75}"/>
              </a:ext>
            </a:extLst>
          </p:cNvPr>
          <p:cNvSpPr txBox="1"/>
          <p:nvPr/>
        </p:nvSpPr>
        <p:spPr>
          <a:xfrm>
            <a:off x="1676246" y="6258876"/>
            <a:ext cx="2523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Energy (MeV)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809AF9F-FC34-934A-7EBB-ECFE838BA682}"/>
              </a:ext>
            </a:extLst>
          </p:cNvPr>
          <p:cNvSpPr txBox="1"/>
          <p:nvPr/>
        </p:nvSpPr>
        <p:spPr>
          <a:xfrm>
            <a:off x="5485403" y="1630348"/>
            <a:ext cx="50152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Shots without injection into the first bubble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Shot-to-shot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Drift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BC86B1F8-34AB-2C3D-6304-4E892C05547D}"/>
              </a:ext>
            </a:extLst>
          </p:cNvPr>
          <p:cNvCxnSpPr>
            <a:cxnSpLocks/>
          </p:cNvCxnSpPr>
          <p:nvPr/>
        </p:nvCxnSpPr>
        <p:spPr>
          <a:xfrm flipH="1">
            <a:off x="3802746" y="1803400"/>
            <a:ext cx="1682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feld 47">
            <a:extLst>
              <a:ext uri="{FF2B5EF4-FFF2-40B4-BE49-F238E27FC236}">
                <a16:creationId xmlns:a16="http://schemas.microsoft.com/office/drawing/2014/main" id="{529BA3B7-984E-66E7-74D5-543783FDCE88}"/>
              </a:ext>
            </a:extLst>
          </p:cNvPr>
          <p:cNvSpPr txBox="1"/>
          <p:nvPr/>
        </p:nvSpPr>
        <p:spPr>
          <a:xfrm>
            <a:off x="5485403" y="2820941"/>
            <a:ext cx="5951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Laser output appears more stable than LWFA electrons</a:t>
            </a:r>
            <a:r>
              <a:rPr lang="en-US" sz="2000" dirty="0"/>
              <a:t>: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6EF6BB0D-530D-C348-2938-10E7FDFC3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761" y="3221051"/>
            <a:ext cx="5029210" cy="329184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8DF5D7D-A3EE-A025-EFC0-EAD820D38244}"/>
              </a:ext>
            </a:extLst>
          </p:cNvPr>
          <p:cNvSpPr txBox="1"/>
          <p:nvPr/>
        </p:nvSpPr>
        <p:spPr>
          <a:xfrm>
            <a:off x="12366171" y="4088155"/>
            <a:ext cx="2306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 to </a:t>
            </a:r>
          </a:p>
          <a:p>
            <a:r>
              <a:rPr lang="en-US" dirty="0"/>
              <a:t>Pulse Duration (Probe)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07FD13B8-3F09-F8D9-DF52-44806CA406BB}"/>
              </a:ext>
            </a:extLst>
          </p:cNvPr>
          <p:cNvCxnSpPr>
            <a:cxnSpLocks/>
          </p:cNvCxnSpPr>
          <p:nvPr/>
        </p:nvCxnSpPr>
        <p:spPr>
          <a:xfrm flipH="1">
            <a:off x="3802746" y="2115457"/>
            <a:ext cx="1682657" cy="2093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F8DF6955-1339-9C83-5961-F7B506F491A4}"/>
              </a:ext>
            </a:extLst>
          </p:cNvPr>
          <p:cNvCxnSpPr>
            <a:cxnSpLocks/>
          </p:cNvCxnSpPr>
          <p:nvPr/>
        </p:nvCxnSpPr>
        <p:spPr>
          <a:xfrm flipH="1">
            <a:off x="9480884" y="3428999"/>
            <a:ext cx="1403948" cy="566335"/>
          </a:xfrm>
          <a:prstGeom prst="straightConnector1">
            <a:avLst/>
          </a:prstGeom>
          <a:ln w="15875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7C61E109-5082-BE75-56C6-2737AF880921}"/>
              </a:ext>
            </a:extLst>
          </p:cNvPr>
          <p:cNvSpPr txBox="1"/>
          <p:nvPr/>
        </p:nvSpPr>
        <p:spPr>
          <a:xfrm>
            <a:off x="10899449" y="324433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~6%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334FB5-6E52-BC97-0308-AB6C3D73DE26}"/>
              </a:ext>
            </a:extLst>
          </p:cNvPr>
          <p:cNvSpPr txBox="1"/>
          <p:nvPr/>
        </p:nvSpPr>
        <p:spPr>
          <a:xfrm>
            <a:off x="10824860" y="4490966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~0.5%</a:t>
            </a:r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654B9241-2BD1-F8FA-E3CD-68BBE0E6009C}"/>
              </a:ext>
            </a:extLst>
          </p:cNvPr>
          <p:cNvSpPr/>
          <p:nvPr/>
        </p:nvSpPr>
        <p:spPr>
          <a:xfrm>
            <a:off x="10635916" y="4558341"/>
            <a:ext cx="148466" cy="24352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8A245EAD-3F02-6393-4354-590C1BCE5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8</a:t>
            </a:fld>
            <a:endParaRPr lang="en-US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BEB598F-E188-6D1A-1EAA-77712F593D03}"/>
              </a:ext>
            </a:extLst>
          </p:cNvPr>
          <p:cNvSpPr txBox="1"/>
          <p:nvPr/>
        </p:nvSpPr>
        <p:spPr>
          <a:xfrm>
            <a:off x="10732326" y="1928389"/>
            <a:ext cx="1042989" cy="4616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62710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7A428-4D2F-3E1A-04B6-6AB814A16D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17DB1EBB-E34A-71D5-7AF5-6BD69C19C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1428219"/>
            <a:ext cx="5029210" cy="502921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48164CF-2ECA-1559-B4A2-EE32439D8DD5}"/>
              </a:ext>
            </a:extLst>
          </p:cNvPr>
          <p:cNvSpPr txBox="1"/>
          <p:nvPr/>
        </p:nvSpPr>
        <p:spPr>
          <a:xfrm>
            <a:off x="233680" y="182880"/>
            <a:ext cx="6531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~2000 Shot Data Set for Statistical Analysis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B07EB99-8E3A-E04E-BE7C-598B774712DD}"/>
              </a:ext>
            </a:extLst>
          </p:cNvPr>
          <p:cNvSpPr txBox="1"/>
          <p:nvPr/>
        </p:nvSpPr>
        <p:spPr>
          <a:xfrm rot="16200000">
            <a:off x="-120213" y="3558522"/>
            <a:ext cx="6591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Shot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547C714-44AE-93E3-81A3-BD364DC90DBE}"/>
              </a:ext>
            </a:extLst>
          </p:cNvPr>
          <p:cNvSpPr txBox="1"/>
          <p:nvPr/>
        </p:nvSpPr>
        <p:spPr>
          <a:xfrm>
            <a:off x="1676246" y="6258876"/>
            <a:ext cx="25238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Electron Energy (MeV)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5252C4C5-2348-8772-4AAF-4ABC6109AFEC}"/>
              </a:ext>
            </a:extLst>
          </p:cNvPr>
          <p:cNvSpPr txBox="1"/>
          <p:nvPr/>
        </p:nvSpPr>
        <p:spPr>
          <a:xfrm>
            <a:off x="6096000" y="1462442"/>
            <a:ext cx="544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~2000 shot series at 0.25 Hz 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Recorded without actively changing any parameters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94B53C-5AF5-384D-3E9F-2519B28D9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9294" y="2865115"/>
            <a:ext cx="5486411" cy="365760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6243917-3F44-D71C-6798-B7D2C386D31D}"/>
              </a:ext>
            </a:extLst>
          </p:cNvPr>
          <p:cNvSpPr txBox="1"/>
          <p:nvPr/>
        </p:nvSpPr>
        <p:spPr>
          <a:xfrm>
            <a:off x="6175915" y="2495783"/>
            <a:ext cx="454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‘Successful’ injection only in 2/3 of the cases: </a:t>
            </a: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8D305080-0ED5-330A-5122-254D1FF7EC58}"/>
              </a:ext>
            </a:extLst>
          </p:cNvPr>
          <p:cNvCxnSpPr>
            <a:cxnSpLocks/>
          </p:cNvCxnSpPr>
          <p:nvPr/>
        </p:nvCxnSpPr>
        <p:spPr>
          <a:xfrm>
            <a:off x="9156313" y="4735629"/>
            <a:ext cx="387" cy="152324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99F9457B-0BA8-0387-08DE-15D226F890FC}"/>
              </a:ext>
            </a:extLst>
          </p:cNvPr>
          <p:cNvSpPr txBox="1"/>
          <p:nvPr/>
        </p:nvSpPr>
        <p:spPr>
          <a:xfrm>
            <a:off x="9156313" y="49320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06E901B-60BD-1780-D537-09ED651FF476}"/>
              </a:ext>
            </a:extLst>
          </p:cNvPr>
          <p:cNvSpPr txBox="1"/>
          <p:nvPr/>
        </p:nvSpPr>
        <p:spPr>
          <a:xfrm>
            <a:off x="8572499" y="493201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37%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00E74E16-4ECC-EE41-7F9E-51D513BC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547" y="6476423"/>
            <a:ext cx="390464" cy="365125"/>
          </a:xfrm>
        </p:spPr>
        <p:txBody>
          <a:bodyPr/>
          <a:lstStyle/>
          <a:p>
            <a:fld id="{59A8634F-F080-43A3-93A1-8184A664B42C}" type="slidenum">
              <a:rPr lang="en-US" smtClean="0"/>
              <a:t>9</a:t>
            </a:fld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CD6C418-359A-C899-940E-8BC39BC94A96}"/>
              </a:ext>
            </a:extLst>
          </p:cNvPr>
          <p:cNvSpPr txBox="1"/>
          <p:nvPr/>
        </p:nvSpPr>
        <p:spPr>
          <a:xfrm>
            <a:off x="9156313" y="3173299"/>
            <a:ext cx="173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Injection into the first bubble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0E6376B-C2C2-596F-3F8E-CBCBDD3BFC89}"/>
              </a:ext>
            </a:extLst>
          </p:cNvPr>
          <p:cNvSpPr txBox="1"/>
          <p:nvPr/>
        </p:nvSpPr>
        <p:spPr>
          <a:xfrm>
            <a:off x="6892106" y="3154040"/>
            <a:ext cx="2207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No/little injection into the first bubble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24EE079-3976-3F7D-ADD0-DFD5065F9A47}"/>
              </a:ext>
            </a:extLst>
          </p:cNvPr>
          <p:cNvSpPr txBox="1"/>
          <p:nvPr/>
        </p:nvSpPr>
        <p:spPr>
          <a:xfrm>
            <a:off x="8066705" y="3889038"/>
            <a:ext cx="206486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Why does this vary?</a:t>
            </a:r>
          </a:p>
        </p:txBody>
      </p:sp>
    </p:spTree>
    <p:extLst>
      <p:ext uri="{BB962C8B-B14F-4D97-AF65-F5344CB8AC3E}">
        <p14:creationId xmlns:p14="http://schemas.microsoft.com/office/powerpoint/2010/main" val="33321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2413</Words>
  <Application>Microsoft Office PowerPoint</Application>
  <PresentationFormat>Breitbild</PresentationFormat>
  <Paragraphs>479</Paragraphs>
  <Slides>41</Slides>
  <Notes>17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Gill Sans Light</vt:lpstr>
      <vt:lpstr>LMU CompatilFact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Johannes Zirkelbach</dc:creator>
  <cp:lastModifiedBy>Johannes Zirkelbach</cp:lastModifiedBy>
  <cp:revision>738</cp:revision>
  <dcterms:created xsi:type="dcterms:W3CDTF">2024-04-29T16:26:12Z</dcterms:created>
  <dcterms:modified xsi:type="dcterms:W3CDTF">2025-04-14T12:19:43Z</dcterms:modified>
</cp:coreProperties>
</file>