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7" r:id="rId5"/>
    <p:sldMasterId id="2147483678" r:id="rId6"/>
  </p:sldMasterIdLst>
  <p:notesMasterIdLst>
    <p:notesMasterId r:id="rId38"/>
  </p:notesMasterIdLst>
  <p:sldIdLst>
    <p:sldId id="6403" r:id="rId7"/>
    <p:sldId id="850" r:id="rId8"/>
    <p:sldId id="6544" r:id="rId9"/>
    <p:sldId id="6543" r:id="rId10"/>
    <p:sldId id="828" r:id="rId11"/>
    <p:sldId id="811" r:id="rId12"/>
    <p:sldId id="6545" r:id="rId13"/>
    <p:sldId id="6446" r:id="rId14"/>
    <p:sldId id="6576" r:id="rId15"/>
    <p:sldId id="6541" r:id="rId16"/>
    <p:sldId id="6559" r:id="rId17"/>
    <p:sldId id="6571" r:id="rId18"/>
    <p:sldId id="6520" r:id="rId19"/>
    <p:sldId id="6565" r:id="rId20"/>
    <p:sldId id="6570" r:id="rId21"/>
    <p:sldId id="6575" r:id="rId22"/>
    <p:sldId id="6579" r:id="rId23"/>
    <p:sldId id="6572" r:id="rId24"/>
    <p:sldId id="6558" r:id="rId25"/>
    <p:sldId id="6546" r:id="rId26"/>
    <p:sldId id="6557" r:id="rId27"/>
    <p:sldId id="6560" r:id="rId28"/>
    <p:sldId id="6577" r:id="rId29"/>
    <p:sldId id="6421" r:id="rId30"/>
    <p:sldId id="6427" r:id="rId31"/>
    <p:sldId id="6413" r:id="rId32"/>
    <p:sldId id="6540" r:id="rId33"/>
    <p:sldId id="6573" r:id="rId34"/>
    <p:sldId id="6574" r:id="rId35"/>
    <p:sldId id="6433" r:id="rId36"/>
    <p:sldId id="6578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875B"/>
    <a:srgbClr val="FA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1"/>
    <p:restoredTop sz="95802"/>
  </p:normalViewPr>
  <p:slideViewPr>
    <p:cSldViewPr snapToGrid="0" snapToObjects="1">
      <p:cViewPr varScale="1">
        <p:scale>
          <a:sx n="88" d="100"/>
          <a:sy n="88" d="100"/>
        </p:scale>
        <p:origin x="20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5" d="100"/>
        <a:sy n="1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F183C-3886-9D43-906E-49026F97AB9C}" type="datetimeFigureOut">
              <a:rPr lang="en-US" smtClean="0"/>
              <a:t>4/14/25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2123A-3777-B44B-8855-74C7BC9699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3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/>
            <a:fld id="{6687BB12-6690-1045-951A-CB673DFD81AC}" type="slidenum">
              <a:rPr lang="fr-FR"/>
              <a:pPr defTabSz="455613"/>
              <a:t>2</a:t>
            </a:fld>
            <a:endParaRPr lang="fr-FR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11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45BD8-806E-B8AE-2932-0655C0FB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FCAEE3-83AE-F441-CB59-BA8583C61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77708E-730E-9098-D9CD-894BDB333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CEP plot: Shot to shot fluctuations significant </a:t>
            </a:r>
          </a:p>
          <a:p>
            <a:r>
              <a:rPr lang="en-US" sz="1200" dirty="0">
                <a:sym typeface="Wingdings" pitchFamily="2" charset="2"/>
              </a:rPr>
              <a:t> requires averaging. Black line: 200 shot average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FD948-0DE9-F99A-A1D9-47B0EC60AD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3A66F-E041-9547-A0CC-60F62462D4CC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183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9A3AE-2817-B1FA-6ACE-E35974310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0B03227-0CAE-A5A0-B53F-B596EB3848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/>
            <a:fld id="{6687BB12-6690-1045-951A-CB673DFD81AC}" type="slidenum">
              <a:rPr lang="fr-FR"/>
              <a:pPr defTabSz="455613"/>
              <a:t>4</a:t>
            </a:fld>
            <a:endParaRPr lang="fr-FR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FFF2D0D4-3190-6794-DD99-BEA1CBC39A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00C13C34-0DDF-DEFD-C115-04085D35A4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>
                <a:latin typeface="Arial" charset="0"/>
              </a:rPr>
              <a:t>Duration argument </a:t>
            </a:r>
            <a:r>
              <a:rPr lang="fr-FR" dirty="0" err="1">
                <a:latin typeface="Arial" charset="0"/>
              </a:rPr>
              <a:t>is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getting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weaker</a:t>
            </a:r>
            <a:r>
              <a:rPr lang="fr-FR" dirty="0">
                <a:latin typeface="Arial" charset="0"/>
              </a:rPr>
              <a:t>: few </a:t>
            </a:r>
            <a:r>
              <a:rPr lang="fr-FR" dirty="0" err="1">
                <a:latin typeface="Arial" charset="0"/>
              </a:rPr>
              <a:t>fs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bunch</a:t>
            </a:r>
            <a:r>
              <a:rPr lang="fr-FR" dirty="0">
                <a:latin typeface="Arial" charset="0"/>
              </a:rPr>
              <a:t> in </a:t>
            </a:r>
            <a:r>
              <a:rPr lang="fr-FR" dirty="0" err="1">
                <a:latin typeface="Arial" charset="0"/>
              </a:rPr>
              <a:t>FELs</a:t>
            </a:r>
            <a:r>
              <a:rPr lang="fr-FR" dirty="0">
                <a:latin typeface="Arial" charset="0"/>
              </a:rPr>
              <a:t>, </a:t>
            </a:r>
            <a:r>
              <a:rPr lang="fr-FR" dirty="0" err="1">
                <a:latin typeface="Arial" charset="0"/>
              </a:rPr>
              <a:t>steady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decrease</a:t>
            </a:r>
            <a:r>
              <a:rPr lang="fr-FR" dirty="0">
                <a:latin typeface="Arial" charset="0"/>
              </a:rPr>
              <a:t> of </a:t>
            </a:r>
            <a:r>
              <a:rPr lang="fr-FR" dirty="0" err="1">
                <a:latin typeface="Arial" charset="0"/>
              </a:rPr>
              <a:t>jitter</a:t>
            </a:r>
            <a:r>
              <a:rPr lang="fr-FR" dirty="0">
                <a:latin typeface="Arial" charset="0"/>
              </a:rPr>
              <a:t> to </a:t>
            </a:r>
            <a:r>
              <a:rPr lang="fr-FR" dirty="0" err="1">
                <a:latin typeface="Arial" charset="0"/>
              </a:rPr>
              <a:t>tens</a:t>
            </a:r>
            <a:r>
              <a:rPr lang="fr-FR" dirty="0">
                <a:latin typeface="Arial" charset="0"/>
              </a:rPr>
              <a:t> of </a:t>
            </a:r>
            <a:r>
              <a:rPr lang="fr-FR" dirty="0" err="1">
                <a:latin typeface="Arial" charset="0"/>
              </a:rPr>
              <a:t>fs</a:t>
            </a:r>
            <a:r>
              <a:rPr lang="fr-FR" dirty="0">
                <a:latin typeface="Arial" charset="0"/>
              </a:rPr>
              <a:t>. </a:t>
            </a:r>
            <a:r>
              <a:rPr lang="fr-FR" dirty="0" err="1">
                <a:latin typeface="Arial" charset="0"/>
              </a:rPr>
              <a:t>Still</a:t>
            </a:r>
            <a:r>
              <a:rPr lang="fr-FR" dirty="0">
                <a:latin typeface="Arial" charset="0"/>
              </a:rPr>
              <a:t> an </a:t>
            </a:r>
            <a:r>
              <a:rPr lang="fr-FR" dirty="0" err="1">
                <a:latin typeface="Arial" charset="0"/>
              </a:rPr>
              <a:t>interest</a:t>
            </a:r>
            <a:r>
              <a:rPr lang="fr-FR" dirty="0">
                <a:latin typeface="Arial" charset="0"/>
              </a:rPr>
              <a:t> to go to few </a:t>
            </a:r>
            <a:r>
              <a:rPr lang="fr-FR" dirty="0" err="1">
                <a:latin typeface="Arial" charset="0"/>
              </a:rPr>
              <a:t>femtosecond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resolution</a:t>
            </a:r>
            <a:r>
              <a:rPr lang="fr-FR" dirty="0">
                <a:latin typeface="Arial" charset="0"/>
              </a:rPr>
              <a:t> of </a:t>
            </a:r>
            <a:r>
              <a:rPr lang="fr-FR" dirty="0" err="1">
                <a:latin typeface="Arial" charset="0"/>
              </a:rPr>
              <a:t>below</a:t>
            </a:r>
            <a:endParaRPr lang="fr-FR" dirty="0">
              <a:latin typeface="Arial" charset="0"/>
            </a:endParaRPr>
          </a:p>
          <a:p>
            <a:pPr eaLnBrk="1" hangingPunct="1"/>
            <a:r>
              <a:rPr lang="fr-FR" dirty="0" err="1">
                <a:latin typeface="Arial" charset="0"/>
              </a:rPr>
              <a:t>Paradigm</a:t>
            </a:r>
            <a:r>
              <a:rPr lang="fr-FR" dirty="0">
                <a:latin typeface="Arial" charset="0"/>
              </a:rPr>
              <a:t> change </a:t>
            </a:r>
            <a:r>
              <a:rPr lang="fr-FR" dirty="0" err="1">
                <a:latin typeface="Arial" charset="0"/>
              </a:rPr>
              <a:t>is</a:t>
            </a:r>
            <a:r>
              <a:rPr lang="fr-FR" dirty="0">
                <a:latin typeface="Arial" charset="0"/>
              </a:rPr>
              <a:t> happening </a:t>
            </a:r>
            <a:r>
              <a:rPr lang="fr-FR" dirty="0" err="1">
                <a:latin typeface="Arial" charset="0"/>
              </a:rPr>
              <a:t>with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accelerator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labs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now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fully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invested</a:t>
            </a:r>
            <a:r>
              <a:rPr lang="fr-FR" dirty="0">
                <a:latin typeface="Arial" charset="0"/>
              </a:rPr>
              <a:t> in </a:t>
            </a:r>
            <a:r>
              <a:rPr lang="fr-FR" dirty="0" err="1">
                <a:latin typeface="Arial" charset="0"/>
              </a:rPr>
              <a:t>this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field</a:t>
            </a:r>
            <a:r>
              <a:rPr lang="fr-FR" dirty="0">
                <a:latin typeface="Arial" charset="0"/>
              </a:rPr>
              <a:t> (DESY, </a:t>
            </a:r>
            <a:r>
              <a:rPr lang="fr-FR" dirty="0" err="1">
                <a:latin typeface="Arial" charset="0"/>
              </a:rPr>
              <a:t>IJCLab</a:t>
            </a:r>
            <a:r>
              <a:rPr lang="fr-FR" dirty="0">
                <a:latin typeface="Arial" charset="0"/>
              </a:rPr>
              <a:t>)</a:t>
            </a:r>
          </a:p>
          <a:p>
            <a:pPr eaLnBrk="1" hangingPunct="1"/>
            <a:r>
              <a:rPr lang="fr-FR" dirty="0">
                <a:latin typeface="Arial" charset="0"/>
              </a:rPr>
              <a:t>Standard of modern light sources: </a:t>
            </a:r>
            <a:r>
              <a:rPr lang="fr-FR" dirty="0" err="1">
                <a:latin typeface="Arial" charset="0"/>
              </a:rPr>
              <a:t>European</a:t>
            </a:r>
            <a:r>
              <a:rPr lang="fr-FR" dirty="0">
                <a:latin typeface="Arial" charset="0"/>
              </a:rPr>
              <a:t> XFEL has </a:t>
            </a:r>
            <a:r>
              <a:rPr lang="fr-FR" dirty="0" err="1">
                <a:latin typeface="Arial" charset="0"/>
              </a:rPr>
              <a:t>operated</a:t>
            </a:r>
            <a:r>
              <a:rPr lang="fr-FR" dirty="0">
                <a:latin typeface="Arial" charset="0"/>
              </a:rPr>
              <a:t> at 5000 X-ray pulses/second up to 27 000 possible</a:t>
            </a:r>
          </a:p>
        </p:txBody>
      </p:sp>
    </p:spTree>
    <p:extLst>
      <p:ext uri="{BB962C8B-B14F-4D97-AF65-F5344CB8AC3E}">
        <p14:creationId xmlns:p14="http://schemas.microsoft.com/office/powerpoint/2010/main" val="1625247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/>
            <a:fld id="{6687BB12-6690-1045-951A-CB673DFD81AC}" type="slidenum">
              <a:rPr lang="fr-FR"/>
              <a:pPr defTabSz="455613"/>
              <a:t>5</a:t>
            </a:fld>
            <a:endParaRPr lang="fr-FR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>
                <a:latin typeface="Arial" charset="0"/>
              </a:rPr>
              <a:t>Duration argument </a:t>
            </a:r>
            <a:r>
              <a:rPr lang="fr-FR" dirty="0" err="1">
                <a:latin typeface="Arial" charset="0"/>
              </a:rPr>
              <a:t>is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getting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weaker</a:t>
            </a:r>
            <a:r>
              <a:rPr lang="fr-FR" dirty="0">
                <a:latin typeface="Arial" charset="0"/>
              </a:rPr>
              <a:t>: few </a:t>
            </a:r>
            <a:r>
              <a:rPr lang="fr-FR" dirty="0" err="1">
                <a:latin typeface="Arial" charset="0"/>
              </a:rPr>
              <a:t>fs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bunch</a:t>
            </a:r>
            <a:r>
              <a:rPr lang="fr-FR" dirty="0">
                <a:latin typeface="Arial" charset="0"/>
              </a:rPr>
              <a:t> in </a:t>
            </a:r>
            <a:r>
              <a:rPr lang="fr-FR" dirty="0" err="1">
                <a:latin typeface="Arial" charset="0"/>
              </a:rPr>
              <a:t>FELs</a:t>
            </a:r>
            <a:r>
              <a:rPr lang="fr-FR" dirty="0">
                <a:latin typeface="Arial" charset="0"/>
              </a:rPr>
              <a:t>, </a:t>
            </a:r>
            <a:r>
              <a:rPr lang="fr-FR" dirty="0" err="1">
                <a:latin typeface="Arial" charset="0"/>
              </a:rPr>
              <a:t>steady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decrease</a:t>
            </a:r>
            <a:r>
              <a:rPr lang="fr-FR" dirty="0">
                <a:latin typeface="Arial" charset="0"/>
              </a:rPr>
              <a:t> of </a:t>
            </a:r>
            <a:r>
              <a:rPr lang="fr-FR" dirty="0" err="1">
                <a:latin typeface="Arial" charset="0"/>
              </a:rPr>
              <a:t>jitter</a:t>
            </a:r>
            <a:r>
              <a:rPr lang="fr-FR" dirty="0">
                <a:latin typeface="Arial" charset="0"/>
              </a:rPr>
              <a:t> to </a:t>
            </a:r>
            <a:r>
              <a:rPr lang="fr-FR" dirty="0" err="1">
                <a:latin typeface="Arial" charset="0"/>
              </a:rPr>
              <a:t>tens</a:t>
            </a:r>
            <a:r>
              <a:rPr lang="fr-FR" dirty="0">
                <a:latin typeface="Arial" charset="0"/>
              </a:rPr>
              <a:t> of </a:t>
            </a:r>
            <a:r>
              <a:rPr lang="fr-FR" dirty="0" err="1">
                <a:latin typeface="Arial" charset="0"/>
              </a:rPr>
              <a:t>fs</a:t>
            </a:r>
            <a:r>
              <a:rPr lang="fr-FR" dirty="0">
                <a:latin typeface="Arial" charset="0"/>
              </a:rPr>
              <a:t>. </a:t>
            </a:r>
            <a:r>
              <a:rPr lang="fr-FR" dirty="0" err="1">
                <a:latin typeface="Arial" charset="0"/>
              </a:rPr>
              <a:t>Still</a:t>
            </a:r>
            <a:r>
              <a:rPr lang="fr-FR" dirty="0">
                <a:latin typeface="Arial" charset="0"/>
              </a:rPr>
              <a:t> an </a:t>
            </a:r>
            <a:r>
              <a:rPr lang="fr-FR" dirty="0" err="1">
                <a:latin typeface="Arial" charset="0"/>
              </a:rPr>
              <a:t>interest</a:t>
            </a:r>
            <a:r>
              <a:rPr lang="fr-FR" dirty="0">
                <a:latin typeface="Arial" charset="0"/>
              </a:rPr>
              <a:t> to go to few </a:t>
            </a:r>
            <a:r>
              <a:rPr lang="fr-FR" dirty="0" err="1">
                <a:latin typeface="Arial" charset="0"/>
              </a:rPr>
              <a:t>femtosecond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resolution</a:t>
            </a:r>
            <a:r>
              <a:rPr lang="fr-FR" dirty="0">
                <a:latin typeface="Arial" charset="0"/>
              </a:rPr>
              <a:t> of </a:t>
            </a:r>
            <a:r>
              <a:rPr lang="fr-FR" dirty="0" err="1">
                <a:latin typeface="Arial" charset="0"/>
              </a:rPr>
              <a:t>below</a:t>
            </a:r>
            <a:endParaRPr lang="fr-FR" dirty="0">
              <a:latin typeface="Arial" charset="0"/>
            </a:endParaRPr>
          </a:p>
          <a:p>
            <a:pPr eaLnBrk="1" hangingPunct="1"/>
            <a:r>
              <a:rPr lang="fr-FR" dirty="0" err="1">
                <a:latin typeface="Arial" charset="0"/>
              </a:rPr>
              <a:t>Paradigm</a:t>
            </a:r>
            <a:r>
              <a:rPr lang="fr-FR" dirty="0">
                <a:latin typeface="Arial" charset="0"/>
              </a:rPr>
              <a:t> change </a:t>
            </a:r>
            <a:r>
              <a:rPr lang="fr-FR" dirty="0" err="1">
                <a:latin typeface="Arial" charset="0"/>
              </a:rPr>
              <a:t>is</a:t>
            </a:r>
            <a:r>
              <a:rPr lang="fr-FR" dirty="0">
                <a:latin typeface="Arial" charset="0"/>
              </a:rPr>
              <a:t> happening </a:t>
            </a:r>
            <a:r>
              <a:rPr lang="fr-FR" dirty="0" err="1">
                <a:latin typeface="Arial" charset="0"/>
              </a:rPr>
              <a:t>with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accelerator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labs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now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fully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invested</a:t>
            </a:r>
            <a:r>
              <a:rPr lang="fr-FR" dirty="0">
                <a:latin typeface="Arial" charset="0"/>
              </a:rPr>
              <a:t> in </a:t>
            </a:r>
            <a:r>
              <a:rPr lang="fr-FR" dirty="0" err="1">
                <a:latin typeface="Arial" charset="0"/>
              </a:rPr>
              <a:t>this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field</a:t>
            </a:r>
            <a:r>
              <a:rPr lang="fr-FR" dirty="0">
                <a:latin typeface="Arial" charset="0"/>
              </a:rPr>
              <a:t> (DESY, </a:t>
            </a:r>
            <a:r>
              <a:rPr lang="fr-FR" dirty="0" err="1">
                <a:latin typeface="Arial" charset="0"/>
              </a:rPr>
              <a:t>IJCLab</a:t>
            </a:r>
            <a:r>
              <a:rPr lang="fr-FR" dirty="0">
                <a:latin typeface="Arial" charset="0"/>
              </a:rPr>
              <a:t>)</a:t>
            </a:r>
          </a:p>
          <a:p>
            <a:pPr eaLnBrk="1" hangingPunct="1"/>
            <a:r>
              <a:rPr lang="fr-FR" dirty="0">
                <a:latin typeface="Arial" charset="0"/>
              </a:rPr>
              <a:t>Standard of modern light sources: </a:t>
            </a:r>
            <a:r>
              <a:rPr lang="fr-FR" dirty="0" err="1">
                <a:latin typeface="Arial" charset="0"/>
              </a:rPr>
              <a:t>European</a:t>
            </a:r>
            <a:r>
              <a:rPr lang="fr-FR" dirty="0">
                <a:latin typeface="Arial" charset="0"/>
              </a:rPr>
              <a:t> XFEL has </a:t>
            </a:r>
            <a:r>
              <a:rPr lang="fr-FR" dirty="0" err="1">
                <a:latin typeface="Arial" charset="0"/>
              </a:rPr>
              <a:t>operated</a:t>
            </a:r>
            <a:r>
              <a:rPr lang="fr-FR" dirty="0">
                <a:latin typeface="Arial" charset="0"/>
              </a:rPr>
              <a:t> at 5000 X-ray pulses/second up to 27 000 possible</a:t>
            </a:r>
          </a:p>
        </p:txBody>
      </p:sp>
    </p:spTree>
    <p:extLst>
      <p:ext uri="{BB962C8B-B14F-4D97-AF65-F5344CB8AC3E}">
        <p14:creationId xmlns:p14="http://schemas.microsoft.com/office/powerpoint/2010/main" val="153150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Say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never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2 </a:t>
            </a:r>
            <a:r>
              <a:rPr lang="fr-FR" dirty="0" err="1"/>
              <a:t>sub-beams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2123A-3777-B44B-8855-74C7BC9699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85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Explain</a:t>
            </a:r>
            <a:r>
              <a:rPr lang="fr-FR" dirty="0"/>
              <a:t> </a:t>
            </a:r>
            <a:r>
              <a:rPr lang="fr-FR" dirty="0" err="1"/>
              <a:t>difficult</a:t>
            </a:r>
            <a:r>
              <a:rPr lang="fr-FR" dirty="0"/>
              <a:t> </a:t>
            </a:r>
            <a:r>
              <a:rPr lang="fr-FR" dirty="0" err="1"/>
              <a:t>experiment</a:t>
            </a:r>
            <a:r>
              <a:rPr lang="fr-FR" dirty="0"/>
              <a:t>: scans of scans. </a:t>
            </a:r>
            <a:r>
              <a:rPr lang="fr-FR" dirty="0" err="1"/>
              <a:t>Needs</a:t>
            </a:r>
            <a:r>
              <a:rPr lang="fr-FR" dirty="0"/>
              <a:t> stable </a:t>
            </a:r>
            <a:r>
              <a:rPr lang="fr-FR" dirty="0" err="1"/>
              <a:t>beams</a:t>
            </a:r>
            <a:r>
              <a:rPr lang="fr-FR" dirty="0"/>
              <a:t>, etc…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2123A-3777-B44B-8855-74C7BC9699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40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BB76D-9D85-B6EF-654C-569F741C9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87E7461D-867B-1AB3-64E9-210A6C7193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/>
            <a:fld id="{6687BB12-6690-1045-951A-CB673DFD81AC}" type="slidenum">
              <a:rPr lang="fr-FR"/>
              <a:pPr defTabSz="455613"/>
              <a:t>19</a:t>
            </a:fld>
            <a:endParaRPr lang="fr-FR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A8B44E65-A311-75B8-EEC4-320C5794F7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BB0AB07B-EB1E-DE55-E377-22F86157AD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9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Explain</a:t>
            </a:r>
            <a:r>
              <a:rPr lang="fr-FR" dirty="0"/>
              <a:t> about the </a:t>
            </a:r>
            <a:r>
              <a:rPr lang="fr-FR" dirty="0" err="1"/>
              <a:t>difficulties</a:t>
            </a:r>
            <a:r>
              <a:rPr lang="fr-FR" dirty="0"/>
              <a:t> of the </a:t>
            </a:r>
            <a:r>
              <a:rPr lang="fr-FR" dirty="0" err="1"/>
              <a:t>experiment</a:t>
            </a:r>
            <a:r>
              <a:rPr lang="fr-FR" dirty="0"/>
              <a:t>: </a:t>
            </a:r>
            <a:r>
              <a:rPr lang="fr-FR" dirty="0" err="1"/>
              <a:t>beam</a:t>
            </a:r>
            <a:r>
              <a:rPr lang="fr-FR" dirty="0"/>
              <a:t> has to stable, </a:t>
            </a:r>
            <a:r>
              <a:rPr lang="fr-FR" dirty="0" err="1"/>
              <a:t>possibly</a:t>
            </a:r>
            <a:r>
              <a:rPr lang="fr-FR" dirty="0"/>
              <a:t> </a:t>
            </a:r>
            <a:r>
              <a:rPr lang="fr-FR" dirty="0" err="1"/>
              <a:t>looking</a:t>
            </a:r>
            <a:r>
              <a:rPr lang="fr-FR" dirty="0"/>
              <a:t> for the </a:t>
            </a:r>
            <a:r>
              <a:rPr lang="fr-FR" dirty="0" err="1"/>
              <a:t>highest</a:t>
            </a:r>
            <a:r>
              <a:rPr lang="fr-FR" dirty="0"/>
              <a:t> </a:t>
            </a:r>
            <a:r>
              <a:rPr lang="fr-FR" dirty="0" err="1"/>
              <a:t>energies</a:t>
            </a:r>
            <a:r>
              <a:rPr lang="fr-FR" dirty="0"/>
              <a:t>, CEP </a:t>
            </a:r>
            <a:r>
              <a:rPr lang="fr-FR" dirty="0" err="1"/>
              <a:t>needs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stable. </a:t>
            </a:r>
            <a:r>
              <a:rPr lang="fr-FR" dirty="0" err="1"/>
              <a:t>Difficulty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variability</a:t>
            </a:r>
            <a:r>
              <a:rPr lang="fr-FR" dirty="0"/>
              <a:t>: </a:t>
            </a:r>
            <a:r>
              <a:rPr lang="fr-FR" dirty="0" err="1"/>
              <a:t>difficult</a:t>
            </a:r>
            <a:r>
              <a:rPr lang="fr-FR" dirty="0"/>
              <a:t> to </a:t>
            </a:r>
            <a:r>
              <a:rPr lang="fr-FR" dirty="0" err="1"/>
              <a:t>reproduce</a:t>
            </a:r>
            <a:r>
              <a:rPr lang="fr-FR" dirty="0"/>
              <a:t> </a:t>
            </a:r>
            <a:r>
              <a:rPr lang="fr-FR" dirty="0" err="1"/>
              <a:t>exactly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day</a:t>
            </a:r>
            <a:r>
              <a:rPr lang="fr-FR" dirty="0"/>
              <a:t> to </a:t>
            </a:r>
            <a:r>
              <a:rPr lang="fr-FR" dirty="0" err="1"/>
              <a:t>day</a:t>
            </a:r>
            <a:r>
              <a:rPr lang="fr-FR" dirty="0"/>
              <a:t>. So </a:t>
            </a:r>
            <a:r>
              <a:rPr lang="fr-FR" dirty="0" err="1"/>
              <a:t>tried</a:t>
            </a:r>
            <a:r>
              <a:rPr lang="fr-FR" dirty="0"/>
              <a:t> to carry out scans at least in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day</a:t>
            </a:r>
            <a:r>
              <a:rPr lang="fr-FR" dirty="0"/>
              <a:t>.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 to scan for </a:t>
            </a:r>
            <a:r>
              <a:rPr lang="fr-FR" dirty="0" err="1"/>
              <a:t>each</a:t>
            </a:r>
            <a:r>
              <a:rPr lang="fr-FR" dirty="0"/>
              <a:t> injection </a:t>
            </a:r>
            <a:r>
              <a:rPr lang="fr-FR" dirty="0" err="1"/>
              <a:t>schemes</a:t>
            </a:r>
            <a:r>
              <a:rPr lang="fr-FR" dirty="0"/>
              <a:t> and </a:t>
            </a:r>
            <a:r>
              <a:rPr lang="fr-FR" dirty="0" err="1"/>
              <a:t>then</a:t>
            </a:r>
            <a:r>
              <a:rPr lang="fr-FR" dirty="0"/>
              <a:t> for a </a:t>
            </a:r>
            <a:r>
              <a:rPr lang="fr-FR" dirty="0" err="1"/>
              <a:t>given</a:t>
            </a:r>
            <a:r>
              <a:rPr lang="fr-FR" dirty="0"/>
              <a:t> </a:t>
            </a:r>
            <a:r>
              <a:rPr lang="fr-FR" dirty="0" err="1"/>
              <a:t>optimized</a:t>
            </a:r>
            <a:r>
              <a:rPr lang="fr-FR" dirty="0"/>
              <a:t> solution,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perform</a:t>
            </a:r>
            <a:r>
              <a:rPr lang="fr-FR" dirty="0"/>
              <a:t> a CEP scan…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2123A-3777-B44B-8855-74C7BC9699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08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Note </a:t>
            </a:r>
            <a:r>
              <a:rPr lang="fr-FR" dirty="0" err="1"/>
              <a:t>that</a:t>
            </a:r>
            <a:r>
              <a:rPr lang="fr-FR" dirty="0"/>
              <a:t> for </a:t>
            </a:r>
            <a:r>
              <a:rPr lang="fr-FR" dirty="0" err="1"/>
              <a:t>this</a:t>
            </a:r>
            <a:r>
              <a:rPr lang="fr-FR" dirty="0"/>
              <a:t> scan, the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actually</a:t>
            </a:r>
            <a:r>
              <a:rPr lang="fr-FR" dirty="0"/>
              <a:t> in the 1-2 MeV range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2123A-3777-B44B-8855-74C7BC9699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64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9.jpeg"/><Relationship Id="rId9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9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blanc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623392" y="2591331"/>
            <a:ext cx="7056000" cy="1104000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391" y="3785521"/>
            <a:ext cx="7056000" cy="14400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133"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defRPr sz="2133"/>
            </a:lvl2pPr>
          </a:lstStyle>
          <a:p>
            <a:r>
              <a:rPr lang="fr-FR" sz="1867" dirty="0"/>
              <a:t>Author1, Author2,…</a:t>
            </a:r>
          </a:p>
          <a:p>
            <a:pPr>
              <a:spcBef>
                <a:spcPts val="1200"/>
              </a:spcBef>
            </a:pPr>
            <a:r>
              <a:rPr lang="fr-FR" sz="1333" i="0" dirty="0"/>
              <a:t>Laboratoire d’Optique Appliquée, Institut Polytechnique de Paris, CNRS</a:t>
            </a:r>
          </a:p>
          <a:p>
            <a:r>
              <a:rPr lang="fr-FR" sz="1333" i="0" dirty="0"/>
              <a:t>Palaiseau, FRANCE</a:t>
            </a: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3339" y="548680"/>
            <a:ext cx="2911413" cy="990176"/>
          </a:xfrm>
          <a:prstGeom prst="rect">
            <a:avLst/>
          </a:prstGeom>
        </p:spPr>
      </p:pic>
      <p:pic>
        <p:nvPicPr>
          <p:cNvPr id="28" name="Espace réservé pour une image  23">
            <a:extLst>
              <a:ext uri="{FF2B5EF4-FFF2-40B4-BE49-F238E27FC236}">
                <a16:creationId xmlns:a16="http://schemas.microsoft.com/office/drawing/2014/main" id="{AED7498B-AA76-445E-B388-ED909A87C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7601" y="614621"/>
            <a:ext cx="816000" cy="816000"/>
          </a:xfrm>
          <a:prstGeom prst="rect">
            <a:avLst/>
          </a:prstGeom>
        </p:spPr>
      </p:pic>
      <p:pic>
        <p:nvPicPr>
          <p:cNvPr id="2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1068" y="647344"/>
            <a:ext cx="750555" cy="750555"/>
          </a:xfrm>
          <a:prstGeom prst="rect">
            <a:avLst/>
          </a:prstGeom>
          <a:noFill/>
        </p:spPr>
      </p:pic>
      <p:cxnSp>
        <p:nvCxnSpPr>
          <p:cNvPr id="24" name="Connecteur droit 23"/>
          <p:cNvCxnSpPr/>
          <p:nvPr userDrawn="1"/>
        </p:nvCxnSpPr>
        <p:spPr bwMode="gray">
          <a:xfrm>
            <a:off x="5015505" y="614621"/>
            <a:ext cx="0" cy="81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C:\Users\Haessler\ownCloud\confs\logos\Polytechnique_horizontal-Ecole IP PAris-RVB.png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7649" y="423834"/>
            <a:ext cx="888049" cy="1295141"/>
          </a:xfrm>
          <a:prstGeom prst="rect">
            <a:avLst/>
          </a:prstGeom>
          <a:noFill/>
        </p:spPr>
      </p:pic>
      <p:sp>
        <p:nvSpPr>
          <p:cNvPr id="31" name="ZoneTexte 30"/>
          <p:cNvSpPr txBox="1"/>
          <p:nvPr userDrawn="1"/>
        </p:nvSpPr>
        <p:spPr>
          <a:xfrm>
            <a:off x="1335686" y="6186983"/>
            <a:ext cx="187737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ln w="3175">
                  <a:noFill/>
                </a:ln>
                <a:solidFill>
                  <a:schemeClr val="accent2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loa.ensta-paris.fr</a:t>
            </a:r>
          </a:p>
        </p:txBody>
      </p:sp>
      <p:pic>
        <p:nvPicPr>
          <p:cNvPr id="22" name="Espace réservé pour une image  32">
            <a:extLst>
              <a:ext uri="{FF2B5EF4-FFF2-40B4-BE49-F238E27FC236}">
                <a16:creationId xmlns:a16="http://schemas.microsoft.com/office/drawing/2014/main" id="{AB0C8B3D-28CF-0F41-AE28-2CB41B13B8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4176000" y="3118800"/>
            <a:ext cx="8016000" cy="3739200"/>
          </a:xfrm>
          <a:custGeom>
            <a:avLst/>
            <a:gdLst>
              <a:gd name="connsiteX0" fmla="*/ 4450951 w 6019800"/>
              <a:gd name="connsiteY0" fmla="*/ 0 h 2813050"/>
              <a:gd name="connsiteX1" fmla="*/ 6019800 w 6019800"/>
              <a:gd name="connsiteY1" fmla="*/ 2436703 h 2813050"/>
              <a:gd name="connsiteX2" fmla="*/ 6019800 w 6019800"/>
              <a:gd name="connsiteY2" fmla="*/ 2813050 h 2813050"/>
              <a:gd name="connsiteX3" fmla="*/ 0 w 6019800"/>
              <a:gd name="connsiteY3" fmla="*/ 2813050 h 281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800" h="2813050">
                <a:moveTo>
                  <a:pt x="4450951" y="0"/>
                </a:moveTo>
                <a:lnTo>
                  <a:pt x="6019800" y="2436703"/>
                </a:lnTo>
                <a:lnTo>
                  <a:pt x="6019800" y="2813050"/>
                </a:lnTo>
                <a:lnTo>
                  <a:pt x="0" y="281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25" name="Espace réservé pour une image  13">
            <a:extLst>
              <a:ext uri="{FF2B5EF4-FFF2-40B4-BE49-F238E27FC236}">
                <a16:creationId xmlns:a16="http://schemas.microsoft.com/office/drawing/2014/main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/>
          <a:srcRect/>
          <a:stretch/>
        </p:blipFill>
        <p:spPr bwMode="gray">
          <a:xfrm>
            <a:off x="8064000" y="-1853"/>
            <a:ext cx="4128000" cy="3119948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26" name="Forme libre : forme 7">
            <a:extLst>
              <a:ext uri="{FF2B5EF4-FFF2-40B4-BE49-F238E27FC236}">
                <a16:creationId xmlns:a16="http://schemas.microsoft.com/office/drawing/2014/main" id="{1BA8803D-45D5-4119-BD17-48077F67A22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10102850" y="1800000"/>
            <a:ext cx="2089151" cy="4560000"/>
          </a:xfrm>
          <a:custGeom>
            <a:avLst/>
            <a:gdLst>
              <a:gd name="connsiteX0" fmla="*/ 1566863 w 1566863"/>
              <a:gd name="connsiteY0" fmla="*/ 0 h 3429000"/>
              <a:gd name="connsiteX1" fmla="*/ 1566863 w 1566863"/>
              <a:gd name="connsiteY1" fmla="*/ 3429000 h 3429000"/>
              <a:gd name="connsiteX2" fmla="*/ 0 w 1566863"/>
              <a:gd name="connsiteY2" fmla="*/ 992404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863" h="3429000">
                <a:moveTo>
                  <a:pt x="1566863" y="0"/>
                </a:moveTo>
                <a:lnTo>
                  <a:pt x="1566863" y="3429000"/>
                </a:lnTo>
                <a:lnTo>
                  <a:pt x="0" y="9924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440000" anchor="ctr" anchorCtr="0">
            <a:noAutofit/>
          </a:bodyPr>
          <a:lstStyle>
            <a:lvl1pPr algn="ctr">
              <a:lnSpc>
                <a:spcPct val="100000"/>
              </a:lnSpc>
              <a:defRPr sz="1067" b="1" i="0"/>
            </a:lvl1pPr>
          </a:lstStyle>
          <a:p>
            <a:r>
              <a:rPr lang="fr-FR" noProof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sp>
        <p:nvSpPr>
          <p:cNvPr id="29" name="Espace réservé du texte 3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40000" y="-1200"/>
            <a:ext cx="8352000" cy="6859200"/>
          </a:xfrm>
          <a:prstGeom prst="rect">
            <a:avLst/>
          </a:prstGeom>
          <a:blipFill>
            <a:blip r:embed="rId8" cstate="print">
              <a:lum bright="-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noProof="0"/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0FBE55D-6880-442D-BD51-02336CD28E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23478" y="5979273"/>
            <a:ext cx="678375" cy="6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6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CCAEF-C736-4A7F-9AA2-1822B12D74C4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54909-2BA6-4981-9EC9-12838E5F1C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3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CCAEF-C736-4A7F-9AA2-1822B12D74C4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54909-2BA6-4981-9EC9-12838E5F1C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95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blanc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623392" y="2591331"/>
            <a:ext cx="7056000" cy="1104000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391" y="3785521"/>
            <a:ext cx="7056000" cy="14400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133"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defRPr sz="2133"/>
            </a:lvl2pPr>
          </a:lstStyle>
          <a:p>
            <a:r>
              <a:rPr lang="fr-FR" sz="1867" dirty="0"/>
              <a:t>Author1, Author2,…</a:t>
            </a:r>
          </a:p>
          <a:p>
            <a:pPr>
              <a:spcBef>
                <a:spcPts val="1200"/>
              </a:spcBef>
            </a:pPr>
            <a:r>
              <a:rPr lang="fr-FR" sz="1333" i="0" dirty="0"/>
              <a:t>Laboratoire d’Optique Appliquée, Institut Polytechnique de Paris, CNRS</a:t>
            </a:r>
          </a:p>
          <a:p>
            <a:r>
              <a:rPr lang="fr-FR" sz="1333" i="0" dirty="0"/>
              <a:t>Palaiseau, FRANCE</a:t>
            </a: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3339" y="548680"/>
            <a:ext cx="2911413" cy="990176"/>
          </a:xfrm>
          <a:prstGeom prst="rect">
            <a:avLst/>
          </a:prstGeom>
        </p:spPr>
      </p:pic>
      <p:pic>
        <p:nvPicPr>
          <p:cNvPr id="28" name="Espace réservé pour une image  23">
            <a:extLst>
              <a:ext uri="{FF2B5EF4-FFF2-40B4-BE49-F238E27FC236}">
                <a16:creationId xmlns:a16="http://schemas.microsoft.com/office/drawing/2014/main" id="{AED7498B-AA76-445E-B388-ED909A87C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7601" y="614621"/>
            <a:ext cx="816000" cy="816000"/>
          </a:xfrm>
          <a:prstGeom prst="rect">
            <a:avLst/>
          </a:prstGeom>
        </p:spPr>
      </p:pic>
      <p:pic>
        <p:nvPicPr>
          <p:cNvPr id="2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1068" y="647344"/>
            <a:ext cx="750555" cy="750555"/>
          </a:xfrm>
          <a:prstGeom prst="rect">
            <a:avLst/>
          </a:prstGeom>
          <a:noFill/>
        </p:spPr>
      </p:pic>
      <p:cxnSp>
        <p:nvCxnSpPr>
          <p:cNvPr id="24" name="Connecteur droit 23"/>
          <p:cNvCxnSpPr/>
          <p:nvPr userDrawn="1"/>
        </p:nvCxnSpPr>
        <p:spPr bwMode="gray">
          <a:xfrm>
            <a:off x="5015505" y="614621"/>
            <a:ext cx="0" cy="81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C:\Users\Haessler\ownCloud\confs\logos\Polytechnique_horizontal-Ecole IP PAris-RVB.png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7649" y="423834"/>
            <a:ext cx="888049" cy="1295141"/>
          </a:xfrm>
          <a:prstGeom prst="rect">
            <a:avLst/>
          </a:prstGeom>
          <a:noFill/>
        </p:spPr>
      </p:pic>
      <p:sp>
        <p:nvSpPr>
          <p:cNvPr id="31" name="ZoneTexte 30"/>
          <p:cNvSpPr txBox="1"/>
          <p:nvPr userDrawn="1"/>
        </p:nvSpPr>
        <p:spPr>
          <a:xfrm>
            <a:off x="1335686" y="6186983"/>
            <a:ext cx="187737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ln w="3175">
                  <a:noFill/>
                </a:ln>
                <a:solidFill>
                  <a:schemeClr val="accent2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loa.ensta-paris.fr</a:t>
            </a:r>
          </a:p>
        </p:txBody>
      </p:sp>
      <p:pic>
        <p:nvPicPr>
          <p:cNvPr id="22" name="Espace réservé pour une image  32">
            <a:extLst>
              <a:ext uri="{FF2B5EF4-FFF2-40B4-BE49-F238E27FC236}">
                <a16:creationId xmlns:a16="http://schemas.microsoft.com/office/drawing/2014/main" id="{AB0C8B3D-28CF-0F41-AE28-2CB41B13B8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4176000" y="3118800"/>
            <a:ext cx="8016000" cy="3739200"/>
          </a:xfrm>
          <a:custGeom>
            <a:avLst/>
            <a:gdLst>
              <a:gd name="connsiteX0" fmla="*/ 4450951 w 6019800"/>
              <a:gd name="connsiteY0" fmla="*/ 0 h 2813050"/>
              <a:gd name="connsiteX1" fmla="*/ 6019800 w 6019800"/>
              <a:gd name="connsiteY1" fmla="*/ 2436703 h 2813050"/>
              <a:gd name="connsiteX2" fmla="*/ 6019800 w 6019800"/>
              <a:gd name="connsiteY2" fmla="*/ 2813050 h 2813050"/>
              <a:gd name="connsiteX3" fmla="*/ 0 w 6019800"/>
              <a:gd name="connsiteY3" fmla="*/ 2813050 h 281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800" h="2813050">
                <a:moveTo>
                  <a:pt x="4450951" y="0"/>
                </a:moveTo>
                <a:lnTo>
                  <a:pt x="6019800" y="2436703"/>
                </a:lnTo>
                <a:lnTo>
                  <a:pt x="6019800" y="2813050"/>
                </a:lnTo>
                <a:lnTo>
                  <a:pt x="0" y="281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25" name="Espace réservé pour une image  13">
            <a:extLst>
              <a:ext uri="{FF2B5EF4-FFF2-40B4-BE49-F238E27FC236}">
                <a16:creationId xmlns:a16="http://schemas.microsoft.com/office/drawing/2014/main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/>
          <a:srcRect/>
          <a:stretch/>
        </p:blipFill>
        <p:spPr bwMode="gray">
          <a:xfrm>
            <a:off x="8064000" y="-1853"/>
            <a:ext cx="4128000" cy="3119948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26" name="Forme libre : forme 7">
            <a:extLst>
              <a:ext uri="{FF2B5EF4-FFF2-40B4-BE49-F238E27FC236}">
                <a16:creationId xmlns:a16="http://schemas.microsoft.com/office/drawing/2014/main" id="{1BA8803D-45D5-4119-BD17-48077F67A22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10102850" y="1800000"/>
            <a:ext cx="2089151" cy="4560000"/>
          </a:xfrm>
          <a:custGeom>
            <a:avLst/>
            <a:gdLst>
              <a:gd name="connsiteX0" fmla="*/ 1566863 w 1566863"/>
              <a:gd name="connsiteY0" fmla="*/ 0 h 3429000"/>
              <a:gd name="connsiteX1" fmla="*/ 1566863 w 1566863"/>
              <a:gd name="connsiteY1" fmla="*/ 3429000 h 3429000"/>
              <a:gd name="connsiteX2" fmla="*/ 0 w 1566863"/>
              <a:gd name="connsiteY2" fmla="*/ 992404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863" h="3429000">
                <a:moveTo>
                  <a:pt x="1566863" y="0"/>
                </a:moveTo>
                <a:lnTo>
                  <a:pt x="1566863" y="3429000"/>
                </a:lnTo>
                <a:lnTo>
                  <a:pt x="0" y="9924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440000" anchor="ctr" anchorCtr="0">
            <a:noAutofit/>
          </a:bodyPr>
          <a:lstStyle>
            <a:lvl1pPr algn="ctr">
              <a:lnSpc>
                <a:spcPct val="100000"/>
              </a:lnSpc>
              <a:defRPr sz="1067" b="1" i="0"/>
            </a:lvl1pPr>
          </a:lstStyle>
          <a:p>
            <a:r>
              <a:rPr lang="fr-FR" noProof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sp>
        <p:nvSpPr>
          <p:cNvPr id="29" name="Espace réservé du texte 3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40000" y="-1200"/>
            <a:ext cx="8352000" cy="6859200"/>
          </a:xfrm>
          <a:prstGeom prst="rect">
            <a:avLst/>
          </a:prstGeom>
          <a:blipFill>
            <a:blip r:embed="rId8" cstate="print">
              <a:lum bright="-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noProof="0"/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0FBE55D-6880-442D-BD51-02336CD28E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23478" y="5979273"/>
            <a:ext cx="678375" cy="6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17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blanc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623392" y="2591331"/>
            <a:ext cx="7056000" cy="1104000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391" y="3785521"/>
            <a:ext cx="7056000" cy="1440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defRPr sz="2133"/>
            </a:lvl2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8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Author1, Author2,…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Laboratoire d’Optique Appliquée, Institut Polytechnique de Paris, CNRS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Palaiseau, FRANCE</a:t>
            </a: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3339" y="548680"/>
            <a:ext cx="2911413" cy="990176"/>
          </a:xfrm>
          <a:prstGeom prst="rect">
            <a:avLst/>
          </a:prstGeom>
        </p:spPr>
      </p:pic>
      <p:pic>
        <p:nvPicPr>
          <p:cNvPr id="28" name="Espace réservé pour une image  23">
            <a:extLst>
              <a:ext uri="{FF2B5EF4-FFF2-40B4-BE49-F238E27FC236}">
                <a16:creationId xmlns:a16="http://schemas.microsoft.com/office/drawing/2014/main" id="{AED7498B-AA76-445E-B388-ED909A87C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7601" y="614621"/>
            <a:ext cx="816000" cy="816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0FBE55D-6880-442D-BD51-02336CD28E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23478" y="5979273"/>
            <a:ext cx="678375" cy="614777"/>
          </a:xfrm>
          <a:prstGeom prst="rect">
            <a:avLst/>
          </a:prstGeom>
        </p:spPr>
      </p:pic>
      <p:pic>
        <p:nvPicPr>
          <p:cNvPr id="2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1068" y="647344"/>
            <a:ext cx="750555" cy="750555"/>
          </a:xfrm>
          <a:prstGeom prst="rect">
            <a:avLst/>
          </a:prstGeom>
          <a:noFill/>
        </p:spPr>
      </p:pic>
      <p:cxnSp>
        <p:nvCxnSpPr>
          <p:cNvPr id="24" name="Connecteur droit 23"/>
          <p:cNvCxnSpPr/>
          <p:nvPr userDrawn="1"/>
        </p:nvCxnSpPr>
        <p:spPr bwMode="gray">
          <a:xfrm>
            <a:off x="5015505" y="614621"/>
            <a:ext cx="0" cy="81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C:\Users\Haessler\ownCloud\confs\logos\Polytechnique_horizontal-Ecole IP PAris-RVB.png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7649" y="423834"/>
            <a:ext cx="888049" cy="1295141"/>
          </a:xfrm>
          <a:prstGeom prst="rect">
            <a:avLst/>
          </a:prstGeom>
          <a:noFill/>
        </p:spPr>
      </p:pic>
      <p:pic>
        <p:nvPicPr>
          <p:cNvPr id="22" name="Espace réservé pour une image  32">
            <a:extLst>
              <a:ext uri="{FF2B5EF4-FFF2-40B4-BE49-F238E27FC236}">
                <a16:creationId xmlns:a16="http://schemas.microsoft.com/office/drawing/2014/main" id="{AB0C8B3D-28CF-0F41-AE28-2CB41B13B8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gray">
          <a:xfrm>
            <a:off x="4176000" y="3118800"/>
            <a:ext cx="8016000" cy="3739200"/>
          </a:xfrm>
          <a:custGeom>
            <a:avLst/>
            <a:gdLst>
              <a:gd name="connsiteX0" fmla="*/ 4450951 w 6019800"/>
              <a:gd name="connsiteY0" fmla="*/ 0 h 2813050"/>
              <a:gd name="connsiteX1" fmla="*/ 6019800 w 6019800"/>
              <a:gd name="connsiteY1" fmla="*/ 2436703 h 2813050"/>
              <a:gd name="connsiteX2" fmla="*/ 6019800 w 6019800"/>
              <a:gd name="connsiteY2" fmla="*/ 2813050 h 2813050"/>
              <a:gd name="connsiteX3" fmla="*/ 0 w 6019800"/>
              <a:gd name="connsiteY3" fmla="*/ 2813050 h 281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800" h="2813050">
                <a:moveTo>
                  <a:pt x="4450951" y="0"/>
                </a:moveTo>
                <a:lnTo>
                  <a:pt x="6019800" y="2436703"/>
                </a:lnTo>
                <a:lnTo>
                  <a:pt x="6019800" y="2813050"/>
                </a:lnTo>
                <a:lnTo>
                  <a:pt x="0" y="281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25" name="Espace réservé pour une image  13">
            <a:extLst>
              <a:ext uri="{FF2B5EF4-FFF2-40B4-BE49-F238E27FC236}">
                <a16:creationId xmlns:a16="http://schemas.microsoft.com/office/drawing/2014/main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/>
          <a:srcRect/>
          <a:stretch/>
        </p:blipFill>
        <p:spPr bwMode="gray">
          <a:xfrm>
            <a:off x="8064000" y="-1853"/>
            <a:ext cx="4128000" cy="3119948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1026" name="Picture 2" descr="C:\Users\Haessler\ownCloud\confs\title-target.png"/>
          <p:cNvPicPr>
            <a:picLocks noChangeAspect="1" noChangeArrowheads="1"/>
          </p:cNvPicPr>
          <p:nvPr userDrawn="1"/>
        </p:nvPicPr>
        <p:blipFill>
          <a:blip r:embed="rId9" cstate="print">
            <a:lum bright="-25000"/>
          </a:blip>
          <a:srcRect/>
          <a:stretch>
            <a:fillRect/>
          </a:stretch>
        </p:blipFill>
        <p:spPr bwMode="auto">
          <a:xfrm>
            <a:off x="3843828" y="-16933"/>
            <a:ext cx="8362951" cy="6874933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 userDrawn="1"/>
        </p:nvSpPr>
        <p:spPr>
          <a:xfrm>
            <a:off x="1335686" y="6186983"/>
            <a:ext cx="187737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ln w="3175">
                  <a:noFill/>
                </a:ln>
                <a:solidFill>
                  <a:schemeClr val="accent2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loa.ensta-paris.fr</a:t>
            </a:r>
          </a:p>
        </p:txBody>
      </p:sp>
      <p:pic>
        <p:nvPicPr>
          <p:cNvPr id="2" name="Picture 2" descr="C:\Users\Haessler\ownCloud\admin_professional\LOA\LOA_logo_fond-clair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896534" y="2660915"/>
            <a:ext cx="1232249" cy="153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0255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blanc - intertitre flashy orange">
    <p:bg>
      <p:bgPr>
        <a:gradFill>
          <a:gsLst>
            <a:gs pos="0">
              <a:schemeClr val="accent6"/>
            </a:gs>
            <a:gs pos="30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300" y="25680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0" y="-1200"/>
            <a:ext cx="12192000" cy="650254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3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21"/>
          <a:stretch>
            <a:fillRect/>
          </a:stretch>
        </p:blipFill>
        <p:spPr bwMode="gray">
          <a:xfrm>
            <a:off x="4369616" y="0"/>
            <a:ext cx="7822385" cy="6858000"/>
          </a:xfrm>
          <a:prstGeom prst="rect">
            <a:avLst/>
          </a:prstGeom>
          <a:noFill/>
        </p:spPr>
      </p:pic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</a:rPr>
              <a:t>r</a:t>
            </a:r>
            <a:r>
              <a:rPr lang="fr-FR" sz="1067" baseline="0" dirty="0">
                <a:solidFill>
                  <a:schemeClr val="bg1"/>
                </a:solidFill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</a:rPr>
              <a:t>name</a:t>
            </a:r>
            <a:r>
              <a:rPr lang="fr-FR" sz="1067" baseline="0" dirty="0">
                <a:solidFill>
                  <a:schemeClr val="bg1"/>
                </a:solidFill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</a:rPr>
              <a:t>conference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27500" y="27712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302949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blanc - intertitre flashy blue-vert">
    <p:bg>
      <p:bgPr>
        <a:gradFill>
          <a:gsLst>
            <a:gs pos="0">
              <a:schemeClr val="accent3"/>
            </a:gs>
            <a:gs pos="100000">
              <a:srgbClr val="8DBE2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-600"/>
            <a:ext cx="12192000" cy="650194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21"/>
          <a:stretch>
            <a:fillRect/>
          </a:stretch>
        </p:blipFill>
        <p:spPr bwMode="gray">
          <a:xfrm>
            <a:off x="4369616" y="0"/>
            <a:ext cx="7822385" cy="6858000"/>
          </a:xfrm>
          <a:prstGeom prst="rect">
            <a:avLst/>
          </a:prstGeom>
          <a:noFill/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</a:rPr>
              <a:t>r</a:t>
            </a:r>
            <a:r>
              <a:rPr lang="fr-FR" sz="1067" baseline="0" dirty="0">
                <a:solidFill>
                  <a:schemeClr val="bg1"/>
                </a:solidFill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</a:rPr>
              <a:t>name</a:t>
            </a:r>
            <a:r>
              <a:rPr lang="fr-FR" sz="1067" baseline="0" dirty="0">
                <a:solidFill>
                  <a:schemeClr val="bg1"/>
                </a:solidFill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</a:rPr>
              <a:t>conference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300" y="25680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640832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blanc - sans c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0704512" y="0"/>
            <a:ext cx="148748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72599" y="226085"/>
            <a:ext cx="480052" cy="480052"/>
          </a:xfrm>
          <a:prstGeom prst="rect">
            <a:avLst/>
          </a:prstGeom>
          <a:noFill/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0807912" y="136931"/>
            <a:ext cx="576064" cy="658359"/>
          </a:xfrm>
          <a:prstGeom prst="rect">
            <a:avLst/>
          </a:prstGeom>
        </p:spPr>
      </p:pic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9793087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3160903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blanc - cibl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3280E9-21B2-44F4-B7EE-8D348269A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52" t="335" r="-83"/>
          <a:stretch/>
        </p:blipFill>
        <p:spPr bwMode="gray">
          <a:xfrm>
            <a:off x="4380320" y="0"/>
            <a:ext cx="7809563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0704512" y="0"/>
            <a:ext cx="148748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8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72599" y="226085"/>
            <a:ext cx="480052" cy="480052"/>
          </a:xfrm>
          <a:prstGeom prst="rect">
            <a:avLst/>
          </a:prstGeom>
          <a:noFill/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0807912" y="136931"/>
            <a:ext cx="576064" cy="658359"/>
          </a:xfrm>
          <a:prstGeom prst="rect">
            <a:avLst/>
          </a:prstGeom>
        </p:spPr>
      </p:pic>
      <p:sp>
        <p:nvSpPr>
          <p:cNvPr id="12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9793087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87439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blanc - cibl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8914938-9160-4974-A108-22284738F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62" t="335" r="-83"/>
          <a:stretch/>
        </p:blipFill>
        <p:spPr bwMode="gray">
          <a:xfrm rot="10800000">
            <a:off x="-15403" y="-27384"/>
            <a:ext cx="7876340" cy="68853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0704512" y="0"/>
            <a:ext cx="148748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8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72599" y="226085"/>
            <a:ext cx="480052" cy="480052"/>
          </a:xfrm>
          <a:prstGeom prst="rect">
            <a:avLst/>
          </a:prstGeom>
          <a:noFill/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0807912" y="136931"/>
            <a:ext cx="576064" cy="658359"/>
          </a:xfrm>
          <a:prstGeom prst="rect">
            <a:avLst/>
          </a:prstGeom>
        </p:spPr>
      </p:pic>
      <p:sp>
        <p:nvSpPr>
          <p:cNvPr id="13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9793087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973182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 - sans cibl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255395"/>
            <a:ext cx="11136000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248825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blanc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623392" y="2591331"/>
            <a:ext cx="7056000" cy="1104000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391" y="3785521"/>
            <a:ext cx="7056000" cy="1440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defRPr sz="2133"/>
            </a:lvl2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8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Author1, Author2,…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Laboratoire d’Optique Appliquée, Institut Polytechnique de Paris, CNRS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Palaiseau, FRANCE</a:t>
            </a: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3339" y="548680"/>
            <a:ext cx="2911413" cy="990176"/>
          </a:xfrm>
          <a:prstGeom prst="rect">
            <a:avLst/>
          </a:prstGeom>
        </p:spPr>
      </p:pic>
      <p:pic>
        <p:nvPicPr>
          <p:cNvPr id="2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68" y="647344"/>
            <a:ext cx="750555" cy="750555"/>
          </a:xfrm>
          <a:prstGeom prst="rect">
            <a:avLst/>
          </a:prstGeom>
          <a:noFill/>
        </p:spPr>
      </p:pic>
      <p:pic>
        <p:nvPicPr>
          <p:cNvPr id="30" name="Picture 4" descr="C:\Users\Haessler\ownCloud\confs\logos\Polytechnique_horizontal-Ecole IP PAris-RVB.png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89" y="407944"/>
            <a:ext cx="888049" cy="1295141"/>
          </a:xfrm>
          <a:prstGeom prst="rect">
            <a:avLst/>
          </a:prstGeom>
          <a:noFill/>
        </p:spPr>
      </p:pic>
      <p:pic>
        <p:nvPicPr>
          <p:cNvPr id="25" name="Espace réservé pour une image  13">
            <a:extLst>
              <a:ext uri="{FF2B5EF4-FFF2-40B4-BE49-F238E27FC236}">
                <a16:creationId xmlns:a16="http://schemas.microsoft.com/office/drawing/2014/main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/>
          <a:stretch/>
        </p:blipFill>
        <p:spPr bwMode="gray">
          <a:xfrm>
            <a:off x="8064000" y="-1853"/>
            <a:ext cx="4128000" cy="3119948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1026" name="Picture 2" descr="C:\Users\Haessler\ownCloud\confs\title-target.png"/>
          <p:cNvPicPr>
            <a:picLocks noChangeAspect="1" noChangeArrowheads="1"/>
          </p:cNvPicPr>
          <p:nvPr userDrawn="1"/>
        </p:nvPicPr>
        <p:blipFill>
          <a:blip r:embed="rId6" cstate="print">
            <a:lum bright="-25000"/>
          </a:blip>
          <a:srcRect/>
          <a:stretch>
            <a:fillRect/>
          </a:stretch>
        </p:blipFill>
        <p:spPr bwMode="auto">
          <a:xfrm>
            <a:off x="3842235" y="-16933"/>
            <a:ext cx="8362951" cy="6874933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 userDrawn="1"/>
        </p:nvSpPr>
        <p:spPr>
          <a:xfrm>
            <a:off x="660358" y="6113767"/>
            <a:ext cx="187737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ln w="3175">
                  <a:noFill/>
                </a:ln>
                <a:solidFill>
                  <a:schemeClr val="accent2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loa.ensta-paris.fr</a:t>
            </a:r>
          </a:p>
        </p:txBody>
      </p:sp>
      <p:pic>
        <p:nvPicPr>
          <p:cNvPr id="2" name="Picture 2" descr="C:\Users\Haessler\ownCloud\admin_professional\LOA\LOA_logo_fond-clair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96534" y="2660915"/>
            <a:ext cx="1232249" cy="1536000"/>
          </a:xfrm>
          <a:prstGeom prst="rect">
            <a:avLst/>
          </a:prstGeom>
          <a:noFill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C95B73-685D-8BD1-51FB-DB76A4F0A44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-1" r="46606"/>
          <a:stretch/>
        </p:blipFill>
        <p:spPr>
          <a:xfrm>
            <a:off x="3766682" y="675746"/>
            <a:ext cx="1256559" cy="6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07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 - cible droit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3280E9-21B2-44F4-B7EE-8D348269A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52" t="335" r="-83"/>
          <a:stretch/>
        </p:blipFill>
        <p:spPr bwMode="gray">
          <a:xfrm>
            <a:off x="4380320" y="0"/>
            <a:ext cx="7809563" cy="6858000"/>
          </a:xfrm>
          <a:prstGeom prst="rect">
            <a:avLst/>
          </a:prstGeom>
        </p:spPr>
      </p:pic>
      <p:sp>
        <p:nvSpPr>
          <p:cNvPr id="7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255395"/>
            <a:ext cx="11136000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1988428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 - cible gauch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8914938-9160-4974-A108-22284738F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62" t="335" r="-83"/>
          <a:stretch/>
        </p:blipFill>
        <p:spPr bwMode="gray">
          <a:xfrm rot="10800000">
            <a:off x="-15403" y="-27384"/>
            <a:ext cx="7876340" cy="6885384"/>
          </a:xfrm>
          <a:prstGeom prst="rect">
            <a:avLst/>
          </a:prstGeom>
        </p:spPr>
      </p:pic>
      <p:sp>
        <p:nvSpPr>
          <p:cNvPr id="5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255395"/>
            <a:ext cx="11136000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2252907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noir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Espace réservé pour une image  32">
            <a:extLst>
              <a:ext uri="{FF2B5EF4-FFF2-40B4-BE49-F238E27FC236}">
                <a16:creationId xmlns:a16="http://schemas.microsoft.com/office/drawing/2014/main" id="{AB0C8B3D-28CF-0F41-AE28-2CB41B13B8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4176000" y="3118800"/>
            <a:ext cx="8016000" cy="3739200"/>
          </a:xfrm>
          <a:custGeom>
            <a:avLst/>
            <a:gdLst>
              <a:gd name="connsiteX0" fmla="*/ 4450951 w 6019800"/>
              <a:gd name="connsiteY0" fmla="*/ 0 h 2813050"/>
              <a:gd name="connsiteX1" fmla="*/ 6019800 w 6019800"/>
              <a:gd name="connsiteY1" fmla="*/ 2436703 h 2813050"/>
              <a:gd name="connsiteX2" fmla="*/ 6019800 w 6019800"/>
              <a:gd name="connsiteY2" fmla="*/ 2813050 h 2813050"/>
              <a:gd name="connsiteX3" fmla="*/ 0 w 6019800"/>
              <a:gd name="connsiteY3" fmla="*/ 2813050 h 281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800" h="2813050">
                <a:moveTo>
                  <a:pt x="4450951" y="0"/>
                </a:moveTo>
                <a:lnTo>
                  <a:pt x="6019800" y="2436703"/>
                </a:lnTo>
                <a:lnTo>
                  <a:pt x="6019800" y="2813050"/>
                </a:lnTo>
                <a:lnTo>
                  <a:pt x="0" y="281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28" name="Espace réservé pour une image  13">
            <a:extLst>
              <a:ext uri="{FF2B5EF4-FFF2-40B4-BE49-F238E27FC236}">
                <a16:creationId xmlns:a16="http://schemas.microsoft.com/office/drawing/2014/main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 bwMode="gray">
          <a:xfrm>
            <a:off x="8064000" y="-1853"/>
            <a:ext cx="4128000" cy="3119948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623392" y="2591331"/>
            <a:ext cx="7056000" cy="1104000"/>
          </a:xfrm>
          <a:prstGeom prst="rect">
            <a:avLst/>
          </a:prstGeom>
        </p:spPr>
        <p:txBody>
          <a:bodyPr anchor="b" anchorCtr="0"/>
          <a:lstStyle>
            <a:lvl1pPr>
              <a:defRPr sz="320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391" y="3785521"/>
            <a:ext cx="7056000" cy="14400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133" baseline="0">
                <a:solidFill>
                  <a:schemeClr val="bg1"/>
                </a:solidFill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defRPr sz="2133">
                <a:solidFill>
                  <a:schemeClr val="bg1"/>
                </a:solidFill>
              </a:defRPr>
            </a:lvl2pPr>
          </a:lstStyle>
          <a:p>
            <a:r>
              <a:rPr lang="fr-FR" sz="1867" dirty="0"/>
              <a:t>Author1, Author2,…</a:t>
            </a:r>
          </a:p>
          <a:p>
            <a:pPr>
              <a:spcBef>
                <a:spcPts val="1200"/>
              </a:spcBef>
            </a:pPr>
            <a:r>
              <a:rPr lang="fr-FR" sz="1333" i="0" dirty="0"/>
              <a:t>Laboratoire d’Optique Appliquée, Institut Polytechnique de Paris, CNRS, Palaiseau, FRANCE</a:t>
            </a:r>
          </a:p>
        </p:txBody>
      </p:sp>
      <p:pic>
        <p:nvPicPr>
          <p:cNvPr id="1028" name="Picture 4" descr="C:\Users\Haessler\ownCloud\confs\logos\Polytechnique_horizontal-blanc-01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1837" y="593061"/>
            <a:ext cx="691200" cy="864000"/>
          </a:xfrm>
          <a:prstGeom prst="rect">
            <a:avLst/>
          </a:prstGeom>
          <a:noFill/>
        </p:spPr>
      </p:pic>
      <p:sp>
        <p:nvSpPr>
          <p:cNvPr id="29" name="Forme libre : forme 7">
            <a:extLst>
              <a:ext uri="{FF2B5EF4-FFF2-40B4-BE49-F238E27FC236}">
                <a16:creationId xmlns:a16="http://schemas.microsoft.com/office/drawing/2014/main" id="{1BA8803D-45D5-4119-BD17-48077F67A22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10102850" y="1800000"/>
            <a:ext cx="2089151" cy="4560000"/>
          </a:xfrm>
          <a:custGeom>
            <a:avLst/>
            <a:gdLst>
              <a:gd name="connsiteX0" fmla="*/ 1566863 w 1566863"/>
              <a:gd name="connsiteY0" fmla="*/ 0 h 3429000"/>
              <a:gd name="connsiteX1" fmla="*/ 1566863 w 1566863"/>
              <a:gd name="connsiteY1" fmla="*/ 3429000 h 3429000"/>
              <a:gd name="connsiteX2" fmla="*/ 0 w 1566863"/>
              <a:gd name="connsiteY2" fmla="*/ 992404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863" h="3429000">
                <a:moveTo>
                  <a:pt x="1566863" y="0"/>
                </a:moveTo>
                <a:lnTo>
                  <a:pt x="1566863" y="3429000"/>
                </a:lnTo>
                <a:lnTo>
                  <a:pt x="0" y="9924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tIns="1440000" anchor="ctr" anchorCtr="0">
            <a:noAutofit/>
          </a:bodyPr>
          <a:lstStyle>
            <a:lvl1pPr algn="ctr">
              <a:lnSpc>
                <a:spcPct val="100000"/>
              </a:lnSpc>
              <a:defRPr sz="1067" b="1" i="0"/>
            </a:lvl1pPr>
          </a:lstStyle>
          <a:p>
            <a:r>
              <a:rPr lang="fr-FR" noProof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pic>
        <p:nvPicPr>
          <p:cNvPr id="3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1068" y="647344"/>
            <a:ext cx="750555" cy="750555"/>
          </a:xfrm>
          <a:prstGeom prst="rect">
            <a:avLst/>
          </a:prstGeom>
          <a:noFill/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 bwMode="gray">
          <a:xfrm>
            <a:off x="331752" y="585672"/>
            <a:ext cx="2709475" cy="864000"/>
          </a:xfrm>
          <a:prstGeom prst="rect">
            <a:avLst/>
          </a:prstGeom>
        </p:spPr>
      </p:pic>
      <p:cxnSp>
        <p:nvCxnSpPr>
          <p:cNvPr id="24" name="Connecteur droit 23"/>
          <p:cNvCxnSpPr/>
          <p:nvPr userDrawn="1"/>
        </p:nvCxnSpPr>
        <p:spPr bwMode="gray">
          <a:xfrm>
            <a:off x="5016732" y="611555"/>
            <a:ext cx="0" cy="816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4724" y="703515"/>
            <a:ext cx="632608" cy="63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2" descr="C:\Users\Haessler\ownCloud\confs\title-target.png"/>
          <p:cNvPicPr>
            <a:picLocks noChangeAspect="1" noChangeArrowheads="1"/>
          </p:cNvPicPr>
          <p:nvPr userDrawn="1"/>
        </p:nvPicPr>
        <p:blipFill>
          <a:blip r:embed="rId8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3843828" y="-16933"/>
            <a:ext cx="8362951" cy="6874933"/>
          </a:xfrm>
          <a:prstGeom prst="rect">
            <a:avLst/>
          </a:prstGeom>
          <a:noFill/>
        </p:spPr>
      </p:pic>
      <p:sp>
        <p:nvSpPr>
          <p:cNvPr id="38" name="ZoneTexte 37"/>
          <p:cNvSpPr txBox="1"/>
          <p:nvPr userDrawn="1"/>
        </p:nvSpPr>
        <p:spPr>
          <a:xfrm>
            <a:off x="1335686" y="6186983"/>
            <a:ext cx="187737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ln w="3175">
                  <a:noFill/>
                </a:ln>
                <a:solidFill>
                  <a:schemeClr val="accent1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loa.ensta-paris.fr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0FBE55D-6880-442D-BD51-02336CD28E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23478" y="5979273"/>
            <a:ext cx="678375" cy="6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98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noir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Espace réservé pour une image  32">
            <a:extLst>
              <a:ext uri="{FF2B5EF4-FFF2-40B4-BE49-F238E27FC236}">
                <a16:creationId xmlns:a16="http://schemas.microsoft.com/office/drawing/2014/main" id="{AB0C8B3D-28CF-0F41-AE28-2CB41B13B8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4176000" y="3118800"/>
            <a:ext cx="8016000" cy="3739200"/>
          </a:xfrm>
          <a:custGeom>
            <a:avLst/>
            <a:gdLst>
              <a:gd name="connsiteX0" fmla="*/ 4450951 w 6019800"/>
              <a:gd name="connsiteY0" fmla="*/ 0 h 2813050"/>
              <a:gd name="connsiteX1" fmla="*/ 6019800 w 6019800"/>
              <a:gd name="connsiteY1" fmla="*/ 2436703 h 2813050"/>
              <a:gd name="connsiteX2" fmla="*/ 6019800 w 6019800"/>
              <a:gd name="connsiteY2" fmla="*/ 2813050 h 2813050"/>
              <a:gd name="connsiteX3" fmla="*/ 0 w 6019800"/>
              <a:gd name="connsiteY3" fmla="*/ 2813050 h 281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800" h="2813050">
                <a:moveTo>
                  <a:pt x="4450951" y="0"/>
                </a:moveTo>
                <a:lnTo>
                  <a:pt x="6019800" y="2436703"/>
                </a:lnTo>
                <a:lnTo>
                  <a:pt x="6019800" y="2813050"/>
                </a:lnTo>
                <a:lnTo>
                  <a:pt x="0" y="281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28" name="Espace réservé pour une image  13">
            <a:extLst>
              <a:ext uri="{FF2B5EF4-FFF2-40B4-BE49-F238E27FC236}">
                <a16:creationId xmlns:a16="http://schemas.microsoft.com/office/drawing/2014/main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 bwMode="gray">
          <a:xfrm>
            <a:off x="8064000" y="-1853"/>
            <a:ext cx="4128000" cy="3119948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623392" y="2591331"/>
            <a:ext cx="7056000" cy="1104000"/>
          </a:xfrm>
          <a:prstGeom prst="rect">
            <a:avLst/>
          </a:prstGeom>
        </p:spPr>
        <p:txBody>
          <a:bodyPr anchor="b" anchorCtr="0"/>
          <a:lstStyle>
            <a:lvl1pPr>
              <a:defRPr sz="320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391" y="3785521"/>
            <a:ext cx="7056000" cy="14400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133" baseline="0">
                <a:solidFill>
                  <a:schemeClr val="bg1"/>
                </a:solidFill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defRPr sz="2133">
                <a:solidFill>
                  <a:schemeClr val="bg1"/>
                </a:solidFill>
              </a:defRPr>
            </a:lvl2pPr>
          </a:lstStyle>
          <a:p>
            <a:r>
              <a:rPr lang="fr-FR" sz="1867" dirty="0"/>
              <a:t>Author1, Author2,…</a:t>
            </a:r>
          </a:p>
          <a:p>
            <a:pPr>
              <a:spcBef>
                <a:spcPts val="1200"/>
              </a:spcBef>
            </a:pPr>
            <a:r>
              <a:rPr lang="fr-FR" sz="1333" i="0" dirty="0"/>
              <a:t>Laboratoire d’Optique Appliquée, Institut Polytechnique de Paris, CNRS, Palaiseau, FRANCE</a:t>
            </a:r>
          </a:p>
        </p:txBody>
      </p:sp>
      <p:pic>
        <p:nvPicPr>
          <p:cNvPr id="1028" name="Picture 4" descr="C:\Users\Haessler\ownCloud\confs\logos\Polytechnique_horizontal-blanc-01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1837" y="593061"/>
            <a:ext cx="691200" cy="864000"/>
          </a:xfrm>
          <a:prstGeom prst="rect">
            <a:avLst/>
          </a:prstGeom>
          <a:noFill/>
        </p:spPr>
      </p:pic>
      <p:pic>
        <p:nvPicPr>
          <p:cNvPr id="3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1068" y="647344"/>
            <a:ext cx="750555" cy="750555"/>
          </a:xfrm>
          <a:prstGeom prst="rect">
            <a:avLst/>
          </a:prstGeom>
          <a:noFill/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 bwMode="gray">
          <a:xfrm>
            <a:off x="331752" y="585672"/>
            <a:ext cx="2709475" cy="864000"/>
          </a:xfrm>
          <a:prstGeom prst="rect">
            <a:avLst/>
          </a:prstGeom>
        </p:spPr>
      </p:pic>
      <p:cxnSp>
        <p:nvCxnSpPr>
          <p:cNvPr id="24" name="Connecteur droit 23"/>
          <p:cNvCxnSpPr/>
          <p:nvPr userDrawn="1"/>
        </p:nvCxnSpPr>
        <p:spPr bwMode="gray">
          <a:xfrm>
            <a:off x="5016732" y="611555"/>
            <a:ext cx="0" cy="816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4724" y="703515"/>
            <a:ext cx="632608" cy="63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 descr="C:\Users\Haessler\ownCloud\confs\title-target.png"/>
          <p:cNvPicPr>
            <a:picLocks noChangeAspect="1" noChangeArrowheads="1"/>
          </p:cNvPicPr>
          <p:nvPr userDrawn="1"/>
        </p:nvPicPr>
        <p:blipFill>
          <a:blip r:embed="rId8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3843828" y="-16933"/>
            <a:ext cx="8362951" cy="6874933"/>
          </a:xfrm>
          <a:prstGeom prst="rect">
            <a:avLst/>
          </a:prstGeom>
          <a:noFill/>
        </p:spPr>
      </p:pic>
      <p:sp>
        <p:nvSpPr>
          <p:cNvPr id="23" name="ZoneTexte 22"/>
          <p:cNvSpPr txBox="1"/>
          <p:nvPr userDrawn="1"/>
        </p:nvSpPr>
        <p:spPr>
          <a:xfrm>
            <a:off x="1335686" y="6186983"/>
            <a:ext cx="187737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ln w="3175">
                  <a:noFill/>
                </a:ln>
                <a:solidFill>
                  <a:schemeClr val="accent1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loa.ensta-paris.fr</a:t>
            </a:r>
          </a:p>
        </p:txBody>
      </p:sp>
      <p:pic>
        <p:nvPicPr>
          <p:cNvPr id="15" name="Picture 2" descr="C:\Users\Haessler\ownCloud\admin_professional\LOA\LOA_logo_fond-sombre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96533" y="2643331"/>
            <a:ext cx="1232248" cy="1536000"/>
          </a:xfrm>
          <a:prstGeom prst="rect">
            <a:avLst/>
          </a:prstGeom>
          <a:noFill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0FBE55D-6880-442D-BD51-02336CD28E8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623478" y="5979273"/>
            <a:ext cx="678375" cy="6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87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noir - intertitre flashy orange">
    <p:bg>
      <p:bgPr>
        <a:gradFill>
          <a:gsLst>
            <a:gs pos="0">
              <a:schemeClr val="accent6"/>
            </a:gs>
            <a:gs pos="30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-1200"/>
            <a:ext cx="12192000" cy="665877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3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300" y="25680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21"/>
          <a:stretch>
            <a:fillRect/>
          </a:stretch>
        </p:blipFill>
        <p:spPr bwMode="gray">
          <a:xfrm>
            <a:off x="4369616" y="0"/>
            <a:ext cx="7822385" cy="6858000"/>
          </a:xfrm>
          <a:prstGeom prst="rect">
            <a:avLst/>
          </a:prstGeom>
          <a:noFill/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</a:rPr>
              <a:t>r</a:t>
            </a:r>
            <a:r>
              <a:rPr lang="fr-FR" sz="1067" baseline="0" dirty="0">
                <a:solidFill>
                  <a:schemeClr val="bg1"/>
                </a:solidFill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</a:rPr>
              <a:t>name</a:t>
            </a:r>
            <a:r>
              <a:rPr lang="fr-FR" sz="1067" baseline="0" dirty="0">
                <a:solidFill>
                  <a:schemeClr val="bg1"/>
                </a:solidFill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</a:rPr>
              <a:t>conference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16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noir - intertitre flashy bleu-vert">
    <p:bg>
      <p:bgPr>
        <a:gradFill>
          <a:gsLst>
            <a:gs pos="0">
              <a:schemeClr val="accent3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Titre 1"/>
          <p:cNvSpPr txBox="1">
            <a:spLocks/>
          </p:cNvSpPr>
          <p:nvPr userDrawn="1"/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3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alpha val="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Titre</a:t>
            </a:r>
            <a:endParaRPr kumimoji="0" lang="fr-FR" sz="133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0" y="-600"/>
            <a:ext cx="12192000" cy="665817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21"/>
          <a:stretch>
            <a:fillRect/>
          </a:stretch>
        </p:blipFill>
        <p:spPr bwMode="gray">
          <a:xfrm>
            <a:off x="4369616" y="0"/>
            <a:ext cx="7822385" cy="6858000"/>
          </a:xfrm>
          <a:prstGeom prst="rect">
            <a:avLst/>
          </a:prstGeom>
          <a:noFill/>
        </p:spPr>
      </p:pic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</a:rPr>
              <a:t>r</a:t>
            </a:r>
            <a:r>
              <a:rPr lang="fr-FR" sz="1067" baseline="0" dirty="0">
                <a:solidFill>
                  <a:schemeClr val="bg1"/>
                </a:solidFill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</a:rPr>
              <a:t>name</a:t>
            </a:r>
            <a:r>
              <a:rPr lang="fr-FR" sz="1067" baseline="0" dirty="0">
                <a:solidFill>
                  <a:schemeClr val="bg1"/>
                </a:solidFill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</a:rPr>
              <a:t>conference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7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300" y="25680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504774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noir - sans c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704512" y="0"/>
            <a:ext cx="1487488" cy="7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0800523" y="164637"/>
            <a:ext cx="576064" cy="576064"/>
          </a:xfrm>
          <a:prstGeom prst="rect">
            <a:avLst/>
          </a:prstGeom>
        </p:spPr>
      </p:pic>
      <p:pic>
        <p:nvPicPr>
          <p:cNvPr id="7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72599" y="226085"/>
            <a:ext cx="480052" cy="480052"/>
          </a:xfrm>
          <a:prstGeom prst="rect">
            <a:avLst/>
          </a:prstGeom>
          <a:noFill/>
        </p:spPr>
      </p:pic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9793087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3494602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noir - cibl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3280E9-21B2-44F4-B7EE-8D348269A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52" t="335" r="-83"/>
          <a:stretch/>
        </p:blipFill>
        <p:spPr bwMode="gray">
          <a:xfrm>
            <a:off x="4367808" y="-20267"/>
            <a:ext cx="7840747" cy="688538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0704512" y="0"/>
            <a:ext cx="1487488" cy="7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9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72599" y="226085"/>
            <a:ext cx="480052" cy="480052"/>
          </a:xfrm>
          <a:prstGeom prst="rect">
            <a:avLst/>
          </a:prstGeom>
          <a:noFill/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10800523" y="164637"/>
            <a:ext cx="576064" cy="576064"/>
          </a:xfrm>
          <a:prstGeom prst="rect">
            <a:avLst/>
          </a:prstGeom>
        </p:spPr>
      </p:pic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9793087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3781968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noir - cibl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78914938-9160-4974-A108-22284738F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62" t="335" r="-83"/>
          <a:stretch/>
        </p:blipFill>
        <p:spPr bwMode="gray">
          <a:xfrm rot="10800000">
            <a:off x="-1346" y="-27384"/>
            <a:ext cx="7876340" cy="68853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0704512" y="0"/>
            <a:ext cx="1487488" cy="7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10800523" y="164637"/>
            <a:ext cx="576064" cy="576064"/>
          </a:xfrm>
          <a:prstGeom prst="rect">
            <a:avLst/>
          </a:prstGeom>
        </p:spPr>
      </p:pic>
      <p:pic>
        <p:nvPicPr>
          <p:cNvPr id="8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72599" y="226085"/>
            <a:ext cx="480052" cy="480052"/>
          </a:xfrm>
          <a:prstGeom prst="rect">
            <a:avLst/>
          </a:prstGeom>
          <a:noFill/>
        </p:spPr>
      </p:pic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9793087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1781052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noir - sans cibl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11137236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115551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blanc - intertitre flashy orange">
    <p:bg>
      <p:bgPr>
        <a:gradFill>
          <a:gsLst>
            <a:gs pos="0">
              <a:schemeClr val="accent6"/>
            </a:gs>
            <a:gs pos="30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300" y="25680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0" y="-1200"/>
            <a:ext cx="12192000" cy="650254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3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21"/>
          <a:stretch>
            <a:fillRect/>
          </a:stretch>
        </p:blipFill>
        <p:spPr bwMode="gray">
          <a:xfrm>
            <a:off x="4369616" y="0"/>
            <a:ext cx="7822385" cy="6858000"/>
          </a:xfrm>
          <a:prstGeom prst="rect">
            <a:avLst/>
          </a:prstGeom>
          <a:noFill/>
        </p:spPr>
      </p:pic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</a:rPr>
              <a:t>r</a:t>
            </a:r>
            <a:r>
              <a:rPr lang="fr-FR" sz="1067" baseline="0" dirty="0">
                <a:solidFill>
                  <a:schemeClr val="bg1"/>
                </a:solidFill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</a:rPr>
              <a:t>name</a:t>
            </a:r>
            <a:r>
              <a:rPr lang="fr-FR" sz="1067" baseline="0" dirty="0">
                <a:solidFill>
                  <a:schemeClr val="bg1"/>
                </a:solidFill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</a:rPr>
              <a:t>conference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27500" y="27712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306870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noir - cible droit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3280E9-21B2-44F4-B7EE-8D348269A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52" t="335" r="-83"/>
          <a:stretch/>
        </p:blipFill>
        <p:spPr bwMode="gray">
          <a:xfrm>
            <a:off x="4367808" y="-20267"/>
            <a:ext cx="7840747" cy="6885384"/>
          </a:xfrm>
          <a:prstGeom prst="rect">
            <a:avLst/>
          </a:prstGeom>
        </p:spPr>
      </p:pic>
      <p:sp>
        <p:nvSpPr>
          <p:cNvPr id="5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11137236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3323869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noir - cible gauch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78914938-9160-4974-A108-22284738F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62" t="335" r="-83"/>
          <a:stretch/>
        </p:blipFill>
        <p:spPr bwMode="gray">
          <a:xfrm rot="10800000">
            <a:off x="-1346" y="-27384"/>
            <a:ext cx="7876340" cy="6885384"/>
          </a:xfrm>
          <a:prstGeom prst="rect">
            <a:avLst/>
          </a:prstGeom>
        </p:spPr>
      </p:pic>
      <p:sp>
        <p:nvSpPr>
          <p:cNvPr id="5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11137236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280357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blanc - intertitre flashy blue-vert">
    <p:bg>
      <p:bgPr>
        <a:gradFill>
          <a:gsLst>
            <a:gs pos="0">
              <a:schemeClr val="accent3"/>
            </a:gs>
            <a:gs pos="100000">
              <a:srgbClr val="8DBE2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-600"/>
            <a:ext cx="12192000" cy="650194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21"/>
          <a:stretch>
            <a:fillRect/>
          </a:stretch>
        </p:blipFill>
        <p:spPr bwMode="gray">
          <a:xfrm>
            <a:off x="4369616" y="0"/>
            <a:ext cx="7822385" cy="6858000"/>
          </a:xfrm>
          <a:prstGeom prst="rect">
            <a:avLst/>
          </a:prstGeom>
          <a:noFill/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</a:rPr>
              <a:t>r</a:t>
            </a:r>
            <a:r>
              <a:rPr lang="fr-FR" sz="1067" baseline="0" dirty="0">
                <a:solidFill>
                  <a:schemeClr val="bg1"/>
                </a:solidFill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</a:rPr>
              <a:t>name</a:t>
            </a:r>
            <a:r>
              <a:rPr lang="fr-FR" sz="1067" baseline="0" dirty="0">
                <a:solidFill>
                  <a:schemeClr val="bg1"/>
                </a:solidFill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</a:rPr>
              <a:t>conference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300" y="25680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398048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 - sans cibl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467" y="356659"/>
            <a:ext cx="10561173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70815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 - cible droit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3280E9-21B2-44F4-B7EE-8D348269A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52" t="335" r="-83"/>
          <a:stretch/>
        </p:blipFill>
        <p:spPr bwMode="gray">
          <a:xfrm>
            <a:off x="4380320" y="0"/>
            <a:ext cx="7809563" cy="6858000"/>
          </a:xfrm>
          <a:prstGeom prst="rect">
            <a:avLst/>
          </a:prstGeom>
        </p:spPr>
      </p:pic>
      <p:sp>
        <p:nvSpPr>
          <p:cNvPr id="7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0693" y="255395"/>
            <a:ext cx="11136000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336204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417" y="146050"/>
            <a:ext cx="10972800" cy="490538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24417" y="1268413"/>
            <a:ext cx="5384800" cy="45259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212417" y="1268414"/>
            <a:ext cx="5384800" cy="21859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212417" y="3606802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0EA3F-8FAE-5342-A897-F33DFA91CA3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721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333375" y="1437685"/>
            <a:ext cx="11525251" cy="2277071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Texte du titre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333375" y="3705823"/>
            <a:ext cx="11525251" cy="91082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Texte niveau 5</a:t>
            </a:r>
          </a:p>
        </p:txBody>
      </p:sp>
    </p:spTree>
    <p:extLst>
      <p:ext uri="{BB962C8B-B14F-4D97-AF65-F5344CB8AC3E}">
        <p14:creationId xmlns:p14="http://schemas.microsoft.com/office/powerpoint/2010/main" val="182529993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906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aessler\ownCloud\admin_professional\LOA\LOA_logo_fond-clair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9196" y="164637"/>
            <a:ext cx="616125" cy="768000"/>
          </a:xfrm>
          <a:prstGeom prst="rect">
            <a:avLst/>
          </a:prstGeom>
          <a:noFill/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ADC5793-CDFA-4F5F-8BB9-326F05DAC697}"/>
              </a:ext>
            </a:extLst>
          </p:cNvPr>
          <p:cNvCxnSpPr>
            <a:cxnSpLocks/>
          </p:cNvCxnSpPr>
          <p:nvPr userDrawn="1"/>
        </p:nvCxnSpPr>
        <p:spPr>
          <a:xfrm>
            <a:off x="364741" y="1028733"/>
            <a:ext cx="1129987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752661" y="6501341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400" b="1" smtClean="0">
                <a:solidFill>
                  <a:srgbClr val="8EBE24"/>
                </a:solidFill>
              </a:rPr>
              <a:pPr algn="r"/>
              <a:t>‹N°›</a:t>
            </a:fld>
            <a:endParaRPr lang="fr-FR" sz="1400" b="1" dirty="0">
              <a:solidFill>
                <a:srgbClr val="8EB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9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067" b="1" kern="1200" cap="none" baseline="0">
          <a:solidFill>
            <a:srgbClr val="0099CC"/>
          </a:solidFill>
          <a:latin typeface="+mj-lt"/>
          <a:ea typeface="+mj-ea"/>
          <a:cs typeface="+mj-cs"/>
        </a:defRPr>
      </a:lvl1pPr>
    </p:titleStyle>
    <p:bodyStyle>
      <a:lvl1pPr marL="0" indent="0" algn="just" defTabSz="1219170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just" defTabSz="1219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867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just" defTabSz="1219170" rtl="0" eaLnBrk="1" latinLnBrk="0" hangingPunct="1">
        <a:lnSpc>
          <a:spcPct val="130000"/>
        </a:lnSpc>
        <a:spcBef>
          <a:spcPts val="0"/>
        </a:spcBef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3984" indent="-191995" algn="l" defTabSz="1219170" rtl="0" eaLnBrk="1" latinLnBrk="0" hangingPunct="1">
        <a:lnSpc>
          <a:spcPct val="130000"/>
        </a:lnSpc>
        <a:spcBef>
          <a:spcPts val="0"/>
        </a:spcBef>
        <a:buSzPct val="100000"/>
        <a:buFont typeface="Verdana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15980" indent="-191995" algn="l" defTabSz="1219170" rtl="0" eaLnBrk="1" latinLnBrk="0" hangingPunct="1">
        <a:lnSpc>
          <a:spcPct val="100000"/>
        </a:lnSpc>
        <a:spcBef>
          <a:spcPts val="0"/>
        </a:spcBef>
        <a:buSzPct val="100000"/>
        <a:buFont typeface="Verdana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aessler\ownCloud\admin_professional\LOA\LOA_logo_fond-clair.pn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9350" y="109656"/>
            <a:ext cx="616125" cy="768000"/>
          </a:xfrm>
          <a:prstGeom prst="rect">
            <a:avLst/>
          </a:prstGeom>
          <a:noFill/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ADC5793-CDFA-4F5F-8BB9-326F05DAC697}"/>
              </a:ext>
            </a:extLst>
          </p:cNvPr>
          <p:cNvCxnSpPr>
            <a:cxnSpLocks/>
          </p:cNvCxnSpPr>
          <p:nvPr userDrawn="1"/>
        </p:nvCxnSpPr>
        <p:spPr>
          <a:xfrm>
            <a:off x="911424" y="650552"/>
            <a:ext cx="1113723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tx1"/>
              </a:solidFill>
            </a:endParaRP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tx1"/>
                </a:solidFill>
              </a:rPr>
              <a:pPr algn="r"/>
              <a:t>‹N°›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tx1"/>
                </a:solidFill>
                <a:latin typeface="Verdana Pro Cond" pitchFamily="34" charset="0"/>
              </a:rPr>
              <a:t>You</a:t>
            </a:r>
            <a:r>
              <a:rPr lang="fr-FR" sz="1067" baseline="0" dirty="0" err="1">
                <a:solidFill>
                  <a:schemeClr val="tx1"/>
                </a:solidFill>
                <a:latin typeface="Verdana Pro Cond" pitchFamily="34" charset="0"/>
              </a:rPr>
              <a:t>r</a:t>
            </a:r>
            <a:r>
              <a:rPr lang="fr-FR" sz="1067" baseline="0" dirty="0">
                <a:solidFill>
                  <a:schemeClr val="tx1"/>
                </a:solidFill>
                <a:latin typeface="Verdana Pro Cond" pitchFamily="34" charset="0"/>
              </a:rPr>
              <a:t> </a:t>
            </a:r>
            <a:r>
              <a:rPr lang="fr-FR" sz="1067" baseline="0" dirty="0" err="1">
                <a:solidFill>
                  <a:schemeClr val="tx1"/>
                </a:solidFill>
                <a:latin typeface="Verdana Pro Cond" pitchFamily="34" charset="0"/>
              </a:rPr>
              <a:t>name</a:t>
            </a:r>
            <a:r>
              <a:rPr lang="fr-FR" sz="1067" baseline="0" dirty="0">
                <a:solidFill>
                  <a:schemeClr val="tx1"/>
                </a:solidFill>
                <a:latin typeface="Verdana Pro Cond" pitchFamily="34" charset="0"/>
              </a:rPr>
              <a:t> – </a:t>
            </a:r>
            <a:r>
              <a:rPr lang="fr-FR" sz="1067" baseline="0" dirty="0" err="1">
                <a:solidFill>
                  <a:schemeClr val="tx1"/>
                </a:solidFill>
                <a:latin typeface="Verdana Pro Cond" pitchFamily="34" charset="0"/>
              </a:rPr>
              <a:t>conference</a:t>
            </a:r>
            <a:endParaRPr lang="fr-FR" sz="1067" dirty="0">
              <a:solidFill>
                <a:schemeClr val="tx1"/>
              </a:solidFill>
              <a:latin typeface="Verdana Pro Cond" pitchFamily="34" charset="0"/>
            </a:endParaRP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tx1"/>
                </a:solidFill>
              </a:rPr>
              <a:t>date</a:t>
            </a:r>
            <a:endParaRPr lang="fr-FR" sz="1067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1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hf hd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067" b="1" kern="1200" cap="none" baseline="0">
          <a:solidFill>
            <a:srgbClr val="0099CC"/>
          </a:solidFill>
          <a:latin typeface="+mj-lt"/>
          <a:ea typeface="+mj-ea"/>
          <a:cs typeface="+mj-cs"/>
        </a:defRPr>
      </a:lvl1pPr>
    </p:titleStyle>
    <p:bodyStyle>
      <a:lvl1pPr marL="0" indent="0" algn="just" defTabSz="1219170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just" defTabSz="1219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867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just" defTabSz="1219170" rtl="0" eaLnBrk="1" latinLnBrk="0" hangingPunct="1">
        <a:lnSpc>
          <a:spcPct val="130000"/>
        </a:lnSpc>
        <a:spcBef>
          <a:spcPts val="0"/>
        </a:spcBef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3984" indent="-191995" algn="l" defTabSz="1219170" rtl="0" eaLnBrk="1" latinLnBrk="0" hangingPunct="1">
        <a:lnSpc>
          <a:spcPct val="130000"/>
        </a:lnSpc>
        <a:spcBef>
          <a:spcPts val="0"/>
        </a:spcBef>
        <a:buSzPct val="100000"/>
        <a:buFont typeface="Verdana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15980" indent="-191995" algn="l" defTabSz="1219170" rtl="0" eaLnBrk="1" latinLnBrk="0" hangingPunct="1">
        <a:lnSpc>
          <a:spcPct val="100000"/>
        </a:lnSpc>
        <a:spcBef>
          <a:spcPts val="0"/>
        </a:spcBef>
        <a:buSzPct val="100000"/>
        <a:buFont typeface="Verdana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essler\ownCloud\admin_professional\LOA\LOA_logo_fond-sombre.pn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9350" y="111971"/>
            <a:ext cx="616124" cy="768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ADC5793-CDFA-4F5F-8BB9-326F05DAC697}"/>
              </a:ext>
            </a:extLst>
          </p:cNvPr>
          <p:cNvCxnSpPr>
            <a:cxnSpLocks/>
          </p:cNvCxnSpPr>
          <p:nvPr userDrawn="1"/>
        </p:nvCxnSpPr>
        <p:spPr>
          <a:xfrm>
            <a:off x="911424" y="650552"/>
            <a:ext cx="1113723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3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  <a:latin typeface="Verdana Pro Cond" pitchFamily="34" charset="0"/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  <a:latin typeface="Verdana Pro Cond" pitchFamily="34" charset="0"/>
              </a:rPr>
              <a:t>r</a:t>
            </a:r>
            <a:r>
              <a:rPr lang="fr-FR" sz="1067" baseline="0" dirty="0">
                <a:solidFill>
                  <a:schemeClr val="bg1"/>
                </a:solidFill>
                <a:latin typeface="Verdana Pro Cond" pitchFamily="34" charset="0"/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  <a:latin typeface="Verdana Pro Cond" pitchFamily="34" charset="0"/>
              </a:rPr>
              <a:t>name</a:t>
            </a:r>
            <a:r>
              <a:rPr lang="fr-FR" sz="1067" baseline="0" dirty="0">
                <a:solidFill>
                  <a:schemeClr val="bg1"/>
                </a:solidFill>
                <a:latin typeface="Verdana Pro Cond" pitchFamily="34" charset="0"/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  <a:latin typeface="Verdana Pro Cond" pitchFamily="34" charset="0"/>
              </a:rPr>
              <a:t>conference</a:t>
            </a:r>
            <a:endParaRPr lang="fr-FR" sz="1067" dirty="0">
              <a:solidFill>
                <a:schemeClr val="bg1"/>
              </a:solidFill>
              <a:latin typeface="Verdana Pro Cond" pitchFamily="34" charset="0"/>
            </a:endParaRP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hf hd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067" b="1" kern="1200" cap="none" baseline="0">
          <a:solidFill>
            <a:srgbClr val="0099CC"/>
          </a:solidFill>
          <a:latin typeface="+mj-lt"/>
          <a:ea typeface="+mj-ea"/>
          <a:cs typeface="+mj-cs"/>
        </a:defRPr>
      </a:lvl1pPr>
    </p:titleStyle>
    <p:bodyStyle>
      <a:lvl1pPr marL="0" indent="0" algn="just" defTabSz="1219170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just" defTabSz="1219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867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just" defTabSz="1219170" rtl="0" eaLnBrk="1" latinLnBrk="0" hangingPunct="1">
        <a:lnSpc>
          <a:spcPct val="130000"/>
        </a:lnSpc>
        <a:spcBef>
          <a:spcPts val="0"/>
        </a:spcBef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3984" indent="-191995" algn="l" defTabSz="1219170" rtl="0" eaLnBrk="1" latinLnBrk="0" hangingPunct="1">
        <a:lnSpc>
          <a:spcPct val="130000"/>
        </a:lnSpc>
        <a:spcBef>
          <a:spcPts val="0"/>
        </a:spcBef>
        <a:buSzPct val="100000"/>
        <a:buFont typeface="Verdana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15980" indent="-191995" algn="l" defTabSz="1219170" rtl="0" eaLnBrk="1" latinLnBrk="0" hangingPunct="1">
        <a:lnSpc>
          <a:spcPct val="100000"/>
        </a:lnSpc>
        <a:spcBef>
          <a:spcPts val="0"/>
        </a:spcBef>
        <a:buSzPct val="100000"/>
        <a:buFont typeface="Verdana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3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ce.eu/" TargetMode="External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Cedric.thaury@ensta.fr" TargetMode="External"/><Relationship Id="rId5" Type="http://schemas.openxmlformats.org/officeDocument/2006/relationships/hyperlink" Target="mailto:jerome.faure@ensta.fr" TargetMode="Externa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8.png"/><Relationship Id="rId4" Type="http://schemas.openxmlformats.org/officeDocument/2006/relationships/image" Target="../media/image9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gi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30.emf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svg"/><Relationship Id="rId5" Type="http://schemas.openxmlformats.org/officeDocument/2006/relationships/image" Target="../media/image37.png"/><Relationship Id="rId15" Type="http://schemas.openxmlformats.org/officeDocument/2006/relationships/image" Target="../media/image47.svg"/><Relationship Id="rId23" Type="http://schemas.openxmlformats.org/officeDocument/2006/relationships/image" Target="../media/image54.png"/><Relationship Id="rId10" Type="http://schemas.openxmlformats.org/officeDocument/2006/relationships/image" Target="../media/image42.png"/><Relationship Id="rId19" Type="http://schemas.openxmlformats.org/officeDocument/2006/relationships/image" Target="../media/image51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png"/><Relationship Id="rId9" Type="http://schemas.openxmlformats.org/officeDocument/2006/relationships/image" Target="../media/image5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E99722-78C0-4448-8797-28E81B99D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03" y="1832814"/>
            <a:ext cx="8652243" cy="2003691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How are CEP effects affected by the injection mechanism in a Laser Wakefield Accelerator driven by near single-cycle laser pulses?</a:t>
            </a:r>
            <a:r>
              <a:rPr lang="fr-FR" sz="2800" dirty="0">
                <a:effectLst/>
                <a:latin typeface="+mn-lt"/>
              </a:rPr>
              <a:t> </a:t>
            </a:r>
            <a:endParaRPr lang="en-US" sz="2800" dirty="0">
              <a:latin typeface="+mn-lt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272ABC7-44EF-4842-9184-E32DFB741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654" y="4241020"/>
            <a:ext cx="6197822" cy="191895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Slava </a:t>
            </a:r>
            <a:r>
              <a:rPr lang="en-US" sz="2000" i="0" dirty="0" err="1">
                <a:latin typeface="Arial" panose="020B0604020202020204" pitchFamily="34" charset="0"/>
                <a:cs typeface="Arial" panose="020B0604020202020204" pitchFamily="34" charset="0"/>
              </a:rPr>
              <a:t>Smartsev</a:t>
            </a:r>
            <a:r>
              <a:rPr 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, Joséphine </a:t>
            </a:r>
            <a:r>
              <a:rPr lang="en-US" sz="2000" i="0" dirty="0" err="1">
                <a:latin typeface="Arial" panose="020B0604020202020204" pitchFamily="34" charset="0"/>
                <a:cs typeface="Arial" panose="020B0604020202020204" pitchFamily="34" charset="0"/>
              </a:rPr>
              <a:t>Monzac</a:t>
            </a:r>
            <a:r>
              <a:rPr 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, Aline Vernier, Igor </a:t>
            </a:r>
            <a:r>
              <a:rPr lang="en-US" sz="2000" i="0" dirty="0" err="1">
                <a:latin typeface="Arial" panose="020B0604020202020204" pitchFamily="34" charset="0"/>
                <a:cs typeface="Arial" panose="020B0604020202020204" pitchFamily="34" charset="0"/>
              </a:rPr>
              <a:t>Andriyash</a:t>
            </a:r>
            <a:r>
              <a:rPr 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0" u="sng" dirty="0">
                <a:latin typeface="Arial" panose="020B0604020202020204" pitchFamily="34" charset="0"/>
                <a:cs typeface="Arial" panose="020B0604020202020204" pitchFamily="34" charset="0"/>
              </a:rPr>
              <a:t>Jérôme Faure</a:t>
            </a: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Laboratoire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d’Optique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Appliquée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(LOA)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ENSTA-CNRS-Ecole Polytechnique, FRANCE</a:t>
            </a:r>
          </a:p>
        </p:txBody>
      </p:sp>
    </p:spTree>
    <p:extLst>
      <p:ext uri="{BB962C8B-B14F-4D97-AF65-F5344CB8AC3E}">
        <p14:creationId xmlns:p14="http://schemas.microsoft.com/office/powerpoint/2010/main" val="23520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076A8-EC29-0E2D-B08B-A355ACF85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92E561F-DCD8-5707-9ED4-EBDD67F2C8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Overall behavior of e-beams in different injection schemes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1B4C7F-1192-55DE-6B0F-43F8099A8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7" y="1036011"/>
            <a:ext cx="9542785" cy="52377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03131E7-AB18-7EFB-AE5F-127FB87D28D5}"/>
              </a:ext>
            </a:extLst>
          </p:cNvPr>
          <p:cNvSpPr txBox="1"/>
          <p:nvPr/>
        </p:nvSpPr>
        <p:spPr>
          <a:xfrm>
            <a:off x="94041" y="1900051"/>
            <a:ext cx="17456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Self-injection</a:t>
            </a:r>
          </a:p>
          <a:p>
            <a:r>
              <a:rPr lang="fr-FR" dirty="0"/>
              <a:t>pure H</a:t>
            </a:r>
            <a:r>
              <a:rPr lang="fr-FR" baseline="-25000" dirty="0"/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6CC99D-C7D6-7C8F-65C4-6050539B1FCD}"/>
              </a:ext>
            </a:extLst>
          </p:cNvPr>
          <p:cNvSpPr txBox="1"/>
          <p:nvPr/>
        </p:nvSpPr>
        <p:spPr>
          <a:xfrm>
            <a:off x="94040" y="3105834"/>
            <a:ext cx="23404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Gradient injection</a:t>
            </a:r>
          </a:p>
          <a:p>
            <a:r>
              <a:rPr lang="fr-FR" dirty="0"/>
              <a:t>pure H</a:t>
            </a:r>
            <a:r>
              <a:rPr lang="fr-FR" baseline="-25000" dirty="0"/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D927B7F-C032-A69D-CF9E-18E205EE5033}"/>
              </a:ext>
            </a:extLst>
          </p:cNvPr>
          <p:cNvSpPr txBox="1"/>
          <p:nvPr/>
        </p:nvSpPr>
        <p:spPr>
          <a:xfrm>
            <a:off x="125266" y="4196384"/>
            <a:ext cx="19529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Mixture H</a:t>
            </a:r>
            <a:r>
              <a:rPr lang="fr-FR" baseline="-25000" dirty="0"/>
              <a:t>2</a:t>
            </a:r>
            <a:r>
              <a:rPr lang="fr-FR" dirty="0"/>
              <a:t>/N</a:t>
            </a:r>
            <a:r>
              <a:rPr lang="fr-FR" baseline="-25000" dirty="0"/>
              <a:t>2</a:t>
            </a:r>
            <a:r>
              <a:rPr lang="fr-FR" dirty="0"/>
              <a:t> (2%)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5AFC33-EFA2-9404-20E2-A0DEBB3908A7}"/>
              </a:ext>
            </a:extLst>
          </p:cNvPr>
          <p:cNvSpPr txBox="1"/>
          <p:nvPr/>
        </p:nvSpPr>
        <p:spPr>
          <a:xfrm>
            <a:off x="-9581" y="5381938"/>
            <a:ext cx="19529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Mixture H</a:t>
            </a:r>
            <a:r>
              <a:rPr lang="fr-FR" baseline="-25000" dirty="0"/>
              <a:t>2</a:t>
            </a:r>
            <a:r>
              <a:rPr lang="fr-FR" dirty="0"/>
              <a:t>/CH</a:t>
            </a:r>
            <a:r>
              <a:rPr lang="fr-FR" baseline="-25000" dirty="0"/>
              <a:t>4</a:t>
            </a:r>
            <a:r>
              <a:rPr lang="fr-FR" dirty="0"/>
              <a:t> (2%)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C23D7DA-2B9E-ED2B-968E-BD0C85F7203C}"/>
              </a:ext>
            </a:extLst>
          </p:cNvPr>
          <p:cNvGrpSpPr/>
          <p:nvPr/>
        </p:nvGrpSpPr>
        <p:grpSpPr>
          <a:xfrm>
            <a:off x="7252138" y="2223216"/>
            <a:ext cx="4539165" cy="1731267"/>
            <a:chOff x="7252138" y="2223216"/>
            <a:chExt cx="4539165" cy="173126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8DCF27-E7BA-6A19-9FC4-2B652CD0048A}"/>
                </a:ext>
              </a:extLst>
            </p:cNvPr>
            <p:cNvSpPr/>
            <p:nvPr/>
          </p:nvSpPr>
          <p:spPr>
            <a:xfrm>
              <a:off x="7252138" y="2826327"/>
              <a:ext cx="2640007" cy="1128156"/>
            </a:xfrm>
            <a:prstGeom prst="rect">
              <a:avLst/>
            </a:prstGeom>
            <a:solidFill>
              <a:schemeClr val="bg1">
                <a:lumMod val="95000"/>
                <a:alpha val="36081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288E04F9-6A6B-FF26-592A-736802739A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9023" y="2660073"/>
              <a:ext cx="676894" cy="28500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D39FDE8-F701-5F20-BDBB-EBA2C3C80EB1}"/>
                </a:ext>
              </a:extLst>
            </p:cNvPr>
            <p:cNvSpPr txBox="1"/>
            <p:nvPr/>
          </p:nvSpPr>
          <p:spPr>
            <a:xfrm>
              <a:off x="10643232" y="2223216"/>
              <a:ext cx="11480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15 </a:t>
              </a:r>
              <a:r>
                <a:rPr lang="fr-FR" sz="1600" b="1" dirty="0" err="1">
                  <a:solidFill>
                    <a:srgbClr val="FF0000"/>
                  </a:solidFill>
                </a:rPr>
                <a:t>mrad</a:t>
              </a:r>
              <a:endParaRPr lang="fr-FR" sz="1600" b="1" dirty="0">
                <a:solidFill>
                  <a:srgbClr val="FF0000"/>
                </a:solidFill>
              </a:endParaRPr>
            </a:p>
            <a:p>
              <a:r>
                <a:rPr lang="fr-FR" sz="1600" b="1" dirty="0">
                  <a:solidFill>
                    <a:srgbClr val="FF0000"/>
                  </a:solidFill>
                </a:rPr>
                <a:t>5 MeV </a:t>
              </a:r>
            </a:p>
            <a:p>
              <a:r>
                <a:rPr lang="fr-FR" sz="1600" b="1" dirty="0" err="1">
                  <a:solidFill>
                    <a:srgbClr val="FF0000"/>
                  </a:solidFill>
                </a:rPr>
                <a:t>ebeams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3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0643AEC-B506-F0EC-0537-FE8B484366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1"/>
              <a:t>Mitigated CEP effects with gradient injected beams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AA01F9-C03A-3C1A-178B-78168F9703F6}"/>
              </a:ext>
            </a:extLst>
          </p:cNvPr>
          <p:cNvSpPr txBox="1"/>
          <p:nvPr/>
        </p:nvSpPr>
        <p:spPr>
          <a:xfrm>
            <a:off x="152491" y="1255728"/>
            <a:ext cx="5350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/>
              <a:t>Gradient injection: 140 bars (1.1x10</a:t>
            </a:r>
            <a:r>
              <a:rPr lang="en-US" baseline="30000" noProof="1"/>
              <a:t>20</a:t>
            </a:r>
            <a:r>
              <a:rPr lang="en-US" noProof="1"/>
              <a:t> cm</a:t>
            </a:r>
            <a:r>
              <a:rPr lang="en-US" baseline="30000" noProof="1"/>
              <a:t>-3</a:t>
            </a:r>
            <a:r>
              <a:rPr lang="en-US" noProof="1"/>
              <a:t>)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DC2C99B-9026-B438-7019-F23507DA544E}"/>
              </a:ext>
            </a:extLst>
          </p:cNvPr>
          <p:cNvGrpSpPr/>
          <p:nvPr/>
        </p:nvGrpSpPr>
        <p:grpSpPr>
          <a:xfrm>
            <a:off x="7761" y="2038822"/>
            <a:ext cx="5405814" cy="4054360"/>
            <a:chOff x="7761" y="2038822"/>
            <a:chExt cx="5405814" cy="4054360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EC8F13A5-6367-150F-736F-430B48AD2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61" y="2038822"/>
              <a:ext cx="5405814" cy="4054360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827FCEDB-799B-9D0F-D6F9-8CBA51276A22}"/>
                </a:ext>
              </a:extLst>
            </p:cNvPr>
            <p:cNvSpPr txBox="1"/>
            <p:nvPr/>
          </p:nvSpPr>
          <p:spPr>
            <a:xfrm rot="16200000">
              <a:off x="-167740" y="4223849"/>
              <a:ext cx="88517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noProof="1"/>
                <a:t>Q (a.u. 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4C25352C-3029-6199-F35C-B0C60F1C3B9F}"/>
                </a:ext>
              </a:extLst>
            </p:cNvPr>
            <p:cNvSpPr txBox="1"/>
            <p:nvPr/>
          </p:nvSpPr>
          <p:spPr>
            <a:xfrm rot="16200000">
              <a:off x="-53655" y="5201366"/>
              <a:ext cx="72006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noProof="1"/>
                <a:t> CEP  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80892046-8A9A-AAB4-DCBE-5FF565B1B07B}"/>
              </a:ext>
            </a:extLst>
          </p:cNvPr>
          <p:cNvGrpSpPr/>
          <p:nvPr/>
        </p:nvGrpSpPr>
        <p:grpSpPr>
          <a:xfrm>
            <a:off x="5740862" y="1440358"/>
            <a:ext cx="6451138" cy="3788656"/>
            <a:chOff x="5740862" y="1440358"/>
            <a:chExt cx="6451138" cy="3788656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C5BE1EA-9825-B60A-58CA-2BE06708B664}"/>
                </a:ext>
              </a:extLst>
            </p:cNvPr>
            <p:cNvSpPr txBox="1"/>
            <p:nvPr/>
          </p:nvSpPr>
          <p:spPr>
            <a:xfrm>
              <a:off x="5740862" y="4028685"/>
              <a:ext cx="64511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noProof="1"/>
                <a:t>Bad correlation in polarization direction (x) </a:t>
              </a:r>
              <a:r>
                <a:rPr lang="en-US" b="1" noProof="1"/>
                <a:t>Amplitude (&lt;2 mrad): 10 x less than previous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b="1" noProof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noProof="1"/>
                <a:t>No significant energy changes</a:t>
              </a:r>
            </a:p>
          </p:txBody>
        </p: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20078925-EE6D-8351-4E0B-8F4ACC4AB130}"/>
                </a:ext>
              </a:extLst>
            </p:cNvPr>
            <p:cNvGrpSpPr/>
            <p:nvPr/>
          </p:nvGrpSpPr>
          <p:grpSpPr>
            <a:xfrm>
              <a:off x="6013743" y="1440358"/>
              <a:ext cx="5866763" cy="2425956"/>
              <a:chOff x="6013743" y="1440358"/>
              <a:chExt cx="5866763" cy="2425956"/>
            </a:xfrm>
          </p:grpSpPr>
          <p:grpSp>
            <p:nvGrpSpPr>
              <p:cNvPr id="8" name="Group 17">
                <a:extLst>
                  <a:ext uri="{FF2B5EF4-FFF2-40B4-BE49-F238E27FC236}">
                    <a16:creationId xmlns:a16="http://schemas.microsoft.com/office/drawing/2014/main" id="{126DB5A9-4CFA-F7DB-5DB4-738F8C52FF96}"/>
                  </a:ext>
                </a:extLst>
              </p:cNvPr>
              <p:cNvGrpSpPr/>
              <p:nvPr/>
            </p:nvGrpSpPr>
            <p:grpSpPr>
              <a:xfrm>
                <a:off x="6013743" y="1568236"/>
                <a:ext cx="5593802" cy="2298078"/>
                <a:chOff x="2919745" y="4290403"/>
                <a:chExt cx="3753086" cy="1541864"/>
              </a:xfrm>
            </p:grpSpPr>
            <p:pic>
              <p:nvPicPr>
                <p:cNvPr id="9" name="Picture 11">
                  <a:extLst>
                    <a:ext uri="{FF2B5EF4-FFF2-40B4-BE49-F238E27FC236}">
                      <a16:creationId xmlns:a16="http://schemas.microsoft.com/office/drawing/2014/main" id="{9408CB82-7C0F-DD5A-9815-71E0E24D02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b="50144"/>
                <a:stretch/>
              </p:blipFill>
              <p:spPr>
                <a:xfrm>
                  <a:off x="2919745" y="4290403"/>
                  <a:ext cx="3753086" cy="1403365"/>
                </a:xfrm>
                <a:prstGeom prst="rect">
                  <a:avLst/>
                </a:prstGeom>
              </p:spPr>
            </p:pic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E04237EA-F3FC-9BD4-E4DF-21E23622BB73}"/>
                    </a:ext>
                  </a:extLst>
                </p:cNvPr>
                <p:cNvSpPr txBox="1"/>
                <p:nvPr/>
              </p:nvSpPr>
              <p:spPr>
                <a:xfrm>
                  <a:off x="4113103" y="5555268"/>
                  <a:ext cx="1366367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noProof="1">
                      <a:latin typeface="Century Gothic" panose="020B0502020202020204" pitchFamily="34" charset="0"/>
                    </a:rPr>
                    <a:t>CEP (rad)</a:t>
                  </a:r>
                </a:p>
              </p:txBody>
            </p:sp>
          </p:grp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50A7224-E7E3-6402-C1C9-E1B5AC85385B}"/>
                  </a:ext>
                </a:extLst>
              </p:cNvPr>
              <p:cNvSpPr txBox="1"/>
              <p:nvPr/>
            </p:nvSpPr>
            <p:spPr>
              <a:xfrm>
                <a:off x="7234318" y="1440358"/>
                <a:ext cx="18662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1"/>
                  <a:t>Beam centroid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4131F8F1-88A2-131C-2AED-37D95B9EE761}"/>
                  </a:ext>
                </a:extLst>
              </p:cNvPr>
              <p:cNvSpPr txBox="1"/>
              <p:nvPr/>
            </p:nvSpPr>
            <p:spPr>
              <a:xfrm>
                <a:off x="9783596" y="1501913"/>
                <a:ext cx="2096910" cy="30777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noProof="1">
                    <a:solidFill>
                      <a:srgbClr val="FF875B"/>
                    </a:solidFill>
                  </a:rPr>
                  <a:t>polarization along x</a:t>
                </a:r>
              </a:p>
            </p:txBody>
          </p:sp>
          <p:cxnSp>
            <p:nvCxnSpPr>
              <p:cNvPr id="38" name="Connecteur droit avec flèche 37">
                <a:extLst>
                  <a:ext uri="{FF2B5EF4-FFF2-40B4-BE49-F238E27FC236}">
                    <a16:creationId xmlns:a16="http://schemas.microsoft.com/office/drawing/2014/main" id="{36B896A0-42A5-3DC8-B4E6-F235457C0E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08132" y="1852434"/>
                <a:ext cx="423919" cy="473315"/>
              </a:xfrm>
              <a:prstGeom prst="straightConnector1">
                <a:avLst/>
              </a:prstGeom>
              <a:ln w="12700">
                <a:solidFill>
                  <a:srgbClr val="FF875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09A8E419-D945-846C-1BCA-2A365C41CA31}"/>
              </a:ext>
            </a:extLst>
          </p:cNvPr>
          <p:cNvSpPr txBox="1"/>
          <p:nvPr/>
        </p:nvSpPr>
        <p:spPr>
          <a:xfrm>
            <a:off x="880767" y="6255553"/>
            <a:ext cx="10265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noProof="1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000" b="1" noProof="1">
                <a:solidFill>
                  <a:srgbClr val="FF0000"/>
                </a:solidFill>
              </a:rPr>
              <a:t>Similar to off-axis self-injection results but with reduced amplitude</a:t>
            </a:r>
          </a:p>
        </p:txBody>
      </p:sp>
    </p:spTree>
    <p:extLst>
      <p:ext uri="{BB962C8B-B14F-4D97-AF65-F5344CB8AC3E}">
        <p14:creationId xmlns:p14="http://schemas.microsoft.com/office/powerpoint/2010/main" val="261475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408D3-3E86-0144-C4B9-89C0C3AB6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8CFCDC4-5597-0291-BE41-325E85B75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Overall behavior of e-beams in different injection schemes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16284C-C712-56FC-48D3-D1B5AC9A8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7" y="1036011"/>
            <a:ext cx="9542785" cy="52377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5D23C8E-75B1-2749-33AB-2C5D5CA4BFE4}"/>
              </a:ext>
            </a:extLst>
          </p:cNvPr>
          <p:cNvSpPr txBox="1"/>
          <p:nvPr/>
        </p:nvSpPr>
        <p:spPr>
          <a:xfrm>
            <a:off x="94041" y="1900051"/>
            <a:ext cx="17456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Self-injection</a:t>
            </a:r>
          </a:p>
          <a:p>
            <a:r>
              <a:rPr lang="fr-FR" dirty="0"/>
              <a:t>pure H</a:t>
            </a:r>
            <a:r>
              <a:rPr lang="fr-FR" baseline="-25000" dirty="0"/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286B7-37E7-ED7B-E64A-39B67058D71A}"/>
              </a:ext>
            </a:extLst>
          </p:cNvPr>
          <p:cNvSpPr txBox="1"/>
          <p:nvPr/>
        </p:nvSpPr>
        <p:spPr>
          <a:xfrm>
            <a:off x="94040" y="3105834"/>
            <a:ext cx="23404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Gradient injection</a:t>
            </a:r>
          </a:p>
          <a:p>
            <a:r>
              <a:rPr lang="fr-FR" dirty="0"/>
              <a:t>pure H</a:t>
            </a:r>
            <a:r>
              <a:rPr lang="fr-FR" baseline="-25000" dirty="0"/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6BF91B5-4878-CD40-E8DF-9028C9BD9A97}"/>
              </a:ext>
            </a:extLst>
          </p:cNvPr>
          <p:cNvSpPr txBox="1"/>
          <p:nvPr/>
        </p:nvSpPr>
        <p:spPr>
          <a:xfrm>
            <a:off x="125266" y="4196384"/>
            <a:ext cx="19529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Mixture H</a:t>
            </a:r>
            <a:r>
              <a:rPr lang="fr-FR" baseline="-25000" dirty="0"/>
              <a:t>2</a:t>
            </a:r>
            <a:r>
              <a:rPr lang="fr-FR" dirty="0"/>
              <a:t>/N</a:t>
            </a:r>
            <a:r>
              <a:rPr lang="fr-FR" baseline="-25000" dirty="0"/>
              <a:t>2</a:t>
            </a:r>
            <a:r>
              <a:rPr lang="fr-FR" dirty="0"/>
              <a:t> (2%)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0472921-FBEC-3D26-E900-914BD5EC0F91}"/>
              </a:ext>
            </a:extLst>
          </p:cNvPr>
          <p:cNvSpPr txBox="1"/>
          <p:nvPr/>
        </p:nvSpPr>
        <p:spPr>
          <a:xfrm>
            <a:off x="-9581" y="5381938"/>
            <a:ext cx="19529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Mixture H</a:t>
            </a:r>
            <a:r>
              <a:rPr lang="fr-FR" baseline="-25000" dirty="0"/>
              <a:t>2</a:t>
            </a:r>
            <a:r>
              <a:rPr lang="fr-FR" dirty="0"/>
              <a:t>/CH</a:t>
            </a:r>
            <a:r>
              <a:rPr lang="fr-FR" baseline="-25000" dirty="0"/>
              <a:t>4</a:t>
            </a:r>
            <a:r>
              <a:rPr lang="fr-FR" dirty="0"/>
              <a:t> (2%)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95F1913-D960-0A8B-CD29-4552DBC68492}"/>
              </a:ext>
            </a:extLst>
          </p:cNvPr>
          <p:cNvGrpSpPr/>
          <p:nvPr/>
        </p:nvGrpSpPr>
        <p:grpSpPr>
          <a:xfrm>
            <a:off x="1943335" y="3028758"/>
            <a:ext cx="2652416" cy="2066744"/>
            <a:chOff x="1943335" y="3028758"/>
            <a:chExt cx="2652416" cy="2066744"/>
          </a:xfrm>
        </p:grpSpPr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1275530A-1E39-2D95-7D93-81CB8956A5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1096" y="3773301"/>
              <a:ext cx="479804" cy="31541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1292A2E-8EE6-BF1D-51E0-91CFD2182DF8}"/>
                </a:ext>
              </a:extLst>
            </p:cNvPr>
            <p:cNvSpPr txBox="1"/>
            <p:nvPr/>
          </p:nvSpPr>
          <p:spPr>
            <a:xfrm>
              <a:off x="3393178" y="3028758"/>
              <a:ext cx="12025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50 </a:t>
              </a:r>
              <a:r>
                <a:rPr lang="fr-FR" sz="1600" b="1" dirty="0" err="1">
                  <a:solidFill>
                    <a:srgbClr val="FF0000"/>
                  </a:solidFill>
                </a:rPr>
                <a:t>mrad</a:t>
              </a:r>
              <a:endParaRPr lang="fr-FR" sz="1600" b="1" dirty="0">
                <a:solidFill>
                  <a:srgbClr val="FF0000"/>
                </a:solidFill>
              </a:endParaRPr>
            </a:p>
            <a:p>
              <a:r>
                <a:rPr lang="fr-FR" sz="1600" b="1" dirty="0">
                  <a:solidFill>
                    <a:srgbClr val="FF0000"/>
                  </a:solidFill>
                </a:rPr>
                <a:t>1-2 MeV </a:t>
              </a:r>
            </a:p>
            <a:p>
              <a:r>
                <a:rPr lang="fr-FR" sz="1600" b="1" dirty="0" err="1">
                  <a:solidFill>
                    <a:srgbClr val="FF0000"/>
                  </a:solidFill>
                </a:rPr>
                <a:t>ebeams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39AA1F-23CE-6381-7677-E6AC2EDE3E82}"/>
                </a:ext>
              </a:extLst>
            </p:cNvPr>
            <p:cNvSpPr/>
            <p:nvPr/>
          </p:nvSpPr>
          <p:spPr>
            <a:xfrm>
              <a:off x="1943335" y="3967346"/>
              <a:ext cx="2652416" cy="1128156"/>
            </a:xfrm>
            <a:prstGeom prst="rect">
              <a:avLst/>
            </a:prstGeom>
            <a:solidFill>
              <a:schemeClr val="bg1">
                <a:lumMod val="95000"/>
                <a:alpha val="36081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53638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5C473-A86C-BF94-57F0-5EECC006E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16CD74E-F9A6-5C72-4BA7-F506548FD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CEP effect in H</a:t>
            </a:r>
            <a:r>
              <a:rPr lang="en-US" baseline="-25000" noProof="0" dirty="0"/>
              <a:t>2</a:t>
            </a:r>
            <a:r>
              <a:rPr lang="en-US" noProof="0" dirty="0"/>
              <a:t>/N</a:t>
            </a:r>
            <a:r>
              <a:rPr lang="en-US" baseline="-25000" noProof="0" dirty="0"/>
              <a:t>2</a:t>
            </a:r>
            <a:r>
              <a:rPr lang="en-US" noProof="0" dirty="0"/>
              <a:t> (2%) mixture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B301EC1-D627-C5FF-3D47-8F5323385B91}"/>
              </a:ext>
            </a:extLst>
          </p:cNvPr>
          <p:cNvCxnSpPr>
            <a:cxnSpLocks/>
          </p:cNvCxnSpPr>
          <p:nvPr/>
        </p:nvCxnSpPr>
        <p:spPr>
          <a:xfrm rot="16200000">
            <a:off x="228051" y="2883089"/>
            <a:ext cx="109182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2CC7CA4B-7EBE-CD70-2058-678B6050F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29" y="2708112"/>
            <a:ext cx="228600" cy="3048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A00C338-3494-8358-CA81-A810B758FEDE}"/>
              </a:ext>
            </a:extLst>
          </p:cNvPr>
          <p:cNvSpPr txBox="1"/>
          <p:nvPr/>
        </p:nvSpPr>
        <p:spPr>
          <a:xfrm>
            <a:off x="7420126" y="1697605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CEP </a:t>
            </a:r>
            <a:r>
              <a:rPr lang="en-US" noProof="0" dirty="0">
                <a:latin typeface="Symbol" pitchFamily="2" charset="2"/>
              </a:rPr>
              <a:t>p</a:t>
            </a:r>
            <a:endParaRPr lang="en-US" noProof="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160B6E-1A34-21B1-0CA2-420326F4765B}"/>
              </a:ext>
            </a:extLst>
          </p:cNvPr>
          <p:cNvSpPr txBox="1"/>
          <p:nvPr/>
        </p:nvSpPr>
        <p:spPr>
          <a:xfrm>
            <a:off x="1661694" y="1686233"/>
            <a:ext cx="953374" cy="39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CEP 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8772BED-162F-D53B-EE87-797542FC2AE4}"/>
              </a:ext>
            </a:extLst>
          </p:cNvPr>
          <p:cNvSpPr txBox="1"/>
          <p:nvPr/>
        </p:nvSpPr>
        <p:spPr>
          <a:xfrm>
            <a:off x="4412492" y="1686233"/>
            <a:ext cx="1179306" cy="39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CEP </a:t>
            </a:r>
            <a:r>
              <a:rPr lang="en-US" noProof="0" dirty="0">
                <a:latin typeface="Symbol" pitchFamily="2" charset="2"/>
              </a:rPr>
              <a:t>p</a:t>
            </a:r>
            <a:r>
              <a:rPr lang="en-US" noProof="0" dirty="0"/>
              <a:t>/2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7F3959C-AD0A-2348-9EF2-4CF954E47A1F}"/>
              </a:ext>
            </a:extLst>
          </p:cNvPr>
          <p:cNvCxnSpPr>
            <a:cxnSpLocks/>
          </p:cNvCxnSpPr>
          <p:nvPr/>
        </p:nvCxnSpPr>
        <p:spPr>
          <a:xfrm rot="16200000">
            <a:off x="228051" y="2883089"/>
            <a:ext cx="109182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C845EAF2-C7C0-569D-F38C-D03437DF3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29" y="2708112"/>
            <a:ext cx="228600" cy="3048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FBA2141-9927-02A1-002B-60E91B7CA6B9}"/>
              </a:ext>
            </a:extLst>
          </p:cNvPr>
          <p:cNvSpPr txBox="1"/>
          <p:nvPr/>
        </p:nvSpPr>
        <p:spPr>
          <a:xfrm>
            <a:off x="10065695" y="1697605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CEP 3</a:t>
            </a:r>
            <a:r>
              <a:rPr lang="en-US" noProof="0" dirty="0">
                <a:latin typeface="Symbol" pitchFamily="2" charset="2"/>
              </a:rPr>
              <a:t>p/2</a:t>
            </a:r>
            <a:endParaRPr lang="en-US" noProof="0" dirty="0"/>
          </a:p>
        </p:txBody>
      </p:sp>
      <p:pic>
        <p:nvPicPr>
          <p:cNvPr id="24" name="Picture 29">
            <a:extLst>
              <a:ext uri="{FF2B5EF4-FFF2-40B4-BE49-F238E27FC236}">
                <a16:creationId xmlns:a16="http://schemas.microsoft.com/office/drawing/2014/main" id="{49D1F543-230A-CB96-FE8E-4BA59F2C81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38" t="3353" r="12157" b="7932"/>
          <a:stretch/>
        </p:blipFill>
        <p:spPr>
          <a:xfrm>
            <a:off x="1112647" y="1998204"/>
            <a:ext cx="2111102" cy="2059446"/>
          </a:xfrm>
          <a:prstGeom prst="rect">
            <a:avLst/>
          </a:prstGeom>
        </p:spPr>
      </p:pic>
      <p:pic>
        <p:nvPicPr>
          <p:cNvPr id="25" name="Picture 31">
            <a:extLst>
              <a:ext uri="{FF2B5EF4-FFF2-40B4-BE49-F238E27FC236}">
                <a16:creationId xmlns:a16="http://schemas.microsoft.com/office/drawing/2014/main" id="{2E6FCFDB-81B1-6BA5-250D-41B655B9D0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639" t="2377" r="12325" b="9052"/>
          <a:stretch/>
        </p:blipFill>
        <p:spPr>
          <a:xfrm>
            <a:off x="3979038" y="1999875"/>
            <a:ext cx="2105848" cy="2056104"/>
          </a:xfrm>
          <a:prstGeom prst="rect">
            <a:avLst/>
          </a:prstGeom>
        </p:spPr>
      </p:pic>
      <p:pic>
        <p:nvPicPr>
          <p:cNvPr id="26" name="Picture 33">
            <a:extLst>
              <a:ext uri="{FF2B5EF4-FFF2-40B4-BE49-F238E27FC236}">
                <a16:creationId xmlns:a16="http://schemas.microsoft.com/office/drawing/2014/main" id="{2515634A-8CBD-2E9E-9688-09D677FC02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757" t="2287" r="13778" b="8666"/>
          <a:stretch/>
        </p:blipFill>
        <p:spPr>
          <a:xfrm>
            <a:off x="6841472" y="1994349"/>
            <a:ext cx="2057236" cy="2067156"/>
          </a:xfrm>
          <a:prstGeom prst="rect">
            <a:avLst/>
          </a:prstGeom>
        </p:spPr>
      </p:pic>
      <p:pic>
        <p:nvPicPr>
          <p:cNvPr id="27" name="Picture 35">
            <a:extLst>
              <a:ext uri="{FF2B5EF4-FFF2-40B4-BE49-F238E27FC236}">
                <a16:creationId xmlns:a16="http://schemas.microsoft.com/office/drawing/2014/main" id="{F6D79C8A-0D48-76AA-434E-BFC2487A37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695" t="1921" r="13241" b="7841"/>
          <a:stretch/>
        </p:blipFill>
        <p:spPr>
          <a:xfrm>
            <a:off x="9656763" y="1980531"/>
            <a:ext cx="2044804" cy="209479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E462F36-0860-0019-BEBD-035CE52EB89C}"/>
              </a:ext>
            </a:extLst>
          </p:cNvPr>
          <p:cNvSpPr txBox="1"/>
          <p:nvPr/>
        </p:nvSpPr>
        <p:spPr>
          <a:xfrm>
            <a:off x="361263" y="113884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30 bars (2x10</a:t>
            </a:r>
            <a:r>
              <a:rPr lang="en-US" baseline="30000" noProof="0" dirty="0"/>
              <a:t>19</a:t>
            </a:r>
            <a:r>
              <a:rPr lang="en-US" noProof="0" dirty="0"/>
              <a:t> cm</a:t>
            </a:r>
            <a:r>
              <a:rPr lang="en-US" baseline="30000" noProof="0" dirty="0"/>
              <a:t>-3</a:t>
            </a:r>
            <a:r>
              <a:rPr lang="en-US" noProof="0" dirty="0"/>
              <a:t>), polarization along y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BEC6798-584D-1F8C-BA70-A1ACBAEF2280}"/>
              </a:ext>
            </a:extLst>
          </p:cNvPr>
          <p:cNvGrpSpPr/>
          <p:nvPr/>
        </p:nvGrpSpPr>
        <p:grpSpPr>
          <a:xfrm>
            <a:off x="447229" y="4369621"/>
            <a:ext cx="11509968" cy="2383488"/>
            <a:chOff x="447229" y="4369621"/>
            <a:chExt cx="11509968" cy="238348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EF0CD170-12B3-CA18-B7EF-20A004084FFC}"/>
                </a:ext>
              </a:extLst>
            </p:cNvPr>
            <p:cNvGrpSpPr/>
            <p:nvPr/>
          </p:nvGrpSpPr>
          <p:grpSpPr>
            <a:xfrm>
              <a:off x="447229" y="4369621"/>
              <a:ext cx="11509968" cy="2383488"/>
              <a:chOff x="447229" y="4369621"/>
              <a:chExt cx="11509968" cy="2383488"/>
            </a:xfrm>
          </p:grpSpPr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61EB4BC-A3C6-EF10-BFCC-801A69623FEB}"/>
                  </a:ext>
                </a:extLst>
              </p:cNvPr>
              <p:cNvSpPr txBox="1"/>
              <p:nvPr/>
            </p:nvSpPr>
            <p:spPr>
              <a:xfrm>
                <a:off x="6179040" y="4831867"/>
                <a:ext cx="57781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We observe an </a:t>
                </a:r>
                <a:r>
                  <a:rPr lang="en-US" b="1" noProof="0" dirty="0">
                    <a:solidFill>
                      <a:srgbClr val="FF0000"/>
                    </a:solidFill>
                  </a:rPr>
                  <a:t>angular</a:t>
                </a:r>
                <a:r>
                  <a:rPr lang="en-US" noProof="0" dirty="0"/>
                  <a:t> </a:t>
                </a:r>
                <a:r>
                  <a:rPr lang="en-US" b="1" noProof="0" dirty="0">
                    <a:solidFill>
                      <a:srgbClr val="FF0000"/>
                    </a:solidFill>
                  </a:rPr>
                  <a:t>splitting of the beam (30 </a:t>
                </a:r>
                <a:r>
                  <a:rPr lang="en-US" b="1" noProof="0" dirty="0" err="1">
                    <a:solidFill>
                      <a:srgbClr val="FF0000"/>
                    </a:solidFill>
                  </a:rPr>
                  <a:t>mrad</a:t>
                </a:r>
                <a:r>
                  <a:rPr lang="en-US" b="1" noProof="0" dirty="0">
                    <a:solidFill>
                      <a:srgbClr val="FF0000"/>
                    </a:solidFill>
                  </a:rPr>
                  <a:t>) </a:t>
                </a:r>
                <a:r>
                  <a:rPr lang="en-US" noProof="0" dirty="0"/>
                  <a:t>in the polarization direction.</a:t>
                </a:r>
              </a:p>
              <a:p>
                <a:endParaRPr lang="en-US" noProof="0" dirty="0"/>
              </a:p>
              <a:p>
                <a:r>
                  <a:rPr lang="en-US" noProof="0" dirty="0"/>
                  <a:t>Excellent correlation with the CEP</a:t>
                </a:r>
              </a:p>
            </p:txBody>
          </p:sp>
          <p:pic>
            <p:nvPicPr>
              <p:cNvPr id="23" name="Picture 13">
                <a:extLst>
                  <a:ext uri="{FF2B5EF4-FFF2-40B4-BE49-F238E27FC236}">
                    <a16:creationId xmlns:a16="http://schemas.microsoft.com/office/drawing/2014/main" id="{62E6CFF2-2D82-1574-4025-69C825CD9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7229" y="4369621"/>
                <a:ext cx="5778156" cy="2383488"/>
              </a:xfrm>
              <a:prstGeom prst="rect">
                <a:avLst/>
              </a:prstGeom>
            </p:spPr>
          </p:pic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5B3F92A-A39F-7EBA-46C8-3A87B62F6FAD}"/>
                </a:ext>
              </a:extLst>
            </p:cNvPr>
            <p:cNvSpPr txBox="1"/>
            <p:nvPr/>
          </p:nvSpPr>
          <p:spPr>
            <a:xfrm rot="16200000">
              <a:off x="281646" y="5278142"/>
              <a:ext cx="98462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noProof="1"/>
                <a:t>y (mrad)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656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7484C-1556-C176-82CB-651C44011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416CD74E-F9A6-5C72-4BA7-F506548FD0DF}"/>
              </a:ext>
            </a:extLst>
          </p:cNvPr>
          <p:cNvSpPr>
            <a:spLocks noGrp="1"/>
          </p:cNvSpPr>
          <p:nvPr/>
        </p:nvSpPr>
        <p:spPr>
          <a:xfrm>
            <a:off x="1461602" y="329172"/>
            <a:ext cx="10561173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  <a:defRPr sz="2400" b="1" i="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just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984" indent="-191995" algn="l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80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CEP effect in H</a:t>
            </a:r>
            <a:r>
              <a:rPr lang="en-US" baseline="-25000" noProof="0" dirty="0"/>
              <a:t>2</a:t>
            </a:r>
            <a:r>
              <a:rPr lang="en-US" noProof="0" dirty="0"/>
              <a:t>/N</a:t>
            </a:r>
            <a:r>
              <a:rPr lang="en-US" baseline="-25000" noProof="0" dirty="0"/>
              <a:t>2</a:t>
            </a:r>
            <a:r>
              <a:rPr lang="en-US" noProof="0" dirty="0"/>
              <a:t> (2%) mixture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01960AA-98E1-8D71-826D-9AE629500525}"/>
              </a:ext>
            </a:extLst>
          </p:cNvPr>
          <p:cNvSpPr txBox="1"/>
          <p:nvPr/>
        </p:nvSpPr>
        <p:spPr>
          <a:xfrm>
            <a:off x="7095317" y="4023491"/>
            <a:ext cx="4020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No significant charge variation</a:t>
            </a:r>
          </a:p>
          <a:p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No significant energy variation</a:t>
            </a:r>
          </a:p>
          <a:p>
            <a:endParaRPr lang="en-US" noProof="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1723F52-40D7-A81A-E479-1FF64EF18CAB}"/>
              </a:ext>
            </a:extLst>
          </p:cNvPr>
          <p:cNvSpPr txBox="1"/>
          <p:nvPr/>
        </p:nvSpPr>
        <p:spPr>
          <a:xfrm>
            <a:off x="2785458" y="6073408"/>
            <a:ext cx="66210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noProof="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000" b="1" i="1" noProof="0" dirty="0">
                <a:solidFill>
                  <a:srgbClr val="FF0000"/>
                </a:solidFill>
              </a:rPr>
              <a:t>Is this a signature of ionization injection ?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DF6129EC-C846-B706-F690-B13DB705C633}"/>
              </a:ext>
            </a:extLst>
          </p:cNvPr>
          <p:cNvGrpSpPr/>
          <p:nvPr/>
        </p:nvGrpSpPr>
        <p:grpSpPr>
          <a:xfrm>
            <a:off x="19912" y="1985522"/>
            <a:ext cx="5334000" cy="3799548"/>
            <a:chOff x="19912" y="1985522"/>
            <a:chExt cx="5334000" cy="379954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79E189F-CAB1-4F05-C9C0-7D89C8E03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23"/>
            <a:stretch/>
          </p:blipFill>
          <p:spPr>
            <a:xfrm>
              <a:off x="19912" y="1985522"/>
              <a:ext cx="5334000" cy="3799548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E281473-A034-46AE-9321-91D3465AA01B}"/>
                </a:ext>
              </a:extLst>
            </p:cNvPr>
            <p:cNvSpPr txBox="1"/>
            <p:nvPr/>
          </p:nvSpPr>
          <p:spPr>
            <a:xfrm rot="16200000">
              <a:off x="-135718" y="3948558"/>
              <a:ext cx="88517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noProof="0" dirty="0"/>
                <a:t>Q (</a:t>
              </a:r>
              <a:r>
                <a:rPr lang="en-US" sz="1400" noProof="0" dirty="0" err="1"/>
                <a:t>a.u</a:t>
              </a:r>
              <a:r>
                <a:rPr lang="en-US" sz="1400" noProof="0" dirty="0"/>
                <a:t>.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240340A-9184-23A1-8C76-51169707155C}"/>
                </a:ext>
              </a:extLst>
            </p:cNvPr>
            <p:cNvSpPr txBox="1"/>
            <p:nvPr/>
          </p:nvSpPr>
          <p:spPr>
            <a:xfrm rot="16200000">
              <a:off x="-37253" y="4824668"/>
              <a:ext cx="779242" cy="33306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noProof="0" dirty="0"/>
                <a:t>CEP   </a:t>
              </a: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9E97266-B9D8-1211-2D1A-2CC780AD92A4}"/>
              </a:ext>
            </a:extLst>
          </p:cNvPr>
          <p:cNvSpPr txBox="1"/>
          <p:nvPr/>
        </p:nvSpPr>
        <p:spPr>
          <a:xfrm>
            <a:off x="1271752" y="1261242"/>
            <a:ext cx="245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Polarization along y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580AE06-CC68-3C43-CDDF-EE3004601F05}"/>
              </a:ext>
            </a:extLst>
          </p:cNvPr>
          <p:cNvCxnSpPr>
            <a:cxnSpLocks/>
          </p:cNvCxnSpPr>
          <p:nvPr/>
        </p:nvCxnSpPr>
        <p:spPr>
          <a:xfrm flipH="1">
            <a:off x="1040524" y="1545467"/>
            <a:ext cx="297180" cy="4243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">
            <a:extLst>
              <a:ext uri="{FF2B5EF4-FFF2-40B4-BE49-F238E27FC236}">
                <a16:creationId xmlns:a16="http://schemas.microsoft.com/office/drawing/2014/main" id="{B1EE6BC9-9AAB-B01A-0426-7C0EB166688E}"/>
              </a:ext>
            </a:extLst>
          </p:cNvPr>
          <p:cNvGrpSpPr/>
          <p:nvPr/>
        </p:nvGrpSpPr>
        <p:grpSpPr>
          <a:xfrm>
            <a:off x="6477501" y="1261242"/>
            <a:ext cx="4989964" cy="2542159"/>
            <a:chOff x="6477501" y="1102817"/>
            <a:chExt cx="4989964" cy="254215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8719298-6120-E697-02A4-0E5F458B5644}"/>
                </a:ext>
              </a:extLst>
            </p:cNvPr>
            <p:cNvSpPr txBox="1"/>
            <p:nvPr/>
          </p:nvSpPr>
          <p:spPr>
            <a:xfrm>
              <a:off x="8012541" y="1102817"/>
              <a:ext cx="1919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Energy spectra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076C1E7E-62AB-CF25-04E7-B48B26BD8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7501" y="1495866"/>
              <a:ext cx="4989964" cy="2149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66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322F2-685A-4C5A-C2F3-13DA80C78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64F63D4-5B07-8A40-D7D4-2ACF72B7DCC2}"/>
              </a:ext>
            </a:extLst>
          </p:cNvPr>
          <p:cNvSpPr txBox="1"/>
          <p:nvPr/>
        </p:nvSpPr>
        <p:spPr>
          <a:xfrm>
            <a:off x="152897" y="1643530"/>
            <a:ext cx="3174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noProof="0" dirty="0">
                <a:latin typeface="Century Gothic" panose="020B0502020202020204" pitchFamily="34" charset="0"/>
              </a:rPr>
              <a:t>H</a:t>
            </a:r>
            <a:r>
              <a:rPr lang="en-US" sz="2400" b="1" baseline="-25000" noProof="0" dirty="0">
                <a:latin typeface="Century Gothic" panose="020B0502020202020204" pitchFamily="34" charset="0"/>
              </a:rPr>
              <a:t>2</a:t>
            </a:r>
            <a:r>
              <a:rPr lang="en-US" sz="2400" b="1" noProof="0" dirty="0">
                <a:latin typeface="Century Gothic" panose="020B0502020202020204" pitchFamily="34" charset="0"/>
              </a:rPr>
              <a:t>/N</a:t>
            </a:r>
            <a:r>
              <a:rPr lang="en-US" sz="2400" b="1" baseline="-25000" noProof="0" dirty="0">
                <a:latin typeface="Century Gothic" panose="020B0502020202020204" pitchFamily="34" charset="0"/>
              </a:rPr>
              <a:t>2</a:t>
            </a:r>
            <a:r>
              <a:rPr lang="en-US" sz="2400" b="1" noProof="0" dirty="0">
                <a:latin typeface="Century Gothic" panose="020B0502020202020204" pitchFamily="34" charset="0"/>
              </a:rPr>
              <a:t> (2%)</a:t>
            </a:r>
          </a:p>
        </p:txBody>
      </p:sp>
      <p:pic>
        <p:nvPicPr>
          <p:cNvPr id="5" name="Image 2122130086">
            <a:extLst>
              <a:ext uri="{FF2B5EF4-FFF2-40B4-BE49-F238E27FC236}">
                <a16:creationId xmlns:a16="http://schemas.microsoft.com/office/drawing/2014/main" id="{15E6D029-8F6C-BA16-6969-458F9E64E6D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8821"/>
            <a:ext cx="6467074" cy="32302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325A1566-1FD9-9961-F15D-954172C88169}"/>
              </a:ext>
            </a:extLst>
          </p:cNvPr>
          <p:cNvSpPr>
            <a:spLocks noGrp="1"/>
          </p:cNvSpPr>
          <p:nvPr/>
        </p:nvSpPr>
        <p:spPr>
          <a:xfrm>
            <a:off x="1461602" y="329172"/>
            <a:ext cx="10561173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  <a:defRPr sz="2400" b="1" i="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just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984" indent="-191995" algn="l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80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FBPIC indicates very small amount of ionization injection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4BBA63-E904-526C-CEBC-58EE3CDFAC2F}"/>
              </a:ext>
            </a:extLst>
          </p:cNvPr>
          <p:cNvSpPr txBox="1"/>
          <p:nvPr/>
        </p:nvSpPr>
        <p:spPr>
          <a:xfrm>
            <a:off x="387627" y="1170482"/>
            <a:ext cx="6155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Exp. focal spot, and pulse shape, n</a:t>
            </a:r>
            <a:r>
              <a:rPr lang="en-US" baseline="-25000" noProof="0" dirty="0"/>
              <a:t>e</a:t>
            </a:r>
            <a:r>
              <a:rPr lang="en-US" noProof="0" dirty="0"/>
              <a:t> = 8x10</a:t>
            </a:r>
            <a:r>
              <a:rPr lang="en-US" baseline="30000" noProof="0" dirty="0"/>
              <a:t>19</a:t>
            </a:r>
            <a:r>
              <a:rPr lang="en-US" noProof="0" dirty="0"/>
              <a:t> cm</a:t>
            </a:r>
            <a:r>
              <a:rPr lang="en-US" baseline="30000" noProof="0" dirty="0"/>
              <a:t>-3</a:t>
            </a:r>
            <a:r>
              <a:rPr lang="en-US" noProof="0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E939CB-ED66-F3DB-00A7-C7081776D6C4}"/>
              </a:ext>
            </a:extLst>
          </p:cNvPr>
          <p:cNvSpPr txBox="1"/>
          <p:nvPr/>
        </p:nvSpPr>
        <p:spPr>
          <a:xfrm>
            <a:off x="6500336" y="1874362"/>
            <a:ext cx="5691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/>
              <a:t>Self-injection = </a:t>
            </a:r>
            <a:r>
              <a:rPr lang="en-US" b="1" noProof="0" dirty="0">
                <a:solidFill>
                  <a:srgbClr val="0432FF"/>
                </a:solidFill>
              </a:rPr>
              <a:t>0.8 </a:t>
            </a:r>
            <a:r>
              <a:rPr lang="en-US" b="1" noProof="0" dirty="0" err="1">
                <a:solidFill>
                  <a:srgbClr val="0432FF"/>
                </a:solidFill>
              </a:rPr>
              <a:t>pC</a:t>
            </a:r>
            <a:endParaRPr lang="en-US" b="1" noProof="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/>
              <a:t>Negligible ionization injection = </a:t>
            </a:r>
            <a:r>
              <a:rPr lang="en-US" b="1" noProof="0" dirty="0">
                <a:solidFill>
                  <a:srgbClr val="0432FF"/>
                </a:solidFill>
              </a:rPr>
              <a:t>80 </a:t>
            </a:r>
            <a:r>
              <a:rPr lang="en-US" b="1" noProof="0" dirty="0" err="1">
                <a:solidFill>
                  <a:srgbClr val="0432FF"/>
                </a:solidFill>
              </a:rPr>
              <a:t>fC</a:t>
            </a:r>
            <a:endParaRPr lang="en-US" noProof="0" dirty="0">
              <a:solidFill>
                <a:srgbClr val="0432FF"/>
              </a:solidFill>
            </a:endParaRPr>
          </a:p>
          <a:p>
            <a:endParaRPr lang="en-US" noProof="0" dirty="0"/>
          </a:p>
          <a:p>
            <a:endParaRPr lang="en-US" noProof="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noProof="0" dirty="0"/>
              <a:t>Max intensity too small for significant ionization of N</a:t>
            </a:r>
            <a:r>
              <a:rPr lang="en-US" baseline="30000" noProof="0" dirty="0"/>
              <a:t>5+</a:t>
            </a:r>
            <a:r>
              <a:rPr lang="en-US" noProof="0" dirty="0"/>
              <a:t> 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EC439F3-DF97-1CD2-97BC-C7025714BEF2}"/>
              </a:ext>
            </a:extLst>
          </p:cNvPr>
          <p:cNvSpPr txBox="1"/>
          <p:nvPr/>
        </p:nvSpPr>
        <p:spPr>
          <a:xfrm>
            <a:off x="1558540" y="5975597"/>
            <a:ext cx="907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noProof="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000" b="1" i="1" noProof="0" dirty="0">
                <a:solidFill>
                  <a:srgbClr val="FF0000"/>
                </a:solidFill>
              </a:rPr>
              <a:t>Probably no significant ionization injection in experiment…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A751828-1AC7-7090-6804-16678712D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713" y="3865188"/>
            <a:ext cx="29337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6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A69DE-FFE1-03F0-92F4-2EC59F302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276CCB9-2A93-0F18-116A-08DB48641F3A}"/>
              </a:ext>
            </a:extLst>
          </p:cNvPr>
          <p:cNvSpPr txBox="1"/>
          <p:nvPr/>
        </p:nvSpPr>
        <p:spPr>
          <a:xfrm>
            <a:off x="191726" y="1182195"/>
            <a:ext cx="5904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noProof="0" dirty="0">
                <a:latin typeface="Century Gothic" panose="020B0502020202020204" pitchFamily="34" charset="0"/>
              </a:rPr>
              <a:t>We boost the doping to H</a:t>
            </a:r>
            <a:r>
              <a:rPr lang="en-US" sz="2400" b="1" baseline="-25000" noProof="0" dirty="0">
                <a:latin typeface="Century Gothic" panose="020B0502020202020204" pitchFamily="34" charset="0"/>
              </a:rPr>
              <a:t>2</a:t>
            </a:r>
            <a:r>
              <a:rPr lang="en-US" sz="2400" b="1" noProof="0" dirty="0">
                <a:latin typeface="Century Gothic" panose="020B0502020202020204" pitchFamily="34" charset="0"/>
              </a:rPr>
              <a:t>/N</a:t>
            </a:r>
            <a:r>
              <a:rPr lang="en-US" sz="2400" b="1" baseline="-25000" noProof="0" dirty="0">
                <a:latin typeface="Century Gothic" panose="020B0502020202020204" pitchFamily="34" charset="0"/>
              </a:rPr>
              <a:t>2</a:t>
            </a:r>
            <a:r>
              <a:rPr lang="en-US" sz="2400" b="1" noProof="0" dirty="0">
                <a:latin typeface="Century Gothic" panose="020B0502020202020204" pitchFamily="34" charset="0"/>
              </a:rPr>
              <a:t> (20%)</a:t>
            </a:r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D5F66226-1A80-9186-7548-D855157A5A1E}"/>
              </a:ext>
            </a:extLst>
          </p:cNvPr>
          <p:cNvSpPr>
            <a:spLocks noGrp="1"/>
          </p:cNvSpPr>
          <p:nvPr/>
        </p:nvSpPr>
        <p:spPr>
          <a:xfrm>
            <a:off x="1314456" y="351609"/>
            <a:ext cx="10561173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  <a:defRPr sz="2400" b="1" i="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just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984" indent="-191995" algn="l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80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Ionization injection should lead to a different beam topology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728031-46E7-668D-4E90-9E58AC901B49}"/>
              </a:ext>
            </a:extLst>
          </p:cNvPr>
          <p:cNvSpPr txBox="1"/>
          <p:nvPr/>
        </p:nvSpPr>
        <p:spPr>
          <a:xfrm>
            <a:off x="6183965" y="1135708"/>
            <a:ext cx="569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/>
              <a:t>Self-injection = </a:t>
            </a:r>
            <a:r>
              <a:rPr lang="en-US" b="1" noProof="0" dirty="0">
                <a:solidFill>
                  <a:srgbClr val="0432FF"/>
                </a:solidFill>
              </a:rPr>
              <a:t>1.5 </a:t>
            </a:r>
            <a:r>
              <a:rPr lang="en-US" b="1" noProof="0" dirty="0" err="1">
                <a:solidFill>
                  <a:srgbClr val="0432FF"/>
                </a:solidFill>
              </a:rPr>
              <a:t>pC</a:t>
            </a:r>
            <a:endParaRPr lang="en-US" b="1" noProof="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/>
              <a:t>Significant ionization injection = </a:t>
            </a:r>
            <a:r>
              <a:rPr lang="en-US" b="1" noProof="0" dirty="0">
                <a:solidFill>
                  <a:srgbClr val="0432FF"/>
                </a:solidFill>
              </a:rPr>
              <a:t>0.5 </a:t>
            </a:r>
            <a:r>
              <a:rPr lang="en-US" b="1" noProof="0" dirty="0" err="1">
                <a:solidFill>
                  <a:srgbClr val="0432FF"/>
                </a:solidFill>
              </a:rPr>
              <a:t>pC</a:t>
            </a:r>
            <a:endParaRPr lang="en-US" noProof="0" dirty="0">
              <a:solidFill>
                <a:srgbClr val="0432FF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6DE356D-6AB6-2D4D-0BE7-40BD173E9257}"/>
              </a:ext>
            </a:extLst>
          </p:cNvPr>
          <p:cNvGrpSpPr/>
          <p:nvPr/>
        </p:nvGrpSpPr>
        <p:grpSpPr>
          <a:xfrm>
            <a:off x="770234" y="2127318"/>
            <a:ext cx="8055175" cy="2329408"/>
            <a:chOff x="504383" y="2218872"/>
            <a:chExt cx="5960740" cy="1723736"/>
          </a:xfrm>
        </p:grpSpPr>
        <p:pic>
          <p:nvPicPr>
            <p:cNvPr id="2" name="Image 2122130066">
              <a:extLst>
                <a:ext uri="{FF2B5EF4-FFF2-40B4-BE49-F238E27FC236}">
                  <a16:creationId xmlns:a16="http://schemas.microsoft.com/office/drawing/2014/main" id="{871A6FC3-C288-7B6A-8263-336554B24DB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364"/>
            <a:stretch/>
          </p:blipFill>
          <p:spPr bwMode="auto">
            <a:xfrm>
              <a:off x="504383" y="2218872"/>
              <a:ext cx="5960740" cy="17237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401E636-C99D-9B60-BE31-697E715EC7C1}"/>
                </a:ext>
              </a:extLst>
            </p:cNvPr>
            <p:cNvSpPr txBox="1"/>
            <p:nvPr/>
          </p:nvSpPr>
          <p:spPr>
            <a:xfrm>
              <a:off x="1427047" y="2229729"/>
              <a:ext cx="1102897" cy="2505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noProof="0" dirty="0"/>
                <a:t>From N</a:t>
              </a:r>
              <a:r>
                <a:rPr lang="en-US" sz="1600" baseline="30000" noProof="0" dirty="0"/>
                <a:t>5+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A659B7D3-16F1-47F6-3F47-F672701591DA}"/>
                </a:ext>
              </a:extLst>
            </p:cNvPr>
            <p:cNvSpPr txBox="1"/>
            <p:nvPr/>
          </p:nvSpPr>
          <p:spPr>
            <a:xfrm>
              <a:off x="3138300" y="2231798"/>
              <a:ext cx="1192061" cy="2505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noProof="0" dirty="0"/>
                <a:t>Self-injection</a:t>
              </a:r>
              <a:endParaRPr lang="en-US" sz="1600" baseline="30000" noProof="0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F9FEA34-872A-CB7D-122C-FC577527B116}"/>
                </a:ext>
              </a:extLst>
            </p:cNvPr>
            <p:cNvSpPr txBox="1"/>
            <p:nvPr/>
          </p:nvSpPr>
          <p:spPr>
            <a:xfrm>
              <a:off x="5397679" y="2229729"/>
              <a:ext cx="829721" cy="2505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noProof="0" dirty="0"/>
                <a:t>Sum</a:t>
              </a:r>
              <a:endParaRPr lang="en-US" sz="1600" baseline="30000" noProof="0" dirty="0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ACD43F75-DBCE-9F12-FFDB-89A7C07775E7}"/>
              </a:ext>
            </a:extLst>
          </p:cNvPr>
          <p:cNvSpPr txBox="1"/>
          <p:nvPr/>
        </p:nvSpPr>
        <p:spPr>
          <a:xfrm>
            <a:off x="332454" y="198913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FBPIC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F90E9F-1BCF-7C9E-7A1E-472E11637377}"/>
              </a:ext>
            </a:extLst>
          </p:cNvPr>
          <p:cNvGrpSpPr/>
          <p:nvPr/>
        </p:nvGrpSpPr>
        <p:grpSpPr>
          <a:xfrm>
            <a:off x="332454" y="3991008"/>
            <a:ext cx="11301460" cy="2693271"/>
            <a:chOff x="332454" y="3991008"/>
            <a:chExt cx="11301460" cy="269327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648FB2F-F0DD-1312-ABCA-EC6E61B23909}"/>
                </a:ext>
              </a:extLst>
            </p:cNvPr>
            <p:cNvSpPr txBox="1"/>
            <p:nvPr/>
          </p:nvSpPr>
          <p:spPr>
            <a:xfrm>
              <a:off x="5012397" y="4652954"/>
              <a:ext cx="662151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noProof="0" dirty="0">
                  <a:solidFill>
                    <a:srgbClr val="0432FF"/>
                  </a:solidFill>
                  <a:sym typeface="Wingdings" pitchFamily="2" charset="2"/>
                </a:rPr>
                <a:t>Beam topology is: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noProof="0" dirty="0">
                  <a:sym typeface="Wingdings" pitchFamily="2" charset="2"/>
                </a:rPr>
                <a:t>Consistent with </a:t>
              </a:r>
              <a:r>
                <a:rPr lang="en-US" i="1" noProof="0" dirty="0">
                  <a:sym typeface="Wingdings" pitchFamily="2" charset="2"/>
                </a:rPr>
                <a:t>off-axis self-injection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noProof="0" dirty="0">
                  <a:sym typeface="Wingdings" pitchFamily="2" charset="2"/>
                </a:rPr>
                <a:t>Inconsistent with </a:t>
              </a:r>
              <a:r>
                <a:rPr lang="en-US" i="1" noProof="0" dirty="0">
                  <a:sym typeface="Wingdings" pitchFamily="2" charset="2"/>
                </a:rPr>
                <a:t>ionization injection</a:t>
              </a:r>
            </a:p>
            <a:p>
              <a:endParaRPr lang="en-US" b="1" i="1" noProof="0" dirty="0">
                <a:solidFill>
                  <a:srgbClr val="FF0000"/>
                </a:solidFill>
                <a:sym typeface="Wingdings" pitchFamily="2" charset="2"/>
              </a:endParaRPr>
            </a:p>
            <a:p>
              <a:r>
                <a:rPr lang="en-US" b="1" i="1" noProof="0" dirty="0">
                  <a:solidFill>
                    <a:srgbClr val="FF0000"/>
                  </a:solidFill>
                  <a:sym typeface="Wingdings" pitchFamily="2" charset="2"/>
                </a:rPr>
                <a:t> Evidence that we are now seeing the 2 beamlets from 2 injection events</a:t>
              </a:r>
            </a:p>
            <a:p>
              <a:endParaRPr lang="en-US" b="1" i="1" noProof="0" dirty="0">
                <a:solidFill>
                  <a:srgbClr val="FF0000"/>
                </a:solidFill>
              </a:endParaRPr>
            </a:p>
          </p:txBody>
        </p:sp>
        <p:pic>
          <p:nvPicPr>
            <p:cNvPr id="15" name="Picture 33">
              <a:extLst>
                <a:ext uri="{FF2B5EF4-FFF2-40B4-BE49-F238E27FC236}">
                  <a16:creationId xmlns:a16="http://schemas.microsoft.com/office/drawing/2014/main" id="{E46592F7-220E-2453-9140-D9DB38171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757" t="2287" r="13778" b="8666"/>
            <a:stretch/>
          </p:blipFill>
          <p:spPr>
            <a:xfrm>
              <a:off x="2665750" y="4680604"/>
              <a:ext cx="1631943" cy="1639812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6979DD1-69EC-575A-9B5D-34B560323790}"/>
                </a:ext>
              </a:extLst>
            </p:cNvPr>
            <p:cNvSpPr txBox="1"/>
            <p:nvPr/>
          </p:nvSpPr>
          <p:spPr>
            <a:xfrm>
              <a:off x="332454" y="4594905"/>
              <a:ext cx="1510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Experiment</a:t>
              </a: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650A7B69-212C-2771-E55A-099422D1D198}"/>
                </a:ext>
              </a:extLst>
            </p:cNvPr>
            <p:cNvCxnSpPr/>
            <p:nvPr/>
          </p:nvCxnSpPr>
          <p:spPr>
            <a:xfrm flipH="1">
              <a:off x="3794234" y="3991008"/>
              <a:ext cx="461828" cy="63250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634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25FEA-2583-C2F9-46FD-A6CF58AC5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1EEE90DB-8DF0-82A5-BDF5-3AB6F2DF1091}"/>
              </a:ext>
            </a:extLst>
          </p:cNvPr>
          <p:cNvSpPr>
            <a:spLocks noGrp="1"/>
          </p:cNvSpPr>
          <p:nvPr/>
        </p:nvSpPr>
        <p:spPr>
          <a:xfrm>
            <a:off x="1314456" y="351609"/>
            <a:ext cx="10561173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  <a:defRPr sz="2400" b="1" i="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just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984" indent="-191995" algn="l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80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Let us speculate 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5B9D63C-81AA-E7CD-EEA5-99B42BA98E40}"/>
              </a:ext>
            </a:extLst>
          </p:cNvPr>
          <p:cNvSpPr txBox="1"/>
          <p:nvPr/>
        </p:nvSpPr>
        <p:spPr>
          <a:xfrm>
            <a:off x="572288" y="5295467"/>
            <a:ext cx="4752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noProof="0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b="1" i="1" noProof="0" dirty="0">
                <a:solidFill>
                  <a:srgbClr val="FF0000"/>
                </a:solidFill>
                <a:sym typeface="Wingdings" pitchFamily="2" charset="2"/>
              </a:rPr>
              <a:t>2 beamlets from 2 injection events</a:t>
            </a:r>
          </a:p>
          <a:p>
            <a:endParaRPr lang="en-US" b="1" i="1" noProof="0" dirty="0">
              <a:solidFill>
                <a:srgbClr val="FF0000"/>
              </a:solidFill>
            </a:endParaRPr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72B7CF72-E92B-1422-174F-5C6D8F0350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57" t="2287" r="13778" b="8666"/>
          <a:stretch/>
        </p:blipFill>
        <p:spPr>
          <a:xfrm>
            <a:off x="1865638" y="1180304"/>
            <a:ext cx="1975009" cy="19845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10068F3-02D4-71BE-C020-2B4219C70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615" y="3475874"/>
            <a:ext cx="2791918" cy="1464895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C3A09AC9-16CC-277D-B41B-FB841B4C1862}"/>
              </a:ext>
            </a:extLst>
          </p:cNvPr>
          <p:cNvGrpSpPr/>
          <p:nvPr/>
        </p:nvGrpSpPr>
        <p:grpSpPr>
          <a:xfrm>
            <a:off x="82657" y="3475874"/>
            <a:ext cx="3010318" cy="1561497"/>
            <a:chOff x="670983" y="1143063"/>
            <a:chExt cx="3010318" cy="1561497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ABEDF732-BFED-2442-9D49-40378C834E07}"/>
                </a:ext>
              </a:extLst>
            </p:cNvPr>
            <p:cNvGrpSpPr/>
            <p:nvPr/>
          </p:nvGrpSpPr>
          <p:grpSpPr>
            <a:xfrm>
              <a:off x="670983" y="1143063"/>
              <a:ext cx="2934983" cy="1480028"/>
              <a:chOff x="1206105" y="1142661"/>
              <a:chExt cx="2934983" cy="1480028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55EC897E-2260-2FC9-4EEA-3AC54CC6D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63598" y="1165364"/>
                <a:ext cx="2777490" cy="1457325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016CC5-5925-868F-4416-614C095BE7B5}"/>
                  </a:ext>
                </a:extLst>
              </p:cNvPr>
              <p:cNvSpPr/>
              <p:nvPr/>
            </p:nvSpPr>
            <p:spPr>
              <a:xfrm>
                <a:off x="1206105" y="1142661"/>
                <a:ext cx="342899" cy="2153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F8C2D98-AA58-425C-A8EB-AF9E643090F3}"/>
                </a:ext>
              </a:extLst>
            </p:cNvPr>
            <p:cNvSpPr/>
            <p:nvPr/>
          </p:nvSpPr>
          <p:spPr>
            <a:xfrm rot="3600000">
              <a:off x="3307254" y="2330513"/>
              <a:ext cx="459543" cy="288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 dirty="0"/>
            </a:p>
          </p:txBody>
        </p:sp>
      </p:grp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FACE38E-9C41-8364-730D-592B4688B115}"/>
              </a:ext>
            </a:extLst>
          </p:cNvPr>
          <p:cNvCxnSpPr/>
          <p:nvPr/>
        </p:nvCxnSpPr>
        <p:spPr>
          <a:xfrm>
            <a:off x="6096000" y="1320800"/>
            <a:ext cx="0" cy="5312229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91DF6F2E-EB16-E38D-75D2-13FE42E7158D}"/>
              </a:ext>
            </a:extLst>
          </p:cNvPr>
          <p:cNvGrpSpPr/>
          <p:nvPr/>
        </p:nvGrpSpPr>
        <p:grpSpPr>
          <a:xfrm>
            <a:off x="7109180" y="1178838"/>
            <a:ext cx="4752821" cy="5258085"/>
            <a:chOff x="7109180" y="1178838"/>
            <a:chExt cx="4752821" cy="5258085"/>
          </a:xfrm>
        </p:grpSpPr>
        <p:pic>
          <p:nvPicPr>
            <p:cNvPr id="9" name="Picture 29">
              <a:extLst>
                <a:ext uri="{FF2B5EF4-FFF2-40B4-BE49-F238E27FC236}">
                  <a16:creationId xmlns:a16="http://schemas.microsoft.com/office/drawing/2014/main" id="{688813AC-1159-7958-994E-55CC1F416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9638" t="3353" r="12157" b="7932"/>
            <a:stretch/>
          </p:blipFill>
          <p:spPr>
            <a:xfrm>
              <a:off x="8080369" y="1178838"/>
              <a:ext cx="2037311" cy="1987464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79C1974-0866-DA8A-7D36-62C198AA49C1}"/>
                </a:ext>
              </a:extLst>
            </p:cNvPr>
            <p:cNvSpPr txBox="1"/>
            <p:nvPr/>
          </p:nvSpPr>
          <p:spPr>
            <a:xfrm>
              <a:off x="7109180" y="5236594"/>
              <a:ext cx="47528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i="1" noProof="0" dirty="0">
                <a:solidFill>
                  <a:srgbClr val="FF0000"/>
                </a:solidFill>
                <a:sym typeface="Wingdings" pitchFamily="2" charset="2"/>
              </a:endParaRPr>
            </a:p>
            <a:p>
              <a:r>
                <a:rPr lang="en-US" b="1" i="1" noProof="0" dirty="0">
                  <a:solidFill>
                    <a:srgbClr val="FF0000"/>
                  </a:solidFill>
                  <a:sym typeface="Wingdings" pitchFamily="2" charset="2"/>
                </a:rPr>
                <a:t>Is this 1 beamlet from a single sub-cycle injection event ?</a:t>
              </a:r>
            </a:p>
            <a:p>
              <a:endParaRPr lang="en-US" b="1" i="1" noProof="0" dirty="0">
                <a:solidFill>
                  <a:srgbClr val="FF0000"/>
                </a:solidFill>
              </a:endParaRPr>
            </a:p>
          </p:txBody>
        </p: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A60BBA16-963C-9CD6-8016-F587D8DB2B5A}"/>
                </a:ext>
              </a:extLst>
            </p:cNvPr>
            <p:cNvGrpSpPr/>
            <p:nvPr/>
          </p:nvGrpSpPr>
          <p:grpSpPr>
            <a:xfrm>
              <a:off x="7593865" y="3475874"/>
              <a:ext cx="3010318" cy="1561497"/>
              <a:chOff x="670983" y="1143063"/>
              <a:chExt cx="3010318" cy="1561497"/>
            </a:xfrm>
          </p:grpSpPr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A4545177-21B4-14CD-02E0-44E8B9C4FE8B}"/>
                  </a:ext>
                </a:extLst>
              </p:cNvPr>
              <p:cNvGrpSpPr/>
              <p:nvPr/>
            </p:nvGrpSpPr>
            <p:grpSpPr>
              <a:xfrm>
                <a:off x="670983" y="1143063"/>
                <a:ext cx="2934983" cy="1480028"/>
                <a:chOff x="1206105" y="1142661"/>
                <a:chExt cx="2934983" cy="1480028"/>
              </a:xfrm>
            </p:grpSpPr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3DFBAA47-A670-C1A5-B351-187C2F6FD2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63598" y="1165364"/>
                  <a:ext cx="2777490" cy="1457325"/>
                </a:xfrm>
                <a:prstGeom prst="rect">
                  <a:avLst/>
                </a:prstGeom>
              </p:spPr>
            </p:pic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A5CA729-D4C3-58A2-316A-7342673649A5}"/>
                    </a:ext>
                  </a:extLst>
                </p:cNvPr>
                <p:cNvSpPr/>
                <p:nvPr/>
              </p:nvSpPr>
              <p:spPr>
                <a:xfrm>
                  <a:off x="1206105" y="1142661"/>
                  <a:ext cx="342899" cy="2153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 dirty="0"/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ED3B85E-EF65-0070-5239-155F55BC996E}"/>
                  </a:ext>
                </a:extLst>
              </p:cNvPr>
              <p:cNvSpPr/>
              <p:nvPr/>
            </p:nvSpPr>
            <p:spPr>
              <a:xfrm rot="3600000">
                <a:off x="3307254" y="2330513"/>
                <a:ext cx="459543" cy="2885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259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3E6F9-13A5-6483-E55D-8DF9F6473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4782AC67-B1EF-3372-1EB6-2A6B03CF8AB1}"/>
              </a:ext>
            </a:extLst>
          </p:cNvPr>
          <p:cNvSpPr>
            <a:spLocks noGrp="1"/>
          </p:cNvSpPr>
          <p:nvPr/>
        </p:nvSpPr>
        <p:spPr>
          <a:xfrm>
            <a:off x="1461602" y="329172"/>
            <a:ext cx="10561173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  <a:defRPr sz="2400" b="1" i="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just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984" indent="-191995" algn="l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80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Conclusions / perspectives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DFBB0D-4069-D1BE-25D3-3C6F11DEC142}"/>
              </a:ext>
            </a:extLst>
          </p:cNvPr>
          <p:cNvSpPr txBox="1"/>
          <p:nvPr/>
        </p:nvSpPr>
        <p:spPr>
          <a:xfrm>
            <a:off x="593737" y="1241477"/>
            <a:ext cx="100940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few cycle regime, CEP effects can play a role</a:t>
            </a:r>
          </a:p>
          <a:p>
            <a:endParaRPr lang="en-US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The wakefield becomes an asymmetric oscillating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Off-axis self-injection leads to CEP dependent beam pointing oscillations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Gradient injection mitigates the amplitude of the oscillation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The observation of 2 </a:t>
            </a:r>
            <a:r>
              <a:rPr lang="en-US" sz="2000" noProof="0">
                <a:latin typeface="Arial" panose="020B0604020202020204" pitchFamily="34" charset="0"/>
                <a:cs typeface="Arial" panose="020B0604020202020204" pitchFamily="34" charset="0"/>
              </a:rPr>
              <a:t>beamlets might be </a:t>
            </a: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another signature of off-axis self-injection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noProof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explorations few cycle / CEP effects with ionization injection:</a:t>
            </a:r>
          </a:p>
          <a:p>
            <a:endParaRPr lang="en-US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Self-injection in H</a:t>
            </a:r>
            <a:r>
              <a:rPr lang="en-US" sz="2000" baseline="-25000" noProof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/N</a:t>
            </a:r>
            <a:r>
              <a:rPr lang="en-US" sz="2000" baseline="-25000" noProof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 requires higher intensity</a:t>
            </a:r>
            <a:endParaRPr lang="en-US" sz="2000" noProof="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noProof="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Alternatively, H</a:t>
            </a:r>
            <a:r>
              <a:rPr lang="en-US" sz="2000" baseline="-25000" noProof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/</a:t>
            </a:r>
            <a:r>
              <a:rPr lang="en-US" sz="2000" noProof="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Ar</a:t>
            </a: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mixture could also be tried</a:t>
            </a:r>
            <a:endParaRPr lang="en-US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ccolade ouvrante 1">
            <a:extLst>
              <a:ext uri="{FF2B5EF4-FFF2-40B4-BE49-F238E27FC236}">
                <a16:creationId xmlns:a16="http://schemas.microsoft.com/office/drawing/2014/main" id="{732D191A-5016-BF09-A4EB-A0120FDDCEF8}"/>
              </a:ext>
            </a:extLst>
          </p:cNvPr>
          <p:cNvSpPr/>
          <p:nvPr/>
        </p:nvSpPr>
        <p:spPr>
          <a:xfrm flipH="1">
            <a:off x="6742188" y="5409180"/>
            <a:ext cx="368135" cy="91096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3C96912-8B8E-7555-5C14-1ABFE3C137BE}"/>
              </a:ext>
            </a:extLst>
          </p:cNvPr>
          <p:cNvSpPr txBox="1"/>
          <p:nvPr/>
        </p:nvSpPr>
        <p:spPr>
          <a:xfrm>
            <a:off x="7352123" y="5530604"/>
            <a:ext cx="307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Upcoming beamtime on </a:t>
            </a:r>
            <a:r>
              <a:rPr lang="en-US" noProof="0" dirty="0" err="1"/>
              <a:t>Sylos</a:t>
            </a:r>
            <a:r>
              <a:rPr lang="en-US" noProof="0" dirty="0"/>
              <a:t> 3 at ELI-ALPS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7DB4B1-E556-C36D-54B3-55B9835A5A7E}"/>
              </a:ext>
            </a:extLst>
          </p:cNvPr>
          <p:cNvSpPr txBox="1"/>
          <p:nvPr/>
        </p:nvSpPr>
        <p:spPr>
          <a:xfrm>
            <a:off x="10427832" y="1030652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CEP </a:t>
            </a:r>
            <a:r>
              <a:rPr lang="en-US" noProof="0" dirty="0">
                <a:latin typeface="Symbol" pitchFamily="2" charset="2"/>
              </a:rPr>
              <a:t>p</a:t>
            </a:r>
            <a:endParaRPr lang="en-US" noProof="0" dirty="0"/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03210650-BD15-E887-7978-BEAE37BB01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57" t="2287" r="13778" b="8666"/>
          <a:stretch/>
        </p:blipFill>
        <p:spPr>
          <a:xfrm>
            <a:off x="9849178" y="1327396"/>
            <a:ext cx="2057236" cy="206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2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9B594-344B-392E-43CA-BC8AF4429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4">
            <a:extLst>
              <a:ext uri="{FF2B5EF4-FFF2-40B4-BE49-F238E27FC236}">
                <a16:creationId xmlns:a16="http://schemas.microsoft.com/office/drawing/2014/main" id="{631C26CA-BDDF-DDE8-E0F1-6FB044160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871" y="350464"/>
            <a:ext cx="10634129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prstTxWarp prst="textNoShape">
              <a:avLst/>
            </a:prstTxWarp>
            <a:spAutoFit/>
          </a:bodyPr>
          <a:lstStyle/>
          <a:p>
            <a:r>
              <a:rPr lang="en-US" sz="2400" b="1" noProof="0" dirty="0">
                <a:solidFill>
                  <a:srgbClr val="002060"/>
                </a:solidFill>
                <a:latin typeface="+mj-lt"/>
                <a:ea typeface="AvantGarde Regular" charset="0"/>
                <a:cs typeface="AvantGarde Regular" charset="0"/>
              </a:rPr>
              <a:t>We are hiring at LOA</a:t>
            </a:r>
            <a:endParaRPr lang="en-US" sz="1467" b="1" noProof="0" dirty="0">
              <a:solidFill>
                <a:srgbClr val="002060"/>
              </a:solidFill>
              <a:latin typeface="+mj-lt"/>
              <a:ea typeface="AvantGarde Regular" charset="0"/>
              <a:cs typeface="AvantGarde Regular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6DC74A4-C448-D1FD-2A3A-27B8F2D02CFD}"/>
              </a:ext>
            </a:extLst>
          </p:cNvPr>
          <p:cNvSpPr txBox="1"/>
          <p:nvPr/>
        </p:nvSpPr>
        <p:spPr>
          <a:xfrm>
            <a:off x="1686295" y="1951672"/>
            <a:ext cx="83008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rgbClr val="0432FF"/>
                </a:solidFill>
              </a:rPr>
              <a:t>1 postdoc position </a:t>
            </a:r>
            <a:r>
              <a:rPr lang="fr-FR" sz="2400" dirty="0"/>
              <a:t>open on high rep. Rate LWFA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i="1" dirty="0">
                <a:solidFill>
                  <a:srgbClr val="0432FF"/>
                </a:solidFill>
              </a:rPr>
              <a:t>2 PhD position</a:t>
            </a:r>
            <a:r>
              <a:rPr lang="fr-FR" sz="2400" dirty="0"/>
              <a:t>: Marie </a:t>
            </a:r>
            <a:r>
              <a:rPr lang="fr-FR" sz="2400" dirty="0" err="1"/>
              <a:t>Sklodowka</a:t>
            </a:r>
            <a:r>
              <a:rPr lang="fr-FR" sz="2400" dirty="0"/>
              <a:t>-Curie </a:t>
            </a:r>
            <a:r>
              <a:rPr lang="fr-FR" sz="2400" dirty="0" err="1"/>
              <a:t>fellowship</a:t>
            </a:r>
            <a:endParaRPr lang="fr-FR" sz="2400" dirty="0"/>
          </a:p>
          <a:p>
            <a:r>
              <a:rPr lang="fr-FR" sz="2400" dirty="0">
                <a:hlinkClick r:id="rId3"/>
              </a:rPr>
              <a:t>https://www.epace.eu</a:t>
            </a:r>
            <a:endParaRPr lang="fr-FR" sz="2400" dirty="0"/>
          </a:p>
          <a:p>
            <a:endParaRPr lang="fr-FR" sz="2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CBFC324-09ED-D102-9425-09F6814C7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235" y="3807492"/>
            <a:ext cx="2057400" cy="11938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0C9ADE5-EC38-B09A-5F7D-1F713F3A68B4}"/>
              </a:ext>
            </a:extLst>
          </p:cNvPr>
          <p:cNvSpPr txBox="1"/>
          <p:nvPr/>
        </p:nvSpPr>
        <p:spPr>
          <a:xfrm>
            <a:off x="1710047" y="5213268"/>
            <a:ext cx="28761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Contacts: </a:t>
            </a:r>
          </a:p>
          <a:p>
            <a:r>
              <a:rPr lang="fr-FR" dirty="0">
                <a:hlinkClick r:id="rId5"/>
              </a:rPr>
              <a:t>jerome.faure@ensta.fr</a:t>
            </a:r>
            <a:endParaRPr lang="fr-FR" dirty="0"/>
          </a:p>
          <a:p>
            <a:r>
              <a:rPr lang="fr-FR" dirty="0">
                <a:hlinkClick r:id="rId6"/>
              </a:rPr>
              <a:t>cedric.thaury@ensta.fr</a:t>
            </a:r>
            <a:endParaRPr lang="fr-FR" dirty="0"/>
          </a:p>
          <a:p>
            <a:endParaRPr lang="fr-FR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2FA93E5-7B2E-22D0-B9CB-5212B7EA0D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2657" y="4072235"/>
            <a:ext cx="2287398" cy="22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5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ZoneTexte 14"/>
          <p:cNvSpPr txBox="1">
            <a:spLocks noChangeArrowheads="1"/>
          </p:cNvSpPr>
          <p:nvPr/>
        </p:nvSpPr>
        <p:spPr bwMode="auto">
          <a:xfrm>
            <a:off x="1314363" y="211076"/>
            <a:ext cx="78740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prstTxWarp prst="textNoShape">
              <a:avLst/>
            </a:prstTxWarp>
            <a:spAutoFit/>
          </a:bodyPr>
          <a:lstStyle/>
          <a:p>
            <a:r>
              <a:rPr lang="fr-FR" sz="2400" b="1" dirty="0" err="1">
                <a:latin typeface="+mj-lt"/>
                <a:ea typeface="AvantGarde Regular" charset="0"/>
                <a:cs typeface="Arial" panose="020B0604020202020204" pitchFamily="34" charset="0"/>
              </a:rPr>
              <a:t>Collaborators</a:t>
            </a:r>
            <a:endParaRPr lang="fr-FR" sz="2400" b="1" dirty="0">
              <a:latin typeface="+mj-lt"/>
              <a:ea typeface="AvantGarde Regular" charset="0"/>
              <a:cs typeface="Arial" panose="020B0604020202020204" pitchFamily="34" charset="0"/>
            </a:endParaRPr>
          </a:p>
        </p:txBody>
      </p:sp>
      <p:pic>
        <p:nvPicPr>
          <p:cNvPr id="7" name="Image 10" descr="LOA_logo_vert_petit_loa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3231" y="2165314"/>
            <a:ext cx="830263" cy="95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9669B8-5234-FB43-B2B9-0FF8635D5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475" y="4244805"/>
            <a:ext cx="2394171" cy="87687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922F007-6515-A249-A980-F5E458F94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793" y="5783706"/>
            <a:ext cx="981691" cy="98169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FB35E5D-DF2B-9A47-992D-1E79F72DE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060" y="6043211"/>
            <a:ext cx="1078173" cy="4613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E4CF4D-E2A0-164B-956D-7A9E982230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363" y="5783706"/>
            <a:ext cx="1582605" cy="9803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6B0B8FD-501E-CE4B-BE95-48BF7F50E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5568" y="5593988"/>
            <a:ext cx="2238440" cy="1170093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C2E12DB-5E15-F90C-CB46-33A4FA25F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54" y="1113320"/>
            <a:ext cx="7874000" cy="422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07" tIns="60953" rIns="121907" bIns="60953" numCol="1" anchor="t" anchorCtr="0" compatLnSpc="1">
            <a:prstTxWarp prst="textNoShape">
              <a:avLst/>
            </a:prstTxWarp>
          </a:bodyPr>
          <a:lstStyle/>
          <a:p>
            <a:pPr marL="507987" indent="-507987"/>
            <a:endParaRPr lang="fr-FR" b="1" dirty="0">
              <a:solidFill>
                <a:srgbClr val="800000"/>
              </a:solidFill>
              <a:cs typeface="Arial"/>
            </a:endParaRPr>
          </a:p>
          <a:p>
            <a:pPr marL="507987" indent="-507987"/>
            <a:r>
              <a:rPr lang="fr-FR" b="1" dirty="0">
                <a:solidFill>
                  <a:srgbClr val="800000"/>
                </a:solidFill>
                <a:cs typeface="Arial"/>
              </a:rPr>
              <a:t>High </a:t>
            </a:r>
            <a:r>
              <a:rPr lang="fr-FR" b="1" dirty="0" err="1">
                <a:solidFill>
                  <a:srgbClr val="800000"/>
                </a:solidFill>
                <a:cs typeface="Arial"/>
              </a:rPr>
              <a:t>repetition</a:t>
            </a:r>
            <a:r>
              <a:rPr lang="fr-FR" b="1" dirty="0">
                <a:solidFill>
                  <a:srgbClr val="800000"/>
                </a:solidFill>
                <a:cs typeface="Arial"/>
              </a:rPr>
              <a:t> rate laser-plasma source</a:t>
            </a:r>
          </a:p>
          <a:p>
            <a:pPr marL="507987" indent="-507987"/>
            <a:r>
              <a:rPr lang="fr-FR" dirty="0">
                <a:solidFill>
                  <a:srgbClr val="0432FF"/>
                </a:solidFill>
                <a:cs typeface="Arial"/>
              </a:rPr>
              <a:t>J. </a:t>
            </a:r>
            <a:r>
              <a:rPr lang="fr-FR" dirty="0" err="1">
                <a:solidFill>
                  <a:srgbClr val="0432FF"/>
                </a:solidFill>
                <a:cs typeface="Arial"/>
              </a:rPr>
              <a:t>Monzac</a:t>
            </a:r>
            <a:r>
              <a:rPr lang="fr-FR" dirty="0">
                <a:solidFill>
                  <a:srgbClr val="0432FF"/>
                </a:solidFill>
                <a:cs typeface="Arial"/>
              </a:rPr>
              <a:t>, L. </a:t>
            </a:r>
            <a:r>
              <a:rPr lang="fr-FR" dirty="0" err="1">
                <a:solidFill>
                  <a:srgbClr val="0432FF"/>
                </a:solidFill>
                <a:cs typeface="Arial"/>
              </a:rPr>
              <a:t>Rovige</a:t>
            </a:r>
            <a:r>
              <a:rPr lang="fr-FR" dirty="0">
                <a:solidFill>
                  <a:srgbClr val="0432FF"/>
                </a:solidFill>
                <a:cs typeface="Arial"/>
              </a:rPr>
              <a:t>, D. </a:t>
            </a:r>
            <a:r>
              <a:rPr lang="fr-FR" dirty="0" err="1">
                <a:solidFill>
                  <a:srgbClr val="0432FF"/>
                </a:solidFill>
                <a:cs typeface="Arial"/>
              </a:rPr>
              <a:t>Gustas</a:t>
            </a:r>
            <a:r>
              <a:rPr lang="fr-FR" dirty="0">
                <a:solidFill>
                  <a:srgbClr val="0432FF"/>
                </a:solidFill>
                <a:cs typeface="Arial"/>
              </a:rPr>
              <a:t>, P. </a:t>
            </a:r>
            <a:r>
              <a:rPr lang="fr-FR" dirty="0" err="1">
                <a:solidFill>
                  <a:srgbClr val="0432FF"/>
                </a:solidFill>
                <a:cs typeface="Arial"/>
              </a:rPr>
              <a:t>Larmonier</a:t>
            </a:r>
            <a:r>
              <a:rPr lang="fr-FR" dirty="0">
                <a:solidFill>
                  <a:srgbClr val="0432FF"/>
                </a:solidFill>
                <a:cs typeface="Arial"/>
              </a:rPr>
              <a:t>, S. </a:t>
            </a:r>
            <a:r>
              <a:rPr lang="fr-FR" dirty="0" err="1">
                <a:solidFill>
                  <a:srgbClr val="0432FF"/>
                </a:solidFill>
                <a:cs typeface="Arial"/>
              </a:rPr>
              <a:t>Tchetovsky</a:t>
            </a:r>
            <a:r>
              <a:rPr lang="fr-FR" dirty="0">
                <a:solidFill>
                  <a:srgbClr val="0432FF"/>
                </a:solidFill>
                <a:cs typeface="Arial"/>
              </a:rPr>
              <a:t>, </a:t>
            </a:r>
          </a:p>
          <a:p>
            <a:pPr marL="507987" indent="-507987"/>
            <a:r>
              <a:rPr lang="fr-FR" dirty="0">
                <a:solidFill>
                  <a:srgbClr val="0432FF"/>
                </a:solidFill>
                <a:cs typeface="Arial"/>
              </a:rPr>
              <a:t>A. Bourhis,</a:t>
            </a:r>
            <a:r>
              <a:rPr lang="fr-FR" dirty="0">
                <a:solidFill>
                  <a:srgbClr val="FF0000"/>
                </a:solidFill>
                <a:cs typeface="Arial"/>
              </a:rPr>
              <a:t> D. </a:t>
            </a:r>
            <a:r>
              <a:rPr lang="fr-FR" dirty="0" err="1">
                <a:solidFill>
                  <a:srgbClr val="FF0000"/>
                </a:solidFill>
                <a:cs typeface="Arial"/>
              </a:rPr>
              <a:t>Guenot</a:t>
            </a:r>
            <a:r>
              <a:rPr lang="fr-FR" dirty="0">
                <a:solidFill>
                  <a:srgbClr val="FF0000"/>
                </a:solidFill>
                <a:cs typeface="Arial"/>
              </a:rPr>
              <a:t>, J. </a:t>
            </a:r>
            <a:r>
              <a:rPr lang="fr-FR" dirty="0" err="1">
                <a:solidFill>
                  <a:srgbClr val="FF0000"/>
                </a:solidFill>
                <a:cs typeface="Arial"/>
              </a:rPr>
              <a:t>Huijts</a:t>
            </a:r>
            <a:r>
              <a:rPr lang="fr-FR" dirty="0">
                <a:solidFill>
                  <a:srgbClr val="FF0000"/>
                </a:solidFill>
                <a:cs typeface="Arial"/>
              </a:rPr>
              <a:t>, S. </a:t>
            </a:r>
            <a:r>
              <a:rPr lang="fr-FR" dirty="0" err="1">
                <a:solidFill>
                  <a:srgbClr val="FF0000"/>
                </a:solidFill>
                <a:cs typeface="Arial"/>
              </a:rPr>
              <a:t>Smartsev</a:t>
            </a:r>
            <a:endParaRPr lang="fr-FR" dirty="0">
              <a:solidFill>
                <a:srgbClr val="FF0000"/>
              </a:solidFill>
              <a:cs typeface="Arial"/>
            </a:endParaRPr>
          </a:p>
          <a:p>
            <a:pPr marL="507987" indent="-507987"/>
            <a:r>
              <a:rPr lang="fr-FR" dirty="0">
                <a:cs typeface="Arial"/>
              </a:rPr>
              <a:t>A. Vernier, J. Wheeler, J. Faure</a:t>
            </a:r>
            <a:endParaRPr lang="fr-FR" b="1" dirty="0">
              <a:solidFill>
                <a:srgbClr val="FF0000"/>
              </a:solidFill>
              <a:cs typeface="Arial"/>
            </a:endParaRPr>
          </a:p>
          <a:p>
            <a:r>
              <a:rPr lang="en-US" dirty="0">
                <a:cs typeface="Arial"/>
              </a:rPr>
              <a:t>I. </a:t>
            </a:r>
            <a:r>
              <a:rPr lang="en-US" dirty="0" err="1">
                <a:cs typeface="Arial"/>
              </a:rPr>
              <a:t>Andriyash</a:t>
            </a:r>
            <a:r>
              <a:rPr lang="en-US" dirty="0">
                <a:cs typeface="Arial"/>
              </a:rPr>
              <a:t>, A. </a:t>
            </a:r>
            <a:r>
              <a:rPr lang="en-US" dirty="0" err="1">
                <a:cs typeface="Arial"/>
              </a:rPr>
              <a:t>Lifschitz</a:t>
            </a:r>
            <a:r>
              <a:rPr lang="en-US" dirty="0">
                <a:cs typeface="Arial"/>
              </a:rPr>
              <a:t> (PIC simulations)</a:t>
            </a:r>
          </a:p>
          <a:p>
            <a:pPr marL="507987" indent="-507987"/>
            <a:endParaRPr lang="fr-FR" b="1" dirty="0">
              <a:solidFill>
                <a:srgbClr val="800000"/>
              </a:solidFill>
              <a:cs typeface="Arial"/>
            </a:endParaRPr>
          </a:p>
          <a:p>
            <a:pPr marL="507987" indent="-507987"/>
            <a:r>
              <a:rPr lang="fr-FR" b="1" dirty="0">
                <a:solidFill>
                  <a:srgbClr val="800000"/>
                </a:solidFill>
                <a:cs typeface="Arial"/>
              </a:rPr>
              <a:t>Laser system:</a:t>
            </a:r>
          </a:p>
          <a:p>
            <a:pPr marL="507987" indent="-507987"/>
            <a:r>
              <a:rPr lang="fr-FR" dirty="0">
                <a:solidFill>
                  <a:srgbClr val="0432FF"/>
                </a:solidFill>
                <a:cs typeface="Arial"/>
              </a:rPr>
              <a:t>M. Ouillé, J. Kaur</a:t>
            </a:r>
            <a:r>
              <a:rPr lang="fr-FR" dirty="0">
                <a:solidFill>
                  <a:srgbClr val="3366FF"/>
                </a:solidFill>
                <a:cs typeface="Arial"/>
              </a:rPr>
              <a:t>, </a:t>
            </a:r>
            <a:r>
              <a:rPr lang="fr-FR" dirty="0">
                <a:solidFill>
                  <a:srgbClr val="0432FF"/>
                </a:solidFill>
                <a:cs typeface="Arial"/>
              </a:rPr>
              <a:t>A. </a:t>
            </a:r>
            <a:r>
              <a:rPr lang="fr-FR" dirty="0" err="1">
                <a:solidFill>
                  <a:srgbClr val="0432FF"/>
                </a:solidFill>
                <a:cs typeface="Arial"/>
              </a:rPr>
              <a:t>Cavana</a:t>
            </a:r>
            <a:r>
              <a:rPr lang="fr-FR" dirty="0">
                <a:solidFill>
                  <a:srgbClr val="0432FF"/>
                </a:solidFill>
                <a:cs typeface="Arial"/>
              </a:rPr>
              <a:t> , A. </a:t>
            </a:r>
            <a:r>
              <a:rPr lang="fr-FR" dirty="0" err="1">
                <a:solidFill>
                  <a:srgbClr val="0432FF"/>
                </a:solidFill>
                <a:cs typeface="Arial"/>
              </a:rPr>
              <a:t>Kalouguine</a:t>
            </a:r>
            <a:r>
              <a:rPr lang="fr-FR" dirty="0">
                <a:cs typeface="Arial"/>
              </a:rPr>
              <a:t>, Z. Cheng, </a:t>
            </a:r>
          </a:p>
          <a:p>
            <a:pPr marL="507987" indent="-507987"/>
            <a:r>
              <a:rPr lang="fr-FR" dirty="0">
                <a:cs typeface="Arial"/>
              </a:rPr>
              <a:t>R. Lopez-Martens</a:t>
            </a:r>
          </a:p>
          <a:p>
            <a:endParaRPr lang="en-US" b="1" dirty="0">
              <a:solidFill>
                <a:srgbClr val="800000"/>
              </a:solidFill>
              <a:cs typeface="Arial"/>
              <a:sym typeface="Wingdings"/>
            </a:endParaRPr>
          </a:p>
          <a:p>
            <a:r>
              <a:rPr lang="en-US" b="1" dirty="0">
                <a:solidFill>
                  <a:srgbClr val="800000"/>
                </a:solidFill>
                <a:cs typeface="Arial"/>
                <a:sym typeface="Wingdings"/>
              </a:rPr>
              <a:t>Gas jet fabrication:</a:t>
            </a:r>
          </a:p>
          <a:p>
            <a:r>
              <a:rPr lang="fr-FR" dirty="0">
                <a:cs typeface="Arial" panose="020B0604020202020204" pitchFamily="34" charset="0"/>
              </a:rPr>
              <a:t>V. </a:t>
            </a:r>
            <a:r>
              <a:rPr lang="fr-FR" dirty="0" err="1">
                <a:cs typeface="Arial" panose="020B0604020202020204" pitchFamily="34" charset="0"/>
              </a:rPr>
              <a:t>Tomkus</a:t>
            </a:r>
            <a:r>
              <a:rPr lang="fr-FR" dirty="0">
                <a:cs typeface="Arial" panose="020B0604020202020204" pitchFamily="34" charset="0"/>
              </a:rPr>
              <a:t>, V. </a:t>
            </a:r>
            <a:r>
              <a:rPr lang="fr-FR" dirty="0" err="1">
                <a:cs typeface="Arial" panose="020B0604020202020204" pitchFamily="34" charset="0"/>
              </a:rPr>
              <a:t>Girdauskas</a:t>
            </a:r>
            <a:r>
              <a:rPr lang="fr-FR" dirty="0">
                <a:cs typeface="Arial" panose="020B0604020202020204" pitchFamily="34" charset="0"/>
              </a:rPr>
              <a:t>, G. </a:t>
            </a:r>
            <a:r>
              <a:rPr lang="fr-FR" dirty="0" err="1">
                <a:cs typeface="Arial" panose="020B0604020202020204" pitchFamily="34" charset="0"/>
              </a:rPr>
              <a:t>Raciukaitis</a:t>
            </a:r>
            <a:r>
              <a:rPr lang="fr-FR" dirty="0">
                <a:cs typeface="Arial" panose="020B0604020202020204" pitchFamily="34" charset="0"/>
              </a:rPr>
              <a:t>, J. </a:t>
            </a:r>
            <a:r>
              <a:rPr lang="fr-FR" dirty="0" err="1">
                <a:cs typeface="Arial" panose="020B0604020202020204" pitchFamily="34" charset="0"/>
              </a:rPr>
              <a:t>Dudutis</a:t>
            </a:r>
            <a:r>
              <a:rPr lang="fr-FR" dirty="0">
                <a:cs typeface="Arial" panose="020B0604020202020204" pitchFamily="34" charset="0"/>
              </a:rPr>
              <a:t> , </a:t>
            </a:r>
          </a:p>
          <a:p>
            <a:r>
              <a:rPr lang="fr-FR" dirty="0">
                <a:cs typeface="Arial" panose="020B0604020202020204" pitchFamily="34" charset="0"/>
              </a:rPr>
              <a:t>V. </a:t>
            </a:r>
            <a:r>
              <a:rPr lang="fr-FR" dirty="0" err="1">
                <a:cs typeface="Arial" panose="020B0604020202020204" pitchFamily="34" charset="0"/>
              </a:rPr>
              <a:t>Stankevic</a:t>
            </a:r>
            <a:r>
              <a:rPr lang="fr-FR" dirty="0">
                <a:cs typeface="Arial" panose="020B0604020202020204" pitchFamily="34" charset="0"/>
              </a:rPr>
              <a:t>, P. </a:t>
            </a:r>
            <a:r>
              <a:rPr lang="fr-FR" dirty="0" err="1">
                <a:cs typeface="Arial" panose="020B0604020202020204" pitchFamily="34" charset="0"/>
              </a:rPr>
              <a:t>Gecys</a:t>
            </a:r>
            <a:endParaRPr lang="en-US" b="1" dirty="0">
              <a:solidFill>
                <a:srgbClr val="800000"/>
              </a:solidFill>
              <a:cs typeface="Arial" panose="020B0604020202020204" pitchFamily="34" charset="0"/>
              <a:sym typeface="Wingdings"/>
            </a:endParaRPr>
          </a:p>
          <a:p>
            <a:pPr marL="457189" indent="-457189">
              <a:buFont typeface="Arial"/>
              <a:buChar char="•"/>
            </a:pPr>
            <a:endParaRPr lang="en-US" b="1" dirty="0">
              <a:solidFill>
                <a:srgbClr val="800000"/>
              </a:solidFill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139702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945C61-E82C-2AF4-D265-F97F1340C8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7783" y="2943693"/>
            <a:ext cx="3344933" cy="485307"/>
          </a:xfrm>
        </p:spPr>
        <p:txBody>
          <a:bodyPr/>
          <a:lstStyle/>
          <a:p>
            <a:r>
              <a:rPr lang="fr-FR" sz="36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789172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2CAD1-9A2E-0513-296B-4098B93E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4">
            <a:extLst>
              <a:ext uri="{FF2B5EF4-FFF2-40B4-BE49-F238E27FC236}">
                <a16:creationId xmlns:a16="http://schemas.microsoft.com/office/drawing/2014/main" id="{EF79DEDF-5EBE-EDCE-F02E-68834254A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233" y="6115065"/>
            <a:ext cx="849410" cy="614030"/>
          </a:xfrm>
          <a:prstGeom prst="rect">
            <a:avLst/>
          </a:prstGeom>
        </p:spPr>
      </p:pic>
      <p:sp>
        <p:nvSpPr>
          <p:cNvPr id="9" name="Title 10">
            <a:extLst>
              <a:ext uri="{FF2B5EF4-FFF2-40B4-BE49-F238E27FC236}">
                <a16:creationId xmlns:a16="http://schemas.microsoft.com/office/drawing/2014/main" id="{5A3B5331-D7ED-F22A-78BC-4456F0F89A2E}"/>
              </a:ext>
            </a:extLst>
          </p:cNvPr>
          <p:cNvSpPr txBox="1">
            <a:spLocks/>
          </p:cNvSpPr>
          <p:nvPr/>
        </p:nvSpPr>
        <p:spPr>
          <a:xfrm>
            <a:off x="-130629" y="213756"/>
            <a:ext cx="12191999" cy="6448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3B3B3B"/>
                </a:solidFill>
                <a:latin typeface="Century Gothic" panose="020B0502020202020204" pitchFamily="34" charset="0"/>
              </a:rPr>
              <a:t>Spectra for different regimes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491A4C-E37E-C253-C137-BC3698BE2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6" y="1145802"/>
            <a:ext cx="8157026" cy="456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38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CBC33-758D-9F0F-422A-BC014B873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4">
            <a:extLst>
              <a:ext uri="{FF2B5EF4-FFF2-40B4-BE49-F238E27FC236}">
                <a16:creationId xmlns:a16="http://schemas.microsoft.com/office/drawing/2014/main" id="{3D405874-B3FF-B5B4-DCD8-246FFC88F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233" y="6115065"/>
            <a:ext cx="849410" cy="6140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97F5EB3-220A-3184-A03E-323345EC58CD}"/>
                  </a:ext>
                </a:extLst>
              </p:cNvPr>
              <p:cNvSpPr/>
              <p:nvPr/>
            </p:nvSpPr>
            <p:spPr>
              <a:xfrm>
                <a:off x="249806" y="2214270"/>
                <a:ext cx="2619257" cy="2616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Century Gothic" panose="020B0502020202020204" pitchFamily="34" charset="0"/>
                  </a:rPr>
                  <a:t>24 May 2023</a:t>
                </a:r>
              </a:p>
              <a:p>
                <a:pPr algn="ctr"/>
                <a:r>
                  <a:rPr lang="en-US" dirty="0">
                    <a:latin typeface="Century Gothic" panose="020B0502020202020204" pitchFamily="34" charset="0"/>
                  </a:rPr>
                  <a:t>Shocked nozzle</a:t>
                </a:r>
              </a:p>
              <a:p>
                <a:pPr algn="ctr"/>
                <a:r>
                  <a:rPr lang="en-US" dirty="0">
                    <a:latin typeface="Century Gothic" panose="020B0502020202020204" pitchFamily="34" charset="0"/>
                  </a:rPr>
                  <a:t>H</a:t>
                </a:r>
                <a:r>
                  <a:rPr lang="en-US" baseline="-25000" dirty="0">
                    <a:latin typeface="Century Gothic" panose="020B0502020202020204" pitchFamily="34" charset="0"/>
                  </a:rPr>
                  <a:t>2</a:t>
                </a:r>
              </a:p>
              <a:p>
                <a:pPr algn="ctr"/>
                <a:r>
                  <a:rPr lang="en-US" dirty="0">
                    <a:latin typeface="Century Gothic" panose="020B0502020202020204" pitchFamily="34" charset="0"/>
                  </a:rPr>
                  <a:t>140 bar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1.1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  <a:p>
                <a:pPr algn="ctr"/>
                <a:r>
                  <a:rPr lang="en-US" dirty="0">
                    <a:latin typeface="Century Gothic" panose="020B0502020202020204" pitchFamily="34" charset="0"/>
                  </a:rPr>
                  <a:t>Laser </a:t>
                </a:r>
                <a:r>
                  <a:rPr lang="en-US" dirty="0" err="1">
                    <a:latin typeface="Century Gothic" panose="020B0502020202020204" pitchFamily="34" charset="0"/>
                  </a:rPr>
                  <a:t>polariz</a:t>
                </a:r>
                <a:r>
                  <a:rPr lang="en-US" dirty="0">
                    <a:latin typeface="Century Gothic" panose="020B0502020202020204" pitchFamily="34" charset="0"/>
                  </a:rPr>
                  <a:t>. – </a:t>
                </a:r>
                <a:r>
                  <a:rPr lang="en-US" b="1" dirty="0">
                    <a:latin typeface="Century Gothic" panose="020B0502020202020204" pitchFamily="34" charset="0"/>
                  </a:rPr>
                  <a:t>x axis </a:t>
                </a:r>
              </a:p>
              <a:p>
                <a:pPr algn="ctr"/>
                <a:r>
                  <a:rPr lang="en-US" dirty="0">
                    <a:latin typeface="Century Gothic" panose="020B0502020202020204" pitchFamily="34" charset="0"/>
                  </a:rPr>
                  <a:t>(crossed periscope is in)</a:t>
                </a:r>
              </a:p>
              <a:p>
                <a:pPr algn="ctr"/>
                <a:endParaRPr lang="en-US" sz="20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97F5EB3-220A-3184-A03E-323345EC58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06" y="2214270"/>
                <a:ext cx="2619257" cy="2616101"/>
              </a:xfrm>
              <a:prstGeom prst="rect">
                <a:avLst/>
              </a:prstGeom>
              <a:blipFill>
                <a:blip r:embed="rId4"/>
                <a:stretch>
                  <a:fillRect t="-966" r="-14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D9173FE0-E636-5D29-37CB-1F0926F33A00}"/>
              </a:ext>
            </a:extLst>
          </p:cNvPr>
          <p:cNvSpPr>
            <a:spLocks noGrp="1"/>
          </p:cNvSpPr>
          <p:nvPr/>
        </p:nvSpPr>
        <p:spPr>
          <a:xfrm>
            <a:off x="1461602" y="329172"/>
            <a:ext cx="10561173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  <a:defRPr sz="2400" b="1" i="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just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984" indent="-191995" algn="l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80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Gradient injection: no CEP effect visible on spectrum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D20F77-E28B-FA42-1652-BB5065A9B252}"/>
              </a:ext>
            </a:extLst>
          </p:cNvPr>
          <p:cNvGrpSpPr/>
          <p:nvPr/>
        </p:nvGrpSpPr>
        <p:grpSpPr>
          <a:xfrm>
            <a:off x="3981224" y="1471456"/>
            <a:ext cx="6794494" cy="3358915"/>
            <a:chOff x="4268211" y="1283224"/>
            <a:chExt cx="6794494" cy="33589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76F686-8C51-D1F3-1FF2-F6ECCFAAAD48}"/>
                </a:ext>
              </a:extLst>
            </p:cNvPr>
            <p:cNvSpPr/>
            <p:nvPr/>
          </p:nvSpPr>
          <p:spPr>
            <a:xfrm>
              <a:off x="6355829" y="1283224"/>
              <a:ext cx="26192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Spectra vs CEP</a:t>
              </a:r>
            </a:p>
          </p:txBody>
        </p: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9A10D060-D6EB-D0DE-B659-C75A39A56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8211" y="1665966"/>
              <a:ext cx="6794494" cy="2976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5272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8D2B-8130-0C5F-F686-7E8DE95E3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6E904EEE-9D2F-81C1-BCF7-5D7C41A39BA5}"/>
              </a:ext>
            </a:extLst>
          </p:cNvPr>
          <p:cNvSpPr>
            <a:spLocks noGrp="1"/>
          </p:cNvSpPr>
          <p:nvPr/>
        </p:nvSpPr>
        <p:spPr>
          <a:xfrm>
            <a:off x="1461602" y="329172"/>
            <a:ext cx="10561173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  <a:defRPr sz="2400" b="1" i="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just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984" indent="-191995" algn="l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80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FBPIC important parameters of the simulation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8446D-2D75-0306-D1EE-E95ED6B24F39}"/>
              </a:ext>
            </a:extLst>
          </p:cNvPr>
          <p:cNvSpPr txBox="1"/>
          <p:nvPr/>
        </p:nvSpPr>
        <p:spPr>
          <a:xfrm>
            <a:off x="273009" y="1315759"/>
            <a:ext cx="80453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PIC parameters:</a:t>
            </a:r>
            <a:br>
              <a:rPr lang="en-US" dirty="0"/>
            </a:br>
            <a:r>
              <a:rPr lang="en-US" dirty="0"/>
              <a:t>4 azimuthal modes</a:t>
            </a:r>
          </a:p>
          <a:p>
            <a:r>
              <a:rPr lang="en-US" dirty="0" err="1"/>
              <a:t>p_nz</a:t>
            </a:r>
            <a:r>
              <a:rPr lang="en-US" dirty="0"/>
              <a:t> = 4         # Number of particles per cell along z</a:t>
            </a:r>
          </a:p>
          <a:p>
            <a:r>
              <a:rPr lang="en-US" dirty="0" err="1"/>
              <a:t>p_nr</a:t>
            </a:r>
            <a:r>
              <a:rPr lang="en-US" dirty="0"/>
              <a:t> = 4         # Number of particles per cell along r</a:t>
            </a:r>
          </a:p>
          <a:p>
            <a:r>
              <a:rPr lang="en-US" dirty="0" err="1"/>
              <a:t>p_nt</a:t>
            </a:r>
            <a:r>
              <a:rPr lang="en-US" dirty="0"/>
              <a:t> = 16        # Number of particles per cell along theta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D6723C-C160-0D03-9764-A7CE3B72AC17}"/>
                  </a:ext>
                </a:extLst>
              </p:cNvPr>
              <p:cNvSpPr txBox="1"/>
              <p:nvPr/>
            </p:nvSpPr>
            <p:spPr>
              <a:xfrm>
                <a:off x="273009" y="4730216"/>
                <a:ext cx="3302215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Laser</a:t>
                </a:r>
                <a:r>
                  <a:rPr lang="en-US" dirty="0"/>
                  <a:t> constructed with LASY library using</a:t>
                </a:r>
              </a:p>
              <a:p>
                <a:r>
                  <a:rPr lang="en-US" dirty="0"/>
                  <a:t>Measured spatial and spectral phase data.</a:t>
                </a:r>
              </a:p>
              <a:p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energy = 3.3 </a:t>
                </a:r>
                <a:r>
                  <a:rPr lang="en-US" dirty="0" err="1"/>
                  <a:t>mJ</a:t>
                </a:r>
                <a:endParaRPr lang="en-US" dirty="0"/>
              </a:p>
              <a:p>
                <a:r>
                  <a:rPr lang="en-US" dirty="0" err="1"/>
                  <a:t>gdd</a:t>
                </a:r>
                <a:r>
                  <a:rPr lang="en-US" dirty="0"/>
                  <a:t> = 17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D6723C-C160-0D03-9764-A7CE3B72A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09" y="4730216"/>
                <a:ext cx="3302215" cy="2308324"/>
              </a:xfrm>
              <a:prstGeom prst="rect">
                <a:avLst/>
              </a:prstGeom>
              <a:blipFill>
                <a:blip r:embed="rId2"/>
                <a:stretch>
                  <a:fillRect l="-1533" t="-10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F8E66A9-5AA1-E70F-D025-99EEB9F560E0}"/>
              </a:ext>
            </a:extLst>
          </p:cNvPr>
          <p:cNvSpPr txBox="1"/>
          <p:nvPr/>
        </p:nvSpPr>
        <p:spPr>
          <a:xfrm>
            <a:off x="273009" y="3161487"/>
            <a:ext cx="27143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Preionized</a:t>
            </a:r>
            <a:r>
              <a:rPr lang="en-US" b="1" dirty="0"/>
              <a:t> plasma:</a:t>
            </a:r>
          </a:p>
          <a:p>
            <a:r>
              <a:rPr lang="en-US" dirty="0"/>
              <a:t>Hydrogen: Z0_H = 1</a:t>
            </a:r>
          </a:p>
          <a:p>
            <a:r>
              <a:rPr lang="en-US" dirty="0"/>
              <a:t>Nitrogen: Z0_N = 5</a:t>
            </a:r>
          </a:p>
          <a:p>
            <a:r>
              <a:rPr lang="en-US" dirty="0"/>
              <a:t>Ne = 6x10</a:t>
            </a:r>
            <a:r>
              <a:rPr lang="en-US" baseline="30000" dirty="0"/>
              <a:t>18</a:t>
            </a:r>
            <a:r>
              <a:rPr lang="en-US" dirty="0"/>
              <a:t> cm</a:t>
            </a:r>
            <a:r>
              <a:rPr lang="en-US" baseline="30000" dirty="0"/>
              <a:t>-3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A74C1A-D77B-469B-1944-EF5FAA76C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773" y="4171840"/>
            <a:ext cx="5693842" cy="1867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69E5C2-0782-EF10-577F-2661C9C710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470"/>
          <a:stretch/>
        </p:blipFill>
        <p:spPr>
          <a:xfrm>
            <a:off x="3575224" y="4084817"/>
            <a:ext cx="2399174" cy="20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8247ABD-41C0-D177-36D0-2F05F16FD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Predicted CEP-effects from asymmetric wakes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823F67-1E03-0AC4-FD11-03C692F0FB5B}"/>
              </a:ext>
            </a:extLst>
          </p:cNvPr>
          <p:cNvSpPr txBox="1"/>
          <p:nvPr/>
        </p:nvSpPr>
        <p:spPr>
          <a:xfrm>
            <a:off x="5145864" y="6471502"/>
            <a:ext cx="4015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Huijts </a:t>
            </a:r>
            <a:r>
              <a:rPr lang="fr-FR" sz="1400" i="1" dirty="0"/>
              <a:t>et al.</a:t>
            </a:r>
            <a:r>
              <a:rPr lang="fr-FR" sz="1400" dirty="0"/>
              <a:t>, Phys. Plasmas </a:t>
            </a:r>
            <a:r>
              <a:rPr lang="fr-FR" sz="1400" b="1" dirty="0"/>
              <a:t>28</a:t>
            </a:r>
            <a:r>
              <a:rPr lang="fr-FR" sz="1400" dirty="0"/>
              <a:t>, 043101 (2021) 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CDF837-87B6-F121-195F-483F2F22CFA2}"/>
              </a:ext>
            </a:extLst>
          </p:cNvPr>
          <p:cNvSpPr txBox="1"/>
          <p:nvPr/>
        </p:nvSpPr>
        <p:spPr>
          <a:xfrm>
            <a:off x="5421635" y="4625273"/>
            <a:ext cx="4602475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432FF"/>
                </a:solidFill>
              </a:rPr>
              <a:t>Experimental observables:</a:t>
            </a:r>
            <a:endParaRPr lang="en-US" sz="2000" b="1" dirty="0"/>
          </a:p>
          <a:p>
            <a:pPr marL="342900" indent="-342900">
              <a:buFontTx/>
              <a:buChar char="-"/>
            </a:pPr>
            <a:r>
              <a:rPr lang="en-US" sz="1800" dirty="0"/>
              <a:t>Minor modifications of electron energy distribution</a:t>
            </a:r>
          </a:p>
          <a:p>
            <a:pPr marL="342900" indent="-342900">
              <a:buFontTx/>
              <a:buChar char="-"/>
            </a:pPr>
            <a:r>
              <a:rPr lang="en-US" sz="1800" b="1" dirty="0"/>
              <a:t>CEP dependent beam pointing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BA9FA4-6F9B-0891-9B9C-127AD788A533}"/>
              </a:ext>
            </a:extLst>
          </p:cNvPr>
          <p:cNvSpPr txBox="1"/>
          <p:nvPr/>
        </p:nvSpPr>
        <p:spPr>
          <a:xfrm>
            <a:off x="529905" y="4617832"/>
            <a:ext cx="431357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432FF"/>
                </a:solidFill>
              </a:rPr>
              <a:t>From PIC simulations: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Bubble oscillations in polarization plane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Causes off-axis injection with non zero transverse momentum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DE7F8D-4E22-9977-6C19-70756F135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67" y="1519920"/>
            <a:ext cx="8433346" cy="28292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843D38E-8A09-98C5-994C-92AC88C3C60A}"/>
                  </a:ext>
                </a:extLst>
              </p:cNvPr>
              <p:cNvSpPr txBox="1"/>
              <p:nvPr/>
            </p:nvSpPr>
            <p:spPr>
              <a:xfrm>
                <a:off x="3600702" y="1270746"/>
                <a:ext cx="39777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l-NL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fr-FR" sz="2000" dirty="0"/>
                  <a:t> (vacuum), </a:t>
                </a:r>
                <a14:m>
                  <m:oMath xmlns:m="http://schemas.openxmlformats.org/officeDocument/2006/math">
                    <m:r>
                      <a:rPr lang="nl-NL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nl-NL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fr-FR" sz="2000" dirty="0"/>
                  <a:t> fs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843D38E-8A09-98C5-994C-92AC88C3C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702" y="1270746"/>
                <a:ext cx="3977720" cy="400110"/>
              </a:xfrm>
              <a:prstGeom prst="rect">
                <a:avLst/>
              </a:prstGeom>
              <a:blipFill>
                <a:blip r:embed="rId3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156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10DF71B-7594-B4EC-99A2-5BAC9E939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Experimental set-up: laser and accelerator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9ABEE8-CC10-2074-AFDF-20C25CCEBB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7" t="19154" r="6716"/>
          <a:stretch/>
        </p:blipFill>
        <p:spPr>
          <a:xfrm>
            <a:off x="4249252" y="1908810"/>
            <a:ext cx="7763677" cy="4171950"/>
          </a:xfrm>
          <a:prstGeom prst="rect">
            <a:avLst/>
          </a:prstGeom>
        </p:spPr>
      </p:pic>
      <p:pic>
        <p:nvPicPr>
          <p:cNvPr id="4" name="Picture 41">
            <a:extLst>
              <a:ext uri="{FF2B5EF4-FFF2-40B4-BE49-F238E27FC236}">
                <a16:creationId xmlns:a16="http://schemas.microsoft.com/office/drawing/2014/main" id="{3CB8396E-8A2D-3485-B60A-87CC3CA08D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27317" r="29404" b="9106"/>
          <a:stretch/>
        </p:blipFill>
        <p:spPr>
          <a:xfrm>
            <a:off x="179071" y="1623175"/>
            <a:ext cx="3748478" cy="47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98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5417D8F-5AB9-2F83-8B41-3301C1A40C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Scaling laws for a kHz laser wakefield acceleration</a:t>
            </a:r>
          </a:p>
        </p:txBody>
      </p:sp>
      <p:sp>
        <p:nvSpPr>
          <p:cNvPr id="3" name="Text Box 33">
            <a:extLst>
              <a:ext uri="{FF2B5EF4-FFF2-40B4-BE49-F238E27FC236}">
                <a16:creationId xmlns:a16="http://schemas.microsoft.com/office/drawing/2014/main" id="{C85C8160-9349-3E3D-74AF-DAFCBFE24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930" y="1553099"/>
            <a:ext cx="3671893" cy="102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3" tIns="34287" rIns="68573" bIns="34287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fr-FR" dirty="0"/>
              <a:t>Laser pulse has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resonant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plasma </a:t>
            </a:r>
            <a:r>
              <a:rPr lang="fr-FR" dirty="0" err="1"/>
              <a:t>wave</a:t>
            </a:r>
            <a:r>
              <a:rPr lang="fr-FR" dirty="0"/>
              <a:t>:</a:t>
            </a:r>
          </a:p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US" dirty="0" err="1"/>
              <a:t>R≈</a:t>
            </a:r>
            <a:r>
              <a:rPr lang="en-US" dirty="0" err="1">
                <a:latin typeface="Symbol" pitchFamily="2" charset="2"/>
                <a:cs typeface="Symbol" charset="2"/>
              </a:rPr>
              <a:t>l</a:t>
            </a:r>
            <a:r>
              <a:rPr lang="en-US" baseline="-25000" dirty="0" err="1"/>
              <a:t>p</a:t>
            </a:r>
            <a:r>
              <a:rPr lang="en-US" dirty="0"/>
              <a:t>/2, </a:t>
            </a:r>
            <a:r>
              <a:rPr lang="en-US" dirty="0" err="1"/>
              <a:t>c</a:t>
            </a:r>
            <a:r>
              <a:rPr lang="en-US" dirty="0" err="1">
                <a:latin typeface="Symbol" pitchFamily="2" charset="2"/>
                <a:cs typeface="Symbol" charset="2"/>
              </a:rPr>
              <a:t>t</a:t>
            </a:r>
            <a:r>
              <a:rPr lang="en-US" dirty="0" err="1"/>
              <a:t>≈</a:t>
            </a:r>
            <a:r>
              <a:rPr lang="en-US" dirty="0" err="1">
                <a:latin typeface="Symbol" pitchFamily="2" charset="2"/>
                <a:cs typeface="Symbol" charset="2"/>
              </a:rPr>
              <a:t>l</a:t>
            </a:r>
            <a:r>
              <a:rPr lang="en-US" baseline="-25000" dirty="0" err="1"/>
              <a:t>p</a:t>
            </a:r>
            <a:r>
              <a:rPr lang="en-US" dirty="0"/>
              <a:t>/2</a:t>
            </a:r>
          </a:p>
        </p:txBody>
      </p:sp>
      <p:sp>
        <p:nvSpPr>
          <p:cNvPr id="4" name="Text Box 21">
            <a:extLst>
              <a:ext uri="{FF2B5EF4-FFF2-40B4-BE49-F238E27FC236}">
                <a16:creationId xmlns:a16="http://schemas.microsoft.com/office/drawing/2014/main" id="{D1943B29-DFB0-859D-FFC3-F604D62E1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980" y="1668107"/>
            <a:ext cx="643359" cy="3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7" tIns="34268" rIns="68537" bIns="34268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US" sz="1500" dirty="0">
                <a:solidFill>
                  <a:schemeClr val="bg1"/>
                </a:solidFill>
                <a:cs typeface="Arial"/>
              </a:rPr>
              <a:t>Pulse</a:t>
            </a:r>
            <a:endParaRPr lang="fr-FR" sz="1500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6" name="Grouper 21">
            <a:extLst>
              <a:ext uri="{FF2B5EF4-FFF2-40B4-BE49-F238E27FC236}">
                <a16:creationId xmlns:a16="http://schemas.microsoft.com/office/drawing/2014/main" id="{2BAD7FB7-B46B-D5C0-E793-9ADB22B445E7}"/>
              </a:ext>
            </a:extLst>
          </p:cNvPr>
          <p:cNvGrpSpPr/>
          <p:nvPr/>
        </p:nvGrpSpPr>
        <p:grpSpPr>
          <a:xfrm>
            <a:off x="1367526" y="1323406"/>
            <a:ext cx="5354908" cy="2240164"/>
            <a:chOff x="989140" y="1681163"/>
            <a:chExt cx="4375372" cy="1830387"/>
          </a:xfrm>
        </p:grpSpPr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90B52DC7-F48E-7C0B-0809-CC8B3A789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89140" y="1681163"/>
              <a:ext cx="4375372" cy="18303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" name="Line 20">
              <a:extLst>
                <a:ext uri="{FF2B5EF4-FFF2-40B4-BE49-F238E27FC236}">
                  <a16:creationId xmlns:a16="http://schemas.microsoft.com/office/drawing/2014/main" id="{1CE1DBD6-D631-BFD2-BFF5-B35AA225CB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9960" y="2485492"/>
              <a:ext cx="82554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2" name="Line 20">
              <a:extLst>
                <a:ext uri="{FF2B5EF4-FFF2-40B4-BE49-F238E27FC236}">
                  <a16:creationId xmlns:a16="http://schemas.microsoft.com/office/drawing/2014/main" id="{B7842BB9-57E6-757C-6610-688EC07A9A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7887" y="2121469"/>
              <a:ext cx="0" cy="33236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 sz="1800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1744CD9-0086-4EFC-8EDC-4F1461A8CDC9}"/>
                </a:ext>
              </a:extLst>
            </p:cNvPr>
            <p:cNvSpPr txBox="1"/>
            <p:nvPr/>
          </p:nvSpPr>
          <p:spPr>
            <a:xfrm>
              <a:off x="3185820" y="1840637"/>
              <a:ext cx="281864" cy="301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R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F25BCF88-24B2-79CA-3CBD-23966DEEBACE}"/>
              </a:ext>
            </a:extLst>
          </p:cNvPr>
          <p:cNvSpPr txBox="1"/>
          <p:nvPr/>
        </p:nvSpPr>
        <p:spPr>
          <a:xfrm>
            <a:off x="4688339" y="6535752"/>
            <a:ext cx="3405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Lu </a:t>
            </a:r>
            <a:r>
              <a:rPr lang="fr-FR" sz="1200" i="1" dirty="0"/>
              <a:t>et al.</a:t>
            </a:r>
            <a:r>
              <a:rPr lang="fr-FR" sz="1200" dirty="0"/>
              <a:t>, PRSTAB </a:t>
            </a:r>
            <a:r>
              <a:rPr lang="fr-FR" sz="1200" b="1" dirty="0"/>
              <a:t>10</a:t>
            </a:r>
            <a:r>
              <a:rPr lang="fr-FR" sz="1200" dirty="0"/>
              <a:t>, 0613001 (2007)  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BBD7C02-408D-951C-3D12-CB443B162BE7}"/>
              </a:ext>
            </a:extLst>
          </p:cNvPr>
          <p:cNvSpPr txBox="1"/>
          <p:nvPr/>
        </p:nvSpPr>
        <p:spPr>
          <a:xfrm>
            <a:off x="591736" y="3790883"/>
            <a:ext cx="9295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Laser </a:t>
            </a:r>
            <a:r>
              <a:rPr lang="fr-FR" dirty="0" err="1">
                <a:solidFill>
                  <a:srgbClr val="0000FF"/>
                </a:solidFill>
              </a:rPr>
              <a:t>energy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scaling</a:t>
            </a:r>
            <a:r>
              <a:rPr lang="fr-FR" dirty="0">
                <a:solidFill>
                  <a:srgbClr val="0000FF"/>
                </a:solidFill>
              </a:rPr>
              <a:t>			Electron </a:t>
            </a:r>
            <a:r>
              <a:rPr lang="fr-FR" dirty="0" err="1">
                <a:solidFill>
                  <a:srgbClr val="0000FF"/>
                </a:solidFill>
              </a:rPr>
              <a:t>energy</a:t>
            </a:r>
            <a:r>
              <a:rPr lang="fr-FR" dirty="0">
                <a:solidFill>
                  <a:srgbClr val="0000FF"/>
                </a:solidFill>
              </a:rPr>
              <a:t> gain</a:t>
            </a:r>
            <a:r>
              <a:rPr lang="fr-FR" dirty="0">
                <a:solidFill>
                  <a:srgbClr val="0000FF"/>
                </a:solidFill>
                <a:sym typeface="Wingdings"/>
              </a:rPr>
              <a:t>			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16" name="Image 15" descr="latex-image-1.pdf">
            <a:extLst>
              <a:ext uri="{FF2B5EF4-FFF2-40B4-BE49-F238E27FC236}">
                <a16:creationId xmlns:a16="http://schemas.microsoft.com/office/drawing/2014/main" id="{CDF8EE7C-DD13-70F7-272C-8C93315DD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53" y="3841302"/>
            <a:ext cx="1521259" cy="329783"/>
          </a:xfrm>
          <a:prstGeom prst="rect">
            <a:avLst/>
          </a:prstGeom>
        </p:spPr>
      </p:pic>
      <p:pic>
        <p:nvPicPr>
          <p:cNvPr id="17" name="Image 16" descr="latex-image-1.pdf">
            <a:extLst>
              <a:ext uri="{FF2B5EF4-FFF2-40B4-BE49-F238E27FC236}">
                <a16:creationId xmlns:a16="http://schemas.microsoft.com/office/drawing/2014/main" id="{AD4F6554-B1FA-77EF-AE7C-899AABD9B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872" y="3828952"/>
            <a:ext cx="1585086" cy="32978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D729AD8-D02D-7AD4-5A75-8BC07748D5AB}"/>
              </a:ext>
            </a:extLst>
          </p:cNvPr>
          <p:cNvSpPr/>
          <p:nvPr/>
        </p:nvSpPr>
        <p:spPr>
          <a:xfrm>
            <a:off x="7912310" y="6550496"/>
            <a:ext cx="3560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Beaurepaire et al., NJP </a:t>
            </a:r>
            <a:r>
              <a:rPr lang="fr-FR" sz="1200" b="1" dirty="0"/>
              <a:t>16</a:t>
            </a:r>
            <a:r>
              <a:rPr lang="fr-FR" sz="1200" dirty="0"/>
              <a:t>, 023023 (2014) 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82045C9-86AC-2C49-546C-5D51C924184F}"/>
              </a:ext>
            </a:extLst>
          </p:cNvPr>
          <p:cNvGrpSpPr/>
          <p:nvPr/>
        </p:nvGrpSpPr>
        <p:grpSpPr>
          <a:xfrm>
            <a:off x="591736" y="5450083"/>
            <a:ext cx="9506254" cy="402883"/>
            <a:chOff x="591736" y="5450083"/>
            <a:chExt cx="9506254" cy="402883"/>
          </a:xfrm>
        </p:grpSpPr>
        <p:sp>
          <p:nvSpPr>
            <p:cNvPr id="19" name="Rectangle à coins arrondis 6">
              <a:extLst>
                <a:ext uri="{FF2B5EF4-FFF2-40B4-BE49-F238E27FC236}">
                  <a16:creationId xmlns:a16="http://schemas.microsoft.com/office/drawing/2014/main" id="{E290C71D-3A28-DA10-4F59-95E8BCAA9844}"/>
                </a:ext>
              </a:extLst>
            </p:cNvPr>
            <p:cNvSpPr/>
            <p:nvPr/>
          </p:nvSpPr>
          <p:spPr>
            <a:xfrm>
              <a:off x="591736" y="5450083"/>
              <a:ext cx="9506254" cy="39279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5616043-B20A-4B91-4428-F67D50CE89DF}"/>
                </a:ext>
              </a:extLst>
            </p:cNvPr>
            <p:cNvSpPr txBox="1"/>
            <p:nvPr/>
          </p:nvSpPr>
          <p:spPr>
            <a:xfrm>
              <a:off x="7069597" y="5483634"/>
              <a:ext cx="3028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sym typeface="Wingdings"/>
                </a:rPr>
                <a:t>1 TW @ 1 kHz possible !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1617E3D-8916-A567-8823-B7A9BDA117D4}"/>
              </a:ext>
            </a:extLst>
          </p:cNvPr>
          <p:cNvSpPr/>
          <p:nvPr/>
        </p:nvSpPr>
        <p:spPr>
          <a:xfrm>
            <a:off x="688268" y="4557617"/>
            <a:ext cx="10561173" cy="12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800" dirty="0">
                <a:solidFill>
                  <a:srgbClr val="0000FF"/>
                </a:solidFill>
              </a:rPr>
              <a:t>65 </a:t>
            </a:r>
            <a:r>
              <a:rPr lang="fr-FR" sz="1800" dirty="0" err="1">
                <a:solidFill>
                  <a:srgbClr val="0000FF"/>
                </a:solidFill>
              </a:rPr>
              <a:t>fs</a:t>
            </a:r>
            <a:r>
              <a:rPr lang="fr-FR" sz="1800" dirty="0">
                <a:solidFill>
                  <a:srgbClr val="0000FF"/>
                </a:solidFill>
              </a:rPr>
              <a:t>	</a:t>
            </a:r>
            <a:r>
              <a:rPr lang="fr-FR" sz="1800" dirty="0">
                <a:solidFill>
                  <a:srgbClr val="0000FF"/>
                </a:solidFill>
                <a:sym typeface="Wingdings" pitchFamily="2" charset="2"/>
              </a:rPr>
              <a:t> 30 J	 5-10 </a:t>
            </a:r>
            <a:r>
              <a:rPr lang="fr-FR" sz="1800" dirty="0" err="1">
                <a:solidFill>
                  <a:srgbClr val="0000FF"/>
                </a:solidFill>
                <a:sym typeface="Wingdings" pitchFamily="2" charset="2"/>
              </a:rPr>
              <a:t>GeV</a:t>
            </a:r>
            <a:r>
              <a:rPr lang="fr-FR" sz="1800" dirty="0">
                <a:solidFill>
                  <a:srgbClr val="0000FF"/>
                </a:solidFill>
              </a:rPr>
              <a:t> 				</a:t>
            </a:r>
            <a:r>
              <a:rPr lang="fr-FR" sz="1800" dirty="0">
                <a:solidFill>
                  <a:srgbClr val="FF0000"/>
                </a:solidFill>
              </a:rPr>
              <a:t>PW like</a:t>
            </a:r>
          </a:p>
          <a:p>
            <a:pPr>
              <a:lnSpc>
                <a:spcPct val="150000"/>
              </a:lnSpc>
            </a:pPr>
            <a:r>
              <a:rPr lang="fr-FR" sz="1800" dirty="0">
                <a:solidFill>
                  <a:srgbClr val="0000FF"/>
                </a:solidFill>
              </a:rPr>
              <a:t>30 </a:t>
            </a:r>
            <a:r>
              <a:rPr lang="fr-FR" sz="1800" dirty="0" err="1">
                <a:solidFill>
                  <a:srgbClr val="0000FF"/>
                </a:solidFill>
              </a:rPr>
              <a:t>fs</a:t>
            </a:r>
            <a:r>
              <a:rPr lang="fr-FR" sz="1800" dirty="0">
                <a:solidFill>
                  <a:srgbClr val="0000FF"/>
                </a:solidFill>
              </a:rPr>
              <a:t> 	</a:t>
            </a:r>
            <a:r>
              <a:rPr lang="fr-FR" sz="1800" dirty="0">
                <a:solidFill>
                  <a:srgbClr val="0000FF"/>
                </a:solidFill>
                <a:sym typeface="Wingdings"/>
              </a:rPr>
              <a:t> 	1 J 	 	100 MeV - 1 </a:t>
            </a:r>
            <a:r>
              <a:rPr lang="fr-FR" sz="1800" dirty="0" err="1">
                <a:solidFill>
                  <a:srgbClr val="0000FF"/>
                </a:solidFill>
                <a:sym typeface="Wingdings"/>
              </a:rPr>
              <a:t>GeV</a:t>
            </a:r>
            <a:r>
              <a:rPr lang="fr-FR" sz="1800" dirty="0">
                <a:solidFill>
                  <a:srgbClr val="0000FF"/>
                </a:solidFill>
                <a:sym typeface="Wingdings"/>
              </a:rPr>
              <a:t>	</a:t>
            </a:r>
            <a:r>
              <a:rPr lang="fr-FR" sz="1800" dirty="0">
                <a:solidFill>
                  <a:srgbClr val="FF0000"/>
                </a:solidFill>
                <a:sym typeface="Wingdings"/>
              </a:rPr>
              <a:t>100 TW like</a:t>
            </a:r>
            <a:r>
              <a:rPr lang="fr-FR" sz="1800" dirty="0">
                <a:solidFill>
                  <a:srgbClr val="0000FF"/>
                </a:solidFill>
                <a:sym typeface="Wingdings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fr-FR" sz="1800" dirty="0">
                <a:solidFill>
                  <a:srgbClr val="0000FF"/>
                </a:solidFill>
                <a:sym typeface="Wingdings"/>
              </a:rPr>
              <a:t>3 </a:t>
            </a:r>
            <a:r>
              <a:rPr lang="fr-FR" sz="1800" dirty="0" err="1">
                <a:solidFill>
                  <a:srgbClr val="0000FF"/>
                </a:solidFill>
                <a:sym typeface="Wingdings"/>
              </a:rPr>
              <a:t>fs</a:t>
            </a:r>
            <a:r>
              <a:rPr lang="fr-FR" sz="1800" dirty="0">
                <a:solidFill>
                  <a:srgbClr val="0000FF"/>
                </a:solidFill>
                <a:sym typeface="Wingdings"/>
              </a:rPr>
              <a:t> 	 	</a:t>
            </a:r>
            <a:r>
              <a:rPr lang="fr-FR" sz="1800" dirty="0" err="1">
                <a:solidFill>
                  <a:srgbClr val="0000FF"/>
                </a:solidFill>
                <a:sym typeface="Wingdings"/>
              </a:rPr>
              <a:t>mJ</a:t>
            </a:r>
            <a:r>
              <a:rPr lang="fr-FR" sz="1800" dirty="0">
                <a:solidFill>
                  <a:srgbClr val="0000FF"/>
                </a:solidFill>
                <a:sym typeface="Wingdings"/>
              </a:rPr>
              <a:t> 	 	1-10 MeV</a:t>
            </a:r>
            <a:endParaRPr lang="en-US" sz="1800" dirty="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AB59189-E315-463E-90E1-6104047F87B0}"/>
              </a:ext>
            </a:extLst>
          </p:cNvPr>
          <p:cNvCxnSpPr>
            <a:cxnSpLocks/>
          </p:cNvCxnSpPr>
          <p:nvPr/>
        </p:nvCxnSpPr>
        <p:spPr>
          <a:xfrm>
            <a:off x="1986184" y="1826595"/>
            <a:ext cx="1429098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Box 21">
            <a:extLst>
              <a:ext uri="{FF2B5EF4-FFF2-40B4-BE49-F238E27FC236}">
                <a16:creationId xmlns:a16="http://schemas.microsoft.com/office/drawing/2014/main" id="{3C8CCD9E-4CCF-DB85-CF98-82485DFEE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327" y="1405891"/>
            <a:ext cx="533992" cy="39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1" rIns="91383" bIns="45691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US" dirty="0" err="1">
                <a:solidFill>
                  <a:schemeClr val="bg1"/>
                </a:solidFill>
                <a:latin typeface="Symbol" charset="2"/>
                <a:cs typeface="Symbol" charset="2"/>
              </a:rPr>
              <a:t>l</a:t>
            </a:r>
            <a:r>
              <a:rPr lang="en-US" baseline="-250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endParaRPr lang="fr-F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Oval 105">
            <a:extLst>
              <a:ext uri="{FF2B5EF4-FFF2-40B4-BE49-F238E27FC236}">
                <a16:creationId xmlns:a16="http://schemas.microsoft.com/office/drawing/2014/main" id="{AFB89702-FA37-6E65-36D5-290988C80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6030" y="1790112"/>
            <a:ext cx="883743" cy="972202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95000"/>
                  <a:lumOff val="5000"/>
                </a:srgbClr>
              </a:gs>
              <a:gs pos="100000">
                <a:srgbClr val="EDB5B5"/>
              </a:gs>
            </a:gsLst>
            <a:path path="shape">
              <a:fillToRect l="50000" t="50000" r="50000" b="50000"/>
            </a:path>
            <a:tileRect/>
          </a:gradFill>
          <a:ln w="6350">
            <a:solidFill>
              <a:srgbClr val="FF535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fr-FR"/>
            </a:defPPr>
            <a:lvl1pPr algn="l" defTabSz="45559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5590" indent="1588" algn="l" defTabSz="45559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2767" indent="1588" algn="l" defTabSz="45559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69943" indent="1588" algn="l" defTabSz="45559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7119" indent="1588" algn="l" defTabSz="45559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5883" algn="l" defTabSz="457177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060" algn="l" defTabSz="457177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236" algn="l" defTabSz="457177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413" algn="l" defTabSz="457177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62D509E-7311-5A0C-39FB-7048CA1B9A1B}"/>
              </a:ext>
            </a:extLst>
          </p:cNvPr>
          <p:cNvSpPr txBox="1"/>
          <p:nvPr/>
        </p:nvSpPr>
        <p:spPr>
          <a:xfrm>
            <a:off x="688268" y="6016033"/>
            <a:ext cx="401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+ single cycle pulses !</a:t>
            </a:r>
          </a:p>
        </p:txBody>
      </p:sp>
    </p:spTree>
    <p:extLst>
      <p:ext uri="{BB962C8B-B14F-4D97-AF65-F5344CB8AC3E}">
        <p14:creationId xmlns:p14="http://schemas.microsoft.com/office/powerpoint/2010/main" val="63306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16C91-EF5B-2757-E0FB-C69970C29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A0AB5E2-DF28-31D4-DE50-6EE46F31AE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Asymmetric plasma response to single-cycle pulses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F0167B-A97C-D6D8-7E6C-F8FF8816404E}"/>
              </a:ext>
            </a:extLst>
          </p:cNvPr>
          <p:cNvSpPr txBox="1"/>
          <p:nvPr/>
        </p:nvSpPr>
        <p:spPr>
          <a:xfrm>
            <a:off x="0" y="6488668"/>
            <a:ext cx="9163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Nerush &amp; </a:t>
            </a: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Kostyukov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, PRL </a:t>
            </a: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103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, 0035001 (2009)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85E89C-D470-4E67-6FD6-172B28B79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9"/>
          <a:stretch/>
        </p:blipFill>
        <p:spPr>
          <a:xfrm>
            <a:off x="466214" y="4057363"/>
            <a:ext cx="4656075" cy="19271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57F550F-F886-DBC0-6949-3F015BAF6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032" y="1290617"/>
            <a:ext cx="3296759" cy="167643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03F9F4E-21F9-D62F-28A1-B328D190DF9C}"/>
              </a:ext>
            </a:extLst>
          </p:cNvPr>
          <p:cNvSpPr txBox="1"/>
          <p:nvPr/>
        </p:nvSpPr>
        <p:spPr>
          <a:xfrm>
            <a:off x="5515367" y="1626053"/>
            <a:ext cx="4148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For “long” pulses </a:t>
            </a:r>
            <a:r>
              <a:rPr lang="en-US" dirty="0"/>
              <a:t>(30 fs): </a:t>
            </a:r>
          </a:p>
          <a:p>
            <a:r>
              <a:rPr lang="en-US" dirty="0"/>
              <a:t>ponderomotive force is symmetric</a:t>
            </a:r>
          </a:p>
          <a:p>
            <a:r>
              <a:rPr lang="en-US" dirty="0">
                <a:sym typeface="Wingdings" pitchFamily="2" charset="2"/>
              </a:rPr>
              <a:t> Symmetric plasma wake</a:t>
            </a:r>
            <a:endParaRPr lang="en-US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3CFCE58-47B5-7E64-E447-B409DA0A9122}"/>
              </a:ext>
            </a:extLst>
          </p:cNvPr>
          <p:cNvSpPr txBox="1"/>
          <p:nvPr/>
        </p:nvSpPr>
        <p:spPr>
          <a:xfrm>
            <a:off x="5515367" y="4321098"/>
            <a:ext cx="6860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Single cycle pulses </a:t>
            </a:r>
            <a:r>
              <a:rPr lang="en-US" dirty="0"/>
              <a:t>(3 fs): </a:t>
            </a:r>
          </a:p>
          <a:p>
            <a:r>
              <a:rPr lang="en-US" dirty="0"/>
              <a:t>Symmetry is broken in polarization plane</a:t>
            </a:r>
          </a:p>
          <a:p>
            <a:r>
              <a:rPr lang="en-US" dirty="0">
                <a:sym typeface="Wingdings" pitchFamily="2" charset="2"/>
              </a:rPr>
              <a:t> Asymmetric plasma response</a:t>
            </a:r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A19E1C-21E8-4504-4AFB-DD8A7701E64F}"/>
              </a:ext>
            </a:extLst>
          </p:cNvPr>
          <p:cNvSpPr txBox="1"/>
          <p:nvPr/>
        </p:nvSpPr>
        <p:spPr>
          <a:xfrm>
            <a:off x="4583028" y="6490268"/>
            <a:ext cx="485876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67" dirty="0"/>
              <a:t>Huijts </a:t>
            </a:r>
            <a:r>
              <a:rPr lang="fr-FR" sz="1467" i="1" dirty="0"/>
              <a:t>et al.</a:t>
            </a:r>
            <a:r>
              <a:rPr lang="fr-FR" sz="1467" dirty="0"/>
              <a:t>, Phys. Plasmas </a:t>
            </a:r>
            <a:r>
              <a:rPr lang="fr-FR" sz="1467" b="1" dirty="0"/>
              <a:t>28</a:t>
            </a:r>
            <a:r>
              <a:rPr lang="fr-FR" sz="1467" dirty="0"/>
              <a:t>, 043101 (2021)   </a:t>
            </a:r>
          </a:p>
        </p:txBody>
      </p:sp>
    </p:spTree>
    <p:extLst>
      <p:ext uri="{BB962C8B-B14F-4D97-AF65-F5344CB8AC3E}">
        <p14:creationId xmlns:p14="http://schemas.microsoft.com/office/powerpoint/2010/main" val="4201210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74D66-2281-7617-4778-51A0F8057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98210C2-7F0C-F777-D02D-C233EA46E8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Overall behavior of e-beams in different injection schemes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97D40D-169C-7208-AF5B-F868ACA67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7" y="1036011"/>
            <a:ext cx="9542785" cy="52377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EEE2DA7-C3A9-8C44-C739-65D001CAF4CC}"/>
              </a:ext>
            </a:extLst>
          </p:cNvPr>
          <p:cNvSpPr txBox="1"/>
          <p:nvPr/>
        </p:nvSpPr>
        <p:spPr>
          <a:xfrm>
            <a:off x="94041" y="1900051"/>
            <a:ext cx="17456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Self-injection</a:t>
            </a:r>
          </a:p>
          <a:p>
            <a:r>
              <a:rPr lang="fr-FR" dirty="0"/>
              <a:t>pure H</a:t>
            </a:r>
            <a:r>
              <a:rPr lang="fr-FR" baseline="-25000" dirty="0"/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DD74EB1-3DB8-42C0-19D3-1EEA7C8D04EA}"/>
              </a:ext>
            </a:extLst>
          </p:cNvPr>
          <p:cNvSpPr txBox="1"/>
          <p:nvPr/>
        </p:nvSpPr>
        <p:spPr>
          <a:xfrm>
            <a:off x="94040" y="3105834"/>
            <a:ext cx="23404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Gradient injection</a:t>
            </a:r>
          </a:p>
          <a:p>
            <a:r>
              <a:rPr lang="fr-FR" dirty="0"/>
              <a:t>pure H</a:t>
            </a:r>
            <a:r>
              <a:rPr lang="fr-FR" baseline="-25000" dirty="0"/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D91B29-7164-4281-CC6B-01376B8F6F5A}"/>
              </a:ext>
            </a:extLst>
          </p:cNvPr>
          <p:cNvSpPr txBox="1"/>
          <p:nvPr/>
        </p:nvSpPr>
        <p:spPr>
          <a:xfrm>
            <a:off x="125266" y="4196384"/>
            <a:ext cx="19529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Mixture H</a:t>
            </a:r>
            <a:r>
              <a:rPr lang="fr-FR" baseline="-25000" dirty="0"/>
              <a:t>2</a:t>
            </a:r>
            <a:r>
              <a:rPr lang="fr-FR" dirty="0"/>
              <a:t>/N</a:t>
            </a:r>
            <a:r>
              <a:rPr lang="fr-FR" baseline="-25000" dirty="0"/>
              <a:t>2</a:t>
            </a:r>
            <a:r>
              <a:rPr lang="fr-FR" dirty="0"/>
              <a:t> (2%)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CBABF21-5F91-5070-E0CD-CAC6E9EBFFB9}"/>
              </a:ext>
            </a:extLst>
          </p:cNvPr>
          <p:cNvSpPr txBox="1"/>
          <p:nvPr/>
        </p:nvSpPr>
        <p:spPr>
          <a:xfrm>
            <a:off x="-9581" y="5381938"/>
            <a:ext cx="19529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Mixture H</a:t>
            </a:r>
            <a:r>
              <a:rPr lang="fr-FR" baseline="-25000" dirty="0"/>
              <a:t>2</a:t>
            </a:r>
            <a:r>
              <a:rPr lang="fr-FR" dirty="0"/>
              <a:t>/CH</a:t>
            </a:r>
            <a:r>
              <a:rPr lang="fr-FR" baseline="-25000" dirty="0"/>
              <a:t>4</a:t>
            </a:r>
            <a:r>
              <a:rPr lang="fr-FR" dirty="0"/>
              <a:t> (2%)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BC9D43C-506F-A828-419F-70D1EF6B2C82}"/>
              </a:ext>
            </a:extLst>
          </p:cNvPr>
          <p:cNvGrpSpPr/>
          <p:nvPr/>
        </p:nvGrpSpPr>
        <p:grpSpPr>
          <a:xfrm>
            <a:off x="5903731" y="5187666"/>
            <a:ext cx="4363064" cy="1220489"/>
            <a:chOff x="5903731" y="5187666"/>
            <a:chExt cx="4363064" cy="12204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8C637F-9A99-E5A4-28A8-CBC42DCCDE60}"/>
                </a:ext>
              </a:extLst>
            </p:cNvPr>
            <p:cNvSpPr/>
            <p:nvPr/>
          </p:nvSpPr>
          <p:spPr>
            <a:xfrm>
              <a:off x="5903731" y="5187666"/>
              <a:ext cx="2683219" cy="1128156"/>
            </a:xfrm>
            <a:prstGeom prst="rect">
              <a:avLst/>
            </a:prstGeom>
            <a:solidFill>
              <a:schemeClr val="bg1">
                <a:lumMod val="95000"/>
                <a:alpha val="36081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CD0C50E9-AD39-A4BE-BB12-0D899B3A1F56}"/>
                </a:ext>
              </a:extLst>
            </p:cNvPr>
            <p:cNvCxnSpPr>
              <a:cxnSpLocks/>
            </p:cNvCxnSpPr>
            <p:nvPr/>
          </p:nvCxnSpPr>
          <p:spPr>
            <a:xfrm>
              <a:off x="8729963" y="5381938"/>
              <a:ext cx="458875" cy="27907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7425E72-8736-A9C0-5CCB-254D3240A027}"/>
                </a:ext>
              </a:extLst>
            </p:cNvPr>
            <p:cNvSpPr txBox="1"/>
            <p:nvPr/>
          </p:nvSpPr>
          <p:spPr>
            <a:xfrm>
              <a:off x="9118724" y="5577158"/>
              <a:ext cx="11480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15 </a:t>
              </a:r>
              <a:r>
                <a:rPr lang="fr-FR" sz="1600" b="1" dirty="0" err="1">
                  <a:solidFill>
                    <a:srgbClr val="FF0000"/>
                  </a:solidFill>
                </a:rPr>
                <a:t>mrad</a:t>
              </a:r>
              <a:endParaRPr lang="fr-FR" sz="1600" b="1" dirty="0">
                <a:solidFill>
                  <a:srgbClr val="FF0000"/>
                </a:solidFill>
              </a:endParaRPr>
            </a:p>
            <a:p>
              <a:r>
                <a:rPr lang="fr-FR" sz="1600" b="1" dirty="0">
                  <a:solidFill>
                    <a:srgbClr val="FF0000"/>
                  </a:solidFill>
                </a:rPr>
                <a:t>5 MeV </a:t>
              </a:r>
            </a:p>
            <a:p>
              <a:r>
                <a:rPr lang="fr-FR" sz="1600" b="1" dirty="0" err="1">
                  <a:solidFill>
                    <a:srgbClr val="FF0000"/>
                  </a:solidFill>
                </a:rPr>
                <a:t>ebeams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304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474A7-A49F-4476-48A3-FC95F0DB4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25FCF70-B6D6-D90C-73F2-C4EE26ED6A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Beam pointing oscillations similar to previous study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01A520-76D6-D431-14FC-EFB2BE83D2E4}"/>
              </a:ext>
            </a:extLst>
          </p:cNvPr>
          <p:cNvSpPr txBox="1"/>
          <p:nvPr/>
        </p:nvSpPr>
        <p:spPr>
          <a:xfrm>
            <a:off x="340242" y="1191394"/>
            <a:ext cx="491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CH</a:t>
            </a:r>
            <a:r>
              <a:rPr lang="en-US" baseline="-25000" noProof="0" dirty="0"/>
              <a:t>4</a:t>
            </a:r>
            <a:r>
              <a:rPr lang="en-US" noProof="0" dirty="0"/>
              <a:t> mixture: 100 bars (7.8x10</a:t>
            </a:r>
            <a:r>
              <a:rPr lang="en-US" baseline="30000" noProof="0" dirty="0"/>
              <a:t>19</a:t>
            </a:r>
            <a:r>
              <a:rPr lang="en-US" noProof="0" dirty="0"/>
              <a:t> cm</a:t>
            </a:r>
            <a:r>
              <a:rPr lang="en-US" baseline="30000" noProof="0" dirty="0"/>
              <a:t>-3</a:t>
            </a:r>
            <a:r>
              <a:rPr lang="en-US" noProof="0" dirty="0"/>
              <a:t>)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1CDA29C-DF7F-A08C-EB44-34F14794F0E4}"/>
              </a:ext>
            </a:extLst>
          </p:cNvPr>
          <p:cNvSpPr txBox="1"/>
          <p:nvPr/>
        </p:nvSpPr>
        <p:spPr>
          <a:xfrm>
            <a:off x="1896841" y="6114676"/>
            <a:ext cx="8222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noProof="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000" b="1" noProof="0" dirty="0">
                <a:solidFill>
                  <a:srgbClr val="FF0000"/>
                </a:solidFill>
              </a:rPr>
              <a:t>Comparable to previous off-axis self-injection results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68B7D172-E657-88ED-2546-A589A816592D}"/>
              </a:ext>
            </a:extLst>
          </p:cNvPr>
          <p:cNvGrpSpPr/>
          <p:nvPr/>
        </p:nvGrpSpPr>
        <p:grpSpPr>
          <a:xfrm>
            <a:off x="5496908" y="1929267"/>
            <a:ext cx="7093953" cy="3666076"/>
            <a:chOff x="5538950" y="1466356"/>
            <a:chExt cx="7093953" cy="3666076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42D5AF-56F0-1696-7A3D-D6CE86479C2A}"/>
                </a:ext>
              </a:extLst>
            </p:cNvPr>
            <p:cNvSpPr txBox="1"/>
            <p:nvPr/>
          </p:nvSpPr>
          <p:spPr>
            <a:xfrm>
              <a:off x="5912731" y="3932103"/>
              <a:ext cx="67201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noProof="0" dirty="0"/>
                <a:t>Good correlation in polarization direction (y) </a:t>
              </a:r>
              <a:r>
                <a:rPr lang="en-US" b="1" noProof="0" dirty="0"/>
                <a:t>Amplitude +/- 5mrad</a:t>
              </a:r>
            </a:p>
            <a:p>
              <a:r>
                <a:rPr lang="en-US" b="1" noProof="0" dirty="0"/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noProof="0" dirty="0"/>
                <a:t>No significant energy changes</a:t>
              </a:r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9233D6FF-F4A1-527E-BBCF-9D60B4218974}"/>
                </a:ext>
              </a:extLst>
            </p:cNvPr>
            <p:cNvGrpSpPr/>
            <p:nvPr/>
          </p:nvGrpSpPr>
          <p:grpSpPr>
            <a:xfrm>
              <a:off x="5538950" y="1466356"/>
              <a:ext cx="6238803" cy="2411190"/>
              <a:chOff x="5538950" y="1466356"/>
              <a:chExt cx="6238803" cy="2411190"/>
            </a:xfrm>
          </p:grpSpPr>
          <p:grpSp>
            <p:nvGrpSpPr>
              <p:cNvPr id="7" name="Group 12">
                <a:extLst>
                  <a:ext uri="{FF2B5EF4-FFF2-40B4-BE49-F238E27FC236}">
                    <a16:creationId xmlns:a16="http://schemas.microsoft.com/office/drawing/2014/main" id="{8259F4B6-D57C-2A0F-9D7D-B05E3D68B376}"/>
                  </a:ext>
                </a:extLst>
              </p:cNvPr>
              <p:cNvGrpSpPr/>
              <p:nvPr/>
            </p:nvGrpSpPr>
            <p:grpSpPr>
              <a:xfrm>
                <a:off x="5538950" y="1571303"/>
                <a:ext cx="5550631" cy="2306243"/>
                <a:chOff x="3034300" y="3624694"/>
                <a:chExt cx="4436534" cy="1843345"/>
              </a:xfrm>
            </p:grpSpPr>
            <p:pic>
              <p:nvPicPr>
                <p:cNvPr id="12" name="Picture 4">
                  <a:extLst>
                    <a:ext uri="{FF2B5EF4-FFF2-40B4-BE49-F238E27FC236}">
                      <a16:creationId xmlns:a16="http://schemas.microsoft.com/office/drawing/2014/main" id="{7DB5950F-0A82-82BF-9D0B-060D32597B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b="49964"/>
                <a:stretch/>
              </p:blipFill>
              <p:spPr>
                <a:xfrm>
                  <a:off x="3034300" y="3624694"/>
                  <a:ext cx="4436534" cy="1664884"/>
                </a:xfrm>
                <a:prstGeom prst="rect">
                  <a:avLst/>
                </a:prstGeom>
              </p:spPr>
            </p:pic>
            <p:sp>
              <p:nvSpPr>
                <p:cNvPr id="20" name="TextBox 11">
                  <a:extLst>
                    <a:ext uri="{FF2B5EF4-FFF2-40B4-BE49-F238E27FC236}">
                      <a16:creationId xmlns:a16="http://schemas.microsoft.com/office/drawing/2014/main" id="{A9A0D491-7C23-CD72-4307-CB0B7CA80B1D}"/>
                    </a:ext>
                  </a:extLst>
                </p:cNvPr>
                <p:cNvSpPr txBox="1"/>
                <p:nvPr/>
              </p:nvSpPr>
              <p:spPr>
                <a:xfrm>
                  <a:off x="4510577" y="5191040"/>
                  <a:ext cx="1366367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noProof="0" dirty="0">
                      <a:latin typeface="Century Gothic" panose="020B0502020202020204" pitchFamily="34" charset="0"/>
                    </a:rPr>
                    <a:t>CEP (rad)</a:t>
                  </a:r>
                </a:p>
              </p:txBody>
            </p:sp>
          </p:grpSp>
          <p:pic>
            <p:nvPicPr>
              <p:cNvPr id="23" name="Image 19">
                <a:extLst>
                  <a:ext uri="{FF2B5EF4-FFF2-40B4-BE49-F238E27FC236}">
                    <a16:creationId xmlns:a16="http://schemas.microsoft.com/office/drawing/2014/main" id="{137D5E60-1258-0025-3A05-FDFA50EC6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84341" t="9721" r="517" b="74376"/>
              <a:stretch/>
            </p:blipFill>
            <p:spPr>
              <a:xfrm>
                <a:off x="9981529" y="2905816"/>
                <a:ext cx="647700" cy="510227"/>
              </a:xfrm>
              <a:prstGeom prst="rect">
                <a:avLst/>
              </a:prstGeom>
            </p:spPr>
          </p:pic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662C42A9-0592-1EBD-31B5-94E64B41609E}"/>
                  </a:ext>
                </a:extLst>
              </p:cNvPr>
              <p:cNvSpPr txBox="1"/>
              <p:nvPr/>
            </p:nvSpPr>
            <p:spPr>
              <a:xfrm>
                <a:off x="9680843" y="1504523"/>
                <a:ext cx="209691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noProof="0" dirty="0">
                    <a:solidFill>
                      <a:srgbClr val="0070C0"/>
                    </a:solidFill>
                  </a:rPr>
                  <a:t>polarization along y</a:t>
                </a:r>
              </a:p>
            </p:txBody>
          </p:sp>
          <p:cxnSp>
            <p:nvCxnSpPr>
              <p:cNvPr id="27" name="Connecteur droit avec flèche 26">
                <a:extLst>
                  <a:ext uri="{FF2B5EF4-FFF2-40B4-BE49-F238E27FC236}">
                    <a16:creationId xmlns:a16="http://schemas.microsoft.com/office/drawing/2014/main" id="{075502A4-B63C-9AB3-0762-8A46BD8E47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05379" y="1916441"/>
                <a:ext cx="423919" cy="473315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2217719-E5C7-DDB1-8D1C-3D7CE7F41377}"/>
                  </a:ext>
                </a:extLst>
              </p:cNvPr>
              <p:cNvSpPr txBox="1"/>
              <p:nvPr/>
            </p:nvSpPr>
            <p:spPr>
              <a:xfrm>
                <a:off x="6716475" y="1466356"/>
                <a:ext cx="18662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Beam centroid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0A5F008-8587-EF49-9950-E07C6D02B9E2}"/>
              </a:ext>
            </a:extLst>
          </p:cNvPr>
          <p:cNvGrpSpPr/>
          <p:nvPr/>
        </p:nvGrpSpPr>
        <p:grpSpPr>
          <a:xfrm>
            <a:off x="40987" y="1805050"/>
            <a:ext cx="5017912" cy="4000500"/>
            <a:chOff x="185744" y="1749774"/>
            <a:chExt cx="5017912" cy="4000500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FEB22FF9-B65B-244A-E6A2-177B4D174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744" y="1749774"/>
              <a:ext cx="5017912" cy="4000500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56BA23A-1126-B00E-407F-A3A2DF89C76D}"/>
                </a:ext>
              </a:extLst>
            </p:cNvPr>
            <p:cNvSpPr txBox="1"/>
            <p:nvPr/>
          </p:nvSpPr>
          <p:spPr>
            <a:xfrm rot="16200000">
              <a:off x="-13684" y="3892741"/>
              <a:ext cx="88517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noProof="0" dirty="0"/>
                <a:t>Q (</a:t>
              </a:r>
              <a:r>
                <a:rPr lang="en-US" sz="1400" noProof="0" dirty="0" err="1"/>
                <a:t>a.u</a:t>
              </a:r>
              <a:r>
                <a:rPr lang="en-US" sz="1400" noProof="0" dirty="0"/>
                <a:t>. 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03BEC813-05A6-594A-5CDD-8CFDA6E025A7}"/>
                </a:ext>
              </a:extLst>
            </p:cNvPr>
            <p:cNvSpPr txBox="1"/>
            <p:nvPr/>
          </p:nvSpPr>
          <p:spPr>
            <a:xfrm rot="16200000">
              <a:off x="84781" y="4768851"/>
              <a:ext cx="779242" cy="33306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noProof="0" dirty="0"/>
                <a:t>CEP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23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1B9B4-BE34-64CA-812B-A8A46CD40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67">
            <a:extLst>
              <a:ext uri="{FF2B5EF4-FFF2-40B4-BE49-F238E27FC236}">
                <a16:creationId xmlns:a16="http://schemas.microsoft.com/office/drawing/2014/main" id="{A1054B5D-779F-BABA-B801-E59CB6B1CBC5}"/>
              </a:ext>
            </a:extLst>
          </p:cNvPr>
          <p:cNvSpPr/>
          <p:nvPr/>
        </p:nvSpPr>
        <p:spPr>
          <a:xfrm>
            <a:off x="5388156" y="1571799"/>
            <a:ext cx="3035405" cy="215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8" tIns="26788" rIns="26788" bIns="26788" anchor="ctr">
            <a:spAutoFit/>
          </a:bodyPr>
          <a:lstStyle>
            <a:lvl1pPr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lang="en-US" sz="1051" noProof="0" dirty="0">
              <a:solidFill>
                <a:srgbClr val="53535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40C05E-B187-869F-FDFA-491C0A2E068B}"/>
              </a:ext>
            </a:extLst>
          </p:cNvPr>
          <p:cNvSpPr txBox="1"/>
          <p:nvPr/>
        </p:nvSpPr>
        <p:spPr>
          <a:xfrm>
            <a:off x="14969924" y="440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noProof="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EBB0734-8270-EF99-0CDC-9B4CFF07D87D}"/>
              </a:ext>
            </a:extLst>
          </p:cNvPr>
          <p:cNvGrpSpPr/>
          <p:nvPr/>
        </p:nvGrpSpPr>
        <p:grpSpPr>
          <a:xfrm>
            <a:off x="732412" y="783552"/>
            <a:ext cx="7961621" cy="2800016"/>
            <a:chOff x="-505832" y="4105692"/>
            <a:chExt cx="7961621" cy="2800016"/>
          </a:xfrm>
        </p:grpSpPr>
        <p:pic>
          <p:nvPicPr>
            <p:cNvPr id="23" name="Picture 37" descr="C:\Users\ouille\Desktop\GitHub_users\GitHub_MarieOuille\Python-scripts\Carrier_Enveloppe\370mrad\370mrad.gif">
              <a:extLst>
                <a:ext uri="{FF2B5EF4-FFF2-40B4-BE49-F238E27FC236}">
                  <a16:creationId xmlns:a16="http://schemas.microsoft.com/office/drawing/2014/main" id="{AAB0901B-EE42-2A62-B2BB-D001FE15B7D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5832" y="4640420"/>
              <a:ext cx="2350253" cy="1633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3B95A559-9362-C6BE-FB67-EF3916C2A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6856" y="4105692"/>
              <a:ext cx="4768933" cy="2800016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0AE00FB1-9E5A-5708-DD2A-C86FB853E9BE}"/>
              </a:ext>
            </a:extLst>
          </p:cNvPr>
          <p:cNvSpPr txBox="1"/>
          <p:nvPr/>
        </p:nvSpPr>
        <p:spPr>
          <a:xfrm>
            <a:off x="8527521" y="1473224"/>
            <a:ext cx="34015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noProof="0" dirty="0">
                <a:solidFill>
                  <a:srgbClr val="0432FF"/>
                </a:solidFill>
                <a:cs typeface="Arial" panose="020B0604020202020204" pitchFamily="34" charset="0"/>
              </a:rPr>
              <a:t>At LOA:</a:t>
            </a:r>
          </a:p>
          <a:p>
            <a:r>
              <a:rPr lang="en-US" sz="2000" noProof="0" dirty="0">
                <a:solidFill>
                  <a:srgbClr val="0432FF"/>
                </a:solidFill>
                <a:cs typeface="Arial" panose="020B0604020202020204" pitchFamily="34" charset="0"/>
              </a:rPr>
              <a:t>Controlled &amp; stable CEP </a:t>
            </a:r>
          </a:p>
          <a:p>
            <a:r>
              <a:rPr lang="en-US" sz="2000" noProof="0" dirty="0">
                <a:cs typeface="Arial" panose="020B0604020202020204" pitchFamily="34" charset="0"/>
              </a:rPr>
              <a:t>stab 200-300 </a:t>
            </a:r>
            <a:r>
              <a:rPr lang="en-US" sz="2000" noProof="0" dirty="0" err="1">
                <a:cs typeface="Arial" panose="020B0604020202020204" pitchFamily="34" charset="0"/>
              </a:rPr>
              <a:t>mrad</a:t>
            </a:r>
            <a:r>
              <a:rPr lang="en-US" sz="2000" noProof="0" dirty="0">
                <a:cs typeface="Arial" panose="020B0604020202020204" pitchFamily="34" charset="0"/>
              </a:rPr>
              <a:t> rms</a:t>
            </a:r>
          </a:p>
          <a:p>
            <a:r>
              <a:rPr lang="en-US" sz="2000" noProof="0" dirty="0">
                <a:cs typeface="Arial" panose="020B0604020202020204" pitchFamily="34" charset="0"/>
              </a:rPr>
              <a:t>20 </a:t>
            </a:r>
            <a:r>
              <a:rPr lang="en-US" sz="2000" noProof="0" dirty="0" err="1">
                <a:cs typeface="Arial" panose="020B0604020202020204" pitchFamily="34" charset="0"/>
              </a:rPr>
              <a:t>mrad</a:t>
            </a:r>
            <a:r>
              <a:rPr lang="en-US" sz="2000" noProof="0" dirty="0">
                <a:cs typeface="Arial" panose="020B0604020202020204" pitchFamily="34" charset="0"/>
              </a:rPr>
              <a:t> when averaging</a:t>
            </a:r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4648EEF1-0F13-6454-0790-7A9F1740CA3F}"/>
              </a:ext>
            </a:extLst>
          </p:cNvPr>
          <p:cNvSpPr txBox="1">
            <a:spLocks/>
          </p:cNvSpPr>
          <p:nvPr/>
        </p:nvSpPr>
        <p:spPr>
          <a:xfrm>
            <a:off x="1367857" y="369635"/>
            <a:ext cx="10561173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  <a:defRPr sz="2400" b="1" i="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just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984" indent="-191995" algn="l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80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What is the Carrier Envelope Phase (CEP) ?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DB18F9E-79DF-4389-46BE-B299736FED86}"/>
              </a:ext>
            </a:extLst>
          </p:cNvPr>
          <p:cNvGrpSpPr/>
          <p:nvPr/>
        </p:nvGrpSpPr>
        <p:grpSpPr>
          <a:xfrm>
            <a:off x="910621" y="3810307"/>
            <a:ext cx="10728101" cy="2568941"/>
            <a:chOff x="910621" y="3810307"/>
            <a:chExt cx="10728101" cy="2568941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F20A94C-0A5F-3F52-A039-4B7D0A1D29DB}"/>
                </a:ext>
              </a:extLst>
            </p:cNvPr>
            <p:cNvGrpSpPr/>
            <p:nvPr/>
          </p:nvGrpSpPr>
          <p:grpSpPr>
            <a:xfrm>
              <a:off x="910621" y="3810307"/>
              <a:ext cx="10728101" cy="2264141"/>
              <a:chOff x="691754" y="2166538"/>
              <a:chExt cx="8046075" cy="1698106"/>
            </a:xfrm>
          </p:grpSpPr>
          <p:grpSp>
            <p:nvGrpSpPr>
              <p:cNvPr id="19" name="Grouper 15">
                <a:extLst>
                  <a:ext uri="{FF2B5EF4-FFF2-40B4-BE49-F238E27FC236}">
                    <a16:creationId xmlns:a16="http://schemas.microsoft.com/office/drawing/2014/main" id="{E55F588A-28F6-82EA-70EB-52EF6577D42D}"/>
                  </a:ext>
                </a:extLst>
              </p:cNvPr>
              <p:cNvGrpSpPr/>
              <p:nvPr/>
            </p:nvGrpSpPr>
            <p:grpSpPr>
              <a:xfrm>
                <a:off x="691754" y="2363465"/>
                <a:ext cx="3546695" cy="1501179"/>
                <a:chOff x="4580017" y="1010880"/>
                <a:chExt cx="4527277" cy="1916221"/>
              </a:xfrm>
            </p:grpSpPr>
            <p:pic>
              <p:nvPicPr>
                <p:cNvPr id="20" name="Image 19" descr="pulse1.eps">
                  <a:extLst>
                    <a:ext uri="{FF2B5EF4-FFF2-40B4-BE49-F238E27FC236}">
                      <a16:creationId xmlns:a16="http://schemas.microsoft.com/office/drawing/2014/main" id="{7BC3AB20-9B60-D898-430F-AEB27D8DEB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28028" t="17019" r="23014" b="11926"/>
                <a:stretch>
                  <a:fillRect/>
                </a:stretch>
              </p:blipFill>
              <p:spPr>
                <a:xfrm>
                  <a:off x="4580017" y="1221571"/>
                  <a:ext cx="1671291" cy="1705530"/>
                </a:xfrm>
                <a:prstGeom prst="rect">
                  <a:avLst/>
                </a:prstGeom>
              </p:spPr>
            </p:pic>
            <p:pic>
              <p:nvPicPr>
                <p:cNvPr id="21" name="Image 20" descr="pulse2.eps">
                  <a:extLst>
                    <a:ext uri="{FF2B5EF4-FFF2-40B4-BE49-F238E27FC236}">
                      <a16:creationId xmlns:a16="http://schemas.microsoft.com/office/drawing/2014/main" id="{AD3F245D-40B9-99FF-AA52-67E7725437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26966" t="10532" r="20421" b="21118"/>
                <a:stretch>
                  <a:fillRect/>
                </a:stretch>
              </p:blipFill>
              <p:spPr>
                <a:xfrm>
                  <a:off x="7311208" y="1010880"/>
                  <a:ext cx="1796086" cy="1755184"/>
                </a:xfrm>
                <a:prstGeom prst="rect">
                  <a:avLst/>
                </a:prstGeom>
              </p:spPr>
            </p:pic>
          </p:grpSp>
          <p:sp>
            <p:nvSpPr>
              <p:cNvPr id="22" name="Flèche vers la droite 21">
                <a:extLst>
                  <a:ext uri="{FF2B5EF4-FFF2-40B4-BE49-F238E27FC236}">
                    <a16:creationId xmlns:a16="http://schemas.microsoft.com/office/drawing/2014/main" id="{13FF630B-C8E0-49AD-D87A-5D5D0DA461D5}"/>
                  </a:ext>
                </a:extLst>
              </p:cNvPr>
              <p:cNvSpPr/>
              <p:nvPr/>
            </p:nvSpPr>
            <p:spPr>
              <a:xfrm>
                <a:off x="2111419" y="2735688"/>
                <a:ext cx="609600" cy="17292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F75B081-DCB9-0C41-040D-D766E72FA851}"/>
                  </a:ext>
                </a:extLst>
              </p:cNvPr>
              <p:cNvSpPr txBox="1"/>
              <p:nvPr/>
            </p:nvSpPr>
            <p:spPr>
              <a:xfrm>
                <a:off x="1748521" y="2166538"/>
                <a:ext cx="1220527" cy="5002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67" noProof="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plasma</a:t>
                </a:r>
              </a:p>
              <a:p>
                <a:pPr algn="ctr"/>
                <a:r>
                  <a:rPr lang="en-US" sz="1867" noProof="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propagation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126C356-DD38-B82B-2515-C1B157991350}"/>
                  </a:ext>
                </a:extLst>
              </p:cNvPr>
              <p:cNvSpPr txBox="1"/>
              <p:nvPr/>
            </p:nvSpPr>
            <p:spPr>
              <a:xfrm>
                <a:off x="5025129" y="2400794"/>
                <a:ext cx="3712700" cy="300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noProof="0" dirty="0">
                    <a:cs typeface="Arial" panose="020B0604020202020204" pitchFamily="34" charset="0"/>
                  </a:rPr>
                  <a:t>In a plasma, the CEP slips because</a:t>
                </a:r>
              </a:p>
            </p:txBody>
          </p:sp>
          <p:pic>
            <p:nvPicPr>
              <p:cNvPr id="26" name="Image 25" descr="$$_v_varphi_&gt;_v_.pdf">
                <a:extLst>
                  <a:ext uri="{FF2B5EF4-FFF2-40B4-BE49-F238E27FC236}">
                    <a16:creationId xmlns:a16="http://schemas.microsoft.com/office/drawing/2014/main" id="{B147BA3F-0755-6DE3-3ADB-C3BC0A24B3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7142" y="2801807"/>
                <a:ext cx="990600" cy="266700"/>
              </a:xfrm>
              <a:prstGeom prst="rect">
                <a:avLst/>
              </a:prstGeom>
            </p:spPr>
          </p:pic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0702D16-D944-5FB4-85A0-BC8F47AD61A7}"/>
                </a:ext>
              </a:extLst>
            </p:cNvPr>
            <p:cNvSpPr txBox="1"/>
            <p:nvPr/>
          </p:nvSpPr>
          <p:spPr>
            <a:xfrm>
              <a:off x="6746657" y="5197099"/>
              <a:ext cx="438373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noProof="0" dirty="0">
                  <a:cs typeface="Arial" panose="020B0604020202020204" pitchFamily="34" charset="0"/>
                </a:rPr>
                <a:t>Slippage length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9CA0E58-78DC-3DE5-26D5-38FDBAD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20489" y="5769648"/>
              <a:ext cx="27813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7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CB36453-41ED-2E32-D82E-422732EF9B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 the physics ? PIC simulations</a:t>
            </a:r>
          </a:p>
        </p:txBody>
      </p:sp>
      <p:sp>
        <p:nvSpPr>
          <p:cNvPr id="4" name="Shape 67">
            <a:extLst>
              <a:ext uri="{FF2B5EF4-FFF2-40B4-BE49-F238E27FC236}">
                <a16:creationId xmlns:a16="http://schemas.microsoft.com/office/drawing/2014/main" id="{763D371C-8B55-4B55-1BC8-DDD778012D1A}"/>
              </a:ext>
            </a:extLst>
          </p:cNvPr>
          <p:cNvSpPr/>
          <p:nvPr/>
        </p:nvSpPr>
        <p:spPr>
          <a:xfrm>
            <a:off x="7051964" y="1648691"/>
            <a:ext cx="1961634" cy="27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1400" dirty="0">
              <a:solidFill>
                <a:srgbClr val="53535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221D9D-3148-26DB-B4B5-777C4798C5F7}"/>
              </a:ext>
            </a:extLst>
          </p:cNvPr>
          <p:cNvSpPr/>
          <p:nvPr/>
        </p:nvSpPr>
        <p:spPr>
          <a:xfrm>
            <a:off x="355327" y="3089564"/>
            <a:ext cx="5643691" cy="3057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Supplementary_Video_2">
            <a:hlinkClick r:id="" action="ppaction://media"/>
            <a:extLst>
              <a:ext uri="{FF2B5EF4-FFF2-40B4-BE49-F238E27FC236}">
                <a16:creationId xmlns:a16="http://schemas.microsoft.com/office/drawing/2014/main" id="{EF37E7D6-657B-BC03-A1BA-00ACD395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933" y="1172854"/>
            <a:ext cx="5509026" cy="483817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D9697C1-289A-A417-C6CF-B549374A8B34}"/>
              </a:ext>
            </a:extLst>
          </p:cNvPr>
          <p:cNvSpPr txBox="1"/>
          <p:nvPr/>
        </p:nvSpPr>
        <p:spPr>
          <a:xfrm>
            <a:off x="7261181" y="1638980"/>
            <a:ext cx="2295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Polarization plane:</a:t>
            </a:r>
          </a:p>
          <a:p>
            <a:r>
              <a:rPr lang="en-US" sz="2000" dirty="0"/>
              <a:t>asymmetric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6C7413-4789-C036-1744-C5CB97DE9331}"/>
              </a:ext>
            </a:extLst>
          </p:cNvPr>
          <p:cNvSpPr txBox="1"/>
          <p:nvPr/>
        </p:nvSpPr>
        <p:spPr>
          <a:xfrm>
            <a:off x="7261181" y="3836128"/>
            <a:ext cx="3133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Perpendicular to</a:t>
            </a:r>
          </a:p>
          <a:p>
            <a:r>
              <a:rPr lang="en-US" sz="2000" dirty="0"/>
              <a:t>polarization plane:</a:t>
            </a:r>
          </a:p>
          <a:p>
            <a:r>
              <a:rPr lang="en-US" sz="2000" dirty="0"/>
              <a:t>symmetric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1511A6-DA37-998F-EB43-B5DF49D66C00}"/>
              </a:ext>
            </a:extLst>
          </p:cNvPr>
          <p:cNvSpPr txBox="1"/>
          <p:nvPr/>
        </p:nvSpPr>
        <p:spPr>
          <a:xfrm>
            <a:off x="0" y="6582362"/>
            <a:ext cx="441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Huijts &amp; </a:t>
            </a:r>
            <a:r>
              <a:rPr lang="fr-FR" sz="1400" dirty="0" err="1"/>
              <a:t>Rovige</a:t>
            </a:r>
            <a:r>
              <a:rPr lang="fr-FR" sz="1400" dirty="0"/>
              <a:t> </a:t>
            </a:r>
            <a:r>
              <a:rPr lang="fr-FR" sz="1400" i="1" dirty="0"/>
              <a:t>et al.</a:t>
            </a:r>
            <a:r>
              <a:rPr lang="fr-FR" sz="1400" dirty="0"/>
              <a:t>, Phys. </a:t>
            </a:r>
            <a:r>
              <a:rPr lang="fr-FR" sz="1400" dirty="0" err="1"/>
              <a:t>Rev</a:t>
            </a:r>
            <a:r>
              <a:rPr lang="fr-FR" sz="1400" dirty="0"/>
              <a:t>. X </a:t>
            </a:r>
            <a:r>
              <a:rPr lang="fr-FR" sz="1400" b="1" dirty="0"/>
              <a:t>12 </a:t>
            </a:r>
            <a:r>
              <a:rPr lang="fr-FR" sz="1400" dirty="0"/>
              <a:t>011036 (2022)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66245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F1533CD-C876-89A8-FA7E-3E8061472D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Ionization</a:t>
            </a:r>
            <a:r>
              <a:rPr lang="fr-FR" dirty="0"/>
              <a:t> / off-axis injection</a:t>
            </a:r>
          </a:p>
        </p:txBody>
      </p:sp>
      <p:pic>
        <p:nvPicPr>
          <p:cNvPr id="3" name="slava_cep_movie.mp4">
            <a:hlinkClick r:id="" action="ppaction://media"/>
            <a:extLst>
              <a:ext uri="{FF2B5EF4-FFF2-40B4-BE49-F238E27FC236}">
                <a16:creationId xmlns:a16="http://schemas.microsoft.com/office/drawing/2014/main" id="{3226646F-55F3-9E4C-9819-0597F776F0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07374"/>
            <a:ext cx="7667501" cy="57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9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2AF2B-117C-10E1-7CBE-D00984072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C60DE1C7-C6E2-FB70-39BD-56417389B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985520"/>
            <a:ext cx="8158162" cy="528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381000" indent="-381000">
              <a:buFont typeface="Arial" pitchFamily="34" charset="0"/>
              <a:buChar char="•"/>
            </a:pPr>
            <a:endParaRPr lang="fr-FR" sz="2000" dirty="0">
              <a:latin typeface="Arial"/>
              <a:cs typeface="Arial"/>
            </a:endParaRPr>
          </a:p>
          <a:p>
            <a:endParaRPr lang="en-US" sz="2000" b="1" dirty="0">
              <a:solidFill>
                <a:srgbClr val="800000"/>
              </a:solidFill>
              <a:latin typeface="Arial"/>
              <a:cs typeface="Arial"/>
              <a:sym typeface="Wingdings"/>
            </a:endParaRP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800000"/>
              </a:solidFill>
              <a:latin typeface="Arial"/>
              <a:cs typeface="Arial"/>
              <a:sym typeface="Wingdings"/>
            </a:endParaRP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800000"/>
              </a:solidFill>
              <a:latin typeface="Arial"/>
              <a:cs typeface="Arial"/>
              <a:sym typeface="Wingdings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EB2807D6-A149-0CEB-A07F-E59A56FD3ECA}"/>
              </a:ext>
            </a:extLst>
          </p:cNvPr>
          <p:cNvSpPr txBox="1">
            <a:spLocks/>
          </p:cNvSpPr>
          <p:nvPr/>
        </p:nvSpPr>
        <p:spPr bwMode="auto">
          <a:xfrm>
            <a:off x="289044" y="1255776"/>
            <a:ext cx="10978606" cy="434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432FF"/>
                </a:solidFill>
                <a:cs typeface="Arial"/>
              </a:rPr>
              <a:t>Curiosity driven: fundamentals of laser-plasma interaction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0432FF"/>
              </a:solidFill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0432FF"/>
              </a:solidFill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0432FF"/>
              </a:solidFill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0432FF"/>
              </a:solidFill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0432FF"/>
              </a:solidFill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0432FF"/>
              </a:solidFill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432FF"/>
                </a:solidFill>
                <a:cs typeface="Arial"/>
              </a:rPr>
              <a:t>Technology driven : current kHz LWFA use few cycle pulses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cs typeface="Arial"/>
              </a:rPr>
              <a:t>Post-compressed </a:t>
            </a:r>
            <a:r>
              <a:rPr lang="en-US" sz="2000" dirty="0" err="1">
                <a:solidFill>
                  <a:srgbClr val="C00000"/>
                </a:solidFill>
                <a:cs typeface="Arial"/>
              </a:rPr>
              <a:t>Ti:saph</a:t>
            </a:r>
            <a:r>
              <a:rPr lang="en-US" sz="2000" dirty="0">
                <a:solidFill>
                  <a:srgbClr val="C00000"/>
                </a:solidFill>
                <a:cs typeface="Arial"/>
              </a:rPr>
              <a:t> pulses </a:t>
            </a:r>
            <a:r>
              <a:rPr lang="en-US" sz="2000" dirty="0">
                <a:cs typeface="Arial"/>
                <a:sym typeface="Wingdings" pitchFamily="2" charset="2"/>
              </a:rPr>
              <a:t> 3-4 fs, 3 </a:t>
            </a:r>
            <a:r>
              <a:rPr lang="en-US" sz="2000" dirty="0" err="1">
                <a:cs typeface="Arial"/>
                <a:sym typeface="Wingdings" pitchFamily="2" charset="2"/>
              </a:rPr>
              <a:t>mJ</a:t>
            </a:r>
            <a:r>
              <a:rPr lang="en-US" sz="2000" dirty="0">
                <a:cs typeface="Arial"/>
                <a:sym typeface="Wingdings" pitchFamily="2" charset="2"/>
              </a:rPr>
              <a:t>, kHz</a:t>
            </a:r>
          </a:p>
          <a:p>
            <a:pPr lvl="1" eaLnBrk="0" hangingPunct="0">
              <a:spcBef>
                <a:spcPct val="20000"/>
              </a:spcBef>
              <a:spcAft>
                <a:spcPts val="1200"/>
              </a:spcAft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Guénot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et al., Nat. Phot.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293 (2017)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;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Salehi et al., PRX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021055 (2021)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cs typeface="Arial"/>
              </a:rPr>
              <a:t>OPCPA laser systems </a:t>
            </a:r>
            <a:r>
              <a:rPr lang="en-US" sz="2000" dirty="0">
                <a:cs typeface="Arial"/>
                <a:sym typeface="Wingdings" pitchFamily="2" charset="2"/>
              </a:rPr>
              <a:t> 8-10 fs</a:t>
            </a:r>
          </a:p>
          <a:p>
            <a:pPr marL="1257300" lvl="2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cs typeface="Arial"/>
                <a:sym typeface="Wingdings" pitchFamily="2" charset="2"/>
              </a:rPr>
              <a:t>SYLOS laser at ELI-ALPS: 8 fs, 100 </a:t>
            </a:r>
            <a:r>
              <a:rPr lang="en-US" dirty="0" err="1">
                <a:cs typeface="Arial"/>
                <a:sym typeface="Wingdings" pitchFamily="2" charset="2"/>
              </a:rPr>
              <a:t>mJ</a:t>
            </a:r>
            <a:r>
              <a:rPr lang="en-US" dirty="0">
                <a:cs typeface="Arial"/>
                <a:sym typeface="Wingdings" pitchFamily="2" charset="2"/>
              </a:rPr>
              <a:t>, 1 kHz    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Budriunas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et al., Opt. Exp.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25,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5797 (2017)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1257300" lvl="2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cs typeface="Arial"/>
                <a:sym typeface="Wingdings" pitchFamily="2" charset="2"/>
              </a:rPr>
              <a:t>L1 laser at ELI-Beamlines: 15 fs, 30 </a:t>
            </a:r>
            <a:r>
              <a:rPr lang="en-US" dirty="0" err="1">
                <a:cs typeface="Arial"/>
                <a:sym typeface="Wingdings" pitchFamily="2" charset="2"/>
              </a:rPr>
              <a:t>mJ</a:t>
            </a:r>
            <a:r>
              <a:rPr lang="en-US" dirty="0">
                <a:cs typeface="Arial"/>
                <a:sym typeface="Wingdings" pitchFamily="2" charset="2"/>
              </a:rPr>
              <a:t>, 1 kHz   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Lazzarini et al.,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PoP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31 030703 (2024)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1257300" lvl="2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cs typeface="Arial"/>
              <a:sym typeface="Wingdings" pitchFamily="2" charset="2"/>
            </a:endParaRPr>
          </a:p>
          <a:p>
            <a:pPr marL="1257300" lvl="2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cs typeface="Arial"/>
              <a:sym typeface="Wingdings" pitchFamily="2" charset="2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F02AA8DC-B70C-8EC9-32DD-A05F3BC31FB2}"/>
              </a:ext>
            </a:extLst>
          </p:cNvPr>
          <p:cNvSpPr txBox="1">
            <a:spLocks/>
          </p:cNvSpPr>
          <p:nvPr/>
        </p:nvSpPr>
        <p:spPr>
          <a:xfrm>
            <a:off x="1367857" y="369635"/>
            <a:ext cx="10561173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  <a:defRPr sz="2400" b="1" i="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just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984" indent="-191995" algn="l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80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Motivation for studying CEP effects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5C78D24-7948-95D7-154D-1244CBD85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9"/>
          <a:stretch/>
        </p:blipFill>
        <p:spPr>
          <a:xfrm>
            <a:off x="403634" y="1957991"/>
            <a:ext cx="3656402" cy="151336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6AC0F9D-F53E-93BC-5CCA-3389DD51906C}"/>
              </a:ext>
            </a:extLst>
          </p:cNvPr>
          <p:cNvSpPr txBox="1"/>
          <p:nvPr/>
        </p:nvSpPr>
        <p:spPr>
          <a:xfrm>
            <a:off x="5068303" y="3232641"/>
            <a:ext cx="4254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Nerush &amp; </a:t>
            </a: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Kostyukov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, PRL </a:t>
            </a: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103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, 0035001 (2009)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F9AF62D-D7E4-1B87-6E9E-171E586A020B}"/>
              </a:ext>
            </a:extLst>
          </p:cNvPr>
          <p:cNvSpPr txBox="1"/>
          <p:nvPr/>
        </p:nvSpPr>
        <p:spPr>
          <a:xfrm>
            <a:off x="5068303" y="1936432"/>
            <a:ext cx="6860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cs typeface="Arial" panose="020B0604020202020204" pitchFamily="34" charset="0"/>
              </a:rPr>
              <a:t>For few-cycle pulses</a:t>
            </a:r>
            <a:r>
              <a:rPr lang="en-US" dirty="0"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cs typeface="Arial" panose="020B0604020202020204" pitchFamily="34" charset="0"/>
                <a:sym typeface="Wingdings" pitchFamily="2" charset="2"/>
              </a:rPr>
              <a:t>Asymmetric plasma response in polarization plane</a:t>
            </a:r>
          </a:p>
          <a:p>
            <a:r>
              <a:rPr lang="en-US" dirty="0">
                <a:cs typeface="Arial" panose="020B0604020202020204" pitchFamily="34" charset="0"/>
                <a:sym typeface="Wingdings" pitchFamily="2" charset="2"/>
              </a:rPr>
              <a:t>Depends on CEP</a:t>
            </a:r>
          </a:p>
          <a:p>
            <a:r>
              <a:rPr lang="en-US" b="1" dirty="0">
                <a:cs typeface="Arial" panose="020B0604020202020204" pitchFamily="34" charset="0"/>
                <a:sym typeface="Wingdings" pitchFamily="2" charset="2"/>
              </a:rPr>
              <a:t> Oscillating bubble</a:t>
            </a:r>
            <a:endParaRPr lang="en-US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9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706BBD46-1416-FA8F-2356-5F8209FCC611}"/>
              </a:ext>
            </a:extLst>
          </p:cNvPr>
          <p:cNvSpPr txBox="1">
            <a:spLocks/>
          </p:cNvSpPr>
          <p:nvPr/>
        </p:nvSpPr>
        <p:spPr>
          <a:xfrm>
            <a:off x="1367857" y="369635"/>
            <a:ext cx="10561173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  <a:defRPr sz="2400" b="1" i="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just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984" indent="-191995" algn="l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80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1"/>
              <a:t>Experimental set-up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80A070C-5CFB-4C6F-88F9-8D49E7571D35}"/>
              </a:ext>
            </a:extLst>
          </p:cNvPr>
          <p:cNvSpPr txBox="1"/>
          <p:nvPr/>
        </p:nvSpPr>
        <p:spPr>
          <a:xfrm>
            <a:off x="8070356" y="4208622"/>
            <a:ext cx="3816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vary the CEP and monitor: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Beam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Energy spectrum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D4CDD0-D7D6-5FD8-9EE4-2C72A14DE549}"/>
              </a:ext>
            </a:extLst>
          </p:cNvPr>
          <p:cNvGrpSpPr/>
          <p:nvPr/>
        </p:nvGrpSpPr>
        <p:grpSpPr>
          <a:xfrm>
            <a:off x="460037" y="2718099"/>
            <a:ext cx="6574046" cy="2710740"/>
            <a:chOff x="402066" y="1576413"/>
            <a:chExt cx="8735575" cy="3602025"/>
          </a:xfrm>
        </p:grpSpPr>
        <p:pic>
          <p:nvPicPr>
            <p:cNvPr id="7" name="Graphic 15">
              <a:extLst>
                <a:ext uri="{FF2B5EF4-FFF2-40B4-BE49-F238E27FC236}">
                  <a16:creationId xmlns:a16="http://schemas.microsoft.com/office/drawing/2014/main" id="{612471F5-FE97-974D-D915-488158AB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99883" y="3924612"/>
              <a:ext cx="3993954" cy="429902"/>
            </a:xfrm>
            <a:prstGeom prst="rect">
              <a:avLst/>
            </a:prstGeom>
          </p:spPr>
        </p:pic>
        <p:pic>
          <p:nvPicPr>
            <p:cNvPr id="9" name="Graphic 7">
              <a:extLst>
                <a:ext uri="{FF2B5EF4-FFF2-40B4-BE49-F238E27FC236}">
                  <a16:creationId xmlns:a16="http://schemas.microsoft.com/office/drawing/2014/main" id="{7194B531-0652-E19A-F8F9-EDEBFB772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2066" y="1576413"/>
              <a:ext cx="4248444" cy="2947685"/>
            </a:xfrm>
            <a:prstGeom prst="rect">
              <a:avLst/>
            </a:prstGeom>
          </p:spPr>
        </p:pic>
        <p:pic>
          <p:nvPicPr>
            <p:cNvPr id="10" name="Graphic 11">
              <a:extLst>
                <a:ext uri="{FF2B5EF4-FFF2-40B4-BE49-F238E27FC236}">
                  <a16:creationId xmlns:a16="http://schemas.microsoft.com/office/drawing/2014/main" id="{F97E7845-4066-0AA8-1E29-898E65979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68855" y="3557888"/>
              <a:ext cx="822014" cy="1116026"/>
            </a:xfrm>
            <a:prstGeom prst="rect">
              <a:avLst/>
            </a:prstGeom>
          </p:spPr>
        </p:pic>
        <p:pic>
          <p:nvPicPr>
            <p:cNvPr id="11" name="Picture 21">
              <a:extLst>
                <a:ext uri="{FF2B5EF4-FFF2-40B4-BE49-F238E27FC236}">
                  <a16:creationId xmlns:a16="http://schemas.microsoft.com/office/drawing/2014/main" id="{33DD291D-1F4E-2785-CCC5-0BD96E6EB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5461" y="3436064"/>
              <a:ext cx="532180" cy="1406998"/>
            </a:xfrm>
            <a:prstGeom prst="rect">
              <a:avLst/>
            </a:prstGeom>
          </p:spPr>
        </p:pic>
        <p:pic>
          <p:nvPicPr>
            <p:cNvPr id="13" name="Graphic 10">
              <a:extLst>
                <a:ext uri="{FF2B5EF4-FFF2-40B4-BE49-F238E27FC236}">
                  <a16:creationId xmlns:a16="http://schemas.microsoft.com/office/drawing/2014/main" id="{5223248E-5CA2-8D34-2ACE-FDEAFDE36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575299" y="3558853"/>
              <a:ext cx="715570" cy="1116026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CCD2E97-AF1B-593A-537D-BB1FB0AEE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960309" y="3904487"/>
              <a:ext cx="45720" cy="47798"/>
            </a:xfrm>
            <a:prstGeom prst="rect">
              <a:avLst/>
            </a:prstGeom>
          </p:spPr>
        </p:pic>
        <p:grpSp>
          <p:nvGrpSpPr>
            <p:cNvPr id="15" name="Group 24">
              <a:extLst>
                <a:ext uri="{FF2B5EF4-FFF2-40B4-BE49-F238E27FC236}">
                  <a16:creationId xmlns:a16="http://schemas.microsoft.com/office/drawing/2014/main" id="{C85B58C3-04AF-38D6-6C47-1EAB0684EBFC}"/>
                </a:ext>
              </a:extLst>
            </p:cNvPr>
            <p:cNvGrpSpPr/>
            <p:nvPr/>
          </p:nvGrpSpPr>
          <p:grpSpPr>
            <a:xfrm>
              <a:off x="5514565" y="2345443"/>
              <a:ext cx="2023990" cy="2512301"/>
              <a:chOff x="5514565" y="2345443"/>
              <a:chExt cx="2023990" cy="25123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E3EACC7-19F4-406C-25B4-0C61E5517088}"/>
                  </a:ext>
                </a:extLst>
              </p:cNvPr>
              <p:cNvSpPr/>
              <p:nvPr/>
            </p:nvSpPr>
            <p:spPr>
              <a:xfrm>
                <a:off x="5514565" y="2345443"/>
                <a:ext cx="2023990" cy="7361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500" noProof="1">
                    <a:latin typeface="Arial" panose="020B0604020202020204" pitchFamily="34" charset="0"/>
                    <a:cs typeface="Arial" panose="020B0604020202020204" pitchFamily="34" charset="0"/>
                  </a:rPr>
                  <a:t>Retractable</a:t>
                </a:r>
              </a:p>
              <a:p>
                <a:pPr algn="ctr"/>
                <a:r>
                  <a:rPr lang="en-US" sz="1500" noProof="1">
                    <a:latin typeface="Arial" panose="020B0604020202020204" pitchFamily="34" charset="0"/>
                    <a:cs typeface="Arial" panose="020B0604020202020204" pitchFamily="34" charset="0"/>
                  </a:rPr>
                  <a:t>Slit and Magnet</a:t>
                </a:r>
              </a:p>
            </p:txBody>
          </p:sp>
          <p:pic>
            <p:nvPicPr>
              <p:cNvPr id="21" name="Graphic 17">
                <a:extLst>
                  <a:ext uri="{FF2B5EF4-FFF2-40B4-BE49-F238E27FC236}">
                    <a16:creationId xmlns:a16="http://schemas.microsoft.com/office/drawing/2014/main" id="{E973E786-A827-B1BA-8A77-51B06938C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699249" y="3143716"/>
                <a:ext cx="1529216" cy="1714028"/>
              </a:xfrm>
              <a:prstGeom prst="rect">
                <a:avLst/>
              </a:prstGeom>
            </p:spPr>
          </p:pic>
        </p:grpSp>
        <p:grpSp>
          <p:nvGrpSpPr>
            <p:cNvPr id="16" name="Group 26">
              <a:extLst>
                <a:ext uri="{FF2B5EF4-FFF2-40B4-BE49-F238E27FC236}">
                  <a16:creationId xmlns:a16="http://schemas.microsoft.com/office/drawing/2014/main" id="{E11B6D25-3EB2-4AFE-6992-28B1546C8B49}"/>
                </a:ext>
              </a:extLst>
            </p:cNvPr>
            <p:cNvGrpSpPr/>
            <p:nvPr/>
          </p:nvGrpSpPr>
          <p:grpSpPr>
            <a:xfrm>
              <a:off x="5001554" y="3922061"/>
              <a:ext cx="3506340" cy="882046"/>
              <a:chOff x="5001554" y="3922061"/>
              <a:chExt cx="3506340" cy="882046"/>
            </a:xfrm>
          </p:grpSpPr>
          <p:pic>
            <p:nvPicPr>
              <p:cNvPr id="18" name="Graphic 19">
                <a:extLst>
                  <a:ext uri="{FF2B5EF4-FFF2-40B4-BE49-F238E27FC236}">
                    <a16:creationId xmlns:a16="http://schemas.microsoft.com/office/drawing/2014/main" id="{735FA8B2-E8ED-CEA7-E79E-F6946B714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001554" y="3922061"/>
                <a:ext cx="704840" cy="79664"/>
              </a:xfrm>
              <a:prstGeom prst="rect">
                <a:avLst/>
              </a:prstGeom>
            </p:spPr>
          </p:pic>
          <p:pic>
            <p:nvPicPr>
              <p:cNvPr id="19" name="Graphic 22">
                <a:extLst>
                  <a:ext uri="{FF2B5EF4-FFF2-40B4-BE49-F238E27FC236}">
                    <a16:creationId xmlns:a16="http://schemas.microsoft.com/office/drawing/2014/main" id="{6843CFED-C106-6161-D5E6-6B207FA99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6024995" y="4022482"/>
                <a:ext cx="2482899" cy="781625"/>
              </a:xfrm>
              <a:prstGeom prst="rect">
                <a:avLst/>
              </a:prstGeom>
            </p:spPr>
          </p:pic>
        </p:grpSp>
        <p:pic>
          <p:nvPicPr>
            <p:cNvPr id="17" name="Picture 23">
              <a:extLst>
                <a:ext uri="{FF2B5EF4-FFF2-40B4-BE49-F238E27FC236}">
                  <a16:creationId xmlns:a16="http://schemas.microsoft.com/office/drawing/2014/main" id="{B75965EA-07B1-1FC4-97BC-5A5C83CD6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915" y="3648149"/>
              <a:ext cx="546315" cy="1530289"/>
            </a:xfrm>
            <a:prstGeom prst="rect">
              <a:avLst/>
            </a:prstGeom>
          </p:spPr>
        </p:pic>
      </p:grpSp>
      <p:sp>
        <p:nvSpPr>
          <p:cNvPr id="22" name="TextBox 4">
            <a:extLst>
              <a:ext uri="{FF2B5EF4-FFF2-40B4-BE49-F238E27FC236}">
                <a16:creationId xmlns:a16="http://schemas.microsoft.com/office/drawing/2014/main" id="{7CB4DD4D-9CC4-BB6C-E67C-091EF0F1BDF1}"/>
              </a:ext>
            </a:extLst>
          </p:cNvPr>
          <p:cNvSpPr txBox="1"/>
          <p:nvPr/>
        </p:nvSpPr>
        <p:spPr>
          <a:xfrm>
            <a:off x="-219427" y="1428103"/>
            <a:ext cx="581673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sz="1600" b="1" noProof="1">
                <a:solidFill>
                  <a:srgbClr val="0432FF"/>
                </a:solidFill>
                <a:ea typeface="ＭＳ Ｐゴシック"/>
                <a:cs typeface="Arial" panose="020B0604020202020204" pitchFamily="34" charset="0"/>
              </a:rPr>
              <a:t>Laser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noProof="1"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sz="1600" noProof="1">
                <a:latin typeface="Symbol" pitchFamily="2" charset="2"/>
                <a:ea typeface="ＭＳ Ｐゴシック"/>
                <a:cs typeface="Arial" panose="020B0604020202020204" pitchFamily="34" charset="0"/>
              </a:rPr>
              <a:t>t</a:t>
            </a:r>
            <a:r>
              <a:rPr lang="en-US" sz="1600" noProof="1">
                <a:ea typeface="ＭＳ Ｐゴシック"/>
                <a:cs typeface="Arial" panose="020B0604020202020204" pitchFamily="34" charset="0"/>
              </a:rPr>
              <a:t> = </a:t>
            </a:r>
            <a:r>
              <a:rPr lang="en-US" sz="1600" b="1" noProof="1">
                <a:solidFill>
                  <a:srgbClr val="0432FF"/>
                </a:solidFill>
                <a:ea typeface="ＭＳ Ｐゴシック"/>
                <a:cs typeface="Arial" panose="020B0604020202020204" pitchFamily="34" charset="0"/>
              </a:rPr>
              <a:t>3.5-4.0 fs</a:t>
            </a:r>
            <a:r>
              <a:rPr lang="en-US" sz="1600" b="1" noProof="1">
                <a:solidFill>
                  <a:srgbClr val="006D8B"/>
                </a:solidFill>
                <a:ea typeface="ＭＳ Ｐゴシック"/>
                <a:cs typeface="Arial" panose="020B0604020202020204" pitchFamily="34" charset="0"/>
              </a:rPr>
              <a:t>, </a:t>
            </a:r>
            <a:r>
              <a:rPr lang="en-US" sz="1600" noProof="1">
                <a:ea typeface="ＭＳ Ｐゴシック"/>
                <a:cs typeface="Arial" panose="020B0604020202020204" pitchFamily="34" charset="0"/>
              </a:rPr>
              <a:t>E = </a:t>
            </a:r>
            <a:r>
              <a:rPr lang="en-US" sz="1600" b="1" noProof="1">
                <a:solidFill>
                  <a:srgbClr val="0432FF"/>
                </a:solidFill>
                <a:ea typeface="ＭＳ Ｐゴシック"/>
                <a:cs typeface="Arial" panose="020B0604020202020204" pitchFamily="34" charset="0"/>
              </a:rPr>
              <a:t>2.5 mJ</a:t>
            </a:r>
            <a:r>
              <a:rPr lang="en-US" sz="1600" b="1" noProof="1">
                <a:solidFill>
                  <a:srgbClr val="006D8B"/>
                </a:solidFill>
                <a:ea typeface="ＭＳ Ｐゴシック"/>
                <a:cs typeface="Arial" panose="020B0604020202020204" pitchFamily="34" charset="0"/>
              </a:rPr>
              <a:t>, </a:t>
            </a:r>
            <a:r>
              <a:rPr lang="en-US" sz="1600" noProof="1">
                <a:ea typeface="ＭＳ Ｐゴシック"/>
                <a:cs typeface="Arial" panose="020B0604020202020204" pitchFamily="34" charset="0"/>
              </a:rPr>
              <a:t>Spot </a:t>
            </a:r>
            <a:r>
              <a:rPr lang="en-US" sz="1600" b="1" noProof="1">
                <a:solidFill>
                  <a:srgbClr val="0C6374"/>
                </a:solidFill>
                <a:ea typeface="ＭＳ Ｐゴシック"/>
                <a:cs typeface="Arial" panose="020B0604020202020204" pitchFamily="34" charset="0"/>
              </a:rPr>
              <a:t>: </a:t>
            </a:r>
            <a:r>
              <a:rPr lang="en-US" sz="1600" b="1" noProof="1">
                <a:solidFill>
                  <a:srgbClr val="0432FF"/>
                </a:solidFill>
                <a:ea typeface="ＭＳ Ｐゴシック"/>
                <a:cs typeface="Arial" panose="020B0604020202020204" pitchFamily="34" charset="0"/>
              </a:rPr>
              <a:t>5 µm</a:t>
            </a:r>
            <a:r>
              <a:rPr lang="en-US" sz="1600" noProof="1">
                <a:solidFill>
                  <a:srgbClr val="0432FF"/>
                </a:solidFill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sz="1600" noProof="1">
                <a:ea typeface="ＭＳ Ｐゴシック"/>
                <a:cs typeface="Arial" panose="020B0604020202020204" pitchFamily="34" charset="0"/>
              </a:rPr>
              <a:t>FWHM</a:t>
            </a:r>
          </a:p>
          <a:p>
            <a:pPr lvl="1">
              <a:buFont typeface="Arial" pitchFamily="34" charset="0"/>
              <a:buChar char="•"/>
            </a:pPr>
            <a:r>
              <a:rPr lang="en-US" sz="1600" noProof="1">
                <a:cs typeface="Arial" panose="020B0604020202020204" pitchFamily="34" charset="0"/>
              </a:rPr>
              <a:t> I = </a:t>
            </a:r>
            <a:r>
              <a:rPr lang="en-US" sz="1600" b="1" noProof="1">
                <a:solidFill>
                  <a:srgbClr val="0432FF"/>
                </a:solidFill>
                <a:cs typeface="Arial" panose="020B0604020202020204" pitchFamily="34" charset="0"/>
              </a:rPr>
              <a:t>2x10</a:t>
            </a:r>
            <a:r>
              <a:rPr lang="en-US" sz="1600" b="1" baseline="30000" noProof="1">
                <a:solidFill>
                  <a:srgbClr val="0432FF"/>
                </a:solidFill>
                <a:cs typeface="Arial" panose="020B0604020202020204" pitchFamily="34" charset="0"/>
              </a:rPr>
              <a:t>18</a:t>
            </a:r>
            <a:r>
              <a:rPr lang="en-US" sz="1600" b="1" noProof="1">
                <a:solidFill>
                  <a:srgbClr val="006D8B"/>
                </a:solidFill>
                <a:cs typeface="Arial" panose="020B0604020202020204" pitchFamily="34" charset="0"/>
              </a:rPr>
              <a:t> </a:t>
            </a:r>
            <a:r>
              <a:rPr lang="en-US" sz="1600" noProof="1">
                <a:cs typeface="Arial" panose="020B0604020202020204" pitchFamily="34" charset="0"/>
              </a:rPr>
              <a:t>W.cm</a:t>
            </a:r>
            <a:r>
              <a:rPr lang="en-US" sz="1600" baseline="30000" noProof="1">
                <a:cs typeface="Arial" panose="020B0604020202020204" pitchFamily="34" charset="0"/>
              </a:rPr>
              <a:t>-2</a:t>
            </a:r>
          </a:p>
          <a:p>
            <a:pPr lvl="1"/>
            <a:endParaRPr lang="en-US" sz="1600" noProof="1"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DE4C9EC-B496-CDA4-2A70-B5899C652089}"/>
              </a:ext>
            </a:extLst>
          </p:cNvPr>
          <p:cNvSpPr txBox="1"/>
          <p:nvPr/>
        </p:nvSpPr>
        <p:spPr>
          <a:xfrm>
            <a:off x="188811" y="5568911"/>
            <a:ext cx="5511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1">
                <a:solidFill>
                  <a:srgbClr val="0432FF"/>
                </a:solidFill>
                <a:ea typeface="ＭＳ Ｐゴシック"/>
                <a:cs typeface="Arial" panose="020B0604020202020204" pitchFamily="34" charset="0"/>
              </a:rPr>
              <a:t>Plasma target</a:t>
            </a:r>
            <a:r>
              <a:rPr lang="en-US" sz="1600" noProof="1">
                <a:ea typeface="ＭＳ Ｐゴシック"/>
                <a:cs typeface="Arial" panose="020B0604020202020204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1600" noProof="1">
                <a:ea typeface="ＭＳ Ｐゴシック"/>
                <a:cs typeface="Arial" panose="020B0604020202020204" pitchFamily="34" charset="0"/>
              </a:rPr>
              <a:t> Micrometer gas jet (150 µm)</a:t>
            </a:r>
            <a:endParaRPr lang="en-US" sz="1600" noProof="1"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noProof="1">
                <a:cs typeface="Arial" panose="020B0604020202020204" pitchFamily="34" charset="0"/>
                <a:sym typeface="Wingdings"/>
              </a:rPr>
              <a:t> Differential pumping for continuous operation</a:t>
            </a:r>
          </a:p>
          <a:p>
            <a:pPr>
              <a:buFont typeface="Arial" pitchFamily="34" charset="0"/>
              <a:buChar char="•"/>
            </a:pPr>
            <a:r>
              <a:rPr lang="en-US" sz="1600" noProof="1">
                <a:cs typeface="Arial" panose="020B0604020202020204" pitchFamily="34" charset="0"/>
                <a:sym typeface="Wingdings"/>
              </a:rPr>
              <a:t> H</a:t>
            </a:r>
            <a:r>
              <a:rPr lang="en-US" sz="1600" baseline="-25000" noProof="1">
                <a:cs typeface="Arial" panose="020B0604020202020204" pitchFamily="34" charset="0"/>
                <a:sym typeface="Wingdings"/>
              </a:rPr>
              <a:t>2</a:t>
            </a:r>
            <a:r>
              <a:rPr lang="en-US" sz="1600" noProof="1">
                <a:cs typeface="Arial" panose="020B0604020202020204" pitchFamily="34" charset="0"/>
                <a:sym typeface="Wingdings"/>
              </a:rPr>
              <a:t> experiments</a:t>
            </a:r>
          </a:p>
        </p:txBody>
      </p:sp>
      <p:pic>
        <p:nvPicPr>
          <p:cNvPr id="24" name="Image 23" descr="pulse1.eps">
            <a:extLst>
              <a:ext uri="{FF2B5EF4-FFF2-40B4-BE49-F238E27FC236}">
                <a16:creationId xmlns:a16="http://schemas.microsoft.com/office/drawing/2014/main" id="{346B3D3F-C834-B041-3CF3-8037622B107B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28028" t="17019" r="23014" b="11926"/>
          <a:stretch>
            <a:fillRect/>
          </a:stretch>
        </p:blipFill>
        <p:spPr>
          <a:xfrm rot="19647486">
            <a:off x="2390361" y="2724629"/>
            <a:ext cx="878205" cy="896197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F5801D0-DE04-BB6D-4BBF-907A3F288E0E}"/>
              </a:ext>
            </a:extLst>
          </p:cNvPr>
          <p:cNvCxnSpPr/>
          <p:nvPr/>
        </p:nvCxnSpPr>
        <p:spPr>
          <a:xfrm flipH="1">
            <a:off x="1761175" y="3391004"/>
            <a:ext cx="616468" cy="3956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D0DDC61-B799-4962-59C0-37C1190F4B52}"/>
              </a:ext>
            </a:extLst>
          </p:cNvPr>
          <p:cNvCxnSpPr>
            <a:cxnSpLocks/>
          </p:cNvCxnSpPr>
          <p:nvPr/>
        </p:nvCxnSpPr>
        <p:spPr>
          <a:xfrm flipH="1">
            <a:off x="3065683" y="5067168"/>
            <a:ext cx="476831" cy="4703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315A1F27-883D-A956-C057-DBDD26B89F51}"/>
              </a:ext>
            </a:extLst>
          </p:cNvPr>
          <p:cNvGrpSpPr/>
          <p:nvPr/>
        </p:nvGrpSpPr>
        <p:grpSpPr>
          <a:xfrm>
            <a:off x="7176448" y="1323757"/>
            <a:ext cx="4927843" cy="2505775"/>
            <a:chOff x="7176448" y="1323757"/>
            <a:chExt cx="4927843" cy="2505775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A1BA6F2-D52D-0AB1-7673-79AA80F127F0}"/>
                </a:ext>
              </a:extLst>
            </p:cNvPr>
            <p:cNvSpPr txBox="1"/>
            <p:nvPr/>
          </p:nvSpPr>
          <p:spPr>
            <a:xfrm>
              <a:off x="8384863" y="1323757"/>
              <a:ext cx="2970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Stable kHz beams in H</a:t>
              </a:r>
              <a:r>
                <a:rPr lang="en-US" baseline="-25000" dirty="0"/>
                <a:t>2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7575CA1F-9E4E-6BC6-9422-513CAF7EE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76448" y="1747954"/>
              <a:ext cx="2049053" cy="2081578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ED4BFAEC-4E09-F39D-8399-F9648306C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349875" y="1752265"/>
              <a:ext cx="2754416" cy="1931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073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14"/>
          <p:cNvSpPr txBox="1">
            <a:spLocks noChangeArrowheads="1"/>
          </p:cNvSpPr>
          <p:nvPr/>
        </p:nvSpPr>
        <p:spPr bwMode="auto">
          <a:xfrm>
            <a:off x="1317917" y="290317"/>
            <a:ext cx="10634129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prstTxWarp prst="textNoShape">
              <a:avLst/>
            </a:prstTxWarp>
            <a:spAutoFit/>
          </a:bodyPr>
          <a:lstStyle/>
          <a:p>
            <a:r>
              <a:rPr lang="en-US" sz="2400" b="1" noProof="0" dirty="0">
                <a:solidFill>
                  <a:srgbClr val="002060"/>
                </a:solidFill>
                <a:latin typeface="+mj-lt"/>
                <a:ea typeface="AvantGarde Regular" charset="0"/>
                <a:cs typeface="AvantGarde Regular" charset="0"/>
              </a:rPr>
              <a:t>Previous results: CEP dependent beam pointing </a:t>
            </a:r>
            <a:r>
              <a:rPr lang="en-US" sz="2000" b="1" noProof="0" dirty="0">
                <a:solidFill>
                  <a:srgbClr val="002060"/>
                </a:solidFill>
                <a:latin typeface="+mj-lt"/>
                <a:ea typeface="AvantGarde Regular" charset="0"/>
                <a:cs typeface="AvantGarde Regular" charset="0"/>
              </a:rPr>
              <a:t>(in N</a:t>
            </a:r>
            <a:r>
              <a:rPr lang="en-US" sz="2000" b="1" baseline="-25000" noProof="0" dirty="0">
                <a:solidFill>
                  <a:srgbClr val="002060"/>
                </a:solidFill>
                <a:latin typeface="+mj-lt"/>
                <a:ea typeface="AvantGarde Regular" charset="0"/>
                <a:cs typeface="AvantGarde Regular" charset="0"/>
              </a:rPr>
              <a:t>2</a:t>
            </a:r>
            <a:r>
              <a:rPr lang="en-US" sz="2000" b="1" noProof="0" dirty="0">
                <a:solidFill>
                  <a:srgbClr val="002060"/>
                </a:solidFill>
                <a:latin typeface="+mj-lt"/>
                <a:ea typeface="AvantGarde Regular" charset="0"/>
                <a:cs typeface="AvantGarde Regular" charset="0"/>
              </a:rPr>
              <a:t> and He)</a:t>
            </a:r>
            <a:endParaRPr lang="en-US" sz="1467" b="1" noProof="0" dirty="0">
              <a:solidFill>
                <a:srgbClr val="002060"/>
              </a:solidFill>
              <a:latin typeface="+mj-lt"/>
              <a:ea typeface="AvantGarde Regular" charset="0"/>
              <a:cs typeface="AvantGarde Regular" charset="0"/>
            </a:endParaRPr>
          </a:p>
        </p:txBody>
      </p:sp>
      <p:sp>
        <p:nvSpPr>
          <p:cNvPr id="29" name="Shape 67"/>
          <p:cNvSpPr/>
          <p:nvPr/>
        </p:nvSpPr>
        <p:spPr>
          <a:xfrm>
            <a:off x="8575965" y="1644546"/>
            <a:ext cx="1961635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lang="en-US" sz="1400" noProof="0" dirty="0">
              <a:solidFill>
                <a:srgbClr val="535353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5E37B6-3CFC-EA46-B439-A4DC1643E840}"/>
              </a:ext>
            </a:extLst>
          </p:cNvPr>
          <p:cNvSpPr/>
          <p:nvPr/>
        </p:nvSpPr>
        <p:spPr>
          <a:xfrm>
            <a:off x="1879329" y="3089566"/>
            <a:ext cx="5643691" cy="3057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65B3623-CC5D-DB42-A049-7B80DF1A9EDF}"/>
              </a:ext>
            </a:extLst>
          </p:cNvPr>
          <p:cNvGrpSpPr/>
          <p:nvPr/>
        </p:nvGrpSpPr>
        <p:grpSpPr>
          <a:xfrm>
            <a:off x="607058" y="1644546"/>
            <a:ext cx="6338098" cy="4261055"/>
            <a:chOff x="0" y="710558"/>
            <a:chExt cx="9144000" cy="6147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C756CA-456C-844A-9C6B-29214E270A1C}"/>
                </a:ext>
              </a:extLst>
            </p:cNvPr>
            <p:cNvSpPr/>
            <p:nvPr/>
          </p:nvSpPr>
          <p:spPr>
            <a:xfrm>
              <a:off x="0" y="710558"/>
              <a:ext cx="9144000" cy="6147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 dirty="0"/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A99D186-8834-2B41-BDEE-94FE76AA0206}"/>
                </a:ext>
              </a:extLst>
            </p:cNvPr>
            <p:cNvGrpSpPr/>
            <p:nvPr/>
          </p:nvGrpSpPr>
          <p:grpSpPr>
            <a:xfrm>
              <a:off x="84138" y="812265"/>
              <a:ext cx="8612372" cy="6035102"/>
              <a:chOff x="84138" y="812265"/>
              <a:chExt cx="8612372" cy="6035102"/>
            </a:xfrm>
          </p:grpSpPr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5F37F8F-E05C-FD4D-8E11-69D92725EFEF}"/>
                  </a:ext>
                </a:extLst>
              </p:cNvPr>
              <p:cNvGrpSpPr/>
              <p:nvPr/>
            </p:nvGrpSpPr>
            <p:grpSpPr>
              <a:xfrm>
                <a:off x="84138" y="812265"/>
                <a:ext cx="8612372" cy="5937501"/>
                <a:chOff x="201427" y="920499"/>
                <a:chExt cx="8612372" cy="5937501"/>
              </a:xfrm>
            </p:grpSpPr>
            <p:pic>
              <p:nvPicPr>
                <p:cNvPr id="4" name="Image 3">
                  <a:extLst>
                    <a:ext uri="{FF2B5EF4-FFF2-40B4-BE49-F238E27FC236}">
                      <a16:creationId xmlns:a16="http://schemas.microsoft.com/office/drawing/2014/main" id="{58E8B7D2-F4C9-9749-9C11-75D2B00ECE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01427" y="1297422"/>
                  <a:ext cx="8612372" cy="2938718"/>
                </a:xfrm>
                <a:prstGeom prst="rect">
                  <a:avLst/>
                </a:prstGeom>
              </p:spPr>
            </p:pic>
            <p:pic>
              <p:nvPicPr>
                <p:cNvPr id="6" name="Image 5">
                  <a:extLst>
                    <a:ext uri="{FF2B5EF4-FFF2-40B4-BE49-F238E27FC236}">
                      <a16:creationId xmlns:a16="http://schemas.microsoft.com/office/drawing/2014/main" id="{B6C69A54-1D34-6E4C-9954-8A3130823D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54933" y="4369407"/>
                  <a:ext cx="7105360" cy="2488593"/>
                </a:xfrm>
                <a:prstGeom prst="rect">
                  <a:avLst/>
                </a:prstGeom>
              </p:spPr>
            </p:pic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40519533-A795-E14C-8286-48113747097B}"/>
                    </a:ext>
                  </a:extLst>
                </p:cNvPr>
                <p:cNvSpPr txBox="1"/>
                <p:nvPr/>
              </p:nvSpPr>
              <p:spPr>
                <a:xfrm>
                  <a:off x="808074" y="920499"/>
                  <a:ext cx="1954659" cy="5772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noProof="0" dirty="0"/>
                    <a:t>CEP –</a:t>
                  </a:r>
                  <a:r>
                    <a:rPr lang="en-US" sz="2000" noProof="0" dirty="0">
                      <a:latin typeface="Symbol" pitchFamily="2" charset="2"/>
                    </a:rPr>
                    <a:t>p</a:t>
                  </a:r>
                  <a:r>
                    <a:rPr lang="en-US" sz="2000" noProof="0" dirty="0"/>
                    <a:t>/2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E1CA0C44-2D78-6D4E-AD8B-2237A946DC34}"/>
                    </a:ext>
                  </a:extLst>
                </p:cNvPr>
                <p:cNvSpPr txBox="1"/>
                <p:nvPr/>
              </p:nvSpPr>
              <p:spPr>
                <a:xfrm>
                  <a:off x="3438859" y="920499"/>
                  <a:ext cx="1346431" cy="5772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noProof="0" dirty="0"/>
                    <a:t>CEP 0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CD884BE8-FB25-DC46-A70F-C57AC41DEE5C}"/>
                    </a:ext>
                  </a:extLst>
                </p:cNvPr>
                <p:cNvSpPr txBox="1"/>
                <p:nvPr/>
              </p:nvSpPr>
              <p:spPr>
                <a:xfrm>
                  <a:off x="6228134" y="926870"/>
                  <a:ext cx="1718768" cy="5772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noProof="0" dirty="0"/>
                    <a:t>CEP </a:t>
                  </a:r>
                  <a:r>
                    <a:rPr lang="en-US" sz="2000" noProof="0" dirty="0">
                      <a:latin typeface="Symbol" pitchFamily="2" charset="2"/>
                    </a:rPr>
                    <a:t>p</a:t>
                  </a:r>
                  <a:r>
                    <a:rPr lang="en-US" sz="2000" noProof="0" dirty="0"/>
                    <a:t>/2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04EB0C3-DAC6-0349-AFA6-2A2913624338}"/>
                  </a:ext>
                </a:extLst>
              </p:cNvPr>
              <p:cNvSpPr/>
              <p:nvPr/>
            </p:nvSpPr>
            <p:spPr>
              <a:xfrm>
                <a:off x="808075" y="6560288"/>
                <a:ext cx="457199" cy="2870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noProof="0" dirty="0"/>
              </a:p>
            </p:txBody>
          </p:sp>
        </p:grpSp>
      </p:grp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FB8BAD3-5C07-6F40-9019-E6BC5CBDF804}"/>
              </a:ext>
            </a:extLst>
          </p:cNvPr>
          <p:cNvCxnSpPr>
            <a:cxnSpLocks/>
          </p:cNvCxnSpPr>
          <p:nvPr/>
        </p:nvCxnSpPr>
        <p:spPr>
          <a:xfrm rot="16200000">
            <a:off x="61148" y="4815473"/>
            <a:ext cx="109182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AF20FB3D-A729-B343-A503-D8BDF6759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85" y="4633643"/>
            <a:ext cx="228600" cy="3048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3CD253B-251C-234B-A6AA-AAD4F6901CFA}"/>
              </a:ext>
            </a:extLst>
          </p:cNvPr>
          <p:cNvSpPr txBox="1"/>
          <p:nvPr/>
        </p:nvSpPr>
        <p:spPr>
          <a:xfrm>
            <a:off x="86715" y="6298577"/>
            <a:ext cx="5122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Huijts</a:t>
            </a:r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Rovige</a:t>
            </a:r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noProof="0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, Phys. Rev. X </a:t>
            </a:r>
            <a:r>
              <a:rPr lang="en-US" sz="1400" b="1" noProof="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011036 (2022) </a:t>
            </a:r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In N</a:t>
            </a:r>
            <a:r>
              <a:rPr lang="en-US" sz="1400" baseline="-25000" noProof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endParaRPr lang="en-US" sz="1400" baseline="-25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Rovige</a:t>
            </a:r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 et al. Eur. Phys. J. Spec. Top.  (2023) </a:t>
            </a:r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In He</a:t>
            </a:r>
            <a:endParaRPr lang="en-US" sz="14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18DA13-60E4-7C3D-F1C2-9839AB0E51CF}"/>
              </a:ext>
            </a:extLst>
          </p:cNvPr>
          <p:cNvSpPr txBox="1"/>
          <p:nvPr/>
        </p:nvSpPr>
        <p:spPr>
          <a:xfrm>
            <a:off x="1943644" y="1101816"/>
            <a:ext cx="21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noProof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Self-injection</a:t>
            </a:r>
            <a:endParaRPr lang="en-US" sz="2400" b="1" i="1" baseline="-25000" noProof="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012D04A-2FB0-845B-39DE-40AFB23FB2EC}"/>
              </a:ext>
            </a:extLst>
          </p:cNvPr>
          <p:cNvSpPr txBox="1"/>
          <p:nvPr/>
        </p:nvSpPr>
        <p:spPr>
          <a:xfrm>
            <a:off x="7635079" y="1425715"/>
            <a:ext cx="3690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CEP dependent beam pointing</a:t>
            </a:r>
          </a:p>
          <a:p>
            <a:r>
              <a:rPr lang="en-US" b="1" noProof="0" dirty="0"/>
              <a:t>+/- 15 </a:t>
            </a:r>
            <a:r>
              <a:rPr lang="en-US" b="1" noProof="0" dirty="0" err="1"/>
              <a:t>mrad</a:t>
            </a:r>
            <a:endParaRPr lang="en-US" b="1" noProof="0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199EA3D-82DE-6E51-83A3-23E25B5A2FD3}"/>
              </a:ext>
            </a:extLst>
          </p:cNvPr>
          <p:cNvGrpSpPr/>
          <p:nvPr/>
        </p:nvGrpSpPr>
        <p:grpSpPr>
          <a:xfrm>
            <a:off x="7215588" y="2418660"/>
            <a:ext cx="4546586" cy="3589055"/>
            <a:chOff x="7215588" y="2418660"/>
            <a:chExt cx="4546586" cy="3589055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2B6717B2-8967-035B-C454-657A386C72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15588" y="2669919"/>
              <a:ext cx="4546586" cy="2126631"/>
              <a:chOff x="251520" y="1556792"/>
              <a:chExt cx="4464496" cy="2088234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5952CE6E-C11A-0F89-89EF-BCF8D9804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183"/>
              <a:stretch>
                <a:fillRect/>
              </a:stretch>
            </p:blipFill>
            <p:spPr>
              <a:xfrm>
                <a:off x="251520" y="1628800"/>
                <a:ext cx="4464496" cy="201622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8A4528C-33B3-0662-B63A-8CD6E6446240}"/>
                  </a:ext>
                </a:extLst>
              </p:cNvPr>
              <p:cNvSpPr/>
              <p:nvPr/>
            </p:nvSpPr>
            <p:spPr>
              <a:xfrm>
                <a:off x="251520" y="1556792"/>
                <a:ext cx="288032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AB3B332-5E13-EA90-A1CA-E4E9D6A9956E}"/>
                </a:ext>
              </a:extLst>
            </p:cNvPr>
            <p:cNvSpPr txBox="1"/>
            <p:nvPr/>
          </p:nvSpPr>
          <p:spPr>
            <a:xfrm>
              <a:off x="7635079" y="2418660"/>
              <a:ext cx="3732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No significant energy variation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C9077DA-36B3-3199-C9D2-56400B5A48C8}"/>
                </a:ext>
              </a:extLst>
            </p:cNvPr>
            <p:cNvSpPr txBox="1"/>
            <p:nvPr/>
          </p:nvSpPr>
          <p:spPr>
            <a:xfrm>
              <a:off x="7664189" y="5361384"/>
              <a:ext cx="36742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>
                  <a:solidFill>
                    <a:srgbClr val="0432FF"/>
                  </a:solidFill>
                </a:rPr>
                <a:t>Similar behavior in N</a:t>
              </a:r>
              <a:r>
                <a:rPr lang="en-US" baseline="-25000" noProof="0" dirty="0">
                  <a:solidFill>
                    <a:srgbClr val="0432FF"/>
                  </a:solidFill>
                </a:rPr>
                <a:t>2</a:t>
              </a:r>
              <a:r>
                <a:rPr lang="en-US" noProof="0" dirty="0">
                  <a:solidFill>
                    <a:srgbClr val="0432FF"/>
                  </a:solidFill>
                </a:rPr>
                <a:t> and He</a:t>
              </a:r>
            </a:p>
            <a:p>
              <a:r>
                <a:rPr lang="en-US" noProof="0" dirty="0">
                  <a:solidFill>
                    <a:srgbClr val="0432FF"/>
                  </a:solidFill>
                </a:rPr>
                <a:t>excluding ionization injection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6229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4F2EF-6B6F-7938-4210-29F76EC2E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14">
            <a:extLst>
              <a:ext uri="{FF2B5EF4-FFF2-40B4-BE49-F238E27FC236}">
                <a16:creationId xmlns:a16="http://schemas.microsoft.com/office/drawing/2014/main" id="{635F5440-96F7-0BC3-CCB9-E47F6324C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917" y="290317"/>
            <a:ext cx="10634129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prstTxWarp prst="textNoShape">
              <a:avLst/>
            </a:prstTxWarp>
            <a:spAutoFit/>
          </a:bodyPr>
          <a:lstStyle/>
          <a:p>
            <a:r>
              <a:rPr lang="en-US" sz="2400" b="1" noProof="0" dirty="0">
                <a:solidFill>
                  <a:srgbClr val="002060"/>
                </a:solidFill>
                <a:latin typeface="+mj-lt"/>
                <a:ea typeface="AvantGarde Regular" charset="0"/>
                <a:cs typeface="AvantGarde Regular" charset="0"/>
              </a:rPr>
              <a:t>Interpretation (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AvantGarde Regular" charset="0"/>
                <a:cs typeface="AvantGarde Regular" charset="0"/>
              </a:rPr>
              <a:t>FB</a:t>
            </a:r>
            <a:r>
              <a:rPr lang="en-US" sz="2400" b="1" noProof="0" dirty="0">
                <a:solidFill>
                  <a:srgbClr val="002060"/>
                </a:solidFill>
                <a:latin typeface="+mj-lt"/>
                <a:ea typeface="AvantGarde Regular" charset="0"/>
                <a:cs typeface="AvantGarde Regular" charset="0"/>
              </a:rPr>
              <a:t>PIC): off-axis self-injection </a:t>
            </a:r>
            <a:endParaRPr lang="en-US" sz="1467" b="1" noProof="0" dirty="0">
              <a:solidFill>
                <a:srgbClr val="002060"/>
              </a:solidFill>
              <a:latin typeface="+mj-lt"/>
              <a:ea typeface="AvantGarde Regular" charset="0"/>
              <a:cs typeface="AvantGarde Regular" charset="0"/>
            </a:endParaRPr>
          </a:p>
        </p:txBody>
      </p:sp>
      <p:sp>
        <p:nvSpPr>
          <p:cNvPr id="29" name="Shape 67">
            <a:extLst>
              <a:ext uri="{FF2B5EF4-FFF2-40B4-BE49-F238E27FC236}">
                <a16:creationId xmlns:a16="http://schemas.microsoft.com/office/drawing/2014/main" id="{A11D5C1C-4A52-16E0-E8E7-3572FF16C6E8}"/>
              </a:ext>
            </a:extLst>
          </p:cNvPr>
          <p:cNvSpPr/>
          <p:nvPr/>
        </p:nvSpPr>
        <p:spPr>
          <a:xfrm>
            <a:off x="8575965" y="1644546"/>
            <a:ext cx="1961635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lang="en-US" sz="1400" noProof="0" dirty="0">
              <a:solidFill>
                <a:srgbClr val="535353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0F1C03D-84AE-C4EF-4751-23F08B3A1F56}"/>
              </a:ext>
            </a:extLst>
          </p:cNvPr>
          <p:cNvSpPr txBox="1"/>
          <p:nvPr/>
        </p:nvSpPr>
        <p:spPr>
          <a:xfrm>
            <a:off x="0" y="6550223"/>
            <a:ext cx="921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0" dirty="0" err="1"/>
              <a:t>Huijts</a:t>
            </a:r>
            <a:r>
              <a:rPr lang="en-US" sz="1400" noProof="0" dirty="0"/>
              <a:t> &amp; </a:t>
            </a:r>
            <a:r>
              <a:rPr lang="en-US" sz="1400" noProof="0" dirty="0" err="1"/>
              <a:t>Rovige</a:t>
            </a:r>
            <a:r>
              <a:rPr lang="en-US" sz="1400" noProof="0" dirty="0"/>
              <a:t> </a:t>
            </a:r>
            <a:r>
              <a:rPr lang="en-US" sz="1400" i="1" noProof="0" dirty="0"/>
              <a:t>et al.</a:t>
            </a:r>
            <a:r>
              <a:rPr lang="en-US" sz="1400" noProof="0" dirty="0"/>
              <a:t>, Phys. Rev. X </a:t>
            </a:r>
            <a:r>
              <a:rPr lang="en-US" sz="1400" b="1" noProof="0" dirty="0"/>
              <a:t>12 </a:t>
            </a:r>
            <a:r>
              <a:rPr lang="en-US" sz="1400" noProof="0" dirty="0"/>
              <a:t>011036 (2022)</a:t>
            </a:r>
            <a:r>
              <a:rPr lang="en-US" sz="1400" dirty="0"/>
              <a:t>; </a:t>
            </a:r>
            <a:r>
              <a:rPr lang="en-US" sz="1400" noProof="0" dirty="0" err="1"/>
              <a:t>Rovige</a:t>
            </a:r>
            <a:r>
              <a:rPr lang="en-US" sz="1400" noProof="0" dirty="0"/>
              <a:t> et al. Eur. Phys. J. Spec. Top.  (2022)</a:t>
            </a:r>
            <a:endParaRPr lang="en-US" sz="1400" b="1" noProof="0" dirty="0"/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3F98CD70-6FA2-DEAB-9F18-A86B9C3ED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451" y="1387017"/>
            <a:ext cx="2791918" cy="1464895"/>
          </a:xfrm>
          <a:prstGeom prst="rect">
            <a:avLst/>
          </a:prstGeom>
        </p:spPr>
      </p:pic>
      <p:grpSp>
        <p:nvGrpSpPr>
          <p:cNvPr id="72" name="Groupe 71">
            <a:extLst>
              <a:ext uri="{FF2B5EF4-FFF2-40B4-BE49-F238E27FC236}">
                <a16:creationId xmlns:a16="http://schemas.microsoft.com/office/drawing/2014/main" id="{BE8743D6-84AF-67D1-69CD-98E3AF8D3108}"/>
              </a:ext>
            </a:extLst>
          </p:cNvPr>
          <p:cNvGrpSpPr/>
          <p:nvPr/>
        </p:nvGrpSpPr>
        <p:grpSpPr>
          <a:xfrm>
            <a:off x="385975" y="1387017"/>
            <a:ext cx="3010318" cy="1561497"/>
            <a:chOff x="670983" y="1143063"/>
            <a:chExt cx="3010318" cy="1561497"/>
          </a:xfrm>
        </p:grpSpPr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6AAC8F26-69AC-64ED-9C5B-3AA64009975A}"/>
                </a:ext>
              </a:extLst>
            </p:cNvPr>
            <p:cNvGrpSpPr/>
            <p:nvPr/>
          </p:nvGrpSpPr>
          <p:grpSpPr>
            <a:xfrm>
              <a:off x="670983" y="1143063"/>
              <a:ext cx="2934983" cy="1480028"/>
              <a:chOff x="1206105" y="1142661"/>
              <a:chExt cx="2934983" cy="1480028"/>
            </a:xfrm>
          </p:grpSpPr>
          <p:pic>
            <p:nvPicPr>
              <p:cNvPr id="75" name="Image 74">
                <a:extLst>
                  <a:ext uri="{FF2B5EF4-FFF2-40B4-BE49-F238E27FC236}">
                    <a16:creationId xmlns:a16="http://schemas.microsoft.com/office/drawing/2014/main" id="{8EFF5F0D-B870-E4E6-7BC6-51A0851C5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63598" y="1165364"/>
                <a:ext cx="2777490" cy="1457325"/>
              </a:xfrm>
              <a:prstGeom prst="rect">
                <a:avLst/>
              </a:prstGeom>
            </p:spPr>
          </p:pic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C80A629-C7ED-CDD1-50E7-1D6CA3F5B989}"/>
                  </a:ext>
                </a:extLst>
              </p:cNvPr>
              <p:cNvSpPr/>
              <p:nvPr/>
            </p:nvSpPr>
            <p:spPr>
              <a:xfrm>
                <a:off x="1206105" y="1142661"/>
                <a:ext cx="342899" cy="2153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 dirty="0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0B3102F-8B5E-FDDA-C6FC-DD9DE1C75AC6}"/>
                </a:ext>
              </a:extLst>
            </p:cNvPr>
            <p:cNvSpPr/>
            <p:nvPr/>
          </p:nvSpPr>
          <p:spPr>
            <a:xfrm rot="3600000">
              <a:off x="3307254" y="2330513"/>
              <a:ext cx="459543" cy="288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 dirty="0"/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76AE25E6-2CFE-FC41-F4B7-7A1D1EAC7338}"/>
              </a:ext>
            </a:extLst>
          </p:cNvPr>
          <p:cNvGrpSpPr/>
          <p:nvPr/>
        </p:nvGrpSpPr>
        <p:grpSpPr>
          <a:xfrm>
            <a:off x="844566" y="2974659"/>
            <a:ext cx="2167619" cy="1100268"/>
            <a:chOff x="844566" y="3242548"/>
            <a:chExt cx="2167619" cy="1100268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663EFE0-F986-3F64-E362-E42D4BA8458F}"/>
                </a:ext>
              </a:extLst>
            </p:cNvPr>
            <p:cNvSpPr/>
            <p:nvPr/>
          </p:nvSpPr>
          <p:spPr>
            <a:xfrm>
              <a:off x="890649" y="3242548"/>
              <a:ext cx="2121536" cy="11002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ABF1B916-68E3-A104-6957-6E2E0BB8BA54}"/>
                </a:ext>
              </a:extLst>
            </p:cNvPr>
            <p:cNvSpPr/>
            <p:nvPr/>
          </p:nvSpPr>
          <p:spPr>
            <a:xfrm rot="771534">
              <a:off x="1092530" y="3429000"/>
              <a:ext cx="1757548" cy="7273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5" name="Corde 84">
              <a:extLst>
                <a:ext uri="{FF2B5EF4-FFF2-40B4-BE49-F238E27FC236}">
                  <a16:creationId xmlns:a16="http://schemas.microsoft.com/office/drawing/2014/main" id="{AE533390-BDBF-749C-BBCA-57CB0FF9E495}"/>
                </a:ext>
              </a:extLst>
            </p:cNvPr>
            <p:cNvSpPr/>
            <p:nvPr/>
          </p:nvSpPr>
          <p:spPr>
            <a:xfrm rot="11398911">
              <a:off x="844566" y="3342436"/>
              <a:ext cx="2022929" cy="929330"/>
            </a:xfrm>
            <a:prstGeom prst="chord">
              <a:avLst>
                <a:gd name="adj1" fmla="val 5462002"/>
                <a:gd name="adj2" fmla="val 1506836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CE8B77FA-F41D-7195-1D4A-2F74D7CD84CC}"/>
              </a:ext>
            </a:extLst>
          </p:cNvPr>
          <p:cNvGrpSpPr/>
          <p:nvPr/>
        </p:nvGrpSpPr>
        <p:grpSpPr>
          <a:xfrm>
            <a:off x="3803720" y="2958234"/>
            <a:ext cx="2167619" cy="1100268"/>
            <a:chOff x="844566" y="3242548"/>
            <a:chExt cx="2167619" cy="110026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6DCD0D1-D3AB-1D2C-3313-72B2230865D7}"/>
                </a:ext>
              </a:extLst>
            </p:cNvPr>
            <p:cNvSpPr/>
            <p:nvPr/>
          </p:nvSpPr>
          <p:spPr>
            <a:xfrm>
              <a:off x="890649" y="3242548"/>
              <a:ext cx="2121536" cy="11002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8469D0C2-4828-8298-9E52-59E09FAE451A}"/>
                </a:ext>
              </a:extLst>
            </p:cNvPr>
            <p:cNvSpPr/>
            <p:nvPr/>
          </p:nvSpPr>
          <p:spPr>
            <a:xfrm rot="20828466" flipV="1">
              <a:off x="1092530" y="3429000"/>
              <a:ext cx="1757548" cy="7273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0" name="Corde 89">
              <a:extLst>
                <a:ext uri="{FF2B5EF4-FFF2-40B4-BE49-F238E27FC236}">
                  <a16:creationId xmlns:a16="http://schemas.microsoft.com/office/drawing/2014/main" id="{8C0D718F-99A0-655A-DC5E-1D5D112AA741}"/>
                </a:ext>
              </a:extLst>
            </p:cNvPr>
            <p:cNvSpPr/>
            <p:nvPr/>
          </p:nvSpPr>
          <p:spPr>
            <a:xfrm rot="10201089" flipV="1">
              <a:off x="844566" y="3342436"/>
              <a:ext cx="2022929" cy="929330"/>
            </a:xfrm>
            <a:prstGeom prst="chord">
              <a:avLst>
                <a:gd name="adj1" fmla="val 5462002"/>
                <a:gd name="adj2" fmla="val 1506836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AB2ADE2B-8B37-4ED4-CC29-0D55D326E5F9}"/>
              </a:ext>
            </a:extLst>
          </p:cNvPr>
          <p:cNvCxnSpPr>
            <a:cxnSpLocks/>
          </p:cNvCxnSpPr>
          <p:nvPr/>
        </p:nvCxnSpPr>
        <p:spPr>
          <a:xfrm>
            <a:off x="385975" y="3508368"/>
            <a:ext cx="588439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ZoneTexte 93">
            <a:extLst>
              <a:ext uri="{FF2B5EF4-FFF2-40B4-BE49-F238E27FC236}">
                <a16:creationId xmlns:a16="http://schemas.microsoft.com/office/drawing/2014/main" id="{D382A84D-43B8-8683-9763-AA8DD3A7FD61}"/>
              </a:ext>
            </a:extLst>
          </p:cNvPr>
          <p:cNvSpPr txBox="1"/>
          <p:nvPr/>
        </p:nvSpPr>
        <p:spPr>
          <a:xfrm>
            <a:off x="7139096" y="1409720"/>
            <a:ext cx="408143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Wake asymmetries driven by CEP</a:t>
            </a:r>
          </a:p>
          <a:p>
            <a:endParaRPr lang="en-US" dirty="0"/>
          </a:p>
          <a:p>
            <a:r>
              <a:rPr lang="en-US" noProof="0" dirty="0"/>
              <a:t>Off-axis self-injection</a:t>
            </a:r>
          </a:p>
          <a:p>
            <a:endParaRPr lang="en-US" dirty="0"/>
          </a:p>
          <a:p>
            <a:r>
              <a:rPr lang="en-US" dirty="0"/>
              <a:t>Initial transverse momentum</a:t>
            </a:r>
          </a:p>
          <a:p>
            <a:endParaRPr lang="en-US" noProof="0" dirty="0"/>
          </a:p>
          <a:p>
            <a:r>
              <a:rPr lang="en-US" dirty="0">
                <a:sym typeface="Wingdings" pitchFamily="2" charset="2"/>
              </a:rPr>
              <a:t> CEP dependent beam pointing</a:t>
            </a:r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06211B4C-52F6-EB46-01C3-47F6445829B7}"/>
              </a:ext>
            </a:extLst>
          </p:cNvPr>
          <p:cNvSpPr/>
          <p:nvPr/>
        </p:nvSpPr>
        <p:spPr>
          <a:xfrm>
            <a:off x="1085049" y="3255669"/>
            <a:ext cx="86215" cy="138852"/>
          </a:xfrm>
          <a:prstGeom prst="ellips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AB8EB841-92FE-9081-E769-ACCC7F47BDDB}"/>
              </a:ext>
            </a:extLst>
          </p:cNvPr>
          <p:cNvSpPr/>
          <p:nvPr/>
        </p:nvSpPr>
        <p:spPr>
          <a:xfrm>
            <a:off x="4051897" y="3633699"/>
            <a:ext cx="86215" cy="138852"/>
          </a:xfrm>
          <a:prstGeom prst="ellipse">
            <a:avLst/>
          </a:prstGeom>
          <a:solidFill>
            <a:srgbClr val="FAA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7416BB96-43E0-9236-9ECF-859C20495545}"/>
              </a:ext>
            </a:extLst>
          </p:cNvPr>
          <p:cNvCxnSpPr>
            <a:cxnSpLocks/>
          </p:cNvCxnSpPr>
          <p:nvPr/>
        </p:nvCxnSpPr>
        <p:spPr>
          <a:xfrm>
            <a:off x="1115802" y="3372653"/>
            <a:ext cx="0" cy="399898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B5FAE6D2-8E40-25F5-35B6-368C92AA3583}"/>
              </a:ext>
            </a:extLst>
          </p:cNvPr>
          <p:cNvCxnSpPr>
            <a:cxnSpLocks/>
          </p:cNvCxnSpPr>
          <p:nvPr/>
        </p:nvCxnSpPr>
        <p:spPr>
          <a:xfrm flipV="1">
            <a:off x="4066862" y="3245676"/>
            <a:ext cx="0" cy="399898"/>
          </a:xfrm>
          <a:prstGeom prst="straightConnector1">
            <a:avLst/>
          </a:prstGeom>
          <a:ln w="19050">
            <a:solidFill>
              <a:srgbClr val="FAA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Image 102">
            <a:extLst>
              <a:ext uri="{FF2B5EF4-FFF2-40B4-BE49-F238E27FC236}">
                <a16:creationId xmlns:a16="http://schemas.microsoft.com/office/drawing/2014/main" id="{83A6C2F5-5469-0148-0AC6-3BA826BFD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05" y="3807550"/>
            <a:ext cx="317500" cy="177800"/>
          </a:xfrm>
          <a:prstGeom prst="rect">
            <a:avLst/>
          </a:prstGeom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70A34E7D-7B6A-3D14-AF4A-6505A59E9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6254" y="3077306"/>
            <a:ext cx="317500" cy="1778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1EFB849-89FD-81BA-D1E4-8061732E22A9}"/>
              </a:ext>
            </a:extLst>
          </p:cNvPr>
          <p:cNvGrpSpPr/>
          <p:nvPr/>
        </p:nvGrpSpPr>
        <p:grpSpPr>
          <a:xfrm>
            <a:off x="6838427" y="3985350"/>
            <a:ext cx="5064207" cy="2250887"/>
            <a:chOff x="6838427" y="3985350"/>
            <a:chExt cx="5064207" cy="2250887"/>
          </a:xfrm>
        </p:grpSpPr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17A4CF34-2307-CAB4-A44A-58D5D837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7741" y="4450283"/>
              <a:ext cx="4209749" cy="1785954"/>
            </a:xfrm>
            <a:prstGeom prst="rect">
              <a:avLst/>
            </a:prstGeom>
          </p:spPr>
        </p:pic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33AA45CD-20DF-8198-CAC2-EA3AA16F2A96}"/>
                </a:ext>
              </a:extLst>
            </p:cNvPr>
            <p:cNvSpPr txBox="1"/>
            <p:nvPr/>
          </p:nvSpPr>
          <p:spPr>
            <a:xfrm>
              <a:off x="6838427" y="3985350"/>
              <a:ext cx="5064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Including space charge and pointing </a:t>
              </a:r>
              <a:r>
                <a:rPr lang="en-US" dirty="0" err="1">
                  <a:solidFill>
                    <a:srgbClr val="0432FF"/>
                  </a:solidFill>
                </a:rPr>
                <a:t>fluct</a:t>
              </a:r>
              <a:r>
                <a:rPr lang="en-US" dirty="0">
                  <a:solidFill>
                    <a:srgbClr val="0432FF"/>
                  </a:solidFill>
                </a:rPr>
                <a:t>.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E3610BE1-675C-67C7-E0DE-B21DE11C3708}"/>
              </a:ext>
            </a:extLst>
          </p:cNvPr>
          <p:cNvGrpSpPr/>
          <p:nvPr/>
        </p:nvGrpSpPr>
        <p:grpSpPr>
          <a:xfrm>
            <a:off x="270134" y="4598798"/>
            <a:ext cx="3983620" cy="1765583"/>
            <a:chOff x="270134" y="4598798"/>
            <a:chExt cx="3983620" cy="1765583"/>
          </a:xfrm>
        </p:grpSpPr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50232002-C211-7EEB-0542-C20760CFF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5427"/>
            <a:stretch/>
          </p:blipFill>
          <p:spPr>
            <a:xfrm>
              <a:off x="2285254" y="4598798"/>
              <a:ext cx="1968500" cy="1765583"/>
            </a:xfrm>
            <a:prstGeom prst="rect">
              <a:avLst/>
            </a:prstGeom>
          </p:spPr>
        </p:pic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599788AE-F6D6-9DC3-E76B-9D4841A1B647}"/>
                </a:ext>
              </a:extLst>
            </p:cNvPr>
            <p:cNvSpPr txBox="1"/>
            <p:nvPr/>
          </p:nvSpPr>
          <p:spPr>
            <a:xfrm>
              <a:off x="270134" y="5052972"/>
              <a:ext cx="233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 sub-beams from 2 injection events</a:t>
              </a:r>
            </a:p>
          </p:txBody>
        </p:sp>
      </p:grp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3D695E4D-DF65-8146-9E60-4C91E11AD925}"/>
              </a:ext>
            </a:extLst>
          </p:cNvPr>
          <p:cNvCxnSpPr>
            <a:cxnSpLocks/>
          </p:cNvCxnSpPr>
          <p:nvPr/>
        </p:nvCxnSpPr>
        <p:spPr>
          <a:xfrm rot="16200000">
            <a:off x="-81899" y="2826742"/>
            <a:ext cx="109182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0" name="Image 109">
            <a:extLst>
              <a:ext uri="{FF2B5EF4-FFF2-40B4-BE49-F238E27FC236}">
                <a16:creationId xmlns:a16="http://schemas.microsoft.com/office/drawing/2014/main" id="{EE28ADEB-4F47-C3B8-0D5A-785ECAABFB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8" y="2644912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186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648B94F-51BA-3CC0-005D-441E91878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What about other injection mechanisms ? Gradient injection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64DBBB-D324-8B25-FAB1-287340B7A29D}"/>
              </a:ext>
            </a:extLst>
          </p:cNvPr>
          <p:cNvSpPr txBox="1"/>
          <p:nvPr/>
        </p:nvSpPr>
        <p:spPr>
          <a:xfrm>
            <a:off x="305915" y="1156481"/>
            <a:ext cx="7252819" cy="730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b="1" noProof="0" dirty="0">
                <a:solidFill>
                  <a:srgbClr val="0432FF"/>
                </a:solidFill>
              </a:rPr>
              <a:t>Gradient injection in shocked micro-nozzles    </a:t>
            </a:r>
          </a:p>
          <a:p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Rovige</a:t>
            </a:r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 et al., RSI </a:t>
            </a:r>
            <a:r>
              <a:rPr lang="en-US" sz="1400" b="1" noProof="0" dirty="0"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, 083302 (2021); </a:t>
            </a:r>
            <a:r>
              <a:rPr lang="en-US" sz="1400" noProof="0" dirty="0"/>
              <a:t>L. </a:t>
            </a:r>
            <a:r>
              <a:rPr lang="en-US" sz="1400" noProof="0" dirty="0" err="1"/>
              <a:t>Rovige</a:t>
            </a:r>
            <a:r>
              <a:rPr lang="en-US" sz="1400" noProof="0" dirty="0"/>
              <a:t> et al., PRAB </a:t>
            </a:r>
            <a:r>
              <a:rPr lang="en-US" sz="1400" b="1" noProof="0" dirty="0"/>
              <a:t>23</a:t>
            </a:r>
            <a:r>
              <a:rPr lang="en-US" sz="1400" noProof="0" dirty="0"/>
              <a:t>, 093401 (2020)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5FD404-46EC-F203-FBE6-60E184BD3382}"/>
              </a:ext>
            </a:extLst>
          </p:cNvPr>
          <p:cNvSpPr txBox="1"/>
          <p:nvPr/>
        </p:nvSpPr>
        <p:spPr>
          <a:xfrm>
            <a:off x="1371739" y="5069352"/>
            <a:ext cx="9448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Here injection is triggered by </a:t>
            </a:r>
            <a:r>
              <a:rPr lang="en-US" b="1" i="1" noProof="0" dirty="0"/>
              <a:t>longitudinal</a:t>
            </a:r>
            <a:r>
              <a:rPr lang="en-US" noProof="0" dirty="0"/>
              <a:t> dynamics of plasma wake</a:t>
            </a:r>
          </a:p>
          <a:p>
            <a:endParaRPr lang="en-US" noProof="0" dirty="0"/>
          </a:p>
          <a:p>
            <a:r>
              <a:rPr lang="en-US" b="1" noProof="0" dirty="0">
                <a:solidFill>
                  <a:srgbClr val="FF0000"/>
                </a:solidFill>
              </a:rPr>
              <a:t>Mitigation of CEP effect is expected</a:t>
            </a:r>
            <a:r>
              <a:rPr lang="en-US" noProof="0" dirty="0"/>
              <a:t>: factor of 2-3 decrease of beam oscillation was observed in PIC simulations in </a:t>
            </a:r>
            <a:r>
              <a:rPr lang="en-US" sz="1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Huijts</a:t>
            </a:r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noProof="0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, Phys. Plasmas </a:t>
            </a:r>
            <a:r>
              <a:rPr lang="en-US" sz="1400" b="1" noProof="0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, 043101 (2021)   </a:t>
            </a:r>
            <a:endParaRPr lang="en-US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noProof="0" dirty="0"/>
              <a:t>  </a:t>
            </a:r>
          </a:p>
        </p:txBody>
      </p:sp>
      <p:pic>
        <p:nvPicPr>
          <p:cNvPr id="38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D402EA1-874F-E02B-3557-EE9E13F10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70" t="15672" r="41529" b="4044"/>
          <a:stretch/>
        </p:blipFill>
        <p:spPr>
          <a:xfrm>
            <a:off x="350835" y="2253920"/>
            <a:ext cx="1645369" cy="2102362"/>
          </a:xfrm>
          <a:prstGeom prst="rect">
            <a:avLst/>
          </a:prstGeom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3FEE70E5-8AE6-30E6-71EB-72A734C6F2D1}"/>
              </a:ext>
            </a:extLst>
          </p:cNvPr>
          <p:cNvGrpSpPr/>
          <p:nvPr/>
        </p:nvGrpSpPr>
        <p:grpSpPr>
          <a:xfrm>
            <a:off x="2921330" y="1994327"/>
            <a:ext cx="8935310" cy="2458919"/>
            <a:chOff x="2921330" y="1887450"/>
            <a:chExt cx="8935310" cy="245891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6673241-4DD9-9AA3-141F-8EECB18D7477}"/>
                </a:ext>
              </a:extLst>
            </p:cNvPr>
            <p:cNvSpPr/>
            <p:nvPr/>
          </p:nvSpPr>
          <p:spPr>
            <a:xfrm>
              <a:off x="2921330" y="1887450"/>
              <a:ext cx="8935310" cy="2458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BB9A3966-3242-5482-30BA-97797ADEE05A}"/>
                </a:ext>
              </a:extLst>
            </p:cNvPr>
            <p:cNvGrpSpPr/>
            <p:nvPr/>
          </p:nvGrpSpPr>
          <p:grpSpPr>
            <a:xfrm>
              <a:off x="6322616" y="2474088"/>
              <a:ext cx="5023869" cy="1102757"/>
              <a:chOff x="5446020" y="1953382"/>
              <a:chExt cx="5023869" cy="1102757"/>
            </a:xfrm>
          </p:grpSpPr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94570F54-86D8-4855-AA13-96F851DF710C}"/>
                  </a:ext>
                </a:extLst>
              </p:cNvPr>
              <p:cNvGrpSpPr/>
              <p:nvPr/>
            </p:nvGrpSpPr>
            <p:grpSpPr>
              <a:xfrm>
                <a:off x="8348353" y="1953382"/>
                <a:ext cx="2121536" cy="1100268"/>
                <a:chOff x="5700155" y="1977132"/>
                <a:chExt cx="2121536" cy="1100268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1739888-6C71-B096-96B3-35B3C75FBBC5}"/>
                    </a:ext>
                  </a:extLst>
                </p:cNvPr>
                <p:cNvSpPr/>
                <p:nvPr/>
              </p:nvSpPr>
              <p:spPr>
                <a:xfrm>
                  <a:off x="5700155" y="1977132"/>
                  <a:ext cx="2121536" cy="110026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21" name="Ellipse 20">
                  <a:extLst>
                    <a:ext uri="{FF2B5EF4-FFF2-40B4-BE49-F238E27FC236}">
                      <a16:creationId xmlns:a16="http://schemas.microsoft.com/office/drawing/2014/main" id="{D3E7A76C-64E4-43C6-FF51-F0EE2F5F0967}"/>
                    </a:ext>
                  </a:extLst>
                </p:cNvPr>
                <p:cNvSpPr/>
                <p:nvPr/>
              </p:nvSpPr>
              <p:spPr>
                <a:xfrm>
                  <a:off x="5843136" y="2161578"/>
                  <a:ext cx="1828323" cy="7273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8" name="Ellipse 7">
                  <a:extLst>
                    <a:ext uri="{FF2B5EF4-FFF2-40B4-BE49-F238E27FC236}">
                      <a16:creationId xmlns:a16="http://schemas.microsoft.com/office/drawing/2014/main" id="{1FB4F0DF-0719-529C-5815-9D5932DE4E6D}"/>
                    </a:ext>
                  </a:extLst>
                </p:cNvPr>
                <p:cNvSpPr/>
                <p:nvPr/>
              </p:nvSpPr>
              <p:spPr>
                <a:xfrm>
                  <a:off x="6092042" y="2163584"/>
                  <a:ext cx="1567542" cy="7273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9" name="Corde 8">
                  <a:extLst>
                    <a:ext uri="{FF2B5EF4-FFF2-40B4-BE49-F238E27FC236}">
                      <a16:creationId xmlns:a16="http://schemas.microsoft.com/office/drawing/2014/main" id="{A68AF0DE-4A1C-E05C-9197-D4A7D981F534}"/>
                    </a:ext>
                  </a:extLst>
                </p:cNvPr>
                <p:cNvSpPr/>
                <p:nvPr/>
              </p:nvSpPr>
              <p:spPr>
                <a:xfrm rot="10800000">
                  <a:off x="5749458" y="2105978"/>
                  <a:ext cx="2022929" cy="929330"/>
                </a:xfrm>
                <a:prstGeom prst="chord">
                  <a:avLst>
                    <a:gd name="adj1" fmla="val 5462002"/>
                    <a:gd name="adj2" fmla="val 16102899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</p:grpSp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BB48CD87-D6F2-BC0E-F413-40232BD1117D}"/>
                  </a:ext>
                </a:extLst>
              </p:cNvPr>
              <p:cNvGrpSpPr/>
              <p:nvPr/>
            </p:nvGrpSpPr>
            <p:grpSpPr>
              <a:xfrm>
                <a:off x="5446020" y="1955871"/>
                <a:ext cx="2121536" cy="1100268"/>
                <a:chOff x="8393874" y="1953733"/>
                <a:chExt cx="2121536" cy="1100268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D7630ED-5BFB-0588-5944-250856FBDF0F}"/>
                    </a:ext>
                  </a:extLst>
                </p:cNvPr>
                <p:cNvSpPr/>
                <p:nvPr/>
              </p:nvSpPr>
              <p:spPr>
                <a:xfrm>
                  <a:off x="8393874" y="1953733"/>
                  <a:ext cx="2121536" cy="110026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24" name="Ellipse 23">
                  <a:extLst>
                    <a:ext uri="{FF2B5EF4-FFF2-40B4-BE49-F238E27FC236}">
                      <a16:creationId xmlns:a16="http://schemas.microsoft.com/office/drawing/2014/main" id="{111C289C-15A5-EC18-61CB-4B10F43277A8}"/>
                    </a:ext>
                  </a:extLst>
                </p:cNvPr>
                <p:cNvSpPr/>
                <p:nvPr/>
              </p:nvSpPr>
              <p:spPr>
                <a:xfrm>
                  <a:off x="8904513" y="2140185"/>
                  <a:ext cx="1448789" cy="7273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27" name="Corde 26">
                  <a:extLst>
                    <a:ext uri="{FF2B5EF4-FFF2-40B4-BE49-F238E27FC236}">
                      <a16:creationId xmlns:a16="http://schemas.microsoft.com/office/drawing/2014/main" id="{779793BA-75C3-DF68-A3F0-0D5D069D19EA}"/>
                    </a:ext>
                  </a:extLst>
                </p:cNvPr>
                <p:cNvSpPr/>
                <p:nvPr/>
              </p:nvSpPr>
              <p:spPr>
                <a:xfrm rot="10800000">
                  <a:off x="8443177" y="2082579"/>
                  <a:ext cx="2022929" cy="929330"/>
                </a:xfrm>
                <a:prstGeom prst="chord">
                  <a:avLst>
                    <a:gd name="adj1" fmla="val 5462002"/>
                    <a:gd name="adj2" fmla="val 16102899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</p:grp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9C01B9C0-A10C-7AD6-CDA0-BB4050E0D4C5}"/>
                  </a:ext>
                </a:extLst>
              </p:cNvPr>
              <p:cNvSpPr/>
              <p:nvPr/>
            </p:nvSpPr>
            <p:spPr>
              <a:xfrm>
                <a:off x="5918300" y="2448147"/>
                <a:ext cx="86215" cy="138852"/>
              </a:xfrm>
              <a:prstGeom prst="ellipse">
                <a:avLst/>
              </a:prstGeom>
              <a:solidFill>
                <a:srgbClr val="0432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C39CE97-D16E-9F44-ADAC-3B8B9DD3272E}"/>
                  </a:ext>
                </a:extLst>
              </p:cNvPr>
              <p:cNvSpPr/>
              <p:nvPr/>
            </p:nvSpPr>
            <p:spPr>
              <a:xfrm>
                <a:off x="8683269" y="2446171"/>
                <a:ext cx="86215" cy="138852"/>
              </a:xfrm>
              <a:prstGeom prst="ellipse">
                <a:avLst/>
              </a:prstGeom>
              <a:solidFill>
                <a:srgbClr val="0432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41" name="Text Box 46">
              <a:extLst>
                <a:ext uri="{FF2B5EF4-FFF2-40B4-BE49-F238E27FC236}">
                  <a16:creationId xmlns:a16="http://schemas.microsoft.com/office/drawing/2014/main" id="{0083F91D-5F29-D12D-6C42-2BB7196526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3264" y="3352031"/>
              <a:ext cx="135485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noProof="0" dirty="0">
                  <a:solidFill>
                    <a:srgbClr val="FF0000"/>
                  </a:solidFill>
                </a:rPr>
                <a:t>Laser pulse</a:t>
              </a:r>
            </a:p>
          </p:txBody>
        </p: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53BCC3D6-2CAF-C1D6-F76B-9AD70FC3C82B}"/>
                </a:ext>
              </a:extLst>
            </p:cNvPr>
            <p:cNvGrpSpPr/>
            <p:nvPr/>
          </p:nvGrpSpPr>
          <p:grpSpPr>
            <a:xfrm>
              <a:off x="3420830" y="2427689"/>
              <a:ext cx="2380110" cy="1182431"/>
              <a:chOff x="3039450" y="2604714"/>
              <a:chExt cx="2916480" cy="1448898"/>
            </a:xfrm>
          </p:grpSpPr>
          <p:sp>
            <p:nvSpPr>
              <p:cNvPr id="39" name="Oval 29">
                <a:extLst>
                  <a:ext uri="{FF2B5EF4-FFF2-40B4-BE49-F238E27FC236}">
                    <a16:creationId xmlns:a16="http://schemas.microsoft.com/office/drawing/2014/main" id="{4E05F1C4-0DDE-D33C-1F04-2E4362023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341" y="3020819"/>
                <a:ext cx="338459" cy="628961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40" name="Line 30">
                <a:extLst>
                  <a:ext uri="{FF2B5EF4-FFF2-40B4-BE49-F238E27FC236}">
                    <a16:creationId xmlns:a16="http://schemas.microsoft.com/office/drawing/2014/main" id="{56A6D067-36D7-7F3F-319A-B1E4FC7FD6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2499" y="3329059"/>
                <a:ext cx="37386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42" name="Line 23">
                <a:extLst>
                  <a:ext uri="{FF2B5EF4-FFF2-40B4-BE49-F238E27FC236}">
                    <a16:creationId xmlns:a16="http://schemas.microsoft.com/office/drawing/2014/main" id="{CD453CF5-9264-F745-59AA-C95961FFB6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5462555" y="3546060"/>
                <a:ext cx="0" cy="9867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43" name="Line 26">
                <a:extLst>
                  <a:ext uri="{FF2B5EF4-FFF2-40B4-BE49-F238E27FC236}">
                    <a16:creationId xmlns:a16="http://schemas.microsoft.com/office/drawing/2014/main" id="{E4457E58-3E01-B083-7671-86FA090AC8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3517207" y="2126959"/>
                <a:ext cx="0" cy="9555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0C2EF6D6-7411-73E0-0A76-8FAD8EDB203E}"/>
                  </a:ext>
                </a:extLst>
              </p:cNvPr>
              <p:cNvCxnSpPr>
                <a:stCxn id="43" idx="1"/>
              </p:cNvCxnSpPr>
              <p:nvPr/>
            </p:nvCxnSpPr>
            <p:spPr>
              <a:xfrm rot="10800000" flipH="1" flipV="1">
                <a:off x="3994963" y="2604714"/>
                <a:ext cx="991777" cy="144889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85C21BB3-4C29-BACB-DE10-396FCB86A373}"/>
                </a:ext>
              </a:extLst>
            </p:cNvPr>
            <p:cNvSpPr txBox="1"/>
            <p:nvPr/>
          </p:nvSpPr>
          <p:spPr>
            <a:xfrm>
              <a:off x="4026943" y="2089963"/>
              <a:ext cx="2355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noProof="0" dirty="0">
                  <a:solidFill>
                    <a:srgbClr val="660066"/>
                  </a:solidFill>
                </a:rPr>
                <a:t>1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8370DCE1-B06D-53B9-15C5-BB4FD10CE3A0}"/>
                </a:ext>
              </a:extLst>
            </p:cNvPr>
            <p:cNvSpPr txBox="1"/>
            <p:nvPr/>
          </p:nvSpPr>
          <p:spPr>
            <a:xfrm>
              <a:off x="4914217" y="3267211"/>
              <a:ext cx="220966" cy="40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noProof="0" dirty="0">
                  <a:solidFill>
                    <a:srgbClr val="660066"/>
                  </a:solidFill>
                </a:rPr>
                <a:t>2</a:t>
              </a:r>
            </a:p>
          </p:txBody>
        </p:sp>
        <p:pic>
          <p:nvPicPr>
            <p:cNvPr id="48" name="Image 47" descr="latex-image-1.pdf">
              <a:extLst>
                <a:ext uri="{FF2B5EF4-FFF2-40B4-BE49-F238E27FC236}">
                  <a16:creationId xmlns:a16="http://schemas.microsoft.com/office/drawing/2014/main" id="{7028A7AF-7ECB-0379-3673-796538861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5906" y="2063185"/>
              <a:ext cx="572630" cy="265106"/>
            </a:xfrm>
            <a:prstGeom prst="rect">
              <a:avLst/>
            </a:prstGeom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0D1F71AD-E28D-63C1-702D-A285444AA705}"/>
                </a:ext>
              </a:extLst>
            </p:cNvPr>
            <p:cNvSpPr txBox="1"/>
            <p:nvPr/>
          </p:nvSpPr>
          <p:spPr>
            <a:xfrm>
              <a:off x="6327012" y="2136001"/>
              <a:ext cx="2355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noProof="0" dirty="0">
                  <a:solidFill>
                    <a:srgbClr val="660066"/>
                  </a:solidFill>
                </a:rPr>
                <a:t>1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35D14724-2B7A-7E8F-B8FB-083CDC7B868F}"/>
                </a:ext>
              </a:extLst>
            </p:cNvPr>
            <p:cNvSpPr txBox="1"/>
            <p:nvPr/>
          </p:nvSpPr>
          <p:spPr>
            <a:xfrm>
              <a:off x="9163769" y="2134718"/>
              <a:ext cx="220966" cy="40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noProof="0" dirty="0">
                  <a:solidFill>
                    <a:srgbClr val="660066"/>
                  </a:solidFill>
                </a:rPr>
                <a:t>2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6E4E7648-A125-6809-D8B6-A07379416787}"/>
                </a:ext>
              </a:extLst>
            </p:cNvPr>
            <p:cNvSpPr txBox="1"/>
            <p:nvPr/>
          </p:nvSpPr>
          <p:spPr>
            <a:xfrm>
              <a:off x="9224949" y="3652116"/>
              <a:ext cx="232965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noProof="0" dirty="0"/>
                <a:t>Slow down at the back of the plasma wave</a:t>
              </a:r>
            </a:p>
          </p:txBody>
        </p:sp>
        <p:sp>
          <p:nvSpPr>
            <p:cNvPr id="52" name="Line 20">
              <a:extLst>
                <a:ext uri="{FF2B5EF4-FFF2-40B4-BE49-F238E27FC236}">
                  <a16:creationId xmlns:a16="http://schemas.microsoft.com/office/drawing/2014/main" id="{7D0369AD-FD15-2673-9298-D096B28729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84735" y="3140726"/>
              <a:ext cx="1248" cy="5610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noProof="0" dirty="0">
                <a:ln w="19050">
                  <a:solidFill>
                    <a:schemeClr val="tx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794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221C6-83A8-5195-8465-1303742BD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FAAE894-4660-A4B4-058A-B693566F32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What about other ionization injection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9C9C98-286E-D0D5-6BAD-F82EC9F26201}"/>
              </a:ext>
            </a:extLst>
          </p:cNvPr>
          <p:cNvSpPr txBox="1"/>
          <p:nvPr/>
        </p:nvSpPr>
        <p:spPr>
          <a:xfrm>
            <a:off x="305915" y="1156481"/>
            <a:ext cx="3294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noProof="0" dirty="0">
                <a:solidFill>
                  <a:srgbClr val="0432FF"/>
                </a:solidFill>
              </a:rPr>
              <a:t>Ionization injection</a:t>
            </a:r>
            <a:endParaRPr lang="en-US" sz="2000" b="1" baseline="-25000" noProof="0" dirty="0">
              <a:solidFill>
                <a:srgbClr val="0432F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93664C-E3CC-8CF2-412A-40092B16315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 r="54007"/>
          <a:stretch>
            <a:fillRect/>
          </a:stretch>
        </p:blipFill>
        <p:spPr>
          <a:xfrm>
            <a:off x="350222" y="1823862"/>
            <a:ext cx="3767060" cy="423983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8A07BD0-F6E8-3267-E810-32647EB90A4B}"/>
              </a:ext>
            </a:extLst>
          </p:cNvPr>
          <p:cNvSpPr txBox="1"/>
          <p:nvPr/>
        </p:nvSpPr>
        <p:spPr>
          <a:xfrm>
            <a:off x="305915" y="6470290"/>
            <a:ext cx="4177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Lifschitz &amp; Malka, </a:t>
            </a:r>
            <a:r>
              <a:rPr lang="en-US" sz="1400" b="1" noProof="0" dirty="0">
                <a:latin typeface="Arial" panose="020B0604020202020204" pitchFamily="34" charset="0"/>
                <a:cs typeface="Arial" panose="020B0604020202020204" pitchFamily="34" charset="0"/>
              </a:rPr>
              <a:t>NJP</a:t>
            </a:r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 14 053045 (2012)</a:t>
            </a:r>
            <a:endParaRPr lang="en-US" sz="1400" b="1" noProof="0" dirty="0">
              <a:solidFill>
                <a:srgbClr val="595959"/>
              </a:solidFill>
              <a:latin typeface="Arial" panose="020B0604020202020204" pitchFamily="34" charset="0"/>
              <a:ea typeface="AvantGarde Regular" charset="0"/>
              <a:cs typeface="Arial" panose="020B0604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AAABBE4-CB86-8BBD-DB86-7A6A5DDB2CF9}"/>
              </a:ext>
            </a:extLst>
          </p:cNvPr>
          <p:cNvGrpSpPr/>
          <p:nvPr/>
        </p:nvGrpSpPr>
        <p:grpSpPr>
          <a:xfrm>
            <a:off x="5284519" y="4334494"/>
            <a:ext cx="5773637" cy="1631216"/>
            <a:chOff x="5284519" y="4334494"/>
            <a:chExt cx="5773637" cy="1631216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E8296CF-3F71-1B59-D1B9-A99B16424B50}"/>
                </a:ext>
              </a:extLst>
            </p:cNvPr>
            <p:cNvSpPr txBox="1"/>
            <p:nvPr/>
          </p:nvSpPr>
          <p:spPr>
            <a:xfrm>
              <a:off x="5284519" y="4334494"/>
              <a:ext cx="3866764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noProof="0" dirty="0"/>
                <a:t>In our experiment, we tried:</a:t>
              </a:r>
            </a:p>
            <a:p>
              <a:endParaRPr lang="en-US" sz="2000" noProof="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noProof="0" dirty="0"/>
                <a:t>H</a:t>
              </a:r>
              <a:r>
                <a:rPr lang="en-US" sz="2000" baseline="-25000" noProof="0" dirty="0"/>
                <a:t>2</a:t>
              </a:r>
              <a:r>
                <a:rPr lang="en-US" sz="2000" noProof="0" dirty="0"/>
                <a:t>/N</a:t>
              </a:r>
              <a:r>
                <a:rPr lang="en-US" sz="2000" baseline="-25000" noProof="0" dirty="0"/>
                <a:t>2</a:t>
              </a:r>
              <a:r>
                <a:rPr lang="en-US" sz="2000" noProof="0" dirty="0"/>
                <a:t> (2%)     </a:t>
              </a:r>
              <a:r>
                <a:rPr lang="en-US" sz="2000" noProof="0" dirty="0">
                  <a:sym typeface="Wingdings" pitchFamily="2" charset="2"/>
                </a:rPr>
                <a:t></a:t>
              </a:r>
              <a:endParaRPr lang="en-US" sz="2000" noProof="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noProof="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noProof="0" dirty="0"/>
                <a:t>H</a:t>
              </a:r>
              <a:r>
                <a:rPr lang="en-US" sz="2000" baseline="-25000" noProof="0" dirty="0"/>
                <a:t>2</a:t>
              </a:r>
              <a:r>
                <a:rPr lang="en-US" sz="2000" noProof="0" dirty="0"/>
                <a:t>/CH</a:t>
              </a:r>
              <a:r>
                <a:rPr lang="en-US" sz="2000" baseline="-25000" noProof="0" dirty="0"/>
                <a:t>4</a:t>
              </a:r>
              <a:r>
                <a:rPr lang="en-US" sz="2000" noProof="0" dirty="0"/>
                <a:t> (2%)   </a:t>
              </a:r>
              <a:r>
                <a:rPr lang="en-US" sz="2000" noProof="0" dirty="0">
                  <a:sym typeface="Wingdings" pitchFamily="2" charset="2"/>
                </a:rPr>
                <a:t></a:t>
              </a:r>
              <a:endParaRPr lang="en-US" sz="2000" noProof="0" dirty="0"/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406FA1B-01EE-1B9F-6939-D5127B22B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4456" y="5591759"/>
              <a:ext cx="2933700" cy="2921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1A7C8A3-A88C-910C-86D0-AF4519B87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1956" y="5004052"/>
              <a:ext cx="2324100" cy="292100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07F1694F-09B7-307B-A9F0-BE4ABD627010}"/>
              </a:ext>
            </a:extLst>
          </p:cNvPr>
          <p:cNvSpPr txBox="1"/>
          <p:nvPr/>
        </p:nvSpPr>
        <p:spPr>
          <a:xfrm>
            <a:off x="4611143" y="2133185"/>
            <a:ext cx="6927153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000" noProof="0" dirty="0"/>
              <a:t>Minor modifications of electron energy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000" noProof="0" dirty="0"/>
              <a:t>Transverse momentum depends on sign of E-field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000" b="1" noProof="0" dirty="0">
                <a:sym typeface="Wingdings" pitchFamily="2" charset="2"/>
              </a:rPr>
              <a:t>CEP dependent beam pointing?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629E6B4-A8AB-5B88-6761-F5F5C5DF33C5}"/>
              </a:ext>
            </a:extLst>
          </p:cNvPr>
          <p:cNvSpPr txBox="1"/>
          <p:nvPr/>
        </p:nvSpPr>
        <p:spPr>
          <a:xfrm>
            <a:off x="2382613" y="2794905"/>
            <a:ext cx="71846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noProof="0" dirty="0"/>
              <a:t>N</a:t>
            </a:r>
            <a:r>
              <a:rPr lang="en-US" sz="2000" baseline="30000" noProof="0" dirty="0"/>
              <a:t>6-7+</a:t>
            </a:r>
            <a:r>
              <a:rPr lang="en-US" sz="2000" noProof="0" dirty="0"/>
              <a:t> </a:t>
            </a:r>
            <a:endParaRPr lang="en-US" sz="2000" baseline="30000" noProof="0" dirty="0"/>
          </a:p>
        </p:txBody>
      </p:sp>
    </p:spTree>
    <p:extLst>
      <p:ext uri="{BB962C8B-B14F-4D97-AF65-F5344CB8AC3E}">
        <p14:creationId xmlns:p14="http://schemas.microsoft.com/office/powerpoint/2010/main" val="234204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nd blanc">
  <a:themeElements>
    <a:clrScheme name="LOA_IP-Paris_Theme">
      <a:dk1>
        <a:srgbClr val="000000"/>
      </a:dk1>
      <a:lt1>
        <a:srgbClr val="FFFFFF"/>
      </a:lt1>
      <a:dk2>
        <a:srgbClr val="000000"/>
      </a:dk2>
      <a:lt2>
        <a:srgbClr val="00A7FA"/>
      </a:lt2>
      <a:accent1>
        <a:srgbClr val="8DBE23"/>
      </a:accent1>
      <a:accent2>
        <a:srgbClr val="557115"/>
      </a:accent2>
      <a:accent3>
        <a:srgbClr val="004569"/>
      </a:accent3>
      <a:accent4>
        <a:srgbClr val="FAB600"/>
      </a:accent4>
      <a:accent5>
        <a:srgbClr val="E9500E"/>
      </a:accent5>
      <a:accent6>
        <a:srgbClr val="E4003B"/>
      </a:accent6>
      <a:hlink>
        <a:srgbClr val="7030A0"/>
      </a:hlink>
      <a:folHlink>
        <a:srgbClr val="FF0000"/>
      </a:folHlink>
    </a:clrScheme>
    <a:fontScheme name="IP Paris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48B9005B-A3FD-634F-BECB-1C0BA57BB94E}" vid="{8F7DDD44-E7A1-FF47-BB83-A27EB0EB3D37}"/>
    </a:ext>
  </a:extLst>
</a:theme>
</file>

<file path=ppt/theme/theme2.xml><?xml version="1.0" encoding="utf-8"?>
<a:theme xmlns:a="http://schemas.openxmlformats.org/drawingml/2006/main" name="1_fond blanc">
  <a:themeElements>
    <a:clrScheme name="LOA_IP-Paris_Theme">
      <a:dk1>
        <a:srgbClr val="000000"/>
      </a:dk1>
      <a:lt1>
        <a:srgbClr val="FFFFFF"/>
      </a:lt1>
      <a:dk2>
        <a:srgbClr val="000000"/>
      </a:dk2>
      <a:lt2>
        <a:srgbClr val="00A7FA"/>
      </a:lt2>
      <a:accent1>
        <a:srgbClr val="8DBE23"/>
      </a:accent1>
      <a:accent2>
        <a:srgbClr val="557115"/>
      </a:accent2>
      <a:accent3>
        <a:srgbClr val="004569"/>
      </a:accent3>
      <a:accent4>
        <a:srgbClr val="FAB600"/>
      </a:accent4>
      <a:accent5>
        <a:srgbClr val="E9500E"/>
      </a:accent5>
      <a:accent6>
        <a:srgbClr val="E4003B"/>
      </a:accent6>
      <a:hlink>
        <a:srgbClr val="7030A0"/>
      </a:hlink>
      <a:folHlink>
        <a:srgbClr val="FF0000"/>
      </a:folHlink>
    </a:clrScheme>
    <a:fontScheme name="IP Paris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48B9005B-A3FD-634F-BECB-1C0BA57BB94E}" vid="{8F7DDD44-E7A1-FF47-BB83-A27EB0EB3D37}"/>
    </a:ext>
  </a:extLst>
</a:theme>
</file>

<file path=ppt/theme/theme3.xml><?xml version="1.0" encoding="utf-8"?>
<a:theme xmlns:a="http://schemas.openxmlformats.org/drawingml/2006/main" name="fond noir">
  <a:themeElements>
    <a:clrScheme name="LOA_IP-Paris_Theme">
      <a:dk1>
        <a:srgbClr val="000000"/>
      </a:dk1>
      <a:lt1>
        <a:srgbClr val="FFFFFF"/>
      </a:lt1>
      <a:dk2>
        <a:srgbClr val="000000"/>
      </a:dk2>
      <a:lt2>
        <a:srgbClr val="00A7FA"/>
      </a:lt2>
      <a:accent1>
        <a:srgbClr val="8DBE23"/>
      </a:accent1>
      <a:accent2>
        <a:srgbClr val="557115"/>
      </a:accent2>
      <a:accent3>
        <a:srgbClr val="004569"/>
      </a:accent3>
      <a:accent4>
        <a:srgbClr val="FAB600"/>
      </a:accent4>
      <a:accent5>
        <a:srgbClr val="E9500E"/>
      </a:accent5>
      <a:accent6>
        <a:srgbClr val="E4003B"/>
      </a:accent6>
      <a:hlink>
        <a:srgbClr val="7030A0"/>
      </a:hlink>
      <a:folHlink>
        <a:srgbClr val="FF0000"/>
      </a:folHlink>
    </a:clrScheme>
    <a:fontScheme name="IP Paris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48B9005B-A3FD-634F-BECB-1C0BA57BB94E}" vid="{8F7DDD44-E7A1-FF47-BB83-A27EB0EB3D37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622b86-db8d-4557-b6e7-cdc1d0ec07a5">
      <Terms xmlns="http://schemas.microsoft.com/office/infopath/2007/PartnerControls"/>
    </lcf76f155ced4ddcb4097134ff3c332f>
    <TaxCatchAll xmlns="7cf17aa6-2aec-4f44-9c0a-a992151e120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D77777561CB145A70CCD04E2C8EC19" ma:contentTypeVersion="15" ma:contentTypeDescription="Crée un document." ma:contentTypeScope="" ma:versionID="b229a58b620955b4cb524175042cb0ec">
  <xsd:schema xmlns:xsd="http://www.w3.org/2001/XMLSchema" xmlns:xs="http://www.w3.org/2001/XMLSchema" xmlns:p="http://schemas.microsoft.com/office/2006/metadata/properties" xmlns:ns2="bb622b86-db8d-4557-b6e7-cdc1d0ec07a5" xmlns:ns3="7cf17aa6-2aec-4f44-9c0a-a992151e1208" targetNamespace="http://schemas.microsoft.com/office/2006/metadata/properties" ma:root="true" ma:fieldsID="42ed4e62f5f35320e2d31132b7d74328" ns2:_="" ns3:_="">
    <xsd:import namespace="bb622b86-db8d-4557-b6e7-cdc1d0ec07a5"/>
    <xsd:import namespace="7cf17aa6-2aec-4f44-9c0a-a992151e12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22b86-db8d-4557-b6e7-cdc1d0ec07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6395fa4d-03d7-40be-af55-868bfcda40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17aa6-2aec-4f44-9c0a-a992151e120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62547fd-434f-4830-b769-a448998d2238}" ma:internalName="TaxCatchAll" ma:showField="CatchAllData" ma:web="7cf17aa6-2aec-4f44-9c0a-a992151e12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A82FFC-21A5-4B29-809B-5F60FEE58856}">
  <ds:schemaRefs>
    <ds:schemaRef ds:uri="http://schemas.microsoft.com/office/2006/metadata/properties"/>
    <ds:schemaRef ds:uri="http://schemas.microsoft.com/office/infopath/2007/PartnerControls"/>
    <ds:schemaRef ds:uri="bb622b86-db8d-4557-b6e7-cdc1d0ec07a5"/>
    <ds:schemaRef ds:uri="7cf17aa6-2aec-4f44-9c0a-a992151e1208"/>
  </ds:schemaRefs>
</ds:datastoreItem>
</file>

<file path=customXml/itemProps2.xml><?xml version="1.0" encoding="utf-8"?>
<ds:datastoreItem xmlns:ds="http://schemas.openxmlformats.org/officeDocument/2006/customXml" ds:itemID="{52164B2E-DE37-480E-A144-54A5DBF84D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412A24-6A81-471C-9ED5-BE3578A616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622b86-db8d-4557-b6e7-cdc1d0ec07a5"/>
    <ds:schemaRef ds:uri="7cf17aa6-2aec-4f44-9c0a-a992151e12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6479</TotalTime>
  <Words>2024</Words>
  <Application>Microsoft Macintosh PowerPoint</Application>
  <PresentationFormat>Grand écran</PresentationFormat>
  <Paragraphs>325</Paragraphs>
  <Slides>31</Slides>
  <Notes>9</Notes>
  <HiddenSlides>0</HiddenSlides>
  <MMClips>2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31</vt:i4>
      </vt:variant>
    </vt:vector>
  </HeadingPairs>
  <TitlesOfParts>
    <vt:vector size="44" baseType="lpstr">
      <vt:lpstr>ＭＳ Ｐゴシック</vt:lpstr>
      <vt:lpstr>Arial</vt:lpstr>
      <vt:lpstr>Calibri</vt:lpstr>
      <vt:lpstr>Cambria Math</vt:lpstr>
      <vt:lpstr>Century Gothic</vt:lpstr>
      <vt:lpstr>Symbol</vt:lpstr>
      <vt:lpstr>Verdana</vt:lpstr>
      <vt:lpstr>Verdana Pro Cond</vt:lpstr>
      <vt:lpstr>Verdana Pro Cond Semibold</vt:lpstr>
      <vt:lpstr>Wingdings</vt:lpstr>
      <vt:lpstr>fond blanc</vt:lpstr>
      <vt:lpstr>1_fond blanc</vt:lpstr>
      <vt:lpstr>fond noir</vt:lpstr>
      <vt:lpstr>How are CEP effects affected by the injection mechanism in a Laser Wakefield Accelerator driven by near single-cycle laser pulses?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Dialogue objectifs ressources 2023</dc:title>
  <dc:creator>Stéphane SEBBAN</dc:creator>
  <cp:lastModifiedBy>Jérôme Faure</cp:lastModifiedBy>
  <cp:revision>302</cp:revision>
  <dcterms:created xsi:type="dcterms:W3CDTF">2023-07-04T07:40:31Z</dcterms:created>
  <dcterms:modified xsi:type="dcterms:W3CDTF">2025-04-14T12:52:46Z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0x0101008AD77777561CB145A70CCD04E2C8EC19</vt:lpwstr>
  </property>
</Properties>
</file>