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6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8.xml" ContentType="application/vnd.openxmlformats-officedocument.presentationml.notesSlide+xml"/>
  <Override PartName="/ppt/tags/tag69.xml" ContentType="application/vnd.openxmlformats-officedocument.presentationml.tags+xml"/>
  <Override PartName="/ppt/notesSlides/notesSlide9.xml" ContentType="application/vnd.openxmlformats-officedocument.presentationml.notesSlide+xml"/>
  <Override PartName="/ppt/tags/tag70.xml" ContentType="application/vnd.openxmlformats-officedocument.presentationml.tags+xml"/>
  <Override PartName="/ppt/notesSlides/notesSlide10.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7.xml" ContentType="application/vnd.openxmlformats-officedocument.presentationml.tags+xml"/>
  <Override PartName="/ppt/notesSlides/notesSlide15.xml" ContentType="application/vnd.openxmlformats-officedocument.presentationml.notesSlide+xml"/>
  <Override PartName="/ppt/tags/tag7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bookmarkIdSeed="15">
  <p:sldMasterIdLst>
    <p:sldMasterId id="2147483648" r:id="rId1"/>
    <p:sldMasterId id="2147483660" r:id="rId2"/>
    <p:sldMasterId id="2147483672" r:id="rId3"/>
    <p:sldMasterId id="2147483703" r:id="rId4"/>
    <p:sldMasterId id="2147483783" r:id="rId5"/>
    <p:sldMasterId id="2147483791" r:id="rId6"/>
  </p:sldMasterIdLst>
  <p:notesMasterIdLst>
    <p:notesMasterId r:id="rId43"/>
  </p:notesMasterIdLst>
  <p:handoutMasterIdLst>
    <p:handoutMasterId r:id="rId44"/>
  </p:handoutMasterIdLst>
  <p:sldIdLst>
    <p:sldId id="527" r:id="rId7"/>
    <p:sldId id="924" r:id="rId8"/>
    <p:sldId id="5543" r:id="rId9"/>
    <p:sldId id="955" r:id="rId10"/>
    <p:sldId id="5546" r:id="rId11"/>
    <p:sldId id="5591" r:id="rId12"/>
    <p:sldId id="5553" r:id="rId13"/>
    <p:sldId id="5554" r:id="rId14"/>
    <p:sldId id="5597" r:id="rId15"/>
    <p:sldId id="5558" r:id="rId16"/>
    <p:sldId id="5508" r:id="rId17"/>
    <p:sldId id="5514" r:id="rId18"/>
    <p:sldId id="5603" r:id="rId19"/>
    <p:sldId id="2795" r:id="rId20"/>
    <p:sldId id="2796" r:id="rId21"/>
    <p:sldId id="1006" r:id="rId22"/>
    <p:sldId id="1009" r:id="rId23"/>
    <p:sldId id="2799" r:id="rId24"/>
    <p:sldId id="2802" r:id="rId25"/>
    <p:sldId id="2800" r:id="rId26"/>
    <p:sldId id="2801" r:id="rId27"/>
    <p:sldId id="1362" r:id="rId28"/>
    <p:sldId id="5604" r:id="rId29"/>
    <p:sldId id="5506" r:id="rId30"/>
    <p:sldId id="5578" r:id="rId31"/>
    <p:sldId id="5470" r:id="rId32"/>
    <p:sldId id="5474" r:id="rId33"/>
    <p:sldId id="5594" r:id="rId34"/>
    <p:sldId id="5605" r:id="rId35"/>
    <p:sldId id="5599" r:id="rId36"/>
    <p:sldId id="2842" r:id="rId37"/>
    <p:sldId id="2843" r:id="rId38"/>
    <p:sldId id="5601" r:id="rId39"/>
    <p:sldId id="1355" r:id="rId40"/>
    <p:sldId id="1346" r:id="rId41"/>
    <p:sldId id="663" r:id="rId42"/>
  </p:sldIdLst>
  <p:sldSz cx="12192000" cy="6858000"/>
  <p:notesSz cx="9928225" cy="6797675"/>
  <p:custDataLst>
    <p:tags r:id="rId45"/>
  </p:custDataLst>
  <p:defaultTex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p:defaultTextStyle>
  <p:extLst>
    <p:ext uri="{521415D9-36F7-43E2-AB2F-B90AF26B5E84}">
      <p14:sectionLst xmlns:p14="http://schemas.microsoft.com/office/powerpoint/2010/main">
        <p14:section name="默认节" id="{6E6E0BEB-3E2D-41F7-AC83-B162D506B396}">
          <p14:sldIdLst>
            <p14:sldId id="527"/>
            <p14:sldId id="924"/>
            <p14:sldId id="5543"/>
            <p14:sldId id="955"/>
            <p14:sldId id="5546"/>
            <p14:sldId id="5591"/>
            <p14:sldId id="5553"/>
            <p14:sldId id="5554"/>
            <p14:sldId id="5597"/>
            <p14:sldId id="5558"/>
            <p14:sldId id="5508"/>
            <p14:sldId id="5514"/>
            <p14:sldId id="5603"/>
            <p14:sldId id="2795"/>
            <p14:sldId id="2796"/>
            <p14:sldId id="1006"/>
            <p14:sldId id="1009"/>
            <p14:sldId id="2799"/>
            <p14:sldId id="2802"/>
            <p14:sldId id="2800"/>
            <p14:sldId id="2801"/>
            <p14:sldId id="1362"/>
            <p14:sldId id="5604"/>
            <p14:sldId id="5506"/>
            <p14:sldId id="5578"/>
            <p14:sldId id="5470"/>
            <p14:sldId id="5474"/>
            <p14:sldId id="5594"/>
            <p14:sldId id="5605"/>
            <p14:sldId id="5599"/>
            <p14:sldId id="2842"/>
            <p14:sldId id="2843"/>
            <p14:sldId id="5601"/>
            <p14:sldId id="1355"/>
            <p14:sldId id="1346"/>
            <p14:sldId id="663"/>
          </p14:sldIdLst>
        </p14:section>
        <p14:section name="无标题节" id="{51E8536F-994C-49CB-A1F5-5271681D26B9}">
          <p14:sldIdLst/>
        </p14:section>
      </p14:sectionLst>
    </p:ext>
    <p:ext uri="{EFAFB233-063F-42B5-8137-9DF3F51BA10A}">
      <p15:sldGuideLst xmlns:p15="http://schemas.microsoft.com/office/powerpoint/2012/main">
        <p15:guide id="1" orient="horz" pos="2784">
          <p15:clr>
            <a:srgbClr val="A4A3A4"/>
          </p15:clr>
        </p15:guide>
        <p15:guide id="2" pos="4085">
          <p15:clr>
            <a:srgbClr val="A4A3A4"/>
          </p15:clr>
        </p15:guide>
      </p15:sldGuideLst>
    </p:ext>
    <p:ext uri="{2D200454-40CA-4A62-9FC3-DE9A4176ACB9}">
      <p15:notesGuideLst xmlns:p15="http://schemas.microsoft.com/office/powerpoint/2012/main">
        <p15:guide id="1" orient="horz" pos="2140">
          <p15:clr>
            <a:srgbClr val="A4A3A4"/>
          </p15:clr>
        </p15:guide>
        <p15:guide id="2" pos="332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ҧǿ" initials="Y" lastIdx="2" clrIdx="0"/>
  <p:cmAuthor id="2" name="Haoshufa" initials="H"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D9F30"/>
    <a:srgbClr val="0000FF"/>
    <a:srgbClr val="FF9900"/>
    <a:srgbClr val="CCECFF"/>
    <a:srgbClr val="FFFFCC"/>
    <a:srgbClr val="FF6600"/>
    <a:srgbClr val="336699"/>
    <a:srgbClr val="BBE0E3"/>
    <a:srgbClr val="CCFFC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55" autoAdjust="0"/>
    <p:restoredTop sz="94341" autoAdjust="0"/>
  </p:normalViewPr>
  <p:slideViewPr>
    <p:cSldViewPr>
      <p:cViewPr varScale="1">
        <p:scale>
          <a:sx n="68" d="100"/>
          <a:sy n="68" d="100"/>
        </p:scale>
        <p:origin x="24" y="36"/>
      </p:cViewPr>
      <p:guideLst>
        <p:guide orient="horz" pos="2784"/>
        <p:guide pos="4085"/>
      </p:guideLst>
    </p:cSldViewPr>
  </p:slideViewPr>
  <p:outlineViewPr>
    <p:cViewPr>
      <p:scale>
        <a:sx n="33" d="100"/>
        <a:sy n="33" d="100"/>
      </p:scale>
      <p:origin x="0" y="19662"/>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70" d="100"/>
          <a:sy n="70" d="100"/>
        </p:scale>
        <p:origin x="-1596" y="-56"/>
      </p:cViewPr>
      <p:guideLst>
        <p:guide orient="horz" pos="2140"/>
        <p:guide pos="332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02231" cy="339884"/>
          </a:xfrm>
          <a:prstGeom prst="rect">
            <a:avLst/>
          </a:prstGeom>
        </p:spPr>
        <p:txBody>
          <a:bodyPr vert="horz" lIns="91440" tIns="45720" rIns="91440" bIns="45720" rtlCol="0"/>
          <a:lstStyle>
            <a:lvl1pPr algn="l">
              <a:defRPr sz="1200"/>
            </a:lvl1pPr>
          </a:lstStyle>
          <a:p>
            <a:endParaRPr lang="zh-CN" altLang="en-US"/>
          </a:p>
        </p:txBody>
      </p:sp>
      <p:sp>
        <p:nvSpPr>
          <p:cNvPr id="4" name="页脚占位符 3"/>
          <p:cNvSpPr>
            <a:spLocks noGrp="1"/>
          </p:cNvSpPr>
          <p:nvPr>
            <p:ph type="ftr" sz="quarter" idx="2"/>
          </p:nvPr>
        </p:nvSpPr>
        <p:spPr>
          <a:xfrm>
            <a:off x="0" y="6456612"/>
            <a:ext cx="4302231" cy="339884"/>
          </a:xfrm>
          <a:prstGeom prst="rect">
            <a:avLst/>
          </a:prstGeom>
        </p:spPr>
        <p:txBody>
          <a:bodyPr vert="horz" lIns="91440" tIns="45720" rIns="91440" bIns="45720" rtlCol="0" anchor="b"/>
          <a:lstStyle>
            <a:lvl1pPr algn="l">
              <a:defRPr sz="1200"/>
            </a:lvl1pPr>
          </a:lstStyle>
          <a:p>
            <a:r>
              <a:rPr lang="en-US" altLang="zh-CN"/>
              <a:t>wangwenpeng@siom.ac.cn</a:t>
            </a:r>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4302231" cy="341064"/>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5623697" y="1"/>
            <a:ext cx="4302231" cy="341064"/>
          </a:xfrm>
          <a:prstGeom prst="rect">
            <a:avLst/>
          </a:prstGeom>
        </p:spPr>
        <p:txBody>
          <a:bodyPr vert="horz" lIns="91440" tIns="45720" rIns="91440" bIns="45720" rtlCol="0"/>
          <a:lstStyle>
            <a:lvl1pPr algn="r">
              <a:defRPr sz="1200"/>
            </a:lvl1pPr>
          </a:lstStyle>
          <a:p>
            <a:pPr>
              <a:defRPr/>
            </a:pPr>
            <a:fld id="{C4B947A2-46DC-4E53-9C75-F9AA53A1AA2F}" type="datetimeFigureOut">
              <a:rPr lang="zh-CN" altLang="en-US"/>
              <a:t>2025/4/14</a:t>
            </a:fld>
            <a:endParaRPr lang="zh-CN" altLang="en-US"/>
          </a:p>
        </p:txBody>
      </p:sp>
      <p:sp>
        <p:nvSpPr>
          <p:cNvPr id="4" name="幻灯片图像占位符 3"/>
          <p:cNvSpPr>
            <a:spLocks noGrp="1" noRot="1" noChangeAspect="1"/>
          </p:cNvSpPr>
          <p:nvPr>
            <p:ph type="sldImg" idx="2"/>
          </p:nvPr>
        </p:nvSpPr>
        <p:spPr>
          <a:xfrm>
            <a:off x="2924857" y="849313"/>
            <a:ext cx="4078512" cy="2293937"/>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992823" y="3271381"/>
            <a:ext cx="7942580" cy="2676585"/>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6456612"/>
            <a:ext cx="4302231" cy="341063"/>
          </a:xfrm>
          <a:prstGeom prst="rect">
            <a:avLst/>
          </a:prstGeom>
        </p:spPr>
        <p:txBody>
          <a:bodyPr vert="horz" lIns="91440" tIns="45720" rIns="91440" bIns="45720" rtlCol="0" anchor="b"/>
          <a:lstStyle>
            <a:lvl1pPr algn="l">
              <a:defRPr sz="1200"/>
            </a:lvl1pPr>
          </a:lstStyle>
          <a:p>
            <a:pPr>
              <a:defRPr/>
            </a:pPr>
            <a:r>
              <a:rPr lang="en-US" altLang="zh-CN"/>
              <a:t>wangwenpeng@siom.ac.cn</a:t>
            </a:r>
            <a:endParaRPr lang="zh-CN" altLang="en-US"/>
          </a:p>
        </p:txBody>
      </p:sp>
      <p:sp>
        <p:nvSpPr>
          <p:cNvPr id="7" name="灯片编号占位符 6"/>
          <p:cNvSpPr>
            <a:spLocks noGrp="1"/>
          </p:cNvSpPr>
          <p:nvPr>
            <p:ph type="sldNum" sz="quarter" idx="5"/>
          </p:nvPr>
        </p:nvSpPr>
        <p:spPr>
          <a:xfrm>
            <a:off x="5623697" y="6456612"/>
            <a:ext cx="4302231" cy="341063"/>
          </a:xfrm>
          <a:prstGeom prst="rect">
            <a:avLst/>
          </a:prstGeom>
        </p:spPr>
        <p:txBody>
          <a:bodyPr vert="horz" wrap="square" lIns="91440" tIns="45720" rIns="91440" bIns="45720" numCol="1" anchor="b" anchorCtr="0" compatLnSpc="1"/>
          <a:lstStyle>
            <a:lvl1pPr algn="r">
              <a:defRPr sz="1200"/>
            </a:lvl1pPr>
          </a:lstStyle>
          <a:p>
            <a:fld id="{66DDE6FC-D003-43FC-943B-4607BF00D6B2}" type="slidenum">
              <a:rPr lang="zh-CN" altLang="en-US"/>
              <a:t>‹#›</a:t>
            </a:fld>
            <a:endParaRPr lang="zh-CN"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normAutofit/>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145598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283867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592863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r>
              <a:rPr lang="en-US" altLang="zh-CN" dirty="0"/>
              <a:t>The laser contrast was further improved with a single plasma mirror installed after off-axis parabola (OAP), which allows SULF-10 PW laser interacting with nanometer-thick CH (</a:t>
            </a:r>
            <a:r>
              <a:rPr lang="en-US" altLang="zh-CN" sz="1200" b="0" i="0" kern="1200" dirty="0">
                <a:solidFill>
                  <a:schemeClr val="tx1"/>
                </a:solidFill>
                <a:effectLst/>
                <a:latin typeface="+mn-lt"/>
                <a:ea typeface="+mn-ea"/>
                <a:cs typeface="+mn-cs"/>
              </a:rPr>
              <a:t>Hydrocarbon</a:t>
            </a:r>
            <a:r>
              <a:rPr lang="en-US" altLang="zh-CN" dirty="0"/>
              <a:t>) foils. The laser power on target is 1.7 PW and the intensity is 1.4*1021 W/cm2. </a:t>
            </a:r>
          </a:p>
          <a:p>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Using the lower-energy laser interacting with nanometer-thick CH (Formvar) foils, the </a:t>
            </a:r>
            <a:r>
              <a:rPr lang="en-US" altLang="zh-CN" sz="1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70.2 MeV </a:t>
            </a:r>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proton beam was obtained via the relativistic-induced transparency regime. </a:t>
            </a:r>
          </a:p>
          <a:p>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This work is in preparation.</a:t>
            </a:r>
            <a:endParaRPr lang="zh-CN" altLang="en-US" dirty="0"/>
          </a:p>
          <a:p>
            <a:endParaRPr lang="zh-CN" altLang="en-US" dirty="0"/>
          </a:p>
        </p:txBody>
      </p:sp>
    </p:spTree>
    <p:extLst>
      <p:ext uri="{BB962C8B-B14F-4D97-AF65-F5344CB8AC3E}">
        <p14:creationId xmlns:p14="http://schemas.microsoft.com/office/powerpoint/2010/main" val="3879838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171450" indent="-171450">
                  <a:buFont typeface="Wingdings" panose="05000000000000000000" pitchFamily="2" charset="2"/>
                  <a:buChar char="u"/>
                </a:pPr>
                <a:r>
                  <a:rPr lang="zh-CN" altLang="en-US" dirty="0"/>
                  <a:t>首先，激光与丝状固体靶相互作用，电子被横向有质动力拉出，并束缚在激光相位奇点处，在相位奇点中存在的纵向电场将会进一步加速电子，从而产生高能的电子片。这一点已经在刚才研究进展中详细介绍；</a:t>
                </a:r>
                <a:endParaRPr lang="en-US" altLang="zh-CN" dirty="0"/>
              </a:p>
              <a:p>
                <a:pPr marL="171450" indent="-171450">
                  <a:buFont typeface="Wingdings" panose="05000000000000000000" pitchFamily="2" charset="2"/>
                  <a:buChar char="u"/>
                </a:pPr>
                <a:r>
                  <a:rPr lang="zh-CN" altLang="en-US" dirty="0"/>
                  <a:t>进一步，被平面靶反射的时空涡旋激光的类高斯前沿部分与孤立的电子片对撞，触发非线性康普顿散射机制，产生孤立阿秒的伽马射线脉冲。其中在电子辐射产生光子过程中，非线性</a:t>
                </a:r>
                <a:r>
                  <a:rPr lang="en-US" altLang="zh-CN" dirty="0"/>
                  <a:t>QED</a:t>
                </a:r>
                <a:r>
                  <a:rPr lang="zh-CN" altLang="en-US" dirty="0"/>
                  <a:t>参数</a:t>
                </a:r>
                <a14:m>
                  <m:oMath xmlns:m="http://schemas.openxmlformats.org/officeDocument/2006/math">
                    <m:sSub>
                      <m:sSubPr>
                        <m:ctrlPr>
                          <a:rPr lang="en-US" altLang="zh-CN" sz="1200" i="1" dirty="0" smtClean="0">
                            <a:latin typeface="Cambria Math" panose="02040503050406030204" pitchFamily="18" charset="0"/>
                            <a:cs typeface="Times New Roman" panose="02020603050405020304" pitchFamily="18" charset="0"/>
                          </a:rPr>
                        </m:ctrlPr>
                      </m:sSubPr>
                      <m:e>
                        <m:r>
                          <a:rPr lang="en-US" altLang="zh-CN" sz="1200" b="0" i="1" dirty="0" smtClean="0">
                            <a:latin typeface="Cambria Math" panose="02040503050406030204" pitchFamily="18" charset="0"/>
                            <a:cs typeface="Times New Roman" panose="02020603050405020304" pitchFamily="18" charset="0"/>
                          </a:rPr>
                          <m:t>𝜒</m:t>
                        </m:r>
                      </m:e>
                      <m:sub>
                        <m:r>
                          <m:rPr>
                            <m:sty m:val="p"/>
                          </m:rPr>
                          <a:rPr lang="en-US" altLang="zh-CN" sz="1200" i="1" dirty="0">
                            <a:latin typeface="Cambria Math" panose="02040503050406030204" pitchFamily="18" charset="0"/>
                            <a:cs typeface="Times New Roman" panose="02020603050405020304" pitchFamily="18" charset="0"/>
                          </a:rPr>
                          <m:t>e</m:t>
                        </m:r>
                      </m:sub>
                    </m:sSub>
                  </m:oMath>
                </a14:m>
                <a:r>
                  <a:rPr lang="zh-CN" altLang="en-US" dirty="0"/>
                  <a:t>可以达到</a:t>
                </a:r>
                <a:r>
                  <a:rPr lang="en-US" altLang="zh-CN" dirty="0"/>
                  <a:t>0.3</a:t>
                </a:r>
                <a:r>
                  <a:rPr lang="zh-CN" altLang="en-US" dirty="0"/>
                  <a:t>，导致光子辐射功率增大，这意味这将有大量的光子辐射产生。并且在时空涡旋激光调制下，电子片和伽马射线脉冲的脉宽被大大压缩，并且源的尺寸会减小，最后产生了峰值亮度很高的伽马射线脉冲。</a:t>
                </a:r>
                <a:endParaRPr lang="en-US" altLang="zh-CN" dirty="0"/>
              </a:p>
              <a:p>
                <a:pPr marL="171450" indent="-171450">
                  <a:buFont typeface="Wingdings" panose="05000000000000000000" pitchFamily="2" charset="2"/>
                  <a:buChar char="u"/>
                </a:pPr>
                <a:r>
                  <a:rPr lang="zh-CN" altLang="en-US" dirty="0"/>
                  <a:t>最重要的是，在之前研究工作中，我们未对激光和粒子横向轨道角动量进行解析，这里我们首先介绍模拟中</a:t>
                </a:r>
                <a:r>
                  <a:rPr lang="en-US" altLang="zh-CN" dirty="0"/>
                  <a:t>STOV</a:t>
                </a:r>
                <a:r>
                  <a:rPr lang="zh-CN" altLang="en-US" dirty="0"/>
                  <a:t>激光单光子角动量计算。利用模拟中场的信息作为输入，可以计算出模拟中</a:t>
                </a:r>
                <a:r>
                  <a:rPr lang="en-US" altLang="zh-CN" dirty="0"/>
                  <a:t>STOV</a:t>
                </a:r>
                <a:r>
                  <a:rPr lang="zh-CN" altLang="en-US" dirty="0"/>
                  <a:t>激光单光子角动量为</a:t>
                </a:r>
                <a:r>
                  <a:rPr lang="en-US" altLang="zh-CN" dirty="0"/>
                  <a:t>1hbar</a:t>
                </a:r>
                <a:r>
                  <a:rPr lang="zh-CN" altLang="en-US" dirty="0"/>
                  <a:t>，这与理论结果是一致的。</a:t>
                </a:r>
                <a:endParaRPr lang="en-US" altLang="zh-CN" dirty="0"/>
              </a:p>
            </p:txBody>
          </p:sp>
        </mc:Choice>
        <mc:Fallback xmlns="">
          <p:sp>
            <p:nvSpPr>
              <p:cNvPr id="3" name="备注占位符 2"/>
              <p:cNvSpPr>
                <a:spLocks noGrp="1"/>
              </p:cNvSpPr>
              <p:nvPr>
                <p:ph type="body" idx="1"/>
              </p:nvPr>
            </p:nvSpPr>
            <p:spPr/>
            <p:txBody>
              <a:bodyPr/>
              <a:lstStyle/>
              <a:p>
                <a:pPr marL="171450" indent="-171450">
                  <a:buFont typeface="Wingdings" panose="05000000000000000000" pitchFamily="2" charset="2"/>
                  <a:buChar char="u"/>
                </a:pPr>
                <a:r>
                  <a:rPr lang="zh-CN" altLang="en-US" dirty="0"/>
                  <a:t>首先，激光与丝状固体靶相互作用，电子被横向有质动力拉出，并束缚在激光相位奇点处，在相位奇点中存在的纵向电场将会进一步加速电子，从而产生高能的电子片。这一点已经在刚才研究进展中详细介绍；</a:t>
                </a:r>
                <a:endParaRPr lang="en-US" altLang="zh-CN" dirty="0"/>
              </a:p>
              <a:p>
                <a:pPr marL="171450" indent="-171450">
                  <a:buFont typeface="Wingdings" panose="05000000000000000000" pitchFamily="2" charset="2"/>
                  <a:buChar char="u"/>
                </a:pPr>
                <a:r>
                  <a:rPr lang="zh-CN" altLang="en-US" dirty="0"/>
                  <a:t>进一步，被平面靶反射的时空涡旋激光的类高斯前沿部分与孤立的电子片对撞，触发非线性康普顿散射机制，产生孤立阿秒的伽马射线脉冲。其中在电子辐射产生光子过程中，非线性</a:t>
                </a:r>
                <a:r>
                  <a:rPr lang="en-US" altLang="zh-CN" dirty="0"/>
                  <a:t>QED</a:t>
                </a:r>
                <a:r>
                  <a:rPr lang="zh-CN" altLang="en-US" dirty="0"/>
                  <a:t>参数</a:t>
                </a:r>
                <a:r>
                  <a:rPr lang="en-US" altLang="zh-CN" sz="1200" b="0" i="0" dirty="0">
                    <a:latin typeface="Cambria Math" panose="02040503050406030204" pitchFamily="18" charset="0"/>
                    <a:cs typeface="Times New Roman" panose="02020603050405020304" pitchFamily="18" charset="0"/>
                  </a:rPr>
                  <a:t>𝜒_</a:t>
                </a:r>
                <a:r>
                  <a:rPr lang="en-US" altLang="zh-CN" sz="1200" i="0" dirty="0">
                    <a:latin typeface="Cambria Math" panose="02040503050406030204" pitchFamily="18" charset="0"/>
                    <a:cs typeface="Times New Roman" panose="02020603050405020304" pitchFamily="18" charset="0"/>
                  </a:rPr>
                  <a:t>e</a:t>
                </a:r>
                <a:r>
                  <a:rPr lang="zh-CN" altLang="en-US" dirty="0"/>
                  <a:t>可以达到</a:t>
                </a:r>
                <a:r>
                  <a:rPr lang="en-US" altLang="zh-CN" dirty="0"/>
                  <a:t>0.3</a:t>
                </a:r>
                <a:r>
                  <a:rPr lang="zh-CN" altLang="en-US" dirty="0"/>
                  <a:t>，导致光子辐射功率增大，这意味这将有大量的光子辐射产生。并且在时空涡旋激光调制下，电子片和伽马射线脉冲的脉宽被大大压缩，并且源的尺寸会减小，最后产生了峰值亮度很高的伽马射线脉冲。</a:t>
                </a:r>
                <a:endParaRPr lang="en-US" altLang="zh-CN" dirty="0"/>
              </a:p>
              <a:p>
                <a:pPr marL="171450" indent="-171450">
                  <a:buFont typeface="Wingdings" panose="05000000000000000000" pitchFamily="2" charset="2"/>
                  <a:buChar char="u"/>
                </a:pPr>
                <a:r>
                  <a:rPr lang="zh-CN" altLang="en-US" dirty="0"/>
                  <a:t>最重要的是，在之前研究工作中，我们未对激光和粒子横向轨道角动量进行解析，这里我们首先介绍模拟中</a:t>
                </a:r>
                <a:r>
                  <a:rPr lang="en-US" altLang="zh-CN" dirty="0"/>
                  <a:t>STOV</a:t>
                </a:r>
                <a:r>
                  <a:rPr lang="zh-CN" altLang="en-US" dirty="0"/>
                  <a:t>激光单光子角动量计算。利用模拟中场的信息作为输入，可以计算出模拟中</a:t>
                </a:r>
                <a:r>
                  <a:rPr lang="en-US" altLang="zh-CN" dirty="0"/>
                  <a:t>STOV</a:t>
                </a:r>
                <a:r>
                  <a:rPr lang="zh-CN" altLang="en-US" dirty="0"/>
                  <a:t>激光单光子角动量为</a:t>
                </a:r>
                <a:r>
                  <a:rPr lang="en-US" altLang="zh-CN" dirty="0"/>
                  <a:t>1hbar</a:t>
                </a:r>
                <a:r>
                  <a:rPr lang="zh-CN" altLang="en-US" dirty="0"/>
                  <a:t>，这与理论结果是一致的。</a:t>
                </a:r>
                <a:endParaRPr lang="en-US" altLang="zh-CN" dirty="0"/>
              </a:p>
            </p:txBody>
          </p:sp>
        </mc:Fallback>
      </mc:AlternateContent>
    </p:spTree>
    <p:extLst>
      <p:ext uri="{BB962C8B-B14F-4D97-AF65-F5344CB8AC3E}">
        <p14:creationId xmlns:p14="http://schemas.microsoft.com/office/powerpoint/2010/main" val="1557164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6B74A-D0D4-1CB6-4439-79932916867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E1F1E62-FB2C-F116-7722-D46267E25F3B}"/>
              </a:ext>
            </a:extLst>
          </p:cNvPr>
          <p:cNvSpPr>
            <a:spLocks noGrp="1" noRot="1" noChangeAspect="1"/>
          </p:cNvSpPr>
          <p:nvPr>
            <p:ph type="sldImg"/>
          </p:nvPr>
        </p:nvSpPr>
        <p:spPr>
          <a:xfrm>
            <a:off x="2925763" y="849313"/>
            <a:ext cx="4076700" cy="2293937"/>
          </a:xfrm>
        </p:spPr>
      </p:sp>
      <p:sp>
        <p:nvSpPr>
          <p:cNvPr id="3" name="备注占位符 2">
            <a:extLst>
              <a:ext uri="{FF2B5EF4-FFF2-40B4-BE49-F238E27FC236}">
                <a16:creationId xmlns:a16="http://schemas.microsoft.com/office/drawing/2014/main" id="{8739E1D7-C203-77A0-BC7D-AC484272D22A}"/>
              </a:ext>
            </a:extLst>
          </p:cNvPr>
          <p:cNvSpPr>
            <a:spLocks noGrp="1"/>
          </p:cNvSpPr>
          <p:nvPr>
            <p:ph type="body" idx="1"/>
          </p:nvPr>
        </p:nvSpPr>
        <p:spPr/>
        <p:txBody>
          <a:bodyPr/>
          <a:lstStyle/>
          <a:p>
            <a:r>
              <a:rPr lang="en-US" altLang="zh-CN" dirty="0"/>
              <a:t>The laser contrast was further improved with a single plasma mirror installed after off-axis parabola (OAP), which allows SULF-10 PW laser interacting with nanometer-thick CH (</a:t>
            </a:r>
            <a:r>
              <a:rPr lang="en-US" altLang="zh-CN" sz="1200" b="0" i="0" kern="1200" dirty="0">
                <a:solidFill>
                  <a:schemeClr val="tx1"/>
                </a:solidFill>
                <a:effectLst/>
                <a:latin typeface="+mn-lt"/>
                <a:ea typeface="+mn-ea"/>
                <a:cs typeface="+mn-cs"/>
              </a:rPr>
              <a:t>Hydrocarbon</a:t>
            </a:r>
            <a:r>
              <a:rPr lang="en-US" altLang="zh-CN" dirty="0"/>
              <a:t>) foils. The laser power on target is 1.7 PW and the intensity is 1.4*1021 W/cm2. </a:t>
            </a:r>
          </a:p>
          <a:p>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Using the lower-energy laser interacting with nanometer-thick CH (Formvar) foils, the </a:t>
            </a:r>
            <a:r>
              <a:rPr lang="en-US" altLang="zh-CN" sz="1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70.2 MeV </a:t>
            </a:r>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proton beam was obtained via the relativistic-induced transparency regime. </a:t>
            </a:r>
          </a:p>
          <a:p>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This work is in preparation.</a:t>
            </a:r>
            <a:endParaRPr lang="zh-CN" altLang="en-US" dirty="0"/>
          </a:p>
          <a:p>
            <a:endParaRPr lang="zh-CN" altLang="en-US" dirty="0"/>
          </a:p>
        </p:txBody>
      </p:sp>
    </p:spTree>
    <p:extLst>
      <p:ext uri="{BB962C8B-B14F-4D97-AF65-F5344CB8AC3E}">
        <p14:creationId xmlns:p14="http://schemas.microsoft.com/office/powerpoint/2010/main" val="915359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42236-4B3E-7DB2-6200-81BDD257E08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109C5AB-251B-CB4B-9A1C-4AE7FBFDBF44}"/>
              </a:ext>
            </a:extLst>
          </p:cNvPr>
          <p:cNvSpPr>
            <a:spLocks noGrp="1" noRot="1" noChangeAspect="1"/>
          </p:cNvSpPr>
          <p:nvPr>
            <p:ph type="sldImg"/>
          </p:nvPr>
        </p:nvSpPr>
        <p:spPr>
          <a:xfrm>
            <a:off x="2925763" y="849313"/>
            <a:ext cx="4076700" cy="2293937"/>
          </a:xfrm>
        </p:spPr>
      </p:sp>
      <p:sp>
        <p:nvSpPr>
          <p:cNvPr id="3" name="备注占位符 2">
            <a:extLst>
              <a:ext uri="{FF2B5EF4-FFF2-40B4-BE49-F238E27FC236}">
                <a16:creationId xmlns:a16="http://schemas.microsoft.com/office/drawing/2014/main" id="{EA605BF9-1670-2DCB-F896-CE48A958796B}"/>
              </a:ext>
            </a:extLst>
          </p:cNvPr>
          <p:cNvSpPr>
            <a:spLocks noGrp="1"/>
          </p:cNvSpPr>
          <p:nvPr>
            <p:ph type="body" idx="1"/>
          </p:nvPr>
        </p:nvSpPr>
        <p:spPr/>
        <p:txBody>
          <a:bodyPr/>
          <a:lstStyle/>
          <a:p>
            <a:r>
              <a:rPr lang="en-US" altLang="zh-CN" dirty="0"/>
              <a:t>The laser contrast was further improved with a single plasma mirror installed after off-axis parabola (OAP), which allows SULF-10 PW laser interacting with nanometer-thick CH (</a:t>
            </a:r>
            <a:r>
              <a:rPr lang="en-US" altLang="zh-CN" sz="1200" b="0" i="0" kern="1200" dirty="0">
                <a:solidFill>
                  <a:schemeClr val="tx1"/>
                </a:solidFill>
                <a:effectLst/>
                <a:latin typeface="+mn-lt"/>
                <a:ea typeface="+mn-ea"/>
                <a:cs typeface="+mn-cs"/>
              </a:rPr>
              <a:t>Hydrocarbon</a:t>
            </a:r>
            <a:r>
              <a:rPr lang="en-US" altLang="zh-CN" dirty="0"/>
              <a:t>) foils. The laser power on target is 1.7 PW and the intensity is 1.4*1021 W/cm2. </a:t>
            </a:r>
          </a:p>
          <a:p>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Using the lower-energy laser interacting with nanometer-thick CH (Formvar) foils, the </a:t>
            </a:r>
            <a:r>
              <a:rPr lang="en-US" altLang="zh-CN" sz="1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70.2 MeV </a:t>
            </a:r>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proton beam was obtained via the relativistic-induced transparency regime. </a:t>
            </a:r>
          </a:p>
          <a:p>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This work is in preparation.</a:t>
            </a:r>
            <a:endParaRPr lang="zh-CN" altLang="en-US" dirty="0"/>
          </a:p>
          <a:p>
            <a:endParaRPr lang="zh-CN" altLang="en-US" dirty="0"/>
          </a:p>
        </p:txBody>
      </p:sp>
    </p:spTree>
    <p:extLst>
      <p:ext uri="{BB962C8B-B14F-4D97-AF65-F5344CB8AC3E}">
        <p14:creationId xmlns:p14="http://schemas.microsoft.com/office/powerpoint/2010/main" val="3428192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913167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583139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925763" y="849313"/>
            <a:ext cx="4076700" cy="2293937"/>
          </a:xfrm>
        </p:spPr>
      </p:sp>
      <p:sp>
        <p:nvSpPr>
          <p:cNvPr id="3" name="文本占位符 2"/>
          <p:cNvSpPr>
            <a:spLocks noGrp="1"/>
          </p:cNvSpPr>
          <p:nvPr>
            <p:ph type="body" idx="3"/>
          </p:nvPr>
        </p:nvSpPr>
        <p:spPr/>
        <p:txBody>
          <a:bodyPr/>
          <a:lstStyle/>
          <a:p>
            <a:r>
              <a:rPr lang="zh-CN" altLang="en-US"/>
              <a:t>这是我们羲和大楼激光装置和物理实验平台的布局，一楼为</a:t>
            </a:r>
            <a:r>
              <a:rPr lang="en-US" altLang="zh-CN"/>
              <a:t>10PW</a:t>
            </a:r>
            <a:r>
              <a:rPr lang="zh-CN" altLang="en-US"/>
              <a:t>、</a:t>
            </a:r>
            <a:r>
              <a:rPr lang="en-US" altLang="zh-CN"/>
              <a:t>1PW</a:t>
            </a:r>
            <a:r>
              <a:rPr lang="zh-CN" altLang="en-US"/>
              <a:t>激光装置和物理实验平台一，负二楼为激光器终端已经两大物理实验平台。</a:t>
            </a:r>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r>
              <a:rPr lang="en-US" altLang="zh-CN" dirty="0"/>
              <a:t>The laser contrast was further improved with a single plasma mirror installed after off-axis parabola (OAP), which allows SULF-10 PW laser interacting with nanometer-thick CH (</a:t>
            </a:r>
            <a:r>
              <a:rPr lang="en-US" altLang="zh-CN" sz="1200" b="0" i="0" kern="1200" dirty="0">
                <a:solidFill>
                  <a:schemeClr val="tx1"/>
                </a:solidFill>
                <a:effectLst/>
                <a:latin typeface="+mn-lt"/>
                <a:ea typeface="+mn-ea"/>
                <a:cs typeface="+mn-cs"/>
              </a:rPr>
              <a:t>Hydrocarbon</a:t>
            </a:r>
            <a:r>
              <a:rPr lang="en-US" altLang="zh-CN" dirty="0"/>
              <a:t>) foils. The laser power on target is 1.7 PW and the intensity is 1.4*1021 W/cm2. </a:t>
            </a:r>
          </a:p>
          <a:p>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Using the lower-energy laser interacting with nanometer-thick CH (Formvar) foils, the </a:t>
            </a:r>
            <a:r>
              <a:rPr lang="en-US" altLang="zh-CN" sz="1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70.2 MeV </a:t>
            </a:r>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proton beam was obtained via the relativistic-induced transparency regime. </a:t>
            </a:r>
          </a:p>
          <a:p>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This work is in preparation.</a:t>
            </a:r>
            <a:endParaRPr lang="zh-CN" altLang="en-US" dirty="0"/>
          </a:p>
          <a:p>
            <a:endParaRPr lang="zh-CN" altLang="en-US" dirty="0"/>
          </a:p>
        </p:txBody>
      </p:sp>
    </p:spTree>
    <p:extLst>
      <p:ext uri="{BB962C8B-B14F-4D97-AF65-F5344CB8AC3E}">
        <p14:creationId xmlns:p14="http://schemas.microsoft.com/office/powerpoint/2010/main" val="333997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r>
              <a:rPr lang="en-US" altLang="zh-CN" dirty="0"/>
              <a:t>The laser contrast was further improved with a single plasma mirror installed after off-axis parabola (OAP), which allows SULF-10 PW laser interacting with nanometer-thick CH (</a:t>
            </a:r>
            <a:r>
              <a:rPr lang="en-US" altLang="zh-CN" sz="1200" b="0" i="0" kern="1200" dirty="0">
                <a:solidFill>
                  <a:schemeClr val="tx1"/>
                </a:solidFill>
                <a:effectLst/>
                <a:latin typeface="+mn-lt"/>
                <a:ea typeface="+mn-ea"/>
                <a:cs typeface="+mn-cs"/>
              </a:rPr>
              <a:t>Hydrocarbon</a:t>
            </a:r>
            <a:r>
              <a:rPr lang="en-US" altLang="zh-CN" dirty="0"/>
              <a:t>) foils. The laser power on target is 1.7 PW and the intensity is 1.4*1021 W/cm2. </a:t>
            </a:r>
          </a:p>
          <a:p>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Using the lower-energy laser interacting with nanometer-thick CH (Formvar) foils, the </a:t>
            </a:r>
            <a:r>
              <a:rPr lang="en-US" altLang="zh-CN" sz="1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70.2 MeV </a:t>
            </a:r>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proton beam was obtained via the relativistic-induced transparency regime. </a:t>
            </a:r>
          </a:p>
          <a:p>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This work is in preparation.</a:t>
            </a:r>
            <a:endParaRPr lang="zh-CN" altLang="en-US" dirty="0"/>
          </a:p>
          <a:p>
            <a:endParaRPr lang="zh-CN" altLang="en-US" dirty="0"/>
          </a:p>
        </p:txBody>
      </p:sp>
    </p:spTree>
    <p:extLst>
      <p:ext uri="{BB962C8B-B14F-4D97-AF65-F5344CB8AC3E}">
        <p14:creationId xmlns:p14="http://schemas.microsoft.com/office/powerpoint/2010/main" val="2666755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r>
              <a:rPr lang="en-US" altLang="zh-CN" dirty="0"/>
              <a:t>The laser contrast was further improved with a single plasma mirror installed after off-axis parabola (OAP), which allows SULF-10 PW laser interacting with nanometer-thick CH (</a:t>
            </a:r>
            <a:r>
              <a:rPr lang="en-US" altLang="zh-CN" sz="1200" b="0" i="0" kern="1200" dirty="0">
                <a:solidFill>
                  <a:schemeClr val="tx1"/>
                </a:solidFill>
                <a:effectLst/>
                <a:latin typeface="+mn-lt"/>
                <a:ea typeface="+mn-ea"/>
                <a:cs typeface="+mn-cs"/>
              </a:rPr>
              <a:t>Hydrocarbon</a:t>
            </a:r>
            <a:r>
              <a:rPr lang="en-US" altLang="zh-CN" dirty="0"/>
              <a:t>) foils. The laser power on target is 1.7 PW and the intensity is 1.4*1021 W/cm2. </a:t>
            </a:r>
          </a:p>
          <a:p>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Using the lower-energy laser interacting with nanometer-thick CH (Formvar) foils, the </a:t>
            </a:r>
            <a:r>
              <a:rPr lang="en-US" altLang="zh-CN" sz="1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70.2 MeV </a:t>
            </a:r>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proton beam was obtained via the relativistic-induced transparency regime. </a:t>
            </a:r>
          </a:p>
          <a:p>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This work is in preparation.</a:t>
            </a:r>
            <a:endParaRPr lang="zh-CN" altLang="en-US" dirty="0"/>
          </a:p>
          <a:p>
            <a:endParaRPr lang="zh-CN" altLang="en-US" dirty="0"/>
          </a:p>
        </p:txBody>
      </p:sp>
    </p:spTree>
    <p:extLst>
      <p:ext uri="{BB962C8B-B14F-4D97-AF65-F5344CB8AC3E}">
        <p14:creationId xmlns:p14="http://schemas.microsoft.com/office/powerpoint/2010/main" val="1259273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r>
              <a:rPr lang="en-US" altLang="zh-CN" dirty="0"/>
              <a:t>The laser contrast was further improved with a single plasma mirror installed after off-axis parabola (OAP), which allows SULF-10 PW laser interacting with nanometer-thick CH (</a:t>
            </a:r>
            <a:r>
              <a:rPr lang="en-US" altLang="zh-CN" sz="1200" b="0" i="0" kern="1200" dirty="0">
                <a:solidFill>
                  <a:schemeClr val="tx1"/>
                </a:solidFill>
                <a:effectLst/>
                <a:latin typeface="+mn-lt"/>
                <a:ea typeface="+mn-ea"/>
                <a:cs typeface="+mn-cs"/>
              </a:rPr>
              <a:t>Hydrocarbon</a:t>
            </a:r>
            <a:r>
              <a:rPr lang="en-US" altLang="zh-CN" dirty="0"/>
              <a:t>) foils. The laser power on target is 1.7 PW and the intensity is 1.4*1021 W/cm2. </a:t>
            </a:r>
          </a:p>
          <a:p>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Using the lower-energy laser interacting with nanometer-thick CH (Formvar) foils, the </a:t>
            </a:r>
            <a:r>
              <a:rPr lang="en-US" altLang="zh-CN" sz="1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70.2 MeV </a:t>
            </a:r>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proton beam was obtained via the relativistic-induced transparency regime. </a:t>
            </a:r>
          </a:p>
          <a:p>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This work is in preparation.</a:t>
            </a:r>
            <a:endParaRPr lang="zh-CN" altLang="en-US" dirty="0"/>
          </a:p>
          <a:p>
            <a:endParaRPr lang="zh-CN" altLang="en-US" dirty="0"/>
          </a:p>
        </p:txBody>
      </p:sp>
    </p:spTree>
    <p:extLst>
      <p:ext uri="{BB962C8B-B14F-4D97-AF65-F5344CB8AC3E}">
        <p14:creationId xmlns:p14="http://schemas.microsoft.com/office/powerpoint/2010/main" val="3648434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210399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7862905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svg"/></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2.xml"/><Relationship Id="rId5" Type="http://schemas.openxmlformats.org/officeDocument/2006/relationships/tags" Target="../tags/tag12.xml"/><Relationship Id="rId4" Type="http://schemas.openxmlformats.org/officeDocument/2006/relationships/tags" Target="../tags/tag1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2.xml"/><Relationship Id="rId5" Type="http://schemas.openxmlformats.org/officeDocument/2006/relationships/tags" Target="../tags/tag17.xml"/><Relationship Id="rId4" Type="http://schemas.openxmlformats.org/officeDocument/2006/relationships/tags" Target="../tags/tag16.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2.xml"/><Relationship Id="rId5" Type="http://schemas.openxmlformats.org/officeDocument/2006/relationships/tags" Target="../tags/tag22.xml"/><Relationship Id="rId4" Type="http://schemas.openxmlformats.org/officeDocument/2006/relationships/tags" Target="../tags/tag2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2.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2.xml"/><Relationship Id="rId4" Type="http://schemas.openxmlformats.org/officeDocument/2006/relationships/tags" Target="../tags/tag40.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2.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2.xml"/><Relationship Id="rId5" Type="http://schemas.openxmlformats.org/officeDocument/2006/relationships/tags" Target="../tags/tag54.xml"/><Relationship Id="rId4" Type="http://schemas.openxmlformats.org/officeDocument/2006/relationships/tags" Target="../tags/tag53.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2.xml"/><Relationship Id="rId4" Type="http://schemas.openxmlformats.org/officeDocument/2006/relationships/tags" Target="../tags/tag58.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2.xml"/><Relationship Id="rId5" Type="http://schemas.openxmlformats.org/officeDocument/2006/relationships/tags" Target="../tags/tag63.xml"/><Relationship Id="rId4" Type="http://schemas.openxmlformats.org/officeDocument/2006/relationships/tags" Target="../tags/tag6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sv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sv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descr="01bk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317"/>
            <a:ext cx="12193201"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椭圆 6"/>
          <p:cNvSpPr/>
          <p:nvPr userDrawn="1"/>
        </p:nvSpPr>
        <p:spPr>
          <a:xfrm>
            <a:off x="-647764" y="-648000"/>
            <a:ext cx="5796571" cy="5796000"/>
          </a:xfrm>
          <a:prstGeom prst="ellipse">
            <a:avLst/>
          </a:prstGeom>
          <a:solidFill>
            <a:srgbClr val="0058A8">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buFont typeface="Arial" panose="020B0604020202020204" pitchFamily="34" charset="0"/>
              <a:buNone/>
              <a:defRPr/>
            </a:pPr>
            <a:endParaRPr lang="zh-CN" altLang="en-US" sz="1400">
              <a:solidFill>
                <a:srgbClr val="FFFFFF"/>
              </a:solidFill>
            </a:endParaRPr>
          </a:p>
        </p:txBody>
      </p:sp>
      <p:pic>
        <p:nvPicPr>
          <p:cNvPr id="6" name="图片 5" descr="中国科学院院徽.jpg"/>
          <p:cNvPicPr>
            <a:picLocks noChangeAspect="1"/>
          </p:cNvPicPr>
          <p:nvPr userDrawn="1"/>
        </p:nvPicPr>
        <p:blipFill>
          <a:blip r:embed="rId3" cstate="print">
            <a:clrChange>
              <a:clrFrom>
                <a:srgbClr val="FFFFFF"/>
              </a:clrFrom>
              <a:clrTo>
                <a:srgbClr val="FFFFFF">
                  <a:alpha val="0"/>
                </a:srgbClr>
              </a:clrTo>
            </a:clrChange>
            <a:duotone>
              <a:schemeClr val="accent1">
                <a:shade val="45000"/>
                <a:satMod val="135000"/>
              </a:schemeClr>
              <a:prstClr val="white"/>
            </a:duotone>
          </a:blip>
          <a:stretch>
            <a:fillRect/>
          </a:stretch>
        </p:blipFill>
        <p:spPr>
          <a:xfrm>
            <a:off x="266426" y="266400"/>
            <a:ext cx="3922289" cy="3924000"/>
          </a:xfrm>
          <a:prstGeom prst="rect">
            <a:avLst/>
          </a:prstGeom>
        </p:spPr>
      </p:pic>
      <p:sp>
        <p:nvSpPr>
          <p:cNvPr id="5" name="椭圆 4"/>
          <p:cNvSpPr>
            <a:spLocks noChangeAspect="1"/>
          </p:cNvSpPr>
          <p:nvPr userDrawn="1"/>
        </p:nvSpPr>
        <p:spPr>
          <a:xfrm>
            <a:off x="-647764" y="-674688"/>
            <a:ext cx="5797482" cy="5796000"/>
          </a:xfrm>
          <a:prstGeom prst="ellipse">
            <a:avLst/>
          </a:prstGeom>
          <a:solidFill>
            <a:srgbClr val="0066B3">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buFont typeface="Arial" panose="020B0604020202020204" pitchFamily="34" charset="0"/>
              <a:buNone/>
              <a:defRPr/>
            </a:pPr>
            <a:endParaRPr lang="zh-CN" altLang="en-US" sz="1400">
              <a:solidFill>
                <a:srgbClr val="FFFFFF"/>
              </a:solidFill>
            </a:endParaRPr>
          </a:p>
        </p:txBody>
      </p:sp>
      <p:pic>
        <p:nvPicPr>
          <p:cNvPr id="8" name="Picture 9" descr="SIOM2"/>
          <p:cNvPicPr>
            <a:picLocks noChangeArrowheads="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220" y="5855970"/>
            <a:ext cx="4248418"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90" y="2130425"/>
            <a:ext cx="10364220" cy="866527"/>
          </a:xfrm>
        </p:spPr>
        <p:txBody>
          <a:bodyPr/>
          <a:lstStyle>
            <a:lvl1pPr algn="l">
              <a:defRPr sz="4000" b="1">
                <a:solidFill>
                  <a:schemeClr val="bg1"/>
                </a:solidFill>
              </a:defRPr>
            </a:lvl1pPr>
          </a:lstStyle>
          <a:p>
            <a:r>
              <a:rPr lang="en-US" altLang="zh-CN" dirty="0"/>
              <a:t>Click to edit Master title style</a:t>
            </a:r>
            <a:endParaRPr lang="zh-CN" altLang="en-US" dirty="0"/>
          </a:p>
        </p:txBody>
      </p:sp>
      <p:sp>
        <p:nvSpPr>
          <p:cNvPr id="3" name="Subtitle 2"/>
          <p:cNvSpPr>
            <a:spLocks noGrp="1"/>
          </p:cNvSpPr>
          <p:nvPr>
            <p:ph type="subTitle" idx="1"/>
          </p:nvPr>
        </p:nvSpPr>
        <p:spPr>
          <a:xfrm>
            <a:off x="911514" y="2996952"/>
            <a:ext cx="8535240" cy="1152128"/>
          </a:xfrm>
        </p:spPr>
        <p:txBody>
          <a:bodyPr/>
          <a:lstStyle>
            <a:lvl1pPr marL="0" indent="0" algn="l">
              <a:buNone/>
              <a:defRPr sz="24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dirty="0"/>
              <a:t>Click to edit Master subtitle style</a:t>
            </a:r>
            <a:endParaRPr lang="zh-CN" altLang="en-US" dirty="0"/>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83" y="6356350"/>
            <a:ext cx="2743470" cy="365125"/>
          </a:xfrm>
        </p:spPr>
        <p:txBody>
          <a:bodyPr/>
          <a:lstStyle/>
          <a:p>
            <a:endParaRPr lang="zh-CN" altLang="en-US"/>
          </a:p>
        </p:txBody>
      </p:sp>
      <p:sp>
        <p:nvSpPr>
          <p:cNvPr id="4" name="页脚占位符 3"/>
          <p:cNvSpPr>
            <a:spLocks noGrp="1"/>
          </p:cNvSpPr>
          <p:nvPr>
            <p:ph type="ftr" sz="quarter" idx="11"/>
          </p:nvPr>
        </p:nvSpPr>
        <p:spPr/>
        <p:txBody>
          <a:bodyPr/>
          <a:lstStyle/>
          <a:p>
            <a:pPr fontAlgn="base">
              <a:spcAft>
                <a:spcPct val="0"/>
              </a:spcAft>
              <a:defRPr/>
            </a:pPr>
            <a:r>
              <a:rPr lang="en-US" altLang="zh-CN"/>
              <a:t>wangwenpeng@siom.ac.cn</a:t>
            </a:r>
          </a:p>
        </p:txBody>
      </p:sp>
      <p:sp>
        <p:nvSpPr>
          <p:cNvPr id="5" name="灯片编号占位符 4"/>
          <p:cNvSpPr>
            <a:spLocks noGrp="1"/>
          </p:cNvSpPr>
          <p:nvPr>
            <p:ph type="sldNum" sz="quarter" idx="12"/>
          </p:nvPr>
        </p:nvSpPr>
        <p:spPr/>
        <p:txBody>
          <a:bodyPr/>
          <a:lstStyle/>
          <a:p>
            <a:pPr fontAlgn="base">
              <a:spcAft>
                <a:spcPct val="0"/>
              </a:spcAft>
              <a:defRPr/>
            </a:pPr>
            <a:r>
              <a:rPr lang="en-GB" altLang="zh-CN"/>
              <a:t>www.globalintelligence.com – </a:t>
            </a:r>
            <a:r>
              <a:rPr lang="en-GB" altLang="zh-CN">
                <a:solidFill>
                  <a:srgbClr val="808080"/>
                </a:solidFill>
              </a:rPr>
              <a:t>page </a:t>
            </a:r>
            <a:fld id="{B71A7873-4E87-4E44-81D5-C31D001A11C6}" type="slidenum">
              <a:rPr lang="en-GB" altLang="zh-CN">
                <a:solidFill>
                  <a:srgbClr val="808080"/>
                </a:solidFill>
              </a:rPr>
              <a:t>‹#›</a:t>
            </a:fld>
            <a:endParaRPr lang="en-GB" altLang="zh-CN"/>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研究方法">
    <p:bg>
      <p:bgPr>
        <a:solidFill>
          <a:schemeClr val="bg1"/>
        </a:solidFill>
        <a:effectLst/>
      </p:bgPr>
    </p:bg>
    <p:spTree>
      <p:nvGrpSpPr>
        <p:cNvPr id="1" name=""/>
        <p:cNvGrpSpPr/>
        <p:nvPr/>
      </p:nvGrpSpPr>
      <p:grpSpPr>
        <a:xfrm>
          <a:off x="0" y="0"/>
          <a:ext cx="0" cy="0"/>
          <a:chOff x="0" y="0"/>
          <a:chExt cx="0" cy="0"/>
        </a:xfrm>
      </p:grpSpPr>
      <p:sp>
        <p:nvSpPr>
          <p:cNvPr id="7" name="矩形 6"/>
          <p:cNvSpPr/>
          <p:nvPr userDrawn="1"/>
        </p:nvSpPr>
        <p:spPr>
          <a:xfrm>
            <a:off x="0" y="18415"/>
            <a:ext cx="136813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aphicFrame>
        <p:nvGraphicFramePr>
          <p:cNvPr id="8" name="表格 7"/>
          <p:cNvGraphicFramePr>
            <a:graphicFrameLocks noGrp="1"/>
          </p:cNvGraphicFramePr>
          <p:nvPr userDrawn="1"/>
        </p:nvGraphicFramePr>
        <p:xfrm>
          <a:off x="0" y="1844040"/>
          <a:ext cx="1367155" cy="3169920"/>
        </p:xfrm>
        <a:graphic>
          <a:graphicData uri="http://schemas.openxmlformats.org/drawingml/2006/table">
            <a:tbl>
              <a:tblPr>
                <a:tableStyleId>{2D5ABB26-0587-4C30-8999-92F81FD0307C}</a:tableStyleId>
              </a:tblPr>
              <a:tblGrid>
                <a:gridCol w="1367155">
                  <a:extLst>
                    <a:ext uri="{9D8B030D-6E8A-4147-A177-3AD203B41FA5}">
                      <a16:colId xmlns:a16="http://schemas.microsoft.com/office/drawing/2014/main" val="20000"/>
                    </a:ext>
                  </a:extLst>
                </a:gridCol>
              </a:tblGrid>
              <a:tr h="79248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背景意义</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79248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前期工作</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79248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研究目标与内容</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79248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计划安排</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5" name="矩形 14"/>
          <p:cNvSpPr/>
          <p:nvPr userDrawn="1"/>
        </p:nvSpPr>
        <p:spPr>
          <a:xfrm>
            <a:off x="-11854" y="4225880"/>
            <a:ext cx="1368135" cy="7880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计划安排</a:t>
            </a:r>
          </a:p>
        </p:txBody>
      </p:sp>
      <p:sp>
        <p:nvSpPr>
          <p:cNvPr id="10" name="Title Placeholder 1"/>
          <p:cNvSpPr>
            <a:spLocks noGrp="1"/>
          </p:cNvSpPr>
          <p:nvPr>
            <p:ph type="title"/>
          </p:nvPr>
        </p:nvSpPr>
        <p:spPr>
          <a:xfrm>
            <a:off x="1355858" y="18415"/>
            <a:ext cx="10837067" cy="684000"/>
          </a:xfrm>
          <a:prstGeom prst="rect">
            <a:avLst/>
          </a:prstGeom>
          <a:solidFill>
            <a:srgbClr val="0070C0"/>
          </a:solidFill>
        </p:spPr>
        <p:txBody>
          <a:bodyPr rtlCol="0">
            <a:noAutofit/>
          </a:bodyPr>
          <a:lstStyle>
            <a:lvl1pPr algn="l">
              <a:defRPr sz="2800" b="1">
                <a:solidFill>
                  <a:schemeClr val="bg1"/>
                </a:solidFill>
                <a:latin typeface="黑体" panose="02010609060101010101" pitchFamily="49" charset="-122"/>
                <a:ea typeface="黑体" panose="02010609060101010101" pitchFamily="49" charset="-122"/>
              </a:defRPr>
            </a:lvl1pPr>
          </a:lstStyle>
          <a:p>
            <a:endParaRPr lang="zh-CN" altLang="en-US" dirty="0"/>
          </a:p>
        </p:txBody>
      </p:sp>
      <p:pic>
        <p:nvPicPr>
          <p:cNvPr id="3" name="图片 2" descr="8(5NWS1VM}H[[T2@2NBJG3I"/>
          <p:cNvPicPr/>
          <p:nvPr userDrawn="1"/>
        </p:nvPicPr>
        <p:blipFill>
          <a:blip r:embed="rId2"/>
          <a:srcRect l="13060" t="1800" r="4913" b="-1800"/>
          <a:stretch>
            <a:fillRect/>
          </a:stretch>
        </p:blipFill>
        <p:spPr>
          <a:xfrm>
            <a:off x="-317" y="3810"/>
            <a:ext cx="1368135" cy="1368000"/>
          </a:xfrm>
          <a:prstGeom prst="rect">
            <a:avLst/>
          </a:prstGeom>
          <a:solidFill>
            <a:schemeClr val="bg1">
              <a:lumMod val="95000"/>
            </a:schemeClr>
          </a:solidFill>
        </p:spPr>
      </p:pic>
      <p:sp>
        <p:nvSpPr>
          <p:cNvPr id="4" name="等腰三角形 3"/>
          <p:cNvSpPr/>
          <p:nvPr userDrawn="1"/>
        </p:nvSpPr>
        <p:spPr>
          <a:xfrm rot="16200000">
            <a:off x="1206119" y="4566287"/>
            <a:ext cx="192040" cy="1080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仅校徽"/>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486400"/>
            <a:ext cx="1368135" cy="1368000"/>
          </a:xfrm>
          <a:prstGeom prst="rect">
            <a:avLst/>
          </a:prstGeom>
        </p:spPr>
      </p:pic>
      <p:pic>
        <p:nvPicPr>
          <p:cNvPr id="11" name="图片 10"/>
          <p:cNvPicPr>
            <a:picLocks noChangeAspect="1"/>
          </p:cNvPicPr>
          <p:nvPr userDrawn="1"/>
        </p:nvPicPr>
        <p:blipFill>
          <a:blip r:embed="rId5">
            <a:extLst>
              <a:ext uri="{BEBA8EAE-BF5A-486C-A8C5-ECC9F3942E4B}">
                <a14:imgProps xmlns:a14="http://schemas.microsoft.com/office/drawing/2010/main">
                  <a14:imgLayer r:embed="rId6">
                    <a14:imgEffect>
                      <a14:saturation sat="66000"/>
                    </a14:imgEffect>
                  </a14:imgLayer>
                </a14:imgProps>
              </a:ext>
            </a:extLst>
          </a:blip>
          <a:stretch>
            <a:fillRect/>
          </a:stretch>
        </p:blipFill>
        <p:spPr>
          <a:xfrm>
            <a:off x="1371735" y="6726244"/>
            <a:ext cx="10837067" cy="177959"/>
          </a:xfrm>
          <a:prstGeom prst="rect">
            <a:avLst/>
          </a:prstGeom>
        </p:spPr>
      </p:pic>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918" y="914400"/>
            <a:ext cx="9800165"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918" y="3560400"/>
            <a:ext cx="9800165"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endParaRPr lang="zh-CN" altLang="en-US"/>
          </a:p>
        </p:txBody>
      </p:sp>
      <p:sp>
        <p:nvSpPr>
          <p:cNvPr id="17" name="页脚占位符 16"/>
          <p:cNvSpPr>
            <a:spLocks noGrp="1"/>
          </p:cNvSpPr>
          <p:nvPr>
            <p:ph type="ftr" sz="quarter" idx="11"/>
            <p:custDataLst>
              <p:tags r:id="rId4"/>
            </p:custDataLst>
          </p:nvPr>
        </p:nvSpPr>
        <p:spPr/>
        <p:txBody>
          <a:bodyPr/>
          <a:lstStyle/>
          <a:p>
            <a:r>
              <a:rPr lang="en-US" altLang="zh-CN"/>
              <a:t>wangwenpeng@siom.ac.cn</a:t>
            </a:r>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60" y="608400"/>
            <a:ext cx="1097028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60" y="1490400"/>
            <a:ext cx="1097028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endParaRPr lang="zh-CN" altLang="en-US"/>
          </a:p>
        </p:txBody>
      </p:sp>
      <p:sp>
        <p:nvSpPr>
          <p:cNvPr id="5" name="页脚占位符 4"/>
          <p:cNvSpPr>
            <a:spLocks noGrp="1"/>
          </p:cNvSpPr>
          <p:nvPr>
            <p:ph type="ftr" sz="quarter" idx="11"/>
            <p:custDataLst>
              <p:tags r:id="rId4"/>
            </p:custDataLst>
          </p:nvPr>
        </p:nvSpPr>
        <p:spPr/>
        <p:txBody>
          <a:bodyPr/>
          <a:lstStyle/>
          <a:p>
            <a:r>
              <a:rPr lang="en-US" altLang="zh-CN"/>
              <a:t>wangwenpeng@siom.ac.cn</a:t>
            </a:r>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996" y="3848400"/>
            <a:ext cx="7769565"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996" y="4615200"/>
            <a:ext cx="7769565"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endParaRPr lang="zh-CN" altLang="en-US"/>
          </a:p>
        </p:txBody>
      </p:sp>
      <p:sp>
        <p:nvSpPr>
          <p:cNvPr id="5" name="页脚占位符 4"/>
          <p:cNvSpPr>
            <a:spLocks noGrp="1"/>
          </p:cNvSpPr>
          <p:nvPr>
            <p:ph type="ftr" sz="quarter" idx="11"/>
            <p:custDataLst>
              <p:tags r:id="rId4"/>
            </p:custDataLst>
          </p:nvPr>
        </p:nvSpPr>
        <p:spPr/>
        <p:txBody>
          <a:bodyPr/>
          <a:lstStyle/>
          <a:p>
            <a:r>
              <a:rPr lang="en-US" altLang="zh-CN"/>
              <a:t>wangwenpeng@siom.ac.cn</a:t>
            </a:r>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60" y="608400"/>
            <a:ext cx="1097028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60" y="1501200"/>
            <a:ext cx="517731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2231" y="1501200"/>
            <a:ext cx="517731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endParaRPr lang="zh-CN" altLang="en-US"/>
          </a:p>
        </p:txBody>
      </p:sp>
      <p:sp>
        <p:nvSpPr>
          <p:cNvPr id="6" name="页脚占位符 5"/>
          <p:cNvSpPr>
            <a:spLocks noGrp="1"/>
          </p:cNvSpPr>
          <p:nvPr>
            <p:ph type="ftr" sz="quarter" idx="11"/>
            <p:custDataLst>
              <p:tags r:id="rId5"/>
            </p:custDataLst>
          </p:nvPr>
        </p:nvSpPr>
        <p:spPr/>
        <p:txBody>
          <a:bodyPr/>
          <a:lstStyle/>
          <a:p>
            <a:r>
              <a:rPr lang="en-US" altLang="zh-CN"/>
              <a:t>wangwenpeng@siom.ac.cn</a:t>
            </a:r>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60" y="608400"/>
            <a:ext cx="1097028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60" y="1429200"/>
            <a:ext cx="5342926"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60" y="1854000"/>
            <a:ext cx="5342926"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6364" y="1421729"/>
            <a:ext cx="5342926"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6364" y="1854000"/>
            <a:ext cx="5342926"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endParaRPr lang="zh-CN" altLang="en-US"/>
          </a:p>
        </p:txBody>
      </p:sp>
      <p:sp>
        <p:nvSpPr>
          <p:cNvPr id="8" name="页脚占位符 7"/>
          <p:cNvSpPr>
            <a:spLocks noGrp="1"/>
          </p:cNvSpPr>
          <p:nvPr>
            <p:ph type="ftr" sz="quarter" idx="11"/>
            <p:custDataLst>
              <p:tags r:id="rId7"/>
            </p:custDataLst>
          </p:nvPr>
        </p:nvSpPr>
        <p:spPr/>
        <p:txBody>
          <a:bodyPr/>
          <a:lstStyle/>
          <a:p>
            <a:r>
              <a:rPr lang="en-US" altLang="zh-CN"/>
              <a:t>wangwenpeng@siom.ac.cn</a:t>
            </a:r>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60" y="608400"/>
            <a:ext cx="1097028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endParaRPr lang="zh-CN" altLang="en-US"/>
          </a:p>
        </p:txBody>
      </p:sp>
      <p:sp>
        <p:nvSpPr>
          <p:cNvPr id="4" name="页脚占位符 3"/>
          <p:cNvSpPr>
            <a:spLocks noGrp="1"/>
          </p:cNvSpPr>
          <p:nvPr>
            <p:ph type="ftr" sz="quarter" idx="11"/>
            <p:custDataLst>
              <p:tags r:id="rId3"/>
            </p:custDataLst>
          </p:nvPr>
        </p:nvSpPr>
        <p:spPr/>
        <p:txBody>
          <a:bodyPr/>
          <a:lstStyle/>
          <a:p>
            <a:r>
              <a:rPr lang="en-US" altLang="zh-CN"/>
              <a:t>wangwenpeng@siom.ac.cn</a:t>
            </a:r>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endParaRPr lang="zh-CN" altLang="en-US"/>
          </a:p>
        </p:txBody>
      </p:sp>
      <p:sp>
        <p:nvSpPr>
          <p:cNvPr id="3" name="页脚占位符 2"/>
          <p:cNvSpPr>
            <a:spLocks noGrp="1"/>
          </p:cNvSpPr>
          <p:nvPr>
            <p:ph type="ftr" sz="quarter" idx="11"/>
            <p:custDataLst>
              <p:tags r:id="rId2"/>
            </p:custDataLst>
          </p:nvPr>
        </p:nvSpPr>
        <p:spPr/>
        <p:txBody>
          <a:bodyPr/>
          <a:lstStyle/>
          <a:p>
            <a:r>
              <a:rPr lang="en-US" altLang="zh-CN"/>
              <a:t>wangwenpeng@siom.ac.cn</a:t>
            </a:r>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60" y="1555200"/>
            <a:ext cx="5233592"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1025" y="1555200"/>
            <a:ext cx="5227715"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endParaRPr lang="zh-CN" altLang="en-US" dirty="0"/>
          </a:p>
        </p:txBody>
      </p:sp>
      <p:sp>
        <p:nvSpPr>
          <p:cNvPr id="6" name="页脚占位符 5"/>
          <p:cNvSpPr>
            <a:spLocks noGrp="1"/>
          </p:cNvSpPr>
          <p:nvPr>
            <p:ph type="ftr" sz="quarter" idx="11"/>
            <p:custDataLst>
              <p:tags r:id="rId4"/>
            </p:custDataLst>
          </p:nvPr>
        </p:nvSpPr>
        <p:spPr/>
        <p:txBody>
          <a:bodyPr/>
          <a:lstStyle/>
          <a:p>
            <a:r>
              <a:rPr lang="en-US" altLang="zh-CN"/>
              <a:t>wangwenpeng@siom.ac.cn</a:t>
            </a:r>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13" descr="01bk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317"/>
            <a:ext cx="12193201"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椭圆 4"/>
          <p:cNvSpPr/>
          <p:nvPr userDrawn="1"/>
        </p:nvSpPr>
        <p:spPr>
          <a:xfrm>
            <a:off x="-647764" y="-674688"/>
            <a:ext cx="6913714" cy="5183188"/>
          </a:xfrm>
          <a:prstGeom prst="ellipse">
            <a:avLst/>
          </a:prstGeom>
          <a:solidFill>
            <a:srgbClr val="0066B3">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buFont typeface="Arial" panose="020B0604020202020204" pitchFamily="34" charset="0"/>
              <a:buNone/>
              <a:defRPr/>
            </a:pPr>
            <a:endParaRPr lang="zh-CN" altLang="en-US" sz="1400">
              <a:solidFill>
                <a:srgbClr val="FFFFFF"/>
              </a:solidFill>
            </a:endParaRPr>
          </a:p>
        </p:txBody>
      </p:sp>
      <p:pic>
        <p:nvPicPr>
          <p:cNvPr id="6" name="图片 5" descr="中国科学院院徽.jpg"/>
          <p:cNvPicPr>
            <a:picLocks noChangeAspect="1"/>
          </p:cNvPicPr>
          <p:nvPr userDrawn="1"/>
        </p:nvPicPr>
        <p:blipFill>
          <a:blip r:embed="rId3" cstate="print">
            <a:clrChange>
              <a:clrFrom>
                <a:srgbClr val="FFFFFF"/>
              </a:clrFrom>
              <a:clrTo>
                <a:srgbClr val="FFFFFF">
                  <a:alpha val="0"/>
                </a:srgbClr>
              </a:clrTo>
            </a:clrChange>
            <a:duotone>
              <a:schemeClr val="accent1">
                <a:shade val="45000"/>
                <a:satMod val="135000"/>
              </a:schemeClr>
              <a:prstClr val="white"/>
            </a:duotone>
          </a:blip>
          <a:stretch>
            <a:fillRect/>
          </a:stretch>
        </p:blipFill>
        <p:spPr>
          <a:xfrm>
            <a:off x="600230" y="188640"/>
            <a:ext cx="4476430" cy="3356992"/>
          </a:xfrm>
          <a:prstGeom prst="rect">
            <a:avLst/>
          </a:prstGeom>
        </p:spPr>
      </p:pic>
      <p:sp>
        <p:nvSpPr>
          <p:cNvPr id="7" name="椭圆 6"/>
          <p:cNvSpPr/>
          <p:nvPr userDrawn="1"/>
        </p:nvSpPr>
        <p:spPr>
          <a:xfrm>
            <a:off x="-647764" y="-674688"/>
            <a:ext cx="6913714" cy="5183188"/>
          </a:xfrm>
          <a:prstGeom prst="ellipse">
            <a:avLst/>
          </a:prstGeom>
          <a:solidFill>
            <a:srgbClr val="0058A8">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buFont typeface="Arial" panose="020B0604020202020204" pitchFamily="34" charset="0"/>
              <a:buNone/>
              <a:defRPr/>
            </a:pPr>
            <a:endParaRPr lang="zh-CN" altLang="en-US" sz="1400">
              <a:solidFill>
                <a:srgbClr val="FFFFFF"/>
              </a:solidFill>
            </a:endParaRPr>
          </a:p>
        </p:txBody>
      </p:sp>
      <p:sp>
        <p:nvSpPr>
          <p:cNvPr id="2" name="Title 1"/>
          <p:cNvSpPr>
            <a:spLocks noGrp="1"/>
          </p:cNvSpPr>
          <p:nvPr>
            <p:ph type="ctrTitle"/>
          </p:nvPr>
        </p:nvSpPr>
        <p:spPr>
          <a:xfrm>
            <a:off x="914490" y="2130425"/>
            <a:ext cx="10364220" cy="866527"/>
          </a:xfrm>
        </p:spPr>
        <p:txBody>
          <a:bodyPr/>
          <a:lstStyle>
            <a:lvl1pPr algn="l">
              <a:defRPr sz="4000" b="1">
                <a:solidFill>
                  <a:schemeClr val="bg1"/>
                </a:solidFill>
              </a:defRPr>
            </a:lvl1pPr>
          </a:lstStyle>
          <a:p>
            <a:r>
              <a:rPr lang="en-US" altLang="zh-CN" dirty="0"/>
              <a:t>Click to edit Master title style</a:t>
            </a:r>
            <a:endParaRPr lang="zh-CN" altLang="en-US" dirty="0"/>
          </a:p>
        </p:txBody>
      </p:sp>
      <p:sp>
        <p:nvSpPr>
          <p:cNvPr id="3" name="Subtitle 2"/>
          <p:cNvSpPr>
            <a:spLocks noGrp="1"/>
          </p:cNvSpPr>
          <p:nvPr>
            <p:ph type="subTitle" idx="1"/>
          </p:nvPr>
        </p:nvSpPr>
        <p:spPr>
          <a:xfrm>
            <a:off x="911514" y="2996952"/>
            <a:ext cx="8535240" cy="1152128"/>
          </a:xfrm>
        </p:spPr>
        <p:txBody>
          <a:bodyPr/>
          <a:lstStyle>
            <a:lvl1pPr marL="0" indent="0" algn="l">
              <a:buNone/>
              <a:defRPr sz="24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dirty="0"/>
              <a:t>Click to edit Master subtitle style</a:t>
            </a:r>
            <a:endParaRPr lang="zh-CN" altLang="en-US" dirty="0"/>
          </a:p>
        </p:txBody>
      </p:sp>
    </p:spTree>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5808" y="914400"/>
            <a:ext cx="1044103"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90" y="914400"/>
            <a:ext cx="9170103"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endParaRPr lang="zh-CN" altLang="en-US"/>
          </a:p>
        </p:txBody>
      </p:sp>
      <p:sp>
        <p:nvSpPr>
          <p:cNvPr id="5" name="页脚占位符 4"/>
          <p:cNvSpPr>
            <a:spLocks noGrp="1"/>
          </p:cNvSpPr>
          <p:nvPr>
            <p:ph type="ftr" sz="quarter" idx="11"/>
            <p:custDataLst>
              <p:tags r:id="rId4"/>
            </p:custDataLst>
          </p:nvPr>
        </p:nvSpPr>
        <p:spPr/>
        <p:txBody>
          <a:bodyPr/>
          <a:lstStyle/>
          <a:p>
            <a:r>
              <a:rPr lang="en-US" altLang="zh-CN"/>
              <a:t>wangwenpeng@siom.ac.cn</a:t>
            </a:r>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endParaRPr lang="zh-CN" altLang="en-US"/>
          </a:p>
        </p:txBody>
      </p:sp>
      <p:sp>
        <p:nvSpPr>
          <p:cNvPr id="4" name="页脚占位符 3"/>
          <p:cNvSpPr>
            <a:spLocks noGrp="1"/>
          </p:cNvSpPr>
          <p:nvPr>
            <p:ph type="ftr" sz="quarter" idx="11"/>
            <p:custDataLst>
              <p:tags r:id="rId2"/>
            </p:custDataLst>
          </p:nvPr>
        </p:nvSpPr>
        <p:spPr/>
        <p:txBody>
          <a:bodyPr/>
          <a:lstStyle/>
          <a:p>
            <a:r>
              <a:rPr lang="en-US" altLang="zh-CN"/>
              <a:t>wangwenpeng@siom.ac.cn</a:t>
            </a:r>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60" y="774000"/>
            <a:ext cx="1097388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endParaRPr lang="zh-CN" altLang="en-US"/>
          </a:p>
        </p:txBody>
      </p:sp>
      <p:sp>
        <p:nvSpPr>
          <p:cNvPr id="4" name="页脚占位符 3"/>
          <p:cNvSpPr>
            <a:spLocks noGrp="1"/>
          </p:cNvSpPr>
          <p:nvPr>
            <p:ph type="ftr" sz="quarter" idx="11"/>
            <p:custDataLst>
              <p:tags r:id="rId2"/>
            </p:custDataLst>
          </p:nvPr>
        </p:nvSpPr>
        <p:spPr/>
        <p:txBody>
          <a:bodyPr/>
          <a:lstStyle/>
          <a:p>
            <a:r>
              <a:rPr lang="en-US" altLang="zh-CN"/>
              <a:t>wangwenpeng@siom.ac.cn</a:t>
            </a:r>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918" y="2484000"/>
            <a:ext cx="9800165"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918" y="3560400"/>
            <a:ext cx="9800165"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descr="01bk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26988"/>
            <a:ext cx="12193201"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椭圆 4"/>
          <p:cNvSpPr/>
          <p:nvPr userDrawn="1"/>
        </p:nvSpPr>
        <p:spPr>
          <a:xfrm>
            <a:off x="-647764" y="-674688"/>
            <a:ext cx="6913714" cy="5183188"/>
          </a:xfrm>
          <a:prstGeom prst="ellipse">
            <a:avLst/>
          </a:prstGeom>
          <a:solidFill>
            <a:srgbClr val="0066B3">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buFont typeface="Arial" panose="020B0604020202020204" pitchFamily="34" charset="0"/>
              <a:buNone/>
              <a:defRPr/>
            </a:pPr>
            <a:endParaRPr lang="zh-CN" altLang="en-US" sz="1400">
              <a:solidFill>
                <a:srgbClr val="FFFFFF"/>
              </a:solidFill>
            </a:endParaRPr>
          </a:p>
        </p:txBody>
      </p:sp>
      <p:pic>
        <p:nvPicPr>
          <p:cNvPr id="6" name="图片 5" descr="中国科学院院徽.jpg"/>
          <p:cNvPicPr>
            <a:picLocks noChangeAspect="1"/>
          </p:cNvPicPr>
          <p:nvPr userDrawn="1"/>
        </p:nvPicPr>
        <p:blipFill>
          <a:blip r:embed="rId3" cstate="print">
            <a:clrChange>
              <a:clrFrom>
                <a:srgbClr val="FFFFFF"/>
              </a:clrFrom>
              <a:clrTo>
                <a:srgbClr val="FFFFFF">
                  <a:alpha val="0"/>
                </a:srgbClr>
              </a:clrTo>
            </a:clrChange>
            <a:duotone>
              <a:schemeClr val="accent1">
                <a:shade val="45000"/>
                <a:satMod val="135000"/>
              </a:schemeClr>
              <a:prstClr val="white"/>
            </a:duotone>
          </a:blip>
          <a:stretch>
            <a:fillRect/>
          </a:stretch>
        </p:blipFill>
        <p:spPr>
          <a:xfrm>
            <a:off x="600230" y="188640"/>
            <a:ext cx="4476430" cy="3356992"/>
          </a:xfrm>
          <a:prstGeom prst="rect">
            <a:avLst/>
          </a:prstGeom>
        </p:spPr>
      </p:pic>
      <p:sp>
        <p:nvSpPr>
          <p:cNvPr id="7" name="椭圆 6"/>
          <p:cNvSpPr/>
          <p:nvPr userDrawn="1"/>
        </p:nvSpPr>
        <p:spPr>
          <a:xfrm>
            <a:off x="-647764" y="-674688"/>
            <a:ext cx="6913714" cy="5183188"/>
          </a:xfrm>
          <a:prstGeom prst="ellipse">
            <a:avLst/>
          </a:prstGeom>
          <a:solidFill>
            <a:srgbClr val="0058A8">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buFont typeface="Arial" panose="020B0604020202020204" pitchFamily="34" charset="0"/>
              <a:buNone/>
              <a:defRPr/>
            </a:pPr>
            <a:endParaRPr lang="zh-CN" altLang="en-US" sz="1400">
              <a:solidFill>
                <a:srgbClr val="FFFFFF"/>
              </a:solidFill>
            </a:endParaRPr>
          </a:p>
        </p:txBody>
      </p:sp>
      <p:pic>
        <p:nvPicPr>
          <p:cNvPr id="8" name="Picture 9" descr="SIOM2"/>
          <p:cNvPicPr>
            <a:picLocks noChangeAspect="1" noChangeArrowheads="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324" y="5876925"/>
            <a:ext cx="5376863"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90" y="2130425"/>
            <a:ext cx="10364220" cy="866527"/>
          </a:xfrm>
        </p:spPr>
        <p:txBody>
          <a:bodyPr/>
          <a:lstStyle>
            <a:lvl1pPr algn="l">
              <a:defRPr sz="4000" b="1">
                <a:solidFill>
                  <a:schemeClr val="bg1"/>
                </a:solidFill>
              </a:defRPr>
            </a:lvl1pPr>
          </a:lstStyle>
          <a:p>
            <a:r>
              <a:rPr lang="en-US" altLang="zh-CN" dirty="0"/>
              <a:t>Click to edit Master title style</a:t>
            </a:r>
            <a:endParaRPr lang="zh-CN" altLang="en-US" dirty="0"/>
          </a:p>
        </p:txBody>
      </p:sp>
      <p:sp>
        <p:nvSpPr>
          <p:cNvPr id="3" name="Subtitle 2"/>
          <p:cNvSpPr>
            <a:spLocks noGrp="1"/>
          </p:cNvSpPr>
          <p:nvPr>
            <p:ph type="subTitle" idx="1"/>
          </p:nvPr>
        </p:nvSpPr>
        <p:spPr>
          <a:xfrm>
            <a:off x="911514" y="2996952"/>
            <a:ext cx="8535240" cy="1152128"/>
          </a:xfrm>
        </p:spPr>
        <p:txBody>
          <a:bodyPr/>
          <a:lstStyle>
            <a:lvl1pPr marL="0" indent="0" algn="l">
              <a:buNone/>
              <a:defRPr sz="24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dirty="0"/>
              <a:t>Click to edit Master subtitle style</a:t>
            </a:r>
            <a:endParaRPr lang="zh-CN" altLang="en-US" dirty="0"/>
          </a:p>
        </p:txBody>
      </p:sp>
    </p:spTree>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6"/>
          <p:cNvSpPr/>
          <p:nvPr/>
        </p:nvSpPr>
        <p:spPr>
          <a:xfrm>
            <a:off x="0" y="692150"/>
            <a:ext cx="12193201" cy="215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Bef>
                <a:spcPct val="20000"/>
              </a:spcBef>
              <a:buFont typeface="Arial" panose="020B0604020202020204" pitchFamily="34" charset="0"/>
              <a:buNone/>
              <a:defRPr/>
            </a:pPr>
            <a:endParaRPr lang="zh-CN" altLang="en-US" sz="1400">
              <a:solidFill>
                <a:srgbClr val="FFFFFF"/>
              </a:solidFill>
            </a:endParaRPr>
          </a:p>
        </p:txBody>
      </p:sp>
      <p:sp>
        <p:nvSpPr>
          <p:cNvPr id="5" name="标题 26"/>
          <p:cNvSpPr/>
          <p:nvPr userDrawn="1"/>
        </p:nvSpPr>
        <p:spPr bwMode="auto">
          <a:xfrm>
            <a:off x="0" y="130175"/>
            <a:ext cx="12193201" cy="669925"/>
          </a:xfrm>
          <a:prstGeom prst="rect">
            <a:avLst/>
          </a:prstGeom>
          <a:solidFill>
            <a:srgbClr val="0070C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endParaRPr lang="zh-CN" altLang="en-US" sz="4400">
              <a:solidFill>
                <a:srgbClr val="000000"/>
              </a:solidFill>
            </a:endParaRPr>
          </a:p>
        </p:txBody>
      </p:sp>
      <p:sp>
        <p:nvSpPr>
          <p:cNvPr id="10" name="Title Placeholder 1"/>
          <p:cNvSpPr>
            <a:spLocks noGrp="1"/>
          </p:cNvSpPr>
          <p:nvPr>
            <p:ph type="title"/>
          </p:nvPr>
        </p:nvSpPr>
        <p:spPr>
          <a:xfrm>
            <a:off x="0" y="130622"/>
            <a:ext cx="12193201" cy="670086"/>
          </a:xfrm>
          <a:prstGeom prst="rect">
            <a:avLst/>
          </a:prstGeom>
          <a:solidFill>
            <a:srgbClr val="0070C0"/>
          </a:solidFill>
        </p:spPr>
        <p:txBody>
          <a:bodyPr rtlCol="0">
            <a:noAutofit/>
          </a:bodyPr>
          <a:lstStyle>
            <a:lvl1pPr algn="l">
              <a:defRPr sz="2800" b="1">
                <a:solidFill>
                  <a:schemeClr val="bg1"/>
                </a:solidFill>
                <a:latin typeface="黑体" panose="02010609060101010101" pitchFamily="49" charset="-122"/>
                <a:ea typeface="黑体" panose="02010609060101010101" pitchFamily="49" charset="-122"/>
              </a:defRPr>
            </a:lvl1pPr>
          </a:lstStyle>
          <a:p>
            <a:endParaRPr lang="zh-CN" altLang="en-US" dirty="0"/>
          </a:p>
        </p:txBody>
      </p:sp>
      <p:sp>
        <p:nvSpPr>
          <p:cNvPr id="6" name="Inhaltsplatzhalter 2"/>
          <p:cNvSpPr>
            <a:spLocks noGrp="1"/>
          </p:cNvSpPr>
          <p:nvPr>
            <p:ph idx="1" hasCustomPrompt="1"/>
          </p:nvPr>
        </p:nvSpPr>
        <p:spPr>
          <a:xfrm>
            <a:off x="406440" y="1262063"/>
            <a:ext cx="11367619" cy="5129212"/>
          </a:xfrm>
        </p:spPr>
        <p:txBody>
          <a:bodyPr/>
          <a:lstStyle>
            <a:lvl1pPr>
              <a:defRPr sz="2800">
                <a:latin typeface="+mn-lt"/>
                <a:ea typeface="黑体" panose="02010609060101010101" pitchFamily="49" charset="-122"/>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标题 26"/>
          <p:cNvSpPr/>
          <p:nvPr userDrawn="1"/>
        </p:nvSpPr>
        <p:spPr bwMode="auto">
          <a:xfrm>
            <a:off x="0" y="130175"/>
            <a:ext cx="12193201" cy="669925"/>
          </a:xfrm>
          <a:prstGeom prst="rect">
            <a:avLst/>
          </a:prstGeom>
          <a:solidFill>
            <a:srgbClr val="0070C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endParaRPr lang="zh-CN" altLang="en-US" sz="4400">
              <a:solidFill>
                <a:srgbClr val="000000"/>
              </a:solidFill>
            </a:endParaRPr>
          </a:p>
        </p:txBody>
      </p:sp>
      <p:sp>
        <p:nvSpPr>
          <p:cNvPr id="2" name="Title 1"/>
          <p:cNvSpPr>
            <a:spLocks noGrp="1"/>
          </p:cNvSpPr>
          <p:nvPr>
            <p:ph type="title"/>
          </p:nvPr>
        </p:nvSpPr>
        <p:spPr>
          <a:xfrm>
            <a:off x="963179" y="4406900"/>
            <a:ext cx="10364220" cy="1362075"/>
          </a:xfrm>
        </p:spPr>
        <p:txBody>
          <a:bodyPr anchor="t"/>
          <a:lstStyle>
            <a:lvl1pPr algn="l">
              <a:defRPr sz="3200" b="1" cap="all">
                <a:latin typeface="微软雅黑" panose="020B0503020204020204" pitchFamily="34" charset="-122"/>
                <a:ea typeface="微软雅黑" panose="020B0503020204020204" pitchFamily="34" charset="-122"/>
              </a:defRPr>
            </a:lvl1pPr>
          </a:lstStyle>
          <a:p>
            <a:r>
              <a:rPr lang="en-US" altLang="zh-CN"/>
              <a:t>Click to edit Master title style</a:t>
            </a:r>
            <a:endParaRPr lang="zh-CN" altLang="en-US" dirty="0"/>
          </a:p>
        </p:txBody>
      </p:sp>
      <p:sp>
        <p:nvSpPr>
          <p:cNvPr id="3" name="Text Placeholder 2"/>
          <p:cNvSpPr>
            <a:spLocks noGrp="1"/>
          </p:cNvSpPr>
          <p:nvPr>
            <p:ph type="body" idx="1"/>
          </p:nvPr>
        </p:nvSpPr>
        <p:spPr>
          <a:xfrm>
            <a:off x="963179" y="2906713"/>
            <a:ext cx="10364220" cy="1500187"/>
          </a:xfrm>
        </p:spPr>
        <p:txBody>
          <a:bodyPr anchor="b"/>
          <a:lstStyle>
            <a:lvl1pPr marL="0" indent="0">
              <a:buNone/>
              <a:defRPr sz="2000">
                <a:latin typeface="微软雅黑" panose="020B0503020204020204" pitchFamily="34" charset="-122"/>
                <a:ea typeface="微软雅黑" panose="020B0503020204020204" pitchFamily="34" charset="-122"/>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Tree>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ectangle 7"/>
          <p:cNvSpPr/>
          <p:nvPr/>
        </p:nvSpPr>
        <p:spPr>
          <a:xfrm>
            <a:off x="0" y="692150"/>
            <a:ext cx="12193201" cy="215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Bef>
                <a:spcPct val="20000"/>
              </a:spcBef>
              <a:buFont typeface="Arial" panose="020B0604020202020204" pitchFamily="34" charset="0"/>
              <a:buNone/>
              <a:defRPr/>
            </a:pPr>
            <a:endParaRPr lang="zh-CN" altLang="en-US" sz="1400">
              <a:solidFill>
                <a:srgbClr val="FFFFFF"/>
              </a:solidFill>
            </a:endParaRPr>
          </a:p>
        </p:txBody>
      </p:sp>
      <p:sp>
        <p:nvSpPr>
          <p:cNvPr id="4" name="标题 26"/>
          <p:cNvSpPr/>
          <p:nvPr userDrawn="1"/>
        </p:nvSpPr>
        <p:spPr bwMode="auto">
          <a:xfrm>
            <a:off x="0" y="130175"/>
            <a:ext cx="12193201" cy="669925"/>
          </a:xfrm>
          <a:prstGeom prst="rect">
            <a:avLst/>
          </a:prstGeom>
          <a:solidFill>
            <a:srgbClr val="0070C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endParaRPr lang="zh-CN" altLang="en-US" sz="4400">
              <a:solidFill>
                <a:srgbClr val="000000"/>
              </a:solidFill>
            </a:endParaRPr>
          </a:p>
        </p:txBody>
      </p:sp>
      <p:sp>
        <p:nvSpPr>
          <p:cNvPr id="14" name="Title Placeholder 1"/>
          <p:cNvSpPr>
            <a:spLocks noGrp="1"/>
          </p:cNvSpPr>
          <p:nvPr>
            <p:ph type="title"/>
          </p:nvPr>
        </p:nvSpPr>
        <p:spPr>
          <a:xfrm>
            <a:off x="0" y="130622"/>
            <a:ext cx="12193201" cy="562074"/>
          </a:xfrm>
          <a:prstGeom prst="rect">
            <a:avLst/>
          </a:prstGeom>
          <a:solidFill>
            <a:srgbClr val="0070C0"/>
          </a:solidFill>
        </p:spPr>
        <p:txBody>
          <a:bodyPr rtlCol="0">
            <a:noAutofit/>
          </a:bodyPr>
          <a:lstStyle>
            <a:lvl1pPr algn="l">
              <a:defRPr sz="2800" b="1">
                <a:solidFill>
                  <a:schemeClr val="bg1"/>
                </a:solidFill>
              </a:defRPr>
            </a:lvl1pPr>
          </a:lstStyle>
          <a:p>
            <a:r>
              <a:rPr lang="en-US" altLang="zh-CN"/>
              <a:t>Click to edit Master title style</a:t>
            </a:r>
            <a:endParaRPr lang="zh-CN" altLang="en-US" dirty="0"/>
          </a:p>
        </p:txBody>
      </p:sp>
      <p:sp>
        <p:nvSpPr>
          <p:cNvPr id="5" name="Slide Number Placeholder 12"/>
          <p:cNvSpPr>
            <a:spLocks noGrp="1"/>
          </p:cNvSpPr>
          <p:nvPr>
            <p:ph type="sldNum" sz="quarter" idx="10"/>
          </p:nvPr>
        </p:nvSpPr>
        <p:spPr>
          <a:xfrm>
            <a:off x="9265563" y="188913"/>
            <a:ext cx="2845080" cy="484187"/>
          </a:xfrm>
        </p:spPr>
        <p:txBody>
          <a:bodyPr/>
          <a:lstStyle>
            <a:lvl1pPr>
              <a:spcBef>
                <a:spcPct val="0"/>
              </a:spcBef>
              <a:defRPr>
                <a:solidFill>
                  <a:srgbClr val="FFFFFF"/>
                </a:solidFill>
              </a:defRPr>
            </a:lvl1pPr>
          </a:lstStyle>
          <a:p>
            <a:pPr>
              <a:defRPr/>
            </a:pPr>
            <a:r>
              <a:rPr lang="en-GB" altLang="zh-CN"/>
              <a:t>www.globalintelligence.com – </a:t>
            </a:r>
            <a:r>
              <a:rPr lang="en-GB" altLang="zh-CN">
                <a:solidFill>
                  <a:srgbClr val="808080"/>
                </a:solidFill>
              </a:rPr>
              <a:t>page </a:t>
            </a:r>
            <a:fld id="{B17F7BF2-5F5F-45E7-BB5B-2C170513B79B}" type="slidenum">
              <a:rPr lang="en-GB" altLang="zh-CN">
                <a:solidFill>
                  <a:srgbClr val="808080"/>
                </a:solidFill>
              </a:rPr>
              <a:t>‹#›</a:t>
            </a:fld>
            <a:endParaRPr lang="en-GB" altLang="zh-CN"/>
          </a:p>
        </p:txBody>
      </p:sp>
    </p:spTree>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标题 26"/>
          <p:cNvSpPr/>
          <p:nvPr userDrawn="1"/>
        </p:nvSpPr>
        <p:spPr bwMode="auto">
          <a:xfrm>
            <a:off x="0" y="130175"/>
            <a:ext cx="12193201" cy="669925"/>
          </a:xfrm>
          <a:prstGeom prst="rect">
            <a:avLst/>
          </a:prstGeom>
          <a:solidFill>
            <a:srgbClr val="0070C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endParaRPr lang="zh-CN" altLang="en-US" sz="4400">
              <a:solidFill>
                <a:srgbClr val="000000"/>
              </a:solidFill>
            </a:endParaRPr>
          </a:p>
        </p:txBody>
      </p:sp>
    </p:spTree>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ftr" sz="quarter" idx="10"/>
          </p:nvPr>
        </p:nvSpPr>
        <p:spPr/>
        <p:txBody>
          <a:bodyPr/>
          <a:lstStyle>
            <a:lvl1pPr>
              <a:defRPr/>
            </a:lvl1pPr>
          </a:lstStyle>
          <a:p>
            <a:pPr>
              <a:defRPr/>
            </a:pPr>
            <a:r>
              <a:rPr lang="en-US" altLang="zh-CN"/>
              <a:t>wangwenpeng@siom.ac.cn</a:t>
            </a:r>
          </a:p>
        </p:txBody>
      </p:sp>
      <p:sp>
        <p:nvSpPr>
          <p:cNvPr id="4" name="Rectangle 6"/>
          <p:cNvSpPr>
            <a:spLocks noGrp="1" noChangeArrowheads="1"/>
          </p:cNvSpPr>
          <p:nvPr>
            <p:ph type="sldNum" sz="quarter" idx="11"/>
          </p:nvPr>
        </p:nvSpPr>
        <p:spPr/>
        <p:txBody>
          <a:bodyPr/>
          <a:lstStyle>
            <a:lvl1pPr>
              <a:defRPr/>
            </a:lvl1pPr>
          </a:lstStyle>
          <a:p>
            <a:pPr>
              <a:defRPr/>
            </a:pPr>
            <a:r>
              <a:rPr lang="en-GB" altLang="zh-CN"/>
              <a:t>www.globalintelligence.com – </a:t>
            </a:r>
            <a:r>
              <a:rPr lang="en-GB" altLang="zh-CN">
                <a:solidFill>
                  <a:srgbClr val="808080"/>
                </a:solidFill>
              </a:rPr>
              <a:t>page </a:t>
            </a:r>
            <a:fld id="{549EE3AE-7295-4B87-8E84-95F139329D75}" type="slidenum">
              <a:rPr lang="en-GB" altLang="zh-CN">
                <a:solidFill>
                  <a:srgbClr val="808080"/>
                </a:solidFill>
              </a:rPr>
              <a:t>‹#›</a:t>
            </a:fld>
            <a:endParaRPr lang="en-GB" altLang="zh-CN"/>
          </a:p>
        </p:txBody>
      </p:sp>
    </p:spTree>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xfrm>
            <a:off x="609660" y="6245225"/>
            <a:ext cx="2845080" cy="476250"/>
          </a:xfrm>
          <a:prstGeom prst="rect">
            <a:avLst/>
          </a:prstGeom>
        </p:spPr>
        <p:txBody>
          <a:bodyPr/>
          <a:lstStyle>
            <a:lvl1pPr>
              <a:defRPr/>
            </a:lvl1pPr>
          </a:lstStyle>
          <a:p>
            <a:pPr eaLnBrk="1" fontAlgn="auto" hangingPunct="1">
              <a:spcBef>
                <a:spcPts val="0"/>
              </a:spcBef>
              <a:spcAft>
                <a:spcPts val="0"/>
              </a:spcAft>
              <a:defRPr/>
            </a:pPr>
            <a:endParaRPr lang="en-US" altLang="zh-CN" sz="1800">
              <a:solidFill>
                <a:srgbClr val="000000"/>
              </a:solidFill>
              <a:latin typeface="Arial" panose="020B0604020202020204"/>
              <a:ea typeface="宋体" panose="02010600030101010101" pitchFamily="2" charset="-122"/>
            </a:endParaRPr>
          </a:p>
        </p:txBody>
      </p:sp>
      <p:sp>
        <p:nvSpPr>
          <p:cNvPr id="5" name="Rectangle 5"/>
          <p:cNvSpPr>
            <a:spLocks noGrp="1" noChangeArrowheads="1"/>
          </p:cNvSpPr>
          <p:nvPr>
            <p:ph type="ftr" sz="quarter" idx="11"/>
          </p:nvPr>
        </p:nvSpPr>
        <p:spPr/>
        <p:txBody>
          <a:bodyPr/>
          <a:lstStyle>
            <a:lvl1pPr>
              <a:defRPr/>
            </a:lvl1pPr>
          </a:lstStyle>
          <a:p>
            <a:pPr>
              <a:defRPr/>
            </a:pPr>
            <a:r>
              <a:rPr lang="en-US" altLang="zh-CN"/>
              <a:t>wangwenpeng@siom.ac.cn</a:t>
            </a:r>
          </a:p>
        </p:txBody>
      </p:sp>
      <p:sp>
        <p:nvSpPr>
          <p:cNvPr id="6" name="Rectangle 6"/>
          <p:cNvSpPr>
            <a:spLocks noGrp="1" noChangeArrowheads="1"/>
          </p:cNvSpPr>
          <p:nvPr>
            <p:ph type="sldNum" sz="quarter" idx="12"/>
          </p:nvPr>
        </p:nvSpPr>
        <p:spPr/>
        <p:txBody>
          <a:bodyPr/>
          <a:lstStyle>
            <a:lvl1pPr>
              <a:defRPr/>
            </a:lvl1pPr>
          </a:lstStyle>
          <a:p>
            <a:fld id="{2D1D5E38-3AA8-4342-84F7-BCCEF27F3F82}" type="slidenum">
              <a:rPr lang="en-US" altLang="zh-CN"/>
              <a:t>‹#›</a:t>
            </a:fld>
            <a:endParaRPr lang="en-US" altLang="zh-CN"/>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6"/>
          <p:cNvSpPr/>
          <p:nvPr/>
        </p:nvSpPr>
        <p:spPr>
          <a:xfrm>
            <a:off x="0" y="692150"/>
            <a:ext cx="12193201" cy="215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20000"/>
              </a:spcBef>
              <a:spcAft>
                <a:spcPct val="0"/>
              </a:spcAft>
              <a:buFont typeface="Arial" panose="020B0604020202020204" pitchFamily="34" charset="0"/>
              <a:buNone/>
              <a:defRPr/>
            </a:pPr>
            <a:endParaRPr lang="zh-CN" altLang="en-US" sz="1400">
              <a:solidFill>
                <a:srgbClr val="FFFFFF"/>
              </a:solidFill>
            </a:endParaRPr>
          </a:p>
        </p:txBody>
      </p:sp>
      <p:sp>
        <p:nvSpPr>
          <p:cNvPr id="5" name="标题 26"/>
          <p:cNvSpPr/>
          <p:nvPr userDrawn="1"/>
        </p:nvSpPr>
        <p:spPr bwMode="auto">
          <a:xfrm>
            <a:off x="0" y="130175"/>
            <a:ext cx="12193201" cy="669925"/>
          </a:xfrm>
          <a:prstGeom prst="rect">
            <a:avLst/>
          </a:prstGeom>
          <a:solidFill>
            <a:srgbClr val="0070C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defRPr/>
            </a:pPr>
            <a:endParaRPr lang="zh-CN" altLang="en-US" sz="4400">
              <a:solidFill>
                <a:srgbClr val="000000"/>
              </a:solidFill>
            </a:endParaRPr>
          </a:p>
        </p:txBody>
      </p:sp>
      <p:sp>
        <p:nvSpPr>
          <p:cNvPr id="10" name="Title Placeholder 1"/>
          <p:cNvSpPr>
            <a:spLocks noGrp="1"/>
          </p:cNvSpPr>
          <p:nvPr>
            <p:ph type="title"/>
          </p:nvPr>
        </p:nvSpPr>
        <p:spPr>
          <a:xfrm>
            <a:off x="0" y="130622"/>
            <a:ext cx="12193201" cy="670086"/>
          </a:xfrm>
          <a:prstGeom prst="rect">
            <a:avLst/>
          </a:prstGeom>
          <a:solidFill>
            <a:srgbClr val="0070C0"/>
          </a:solidFill>
        </p:spPr>
        <p:txBody>
          <a:bodyPr rtlCol="0">
            <a:noAutofit/>
          </a:bodyPr>
          <a:lstStyle>
            <a:lvl1pPr algn="l">
              <a:defRPr sz="2800" b="1">
                <a:solidFill>
                  <a:schemeClr val="bg1"/>
                </a:solidFill>
                <a:latin typeface="黑体" panose="02010609060101010101" pitchFamily="49" charset="-122"/>
                <a:ea typeface="黑体" panose="02010609060101010101" pitchFamily="49" charset="-122"/>
              </a:defRPr>
            </a:lvl1pPr>
          </a:lstStyle>
          <a:p>
            <a:endParaRPr lang="zh-CN" altLang="en-US" dirty="0"/>
          </a:p>
        </p:txBody>
      </p:sp>
      <p:sp>
        <p:nvSpPr>
          <p:cNvPr id="6" name="Inhaltsplatzhalter 2"/>
          <p:cNvSpPr>
            <a:spLocks noGrp="1"/>
          </p:cNvSpPr>
          <p:nvPr>
            <p:ph idx="1" hasCustomPrompt="1"/>
          </p:nvPr>
        </p:nvSpPr>
        <p:spPr>
          <a:xfrm>
            <a:off x="406440" y="1262063"/>
            <a:ext cx="11367619" cy="5129212"/>
          </a:xfrm>
        </p:spPr>
        <p:txBody>
          <a:bodyPr/>
          <a:lstStyle>
            <a:lvl1pPr>
              <a:defRPr sz="2800">
                <a:latin typeface="+mn-lt"/>
                <a:ea typeface="黑体" panose="02010609060101010101" pitchFamily="49" charset="-122"/>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descr="01bk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26988"/>
            <a:ext cx="12193201"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椭圆 4"/>
          <p:cNvSpPr/>
          <p:nvPr userDrawn="1"/>
        </p:nvSpPr>
        <p:spPr>
          <a:xfrm>
            <a:off x="-647764" y="-674688"/>
            <a:ext cx="6913714" cy="5183188"/>
          </a:xfrm>
          <a:prstGeom prst="ellipse">
            <a:avLst/>
          </a:prstGeom>
          <a:solidFill>
            <a:srgbClr val="0066B3">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buFont typeface="Arial" panose="020B0604020202020204" pitchFamily="34" charset="0"/>
              <a:buNone/>
              <a:defRPr/>
            </a:pPr>
            <a:endParaRPr lang="zh-CN" altLang="en-US" sz="1400">
              <a:solidFill>
                <a:srgbClr val="FFFFFF"/>
              </a:solidFill>
            </a:endParaRPr>
          </a:p>
        </p:txBody>
      </p:sp>
      <p:pic>
        <p:nvPicPr>
          <p:cNvPr id="6" name="图片 5" descr="中国科学院院徽.jpg"/>
          <p:cNvPicPr>
            <a:picLocks noChangeAspect="1"/>
          </p:cNvPicPr>
          <p:nvPr userDrawn="1"/>
        </p:nvPicPr>
        <p:blipFill>
          <a:blip r:embed="rId3" cstate="print">
            <a:clrChange>
              <a:clrFrom>
                <a:srgbClr val="FFFFFF"/>
              </a:clrFrom>
              <a:clrTo>
                <a:srgbClr val="FFFFFF">
                  <a:alpha val="0"/>
                </a:srgbClr>
              </a:clrTo>
            </a:clrChange>
            <a:duotone>
              <a:schemeClr val="accent1">
                <a:shade val="45000"/>
                <a:satMod val="135000"/>
              </a:schemeClr>
              <a:prstClr val="white"/>
            </a:duotone>
          </a:blip>
          <a:stretch>
            <a:fillRect/>
          </a:stretch>
        </p:blipFill>
        <p:spPr>
          <a:xfrm>
            <a:off x="600230" y="188640"/>
            <a:ext cx="4476430" cy="3356992"/>
          </a:xfrm>
          <a:prstGeom prst="rect">
            <a:avLst/>
          </a:prstGeom>
        </p:spPr>
      </p:pic>
      <p:sp>
        <p:nvSpPr>
          <p:cNvPr id="7" name="椭圆 6"/>
          <p:cNvSpPr/>
          <p:nvPr userDrawn="1"/>
        </p:nvSpPr>
        <p:spPr>
          <a:xfrm>
            <a:off x="-647764" y="-674688"/>
            <a:ext cx="6913714" cy="5183188"/>
          </a:xfrm>
          <a:prstGeom prst="ellipse">
            <a:avLst/>
          </a:prstGeom>
          <a:solidFill>
            <a:srgbClr val="0058A8">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buFont typeface="Arial" panose="020B0604020202020204" pitchFamily="34" charset="0"/>
              <a:buNone/>
              <a:defRPr/>
            </a:pPr>
            <a:endParaRPr lang="zh-CN" altLang="en-US" sz="1400">
              <a:solidFill>
                <a:srgbClr val="FFFFFF"/>
              </a:solidFill>
            </a:endParaRPr>
          </a:p>
        </p:txBody>
      </p:sp>
      <p:pic>
        <p:nvPicPr>
          <p:cNvPr id="8" name="Picture 9" descr="SIOM2"/>
          <p:cNvPicPr>
            <a:picLocks noChangeAspect="1" noChangeArrowheads="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324" y="5876925"/>
            <a:ext cx="5376863"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90" y="2130425"/>
            <a:ext cx="10364220" cy="866527"/>
          </a:xfrm>
        </p:spPr>
        <p:txBody>
          <a:bodyPr/>
          <a:lstStyle>
            <a:lvl1pPr algn="l">
              <a:defRPr sz="4000" b="1">
                <a:solidFill>
                  <a:schemeClr val="bg1"/>
                </a:solidFill>
              </a:defRPr>
            </a:lvl1pPr>
          </a:lstStyle>
          <a:p>
            <a:r>
              <a:rPr lang="en-US" altLang="zh-CN" dirty="0"/>
              <a:t>Click to edit Master title style</a:t>
            </a:r>
            <a:endParaRPr lang="zh-CN" altLang="en-US" dirty="0"/>
          </a:p>
        </p:txBody>
      </p:sp>
      <p:sp>
        <p:nvSpPr>
          <p:cNvPr id="3" name="Subtitle 2"/>
          <p:cNvSpPr>
            <a:spLocks noGrp="1"/>
          </p:cNvSpPr>
          <p:nvPr>
            <p:ph type="subTitle" idx="1"/>
          </p:nvPr>
        </p:nvSpPr>
        <p:spPr>
          <a:xfrm>
            <a:off x="911514" y="2996952"/>
            <a:ext cx="8535240" cy="1152128"/>
          </a:xfrm>
        </p:spPr>
        <p:txBody>
          <a:bodyPr/>
          <a:lstStyle>
            <a:lvl1pPr marL="0" indent="0" algn="l">
              <a:buNone/>
              <a:defRPr sz="24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dirty="0"/>
              <a:t>Click to edit Master subtitle style</a:t>
            </a:r>
            <a:endParaRPr lang="zh-CN" altLang="en-US" dirty="0"/>
          </a:p>
        </p:txBody>
      </p:sp>
    </p:spTree>
    <p:extLst>
      <p:ext uri="{BB962C8B-B14F-4D97-AF65-F5344CB8AC3E}">
        <p14:creationId xmlns:p14="http://schemas.microsoft.com/office/powerpoint/2010/main" val="2741347674"/>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6"/>
          <p:cNvSpPr/>
          <p:nvPr/>
        </p:nvSpPr>
        <p:spPr>
          <a:xfrm>
            <a:off x="0" y="692150"/>
            <a:ext cx="12193201" cy="215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Bef>
                <a:spcPct val="20000"/>
              </a:spcBef>
              <a:buFont typeface="Arial" panose="020B0604020202020204" pitchFamily="34" charset="0"/>
              <a:buNone/>
              <a:defRPr/>
            </a:pPr>
            <a:endParaRPr lang="zh-CN" altLang="en-US" sz="1400">
              <a:solidFill>
                <a:srgbClr val="FFFFFF"/>
              </a:solidFill>
            </a:endParaRPr>
          </a:p>
        </p:txBody>
      </p:sp>
      <p:sp>
        <p:nvSpPr>
          <p:cNvPr id="5" name="标题 26"/>
          <p:cNvSpPr/>
          <p:nvPr userDrawn="1"/>
        </p:nvSpPr>
        <p:spPr bwMode="auto">
          <a:xfrm>
            <a:off x="0" y="130175"/>
            <a:ext cx="12193201" cy="669925"/>
          </a:xfrm>
          <a:prstGeom prst="rect">
            <a:avLst/>
          </a:prstGeom>
          <a:solidFill>
            <a:srgbClr val="0070C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endParaRPr lang="zh-CN" altLang="en-US" sz="4400">
              <a:solidFill>
                <a:srgbClr val="000000"/>
              </a:solidFill>
            </a:endParaRPr>
          </a:p>
        </p:txBody>
      </p:sp>
      <p:sp>
        <p:nvSpPr>
          <p:cNvPr id="10" name="Title Placeholder 1"/>
          <p:cNvSpPr>
            <a:spLocks noGrp="1"/>
          </p:cNvSpPr>
          <p:nvPr>
            <p:ph type="title"/>
          </p:nvPr>
        </p:nvSpPr>
        <p:spPr>
          <a:xfrm>
            <a:off x="0" y="130622"/>
            <a:ext cx="12193201" cy="670086"/>
          </a:xfrm>
          <a:prstGeom prst="rect">
            <a:avLst/>
          </a:prstGeom>
          <a:solidFill>
            <a:srgbClr val="0070C0"/>
          </a:solidFill>
        </p:spPr>
        <p:txBody>
          <a:bodyPr rtlCol="0">
            <a:noAutofit/>
          </a:bodyPr>
          <a:lstStyle>
            <a:lvl1pPr algn="l">
              <a:defRPr sz="2800" b="1">
                <a:solidFill>
                  <a:schemeClr val="bg1"/>
                </a:solidFill>
                <a:latin typeface="黑体" panose="02010609060101010101" pitchFamily="49" charset="-122"/>
                <a:ea typeface="黑体" panose="02010609060101010101" pitchFamily="49" charset="-122"/>
              </a:defRPr>
            </a:lvl1pPr>
          </a:lstStyle>
          <a:p>
            <a:endParaRPr lang="zh-CN" altLang="en-US" dirty="0"/>
          </a:p>
        </p:txBody>
      </p:sp>
      <p:sp>
        <p:nvSpPr>
          <p:cNvPr id="6" name="Inhaltsplatzhalter 2"/>
          <p:cNvSpPr>
            <a:spLocks noGrp="1"/>
          </p:cNvSpPr>
          <p:nvPr>
            <p:ph idx="1" hasCustomPrompt="1"/>
          </p:nvPr>
        </p:nvSpPr>
        <p:spPr>
          <a:xfrm>
            <a:off x="406440" y="1262063"/>
            <a:ext cx="11367619" cy="5129212"/>
          </a:xfrm>
        </p:spPr>
        <p:txBody>
          <a:bodyPr/>
          <a:lstStyle>
            <a:lvl1pPr>
              <a:defRPr sz="2800">
                <a:latin typeface="+mn-lt"/>
                <a:ea typeface="黑体" panose="02010609060101010101" pitchFamily="49" charset="-122"/>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785932031"/>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标题 26"/>
          <p:cNvSpPr/>
          <p:nvPr userDrawn="1"/>
        </p:nvSpPr>
        <p:spPr bwMode="auto">
          <a:xfrm>
            <a:off x="0" y="130175"/>
            <a:ext cx="12193201" cy="669925"/>
          </a:xfrm>
          <a:prstGeom prst="rect">
            <a:avLst/>
          </a:prstGeom>
          <a:solidFill>
            <a:srgbClr val="0070C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endParaRPr lang="zh-CN" altLang="en-US" sz="4400">
              <a:solidFill>
                <a:srgbClr val="000000"/>
              </a:solidFill>
            </a:endParaRPr>
          </a:p>
        </p:txBody>
      </p:sp>
      <p:sp>
        <p:nvSpPr>
          <p:cNvPr id="2" name="Title 1"/>
          <p:cNvSpPr>
            <a:spLocks noGrp="1"/>
          </p:cNvSpPr>
          <p:nvPr>
            <p:ph type="title"/>
          </p:nvPr>
        </p:nvSpPr>
        <p:spPr>
          <a:xfrm>
            <a:off x="963179" y="4406900"/>
            <a:ext cx="10364220" cy="1362075"/>
          </a:xfrm>
        </p:spPr>
        <p:txBody>
          <a:bodyPr anchor="t"/>
          <a:lstStyle>
            <a:lvl1pPr algn="l">
              <a:defRPr sz="3200" b="1" cap="all">
                <a:latin typeface="微软雅黑" panose="020B0503020204020204" pitchFamily="34" charset="-122"/>
                <a:ea typeface="微软雅黑" panose="020B0503020204020204" pitchFamily="34" charset="-122"/>
              </a:defRPr>
            </a:lvl1pPr>
          </a:lstStyle>
          <a:p>
            <a:r>
              <a:rPr lang="en-US" altLang="zh-CN"/>
              <a:t>Click to edit Master title style</a:t>
            </a:r>
            <a:endParaRPr lang="zh-CN" altLang="en-US" dirty="0"/>
          </a:p>
        </p:txBody>
      </p:sp>
      <p:sp>
        <p:nvSpPr>
          <p:cNvPr id="3" name="Text Placeholder 2"/>
          <p:cNvSpPr>
            <a:spLocks noGrp="1"/>
          </p:cNvSpPr>
          <p:nvPr>
            <p:ph type="body" idx="1"/>
          </p:nvPr>
        </p:nvSpPr>
        <p:spPr>
          <a:xfrm>
            <a:off x="963179" y="2906713"/>
            <a:ext cx="10364220" cy="1500187"/>
          </a:xfrm>
        </p:spPr>
        <p:txBody>
          <a:bodyPr anchor="b"/>
          <a:lstStyle>
            <a:lvl1pPr marL="0" indent="0">
              <a:buNone/>
              <a:defRPr sz="2000">
                <a:latin typeface="微软雅黑" panose="020B0503020204020204" pitchFamily="34" charset="-122"/>
                <a:ea typeface="微软雅黑" panose="020B0503020204020204" pitchFamily="34" charset="-122"/>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Tree>
    <p:extLst>
      <p:ext uri="{BB962C8B-B14F-4D97-AF65-F5344CB8AC3E}">
        <p14:creationId xmlns:p14="http://schemas.microsoft.com/office/powerpoint/2010/main" val="3273458458"/>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ectangle 7"/>
          <p:cNvSpPr/>
          <p:nvPr/>
        </p:nvSpPr>
        <p:spPr>
          <a:xfrm>
            <a:off x="0" y="692150"/>
            <a:ext cx="12193201" cy="215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Bef>
                <a:spcPct val="20000"/>
              </a:spcBef>
              <a:buFont typeface="Arial" panose="020B0604020202020204" pitchFamily="34" charset="0"/>
              <a:buNone/>
              <a:defRPr/>
            </a:pPr>
            <a:endParaRPr lang="zh-CN" altLang="en-US" sz="1400">
              <a:solidFill>
                <a:srgbClr val="FFFFFF"/>
              </a:solidFill>
            </a:endParaRPr>
          </a:p>
        </p:txBody>
      </p:sp>
      <p:sp>
        <p:nvSpPr>
          <p:cNvPr id="4" name="标题 26"/>
          <p:cNvSpPr/>
          <p:nvPr userDrawn="1"/>
        </p:nvSpPr>
        <p:spPr bwMode="auto">
          <a:xfrm>
            <a:off x="0" y="130175"/>
            <a:ext cx="12193201" cy="669925"/>
          </a:xfrm>
          <a:prstGeom prst="rect">
            <a:avLst/>
          </a:prstGeom>
          <a:solidFill>
            <a:srgbClr val="0070C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endParaRPr lang="zh-CN" altLang="en-US" sz="4400">
              <a:solidFill>
                <a:srgbClr val="000000"/>
              </a:solidFill>
            </a:endParaRPr>
          </a:p>
        </p:txBody>
      </p:sp>
      <p:sp>
        <p:nvSpPr>
          <p:cNvPr id="14" name="Title Placeholder 1"/>
          <p:cNvSpPr>
            <a:spLocks noGrp="1"/>
          </p:cNvSpPr>
          <p:nvPr>
            <p:ph type="title"/>
          </p:nvPr>
        </p:nvSpPr>
        <p:spPr>
          <a:xfrm>
            <a:off x="0" y="130622"/>
            <a:ext cx="12193201" cy="562074"/>
          </a:xfrm>
          <a:prstGeom prst="rect">
            <a:avLst/>
          </a:prstGeom>
          <a:solidFill>
            <a:srgbClr val="0070C0"/>
          </a:solidFill>
        </p:spPr>
        <p:txBody>
          <a:bodyPr rtlCol="0">
            <a:noAutofit/>
          </a:bodyPr>
          <a:lstStyle>
            <a:lvl1pPr algn="l">
              <a:defRPr sz="2800" b="1">
                <a:solidFill>
                  <a:schemeClr val="bg1"/>
                </a:solidFill>
              </a:defRPr>
            </a:lvl1pPr>
          </a:lstStyle>
          <a:p>
            <a:r>
              <a:rPr lang="en-US" altLang="zh-CN"/>
              <a:t>Click to edit Master title style</a:t>
            </a:r>
            <a:endParaRPr lang="zh-CN" altLang="en-US" dirty="0"/>
          </a:p>
        </p:txBody>
      </p:sp>
      <p:sp>
        <p:nvSpPr>
          <p:cNvPr id="5" name="Slide Number Placeholder 12"/>
          <p:cNvSpPr>
            <a:spLocks noGrp="1"/>
          </p:cNvSpPr>
          <p:nvPr>
            <p:ph type="sldNum" sz="quarter" idx="10"/>
          </p:nvPr>
        </p:nvSpPr>
        <p:spPr>
          <a:xfrm>
            <a:off x="9265563" y="188913"/>
            <a:ext cx="2845080" cy="484187"/>
          </a:xfrm>
        </p:spPr>
        <p:txBody>
          <a:bodyPr/>
          <a:lstStyle>
            <a:lvl1pPr>
              <a:spcBef>
                <a:spcPct val="0"/>
              </a:spcBef>
              <a:defRPr>
                <a:solidFill>
                  <a:srgbClr val="FFFFFF"/>
                </a:solidFill>
              </a:defRPr>
            </a:lvl1pPr>
          </a:lstStyle>
          <a:p>
            <a:pPr>
              <a:defRPr/>
            </a:pPr>
            <a:r>
              <a:rPr lang="en-GB" altLang="zh-CN"/>
              <a:t>www.globalintelligence.com – </a:t>
            </a:r>
            <a:r>
              <a:rPr lang="en-GB" altLang="zh-CN">
                <a:solidFill>
                  <a:srgbClr val="808080"/>
                </a:solidFill>
              </a:rPr>
              <a:t>page </a:t>
            </a:r>
            <a:fld id="{B17F7BF2-5F5F-45E7-BB5B-2C170513B79B}" type="slidenum">
              <a:rPr lang="en-GB" altLang="zh-CN">
                <a:solidFill>
                  <a:srgbClr val="808080"/>
                </a:solidFill>
              </a:rPr>
              <a:t>‹#›</a:t>
            </a:fld>
            <a:endParaRPr lang="en-GB" altLang="zh-CN"/>
          </a:p>
        </p:txBody>
      </p:sp>
    </p:spTree>
    <p:extLst>
      <p:ext uri="{BB962C8B-B14F-4D97-AF65-F5344CB8AC3E}">
        <p14:creationId xmlns:p14="http://schemas.microsoft.com/office/powerpoint/2010/main" val="1709611060"/>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标题 26"/>
          <p:cNvSpPr/>
          <p:nvPr userDrawn="1"/>
        </p:nvSpPr>
        <p:spPr bwMode="auto">
          <a:xfrm>
            <a:off x="0" y="130175"/>
            <a:ext cx="12193201" cy="669925"/>
          </a:xfrm>
          <a:prstGeom prst="rect">
            <a:avLst/>
          </a:prstGeom>
          <a:solidFill>
            <a:srgbClr val="0070C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endParaRPr lang="zh-CN" altLang="en-US" sz="4400">
              <a:solidFill>
                <a:srgbClr val="000000"/>
              </a:solidFill>
            </a:endParaRPr>
          </a:p>
        </p:txBody>
      </p:sp>
    </p:spTree>
    <p:extLst>
      <p:ext uri="{BB962C8B-B14F-4D97-AF65-F5344CB8AC3E}">
        <p14:creationId xmlns:p14="http://schemas.microsoft.com/office/powerpoint/2010/main" val="2351266012"/>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ftr" sz="quarter" idx="10"/>
          </p:nvPr>
        </p:nvSpPr>
        <p:spPr/>
        <p:txBody>
          <a:bodyPr/>
          <a:lstStyle>
            <a:lvl1pPr>
              <a:defRPr/>
            </a:lvl1pPr>
          </a:lstStyle>
          <a:p>
            <a:pPr>
              <a:defRPr/>
            </a:pPr>
            <a:r>
              <a:rPr lang="en-US" altLang="zh-CN"/>
              <a:t>wangwenpeng@siom.ac.cn</a:t>
            </a:r>
          </a:p>
        </p:txBody>
      </p:sp>
      <p:sp>
        <p:nvSpPr>
          <p:cNvPr id="4" name="Rectangle 6"/>
          <p:cNvSpPr>
            <a:spLocks noGrp="1" noChangeArrowheads="1"/>
          </p:cNvSpPr>
          <p:nvPr>
            <p:ph type="sldNum" sz="quarter" idx="11"/>
          </p:nvPr>
        </p:nvSpPr>
        <p:spPr/>
        <p:txBody>
          <a:bodyPr/>
          <a:lstStyle>
            <a:lvl1pPr>
              <a:defRPr/>
            </a:lvl1pPr>
          </a:lstStyle>
          <a:p>
            <a:pPr>
              <a:defRPr/>
            </a:pPr>
            <a:r>
              <a:rPr lang="en-GB" altLang="zh-CN"/>
              <a:t>www.globalintelligence.com – </a:t>
            </a:r>
            <a:r>
              <a:rPr lang="en-GB" altLang="zh-CN">
                <a:solidFill>
                  <a:srgbClr val="808080"/>
                </a:solidFill>
              </a:rPr>
              <a:t>page </a:t>
            </a:r>
            <a:fld id="{549EE3AE-7295-4B87-8E84-95F139329D75}" type="slidenum">
              <a:rPr lang="en-GB" altLang="zh-CN">
                <a:solidFill>
                  <a:srgbClr val="808080"/>
                </a:solidFill>
              </a:rPr>
              <a:t>‹#›</a:t>
            </a:fld>
            <a:endParaRPr lang="en-GB" altLang="zh-CN"/>
          </a:p>
        </p:txBody>
      </p:sp>
    </p:spTree>
    <p:extLst>
      <p:ext uri="{BB962C8B-B14F-4D97-AF65-F5344CB8AC3E}">
        <p14:creationId xmlns:p14="http://schemas.microsoft.com/office/powerpoint/2010/main" val="63629696"/>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xfrm>
            <a:off x="609660" y="6245225"/>
            <a:ext cx="2845080" cy="476250"/>
          </a:xfrm>
          <a:prstGeom prst="rect">
            <a:avLst/>
          </a:prstGeom>
        </p:spPr>
        <p:txBody>
          <a:bodyPr/>
          <a:lstStyle>
            <a:lvl1pPr>
              <a:defRPr/>
            </a:lvl1pPr>
          </a:lstStyle>
          <a:p>
            <a:pPr eaLnBrk="1" fontAlgn="auto" hangingPunct="1">
              <a:spcBef>
                <a:spcPts val="0"/>
              </a:spcBef>
              <a:spcAft>
                <a:spcPts val="0"/>
              </a:spcAft>
              <a:defRPr/>
            </a:pPr>
            <a:endParaRPr lang="en-US" altLang="zh-CN" sz="1800">
              <a:solidFill>
                <a:srgbClr val="000000"/>
              </a:solidFill>
              <a:latin typeface="Arial" panose="020B0604020202020204"/>
              <a:ea typeface="宋体" panose="02010600030101010101" pitchFamily="2" charset="-122"/>
            </a:endParaRPr>
          </a:p>
        </p:txBody>
      </p:sp>
      <p:sp>
        <p:nvSpPr>
          <p:cNvPr id="5" name="Rectangle 5"/>
          <p:cNvSpPr>
            <a:spLocks noGrp="1" noChangeArrowheads="1"/>
          </p:cNvSpPr>
          <p:nvPr>
            <p:ph type="ftr" sz="quarter" idx="11"/>
          </p:nvPr>
        </p:nvSpPr>
        <p:spPr/>
        <p:txBody>
          <a:bodyPr/>
          <a:lstStyle>
            <a:lvl1pPr>
              <a:defRPr/>
            </a:lvl1pPr>
          </a:lstStyle>
          <a:p>
            <a:pPr>
              <a:defRPr/>
            </a:pPr>
            <a:r>
              <a:rPr lang="en-US" altLang="zh-CN"/>
              <a:t>wangwenpeng@siom.ac.cn</a:t>
            </a:r>
          </a:p>
        </p:txBody>
      </p:sp>
      <p:sp>
        <p:nvSpPr>
          <p:cNvPr id="6" name="Rectangle 6"/>
          <p:cNvSpPr>
            <a:spLocks noGrp="1" noChangeArrowheads="1"/>
          </p:cNvSpPr>
          <p:nvPr>
            <p:ph type="sldNum" sz="quarter" idx="12"/>
          </p:nvPr>
        </p:nvSpPr>
        <p:spPr/>
        <p:txBody>
          <a:bodyPr/>
          <a:lstStyle>
            <a:lvl1pPr>
              <a:defRPr/>
            </a:lvl1pPr>
          </a:lstStyle>
          <a:p>
            <a:fld id="{2D1D5E38-3AA8-4342-84F7-BCCEF27F3F82}" type="slidenum">
              <a:rPr lang="en-US" altLang="zh-CN"/>
              <a:t>‹#›</a:t>
            </a:fld>
            <a:endParaRPr lang="en-US" altLang="zh-CN"/>
          </a:p>
        </p:txBody>
      </p:sp>
    </p:spTree>
    <p:extLst>
      <p:ext uri="{BB962C8B-B14F-4D97-AF65-F5344CB8AC3E}">
        <p14:creationId xmlns:p14="http://schemas.microsoft.com/office/powerpoint/2010/main" val="13322581"/>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descr="01bk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26988"/>
            <a:ext cx="12193201"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椭圆 4"/>
          <p:cNvSpPr/>
          <p:nvPr userDrawn="1"/>
        </p:nvSpPr>
        <p:spPr>
          <a:xfrm>
            <a:off x="-647764" y="-674688"/>
            <a:ext cx="6913714" cy="5183188"/>
          </a:xfrm>
          <a:prstGeom prst="ellipse">
            <a:avLst/>
          </a:prstGeom>
          <a:solidFill>
            <a:srgbClr val="0066B3">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buFont typeface="Arial" panose="020B0604020202020204" pitchFamily="34" charset="0"/>
              <a:buNone/>
              <a:defRPr/>
            </a:pPr>
            <a:endParaRPr lang="zh-CN" altLang="en-US" sz="1400">
              <a:solidFill>
                <a:srgbClr val="FFFFFF"/>
              </a:solidFill>
            </a:endParaRPr>
          </a:p>
        </p:txBody>
      </p:sp>
      <p:pic>
        <p:nvPicPr>
          <p:cNvPr id="6" name="图片 5" descr="中国科学院院徽.jpg"/>
          <p:cNvPicPr>
            <a:picLocks noChangeAspect="1"/>
          </p:cNvPicPr>
          <p:nvPr userDrawn="1"/>
        </p:nvPicPr>
        <p:blipFill>
          <a:blip r:embed="rId3" cstate="print">
            <a:clrChange>
              <a:clrFrom>
                <a:srgbClr val="FFFFFF"/>
              </a:clrFrom>
              <a:clrTo>
                <a:srgbClr val="FFFFFF">
                  <a:alpha val="0"/>
                </a:srgbClr>
              </a:clrTo>
            </a:clrChange>
            <a:duotone>
              <a:schemeClr val="accent1">
                <a:shade val="45000"/>
                <a:satMod val="135000"/>
              </a:schemeClr>
              <a:prstClr val="white"/>
            </a:duotone>
          </a:blip>
          <a:stretch>
            <a:fillRect/>
          </a:stretch>
        </p:blipFill>
        <p:spPr>
          <a:xfrm>
            <a:off x="600230" y="188640"/>
            <a:ext cx="4476430" cy="3356992"/>
          </a:xfrm>
          <a:prstGeom prst="rect">
            <a:avLst/>
          </a:prstGeom>
        </p:spPr>
      </p:pic>
      <p:sp>
        <p:nvSpPr>
          <p:cNvPr id="7" name="椭圆 6"/>
          <p:cNvSpPr/>
          <p:nvPr userDrawn="1"/>
        </p:nvSpPr>
        <p:spPr>
          <a:xfrm>
            <a:off x="-647764" y="-674688"/>
            <a:ext cx="6913714" cy="5183188"/>
          </a:xfrm>
          <a:prstGeom prst="ellipse">
            <a:avLst/>
          </a:prstGeom>
          <a:solidFill>
            <a:srgbClr val="0058A8">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buFont typeface="Arial" panose="020B0604020202020204" pitchFamily="34" charset="0"/>
              <a:buNone/>
              <a:defRPr/>
            </a:pPr>
            <a:endParaRPr lang="zh-CN" altLang="en-US" sz="1400">
              <a:solidFill>
                <a:srgbClr val="FFFFFF"/>
              </a:solidFill>
            </a:endParaRPr>
          </a:p>
        </p:txBody>
      </p:sp>
      <p:pic>
        <p:nvPicPr>
          <p:cNvPr id="8" name="Picture 9" descr="SIOM2"/>
          <p:cNvPicPr>
            <a:picLocks noChangeAspect="1" noChangeArrowheads="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324" y="5876925"/>
            <a:ext cx="5376863"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90" y="2130425"/>
            <a:ext cx="10364220" cy="866527"/>
          </a:xfrm>
        </p:spPr>
        <p:txBody>
          <a:bodyPr/>
          <a:lstStyle>
            <a:lvl1pPr algn="l">
              <a:defRPr sz="4000" b="1">
                <a:solidFill>
                  <a:schemeClr val="bg1"/>
                </a:solidFill>
              </a:defRPr>
            </a:lvl1pPr>
          </a:lstStyle>
          <a:p>
            <a:r>
              <a:rPr lang="en-US" altLang="zh-CN" dirty="0"/>
              <a:t>Click to edit Master title style</a:t>
            </a:r>
            <a:endParaRPr lang="zh-CN" altLang="en-US" dirty="0"/>
          </a:p>
        </p:txBody>
      </p:sp>
      <p:sp>
        <p:nvSpPr>
          <p:cNvPr id="3" name="Subtitle 2"/>
          <p:cNvSpPr>
            <a:spLocks noGrp="1"/>
          </p:cNvSpPr>
          <p:nvPr>
            <p:ph type="subTitle" idx="1"/>
          </p:nvPr>
        </p:nvSpPr>
        <p:spPr>
          <a:xfrm>
            <a:off x="911514" y="2996952"/>
            <a:ext cx="8535240" cy="1152128"/>
          </a:xfrm>
        </p:spPr>
        <p:txBody>
          <a:bodyPr/>
          <a:lstStyle>
            <a:lvl1pPr marL="0" indent="0" algn="l">
              <a:buNone/>
              <a:defRPr sz="24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dirty="0"/>
              <a:t>Click to edit Master subtitle style</a:t>
            </a:r>
            <a:endParaRPr lang="zh-CN" altLang="en-US" dirty="0"/>
          </a:p>
        </p:txBody>
      </p:sp>
    </p:spTree>
    <p:extLst>
      <p:ext uri="{BB962C8B-B14F-4D97-AF65-F5344CB8AC3E}">
        <p14:creationId xmlns:p14="http://schemas.microsoft.com/office/powerpoint/2010/main" val="3131484456"/>
      </p:ext>
    </p:extLst>
  </p:cSld>
  <p:clrMapOvr>
    <a:masterClrMapping/>
  </p:clrMapOvr>
  <p:transition spd="slow"/>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6"/>
          <p:cNvSpPr/>
          <p:nvPr/>
        </p:nvSpPr>
        <p:spPr>
          <a:xfrm>
            <a:off x="0" y="692150"/>
            <a:ext cx="12193201" cy="215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Bef>
                <a:spcPct val="20000"/>
              </a:spcBef>
              <a:buFont typeface="Arial" panose="020B0604020202020204" pitchFamily="34" charset="0"/>
              <a:buNone/>
              <a:defRPr/>
            </a:pPr>
            <a:endParaRPr lang="zh-CN" altLang="en-US" sz="1400">
              <a:solidFill>
                <a:srgbClr val="FFFFFF"/>
              </a:solidFill>
            </a:endParaRPr>
          </a:p>
        </p:txBody>
      </p:sp>
      <p:sp>
        <p:nvSpPr>
          <p:cNvPr id="5" name="标题 26"/>
          <p:cNvSpPr/>
          <p:nvPr userDrawn="1"/>
        </p:nvSpPr>
        <p:spPr bwMode="auto">
          <a:xfrm>
            <a:off x="0" y="130175"/>
            <a:ext cx="12193201" cy="669925"/>
          </a:xfrm>
          <a:prstGeom prst="rect">
            <a:avLst/>
          </a:prstGeom>
          <a:solidFill>
            <a:srgbClr val="0070C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endParaRPr lang="zh-CN" altLang="en-US" sz="4400">
              <a:solidFill>
                <a:srgbClr val="000000"/>
              </a:solidFill>
            </a:endParaRPr>
          </a:p>
        </p:txBody>
      </p:sp>
      <p:sp>
        <p:nvSpPr>
          <p:cNvPr id="10" name="Title Placeholder 1"/>
          <p:cNvSpPr>
            <a:spLocks noGrp="1"/>
          </p:cNvSpPr>
          <p:nvPr>
            <p:ph type="title"/>
          </p:nvPr>
        </p:nvSpPr>
        <p:spPr>
          <a:xfrm>
            <a:off x="0" y="130622"/>
            <a:ext cx="12193201" cy="670086"/>
          </a:xfrm>
          <a:prstGeom prst="rect">
            <a:avLst/>
          </a:prstGeom>
          <a:solidFill>
            <a:srgbClr val="0070C0"/>
          </a:solidFill>
        </p:spPr>
        <p:txBody>
          <a:bodyPr rtlCol="0">
            <a:noAutofit/>
          </a:bodyPr>
          <a:lstStyle>
            <a:lvl1pPr algn="l">
              <a:defRPr sz="2800" b="1">
                <a:solidFill>
                  <a:schemeClr val="bg1"/>
                </a:solidFill>
                <a:latin typeface="黑体" panose="02010609060101010101" pitchFamily="49" charset="-122"/>
                <a:ea typeface="黑体" panose="02010609060101010101" pitchFamily="49" charset="-122"/>
              </a:defRPr>
            </a:lvl1pPr>
          </a:lstStyle>
          <a:p>
            <a:endParaRPr lang="zh-CN" altLang="en-US" dirty="0"/>
          </a:p>
        </p:txBody>
      </p:sp>
      <p:sp>
        <p:nvSpPr>
          <p:cNvPr id="6" name="Inhaltsplatzhalter 2"/>
          <p:cNvSpPr>
            <a:spLocks noGrp="1"/>
          </p:cNvSpPr>
          <p:nvPr>
            <p:ph idx="1" hasCustomPrompt="1"/>
          </p:nvPr>
        </p:nvSpPr>
        <p:spPr>
          <a:xfrm>
            <a:off x="406440" y="1262063"/>
            <a:ext cx="11367619" cy="5129212"/>
          </a:xfrm>
        </p:spPr>
        <p:txBody>
          <a:bodyPr/>
          <a:lstStyle>
            <a:lvl1pPr>
              <a:defRPr sz="2800">
                <a:latin typeface="+mn-lt"/>
                <a:ea typeface="黑体" panose="02010609060101010101" pitchFamily="49" charset="-122"/>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877821038"/>
      </p:ext>
    </p:extLst>
  </p:cSld>
  <p:clrMapOvr>
    <a:masterClrMapping/>
  </p:clrMapOvr>
  <p:transition spd="slow"/>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标题 26"/>
          <p:cNvSpPr/>
          <p:nvPr userDrawn="1"/>
        </p:nvSpPr>
        <p:spPr bwMode="auto">
          <a:xfrm>
            <a:off x="0" y="130175"/>
            <a:ext cx="12193201" cy="669925"/>
          </a:xfrm>
          <a:prstGeom prst="rect">
            <a:avLst/>
          </a:prstGeom>
          <a:solidFill>
            <a:srgbClr val="0070C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endParaRPr lang="zh-CN" altLang="en-US" sz="4400">
              <a:solidFill>
                <a:srgbClr val="000000"/>
              </a:solidFill>
            </a:endParaRPr>
          </a:p>
        </p:txBody>
      </p:sp>
      <p:sp>
        <p:nvSpPr>
          <p:cNvPr id="2" name="Title 1"/>
          <p:cNvSpPr>
            <a:spLocks noGrp="1"/>
          </p:cNvSpPr>
          <p:nvPr>
            <p:ph type="title"/>
          </p:nvPr>
        </p:nvSpPr>
        <p:spPr>
          <a:xfrm>
            <a:off x="963179" y="4406900"/>
            <a:ext cx="10364220" cy="1362075"/>
          </a:xfrm>
        </p:spPr>
        <p:txBody>
          <a:bodyPr anchor="t"/>
          <a:lstStyle>
            <a:lvl1pPr algn="l">
              <a:defRPr sz="3200" b="1" cap="all">
                <a:latin typeface="微软雅黑" panose="020B0503020204020204" pitchFamily="34" charset="-122"/>
                <a:ea typeface="微软雅黑" panose="020B0503020204020204" pitchFamily="34" charset="-122"/>
              </a:defRPr>
            </a:lvl1pPr>
          </a:lstStyle>
          <a:p>
            <a:r>
              <a:rPr lang="en-US" altLang="zh-CN"/>
              <a:t>Click to edit Master title style</a:t>
            </a:r>
            <a:endParaRPr lang="zh-CN" altLang="en-US" dirty="0"/>
          </a:p>
        </p:txBody>
      </p:sp>
      <p:sp>
        <p:nvSpPr>
          <p:cNvPr id="3" name="Text Placeholder 2"/>
          <p:cNvSpPr>
            <a:spLocks noGrp="1"/>
          </p:cNvSpPr>
          <p:nvPr>
            <p:ph type="body" idx="1"/>
          </p:nvPr>
        </p:nvSpPr>
        <p:spPr>
          <a:xfrm>
            <a:off x="963179" y="2906713"/>
            <a:ext cx="10364220" cy="1500187"/>
          </a:xfrm>
        </p:spPr>
        <p:txBody>
          <a:bodyPr anchor="b"/>
          <a:lstStyle>
            <a:lvl1pPr marL="0" indent="0">
              <a:buNone/>
              <a:defRPr sz="2000">
                <a:latin typeface="微软雅黑" panose="020B0503020204020204" pitchFamily="34" charset="-122"/>
                <a:ea typeface="微软雅黑" panose="020B0503020204020204" pitchFamily="34" charset="-122"/>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Tree>
    <p:extLst>
      <p:ext uri="{BB962C8B-B14F-4D97-AF65-F5344CB8AC3E}">
        <p14:creationId xmlns:p14="http://schemas.microsoft.com/office/powerpoint/2010/main" val="3245724859"/>
      </p:ext>
    </p:extLst>
  </p:cSld>
  <p:clrMapOvr>
    <a:masterClrMapping/>
  </p:clrMapOvr>
  <p:transition spd="slow"/>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标题 26"/>
          <p:cNvSpPr/>
          <p:nvPr userDrawn="1"/>
        </p:nvSpPr>
        <p:spPr bwMode="auto">
          <a:xfrm>
            <a:off x="0" y="130175"/>
            <a:ext cx="12193201" cy="669925"/>
          </a:xfrm>
          <a:prstGeom prst="rect">
            <a:avLst/>
          </a:prstGeom>
          <a:solidFill>
            <a:srgbClr val="0070C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defRPr/>
            </a:pPr>
            <a:endParaRPr lang="zh-CN" altLang="en-US" sz="4400">
              <a:solidFill>
                <a:srgbClr val="000000"/>
              </a:solidFill>
            </a:endParaRPr>
          </a:p>
        </p:txBody>
      </p:sp>
      <p:sp>
        <p:nvSpPr>
          <p:cNvPr id="2" name="Title 1"/>
          <p:cNvSpPr>
            <a:spLocks noGrp="1"/>
          </p:cNvSpPr>
          <p:nvPr>
            <p:ph type="title"/>
          </p:nvPr>
        </p:nvSpPr>
        <p:spPr>
          <a:xfrm>
            <a:off x="963179" y="4406900"/>
            <a:ext cx="10364220" cy="1362075"/>
          </a:xfrm>
        </p:spPr>
        <p:txBody>
          <a:bodyPr anchor="t"/>
          <a:lstStyle>
            <a:lvl1pPr algn="l">
              <a:defRPr sz="3200" b="1" cap="all">
                <a:latin typeface="微软雅黑" panose="020B0503020204020204" pitchFamily="34" charset="-122"/>
                <a:ea typeface="微软雅黑" panose="020B0503020204020204" pitchFamily="34" charset="-122"/>
              </a:defRPr>
            </a:lvl1pPr>
          </a:lstStyle>
          <a:p>
            <a:r>
              <a:rPr lang="en-US" altLang="zh-CN"/>
              <a:t>Click to edit Master title style</a:t>
            </a:r>
            <a:endParaRPr lang="zh-CN" altLang="en-US" dirty="0"/>
          </a:p>
        </p:txBody>
      </p:sp>
      <p:sp>
        <p:nvSpPr>
          <p:cNvPr id="3" name="Text Placeholder 2"/>
          <p:cNvSpPr>
            <a:spLocks noGrp="1"/>
          </p:cNvSpPr>
          <p:nvPr>
            <p:ph type="body" idx="1"/>
          </p:nvPr>
        </p:nvSpPr>
        <p:spPr>
          <a:xfrm>
            <a:off x="963179" y="2906713"/>
            <a:ext cx="10364220" cy="1500187"/>
          </a:xfrm>
        </p:spPr>
        <p:txBody>
          <a:bodyPr anchor="b"/>
          <a:lstStyle>
            <a:lvl1pPr marL="0" indent="0">
              <a:buNone/>
              <a:defRPr sz="2000">
                <a:latin typeface="微软雅黑" panose="020B0503020204020204" pitchFamily="34" charset="-122"/>
                <a:ea typeface="微软雅黑" panose="020B0503020204020204" pitchFamily="34" charset="-122"/>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Tree>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ectangle 7"/>
          <p:cNvSpPr/>
          <p:nvPr/>
        </p:nvSpPr>
        <p:spPr>
          <a:xfrm>
            <a:off x="0" y="692150"/>
            <a:ext cx="12193201" cy="215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Bef>
                <a:spcPct val="20000"/>
              </a:spcBef>
              <a:buFont typeface="Arial" panose="020B0604020202020204" pitchFamily="34" charset="0"/>
              <a:buNone/>
              <a:defRPr/>
            </a:pPr>
            <a:endParaRPr lang="zh-CN" altLang="en-US" sz="1400">
              <a:solidFill>
                <a:srgbClr val="FFFFFF"/>
              </a:solidFill>
            </a:endParaRPr>
          </a:p>
        </p:txBody>
      </p:sp>
      <p:sp>
        <p:nvSpPr>
          <p:cNvPr id="4" name="标题 26"/>
          <p:cNvSpPr/>
          <p:nvPr userDrawn="1"/>
        </p:nvSpPr>
        <p:spPr bwMode="auto">
          <a:xfrm>
            <a:off x="0" y="130175"/>
            <a:ext cx="12193201" cy="669925"/>
          </a:xfrm>
          <a:prstGeom prst="rect">
            <a:avLst/>
          </a:prstGeom>
          <a:solidFill>
            <a:srgbClr val="0070C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endParaRPr lang="zh-CN" altLang="en-US" sz="4400">
              <a:solidFill>
                <a:srgbClr val="000000"/>
              </a:solidFill>
            </a:endParaRPr>
          </a:p>
        </p:txBody>
      </p:sp>
      <p:sp>
        <p:nvSpPr>
          <p:cNvPr id="14" name="Title Placeholder 1"/>
          <p:cNvSpPr>
            <a:spLocks noGrp="1"/>
          </p:cNvSpPr>
          <p:nvPr>
            <p:ph type="title"/>
          </p:nvPr>
        </p:nvSpPr>
        <p:spPr>
          <a:xfrm>
            <a:off x="0" y="130622"/>
            <a:ext cx="12193201" cy="562074"/>
          </a:xfrm>
          <a:prstGeom prst="rect">
            <a:avLst/>
          </a:prstGeom>
          <a:solidFill>
            <a:srgbClr val="0070C0"/>
          </a:solidFill>
        </p:spPr>
        <p:txBody>
          <a:bodyPr rtlCol="0">
            <a:noAutofit/>
          </a:bodyPr>
          <a:lstStyle>
            <a:lvl1pPr algn="l">
              <a:defRPr sz="2800" b="1">
                <a:solidFill>
                  <a:schemeClr val="bg1"/>
                </a:solidFill>
              </a:defRPr>
            </a:lvl1pPr>
          </a:lstStyle>
          <a:p>
            <a:r>
              <a:rPr lang="en-US" altLang="zh-CN"/>
              <a:t>Click to edit Master title style</a:t>
            </a:r>
            <a:endParaRPr lang="zh-CN" altLang="en-US" dirty="0"/>
          </a:p>
        </p:txBody>
      </p:sp>
      <p:sp>
        <p:nvSpPr>
          <p:cNvPr id="5" name="Slide Number Placeholder 12"/>
          <p:cNvSpPr>
            <a:spLocks noGrp="1"/>
          </p:cNvSpPr>
          <p:nvPr>
            <p:ph type="sldNum" sz="quarter" idx="10"/>
          </p:nvPr>
        </p:nvSpPr>
        <p:spPr>
          <a:xfrm>
            <a:off x="9265563" y="188913"/>
            <a:ext cx="2845080" cy="484187"/>
          </a:xfrm>
        </p:spPr>
        <p:txBody>
          <a:bodyPr/>
          <a:lstStyle>
            <a:lvl1pPr>
              <a:spcBef>
                <a:spcPct val="0"/>
              </a:spcBef>
              <a:defRPr>
                <a:solidFill>
                  <a:srgbClr val="FFFFFF"/>
                </a:solidFill>
              </a:defRPr>
            </a:lvl1pPr>
          </a:lstStyle>
          <a:p>
            <a:pPr>
              <a:defRPr/>
            </a:pPr>
            <a:r>
              <a:rPr lang="en-GB" altLang="zh-CN"/>
              <a:t>www.globalintelligence.com – </a:t>
            </a:r>
            <a:r>
              <a:rPr lang="en-GB" altLang="zh-CN">
                <a:solidFill>
                  <a:srgbClr val="808080"/>
                </a:solidFill>
              </a:rPr>
              <a:t>page </a:t>
            </a:r>
            <a:fld id="{B17F7BF2-5F5F-45E7-BB5B-2C170513B79B}" type="slidenum">
              <a:rPr lang="en-GB" altLang="zh-CN">
                <a:solidFill>
                  <a:srgbClr val="808080"/>
                </a:solidFill>
              </a:rPr>
              <a:t>‹#›</a:t>
            </a:fld>
            <a:endParaRPr lang="en-GB" altLang="zh-CN"/>
          </a:p>
        </p:txBody>
      </p:sp>
    </p:spTree>
    <p:extLst>
      <p:ext uri="{BB962C8B-B14F-4D97-AF65-F5344CB8AC3E}">
        <p14:creationId xmlns:p14="http://schemas.microsoft.com/office/powerpoint/2010/main" val="903534355"/>
      </p:ext>
    </p:extLst>
  </p:cSld>
  <p:clrMapOvr>
    <a:masterClrMapping/>
  </p:clrMapOvr>
  <p:transition spd="slow"/>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标题 26"/>
          <p:cNvSpPr/>
          <p:nvPr userDrawn="1"/>
        </p:nvSpPr>
        <p:spPr bwMode="auto">
          <a:xfrm>
            <a:off x="0" y="130175"/>
            <a:ext cx="12193201" cy="669925"/>
          </a:xfrm>
          <a:prstGeom prst="rect">
            <a:avLst/>
          </a:prstGeom>
          <a:solidFill>
            <a:srgbClr val="0070C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endParaRPr lang="zh-CN" altLang="en-US" sz="4400">
              <a:solidFill>
                <a:srgbClr val="000000"/>
              </a:solidFill>
            </a:endParaRPr>
          </a:p>
        </p:txBody>
      </p:sp>
    </p:spTree>
    <p:extLst>
      <p:ext uri="{BB962C8B-B14F-4D97-AF65-F5344CB8AC3E}">
        <p14:creationId xmlns:p14="http://schemas.microsoft.com/office/powerpoint/2010/main" val="3495757983"/>
      </p:ext>
    </p:extLst>
  </p:cSld>
  <p:clrMapOvr>
    <a:masterClrMapping/>
  </p:clrMapOvr>
  <p:transition spd="slow"/>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ftr" sz="quarter" idx="10"/>
          </p:nvPr>
        </p:nvSpPr>
        <p:spPr/>
        <p:txBody>
          <a:bodyPr/>
          <a:lstStyle>
            <a:lvl1pPr>
              <a:defRPr/>
            </a:lvl1pPr>
          </a:lstStyle>
          <a:p>
            <a:pPr>
              <a:defRPr/>
            </a:pPr>
            <a:endParaRPr lang="en-US" altLang="zh-CN"/>
          </a:p>
        </p:txBody>
      </p:sp>
      <p:sp>
        <p:nvSpPr>
          <p:cNvPr id="4" name="Rectangle 6"/>
          <p:cNvSpPr>
            <a:spLocks noGrp="1" noChangeArrowheads="1"/>
          </p:cNvSpPr>
          <p:nvPr>
            <p:ph type="sldNum" sz="quarter" idx="11"/>
          </p:nvPr>
        </p:nvSpPr>
        <p:spPr/>
        <p:txBody>
          <a:bodyPr/>
          <a:lstStyle>
            <a:lvl1pPr>
              <a:defRPr/>
            </a:lvl1pPr>
          </a:lstStyle>
          <a:p>
            <a:pPr>
              <a:defRPr/>
            </a:pPr>
            <a:r>
              <a:rPr lang="en-GB" altLang="zh-CN"/>
              <a:t>www.globalintelligence.com – </a:t>
            </a:r>
            <a:r>
              <a:rPr lang="en-GB" altLang="zh-CN">
                <a:solidFill>
                  <a:srgbClr val="808080"/>
                </a:solidFill>
              </a:rPr>
              <a:t>page </a:t>
            </a:r>
            <a:fld id="{549EE3AE-7295-4B87-8E84-95F139329D75}" type="slidenum">
              <a:rPr lang="en-GB" altLang="zh-CN">
                <a:solidFill>
                  <a:srgbClr val="808080"/>
                </a:solidFill>
              </a:rPr>
              <a:t>‹#›</a:t>
            </a:fld>
            <a:endParaRPr lang="en-GB" altLang="zh-CN"/>
          </a:p>
        </p:txBody>
      </p:sp>
    </p:spTree>
    <p:extLst>
      <p:ext uri="{BB962C8B-B14F-4D97-AF65-F5344CB8AC3E}">
        <p14:creationId xmlns:p14="http://schemas.microsoft.com/office/powerpoint/2010/main" val="475248897"/>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xfrm>
            <a:off x="609660" y="6245225"/>
            <a:ext cx="2845080" cy="476250"/>
          </a:xfrm>
          <a:prstGeom prst="rect">
            <a:avLst/>
          </a:prstGeom>
        </p:spPr>
        <p:txBody>
          <a:bodyPr/>
          <a:lstStyle>
            <a:lvl1pPr>
              <a:defRPr/>
            </a:lvl1pPr>
          </a:lstStyle>
          <a:p>
            <a:pPr eaLnBrk="1" fontAlgn="auto" hangingPunct="1">
              <a:spcBef>
                <a:spcPts val="0"/>
              </a:spcBef>
              <a:spcAft>
                <a:spcPts val="0"/>
              </a:spcAft>
              <a:defRPr/>
            </a:pPr>
            <a:endParaRPr lang="en-US" altLang="zh-CN" sz="1800">
              <a:solidFill>
                <a:srgbClr val="000000"/>
              </a:solidFill>
              <a:latin typeface="Arial" panose="020B0604020202020204"/>
              <a:ea typeface="宋体" panose="02010600030101010101" pitchFamily="2" charset="-122"/>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fld id="{2D1D5E38-3AA8-4342-84F7-BCCEF27F3F82}" type="slidenum">
              <a:rPr lang="en-US" altLang="zh-CN"/>
              <a:t>‹#›</a:t>
            </a:fld>
            <a:endParaRPr lang="en-US" altLang="zh-CN"/>
          </a:p>
        </p:txBody>
      </p:sp>
    </p:spTree>
    <p:extLst>
      <p:ext uri="{BB962C8B-B14F-4D97-AF65-F5344CB8AC3E}">
        <p14:creationId xmlns:p14="http://schemas.microsoft.com/office/powerpoint/2010/main" val="2622643907"/>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descr="01bk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317"/>
            <a:ext cx="12193201"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椭圆 6"/>
          <p:cNvSpPr/>
          <p:nvPr userDrawn="1"/>
        </p:nvSpPr>
        <p:spPr>
          <a:xfrm>
            <a:off x="-647764" y="-648000"/>
            <a:ext cx="5796571" cy="5796000"/>
          </a:xfrm>
          <a:prstGeom prst="ellipse">
            <a:avLst/>
          </a:prstGeom>
          <a:solidFill>
            <a:srgbClr val="0058A8">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buFont typeface="Arial" panose="020B0604020202020204" pitchFamily="34" charset="0"/>
              <a:buNone/>
              <a:defRPr/>
            </a:pPr>
            <a:endParaRPr lang="zh-CN" altLang="en-US" sz="1400">
              <a:solidFill>
                <a:srgbClr val="FFFFFF"/>
              </a:solidFill>
            </a:endParaRPr>
          </a:p>
        </p:txBody>
      </p:sp>
      <p:pic>
        <p:nvPicPr>
          <p:cNvPr id="6" name="图片 5" descr="中国科学院院徽.jpg"/>
          <p:cNvPicPr>
            <a:picLocks noChangeAspect="1"/>
          </p:cNvPicPr>
          <p:nvPr userDrawn="1"/>
        </p:nvPicPr>
        <p:blipFill>
          <a:blip r:embed="rId3" cstate="print">
            <a:clrChange>
              <a:clrFrom>
                <a:srgbClr val="FFFFFF"/>
              </a:clrFrom>
              <a:clrTo>
                <a:srgbClr val="FFFFFF">
                  <a:alpha val="0"/>
                </a:srgbClr>
              </a:clrTo>
            </a:clrChange>
            <a:duotone>
              <a:schemeClr val="accent1">
                <a:shade val="45000"/>
                <a:satMod val="135000"/>
              </a:schemeClr>
              <a:prstClr val="white"/>
            </a:duotone>
          </a:blip>
          <a:stretch>
            <a:fillRect/>
          </a:stretch>
        </p:blipFill>
        <p:spPr>
          <a:xfrm>
            <a:off x="266426" y="266400"/>
            <a:ext cx="3922289" cy="3924000"/>
          </a:xfrm>
          <a:prstGeom prst="rect">
            <a:avLst/>
          </a:prstGeom>
        </p:spPr>
      </p:pic>
      <p:sp>
        <p:nvSpPr>
          <p:cNvPr id="5" name="椭圆 4"/>
          <p:cNvSpPr>
            <a:spLocks noChangeAspect="1"/>
          </p:cNvSpPr>
          <p:nvPr userDrawn="1"/>
        </p:nvSpPr>
        <p:spPr>
          <a:xfrm>
            <a:off x="-647764" y="-674688"/>
            <a:ext cx="5797482" cy="5796000"/>
          </a:xfrm>
          <a:prstGeom prst="ellipse">
            <a:avLst/>
          </a:prstGeom>
          <a:solidFill>
            <a:srgbClr val="0066B3">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buFont typeface="Arial" panose="020B0604020202020204" pitchFamily="34" charset="0"/>
              <a:buNone/>
              <a:defRPr/>
            </a:pPr>
            <a:endParaRPr lang="zh-CN" altLang="en-US" sz="1400">
              <a:solidFill>
                <a:srgbClr val="FFFFFF"/>
              </a:solidFill>
            </a:endParaRPr>
          </a:p>
        </p:txBody>
      </p:sp>
      <p:pic>
        <p:nvPicPr>
          <p:cNvPr id="8" name="Picture 9" descr="SIOM2"/>
          <p:cNvPicPr>
            <a:picLocks noChangeArrowheads="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3220" y="5855970"/>
            <a:ext cx="4248418"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90" y="2130425"/>
            <a:ext cx="10364220" cy="866527"/>
          </a:xfrm>
        </p:spPr>
        <p:txBody>
          <a:bodyPr/>
          <a:lstStyle>
            <a:lvl1pPr algn="l">
              <a:defRPr sz="4000" b="1">
                <a:solidFill>
                  <a:schemeClr val="bg1"/>
                </a:solidFill>
              </a:defRPr>
            </a:lvl1pPr>
          </a:lstStyle>
          <a:p>
            <a:r>
              <a:rPr lang="en-US" altLang="zh-CN" dirty="0"/>
              <a:t>Click to edit Master title style</a:t>
            </a:r>
            <a:endParaRPr lang="zh-CN" altLang="en-US" dirty="0"/>
          </a:p>
        </p:txBody>
      </p:sp>
      <p:sp>
        <p:nvSpPr>
          <p:cNvPr id="3" name="Subtitle 2"/>
          <p:cNvSpPr>
            <a:spLocks noGrp="1"/>
          </p:cNvSpPr>
          <p:nvPr>
            <p:ph type="subTitle" idx="1"/>
          </p:nvPr>
        </p:nvSpPr>
        <p:spPr>
          <a:xfrm>
            <a:off x="911514" y="2996952"/>
            <a:ext cx="8535240" cy="1152128"/>
          </a:xfrm>
        </p:spPr>
        <p:txBody>
          <a:bodyPr/>
          <a:lstStyle>
            <a:lvl1pPr marL="0" indent="0" algn="l">
              <a:buNone/>
              <a:defRPr sz="24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dirty="0"/>
              <a:t>Click to edit Master subtitle style</a:t>
            </a:r>
            <a:endParaRPr lang="zh-CN" altLang="en-US" dirty="0"/>
          </a:p>
        </p:txBody>
      </p:sp>
    </p:spTree>
    <p:extLst>
      <p:ext uri="{BB962C8B-B14F-4D97-AF65-F5344CB8AC3E}">
        <p14:creationId xmlns:p14="http://schemas.microsoft.com/office/powerpoint/2010/main" val="3563233316"/>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13" descr="01bk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317"/>
            <a:ext cx="12193201"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椭圆 4"/>
          <p:cNvSpPr/>
          <p:nvPr userDrawn="1"/>
        </p:nvSpPr>
        <p:spPr>
          <a:xfrm>
            <a:off x="-647764" y="-674688"/>
            <a:ext cx="6913714" cy="5183188"/>
          </a:xfrm>
          <a:prstGeom prst="ellipse">
            <a:avLst/>
          </a:prstGeom>
          <a:solidFill>
            <a:srgbClr val="0066B3">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buFont typeface="Arial" panose="020B0604020202020204" pitchFamily="34" charset="0"/>
              <a:buNone/>
              <a:defRPr/>
            </a:pPr>
            <a:endParaRPr lang="zh-CN" altLang="en-US" sz="1400">
              <a:solidFill>
                <a:srgbClr val="FFFFFF"/>
              </a:solidFill>
            </a:endParaRPr>
          </a:p>
        </p:txBody>
      </p:sp>
      <p:pic>
        <p:nvPicPr>
          <p:cNvPr id="6" name="图片 5" descr="中国科学院院徽.jpg"/>
          <p:cNvPicPr>
            <a:picLocks noChangeAspect="1"/>
          </p:cNvPicPr>
          <p:nvPr userDrawn="1"/>
        </p:nvPicPr>
        <p:blipFill>
          <a:blip r:embed="rId3" cstate="print">
            <a:clrChange>
              <a:clrFrom>
                <a:srgbClr val="FFFFFF"/>
              </a:clrFrom>
              <a:clrTo>
                <a:srgbClr val="FFFFFF">
                  <a:alpha val="0"/>
                </a:srgbClr>
              </a:clrTo>
            </a:clrChange>
            <a:duotone>
              <a:schemeClr val="accent1">
                <a:shade val="45000"/>
                <a:satMod val="135000"/>
              </a:schemeClr>
              <a:prstClr val="white"/>
            </a:duotone>
          </a:blip>
          <a:stretch>
            <a:fillRect/>
          </a:stretch>
        </p:blipFill>
        <p:spPr>
          <a:xfrm>
            <a:off x="600230" y="188640"/>
            <a:ext cx="4476430" cy="3356992"/>
          </a:xfrm>
          <a:prstGeom prst="rect">
            <a:avLst/>
          </a:prstGeom>
        </p:spPr>
      </p:pic>
      <p:sp>
        <p:nvSpPr>
          <p:cNvPr id="7" name="椭圆 6"/>
          <p:cNvSpPr/>
          <p:nvPr userDrawn="1"/>
        </p:nvSpPr>
        <p:spPr>
          <a:xfrm>
            <a:off x="-647764" y="-674688"/>
            <a:ext cx="6913714" cy="5183188"/>
          </a:xfrm>
          <a:prstGeom prst="ellipse">
            <a:avLst/>
          </a:prstGeom>
          <a:solidFill>
            <a:srgbClr val="0058A8">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buFont typeface="Arial" panose="020B0604020202020204" pitchFamily="34" charset="0"/>
              <a:buNone/>
              <a:defRPr/>
            </a:pPr>
            <a:endParaRPr lang="zh-CN" altLang="en-US" sz="1400">
              <a:solidFill>
                <a:srgbClr val="FFFFFF"/>
              </a:solidFill>
            </a:endParaRPr>
          </a:p>
        </p:txBody>
      </p:sp>
      <p:sp>
        <p:nvSpPr>
          <p:cNvPr id="2" name="Title 1"/>
          <p:cNvSpPr>
            <a:spLocks noGrp="1"/>
          </p:cNvSpPr>
          <p:nvPr>
            <p:ph type="ctrTitle"/>
          </p:nvPr>
        </p:nvSpPr>
        <p:spPr>
          <a:xfrm>
            <a:off x="914490" y="2130425"/>
            <a:ext cx="10364220" cy="866527"/>
          </a:xfrm>
        </p:spPr>
        <p:txBody>
          <a:bodyPr/>
          <a:lstStyle>
            <a:lvl1pPr algn="l">
              <a:defRPr sz="4000" b="1">
                <a:solidFill>
                  <a:schemeClr val="bg1"/>
                </a:solidFill>
              </a:defRPr>
            </a:lvl1pPr>
          </a:lstStyle>
          <a:p>
            <a:r>
              <a:rPr lang="en-US" altLang="zh-CN" dirty="0"/>
              <a:t>Click to edit Master title style</a:t>
            </a:r>
            <a:endParaRPr lang="zh-CN" altLang="en-US" dirty="0"/>
          </a:p>
        </p:txBody>
      </p:sp>
      <p:sp>
        <p:nvSpPr>
          <p:cNvPr id="3" name="Subtitle 2"/>
          <p:cNvSpPr>
            <a:spLocks noGrp="1"/>
          </p:cNvSpPr>
          <p:nvPr>
            <p:ph type="subTitle" idx="1"/>
          </p:nvPr>
        </p:nvSpPr>
        <p:spPr>
          <a:xfrm>
            <a:off x="911514" y="2996952"/>
            <a:ext cx="8535240" cy="1152128"/>
          </a:xfrm>
        </p:spPr>
        <p:txBody>
          <a:bodyPr/>
          <a:lstStyle>
            <a:lvl1pPr marL="0" indent="0" algn="l">
              <a:buNone/>
              <a:defRPr sz="24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dirty="0"/>
              <a:t>Click to edit Master subtitle style</a:t>
            </a:r>
            <a:endParaRPr lang="zh-CN" altLang="en-US" dirty="0"/>
          </a:p>
        </p:txBody>
      </p:sp>
    </p:spTree>
    <p:extLst>
      <p:ext uri="{BB962C8B-B14F-4D97-AF65-F5344CB8AC3E}">
        <p14:creationId xmlns:p14="http://schemas.microsoft.com/office/powerpoint/2010/main" val="1634183554"/>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6"/>
          <p:cNvSpPr/>
          <p:nvPr/>
        </p:nvSpPr>
        <p:spPr>
          <a:xfrm>
            <a:off x="0" y="692150"/>
            <a:ext cx="12193201" cy="215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20000"/>
              </a:spcBef>
              <a:spcAft>
                <a:spcPct val="0"/>
              </a:spcAft>
              <a:buFont typeface="Arial" panose="020B0604020202020204" pitchFamily="34" charset="0"/>
              <a:buNone/>
              <a:defRPr/>
            </a:pPr>
            <a:endParaRPr lang="zh-CN" altLang="en-US" sz="1400">
              <a:solidFill>
                <a:srgbClr val="FFFFFF"/>
              </a:solidFill>
            </a:endParaRPr>
          </a:p>
        </p:txBody>
      </p:sp>
      <p:sp>
        <p:nvSpPr>
          <p:cNvPr id="5" name="标题 26"/>
          <p:cNvSpPr/>
          <p:nvPr userDrawn="1"/>
        </p:nvSpPr>
        <p:spPr bwMode="auto">
          <a:xfrm>
            <a:off x="0" y="130175"/>
            <a:ext cx="12193201" cy="669925"/>
          </a:xfrm>
          <a:prstGeom prst="rect">
            <a:avLst/>
          </a:prstGeom>
          <a:solidFill>
            <a:srgbClr val="0070C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defRPr/>
            </a:pPr>
            <a:endParaRPr lang="zh-CN" altLang="en-US" sz="4400">
              <a:solidFill>
                <a:srgbClr val="000000"/>
              </a:solidFill>
            </a:endParaRPr>
          </a:p>
        </p:txBody>
      </p:sp>
      <p:sp>
        <p:nvSpPr>
          <p:cNvPr id="10" name="Title Placeholder 1"/>
          <p:cNvSpPr>
            <a:spLocks noGrp="1"/>
          </p:cNvSpPr>
          <p:nvPr>
            <p:ph type="title"/>
          </p:nvPr>
        </p:nvSpPr>
        <p:spPr>
          <a:xfrm>
            <a:off x="0" y="130622"/>
            <a:ext cx="12193201" cy="670086"/>
          </a:xfrm>
          <a:prstGeom prst="rect">
            <a:avLst/>
          </a:prstGeom>
          <a:solidFill>
            <a:srgbClr val="0070C0"/>
          </a:solidFill>
        </p:spPr>
        <p:txBody>
          <a:bodyPr rtlCol="0">
            <a:noAutofit/>
          </a:bodyPr>
          <a:lstStyle>
            <a:lvl1pPr algn="l">
              <a:defRPr sz="2800" b="1">
                <a:solidFill>
                  <a:schemeClr val="bg1"/>
                </a:solidFill>
                <a:latin typeface="黑体" panose="02010609060101010101" pitchFamily="49" charset="-122"/>
                <a:ea typeface="黑体" panose="02010609060101010101" pitchFamily="49" charset="-122"/>
              </a:defRPr>
            </a:lvl1pPr>
          </a:lstStyle>
          <a:p>
            <a:endParaRPr lang="zh-CN" altLang="en-US" dirty="0"/>
          </a:p>
        </p:txBody>
      </p:sp>
      <p:sp>
        <p:nvSpPr>
          <p:cNvPr id="6" name="Inhaltsplatzhalter 2"/>
          <p:cNvSpPr>
            <a:spLocks noGrp="1"/>
          </p:cNvSpPr>
          <p:nvPr>
            <p:ph idx="1" hasCustomPrompt="1"/>
          </p:nvPr>
        </p:nvSpPr>
        <p:spPr>
          <a:xfrm>
            <a:off x="406440" y="1262063"/>
            <a:ext cx="11367619" cy="5129212"/>
          </a:xfrm>
        </p:spPr>
        <p:txBody>
          <a:bodyPr/>
          <a:lstStyle>
            <a:lvl1pPr>
              <a:defRPr sz="2800">
                <a:latin typeface="+mn-lt"/>
                <a:ea typeface="黑体" panose="02010609060101010101" pitchFamily="49" charset="-122"/>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39992391"/>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标题 26"/>
          <p:cNvSpPr/>
          <p:nvPr userDrawn="1"/>
        </p:nvSpPr>
        <p:spPr bwMode="auto">
          <a:xfrm>
            <a:off x="0" y="130175"/>
            <a:ext cx="12193201" cy="669925"/>
          </a:xfrm>
          <a:prstGeom prst="rect">
            <a:avLst/>
          </a:prstGeom>
          <a:solidFill>
            <a:srgbClr val="0070C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defRPr/>
            </a:pPr>
            <a:endParaRPr lang="zh-CN" altLang="en-US" sz="4400">
              <a:solidFill>
                <a:srgbClr val="000000"/>
              </a:solidFill>
            </a:endParaRPr>
          </a:p>
        </p:txBody>
      </p:sp>
      <p:sp>
        <p:nvSpPr>
          <p:cNvPr id="2" name="Title 1"/>
          <p:cNvSpPr>
            <a:spLocks noGrp="1"/>
          </p:cNvSpPr>
          <p:nvPr>
            <p:ph type="title"/>
          </p:nvPr>
        </p:nvSpPr>
        <p:spPr>
          <a:xfrm>
            <a:off x="963179" y="4406900"/>
            <a:ext cx="10364220" cy="1362075"/>
          </a:xfrm>
        </p:spPr>
        <p:txBody>
          <a:bodyPr anchor="t"/>
          <a:lstStyle>
            <a:lvl1pPr algn="l">
              <a:defRPr sz="3200" b="1" cap="all">
                <a:latin typeface="微软雅黑" panose="020B0503020204020204" pitchFamily="34" charset="-122"/>
                <a:ea typeface="微软雅黑" panose="020B0503020204020204" pitchFamily="34" charset="-122"/>
              </a:defRPr>
            </a:lvl1pPr>
          </a:lstStyle>
          <a:p>
            <a:r>
              <a:rPr lang="en-US" altLang="zh-CN"/>
              <a:t>Click to edit Master title style</a:t>
            </a:r>
            <a:endParaRPr lang="zh-CN" altLang="en-US" dirty="0"/>
          </a:p>
        </p:txBody>
      </p:sp>
      <p:sp>
        <p:nvSpPr>
          <p:cNvPr id="3" name="Text Placeholder 2"/>
          <p:cNvSpPr>
            <a:spLocks noGrp="1"/>
          </p:cNvSpPr>
          <p:nvPr>
            <p:ph type="body" idx="1"/>
          </p:nvPr>
        </p:nvSpPr>
        <p:spPr>
          <a:xfrm>
            <a:off x="963179" y="2906713"/>
            <a:ext cx="10364220" cy="1500187"/>
          </a:xfrm>
        </p:spPr>
        <p:txBody>
          <a:bodyPr anchor="b"/>
          <a:lstStyle>
            <a:lvl1pPr marL="0" indent="0">
              <a:buNone/>
              <a:defRPr sz="2000">
                <a:latin typeface="微软雅黑" panose="020B0503020204020204" pitchFamily="34" charset="-122"/>
                <a:ea typeface="微软雅黑" panose="020B0503020204020204" pitchFamily="34" charset="-122"/>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Tree>
    <p:extLst>
      <p:ext uri="{BB962C8B-B14F-4D97-AF65-F5344CB8AC3E}">
        <p14:creationId xmlns:p14="http://schemas.microsoft.com/office/powerpoint/2010/main" val="214133101"/>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ectangle 7"/>
          <p:cNvSpPr/>
          <p:nvPr/>
        </p:nvSpPr>
        <p:spPr>
          <a:xfrm>
            <a:off x="0" y="692150"/>
            <a:ext cx="12193201" cy="215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20000"/>
              </a:spcBef>
              <a:spcAft>
                <a:spcPct val="0"/>
              </a:spcAft>
              <a:buFont typeface="Arial" panose="020B0604020202020204" pitchFamily="34" charset="0"/>
              <a:buNone/>
              <a:defRPr/>
            </a:pPr>
            <a:endParaRPr lang="zh-CN" altLang="en-US" sz="1400">
              <a:solidFill>
                <a:srgbClr val="FFFFFF"/>
              </a:solidFill>
            </a:endParaRPr>
          </a:p>
        </p:txBody>
      </p:sp>
      <p:sp>
        <p:nvSpPr>
          <p:cNvPr id="4" name="标题 26"/>
          <p:cNvSpPr/>
          <p:nvPr userDrawn="1"/>
        </p:nvSpPr>
        <p:spPr bwMode="auto">
          <a:xfrm>
            <a:off x="0" y="130175"/>
            <a:ext cx="12193201" cy="669925"/>
          </a:xfrm>
          <a:prstGeom prst="rect">
            <a:avLst/>
          </a:prstGeom>
          <a:solidFill>
            <a:srgbClr val="0070C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defRPr/>
            </a:pPr>
            <a:endParaRPr lang="zh-CN" altLang="en-US" sz="4400">
              <a:solidFill>
                <a:srgbClr val="000000"/>
              </a:solidFill>
            </a:endParaRPr>
          </a:p>
        </p:txBody>
      </p:sp>
      <p:sp>
        <p:nvSpPr>
          <p:cNvPr id="14" name="Title Placeholder 1"/>
          <p:cNvSpPr>
            <a:spLocks noGrp="1"/>
          </p:cNvSpPr>
          <p:nvPr>
            <p:ph type="title"/>
          </p:nvPr>
        </p:nvSpPr>
        <p:spPr>
          <a:xfrm>
            <a:off x="0" y="130622"/>
            <a:ext cx="12193201" cy="562074"/>
          </a:xfrm>
          <a:prstGeom prst="rect">
            <a:avLst/>
          </a:prstGeom>
          <a:solidFill>
            <a:srgbClr val="0070C0"/>
          </a:solidFill>
        </p:spPr>
        <p:txBody>
          <a:bodyPr rtlCol="0">
            <a:noAutofit/>
          </a:bodyPr>
          <a:lstStyle>
            <a:lvl1pPr algn="l">
              <a:defRPr sz="2800" b="1">
                <a:solidFill>
                  <a:schemeClr val="bg1"/>
                </a:solidFill>
              </a:defRPr>
            </a:lvl1pPr>
          </a:lstStyle>
          <a:p>
            <a:r>
              <a:rPr lang="en-US" altLang="zh-CN"/>
              <a:t>Click to edit Master title style</a:t>
            </a:r>
            <a:endParaRPr lang="zh-CN" altLang="en-US" dirty="0"/>
          </a:p>
        </p:txBody>
      </p:sp>
      <p:sp>
        <p:nvSpPr>
          <p:cNvPr id="5" name="Slide Number Placeholder 12"/>
          <p:cNvSpPr>
            <a:spLocks noGrp="1"/>
          </p:cNvSpPr>
          <p:nvPr>
            <p:ph type="sldNum" sz="quarter" idx="10"/>
          </p:nvPr>
        </p:nvSpPr>
        <p:spPr>
          <a:xfrm>
            <a:off x="9265563" y="188913"/>
            <a:ext cx="2845080" cy="484187"/>
          </a:xfrm>
        </p:spPr>
        <p:txBody>
          <a:bodyPr/>
          <a:lstStyle>
            <a:lvl1pPr>
              <a:spcBef>
                <a:spcPct val="0"/>
              </a:spcBef>
              <a:defRPr>
                <a:solidFill>
                  <a:srgbClr val="FFFFFF"/>
                </a:solidFill>
              </a:defRPr>
            </a:lvl1pPr>
          </a:lstStyle>
          <a:p>
            <a:pPr>
              <a:defRPr/>
            </a:pPr>
            <a:r>
              <a:rPr lang="en-GB" altLang="zh-CN"/>
              <a:t>www.globalintelligence.com – </a:t>
            </a:r>
            <a:r>
              <a:rPr lang="en-GB" altLang="zh-CN">
                <a:solidFill>
                  <a:srgbClr val="808080"/>
                </a:solidFill>
              </a:rPr>
              <a:t>page </a:t>
            </a:r>
            <a:fld id="{B17F7BF2-5F5F-45E7-BB5B-2C170513B79B}" type="slidenum">
              <a:rPr lang="en-GB" altLang="zh-CN">
                <a:solidFill>
                  <a:srgbClr val="808080"/>
                </a:solidFill>
              </a:rPr>
              <a:t>‹#›</a:t>
            </a:fld>
            <a:endParaRPr lang="en-GB" altLang="zh-CN"/>
          </a:p>
        </p:txBody>
      </p:sp>
    </p:spTree>
    <p:extLst>
      <p:ext uri="{BB962C8B-B14F-4D97-AF65-F5344CB8AC3E}">
        <p14:creationId xmlns:p14="http://schemas.microsoft.com/office/powerpoint/2010/main" val="3115018426"/>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标题 26"/>
          <p:cNvSpPr/>
          <p:nvPr userDrawn="1"/>
        </p:nvSpPr>
        <p:spPr bwMode="auto">
          <a:xfrm>
            <a:off x="0" y="130175"/>
            <a:ext cx="12193201" cy="669925"/>
          </a:xfrm>
          <a:prstGeom prst="rect">
            <a:avLst/>
          </a:prstGeom>
          <a:solidFill>
            <a:srgbClr val="0070C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defRPr/>
            </a:pPr>
            <a:endParaRPr lang="zh-CN" altLang="en-US" sz="4400">
              <a:solidFill>
                <a:srgbClr val="000000"/>
              </a:solidFill>
            </a:endParaRPr>
          </a:p>
        </p:txBody>
      </p:sp>
    </p:spTree>
    <p:extLst>
      <p:ext uri="{BB962C8B-B14F-4D97-AF65-F5344CB8AC3E}">
        <p14:creationId xmlns:p14="http://schemas.microsoft.com/office/powerpoint/2010/main" val="3143327113"/>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ectangle 7"/>
          <p:cNvSpPr/>
          <p:nvPr/>
        </p:nvSpPr>
        <p:spPr>
          <a:xfrm>
            <a:off x="0" y="692150"/>
            <a:ext cx="12193201" cy="215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20000"/>
              </a:spcBef>
              <a:spcAft>
                <a:spcPct val="0"/>
              </a:spcAft>
              <a:buFont typeface="Arial" panose="020B0604020202020204" pitchFamily="34" charset="0"/>
              <a:buNone/>
              <a:defRPr/>
            </a:pPr>
            <a:endParaRPr lang="zh-CN" altLang="en-US" sz="1400">
              <a:solidFill>
                <a:srgbClr val="FFFFFF"/>
              </a:solidFill>
            </a:endParaRPr>
          </a:p>
        </p:txBody>
      </p:sp>
      <p:sp>
        <p:nvSpPr>
          <p:cNvPr id="4" name="标题 26"/>
          <p:cNvSpPr/>
          <p:nvPr userDrawn="1"/>
        </p:nvSpPr>
        <p:spPr bwMode="auto">
          <a:xfrm>
            <a:off x="0" y="130175"/>
            <a:ext cx="12193201" cy="669925"/>
          </a:xfrm>
          <a:prstGeom prst="rect">
            <a:avLst/>
          </a:prstGeom>
          <a:solidFill>
            <a:srgbClr val="0070C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defRPr/>
            </a:pPr>
            <a:endParaRPr lang="zh-CN" altLang="en-US" sz="4400">
              <a:solidFill>
                <a:srgbClr val="000000"/>
              </a:solidFill>
            </a:endParaRPr>
          </a:p>
        </p:txBody>
      </p:sp>
      <p:sp>
        <p:nvSpPr>
          <p:cNvPr id="14" name="Title Placeholder 1"/>
          <p:cNvSpPr>
            <a:spLocks noGrp="1"/>
          </p:cNvSpPr>
          <p:nvPr>
            <p:ph type="title"/>
          </p:nvPr>
        </p:nvSpPr>
        <p:spPr>
          <a:xfrm>
            <a:off x="0" y="130622"/>
            <a:ext cx="12193201" cy="562074"/>
          </a:xfrm>
          <a:prstGeom prst="rect">
            <a:avLst/>
          </a:prstGeom>
          <a:solidFill>
            <a:srgbClr val="0070C0"/>
          </a:solidFill>
        </p:spPr>
        <p:txBody>
          <a:bodyPr rtlCol="0">
            <a:noAutofit/>
          </a:bodyPr>
          <a:lstStyle>
            <a:lvl1pPr algn="l">
              <a:defRPr sz="2800" b="1">
                <a:solidFill>
                  <a:schemeClr val="bg1"/>
                </a:solidFill>
              </a:defRPr>
            </a:lvl1pPr>
          </a:lstStyle>
          <a:p>
            <a:r>
              <a:rPr lang="en-US" altLang="zh-CN"/>
              <a:t>Click to edit Master title style</a:t>
            </a:r>
            <a:endParaRPr lang="zh-CN" altLang="en-US" dirty="0"/>
          </a:p>
        </p:txBody>
      </p:sp>
      <p:sp>
        <p:nvSpPr>
          <p:cNvPr id="5" name="Slide Number Placeholder 12"/>
          <p:cNvSpPr>
            <a:spLocks noGrp="1"/>
          </p:cNvSpPr>
          <p:nvPr>
            <p:ph type="sldNum" sz="quarter" idx="10"/>
          </p:nvPr>
        </p:nvSpPr>
        <p:spPr>
          <a:xfrm>
            <a:off x="9265563" y="188913"/>
            <a:ext cx="2845080" cy="484187"/>
          </a:xfrm>
        </p:spPr>
        <p:txBody>
          <a:bodyPr/>
          <a:lstStyle>
            <a:lvl1pPr>
              <a:spcBef>
                <a:spcPct val="0"/>
              </a:spcBef>
              <a:defRPr>
                <a:solidFill>
                  <a:srgbClr val="FFFFFF"/>
                </a:solidFill>
              </a:defRPr>
            </a:lvl1pPr>
          </a:lstStyle>
          <a:p>
            <a:pPr>
              <a:defRPr/>
            </a:pPr>
            <a:r>
              <a:rPr lang="en-GB" altLang="zh-CN"/>
              <a:t>www.globalintelligence.com – </a:t>
            </a:r>
            <a:r>
              <a:rPr lang="en-GB" altLang="zh-CN">
                <a:solidFill>
                  <a:srgbClr val="808080"/>
                </a:solidFill>
              </a:rPr>
              <a:t>page </a:t>
            </a:r>
            <a:fld id="{B17F7BF2-5F5F-45E7-BB5B-2C170513B79B}" type="slidenum">
              <a:rPr lang="en-GB" altLang="zh-CN">
                <a:solidFill>
                  <a:srgbClr val="808080"/>
                </a:solidFill>
              </a:rPr>
              <a:t>‹#›</a:t>
            </a:fld>
            <a:endParaRPr lang="en-GB" altLang="zh-CN"/>
          </a:p>
        </p:txBody>
      </p:sp>
    </p:spTree>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研究方法">
    <p:bg>
      <p:bgPr>
        <a:solidFill>
          <a:schemeClr val="bg1"/>
        </a:solidFill>
        <a:effectLst/>
      </p:bgPr>
    </p:bg>
    <p:spTree>
      <p:nvGrpSpPr>
        <p:cNvPr id="1" name=""/>
        <p:cNvGrpSpPr/>
        <p:nvPr/>
      </p:nvGrpSpPr>
      <p:grpSpPr>
        <a:xfrm>
          <a:off x="0" y="0"/>
          <a:ext cx="0" cy="0"/>
          <a:chOff x="0" y="0"/>
          <a:chExt cx="0" cy="0"/>
        </a:xfrm>
      </p:grpSpPr>
      <p:sp>
        <p:nvSpPr>
          <p:cNvPr id="7" name="矩形 6"/>
          <p:cNvSpPr/>
          <p:nvPr userDrawn="1"/>
        </p:nvSpPr>
        <p:spPr>
          <a:xfrm>
            <a:off x="0" y="18415"/>
            <a:ext cx="136813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aphicFrame>
        <p:nvGraphicFramePr>
          <p:cNvPr id="8" name="表格 7"/>
          <p:cNvGraphicFramePr>
            <a:graphicFrameLocks noGrp="1"/>
          </p:cNvGraphicFramePr>
          <p:nvPr userDrawn="1"/>
        </p:nvGraphicFramePr>
        <p:xfrm>
          <a:off x="0" y="1844040"/>
          <a:ext cx="1367155" cy="3169920"/>
        </p:xfrm>
        <a:graphic>
          <a:graphicData uri="http://schemas.openxmlformats.org/drawingml/2006/table">
            <a:tbl>
              <a:tblPr>
                <a:tableStyleId>{2D5ABB26-0587-4C30-8999-92F81FD0307C}</a:tableStyleId>
              </a:tblPr>
              <a:tblGrid>
                <a:gridCol w="1367155">
                  <a:extLst>
                    <a:ext uri="{9D8B030D-6E8A-4147-A177-3AD203B41FA5}">
                      <a16:colId xmlns:a16="http://schemas.microsoft.com/office/drawing/2014/main" val="20000"/>
                    </a:ext>
                  </a:extLst>
                </a:gridCol>
              </a:tblGrid>
              <a:tr h="79248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前期工作</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79248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前期工作</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79248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研究目标与内容</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79248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计划安排</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5" name="矩形 14"/>
          <p:cNvSpPr/>
          <p:nvPr userDrawn="1"/>
        </p:nvSpPr>
        <p:spPr>
          <a:xfrm>
            <a:off x="-6774" y="1844040"/>
            <a:ext cx="1368135" cy="7880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背景意义</a:t>
            </a:r>
          </a:p>
        </p:txBody>
      </p:sp>
      <p:sp>
        <p:nvSpPr>
          <p:cNvPr id="10" name="Title Placeholder 1"/>
          <p:cNvSpPr>
            <a:spLocks noGrp="1"/>
          </p:cNvSpPr>
          <p:nvPr>
            <p:ph type="title"/>
          </p:nvPr>
        </p:nvSpPr>
        <p:spPr>
          <a:xfrm>
            <a:off x="1355858" y="18415"/>
            <a:ext cx="10837067" cy="684000"/>
          </a:xfrm>
          <a:prstGeom prst="rect">
            <a:avLst/>
          </a:prstGeom>
          <a:solidFill>
            <a:srgbClr val="0070C0"/>
          </a:solidFill>
        </p:spPr>
        <p:txBody>
          <a:bodyPr rtlCol="0">
            <a:noAutofit/>
          </a:bodyPr>
          <a:lstStyle>
            <a:lvl1pPr algn="l">
              <a:defRPr sz="2800" b="1">
                <a:solidFill>
                  <a:schemeClr val="bg1"/>
                </a:solidFill>
                <a:latin typeface="黑体" panose="02010609060101010101" pitchFamily="49" charset="-122"/>
                <a:ea typeface="黑体" panose="02010609060101010101" pitchFamily="49" charset="-122"/>
              </a:defRPr>
            </a:lvl1pPr>
          </a:lstStyle>
          <a:p>
            <a:endParaRPr lang="zh-CN" altLang="en-US" dirty="0"/>
          </a:p>
        </p:txBody>
      </p:sp>
      <p:pic>
        <p:nvPicPr>
          <p:cNvPr id="3" name="图片 2" descr="8(5NWS1VM}H[[T2@2NBJG3I"/>
          <p:cNvPicPr/>
          <p:nvPr userDrawn="1"/>
        </p:nvPicPr>
        <p:blipFill>
          <a:blip r:embed="rId2"/>
          <a:srcRect l="13060" t="1800" r="4913" b="-1800"/>
          <a:stretch>
            <a:fillRect/>
          </a:stretch>
        </p:blipFill>
        <p:spPr>
          <a:xfrm>
            <a:off x="-318" y="3810"/>
            <a:ext cx="1368135" cy="1368000"/>
          </a:xfrm>
          <a:prstGeom prst="rect">
            <a:avLst/>
          </a:prstGeom>
          <a:solidFill>
            <a:schemeClr val="bg1">
              <a:lumMod val="95000"/>
            </a:schemeClr>
          </a:solidFill>
        </p:spPr>
      </p:pic>
      <p:sp>
        <p:nvSpPr>
          <p:cNvPr id="4" name="等腰三角形 3"/>
          <p:cNvSpPr/>
          <p:nvPr userDrawn="1"/>
        </p:nvSpPr>
        <p:spPr>
          <a:xfrm rot="16200000">
            <a:off x="1217923" y="2175512"/>
            <a:ext cx="192040" cy="1080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仅校徽"/>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486400"/>
            <a:ext cx="1368135" cy="1368000"/>
          </a:xfrm>
          <a:prstGeom prst="rect">
            <a:avLst/>
          </a:prstGeom>
        </p:spPr>
      </p:pic>
      <p:pic>
        <p:nvPicPr>
          <p:cNvPr id="11" name="图片 10"/>
          <p:cNvPicPr>
            <a:picLocks noChangeAspect="1"/>
          </p:cNvPicPr>
          <p:nvPr userDrawn="1"/>
        </p:nvPicPr>
        <p:blipFill>
          <a:blip r:embed="rId5">
            <a:extLst>
              <a:ext uri="{BEBA8EAE-BF5A-486C-A8C5-ECC9F3942E4B}">
                <a14:imgProps xmlns:a14="http://schemas.microsoft.com/office/drawing/2010/main">
                  <a14:imgLayer r:embed="rId6">
                    <a14:imgEffect>
                      <a14:saturation sat="66000"/>
                    </a14:imgEffect>
                  </a14:imgLayer>
                </a14:imgProps>
              </a:ext>
            </a:extLst>
          </a:blip>
          <a:stretch>
            <a:fillRect/>
          </a:stretch>
        </p:blipFill>
        <p:spPr>
          <a:xfrm>
            <a:off x="1371735" y="6726244"/>
            <a:ext cx="10837067" cy="177959"/>
          </a:xfrm>
          <a:prstGeom prst="rect">
            <a:avLst/>
          </a:prstGeom>
        </p:spPr>
      </p:pic>
    </p:spTree>
    <p:extLst>
      <p:ext uri="{BB962C8B-B14F-4D97-AF65-F5344CB8AC3E}">
        <p14:creationId xmlns:p14="http://schemas.microsoft.com/office/powerpoint/2010/main" val="2389578853"/>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研究方法">
    <p:bg>
      <p:bgPr>
        <a:solidFill>
          <a:schemeClr val="bg1"/>
        </a:solidFill>
        <a:effectLst/>
      </p:bgPr>
    </p:bg>
    <p:spTree>
      <p:nvGrpSpPr>
        <p:cNvPr id="1" name=""/>
        <p:cNvGrpSpPr/>
        <p:nvPr/>
      </p:nvGrpSpPr>
      <p:grpSpPr>
        <a:xfrm>
          <a:off x="0" y="0"/>
          <a:ext cx="0" cy="0"/>
          <a:chOff x="0" y="0"/>
          <a:chExt cx="0" cy="0"/>
        </a:xfrm>
      </p:grpSpPr>
      <p:sp>
        <p:nvSpPr>
          <p:cNvPr id="7" name="矩形 6"/>
          <p:cNvSpPr/>
          <p:nvPr userDrawn="1"/>
        </p:nvSpPr>
        <p:spPr>
          <a:xfrm>
            <a:off x="0" y="18415"/>
            <a:ext cx="136813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aphicFrame>
        <p:nvGraphicFramePr>
          <p:cNvPr id="8" name="表格 7"/>
          <p:cNvGraphicFramePr>
            <a:graphicFrameLocks noGrp="1"/>
          </p:cNvGraphicFramePr>
          <p:nvPr userDrawn="1"/>
        </p:nvGraphicFramePr>
        <p:xfrm>
          <a:off x="0" y="1844040"/>
          <a:ext cx="1367155" cy="3169920"/>
        </p:xfrm>
        <a:graphic>
          <a:graphicData uri="http://schemas.openxmlformats.org/drawingml/2006/table">
            <a:tbl>
              <a:tblPr>
                <a:tableStyleId>{2D5ABB26-0587-4C30-8999-92F81FD0307C}</a:tableStyleId>
              </a:tblPr>
              <a:tblGrid>
                <a:gridCol w="1367155">
                  <a:extLst>
                    <a:ext uri="{9D8B030D-6E8A-4147-A177-3AD203B41FA5}">
                      <a16:colId xmlns:a16="http://schemas.microsoft.com/office/drawing/2014/main" val="20000"/>
                    </a:ext>
                  </a:extLst>
                </a:gridCol>
              </a:tblGrid>
              <a:tr h="79248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背景意义</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79248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前期工作</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79248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研究目标与内容</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79248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计划安排</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5" name="矩形 14"/>
          <p:cNvSpPr/>
          <p:nvPr userDrawn="1"/>
        </p:nvSpPr>
        <p:spPr>
          <a:xfrm>
            <a:off x="4022" y="2646000"/>
            <a:ext cx="1368135" cy="7880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前期工作</a:t>
            </a:r>
          </a:p>
        </p:txBody>
      </p:sp>
      <p:sp>
        <p:nvSpPr>
          <p:cNvPr id="10" name="Title Placeholder 1"/>
          <p:cNvSpPr>
            <a:spLocks noGrp="1"/>
          </p:cNvSpPr>
          <p:nvPr>
            <p:ph type="title"/>
          </p:nvPr>
        </p:nvSpPr>
        <p:spPr>
          <a:xfrm>
            <a:off x="1355858" y="18415"/>
            <a:ext cx="10837067" cy="684000"/>
          </a:xfrm>
          <a:prstGeom prst="rect">
            <a:avLst/>
          </a:prstGeom>
          <a:solidFill>
            <a:srgbClr val="0070C0"/>
          </a:solidFill>
        </p:spPr>
        <p:txBody>
          <a:bodyPr rtlCol="0">
            <a:noAutofit/>
          </a:bodyPr>
          <a:lstStyle>
            <a:lvl1pPr algn="l">
              <a:defRPr sz="2800" b="1">
                <a:solidFill>
                  <a:schemeClr val="bg1"/>
                </a:solidFill>
                <a:latin typeface="黑体" panose="02010609060101010101" pitchFamily="49" charset="-122"/>
                <a:ea typeface="黑体" panose="02010609060101010101" pitchFamily="49" charset="-122"/>
              </a:defRPr>
            </a:lvl1pPr>
          </a:lstStyle>
          <a:p>
            <a:endParaRPr lang="zh-CN" altLang="en-US" dirty="0"/>
          </a:p>
        </p:txBody>
      </p:sp>
      <p:pic>
        <p:nvPicPr>
          <p:cNvPr id="3" name="图片 2" descr="8(5NWS1VM}H[[T2@2NBJG3I"/>
          <p:cNvPicPr/>
          <p:nvPr userDrawn="1"/>
        </p:nvPicPr>
        <p:blipFill>
          <a:blip r:embed="rId2"/>
          <a:srcRect l="13060" t="1800" r="4913" b="-1800"/>
          <a:stretch>
            <a:fillRect/>
          </a:stretch>
        </p:blipFill>
        <p:spPr>
          <a:xfrm>
            <a:off x="-317" y="3810"/>
            <a:ext cx="1368135" cy="1368000"/>
          </a:xfrm>
          <a:prstGeom prst="rect">
            <a:avLst/>
          </a:prstGeom>
          <a:solidFill>
            <a:schemeClr val="bg1">
              <a:lumMod val="95000"/>
            </a:schemeClr>
          </a:solidFill>
        </p:spPr>
      </p:pic>
      <p:sp>
        <p:nvSpPr>
          <p:cNvPr id="4" name="等腰三角形 3"/>
          <p:cNvSpPr/>
          <p:nvPr userDrawn="1"/>
        </p:nvSpPr>
        <p:spPr>
          <a:xfrm rot="16200000">
            <a:off x="1222368" y="3006727"/>
            <a:ext cx="192040" cy="1080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仅校徽"/>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486400"/>
            <a:ext cx="1368135" cy="1368000"/>
          </a:xfrm>
          <a:prstGeom prst="rect">
            <a:avLst/>
          </a:prstGeom>
        </p:spPr>
      </p:pic>
      <p:pic>
        <p:nvPicPr>
          <p:cNvPr id="11" name="图片 10"/>
          <p:cNvPicPr>
            <a:picLocks noChangeAspect="1"/>
          </p:cNvPicPr>
          <p:nvPr userDrawn="1"/>
        </p:nvPicPr>
        <p:blipFill>
          <a:blip r:embed="rId5">
            <a:extLst>
              <a:ext uri="{BEBA8EAE-BF5A-486C-A8C5-ECC9F3942E4B}">
                <a14:imgProps xmlns:a14="http://schemas.microsoft.com/office/drawing/2010/main">
                  <a14:imgLayer r:embed="rId6">
                    <a14:imgEffect>
                      <a14:saturation sat="66000"/>
                    </a14:imgEffect>
                  </a14:imgLayer>
                </a14:imgProps>
              </a:ext>
            </a:extLst>
          </a:blip>
          <a:stretch>
            <a:fillRect/>
          </a:stretch>
        </p:blipFill>
        <p:spPr>
          <a:xfrm>
            <a:off x="1371735" y="6726244"/>
            <a:ext cx="10837067" cy="177959"/>
          </a:xfrm>
          <a:prstGeom prst="rect">
            <a:avLst/>
          </a:prstGeom>
        </p:spPr>
      </p:pic>
    </p:spTree>
    <p:extLst>
      <p:ext uri="{BB962C8B-B14F-4D97-AF65-F5344CB8AC3E}">
        <p14:creationId xmlns:p14="http://schemas.microsoft.com/office/powerpoint/2010/main" val="2517150047"/>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研究方法">
    <p:bg>
      <p:bgPr>
        <a:solidFill>
          <a:schemeClr val="bg1"/>
        </a:solidFill>
        <a:effectLst/>
      </p:bgPr>
    </p:bg>
    <p:spTree>
      <p:nvGrpSpPr>
        <p:cNvPr id="1" name=""/>
        <p:cNvGrpSpPr/>
        <p:nvPr/>
      </p:nvGrpSpPr>
      <p:grpSpPr>
        <a:xfrm>
          <a:off x="0" y="0"/>
          <a:ext cx="0" cy="0"/>
          <a:chOff x="0" y="0"/>
          <a:chExt cx="0" cy="0"/>
        </a:xfrm>
      </p:grpSpPr>
      <p:sp>
        <p:nvSpPr>
          <p:cNvPr id="7" name="矩形 6"/>
          <p:cNvSpPr/>
          <p:nvPr userDrawn="1"/>
        </p:nvSpPr>
        <p:spPr>
          <a:xfrm>
            <a:off x="0" y="18415"/>
            <a:ext cx="136813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aphicFrame>
        <p:nvGraphicFramePr>
          <p:cNvPr id="8" name="表格 7"/>
          <p:cNvGraphicFramePr>
            <a:graphicFrameLocks noGrp="1"/>
          </p:cNvGraphicFramePr>
          <p:nvPr userDrawn="1"/>
        </p:nvGraphicFramePr>
        <p:xfrm>
          <a:off x="0" y="1844040"/>
          <a:ext cx="1367155" cy="3169920"/>
        </p:xfrm>
        <a:graphic>
          <a:graphicData uri="http://schemas.openxmlformats.org/drawingml/2006/table">
            <a:tbl>
              <a:tblPr>
                <a:tableStyleId>{2D5ABB26-0587-4C30-8999-92F81FD0307C}</a:tableStyleId>
              </a:tblPr>
              <a:tblGrid>
                <a:gridCol w="1367155">
                  <a:extLst>
                    <a:ext uri="{9D8B030D-6E8A-4147-A177-3AD203B41FA5}">
                      <a16:colId xmlns:a16="http://schemas.microsoft.com/office/drawing/2014/main" val="20000"/>
                    </a:ext>
                  </a:extLst>
                </a:gridCol>
              </a:tblGrid>
              <a:tr h="79248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背景意义</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79248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前期工作</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79248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研究目标与内容</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79248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计划安排</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5" name="矩形 14"/>
          <p:cNvSpPr/>
          <p:nvPr userDrawn="1"/>
        </p:nvSpPr>
        <p:spPr>
          <a:xfrm>
            <a:off x="4657" y="3428955"/>
            <a:ext cx="1368135" cy="7880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研究目标与内容</a:t>
            </a:r>
          </a:p>
        </p:txBody>
      </p:sp>
      <p:sp>
        <p:nvSpPr>
          <p:cNvPr id="10" name="Title Placeholder 1"/>
          <p:cNvSpPr>
            <a:spLocks noGrp="1"/>
          </p:cNvSpPr>
          <p:nvPr>
            <p:ph type="title"/>
          </p:nvPr>
        </p:nvSpPr>
        <p:spPr>
          <a:xfrm>
            <a:off x="1355858" y="18415"/>
            <a:ext cx="10837067" cy="684000"/>
          </a:xfrm>
          <a:prstGeom prst="rect">
            <a:avLst/>
          </a:prstGeom>
          <a:solidFill>
            <a:srgbClr val="0070C0"/>
          </a:solidFill>
        </p:spPr>
        <p:txBody>
          <a:bodyPr rtlCol="0">
            <a:noAutofit/>
          </a:bodyPr>
          <a:lstStyle>
            <a:lvl1pPr algn="l">
              <a:defRPr sz="2800" b="1">
                <a:solidFill>
                  <a:schemeClr val="bg1"/>
                </a:solidFill>
                <a:latin typeface="黑体" panose="02010609060101010101" pitchFamily="49" charset="-122"/>
                <a:ea typeface="黑体" panose="02010609060101010101" pitchFamily="49" charset="-122"/>
              </a:defRPr>
            </a:lvl1pPr>
          </a:lstStyle>
          <a:p>
            <a:endParaRPr lang="zh-CN" altLang="en-US" dirty="0"/>
          </a:p>
        </p:txBody>
      </p:sp>
      <p:pic>
        <p:nvPicPr>
          <p:cNvPr id="3" name="图片 2" descr="8(5NWS1VM}H[[T2@2NBJG3I"/>
          <p:cNvPicPr/>
          <p:nvPr userDrawn="1"/>
        </p:nvPicPr>
        <p:blipFill>
          <a:blip r:embed="rId2"/>
          <a:srcRect l="13060" t="1800" r="4913" b="-1800"/>
          <a:stretch>
            <a:fillRect/>
          </a:stretch>
        </p:blipFill>
        <p:spPr>
          <a:xfrm>
            <a:off x="-317" y="3810"/>
            <a:ext cx="1368135" cy="1368000"/>
          </a:xfrm>
          <a:prstGeom prst="rect">
            <a:avLst/>
          </a:prstGeom>
          <a:solidFill>
            <a:schemeClr val="bg1">
              <a:lumMod val="95000"/>
            </a:schemeClr>
          </a:solidFill>
        </p:spPr>
      </p:pic>
      <p:sp>
        <p:nvSpPr>
          <p:cNvPr id="4" name="等腰三角形 3"/>
          <p:cNvSpPr/>
          <p:nvPr userDrawn="1"/>
        </p:nvSpPr>
        <p:spPr>
          <a:xfrm rot="16200000">
            <a:off x="1224121" y="3769362"/>
            <a:ext cx="192040" cy="1080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仅校徽"/>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486400"/>
            <a:ext cx="1368135" cy="1368000"/>
          </a:xfrm>
          <a:prstGeom prst="rect">
            <a:avLst/>
          </a:prstGeom>
        </p:spPr>
      </p:pic>
      <p:pic>
        <p:nvPicPr>
          <p:cNvPr id="11" name="图片 10"/>
          <p:cNvPicPr>
            <a:picLocks noChangeAspect="1"/>
          </p:cNvPicPr>
          <p:nvPr userDrawn="1"/>
        </p:nvPicPr>
        <p:blipFill>
          <a:blip r:embed="rId5">
            <a:extLst>
              <a:ext uri="{BEBA8EAE-BF5A-486C-A8C5-ECC9F3942E4B}">
                <a14:imgProps xmlns:a14="http://schemas.microsoft.com/office/drawing/2010/main">
                  <a14:imgLayer r:embed="rId6">
                    <a14:imgEffect>
                      <a14:saturation sat="66000"/>
                    </a14:imgEffect>
                  </a14:imgLayer>
                </a14:imgProps>
              </a:ext>
            </a:extLst>
          </a:blip>
          <a:stretch>
            <a:fillRect/>
          </a:stretch>
        </p:blipFill>
        <p:spPr>
          <a:xfrm>
            <a:off x="1371735" y="6726244"/>
            <a:ext cx="10837067" cy="177959"/>
          </a:xfrm>
          <a:prstGeom prst="rect">
            <a:avLst/>
          </a:prstGeom>
        </p:spPr>
      </p:pic>
    </p:spTree>
    <p:extLst>
      <p:ext uri="{BB962C8B-B14F-4D97-AF65-F5344CB8AC3E}">
        <p14:creationId xmlns:p14="http://schemas.microsoft.com/office/powerpoint/2010/main" val="1023668112"/>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83" y="6356350"/>
            <a:ext cx="2743470" cy="365125"/>
          </a:xfrm>
        </p:spPr>
        <p:txBody>
          <a:bodyPr/>
          <a:lstStyle/>
          <a:p>
            <a:endParaRPr lang="zh-CN" altLang="en-US"/>
          </a:p>
        </p:txBody>
      </p:sp>
      <p:sp>
        <p:nvSpPr>
          <p:cNvPr id="4" name="页脚占位符 3"/>
          <p:cNvSpPr>
            <a:spLocks noGrp="1"/>
          </p:cNvSpPr>
          <p:nvPr>
            <p:ph type="ftr" sz="quarter" idx="11"/>
          </p:nvPr>
        </p:nvSpPr>
        <p:spPr/>
        <p:txBody>
          <a:bodyPr/>
          <a:lstStyle/>
          <a:p>
            <a:pPr fontAlgn="base">
              <a:spcAft>
                <a:spcPct val="0"/>
              </a:spcAft>
              <a:defRPr/>
            </a:pPr>
            <a:r>
              <a:rPr lang="en-US" altLang="zh-CN"/>
              <a:t>wangwenpeng@siom.ac.cn</a:t>
            </a:r>
          </a:p>
        </p:txBody>
      </p:sp>
      <p:sp>
        <p:nvSpPr>
          <p:cNvPr id="5" name="灯片编号占位符 4"/>
          <p:cNvSpPr>
            <a:spLocks noGrp="1"/>
          </p:cNvSpPr>
          <p:nvPr>
            <p:ph type="sldNum" sz="quarter" idx="12"/>
          </p:nvPr>
        </p:nvSpPr>
        <p:spPr/>
        <p:txBody>
          <a:bodyPr/>
          <a:lstStyle/>
          <a:p>
            <a:pPr fontAlgn="base">
              <a:spcAft>
                <a:spcPct val="0"/>
              </a:spcAft>
              <a:defRPr/>
            </a:pPr>
            <a:r>
              <a:rPr lang="en-GB" altLang="zh-CN"/>
              <a:t>www.globalintelligence.com – </a:t>
            </a:r>
            <a:r>
              <a:rPr lang="en-GB" altLang="zh-CN">
                <a:solidFill>
                  <a:srgbClr val="808080"/>
                </a:solidFill>
              </a:rPr>
              <a:t>page </a:t>
            </a:r>
            <a:fld id="{B71A7873-4E87-4E44-81D5-C31D001A11C6}" type="slidenum">
              <a:rPr lang="en-GB" altLang="zh-CN">
                <a:solidFill>
                  <a:srgbClr val="808080"/>
                </a:solidFill>
              </a:rPr>
              <a:t>‹#›</a:t>
            </a:fld>
            <a:endParaRPr lang="en-GB" altLang="zh-CN"/>
          </a:p>
        </p:txBody>
      </p:sp>
    </p:spTree>
    <p:extLst>
      <p:ext uri="{BB962C8B-B14F-4D97-AF65-F5344CB8AC3E}">
        <p14:creationId xmlns:p14="http://schemas.microsoft.com/office/powerpoint/2010/main" val="2371040625"/>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研究方法">
    <p:bg>
      <p:bgPr>
        <a:solidFill>
          <a:schemeClr val="bg1"/>
        </a:solidFill>
        <a:effectLst/>
      </p:bgPr>
    </p:bg>
    <p:spTree>
      <p:nvGrpSpPr>
        <p:cNvPr id="1" name=""/>
        <p:cNvGrpSpPr/>
        <p:nvPr/>
      </p:nvGrpSpPr>
      <p:grpSpPr>
        <a:xfrm>
          <a:off x="0" y="0"/>
          <a:ext cx="0" cy="0"/>
          <a:chOff x="0" y="0"/>
          <a:chExt cx="0" cy="0"/>
        </a:xfrm>
      </p:grpSpPr>
      <p:sp>
        <p:nvSpPr>
          <p:cNvPr id="7" name="矩形 6"/>
          <p:cNvSpPr/>
          <p:nvPr userDrawn="1"/>
        </p:nvSpPr>
        <p:spPr>
          <a:xfrm>
            <a:off x="0" y="18415"/>
            <a:ext cx="136813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aphicFrame>
        <p:nvGraphicFramePr>
          <p:cNvPr id="8" name="表格 7"/>
          <p:cNvGraphicFramePr>
            <a:graphicFrameLocks noGrp="1"/>
          </p:cNvGraphicFramePr>
          <p:nvPr userDrawn="1"/>
        </p:nvGraphicFramePr>
        <p:xfrm>
          <a:off x="0" y="1844040"/>
          <a:ext cx="1367155" cy="3169920"/>
        </p:xfrm>
        <a:graphic>
          <a:graphicData uri="http://schemas.openxmlformats.org/drawingml/2006/table">
            <a:tbl>
              <a:tblPr>
                <a:tableStyleId>{2D5ABB26-0587-4C30-8999-92F81FD0307C}</a:tableStyleId>
              </a:tblPr>
              <a:tblGrid>
                <a:gridCol w="1367155">
                  <a:extLst>
                    <a:ext uri="{9D8B030D-6E8A-4147-A177-3AD203B41FA5}">
                      <a16:colId xmlns:a16="http://schemas.microsoft.com/office/drawing/2014/main" val="20000"/>
                    </a:ext>
                  </a:extLst>
                </a:gridCol>
              </a:tblGrid>
              <a:tr h="79248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背景意义</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79248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前期工作</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79248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研究目标与内容</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79248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计划安排</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5" name="矩形 14"/>
          <p:cNvSpPr/>
          <p:nvPr userDrawn="1"/>
        </p:nvSpPr>
        <p:spPr>
          <a:xfrm>
            <a:off x="-11854" y="4225880"/>
            <a:ext cx="1368135" cy="7880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计划安排</a:t>
            </a:r>
          </a:p>
        </p:txBody>
      </p:sp>
      <p:sp>
        <p:nvSpPr>
          <p:cNvPr id="10" name="Title Placeholder 1"/>
          <p:cNvSpPr>
            <a:spLocks noGrp="1"/>
          </p:cNvSpPr>
          <p:nvPr>
            <p:ph type="title"/>
          </p:nvPr>
        </p:nvSpPr>
        <p:spPr>
          <a:xfrm>
            <a:off x="1355858" y="18415"/>
            <a:ext cx="10837067" cy="684000"/>
          </a:xfrm>
          <a:prstGeom prst="rect">
            <a:avLst/>
          </a:prstGeom>
          <a:solidFill>
            <a:srgbClr val="0070C0"/>
          </a:solidFill>
        </p:spPr>
        <p:txBody>
          <a:bodyPr rtlCol="0">
            <a:noAutofit/>
          </a:bodyPr>
          <a:lstStyle>
            <a:lvl1pPr algn="l">
              <a:defRPr sz="2800" b="1">
                <a:solidFill>
                  <a:schemeClr val="bg1"/>
                </a:solidFill>
                <a:latin typeface="黑体" panose="02010609060101010101" pitchFamily="49" charset="-122"/>
                <a:ea typeface="黑体" panose="02010609060101010101" pitchFamily="49" charset="-122"/>
              </a:defRPr>
            </a:lvl1pPr>
          </a:lstStyle>
          <a:p>
            <a:endParaRPr lang="zh-CN" altLang="en-US" dirty="0"/>
          </a:p>
        </p:txBody>
      </p:sp>
      <p:pic>
        <p:nvPicPr>
          <p:cNvPr id="3" name="图片 2" descr="8(5NWS1VM}H[[T2@2NBJG3I"/>
          <p:cNvPicPr/>
          <p:nvPr userDrawn="1"/>
        </p:nvPicPr>
        <p:blipFill>
          <a:blip r:embed="rId2"/>
          <a:srcRect l="13060" t="1800" r="4913" b="-1800"/>
          <a:stretch>
            <a:fillRect/>
          </a:stretch>
        </p:blipFill>
        <p:spPr>
          <a:xfrm>
            <a:off x="-317" y="3810"/>
            <a:ext cx="1368135" cy="1368000"/>
          </a:xfrm>
          <a:prstGeom prst="rect">
            <a:avLst/>
          </a:prstGeom>
          <a:solidFill>
            <a:schemeClr val="bg1">
              <a:lumMod val="95000"/>
            </a:schemeClr>
          </a:solidFill>
        </p:spPr>
      </p:pic>
      <p:sp>
        <p:nvSpPr>
          <p:cNvPr id="4" name="等腰三角形 3"/>
          <p:cNvSpPr/>
          <p:nvPr userDrawn="1"/>
        </p:nvSpPr>
        <p:spPr>
          <a:xfrm rot="16200000">
            <a:off x="1206119" y="4566287"/>
            <a:ext cx="192040" cy="1080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仅校徽"/>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486400"/>
            <a:ext cx="1368135" cy="1368000"/>
          </a:xfrm>
          <a:prstGeom prst="rect">
            <a:avLst/>
          </a:prstGeom>
        </p:spPr>
      </p:pic>
      <p:pic>
        <p:nvPicPr>
          <p:cNvPr id="11" name="图片 10"/>
          <p:cNvPicPr>
            <a:picLocks noChangeAspect="1"/>
          </p:cNvPicPr>
          <p:nvPr userDrawn="1"/>
        </p:nvPicPr>
        <p:blipFill>
          <a:blip r:embed="rId5">
            <a:extLst>
              <a:ext uri="{BEBA8EAE-BF5A-486C-A8C5-ECC9F3942E4B}">
                <a14:imgProps xmlns:a14="http://schemas.microsoft.com/office/drawing/2010/main">
                  <a14:imgLayer r:embed="rId6">
                    <a14:imgEffect>
                      <a14:saturation sat="66000"/>
                    </a14:imgEffect>
                  </a14:imgLayer>
                </a14:imgProps>
              </a:ext>
            </a:extLst>
          </a:blip>
          <a:stretch>
            <a:fillRect/>
          </a:stretch>
        </p:blipFill>
        <p:spPr>
          <a:xfrm>
            <a:off x="1371735" y="6726244"/>
            <a:ext cx="10837067" cy="177959"/>
          </a:xfrm>
          <a:prstGeom prst="rect">
            <a:avLst/>
          </a:prstGeom>
        </p:spPr>
      </p:pic>
    </p:spTree>
    <p:extLst>
      <p:ext uri="{BB962C8B-B14F-4D97-AF65-F5344CB8AC3E}">
        <p14:creationId xmlns:p14="http://schemas.microsoft.com/office/powerpoint/2010/main" val="3325645582"/>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xfrm>
            <a:off x="609660" y="6245225"/>
            <a:ext cx="2845080" cy="476250"/>
          </a:xfrm>
          <a:prstGeom prst="rect">
            <a:avLst/>
          </a:prstGeom>
        </p:spPr>
        <p:txBody>
          <a:bodyPr/>
          <a:lstStyle>
            <a:lvl1pPr>
              <a:defRPr/>
            </a:lvl1pPr>
          </a:lstStyle>
          <a:p>
            <a:pPr eaLnBrk="1" fontAlgn="auto" hangingPunct="1">
              <a:spcBef>
                <a:spcPts val="0"/>
              </a:spcBef>
              <a:spcAft>
                <a:spcPts val="0"/>
              </a:spcAft>
              <a:defRPr/>
            </a:pPr>
            <a:endParaRPr lang="en-US" altLang="zh-CN" sz="1800">
              <a:solidFill>
                <a:srgbClr val="000000"/>
              </a:solidFill>
              <a:latin typeface="Arial" panose="020B0604020202020204"/>
              <a:ea typeface="宋体" panose="02010600030101010101" pitchFamily="2" charset="-122"/>
            </a:endParaRPr>
          </a:p>
        </p:txBody>
      </p:sp>
      <p:sp>
        <p:nvSpPr>
          <p:cNvPr id="5" name="Rectangle 5"/>
          <p:cNvSpPr>
            <a:spLocks noGrp="1" noChangeArrowheads="1"/>
          </p:cNvSpPr>
          <p:nvPr>
            <p:ph type="ftr" sz="quarter" idx="11"/>
          </p:nvPr>
        </p:nvSpPr>
        <p:spPr/>
        <p:txBody>
          <a:bodyPr/>
          <a:lstStyle>
            <a:lvl1pPr>
              <a:defRPr/>
            </a:lvl1pPr>
          </a:lstStyle>
          <a:p>
            <a:pPr>
              <a:defRPr/>
            </a:pPr>
            <a:r>
              <a:rPr lang="en-US" altLang="zh-CN"/>
              <a:t>wangwenpeng@siom.ac.cn</a:t>
            </a:r>
          </a:p>
        </p:txBody>
      </p:sp>
      <p:sp>
        <p:nvSpPr>
          <p:cNvPr id="6" name="Rectangle 6"/>
          <p:cNvSpPr>
            <a:spLocks noGrp="1" noChangeArrowheads="1"/>
          </p:cNvSpPr>
          <p:nvPr>
            <p:ph type="sldNum" sz="quarter" idx="12"/>
          </p:nvPr>
        </p:nvSpPr>
        <p:spPr/>
        <p:txBody>
          <a:bodyPr/>
          <a:lstStyle>
            <a:lvl1pPr>
              <a:defRPr/>
            </a:lvl1pPr>
          </a:lstStyle>
          <a:p>
            <a:fld id="{2D1D5E38-3AA8-4342-84F7-BCCEF27F3F82}" type="slidenum">
              <a:rPr lang="en-US" altLang="zh-CN"/>
              <a:t>‹#›</a:t>
            </a:fld>
            <a:endParaRPr lang="en-US" altLang="zh-CN"/>
          </a:p>
        </p:txBody>
      </p:sp>
    </p:spTree>
    <p:extLst>
      <p:ext uri="{BB962C8B-B14F-4D97-AF65-F5344CB8AC3E}">
        <p14:creationId xmlns:p14="http://schemas.microsoft.com/office/powerpoint/2010/main" val="2500627612"/>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标题 26"/>
          <p:cNvSpPr/>
          <p:nvPr userDrawn="1"/>
        </p:nvSpPr>
        <p:spPr bwMode="auto">
          <a:xfrm>
            <a:off x="0" y="130175"/>
            <a:ext cx="12193201" cy="669925"/>
          </a:xfrm>
          <a:prstGeom prst="rect">
            <a:avLst/>
          </a:prstGeom>
          <a:solidFill>
            <a:srgbClr val="0070C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defRPr/>
            </a:pPr>
            <a:endParaRPr lang="zh-CN" altLang="en-US" sz="4400">
              <a:solidFill>
                <a:srgbClr val="000000"/>
              </a:solidFill>
            </a:endParaRPr>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研究方法">
    <p:bg>
      <p:bgPr>
        <a:solidFill>
          <a:schemeClr val="bg1"/>
        </a:solidFill>
        <a:effectLst/>
      </p:bgPr>
    </p:bg>
    <p:spTree>
      <p:nvGrpSpPr>
        <p:cNvPr id="1" name=""/>
        <p:cNvGrpSpPr/>
        <p:nvPr/>
      </p:nvGrpSpPr>
      <p:grpSpPr>
        <a:xfrm>
          <a:off x="0" y="0"/>
          <a:ext cx="0" cy="0"/>
          <a:chOff x="0" y="0"/>
          <a:chExt cx="0" cy="0"/>
        </a:xfrm>
      </p:grpSpPr>
      <p:sp>
        <p:nvSpPr>
          <p:cNvPr id="7" name="矩形 6"/>
          <p:cNvSpPr/>
          <p:nvPr userDrawn="1"/>
        </p:nvSpPr>
        <p:spPr>
          <a:xfrm>
            <a:off x="0" y="18415"/>
            <a:ext cx="136813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aphicFrame>
        <p:nvGraphicFramePr>
          <p:cNvPr id="8" name="表格 7"/>
          <p:cNvGraphicFramePr>
            <a:graphicFrameLocks noGrp="1"/>
          </p:cNvGraphicFramePr>
          <p:nvPr userDrawn="1"/>
        </p:nvGraphicFramePr>
        <p:xfrm>
          <a:off x="0" y="1844040"/>
          <a:ext cx="1367155" cy="3169920"/>
        </p:xfrm>
        <a:graphic>
          <a:graphicData uri="http://schemas.openxmlformats.org/drawingml/2006/table">
            <a:tbl>
              <a:tblPr>
                <a:tableStyleId>{2D5ABB26-0587-4C30-8999-92F81FD0307C}</a:tableStyleId>
              </a:tblPr>
              <a:tblGrid>
                <a:gridCol w="1367155">
                  <a:extLst>
                    <a:ext uri="{9D8B030D-6E8A-4147-A177-3AD203B41FA5}">
                      <a16:colId xmlns:a16="http://schemas.microsoft.com/office/drawing/2014/main" val="20000"/>
                    </a:ext>
                  </a:extLst>
                </a:gridCol>
              </a:tblGrid>
              <a:tr h="79248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前期工作</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79248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前期工作</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79248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研究目标与内容</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79248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计划安排</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5" name="矩形 14"/>
          <p:cNvSpPr/>
          <p:nvPr userDrawn="1"/>
        </p:nvSpPr>
        <p:spPr>
          <a:xfrm>
            <a:off x="-6774" y="1844040"/>
            <a:ext cx="1368135" cy="7880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背景意义</a:t>
            </a:r>
          </a:p>
        </p:txBody>
      </p:sp>
      <p:sp>
        <p:nvSpPr>
          <p:cNvPr id="10" name="Title Placeholder 1"/>
          <p:cNvSpPr>
            <a:spLocks noGrp="1"/>
          </p:cNvSpPr>
          <p:nvPr>
            <p:ph type="title"/>
          </p:nvPr>
        </p:nvSpPr>
        <p:spPr>
          <a:xfrm>
            <a:off x="1355858" y="18415"/>
            <a:ext cx="10837067" cy="684000"/>
          </a:xfrm>
          <a:prstGeom prst="rect">
            <a:avLst/>
          </a:prstGeom>
          <a:solidFill>
            <a:srgbClr val="0070C0"/>
          </a:solidFill>
        </p:spPr>
        <p:txBody>
          <a:bodyPr rtlCol="0">
            <a:noAutofit/>
          </a:bodyPr>
          <a:lstStyle>
            <a:lvl1pPr algn="l">
              <a:defRPr sz="2800" b="1">
                <a:solidFill>
                  <a:schemeClr val="bg1"/>
                </a:solidFill>
                <a:latin typeface="黑体" panose="02010609060101010101" pitchFamily="49" charset="-122"/>
                <a:ea typeface="黑体" panose="02010609060101010101" pitchFamily="49" charset="-122"/>
              </a:defRPr>
            </a:lvl1pPr>
          </a:lstStyle>
          <a:p>
            <a:endParaRPr lang="zh-CN" altLang="en-US" dirty="0"/>
          </a:p>
        </p:txBody>
      </p:sp>
      <p:pic>
        <p:nvPicPr>
          <p:cNvPr id="3" name="图片 2" descr="8(5NWS1VM}H[[T2@2NBJG3I"/>
          <p:cNvPicPr/>
          <p:nvPr userDrawn="1"/>
        </p:nvPicPr>
        <p:blipFill>
          <a:blip r:embed="rId2"/>
          <a:srcRect l="13060" t="1800" r="4913" b="-1800"/>
          <a:stretch>
            <a:fillRect/>
          </a:stretch>
        </p:blipFill>
        <p:spPr>
          <a:xfrm>
            <a:off x="-318" y="3810"/>
            <a:ext cx="1368135" cy="1368000"/>
          </a:xfrm>
          <a:prstGeom prst="rect">
            <a:avLst/>
          </a:prstGeom>
          <a:solidFill>
            <a:schemeClr val="bg1">
              <a:lumMod val="95000"/>
            </a:schemeClr>
          </a:solidFill>
        </p:spPr>
      </p:pic>
      <p:sp>
        <p:nvSpPr>
          <p:cNvPr id="4" name="等腰三角形 3"/>
          <p:cNvSpPr/>
          <p:nvPr userDrawn="1"/>
        </p:nvSpPr>
        <p:spPr>
          <a:xfrm rot="16200000">
            <a:off x="1217923" y="2175512"/>
            <a:ext cx="192040" cy="1080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仅校徽"/>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486400"/>
            <a:ext cx="1368135" cy="1368000"/>
          </a:xfrm>
          <a:prstGeom prst="rect">
            <a:avLst/>
          </a:prstGeom>
        </p:spPr>
      </p:pic>
      <p:pic>
        <p:nvPicPr>
          <p:cNvPr id="11" name="图片 10"/>
          <p:cNvPicPr>
            <a:picLocks noChangeAspect="1"/>
          </p:cNvPicPr>
          <p:nvPr userDrawn="1"/>
        </p:nvPicPr>
        <p:blipFill>
          <a:blip r:embed="rId5">
            <a:extLst>
              <a:ext uri="{BEBA8EAE-BF5A-486C-A8C5-ECC9F3942E4B}">
                <a14:imgProps xmlns:a14="http://schemas.microsoft.com/office/drawing/2010/main">
                  <a14:imgLayer r:embed="rId6">
                    <a14:imgEffect>
                      <a14:saturation sat="66000"/>
                    </a14:imgEffect>
                  </a14:imgLayer>
                </a14:imgProps>
              </a:ext>
            </a:extLst>
          </a:blip>
          <a:stretch>
            <a:fillRect/>
          </a:stretch>
        </p:blipFill>
        <p:spPr>
          <a:xfrm>
            <a:off x="1371735" y="6726244"/>
            <a:ext cx="10837067" cy="177959"/>
          </a:xfrm>
          <a:prstGeom prst="rect">
            <a:avLst/>
          </a:prstGeom>
        </p:spPr>
      </p:pic>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研究方法">
    <p:bg>
      <p:bgPr>
        <a:solidFill>
          <a:schemeClr val="bg1"/>
        </a:solidFill>
        <a:effectLst/>
      </p:bgPr>
    </p:bg>
    <p:spTree>
      <p:nvGrpSpPr>
        <p:cNvPr id="1" name=""/>
        <p:cNvGrpSpPr/>
        <p:nvPr/>
      </p:nvGrpSpPr>
      <p:grpSpPr>
        <a:xfrm>
          <a:off x="0" y="0"/>
          <a:ext cx="0" cy="0"/>
          <a:chOff x="0" y="0"/>
          <a:chExt cx="0" cy="0"/>
        </a:xfrm>
      </p:grpSpPr>
      <p:sp>
        <p:nvSpPr>
          <p:cNvPr id="7" name="矩形 6"/>
          <p:cNvSpPr/>
          <p:nvPr userDrawn="1"/>
        </p:nvSpPr>
        <p:spPr>
          <a:xfrm>
            <a:off x="0" y="18415"/>
            <a:ext cx="136813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aphicFrame>
        <p:nvGraphicFramePr>
          <p:cNvPr id="8" name="表格 7"/>
          <p:cNvGraphicFramePr>
            <a:graphicFrameLocks noGrp="1"/>
          </p:cNvGraphicFramePr>
          <p:nvPr userDrawn="1"/>
        </p:nvGraphicFramePr>
        <p:xfrm>
          <a:off x="0" y="1844040"/>
          <a:ext cx="1367155" cy="3169920"/>
        </p:xfrm>
        <a:graphic>
          <a:graphicData uri="http://schemas.openxmlformats.org/drawingml/2006/table">
            <a:tbl>
              <a:tblPr>
                <a:tableStyleId>{2D5ABB26-0587-4C30-8999-92F81FD0307C}</a:tableStyleId>
              </a:tblPr>
              <a:tblGrid>
                <a:gridCol w="1367155">
                  <a:extLst>
                    <a:ext uri="{9D8B030D-6E8A-4147-A177-3AD203B41FA5}">
                      <a16:colId xmlns:a16="http://schemas.microsoft.com/office/drawing/2014/main" val="20000"/>
                    </a:ext>
                  </a:extLst>
                </a:gridCol>
              </a:tblGrid>
              <a:tr h="79248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背景意义</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79248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前期工作</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79248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研究目标与内容</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79248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计划安排</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5" name="矩形 14"/>
          <p:cNvSpPr/>
          <p:nvPr userDrawn="1"/>
        </p:nvSpPr>
        <p:spPr>
          <a:xfrm>
            <a:off x="4022" y="2646000"/>
            <a:ext cx="1368135" cy="7880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前期工作</a:t>
            </a:r>
          </a:p>
        </p:txBody>
      </p:sp>
      <p:sp>
        <p:nvSpPr>
          <p:cNvPr id="10" name="Title Placeholder 1"/>
          <p:cNvSpPr>
            <a:spLocks noGrp="1"/>
          </p:cNvSpPr>
          <p:nvPr>
            <p:ph type="title"/>
          </p:nvPr>
        </p:nvSpPr>
        <p:spPr>
          <a:xfrm>
            <a:off x="1355858" y="18415"/>
            <a:ext cx="10837067" cy="684000"/>
          </a:xfrm>
          <a:prstGeom prst="rect">
            <a:avLst/>
          </a:prstGeom>
          <a:solidFill>
            <a:srgbClr val="0070C0"/>
          </a:solidFill>
        </p:spPr>
        <p:txBody>
          <a:bodyPr rtlCol="0">
            <a:noAutofit/>
          </a:bodyPr>
          <a:lstStyle>
            <a:lvl1pPr algn="l">
              <a:defRPr sz="2800" b="1">
                <a:solidFill>
                  <a:schemeClr val="bg1"/>
                </a:solidFill>
                <a:latin typeface="黑体" panose="02010609060101010101" pitchFamily="49" charset="-122"/>
                <a:ea typeface="黑体" panose="02010609060101010101" pitchFamily="49" charset="-122"/>
              </a:defRPr>
            </a:lvl1pPr>
          </a:lstStyle>
          <a:p>
            <a:endParaRPr lang="zh-CN" altLang="en-US" dirty="0"/>
          </a:p>
        </p:txBody>
      </p:sp>
      <p:pic>
        <p:nvPicPr>
          <p:cNvPr id="3" name="图片 2" descr="8(5NWS1VM}H[[T2@2NBJG3I"/>
          <p:cNvPicPr/>
          <p:nvPr userDrawn="1"/>
        </p:nvPicPr>
        <p:blipFill>
          <a:blip r:embed="rId2"/>
          <a:srcRect l="13060" t="1800" r="4913" b="-1800"/>
          <a:stretch>
            <a:fillRect/>
          </a:stretch>
        </p:blipFill>
        <p:spPr>
          <a:xfrm>
            <a:off x="-317" y="3810"/>
            <a:ext cx="1368135" cy="1368000"/>
          </a:xfrm>
          <a:prstGeom prst="rect">
            <a:avLst/>
          </a:prstGeom>
          <a:solidFill>
            <a:schemeClr val="bg1">
              <a:lumMod val="95000"/>
            </a:schemeClr>
          </a:solidFill>
        </p:spPr>
      </p:pic>
      <p:sp>
        <p:nvSpPr>
          <p:cNvPr id="4" name="等腰三角形 3"/>
          <p:cNvSpPr/>
          <p:nvPr userDrawn="1"/>
        </p:nvSpPr>
        <p:spPr>
          <a:xfrm rot="16200000">
            <a:off x="1222368" y="3006727"/>
            <a:ext cx="192040" cy="1080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仅校徽"/>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486400"/>
            <a:ext cx="1368135" cy="1368000"/>
          </a:xfrm>
          <a:prstGeom prst="rect">
            <a:avLst/>
          </a:prstGeom>
        </p:spPr>
      </p:pic>
      <p:pic>
        <p:nvPicPr>
          <p:cNvPr id="11" name="图片 10"/>
          <p:cNvPicPr>
            <a:picLocks noChangeAspect="1"/>
          </p:cNvPicPr>
          <p:nvPr userDrawn="1"/>
        </p:nvPicPr>
        <p:blipFill>
          <a:blip r:embed="rId5">
            <a:extLst>
              <a:ext uri="{BEBA8EAE-BF5A-486C-A8C5-ECC9F3942E4B}">
                <a14:imgProps xmlns:a14="http://schemas.microsoft.com/office/drawing/2010/main">
                  <a14:imgLayer r:embed="rId6">
                    <a14:imgEffect>
                      <a14:saturation sat="66000"/>
                    </a14:imgEffect>
                  </a14:imgLayer>
                </a14:imgProps>
              </a:ext>
            </a:extLst>
          </a:blip>
          <a:stretch>
            <a:fillRect/>
          </a:stretch>
        </p:blipFill>
        <p:spPr>
          <a:xfrm>
            <a:off x="1371735" y="6726244"/>
            <a:ext cx="10837067" cy="177959"/>
          </a:xfrm>
          <a:prstGeom prst="rect">
            <a:avLst/>
          </a:prstGeom>
        </p:spPr>
      </p:pic>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研究方法">
    <p:bg>
      <p:bgPr>
        <a:solidFill>
          <a:schemeClr val="bg1"/>
        </a:solidFill>
        <a:effectLst/>
      </p:bgPr>
    </p:bg>
    <p:spTree>
      <p:nvGrpSpPr>
        <p:cNvPr id="1" name=""/>
        <p:cNvGrpSpPr/>
        <p:nvPr/>
      </p:nvGrpSpPr>
      <p:grpSpPr>
        <a:xfrm>
          <a:off x="0" y="0"/>
          <a:ext cx="0" cy="0"/>
          <a:chOff x="0" y="0"/>
          <a:chExt cx="0" cy="0"/>
        </a:xfrm>
      </p:grpSpPr>
      <p:sp>
        <p:nvSpPr>
          <p:cNvPr id="7" name="矩形 6"/>
          <p:cNvSpPr/>
          <p:nvPr userDrawn="1"/>
        </p:nvSpPr>
        <p:spPr>
          <a:xfrm>
            <a:off x="0" y="18415"/>
            <a:ext cx="136813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aphicFrame>
        <p:nvGraphicFramePr>
          <p:cNvPr id="8" name="表格 7"/>
          <p:cNvGraphicFramePr>
            <a:graphicFrameLocks noGrp="1"/>
          </p:cNvGraphicFramePr>
          <p:nvPr userDrawn="1"/>
        </p:nvGraphicFramePr>
        <p:xfrm>
          <a:off x="0" y="1844040"/>
          <a:ext cx="1367155" cy="3169920"/>
        </p:xfrm>
        <a:graphic>
          <a:graphicData uri="http://schemas.openxmlformats.org/drawingml/2006/table">
            <a:tbl>
              <a:tblPr>
                <a:tableStyleId>{2D5ABB26-0587-4C30-8999-92F81FD0307C}</a:tableStyleId>
              </a:tblPr>
              <a:tblGrid>
                <a:gridCol w="1367155">
                  <a:extLst>
                    <a:ext uri="{9D8B030D-6E8A-4147-A177-3AD203B41FA5}">
                      <a16:colId xmlns:a16="http://schemas.microsoft.com/office/drawing/2014/main" val="20000"/>
                    </a:ext>
                  </a:extLst>
                </a:gridCol>
              </a:tblGrid>
              <a:tr h="79248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背景意义</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79248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前期工作</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79248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研究目标与内容</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792480">
                <a:tc>
                  <a:txBody>
                    <a:bodyPr/>
                    <a:lstStyle/>
                    <a:p>
                      <a:pPr algn="ct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计划安排</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5" name="矩形 14"/>
          <p:cNvSpPr/>
          <p:nvPr userDrawn="1"/>
        </p:nvSpPr>
        <p:spPr>
          <a:xfrm>
            <a:off x="4657" y="3428955"/>
            <a:ext cx="1368135" cy="7880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研究目标与内容</a:t>
            </a:r>
          </a:p>
        </p:txBody>
      </p:sp>
      <p:sp>
        <p:nvSpPr>
          <p:cNvPr id="10" name="Title Placeholder 1"/>
          <p:cNvSpPr>
            <a:spLocks noGrp="1"/>
          </p:cNvSpPr>
          <p:nvPr>
            <p:ph type="title"/>
          </p:nvPr>
        </p:nvSpPr>
        <p:spPr>
          <a:xfrm>
            <a:off x="1355858" y="18415"/>
            <a:ext cx="10837067" cy="684000"/>
          </a:xfrm>
          <a:prstGeom prst="rect">
            <a:avLst/>
          </a:prstGeom>
          <a:solidFill>
            <a:srgbClr val="0070C0"/>
          </a:solidFill>
        </p:spPr>
        <p:txBody>
          <a:bodyPr rtlCol="0">
            <a:noAutofit/>
          </a:bodyPr>
          <a:lstStyle>
            <a:lvl1pPr algn="l">
              <a:defRPr sz="2800" b="1">
                <a:solidFill>
                  <a:schemeClr val="bg1"/>
                </a:solidFill>
                <a:latin typeface="黑体" panose="02010609060101010101" pitchFamily="49" charset="-122"/>
                <a:ea typeface="黑体" panose="02010609060101010101" pitchFamily="49" charset="-122"/>
              </a:defRPr>
            </a:lvl1pPr>
          </a:lstStyle>
          <a:p>
            <a:endParaRPr lang="zh-CN" altLang="en-US" dirty="0"/>
          </a:p>
        </p:txBody>
      </p:sp>
      <p:pic>
        <p:nvPicPr>
          <p:cNvPr id="3" name="图片 2" descr="8(5NWS1VM}H[[T2@2NBJG3I"/>
          <p:cNvPicPr/>
          <p:nvPr userDrawn="1"/>
        </p:nvPicPr>
        <p:blipFill>
          <a:blip r:embed="rId2"/>
          <a:srcRect l="13060" t="1800" r="4913" b="-1800"/>
          <a:stretch>
            <a:fillRect/>
          </a:stretch>
        </p:blipFill>
        <p:spPr>
          <a:xfrm>
            <a:off x="-317" y="3810"/>
            <a:ext cx="1368135" cy="1368000"/>
          </a:xfrm>
          <a:prstGeom prst="rect">
            <a:avLst/>
          </a:prstGeom>
          <a:solidFill>
            <a:schemeClr val="bg1">
              <a:lumMod val="95000"/>
            </a:schemeClr>
          </a:solidFill>
        </p:spPr>
      </p:pic>
      <p:sp>
        <p:nvSpPr>
          <p:cNvPr id="4" name="等腰三角形 3"/>
          <p:cNvSpPr/>
          <p:nvPr userDrawn="1"/>
        </p:nvSpPr>
        <p:spPr>
          <a:xfrm rot="16200000">
            <a:off x="1224121" y="3769362"/>
            <a:ext cx="192040" cy="1080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仅校徽"/>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486400"/>
            <a:ext cx="1368135" cy="1368000"/>
          </a:xfrm>
          <a:prstGeom prst="rect">
            <a:avLst/>
          </a:prstGeom>
        </p:spPr>
      </p:pic>
      <p:pic>
        <p:nvPicPr>
          <p:cNvPr id="11" name="图片 10"/>
          <p:cNvPicPr>
            <a:picLocks noChangeAspect="1"/>
          </p:cNvPicPr>
          <p:nvPr userDrawn="1"/>
        </p:nvPicPr>
        <p:blipFill>
          <a:blip r:embed="rId5">
            <a:extLst>
              <a:ext uri="{BEBA8EAE-BF5A-486C-A8C5-ECC9F3942E4B}">
                <a14:imgProps xmlns:a14="http://schemas.microsoft.com/office/drawing/2010/main">
                  <a14:imgLayer r:embed="rId6">
                    <a14:imgEffect>
                      <a14:saturation sat="66000"/>
                    </a14:imgEffect>
                  </a14:imgLayer>
                </a14:imgProps>
              </a:ext>
            </a:extLst>
          </a:blip>
          <a:stretch>
            <a:fillRect/>
          </a:stretch>
        </p:blipFill>
        <p:spPr>
          <a:xfrm>
            <a:off x="1371735" y="6726244"/>
            <a:ext cx="10837067" cy="177959"/>
          </a:xfrm>
          <a:prstGeom prst="rect">
            <a:avLst/>
          </a:prstGeom>
        </p:spPr>
      </p:pic>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tags" Target="../tags/tag6.xml"/><Relationship Id="rId2" Type="http://schemas.openxmlformats.org/officeDocument/2006/relationships/slideLayout" Target="../slideLayouts/slideLayout13.xml"/><Relationship Id="rId16" Type="http://schemas.openxmlformats.org/officeDocument/2006/relationships/tags" Target="../tags/tag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4.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60" y="274638"/>
            <a:ext cx="1097388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1027" name="Rectangle 3"/>
          <p:cNvSpPr>
            <a:spLocks noGrp="1" noChangeArrowheads="1"/>
          </p:cNvSpPr>
          <p:nvPr>
            <p:ph type="body" idx="1"/>
          </p:nvPr>
        </p:nvSpPr>
        <p:spPr bwMode="auto">
          <a:xfrm>
            <a:off x="609660" y="1600200"/>
            <a:ext cx="1097388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9" name="Rectangle 5"/>
          <p:cNvSpPr>
            <a:spLocks noGrp="1" noChangeArrowheads="1"/>
          </p:cNvSpPr>
          <p:nvPr>
            <p:ph type="ftr" sz="quarter" idx="3"/>
          </p:nvPr>
        </p:nvSpPr>
        <p:spPr bwMode="auto">
          <a:xfrm>
            <a:off x="4166010" y="6245225"/>
            <a:ext cx="3861180" cy="476250"/>
          </a:xfrm>
          <a:prstGeom prst="rect">
            <a:avLst/>
          </a:prstGeom>
          <a:noFill/>
          <a:ln>
            <a:noFill/>
          </a:ln>
          <a:effectLst/>
        </p:spPr>
        <p:txBody>
          <a:bodyPr vert="horz" wrap="square" lIns="91440" tIns="45720" rIns="91440" bIns="45720" numCol="1" anchor="t" anchorCtr="0" compatLnSpc="1"/>
          <a:lstStyle>
            <a:lvl1pPr algn="ctr">
              <a:spcBef>
                <a:spcPct val="20000"/>
              </a:spcBef>
              <a:buFont typeface="Arial" panose="020B0604020202020204" pitchFamily="34" charset="0"/>
              <a:buNone/>
              <a:defRPr sz="1400">
                <a:solidFill>
                  <a:srgbClr val="000000"/>
                </a:solidFill>
                <a:latin typeface="Trebuchet MS" panose="020B0603020202020204" pitchFamily="96" charset="0"/>
                <a:ea typeface="+mn-ea"/>
              </a:defRPr>
            </a:lvl1pPr>
          </a:lstStyle>
          <a:p>
            <a:pPr fontAlgn="base">
              <a:spcAft>
                <a:spcPct val="0"/>
              </a:spcAft>
              <a:defRPr/>
            </a:pPr>
            <a:r>
              <a:rPr lang="en-US" altLang="zh-CN"/>
              <a:t>wangwenpeng@siom.ac.cn</a:t>
            </a:r>
          </a:p>
        </p:txBody>
      </p:sp>
      <p:sp>
        <p:nvSpPr>
          <p:cNvPr id="1030" name="Rectangle 6"/>
          <p:cNvSpPr>
            <a:spLocks noGrp="1" noChangeArrowheads="1"/>
          </p:cNvSpPr>
          <p:nvPr>
            <p:ph type="sldNum" sz="quarter" idx="4"/>
          </p:nvPr>
        </p:nvSpPr>
        <p:spPr bwMode="auto">
          <a:xfrm>
            <a:off x="8738460" y="6245225"/>
            <a:ext cx="2845080" cy="476250"/>
          </a:xfrm>
          <a:prstGeom prst="rect">
            <a:avLst/>
          </a:prstGeom>
          <a:noFill/>
          <a:ln>
            <a:noFill/>
          </a:ln>
          <a:effectLst/>
        </p:spPr>
        <p:txBody>
          <a:bodyPr vert="horz" wrap="square" lIns="91440" tIns="45720" rIns="91440" bIns="45720" numCol="1" anchor="t" anchorCtr="0" compatLnSpc="1"/>
          <a:lstStyle>
            <a:lvl1pPr algn="r">
              <a:spcBef>
                <a:spcPct val="20000"/>
              </a:spcBef>
              <a:buFont typeface="Arial" panose="020B0604020202020204" pitchFamily="34" charset="0"/>
              <a:buNone/>
              <a:defRPr sz="1400">
                <a:solidFill>
                  <a:srgbClr val="000000"/>
                </a:solidFill>
                <a:latin typeface="Trebuchet MS" panose="020B0603020202020204" pitchFamily="96" charset="0"/>
                <a:ea typeface="+mn-ea"/>
              </a:defRPr>
            </a:lvl1pPr>
          </a:lstStyle>
          <a:p>
            <a:pPr fontAlgn="base">
              <a:spcAft>
                <a:spcPct val="0"/>
              </a:spcAft>
              <a:defRPr/>
            </a:pPr>
            <a:r>
              <a:rPr lang="en-GB" altLang="zh-CN"/>
              <a:t>www.globalintelligence.com – </a:t>
            </a:r>
            <a:r>
              <a:rPr lang="en-GB" altLang="zh-CN">
                <a:solidFill>
                  <a:srgbClr val="808080"/>
                </a:solidFill>
              </a:rPr>
              <a:t>page </a:t>
            </a:r>
            <a:fld id="{B71A7873-4E87-4E44-81D5-C31D001A11C6}" type="slidenum">
              <a:rPr lang="en-GB" altLang="zh-CN">
                <a:solidFill>
                  <a:srgbClr val="808080"/>
                </a:solidFill>
              </a:rPr>
              <a:t>‹#›</a:t>
            </a:fld>
            <a:endParaRPr lang="en-GB"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60" y="608400"/>
            <a:ext cx="1097028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60" y="1490400"/>
            <a:ext cx="1097028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60" y="6314400"/>
            <a:ext cx="2700266"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endParaRPr lang="zh-CN" altLang="en-US"/>
          </a:p>
        </p:txBody>
      </p:sp>
      <p:sp>
        <p:nvSpPr>
          <p:cNvPr id="5" name="页脚占位符 4"/>
          <p:cNvSpPr>
            <a:spLocks noGrp="1"/>
          </p:cNvSpPr>
          <p:nvPr>
            <p:ph type="ftr" sz="quarter" idx="3"/>
            <p:custDataLst>
              <p:tags r:id="rId17"/>
            </p:custDataLst>
          </p:nvPr>
        </p:nvSpPr>
        <p:spPr>
          <a:xfrm>
            <a:off x="4116405" y="6314400"/>
            <a:ext cx="396039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r>
              <a:rPr lang="en-US" altLang="zh-CN"/>
              <a:t>wangwenpeng@siom.ac.cn</a:t>
            </a:r>
            <a:endParaRPr lang="zh-CN" altLang="en-US" dirty="0"/>
          </a:p>
        </p:txBody>
      </p:sp>
      <p:sp>
        <p:nvSpPr>
          <p:cNvPr id="6" name="灯片编号占位符 5"/>
          <p:cNvSpPr>
            <a:spLocks noGrp="1"/>
          </p:cNvSpPr>
          <p:nvPr>
            <p:ph type="sldNum" sz="quarter" idx="4"/>
            <p:custDataLst>
              <p:tags r:id="rId18"/>
            </p:custDataLst>
          </p:nvPr>
        </p:nvSpPr>
        <p:spPr>
          <a:xfrm>
            <a:off x="8878474" y="6314400"/>
            <a:ext cx="2700266"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60" y="274638"/>
            <a:ext cx="1097388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1027" name="Rectangle 3"/>
          <p:cNvSpPr>
            <a:spLocks noGrp="1" noChangeArrowheads="1"/>
          </p:cNvSpPr>
          <p:nvPr>
            <p:ph type="body" idx="1"/>
          </p:nvPr>
        </p:nvSpPr>
        <p:spPr bwMode="auto">
          <a:xfrm>
            <a:off x="609660" y="1600200"/>
            <a:ext cx="1097388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9" name="Rectangle 5"/>
          <p:cNvSpPr>
            <a:spLocks noGrp="1" noChangeArrowheads="1"/>
          </p:cNvSpPr>
          <p:nvPr>
            <p:ph type="ftr" sz="quarter" idx="3"/>
          </p:nvPr>
        </p:nvSpPr>
        <p:spPr bwMode="auto">
          <a:xfrm>
            <a:off x="4166010" y="6245225"/>
            <a:ext cx="3861180" cy="476250"/>
          </a:xfrm>
          <a:prstGeom prst="rect">
            <a:avLst/>
          </a:prstGeom>
          <a:noFill/>
          <a:ln>
            <a:noFill/>
          </a:ln>
          <a:effectLst/>
        </p:spPr>
        <p:txBody>
          <a:bodyPr vert="horz" wrap="square" lIns="91440" tIns="45720" rIns="91440" bIns="45720" numCol="1" anchor="t" anchorCtr="0" compatLnSpc="1"/>
          <a:lstStyle>
            <a:lvl1pPr algn="ctr">
              <a:spcBef>
                <a:spcPct val="20000"/>
              </a:spcBef>
              <a:buFont typeface="Arial" panose="020B0604020202020204" pitchFamily="34" charset="0"/>
              <a:buNone/>
              <a:defRPr sz="1400">
                <a:solidFill>
                  <a:srgbClr val="000000"/>
                </a:solidFill>
                <a:latin typeface="Trebuchet MS" panose="020B0603020202020204" pitchFamily="96" charset="0"/>
                <a:ea typeface="+mn-ea"/>
              </a:defRPr>
            </a:lvl1pPr>
          </a:lstStyle>
          <a:p>
            <a:pPr eaLnBrk="1" hangingPunct="1">
              <a:defRPr/>
            </a:pPr>
            <a:r>
              <a:rPr lang="en-US" altLang="zh-CN"/>
              <a:t>wangwenpeng@siom.ac.cn</a:t>
            </a:r>
          </a:p>
        </p:txBody>
      </p:sp>
      <p:sp>
        <p:nvSpPr>
          <p:cNvPr id="1030" name="Rectangle 6"/>
          <p:cNvSpPr>
            <a:spLocks noGrp="1" noChangeArrowheads="1"/>
          </p:cNvSpPr>
          <p:nvPr>
            <p:ph type="sldNum" sz="quarter" idx="4"/>
          </p:nvPr>
        </p:nvSpPr>
        <p:spPr bwMode="auto">
          <a:xfrm>
            <a:off x="8738460" y="6245225"/>
            <a:ext cx="2845080" cy="476250"/>
          </a:xfrm>
          <a:prstGeom prst="rect">
            <a:avLst/>
          </a:prstGeom>
          <a:noFill/>
          <a:ln>
            <a:noFill/>
          </a:ln>
          <a:effectLst/>
        </p:spPr>
        <p:txBody>
          <a:bodyPr vert="horz" wrap="square" lIns="91440" tIns="45720" rIns="91440" bIns="45720" numCol="1" anchor="t" anchorCtr="0" compatLnSpc="1"/>
          <a:lstStyle>
            <a:lvl1pPr algn="r">
              <a:spcBef>
                <a:spcPct val="20000"/>
              </a:spcBef>
              <a:buFont typeface="Arial" panose="020B0604020202020204" pitchFamily="34" charset="0"/>
              <a:buNone/>
              <a:defRPr sz="1400">
                <a:solidFill>
                  <a:srgbClr val="000000"/>
                </a:solidFill>
                <a:latin typeface="Trebuchet MS" panose="020B0603020202020204" pitchFamily="96" charset="0"/>
                <a:ea typeface="+mn-ea"/>
              </a:defRPr>
            </a:lvl1pPr>
          </a:lstStyle>
          <a:p>
            <a:pPr eaLnBrk="1" hangingPunct="1">
              <a:defRPr/>
            </a:pPr>
            <a:r>
              <a:rPr lang="en-GB" altLang="zh-CN"/>
              <a:t>www.globalintelligence.com – </a:t>
            </a:r>
            <a:r>
              <a:rPr lang="en-GB" altLang="zh-CN">
                <a:solidFill>
                  <a:srgbClr val="808080"/>
                </a:solidFill>
              </a:rPr>
              <a:t>page </a:t>
            </a:r>
            <a:fld id="{B71A7873-4E87-4E44-81D5-C31D001A11C6}" type="slidenum">
              <a:rPr lang="en-GB" altLang="zh-CN">
                <a:solidFill>
                  <a:srgbClr val="808080"/>
                </a:solidFill>
              </a:rPr>
              <a:t>‹#›</a:t>
            </a:fld>
            <a:endParaRPr lang="en-GB" altLang="zh-CN"/>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ransition spd="slow"/>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60" y="274638"/>
            <a:ext cx="1097388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1027" name="Rectangle 3"/>
          <p:cNvSpPr>
            <a:spLocks noGrp="1" noChangeArrowheads="1"/>
          </p:cNvSpPr>
          <p:nvPr>
            <p:ph type="body" idx="1"/>
          </p:nvPr>
        </p:nvSpPr>
        <p:spPr bwMode="auto">
          <a:xfrm>
            <a:off x="609660" y="1600200"/>
            <a:ext cx="1097388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9" name="Rectangle 5"/>
          <p:cNvSpPr>
            <a:spLocks noGrp="1" noChangeArrowheads="1"/>
          </p:cNvSpPr>
          <p:nvPr>
            <p:ph type="ftr" sz="quarter" idx="3"/>
          </p:nvPr>
        </p:nvSpPr>
        <p:spPr bwMode="auto">
          <a:xfrm>
            <a:off x="4166010" y="6245225"/>
            <a:ext cx="3861180" cy="476250"/>
          </a:xfrm>
          <a:prstGeom prst="rect">
            <a:avLst/>
          </a:prstGeom>
          <a:noFill/>
          <a:ln>
            <a:noFill/>
          </a:ln>
          <a:effectLst/>
        </p:spPr>
        <p:txBody>
          <a:bodyPr vert="horz" wrap="square" lIns="91440" tIns="45720" rIns="91440" bIns="45720" numCol="1" anchor="t" anchorCtr="0" compatLnSpc="1"/>
          <a:lstStyle>
            <a:lvl1pPr algn="ctr">
              <a:spcBef>
                <a:spcPct val="20000"/>
              </a:spcBef>
              <a:buFont typeface="Arial" panose="020B0604020202020204" pitchFamily="34" charset="0"/>
              <a:buNone/>
              <a:defRPr sz="1400">
                <a:solidFill>
                  <a:srgbClr val="000000"/>
                </a:solidFill>
                <a:latin typeface="Trebuchet MS" panose="020B0603020202020204" pitchFamily="96" charset="0"/>
                <a:ea typeface="+mn-ea"/>
              </a:defRPr>
            </a:lvl1pPr>
          </a:lstStyle>
          <a:p>
            <a:pPr eaLnBrk="1" hangingPunct="1">
              <a:defRPr/>
            </a:pPr>
            <a:r>
              <a:rPr lang="en-US" altLang="zh-CN"/>
              <a:t>wangwenpeng@siom.ac.cn</a:t>
            </a:r>
          </a:p>
        </p:txBody>
      </p:sp>
      <p:sp>
        <p:nvSpPr>
          <p:cNvPr id="1030" name="Rectangle 6"/>
          <p:cNvSpPr>
            <a:spLocks noGrp="1" noChangeArrowheads="1"/>
          </p:cNvSpPr>
          <p:nvPr>
            <p:ph type="sldNum" sz="quarter" idx="4"/>
          </p:nvPr>
        </p:nvSpPr>
        <p:spPr bwMode="auto">
          <a:xfrm>
            <a:off x="8738460" y="6245225"/>
            <a:ext cx="2845080" cy="476250"/>
          </a:xfrm>
          <a:prstGeom prst="rect">
            <a:avLst/>
          </a:prstGeom>
          <a:noFill/>
          <a:ln>
            <a:noFill/>
          </a:ln>
          <a:effectLst/>
        </p:spPr>
        <p:txBody>
          <a:bodyPr vert="horz" wrap="square" lIns="91440" tIns="45720" rIns="91440" bIns="45720" numCol="1" anchor="t" anchorCtr="0" compatLnSpc="1"/>
          <a:lstStyle>
            <a:lvl1pPr algn="r">
              <a:spcBef>
                <a:spcPct val="20000"/>
              </a:spcBef>
              <a:buFont typeface="Arial" panose="020B0604020202020204" pitchFamily="34" charset="0"/>
              <a:buNone/>
              <a:defRPr sz="1400">
                <a:solidFill>
                  <a:srgbClr val="000000"/>
                </a:solidFill>
                <a:latin typeface="Trebuchet MS" panose="020B0603020202020204" pitchFamily="96" charset="0"/>
                <a:ea typeface="+mn-ea"/>
              </a:defRPr>
            </a:lvl1pPr>
          </a:lstStyle>
          <a:p>
            <a:pPr eaLnBrk="1" hangingPunct="1">
              <a:defRPr/>
            </a:pPr>
            <a:r>
              <a:rPr lang="en-GB" altLang="zh-CN"/>
              <a:t>www.globalintelligence.com – </a:t>
            </a:r>
            <a:r>
              <a:rPr lang="en-GB" altLang="zh-CN">
                <a:solidFill>
                  <a:srgbClr val="808080"/>
                </a:solidFill>
              </a:rPr>
              <a:t>page </a:t>
            </a:r>
            <a:fld id="{B71A7873-4E87-4E44-81D5-C31D001A11C6}" type="slidenum">
              <a:rPr lang="en-GB" altLang="zh-CN">
                <a:solidFill>
                  <a:srgbClr val="808080"/>
                </a:solidFill>
              </a:rPr>
              <a:t>‹#›</a:t>
            </a:fld>
            <a:endParaRPr lang="en-GB" altLang="zh-CN"/>
          </a:p>
        </p:txBody>
      </p:sp>
    </p:spTree>
    <p:extLst>
      <p:ext uri="{BB962C8B-B14F-4D97-AF65-F5344CB8AC3E}">
        <p14:creationId xmlns:p14="http://schemas.microsoft.com/office/powerpoint/2010/main" val="126463138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Lst>
  <p:transition spd="slow"/>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60" y="274638"/>
            <a:ext cx="1097388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1027" name="Rectangle 3"/>
          <p:cNvSpPr>
            <a:spLocks noGrp="1" noChangeArrowheads="1"/>
          </p:cNvSpPr>
          <p:nvPr>
            <p:ph type="body" idx="1"/>
          </p:nvPr>
        </p:nvSpPr>
        <p:spPr bwMode="auto">
          <a:xfrm>
            <a:off x="609660" y="1600200"/>
            <a:ext cx="1097388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9" name="Rectangle 5"/>
          <p:cNvSpPr>
            <a:spLocks noGrp="1" noChangeArrowheads="1"/>
          </p:cNvSpPr>
          <p:nvPr>
            <p:ph type="ftr" sz="quarter" idx="3"/>
          </p:nvPr>
        </p:nvSpPr>
        <p:spPr bwMode="auto">
          <a:xfrm>
            <a:off x="4166010" y="6245225"/>
            <a:ext cx="3861180" cy="476250"/>
          </a:xfrm>
          <a:prstGeom prst="rect">
            <a:avLst/>
          </a:prstGeom>
          <a:noFill/>
          <a:ln>
            <a:noFill/>
          </a:ln>
          <a:effectLst/>
        </p:spPr>
        <p:txBody>
          <a:bodyPr vert="horz" wrap="square" lIns="91440" tIns="45720" rIns="91440" bIns="45720" numCol="1" anchor="t" anchorCtr="0" compatLnSpc="1"/>
          <a:lstStyle>
            <a:lvl1pPr algn="ctr">
              <a:spcBef>
                <a:spcPct val="20000"/>
              </a:spcBef>
              <a:buFont typeface="Arial" panose="020B0604020202020204" pitchFamily="34" charset="0"/>
              <a:buNone/>
              <a:defRPr sz="1400">
                <a:solidFill>
                  <a:srgbClr val="000000"/>
                </a:solidFill>
                <a:latin typeface="Trebuchet MS" panose="020B0603020202020204" pitchFamily="96" charset="0"/>
                <a:ea typeface="+mn-ea"/>
              </a:defRPr>
            </a:lvl1pPr>
          </a:lstStyle>
          <a:p>
            <a:pPr eaLnBrk="1" hangingPunct="1">
              <a:defRPr/>
            </a:pPr>
            <a:endParaRPr lang="en-US" altLang="zh-CN"/>
          </a:p>
        </p:txBody>
      </p:sp>
      <p:sp>
        <p:nvSpPr>
          <p:cNvPr id="1030" name="Rectangle 6"/>
          <p:cNvSpPr>
            <a:spLocks noGrp="1" noChangeArrowheads="1"/>
          </p:cNvSpPr>
          <p:nvPr>
            <p:ph type="sldNum" sz="quarter" idx="4"/>
          </p:nvPr>
        </p:nvSpPr>
        <p:spPr bwMode="auto">
          <a:xfrm>
            <a:off x="8738460" y="6245225"/>
            <a:ext cx="2845080" cy="476250"/>
          </a:xfrm>
          <a:prstGeom prst="rect">
            <a:avLst/>
          </a:prstGeom>
          <a:noFill/>
          <a:ln>
            <a:noFill/>
          </a:ln>
          <a:effectLst/>
        </p:spPr>
        <p:txBody>
          <a:bodyPr vert="horz" wrap="square" lIns="91440" tIns="45720" rIns="91440" bIns="45720" numCol="1" anchor="t" anchorCtr="0" compatLnSpc="1"/>
          <a:lstStyle>
            <a:lvl1pPr algn="r">
              <a:spcBef>
                <a:spcPct val="20000"/>
              </a:spcBef>
              <a:buFont typeface="Arial" panose="020B0604020202020204" pitchFamily="34" charset="0"/>
              <a:buNone/>
              <a:defRPr sz="1400">
                <a:solidFill>
                  <a:srgbClr val="000000"/>
                </a:solidFill>
                <a:latin typeface="Trebuchet MS" panose="020B0603020202020204" pitchFamily="96" charset="0"/>
                <a:ea typeface="+mn-ea"/>
              </a:defRPr>
            </a:lvl1pPr>
          </a:lstStyle>
          <a:p>
            <a:pPr eaLnBrk="1" hangingPunct="1">
              <a:defRPr/>
            </a:pPr>
            <a:r>
              <a:rPr lang="en-GB" altLang="zh-CN"/>
              <a:t>www.globalintelligence.com – </a:t>
            </a:r>
            <a:r>
              <a:rPr lang="en-GB" altLang="zh-CN">
                <a:solidFill>
                  <a:srgbClr val="808080"/>
                </a:solidFill>
              </a:rPr>
              <a:t>page </a:t>
            </a:r>
            <a:fld id="{B71A7873-4E87-4E44-81D5-C31D001A11C6}" type="slidenum">
              <a:rPr lang="en-GB" altLang="zh-CN">
                <a:solidFill>
                  <a:srgbClr val="808080"/>
                </a:solidFill>
              </a:rPr>
              <a:t>‹#›</a:t>
            </a:fld>
            <a:endParaRPr lang="en-GB" altLang="zh-CN"/>
          </a:p>
        </p:txBody>
      </p:sp>
    </p:spTree>
    <p:extLst>
      <p:ext uri="{BB962C8B-B14F-4D97-AF65-F5344CB8AC3E}">
        <p14:creationId xmlns:p14="http://schemas.microsoft.com/office/powerpoint/2010/main" val="523856798"/>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Lst>
  <p:transition spd="slow"/>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60" y="274638"/>
            <a:ext cx="1097388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1027" name="Rectangle 3"/>
          <p:cNvSpPr>
            <a:spLocks noGrp="1" noChangeArrowheads="1"/>
          </p:cNvSpPr>
          <p:nvPr>
            <p:ph type="body" idx="1"/>
          </p:nvPr>
        </p:nvSpPr>
        <p:spPr bwMode="auto">
          <a:xfrm>
            <a:off x="609660" y="1600200"/>
            <a:ext cx="1097388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9" name="Rectangle 5"/>
          <p:cNvSpPr>
            <a:spLocks noGrp="1" noChangeArrowheads="1"/>
          </p:cNvSpPr>
          <p:nvPr>
            <p:ph type="ftr" sz="quarter" idx="3"/>
          </p:nvPr>
        </p:nvSpPr>
        <p:spPr bwMode="auto">
          <a:xfrm>
            <a:off x="4166010" y="6245225"/>
            <a:ext cx="3861180" cy="476250"/>
          </a:xfrm>
          <a:prstGeom prst="rect">
            <a:avLst/>
          </a:prstGeom>
          <a:noFill/>
          <a:ln>
            <a:noFill/>
          </a:ln>
          <a:effectLst/>
        </p:spPr>
        <p:txBody>
          <a:bodyPr vert="horz" wrap="square" lIns="91440" tIns="45720" rIns="91440" bIns="45720" numCol="1" anchor="t" anchorCtr="0" compatLnSpc="1"/>
          <a:lstStyle>
            <a:lvl1pPr algn="ctr">
              <a:spcBef>
                <a:spcPct val="20000"/>
              </a:spcBef>
              <a:buFont typeface="Arial" panose="020B0604020202020204" pitchFamily="34" charset="0"/>
              <a:buNone/>
              <a:defRPr sz="1400">
                <a:solidFill>
                  <a:srgbClr val="000000"/>
                </a:solidFill>
                <a:latin typeface="Trebuchet MS" panose="020B0603020202020204" pitchFamily="96" charset="0"/>
                <a:ea typeface="+mn-ea"/>
              </a:defRPr>
            </a:lvl1pPr>
          </a:lstStyle>
          <a:p>
            <a:pPr fontAlgn="base">
              <a:spcAft>
                <a:spcPct val="0"/>
              </a:spcAft>
              <a:defRPr/>
            </a:pPr>
            <a:r>
              <a:rPr lang="en-US" altLang="zh-CN"/>
              <a:t>wangwenpeng@siom.ac.cn</a:t>
            </a:r>
          </a:p>
        </p:txBody>
      </p:sp>
      <p:sp>
        <p:nvSpPr>
          <p:cNvPr id="1030" name="Rectangle 6"/>
          <p:cNvSpPr>
            <a:spLocks noGrp="1" noChangeArrowheads="1"/>
          </p:cNvSpPr>
          <p:nvPr>
            <p:ph type="sldNum" sz="quarter" idx="4"/>
          </p:nvPr>
        </p:nvSpPr>
        <p:spPr bwMode="auto">
          <a:xfrm>
            <a:off x="8738460" y="6245225"/>
            <a:ext cx="2845080" cy="476250"/>
          </a:xfrm>
          <a:prstGeom prst="rect">
            <a:avLst/>
          </a:prstGeom>
          <a:noFill/>
          <a:ln>
            <a:noFill/>
          </a:ln>
          <a:effectLst/>
        </p:spPr>
        <p:txBody>
          <a:bodyPr vert="horz" wrap="square" lIns="91440" tIns="45720" rIns="91440" bIns="45720" numCol="1" anchor="t" anchorCtr="0" compatLnSpc="1"/>
          <a:lstStyle>
            <a:lvl1pPr algn="r">
              <a:spcBef>
                <a:spcPct val="20000"/>
              </a:spcBef>
              <a:buFont typeface="Arial" panose="020B0604020202020204" pitchFamily="34" charset="0"/>
              <a:buNone/>
              <a:defRPr sz="1400">
                <a:solidFill>
                  <a:srgbClr val="000000"/>
                </a:solidFill>
                <a:latin typeface="Trebuchet MS" panose="020B0603020202020204" pitchFamily="96" charset="0"/>
                <a:ea typeface="+mn-ea"/>
              </a:defRPr>
            </a:lvl1pPr>
          </a:lstStyle>
          <a:p>
            <a:pPr fontAlgn="base">
              <a:spcAft>
                <a:spcPct val="0"/>
              </a:spcAft>
              <a:defRPr/>
            </a:pPr>
            <a:r>
              <a:rPr lang="en-GB" altLang="zh-CN"/>
              <a:t>www.globalintelligence.com – </a:t>
            </a:r>
            <a:r>
              <a:rPr lang="en-GB" altLang="zh-CN">
                <a:solidFill>
                  <a:srgbClr val="808080"/>
                </a:solidFill>
              </a:rPr>
              <a:t>page </a:t>
            </a:r>
            <a:fld id="{B71A7873-4E87-4E44-81D5-C31D001A11C6}" type="slidenum">
              <a:rPr lang="en-GB" altLang="zh-CN">
                <a:solidFill>
                  <a:srgbClr val="808080"/>
                </a:solidFill>
              </a:rPr>
              <a:t>‹#›</a:t>
            </a:fld>
            <a:endParaRPr lang="en-GB" altLang="zh-CN"/>
          </a:p>
        </p:txBody>
      </p:sp>
    </p:spTree>
    <p:extLst>
      <p:ext uri="{BB962C8B-B14F-4D97-AF65-F5344CB8AC3E}">
        <p14:creationId xmlns:p14="http://schemas.microsoft.com/office/powerpoint/2010/main" val="1596862346"/>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ransition spd="slow"/>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00.png"/><Relationship Id="rId13" Type="http://schemas.openxmlformats.org/officeDocument/2006/relationships/image" Target="../media/image35.png"/><Relationship Id="rId3" Type="http://schemas.openxmlformats.org/officeDocument/2006/relationships/image" Target="../media/image32.png"/><Relationship Id="rId12"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49.xml"/><Relationship Id="rId11" Type="http://schemas.openxmlformats.org/officeDocument/2006/relationships/image" Target="../media/image341.png"/><Relationship Id="rId5" Type="http://schemas.openxmlformats.org/officeDocument/2006/relationships/image" Target="../media/image120.png"/><Relationship Id="rId10" Type="http://schemas.openxmlformats.org/officeDocument/2006/relationships/image" Target="../media/image390.png"/><Relationship Id="rId4" Type="http://schemas.openxmlformats.org/officeDocument/2006/relationships/image" Target="../media/image33.emf"/><Relationship Id="rId9" Type="http://schemas.openxmlformats.org/officeDocument/2006/relationships/image" Target="../media/image380.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45.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4.emf"/><Relationship Id="rId2" Type="http://schemas.openxmlformats.org/officeDocument/2006/relationships/image" Target="../media/image36.png"/><Relationship Id="rId1" Type="http://schemas.openxmlformats.org/officeDocument/2006/relationships/slideLayout" Target="../slideLayouts/slideLayout34.xml"/><Relationship Id="rId6" Type="http://schemas.openxmlformats.org/officeDocument/2006/relationships/image" Target="../media/image40.png"/><Relationship Id="rId11" Type="http://schemas.openxmlformats.org/officeDocument/2006/relationships/oleObject" Target="../embeddings/oleObject2.bin"/><Relationship Id="rId5" Type="http://schemas.openxmlformats.org/officeDocument/2006/relationships/image" Target="../media/image39.png"/><Relationship Id="rId10" Type="http://schemas.openxmlformats.org/officeDocument/2006/relationships/image" Target="../media/image43.jpeg"/><Relationship Id="rId4" Type="http://schemas.openxmlformats.org/officeDocument/2006/relationships/image" Target="../media/image38.png"/><Relationship Id="rId9" Type="http://schemas.openxmlformats.org/officeDocument/2006/relationships/image" Target="../media/image42.emf"/><Relationship Id="rId1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4.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6.xml"/><Relationship Id="rId1" Type="http://schemas.openxmlformats.org/officeDocument/2006/relationships/tags" Target="../tags/tag65.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56.png"/><Relationship Id="rId5" Type="http://schemas.openxmlformats.org/officeDocument/2006/relationships/notesSlide" Target="../notesSlides/notesSlide8.xml"/><Relationship Id="rId4"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8.xml"/><Relationship Id="rId1" Type="http://schemas.openxmlformats.org/officeDocument/2006/relationships/tags" Target="../tags/tag6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9.xml"/><Relationship Id="rId1" Type="http://schemas.openxmlformats.org/officeDocument/2006/relationships/tags" Target="../tags/tag6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8.xml"/><Relationship Id="rId1" Type="http://schemas.openxmlformats.org/officeDocument/2006/relationships/tags" Target="../tags/tag70.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tags" Target="../tags/tag73.xml"/><Relationship Id="rId7" Type="http://schemas.openxmlformats.org/officeDocument/2006/relationships/notesSlide" Target="../notesSlides/notesSlide11.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slideLayout" Target="../slideLayouts/slideLayout38.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image" Target="../media/image64.jpe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9.xml"/><Relationship Id="rId1" Type="http://schemas.openxmlformats.org/officeDocument/2006/relationships/tags" Target="../tags/tag76.xml"/><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500.png"/><Relationship Id="rId7" Type="http://schemas.openxmlformats.org/officeDocument/2006/relationships/image" Target="../media/image67.jp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530.png"/><Relationship Id="rId5" Type="http://schemas.openxmlformats.org/officeDocument/2006/relationships/image" Target="../media/image520.png"/><Relationship Id="rId4" Type="http://schemas.openxmlformats.org/officeDocument/2006/relationships/image" Target="../media/image510.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7.xml"/><Relationship Id="rId5" Type="http://schemas.openxmlformats.org/officeDocument/2006/relationships/image" Target="../media/image630.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7.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74.png"/><Relationship Id="rId7" Type="http://schemas.openxmlformats.org/officeDocument/2006/relationships/image" Target="../media/image76.wmf"/><Relationship Id="rId12"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oleObject" Target="../embeddings/oleObject4.bin"/><Relationship Id="rId11" Type="http://schemas.openxmlformats.org/officeDocument/2006/relationships/image" Target="../media/image83.png"/><Relationship Id="rId5" Type="http://schemas.openxmlformats.org/officeDocument/2006/relationships/image" Target="../media/image75.wmf"/><Relationship Id="rId10" Type="http://schemas.openxmlformats.org/officeDocument/2006/relationships/image" Target="../media/image82.png"/><Relationship Id="rId4" Type="http://schemas.openxmlformats.org/officeDocument/2006/relationships/oleObject" Target="../embeddings/oleObject3.bin"/><Relationship Id="rId9" Type="http://schemas.openxmlformats.org/officeDocument/2006/relationships/image" Target="../media/image77.wmf"/></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9.xml"/><Relationship Id="rId1" Type="http://schemas.openxmlformats.org/officeDocument/2006/relationships/tags" Target="../tags/tag77.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34.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86.tiff"/><Relationship Id="rId3" Type="http://schemas.openxmlformats.org/officeDocument/2006/relationships/image" Target="../media/image78.tiff"/><Relationship Id="rId7"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7.png"/></Relationships>
</file>

<file path=ppt/slides/_rels/slide3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7.xml"/><Relationship Id="rId1" Type="http://schemas.openxmlformats.org/officeDocument/2006/relationships/tags" Target="../tags/tag78.xml"/><Relationship Id="rId4" Type="http://schemas.openxmlformats.org/officeDocument/2006/relationships/image" Target="../media/image91.tiff"/></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3.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hyperlink" Target="http://sulf.siom.ac.cn/" TargetMode="External"/><Relationship Id="rId2" Type="http://schemas.openxmlformats.org/officeDocument/2006/relationships/image" Target="../media/image26.pn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49.xml"/><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9.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spect="1" noChangeArrowheads="1"/>
          </p:cNvSpPr>
          <p:nvPr>
            <p:ph type="ctrTitle"/>
          </p:nvPr>
        </p:nvSpPr>
        <p:spPr>
          <a:xfrm>
            <a:off x="1447802" y="1752600"/>
            <a:ext cx="9829798" cy="2057400"/>
          </a:xfrm>
        </p:spPr>
        <p:txBody>
          <a:bodyPr/>
          <a:lstStyle/>
          <a:p>
            <a:pPr algn="ctr" eaLnBrk="1" hangingPunct="1">
              <a:lnSpc>
                <a:spcPct val="150000"/>
              </a:lnSpc>
              <a:spcBef>
                <a:spcPts val="0"/>
              </a:spcBef>
            </a:pPr>
            <a:r>
              <a:rPr lang="en-US" altLang="zh-CN" sz="3200"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rPr>
              <a:t>Experimental and Simulation Study on Direct Acceleration of Electron Beams Driven by Vortex Lasers</a:t>
            </a:r>
            <a:endParaRPr lang="zh-CN" altLang="en-US" sz="3200"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文本框 3"/>
          <p:cNvSpPr txBox="1"/>
          <p:nvPr/>
        </p:nvSpPr>
        <p:spPr>
          <a:xfrm>
            <a:off x="152400" y="169745"/>
            <a:ext cx="6629400" cy="584775"/>
          </a:xfrm>
          <a:prstGeom prst="rect">
            <a:avLst/>
          </a:prstGeom>
          <a:noFill/>
        </p:spPr>
        <p:txBody>
          <a:bodyPr wrap="square" rtlCol="0">
            <a:spAutoFit/>
          </a:bodyPr>
          <a:lstStyle/>
          <a:p>
            <a:r>
              <a:rPr lang="en-US" altLang="zh-CN" sz="3200" b="1">
                <a:solidFill>
                  <a:schemeClr val="accent3"/>
                </a:solidFill>
                <a:latin typeface="Times New Roman" panose="02020603050405020304" pitchFamily="18" charset="0"/>
                <a:cs typeface="Times New Roman" panose="02020603050405020304" pitchFamily="18" charset="0"/>
              </a:rPr>
              <a:t> </a:t>
            </a:r>
            <a:endParaRPr lang="zh-CN" altLang="en-US" sz="3200" b="1" dirty="0">
              <a:solidFill>
                <a:schemeClr val="accent3"/>
              </a:solidFill>
              <a:latin typeface="Times New Roman" panose="02020603050405020304" pitchFamily="18" charset="0"/>
              <a:cs typeface="Times New Roman" panose="02020603050405020304" pitchFamily="18" charset="0"/>
            </a:endParaRPr>
          </a:p>
        </p:txBody>
      </p:sp>
      <p:sp>
        <p:nvSpPr>
          <p:cNvPr id="6" name="文本框 5"/>
          <p:cNvSpPr txBox="1">
            <a:spLocks noChangeArrowheads="1"/>
          </p:cNvSpPr>
          <p:nvPr/>
        </p:nvSpPr>
        <p:spPr bwMode="auto">
          <a:xfrm>
            <a:off x="3124200" y="4122860"/>
            <a:ext cx="5843262" cy="359713"/>
          </a:xfrm>
          <a:prstGeom prst="rect">
            <a:avLst/>
          </a:prstGeom>
          <a:noFill/>
          <a:ln>
            <a:noFill/>
          </a:ln>
        </p:spPr>
        <p:txBody>
          <a:bodyPr wrap="square" lIns="51435" tIns="25717" rIns="51435" bIns="25717">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Wenpeng Wang</a:t>
            </a:r>
            <a:endParaRPr lang="zh-CN" altLang="en-US" sz="20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7" name="文本框 6"/>
          <p:cNvSpPr txBox="1">
            <a:spLocks noChangeArrowheads="1"/>
          </p:cNvSpPr>
          <p:nvPr/>
        </p:nvSpPr>
        <p:spPr bwMode="auto">
          <a:xfrm>
            <a:off x="1600200" y="5562600"/>
            <a:ext cx="9143999" cy="1036821"/>
          </a:xfrm>
          <a:prstGeom prst="rect">
            <a:avLst/>
          </a:prstGeom>
          <a:noFill/>
          <a:ln>
            <a:noFill/>
          </a:ln>
        </p:spPr>
        <p:txBody>
          <a:bodyPr wrap="square" lIns="51435" tIns="25717" rIns="51435" bIns="25717">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1600" dirty="0">
                <a:latin typeface="Times New Roman" panose="02020603050405020304" pitchFamily="18" charset="0"/>
                <a:ea typeface="黑体" panose="02010609060101010101" pitchFamily="49" charset="-122"/>
                <a:cs typeface="Times New Roman" panose="02020603050405020304" pitchFamily="18" charset="0"/>
              </a:rPr>
              <a:t>State Key Laboratory of Ultra-intense Laser Science and Technology, Shanghai Institute of Optics and Fine Mechanics, Chinese Academy of Sciences</a:t>
            </a:r>
          </a:p>
          <a:p>
            <a:pPr algn="ctr"/>
            <a:r>
              <a:rPr lang="en-US" altLang="zh-CN" sz="1600" dirty="0">
                <a:latin typeface="Times New Roman" panose="02020603050405020304" pitchFamily="18" charset="0"/>
                <a:ea typeface="楷体" panose="02010609060101010101" charset="-122"/>
                <a:cs typeface="Times New Roman" panose="02020603050405020304" pitchFamily="18" charset="0"/>
              </a:rPr>
              <a:t>LPAW (Naples, Italy)</a:t>
            </a:r>
          </a:p>
          <a:p>
            <a:pPr algn="ctr"/>
            <a:r>
              <a:rPr lang="en-US" altLang="zh-CN" sz="1600" dirty="0">
                <a:latin typeface="Times New Roman" panose="02020603050405020304" pitchFamily="18" charset="0"/>
                <a:ea typeface="楷体" panose="02010609060101010101" charset="-122"/>
                <a:cs typeface="Times New Roman" panose="02020603050405020304" pitchFamily="18" charset="0"/>
              </a:rPr>
              <a:t>2025.4.14</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2">
            <a:extLst>
              <a:ext uri="{FF2B5EF4-FFF2-40B4-BE49-F238E27FC236}">
                <a16:creationId xmlns:a16="http://schemas.microsoft.com/office/drawing/2014/main" id="{EB34F81F-29CC-8755-4DA5-CA82E61D71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2734" y="4135107"/>
            <a:ext cx="6550095" cy="262369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灯片编号占位符 2"/>
          <p:cNvSpPr txBox="1"/>
          <p:nvPr/>
        </p:nvSpPr>
        <p:spPr>
          <a:xfrm>
            <a:off x="11734800" y="6320241"/>
            <a:ext cx="2844800" cy="476250"/>
          </a:xfrm>
          <a:prstGeom prst="rect">
            <a:avLst/>
          </a:prstGeom>
        </p:spPr>
        <p:txBody>
          <a:bodyPr/>
          <a:ls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C913308-F349-4B6D-A68A-DD1791B4A57B}" type="slidenum">
              <a:rPr kumimoji="0" lang="zh-CN" altLang="en-US" sz="2000" b="1" i="0" u="none" strike="noStrike" kern="1200" cap="none" spc="0" normalizeH="0" baseline="0" noProof="0" smtClean="0">
                <a:ln>
                  <a:noFill/>
                </a:ln>
                <a:effectLst/>
                <a:uLnTx/>
                <a:uFillTx/>
                <a:latin typeface="Arial" panose="020B060402020202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tabLst/>
                <a:defRPr/>
              </a:pPr>
              <a:t>10</a:t>
            </a:fld>
            <a:endParaRPr kumimoji="0" lang="zh-CN" altLang="en-US" sz="2000" b="1"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mn-cs"/>
            </a:endParaRPr>
          </a:p>
        </p:txBody>
      </p:sp>
      <p:sp>
        <p:nvSpPr>
          <p:cNvPr id="13" name="文本框 12"/>
          <p:cNvSpPr txBox="1"/>
          <p:nvPr/>
        </p:nvSpPr>
        <p:spPr>
          <a:xfrm>
            <a:off x="133406" y="169476"/>
            <a:ext cx="12058593"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sym typeface="+mn-ea"/>
              </a:rPr>
              <a:t>Relativistic vortices</a:t>
            </a:r>
          </a:p>
        </p:txBody>
      </p:sp>
      <p:grpSp>
        <p:nvGrpSpPr>
          <p:cNvPr id="2" name="组合 1">
            <a:extLst>
              <a:ext uri="{FF2B5EF4-FFF2-40B4-BE49-F238E27FC236}">
                <a16:creationId xmlns:a16="http://schemas.microsoft.com/office/drawing/2014/main" id="{63E529AF-8843-C1DD-E76E-00816EBC7933}"/>
              </a:ext>
            </a:extLst>
          </p:cNvPr>
          <p:cNvGrpSpPr/>
          <p:nvPr/>
        </p:nvGrpSpPr>
        <p:grpSpPr>
          <a:xfrm>
            <a:off x="228605" y="1049436"/>
            <a:ext cx="4583565" cy="5839342"/>
            <a:chOff x="1453518" y="968211"/>
            <a:chExt cx="5762093" cy="5505567"/>
          </a:xfrm>
        </p:grpSpPr>
        <p:sp>
          <p:nvSpPr>
            <p:cNvPr id="3" name="TextBox 66">
              <a:extLst>
                <a:ext uri="{FF2B5EF4-FFF2-40B4-BE49-F238E27FC236}">
                  <a16:creationId xmlns:a16="http://schemas.microsoft.com/office/drawing/2014/main" id="{DF68E1C3-655F-6495-79EA-F427E1FFE3D7}"/>
                </a:ext>
              </a:extLst>
            </p:cNvPr>
            <p:cNvSpPr txBox="1"/>
            <p:nvPr/>
          </p:nvSpPr>
          <p:spPr>
            <a:xfrm rot="16200000">
              <a:off x="5677405" y="3052995"/>
              <a:ext cx="1316710" cy="37723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3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电场强度 </a:t>
              </a:r>
              <a:r>
                <a:rPr kumimoji="0" lang="en-US" altLang="zh-CN" sz="13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[V/m]</a:t>
              </a:r>
              <a:endParaRPr kumimoji="0" lang="zh-CN" altLang="en-US" sz="13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pic>
          <p:nvPicPr>
            <p:cNvPr id="4" name="图片 3">
              <a:extLst>
                <a:ext uri="{FF2B5EF4-FFF2-40B4-BE49-F238E27FC236}">
                  <a16:creationId xmlns:a16="http://schemas.microsoft.com/office/drawing/2014/main" id="{4D7792AA-C01E-6E29-D4C6-D7BA5B6C46E5}"/>
                </a:ext>
              </a:extLst>
            </p:cNvPr>
            <p:cNvPicPr>
              <a:picLocks noChangeAspect="1"/>
            </p:cNvPicPr>
            <p:nvPr/>
          </p:nvPicPr>
          <p:blipFill rotWithShape="1">
            <a:blip r:embed="rId4"/>
            <a:srcRect l="4749"/>
            <a:stretch/>
          </p:blipFill>
          <p:spPr>
            <a:xfrm>
              <a:off x="1899269" y="968211"/>
              <a:ext cx="4700787" cy="5269096"/>
            </a:xfrm>
            <a:prstGeom prst="rect">
              <a:avLst/>
            </a:prstGeom>
          </p:spPr>
        </p:pic>
        <p:sp>
          <p:nvSpPr>
            <p:cNvPr id="6" name="TextBox 66">
              <a:extLst>
                <a:ext uri="{FF2B5EF4-FFF2-40B4-BE49-F238E27FC236}">
                  <a16:creationId xmlns:a16="http://schemas.microsoft.com/office/drawing/2014/main" id="{B7327009-BFFE-B939-1D7C-C6AD272F8DC5}"/>
                </a:ext>
              </a:extLst>
            </p:cNvPr>
            <p:cNvSpPr txBox="1"/>
            <p:nvPr/>
          </p:nvSpPr>
          <p:spPr>
            <a:xfrm rot="16200000">
              <a:off x="210895" y="3263884"/>
              <a:ext cx="2949541" cy="46429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Laser</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intensity</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I</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[W/cm</a:t>
              </a:r>
              <a:r>
                <a:rPr kumimoji="0" lang="en-US" altLang="zh-CN" sz="1800" b="1" i="0" u="none" strike="noStrike" kern="1200" cap="none" spc="0" normalizeH="0" baseline="3000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2</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endPar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7" name="TextBox 33">
              <a:extLst>
                <a:ext uri="{FF2B5EF4-FFF2-40B4-BE49-F238E27FC236}">
                  <a16:creationId xmlns:a16="http://schemas.microsoft.com/office/drawing/2014/main" id="{A1317ED9-2C01-C2C7-032C-52FF5D809808}"/>
                </a:ext>
              </a:extLst>
            </p:cNvPr>
            <p:cNvSpPr txBox="1"/>
            <p:nvPr/>
          </p:nvSpPr>
          <p:spPr>
            <a:xfrm>
              <a:off x="2587267" y="5132256"/>
              <a:ext cx="2330875" cy="31920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Bound</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electron</a:t>
              </a:r>
            </a:p>
          </p:txBody>
        </p:sp>
        <p:sp>
          <p:nvSpPr>
            <p:cNvPr id="8" name="TextBox 33">
              <a:extLst>
                <a:ext uri="{FF2B5EF4-FFF2-40B4-BE49-F238E27FC236}">
                  <a16:creationId xmlns:a16="http://schemas.microsoft.com/office/drawing/2014/main" id="{1A35B843-381C-1317-F37C-3D01829DD4CC}"/>
                </a:ext>
              </a:extLst>
            </p:cNvPr>
            <p:cNvSpPr txBox="1"/>
            <p:nvPr/>
          </p:nvSpPr>
          <p:spPr>
            <a:xfrm>
              <a:off x="2219852" y="3986706"/>
              <a:ext cx="3544471" cy="31920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Free electron</a:t>
              </a:r>
            </a:p>
          </p:txBody>
        </p:sp>
        <p:sp>
          <p:nvSpPr>
            <p:cNvPr id="9" name="TextBox 29">
              <a:extLst>
                <a:ext uri="{FF2B5EF4-FFF2-40B4-BE49-F238E27FC236}">
                  <a16:creationId xmlns:a16="http://schemas.microsoft.com/office/drawing/2014/main" id="{7AC4B97D-77A8-5DCF-F6E7-133A6F4A86DF}"/>
                </a:ext>
              </a:extLst>
            </p:cNvPr>
            <p:cNvSpPr txBox="1"/>
            <p:nvPr/>
          </p:nvSpPr>
          <p:spPr>
            <a:xfrm>
              <a:off x="3999510" y="4408074"/>
              <a:ext cx="710951" cy="29018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50" normalizeH="0" baseline="0" noProof="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uLnTx/>
                  <a:uFillTx/>
                  <a:latin typeface="微软雅黑" panose="020B0503020204020204" pitchFamily="34" charset="-122"/>
                  <a:ea typeface="微软雅黑" panose="020B0503020204020204" pitchFamily="34" charset="-122"/>
                  <a:cs typeface="+mn-cs"/>
                </a:rPr>
                <a:t>CPA</a:t>
              </a:r>
              <a:endParaRPr kumimoji="0" lang="zh-CN" altLang="en-US" sz="1400" b="1" i="0" u="none" strike="noStrike" kern="1200" cap="none" spc="50" normalizeH="0" baseline="0" noProof="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uLnTx/>
                <a:uFillTx/>
                <a:latin typeface="微软雅黑" panose="020B0503020204020204" pitchFamily="34" charset="-122"/>
                <a:ea typeface="微软雅黑" panose="020B0503020204020204" pitchFamily="34" charset="-122"/>
                <a:cs typeface="+mn-cs"/>
              </a:endParaRPr>
            </a:p>
          </p:txBody>
        </p:sp>
        <p:cxnSp>
          <p:nvCxnSpPr>
            <p:cNvPr id="10" name="直接连接符 9">
              <a:extLst>
                <a:ext uri="{FF2B5EF4-FFF2-40B4-BE49-F238E27FC236}">
                  <a16:creationId xmlns:a16="http://schemas.microsoft.com/office/drawing/2014/main" id="{2FF2CF65-E7FF-A1D4-B58D-AAE86C442305}"/>
                </a:ext>
              </a:extLst>
            </p:cNvPr>
            <p:cNvCxnSpPr/>
            <p:nvPr/>
          </p:nvCxnSpPr>
          <p:spPr bwMode="auto">
            <a:xfrm>
              <a:off x="2371157" y="4108017"/>
              <a:ext cx="144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11" name="直接连接符 10">
              <a:extLst>
                <a:ext uri="{FF2B5EF4-FFF2-40B4-BE49-F238E27FC236}">
                  <a16:creationId xmlns:a16="http://schemas.microsoft.com/office/drawing/2014/main" id="{71CFF7D7-FA68-2988-D325-427A508BE73A}"/>
                </a:ext>
              </a:extLst>
            </p:cNvPr>
            <p:cNvCxnSpPr/>
            <p:nvPr/>
          </p:nvCxnSpPr>
          <p:spPr bwMode="auto">
            <a:xfrm>
              <a:off x="2375859" y="5322920"/>
              <a:ext cx="144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12" name="直接连接符 11">
              <a:extLst>
                <a:ext uri="{FF2B5EF4-FFF2-40B4-BE49-F238E27FC236}">
                  <a16:creationId xmlns:a16="http://schemas.microsoft.com/office/drawing/2014/main" id="{B8ADBEAE-F6E5-03C5-A379-9707DE13A0FB}"/>
                </a:ext>
              </a:extLst>
            </p:cNvPr>
            <p:cNvCxnSpPr/>
            <p:nvPr/>
          </p:nvCxnSpPr>
          <p:spPr bwMode="auto">
            <a:xfrm>
              <a:off x="2371743" y="2874648"/>
              <a:ext cx="144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14" name="直接连接符 13">
              <a:extLst>
                <a:ext uri="{FF2B5EF4-FFF2-40B4-BE49-F238E27FC236}">
                  <a16:creationId xmlns:a16="http://schemas.microsoft.com/office/drawing/2014/main" id="{62A84F18-B090-8C59-4AE3-B03C0A732FC0}"/>
                </a:ext>
              </a:extLst>
            </p:cNvPr>
            <p:cNvCxnSpPr/>
            <p:nvPr/>
          </p:nvCxnSpPr>
          <p:spPr bwMode="auto">
            <a:xfrm>
              <a:off x="2368478" y="1659745"/>
              <a:ext cx="144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15" name="直接连接符 14">
              <a:extLst>
                <a:ext uri="{FF2B5EF4-FFF2-40B4-BE49-F238E27FC236}">
                  <a16:creationId xmlns:a16="http://schemas.microsoft.com/office/drawing/2014/main" id="{D5CA0DBD-B678-3E12-D7C1-A49A5A2E9D4A}"/>
                </a:ext>
              </a:extLst>
            </p:cNvPr>
            <p:cNvCxnSpPr/>
            <p:nvPr/>
          </p:nvCxnSpPr>
          <p:spPr bwMode="auto">
            <a:xfrm flipV="1">
              <a:off x="3252781" y="5692486"/>
              <a:ext cx="0" cy="101261"/>
            </a:xfrm>
            <a:prstGeom prst="line">
              <a:avLst/>
            </a:prstGeom>
            <a:solidFill>
              <a:srgbClr val="EAEAEA"/>
            </a:solidFill>
            <a:ln w="6350" cap="flat" cmpd="sng" algn="ctr">
              <a:solidFill>
                <a:schemeClr val="tx1"/>
              </a:solidFill>
              <a:prstDash val="solid"/>
              <a:round/>
              <a:headEnd type="none" w="med" len="med"/>
              <a:tailEnd type="none" w="med" len="med"/>
            </a:ln>
            <a:effectLst/>
          </p:spPr>
        </p:cxnSp>
        <p:cxnSp>
          <p:nvCxnSpPr>
            <p:cNvPr id="16" name="直接连接符 15">
              <a:extLst>
                <a:ext uri="{FF2B5EF4-FFF2-40B4-BE49-F238E27FC236}">
                  <a16:creationId xmlns:a16="http://schemas.microsoft.com/office/drawing/2014/main" id="{5351D9EE-3DD5-336C-31CA-5791B6595F66}"/>
                </a:ext>
              </a:extLst>
            </p:cNvPr>
            <p:cNvCxnSpPr/>
            <p:nvPr/>
          </p:nvCxnSpPr>
          <p:spPr bwMode="auto">
            <a:xfrm flipV="1">
              <a:off x="4116877" y="5692486"/>
              <a:ext cx="0" cy="101261"/>
            </a:xfrm>
            <a:prstGeom prst="line">
              <a:avLst/>
            </a:prstGeom>
            <a:solidFill>
              <a:srgbClr val="EAEAEA"/>
            </a:solidFill>
            <a:ln w="6350" cap="flat" cmpd="sng" algn="ctr">
              <a:solidFill>
                <a:schemeClr val="tx1"/>
              </a:solidFill>
              <a:prstDash val="solid"/>
              <a:round/>
              <a:headEnd type="none" w="med" len="med"/>
              <a:tailEnd type="none" w="med" len="med"/>
            </a:ln>
            <a:effectLst/>
          </p:spPr>
        </p:cxnSp>
        <p:cxnSp>
          <p:nvCxnSpPr>
            <p:cNvPr id="17" name="直接连接符 16">
              <a:extLst>
                <a:ext uri="{FF2B5EF4-FFF2-40B4-BE49-F238E27FC236}">
                  <a16:creationId xmlns:a16="http://schemas.microsoft.com/office/drawing/2014/main" id="{249792D0-CDD3-E74D-67A5-C609FA01A9A1}"/>
                </a:ext>
              </a:extLst>
            </p:cNvPr>
            <p:cNvCxnSpPr/>
            <p:nvPr/>
          </p:nvCxnSpPr>
          <p:spPr bwMode="auto">
            <a:xfrm flipV="1">
              <a:off x="4980973" y="5682961"/>
              <a:ext cx="0" cy="101261"/>
            </a:xfrm>
            <a:prstGeom prst="line">
              <a:avLst/>
            </a:prstGeom>
            <a:solidFill>
              <a:srgbClr val="EAEAEA"/>
            </a:solidFill>
            <a:ln w="6350" cap="flat" cmpd="sng" algn="ctr">
              <a:solidFill>
                <a:schemeClr val="tx1"/>
              </a:solidFill>
              <a:prstDash val="solid"/>
              <a:round/>
              <a:headEnd type="none" w="med" len="med"/>
              <a:tailEnd type="none" w="med" len="med"/>
            </a:ln>
            <a:effectLst/>
          </p:spPr>
        </p:cxnSp>
        <p:cxnSp>
          <p:nvCxnSpPr>
            <p:cNvPr id="18" name="直接连接符 17">
              <a:extLst>
                <a:ext uri="{FF2B5EF4-FFF2-40B4-BE49-F238E27FC236}">
                  <a16:creationId xmlns:a16="http://schemas.microsoft.com/office/drawing/2014/main" id="{A41F5350-09BA-DE2F-AD7A-29DE9FD4017C}"/>
                </a:ext>
              </a:extLst>
            </p:cNvPr>
            <p:cNvCxnSpPr/>
            <p:nvPr/>
          </p:nvCxnSpPr>
          <p:spPr bwMode="auto">
            <a:xfrm flipV="1">
              <a:off x="5845069" y="5682961"/>
              <a:ext cx="0" cy="101261"/>
            </a:xfrm>
            <a:prstGeom prst="line">
              <a:avLst/>
            </a:prstGeom>
            <a:solidFill>
              <a:srgbClr val="EAEAEA"/>
            </a:solidFill>
            <a:ln w="6350" cap="flat" cmpd="sng" algn="ctr">
              <a:solidFill>
                <a:schemeClr val="tx1"/>
              </a:solidFill>
              <a:prstDash val="solid"/>
              <a:round/>
              <a:headEnd type="none" w="med" len="med"/>
              <a:tailEnd type="none" w="med" len="med"/>
            </a:ln>
            <a:effectLst/>
          </p:spPr>
        </p:cxnSp>
        <p:cxnSp>
          <p:nvCxnSpPr>
            <p:cNvPr id="19" name="直接连接符 18">
              <a:extLst>
                <a:ext uri="{FF2B5EF4-FFF2-40B4-BE49-F238E27FC236}">
                  <a16:creationId xmlns:a16="http://schemas.microsoft.com/office/drawing/2014/main" id="{39E8DF1B-6DA2-4FC4-D413-0EA86F835AC7}"/>
                </a:ext>
              </a:extLst>
            </p:cNvPr>
            <p:cNvCxnSpPr/>
            <p:nvPr/>
          </p:nvCxnSpPr>
          <p:spPr bwMode="auto">
            <a:xfrm>
              <a:off x="2366394" y="5098018"/>
              <a:ext cx="72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20" name="直接连接符 19">
              <a:extLst>
                <a:ext uri="{FF2B5EF4-FFF2-40B4-BE49-F238E27FC236}">
                  <a16:creationId xmlns:a16="http://schemas.microsoft.com/office/drawing/2014/main" id="{51845C2C-9185-86E7-C255-22DBA0A499F9}"/>
                </a:ext>
              </a:extLst>
            </p:cNvPr>
            <p:cNvCxnSpPr/>
            <p:nvPr/>
          </p:nvCxnSpPr>
          <p:spPr bwMode="auto">
            <a:xfrm>
              <a:off x="2370929" y="4854376"/>
              <a:ext cx="72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21" name="直接连接符 20">
              <a:extLst>
                <a:ext uri="{FF2B5EF4-FFF2-40B4-BE49-F238E27FC236}">
                  <a16:creationId xmlns:a16="http://schemas.microsoft.com/office/drawing/2014/main" id="{4B2D6FFA-C579-E8C4-3A46-8F86271DCBFC}"/>
                </a:ext>
              </a:extLst>
            </p:cNvPr>
            <p:cNvCxnSpPr/>
            <p:nvPr/>
          </p:nvCxnSpPr>
          <p:spPr bwMode="auto">
            <a:xfrm>
              <a:off x="2370937" y="4620596"/>
              <a:ext cx="72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22" name="直接连接符 21">
              <a:extLst>
                <a:ext uri="{FF2B5EF4-FFF2-40B4-BE49-F238E27FC236}">
                  <a16:creationId xmlns:a16="http://schemas.microsoft.com/office/drawing/2014/main" id="{5857A404-C9CC-660F-B69F-2276D913D805}"/>
                </a:ext>
              </a:extLst>
            </p:cNvPr>
            <p:cNvCxnSpPr/>
            <p:nvPr/>
          </p:nvCxnSpPr>
          <p:spPr bwMode="auto">
            <a:xfrm>
              <a:off x="2372418" y="4360182"/>
              <a:ext cx="72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23" name="直接连接符 22">
              <a:extLst>
                <a:ext uri="{FF2B5EF4-FFF2-40B4-BE49-F238E27FC236}">
                  <a16:creationId xmlns:a16="http://schemas.microsoft.com/office/drawing/2014/main" id="{E0355243-312D-1477-52C9-70CDEAEA3E36}"/>
                </a:ext>
              </a:extLst>
            </p:cNvPr>
            <p:cNvCxnSpPr/>
            <p:nvPr/>
          </p:nvCxnSpPr>
          <p:spPr bwMode="auto">
            <a:xfrm>
              <a:off x="2365686" y="3855771"/>
              <a:ext cx="72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24" name="直接连接符 23">
              <a:extLst>
                <a:ext uri="{FF2B5EF4-FFF2-40B4-BE49-F238E27FC236}">
                  <a16:creationId xmlns:a16="http://schemas.microsoft.com/office/drawing/2014/main" id="{0D4D0EE1-8832-1E91-761B-AA56DB57DF4A}"/>
                </a:ext>
              </a:extLst>
            </p:cNvPr>
            <p:cNvCxnSpPr/>
            <p:nvPr/>
          </p:nvCxnSpPr>
          <p:spPr bwMode="auto">
            <a:xfrm>
              <a:off x="2370221" y="3612129"/>
              <a:ext cx="72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25" name="直接连接符 24">
              <a:extLst>
                <a:ext uri="{FF2B5EF4-FFF2-40B4-BE49-F238E27FC236}">
                  <a16:creationId xmlns:a16="http://schemas.microsoft.com/office/drawing/2014/main" id="{72146732-E9ED-C034-5C78-97658BCFB03E}"/>
                </a:ext>
              </a:extLst>
            </p:cNvPr>
            <p:cNvCxnSpPr/>
            <p:nvPr/>
          </p:nvCxnSpPr>
          <p:spPr bwMode="auto">
            <a:xfrm>
              <a:off x="2370229" y="3378349"/>
              <a:ext cx="72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26" name="直接连接符 25">
              <a:extLst>
                <a:ext uri="{FF2B5EF4-FFF2-40B4-BE49-F238E27FC236}">
                  <a16:creationId xmlns:a16="http://schemas.microsoft.com/office/drawing/2014/main" id="{82A47974-85A4-63AB-701A-F8781920DE7A}"/>
                </a:ext>
              </a:extLst>
            </p:cNvPr>
            <p:cNvCxnSpPr/>
            <p:nvPr/>
          </p:nvCxnSpPr>
          <p:spPr bwMode="auto">
            <a:xfrm>
              <a:off x="2371710" y="3117935"/>
              <a:ext cx="72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27" name="直接连接符 26">
              <a:extLst>
                <a:ext uri="{FF2B5EF4-FFF2-40B4-BE49-F238E27FC236}">
                  <a16:creationId xmlns:a16="http://schemas.microsoft.com/office/drawing/2014/main" id="{809D7D7B-4363-C239-03A3-F441DC57DDC5}"/>
                </a:ext>
              </a:extLst>
            </p:cNvPr>
            <p:cNvCxnSpPr/>
            <p:nvPr/>
          </p:nvCxnSpPr>
          <p:spPr bwMode="auto">
            <a:xfrm>
              <a:off x="2362051" y="2658269"/>
              <a:ext cx="72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28" name="直接连接符 27">
              <a:extLst>
                <a:ext uri="{FF2B5EF4-FFF2-40B4-BE49-F238E27FC236}">
                  <a16:creationId xmlns:a16="http://schemas.microsoft.com/office/drawing/2014/main" id="{58934EFA-7A7C-231D-0227-A78D72C9977F}"/>
                </a:ext>
              </a:extLst>
            </p:cNvPr>
            <p:cNvCxnSpPr/>
            <p:nvPr/>
          </p:nvCxnSpPr>
          <p:spPr bwMode="auto">
            <a:xfrm>
              <a:off x="2366586" y="2414627"/>
              <a:ext cx="72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29" name="直接连接符 28">
              <a:extLst>
                <a:ext uri="{FF2B5EF4-FFF2-40B4-BE49-F238E27FC236}">
                  <a16:creationId xmlns:a16="http://schemas.microsoft.com/office/drawing/2014/main" id="{D276EEA1-DD7B-6787-92FE-DF3E57959263}"/>
                </a:ext>
              </a:extLst>
            </p:cNvPr>
            <p:cNvCxnSpPr/>
            <p:nvPr/>
          </p:nvCxnSpPr>
          <p:spPr bwMode="auto">
            <a:xfrm>
              <a:off x="2366594" y="2180847"/>
              <a:ext cx="72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30" name="直接连接符 29">
              <a:extLst>
                <a:ext uri="{FF2B5EF4-FFF2-40B4-BE49-F238E27FC236}">
                  <a16:creationId xmlns:a16="http://schemas.microsoft.com/office/drawing/2014/main" id="{7037EFE3-6BF2-59D8-FE6B-92C7D3D0BA6D}"/>
                </a:ext>
              </a:extLst>
            </p:cNvPr>
            <p:cNvCxnSpPr/>
            <p:nvPr/>
          </p:nvCxnSpPr>
          <p:spPr bwMode="auto">
            <a:xfrm>
              <a:off x="2368075" y="1920433"/>
              <a:ext cx="72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31" name="直接连接符 30">
              <a:extLst>
                <a:ext uri="{FF2B5EF4-FFF2-40B4-BE49-F238E27FC236}">
                  <a16:creationId xmlns:a16="http://schemas.microsoft.com/office/drawing/2014/main" id="{DD25ADB3-A6B2-7A50-30EA-A1BD9DA1FFBE}"/>
                </a:ext>
              </a:extLst>
            </p:cNvPr>
            <p:cNvCxnSpPr/>
            <p:nvPr/>
          </p:nvCxnSpPr>
          <p:spPr bwMode="auto">
            <a:xfrm>
              <a:off x="2366586" y="5547822"/>
              <a:ext cx="72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32" name="直接连接符 31">
              <a:extLst>
                <a:ext uri="{FF2B5EF4-FFF2-40B4-BE49-F238E27FC236}">
                  <a16:creationId xmlns:a16="http://schemas.microsoft.com/office/drawing/2014/main" id="{14AE97C9-3661-AFBC-E265-687496E1859C}"/>
                </a:ext>
              </a:extLst>
            </p:cNvPr>
            <p:cNvCxnSpPr/>
            <p:nvPr/>
          </p:nvCxnSpPr>
          <p:spPr bwMode="auto">
            <a:xfrm>
              <a:off x="2360578" y="1696806"/>
              <a:ext cx="72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33" name="直接连接符 32">
              <a:extLst>
                <a:ext uri="{FF2B5EF4-FFF2-40B4-BE49-F238E27FC236}">
                  <a16:creationId xmlns:a16="http://schemas.microsoft.com/office/drawing/2014/main" id="{CE5B8DDB-99EC-DD4B-BBE2-B67BC762A296}"/>
                </a:ext>
              </a:extLst>
            </p:cNvPr>
            <p:cNvCxnSpPr/>
            <p:nvPr/>
          </p:nvCxnSpPr>
          <p:spPr bwMode="auto">
            <a:xfrm>
              <a:off x="2362059" y="1436392"/>
              <a:ext cx="72000" cy="0"/>
            </a:xfrm>
            <a:prstGeom prst="line">
              <a:avLst/>
            </a:prstGeom>
            <a:solidFill>
              <a:srgbClr val="EAEAEA"/>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C066EF17-8898-6A24-8C01-C9E1B64A37C0}"/>
                    </a:ext>
                  </a:extLst>
                </p:cNvPr>
                <p:cNvSpPr txBox="1"/>
                <p:nvPr/>
              </p:nvSpPr>
              <p:spPr>
                <a:xfrm>
                  <a:off x="2367658" y="3077244"/>
                  <a:ext cx="3648755" cy="55134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Relativistic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optics</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14:m>
                    <m:oMath xmlns:m="http://schemas.openxmlformats.org/officeDocument/2006/math">
                      <m:sSub>
                        <m:sSubPr>
                          <m:ctrlPr>
                            <a:rPr kumimoji="0" lang="en-US" altLang="zh-CN" sz="1600" b="1" i="1" u="none" strike="noStrike" kern="1200" cap="none" spc="0" normalizeH="0" baseline="0" noProof="0">
                              <a:ln>
                                <a:noFill/>
                              </a:ln>
                              <a:solidFill>
                                <a:srgbClr val="000000"/>
                              </a:solidFill>
                              <a:effectLst/>
                              <a:uLnTx/>
                              <a:uFillTx/>
                              <a:latin typeface="Cambria Math" panose="02040503050406030204" pitchFamily="18" charset="0"/>
                              <a:ea typeface="微软雅黑" panose="020B0503020204020204" pitchFamily="34" charset="-122"/>
                              <a:cs typeface="+mn-cs"/>
                            </a:rPr>
                          </m:ctrlPr>
                        </m:sSubPr>
                        <m:e>
                          <m:r>
                            <a:rPr kumimoji="0" lang="en-US" altLang="zh-CN" sz="1600" b="1" i="1" u="none" strike="noStrike" kern="1200" cap="none" spc="0" normalizeH="0" baseline="0" noProof="0">
                              <a:ln>
                                <a:noFill/>
                              </a:ln>
                              <a:solidFill>
                                <a:srgbClr val="000000"/>
                              </a:solidFill>
                              <a:effectLst/>
                              <a:uLnTx/>
                              <a:uFillTx/>
                              <a:latin typeface="Cambria Math" panose="02040503050406030204" pitchFamily="18" charset="0"/>
                              <a:ea typeface="微软雅黑" panose="020B0503020204020204" pitchFamily="34" charset="-122"/>
                              <a:cs typeface="+mn-cs"/>
                            </a:rPr>
                            <m:t>𝒗</m:t>
                          </m:r>
                        </m:e>
                        <m:sub>
                          <m:r>
                            <a:rPr kumimoji="0" lang="en-US" altLang="zh-CN" sz="1600" b="1" i="1" u="none" strike="noStrike" kern="1200" cap="none" spc="0" normalizeH="0" baseline="0" noProof="0">
                              <a:ln>
                                <a:noFill/>
                              </a:ln>
                              <a:solidFill>
                                <a:srgbClr val="000000"/>
                              </a:solidFill>
                              <a:effectLst/>
                              <a:uLnTx/>
                              <a:uFillTx/>
                              <a:latin typeface="Cambria Math" panose="02040503050406030204" pitchFamily="18" charset="0"/>
                              <a:ea typeface="微软雅黑" panose="020B0503020204020204" pitchFamily="34" charset="-122"/>
                              <a:cs typeface="+mn-cs"/>
                            </a:rPr>
                            <m:t>𝒐𝒔𝒄</m:t>
                          </m:r>
                        </m:sub>
                      </m:sSub>
                      <m:r>
                        <a:rPr kumimoji="0" lang="en-US" altLang="zh-CN" sz="1600" b="1" i="1" u="none" strike="noStrike" kern="1200" cap="none" spc="0" normalizeH="0" baseline="0" noProof="0">
                          <a:ln>
                            <a:noFill/>
                          </a:ln>
                          <a:solidFill>
                            <a:srgbClr val="000000"/>
                          </a:solidFill>
                          <a:effectLst/>
                          <a:uLnTx/>
                          <a:uFillTx/>
                          <a:latin typeface="Cambria Math" panose="02040503050406030204" pitchFamily="18" charset="0"/>
                          <a:ea typeface="微软雅黑" panose="020B0503020204020204" pitchFamily="34" charset="-122"/>
                          <a:cs typeface="+mn-cs"/>
                        </a:rPr>
                        <m:t>~</m:t>
                      </m:r>
                      <m:r>
                        <a:rPr kumimoji="0" lang="en-US" altLang="zh-CN" sz="1600" b="1" i="1" u="none" strike="noStrike" kern="1200" cap="none" spc="0" normalizeH="0" baseline="0" noProof="0">
                          <a:ln>
                            <a:noFill/>
                          </a:ln>
                          <a:solidFill>
                            <a:srgbClr val="000000"/>
                          </a:solidFill>
                          <a:effectLst/>
                          <a:uLnTx/>
                          <a:uFillTx/>
                          <a:latin typeface="Cambria Math" panose="02040503050406030204" pitchFamily="18" charset="0"/>
                          <a:ea typeface="微软雅黑" panose="020B0503020204020204" pitchFamily="34" charset="-122"/>
                          <a:cs typeface="+mn-cs"/>
                        </a:rPr>
                        <m:t>𝒄</m:t>
                      </m:r>
                    </m:oMath>
                  </a14:m>
                  <a:endPar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mc:Choice>
          <mc:Fallback xmlns="">
            <p:sp>
              <p:nvSpPr>
                <p:cNvPr id="35" name="TextBox 33">
                  <a:extLst>
                    <a:ext uri="{FF2B5EF4-FFF2-40B4-BE49-F238E27FC236}">
                      <a16:creationId xmlns:a16="http://schemas.microsoft.com/office/drawing/2014/main" id="{151922CB-6049-FD77-8BE9-13A3A2617366}"/>
                    </a:ext>
                  </a:extLst>
                </p:cNvPr>
                <p:cNvSpPr txBox="1">
                  <a:spLocks noRot="1" noChangeAspect="1" noMove="1" noResize="1" noEditPoints="1" noAdjustHandles="1" noChangeArrowheads="1" noChangeShapeType="1" noTextEdit="1"/>
                </p:cNvSpPr>
                <p:nvPr/>
              </p:nvSpPr>
              <p:spPr>
                <a:xfrm>
                  <a:off x="2367658" y="3077244"/>
                  <a:ext cx="3648755" cy="551349"/>
                </a:xfrm>
                <a:prstGeom prst="rect">
                  <a:avLst/>
                </a:prstGeom>
                <a:blipFill>
                  <a:blip r:embed="rId5"/>
                  <a:stretch>
                    <a:fillRect l="-1261" t="-3125" b="-12500"/>
                  </a:stretch>
                </a:blipFill>
              </p:spPr>
              <p:txBody>
                <a:bodyPr/>
                <a:lstStyle/>
                <a:p>
                  <a:r>
                    <a:rPr lang="zh-CN" altLang="en-US">
                      <a:noFill/>
                    </a:rPr>
                    <a:t> </a:t>
                  </a:r>
                </a:p>
              </p:txBody>
            </p:sp>
          </mc:Fallback>
        </mc:AlternateContent>
        <p:sp>
          <p:nvSpPr>
            <p:cNvPr id="35" name="TextBox 33">
              <a:extLst>
                <a:ext uri="{FF2B5EF4-FFF2-40B4-BE49-F238E27FC236}">
                  <a16:creationId xmlns:a16="http://schemas.microsoft.com/office/drawing/2014/main" id="{C22D76DA-8824-C99D-4294-582F60B5DF61}"/>
                </a:ext>
              </a:extLst>
            </p:cNvPr>
            <p:cNvSpPr txBox="1"/>
            <p:nvPr/>
          </p:nvSpPr>
          <p:spPr>
            <a:xfrm>
              <a:off x="2378375" y="2009943"/>
              <a:ext cx="3648755" cy="31920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err="1">
                  <a:ln>
                    <a:noFill/>
                  </a:ln>
                  <a:solidFill>
                    <a:srgbClr val="000000"/>
                  </a:solidFill>
                  <a:effectLst/>
                  <a:uLnTx/>
                  <a:uFillTx/>
                  <a:latin typeface="微软雅黑" panose="020B0503020204020204" pitchFamily="34" charset="-122"/>
                  <a:ea typeface="微软雅黑" panose="020B0503020204020204" pitchFamily="34" charset="-122"/>
                  <a:cs typeface="+mn-cs"/>
                </a:rPr>
                <a:t>Ultrarelativistic</a:t>
              </a: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optics</a:t>
              </a:r>
            </a:p>
          </p:txBody>
        </p:sp>
        <mc:AlternateContent xmlns:mc="http://schemas.openxmlformats.org/markup-compatibility/2006" xmlns:a14="http://schemas.microsoft.com/office/drawing/2010/main">
          <mc:Choice Requires="a14">
            <p:sp>
              <p:nvSpPr>
                <p:cNvPr id="36" name="文本框 165">
                  <a:extLst>
                    <a:ext uri="{FF2B5EF4-FFF2-40B4-BE49-F238E27FC236}">
                      <a16:creationId xmlns:a16="http://schemas.microsoft.com/office/drawing/2014/main" id="{E51BE609-9999-2D91-A8CE-18AF787D86FC}"/>
                    </a:ext>
                  </a:extLst>
                </p:cNvPr>
                <p:cNvSpPr txBox="1"/>
                <p:nvPr/>
              </p:nvSpPr>
              <p:spPr bwMode="auto">
                <a:xfrm>
                  <a:off x="3450314" y="1620366"/>
                  <a:ext cx="2673724" cy="374575"/>
                </a:xfrm>
                <a:prstGeom prst="rect">
                  <a:avLst/>
                </a:prstGeom>
                <a:noFill/>
                <a:ln w="9525">
                  <a:noFill/>
                  <a:miter lim="800000"/>
                  <a:headEnd/>
                  <a:tailEnd/>
                </a:ln>
                <a:effectLst/>
              </p:spPr>
              <p:txBody>
                <a:bodyPr wrap="none" tIns="36000" rtlCol="0" anchor="ctr" anchorCtr="1">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14:m>
                    <m:oMath xmlns:m="http://schemas.openxmlformats.org/officeDocument/2006/math">
                      <m:r>
                        <a:rPr kumimoji="0" lang="en-US" altLang="zh-CN"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𝑬</m:t>
                      </m:r>
                      <m:r>
                        <a:rPr kumimoji="0" lang="en-US" altLang="zh-CN"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zh-CN"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𝒆</m:t>
                      </m:r>
                      <m:r>
                        <a:rPr kumimoji="0" lang="en-US" altLang="zh-CN"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altLang="zh-CN"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zh-CN" alt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𝝀</m:t>
                          </m:r>
                        </m:e>
                        <m:sub>
                          <m:r>
                            <a:rPr kumimoji="0" lang="en-US" altLang="zh-CN"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𝒄</m:t>
                          </m:r>
                        </m:sub>
                      </m:sSub>
                      <m:r>
                        <a:rPr kumimoji="0" lang="en-US" altLang="zh-CN"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oMath>
                  </a14:m>
                  <a:r>
                    <a:rPr kumimoji="0" lang="en-US" altLang="zh-CN" sz="2000" b="0" i="0" u="none" strike="noStrike" kern="1200" cap="none" spc="0" normalizeH="0" baseline="0" noProof="0" dirty="0">
                      <a:ln>
                        <a:noFill/>
                      </a:ln>
                      <a:solidFill>
                        <a:srgbClr val="000000"/>
                      </a:solidFill>
                      <a:effectLst/>
                      <a:uLnTx/>
                      <a:uFillTx/>
                      <a:latin typeface="Microsoft YaHei"/>
                      <a:ea typeface="Microsoft YaHei"/>
                      <a:cs typeface="+mn-cs"/>
                    </a:rPr>
                    <a:t>2</a:t>
                  </a:r>
                  <a14:m>
                    <m:oMath xmlns:m="http://schemas.openxmlformats.org/officeDocument/2006/math">
                      <m:sSub>
                        <m:sSubPr>
                          <m:ctrlPr>
                            <a:rPr kumimoji="0" lang="en-US" altLang="zh-CN"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Pr>
                        <m:e>
                          <m:r>
                            <a:rPr kumimoji="0" lang="en-US" altLang="zh-CN"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𝒎</m:t>
                          </m:r>
                        </m:e>
                        <m:sub>
                          <m:r>
                            <a:rPr kumimoji="0" lang="en-US" altLang="zh-CN"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𝟎</m:t>
                          </m:r>
                        </m:sub>
                      </m:sSub>
                      <m:sSup>
                        <m:sSupPr>
                          <m:ctrlPr>
                            <a:rPr kumimoji="0" lang="en-US" altLang="zh-CN"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pPr>
                        <m:e>
                          <m:r>
                            <a:rPr kumimoji="0" lang="en-US" altLang="zh-CN"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𝒄</m:t>
                          </m:r>
                        </m:e>
                        <m:sup>
                          <m:r>
                            <a:rPr kumimoji="0" lang="en-US" altLang="zh-CN"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𝟐</m:t>
                          </m:r>
                        </m:sup>
                      </m:sSup>
                    </m:oMath>
                  </a14:m>
                  <a:endParaRPr kumimoji="0" lang="zh-CN" altLang="en-US" sz="2000" b="0" i="0" u="none" strike="noStrike" kern="1200" cap="none" spc="0" normalizeH="0" baseline="0" noProof="0" dirty="0">
                    <a:ln>
                      <a:noFill/>
                    </a:ln>
                    <a:solidFill>
                      <a:srgbClr val="000000"/>
                    </a:solidFill>
                    <a:effectLst/>
                    <a:uLnTx/>
                    <a:uFillTx/>
                    <a:latin typeface="Microsoft YaHei"/>
                    <a:ea typeface="Microsoft YaHei"/>
                    <a:cs typeface="+mn-cs"/>
                  </a:endParaRPr>
                </a:p>
              </p:txBody>
            </p:sp>
          </mc:Choice>
          <mc:Fallback xmlns="">
            <p:sp>
              <p:nvSpPr>
                <p:cNvPr id="166" name="文本框 165"/>
                <p:cNvSpPr txBox="1">
                  <a:spLocks noRot="1" noChangeAspect="1" noMove="1" noResize="1" noEditPoints="1" noAdjustHandles="1" noChangeArrowheads="1" noChangeShapeType="1" noTextEdit="1"/>
                </p:cNvSpPr>
                <p:nvPr/>
              </p:nvSpPr>
              <p:spPr bwMode="auto">
                <a:xfrm>
                  <a:off x="3719736" y="1609012"/>
                  <a:ext cx="2134879" cy="397284"/>
                </a:xfrm>
                <a:prstGeom prst="rect">
                  <a:avLst/>
                </a:prstGeom>
                <a:blipFill rotWithShape="0">
                  <a:blip r:embed="rId8"/>
                  <a:stretch>
                    <a:fillRect t="-9231" b="-27692"/>
                  </a:stretch>
                </a:blipFill>
                <a:ln w="9525">
                  <a:noFill/>
                  <a:miter lim="800000"/>
                  <a:headEnd/>
                  <a:tailEnd/>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7" name="文本框 166">
                  <a:extLst>
                    <a:ext uri="{FF2B5EF4-FFF2-40B4-BE49-F238E27FC236}">
                      <a16:creationId xmlns:a16="http://schemas.microsoft.com/office/drawing/2014/main" id="{D8CAB804-EB94-0BA7-5307-09BD3F9D0F8E}"/>
                    </a:ext>
                  </a:extLst>
                </p:cNvPr>
                <p:cNvSpPr txBox="1"/>
                <p:nvPr/>
              </p:nvSpPr>
              <p:spPr bwMode="auto">
                <a:xfrm>
                  <a:off x="4389509" y="3660053"/>
                  <a:ext cx="1850650" cy="374575"/>
                </a:xfrm>
                <a:prstGeom prst="rect">
                  <a:avLst/>
                </a:prstGeom>
                <a:noFill/>
                <a:ln w="9525">
                  <a:noFill/>
                  <a:miter lim="800000"/>
                  <a:headEnd/>
                  <a:tailEnd/>
                </a:ln>
                <a:effectLst/>
              </p:spPr>
              <p:txBody>
                <a:bodyPr wrap="none" tIns="36000" rtlCol="0" anchor="ctr" anchorCtr="1">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𝑬</m:t>
                        </m:r>
                        <m:r>
                          <a:rPr kumimoji="0" lang="en-US" altLang="zh-CN" sz="2000" b="0" i="1" u="none" strike="noStrike" kern="1200" cap="none" spc="0" normalizeH="0" baseline="-25000" noProof="0">
                            <a:ln>
                              <a:noFill/>
                            </a:ln>
                            <a:solidFill>
                              <a:srgbClr val="000000"/>
                            </a:solidFill>
                            <a:effectLst/>
                            <a:uLnTx/>
                            <a:uFillTx/>
                            <a:latin typeface="Cambria Math" panose="02040503050406030204" pitchFamily="18" charset="0"/>
                            <a:ea typeface="+mn-ea"/>
                            <a:cs typeface="+mn-cs"/>
                          </a:rPr>
                          <m:t>𝑸</m:t>
                        </m:r>
                        <m:r>
                          <a:rPr kumimoji="0" lang="en-US" altLang="zh-CN"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altLang="zh-CN"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Pr>
                          <m:e>
                            <m:r>
                              <a:rPr kumimoji="0" lang="en-US" altLang="zh-CN"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𝒎</m:t>
                            </m:r>
                          </m:e>
                          <m:sub>
                            <m:r>
                              <a:rPr kumimoji="0" lang="en-US" altLang="zh-CN"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𝒆</m:t>
                            </m:r>
                          </m:sub>
                        </m:sSub>
                        <m:sSup>
                          <m:sSupPr>
                            <m:ctrlPr>
                              <a:rPr kumimoji="0" lang="en-US" altLang="zh-CN"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pPr>
                          <m:e>
                            <m:r>
                              <a:rPr kumimoji="0" lang="en-US" altLang="zh-CN"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𝒄</m:t>
                            </m:r>
                          </m:e>
                          <m:sup>
                            <m:r>
                              <a:rPr kumimoji="0" lang="en-US" altLang="zh-CN"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𝟐</m:t>
                            </m:r>
                          </m:sup>
                        </m:sSup>
                      </m:oMath>
                    </m:oMathPara>
                  </a14:m>
                  <a:endParaRPr kumimoji="0" lang="zh-CN" altLang="en-US" sz="2000" b="0" i="0" u="none" strike="noStrike" kern="1200" cap="none" spc="0" normalizeH="0" baseline="0" noProof="0" dirty="0">
                    <a:ln>
                      <a:noFill/>
                    </a:ln>
                    <a:solidFill>
                      <a:srgbClr val="000000"/>
                    </a:solidFill>
                    <a:effectLst/>
                    <a:uLnTx/>
                    <a:uFillTx/>
                    <a:latin typeface="Cambria"/>
                    <a:ea typeface="Microsoft YaHei"/>
                    <a:cs typeface="+mn-cs"/>
                  </a:endParaRPr>
                </a:p>
              </p:txBody>
            </p:sp>
          </mc:Choice>
          <mc:Fallback xmlns="">
            <p:sp>
              <p:nvSpPr>
                <p:cNvPr id="47" name="文本框 166"/>
                <p:cNvSpPr txBox="1">
                  <a:spLocks noRot="1" noChangeAspect="1" noMove="1" noResize="1" noEditPoints="1" noAdjustHandles="1" noChangeArrowheads="1" noChangeShapeType="1" noTextEdit="1"/>
                </p:cNvSpPr>
                <p:nvPr/>
              </p:nvSpPr>
              <p:spPr bwMode="auto">
                <a:xfrm>
                  <a:off x="4578767" y="3648699"/>
                  <a:ext cx="1472133" cy="397284"/>
                </a:xfrm>
                <a:prstGeom prst="rect">
                  <a:avLst/>
                </a:prstGeom>
                <a:blipFill rotWithShape="1">
                  <a:blip r:embed="rId9"/>
                  <a:stretch>
                    <a:fillRect l="-11979" r="-5208" b="-30769"/>
                  </a:stretch>
                </a:blipFill>
                <a:ln w="9525">
                  <a:noFill/>
                  <a:miter lim="800000"/>
                  <a:headEnd/>
                  <a:tailEnd/>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8" name="文本框 167">
                  <a:extLst>
                    <a:ext uri="{FF2B5EF4-FFF2-40B4-BE49-F238E27FC236}">
                      <a16:creationId xmlns:a16="http://schemas.microsoft.com/office/drawing/2014/main" id="{B82CE957-FC8B-E170-E28B-F59164981E01}"/>
                    </a:ext>
                  </a:extLst>
                </p:cNvPr>
                <p:cNvSpPr txBox="1"/>
                <p:nvPr/>
              </p:nvSpPr>
              <p:spPr bwMode="auto">
                <a:xfrm>
                  <a:off x="4418503" y="4871774"/>
                  <a:ext cx="1489371" cy="367986"/>
                </a:xfrm>
                <a:prstGeom prst="rect">
                  <a:avLst/>
                </a:prstGeom>
                <a:noFill/>
                <a:ln w="9525">
                  <a:noFill/>
                  <a:miter lim="800000"/>
                  <a:headEnd/>
                  <a:tailEnd/>
                </a:ln>
                <a:effectLst/>
              </p:spPr>
              <p:txBody>
                <a:bodyPr wrap="none" tIns="36000" rtlCol="0" anchor="ctr" anchorCtr="1">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𝑬</m:t>
                        </m:r>
                        <m:r>
                          <a:rPr kumimoji="0" lang="en-US" altLang="zh-CN" sz="2000" b="0" i="1" u="none" strike="noStrike" kern="1200" cap="none" spc="0" normalizeH="0" baseline="-25000" noProof="0">
                            <a:ln>
                              <a:noFill/>
                            </a:ln>
                            <a:solidFill>
                              <a:srgbClr val="000000"/>
                            </a:solidFill>
                            <a:effectLst/>
                            <a:uLnTx/>
                            <a:uFillTx/>
                            <a:latin typeface="Cambria Math" panose="02040503050406030204" pitchFamily="18" charset="0"/>
                            <a:ea typeface="+mn-ea"/>
                            <a:cs typeface="+mn-cs"/>
                          </a:rPr>
                          <m:t>𝑸</m:t>
                        </m:r>
                        <m:r>
                          <a:rPr kumimoji="0" lang="en-US" altLang="zh-CN"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zh-CN"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𝒉𝒗</m:t>
                        </m:r>
                      </m:oMath>
                    </m:oMathPara>
                  </a14:m>
                  <a:endParaRPr kumimoji="0" lang="zh-CN" altLang="en-US" sz="2000" b="0" i="0" u="none" strike="noStrike" kern="1200" cap="none" spc="0" normalizeH="0" baseline="0" noProof="0" dirty="0">
                    <a:ln>
                      <a:noFill/>
                    </a:ln>
                    <a:solidFill>
                      <a:srgbClr val="000000"/>
                    </a:solidFill>
                    <a:effectLst/>
                    <a:uLnTx/>
                    <a:uFillTx/>
                    <a:latin typeface="Cambria"/>
                    <a:ea typeface="Microsoft YaHei"/>
                    <a:cs typeface="+mn-cs"/>
                  </a:endParaRPr>
                </a:p>
              </p:txBody>
            </p:sp>
          </mc:Choice>
          <mc:Fallback xmlns="">
            <p:sp>
              <p:nvSpPr>
                <p:cNvPr id="48" name="文本框 167"/>
                <p:cNvSpPr txBox="1">
                  <a:spLocks noRot="1" noChangeAspect="1" noMove="1" noResize="1" noEditPoints="1" noAdjustHandles="1" noChangeArrowheads="1" noChangeShapeType="1" noTextEdit="1"/>
                </p:cNvSpPr>
                <p:nvPr/>
              </p:nvSpPr>
              <p:spPr bwMode="auto">
                <a:xfrm>
                  <a:off x="4570814" y="4860619"/>
                  <a:ext cx="1184748" cy="390296"/>
                </a:xfrm>
                <a:prstGeom prst="rect">
                  <a:avLst/>
                </a:prstGeom>
                <a:blipFill rotWithShape="1">
                  <a:blip r:embed="rId10"/>
                  <a:stretch>
                    <a:fillRect l="-11613" r="-7097" b="-31373"/>
                  </a:stretch>
                </a:blipFill>
                <a:ln w="9525">
                  <a:noFill/>
                  <a:miter lim="800000"/>
                  <a:headEnd/>
                  <a:tailEnd/>
                </a:ln>
                <a:effectLst/>
              </p:spPr>
              <p:txBody>
                <a:bodyPr/>
                <a:lstStyle/>
                <a:p>
                  <a:r>
                    <a:rPr lang="zh-CN" altLang="en-US">
                      <a:noFill/>
                    </a:rPr>
                    <a:t> </a:t>
                  </a:r>
                </a:p>
              </p:txBody>
            </p:sp>
          </mc:Fallback>
        </mc:AlternateContent>
        <p:cxnSp>
          <p:nvCxnSpPr>
            <p:cNvPr id="39" name="直接连接符 38">
              <a:extLst>
                <a:ext uri="{FF2B5EF4-FFF2-40B4-BE49-F238E27FC236}">
                  <a16:creationId xmlns:a16="http://schemas.microsoft.com/office/drawing/2014/main" id="{4C626A55-BB44-C576-9E05-4FB6AABA6851}"/>
                </a:ext>
              </a:extLst>
            </p:cNvPr>
            <p:cNvCxnSpPr/>
            <p:nvPr/>
          </p:nvCxnSpPr>
          <p:spPr bwMode="auto">
            <a:xfrm>
              <a:off x="6176082" y="4117745"/>
              <a:ext cx="144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40" name="直接连接符 39">
              <a:extLst>
                <a:ext uri="{FF2B5EF4-FFF2-40B4-BE49-F238E27FC236}">
                  <a16:creationId xmlns:a16="http://schemas.microsoft.com/office/drawing/2014/main" id="{295CF422-0247-941C-6C70-680BFD936EF9}"/>
                </a:ext>
              </a:extLst>
            </p:cNvPr>
            <p:cNvCxnSpPr/>
            <p:nvPr/>
          </p:nvCxnSpPr>
          <p:spPr bwMode="auto">
            <a:xfrm>
              <a:off x="6180784" y="5332648"/>
              <a:ext cx="144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41" name="直接连接符 40">
              <a:extLst>
                <a:ext uri="{FF2B5EF4-FFF2-40B4-BE49-F238E27FC236}">
                  <a16:creationId xmlns:a16="http://schemas.microsoft.com/office/drawing/2014/main" id="{385EDB54-FF52-8F3A-F10F-13063BF04771}"/>
                </a:ext>
              </a:extLst>
            </p:cNvPr>
            <p:cNvCxnSpPr/>
            <p:nvPr/>
          </p:nvCxnSpPr>
          <p:spPr bwMode="auto">
            <a:xfrm>
              <a:off x="6176668" y="2884376"/>
              <a:ext cx="144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42" name="直接连接符 41">
              <a:extLst>
                <a:ext uri="{FF2B5EF4-FFF2-40B4-BE49-F238E27FC236}">
                  <a16:creationId xmlns:a16="http://schemas.microsoft.com/office/drawing/2014/main" id="{F38DE2B5-703A-35F6-A29F-136CF2E6ED28}"/>
                </a:ext>
              </a:extLst>
            </p:cNvPr>
            <p:cNvCxnSpPr/>
            <p:nvPr/>
          </p:nvCxnSpPr>
          <p:spPr bwMode="auto">
            <a:xfrm>
              <a:off x="6173403" y="1669473"/>
              <a:ext cx="144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43" name="直接连接符 42">
              <a:extLst>
                <a:ext uri="{FF2B5EF4-FFF2-40B4-BE49-F238E27FC236}">
                  <a16:creationId xmlns:a16="http://schemas.microsoft.com/office/drawing/2014/main" id="{189AA844-A5E4-7041-9140-45C18A3B6A78}"/>
                </a:ext>
              </a:extLst>
            </p:cNvPr>
            <p:cNvCxnSpPr/>
            <p:nvPr/>
          </p:nvCxnSpPr>
          <p:spPr bwMode="auto">
            <a:xfrm>
              <a:off x="6249602" y="5107746"/>
              <a:ext cx="72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44" name="直接连接符 43">
              <a:extLst>
                <a:ext uri="{FF2B5EF4-FFF2-40B4-BE49-F238E27FC236}">
                  <a16:creationId xmlns:a16="http://schemas.microsoft.com/office/drawing/2014/main" id="{7DA750EE-0F74-C522-41F1-C0541CAD5661}"/>
                </a:ext>
              </a:extLst>
            </p:cNvPr>
            <p:cNvCxnSpPr/>
            <p:nvPr/>
          </p:nvCxnSpPr>
          <p:spPr bwMode="auto">
            <a:xfrm>
              <a:off x="6254137" y="4864104"/>
              <a:ext cx="72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45" name="直接连接符 44">
              <a:extLst>
                <a:ext uri="{FF2B5EF4-FFF2-40B4-BE49-F238E27FC236}">
                  <a16:creationId xmlns:a16="http://schemas.microsoft.com/office/drawing/2014/main" id="{1E45A45A-60F8-8EC4-265A-8E9CC21AF9CB}"/>
                </a:ext>
              </a:extLst>
            </p:cNvPr>
            <p:cNvCxnSpPr/>
            <p:nvPr/>
          </p:nvCxnSpPr>
          <p:spPr bwMode="auto">
            <a:xfrm>
              <a:off x="6254145" y="4630324"/>
              <a:ext cx="72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46" name="直接连接符 45">
              <a:extLst>
                <a:ext uri="{FF2B5EF4-FFF2-40B4-BE49-F238E27FC236}">
                  <a16:creationId xmlns:a16="http://schemas.microsoft.com/office/drawing/2014/main" id="{326AE239-1213-8C89-072B-E1CF112193CA}"/>
                </a:ext>
              </a:extLst>
            </p:cNvPr>
            <p:cNvCxnSpPr/>
            <p:nvPr/>
          </p:nvCxnSpPr>
          <p:spPr bwMode="auto">
            <a:xfrm>
              <a:off x="6255626" y="4369910"/>
              <a:ext cx="72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47" name="直接连接符 46">
              <a:extLst>
                <a:ext uri="{FF2B5EF4-FFF2-40B4-BE49-F238E27FC236}">
                  <a16:creationId xmlns:a16="http://schemas.microsoft.com/office/drawing/2014/main" id="{17907082-5DBD-0CF1-EB9F-A840560DC6EF}"/>
                </a:ext>
              </a:extLst>
            </p:cNvPr>
            <p:cNvCxnSpPr/>
            <p:nvPr/>
          </p:nvCxnSpPr>
          <p:spPr bwMode="auto">
            <a:xfrm>
              <a:off x="6285802" y="3852391"/>
              <a:ext cx="35092" cy="13108"/>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48" name="直接连接符 47">
              <a:extLst>
                <a:ext uri="{FF2B5EF4-FFF2-40B4-BE49-F238E27FC236}">
                  <a16:creationId xmlns:a16="http://schemas.microsoft.com/office/drawing/2014/main" id="{CA5FB702-F11B-AA6C-4EED-DE80B5BC6FCC}"/>
                </a:ext>
              </a:extLst>
            </p:cNvPr>
            <p:cNvCxnSpPr/>
            <p:nvPr/>
          </p:nvCxnSpPr>
          <p:spPr bwMode="auto">
            <a:xfrm>
              <a:off x="6253429" y="3621857"/>
              <a:ext cx="72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49" name="直接连接符 48">
              <a:extLst>
                <a:ext uri="{FF2B5EF4-FFF2-40B4-BE49-F238E27FC236}">
                  <a16:creationId xmlns:a16="http://schemas.microsoft.com/office/drawing/2014/main" id="{110DC970-E5DD-266C-B0D1-E6D0DF3E558A}"/>
                </a:ext>
              </a:extLst>
            </p:cNvPr>
            <p:cNvCxnSpPr/>
            <p:nvPr/>
          </p:nvCxnSpPr>
          <p:spPr bwMode="auto">
            <a:xfrm>
              <a:off x="6253437" y="3388077"/>
              <a:ext cx="72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50" name="直接连接符 49">
              <a:extLst>
                <a:ext uri="{FF2B5EF4-FFF2-40B4-BE49-F238E27FC236}">
                  <a16:creationId xmlns:a16="http://schemas.microsoft.com/office/drawing/2014/main" id="{BD688AC2-FBD8-1EF2-A896-8F536A9B3FF7}"/>
                </a:ext>
              </a:extLst>
            </p:cNvPr>
            <p:cNvCxnSpPr/>
            <p:nvPr/>
          </p:nvCxnSpPr>
          <p:spPr bwMode="auto">
            <a:xfrm>
              <a:off x="6254918" y="3127663"/>
              <a:ext cx="72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51" name="直接连接符 50">
              <a:extLst>
                <a:ext uri="{FF2B5EF4-FFF2-40B4-BE49-F238E27FC236}">
                  <a16:creationId xmlns:a16="http://schemas.microsoft.com/office/drawing/2014/main" id="{679E0565-7441-287A-A601-C735DDB32824}"/>
                </a:ext>
              </a:extLst>
            </p:cNvPr>
            <p:cNvCxnSpPr/>
            <p:nvPr/>
          </p:nvCxnSpPr>
          <p:spPr bwMode="auto">
            <a:xfrm>
              <a:off x="6245259" y="2667997"/>
              <a:ext cx="72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52" name="直接连接符 51">
              <a:extLst>
                <a:ext uri="{FF2B5EF4-FFF2-40B4-BE49-F238E27FC236}">
                  <a16:creationId xmlns:a16="http://schemas.microsoft.com/office/drawing/2014/main" id="{E32B1E2D-B62A-E53E-5035-775D365B17AC}"/>
                </a:ext>
              </a:extLst>
            </p:cNvPr>
            <p:cNvCxnSpPr/>
            <p:nvPr/>
          </p:nvCxnSpPr>
          <p:spPr bwMode="auto">
            <a:xfrm>
              <a:off x="6249794" y="2424355"/>
              <a:ext cx="72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53" name="直接连接符 52">
              <a:extLst>
                <a:ext uri="{FF2B5EF4-FFF2-40B4-BE49-F238E27FC236}">
                  <a16:creationId xmlns:a16="http://schemas.microsoft.com/office/drawing/2014/main" id="{4613366C-02EA-6AB7-3D7E-18D6E573A8FC}"/>
                </a:ext>
              </a:extLst>
            </p:cNvPr>
            <p:cNvCxnSpPr/>
            <p:nvPr/>
          </p:nvCxnSpPr>
          <p:spPr bwMode="auto">
            <a:xfrm>
              <a:off x="6249802" y="2190575"/>
              <a:ext cx="72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54" name="直接连接符 53">
              <a:extLst>
                <a:ext uri="{FF2B5EF4-FFF2-40B4-BE49-F238E27FC236}">
                  <a16:creationId xmlns:a16="http://schemas.microsoft.com/office/drawing/2014/main" id="{17FDCE35-1A54-224D-C686-5C057280DA7D}"/>
                </a:ext>
              </a:extLst>
            </p:cNvPr>
            <p:cNvCxnSpPr/>
            <p:nvPr/>
          </p:nvCxnSpPr>
          <p:spPr bwMode="auto">
            <a:xfrm>
              <a:off x="6251283" y="1930161"/>
              <a:ext cx="72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55" name="直接连接符 54">
              <a:extLst>
                <a:ext uri="{FF2B5EF4-FFF2-40B4-BE49-F238E27FC236}">
                  <a16:creationId xmlns:a16="http://schemas.microsoft.com/office/drawing/2014/main" id="{798E459C-A7F7-5302-A795-44CC19B07ED5}"/>
                </a:ext>
              </a:extLst>
            </p:cNvPr>
            <p:cNvCxnSpPr/>
            <p:nvPr/>
          </p:nvCxnSpPr>
          <p:spPr bwMode="auto">
            <a:xfrm>
              <a:off x="6249794" y="5557550"/>
              <a:ext cx="72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56" name="直接连接符 55">
              <a:extLst>
                <a:ext uri="{FF2B5EF4-FFF2-40B4-BE49-F238E27FC236}">
                  <a16:creationId xmlns:a16="http://schemas.microsoft.com/office/drawing/2014/main" id="{98988BC5-35FD-E61C-AF58-C6A213CCEEF5}"/>
                </a:ext>
              </a:extLst>
            </p:cNvPr>
            <p:cNvCxnSpPr/>
            <p:nvPr/>
          </p:nvCxnSpPr>
          <p:spPr bwMode="auto">
            <a:xfrm>
              <a:off x="6243786" y="1416598"/>
              <a:ext cx="72000" cy="0"/>
            </a:xfrm>
            <a:prstGeom prst="line">
              <a:avLst/>
            </a:prstGeom>
            <a:solidFill>
              <a:srgbClr val="EAEAEA"/>
            </a:solidFill>
            <a:ln w="9525" cap="flat" cmpd="sng" algn="ctr">
              <a:solidFill>
                <a:schemeClr val="tx1"/>
              </a:solidFill>
              <a:prstDash val="solid"/>
              <a:round/>
              <a:headEnd type="none" w="med" len="med"/>
              <a:tailEnd type="none" w="med" len="med"/>
            </a:ln>
            <a:effectLst/>
          </p:spPr>
        </p:cxnSp>
        <p:cxnSp>
          <p:nvCxnSpPr>
            <p:cNvPr id="57" name="直接连接符 56">
              <a:extLst>
                <a:ext uri="{FF2B5EF4-FFF2-40B4-BE49-F238E27FC236}">
                  <a16:creationId xmlns:a16="http://schemas.microsoft.com/office/drawing/2014/main" id="{953A4F81-26FA-5091-8B4C-04DCE6CD0CA9}"/>
                </a:ext>
              </a:extLst>
            </p:cNvPr>
            <p:cNvCxnSpPr/>
            <p:nvPr/>
          </p:nvCxnSpPr>
          <p:spPr bwMode="auto">
            <a:xfrm>
              <a:off x="6245267" y="1156184"/>
              <a:ext cx="72000" cy="0"/>
            </a:xfrm>
            <a:prstGeom prst="line">
              <a:avLst/>
            </a:prstGeom>
            <a:solidFill>
              <a:srgbClr val="EAEAEA"/>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58" name="文本框 187">
                  <a:extLst>
                    <a:ext uri="{FF2B5EF4-FFF2-40B4-BE49-F238E27FC236}">
                      <a16:creationId xmlns:a16="http://schemas.microsoft.com/office/drawing/2014/main" id="{3381BDF2-F24F-C06F-524F-19B2E5CE6700}"/>
                    </a:ext>
                  </a:extLst>
                </p:cNvPr>
                <p:cNvSpPr txBox="1"/>
                <p:nvPr/>
              </p:nvSpPr>
              <p:spPr bwMode="auto">
                <a:xfrm>
                  <a:off x="4311835" y="2471726"/>
                  <a:ext cx="1866771" cy="407221"/>
                </a:xfrm>
                <a:prstGeom prst="rect">
                  <a:avLst/>
                </a:prstGeom>
                <a:noFill/>
                <a:ln w="9525">
                  <a:noFill/>
                  <a:miter lim="800000"/>
                  <a:headEnd/>
                  <a:tailEnd/>
                </a:ln>
                <a:effectLst/>
              </p:spPr>
              <p:txBody>
                <a:bodyPr wrap="none" tIns="36000" rtlCol="0" anchor="ctr" anchorCtr="1">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𝑬</m:t>
                        </m:r>
                        <m:r>
                          <a:rPr kumimoji="0" lang="en-US" altLang="zh-CN" sz="2000" b="0" i="1" u="none" strike="noStrike" kern="1200" cap="none" spc="0" normalizeH="0" baseline="-25000" noProof="0">
                            <a:ln>
                              <a:noFill/>
                            </a:ln>
                            <a:solidFill>
                              <a:srgbClr val="000000"/>
                            </a:solidFill>
                            <a:effectLst/>
                            <a:uLnTx/>
                            <a:uFillTx/>
                            <a:latin typeface="Cambria Math" panose="02040503050406030204" pitchFamily="18" charset="0"/>
                            <a:ea typeface="+mn-ea"/>
                            <a:cs typeface="+mn-cs"/>
                          </a:rPr>
                          <m:t>𝑸</m:t>
                        </m:r>
                        <m:r>
                          <a:rPr kumimoji="0" lang="en-US" altLang="zh-CN"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altLang="zh-CN"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bPr>
                          <m:e>
                            <m:r>
                              <a:rPr kumimoji="0" lang="en-US" altLang="zh-CN"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𝒎</m:t>
                            </m:r>
                          </m:e>
                          <m:sub>
                            <m:r>
                              <a:rPr kumimoji="0" lang="en-US" altLang="zh-CN"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𝒑</m:t>
                            </m:r>
                          </m:sub>
                        </m:sSub>
                        <m:sSup>
                          <m:sSupPr>
                            <m:ctrlPr>
                              <a:rPr kumimoji="0" lang="en-US" altLang="zh-CN"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ctrlPr>
                          </m:sSupPr>
                          <m:e>
                            <m:r>
                              <a:rPr kumimoji="0" lang="en-US" altLang="zh-CN"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𝒄</m:t>
                            </m:r>
                          </m:e>
                          <m:sup>
                            <m:r>
                              <a:rPr kumimoji="0" lang="en-US" altLang="zh-CN" sz="2000" b="0" i="1"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m:t>𝟐</m:t>
                            </m:r>
                          </m:sup>
                        </m:sSup>
                      </m:oMath>
                    </m:oMathPara>
                  </a14:m>
                  <a:endParaRPr kumimoji="0" lang="zh-CN" altLang="en-US" sz="2000" b="0" i="0" u="none" strike="noStrike" kern="1200" cap="none" spc="0" normalizeH="0" baseline="0" noProof="0" dirty="0">
                    <a:ln>
                      <a:noFill/>
                    </a:ln>
                    <a:solidFill>
                      <a:srgbClr val="000000"/>
                    </a:solidFill>
                    <a:effectLst/>
                    <a:uLnTx/>
                    <a:uFillTx/>
                    <a:latin typeface="Cambria"/>
                    <a:ea typeface="宋体" panose="02010600030101010101" pitchFamily="2" charset="-122"/>
                    <a:cs typeface="+mn-cs"/>
                  </a:endParaRPr>
                </a:p>
              </p:txBody>
            </p:sp>
          </mc:Choice>
          <mc:Fallback xmlns="">
            <p:sp>
              <p:nvSpPr>
                <p:cNvPr id="188" name="文本框 187"/>
                <p:cNvSpPr txBox="1">
                  <a:spLocks noRot="1" noChangeAspect="1" noMove="1" noResize="1" noEditPoints="1" noAdjustHandles="1" noChangeArrowheads="1" noChangeShapeType="1" noTextEdit="1"/>
                </p:cNvSpPr>
                <p:nvPr/>
              </p:nvSpPr>
              <p:spPr bwMode="auto">
                <a:xfrm>
                  <a:off x="2978741" y="2459382"/>
                  <a:ext cx="1484958" cy="431909"/>
                </a:xfrm>
                <a:prstGeom prst="rect">
                  <a:avLst/>
                </a:prstGeom>
                <a:blipFill>
                  <a:blip r:embed="rId11"/>
                  <a:stretch>
                    <a:fillRect b="-7042"/>
                  </a:stretch>
                </a:blipFill>
                <a:ln w="9525">
                  <a:noFill/>
                  <a:miter lim="800000"/>
                  <a:headEnd/>
                  <a:tailEnd/>
                </a:ln>
                <a:effectLst/>
              </p:spPr>
              <p:txBody>
                <a:bodyPr/>
                <a:lstStyle/>
                <a:p>
                  <a:r>
                    <a:rPr lang="zh-CN" altLang="en-US">
                      <a:noFill/>
                    </a:rPr>
                    <a:t> </a:t>
                  </a:r>
                </a:p>
              </p:txBody>
            </p:sp>
          </mc:Fallback>
        </mc:AlternateContent>
        <p:sp>
          <p:nvSpPr>
            <p:cNvPr id="59" name="TextBox 66">
              <a:extLst>
                <a:ext uri="{FF2B5EF4-FFF2-40B4-BE49-F238E27FC236}">
                  <a16:creationId xmlns:a16="http://schemas.microsoft.com/office/drawing/2014/main" id="{5DC8DEF7-2B6C-15EC-37B9-46C8D0D82FC4}"/>
                </a:ext>
              </a:extLst>
            </p:cNvPr>
            <p:cNvSpPr txBox="1"/>
            <p:nvPr/>
          </p:nvSpPr>
          <p:spPr>
            <a:xfrm rot="16200000">
              <a:off x="5363995" y="3553835"/>
              <a:ext cx="3238938" cy="46429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Electric</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field</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intensity</a:t>
              </a:r>
              <a:r>
                <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[V/m]</a:t>
              </a:r>
              <a:endPar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60" name="文本框 189">
              <a:extLst>
                <a:ext uri="{FF2B5EF4-FFF2-40B4-BE49-F238E27FC236}">
                  <a16:creationId xmlns:a16="http://schemas.microsoft.com/office/drawing/2014/main" id="{6187EE8E-0145-77D1-1C6D-1DA1BDA235DD}"/>
                </a:ext>
              </a:extLst>
            </p:cNvPr>
            <p:cNvSpPr txBox="1"/>
            <p:nvPr/>
          </p:nvSpPr>
          <p:spPr bwMode="auto">
            <a:xfrm>
              <a:off x="6248903" y="4295535"/>
              <a:ext cx="602938" cy="280931"/>
            </a:xfrm>
            <a:prstGeom prst="rect">
              <a:avLst/>
            </a:prstGeom>
            <a:noFill/>
            <a:ln w="9525">
              <a:noFill/>
              <a:miter lim="800000"/>
              <a:headEnd/>
              <a:tailEnd/>
            </a:ln>
            <a:effectLst/>
          </p:spPr>
          <p:txBody>
            <a:bodyPr wrap="none" tIns="36000" rtlCol="0" anchor="ctr" anchorCtr="1">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Microsoft YaHei"/>
                  <a:ea typeface="Microsoft YaHei"/>
                  <a:cs typeface="+mn-cs"/>
                </a:rPr>
                <a:t>10</a:t>
              </a:r>
              <a:r>
                <a:rPr kumimoji="0" lang="en-US" altLang="zh-CN" sz="1400" b="1" i="0" u="none" strike="noStrike" kern="1200" cap="none" spc="0" normalizeH="0" baseline="30000" noProof="0" dirty="0">
                  <a:ln>
                    <a:noFill/>
                  </a:ln>
                  <a:solidFill>
                    <a:srgbClr val="000000"/>
                  </a:solidFill>
                  <a:effectLst/>
                  <a:uLnTx/>
                  <a:uFillTx/>
                  <a:latin typeface="Microsoft YaHei"/>
                  <a:ea typeface="Microsoft YaHei"/>
                  <a:cs typeface="+mn-cs"/>
                </a:rPr>
                <a:t>9</a:t>
              </a:r>
              <a:endParaRPr kumimoji="0" lang="zh-CN" altLang="en-US" sz="1400" b="1" i="0" u="none" strike="noStrike" kern="1200" cap="none" spc="0" normalizeH="0" baseline="30000" noProof="0" dirty="0">
                <a:ln>
                  <a:noFill/>
                </a:ln>
                <a:solidFill>
                  <a:srgbClr val="000000"/>
                </a:solidFill>
                <a:effectLst/>
                <a:uLnTx/>
                <a:uFillTx/>
                <a:latin typeface="Microsoft YaHei"/>
                <a:ea typeface="Microsoft YaHei"/>
                <a:cs typeface="+mn-cs"/>
              </a:endParaRPr>
            </a:p>
          </p:txBody>
        </p:sp>
        <p:sp>
          <p:nvSpPr>
            <p:cNvPr id="61" name="矩形 60">
              <a:extLst>
                <a:ext uri="{FF2B5EF4-FFF2-40B4-BE49-F238E27FC236}">
                  <a16:creationId xmlns:a16="http://schemas.microsoft.com/office/drawing/2014/main" id="{62791649-CA45-180C-F175-E4DB3315E26D}"/>
                </a:ext>
              </a:extLst>
            </p:cNvPr>
            <p:cNvSpPr/>
            <p:nvPr/>
          </p:nvSpPr>
          <p:spPr bwMode="auto">
            <a:xfrm>
              <a:off x="4257720" y="1106462"/>
              <a:ext cx="2594122" cy="261166"/>
            </a:xfrm>
            <a:prstGeom prst="rect">
              <a:avLst/>
            </a:prstGeom>
            <a:ln w="19050">
              <a:noFill/>
            </a:ln>
            <a:scene3d>
              <a:camera prst="orthographicFront"/>
              <a:lightRig rig="threePt" dir="t"/>
            </a:scene3d>
            <a:sp3d>
              <a:bevelT/>
            </a:sp3d>
          </p:spPr>
          <p:txBody>
            <a:bodyPr wrap="square">
              <a:spAutoFit/>
            </a:bodyPr>
            <a:lstStyle/>
            <a:p>
              <a:pPr marL="0" marR="0" lvl="0" indent="0" algn="l" defTabSz="914400" rtl="0" eaLnBrk="0" fontAlgn="base" latinLnBrk="0" hangingPunct="0">
                <a:lnSpc>
                  <a:spcPct val="100000"/>
                </a:lnSpc>
                <a:spcBef>
                  <a:spcPct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Cambria"/>
                  <a:ea typeface="Microsoft YaHei"/>
                  <a:cs typeface="+mn-cs"/>
                </a:rPr>
                <a:t>e – e</a:t>
              </a:r>
              <a:r>
                <a:rPr kumimoji="0" lang="en-US" altLang="zh-CN" sz="1200" b="1" i="0" u="none" strike="noStrike" kern="1200" cap="none" spc="0" normalizeH="0" baseline="30000" noProof="0" dirty="0">
                  <a:ln>
                    <a:noFill/>
                  </a:ln>
                  <a:solidFill>
                    <a:srgbClr val="000000"/>
                  </a:solidFill>
                  <a:effectLst/>
                  <a:uLnTx/>
                  <a:uFillTx/>
                  <a:latin typeface="Cambria"/>
                  <a:ea typeface="Microsoft YaHei"/>
                  <a:cs typeface="+mn-cs"/>
                </a:rPr>
                <a:t>+</a:t>
              </a:r>
              <a:r>
                <a:rPr kumimoji="0" lang="en-US" altLang="zh-CN" sz="1200" b="1" i="0" u="none" strike="noStrike" kern="1200" cap="none" spc="0" normalizeH="0" baseline="0" noProof="0" dirty="0">
                  <a:ln>
                    <a:noFill/>
                  </a:ln>
                  <a:solidFill>
                    <a:srgbClr val="000000"/>
                  </a:solidFill>
                  <a:effectLst/>
                  <a:uLnTx/>
                  <a:uFillTx/>
                  <a:latin typeface="Cambria"/>
                  <a:ea typeface="Microsoft YaHei"/>
                  <a:cs typeface="+mn-cs"/>
                </a:rPr>
                <a:t> generation </a:t>
              </a:r>
            </a:p>
          </p:txBody>
        </p:sp>
        <p:sp>
          <p:nvSpPr>
            <p:cNvPr id="62" name="文本框 191">
              <a:extLst>
                <a:ext uri="{FF2B5EF4-FFF2-40B4-BE49-F238E27FC236}">
                  <a16:creationId xmlns:a16="http://schemas.microsoft.com/office/drawing/2014/main" id="{DE79B3D6-6147-8EF5-A1C1-A1176E5F7178}"/>
                </a:ext>
              </a:extLst>
            </p:cNvPr>
            <p:cNvSpPr txBox="1"/>
            <p:nvPr/>
          </p:nvSpPr>
          <p:spPr bwMode="auto">
            <a:xfrm>
              <a:off x="6259464" y="2999390"/>
              <a:ext cx="695636" cy="280931"/>
            </a:xfrm>
            <a:prstGeom prst="rect">
              <a:avLst/>
            </a:prstGeom>
            <a:noFill/>
            <a:ln w="9525">
              <a:noFill/>
              <a:miter lim="800000"/>
              <a:headEnd/>
              <a:tailEnd/>
            </a:ln>
            <a:effectLst/>
          </p:spPr>
          <p:txBody>
            <a:bodyPr wrap="none" tIns="36000" rtlCol="0" anchor="ctr" anchorCtr="1">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Microsoft YaHei"/>
                  <a:ea typeface="Microsoft YaHei"/>
                  <a:cs typeface="+mn-cs"/>
                </a:rPr>
                <a:t>10</a:t>
              </a:r>
              <a:r>
                <a:rPr kumimoji="0" lang="en-US" altLang="zh-CN" sz="1400" b="1" i="0" u="none" strike="noStrike" kern="1200" cap="none" spc="0" normalizeH="0" baseline="30000" noProof="0" dirty="0">
                  <a:ln>
                    <a:noFill/>
                  </a:ln>
                  <a:solidFill>
                    <a:srgbClr val="000000"/>
                  </a:solidFill>
                  <a:effectLst/>
                  <a:uLnTx/>
                  <a:uFillTx/>
                  <a:latin typeface="Microsoft YaHei"/>
                  <a:ea typeface="Microsoft YaHei"/>
                  <a:cs typeface="+mn-cs"/>
                </a:rPr>
                <a:t>12</a:t>
              </a:r>
              <a:endParaRPr kumimoji="0" lang="zh-CN" altLang="en-US" sz="1400" b="1" i="0" u="none" strike="noStrike" kern="1200" cap="none" spc="0" normalizeH="0" baseline="30000" noProof="0" dirty="0">
                <a:ln>
                  <a:noFill/>
                </a:ln>
                <a:solidFill>
                  <a:srgbClr val="000000"/>
                </a:solidFill>
                <a:effectLst/>
                <a:uLnTx/>
                <a:uFillTx/>
                <a:latin typeface="Microsoft YaHei"/>
                <a:ea typeface="Microsoft YaHei"/>
                <a:cs typeface="+mn-cs"/>
              </a:endParaRPr>
            </a:p>
          </p:txBody>
        </p:sp>
        <p:sp>
          <p:nvSpPr>
            <p:cNvPr id="63" name="文本框 192">
              <a:extLst>
                <a:ext uri="{FF2B5EF4-FFF2-40B4-BE49-F238E27FC236}">
                  <a16:creationId xmlns:a16="http://schemas.microsoft.com/office/drawing/2014/main" id="{75738D58-6F61-07C1-56C5-3CADB3489EE7}"/>
                </a:ext>
              </a:extLst>
            </p:cNvPr>
            <p:cNvSpPr txBox="1"/>
            <p:nvPr/>
          </p:nvSpPr>
          <p:spPr bwMode="auto">
            <a:xfrm>
              <a:off x="6259464" y="1377124"/>
              <a:ext cx="695636" cy="280931"/>
            </a:xfrm>
            <a:prstGeom prst="rect">
              <a:avLst/>
            </a:prstGeom>
            <a:noFill/>
            <a:ln w="9525">
              <a:noFill/>
              <a:miter lim="800000"/>
              <a:headEnd/>
              <a:tailEnd/>
            </a:ln>
            <a:effectLst/>
          </p:spPr>
          <p:txBody>
            <a:bodyPr wrap="none" tIns="36000" rtlCol="0" anchor="ctr" anchorCtr="1">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Microsoft YaHei"/>
                  <a:ea typeface="Microsoft YaHei"/>
                  <a:cs typeface="+mn-cs"/>
                </a:rPr>
                <a:t>10</a:t>
              </a:r>
              <a:r>
                <a:rPr kumimoji="0" lang="en-US" altLang="zh-CN" sz="1400" b="1" i="0" u="none" strike="noStrike" kern="1200" cap="none" spc="0" normalizeH="0" baseline="30000" noProof="0" dirty="0">
                  <a:ln>
                    <a:noFill/>
                  </a:ln>
                  <a:solidFill>
                    <a:srgbClr val="000000"/>
                  </a:solidFill>
                  <a:effectLst/>
                  <a:uLnTx/>
                  <a:uFillTx/>
                  <a:latin typeface="Microsoft YaHei"/>
                  <a:ea typeface="Microsoft YaHei"/>
                  <a:cs typeface="+mn-cs"/>
                </a:rPr>
                <a:t>15</a:t>
              </a:r>
              <a:endParaRPr kumimoji="0" lang="zh-CN" altLang="en-US" sz="1400" b="1" i="0" u="none" strike="noStrike" kern="1200" cap="none" spc="0" normalizeH="0" baseline="30000" noProof="0" dirty="0">
                <a:ln>
                  <a:noFill/>
                </a:ln>
                <a:solidFill>
                  <a:srgbClr val="000000"/>
                </a:solidFill>
                <a:effectLst/>
                <a:uLnTx/>
                <a:uFillTx/>
                <a:latin typeface="Microsoft YaHei"/>
                <a:ea typeface="Microsoft YaHei"/>
                <a:cs typeface="+mn-cs"/>
              </a:endParaRPr>
            </a:p>
          </p:txBody>
        </p:sp>
        <p:sp>
          <p:nvSpPr>
            <p:cNvPr id="64" name="文本框 193">
              <a:extLst>
                <a:ext uri="{FF2B5EF4-FFF2-40B4-BE49-F238E27FC236}">
                  <a16:creationId xmlns:a16="http://schemas.microsoft.com/office/drawing/2014/main" id="{2FC4F451-D25C-4BA5-EDD5-ED431817D4D6}"/>
                </a:ext>
              </a:extLst>
            </p:cNvPr>
            <p:cNvSpPr txBox="1"/>
            <p:nvPr/>
          </p:nvSpPr>
          <p:spPr bwMode="auto">
            <a:xfrm>
              <a:off x="6248903" y="5393516"/>
              <a:ext cx="602938" cy="280931"/>
            </a:xfrm>
            <a:prstGeom prst="rect">
              <a:avLst/>
            </a:prstGeom>
            <a:noFill/>
            <a:ln w="9525">
              <a:noFill/>
              <a:miter lim="800000"/>
              <a:headEnd/>
              <a:tailEnd/>
            </a:ln>
            <a:effectLst/>
          </p:spPr>
          <p:txBody>
            <a:bodyPr wrap="none" tIns="36000" rtlCol="0" anchor="ctr" anchorCtr="1">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Microsoft YaHei"/>
                  <a:ea typeface="Microsoft YaHei"/>
                  <a:cs typeface="+mn-cs"/>
                </a:rPr>
                <a:t>10</a:t>
              </a:r>
              <a:r>
                <a:rPr kumimoji="0" lang="en-US" altLang="zh-CN" sz="1400" b="1" i="0" u="none" strike="noStrike" kern="1200" cap="none" spc="0" normalizeH="0" baseline="30000" noProof="0" dirty="0">
                  <a:ln>
                    <a:noFill/>
                  </a:ln>
                  <a:solidFill>
                    <a:srgbClr val="000000"/>
                  </a:solidFill>
                  <a:effectLst/>
                  <a:uLnTx/>
                  <a:uFillTx/>
                  <a:latin typeface="Microsoft YaHei"/>
                  <a:ea typeface="Microsoft YaHei"/>
                  <a:cs typeface="+mn-cs"/>
                </a:rPr>
                <a:t>6</a:t>
              </a:r>
              <a:endParaRPr kumimoji="0" lang="zh-CN" altLang="en-US" sz="1400" b="1" i="0" u="none" strike="noStrike" kern="1200" cap="none" spc="0" normalizeH="0" baseline="30000" noProof="0" dirty="0">
                <a:ln>
                  <a:noFill/>
                </a:ln>
                <a:solidFill>
                  <a:srgbClr val="000000"/>
                </a:solidFill>
                <a:effectLst/>
                <a:uLnTx/>
                <a:uFillTx/>
                <a:latin typeface="Microsoft YaHei"/>
                <a:ea typeface="Microsoft YaHei"/>
                <a:cs typeface="+mn-cs"/>
              </a:endParaRPr>
            </a:p>
          </p:txBody>
        </p:sp>
        <p:sp>
          <p:nvSpPr>
            <p:cNvPr id="65" name="TextBox 33">
              <a:extLst>
                <a:ext uri="{FF2B5EF4-FFF2-40B4-BE49-F238E27FC236}">
                  <a16:creationId xmlns:a16="http://schemas.microsoft.com/office/drawing/2014/main" id="{B0F27DF9-F7F5-D45D-8F56-0866D5534301}"/>
                </a:ext>
              </a:extLst>
            </p:cNvPr>
            <p:cNvSpPr txBox="1"/>
            <p:nvPr/>
          </p:nvSpPr>
          <p:spPr>
            <a:xfrm>
              <a:off x="2307007" y="1250402"/>
              <a:ext cx="3648755" cy="31920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Nonlinear</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QED</a:t>
              </a:r>
            </a:p>
          </p:txBody>
        </p:sp>
        <p:sp>
          <p:nvSpPr>
            <p:cNvPr id="66" name="TextBox 60">
              <a:extLst>
                <a:ext uri="{FF2B5EF4-FFF2-40B4-BE49-F238E27FC236}">
                  <a16:creationId xmlns:a16="http://schemas.microsoft.com/office/drawing/2014/main" id="{9956AFED-A3C3-EB18-3F3F-DDFD83D838C6}"/>
                </a:ext>
              </a:extLst>
            </p:cNvPr>
            <p:cNvSpPr txBox="1"/>
            <p:nvPr/>
          </p:nvSpPr>
          <p:spPr>
            <a:xfrm>
              <a:off x="3764063" y="6096538"/>
              <a:ext cx="923914" cy="37724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year</a:t>
              </a:r>
              <a:endPar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sp>
        <p:nvSpPr>
          <p:cNvPr id="67" name="矩形 66">
            <a:extLst>
              <a:ext uri="{FF2B5EF4-FFF2-40B4-BE49-F238E27FC236}">
                <a16:creationId xmlns:a16="http://schemas.microsoft.com/office/drawing/2014/main" id="{9B31C688-3D3A-9317-B0BD-AAB47C7A51F4}"/>
              </a:ext>
            </a:extLst>
          </p:cNvPr>
          <p:cNvSpPr/>
          <p:nvPr/>
        </p:nvSpPr>
        <p:spPr>
          <a:xfrm>
            <a:off x="626410" y="968002"/>
            <a:ext cx="268678" cy="5177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68" name="TextBox 1">
            <a:extLst>
              <a:ext uri="{FF2B5EF4-FFF2-40B4-BE49-F238E27FC236}">
                <a16:creationId xmlns:a16="http://schemas.microsoft.com/office/drawing/2014/main" id="{4B8921EC-B313-6B95-052D-5A5886463FC2}"/>
              </a:ext>
            </a:extLst>
          </p:cNvPr>
          <p:cNvSpPr txBox="1"/>
          <p:nvPr/>
        </p:nvSpPr>
        <p:spPr>
          <a:xfrm>
            <a:off x="446901" y="5716114"/>
            <a:ext cx="530915"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10</a:t>
            </a:r>
            <a:r>
              <a:rPr kumimoji="0" lang="en-US" altLang="zh-CN" sz="1600" b="1" i="0" u="none" strike="noStrike" kern="1200" cap="none" spc="0" normalizeH="0" baseline="30000" noProof="0" dirty="0">
                <a:ln>
                  <a:noFill/>
                </a:ln>
                <a:solidFill>
                  <a:srgbClr val="000000"/>
                </a:solidFill>
                <a:effectLst/>
                <a:uLnTx/>
                <a:uFillTx/>
                <a:latin typeface="Arial" panose="020B0604020202020204" pitchFamily="34" charset="0"/>
                <a:ea typeface="宋体" panose="02010600030101010101" pitchFamily="2" charset="-122"/>
                <a:cs typeface="+mn-cs"/>
              </a:rPr>
              <a:t>10</a:t>
            </a:r>
            <a:endParaRPr kumimoji="0" lang="zh-CN" altLang="en-US" sz="1600" b="1" i="0" u="none" strike="noStrike" kern="1200" cap="none" spc="0" normalizeH="0" baseline="3000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9" name="TextBox 77">
            <a:extLst>
              <a:ext uri="{FF2B5EF4-FFF2-40B4-BE49-F238E27FC236}">
                <a16:creationId xmlns:a16="http://schemas.microsoft.com/office/drawing/2014/main" id="{8D4B9ED4-60D4-0F7E-F604-7E500C0E3446}"/>
              </a:ext>
            </a:extLst>
          </p:cNvPr>
          <p:cNvSpPr txBox="1"/>
          <p:nvPr/>
        </p:nvSpPr>
        <p:spPr>
          <a:xfrm>
            <a:off x="455536" y="4697841"/>
            <a:ext cx="530915"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10</a:t>
            </a:r>
            <a:r>
              <a:rPr kumimoji="0" lang="en-US" altLang="zh-CN" sz="1600" b="1" i="0" u="none" strike="noStrike" kern="1200" cap="none" spc="0" normalizeH="0" baseline="30000" noProof="0" dirty="0">
                <a:ln>
                  <a:noFill/>
                </a:ln>
                <a:solidFill>
                  <a:srgbClr val="000000"/>
                </a:solidFill>
                <a:effectLst/>
                <a:uLnTx/>
                <a:uFillTx/>
                <a:latin typeface="Arial" panose="020B0604020202020204" pitchFamily="34" charset="0"/>
                <a:ea typeface="宋体" panose="02010600030101010101" pitchFamily="2" charset="-122"/>
                <a:cs typeface="+mn-cs"/>
              </a:rPr>
              <a:t>15</a:t>
            </a:r>
            <a:endParaRPr kumimoji="0" lang="zh-CN" altLang="en-US" sz="1600" b="1" i="0" u="none" strike="noStrike" kern="1200" cap="none" spc="0" normalizeH="0" baseline="3000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0" name="TextBox 78">
            <a:extLst>
              <a:ext uri="{FF2B5EF4-FFF2-40B4-BE49-F238E27FC236}">
                <a16:creationId xmlns:a16="http://schemas.microsoft.com/office/drawing/2014/main" id="{BF7211DD-C196-40B5-6FFC-61DDE16B8078}"/>
              </a:ext>
            </a:extLst>
          </p:cNvPr>
          <p:cNvSpPr txBox="1"/>
          <p:nvPr/>
        </p:nvSpPr>
        <p:spPr>
          <a:xfrm>
            <a:off x="455536" y="3641723"/>
            <a:ext cx="530915"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10</a:t>
            </a:r>
            <a:r>
              <a:rPr kumimoji="0" lang="en-US" altLang="zh-CN" sz="1600" b="1" i="0" u="none" strike="noStrike" kern="1200" cap="none" spc="0" normalizeH="0" baseline="30000" noProof="0" dirty="0">
                <a:ln>
                  <a:noFill/>
                </a:ln>
                <a:solidFill>
                  <a:srgbClr val="000000"/>
                </a:solidFill>
                <a:effectLst/>
                <a:uLnTx/>
                <a:uFillTx/>
                <a:latin typeface="Arial" panose="020B0604020202020204" pitchFamily="34" charset="0"/>
                <a:ea typeface="宋体" panose="02010600030101010101" pitchFamily="2" charset="-122"/>
                <a:cs typeface="+mn-cs"/>
              </a:rPr>
              <a:t>20</a:t>
            </a:r>
            <a:endParaRPr kumimoji="0" lang="zh-CN" altLang="en-US" sz="1600" b="1" i="0" u="none" strike="noStrike" kern="1200" cap="none" spc="0" normalizeH="0" baseline="3000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1" name="TextBox 79">
            <a:extLst>
              <a:ext uri="{FF2B5EF4-FFF2-40B4-BE49-F238E27FC236}">
                <a16:creationId xmlns:a16="http://schemas.microsoft.com/office/drawing/2014/main" id="{B09211A4-996B-D56D-FC45-2E2CAD47658B}"/>
              </a:ext>
            </a:extLst>
          </p:cNvPr>
          <p:cNvSpPr txBox="1"/>
          <p:nvPr/>
        </p:nvSpPr>
        <p:spPr>
          <a:xfrm>
            <a:off x="455536" y="2585606"/>
            <a:ext cx="530915"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10</a:t>
            </a:r>
            <a:r>
              <a:rPr kumimoji="0" lang="en-US" altLang="zh-CN" sz="1600" b="1" i="0" u="none" strike="noStrike" kern="1200" cap="none" spc="0" normalizeH="0" baseline="30000" noProof="0" dirty="0">
                <a:ln>
                  <a:noFill/>
                </a:ln>
                <a:solidFill>
                  <a:srgbClr val="000000"/>
                </a:solidFill>
                <a:effectLst/>
                <a:uLnTx/>
                <a:uFillTx/>
                <a:latin typeface="Arial" panose="020B0604020202020204" pitchFamily="34" charset="0"/>
                <a:ea typeface="宋体" panose="02010600030101010101" pitchFamily="2" charset="-122"/>
                <a:cs typeface="+mn-cs"/>
              </a:rPr>
              <a:t>25</a:t>
            </a:r>
            <a:endParaRPr kumimoji="0" lang="zh-CN" altLang="en-US" sz="1600" b="1" i="0" u="none" strike="noStrike" kern="1200" cap="none" spc="0" normalizeH="0" baseline="3000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2" name="TextBox 80">
            <a:extLst>
              <a:ext uri="{FF2B5EF4-FFF2-40B4-BE49-F238E27FC236}">
                <a16:creationId xmlns:a16="http://schemas.microsoft.com/office/drawing/2014/main" id="{2E635AB0-399C-617B-329C-8E155D35B1AD}"/>
              </a:ext>
            </a:extLst>
          </p:cNvPr>
          <p:cNvSpPr txBox="1"/>
          <p:nvPr/>
        </p:nvSpPr>
        <p:spPr>
          <a:xfrm>
            <a:off x="455536" y="1529489"/>
            <a:ext cx="530915"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10</a:t>
            </a:r>
            <a:r>
              <a:rPr kumimoji="0" lang="en-US" altLang="zh-CN" sz="1600" b="1" i="0" u="none" strike="noStrike" kern="1200" cap="none" spc="0" normalizeH="0" baseline="30000" noProof="0" dirty="0">
                <a:ln>
                  <a:noFill/>
                </a:ln>
                <a:solidFill>
                  <a:srgbClr val="000000"/>
                </a:solidFill>
                <a:effectLst/>
                <a:uLnTx/>
                <a:uFillTx/>
                <a:latin typeface="Arial" panose="020B0604020202020204" pitchFamily="34" charset="0"/>
                <a:ea typeface="宋体" panose="02010600030101010101" pitchFamily="2" charset="-122"/>
                <a:cs typeface="+mn-cs"/>
              </a:rPr>
              <a:t>30</a:t>
            </a:r>
            <a:endParaRPr kumimoji="0" lang="zh-CN" altLang="en-US" sz="1600" b="1" i="0" u="none" strike="noStrike" kern="1200" cap="none" spc="0" normalizeH="0" baseline="3000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3" name="矩形 72">
            <a:extLst>
              <a:ext uri="{FF2B5EF4-FFF2-40B4-BE49-F238E27FC236}">
                <a16:creationId xmlns:a16="http://schemas.microsoft.com/office/drawing/2014/main" id="{6815033C-418D-D439-C52D-C06C91A61EA6}"/>
              </a:ext>
            </a:extLst>
          </p:cNvPr>
          <p:cNvSpPr/>
          <p:nvPr/>
        </p:nvSpPr>
        <p:spPr>
          <a:xfrm rot="16200000">
            <a:off x="2385978" y="4676390"/>
            <a:ext cx="230105" cy="346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74" name="TextBox 82">
            <a:extLst>
              <a:ext uri="{FF2B5EF4-FFF2-40B4-BE49-F238E27FC236}">
                <a16:creationId xmlns:a16="http://schemas.microsoft.com/office/drawing/2014/main" id="{11B9247B-BD6D-E61F-D7C8-0F79D216E7BB}"/>
              </a:ext>
            </a:extLst>
          </p:cNvPr>
          <p:cNvSpPr txBox="1"/>
          <p:nvPr/>
        </p:nvSpPr>
        <p:spPr>
          <a:xfrm>
            <a:off x="601028" y="6166649"/>
            <a:ext cx="550151"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1960</a:t>
            </a:r>
            <a:endParaRPr kumimoji="0" lang="zh-CN" altLang="en-US" sz="1400" b="1" i="0" u="none" strike="noStrike" kern="1200" cap="none" spc="0" normalizeH="0" baseline="3000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5" name="TextBox 83">
            <a:extLst>
              <a:ext uri="{FF2B5EF4-FFF2-40B4-BE49-F238E27FC236}">
                <a16:creationId xmlns:a16="http://schemas.microsoft.com/office/drawing/2014/main" id="{77868D3D-5B04-24BA-48D5-BCAD14D8A168}"/>
              </a:ext>
            </a:extLst>
          </p:cNvPr>
          <p:cNvSpPr txBox="1"/>
          <p:nvPr/>
        </p:nvSpPr>
        <p:spPr>
          <a:xfrm>
            <a:off x="1058459" y="6166649"/>
            <a:ext cx="550151"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1970</a:t>
            </a:r>
            <a:endParaRPr kumimoji="0" lang="zh-CN" altLang="en-US" sz="1400" b="1" i="0" u="none" strike="noStrike" kern="1200" cap="none" spc="0" normalizeH="0" baseline="3000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6" name="TextBox 84">
            <a:extLst>
              <a:ext uri="{FF2B5EF4-FFF2-40B4-BE49-F238E27FC236}">
                <a16:creationId xmlns:a16="http://schemas.microsoft.com/office/drawing/2014/main" id="{5F2BDF32-1A50-C0E1-E891-204899F2169C}"/>
              </a:ext>
            </a:extLst>
          </p:cNvPr>
          <p:cNvSpPr txBox="1"/>
          <p:nvPr/>
        </p:nvSpPr>
        <p:spPr>
          <a:xfrm>
            <a:off x="1537132" y="6166649"/>
            <a:ext cx="550151"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1980</a:t>
            </a:r>
            <a:endParaRPr kumimoji="0" lang="zh-CN" altLang="en-US" sz="1400" b="1" i="0" u="none" strike="noStrike" kern="1200" cap="none" spc="0" normalizeH="0" baseline="3000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7" name="TextBox 85">
            <a:extLst>
              <a:ext uri="{FF2B5EF4-FFF2-40B4-BE49-F238E27FC236}">
                <a16:creationId xmlns:a16="http://schemas.microsoft.com/office/drawing/2014/main" id="{ABCBCA48-EC7E-7E22-9EDC-B13EC02AA2E3}"/>
              </a:ext>
            </a:extLst>
          </p:cNvPr>
          <p:cNvSpPr txBox="1"/>
          <p:nvPr/>
        </p:nvSpPr>
        <p:spPr>
          <a:xfrm>
            <a:off x="1969180" y="6166649"/>
            <a:ext cx="550151"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1990</a:t>
            </a:r>
            <a:endParaRPr kumimoji="0" lang="zh-CN" altLang="en-US" sz="1400" b="1" i="0" u="none" strike="noStrike" kern="1200" cap="none" spc="0" normalizeH="0" baseline="3000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8" name="TextBox 86">
            <a:extLst>
              <a:ext uri="{FF2B5EF4-FFF2-40B4-BE49-F238E27FC236}">
                <a16:creationId xmlns:a16="http://schemas.microsoft.com/office/drawing/2014/main" id="{2A307E18-B9A4-B598-DDA6-05A7682AE84C}"/>
              </a:ext>
            </a:extLst>
          </p:cNvPr>
          <p:cNvSpPr txBox="1"/>
          <p:nvPr/>
        </p:nvSpPr>
        <p:spPr>
          <a:xfrm>
            <a:off x="2426611" y="6166649"/>
            <a:ext cx="550151"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2000</a:t>
            </a:r>
            <a:endParaRPr kumimoji="0" lang="zh-CN" altLang="en-US" sz="1400" b="1" i="0" u="none" strike="noStrike" kern="1200" cap="none" spc="0" normalizeH="0" baseline="3000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9" name="TextBox 87">
            <a:extLst>
              <a:ext uri="{FF2B5EF4-FFF2-40B4-BE49-F238E27FC236}">
                <a16:creationId xmlns:a16="http://schemas.microsoft.com/office/drawing/2014/main" id="{E6566640-5CA1-ADBC-29BA-CF375C358588}"/>
              </a:ext>
            </a:extLst>
          </p:cNvPr>
          <p:cNvSpPr txBox="1"/>
          <p:nvPr/>
        </p:nvSpPr>
        <p:spPr>
          <a:xfrm>
            <a:off x="2858659" y="6166649"/>
            <a:ext cx="550151"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2010</a:t>
            </a:r>
            <a:endParaRPr kumimoji="0" lang="zh-CN" altLang="en-US" sz="1400" b="1" i="0" u="none" strike="noStrike" kern="1200" cap="none" spc="0" normalizeH="0" baseline="3000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0" name="TextBox 88">
            <a:extLst>
              <a:ext uri="{FF2B5EF4-FFF2-40B4-BE49-F238E27FC236}">
                <a16:creationId xmlns:a16="http://schemas.microsoft.com/office/drawing/2014/main" id="{09B8E8EA-08DC-B027-48E4-CEE3A3DBE3A2}"/>
              </a:ext>
            </a:extLst>
          </p:cNvPr>
          <p:cNvSpPr txBox="1"/>
          <p:nvPr/>
        </p:nvSpPr>
        <p:spPr>
          <a:xfrm>
            <a:off x="3290707" y="6166649"/>
            <a:ext cx="550151"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2020</a:t>
            </a:r>
            <a:endParaRPr kumimoji="0" lang="zh-CN" altLang="en-US" sz="1400" b="1" i="0" u="none" strike="noStrike" kern="1200" cap="none" spc="0" normalizeH="0" baseline="3000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1" name="TextBox 89">
            <a:extLst>
              <a:ext uri="{FF2B5EF4-FFF2-40B4-BE49-F238E27FC236}">
                <a16:creationId xmlns:a16="http://schemas.microsoft.com/office/drawing/2014/main" id="{D8F61ED4-A386-7F8E-E45E-0B796946841A}"/>
              </a:ext>
            </a:extLst>
          </p:cNvPr>
          <p:cNvSpPr txBox="1"/>
          <p:nvPr/>
        </p:nvSpPr>
        <p:spPr>
          <a:xfrm>
            <a:off x="3769380" y="6166649"/>
            <a:ext cx="550151"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2030</a:t>
            </a:r>
            <a:endParaRPr kumimoji="0" lang="zh-CN" altLang="en-US" sz="1400" b="1" i="0" u="none" strike="noStrike" kern="1200" cap="none" spc="0" normalizeH="0" baseline="3000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2" name="五角星 90">
            <a:extLst>
              <a:ext uri="{FF2B5EF4-FFF2-40B4-BE49-F238E27FC236}">
                <a16:creationId xmlns:a16="http://schemas.microsoft.com/office/drawing/2014/main" id="{25AD42CA-6B8F-A892-FAF4-DCCFEA6F2312}"/>
              </a:ext>
            </a:extLst>
          </p:cNvPr>
          <p:cNvSpPr/>
          <p:nvPr/>
        </p:nvSpPr>
        <p:spPr bwMode="auto">
          <a:xfrm>
            <a:off x="1828800" y="4719525"/>
            <a:ext cx="383342" cy="385875"/>
          </a:xfrm>
          <a:prstGeom prst="star5">
            <a:avLst/>
          </a:prstGeom>
          <a:solidFill>
            <a:srgbClr val="C00000"/>
          </a:solidFill>
          <a:ln>
            <a:solidFill>
              <a:srgbClr val="FFFF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a:ea typeface="宋体"/>
              <a:cs typeface="+mn-cs"/>
            </a:endParaRPr>
          </a:p>
        </p:txBody>
      </p:sp>
      <p:pic>
        <p:nvPicPr>
          <p:cNvPr id="84" name="Picture 3" descr="F:\国家基金\光镊的所有科普文章\微信图片_20181003183118.jpg">
            <a:extLst>
              <a:ext uri="{FF2B5EF4-FFF2-40B4-BE49-F238E27FC236}">
                <a16:creationId xmlns:a16="http://schemas.microsoft.com/office/drawing/2014/main" id="{C5F8C024-1AAF-1B7B-81C0-7EC009CBBA30}"/>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3453" b="5913"/>
          <a:stretch/>
        </p:blipFill>
        <p:spPr bwMode="auto">
          <a:xfrm>
            <a:off x="5240350" y="1049436"/>
            <a:ext cx="5440660" cy="3013059"/>
          </a:xfrm>
          <a:prstGeom prst="rect">
            <a:avLst/>
          </a:prstGeom>
          <a:noFill/>
          <a:extLst>
            <a:ext uri="{909E8E84-426E-40DD-AFC4-6F175D3DCCD1}">
              <a14:hiddenFill xmlns:a14="http://schemas.microsoft.com/office/drawing/2010/main">
                <a:solidFill>
                  <a:srgbClr val="FFFFFF"/>
                </a:solidFill>
              </a14:hiddenFill>
            </a:ext>
          </a:extLst>
        </p:spPr>
      </p:pic>
      <p:pic>
        <p:nvPicPr>
          <p:cNvPr id="85" name="图片 84">
            <a:extLst>
              <a:ext uri="{FF2B5EF4-FFF2-40B4-BE49-F238E27FC236}">
                <a16:creationId xmlns:a16="http://schemas.microsoft.com/office/drawing/2014/main" id="{523EE05B-AC30-BE5C-BA89-12705FEDE5D9}"/>
              </a:ext>
            </a:extLst>
          </p:cNvPr>
          <p:cNvPicPr>
            <a:picLocks noChangeAspect="1"/>
          </p:cNvPicPr>
          <p:nvPr/>
        </p:nvPicPr>
        <p:blipFill rotWithShape="1">
          <a:blip r:embed="rId13"/>
          <a:srcRect l="31466" r="34267"/>
          <a:stretch/>
        </p:blipFill>
        <p:spPr>
          <a:xfrm>
            <a:off x="10763149" y="1066838"/>
            <a:ext cx="1045544" cy="1447347"/>
          </a:xfrm>
          <a:prstGeom prst="rect">
            <a:avLst/>
          </a:prstGeom>
        </p:spPr>
      </p:pic>
      <p:pic>
        <p:nvPicPr>
          <p:cNvPr id="86" name="图片 85">
            <a:extLst>
              <a:ext uri="{FF2B5EF4-FFF2-40B4-BE49-F238E27FC236}">
                <a16:creationId xmlns:a16="http://schemas.microsoft.com/office/drawing/2014/main" id="{3CF89CE2-7F89-6AB4-D38E-12437EE4359D}"/>
              </a:ext>
            </a:extLst>
          </p:cNvPr>
          <p:cNvPicPr>
            <a:picLocks noChangeAspect="1"/>
          </p:cNvPicPr>
          <p:nvPr/>
        </p:nvPicPr>
        <p:blipFill rotWithShape="1">
          <a:blip r:embed="rId13"/>
          <a:srcRect l="66721"/>
          <a:stretch/>
        </p:blipFill>
        <p:spPr>
          <a:xfrm>
            <a:off x="10763149" y="2546236"/>
            <a:ext cx="1047851" cy="1493617"/>
          </a:xfrm>
          <a:prstGeom prst="rect">
            <a:avLst/>
          </a:prstGeom>
        </p:spPr>
      </p:pic>
      <p:sp>
        <p:nvSpPr>
          <p:cNvPr id="87" name="矩形 86">
            <a:extLst>
              <a:ext uri="{FF2B5EF4-FFF2-40B4-BE49-F238E27FC236}">
                <a16:creationId xmlns:a16="http://schemas.microsoft.com/office/drawing/2014/main" id="{0EB07ED6-AA6E-E3C3-C621-B4A43B7DBB59}"/>
              </a:ext>
            </a:extLst>
          </p:cNvPr>
          <p:cNvSpPr/>
          <p:nvPr/>
        </p:nvSpPr>
        <p:spPr>
          <a:xfrm>
            <a:off x="530973" y="1009678"/>
            <a:ext cx="3968399" cy="3282925"/>
          </a:xfrm>
          <a:prstGeom prst="rect">
            <a:avLst/>
          </a:prstGeom>
          <a:solidFill>
            <a:srgbClr val="FF0000">
              <a:alpha val="17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88" name="TextBox 10">
            <a:extLst>
              <a:ext uri="{FF2B5EF4-FFF2-40B4-BE49-F238E27FC236}">
                <a16:creationId xmlns:a16="http://schemas.microsoft.com/office/drawing/2014/main" id="{E5B588D1-575E-9B60-E9EC-A60D10232E06}"/>
              </a:ext>
            </a:extLst>
          </p:cNvPr>
          <p:cNvSpPr txBox="1">
            <a:spLocks noChangeArrowheads="1"/>
          </p:cNvSpPr>
          <p:nvPr/>
        </p:nvSpPr>
        <p:spPr bwMode="auto">
          <a:xfrm>
            <a:off x="4604942" y="1380051"/>
            <a:ext cx="1854117" cy="400110"/>
          </a:xfrm>
          <a:prstGeom prst="rect">
            <a:avLst/>
          </a:prstGeom>
          <a:gradFill>
            <a:gsLst>
              <a:gs pos="0">
                <a:srgbClr val="FFFFCC"/>
              </a:gs>
              <a:gs pos="100000">
                <a:srgbClr val="FFC000"/>
              </a:gs>
            </a:gsLst>
            <a:lin ang="5400000" scaled="0"/>
          </a:gradFill>
          <a:ln>
            <a:noFill/>
          </a:ln>
          <a:scene3d>
            <a:camera prst="orthographicFront"/>
            <a:lightRig rig="threePt" dir="t"/>
          </a:scene3d>
          <a:sp3d>
            <a:bevelT w="165100" prst="coolSlant"/>
          </a:sp3d>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Relativistic?</a:t>
            </a:r>
            <a:endPar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251609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500" fill="hold"/>
                                        <p:tgtEl>
                                          <p:spTgt spid="87"/>
                                        </p:tgtEl>
                                        <p:attrNameLst>
                                          <p:attrName>ppt_x</p:attrName>
                                        </p:attrNameLst>
                                      </p:cBhvr>
                                      <p:tavLst>
                                        <p:tav tm="0">
                                          <p:val>
                                            <p:strVal val="#ppt_x"/>
                                          </p:val>
                                        </p:tav>
                                        <p:tav tm="100000">
                                          <p:val>
                                            <p:strVal val="#ppt_x"/>
                                          </p:val>
                                        </p:tav>
                                      </p:tavLst>
                                    </p:anim>
                                    <p:anim calcmode="lin" valueType="num">
                                      <p:cBhvr additive="base">
                                        <p:cTn id="8" dur="500" fill="hold"/>
                                        <p:tgtEl>
                                          <p:spTgt spid="8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8"/>
                                        </p:tgtEl>
                                        <p:attrNameLst>
                                          <p:attrName>style.visibility</p:attrName>
                                        </p:attrNameLst>
                                      </p:cBhvr>
                                      <p:to>
                                        <p:strVal val="visible"/>
                                      </p:to>
                                    </p:set>
                                    <p:anim calcmode="lin" valueType="num">
                                      <p:cBhvr additive="base">
                                        <p:cTn id="11" dur="500" fill="hold"/>
                                        <p:tgtEl>
                                          <p:spTgt spid="88"/>
                                        </p:tgtEl>
                                        <p:attrNameLst>
                                          <p:attrName>ppt_x</p:attrName>
                                        </p:attrNameLst>
                                      </p:cBhvr>
                                      <p:tavLst>
                                        <p:tav tm="0">
                                          <p:val>
                                            <p:strVal val="#ppt_x"/>
                                          </p:val>
                                        </p:tav>
                                        <p:tav tm="100000">
                                          <p:val>
                                            <p:strVal val="#ppt_x"/>
                                          </p:val>
                                        </p:tav>
                                      </p:tavLst>
                                    </p:anim>
                                    <p:anim calcmode="lin" valueType="num">
                                      <p:cBhvr additive="base">
                                        <p:cTn id="12"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04D4B280-30B2-57C2-7B19-C6EF1955D48C}"/>
              </a:ext>
            </a:extLst>
          </p:cNvPr>
          <p:cNvSpPr txBox="1"/>
          <p:nvPr/>
        </p:nvSpPr>
        <p:spPr>
          <a:xfrm>
            <a:off x="47328" y="152400"/>
            <a:ext cx="3499928" cy="523218"/>
          </a:xfrm>
          <a:prstGeom prst="rect">
            <a:avLst/>
          </a:prstGeom>
          <a:noFill/>
        </p:spPr>
        <p:txBody>
          <a:bodyPr wrap="square" lIns="91438" tIns="45719" rIns="91438" bIns="4571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rPr>
              <a:t>RPA driven by LG laser</a:t>
            </a:r>
          </a:p>
        </p:txBody>
      </p:sp>
      <p:grpSp>
        <p:nvGrpSpPr>
          <p:cNvPr id="3" name="组合 2">
            <a:extLst>
              <a:ext uri="{FF2B5EF4-FFF2-40B4-BE49-F238E27FC236}">
                <a16:creationId xmlns:a16="http://schemas.microsoft.com/office/drawing/2014/main" id="{A9A7980D-9624-9923-C9A6-BD02C67D0527}"/>
              </a:ext>
            </a:extLst>
          </p:cNvPr>
          <p:cNvGrpSpPr/>
          <p:nvPr/>
        </p:nvGrpSpPr>
        <p:grpSpPr>
          <a:xfrm>
            <a:off x="1174479" y="838200"/>
            <a:ext cx="10128140" cy="3475106"/>
            <a:chOff x="1174479" y="685800"/>
            <a:chExt cx="10128140" cy="3475106"/>
          </a:xfrm>
        </p:grpSpPr>
        <p:sp>
          <p:nvSpPr>
            <p:cNvPr id="4" name="矩形: 圆角 3">
              <a:extLst>
                <a:ext uri="{FF2B5EF4-FFF2-40B4-BE49-F238E27FC236}">
                  <a16:creationId xmlns:a16="http://schemas.microsoft.com/office/drawing/2014/main" id="{509C7E3A-61A9-DD09-F655-718F20AB854D}"/>
                </a:ext>
              </a:extLst>
            </p:cNvPr>
            <p:cNvSpPr/>
            <p:nvPr/>
          </p:nvSpPr>
          <p:spPr>
            <a:xfrm>
              <a:off x="1174479" y="685800"/>
              <a:ext cx="9947586" cy="2675256"/>
            </a:xfrm>
            <a:prstGeom prst="roundRect">
              <a:avLst>
                <a:gd name="adj" fmla="val 4531"/>
              </a:avLst>
            </a:prstGeom>
            <a:solidFill>
              <a:schemeClr val="bg1">
                <a:alpha val="54000"/>
              </a:schemeClr>
            </a:solidFill>
            <a:ln w="28575" cap="flat" cmpd="sng" algn="ctr">
              <a:solidFill>
                <a:srgbClr val="1D6FA9">
                  <a:lumMod val="20000"/>
                  <a:lumOff val="8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5" name="文本框 4">
              <a:extLst>
                <a:ext uri="{FF2B5EF4-FFF2-40B4-BE49-F238E27FC236}">
                  <a16:creationId xmlns:a16="http://schemas.microsoft.com/office/drawing/2014/main" id="{4B8F7CA0-CA96-1FDC-C25C-FE9CB6EC6EAE}"/>
                </a:ext>
              </a:extLst>
            </p:cNvPr>
            <p:cNvSpPr txBox="1"/>
            <p:nvPr/>
          </p:nvSpPr>
          <p:spPr>
            <a:xfrm>
              <a:off x="1475427" y="791712"/>
              <a:ext cx="1272619"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Amplitude</a:t>
              </a:r>
              <a:endParaRPr kumimoji="0" lang="zh-CN"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id="{DF26E593-7882-CD3D-6C70-BD72DBC7C3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8053" y="1266956"/>
              <a:ext cx="2134923" cy="959888"/>
            </a:xfrm>
            <a:prstGeom prst="rect">
              <a:avLst/>
            </a:prstGeom>
          </p:spPr>
        </p:pic>
        <p:sp>
          <p:nvSpPr>
            <p:cNvPr id="7" name="文本框 6">
              <a:extLst>
                <a:ext uri="{FF2B5EF4-FFF2-40B4-BE49-F238E27FC236}">
                  <a16:creationId xmlns:a16="http://schemas.microsoft.com/office/drawing/2014/main" id="{7939CC9F-4F61-B7BC-D376-AA8348221682}"/>
                </a:ext>
              </a:extLst>
            </p:cNvPr>
            <p:cNvSpPr txBox="1"/>
            <p:nvPr/>
          </p:nvSpPr>
          <p:spPr>
            <a:xfrm>
              <a:off x="8807980" y="791712"/>
              <a:ext cx="2494639"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Polarization (SAM)</a:t>
              </a:r>
              <a:endParaRPr kumimoji="0" lang="zh-CN"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文本框 7">
              <a:extLst>
                <a:ext uri="{FF2B5EF4-FFF2-40B4-BE49-F238E27FC236}">
                  <a16:creationId xmlns:a16="http://schemas.microsoft.com/office/drawing/2014/main" id="{E7DD18D8-5CBC-953B-D00B-A3F3F6A7ADA6}"/>
                </a:ext>
              </a:extLst>
            </p:cNvPr>
            <p:cNvSpPr txBox="1"/>
            <p:nvPr/>
          </p:nvSpPr>
          <p:spPr>
            <a:xfrm>
              <a:off x="4528955" y="783681"/>
              <a:ext cx="2364127"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Temporal envelope</a:t>
              </a:r>
              <a:endParaRPr kumimoji="0" lang="zh-CN"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a:extLst>
                <a:ext uri="{FF2B5EF4-FFF2-40B4-BE49-F238E27FC236}">
                  <a16:creationId xmlns:a16="http://schemas.microsoft.com/office/drawing/2014/main" id="{2636A178-32C9-D0FB-9E8E-651B960DCAAB}"/>
                </a:ext>
              </a:extLst>
            </p:cNvPr>
            <p:cNvSpPr txBox="1"/>
            <p:nvPr/>
          </p:nvSpPr>
          <p:spPr>
            <a:xfrm>
              <a:off x="2928603" y="791712"/>
              <a:ext cx="1643397"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Spatial mode</a:t>
              </a:r>
              <a:endParaRPr kumimoji="0" lang="zh-CN"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0" name="直接连接符 9">
              <a:extLst>
                <a:ext uri="{FF2B5EF4-FFF2-40B4-BE49-F238E27FC236}">
                  <a16:creationId xmlns:a16="http://schemas.microsoft.com/office/drawing/2014/main" id="{85EB498C-08BC-EA6F-1FBB-5A61B5E692C1}"/>
                </a:ext>
              </a:extLst>
            </p:cNvPr>
            <p:cNvCxnSpPr>
              <a:cxnSpLocks/>
            </p:cNvCxnSpPr>
            <p:nvPr/>
          </p:nvCxnSpPr>
          <p:spPr>
            <a:xfrm>
              <a:off x="2789125" y="841921"/>
              <a:ext cx="0" cy="2365779"/>
            </a:xfrm>
            <a:prstGeom prst="line">
              <a:avLst/>
            </a:prstGeom>
            <a:ln w="28575">
              <a:solidFill>
                <a:schemeClr val="accent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4A6037D-7139-9274-10B7-19A305B3CA7D}"/>
                </a:ext>
              </a:extLst>
            </p:cNvPr>
            <p:cNvCxnSpPr>
              <a:cxnSpLocks/>
            </p:cNvCxnSpPr>
            <p:nvPr/>
          </p:nvCxnSpPr>
          <p:spPr>
            <a:xfrm>
              <a:off x="4600058" y="823067"/>
              <a:ext cx="0" cy="2365779"/>
            </a:xfrm>
            <a:prstGeom prst="line">
              <a:avLst/>
            </a:prstGeom>
            <a:ln w="28575">
              <a:solidFill>
                <a:schemeClr val="accent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947909E7-7650-2574-E0B7-1C204D1CD980}"/>
                </a:ext>
              </a:extLst>
            </p:cNvPr>
            <p:cNvCxnSpPr>
              <a:cxnSpLocks/>
            </p:cNvCxnSpPr>
            <p:nvPr/>
          </p:nvCxnSpPr>
          <p:spPr>
            <a:xfrm>
              <a:off x="6613838" y="841921"/>
              <a:ext cx="0" cy="2365779"/>
            </a:xfrm>
            <a:prstGeom prst="line">
              <a:avLst/>
            </a:prstGeom>
            <a:ln w="28575">
              <a:solidFill>
                <a:schemeClr val="accent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51DD5DD-B425-4E72-FE27-2C2E11CC11F4}"/>
                </a:ext>
              </a:extLst>
            </p:cNvPr>
            <p:cNvCxnSpPr>
              <a:cxnSpLocks/>
            </p:cNvCxnSpPr>
            <p:nvPr/>
          </p:nvCxnSpPr>
          <p:spPr>
            <a:xfrm>
              <a:off x="8499199" y="841921"/>
              <a:ext cx="0" cy="2365779"/>
            </a:xfrm>
            <a:prstGeom prst="line">
              <a:avLst/>
            </a:prstGeom>
            <a:ln w="28575">
              <a:solidFill>
                <a:schemeClr val="accent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连接符: 肘形 13">
              <a:extLst>
                <a:ext uri="{FF2B5EF4-FFF2-40B4-BE49-F238E27FC236}">
                  <a16:creationId xmlns:a16="http://schemas.microsoft.com/office/drawing/2014/main" id="{FD876750-06C5-93F6-CD02-2A59F4A0F7B9}"/>
                </a:ext>
              </a:extLst>
            </p:cNvPr>
            <p:cNvCxnSpPr>
              <a:cxnSpLocks/>
            </p:cNvCxnSpPr>
            <p:nvPr/>
          </p:nvCxnSpPr>
          <p:spPr>
            <a:xfrm rot="5400000" flipH="1" flipV="1">
              <a:off x="7210718" y="3180158"/>
              <a:ext cx="511854" cy="302033"/>
            </a:xfrm>
            <a:prstGeom prst="bentConnector3">
              <a:avLst/>
            </a:prstGeom>
            <a:ln>
              <a:tailEnd type="triangle"/>
            </a:ln>
          </p:spPr>
          <p:style>
            <a:lnRef idx="2">
              <a:schemeClr val="dk1"/>
            </a:lnRef>
            <a:fillRef idx="0">
              <a:schemeClr val="dk1"/>
            </a:fillRef>
            <a:effectRef idx="1">
              <a:schemeClr val="dk1"/>
            </a:effectRef>
            <a:fontRef idx="minor">
              <a:schemeClr val="tx1"/>
            </a:fontRef>
          </p:style>
        </p:cxnSp>
        <p:pic>
          <p:nvPicPr>
            <p:cNvPr id="15" name="图片 14">
              <a:extLst>
                <a:ext uri="{FF2B5EF4-FFF2-40B4-BE49-F238E27FC236}">
                  <a16:creationId xmlns:a16="http://schemas.microsoft.com/office/drawing/2014/main" id="{04AA01D5-30DC-9B58-14E2-DD58602CD782}"/>
                </a:ext>
              </a:extLst>
            </p:cNvPr>
            <p:cNvPicPr>
              <a:picLocks noChangeAspect="1"/>
            </p:cNvPicPr>
            <p:nvPr/>
          </p:nvPicPr>
          <p:blipFill>
            <a:blip r:embed="rId3"/>
            <a:stretch>
              <a:fillRect/>
            </a:stretch>
          </p:blipFill>
          <p:spPr>
            <a:xfrm>
              <a:off x="1291802" y="1495755"/>
              <a:ext cx="289166" cy="1159574"/>
            </a:xfrm>
            <a:prstGeom prst="rect">
              <a:avLst/>
            </a:prstGeom>
          </p:spPr>
        </p:pic>
        <p:pic>
          <p:nvPicPr>
            <p:cNvPr id="16" name="图片 15">
              <a:extLst>
                <a:ext uri="{FF2B5EF4-FFF2-40B4-BE49-F238E27FC236}">
                  <a16:creationId xmlns:a16="http://schemas.microsoft.com/office/drawing/2014/main" id="{35CF7411-4D80-4D67-0984-8469E09EAD6B}"/>
                </a:ext>
              </a:extLst>
            </p:cNvPr>
            <p:cNvPicPr>
              <a:picLocks noChangeAspect="1"/>
            </p:cNvPicPr>
            <p:nvPr/>
          </p:nvPicPr>
          <p:blipFill rotWithShape="1">
            <a:blip r:embed="rId4"/>
            <a:srcRect l="20339" t="19396" r="20376" b="19700"/>
            <a:stretch/>
          </p:blipFill>
          <p:spPr>
            <a:xfrm>
              <a:off x="3032299" y="1456565"/>
              <a:ext cx="1286773" cy="1360339"/>
            </a:xfrm>
            <a:prstGeom prst="rect">
              <a:avLst/>
            </a:prstGeom>
          </p:spPr>
        </p:pic>
        <p:sp>
          <p:nvSpPr>
            <p:cNvPr id="18" name="文本框 17">
              <a:extLst>
                <a:ext uri="{FF2B5EF4-FFF2-40B4-BE49-F238E27FC236}">
                  <a16:creationId xmlns:a16="http://schemas.microsoft.com/office/drawing/2014/main" id="{6142A827-286A-3D50-677C-6802E4FE1F1C}"/>
                </a:ext>
              </a:extLst>
            </p:cNvPr>
            <p:cNvSpPr txBox="1"/>
            <p:nvPr/>
          </p:nvSpPr>
          <p:spPr>
            <a:xfrm>
              <a:off x="6691501" y="803371"/>
              <a:ext cx="1748189"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Propagate Phase</a:t>
              </a:r>
            </a:p>
          </p:txBody>
        </p:sp>
        <p:pic>
          <p:nvPicPr>
            <p:cNvPr id="19" name="图片 18">
              <a:extLst>
                <a:ext uri="{FF2B5EF4-FFF2-40B4-BE49-F238E27FC236}">
                  <a16:creationId xmlns:a16="http://schemas.microsoft.com/office/drawing/2014/main" id="{E9A116EA-AF3B-E8DD-7B90-870B5B104532}"/>
                </a:ext>
              </a:extLst>
            </p:cNvPr>
            <p:cNvPicPr>
              <a:picLocks noChangeAspect="1"/>
            </p:cNvPicPr>
            <p:nvPr/>
          </p:nvPicPr>
          <p:blipFill>
            <a:blip r:embed="rId5"/>
            <a:stretch>
              <a:fillRect/>
            </a:stretch>
          </p:blipFill>
          <p:spPr>
            <a:xfrm>
              <a:off x="4667981" y="1412702"/>
              <a:ext cx="1858050" cy="1425068"/>
            </a:xfrm>
            <a:prstGeom prst="rect">
              <a:avLst/>
            </a:prstGeom>
          </p:spPr>
        </p:pic>
        <p:cxnSp>
          <p:nvCxnSpPr>
            <p:cNvPr id="20" name="连接符: 肘形 19">
              <a:extLst>
                <a:ext uri="{FF2B5EF4-FFF2-40B4-BE49-F238E27FC236}">
                  <a16:creationId xmlns:a16="http://schemas.microsoft.com/office/drawing/2014/main" id="{996D7EBC-8188-C37F-6627-9442BE7F39E0}"/>
                </a:ext>
              </a:extLst>
            </p:cNvPr>
            <p:cNvCxnSpPr>
              <a:cxnSpLocks/>
            </p:cNvCxnSpPr>
            <p:nvPr/>
          </p:nvCxnSpPr>
          <p:spPr>
            <a:xfrm rot="10800000">
              <a:off x="4274895" y="3212377"/>
              <a:ext cx="508121" cy="374728"/>
            </a:xfrm>
            <a:prstGeom prst="bent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cxnSp>
          <p:nvCxnSpPr>
            <p:cNvPr id="21" name="连接符: 肘形 20">
              <a:extLst>
                <a:ext uri="{FF2B5EF4-FFF2-40B4-BE49-F238E27FC236}">
                  <a16:creationId xmlns:a16="http://schemas.microsoft.com/office/drawing/2014/main" id="{F01D8EE9-9776-03A4-F75F-4C9E0393F614}"/>
                </a:ext>
              </a:extLst>
            </p:cNvPr>
            <p:cNvCxnSpPr/>
            <p:nvPr/>
          </p:nvCxnSpPr>
          <p:spPr>
            <a:xfrm rot="16200000" flipV="1">
              <a:off x="5370492" y="3104821"/>
              <a:ext cx="648431" cy="316129"/>
            </a:xfrm>
            <a:prstGeom prst="bentConnector3">
              <a:avLst>
                <a:gd name="adj1" fmla="val 36053"/>
              </a:avLst>
            </a:prstGeom>
            <a:ln>
              <a:tailEnd type="triangle"/>
            </a:ln>
          </p:spPr>
          <p:style>
            <a:lnRef idx="2">
              <a:schemeClr val="dk1"/>
            </a:lnRef>
            <a:fillRef idx="0">
              <a:schemeClr val="dk1"/>
            </a:fillRef>
            <a:effectRef idx="1">
              <a:schemeClr val="dk1"/>
            </a:effectRef>
            <a:fontRef idx="minor">
              <a:schemeClr val="tx1"/>
            </a:fontRef>
          </p:style>
        </p:cxnSp>
        <p:cxnSp>
          <p:nvCxnSpPr>
            <p:cNvPr id="22" name="连接符: 肘形 21">
              <a:extLst>
                <a:ext uri="{FF2B5EF4-FFF2-40B4-BE49-F238E27FC236}">
                  <a16:creationId xmlns:a16="http://schemas.microsoft.com/office/drawing/2014/main" id="{035A18A3-A172-4CD1-9A9A-7C6989C11203}"/>
                </a:ext>
              </a:extLst>
            </p:cNvPr>
            <p:cNvCxnSpPr>
              <a:cxnSpLocks/>
            </p:cNvCxnSpPr>
            <p:nvPr/>
          </p:nvCxnSpPr>
          <p:spPr>
            <a:xfrm rot="5400000" flipH="1" flipV="1">
              <a:off x="9493927" y="3175526"/>
              <a:ext cx="459500" cy="363651"/>
            </a:xfrm>
            <a:prstGeom prst="bentConnector3">
              <a:avLst/>
            </a:prstGeom>
            <a:ln>
              <a:tailEnd type="triangle"/>
            </a:ln>
          </p:spPr>
          <p:style>
            <a:lnRef idx="2">
              <a:schemeClr val="dk1"/>
            </a:lnRef>
            <a:fillRef idx="0">
              <a:schemeClr val="dk1"/>
            </a:fillRef>
            <a:effectRef idx="1">
              <a:schemeClr val="dk1"/>
            </a:effectRef>
            <a:fontRef idx="minor">
              <a:schemeClr val="tx1"/>
            </a:fontRef>
          </p:style>
        </p:cxnSp>
        <p:cxnSp>
          <p:nvCxnSpPr>
            <p:cNvPr id="23" name="连接符: 肘形 22">
              <a:extLst>
                <a:ext uri="{FF2B5EF4-FFF2-40B4-BE49-F238E27FC236}">
                  <a16:creationId xmlns:a16="http://schemas.microsoft.com/office/drawing/2014/main" id="{75779249-CFFC-6943-5FDD-3839008BCEE0}"/>
                </a:ext>
              </a:extLst>
            </p:cNvPr>
            <p:cNvCxnSpPr>
              <a:cxnSpLocks/>
            </p:cNvCxnSpPr>
            <p:nvPr/>
          </p:nvCxnSpPr>
          <p:spPr>
            <a:xfrm rot="10800000">
              <a:off x="2014655" y="3241458"/>
              <a:ext cx="2059132" cy="367585"/>
            </a:xfrm>
            <a:prstGeom prst="bentConnector3">
              <a:avLst>
                <a:gd name="adj1" fmla="val 100359"/>
              </a:avLst>
            </a:prstGeom>
            <a:ln>
              <a:tailEnd type="triangle"/>
            </a:ln>
          </p:spPr>
          <p:style>
            <a:lnRef idx="2">
              <a:schemeClr val="dk1"/>
            </a:lnRef>
            <a:fillRef idx="0">
              <a:schemeClr val="dk1"/>
            </a:fillRef>
            <a:effectRef idx="1">
              <a:schemeClr val="dk1"/>
            </a:effectRef>
            <a:fontRef idx="minor">
              <a:schemeClr val="tx1"/>
            </a:fontRef>
          </p:style>
        </p:cxnSp>
        <p:grpSp>
          <p:nvGrpSpPr>
            <p:cNvPr id="24" name="组合 23">
              <a:extLst>
                <a:ext uri="{FF2B5EF4-FFF2-40B4-BE49-F238E27FC236}">
                  <a16:creationId xmlns:a16="http://schemas.microsoft.com/office/drawing/2014/main" id="{CAFA60BE-E355-5FE0-12B8-FD838E92D2E7}"/>
                </a:ext>
              </a:extLst>
            </p:cNvPr>
            <p:cNvGrpSpPr/>
            <p:nvPr/>
          </p:nvGrpSpPr>
          <p:grpSpPr>
            <a:xfrm>
              <a:off x="6701646" y="1453405"/>
              <a:ext cx="1831166" cy="1303267"/>
              <a:chOff x="6595675" y="603121"/>
              <a:chExt cx="1831166" cy="1303267"/>
            </a:xfrm>
          </p:grpSpPr>
          <p:pic>
            <p:nvPicPr>
              <p:cNvPr id="34" name="图片 33">
                <a:extLst>
                  <a:ext uri="{FF2B5EF4-FFF2-40B4-BE49-F238E27FC236}">
                    <a16:creationId xmlns:a16="http://schemas.microsoft.com/office/drawing/2014/main" id="{002C273C-678D-9BE8-69D6-47BEC82A93F5}"/>
                  </a:ext>
                </a:extLst>
              </p:cNvPr>
              <p:cNvPicPr>
                <a:picLocks noChangeAspect="1"/>
              </p:cNvPicPr>
              <p:nvPr/>
            </p:nvPicPr>
            <p:blipFill>
              <a:blip r:embed="rId6"/>
              <a:stretch>
                <a:fillRect/>
              </a:stretch>
            </p:blipFill>
            <p:spPr>
              <a:xfrm>
                <a:off x="7734754" y="603121"/>
                <a:ext cx="381033" cy="1053781"/>
              </a:xfrm>
              <a:prstGeom prst="rect">
                <a:avLst/>
              </a:prstGeom>
            </p:spPr>
          </p:pic>
          <p:sp>
            <p:nvSpPr>
              <p:cNvPr id="35" name="文本框 34">
                <a:extLst>
                  <a:ext uri="{FF2B5EF4-FFF2-40B4-BE49-F238E27FC236}">
                    <a16:creationId xmlns:a16="http://schemas.microsoft.com/office/drawing/2014/main" id="{598C2E46-80F4-264C-A69C-5EBD6039E317}"/>
                  </a:ext>
                </a:extLst>
              </p:cNvPr>
              <p:cNvSpPr txBox="1"/>
              <p:nvPr/>
            </p:nvSpPr>
            <p:spPr>
              <a:xfrm>
                <a:off x="7387987" y="1598611"/>
                <a:ext cx="1038854"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Wavelength</a:t>
                </a:r>
                <a:endParaRPr kumimoji="0" lang="zh-CN"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6" name="文本框 35">
                <a:extLst>
                  <a:ext uri="{FF2B5EF4-FFF2-40B4-BE49-F238E27FC236}">
                    <a16:creationId xmlns:a16="http://schemas.microsoft.com/office/drawing/2014/main" id="{BB6F249E-C3E2-747A-F657-8B6A570044A5}"/>
                  </a:ext>
                </a:extLst>
              </p:cNvPr>
              <p:cNvSpPr txBox="1"/>
              <p:nvPr/>
            </p:nvSpPr>
            <p:spPr>
              <a:xfrm>
                <a:off x="6595675" y="958935"/>
                <a:ext cx="1093154"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Wave vector</a:t>
                </a:r>
                <a:endParaRPr kumimoji="0" lang="zh-CN"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5" name="组合 24">
              <a:extLst>
                <a:ext uri="{FF2B5EF4-FFF2-40B4-BE49-F238E27FC236}">
                  <a16:creationId xmlns:a16="http://schemas.microsoft.com/office/drawing/2014/main" id="{1A4D82DC-0F17-EF64-2680-B2998B20E7C0}"/>
                </a:ext>
              </a:extLst>
            </p:cNvPr>
            <p:cNvGrpSpPr/>
            <p:nvPr/>
          </p:nvGrpSpPr>
          <p:grpSpPr>
            <a:xfrm>
              <a:off x="6799608" y="2080885"/>
              <a:ext cx="749262" cy="736019"/>
              <a:chOff x="11083058" y="2548277"/>
              <a:chExt cx="1036043" cy="1444784"/>
            </a:xfrm>
          </p:grpSpPr>
          <p:pic>
            <p:nvPicPr>
              <p:cNvPr id="30" name="图片 29">
                <a:extLst>
                  <a:ext uri="{FF2B5EF4-FFF2-40B4-BE49-F238E27FC236}">
                    <a16:creationId xmlns:a16="http://schemas.microsoft.com/office/drawing/2014/main" id="{65D42EEF-3D89-0324-A1CE-FBAD9451E49B}"/>
                  </a:ext>
                </a:extLst>
              </p:cNvPr>
              <p:cNvPicPr>
                <a:picLocks noChangeAspect="1"/>
              </p:cNvPicPr>
              <p:nvPr/>
            </p:nvPicPr>
            <p:blipFill>
              <a:blip r:embed="rId7"/>
              <a:stretch>
                <a:fillRect/>
              </a:stretch>
            </p:blipFill>
            <p:spPr>
              <a:xfrm>
                <a:off x="11083058" y="2657101"/>
                <a:ext cx="1036043" cy="1279818"/>
              </a:xfrm>
              <a:prstGeom prst="rect">
                <a:avLst/>
              </a:prstGeom>
            </p:spPr>
          </p:pic>
          <p:sp>
            <p:nvSpPr>
              <p:cNvPr id="31" name="文本框 30">
                <a:extLst>
                  <a:ext uri="{FF2B5EF4-FFF2-40B4-BE49-F238E27FC236}">
                    <a16:creationId xmlns:a16="http://schemas.microsoft.com/office/drawing/2014/main" id="{703A74A9-255C-7307-92C3-EF1CA77BEF19}"/>
                  </a:ext>
                </a:extLst>
              </p:cNvPr>
              <p:cNvSpPr txBox="1"/>
              <p:nvPr/>
            </p:nvSpPr>
            <p:spPr>
              <a:xfrm>
                <a:off x="11826435" y="2864940"/>
                <a:ext cx="215725" cy="25017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y</a:t>
                </a:r>
                <a:endParaRPr kumimoji="0" lang="zh-CN"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2" name="文本框 31">
                <a:extLst>
                  <a:ext uri="{FF2B5EF4-FFF2-40B4-BE49-F238E27FC236}">
                    <a16:creationId xmlns:a16="http://schemas.microsoft.com/office/drawing/2014/main" id="{563BE3A7-10E8-FB7E-C8D3-0AA1EE99BB2C}"/>
                  </a:ext>
                </a:extLst>
              </p:cNvPr>
              <p:cNvSpPr txBox="1"/>
              <p:nvPr/>
            </p:nvSpPr>
            <p:spPr>
              <a:xfrm>
                <a:off x="11739711" y="3742886"/>
                <a:ext cx="156580" cy="2501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z</a:t>
                </a:r>
                <a:endParaRPr kumimoji="0" lang="zh-CN"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 name="文本框 32">
                <a:extLst>
                  <a:ext uri="{FF2B5EF4-FFF2-40B4-BE49-F238E27FC236}">
                    <a16:creationId xmlns:a16="http://schemas.microsoft.com/office/drawing/2014/main" id="{B0536A30-01A1-A275-8E85-9F0006915244}"/>
                  </a:ext>
                </a:extLst>
              </p:cNvPr>
              <p:cNvSpPr txBox="1"/>
              <p:nvPr/>
            </p:nvSpPr>
            <p:spPr>
              <a:xfrm>
                <a:off x="11286681" y="2548277"/>
                <a:ext cx="154693" cy="25017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x</a:t>
                </a:r>
                <a:endParaRPr kumimoji="0" lang="zh-CN"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aphicFrame>
          <p:nvGraphicFramePr>
            <p:cNvPr id="26" name="对象 25">
              <a:extLst>
                <a:ext uri="{FF2B5EF4-FFF2-40B4-BE49-F238E27FC236}">
                  <a16:creationId xmlns:a16="http://schemas.microsoft.com/office/drawing/2014/main" id="{9602269B-C9AF-B875-E0C1-D25851ACCA6A}"/>
                </a:ext>
              </a:extLst>
            </p:cNvPr>
            <p:cNvGraphicFramePr>
              <a:graphicFrameLocks noChangeAspect="1"/>
            </p:cNvGraphicFramePr>
            <p:nvPr/>
          </p:nvGraphicFramePr>
          <p:xfrm>
            <a:off x="1580968" y="1789920"/>
            <a:ext cx="1162165" cy="623438"/>
          </p:xfrm>
          <a:graphic>
            <a:graphicData uri="http://schemas.openxmlformats.org/presentationml/2006/ole">
              <mc:AlternateContent xmlns:mc="http://schemas.openxmlformats.org/markup-compatibility/2006">
                <mc:Choice xmlns:v="urn:schemas-microsoft-com:vml" Requires="v">
                  <p:oleObj name="AxMath" r:id="rId8" imgW="1414556" imgH="579466" progId="Equation.AxMath">
                    <p:embed/>
                  </p:oleObj>
                </mc:Choice>
                <mc:Fallback>
                  <p:oleObj name="AxMath" r:id="rId8" imgW="1414556" imgH="579466" progId="Equation.AxMath">
                    <p:embed/>
                    <p:pic>
                      <p:nvPicPr>
                        <p:cNvPr id="26" name="对象 25">
                          <a:extLst>
                            <a:ext uri="{FF2B5EF4-FFF2-40B4-BE49-F238E27FC236}">
                              <a16:creationId xmlns:a16="http://schemas.microsoft.com/office/drawing/2014/main" id="{9602269B-C9AF-B875-E0C1-D25851ACCA6A}"/>
                            </a:ext>
                          </a:extLst>
                        </p:cNvPr>
                        <p:cNvPicPr/>
                        <p:nvPr/>
                      </p:nvPicPr>
                      <p:blipFill>
                        <a:blip r:embed="rId9"/>
                        <a:stretch>
                          <a:fillRect/>
                        </a:stretch>
                      </p:blipFill>
                      <p:spPr>
                        <a:xfrm>
                          <a:off x="1580968" y="1789920"/>
                          <a:ext cx="1162165" cy="623438"/>
                        </a:xfrm>
                        <a:prstGeom prst="rect">
                          <a:avLst/>
                        </a:prstGeom>
                      </p:spPr>
                    </p:pic>
                  </p:oleObj>
                </mc:Fallback>
              </mc:AlternateContent>
            </a:graphicData>
          </a:graphic>
        </p:graphicFrame>
        <p:pic>
          <p:nvPicPr>
            <p:cNvPr id="27" name="图片 26">
              <a:extLst>
                <a:ext uri="{FF2B5EF4-FFF2-40B4-BE49-F238E27FC236}">
                  <a16:creationId xmlns:a16="http://schemas.microsoft.com/office/drawing/2014/main" id="{A6379A20-CC7C-8C6E-8934-17C8CBA38A8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69700" y="2240316"/>
              <a:ext cx="2052965" cy="819983"/>
            </a:xfrm>
            <a:prstGeom prst="rect">
              <a:avLst/>
            </a:prstGeom>
          </p:spPr>
        </p:pic>
        <p:graphicFrame>
          <p:nvGraphicFramePr>
            <p:cNvPr id="28" name="对象 27">
              <a:extLst>
                <a:ext uri="{FF2B5EF4-FFF2-40B4-BE49-F238E27FC236}">
                  <a16:creationId xmlns:a16="http://schemas.microsoft.com/office/drawing/2014/main" id="{58ECD47B-69D8-7DFB-C094-82741A586E58}"/>
                </a:ext>
              </a:extLst>
            </p:cNvPr>
            <p:cNvGraphicFramePr>
              <a:graphicFrameLocks noChangeAspect="1"/>
            </p:cNvGraphicFramePr>
            <p:nvPr/>
          </p:nvGraphicFramePr>
          <p:xfrm>
            <a:off x="3072909" y="3560271"/>
            <a:ext cx="6589565" cy="600635"/>
          </p:xfrm>
          <a:graphic>
            <a:graphicData uri="http://schemas.openxmlformats.org/presentationml/2006/ole">
              <mc:AlternateContent xmlns:mc="http://schemas.openxmlformats.org/markup-compatibility/2006">
                <mc:Choice xmlns:v="urn:schemas-microsoft-com:vml" Requires="v">
                  <p:oleObj name="AxMath" r:id="rId11" imgW="3605288" imgH="329184" progId="Equation.AxMath">
                    <p:embed/>
                  </p:oleObj>
                </mc:Choice>
                <mc:Fallback>
                  <p:oleObj name="AxMath" r:id="rId11" imgW="3605288" imgH="329184" progId="Equation.AxMath">
                    <p:embed/>
                    <p:pic>
                      <p:nvPicPr>
                        <p:cNvPr id="28" name="对象 27">
                          <a:extLst>
                            <a:ext uri="{FF2B5EF4-FFF2-40B4-BE49-F238E27FC236}">
                              <a16:creationId xmlns:a16="http://schemas.microsoft.com/office/drawing/2014/main" id="{58ECD47B-69D8-7DFB-C094-82741A586E58}"/>
                            </a:ext>
                          </a:extLst>
                        </p:cNvPr>
                        <p:cNvPicPr/>
                        <p:nvPr/>
                      </p:nvPicPr>
                      <p:blipFill>
                        <a:blip r:embed="rId12"/>
                        <a:stretch>
                          <a:fillRect/>
                        </a:stretch>
                      </p:blipFill>
                      <p:spPr>
                        <a:xfrm>
                          <a:off x="3072909" y="3560271"/>
                          <a:ext cx="6589565" cy="600635"/>
                        </a:xfrm>
                        <a:prstGeom prst="rect">
                          <a:avLst/>
                        </a:prstGeom>
                      </p:spPr>
                    </p:pic>
                  </p:oleObj>
                </mc:Fallback>
              </mc:AlternateContent>
            </a:graphicData>
          </a:graphic>
        </p:graphicFrame>
        <p:pic>
          <p:nvPicPr>
            <p:cNvPr id="29" name="图片 28">
              <a:extLst>
                <a:ext uri="{FF2B5EF4-FFF2-40B4-BE49-F238E27FC236}">
                  <a16:creationId xmlns:a16="http://schemas.microsoft.com/office/drawing/2014/main" id="{72746179-1D0B-2631-788F-348AB6891D0C}"/>
                </a:ext>
              </a:extLst>
            </p:cNvPr>
            <p:cNvPicPr>
              <a:picLocks noChangeAspect="1"/>
            </p:cNvPicPr>
            <p:nvPr/>
          </p:nvPicPr>
          <p:blipFill>
            <a:blip r:embed="rId13"/>
            <a:stretch>
              <a:fillRect/>
            </a:stretch>
          </p:blipFill>
          <p:spPr>
            <a:xfrm>
              <a:off x="6780511" y="1218850"/>
              <a:ext cx="830299" cy="571161"/>
            </a:xfrm>
            <a:prstGeom prst="rect">
              <a:avLst/>
            </a:prstGeom>
          </p:spPr>
        </p:pic>
      </p:grpSp>
      <p:grpSp>
        <p:nvGrpSpPr>
          <p:cNvPr id="37" name="组合 36">
            <a:extLst>
              <a:ext uri="{FF2B5EF4-FFF2-40B4-BE49-F238E27FC236}">
                <a16:creationId xmlns:a16="http://schemas.microsoft.com/office/drawing/2014/main" id="{0FE73C60-0FD8-B6D5-DD61-03C731F71B38}"/>
              </a:ext>
            </a:extLst>
          </p:cNvPr>
          <p:cNvGrpSpPr/>
          <p:nvPr/>
        </p:nvGrpSpPr>
        <p:grpSpPr>
          <a:xfrm>
            <a:off x="6906340" y="4216895"/>
            <a:ext cx="1932860" cy="2564905"/>
            <a:chOff x="1186627" y="4128214"/>
            <a:chExt cx="9947586" cy="2671813"/>
          </a:xfrm>
        </p:grpSpPr>
        <p:cxnSp>
          <p:nvCxnSpPr>
            <p:cNvPr id="38" name="直接连接符 37">
              <a:extLst>
                <a:ext uri="{FF2B5EF4-FFF2-40B4-BE49-F238E27FC236}">
                  <a16:creationId xmlns:a16="http://schemas.microsoft.com/office/drawing/2014/main" id="{ED641A5D-DC25-BA6A-A3E3-3FB3E54CA9C5}"/>
                </a:ext>
              </a:extLst>
            </p:cNvPr>
            <p:cNvCxnSpPr>
              <a:cxnSpLocks/>
            </p:cNvCxnSpPr>
            <p:nvPr/>
          </p:nvCxnSpPr>
          <p:spPr>
            <a:xfrm flipV="1">
              <a:off x="1284602" y="4128214"/>
              <a:ext cx="7236062" cy="367586"/>
            </a:xfrm>
            <a:prstGeom prst="line">
              <a:avLst/>
            </a:prstGeom>
          </p:spPr>
          <p:style>
            <a:lnRef idx="2">
              <a:schemeClr val="dk1"/>
            </a:lnRef>
            <a:fillRef idx="0">
              <a:schemeClr val="dk1"/>
            </a:fillRef>
            <a:effectRef idx="1">
              <a:schemeClr val="dk1"/>
            </a:effectRef>
            <a:fontRef idx="minor">
              <a:schemeClr val="tx1"/>
            </a:fontRef>
          </p:style>
        </p:cxnSp>
        <p:cxnSp>
          <p:nvCxnSpPr>
            <p:cNvPr id="39" name="直接连接符 38">
              <a:extLst>
                <a:ext uri="{FF2B5EF4-FFF2-40B4-BE49-F238E27FC236}">
                  <a16:creationId xmlns:a16="http://schemas.microsoft.com/office/drawing/2014/main" id="{A88616B3-5BFA-4D99-DDF3-AF87D728EEBF}"/>
                </a:ext>
              </a:extLst>
            </p:cNvPr>
            <p:cNvCxnSpPr>
              <a:cxnSpLocks/>
            </p:cNvCxnSpPr>
            <p:nvPr/>
          </p:nvCxnSpPr>
          <p:spPr>
            <a:xfrm>
              <a:off x="8520664" y="4128214"/>
              <a:ext cx="2601401" cy="367586"/>
            </a:xfrm>
            <a:prstGeom prst="line">
              <a:avLst/>
            </a:prstGeom>
          </p:spPr>
          <p:style>
            <a:lnRef idx="2">
              <a:schemeClr val="dk1"/>
            </a:lnRef>
            <a:fillRef idx="0">
              <a:schemeClr val="dk1"/>
            </a:fillRef>
            <a:effectRef idx="1">
              <a:schemeClr val="dk1"/>
            </a:effectRef>
            <a:fontRef idx="minor">
              <a:schemeClr val="tx1"/>
            </a:fontRef>
          </p:style>
        </p:cxnSp>
        <p:grpSp>
          <p:nvGrpSpPr>
            <p:cNvPr id="40" name="组合 39">
              <a:extLst>
                <a:ext uri="{FF2B5EF4-FFF2-40B4-BE49-F238E27FC236}">
                  <a16:creationId xmlns:a16="http://schemas.microsoft.com/office/drawing/2014/main" id="{114B68A9-0A2C-1EDC-BC0C-5FC47C7041A6}"/>
                </a:ext>
              </a:extLst>
            </p:cNvPr>
            <p:cNvGrpSpPr/>
            <p:nvPr/>
          </p:nvGrpSpPr>
          <p:grpSpPr>
            <a:xfrm>
              <a:off x="1186627" y="4464210"/>
              <a:ext cx="9947586" cy="2335817"/>
              <a:chOff x="1186627" y="4364087"/>
              <a:chExt cx="9947586" cy="2567551"/>
            </a:xfrm>
          </p:grpSpPr>
          <p:sp>
            <p:nvSpPr>
              <p:cNvPr id="41" name="矩形: 圆角 40">
                <a:extLst>
                  <a:ext uri="{FF2B5EF4-FFF2-40B4-BE49-F238E27FC236}">
                    <a16:creationId xmlns:a16="http://schemas.microsoft.com/office/drawing/2014/main" id="{13A36288-3DEC-1F88-5309-4F391C711264}"/>
                  </a:ext>
                </a:extLst>
              </p:cNvPr>
              <p:cNvSpPr/>
              <p:nvPr/>
            </p:nvSpPr>
            <p:spPr>
              <a:xfrm>
                <a:off x="1186627" y="4398812"/>
                <a:ext cx="9947586" cy="2532826"/>
              </a:xfrm>
              <a:prstGeom prst="roundRect">
                <a:avLst>
                  <a:gd name="adj" fmla="val 4062"/>
                </a:avLst>
              </a:prstGeom>
              <a:solidFill>
                <a:schemeClr val="bg1">
                  <a:alpha val="59000"/>
                </a:schemeClr>
              </a:solidFill>
              <a:ln w="28575" cap="flat" cmpd="sng" algn="ctr">
                <a:solidFill>
                  <a:schemeClr val="accent6">
                    <a:lumMod val="40000"/>
                    <a:lumOff val="6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4" name="文本框 43">
                <a:extLst>
                  <a:ext uri="{FF2B5EF4-FFF2-40B4-BE49-F238E27FC236}">
                    <a16:creationId xmlns:a16="http://schemas.microsoft.com/office/drawing/2014/main" id="{6BD2DF34-E16E-69D9-FA76-14C0B7BAC847}"/>
                  </a:ext>
                </a:extLst>
              </p:cNvPr>
              <p:cNvSpPr txBox="1"/>
              <p:nvPr/>
            </p:nvSpPr>
            <p:spPr>
              <a:xfrm>
                <a:off x="4075187" y="4364087"/>
                <a:ext cx="4407419" cy="43980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Vortex</a:t>
                </a:r>
                <a:endParaRPr kumimoji="0" lang="zh-CN"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pic>
        <p:nvPicPr>
          <p:cNvPr id="17" name="图片 16">
            <a:extLst>
              <a:ext uri="{FF2B5EF4-FFF2-40B4-BE49-F238E27FC236}">
                <a16:creationId xmlns:a16="http://schemas.microsoft.com/office/drawing/2014/main" id="{B67E5D7F-345A-5F68-E966-B0551CD7B45B}"/>
              </a:ext>
            </a:extLst>
          </p:cNvPr>
          <p:cNvPicPr>
            <a:picLocks noChangeAspect="1"/>
          </p:cNvPicPr>
          <p:nvPr/>
        </p:nvPicPr>
        <p:blipFill>
          <a:blip r:embed="rId14"/>
          <a:srcRect l="23949" t="11517" r="21619"/>
          <a:stretch/>
        </p:blipFill>
        <p:spPr>
          <a:xfrm>
            <a:off x="7080384" y="5105400"/>
            <a:ext cx="1606416" cy="1468694"/>
          </a:xfrm>
          <a:prstGeom prst="rect">
            <a:avLst/>
          </a:prstGeom>
        </p:spPr>
      </p:pic>
      <p:sp>
        <p:nvSpPr>
          <p:cNvPr id="54" name="文本框 53">
            <a:extLst>
              <a:ext uri="{FF2B5EF4-FFF2-40B4-BE49-F238E27FC236}">
                <a16:creationId xmlns:a16="http://schemas.microsoft.com/office/drawing/2014/main" id="{198B88DE-4651-08E1-D143-DEF652E0E7C4}"/>
              </a:ext>
            </a:extLst>
          </p:cNvPr>
          <p:cNvSpPr txBox="1"/>
          <p:nvPr/>
        </p:nvSpPr>
        <p:spPr>
          <a:xfrm>
            <a:off x="494527" y="5421660"/>
            <a:ext cx="4868152" cy="461665"/>
          </a:xfrm>
          <a:prstGeom prst="rect">
            <a:avLst/>
          </a:prstGeom>
          <a:noFill/>
        </p:spPr>
        <p:txBody>
          <a:bodyPr wrap="square">
            <a:spAutoFit/>
          </a:bodyPr>
          <a:lstStyle/>
          <a:p>
            <a:r>
              <a:rPr lang="en-US" altLang="zh-CN" sz="2400" b="1" dirty="0">
                <a:latin typeface="+mn-lt"/>
                <a:ea typeface="微软雅黑" panose="020B0503020204020204" pitchFamily="34" charset="-122"/>
              </a:rPr>
              <a:t>Let the laser rotate in the phase.</a:t>
            </a:r>
            <a:endParaRPr lang="zh-CN" altLang="en-US" sz="2400" b="1" dirty="0">
              <a:latin typeface="+mn-lt"/>
              <a:ea typeface="微软雅黑" panose="020B0503020204020204" pitchFamily="34" charset="-122"/>
            </a:endParaRPr>
          </a:p>
        </p:txBody>
      </p:sp>
      <p:sp>
        <p:nvSpPr>
          <p:cNvPr id="55" name="箭头: 右 54">
            <a:extLst>
              <a:ext uri="{FF2B5EF4-FFF2-40B4-BE49-F238E27FC236}">
                <a16:creationId xmlns:a16="http://schemas.microsoft.com/office/drawing/2014/main" id="{672BBA9C-8935-02C2-7449-C81F83A8B4C3}"/>
              </a:ext>
            </a:extLst>
          </p:cNvPr>
          <p:cNvSpPr/>
          <p:nvPr/>
        </p:nvSpPr>
        <p:spPr>
          <a:xfrm>
            <a:off x="5619752" y="5561487"/>
            <a:ext cx="711757" cy="228600"/>
          </a:xfrm>
          <a:prstGeom prst="rightArrow">
            <a:avLst/>
          </a:prstGeom>
          <a:solidFill>
            <a:srgbClr val="0070C0"/>
          </a:solidFill>
          <a:ln>
            <a:solidFill>
              <a:srgbClr val="0D9F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灯片编号占位符 2">
            <a:extLst>
              <a:ext uri="{FF2B5EF4-FFF2-40B4-BE49-F238E27FC236}">
                <a16:creationId xmlns:a16="http://schemas.microsoft.com/office/drawing/2014/main" id="{2A262D2A-2518-B1E6-6D24-FC21D217C0AC}"/>
              </a:ext>
            </a:extLst>
          </p:cNvPr>
          <p:cNvSpPr txBox="1"/>
          <p:nvPr/>
        </p:nvSpPr>
        <p:spPr>
          <a:xfrm>
            <a:off x="11430000" y="6320241"/>
            <a:ext cx="2844800" cy="476250"/>
          </a:xfrm>
          <a:prstGeom prst="rect">
            <a:avLst/>
          </a:prstGeom>
        </p:spPr>
        <p:txBody>
          <a:bodyPr/>
          <a:ls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C913308-F349-4B6D-A68A-DD1791B4A57B}" type="slidenum">
              <a:rPr kumimoji="0" lang="zh-CN" altLang="en-US" sz="2000" b="1" i="0" u="none" strike="noStrike" kern="1200" cap="none" spc="0" normalizeH="0" baseline="0" noProof="0" smtClean="0">
                <a:ln>
                  <a:noFill/>
                </a:ln>
                <a:effectLst/>
                <a:uLnTx/>
                <a:uFillTx/>
                <a:latin typeface="Arial" panose="020B060402020202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tabLst/>
                <a:defRPr/>
              </a:pPr>
              <a:t>11</a:t>
            </a:fld>
            <a:endParaRPr kumimoji="0" lang="zh-CN" altLang="en-US" sz="2000" b="1"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7447662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04D4B280-30B2-57C2-7B19-C6EF1955D48C}"/>
              </a:ext>
            </a:extLst>
          </p:cNvPr>
          <p:cNvSpPr txBox="1"/>
          <p:nvPr/>
        </p:nvSpPr>
        <p:spPr>
          <a:xfrm>
            <a:off x="47328" y="152400"/>
            <a:ext cx="1961367" cy="523218"/>
          </a:xfrm>
          <a:prstGeom prst="rect">
            <a:avLst/>
          </a:prstGeom>
          <a:noFill/>
        </p:spPr>
        <p:txBody>
          <a:bodyPr wrap="none" lIns="91438" tIns="45719" rIns="91438" bIns="4571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rPr>
              <a:t>Vortex laser</a:t>
            </a:r>
          </a:p>
        </p:txBody>
      </p:sp>
      <p:sp>
        <p:nvSpPr>
          <p:cNvPr id="8" name="文本框 7">
            <a:extLst>
              <a:ext uri="{FF2B5EF4-FFF2-40B4-BE49-F238E27FC236}">
                <a16:creationId xmlns:a16="http://schemas.microsoft.com/office/drawing/2014/main" id="{C494CAAE-72D6-559C-4DC1-B227D2A37E95}"/>
              </a:ext>
            </a:extLst>
          </p:cNvPr>
          <p:cNvSpPr txBox="1"/>
          <p:nvPr/>
        </p:nvSpPr>
        <p:spPr>
          <a:xfrm>
            <a:off x="3810000" y="871058"/>
            <a:ext cx="4267200" cy="584775"/>
          </a:xfrm>
          <a:prstGeom prst="rect">
            <a:avLst/>
          </a:prstGeom>
          <a:noFill/>
        </p:spPr>
        <p:txBody>
          <a:bodyPr wrap="square">
            <a:spAutoFit/>
          </a:bodyPr>
          <a:lstStyle/>
          <a:p>
            <a:pPr marL="0" marR="0" lvl="0" indent="0" algn="l" defTabSz="91438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Relativistic Vortices</a:t>
            </a:r>
          </a:p>
        </p:txBody>
      </p:sp>
      <p:sp>
        <p:nvSpPr>
          <p:cNvPr id="9" name="文本框 8">
            <a:extLst>
              <a:ext uri="{FF2B5EF4-FFF2-40B4-BE49-F238E27FC236}">
                <a16:creationId xmlns:a16="http://schemas.microsoft.com/office/drawing/2014/main" id="{80ADCE73-6723-4647-6BE8-DF2D29919AF6}"/>
              </a:ext>
            </a:extLst>
          </p:cNvPr>
          <p:cNvSpPr txBox="1"/>
          <p:nvPr/>
        </p:nvSpPr>
        <p:spPr>
          <a:xfrm>
            <a:off x="1524000" y="1676400"/>
            <a:ext cx="3124200" cy="1077218"/>
          </a:xfrm>
          <a:prstGeom prst="rect">
            <a:avLst/>
          </a:prstGeom>
          <a:noFill/>
        </p:spPr>
        <p:txBody>
          <a:bodyPr wrap="square">
            <a:spAutoFit/>
          </a:bodyPr>
          <a:lstStyle/>
          <a:p>
            <a:pPr marL="0" marR="0" lvl="0" indent="0" algn="ctr" defTabSz="91438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Spatial vortices </a:t>
            </a:r>
          </a:p>
          <a:p>
            <a:pPr marL="0" marR="0" lvl="0" indent="0" algn="ctr" defTabSz="91438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a:t>
            </a:r>
            <a:r>
              <a:rPr kumimoji="0" lang="en-US" altLang="zh-CN" sz="3200" b="1" i="0" u="none" strike="noStrike" kern="1200" cap="none" spc="0" normalizeH="0" baseline="3000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a:t>
            </a:r>
            <a:r>
              <a:rPr kumimoji="0" lang="en-US" altLang="zh-CN" sz="3200" b="1" i="1" u="none" strike="noStrike" kern="1200" cap="none" spc="0" normalizeH="0" baseline="3000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a:t>
            </a:r>
            <a:r>
              <a:rPr kumimoji="0" lang="el-GR" altLang="zh-CN" sz="3200" b="1" i="0" u="none" strike="noStrike" kern="1200" cap="none" spc="0" normalizeH="0" baseline="3000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φ</a:t>
            </a:r>
            <a:r>
              <a:rPr kumimoji="0" lang="en-US" altLang="zh-CN" sz="3200" b="1" i="0" u="none" strike="noStrike" kern="1200" cap="none" spc="0" normalizeH="0" baseline="3000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3200" b="1" i="1" u="none" strike="noStrike" kern="1200" cap="none" spc="0" normalizeH="0" baseline="3000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a:t>
            </a:r>
            <a:r>
              <a:rPr kumimoji="0" lang="en-US" altLang="zh-CN" sz="3200" b="1" i="0" u="none" strike="noStrike" kern="1200" cap="none" spc="0" normalizeH="0" baseline="3000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1" u="none" strike="noStrike" kern="1200" cap="none" spc="0" normalizeH="0" baseline="3000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y</a:t>
            </a:r>
            <a:r>
              <a:rPr kumimoji="0" lang="en-US" altLang="zh-CN" sz="3200" b="1" i="0" u="none" strike="noStrike" kern="1200" cap="none" spc="0" normalizeH="0" baseline="3000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10" name="文本框 9">
            <a:extLst>
              <a:ext uri="{FF2B5EF4-FFF2-40B4-BE49-F238E27FC236}">
                <a16:creationId xmlns:a16="http://schemas.microsoft.com/office/drawing/2014/main" id="{3B5B3ED0-D861-FC60-E842-A23EF214B0BF}"/>
              </a:ext>
            </a:extLst>
          </p:cNvPr>
          <p:cNvSpPr txBox="1"/>
          <p:nvPr/>
        </p:nvSpPr>
        <p:spPr>
          <a:xfrm>
            <a:off x="6400800" y="1679756"/>
            <a:ext cx="4800600" cy="1077218"/>
          </a:xfrm>
          <a:prstGeom prst="rect">
            <a:avLst/>
          </a:prstGeom>
          <a:noFill/>
        </p:spPr>
        <p:txBody>
          <a:bodyPr wrap="square">
            <a:spAutoFit/>
          </a:bodyPr>
          <a:lstStyle/>
          <a:p>
            <a:pPr marL="0" marR="0" lvl="0" indent="0" algn="ctr" defTabSz="91438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spatiotemporal vortices</a:t>
            </a:r>
          </a:p>
          <a:p>
            <a:pPr marL="0" marR="0" lvl="0" indent="0" algn="ctr" defTabSz="91438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a:t>
            </a:r>
            <a:r>
              <a:rPr kumimoji="0" lang="en-US" altLang="zh-CN" sz="3200" b="1" i="0" u="none" strike="noStrike" kern="1200" cap="none" spc="0" normalizeH="0" baseline="3000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a:t>
            </a:r>
            <a:r>
              <a:rPr kumimoji="0" lang="en-US" altLang="zh-CN" sz="3200" b="1" i="1" u="none" strike="noStrike" kern="1200" cap="none" spc="0" normalizeH="0" baseline="3000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a:t>
            </a:r>
            <a:r>
              <a:rPr kumimoji="0" lang="el-GR" altLang="zh-CN" sz="3200" b="1" i="0" u="none" strike="noStrike" kern="1200" cap="none" spc="0" normalizeH="0" baseline="3000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φ</a:t>
            </a:r>
            <a:r>
              <a:rPr kumimoji="0" lang="en-US" altLang="zh-CN" sz="3200" b="1" i="0" u="none" strike="noStrike" kern="1200" cap="none" spc="0" normalizeH="0" baseline="3000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3200" b="1" i="1" u="none" strike="noStrike" kern="1200" cap="none" spc="0" normalizeH="0" baseline="3000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a:t>
            </a:r>
            <a:r>
              <a:rPr kumimoji="0" lang="en-US" altLang="zh-CN" sz="3200" b="1" i="0" u="none" strike="noStrike" kern="1200" cap="none" spc="0" normalizeH="0" baseline="3000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1" u="none" strike="noStrike" kern="1200" cap="none" spc="0" normalizeH="0" baseline="3000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y</a:t>
            </a:r>
            <a:r>
              <a:rPr kumimoji="0" lang="en-US" altLang="zh-CN" sz="3200" b="1" i="0" u="none" strike="noStrike" kern="1200" cap="none" spc="0" normalizeH="0" baseline="3000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3200" b="1" i="1" u="none" strike="noStrike" kern="1200" cap="none" spc="0" normalizeH="0" baseline="3000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z</a:t>
            </a:r>
            <a:r>
              <a:rPr kumimoji="0" lang="en-US" altLang="zh-CN" sz="3200" b="1" i="0" u="none" strike="noStrike" kern="1200" cap="none" spc="0" normalizeH="0" baseline="3000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3200" b="1" i="1" u="none" strike="noStrike" kern="1200" cap="none" spc="0" normalizeH="0" baseline="3000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a:t>
            </a:r>
            <a:r>
              <a:rPr kumimoji="0" lang="en-US" altLang="zh-CN" sz="3200" b="1" i="0" u="none" strike="noStrike" kern="1200" cap="none" spc="0" normalizeH="0" baseline="3000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pic>
        <p:nvPicPr>
          <p:cNvPr id="16" name="图片 15">
            <a:extLst>
              <a:ext uri="{FF2B5EF4-FFF2-40B4-BE49-F238E27FC236}">
                <a16:creationId xmlns:a16="http://schemas.microsoft.com/office/drawing/2014/main" id="{94D67052-FAB1-1B7C-4D41-EEF942DEAE4D}"/>
              </a:ext>
            </a:extLst>
          </p:cNvPr>
          <p:cNvPicPr>
            <a:picLocks noChangeAspect="1"/>
          </p:cNvPicPr>
          <p:nvPr/>
        </p:nvPicPr>
        <p:blipFill>
          <a:blip r:embed="rId2"/>
          <a:stretch>
            <a:fillRect/>
          </a:stretch>
        </p:blipFill>
        <p:spPr>
          <a:xfrm>
            <a:off x="5943600" y="2971798"/>
            <a:ext cx="2876550" cy="2667000"/>
          </a:xfrm>
          <a:prstGeom prst="rect">
            <a:avLst/>
          </a:prstGeom>
          <a:ln w="19050">
            <a:solidFill>
              <a:schemeClr val="tx1"/>
            </a:solidFill>
          </a:ln>
        </p:spPr>
      </p:pic>
      <p:pic>
        <p:nvPicPr>
          <p:cNvPr id="237" name="图片 236">
            <a:extLst>
              <a:ext uri="{FF2B5EF4-FFF2-40B4-BE49-F238E27FC236}">
                <a16:creationId xmlns:a16="http://schemas.microsoft.com/office/drawing/2014/main" id="{9A51A57B-FD49-F71F-74D2-7ACFB3D04810}"/>
              </a:ext>
            </a:extLst>
          </p:cNvPr>
          <p:cNvPicPr>
            <a:picLocks noChangeAspect="1"/>
          </p:cNvPicPr>
          <p:nvPr/>
        </p:nvPicPr>
        <p:blipFill>
          <a:blip r:embed="rId3"/>
          <a:stretch>
            <a:fillRect/>
          </a:stretch>
        </p:blipFill>
        <p:spPr>
          <a:xfrm>
            <a:off x="76200" y="2971798"/>
            <a:ext cx="2842731" cy="2666999"/>
          </a:xfrm>
          <a:prstGeom prst="rect">
            <a:avLst/>
          </a:prstGeom>
          <a:ln w="19050">
            <a:solidFill>
              <a:schemeClr val="tx1"/>
            </a:solidFill>
          </a:ln>
        </p:spPr>
      </p:pic>
      <p:sp>
        <p:nvSpPr>
          <p:cNvPr id="246" name="文本框 245">
            <a:extLst>
              <a:ext uri="{FF2B5EF4-FFF2-40B4-BE49-F238E27FC236}">
                <a16:creationId xmlns:a16="http://schemas.microsoft.com/office/drawing/2014/main" id="{BDCF3221-A93A-18A7-4853-DB05AAFA5588}"/>
              </a:ext>
            </a:extLst>
          </p:cNvPr>
          <p:cNvSpPr txBox="1"/>
          <p:nvPr/>
        </p:nvSpPr>
        <p:spPr>
          <a:xfrm>
            <a:off x="1524000" y="5791200"/>
            <a:ext cx="4267200"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mn-cs"/>
              </a:rPr>
              <a:t>Scientific Reports 5, 8274 (2015)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mn-cs"/>
              </a:rPr>
              <a:t>PRL 122, 024801 (2019)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mn-cs"/>
              </a:rPr>
              <a:t>PRL 125, 034801 (2020)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mn-cs"/>
            </a:endParaRPr>
          </a:p>
        </p:txBody>
      </p:sp>
      <p:sp>
        <p:nvSpPr>
          <p:cNvPr id="250" name="文本框 249">
            <a:extLst>
              <a:ext uri="{FF2B5EF4-FFF2-40B4-BE49-F238E27FC236}">
                <a16:creationId xmlns:a16="http://schemas.microsoft.com/office/drawing/2014/main" id="{879A774F-8717-772F-8FC1-0961846E2501}"/>
              </a:ext>
            </a:extLst>
          </p:cNvPr>
          <p:cNvSpPr txBox="1"/>
          <p:nvPr/>
        </p:nvSpPr>
        <p:spPr>
          <a:xfrm>
            <a:off x="7467600" y="5791200"/>
            <a:ext cx="2667000"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mn-cs"/>
              </a:rPr>
              <a:t>PRR 6, 013075 (2024)</a:t>
            </a:r>
            <a:endParaRPr kumimoji="0" lang="zh-CN" altLang="en-US" sz="1800"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mn-cs"/>
            </a:endParaRPr>
          </a:p>
        </p:txBody>
      </p:sp>
      <p:sp>
        <p:nvSpPr>
          <p:cNvPr id="3" name="文本框 2">
            <a:extLst>
              <a:ext uri="{FF2B5EF4-FFF2-40B4-BE49-F238E27FC236}">
                <a16:creationId xmlns:a16="http://schemas.microsoft.com/office/drawing/2014/main" id="{06CF912E-2796-78CA-CFE1-4D3896D1B816}"/>
              </a:ext>
            </a:extLst>
          </p:cNvPr>
          <p:cNvSpPr txBox="1"/>
          <p:nvPr/>
        </p:nvSpPr>
        <p:spPr>
          <a:xfrm rot="16200000">
            <a:off x="6063402" y="4168187"/>
            <a:ext cx="312906" cy="400110"/>
          </a:xfrm>
          <a:prstGeom prst="rect">
            <a:avLst/>
          </a:prstGeom>
          <a:solidFill>
            <a:schemeClr val="bg1"/>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0" i="1"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y</a:t>
            </a:r>
            <a:endParaRPr kumimoji="0" lang="zh-CN" altLang="en-US" sz="2000" b="0" i="1"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pic>
        <p:nvPicPr>
          <p:cNvPr id="4" name="图片 3">
            <a:extLst>
              <a:ext uri="{FF2B5EF4-FFF2-40B4-BE49-F238E27FC236}">
                <a16:creationId xmlns:a16="http://schemas.microsoft.com/office/drawing/2014/main" id="{319ECCC6-9153-9CFB-CFF4-32C3A0C912D1}"/>
              </a:ext>
            </a:extLst>
          </p:cNvPr>
          <p:cNvPicPr>
            <a:picLocks noChangeAspect="1"/>
          </p:cNvPicPr>
          <p:nvPr/>
        </p:nvPicPr>
        <p:blipFill rotWithShape="1">
          <a:blip r:embed="rId4"/>
          <a:srcRect l="34400" r="3600"/>
          <a:stretch/>
        </p:blipFill>
        <p:spPr>
          <a:xfrm flipH="1">
            <a:off x="2971800" y="2946297"/>
            <a:ext cx="2514600" cy="2700164"/>
          </a:xfrm>
          <a:prstGeom prst="rect">
            <a:avLst/>
          </a:prstGeom>
        </p:spPr>
      </p:pic>
      <p:pic>
        <p:nvPicPr>
          <p:cNvPr id="5" name="图片 4">
            <a:extLst>
              <a:ext uri="{FF2B5EF4-FFF2-40B4-BE49-F238E27FC236}">
                <a16:creationId xmlns:a16="http://schemas.microsoft.com/office/drawing/2014/main" id="{6AC30AC5-5FDE-BF96-B55B-BCF56F03157B}"/>
              </a:ext>
            </a:extLst>
          </p:cNvPr>
          <p:cNvPicPr>
            <a:picLocks noChangeAspect="1"/>
          </p:cNvPicPr>
          <p:nvPr/>
        </p:nvPicPr>
        <p:blipFill>
          <a:blip r:embed="rId5"/>
          <a:stretch>
            <a:fillRect/>
          </a:stretch>
        </p:blipFill>
        <p:spPr>
          <a:xfrm>
            <a:off x="8871044" y="3238496"/>
            <a:ext cx="3257555" cy="2171703"/>
          </a:xfrm>
          <a:prstGeom prst="rect">
            <a:avLst/>
          </a:prstGeom>
        </p:spPr>
      </p:pic>
      <p:sp>
        <p:nvSpPr>
          <p:cNvPr id="7" name="灯片编号占位符 2">
            <a:extLst>
              <a:ext uri="{FF2B5EF4-FFF2-40B4-BE49-F238E27FC236}">
                <a16:creationId xmlns:a16="http://schemas.microsoft.com/office/drawing/2014/main" id="{46A62D6D-B82C-D2AB-3357-9B3660D3249F}"/>
              </a:ext>
            </a:extLst>
          </p:cNvPr>
          <p:cNvSpPr txBox="1"/>
          <p:nvPr/>
        </p:nvSpPr>
        <p:spPr>
          <a:xfrm>
            <a:off x="11430000" y="6320241"/>
            <a:ext cx="2844800" cy="476250"/>
          </a:xfrm>
          <a:prstGeom prst="rect">
            <a:avLst/>
          </a:prstGeom>
        </p:spPr>
        <p:txBody>
          <a:bodyPr/>
          <a:ls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C913308-F349-4B6D-A68A-DD1791B4A57B}" type="slidenum">
              <a:rPr kumimoji="0" lang="zh-CN" altLang="en-US" sz="2000" b="1" i="0" u="none" strike="noStrike" kern="1200" cap="none" spc="0" normalizeH="0" baseline="0" noProof="0" smtClean="0">
                <a:ln>
                  <a:noFill/>
                </a:ln>
                <a:effectLst/>
                <a:uLnTx/>
                <a:uFillTx/>
                <a:latin typeface="Arial" panose="020B060402020202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tabLst/>
                <a:defRPr/>
              </a:pPr>
              <a:t>12</a:t>
            </a:fld>
            <a:endParaRPr kumimoji="0" lang="zh-CN" altLang="en-US" sz="2000" b="1"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259267217"/>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D6336-4129-5A3A-4522-1C4BF67C142A}"/>
            </a:ext>
          </a:extLst>
        </p:cNvPr>
        <p:cNvGrpSpPr/>
        <p:nvPr/>
      </p:nvGrpSpPr>
      <p:grpSpPr>
        <a:xfrm>
          <a:off x="0" y="0"/>
          <a:ext cx="0" cy="0"/>
          <a:chOff x="0" y="0"/>
          <a:chExt cx="0" cy="0"/>
        </a:xfrm>
      </p:grpSpPr>
      <p:grpSp>
        <p:nvGrpSpPr>
          <p:cNvPr id="14" name="组合 13">
            <a:extLst>
              <a:ext uri="{FF2B5EF4-FFF2-40B4-BE49-F238E27FC236}">
                <a16:creationId xmlns:a16="http://schemas.microsoft.com/office/drawing/2014/main" id="{2ADF3C9F-C616-817D-0D80-DB678021F693}"/>
              </a:ext>
            </a:extLst>
          </p:cNvPr>
          <p:cNvGrpSpPr/>
          <p:nvPr/>
        </p:nvGrpSpPr>
        <p:grpSpPr>
          <a:xfrm>
            <a:off x="1136933" y="4601527"/>
            <a:ext cx="1467804" cy="2132171"/>
            <a:chOff x="-857" y="6644"/>
            <a:chExt cx="3082" cy="4477"/>
          </a:xfrm>
        </p:grpSpPr>
        <p:pic>
          <p:nvPicPr>
            <p:cNvPr id="1424" name="Picture" descr="Picture">
              <a:extLst>
                <a:ext uri="{FF2B5EF4-FFF2-40B4-BE49-F238E27FC236}">
                  <a16:creationId xmlns:a16="http://schemas.microsoft.com/office/drawing/2014/main" id="{47430FA5-95BD-11F2-CC91-6D9F6F398D06}"/>
                </a:ext>
              </a:extLst>
            </p:cNvPr>
            <p:cNvPicPr>
              <a:picLocks noChangeAspect="1"/>
            </p:cNvPicPr>
            <p:nvPr/>
          </p:nvPicPr>
          <p:blipFill>
            <a:blip r:embed="rId3" cstate="print"/>
            <a:stretch>
              <a:fillRect/>
            </a:stretch>
          </p:blipFill>
          <p:spPr>
            <a:xfrm rot="14212398">
              <a:off x="-2032" y="8150"/>
              <a:ext cx="4477" cy="1466"/>
            </a:xfrm>
            <a:prstGeom prst="rect">
              <a:avLst/>
            </a:prstGeom>
          </p:spPr>
        </p:pic>
        <p:pic>
          <p:nvPicPr>
            <p:cNvPr id="1900" name="Picture" descr="Picture">
              <a:extLst>
                <a:ext uri="{FF2B5EF4-FFF2-40B4-BE49-F238E27FC236}">
                  <a16:creationId xmlns:a16="http://schemas.microsoft.com/office/drawing/2014/main" id="{CC22A4E8-2492-E3EA-7B0C-9F1D233B3650}"/>
                </a:ext>
              </a:extLst>
            </p:cNvPr>
            <p:cNvPicPr>
              <a:picLocks noChangeAspect="1"/>
            </p:cNvPicPr>
            <p:nvPr/>
          </p:nvPicPr>
          <p:blipFill>
            <a:blip r:embed="rId4" cstate="print"/>
            <a:stretch>
              <a:fillRect/>
            </a:stretch>
          </p:blipFill>
          <p:spPr>
            <a:xfrm rot="12981305">
              <a:off x="-857" y="8536"/>
              <a:ext cx="3082" cy="2129"/>
            </a:xfrm>
            <a:prstGeom prst="rect">
              <a:avLst/>
            </a:prstGeom>
          </p:spPr>
        </p:pic>
        <p:pic>
          <p:nvPicPr>
            <p:cNvPr id="2377" name="Picture" descr="Picture">
              <a:extLst>
                <a:ext uri="{FF2B5EF4-FFF2-40B4-BE49-F238E27FC236}">
                  <a16:creationId xmlns:a16="http://schemas.microsoft.com/office/drawing/2014/main" id="{AE268937-04FC-0971-705C-D7CE09754222}"/>
                </a:ext>
              </a:extLst>
            </p:cNvPr>
            <p:cNvPicPr>
              <a:picLocks noChangeAspect="1"/>
            </p:cNvPicPr>
            <p:nvPr/>
          </p:nvPicPr>
          <p:blipFill>
            <a:blip r:embed="rId5" cstate="print"/>
            <a:stretch>
              <a:fillRect/>
            </a:stretch>
          </p:blipFill>
          <p:spPr>
            <a:xfrm rot="13969482">
              <a:off x="-1782" y="8381"/>
              <a:ext cx="3429" cy="1466"/>
            </a:xfrm>
            <a:prstGeom prst="rect">
              <a:avLst/>
            </a:prstGeom>
          </p:spPr>
        </p:pic>
      </p:grpSp>
      <p:sp>
        <p:nvSpPr>
          <p:cNvPr id="5" name="TextBox 10">
            <a:extLst>
              <a:ext uri="{FF2B5EF4-FFF2-40B4-BE49-F238E27FC236}">
                <a16:creationId xmlns:a16="http://schemas.microsoft.com/office/drawing/2014/main" id="{24F8749F-159F-99B4-0C4B-B53733D6E06B}"/>
              </a:ext>
            </a:extLst>
          </p:cNvPr>
          <p:cNvSpPr txBox="1"/>
          <p:nvPr/>
        </p:nvSpPr>
        <p:spPr>
          <a:xfrm>
            <a:off x="914400" y="533400"/>
            <a:ext cx="11478660" cy="5793315"/>
          </a:xfrm>
          <a:prstGeom prst="rect">
            <a:avLst/>
          </a:prstGeom>
          <a:noFill/>
        </p:spPr>
        <p:txBody>
          <a:bodyPr wrap="square" lIns="91438" tIns="45719" rIns="91438" bIns="45719">
            <a:spAutoFit/>
          </a:bodyPr>
          <a:lstStyle/>
          <a:p>
            <a:pPr marL="285744" indent="-285744">
              <a:lnSpc>
                <a:spcPts val="3200"/>
              </a:lnSpc>
              <a:buFont typeface="Arial" pitchFamily="34" charset="0"/>
              <a:buChar char="•"/>
              <a:defRPr/>
            </a:pPr>
            <a:r>
              <a:rPr lang="en-US" altLang="zh-CN" sz="2400" b="1" dirty="0">
                <a:latin typeface="微软雅黑" panose="020B0503020204020204" pitchFamily="34" charset="-122"/>
                <a:ea typeface="微软雅黑" panose="020B0503020204020204" pitchFamily="34" charset="-122"/>
              </a:rPr>
              <a:t>SULF introduction and opens for users</a:t>
            </a:r>
          </a:p>
          <a:p>
            <a:pPr>
              <a:lnSpc>
                <a:spcPts val="3200"/>
              </a:lnSpc>
              <a:defRPr/>
            </a:pPr>
            <a:r>
              <a:rPr lang="en-US" altLang="zh-CN" sz="2400" b="1" dirty="0">
                <a:latin typeface="微软雅黑" panose="020B0503020204020204" pitchFamily="34" charset="-122"/>
                <a:ea typeface="微软雅黑" panose="020B0503020204020204" pitchFamily="34" charset="-122"/>
              </a:rPr>
              <a:t>            </a:t>
            </a:r>
          </a:p>
          <a:p>
            <a:pPr marL="285744" indent="-285744">
              <a:lnSpc>
                <a:spcPts val="3200"/>
              </a:lnSpc>
              <a:buFont typeface="Arial" pitchFamily="34" charset="0"/>
              <a:buChar char="•"/>
              <a:defRPr/>
            </a:pPr>
            <a:r>
              <a:rPr lang="en-US" altLang="zh-CN" sz="2400" b="1" dirty="0">
                <a:solidFill>
                  <a:srgbClr val="0070C0"/>
                </a:solidFill>
                <a:latin typeface="微软雅黑" panose="020B0503020204020204" pitchFamily="34" charset="-122"/>
                <a:ea typeface="微软雅黑" panose="020B0503020204020204" pitchFamily="34" charset="-122"/>
              </a:rPr>
              <a:t>Particle acceleration driven by</a:t>
            </a:r>
            <a:r>
              <a:rPr lang="zh-CN" altLang="en-US" sz="2400" b="1" dirty="0">
                <a:solidFill>
                  <a:srgbClr val="0070C0"/>
                </a:solidFill>
                <a:latin typeface="微软雅黑" panose="020B0503020204020204" pitchFamily="34" charset="-122"/>
                <a:ea typeface="微软雅黑" panose="020B0503020204020204" pitchFamily="34" charset="-122"/>
              </a:rPr>
              <a:t> </a:t>
            </a:r>
            <a:r>
              <a:rPr lang="en-US" altLang="zh-CN" sz="2400" b="1" dirty="0">
                <a:solidFill>
                  <a:srgbClr val="0070C0"/>
                </a:solidFill>
                <a:latin typeface="微软雅黑" panose="020B0503020204020204" pitchFamily="34" charset="-122"/>
                <a:ea typeface="微软雅黑" panose="020B0503020204020204" pitchFamily="34" charset="-122"/>
              </a:rPr>
              <a:t>LG lasers (spatial vortex)</a:t>
            </a:r>
          </a:p>
          <a:p>
            <a:pPr marL="285744" indent="-285744">
              <a:lnSpc>
                <a:spcPts val="3200"/>
              </a:lnSpc>
              <a:buFont typeface="Arial" pitchFamily="34" charset="0"/>
              <a:buChar char="•"/>
              <a:defRPr/>
            </a:pPr>
            <a:endParaRPr lang="en-US" altLang="zh-CN" sz="2400" b="1" dirty="0">
              <a:latin typeface="微软雅黑" panose="020B0503020204020204" pitchFamily="34" charset="-122"/>
              <a:ea typeface="微软雅黑" panose="020B0503020204020204" pitchFamily="34" charset="-122"/>
            </a:endParaRPr>
          </a:p>
          <a:p>
            <a:pPr marL="285744" indent="-285744">
              <a:lnSpc>
                <a:spcPts val="3200"/>
              </a:lnSpc>
              <a:buFont typeface="Arial" pitchFamily="34" charset="0"/>
              <a:buChar char="•"/>
              <a:defRPr/>
            </a:pPr>
            <a:r>
              <a:rPr lang="en-US" altLang="zh-CN" sz="2400" b="1" dirty="0">
                <a:latin typeface="微软雅黑" panose="020B0503020204020204" pitchFamily="34" charset="-122"/>
                <a:ea typeface="微软雅黑" panose="020B0503020204020204" pitchFamily="34" charset="-122"/>
              </a:rPr>
              <a:t>Acceleration and radiation driven by STOV lasers (spatiotemporal vortex)</a:t>
            </a:r>
          </a:p>
          <a:p>
            <a:pPr marL="285744" indent="-285744">
              <a:lnSpc>
                <a:spcPts val="3200"/>
              </a:lnSpc>
              <a:buFont typeface="Arial" pitchFamily="34" charset="0"/>
              <a:buChar char="•"/>
              <a:defRPr/>
            </a:pPr>
            <a:endParaRPr lang="en-US" altLang="zh-CN" sz="2400" b="1" dirty="0">
              <a:latin typeface="微软雅黑" panose="020B0503020204020204" pitchFamily="34" charset="-122"/>
              <a:ea typeface="微软雅黑" panose="020B0503020204020204" pitchFamily="34" charset="-122"/>
            </a:endParaRPr>
          </a:p>
          <a:p>
            <a:pPr marL="285744" indent="-285744">
              <a:lnSpc>
                <a:spcPts val="3200"/>
              </a:lnSpc>
              <a:buFont typeface="Arial" pitchFamily="34" charset="0"/>
              <a:buChar char="•"/>
              <a:defRPr/>
            </a:pPr>
            <a:r>
              <a:rPr lang="en-US" altLang="zh-CN" sz="2400" b="1" dirty="0">
                <a:latin typeface="微软雅黑" panose="020B0503020204020204" pitchFamily="34" charset="-122"/>
                <a:ea typeface="微软雅黑" panose="020B0503020204020204" pitchFamily="34" charset="-122"/>
              </a:rPr>
              <a:t>Experimental development driven by vortex lasers</a:t>
            </a:r>
          </a:p>
          <a:p>
            <a:pPr marL="285744" indent="-285744">
              <a:lnSpc>
                <a:spcPts val="3200"/>
              </a:lnSpc>
              <a:buFont typeface="Arial" pitchFamily="34" charset="0"/>
              <a:buChar char="•"/>
              <a:defRPr/>
            </a:pPr>
            <a:endParaRPr lang="en-US" altLang="zh-CN" sz="2400" b="1" dirty="0">
              <a:solidFill>
                <a:prstClr val="black"/>
              </a:solidFill>
              <a:latin typeface="微软雅黑" panose="020B0503020204020204" pitchFamily="34" charset="-122"/>
              <a:ea typeface="微软雅黑" panose="020B0503020204020204" pitchFamily="34" charset="-122"/>
            </a:endParaRPr>
          </a:p>
          <a:p>
            <a:pPr marL="285744" indent="-285744">
              <a:lnSpc>
                <a:spcPts val="3200"/>
              </a:lnSpc>
              <a:buFont typeface="Arial" pitchFamily="34" charset="0"/>
              <a:buChar char="•"/>
              <a:defRPr/>
            </a:pPr>
            <a:r>
              <a:rPr lang="en-US" altLang="zh-CN" sz="2400" b="1" dirty="0">
                <a:solidFill>
                  <a:prstClr val="black"/>
                </a:solidFill>
                <a:latin typeface="微软雅黑" panose="020B0503020204020204" pitchFamily="34" charset="-122"/>
                <a:ea typeface="微软雅黑" panose="020B0503020204020204" pitchFamily="34" charset="-122"/>
              </a:rPr>
              <a:t>Conclusion and outlook</a:t>
            </a:r>
          </a:p>
          <a:p>
            <a:pPr>
              <a:lnSpc>
                <a:spcPts val="3200"/>
              </a:lnSpc>
              <a:defRPr/>
            </a:pPr>
            <a:r>
              <a:rPr lang="en-US" altLang="zh-CN" sz="2400" b="1" dirty="0">
                <a:solidFill>
                  <a:prstClr val="black"/>
                </a:solidFill>
              </a:rPr>
              <a:t> </a:t>
            </a:r>
          </a:p>
          <a:p>
            <a:pPr>
              <a:lnSpc>
                <a:spcPts val="3200"/>
              </a:lnSpc>
              <a:defRPr/>
            </a:pPr>
            <a:endParaRPr lang="en-US" altLang="zh-CN" b="1" dirty="0">
              <a:solidFill>
                <a:srgbClr val="002060"/>
              </a:solidFill>
            </a:endParaRPr>
          </a:p>
          <a:p>
            <a:pPr marL="285744" indent="-285744">
              <a:lnSpc>
                <a:spcPts val="3200"/>
              </a:lnSpc>
              <a:buFont typeface="Arial" pitchFamily="34" charset="0"/>
              <a:buChar char="•"/>
              <a:defRPr/>
            </a:pPr>
            <a:endParaRPr lang="en-US" altLang="zh-CN" sz="2400" b="1" dirty="0">
              <a:solidFill>
                <a:prstClr val="black"/>
              </a:solidFill>
            </a:endParaRPr>
          </a:p>
          <a:p>
            <a:pPr>
              <a:lnSpc>
                <a:spcPts val="3200"/>
              </a:lnSpc>
              <a:defRPr/>
            </a:pPr>
            <a:r>
              <a:rPr lang="en-US" altLang="zh-CN" b="1" dirty="0">
                <a:solidFill>
                  <a:prstClr val="black"/>
                </a:solidFill>
              </a:rPr>
              <a:t>                </a:t>
            </a:r>
          </a:p>
        </p:txBody>
      </p:sp>
      <p:sp>
        <p:nvSpPr>
          <p:cNvPr id="2" name="页脚占位符 1">
            <a:extLst>
              <a:ext uri="{FF2B5EF4-FFF2-40B4-BE49-F238E27FC236}">
                <a16:creationId xmlns:a16="http://schemas.microsoft.com/office/drawing/2014/main" id="{21390275-EE90-3D58-BBD0-93EAFF5CEDCB}"/>
              </a:ext>
            </a:extLst>
          </p:cNvPr>
          <p:cNvSpPr>
            <a:spLocks noGrp="1"/>
          </p:cNvSpPr>
          <p:nvPr>
            <p:ph type="ftr" sz="quarter" idx="11"/>
          </p:nvPr>
        </p:nvSpPr>
        <p:spPr/>
        <p:txBody>
          <a:bodyPr/>
          <a:lstStyle/>
          <a:p>
            <a:pPr>
              <a:defRPr/>
            </a:pPr>
            <a:r>
              <a:rPr lang="en-US" altLang="zh-CN" dirty="0"/>
              <a:t>wangwenpeng@siom.ac.cn</a:t>
            </a:r>
          </a:p>
        </p:txBody>
      </p:sp>
      <p:sp>
        <p:nvSpPr>
          <p:cNvPr id="3" name="灯片编号占位符 2">
            <a:extLst>
              <a:ext uri="{FF2B5EF4-FFF2-40B4-BE49-F238E27FC236}">
                <a16:creationId xmlns:a16="http://schemas.microsoft.com/office/drawing/2014/main" id="{A2EAD8A8-D821-76D5-CEEF-CC48AFCA5DBF}"/>
              </a:ext>
            </a:extLst>
          </p:cNvPr>
          <p:cNvSpPr txBox="1"/>
          <p:nvPr/>
        </p:nvSpPr>
        <p:spPr>
          <a:xfrm>
            <a:off x="11430000" y="6320241"/>
            <a:ext cx="2844800" cy="476250"/>
          </a:xfrm>
          <a:prstGeom prst="rect">
            <a:avLst/>
          </a:prstGeom>
        </p:spPr>
        <p:txBody>
          <a:bodyPr/>
          <a:ls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C913308-F349-4B6D-A68A-DD1791B4A57B}" type="slidenum">
              <a:rPr kumimoji="0" lang="zh-CN" altLang="en-US" sz="2000" b="1"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tabLst/>
                <a:defRPr/>
              </a:pPr>
              <a:t>13</a:t>
            </a:fld>
            <a:endPar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ustDataLst>
      <p:tags r:id="rId1"/>
    </p:custDataLst>
    <p:extLst>
      <p:ext uri="{BB962C8B-B14F-4D97-AF65-F5344CB8AC3E}">
        <p14:creationId xmlns:p14="http://schemas.microsoft.com/office/powerpoint/2010/main" val="546025679"/>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mn-lt"/>
              </a:rPr>
              <a:t>Relativistic LG laser plasma interaction</a:t>
            </a:r>
            <a:endParaRPr lang="zh-CN" altLang="en-US" dirty="0">
              <a:latin typeface="+mn-lt"/>
            </a:endParaRPr>
          </a:p>
        </p:txBody>
      </p:sp>
      <p:pic>
        <p:nvPicPr>
          <p:cNvPr id="40" name="Picture 2">
            <a:extLst>
              <a:ext uri="{FF2B5EF4-FFF2-40B4-BE49-F238E27FC236}">
                <a16:creationId xmlns:a16="http://schemas.microsoft.com/office/drawing/2014/main" id="{9924E34F-EF42-B834-3BD8-AC7D876E0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1250836"/>
            <a:ext cx="5638799" cy="435632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文本框 40">
            <a:extLst>
              <a:ext uri="{FF2B5EF4-FFF2-40B4-BE49-F238E27FC236}">
                <a16:creationId xmlns:a16="http://schemas.microsoft.com/office/drawing/2014/main" id="{E32DDE46-EC9B-7676-75A8-32EF2B5DA8F8}"/>
              </a:ext>
            </a:extLst>
          </p:cNvPr>
          <p:cNvSpPr txBox="1"/>
          <p:nvPr/>
        </p:nvSpPr>
        <p:spPr>
          <a:xfrm>
            <a:off x="0" y="5830669"/>
            <a:ext cx="6158284" cy="64633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W. P. Wang, et al.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Scientific Reports 5,8274 (2015)</a:t>
            </a:r>
            <a:endParaRPr kumimoji="0" lang="zh-CN" altLang="en-US" sz="18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endParaRPr>
          </a:p>
        </p:txBody>
      </p:sp>
      <p:pic>
        <p:nvPicPr>
          <p:cNvPr id="8" name="图片 7">
            <a:extLst>
              <a:ext uri="{FF2B5EF4-FFF2-40B4-BE49-F238E27FC236}">
                <a16:creationId xmlns:a16="http://schemas.microsoft.com/office/drawing/2014/main" id="{3DAB491C-F714-220D-48E3-000AF4926FC5}"/>
              </a:ext>
            </a:extLst>
          </p:cNvPr>
          <p:cNvPicPr>
            <a:picLocks noChangeAspect="1"/>
          </p:cNvPicPr>
          <p:nvPr/>
        </p:nvPicPr>
        <p:blipFill>
          <a:blip r:embed="rId3"/>
          <a:stretch>
            <a:fillRect/>
          </a:stretch>
        </p:blipFill>
        <p:spPr>
          <a:xfrm>
            <a:off x="6019800" y="1250836"/>
            <a:ext cx="6049000" cy="4356328"/>
          </a:xfrm>
          <a:prstGeom prst="rect">
            <a:avLst/>
          </a:prstGeom>
          <a:ln w="28575">
            <a:solidFill>
              <a:schemeClr val="tx1"/>
            </a:solidFill>
          </a:ln>
        </p:spPr>
      </p:pic>
      <p:sp>
        <p:nvSpPr>
          <p:cNvPr id="42" name="文本框 41">
            <a:extLst>
              <a:ext uri="{FF2B5EF4-FFF2-40B4-BE49-F238E27FC236}">
                <a16:creationId xmlns:a16="http://schemas.microsoft.com/office/drawing/2014/main" id="{B0E1A31C-06F7-3454-EE68-214DCB24AEAA}"/>
              </a:ext>
            </a:extLst>
          </p:cNvPr>
          <p:cNvSpPr txBox="1"/>
          <p:nvPr/>
        </p:nvSpPr>
        <p:spPr>
          <a:xfrm>
            <a:off x="6262316" y="5646746"/>
            <a:ext cx="6158284" cy="961289"/>
          </a:xfrm>
          <a:prstGeom prst="rect">
            <a:avLst/>
          </a:prstGeom>
          <a:noFill/>
        </p:spPr>
        <p:txBody>
          <a:bodyPr wrap="square">
            <a:spAutoFit/>
          </a:bodyPr>
          <a:lstStyle/>
          <a:p>
            <a:pPr marL="342900" marR="0" lvl="0" indent="-342900" algn="l" defTabSz="914400" rtl="0" eaLnBrk="1" fontAlgn="base" latinLnBrk="0" hangingPunct="1">
              <a:lnSpc>
                <a:spcPct val="150000"/>
              </a:lnSpc>
              <a:spcBef>
                <a:spcPct val="0"/>
              </a:spcBef>
              <a:spcAft>
                <a:spcPct val="0"/>
              </a:spcAft>
              <a:buClrTx/>
              <a:buSzTx/>
              <a:buFont typeface="Wingdings" panose="05000000000000000000" pitchFamily="2" charset="2"/>
              <a:buChar char="p"/>
              <a:tabLst/>
              <a:defRPr/>
            </a:pPr>
            <a:r>
              <a:rPr kumimoji="0" lang="en-US" altLang="zh-CN"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Hollow screw-like drill by LG lasers</a:t>
            </a:r>
          </a:p>
          <a:p>
            <a:pPr marL="342900" marR="0" lvl="0" indent="-342900" algn="l" defTabSz="914400" rtl="0" eaLnBrk="1" fontAlgn="base" latinLnBrk="0" hangingPunct="1">
              <a:lnSpc>
                <a:spcPct val="150000"/>
              </a:lnSpc>
              <a:spcBef>
                <a:spcPct val="0"/>
              </a:spcBef>
              <a:spcAft>
                <a:spcPct val="0"/>
              </a:spcAft>
              <a:buClrTx/>
              <a:buSzTx/>
              <a:buFont typeface="Wingdings" panose="05000000000000000000" pitchFamily="2" charset="2"/>
              <a:buChar char="p"/>
              <a:tabLst/>
              <a:defRPr/>
            </a:pPr>
            <a:r>
              <a:rPr lang="en-US" altLang="zh-CN" b="1" dirty="0">
                <a:solidFill>
                  <a:srgbClr val="000000"/>
                </a:solidFill>
                <a:latin typeface="微软雅黑" panose="020B0503020204020204" pitchFamily="34" charset="-122"/>
                <a:ea typeface="微软雅黑" panose="020B0503020204020204" pitchFamily="34" charset="-122"/>
              </a:rPr>
              <a:t>Optical wrench</a:t>
            </a:r>
            <a:endParaRPr kumimoji="0" lang="zh-CN" altLang="en-US"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3" name="灯片编号占位符 2">
            <a:extLst>
              <a:ext uri="{FF2B5EF4-FFF2-40B4-BE49-F238E27FC236}">
                <a16:creationId xmlns:a16="http://schemas.microsoft.com/office/drawing/2014/main" id="{669F5613-141F-E854-7FA0-DE57E730CDAD}"/>
              </a:ext>
            </a:extLst>
          </p:cNvPr>
          <p:cNvSpPr txBox="1"/>
          <p:nvPr/>
        </p:nvSpPr>
        <p:spPr>
          <a:xfrm>
            <a:off x="11430000" y="6320241"/>
            <a:ext cx="2844800" cy="476250"/>
          </a:xfrm>
          <a:prstGeom prst="rect">
            <a:avLst/>
          </a:prstGeom>
        </p:spPr>
        <p:txBody>
          <a:bodyPr/>
          <a:ls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C913308-F349-4B6D-A68A-DD1791B4A57B}" type="slidenum">
              <a:rPr kumimoji="0" lang="zh-CN" altLang="en-US" sz="2000" b="1" i="0" u="none" strike="noStrike" kern="1200" cap="none" spc="0" normalizeH="0" baseline="0" noProof="0" smtClean="0">
                <a:ln>
                  <a:noFill/>
                </a:ln>
                <a:effectLst/>
                <a:uLnTx/>
                <a:uFillTx/>
                <a:latin typeface="Arial" panose="020B060402020202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tabLst/>
                <a:defRPr/>
              </a:pPr>
              <a:t>14</a:t>
            </a:fld>
            <a:endParaRPr kumimoji="0" lang="zh-CN" altLang="en-US" sz="2000" b="1"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663581431"/>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mn-lt"/>
              </a:rPr>
              <a:t>LG mode</a:t>
            </a:r>
            <a:endParaRPr lang="zh-CN" altLang="en-US" dirty="0">
              <a:latin typeface="+mn-lt"/>
            </a:endParaRPr>
          </a:p>
        </p:txBody>
      </p:sp>
      <p:pic>
        <p:nvPicPr>
          <p:cNvPr id="4" name="图片 3">
            <a:extLst>
              <a:ext uri="{FF2B5EF4-FFF2-40B4-BE49-F238E27FC236}">
                <a16:creationId xmlns:a16="http://schemas.microsoft.com/office/drawing/2014/main" id="{10AB911D-89DB-62A1-365F-CBEBAE0E5883}"/>
              </a:ext>
            </a:extLst>
          </p:cNvPr>
          <p:cNvPicPr>
            <a:picLocks noChangeAspect="1"/>
          </p:cNvPicPr>
          <p:nvPr/>
        </p:nvPicPr>
        <p:blipFill>
          <a:blip r:embed="rId2"/>
          <a:stretch>
            <a:fillRect/>
          </a:stretch>
        </p:blipFill>
        <p:spPr>
          <a:xfrm>
            <a:off x="76200" y="990600"/>
            <a:ext cx="11847730" cy="5638800"/>
          </a:xfrm>
          <a:prstGeom prst="rect">
            <a:avLst/>
          </a:prstGeom>
        </p:spPr>
      </p:pic>
      <p:sp>
        <p:nvSpPr>
          <p:cNvPr id="3" name="灯片编号占位符 2">
            <a:extLst>
              <a:ext uri="{FF2B5EF4-FFF2-40B4-BE49-F238E27FC236}">
                <a16:creationId xmlns:a16="http://schemas.microsoft.com/office/drawing/2014/main" id="{B6205D1D-A7C8-1727-9B1A-5ECAD1029BE8}"/>
              </a:ext>
            </a:extLst>
          </p:cNvPr>
          <p:cNvSpPr txBox="1"/>
          <p:nvPr/>
        </p:nvSpPr>
        <p:spPr>
          <a:xfrm>
            <a:off x="11430000" y="6320241"/>
            <a:ext cx="2844800" cy="476250"/>
          </a:xfrm>
          <a:prstGeom prst="rect">
            <a:avLst/>
          </a:prstGeom>
        </p:spPr>
        <p:txBody>
          <a:bodyPr/>
          <a:ls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C913308-F349-4B6D-A68A-DD1791B4A57B}" type="slidenum">
              <a:rPr kumimoji="0" lang="zh-CN" altLang="en-US" sz="2000" b="1" i="0" u="none" strike="noStrike" kern="1200" cap="none" spc="0" normalizeH="0" baseline="0" noProof="0" smtClean="0">
                <a:ln>
                  <a:noFill/>
                </a:ln>
                <a:effectLst/>
                <a:uLnTx/>
                <a:uFillTx/>
                <a:latin typeface="Arial" panose="020B060402020202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tabLst/>
                <a:defRPr/>
              </a:pPr>
              <a:t>15</a:t>
            </a:fld>
            <a:endParaRPr kumimoji="0" lang="zh-CN" altLang="en-US" sz="2000" b="1"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533965173"/>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mn-lt"/>
              </a:rPr>
              <a:t>Electron</a:t>
            </a:r>
            <a:r>
              <a:rPr lang="zh-CN" altLang="en-US" dirty="0">
                <a:latin typeface="+mn-lt"/>
              </a:rPr>
              <a:t> </a:t>
            </a:r>
            <a:r>
              <a:rPr lang="en-US" altLang="zh-CN" dirty="0">
                <a:latin typeface="+mn-lt"/>
              </a:rPr>
              <a:t>modulation</a:t>
            </a:r>
            <a:r>
              <a:rPr lang="zh-CN" altLang="en-US" dirty="0">
                <a:latin typeface="+mn-lt"/>
              </a:rPr>
              <a:t> </a:t>
            </a:r>
            <a:r>
              <a:rPr lang="en-US" altLang="zh-CN" dirty="0">
                <a:latin typeface="+mn-lt"/>
              </a:rPr>
              <a:t>driven</a:t>
            </a:r>
            <a:r>
              <a:rPr lang="zh-CN" altLang="en-US" dirty="0">
                <a:latin typeface="+mn-lt"/>
              </a:rPr>
              <a:t> </a:t>
            </a:r>
            <a:r>
              <a:rPr lang="en-US" altLang="zh-CN" dirty="0">
                <a:latin typeface="+mn-lt"/>
              </a:rPr>
              <a:t>by</a:t>
            </a:r>
            <a:r>
              <a:rPr lang="zh-CN" altLang="en-US" dirty="0">
                <a:latin typeface="+mn-lt"/>
              </a:rPr>
              <a:t> </a:t>
            </a:r>
            <a:r>
              <a:rPr lang="en-US" altLang="zh-CN" dirty="0">
                <a:latin typeface="+mn-lt"/>
              </a:rPr>
              <a:t>LG</a:t>
            </a:r>
            <a:r>
              <a:rPr lang="zh-CN" altLang="en-US" dirty="0">
                <a:latin typeface="+mn-lt"/>
              </a:rPr>
              <a:t> </a:t>
            </a:r>
            <a:r>
              <a:rPr lang="en-US" altLang="zh-CN" dirty="0">
                <a:latin typeface="+mn-lt"/>
              </a:rPr>
              <a:t>laser</a:t>
            </a:r>
            <a:endParaRPr lang="zh-CN" altLang="en-US" dirty="0">
              <a:latin typeface="+mn-lt"/>
            </a:endParaRPr>
          </a:p>
        </p:txBody>
      </p:sp>
      <p:pic>
        <p:nvPicPr>
          <p:cNvPr id="3" name="图片 2">
            <a:extLst>
              <a:ext uri="{FF2B5EF4-FFF2-40B4-BE49-F238E27FC236}">
                <a16:creationId xmlns:a16="http://schemas.microsoft.com/office/drawing/2014/main" id="{0AEEFC1E-387D-7232-EF59-FC012BB8AC3F}"/>
              </a:ext>
            </a:extLst>
          </p:cNvPr>
          <p:cNvPicPr>
            <a:picLocks noChangeAspect="1"/>
          </p:cNvPicPr>
          <p:nvPr/>
        </p:nvPicPr>
        <p:blipFill>
          <a:blip r:embed="rId2"/>
          <a:stretch>
            <a:fillRect/>
          </a:stretch>
        </p:blipFill>
        <p:spPr>
          <a:xfrm>
            <a:off x="1066800" y="1001548"/>
            <a:ext cx="9372600" cy="5093804"/>
          </a:xfrm>
          <a:prstGeom prst="rect">
            <a:avLst/>
          </a:prstGeom>
        </p:spPr>
      </p:pic>
      <p:sp>
        <p:nvSpPr>
          <p:cNvPr id="6" name="文本框 5">
            <a:extLst>
              <a:ext uri="{FF2B5EF4-FFF2-40B4-BE49-F238E27FC236}">
                <a16:creationId xmlns:a16="http://schemas.microsoft.com/office/drawing/2014/main" id="{0772FE86-CD3B-8C9C-CC25-1B4FFB12BCB6}"/>
              </a:ext>
            </a:extLst>
          </p:cNvPr>
          <p:cNvSpPr txBox="1"/>
          <p:nvPr/>
        </p:nvSpPr>
        <p:spPr>
          <a:xfrm>
            <a:off x="2057400" y="6096000"/>
            <a:ext cx="7696200" cy="461665"/>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p"/>
              <a:tabLst/>
              <a:defRPr/>
            </a:pPr>
            <a:r>
              <a:rPr kumimoji="0" lang="en-US" altLang="zh-CN" sz="2400" b="1" i="0" u="none" strike="noStrike" kern="1200" cap="none" spc="0" normalizeH="0" baseline="0" noProof="0" dirty="0">
                <a:ln>
                  <a:noFill/>
                </a:ln>
                <a:solidFill>
                  <a:srgbClr val="000000"/>
                </a:solidFill>
                <a:effectLst/>
                <a:uLnTx/>
                <a:uFillTx/>
                <a:latin typeface="+mn-lt"/>
                <a:ea typeface="微软雅黑" panose="020B0503020204020204" pitchFamily="34" charset="-122"/>
                <a:cs typeface="+mn-cs"/>
              </a:rPr>
              <a:t>Different electron acceleration for </a:t>
            </a:r>
            <a:r>
              <a:rPr kumimoji="0" lang="en-US" altLang="zh-CN" sz="2400" b="1" i="0" u="none" strike="noStrike" kern="1200" cap="none" spc="0" normalizeH="0" baseline="0" noProof="0" dirty="0" err="1">
                <a:ln>
                  <a:noFill/>
                </a:ln>
                <a:solidFill>
                  <a:srgbClr val="000000"/>
                </a:solidFill>
                <a:effectLst/>
                <a:uLnTx/>
                <a:uFillTx/>
                <a:latin typeface="+mn-lt"/>
                <a:ea typeface="微软雅黑" panose="020B0503020204020204" pitchFamily="34" charset="-122"/>
                <a:cs typeface="+mn-cs"/>
              </a:rPr>
              <a:t>σ</a:t>
            </a:r>
            <a:r>
              <a:rPr kumimoji="0" lang="en-US" altLang="zh-CN" sz="2400" b="1" i="0" u="none" strike="noStrike" kern="1200" cap="none" spc="0" normalizeH="0" baseline="-25000" noProof="0" dirty="0" err="1">
                <a:ln>
                  <a:noFill/>
                </a:ln>
                <a:solidFill>
                  <a:srgbClr val="000000"/>
                </a:solidFill>
                <a:effectLst/>
                <a:uLnTx/>
                <a:uFillTx/>
                <a:latin typeface="+mn-lt"/>
                <a:ea typeface="微软雅黑" panose="020B0503020204020204" pitchFamily="34" charset="-122"/>
                <a:cs typeface="+mn-cs"/>
              </a:rPr>
              <a:t>z</a:t>
            </a:r>
            <a:r>
              <a:rPr kumimoji="0" lang="en-US" altLang="zh-CN" sz="2400" b="1" i="0" u="none" strike="noStrike" kern="1200" cap="none" spc="0" normalizeH="0" baseline="0" noProof="0" dirty="0">
                <a:ln>
                  <a:noFill/>
                </a:ln>
                <a:solidFill>
                  <a:srgbClr val="000000"/>
                </a:solidFill>
                <a:effectLst/>
                <a:uLnTx/>
                <a:uFillTx/>
                <a:latin typeface="+mn-lt"/>
                <a:ea typeface="微软雅黑" panose="020B0503020204020204" pitchFamily="34" charset="-122"/>
                <a:cs typeface="+mn-cs"/>
              </a:rPr>
              <a:t> =1, -1</a:t>
            </a:r>
            <a:r>
              <a:rPr lang="zh-CN" altLang="en-US" sz="2400" b="1" dirty="0">
                <a:solidFill>
                  <a:srgbClr val="000000"/>
                </a:solidFill>
                <a:latin typeface="+mn-lt"/>
                <a:ea typeface="微软雅黑" panose="020B0503020204020204" pitchFamily="34" charset="-122"/>
              </a:rPr>
              <a:t> </a:t>
            </a:r>
            <a:r>
              <a:rPr lang="en-US" altLang="zh-CN" sz="2400" b="1" dirty="0">
                <a:solidFill>
                  <a:srgbClr val="000000"/>
                </a:solidFill>
                <a:latin typeface="+mn-lt"/>
                <a:ea typeface="微软雅黑" panose="020B0503020204020204" pitchFamily="34" charset="-122"/>
              </a:rPr>
              <a:t>mode.</a:t>
            </a:r>
            <a:endParaRPr kumimoji="0" lang="zh-CN" altLang="en-US" sz="2000" b="0" i="0" u="none" strike="noStrike" kern="1200" cap="none" spc="0" normalizeH="0" baseline="0" noProof="0" dirty="0">
              <a:ln>
                <a:noFill/>
              </a:ln>
              <a:solidFill>
                <a:srgbClr val="000000"/>
              </a:solidFill>
              <a:effectLst/>
              <a:uLnTx/>
              <a:uFillTx/>
              <a:latin typeface="+mn-lt"/>
              <a:ea typeface="宋体" panose="02010600030101010101" pitchFamily="2" charset="-122"/>
              <a:cs typeface="+mn-cs"/>
            </a:endParaRPr>
          </a:p>
        </p:txBody>
      </p:sp>
      <p:sp>
        <p:nvSpPr>
          <p:cNvPr id="4" name="文本框 3">
            <a:extLst>
              <a:ext uri="{FF2B5EF4-FFF2-40B4-BE49-F238E27FC236}">
                <a16:creationId xmlns:a16="http://schemas.microsoft.com/office/drawing/2014/main" id="{E0E6EFB3-7B25-02BD-81EB-6C12D0B6E97A}"/>
              </a:ext>
            </a:extLst>
          </p:cNvPr>
          <p:cNvSpPr txBox="1"/>
          <p:nvPr/>
        </p:nvSpPr>
        <p:spPr>
          <a:xfrm>
            <a:off x="76200" y="6488668"/>
            <a:ext cx="6181858" cy="369332"/>
          </a:xfrm>
          <a:prstGeom prst="rect">
            <a:avLst/>
          </a:prstGeom>
          <a:noFill/>
        </p:spPr>
        <p:txBody>
          <a:bodyPr wrap="square">
            <a:spAutoFit/>
          </a:bodyPr>
          <a:lstStyle/>
          <a:p>
            <a:r>
              <a:rPr lang="af-ZA" altLang="zh-CN" sz="1800" b="1" dirty="0">
                <a:solidFill>
                  <a:srgbClr val="0070C0"/>
                </a:solidFill>
                <a:latin typeface="微软雅黑" panose="020B0503020204020204" pitchFamily="34" charset="-122"/>
                <a:ea typeface="微软雅黑" panose="020B0503020204020204" pitchFamily="34" charset="-122"/>
              </a:rPr>
              <a:t>Wang et al. PPL  125, 034801 (2020)</a:t>
            </a:r>
            <a:endParaRPr lang="zh-CN" altLang="en-US" sz="1800" dirty="0">
              <a:solidFill>
                <a:srgbClr val="0070C0"/>
              </a:solidFill>
              <a:latin typeface="微软雅黑" panose="020B0503020204020204" pitchFamily="34" charset="-122"/>
              <a:ea typeface="微软雅黑" panose="020B0503020204020204" pitchFamily="34" charset="-122"/>
            </a:endParaRPr>
          </a:p>
        </p:txBody>
      </p:sp>
      <p:sp>
        <p:nvSpPr>
          <p:cNvPr id="5" name="灯片编号占位符 2">
            <a:extLst>
              <a:ext uri="{FF2B5EF4-FFF2-40B4-BE49-F238E27FC236}">
                <a16:creationId xmlns:a16="http://schemas.microsoft.com/office/drawing/2014/main" id="{C369E7B0-9957-7E76-01BD-78FFC5222379}"/>
              </a:ext>
            </a:extLst>
          </p:cNvPr>
          <p:cNvSpPr txBox="1"/>
          <p:nvPr/>
        </p:nvSpPr>
        <p:spPr>
          <a:xfrm>
            <a:off x="11430000" y="6320241"/>
            <a:ext cx="2844800" cy="476250"/>
          </a:xfrm>
          <a:prstGeom prst="rect">
            <a:avLst/>
          </a:prstGeom>
        </p:spPr>
        <p:txBody>
          <a:bodyPr/>
          <a:ls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C913308-F349-4B6D-A68A-DD1791B4A57B}" type="slidenum">
              <a:rPr kumimoji="0" lang="zh-CN" altLang="en-US" sz="2000" b="1" i="0" u="none" strike="noStrike" kern="1200" cap="none" spc="0" normalizeH="0" baseline="0" noProof="0" smtClean="0">
                <a:ln>
                  <a:noFill/>
                </a:ln>
                <a:effectLst/>
                <a:uLnTx/>
                <a:uFillTx/>
                <a:latin typeface="Arial" panose="020B060402020202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tabLst/>
                <a:defRPr/>
              </a:pPr>
              <a:t>16</a:t>
            </a:fld>
            <a:endParaRPr kumimoji="0" lang="zh-CN" altLang="en-US" sz="2000" b="1"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24790565"/>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mn-lt"/>
              </a:rPr>
              <a:t>Electric field of different LG laser mode </a:t>
            </a:r>
            <a:endParaRPr lang="zh-CN" altLang="en-US" dirty="0">
              <a:latin typeface="+mn-lt"/>
            </a:endParaRPr>
          </a:p>
        </p:txBody>
      </p:sp>
      <p:pic>
        <p:nvPicPr>
          <p:cNvPr id="3" name="Picture 2">
            <a:extLst>
              <a:ext uri="{FF2B5EF4-FFF2-40B4-BE49-F238E27FC236}">
                <a16:creationId xmlns:a16="http://schemas.microsoft.com/office/drawing/2014/main" id="{904215C2-4FFA-FC8C-28E0-3A7EEF0BE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57704"/>
            <a:ext cx="12174712" cy="4833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本框 4">
            <a:extLst>
              <a:ext uri="{FF2B5EF4-FFF2-40B4-BE49-F238E27FC236}">
                <a16:creationId xmlns:a16="http://schemas.microsoft.com/office/drawing/2014/main" id="{59318195-DA90-1A6B-47FF-3BC1024C5B71}"/>
              </a:ext>
            </a:extLst>
          </p:cNvPr>
          <p:cNvSpPr txBox="1"/>
          <p:nvPr/>
        </p:nvSpPr>
        <p:spPr>
          <a:xfrm>
            <a:off x="990600" y="6019800"/>
            <a:ext cx="10287000" cy="461665"/>
          </a:xfrm>
          <a:prstGeom prst="rect">
            <a:avLst/>
          </a:prstGeom>
          <a:noFill/>
        </p:spPr>
        <p:txBody>
          <a:bodyPr wrap="square">
            <a:spAutoFit/>
          </a:bodyPr>
          <a:lstStyle/>
          <a:p>
            <a:pPr marL="342900" marR="0" lvl="0" indent="-342900" algn="l" defTabSz="91438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en-US" altLang="zh-CN" sz="2400" b="1" dirty="0">
                <a:solidFill>
                  <a:srgbClr val="000000"/>
                </a:solidFill>
                <a:latin typeface="微软雅黑" panose="020B0503020204020204" pitchFamily="34" charset="-122"/>
                <a:ea typeface="微软雅黑" panose="020B0503020204020204" pitchFamily="34" charset="-122"/>
              </a:rPr>
              <a:t>Electric</a:t>
            </a:r>
            <a:r>
              <a:rPr lang="zh-CN" altLang="en-US" sz="2400" b="1" dirty="0">
                <a:solidFill>
                  <a:srgbClr val="000000"/>
                </a:solidFill>
                <a:latin typeface="微软雅黑" panose="020B0503020204020204" pitchFamily="34" charset="-122"/>
                <a:ea typeface="微软雅黑" panose="020B0503020204020204" pitchFamily="34" charset="-122"/>
              </a:rPr>
              <a:t> </a:t>
            </a:r>
            <a:r>
              <a:rPr lang="en-US" altLang="zh-CN" sz="2400" b="1" dirty="0">
                <a:solidFill>
                  <a:srgbClr val="000000"/>
                </a:solidFill>
                <a:latin typeface="微软雅黑" panose="020B0503020204020204" pitchFamily="34" charset="-122"/>
                <a:ea typeface="微软雅黑" panose="020B0503020204020204" pitchFamily="34" charset="-122"/>
              </a:rPr>
              <a:t>field</a:t>
            </a:r>
            <a:r>
              <a:rPr lang="zh-CN" altLang="en-US" sz="2400" b="1" dirty="0">
                <a:solidFill>
                  <a:srgbClr val="000000"/>
                </a:solidFill>
                <a:latin typeface="微软雅黑" panose="020B0503020204020204" pitchFamily="34" charset="-122"/>
                <a:ea typeface="微软雅黑" panose="020B0503020204020204" pitchFamily="34" charset="-122"/>
              </a:rPr>
              <a:t> </a:t>
            </a:r>
            <a:r>
              <a:rPr lang="en-US" altLang="zh-CN" sz="2400" b="1" dirty="0">
                <a:solidFill>
                  <a:srgbClr val="000000"/>
                </a:solidFill>
                <a:latin typeface="微软雅黑" panose="020B0503020204020204" pitchFamily="34" charset="-122"/>
                <a:ea typeface="微软雅黑" panose="020B0503020204020204" pitchFamily="34" charset="-122"/>
              </a:rPr>
              <a:t>for</a:t>
            </a:r>
            <a:r>
              <a:rPr lang="zh-CN" altLang="en-US" sz="2400" b="1" dirty="0">
                <a:solidFill>
                  <a:srgbClr val="000000"/>
                </a:solidFill>
                <a:latin typeface="微软雅黑" panose="020B0503020204020204" pitchFamily="34" charset="-122"/>
                <a:ea typeface="微软雅黑" panose="020B0503020204020204" pitchFamily="34" charset="-122"/>
              </a:rPr>
              <a:t> </a:t>
            </a:r>
            <a:r>
              <a:rPr lang="en-US" altLang="zh-CN" sz="2400" b="1" dirty="0">
                <a:solidFill>
                  <a:srgbClr val="000000"/>
                </a:solidFill>
                <a:latin typeface="微软雅黑" panose="020B0503020204020204" pitchFamily="34" charset="-122"/>
                <a:ea typeface="微软雅黑" panose="020B0503020204020204" pitchFamily="34" charset="-122"/>
              </a:rPr>
              <a:t>different modes of </a:t>
            </a:r>
            <a:r>
              <a:rPr lang="fr-FR" altLang="zh-CN" sz="2400" b="1" dirty="0">
                <a:solidFill>
                  <a:srgbClr val="000000"/>
                </a:solidFill>
                <a:latin typeface="微软雅黑" panose="020B0503020204020204" pitchFamily="34" charset="-122"/>
                <a:ea typeface="微软雅黑" panose="020B0503020204020204" pitchFamily="34" charset="-122"/>
              </a:rPr>
              <a:t>v</a:t>
            </a:r>
            <a:r>
              <a:rPr kumimoji="0" lang="fr-FR"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ortex lasers (l=1 σ</a:t>
            </a:r>
            <a:r>
              <a:rPr kumimoji="0" lang="fr-FR" altLang="zh-CN" sz="2400" b="1" i="0" u="none" strike="noStrike" kern="1200" cap="none" spc="0" normalizeH="0" baseline="-2500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z</a:t>
            </a:r>
            <a:r>
              <a:rPr kumimoji="0" lang="fr-FR"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 -1)</a:t>
            </a:r>
            <a:r>
              <a:rPr lang="en-US" altLang="zh-CN" sz="2400" b="1" dirty="0">
                <a:solidFill>
                  <a:srgbClr val="000000"/>
                </a:solidFill>
                <a:latin typeface="微软雅黑" panose="020B0503020204020204" pitchFamily="34" charset="-122"/>
                <a:ea typeface="微软雅黑" panose="020B0503020204020204" pitchFamily="34" charset="-122"/>
              </a:rPr>
              <a:t>.</a:t>
            </a:r>
            <a:endParaRPr kumimoji="0" lang="fr-FR"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4" name="灯片编号占位符 2">
            <a:extLst>
              <a:ext uri="{FF2B5EF4-FFF2-40B4-BE49-F238E27FC236}">
                <a16:creationId xmlns:a16="http://schemas.microsoft.com/office/drawing/2014/main" id="{DD43C0C9-7191-89BE-9345-8883F47580C9}"/>
              </a:ext>
            </a:extLst>
          </p:cNvPr>
          <p:cNvSpPr txBox="1"/>
          <p:nvPr/>
        </p:nvSpPr>
        <p:spPr>
          <a:xfrm>
            <a:off x="11430000" y="6320241"/>
            <a:ext cx="2844800" cy="476250"/>
          </a:xfrm>
          <a:prstGeom prst="rect">
            <a:avLst/>
          </a:prstGeom>
        </p:spPr>
        <p:txBody>
          <a:bodyPr/>
          <a:ls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C913308-F349-4B6D-A68A-DD1791B4A57B}" type="slidenum">
              <a:rPr kumimoji="0" lang="zh-CN" altLang="en-US" sz="2000" b="1" i="0" u="none" strike="noStrike" kern="1200" cap="none" spc="0" normalizeH="0" baseline="0" noProof="0" smtClean="0">
                <a:ln>
                  <a:noFill/>
                </a:ln>
                <a:effectLst/>
                <a:uLnTx/>
                <a:uFillTx/>
                <a:latin typeface="Arial" panose="020B060402020202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tabLst/>
                <a:defRPr/>
              </a:pPr>
              <a:t>17</a:t>
            </a:fld>
            <a:endParaRPr kumimoji="0" lang="zh-CN" altLang="en-US" sz="2000" b="1"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558923328"/>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 y="234835"/>
            <a:ext cx="4731804" cy="461663"/>
          </a:xfr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38" tIns="45719" rIns="91438" bIns="45719" numCol="1" rtlCol="0" anchor="ctr" anchorCtr="0" compatLnSpc="1">
            <a:prstTxWarp prst="textNoShape">
              <a:avLst/>
            </a:prstTxWarp>
            <a:spAutoFit/>
          </a:bodyPr>
          <a:lstStyle/>
          <a:p>
            <a:pPr defTabSz="914380" eaLnBrk="1" fontAlgn="auto" hangingPunct="1">
              <a:spcBef>
                <a:spcPts val="0"/>
              </a:spcBef>
              <a:spcAft>
                <a:spcPts val="0"/>
              </a:spcAft>
            </a:pPr>
            <a:r>
              <a:rPr lang="en-US" sz="2400" kern="1200" dirty="0">
                <a:latin typeface="微软雅黑" panose="020B0503020204020204" pitchFamily="34" charset="-122"/>
                <a:ea typeface="微软雅黑" panose="020B0503020204020204" pitchFamily="34" charset="-122"/>
                <a:cs typeface="+mn-cs"/>
              </a:rPr>
              <a:t>Possible application for XFEL </a:t>
            </a:r>
          </a:p>
        </p:txBody>
      </p:sp>
      <p:pic>
        <p:nvPicPr>
          <p:cNvPr id="4" name="图片 4">
            <a:extLst>
              <a:ext uri="{FF2B5EF4-FFF2-40B4-BE49-F238E27FC236}">
                <a16:creationId xmlns:a16="http://schemas.microsoft.com/office/drawing/2014/main" id="{968CA5C5-BE42-130A-6264-B298C5207EAF}"/>
              </a:ext>
            </a:extLst>
          </p:cNvPr>
          <p:cNvPicPr>
            <a:picLocks noChangeAspect="1"/>
          </p:cNvPicPr>
          <p:nvPr>
            <p:custDataLst>
              <p:tags r:id="rId1"/>
            </p:custDataLst>
          </p:nvPr>
        </p:nvPicPr>
        <p:blipFill>
          <a:blip r:embed="rId6" cstate="print"/>
          <a:stretch>
            <a:fillRect/>
          </a:stretch>
        </p:blipFill>
        <p:spPr>
          <a:xfrm>
            <a:off x="1219200" y="959661"/>
            <a:ext cx="9144000" cy="4876174"/>
          </a:xfrm>
          <a:prstGeom prst="rect">
            <a:avLst/>
          </a:prstGeom>
        </p:spPr>
      </p:pic>
      <p:sp>
        <p:nvSpPr>
          <p:cNvPr id="5" name="TextBox 15">
            <a:extLst>
              <a:ext uri="{FF2B5EF4-FFF2-40B4-BE49-F238E27FC236}">
                <a16:creationId xmlns:a16="http://schemas.microsoft.com/office/drawing/2014/main" id="{B3674647-1289-4069-6CD9-81813147176D}"/>
              </a:ext>
            </a:extLst>
          </p:cNvPr>
          <p:cNvSpPr txBox="1"/>
          <p:nvPr>
            <p:custDataLst>
              <p:tags r:id="rId2"/>
            </p:custDataLst>
          </p:nvPr>
        </p:nvSpPr>
        <p:spPr>
          <a:xfrm>
            <a:off x="9745345" y="5715000"/>
            <a:ext cx="2065655"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000" b="1" i="1"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Times New Roman" panose="02020603050405020304" pitchFamily="18" charset="0"/>
              </a:rPr>
              <a:t>W. T. Wang, Nature (2021)</a:t>
            </a:r>
          </a:p>
        </p:txBody>
      </p:sp>
      <p:sp>
        <p:nvSpPr>
          <p:cNvPr id="3" name="文本框 96" descr="7b0a202020202262756c6c6574223a20227b5c2263617465676f727949645c223a31303030352c5c2274656d706c61746549645c223a32303233313538357d220a7d0a">
            <a:extLst>
              <a:ext uri="{FF2B5EF4-FFF2-40B4-BE49-F238E27FC236}">
                <a16:creationId xmlns:a16="http://schemas.microsoft.com/office/drawing/2014/main" id="{EEC296EE-776F-AD6E-E981-94ABB9988B45}"/>
              </a:ext>
            </a:extLst>
          </p:cNvPr>
          <p:cNvSpPr txBox="1"/>
          <p:nvPr>
            <p:custDataLst>
              <p:tags r:id="rId3"/>
            </p:custDataLst>
          </p:nvPr>
        </p:nvSpPr>
        <p:spPr>
          <a:xfrm>
            <a:off x="228600" y="5715000"/>
            <a:ext cx="11506200" cy="874407"/>
          </a:xfrm>
          <a:prstGeom prst="rect">
            <a:avLst/>
          </a:prstGeom>
          <a:noFill/>
        </p:spPr>
        <p:txBody>
          <a:bodyPr wrap="square">
            <a:spAutoFit/>
          </a:bodyPr>
          <a:lstStyle/>
          <a:p>
            <a:pPr marL="342900" marR="0" lvl="0" indent="-342900" algn="just" defTabSz="914400" rtl="0" eaLnBrk="0" fontAlgn="base" latinLnBrk="0" hangingPunct="0">
              <a:lnSpc>
                <a:spcPct val="150000"/>
              </a:lnSpc>
              <a:spcBef>
                <a:spcPct val="0"/>
              </a:spcBef>
              <a:spcAft>
                <a:spcPct val="0"/>
              </a:spcAft>
              <a:buClrTx/>
              <a:buSzTx/>
              <a:buFont typeface="Wingdings" panose="05000000000000000000" pitchFamily="2" charset="2"/>
              <a:buChar char="p"/>
              <a:tabLst/>
              <a:defRPr/>
            </a:pP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Miniaturization of free electron laser is possible be done by vortex lasers? </a:t>
            </a:r>
          </a:p>
          <a:p>
            <a:pPr marR="0" lvl="0" algn="just" defTabSz="914400" rtl="0" eaLnBrk="0" fontAlgn="base" latinLnBrk="0" hangingPunct="0">
              <a:lnSpc>
                <a:spcPct val="150000"/>
              </a:lnSpc>
              <a:spcBef>
                <a:spcPct val="0"/>
              </a:spcBef>
              <a:spcAft>
                <a:spcPct val="0"/>
              </a:spcAft>
              <a:buClrTx/>
              <a:buSzTx/>
              <a:tabLst/>
              <a:defRPr/>
            </a:pPr>
            <a:r>
              <a:rPr lang="en-US" altLang="zh-CN" sz="1800" b="1" dirty="0">
                <a:solidFill>
                  <a:srgbClr val="000000"/>
                </a:solidFill>
                <a:latin typeface="微软雅黑" panose="020B0503020204020204" pitchFamily="34" charset="-122"/>
                <a:ea typeface="微软雅黑" panose="020B0503020204020204" pitchFamily="34" charset="-122"/>
              </a:rPr>
              <a:t> </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1. Further improve the acceleration gradient; 2 </a:t>
            </a:r>
            <a:r>
              <a:rPr kumimoji="0" lang="en-US" altLang="zh-CN" sz="18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new micro beam generation schemes </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by LG lasers.</a:t>
            </a:r>
            <a:endParaRPr kumimoji="0" lang="zh-CN" altLang="en-US" sz="18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2">
            <a:extLst>
              <a:ext uri="{FF2B5EF4-FFF2-40B4-BE49-F238E27FC236}">
                <a16:creationId xmlns:a16="http://schemas.microsoft.com/office/drawing/2014/main" id="{A93AD7E0-85E3-BDD0-1DC3-CCE432677EC1}"/>
              </a:ext>
            </a:extLst>
          </p:cNvPr>
          <p:cNvSpPr txBox="1"/>
          <p:nvPr/>
        </p:nvSpPr>
        <p:spPr>
          <a:xfrm>
            <a:off x="11430000" y="6534150"/>
            <a:ext cx="2844800" cy="476250"/>
          </a:xfrm>
          <a:prstGeom prst="rect">
            <a:avLst/>
          </a:prstGeom>
        </p:spPr>
        <p:txBody>
          <a:bodyPr/>
          <a:ls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C913308-F349-4B6D-A68A-DD1791B4A57B}" type="slidenum">
              <a:rPr kumimoji="0" lang="zh-CN" altLang="en-US" sz="2000" b="1" i="0" u="none" strike="noStrike" kern="1200" cap="none" spc="0" normalizeH="0" baseline="0" noProof="0" smtClean="0">
                <a:ln>
                  <a:noFill/>
                </a:ln>
                <a:effectLst/>
                <a:uLnTx/>
                <a:uFillTx/>
                <a:latin typeface="Arial" panose="020B060402020202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tabLst/>
                <a:defRPr/>
              </a:pPr>
              <a:t>18</a:t>
            </a:fld>
            <a:endParaRPr kumimoji="0" lang="zh-CN" altLang="en-US" sz="2000" b="1"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576089322"/>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 y="234835"/>
            <a:ext cx="4640433" cy="461663"/>
          </a:xfr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38" tIns="45719" rIns="91438" bIns="45719" numCol="1" rtlCol="0" anchor="ctr" anchorCtr="0" compatLnSpc="1">
            <a:prstTxWarp prst="textNoShape">
              <a:avLst/>
            </a:prstTxWarp>
            <a:spAutoFit/>
          </a:bodyPr>
          <a:lstStyle/>
          <a:p>
            <a:pPr defTabSz="914380" eaLnBrk="1" fontAlgn="auto" hangingPunct="1">
              <a:spcBef>
                <a:spcPts val="0"/>
              </a:spcBef>
              <a:spcAft>
                <a:spcPts val="0"/>
              </a:spcAft>
            </a:pPr>
            <a:r>
              <a:rPr lang="en-US" sz="2400" kern="1200" dirty="0">
                <a:latin typeface="微软雅黑" panose="020B0503020204020204" pitchFamily="34" charset="-122"/>
                <a:ea typeface="微软雅黑" panose="020B0503020204020204" pitchFamily="34" charset="-122"/>
                <a:cs typeface="+mn-cs"/>
              </a:rPr>
              <a:t>Possible application for XFEL</a:t>
            </a:r>
          </a:p>
        </p:txBody>
      </p:sp>
      <p:pic>
        <p:nvPicPr>
          <p:cNvPr id="3" name="图片 153">
            <a:extLst>
              <a:ext uri="{FF2B5EF4-FFF2-40B4-BE49-F238E27FC236}">
                <a16:creationId xmlns:a16="http://schemas.microsoft.com/office/drawing/2014/main" id="{1ADC15BF-C838-B493-B6A5-902801AA6158}"/>
              </a:ext>
            </a:extLst>
          </p:cNvPr>
          <p:cNvPicPr>
            <a:picLocks noChangeAspect="1"/>
          </p:cNvPicPr>
          <p:nvPr>
            <p:custDataLst>
              <p:tags r:id="rId1"/>
            </p:custDataLst>
          </p:nvPr>
        </p:nvPicPr>
        <p:blipFill rotWithShape="1">
          <a:blip r:embed="rId4"/>
          <a:srcRect l="2833" t="6131" r="9322" b="8038"/>
          <a:stretch/>
        </p:blipFill>
        <p:spPr>
          <a:xfrm>
            <a:off x="457200" y="1447801"/>
            <a:ext cx="7086600" cy="4267200"/>
          </a:xfrm>
          <a:prstGeom prst="rect">
            <a:avLst/>
          </a:prstGeom>
          <a:noFill/>
        </p:spPr>
      </p:pic>
      <p:pic>
        <p:nvPicPr>
          <p:cNvPr id="4" name="图片 3">
            <a:extLst>
              <a:ext uri="{FF2B5EF4-FFF2-40B4-BE49-F238E27FC236}">
                <a16:creationId xmlns:a16="http://schemas.microsoft.com/office/drawing/2014/main" id="{459909B3-7F26-B94C-AE74-5AA215AF744E}"/>
              </a:ext>
            </a:extLst>
          </p:cNvPr>
          <p:cNvPicPr>
            <a:picLocks noChangeAspect="1"/>
          </p:cNvPicPr>
          <p:nvPr/>
        </p:nvPicPr>
        <p:blipFill>
          <a:blip r:embed="rId5"/>
          <a:stretch>
            <a:fillRect/>
          </a:stretch>
        </p:blipFill>
        <p:spPr>
          <a:xfrm>
            <a:off x="7696200" y="1066800"/>
            <a:ext cx="4121253" cy="5694158"/>
          </a:xfrm>
          <a:prstGeom prst="rect">
            <a:avLst/>
          </a:prstGeom>
        </p:spPr>
      </p:pic>
      <p:sp>
        <p:nvSpPr>
          <p:cNvPr id="5" name="文本框 6">
            <a:extLst>
              <a:ext uri="{FF2B5EF4-FFF2-40B4-BE49-F238E27FC236}">
                <a16:creationId xmlns:a16="http://schemas.microsoft.com/office/drawing/2014/main" id="{B6C566E0-DC45-045E-B1FB-D03361C06FB5}"/>
              </a:ext>
            </a:extLst>
          </p:cNvPr>
          <p:cNvSpPr txBox="1"/>
          <p:nvPr/>
        </p:nvSpPr>
        <p:spPr>
          <a:xfrm>
            <a:off x="102330" y="5817513"/>
            <a:ext cx="7517670" cy="646331"/>
          </a:xfrm>
          <a:prstGeom prst="rect">
            <a:avLst/>
          </a:prstGeom>
          <a:noFill/>
        </p:spPr>
        <p:txBody>
          <a:bodyPr wrap="square" rtlCol="0" anchor="t">
            <a:spAutoFit/>
          </a:bodyPr>
          <a:lstStyle/>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p"/>
              <a:tabLst/>
              <a:defRPr/>
            </a:pP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Compressed electron beam is hoped to be realized within 100 micrometers. </a:t>
            </a:r>
            <a:endParaRPr kumimoji="0" lang="zh-CN" altLang="en-US"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7" name="图片 6">
            <a:extLst>
              <a:ext uri="{FF2B5EF4-FFF2-40B4-BE49-F238E27FC236}">
                <a16:creationId xmlns:a16="http://schemas.microsoft.com/office/drawing/2014/main" id="{F539A6F8-5F8D-B480-E53D-F05721337795}"/>
              </a:ext>
            </a:extLst>
          </p:cNvPr>
          <p:cNvPicPr>
            <a:picLocks noChangeAspect="1"/>
          </p:cNvPicPr>
          <p:nvPr/>
        </p:nvPicPr>
        <p:blipFill>
          <a:blip r:embed="rId6"/>
          <a:stretch>
            <a:fillRect/>
          </a:stretch>
        </p:blipFill>
        <p:spPr>
          <a:xfrm>
            <a:off x="219473" y="6301258"/>
            <a:ext cx="6236749" cy="493819"/>
          </a:xfrm>
          <a:prstGeom prst="rect">
            <a:avLst/>
          </a:prstGeom>
        </p:spPr>
      </p:pic>
      <p:sp>
        <p:nvSpPr>
          <p:cNvPr id="6" name="灯片编号占位符 2">
            <a:extLst>
              <a:ext uri="{FF2B5EF4-FFF2-40B4-BE49-F238E27FC236}">
                <a16:creationId xmlns:a16="http://schemas.microsoft.com/office/drawing/2014/main" id="{B08F6C70-EFA1-C5E6-0C99-38F943427894}"/>
              </a:ext>
            </a:extLst>
          </p:cNvPr>
          <p:cNvSpPr txBox="1"/>
          <p:nvPr/>
        </p:nvSpPr>
        <p:spPr>
          <a:xfrm>
            <a:off x="11430000" y="6320241"/>
            <a:ext cx="2844800" cy="476250"/>
          </a:xfrm>
          <a:prstGeom prst="rect">
            <a:avLst/>
          </a:prstGeom>
        </p:spPr>
        <p:txBody>
          <a:bodyPr/>
          <a:ls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C913308-F349-4B6D-A68A-DD1791B4A57B}" type="slidenum">
              <a:rPr kumimoji="0" lang="zh-CN" altLang="en-US" sz="2000" b="1" i="0" u="none" strike="noStrike" kern="1200" cap="none" spc="0" normalizeH="0" baseline="0" noProof="0" smtClean="0">
                <a:ln>
                  <a:noFill/>
                </a:ln>
                <a:effectLst/>
                <a:uLnTx/>
                <a:uFillTx/>
                <a:latin typeface="Arial" panose="020B060402020202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tabLst/>
                <a:defRPr/>
              </a:pPr>
              <a:t>19</a:t>
            </a:fld>
            <a:endParaRPr kumimoji="0" lang="zh-CN" altLang="en-US" sz="2000" b="1"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403269286"/>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136933" y="4601527"/>
            <a:ext cx="1467804" cy="2132171"/>
            <a:chOff x="-857" y="6644"/>
            <a:chExt cx="3082" cy="4477"/>
          </a:xfrm>
        </p:grpSpPr>
        <p:pic>
          <p:nvPicPr>
            <p:cNvPr id="1424" name="Picture" descr="Picture"/>
            <p:cNvPicPr>
              <a:picLocks noChangeAspect="1"/>
            </p:cNvPicPr>
            <p:nvPr/>
          </p:nvPicPr>
          <p:blipFill>
            <a:blip r:embed="rId4" cstate="print"/>
            <a:stretch>
              <a:fillRect/>
            </a:stretch>
          </p:blipFill>
          <p:spPr>
            <a:xfrm rot="14212398">
              <a:off x="-2032" y="8150"/>
              <a:ext cx="4477" cy="1466"/>
            </a:xfrm>
            <a:prstGeom prst="rect">
              <a:avLst/>
            </a:prstGeom>
          </p:spPr>
        </p:pic>
        <p:pic>
          <p:nvPicPr>
            <p:cNvPr id="1900" name="Picture" descr="Picture"/>
            <p:cNvPicPr>
              <a:picLocks noChangeAspect="1"/>
            </p:cNvPicPr>
            <p:nvPr/>
          </p:nvPicPr>
          <p:blipFill>
            <a:blip r:embed="rId5" cstate="print"/>
            <a:stretch>
              <a:fillRect/>
            </a:stretch>
          </p:blipFill>
          <p:spPr>
            <a:xfrm rot="12981305">
              <a:off x="-857" y="8536"/>
              <a:ext cx="3082" cy="2129"/>
            </a:xfrm>
            <a:prstGeom prst="rect">
              <a:avLst/>
            </a:prstGeom>
          </p:spPr>
        </p:pic>
        <p:pic>
          <p:nvPicPr>
            <p:cNvPr id="2377" name="Picture" descr="Picture"/>
            <p:cNvPicPr>
              <a:picLocks noChangeAspect="1"/>
            </p:cNvPicPr>
            <p:nvPr/>
          </p:nvPicPr>
          <p:blipFill>
            <a:blip r:embed="rId6" cstate="print"/>
            <a:stretch>
              <a:fillRect/>
            </a:stretch>
          </p:blipFill>
          <p:spPr>
            <a:xfrm rot="13969482">
              <a:off x="-1782" y="8381"/>
              <a:ext cx="3429" cy="1466"/>
            </a:xfrm>
            <a:prstGeom prst="rect">
              <a:avLst/>
            </a:prstGeom>
          </p:spPr>
        </p:pic>
      </p:grpSp>
      <p:sp>
        <p:nvSpPr>
          <p:cNvPr id="5" name="TextBox 10">
            <a:extLst>
              <a:ext uri="{FF2B5EF4-FFF2-40B4-BE49-F238E27FC236}">
                <a16:creationId xmlns:a16="http://schemas.microsoft.com/office/drawing/2014/main" id="{780799AB-BE3B-3495-65E0-E1A3E9141516}"/>
              </a:ext>
            </a:extLst>
          </p:cNvPr>
          <p:cNvSpPr txBox="1"/>
          <p:nvPr/>
        </p:nvSpPr>
        <p:spPr>
          <a:xfrm>
            <a:off x="914400" y="533400"/>
            <a:ext cx="11478660" cy="5793315"/>
          </a:xfrm>
          <a:prstGeom prst="rect">
            <a:avLst/>
          </a:prstGeom>
          <a:noFill/>
        </p:spPr>
        <p:txBody>
          <a:bodyPr wrap="square" lIns="91438" tIns="45719" rIns="91438" bIns="45719">
            <a:spAutoFit/>
          </a:bodyPr>
          <a:lstStyle/>
          <a:p>
            <a:pPr marL="285744" indent="-285744">
              <a:lnSpc>
                <a:spcPts val="3200"/>
              </a:lnSpc>
              <a:buFont typeface="Arial" pitchFamily="34" charset="0"/>
              <a:buChar char="•"/>
              <a:defRPr/>
            </a:pPr>
            <a:r>
              <a:rPr lang="en-US" altLang="zh-CN" sz="2400" b="1" dirty="0">
                <a:solidFill>
                  <a:srgbClr val="0070C0"/>
                </a:solidFill>
                <a:latin typeface="微软雅黑" panose="020B0503020204020204" pitchFamily="34" charset="-122"/>
                <a:ea typeface="微软雅黑" panose="020B0503020204020204" pitchFamily="34" charset="-122"/>
              </a:rPr>
              <a:t>SULF introduction and opens for users</a:t>
            </a:r>
          </a:p>
          <a:p>
            <a:pPr>
              <a:lnSpc>
                <a:spcPts val="3200"/>
              </a:lnSpc>
              <a:defRPr/>
            </a:pPr>
            <a:r>
              <a:rPr lang="en-US" altLang="zh-CN" sz="2400" b="1" dirty="0">
                <a:latin typeface="微软雅黑" panose="020B0503020204020204" pitchFamily="34" charset="-122"/>
                <a:ea typeface="微软雅黑" panose="020B0503020204020204" pitchFamily="34" charset="-122"/>
              </a:rPr>
              <a:t>            </a:t>
            </a:r>
          </a:p>
          <a:p>
            <a:pPr marL="285744" indent="-285744">
              <a:lnSpc>
                <a:spcPts val="3200"/>
              </a:lnSpc>
              <a:buFont typeface="Arial" pitchFamily="34" charset="0"/>
              <a:buChar char="•"/>
              <a:defRPr/>
            </a:pPr>
            <a:r>
              <a:rPr lang="en-US" altLang="zh-CN" sz="2400" b="1" dirty="0">
                <a:latin typeface="微软雅黑" panose="020B0503020204020204" pitchFamily="34" charset="-122"/>
                <a:ea typeface="微软雅黑" panose="020B0503020204020204" pitchFamily="34" charset="-122"/>
              </a:rPr>
              <a:t>Particle acceleration driven by</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LG lasers (spatial vortex)</a:t>
            </a:r>
          </a:p>
          <a:p>
            <a:pPr marL="285744" indent="-285744">
              <a:lnSpc>
                <a:spcPts val="3200"/>
              </a:lnSpc>
              <a:buFont typeface="Arial" pitchFamily="34" charset="0"/>
              <a:buChar char="•"/>
              <a:defRPr/>
            </a:pPr>
            <a:endParaRPr lang="en-US" altLang="zh-CN" sz="2400" b="1" dirty="0">
              <a:latin typeface="微软雅黑" panose="020B0503020204020204" pitchFamily="34" charset="-122"/>
              <a:ea typeface="微软雅黑" panose="020B0503020204020204" pitchFamily="34" charset="-122"/>
            </a:endParaRPr>
          </a:p>
          <a:p>
            <a:pPr marL="285744" indent="-285744">
              <a:lnSpc>
                <a:spcPts val="3200"/>
              </a:lnSpc>
              <a:buFont typeface="Arial" pitchFamily="34" charset="0"/>
              <a:buChar char="•"/>
              <a:defRPr/>
            </a:pPr>
            <a:r>
              <a:rPr lang="en-US" altLang="zh-CN" sz="2400" b="1" dirty="0">
                <a:latin typeface="微软雅黑" panose="020B0503020204020204" pitchFamily="34" charset="-122"/>
                <a:ea typeface="微软雅黑" panose="020B0503020204020204" pitchFamily="34" charset="-122"/>
              </a:rPr>
              <a:t>Acceleration and radiation driven by STOV lasers (spatiotemporal vortex)</a:t>
            </a:r>
          </a:p>
          <a:p>
            <a:pPr marL="285744" indent="-285744">
              <a:lnSpc>
                <a:spcPts val="3200"/>
              </a:lnSpc>
              <a:buFont typeface="Arial" pitchFamily="34" charset="0"/>
              <a:buChar char="•"/>
              <a:defRPr/>
            </a:pPr>
            <a:endParaRPr lang="en-US" altLang="zh-CN" sz="2400" b="1" dirty="0">
              <a:latin typeface="微软雅黑" panose="020B0503020204020204" pitchFamily="34" charset="-122"/>
              <a:ea typeface="微软雅黑" panose="020B0503020204020204" pitchFamily="34" charset="-122"/>
            </a:endParaRPr>
          </a:p>
          <a:p>
            <a:pPr marL="285744" indent="-285744">
              <a:lnSpc>
                <a:spcPts val="3200"/>
              </a:lnSpc>
              <a:buFont typeface="Arial" pitchFamily="34" charset="0"/>
              <a:buChar char="•"/>
              <a:defRPr/>
            </a:pPr>
            <a:r>
              <a:rPr lang="en-US" altLang="zh-CN" sz="2400" b="1" dirty="0">
                <a:latin typeface="微软雅黑" panose="020B0503020204020204" pitchFamily="34" charset="-122"/>
                <a:ea typeface="微软雅黑" panose="020B0503020204020204" pitchFamily="34" charset="-122"/>
              </a:rPr>
              <a:t>Experimental development driven by vortex lasers</a:t>
            </a:r>
          </a:p>
          <a:p>
            <a:pPr marL="285744" indent="-285744">
              <a:lnSpc>
                <a:spcPts val="3200"/>
              </a:lnSpc>
              <a:buFont typeface="Arial" pitchFamily="34" charset="0"/>
              <a:buChar char="•"/>
              <a:defRPr/>
            </a:pPr>
            <a:endParaRPr lang="en-US" altLang="zh-CN" sz="2400" b="1" dirty="0">
              <a:solidFill>
                <a:prstClr val="black"/>
              </a:solidFill>
              <a:latin typeface="微软雅黑" panose="020B0503020204020204" pitchFamily="34" charset="-122"/>
              <a:ea typeface="微软雅黑" panose="020B0503020204020204" pitchFamily="34" charset="-122"/>
            </a:endParaRPr>
          </a:p>
          <a:p>
            <a:pPr marL="285744" indent="-285744">
              <a:lnSpc>
                <a:spcPts val="3200"/>
              </a:lnSpc>
              <a:buFont typeface="Arial" pitchFamily="34" charset="0"/>
              <a:buChar char="•"/>
              <a:defRPr/>
            </a:pPr>
            <a:r>
              <a:rPr lang="en-US" altLang="zh-CN" sz="2400" b="1" dirty="0">
                <a:solidFill>
                  <a:prstClr val="black"/>
                </a:solidFill>
                <a:latin typeface="微软雅黑" panose="020B0503020204020204" pitchFamily="34" charset="-122"/>
                <a:ea typeface="微软雅黑" panose="020B0503020204020204" pitchFamily="34" charset="-122"/>
              </a:rPr>
              <a:t>Conclusion and outlook</a:t>
            </a:r>
          </a:p>
          <a:p>
            <a:pPr>
              <a:lnSpc>
                <a:spcPts val="3200"/>
              </a:lnSpc>
              <a:defRPr/>
            </a:pPr>
            <a:r>
              <a:rPr lang="en-US" altLang="zh-CN" sz="2400" b="1" dirty="0">
                <a:solidFill>
                  <a:prstClr val="black"/>
                </a:solidFill>
              </a:rPr>
              <a:t> </a:t>
            </a:r>
          </a:p>
          <a:p>
            <a:pPr>
              <a:lnSpc>
                <a:spcPts val="3200"/>
              </a:lnSpc>
              <a:defRPr/>
            </a:pPr>
            <a:endParaRPr lang="en-US" altLang="zh-CN" b="1" dirty="0">
              <a:solidFill>
                <a:srgbClr val="002060"/>
              </a:solidFill>
            </a:endParaRPr>
          </a:p>
          <a:p>
            <a:pPr marL="285744" indent="-285744">
              <a:lnSpc>
                <a:spcPts val="3200"/>
              </a:lnSpc>
              <a:buFont typeface="Arial" pitchFamily="34" charset="0"/>
              <a:buChar char="•"/>
              <a:defRPr/>
            </a:pPr>
            <a:endParaRPr lang="en-US" altLang="zh-CN" sz="2400" b="1" dirty="0">
              <a:solidFill>
                <a:prstClr val="black"/>
              </a:solidFill>
            </a:endParaRPr>
          </a:p>
          <a:p>
            <a:pPr>
              <a:lnSpc>
                <a:spcPts val="3200"/>
              </a:lnSpc>
              <a:defRPr/>
            </a:pPr>
            <a:r>
              <a:rPr lang="en-US" altLang="zh-CN" b="1" dirty="0">
                <a:solidFill>
                  <a:prstClr val="black"/>
                </a:solidFill>
              </a:rPr>
              <a:t>                </a:t>
            </a:r>
          </a:p>
        </p:txBody>
      </p:sp>
      <p:sp>
        <p:nvSpPr>
          <p:cNvPr id="2" name="页脚占位符 1">
            <a:extLst>
              <a:ext uri="{FF2B5EF4-FFF2-40B4-BE49-F238E27FC236}">
                <a16:creationId xmlns:a16="http://schemas.microsoft.com/office/drawing/2014/main" id="{0543CE8F-2D3A-67B7-EBCE-216878873D1C}"/>
              </a:ext>
            </a:extLst>
          </p:cNvPr>
          <p:cNvSpPr>
            <a:spLocks noGrp="1"/>
          </p:cNvSpPr>
          <p:nvPr>
            <p:ph type="ftr" sz="quarter" idx="11"/>
          </p:nvPr>
        </p:nvSpPr>
        <p:spPr/>
        <p:txBody>
          <a:bodyPr/>
          <a:lstStyle/>
          <a:p>
            <a:pPr>
              <a:defRPr/>
            </a:pPr>
            <a:r>
              <a:rPr lang="en-US" altLang="zh-CN" dirty="0"/>
              <a:t>wangwenpeng@siom.ac.cn</a:t>
            </a:r>
          </a:p>
        </p:txBody>
      </p:sp>
      <p:sp>
        <p:nvSpPr>
          <p:cNvPr id="3" name="灯片编号占位符 2">
            <a:extLst>
              <a:ext uri="{FF2B5EF4-FFF2-40B4-BE49-F238E27FC236}">
                <a16:creationId xmlns:a16="http://schemas.microsoft.com/office/drawing/2014/main" id="{B3F620F5-4B3A-F4F4-174C-FC140F48B15A}"/>
              </a:ext>
            </a:extLst>
          </p:cNvPr>
          <p:cNvSpPr txBox="1"/>
          <p:nvPr/>
        </p:nvSpPr>
        <p:spPr>
          <a:xfrm>
            <a:off x="11430000" y="6320241"/>
            <a:ext cx="2844800" cy="476250"/>
          </a:xfrm>
          <a:prstGeom prst="rect">
            <a:avLst/>
          </a:prstGeom>
        </p:spPr>
        <p:txBody>
          <a:bodyPr/>
          <a:ls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C913308-F349-4B6D-A68A-DD1791B4A57B}" type="slidenum">
              <a:rPr kumimoji="0" lang="zh-CN" altLang="en-US" sz="2000" b="1"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tabLst/>
                <a:defRPr/>
              </a:pPr>
              <a:t>2</a:t>
            </a:fld>
            <a:endPar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ustDataLst>
      <p:tags r:id="rId1"/>
    </p:custData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 y="234835"/>
            <a:ext cx="4640433" cy="461663"/>
          </a:xfr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38" tIns="45719" rIns="91438" bIns="45719" numCol="1" rtlCol="0" anchor="ctr" anchorCtr="0" compatLnSpc="1">
            <a:prstTxWarp prst="textNoShape">
              <a:avLst/>
            </a:prstTxWarp>
            <a:spAutoFit/>
          </a:bodyPr>
          <a:lstStyle/>
          <a:p>
            <a:pPr defTabSz="914380" eaLnBrk="1" fontAlgn="auto" hangingPunct="1">
              <a:spcBef>
                <a:spcPts val="0"/>
              </a:spcBef>
              <a:spcAft>
                <a:spcPts val="0"/>
              </a:spcAft>
            </a:pPr>
            <a:r>
              <a:rPr lang="en-US" sz="2400" kern="1200" dirty="0">
                <a:latin typeface="微软雅黑" panose="020B0503020204020204" pitchFamily="34" charset="-122"/>
                <a:ea typeface="微软雅黑" panose="020B0503020204020204" pitchFamily="34" charset="-122"/>
                <a:cs typeface="+mn-cs"/>
              </a:rPr>
              <a:t>Possible application for XFEL</a:t>
            </a:r>
          </a:p>
        </p:txBody>
      </p:sp>
      <p:pic>
        <p:nvPicPr>
          <p:cNvPr id="3" name="图片 2">
            <a:extLst>
              <a:ext uri="{FF2B5EF4-FFF2-40B4-BE49-F238E27FC236}">
                <a16:creationId xmlns:a16="http://schemas.microsoft.com/office/drawing/2014/main" id="{EFCDFBAE-D9F9-C648-A87E-981579FCCA6D}"/>
              </a:ext>
            </a:extLst>
          </p:cNvPr>
          <p:cNvPicPr>
            <a:picLocks noChangeAspect="1"/>
          </p:cNvPicPr>
          <p:nvPr/>
        </p:nvPicPr>
        <p:blipFill>
          <a:blip r:embed="rId4"/>
          <a:stretch>
            <a:fillRect/>
          </a:stretch>
        </p:blipFill>
        <p:spPr>
          <a:xfrm>
            <a:off x="381000" y="990600"/>
            <a:ext cx="7239000" cy="5440175"/>
          </a:xfrm>
          <a:prstGeom prst="rect">
            <a:avLst/>
          </a:prstGeom>
          <a:ln w="28575">
            <a:solidFill>
              <a:schemeClr val="tx1"/>
            </a:solidFill>
          </a:ln>
        </p:spPr>
      </p:pic>
      <p:pic>
        <p:nvPicPr>
          <p:cNvPr id="4" name="图片 186">
            <a:extLst>
              <a:ext uri="{FF2B5EF4-FFF2-40B4-BE49-F238E27FC236}">
                <a16:creationId xmlns:a16="http://schemas.microsoft.com/office/drawing/2014/main" id="{022A83EC-7019-1D4B-1CA4-8EA75CE9D93E}"/>
              </a:ext>
            </a:extLst>
          </p:cNvPr>
          <p:cNvPicPr>
            <a:picLocks noChangeAspect="1"/>
          </p:cNvPicPr>
          <p:nvPr>
            <p:custDataLst>
              <p:tags r:id="rId1"/>
            </p:custDataLst>
          </p:nvPr>
        </p:nvPicPr>
        <p:blipFill>
          <a:blip r:embed="rId5"/>
          <a:srcRect l="72172" t="58826" r="8" b="-1443"/>
          <a:stretch>
            <a:fillRect/>
          </a:stretch>
        </p:blipFill>
        <p:spPr>
          <a:xfrm>
            <a:off x="8305800" y="1043687"/>
            <a:ext cx="3206521" cy="2667000"/>
          </a:xfrm>
          <a:prstGeom prst="rect">
            <a:avLst/>
          </a:prstGeom>
          <a:noFill/>
          <a:ln>
            <a:noFill/>
          </a:ln>
        </p:spPr>
      </p:pic>
      <p:pic>
        <p:nvPicPr>
          <p:cNvPr id="5" name="图片 4">
            <a:extLst>
              <a:ext uri="{FF2B5EF4-FFF2-40B4-BE49-F238E27FC236}">
                <a16:creationId xmlns:a16="http://schemas.microsoft.com/office/drawing/2014/main" id="{47C6D916-D160-C6FE-F1C5-9621B8EC18DF}"/>
              </a:ext>
            </a:extLst>
          </p:cNvPr>
          <p:cNvPicPr>
            <a:picLocks noChangeAspect="1"/>
          </p:cNvPicPr>
          <p:nvPr/>
        </p:nvPicPr>
        <p:blipFill>
          <a:blip r:embed="rId6"/>
          <a:stretch>
            <a:fillRect/>
          </a:stretch>
        </p:blipFill>
        <p:spPr>
          <a:xfrm>
            <a:off x="8306234" y="3948386"/>
            <a:ext cx="3300668" cy="2785281"/>
          </a:xfrm>
          <a:prstGeom prst="rect">
            <a:avLst/>
          </a:prstGeom>
        </p:spPr>
      </p:pic>
      <p:sp>
        <p:nvSpPr>
          <p:cNvPr id="6" name="文本框 5">
            <a:extLst>
              <a:ext uri="{FF2B5EF4-FFF2-40B4-BE49-F238E27FC236}">
                <a16:creationId xmlns:a16="http://schemas.microsoft.com/office/drawing/2014/main" id="{757B34D3-B2D6-71DA-4A49-B2685314B4C2}"/>
              </a:ext>
            </a:extLst>
          </p:cNvPr>
          <p:cNvSpPr txBox="1"/>
          <p:nvPr/>
        </p:nvSpPr>
        <p:spPr>
          <a:xfrm>
            <a:off x="76200" y="6488668"/>
            <a:ext cx="6181858" cy="369332"/>
          </a:xfrm>
          <a:prstGeom prst="rect">
            <a:avLst/>
          </a:prstGeom>
          <a:noFill/>
        </p:spPr>
        <p:txBody>
          <a:bodyPr wrap="square">
            <a:spAutoFit/>
          </a:bodyPr>
          <a:lstStyle/>
          <a:p>
            <a:r>
              <a:rPr lang="af-ZA" altLang="zh-CN" sz="1800" b="1" dirty="0">
                <a:solidFill>
                  <a:srgbClr val="0070C0"/>
                </a:solidFill>
                <a:latin typeface="微软雅黑" panose="020B0503020204020204" pitchFamily="34" charset="-122"/>
                <a:ea typeface="微软雅黑" panose="020B0503020204020204" pitchFamily="34" charset="-122"/>
              </a:rPr>
              <a:t>Hao et al. COL  125, 034801 (2020)</a:t>
            </a:r>
            <a:endParaRPr lang="zh-CN" altLang="en-US" sz="1800" dirty="0">
              <a:solidFill>
                <a:srgbClr val="0070C0"/>
              </a:solidFill>
              <a:latin typeface="微软雅黑" panose="020B0503020204020204" pitchFamily="34" charset="-122"/>
              <a:ea typeface="微软雅黑" panose="020B0503020204020204" pitchFamily="34" charset="-122"/>
            </a:endParaRPr>
          </a:p>
        </p:txBody>
      </p:sp>
      <p:sp>
        <p:nvSpPr>
          <p:cNvPr id="7" name="灯片编号占位符 2">
            <a:extLst>
              <a:ext uri="{FF2B5EF4-FFF2-40B4-BE49-F238E27FC236}">
                <a16:creationId xmlns:a16="http://schemas.microsoft.com/office/drawing/2014/main" id="{6A3A540A-CB8A-4E7D-8C96-F887378794AE}"/>
              </a:ext>
            </a:extLst>
          </p:cNvPr>
          <p:cNvSpPr txBox="1"/>
          <p:nvPr/>
        </p:nvSpPr>
        <p:spPr>
          <a:xfrm>
            <a:off x="11430000" y="6320241"/>
            <a:ext cx="2844800" cy="476250"/>
          </a:xfrm>
          <a:prstGeom prst="rect">
            <a:avLst/>
          </a:prstGeom>
        </p:spPr>
        <p:txBody>
          <a:bodyPr/>
          <a:ls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C913308-F349-4B6D-A68A-DD1791B4A57B}" type="slidenum">
              <a:rPr kumimoji="0" lang="zh-CN" altLang="en-US" sz="2000" b="1" i="0" u="none" strike="noStrike" kern="1200" cap="none" spc="0" normalizeH="0" baseline="0" noProof="0" smtClean="0">
                <a:ln>
                  <a:noFill/>
                </a:ln>
                <a:effectLst/>
                <a:uLnTx/>
                <a:uFillTx/>
                <a:latin typeface="Arial" panose="020B060402020202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tabLst/>
                <a:defRPr/>
              </a:pPr>
              <a:t>20</a:t>
            </a:fld>
            <a:endParaRPr kumimoji="0" lang="zh-CN" altLang="en-US" sz="2000" b="1"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220331349"/>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 y="234835"/>
            <a:ext cx="8930326" cy="461663"/>
          </a:xfr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38" tIns="45719" rIns="91438" bIns="45719" numCol="1" rtlCol="0" anchor="ctr" anchorCtr="0" compatLnSpc="1">
            <a:prstTxWarp prst="textNoShape">
              <a:avLst/>
            </a:prstTxWarp>
            <a:spAutoFit/>
          </a:bodyPr>
          <a:lstStyle/>
          <a:p>
            <a:pPr defTabSz="914380" eaLnBrk="1" fontAlgn="auto" hangingPunct="1">
              <a:spcBef>
                <a:spcPts val="0"/>
              </a:spcBef>
              <a:spcAft>
                <a:spcPts val="0"/>
              </a:spcAft>
            </a:pPr>
            <a:r>
              <a:rPr lang="en-US" altLang="zh-CN" sz="2400" kern="1200" dirty="0">
                <a:latin typeface="微软雅黑" panose="020B0503020204020204" pitchFamily="34" charset="-122"/>
                <a:ea typeface="微软雅黑" panose="020B0503020204020204" pitchFamily="34" charset="-122"/>
                <a:cs typeface="+mn-cs"/>
              </a:rPr>
              <a:t>Compared with traditional </a:t>
            </a:r>
            <a:r>
              <a:rPr lang="en-US" altLang="zh-CN" sz="2400" kern="1200" dirty="0" err="1">
                <a:latin typeface="微软雅黑" panose="020B0503020204020204" pitchFamily="34" charset="-122"/>
                <a:ea typeface="微软雅黑" panose="020B0503020204020204" pitchFamily="34" charset="-122"/>
                <a:cs typeface="+mn-cs"/>
              </a:rPr>
              <a:t>techonologies</a:t>
            </a:r>
            <a:r>
              <a:rPr lang="en-US" altLang="zh-CN" sz="2400" kern="1200" dirty="0">
                <a:latin typeface="微软雅黑" panose="020B0503020204020204" pitchFamily="34" charset="-122"/>
                <a:ea typeface="微软雅黑" panose="020B0503020204020204" pitchFamily="34" charset="-122"/>
                <a:cs typeface="+mn-cs"/>
              </a:rPr>
              <a:t> of CHG</a:t>
            </a:r>
            <a:r>
              <a:rPr lang="zh-CN" altLang="en-US" sz="2400" kern="1200" dirty="0">
                <a:latin typeface="微软雅黑" panose="020B0503020204020204" pitchFamily="34" charset="-122"/>
                <a:ea typeface="微软雅黑" panose="020B0503020204020204" pitchFamily="34" charset="-122"/>
                <a:cs typeface="+mn-cs"/>
              </a:rPr>
              <a:t>、</a:t>
            </a:r>
            <a:r>
              <a:rPr lang="en-US" altLang="zh-CN" sz="2400" kern="1200" dirty="0">
                <a:latin typeface="微软雅黑" panose="020B0503020204020204" pitchFamily="34" charset="-122"/>
                <a:ea typeface="微软雅黑" panose="020B0503020204020204" pitchFamily="34" charset="-122"/>
                <a:cs typeface="+mn-cs"/>
              </a:rPr>
              <a:t>PEHG</a:t>
            </a:r>
            <a:endParaRPr lang="zh-CN" altLang="en-US" sz="2400" kern="1200" dirty="0">
              <a:latin typeface="微软雅黑" panose="020B0503020204020204" pitchFamily="34" charset="-122"/>
              <a:ea typeface="微软雅黑" panose="020B0503020204020204" pitchFamily="34" charset="-122"/>
              <a:cs typeface="+mn-cs"/>
            </a:endParaRPr>
          </a:p>
        </p:txBody>
      </p:sp>
      <p:pic>
        <p:nvPicPr>
          <p:cNvPr id="3" name="图片 5">
            <a:extLst>
              <a:ext uri="{FF2B5EF4-FFF2-40B4-BE49-F238E27FC236}">
                <a16:creationId xmlns:a16="http://schemas.microsoft.com/office/drawing/2014/main" id="{79AF1A6B-06F3-5264-546A-39FE46F98B66}"/>
              </a:ext>
            </a:extLst>
          </p:cNvPr>
          <p:cNvPicPr>
            <a:picLocks noChangeAspect="1"/>
          </p:cNvPicPr>
          <p:nvPr>
            <p:custDataLst>
              <p:tags r:id="rId1"/>
            </p:custDataLst>
          </p:nvPr>
        </p:nvPicPr>
        <p:blipFill>
          <a:blip r:embed="rId8"/>
          <a:srcRect r="6404"/>
          <a:stretch>
            <a:fillRect/>
          </a:stretch>
        </p:blipFill>
        <p:spPr>
          <a:xfrm>
            <a:off x="6553200" y="2242031"/>
            <a:ext cx="5057775" cy="1184275"/>
          </a:xfrm>
          <a:prstGeom prst="rect">
            <a:avLst/>
          </a:prstGeom>
        </p:spPr>
      </p:pic>
      <p:pic>
        <p:nvPicPr>
          <p:cNvPr id="4" name="图片 53">
            <a:extLst>
              <a:ext uri="{FF2B5EF4-FFF2-40B4-BE49-F238E27FC236}">
                <a16:creationId xmlns:a16="http://schemas.microsoft.com/office/drawing/2014/main" id="{FA681228-E96B-AF67-9DE4-31843952A148}"/>
              </a:ext>
            </a:extLst>
          </p:cNvPr>
          <p:cNvPicPr/>
          <p:nvPr>
            <p:custDataLst>
              <p:tags r:id="rId2"/>
            </p:custDataLst>
          </p:nvPr>
        </p:nvPicPr>
        <p:blipFill>
          <a:blip r:embed="rId9"/>
          <a:srcRect/>
          <a:stretch>
            <a:fillRect/>
          </a:stretch>
        </p:blipFill>
        <p:spPr>
          <a:xfrm>
            <a:off x="57688" y="983015"/>
            <a:ext cx="6490590" cy="5627640"/>
          </a:xfrm>
          <a:prstGeom prst="rect">
            <a:avLst/>
          </a:prstGeom>
          <a:noFill/>
        </p:spPr>
      </p:pic>
      <p:sp>
        <p:nvSpPr>
          <p:cNvPr id="5" name="文本框 7">
            <a:extLst>
              <a:ext uri="{FF2B5EF4-FFF2-40B4-BE49-F238E27FC236}">
                <a16:creationId xmlns:a16="http://schemas.microsoft.com/office/drawing/2014/main" id="{B9A9728C-91D3-4844-9509-F093442B7AD5}"/>
              </a:ext>
            </a:extLst>
          </p:cNvPr>
          <p:cNvSpPr txBox="1"/>
          <p:nvPr>
            <p:custDataLst>
              <p:tags r:id="rId3"/>
            </p:custDataLst>
          </p:nvPr>
        </p:nvSpPr>
        <p:spPr>
          <a:xfrm>
            <a:off x="6400125" y="1549072"/>
            <a:ext cx="5639475" cy="461665"/>
          </a:xfrm>
          <a:prstGeom prst="rect">
            <a:avLst/>
          </a:prstGeom>
          <a:noFill/>
        </p:spPr>
        <p:txBody>
          <a:bodyPr wrap="square"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Expression of spatial clustering factor (b)</a:t>
            </a:r>
            <a:endPar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 name="文本框 6">
            <a:extLst>
              <a:ext uri="{FF2B5EF4-FFF2-40B4-BE49-F238E27FC236}">
                <a16:creationId xmlns:a16="http://schemas.microsoft.com/office/drawing/2014/main" id="{ED0D9189-5DE0-A330-A2F0-0CE3393EB9CB}"/>
              </a:ext>
            </a:extLst>
          </p:cNvPr>
          <p:cNvSpPr txBox="1"/>
          <p:nvPr>
            <p:custDataLst>
              <p:tags r:id="rId4"/>
            </p:custDataLst>
          </p:nvPr>
        </p:nvSpPr>
        <p:spPr>
          <a:xfrm>
            <a:off x="6400125" y="3733800"/>
            <a:ext cx="5743285" cy="2059410"/>
          </a:xfrm>
          <a:prstGeom prst="rect">
            <a:avLst/>
          </a:prstGeom>
          <a:noFill/>
        </p:spPr>
        <p:txBody>
          <a:bodyPr wrap="square" rtlCol="0" anchor="t">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b parameter tuned by LG lasers</a:t>
            </a:r>
            <a:r>
              <a:rPr kumimoji="0" lang="zh-CN" alt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sz="2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higher</a:t>
            </a:r>
            <a:r>
              <a:rPr lang="zh-CN" altLang="en-US" sz="2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 </a:t>
            </a:r>
            <a:r>
              <a:rPr lang="en-US" altLang="zh-CN" sz="2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than</a:t>
            </a:r>
            <a:r>
              <a:rPr lang="zh-CN" altLang="en-US" sz="2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 </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CHG</a:t>
            </a:r>
            <a:endParaRPr kumimoji="0" lang="zh-CN" alt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a:p>
            <a:pPr lvl="0">
              <a:lnSpc>
                <a:spcPct val="150000"/>
              </a:lnSpc>
            </a:pPr>
            <a:r>
              <a:rPr kumimoji="0" lang="zh-CN" alt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sz="2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higher than </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PEH</a:t>
            </a:r>
            <a:r>
              <a:rPr lang="en-US" altLang="zh-CN" sz="2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G whin 20</a:t>
            </a:r>
            <a:r>
              <a:rPr lang="en-US" altLang="zh-CN" sz="2200" i="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T</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endParaRPr kumimoji="0" lang="zh-CN" alt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a:p>
            <a:pPr lvl="0">
              <a:lnSpc>
                <a:spcPct val="150000"/>
              </a:lnSpc>
            </a:pPr>
            <a:r>
              <a:rPr kumimoji="0" lang="zh-CN" altLang="en-US" sz="22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sz="2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about b = </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0.8 is obtained at t = </a:t>
            </a:r>
            <a:r>
              <a:rPr lang="en-US" altLang="zh-CN" sz="2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90</a:t>
            </a:r>
            <a:r>
              <a:rPr lang="en-US" altLang="zh-CN" sz="2200" i="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T</a:t>
            </a:r>
            <a:endParaRPr kumimoji="0" lang="zh-CN" altLang="en-US" sz="2200" b="0"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9" name="文本框 1">
            <a:extLst>
              <a:ext uri="{FF2B5EF4-FFF2-40B4-BE49-F238E27FC236}">
                <a16:creationId xmlns:a16="http://schemas.microsoft.com/office/drawing/2014/main" id="{B707AB19-5398-F1DE-4A2C-E2F04A7F192E}"/>
              </a:ext>
            </a:extLst>
          </p:cNvPr>
          <p:cNvSpPr txBox="1"/>
          <p:nvPr>
            <p:custDataLst>
              <p:tags r:id="rId5"/>
            </p:custDataLst>
          </p:nvPr>
        </p:nvSpPr>
        <p:spPr>
          <a:xfrm>
            <a:off x="1142999" y="1447800"/>
            <a:ext cx="5405279"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CHG</a:t>
            </a:r>
            <a:r>
              <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Coherent harmonic amplification</a:t>
            </a:r>
            <a:r>
              <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PEHG</a:t>
            </a:r>
            <a:r>
              <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High order harmonics enhanced by phase micro clustering</a:t>
            </a:r>
            <a:r>
              <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文本框 5">
            <a:extLst>
              <a:ext uri="{FF2B5EF4-FFF2-40B4-BE49-F238E27FC236}">
                <a16:creationId xmlns:a16="http://schemas.microsoft.com/office/drawing/2014/main" id="{22D820D6-8E46-7903-0052-9D1402189D14}"/>
              </a:ext>
            </a:extLst>
          </p:cNvPr>
          <p:cNvSpPr txBox="1"/>
          <p:nvPr/>
        </p:nvSpPr>
        <p:spPr>
          <a:xfrm>
            <a:off x="76200" y="6553200"/>
            <a:ext cx="6181858" cy="369332"/>
          </a:xfrm>
          <a:prstGeom prst="rect">
            <a:avLst/>
          </a:prstGeom>
          <a:noFill/>
        </p:spPr>
        <p:txBody>
          <a:bodyPr wrap="square">
            <a:spAutoFit/>
          </a:bodyPr>
          <a:lstStyle/>
          <a:p>
            <a:r>
              <a:rPr lang="af-ZA" altLang="zh-CN" sz="1800" b="1" dirty="0">
                <a:solidFill>
                  <a:srgbClr val="0070C0"/>
                </a:solidFill>
                <a:latin typeface="微软雅黑" panose="020B0503020204020204" pitchFamily="34" charset="-122"/>
                <a:ea typeface="微软雅黑" panose="020B0503020204020204" pitchFamily="34" charset="-122"/>
              </a:rPr>
              <a:t>Hao et al. COL  125, 034801 (2020)</a:t>
            </a:r>
            <a:endParaRPr lang="zh-CN" altLang="en-US" sz="1800" dirty="0">
              <a:solidFill>
                <a:srgbClr val="0070C0"/>
              </a:solidFill>
              <a:latin typeface="微软雅黑" panose="020B0503020204020204" pitchFamily="34" charset="-122"/>
              <a:ea typeface="微软雅黑" panose="020B0503020204020204" pitchFamily="34" charset="-122"/>
            </a:endParaRPr>
          </a:p>
        </p:txBody>
      </p:sp>
      <p:sp>
        <p:nvSpPr>
          <p:cNvPr id="8" name="灯片编号占位符 2">
            <a:extLst>
              <a:ext uri="{FF2B5EF4-FFF2-40B4-BE49-F238E27FC236}">
                <a16:creationId xmlns:a16="http://schemas.microsoft.com/office/drawing/2014/main" id="{F11EB833-D89C-1CD2-940D-02C905122871}"/>
              </a:ext>
            </a:extLst>
          </p:cNvPr>
          <p:cNvSpPr txBox="1"/>
          <p:nvPr/>
        </p:nvSpPr>
        <p:spPr>
          <a:xfrm>
            <a:off x="11430000" y="6320241"/>
            <a:ext cx="2844800" cy="476250"/>
          </a:xfrm>
          <a:prstGeom prst="rect">
            <a:avLst/>
          </a:prstGeom>
        </p:spPr>
        <p:txBody>
          <a:bodyPr/>
          <a:ls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C913308-F349-4B6D-A68A-DD1791B4A57B}" type="slidenum">
              <a:rPr kumimoji="0" lang="zh-CN" altLang="en-US" sz="2000" b="1" i="0" u="none" strike="noStrike" kern="1200" cap="none" spc="0" normalizeH="0" baseline="0" noProof="0" smtClean="0">
                <a:ln>
                  <a:noFill/>
                </a:ln>
                <a:effectLst/>
                <a:uLnTx/>
                <a:uFillTx/>
                <a:latin typeface="Arial" panose="020B060402020202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tabLst/>
                <a:defRPr/>
              </a:pPr>
              <a:t>21</a:t>
            </a:fld>
            <a:endParaRPr kumimoji="0" lang="zh-CN" altLang="en-US" sz="2000" b="1"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535831262"/>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 y="234835"/>
            <a:ext cx="7161187" cy="461663"/>
          </a:xfr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91438" tIns="45719" rIns="91438" bIns="45719" numCol="1" rtlCol="0" anchor="ctr" anchorCtr="0" compatLnSpc="1">
            <a:prstTxWarp prst="textNoShape">
              <a:avLst/>
            </a:prstTxWarp>
            <a:spAutoFit/>
          </a:bodyPr>
          <a:lstStyle/>
          <a:p>
            <a:pPr defTabSz="914380" eaLnBrk="1" fontAlgn="auto" hangingPunct="1">
              <a:spcBef>
                <a:spcPts val="0"/>
              </a:spcBef>
              <a:spcAft>
                <a:spcPts val="0"/>
              </a:spcAft>
            </a:pPr>
            <a:r>
              <a:rPr lang="en-US" sz="2400" kern="1200" dirty="0">
                <a:latin typeface="微软雅黑" panose="020B0503020204020204" pitchFamily="34" charset="-122"/>
                <a:ea typeface="微软雅黑" panose="020B0503020204020204" pitchFamily="34" charset="-122"/>
                <a:cs typeface="+mn-cs"/>
              </a:rPr>
              <a:t>Hollow attosecond election slice acceleration</a:t>
            </a:r>
          </a:p>
        </p:txBody>
      </p:sp>
      <p:pic>
        <p:nvPicPr>
          <p:cNvPr id="4" name="图片 3"/>
          <p:cNvPicPr>
            <a:picLocks noChangeAspect="1"/>
          </p:cNvPicPr>
          <p:nvPr/>
        </p:nvPicPr>
        <p:blipFill>
          <a:blip r:embed="rId3"/>
          <a:stretch>
            <a:fillRect/>
          </a:stretch>
        </p:blipFill>
        <p:spPr>
          <a:xfrm>
            <a:off x="914401" y="943491"/>
            <a:ext cx="7391399" cy="5712703"/>
          </a:xfrm>
          <a:prstGeom prst="rect">
            <a:avLst/>
          </a:prstGeom>
        </p:spPr>
      </p:pic>
      <p:sp>
        <p:nvSpPr>
          <p:cNvPr id="11" name="箭头: 右 10">
            <a:extLst>
              <a:ext uri="{FF2B5EF4-FFF2-40B4-BE49-F238E27FC236}">
                <a16:creationId xmlns:a16="http://schemas.microsoft.com/office/drawing/2014/main" id="{71EEDD94-52C6-47DD-9E73-853C030FACEB}"/>
              </a:ext>
            </a:extLst>
          </p:cNvPr>
          <p:cNvSpPr/>
          <p:nvPr/>
        </p:nvSpPr>
        <p:spPr>
          <a:xfrm>
            <a:off x="6477001" y="3048001"/>
            <a:ext cx="609601" cy="23812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FF0000"/>
              </a:solidFill>
              <a:effectLst/>
              <a:uLnTx/>
              <a:uFillTx/>
              <a:latin typeface="Arial"/>
              <a:ea typeface="宋体"/>
              <a:cs typeface="+mn-cs"/>
            </a:endParaRPr>
          </a:p>
        </p:txBody>
      </p:sp>
      <p:sp>
        <p:nvSpPr>
          <p:cNvPr id="3" name="文本框 2"/>
          <p:cNvSpPr txBox="1"/>
          <p:nvPr/>
        </p:nvSpPr>
        <p:spPr>
          <a:xfrm rot="10800000">
            <a:off x="538068" y="1792332"/>
            <a:ext cx="430887" cy="2191434"/>
          </a:xfrm>
          <a:prstGeom prst="rect">
            <a:avLst/>
          </a:prstGeom>
          <a:noFill/>
        </p:spPr>
        <p:txBody>
          <a:bodyPr vert="eaVert"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Adobe 黑体 Std R" panose="020B0400000000000000"/>
                <a:cs typeface="Times New Roman" panose="02020603050405020304" pitchFamily="18" charset="0"/>
              </a:rPr>
              <a:t>Transverse electric field</a:t>
            </a:r>
          </a:p>
        </p:txBody>
      </p:sp>
      <p:sp>
        <p:nvSpPr>
          <p:cNvPr id="7" name="文本框 6"/>
          <p:cNvSpPr txBox="1"/>
          <p:nvPr/>
        </p:nvSpPr>
        <p:spPr>
          <a:xfrm rot="10800000">
            <a:off x="528512" y="4633028"/>
            <a:ext cx="430887" cy="1521699"/>
          </a:xfrm>
          <a:prstGeom prst="rect">
            <a:avLst/>
          </a:prstGeom>
          <a:noFill/>
        </p:spPr>
        <p:txBody>
          <a:bodyPr vert="eaVert"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Adobe 黑体 Std R" panose="020B0400000000000000"/>
                <a:cs typeface="Times New Roman" panose="02020603050405020304" pitchFamily="18" charset="0"/>
              </a:rPr>
              <a:t>Electron</a:t>
            </a:r>
            <a:r>
              <a:rPr kumimoji="0" lang="zh-CN"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Adobe 黑体 Std R" panose="020B0400000000000000"/>
                <a:cs typeface="Times New Roman" panose="02020603050405020304" pitchFamily="18" charset="0"/>
              </a:rPr>
              <a:t> </a:t>
            </a:r>
            <a:r>
              <a:rPr kumimoji="0" lang="en-US" altLang="zh-CN" sz="1600" b="1" i="0" u="none" strike="noStrike" kern="1200" cap="none" spc="0" normalizeH="0" baseline="0" noProof="0" dirty="0">
                <a:ln>
                  <a:noFill/>
                </a:ln>
                <a:solidFill>
                  <a:srgbClr val="000000"/>
                </a:solidFill>
                <a:effectLst/>
                <a:uLnTx/>
                <a:uFillTx/>
                <a:latin typeface="Times New Roman" panose="02020603050405020304" pitchFamily="18" charset="0"/>
                <a:ea typeface="Adobe 黑体 Std R" panose="020B0400000000000000"/>
                <a:cs typeface="Times New Roman" panose="02020603050405020304" pitchFamily="18" charset="0"/>
              </a:rPr>
              <a:t>density</a:t>
            </a:r>
            <a:endPar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Adobe 黑体 Std R" panose="020B0400000000000000"/>
              <a:cs typeface="Times New Roman" panose="02020603050405020304" pitchFamily="18" charset="0"/>
            </a:endParaRPr>
          </a:p>
        </p:txBody>
      </p:sp>
      <p:sp>
        <p:nvSpPr>
          <p:cNvPr id="13" name="矩形 12"/>
          <p:cNvSpPr/>
          <p:nvPr/>
        </p:nvSpPr>
        <p:spPr>
          <a:xfrm>
            <a:off x="152400" y="6536618"/>
            <a:ext cx="9144000" cy="33855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mn-cs"/>
              </a:rPr>
              <a:t>C. Jiang, W. P. Wang*,…High Power Laser Science and Engineering 9</a:t>
            </a:r>
            <a:r>
              <a:rPr kumimoji="0" lang="zh-CN" altLang="en-US" sz="1600"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mn-cs"/>
              </a:rPr>
              <a:t>，</a:t>
            </a:r>
            <a:r>
              <a:rPr kumimoji="0" lang="en-US" altLang="zh-CN" sz="1600"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mn-cs"/>
              </a:rPr>
              <a:t>e44(2021)</a:t>
            </a:r>
            <a:endParaRPr kumimoji="0" lang="en-US" sz="1600" b="1"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mn-cs"/>
            </a:endParaRPr>
          </a:p>
        </p:txBody>
      </p:sp>
      <p:sp>
        <p:nvSpPr>
          <p:cNvPr id="5" name="文本框 4">
            <a:extLst>
              <a:ext uri="{FF2B5EF4-FFF2-40B4-BE49-F238E27FC236}">
                <a16:creationId xmlns:a16="http://schemas.microsoft.com/office/drawing/2014/main" id="{B0691F3D-E9E5-37BF-DF5B-47415DB6745A}"/>
              </a:ext>
            </a:extLst>
          </p:cNvPr>
          <p:cNvSpPr txBox="1"/>
          <p:nvPr/>
        </p:nvSpPr>
        <p:spPr>
          <a:xfrm>
            <a:off x="8305800" y="1524000"/>
            <a:ext cx="3948838" cy="5028556"/>
          </a:xfrm>
          <a:prstGeom prst="rect">
            <a:avLst/>
          </a:prstGeom>
          <a:noFill/>
        </p:spPr>
        <p:txBody>
          <a:bodyPr wrap="none" rtlCol="0">
            <a:spAutoFit/>
          </a:bodyPr>
          <a:lstStyle/>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p"/>
              <a:tabLst/>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Electron slice can be modulated</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by transverse and longitudinal </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electric fields </a:t>
            </a:r>
            <a:r>
              <a:rPr lang="en-US" altLang="zh-CN" sz="1800" b="1" dirty="0">
                <a:solidFill>
                  <a:srgbClr val="000000"/>
                </a:solidFill>
                <a:latin typeface="Times New Roman" panose="02020603050405020304" pitchFamily="18" charset="0"/>
                <a:cs typeface="Times New Roman" panose="02020603050405020304" pitchFamily="18" charset="0"/>
              </a:rPr>
              <a:t>(</a:t>
            </a:r>
            <a:r>
              <a:rPr lang="en-US" altLang="zh-CN" sz="1800" b="1" dirty="0">
                <a:solidFill>
                  <a:srgbClr val="C00000"/>
                </a:solidFill>
                <a:latin typeface="Times New Roman" panose="02020603050405020304" pitchFamily="18" charset="0"/>
                <a:cs typeface="Times New Roman" panose="02020603050405020304" pitchFamily="18" charset="0"/>
              </a:rPr>
              <a:t>Carrier-Envelope </a:t>
            </a:r>
          </a:p>
          <a:p>
            <a:pPr marL="0" marR="0" lvl="0" indent="0" algn="l" defTabSz="914400" rtl="0" eaLnBrk="0" fontAlgn="base" latinLnBrk="0" hangingPunct="0">
              <a:lnSpc>
                <a:spcPct val="150000"/>
              </a:lnSpc>
              <a:spcBef>
                <a:spcPct val="0"/>
              </a:spcBef>
              <a:spcAft>
                <a:spcPct val="0"/>
              </a:spcAft>
              <a:buClrTx/>
              <a:buSzTx/>
              <a:buFontTx/>
              <a:buNone/>
              <a:tabLst/>
              <a:defRPr/>
            </a:pPr>
            <a:r>
              <a:rPr lang="en-US" altLang="zh-CN" sz="1800" b="1" dirty="0">
                <a:solidFill>
                  <a:srgbClr val="C00000"/>
                </a:solidFill>
                <a:latin typeface="Times New Roman" panose="02020603050405020304" pitchFamily="18" charset="0"/>
                <a:cs typeface="Times New Roman" panose="02020603050405020304" pitchFamily="18" charset="0"/>
              </a:rPr>
              <a:t>     Phase</a:t>
            </a:r>
            <a:r>
              <a:rPr lang="en-US" altLang="zh-CN" sz="1800" b="1" dirty="0">
                <a:solidFill>
                  <a:srgbClr val="000000"/>
                </a:solidFill>
                <a:latin typeface="Times New Roman" panose="02020603050405020304" pitchFamily="18" charset="0"/>
                <a:cs typeface="Times New Roman" panose="02020603050405020304" pitchFamily="18" charset="0"/>
              </a:rPr>
              <a:t>)</a:t>
            </a:r>
            <a:r>
              <a:rPr lang="zh-CN" altLang="en-US" sz="1800" b="1" dirty="0">
                <a:solidFill>
                  <a:srgbClr val="000000"/>
                </a:solidFill>
                <a:latin typeface="Times New Roman" panose="02020603050405020304" pitchFamily="18" charset="0"/>
                <a:cs typeface="Times New Roman" panose="02020603050405020304" pitchFamily="18" charset="0"/>
              </a:rPr>
              <a:t> </a:t>
            </a: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the same time.</a:t>
            </a: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p"/>
              <a:tabLst/>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 hollow</a:t>
            </a:r>
            <a:r>
              <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attosecond electron slice </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can be generated by inserting </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electrons in the proper accelerating</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phase in LG laser. </a:t>
            </a:r>
            <a:endPar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灯片编号占位符 2">
            <a:extLst>
              <a:ext uri="{FF2B5EF4-FFF2-40B4-BE49-F238E27FC236}">
                <a16:creationId xmlns:a16="http://schemas.microsoft.com/office/drawing/2014/main" id="{C5D69E97-2175-8518-2AFD-C776A56C0EEE}"/>
              </a:ext>
            </a:extLst>
          </p:cNvPr>
          <p:cNvSpPr txBox="1"/>
          <p:nvPr/>
        </p:nvSpPr>
        <p:spPr>
          <a:xfrm>
            <a:off x="11430000" y="6320241"/>
            <a:ext cx="2844800" cy="476250"/>
          </a:xfrm>
          <a:prstGeom prst="rect">
            <a:avLst/>
          </a:prstGeom>
        </p:spPr>
        <p:txBody>
          <a:bodyPr/>
          <a:ls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C913308-F349-4B6D-A68A-DD1791B4A57B}" type="slidenum">
              <a:rPr kumimoji="0" lang="zh-CN" altLang="en-US" sz="2000" b="1" i="0" u="none" strike="noStrike" kern="1200" cap="none" spc="0" normalizeH="0" baseline="0" noProof="0" smtClean="0">
                <a:ln>
                  <a:noFill/>
                </a:ln>
                <a:effectLst/>
                <a:uLnTx/>
                <a:uFillTx/>
                <a:latin typeface="Arial" panose="020B060402020202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tabLst/>
                <a:defRPr/>
              </a:pPr>
              <a:t>22</a:t>
            </a:fld>
            <a:endParaRPr kumimoji="0" lang="zh-CN" altLang="en-US" sz="2000" b="1"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185491183"/>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E0550-72F8-410F-82F9-4D5096E1D6E6}"/>
            </a:ext>
          </a:extLst>
        </p:cNvPr>
        <p:cNvGrpSpPr/>
        <p:nvPr/>
      </p:nvGrpSpPr>
      <p:grpSpPr>
        <a:xfrm>
          <a:off x="0" y="0"/>
          <a:ext cx="0" cy="0"/>
          <a:chOff x="0" y="0"/>
          <a:chExt cx="0" cy="0"/>
        </a:xfrm>
      </p:grpSpPr>
      <p:grpSp>
        <p:nvGrpSpPr>
          <p:cNvPr id="14" name="组合 13">
            <a:extLst>
              <a:ext uri="{FF2B5EF4-FFF2-40B4-BE49-F238E27FC236}">
                <a16:creationId xmlns:a16="http://schemas.microsoft.com/office/drawing/2014/main" id="{A5EF5D4E-9D50-6CE9-BE47-983FCE54F185}"/>
              </a:ext>
            </a:extLst>
          </p:cNvPr>
          <p:cNvGrpSpPr/>
          <p:nvPr/>
        </p:nvGrpSpPr>
        <p:grpSpPr>
          <a:xfrm>
            <a:off x="1136933" y="4601527"/>
            <a:ext cx="1467804" cy="2132171"/>
            <a:chOff x="-857" y="6644"/>
            <a:chExt cx="3082" cy="4477"/>
          </a:xfrm>
        </p:grpSpPr>
        <p:pic>
          <p:nvPicPr>
            <p:cNvPr id="1424" name="Picture" descr="Picture">
              <a:extLst>
                <a:ext uri="{FF2B5EF4-FFF2-40B4-BE49-F238E27FC236}">
                  <a16:creationId xmlns:a16="http://schemas.microsoft.com/office/drawing/2014/main" id="{2AE56C75-66FC-8241-31E0-89691ACA77B6}"/>
                </a:ext>
              </a:extLst>
            </p:cNvPr>
            <p:cNvPicPr>
              <a:picLocks noChangeAspect="1"/>
            </p:cNvPicPr>
            <p:nvPr/>
          </p:nvPicPr>
          <p:blipFill>
            <a:blip r:embed="rId3" cstate="print"/>
            <a:stretch>
              <a:fillRect/>
            </a:stretch>
          </p:blipFill>
          <p:spPr>
            <a:xfrm rot="14212398">
              <a:off x="-2032" y="8150"/>
              <a:ext cx="4477" cy="1466"/>
            </a:xfrm>
            <a:prstGeom prst="rect">
              <a:avLst/>
            </a:prstGeom>
          </p:spPr>
        </p:pic>
        <p:pic>
          <p:nvPicPr>
            <p:cNvPr id="1900" name="Picture" descr="Picture">
              <a:extLst>
                <a:ext uri="{FF2B5EF4-FFF2-40B4-BE49-F238E27FC236}">
                  <a16:creationId xmlns:a16="http://schemas.microsoft.com/office/drawing/2014/main" id="{DF4A9818-B21C-5608-D927-2F37668BA8CE}"/>
                </a:ext>
              </a:extLst>
            </p:cNvPr>
            <p:cNvPicPr>
              <a:picLocks noChangeAspect="1"/>
            </p:cNvPicPr>
            <p:nvPr/>
          </p:nvPicPr>
          <p:blipFill>
            <a:blip r:embed="rId4" cstate="print"/>
            <a:stretch>
              <a:fillRect/>
            </a:stretch>
          </p:blipFill>
          <p:spPr>
            <a:xfrm rot="12981305">
              <a:off x="-857" y="8536"/>
              <a:ext cx="3082" cy="2129"/>
            </a:xfrm>
            <a:prstGeom prst="rect">
              <a:avLst/>
            </a:prstGeom>
          </p:spPr>
        </p:pic>
        <p:pic>
          <p:nvPicPr>
            <p:cNvPr id="2377" name="Picture" descr="Picture">
              <a:extLst>
                <a:ext uri="{FF2B5EF4-FFF2-40B4-BE49-F238E27FC236}">
                  <a16:creationId xmlns:a16="http://schemas.microsoft.com/office/drawing/2014/main" id="{8E5D92E9-2E32-FA76-6AFB-7F2399F24766}"/>
                </a:ext>
              </a:extLst>
            </p:cNvPr>
            <p:cNvPicPr>
              <a:picLocks noChangeAspect="1"/>
            </p:cNvPicPr>
            <p:nvPr/>
          </p:nvPicPr>
          <p:blipFill>
            <a:blip r:embed="rId5" cstate="print"/>
            <a:stretch>
              <a:fillRect/>
            </a:stretch>
          </p:blipFill>
          <p:spPr>
            <a:xfrm rot="13969482">
              <a:off x="-1782" y="8381"/>
              <a:ext cx="3429" cy="1466"/>
            </a:xfrm>
            <a:prstGeom prst="rect">
              <a:avLst/>
            </a:prstGeom>
          </p:spPr>
        </p:pic>
      </p:grpSp>
      <p:sp>
        <p:nvSpPr>
          <p:cNvPr id="5" name="TextBox 10">
            <a:extLst>
              <a:ext uri="{FF2B5EF4-FFF2-40B4-BE49-F238E27FC236}">
                <a16:creationId xmlns:a16="http://schemas.microsoft.com/office/drawing/2014/main" id="{15BE7AF4-4E81-A671-09B4-4C2074116F90}"/>
              </a:ext>
            </a:extLst>
          </p:cNvPr>
          <p:cNvSpPr txBox="1"/>
          <p:nvPr/>
        </p:nvSpPr>
        <p:spPr>
          <a:xfrm>
            <a:off x="914400" y="533400"/>
            <a:ext cx="11478660" cy="5793315"/>
          </a:xfrm>
          <a:prstGeom prst="rect">
            <a:avLst/>
          </a:prstGeom>
          <a:noFill/>
        </p:spPr>
        <p:txBody>
          <a:bodyPr wrap="square" lIns="91438" tIns="45719" rIns="91438" bIns="45719">
            <a:spAutoFit/>
          </a:bodyPr>
          <a:lstStyle/>
          <a:p>
            <a:pPr marL="285744" marR="0" lvl="0" indent="-285744" algn="l" defTabSz="914400" rtl="0" eaLnBrk="0" fontAlgn="base" latinLnBrk="0" hangingPunct="0">
              <a:lnSpc>
                <a:spcPts val="3200"/>
              </a:lnSpc>
              <a:spcBef>
                <a:spcPct val="0"/>
              </a:spcBef>
              <a:spcAft>
                <a:spcPct val="0"/>
              </a:spcAft>
              <a:buClrTx/>
              <a:buSzTx/>
              <a:buFont typeface="Arial" pitchFamily="34" charset="0"/>
              <a:buChar char="•"/>
              <a:tabLst/>
              <a:defRPr/>
            </a:pPr>
            <a:r>
              <a:rPr kumimoji="0" lang="en-US" altLang="zh-CN" sz="24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SULF introduction and opens for users</a:t>
            </a:r>
          </a:p>
          <a:p>
            <a:pPr marL="0" marR="0" lvl="0" indent="0" algn="l" defTabSz="914400" rtl="0" eaLnBrk="0" fontAlgn="base" latinLnBrk="0" hangingPunct="0">
              <a:lnSpc>
                <a:spcPts val="32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p>
          <a:p>
            <a:pPr marL="285744" marR="0" lvl="0" indent="-285744" algn="l" defTabSz="914400" rtl="0" eaLnBrk="0" fontAlgn="base" latinLnBrk="0" hangingPunct="0">
              <a:lnSpc>
                <a:spcPts val="3200"/>
              </a:lnSpc>
              <a:spcBef>
                <a:spcPct val="0"/>
              </a:spcBef>
              <a:spcAft>
                <a:spcPct val="0"/>
              </a:spcAft>
              <a:buClrTx/>
              <a:buSzTx/>
              <a:buFont typeface="Arial" pitchFamily="34" charset="0"/>
              <a:buChar char="•"/>
              <a:tabLst/>
              <a:defRPr/>
            </a:pPr>
            <a:r>
              <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Particle acceleration driven by</a:t>
            </a: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LG lasers (spatial vortex)</a:t>
            </a:r>
          </a:p>
          <a:p>
            <a:pPr marL="285744" marR="0" lvl="0" indent="-285744" algn="l" defTabSz="914400" rtl="0" eaLnBrk="0" fontAlgn="base" latinLnBrk="0" hangingPunct="0">
              <a:lnSpc>
                <a:spcPts val="3200"/>
              </a:lnSpc>
              <a:spcBef>
                <a:spcPct val="0"/>
              </a:spcBef>
              <a:spcAft>
                <a:spcPct val="0"/>
              </a:spcAft>
              <a:buClrTx/>
              <a:buSzTx/>
              <a:buFont typeface="Arial" pitchFamily="34" charset="0"/>
              <a:buChar char="•"/>
              <a:tabLst/>
              <a:defRPr/>
            </a:pPr>
            <a:endPar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285744" marR="0" lvl="0" indent="-285744" algn="l" defTabSz="914400" rtl="0" eaLnBrk="0" fontAlgn="base" latinLnBrk="0" hangingPunct="0">
              <a:lnSpc>
                <a:spcPts val="3200"/>
              </a:lnSpc>
              <a:spcBef>
                <a:spcPct val="0"/>
              </a:spcBef>
              <a:spcAft>
                <a:spcPct val="0"/>
              </a:spcAft>
              <a:buClrTx/>
              <a:buSzTx/>
              <a:buFont typeface="Arial" pitchFamily="34" charset="0"/>
              <a:buChar char="•"/>
              <a:tabLst/>
              <a:defRPr/>
            </a:pP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Acceleration and radiation driven by STOV lasers (spatiotemporal vortex)</a:t>
            </a:r>
          </a:p>
          <a:p>
            <a:pPr marL="285744" marR="0" lvl="0" indent="-285744" algn="l" defTabSz="914400" rtl="0" eaLnBrk="0" fontAlgn="base" latinLnBrk="0" hangingPunct="0">
              <a:lnSpc>
                <a:spcPts val="3200"/>
              </a:lnSpc>
              <a:spcBef>
                <a:spcPct val="0"/>
              </a:spcBef>
              <a:spcAft>
                <a:spcPct val="0"/>
              </a:spcAft>
              <a:buClrTx/>
              <a:buSzTx/>
              <a:buFont typeface="Arial" pitchFamily="34" charset="0"/>
              <a:buChar char="•"/>
              <a:tabLst/>
              <a:defRPr/>
            </a:pPr>
            <a:endPar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285744" marR="0" lvl="0" indent="-285744" algn="l" defTabSz="914400" rtl="0" eaLnBrk="0" fontAlgn="base" latinLnBrk="0" hangingPunct="0">
              <a:lnSpc>
                <a:spcPts val="3200"/>
              </a:lnSpc>
              <a:spcBef>
                <a:spcPct val="0"/>
              </a:spcBef>
              <a:spcAft>
                <a:spcPct val="0"/>
              </a:spcAft>
              <a:buClrTx/>
              <a:buSzTx/>
              <a:buFont typeface="Arial" pitchFamily="34" charset="0"/>
              <a:buChar char="•"/>
              <a:tabLst/>
              <a:defRPr/>
            </a:pPr>
            <a:r>
              <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Experimental development driven by vortex lasers</a:t>
            </a:r>
          </a:p>
          <a:p>
            <a:pPr marL="285744" marR="0" lvl="0" indent="-285744" algn="l" defTabSz="914400" rtl="0" eaLnBrk="0" fontAlgn="base" latinLnBrk="0" hangingPunct="0">
              <a:lnSpc>
                <a:spcPts val="3200"/>
              </a:lnSpc>
              <a:spcBef>
                <a:spcPct val="0"/>
              </a:spcBef>
              <a:spcAft>
                <a:spcPct val="0"/>
              </a:spcAft>
              <a:buClrTx/>
              <a:buSzTx/>
              <a:buFont typeface="Arial" pitchFamily="34" charset="0"/>
              <a:buChar char="•"/>
              <a:tabLst/>
              <a:defRPr/>
            </a:pPr>
            <a:endParaRPr kumimoji="0" lang="en-US" altLang="zh-CN"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285744" marR="0" lvl="0" indent="-285744" algn="l" defTabSz="914400" rtl="0" eaLnBrk="0" fontAlgn="base" latinLnBrk="0" hangingPunct="0">
              <a:lnSpc>
                <a:spcPts val="3200"/>
              </a:lnSpc>
              <a:spcBef>
                <a:spcPct val="0"/>
              </a:spcBef>
              <a:spcAft>
                <a:spcPct val="0"/>
              </a:spcAft>
              <a:buClrTx/>
              <a:buSzTx/>
              <a:buFont typeface="Arial" pitchFamily="34" charset="0"/>
              <a:buChar char="•"/>
              <a:tabLst/>
              <a:defRPr/>
            </a:pPr>
            <a:r>
              <a:rPr kumimoji="0" lang="en-US" altLang="zh-CN" sz="2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Conclusion and outlook</a:t>
            </a:r>
          </a:p>
          <a:p>
            <a:pPr marL="0" marR="0" lvl="0" indent="0" algn="l" defTabSz="914400" rtl="0" eaLnBrk="0" fontAlgn="base" latinLnBrk="0" hangingPunct="0">
              <a:lnSpc>
                <a:spcPts val="32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p>
          <a:p>
            <a:pPr marL="0" marR="0" lvl="0" indent="0" algn="l" defTabSz="914400" rtl="0" eaLnBrk="0" fontAlgn="base" latinLnBrk="0" hangingPunct="0">
              <a:lnSpc>
                <a:spcPts val="3200"/>
              </a:lnSpc>
              <a:spcBef>
                <a:spcPct val="0"/>
              </a:spcBef>
              <a:spcAft>
                <a:spcPct val="0"/>
              </a:spcAft>
              <a:buClrTx/>
              <a:buSzTx/>
              <a:buFontTx/>
              <a:buNone/>
              <a:tabLst/>
              <a:defRPr/>
            </a:pPr>
            <a:endParaRPr kumimoji="0" lang="en-US" altLang="zh-CN" sz="2000" b="1" i="0" u="none" strike="noStrike" kern="1200" cap="none" spc="0" normalizeH="0" baseline="0" noProof="0" dirty="0">
              <a:ln>
                <a:noFill/>
              </a:ln>
              <a:solidFill>
                <a:srgbClr val="002060"/>
              </a:solidFill>
              <a:effectLst/>
              <a:uLnTx/>
              <a:uFillTx/>
              <a:latin typeface="Arial" panose="020B0604020202020204" pitchFamily="34" charset="0"/>
              <a:ea typeface="宋体" panose="02010600030101010101" pitchFamily="2" charset="-122"/>
              <a:cs typeface="+mn-cs"/>
            </a:endParaRPr>
          </a:p>
          <a:p>
            <a:pPr marL="285744" marR="0" lvl="0" indent="-285744" algn="l" defTabSz="914400" rtl="0" eaLnBrk="0" fontAlgn="base" latinLnBrk="0" hangingPunct="0">
              <a:lnSpc>
                <a:spcPts val="3200"/>
              </a:lnSpc>
              <a:spcBef>
                <a:spcPct val="0"/>
              </a:spcBef>
              <a:spcAft>
                <a:spcPct val="0"/>
              </a:spcAft>
              <a:buClrTx/>
              <a:buSzTx/>
              <a:buFont typeface="Arial" pitchFamily="34" charset="0"/>
              <a:buChar char="•"/>
              <a:tabLst/>
              <a:defRPr/>
            </a:pPr>
            <a:endPar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ts val="32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p>
        </p:txBody>
      </p:sp>
      <p:sp>
        <p:nvSpPr>
          <p:cNvPr id="2" name="页脚占位符 1">
            <a:extLst>
              <a:ext uri="{FF2B5EF4-FFF2-40B4-BE49-F238E27FC236}">
                <a16:creationId xmlns:a16="http://schemas.microsoft.com/office/drawing/2014/main" id="{89664DBC-ED7B-9CD3-2BFE-8E113C8A78CB}"/>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zh-CN" sz="1400" b="0" i="0" u="none" strike="noStrike" kern="1200" cap="none" spc="0" normalizeH="0" baseline="0" noProof="0" dirty="0">
                <a:ln>
                  <a:noFill/>
                </a:ln>
                <a:solidFill>
                  <a:srgbClr val="000000"/>
                </a:solidFill>
                <a:effectLst/>
                <a:uLnTx/>
                <a:uFillTx/>
                <a:latin typeface="Trebuchet MS" panose="020B0603020202020204" pitchFamily="96" charset="0"/>
                <a:ea typeface="宋体"/>
                <a:cs typeface="+mn-cs"/>
              </a:rPr>
              <a:t>wangwenpeng@siom.ac.cn</a:t>
            </a:r>
          </a:p>
        </p:txBody>
      </p:sp>
      <p:sp>
        <p:nvSpPr>
          <p:cNvPr id="3" name="灯片编号占位符 2">
            <a:extLst>
              <a:ext uri="{FF2B5EF4-FFF2-40B4-BE49-F238E27FC236}">
                <a16:creationId xmlns:a16="http://schemas.microsoft.com/office/drawing/2014/main" id="{6DFD0C56-4B9E-21E8-8C54-59B93338EA24}"/>
              </a:ext>
            </a:extLst>
          </p:cNvPr>
          <p:cNvSpPr txBox="1"/>
          <p:nvPr/>
        </p:nvSpPr>
        <p:spPr>
          <a:xfrm>
            <a:off x="11430000" y="6320241"/>
            <a:ext cx="2844800" cy="476250"/>
          </a:xfrm>
          <a:prstGeom prst="rect">
            <a:avLst/>
          </a:prstGeom>
        </p:spPr>
        <p:txBody>
          <a:bodyPr/>
          <a:ls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C913308-F349-4B6D-A68A-DD1791B4A57B}" type="slidenum">
              <a:rPr kumimoji="0" lang="zh-CN" altLang="en-US" sz="2000" b="1"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tabLst/>
                <a:defRPr/>
              </a:pPr>
              <a:t>23</a:t>
            </a:fld>
            <a:endPar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ustDataLst>
      <p:tags r:id="rId1"/>
    </p:custDataLst>
    <p:extLst>
      <p:ext uri="{BB962C8B-B14F-4D97-AF65-F5344CB8AC3E}">
        <p14:creationId xmlns:p14="http://schemas.microsoft.com/office/powerpoint/2010/main" val="1502508094"/>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pic>
        <p:nvPicPr>
          <p:cNvPr id="10" name="图片 9">
            <a:extLst>
              <a:ext uri="{FF2B5EF4-FFF2-40B4-BE49-F238E27FC236}">
                <a16:creationId xmlns:a16="http://schemas.microsoft.com/office/drawing/2014/main" id="{6D3BA36A-05F3-F25D-265B-43E5C77CA745}"/>
              </a:ext>
            </a:extLst>
          </p:cNvPr>
          <p:cNvPicPr>
            <a:picLocks noChangeAspect="1"/>
          </p:cNvPicPr>
          <p:nvPr/>
        </p:nvPicPr>
        <p:blipFill rotWithShape="1">
          <a:blip r:embed="rId2"/>
          <a:srcRect t="14487" b="6646"/>
          <a:stretch/>
        </p:blipFill>
        <p:spPr>
          <a:xfrm>
            <a:off x="3523488" y="10"/>
            <a:ext cx="8668512" cy="6857990"/>
          </a:xfrm>
          <a:prstGeom prst="rect">
            <a:avLst/>
          </a:prstGeom>
        </p:spPr>
      </p:pic>
      <p:sp>
        <p:nvSpPr>
          <p:cNvPr id="17" name="Rectangle 1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宋体"/>
              <a:cs typeface="+mn-cs"/>
            </a:endParaRPr>
          </a:p>
        </p:txBody>
      </p:sp>
      <p:sp>
        <p:nvSpPr>
          <p:cNvPr id="8" name="文本框 7">
            <a:extLst>
              <a:ext uri="{FF2B5EF4-FFF2-40B4-BE49-F238E27FC236}">
                <a16:creationId xmlns:a16="http://schemas.microsoft.com/office/drawing/2014/main" id="{7D98C297-AA3F-B0DA-70A7-BDF3C4FBA6A6}"/>
              </a:ext>
            </a:extLst>
          </p:cNvPr>
          <p:cNvSpPr txBox="1"/>
          <p:nvPr/>
        </p:nvSpPr>
        <p:spPr>
          <a:xfrm>
            <a:off x="477980" y="1122363"/>
            <a:ext cx="4627419" cy="320413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altLang="zh-CN" sz="4800" b="1" i="0" u="none" strike="noStrike" kern="1200" cap="none" spc="0" normalizeH="0" baseline="0" noProof="0" dirty="0">
                <a:ln>
                  <a:noFill/>
                </a:ln>
                <a:solidFill>
                  <a:srgbClr val="000000"/>
                </a:solidFill>
                <a:effectLst/>
                <a:uLnTx/>
                <a:uFillTx/>
                <a:latin typeface="Arial"/>
                <a:ea typeface="宋体"/>
                <a:cs typeface="+mn-cs"/>
              </a:rPr>
              <a:t>Relativistic spatiotemporal vortices</a:t>
            </a: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宋体"/>
              <a:cs typeface="+mn-cs"/>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宋体"/>
              <a:cs typeface="+mn-cs"/>
            </a:endParaRPr>
          </a:p>
        </p:txBody>
      </p:sp>
      <p:sp>
        <p:nvSpPr>
          <p:cNvPr id="11" name="文本框 10">
            <a:extLst>
              <a:ext uri="{FF2B5EF4-FFF2-40B4-BE49-F238E27FC236}">
                <a16:creationId xmlns:a16="http://schemas.microsoft.com/office/drawing/2014/main" id="{33FC4159-053B-2C5F-3C8A-E5AB4FAF0FF4}"/>
              </a:ext>
            </a:extLst>
          </p:cNvPr>
          <p:cNvSpPr txBox="1"/>
          <p:nvPr/>
        </p:nvSpPr>
        <p:spPr>
          <a:xfrm>
            <a:off x="1722514" y="4953000"/>
            <a:ext cx="1547411"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STOV laser</a:t>
            </a:r>
            <a:endPar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165014736"/>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33406" y="169476"/>
            <a:ext cx="12058593" cy="523220"/>
          </a:xfrm>
          <a:prstGeom prst="rect">
            <a:avLst/>
          </a:prstGeom>
          <a:noFill/>
        </p:spPr>
        <p:txBody>
          <a:bodyPr wrap="square">
            <a:spAutoFit/>
          </a:bodyPr>
          <a:lstStyle/>
          <a:p>
            <a:pPr defTabSz="1219143"/>
            <a:r>
              <a:rPr lang="en-US" altLang="zh-CN" sz="2800" b="1" dirty="0">
                <a:solidFill>
                  <a:schemeClr val="bg1"/>
                </a:solidFill>
                <a:latin typeface="Calibri"/>
              </a:rPr>
              <a:t>Generation of relativistic STOV laser</a:t>
            </a:r>
            <a:endParaRPr lang="zh-CN" altLang="en-US" sz="2800" b="1" dirty="0">
              <a:solidFill>
                <a:schemeClr val="bg1"/>
              </a:solidFill>
              <a:latin typeface="Calibri"/>
              <a:ea typeface="宋体" panose="02010600030101010101" pitchFamily="2" charset="-122"/>
            </a:endParaRPr>
          </a:p>
        </p:txBody>
      </p:sp>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606F58CF-A775-A591-1032-6B2F24B14972}"/>
                  </a:ext>
                </a:extLst>
              </p:cNvPr>
              <p:cNvSpPr/>
              <p:nvPr/>
            </p:nvSpPr>
            <p:spPr>
              <a:xfrm>
                <a:off x="5937049" y="4088814"/>
                <a:ext cx="5651903" cy="1049711"/>
              </a:xfrm>
              <a:prstGeom prst="rect">
                <a:avLst/>
              </a:prstGeom>
            </p:spPr>
            <p:txBody>
              <a:bodyPr wrap="square">
                <a:spAutoFit/>
              </a:bodyPr>
              <a:lstStyle/>
              <a:p>
                <a:pPr defTabSz="1219143"/>
                <a14:m>
                  <m:oMathPara xmlns:m="http://schemas.openxmlformats.org/officeDocument/2006/math">
                    <m:oMathParaPr>
                      <m:jc m:val="centerGroup"/>
                    </m:oMathParaPr>
                    <m:oMath xmlns:m="http://schemas.openxmlformats.org/officeDocument/2006/math">
                      <m:r>
                        <a:rPr lang="en-US" altLang="zh-CN" sz="1600" b="1" i="1" smtClean="0">
                          <a:solidFill>
                            <a:prstClr val="black"/>
                          </a:solidFill>
                          <a:latin typeface="Cambria Math" panose="02040503050406030204" pitchFamily="18" charset="0"/>
                        </a:rPr>
                        <m:t>𝑬</m:t>
                      </m:r>
                      <m:r>
                        <a:rPr lang="en-US" altLang="zh-CN" sz="1600" b="1" i="1" baseline="-25000" smtClean="0">
                          <a:solidFill>
                            <a:prstClr val="black"/>
                          </a:solidFill>
                          <a:latin typeface="Cambria Math" panose="02040503050406030204" pitchFamily="18" charset="0"/>
                        </a:rPr>
                        <m:t>𝟑</m:t>
                      </m:r>
                      <m:d>
                        <m:dPr>
                          <m:ctrlPr>
                            <a:rPr lang="en-US" altLang="zh-CN" sz="1600" b="1" i="1">
                              <a:solidFill>
                                <a:prstClr val="black"/>
                              </a:solidFill>
                              <a:latin typeface="Cambria Math" panose="02040503050406030204" pitchFamily="18" charset="0"/>
                            </a:rPr>
                          </m:ctrlPr>
                        </m:dPr>
                        <m:e>
                          <m:r>
                            <a:rPr lang="en-US" altLang="zh-CN" sz="1600" b="1" i="1">
                              <a:solidFill>
                                <a:prstClr val="black"/>
                              </a:solidFill>
                              <a:latin typeface="Cambria Math" panose="02040503050406030204" pitchFamily="18" charset="0"/>
                              <a:ea typeface="Cambria Math" panose="02040503050406030204" pitchFamily="18" charset="0"/>
                            </a:rPr>
                            <m:t>𝒙</m:t>
                          </m:r>
                          <m:r>
                            <a:rPr lang="en-US" altLang="zh-CN" sz="1600" b="1" i="1" baseline="-25000" smtClean="0">
                              <a:solidFill>
                                <a:prstClr val="black"/>
                              </a:solidFill>
                              <a:latin typeface="Cambria Math" panose="02040503050406030204" pitchFamily="18" charset="0"/>
                              <a:ea typeface="Cambria Math" panose="02040503050406030204" pitchFamily="18" charset="0"/>
                            </a:rPr>
                            <m:t>𝟑</m:t>
                          </m:r>
                          <m:r>
                            <a:rPr lang="en-US" altLang="zh-CN" sz="1600" b="1" i="1">
                              <a:solidFill>
                                <a:prstClr val="black"/>
                              </a:solidFill>
                              <a:latin typeface="Cambria Math" panose="02040503050406030204" pitchFamily="18" charset="0"/>
                              <a:ea typeface="Cambria Math" panose="02040503050406030204" pitchFamily="18" charset="0"/>
                            </a:rPr>
                            <m:t>,</m:t>
                          </m:r>
                          <m:r>
                            <a:rPr lang="en-US" altLang="zh-CN" sz="1600" b="1" i="1">
                              <a:solidFill>
                                <a:prstClr val="black"/>
                              </a:solidFill>
                              <a:latin typeface="Cambria Math" panose="02040503050406030204" pitchFamily="18" charset="0"/>
                              <a:ea typeface="Cambria Math" panose="02040503050406030204" pitchFamily="18" charset="0"/>
                            </a:rPr>
                            <m:t>𝒚</m:t>
                          </m:r>
                          <m:r>
                            <a:rPr lang="en-US" altLang="zh-CN" sz="1600" b="1" i="1" baseline="-25000" smtClean="0">
                              <a:solidFill>
                                <a:prstClr val="black"/>
                              </a:solidFill>
                              <a:latin typeface="Cambria Math" panose="02040503050406030204" pitchFamily="18" charset="0"/>
                              <a:ea typeface="Cambria Math" panose="02040503050406030204" pitchFamily="18" charset="0"/>
                            </a:rPr>
                            <m:t>𝟑</m:t>
                          </m:r>
                          <m:r>
                            <a:rPr lang="en-US" altLang="zh-CN" sz="1600" b="1" i="1">
                              <a:solidFill>
                                <a:prstClr val="black"/>
                              </a:solidFill>
                              <a:latin typeface="Cambria Math" panose="02040503050406030204" pitchFamily="18" charset="0"/>
                              <a:ea typeface="Cambria Math" panose="02040503050406030204" pitchFamily="18" charset="0"/>
                            </a:rPr>
                            <m:t>,</m:t>
                          </m:r>
                          <m:r>
                            <a:rPr lang="el-GR" altLang="zh-CN" sz="1600" b="1" i="1">
                              <a:solidFill>
                                <a:prstClr val="black"/>
                              </a:solidFill>
                              <a:latin typeface="Cambria Math" panose="02040503050406030204" pitchFamily="18" charset="0"/>
                              <a:ea typeface="Cambria Math" panose="02040503050406030204" pitchFamily="18" charset="0"/>
                            </a:rPr>
                            <m:t>𝝎</m:t>
                          </m:r>
                        </m:e>
                      </m:d>
                      <m:r>
                        <a:rPr lang="en-US" altLang="zh-CN" sz="1600" b="1" i="1">
                          <a:solidFill>
                            <a:prstClr val="black"/>
                          </a:solidFill>
                          <a:latin typeface="Cambria Math"/>
                        </a:rPr>
                        <m:t>=</m:t>
                      </m:r>
                      <m:r>
                        <a:rPr lang="en-US" altLang="zh-CN" sz="1600" b="1" i="1" smtClean="0">
                          <a:solidFill>
                            <a:prstClr val="black"/>
                          </a:solidFill>
                          <a:latin typeface="Cambria Math" panose="02040503050406030204" pitchFamily="18" charset="0"/>
                        </a:rPr>
                        <m:t>𝑰𝑭𝑻</m:t>
                      </m:r>
                      <m:d>
                        <m:dPr>
                          <m:begChr m:val="{"/>
                          <m:endChr m:val="}"/>
                          <m:ctrlPr>
                            <a:rPr lang="en-US" altLang="zh-CN" sz="1600" b="1" i="1" smtClean="0">
                              <a:solidFill>
                                <a:prstClr val="black"/>
                              </a:solidFill>
                              <a:latin typeface="Cambria Math" panose="02040503050406030204" pitchFamily="18" charset="0"/>
                            </a:rPr>
                          </m:ctrlPr>
                        </m:dPr>
                        <m:e>
                          <m:r>
                            <a:rPr lang="en-US" altLang="zh-CN" sz="1600" b="1" i="1" smtClean="0">
                              <a:solidFill>
                                <a:prstClr val="black"/>
                              </a:solidFill>
                              <a:latin typeface="Cambria Math" panose="02040503050406030204" pitchFamily="18" charset="0"/>
                            </a:rPr>
                            <m:t>𝑭𝑻</m:t>
                          </m:r>
                          <m:r>
                            <a:rPr lang="en-US" altLang="zh-CN" sz="1600" b="1" i="0">
                              <a:solidFill>
                                <a:prstClr val="black"/>
                              </a:solidFill>
                              <a:latin typeface="Cambria Math" panose="02040503050406030204" pitchFamily="18" charset="0"/>
                            </a:rPr>
                            <m:t>𝐞𝐱𝐩</m:t>
                          </m:r>
                          <m:d>
                            <m:dPr>
                              <m:begChr m:val="["/>
                              <m:endChr m:val="]"/>
                              <m:ctrlPr>
                                <a:rPr lang="en-US" altLang="zh-CN" sz="1600" b="1" i="1" smtClean="0">
                                  <a:solidFill>
                                    <a:prstClr val="black"/>
                                  </a:solidFill>
                                  <a:latin typeface="Cambria Math" panose="02040503050406030204" pitchFamily="18" charset="0"/>
                                </a:rPr>
                              </m:ctrlPr>
                            </m:dPr>
                            <m:e>
                              <m:r>
                                <a:rPr lang="en-US" altLang="zh-CN" sz="1600" b="1" i="1">
                                  <a:solidFill>
                                    <a:prstClr val="black"/>
                                  </a:solidFill>
                                  <a:latin typeface="Cambria Math" panose="02040503050406030204" pitchFamily="18" charset="0"/>
                                </a:rPr>
                                <m:t>𝑬</m:t>
                              </m:r>
                              <m:r>
                                <a:rPr lang="en-US" altLang="zh-CN" sz="1600" b="1" i="1" baseline="-25000">
                                  <a:solidFill>
                                    <a:prstClr val="black"/>
                                  </a:solidFill>
                                  <a:latin typeface="Cambria Math" panose="02040503050406030204" pitchFamily="18" charset="0"/>
                                </a:rPr>
                                <m:t>𝟐</m:t>
                              </m:r>
                              <m:d>
                                <m:dPr>
                                  <m:ctrlPr>
                                    <a:rPr lang="en-US" altLang="zh-CN" sz="1600" b="1" i="1">
                                      <a:solidFill>
                                        <a:prstClr val="black"/>
                                      </a:solidFill>
                                      <a:latin typeface="Cambria Math" panose="02040503050406030204" pitchFamily="18" charset="0"/>
                                    </a:rPr>
                                  </m:ctrlPr>
                                </m:dPr>
                                <m:e>
                                  <m:r>
                                    <a:rPr lang="en-US" altLang="zh-CN" sz="1600" b="1" i="1">
                                      <a:solidFill>
                                        <a:prstClr val="black"/>
                                      </a:solidFill>
                                      <a:latin typeface="Cambria Math" panose="02040503050406030204" pitchFamily="18" charset="0"/>
                                      <a:ea typeface="Cambria Math" panose="02040503050406030204" pitchFamily="18" charset="0"/>
                                    </a:rPr>
                                    <m:t>𝒙</m:t>
                                  </m:r>
                                  <m:r>
                                    <a:rPr lang="en-US" altLang="zh-CN" sz="1600" b="1" i="1" baseline="-25000">
                                      <a:solidFill>
                                        <a:prstClr val="black"/>
                                      </a:solidFill>
                                      <a:latin typeface="Cambria Math" panose="02040503050406030204" pitchFamily="18" charset="0"/>
                                      <a:ea typeface="Cambria Math" panose="02040503050406030204" pitchFamily="18" charset="0"/>
                                    </a:rPr>
                                    <m:t>𝟐</m:t>
                                  </m:r>
                                  <m:r>
                                    <a:rPr lang="en-US" altLang="zh-CN" sz="1600" b="1" i="1">
                                      <a:solidFill>
                                        <a:prstClr val="black"/>
                                      </a:solidFill>
                                      <a:latin typeface="Cambria Math" panose="02040503050406030204" pitchFamily="18" charset="0"/>
                                      <a:ea typeface="Cambria Math" panose="02040503050406030204" pitchFamily="18" charset="0"/>
                                    </a:rPr>
                                    <m:t>,</m:t>
                                  </m:r>
                                  <m:r>
                                    <a:rPr lang="en-US" altLang="zh-CN" sz="1600" b="1" i="1">
                                      <a:solidFill>
                                        <a:prstClr val="black"/>
                                      </a:solidFill>
                                      <a:latin typeface="Cambria Math" panose="02040503050406030204" pitchFamily="18" charset="0"/>
                                      <a:ea typeface="Cambria Math" panose="02040503050406030204" pitchFamily="18" charset="0"/>
                                    </a:rPr>
                                    <m:t>𝒚</m:t>
                                  </m:r>
                                  <m:r>
                                    <a:rPr lang="en-US" altLang="zh-CN" sz="1600" b="1" i="1" baseline="-25000" smtClean="0">
                                      <a:solidFill>
                                        <a:prstClr val="black"/>
                                      </a:solidFill>
                                      <a:latin typeface="Cambria Math" panose="02040503050406030204" pitchFamily="18" charset="0"/>
                                      <a:ea typeface="Cambria Math" panose="02040503050406030204" pitchFamily="18" charset="0"/>
                                    </a:rPr>
                                    <m:t>𝟐</m:t>
                                  </m:r>
                                  <m:r>
                                    <a:rPr lang="en-US" altLang="zh-CN" sz="1600" b="1" i="1">
                                      <a:solidFill>
                                        <a:prstClr val="black"/>
                                      </a:solidFill>
                                      <a:latin typeface="Cambria Math" panose="02040503050406030204" pitchFamily="18" charset="0"/>
                                      <a:ea typeface="Cambria Math" panose="02040503050406030204" pitchFamily="18" charset="0"/>
                                    </a:rPr>
                                    <m:t>,</m:t>
                                  </m:r>
                                  <m:r>
                                    <a:rPr lang="el-GR" altLang="zh-CN" sz="1600" b="1" i="1">
                                      <a:solidFill>
                                        <a:prstClr val="black"/>
                                      </a:solidFill>
                                      <a:latin typeface="Cambria Math" panose="02040503050406030204" pitchFamily="18" charset="0"/>
                                      <a:ea typeface="Cambria Math" panose="02040503050406030204" pitchFamily="18" charset="0"/>
                                    </a:rPr>
                                    <m:t>𝝎</m:t>
                                  </m:r>
                                </m:e>
                              </m:d>
                            </m:e>
                          </m:d>
                          <m:r>
                            <a:rPr lang="en-US" altLang="zh-CN" sz="1600" b="1" i="0" smtClean="0">
                              <a:solidFill>
                                <a:prstClr val="black"/>
                              </a:solidFill>
                              <a:latin typeface="Cambria Math" panose="02040503050406030204" pitchFamily="18" charset="0"/>
                            </a:rPr>
                            <m:t>𝐞𝐱𝐩</m:t>
                          </m:r>
                          <m:r>
                            <a:rPr lang="en-US" altLang="zh-CN" sz="1600" b="1" i="1" smtClean="0">
                              <a:solidFill>
                                <a:prstClr val="black"/>
                              </a:solidFill>
                              <a:latin typeface="Cambria Math" panose="02040503050406030204" pitchFamily="18" charset="0"/>
                            </a:rPr>
                            <m:t>[</m:t>
                          </m:r>
                          <m:f>
                            <m:fPr>
                              <m:ctrlPr>
                                <a:rPr lang="zh-CN" altLang="zh-CN" sz="1600" b="1" i="1">
                                  <a:solidFill>
                                    <a:prstClr val="black"/>
                                  </a:solidFill>
                                  <a:latin typeface="Cambria Math" panose="02040503050406030204" pitchFamily="18" charset="0"/>
                                </a:rPr>
                              </m:ctrlPr>
                            </m:fPr>
                            <m:num>
                              <m:r>
                                <a:rPr lang="en-US" altLang="zh-CN" sz="1600" b="1" i="1">
                                  <a:solidFill>
                                    <a:prstClr val="black"/>
                                  </a:solidFill>
                                  <a:latin typeface="Cambria Math" panose="02040503050406030204" pitchFamily="18" charset="0"/>
                                </a:rPr>
                                <m:t>𝟐</m:t>
                              </m:r>
                              <m:r>
                                <a:rPr lang="en-US" altLang="zh-CN" sz="1600" b="1" i="1">
                                  <a:solidFill>
                                    <a:prstClr val="black"/>
                                  </a:solidFill>
                                  <a:latin typeface="Cambria Math" panose="02040503050406030204" pitchFamily="18" charset="0"/>
                                </a:rPr>
                                <m:t>𝒊𝒛</m:t>
                              </m:r>
                              <m:r>
                                <m:rPr>
                                  <m:sty m:val="p"/>
                                </m:rPr>
                                <a:rPr lang="el-GR" altLang="zh-CN" sz="1600" b="1" i="1">
                                  <a:solidFill>
                                    <a:prstClr val="black"/>
                                  </a:solidFill>
                                  <a:latin typeface="Cambria Math" panose="02040503050406030204" pitchFamily="18" charset="0"/>
                                </a:rPr>
                                <m:t>π</m:t>
                              </m:r>
                              <m:r>
                                <a:rPr lang="en-US" altLang="zh-CN" sz="1600" b="1" i="1">
                                  <a:solidFill>
                                    <a:prstClr val="black"/>
                                  </a:solidFill>
                                  <a:latin typeface="Cambria Math" panose="02040503050406030204" pitchFamily="18" charset="0"/>
                                </a:rPr>
                                <m:t>𝒄</m:t>
                              </m:r>
                            </m:num>
                            <m:den>
                              <m:r>
                                <m:rPr>
                                  <m:sty m:val="p"/>
                                </m:rPr>
                                <a:rPr lang="el-GR" altLang="zh-CN" sz="1600" b="1" i="1" smtClean="0">
                                  <a:solidFill>
                                    <a:prstClr val="black"/>
                                  </a:solidFill>
                                  <a:latin typeface="Cambria Math" panose="02040503050406030204" pitchFamily="18" charset="0"/>
                                </a:rPr>
                                <m:t>λ</m:t>
                              </m:r>
                            </m:den>
                          </m:f>
                          <m:r>
                            <a:rPr lang="en-US" altLang="zh-CN" sz="1600" b="1" i="1" smtClean="0">
                              <a:solidFill>
                                <a:prstClr val="black"/>
                              </a:solidFill>
                              <a:latin typeface="Cambria Math" panose="02040503050406030204" pitchFamily="18" charset="0"/>
                            </a:rPr>
                            <m:t>−</m:t>
                          </m:r>
                          <m:r>
                            <a:rPr lang="en-US" altLang="zh-CN" sz="1600" b="1" i="1" smtClean="0">
                              <a:solidFill>
                                <a:prstClr val="black"/>
                              </a:solidFill>
                              <a:latin typeface="Cambria Math" panose="02040503050406030204" pitchFamily="18" charset="0"/>
                            </a:rPr>
                            <m:t>𝒊</m:t>
                          </m:r>
                          <m:r>
                            <m:rPr>
                              <m:sty m:val="p"/>
                            </m:rPr>
                            <a:rPr lang="el-GR" altLang="zh-CN" sz="1600" b="1" i="1">
                              <a:solidFill>
                                <a:prstClr val="black"/>
                              </a:solidFill>
                              <a:latin typeface="Cambria Math" panose="02040503050406030204" pitchFamily="18" charset="0"/>
                            </a:rPr>
                            <m:t>πλ</m:t>
                          </m:r>
                          <m:r>
                            <a:rPr lang="en-US" altLang="zh-CN" sz="1600" b="1" i="1" smtClean="0">
                              <a:solidFill>
                                <a:prstClr val="black"/>
                              </a:solidFill>
                              <a:latin typeface="Cambria Math" panose="02040503050406030204" pitchFamily="18" charset="0"/>
                            </a:rPr>
                            <m:t>𝒛</m:t>
                          </m:r>
                          <m:d>
                            <m:dPr>
                              <m:ctrlPr>
                                <a:rPr lang="en-US" altLang="zh-CN" sz="1600" b="1" i="1" smtClean="0">
                                  <a:solidFill>
                                    <a:prstClr val="black"/>
                                  </a:solidFill>
                                  <a:latin typeface="Cambria Math" panose="02040503050406030204" pitchFamily="18" charset="0"/>
                                </a:rPr>
                              </m:ctrlPr>
                            </m:dPr>
                            <m:e>
                              <m:r>
                                <a:rPr lang="en-US" altLang="zh-CN" sz="1600" b="1" i="1">
                                  <a:solidFill>
                                    <a:prstClr val="black"/>
                                  </a:solidFill>
                                  <a:latin typeface="Cambria Math" panose="02040503050406030204" pitchFamily="18" charset="0"/>
                                </a:rPr>
                                <m:t>𝒇</m:t>
                              </m:r>
                              <m:r>
                                <a:rPr lang="en-US" altLang="zh-CN" sz="1600" b="1" i="1" baseline="-25000">
                                  <a:solidFill>
                                    <a:prstClr val="black"/>
                                  </a:solidFill>
                                  <a:latin typeface="Cambria Math" panose="02040503050406030204" pitchFamily="18" charset="0"/>
                                </a:rPr>
                                <m:t>𝒙</m:t>
                              </m:r>
                              <m:r>
                                <a:rPr lang="en-US" altLang="zh-CN" sz="1600" b="1" i="1" baseline="30000">
                                  <a:solidFill>
                                    <a:prstClr val="black"/>
                                  </a:solidFill>
                                  <a:latin typeface="Cambria Math" panose="02040503050406030204" pitchFamily="18" charset="0"/>
                                </a:rPr>
                                <m:t>𝟐</m:t>
                              </m:r>
                              <m:r>
                                <a:rPr lang="en-US" altLang="zh-CN" sz="1600" b="1" i="1">
                                  <a:solidFill>
                                    <a:prstClr val="black"/>
                                  </a:solidFill>
                                  <a:latin typeface="Cambria Math" panose="02040503050406030204" pitchFamily="18" charset="0"/>
                                </a:rPr>
                                <m:t>+</m:t>
                              </m:r>
                              <m:r>
                                <a:rPr lang="en-US" altLang="zh-CN" sz="1600" b="1" i="1">
                                  <a:solidFill>
                                    <a:prstClr val="black"/>
                                  </a:solidFill>
                                  <a:latin typeface="Cambria Math" panose="02040503050406030204" pitchFamily="18" charset="0"/>
                                </a:rPr>
                                <m:t>𝒇𝒚</m:t>
                              </m:r>
                              <m:r>
                                <a:rPr lang="en-US" altLang="zh-CN" sz="1600" b="1" i="1" baseline="30000">
                                  <a:solidFill>
                                    <a:prstClr val="black"/>
                                  </a:solidFill>
                                  <a:latin typeface="Cambria Math" panose="02040503050406030204" pitchFamily="18" charset="0"/>
                                </a:rPr>
                                <m:t>𝟐</m:t>
                              </m:r>
                            </m:e>
                          </m:d>
                          <m:r>
                            <a:rPr lang="en-US" altLang="zh-CN" sz="1600" b="1" i="1" smtClean="0">
                              <a:solidFill>
                                <a:prstClr val="black"/>
                              </a:solidFill>
                              <a:latin typeface="Cambria Math" panose="02040503050406030204" pitchFamily="18" charset="0"/>
                            </a:rPr>
                            <m:t>]</m:t>
                          </m:r>
                          <m:r>
                            <a:rPr lang="zh-CN" altLang="zh-CN" sz="1600" b="1" i="1" smtClean="0">
                              <a:solidFill>
                                <a:prstClr val="black"/>
                              </a:solidFill>
                              <a:latin typeface="Cambria Math" panose="02040503050406030204" pitchFamily="18" charset="0"/>
                            </a:rPr>
                            <m:t> </m:t>
                          </m:r>
                        </m:e>
                      </m:d>
                    </m:oMath>
                  </m:oMathPara>
                </a14:m>
                <a:endParaRPr lang="en-US" altLang="zh-CN" sz="1600" b="1" i="1" dirty="0">
                  <a:solidFill>
                    <a:prstClr val="black"/>
                  </a:solidFill>
                  <a:latin typeface="Cambria Math" panose="02040503050406030204" pitchFamily="18" charset="0"/>
                </a:endParaRPr>
              </a:p>
              <a:p>
                <a:pPr defTabSz="1219143"/>
                <a14:m>
                  <m:oMathPara xmlns:m="http://schemas.openxmlformats.org/officeDocument/2006/math">
                    <m:oMathParaPr>
                      <m:jc m:val="centerGroup"/>
                    </m:oMathParaPr>
                    <m:oMath xmlns:m="http://schemas.openxmlformats.org/officeDocument/2006/math">
                      <m:r>
                        <m:rPr>
                          <m:nor/>
                        </m:rPr>
                        <a:rPr lang="en-US" altLang="zh-CN" sz="1600" b="1" dirty="0">
                          <a:solidFill>
                            <a:prstClr val="black"/>
                          </a:solidFill>
                          <a:latin typeface="Calibri"/>
                        </a:rPr>
                        <m:t>exp</m:t>
                      </m:r>
                      <m:d>
                        <m:dPr>
                          <m:ctrlPr>
                            <a:rPr lang="en-US" altLang="zh-CN" sz="1600" b="1" i="1" smtClean="0">
                              <a:solidFill>
                                <a:prstClr val="black"/>
                              </a:solidFill>
                              <a:latin typeface="Cambria Math" panose="02040503050406030204" pitchFamily="18" charset="0"/>
                            </a:rPr>
                          </m:ctrlPr>
                        </m:dPr>
                        <m:e>
                          <m:r>
                            <a:rPr lang="en-US" altLang="zh-CN" sz="1600" b="1" i="1" smtClean="0">
                              <a:solidFill>
                                <a:prstClr val="black"/>
                              </a:solidFill>
                              <a:latin typeface="Cambria Math" panose="02040503050406030204" pitchFamily="18" charset="0"/>
                            </a:rPr>
                            <m:t>−</m:t>
                          </m:r>
                          <m:r>
                            <a:rPr lang="en-US" altLang="zh-CN" sz="1600" b="1" i="1" smtClean="0">
                              <a:solidFill>
                                <a:prstClr val="black"/>
                              </a:solidFill>
                              <a:latin typeface="Cambria Math" panose="02040503050406030204" pitchFamily="18" charset="0"/>
                            </a:rPr>
                            <m:t>𝒊𝒌𝒙</m:t>
                          </m:r>
                          <m:r>
                            <a:rPr lang="en-US" altLang="zh-CN" sz="1600" b="1" i="1" baseline="-25000" smtClean="0">
                              <a:solidFill>
                                <a:prstClr val="black"/>
                              </a:solidFill>
                              <a:latin typeface="Cambria Math" panose="02040503050406030204" pitchFamily="18" charset="0"/>
                            </a:rPr>
                            <m:t>𝟑</m:t>
                          </m:r>
                          <m:r>
                            <a:rPr lang="en-US" altLang="zh-CN" sz="1600" b="1" i="1" baseline="30000" smtClean="0">
                              <a:solidFill>
                                <a:prstClr val="black"/>
                              </a:solidFill>
                              <a:latin typeface="Cambria Math" panose="02040503050406030204" pitchFamily="18" charset="0"/>
                            </a:rPr>
                            <m:t>𝟐</m:t>
                          </m:r>
                          <m:r>
                            <a:rPr lang="en-US" altLang="zh-CN" sz="1600" b="1" i="1">
                              <a:solidFill>
                                <a:prstClr val="black"/>
                              </a:solidFill>
                              <a:latin typeface="Cambria Math" panose="02040503050406030204" pitchFamily="18" charset="0"/>
                            </a:rPr>
                            <m:t>/</m:t>
                          </m:r>
                          <m:r>
                            <a:rPr lang="en-US" altLang="zh-CN" sz="1600" b="1" i="1">
                              <a:solidFill>
                                <a:prstClr val="black"/>
                              </a:solidFill>
                              <a:latin typeface="Cambria Math" panose="02040503050406030204" pitchFamily="18" charset="0"/>
                            </a:rPr>
                            <m:t>𝟐</m:t>
                          </m:r>
                          <m:r>
                            <a:rPr lang="en-US" altLang="zh-CN" sz="1600" b="1" i="1">
                              <a:solidFill>
                                <a:prstClr val="black"/>
                              </a:solidFill>
                              <a:latin typeface="Cambria Math" panose="02040503050406030204" pitchFamily="18" charset="0"/>
                            </a:rPr>
                            <m:t>𝒇𝒄</m:t>
                          </m:r>
                        </m:e>
                      </m:d>
                    </m:oMath>
                  </m:oMathPara>
                </a14:m>
                <a:endParaRPr lang="zh-CN" altLang="en-US" sz="1600" b="1" dirty="0">
                  <a:solidFill>
                    <a:prstClr val="black"/>
                  </a:solidFill>
                  <a:latin typeface="Calibri"/>
                  <a:ea typeface="宋体" panose="02010600030101010101" pitchFamily="2" charset="-122"/>
                </a:endParaRPr>
              </a:p>
            </p:txBody>
          </p:sp>
        </mc:Choice>
        <mc:Fallback xmlns="">
          <p:sp>
            <p:nvSpPr>
              <p:cNvPr id="2" name="矩形 1">
                <a:extLst>
                  <a:ext uri="{FF2B5EF4-FFF2-40B4-BE49-F238E27FC236}">
                    <a16:creationId xmlns:a16="http://schemas.microsoft.com/office/drawing/2014/main" id="{606F58CF-A775-A591-1032-6B2F24B14972}"/>
                  </a:ext>
                </a:extLst>
              </p:cNvPr>
              <p:cNvSpPr>
                <a:spLocks noRot="1" noChangeAspect="1" noMove="1" noResize="1" noEditPoints="1" noAdjustHandles="1" noChangeArrowheads="1" noChangeShapeType="1" noTextEdit="1"/>
              </p:cNvSpPr>
              <p:nvPr/>
            </p:nvSpPr>
            <p:spPr>
              <a:xfrm>
                <a:off x="5937049" y="4088814"/>
                <a:ext cx="5651903" cy="1049711"/>
              </a:xfrm>
              <a:prstGeom prst="rect">
                <a:avLst/>
              </a:prstGeom>
              <a:blipFill>
                <a:blip r:embed="rId3"/>
                <a:stretch>
                  <a:fillRect b="-1046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C7E27C50-6CEE-3792-0DB9-E3753AA1B1A8}"/>
                  </a:ext>
                </a:extLst>
              </p:cNvPr>
              <p:cNvSpPr/>
              <p:nvPr/>
            </p:nvSpPr>
            <p:spPr>
              <a:xfrm>
                <a:off x="5845465" y="2858497"/>
                <a:ext cx="4841224" cy="338554"/>
              </a:xfrm>
              <a:prstGeom prst="rect">
                <a:avLst/>
              </a:prstGeom>
            </p:spPr>
            <p:txBody>
              <a:bodyPr wrap="square">
                <a:spAutoFit/>
              </a:bodyPr>
              <a:lstStyle/>
              <a:p>
                <a:pPr defTabSz="1219143"/>
                <a14:m>
                  <m:oMathPara xmlns:m="http://schemas.openxmlformats.org/officeDocument/2006/math">
                    <m:oMathParaPr>
                      <m:jc m:val="centerGroup"/>
                    </m:oMathParaPr>
                    <m:oMath xmlns:m="http://schemas.openxmlformats.org/officeDocument/2006/math">
                      <m:r>
                        <a:rPr lang="en-US" altLang="zh-CN" sz="1600" b="1" i="1">
                          <a:solidFill>
                            <a:prstClr val="black"/>
                          </a:solidFill>
                          <a:latin typeface="Cambria Math" panose="02040503050406030204" pitchFamily="18" charset="0"/>
                        </a:rPr>
                        <m:t>𝑬</m:t>
                      </m:r>
                      <m:r>
                        <a:rPr lang="en-US" altLang="zh-CN" sz="1600" b="1" i="1" baseline="-25000" smtClean="0">
                          <a:solidFill>
                            <a:prstClr val="black"/>
                          </a:solidFill>
                          <a:latin typeface="Cambria Math" panose="02040503050406030204" pitchFamily="18" charset="0"/>
                        </a:rPr>
                        <m:t>𝟐</m:t>
                      </m:r>
                      <m:d>
                        <m:dPr>
                          <m:ctrlPr>
                            <a:rPr lang="en-US" altLang="zh-CN" sz="1600" b="1" i="1">
                              <a:solidFill>
                                <a:prstClr val="black"/>
                              </a:solidFill>
                              <a:latin typeface="Cambria Math" panose="02040503050406030204" pitchFamily="18" charset="0"/>
                            </a:rPr>
                          </m:ctrlPr>
                        </m:dPr>
                        <m:e>
                          <m:r>
                            <a:rPr lang="en-US" altLang="zh-CN" sz="1600" b="1" i="1">
                              <a:solidFill>
                                <a:prstClr val="black"/>
                              </a:solidFill>
                              <a:latin typeface="Cambria Math" panose="02040503050406030204" pitchFamily="18" charset="0"/>
                              <a:ea typeface="Cambria Math" panose="02040503050406030204" pitchFamily="18" charset="0"/>
                            </a:rPr>
                            <m:t>𝒙</m:t>
                          </m:r>
                          <m:r>
                            <a:rPr lang="en-US" altLang="zh-CN" sz="1600" b="1" i="1" baseline="-25000" smtClean="0">
                              <a:solidFill>
                                <a:prstClr val="black"/>
                              </a:solidFill>
                              <a:latin typeface="Cambria Math" panose="02040503050406030204" pitchFamily="18" charset="0"/>
                              <a:ea typeface="Cambria Math" panose="02040503050406030204" pitchFamily="18" charset="0"/>
                            </a:rPr>
                            <m:t>𝟐</m:t>
                          </m:r>
                          <m:r>
                            <a:rPr lang="en-US" altLang="zh-CN" sz="1600" b="1" i="1">
                              <a:solidFill>
                                <a:prstClr val="black"/>
                              </a:solidFill>
                              <a:latin typeface="Cambria Math" panose="02040503050406030204" pitchFamily="18" charset="0"/>
                              <a:ea typeface="Cambria Math" panose="02040503050406030204" pitchFamily="18" charset="0"/>
                            </a:rPr>
                            <m:t>,</m:t>
                          </m:r>
                          <m:r>
                            <a:rPr lang="en-US" altLang="zh-CN" sz="1600" b="1" i="1">
                              <a:solidFill>
                                <a:prstClr val="black"/>
                              </a:solidFill>
                              <a:latin typeface="Cambria Math" panose="02040503050406030204" pitchFamily="18" charset="0"/>
                              <a:ea typeface="Cambria Math" panose="02040503050406030204" pitchFamily="18" charset="0"/>
                            </a:rPr>
                            <m:t>𝒚</m:t>
                          </m:r>
                          <m:r>
                            <a:rPr lang="en-US" altLang="zh-CN" sz="1600" b="1" i="1" baseline="-25000" smtClean="0">
                              <a:solidFill>
                                <a:prstClr val="black"/>
                              </a:solidFill>
                              <a:latin typeface="Cambria Math" panose="02040503050406030204" pitchFamily="18" charset="0"/>
                              <a:ea typeface="Cambria Math" panose="02040503050406030204" pitchFamily="18" charset="0"/>
                            </a:rPr>
                            <m:t>𝟐</m:t>
                          </m:r>
                          <m:r>
                            <a:rPr lang="en-US" altLang="zh-CN" sz="1600" b="1" i="1">
                              <a:solidFill>
                                <a:prstClr val="black"/>
                              </a:solidFill>
                              <a:latin typeface="Cambria Math" panose="02040503050406030204" pitchFamily="18" charset="0"/>
                              <a:ea typeface="Cambria Math" panose="02040503050406030204" pitchFamily="18" charset="0"/>
                            </a:rPr>
                            <m:t>,</m:t>
                          </m:r>
                          <m:r>
                            <a:rPr lang="el-GR" altLang="zh-CN" sz="1600" b="1" i="1">
                              <a:solidFill>
                                <a:prstClr val="black"/>
                              </a:solidFill>
                              <a:latin typeface="Cambria Math" panose="02040503050406030204" pitchFamily="18" charset="0"/>
                              <a:ea typeface="Cambria Math" panose="02040503050406030204" pitchFamily="18" charset="0"/>
                            </a:rPr>
                            <m:t>𝝎</m:t>
                          </m:r>
                        </m:e>
                      </m:d>
                      <m:r>
                        <a:rPr lang="en-US" altLang="zh-CN" sz="1600" b="1" i="1">
                          <a:solidFill>
                            <a:prstClr val="black"/>
                          </a:solidFill>
                          <a:latin typeface="Cambria Math"/>
                        </a:rPr>
                        <m:t>=</m:t>
                      </m:r>
                      <m:r>
                        <a:rPr lang="en-US" altLang="zh-CN" sz="1600" b="1" i="1" smtClean="0">
                          <a:solidFill>
                            <a:prstClr val="black"/>
                          </a:solidFill>
                          <a:latin typeface="Cambria Math" panose="02040503050406030204" pitchFamily="18" charset="0"/>
                        </a:rPr>
                        <m:t>𝑬</m:t>
                      </m:r>
                      <m:r>
                        <a:rPr lang="en-US" altLang="zh-CN" sz="1600" b="1" i="1" baseline="-25000" smtClean="0">
                          <a:solidFill>
                            <a:prstClr val="black"/>
                          </a:solidFill>
                          <a:latin typeface="Cambria Math" panose="02040503050406030204" pitchFamily="18" charset="0"/>
                        </a:rPr>
                        <m:t>𝟏</m:t>
                      </m:r>
                      <m:d>
                        <m:dPr>
                          <m:ctrlPr>
                            <a:rPr lang="en-US" altLang="zh-CN" sz="1600" b="1" i="1" smtClean="0">
                              <a:solidFill>
                                <a:prstClr val="black"/>
                              </a:solidFill>
                              <a:latin typeface="Cambria Math" panose="02040503050406030204" pitchFamily="18" charset="0"/>
                            </a:rPr>
                          </m:ctrlPr>
                        </m:dPr>
                        <m:e>
                          <m:r>
                            <a:rPr lang="el-GR" altLang="zh-CN" sz="1600" b="1" i="1" smtClean="0">
                              <a:solidFill>
                                <a:prstClr val="black"/>
                              </a:solidFill>
                              <a:latin typeface="Cambria Math" panose="02040503050406030204" pitchFamily="18" charset="0"/>
                              <a:ea typeface="Cambria Math" panose="02040503050406030204" pitchFamily="18" charset="0"/>
                            </a:rPr>
                            <m:t>𝜷</m:t>
                          </m:r>
                          <m:r>
                            <a:rPr lang="en-US" altLang="zh-CN" sz="1600" b="1" i="1" smtClean="0">
                              <a:solidFill>
                                <a:prstClr val="black"/>
                              </a:solidFill>
                              <a:latin typeface="Cambria Math" panose="02040503050406030204" pitchFamily="18" charset="0"/>
                              <a:ea typeface="Cambria Math" panose="02040503050406030204" pitchFamily="18" charset="0"/>
                            </a:rPr>
                            <m:t>𝒙</m:t>
                          </m:r>
                          <m:r>
                            <a:rPr lang="en-US" altLang="zh-CN" sz="1600" b="1" i="1" baseline="-25000" smtClean="0">
                              <a:solidFill>
                                <a:prstClr val="black"/>
                              </a:solidFill>
                              <a:latin typeface="Cambria Math" panose="02040503050406030204" pitchFamily="18" charset="0"/>
                              <a:ea typeface="Cambria Math" panose="02040503050406030204" pitchFamily="18" charset="0"/>
                            </a:rPr>
                            <m:t>𝟏</m:t>
                          </m:r>
                          <m:r>
                            <a:rPr lang="en-US" altLang="zh-CN" sz="1600" b="1" i="1" smtClean="0">
                              <a:solidFill>
                                <a:prstClr val="black"/>
                              </a:solidFill>
                              <a:latin typeface="Cambria Math" panose="02040503050406030204" pitchFamily="18" charset="0"/>
                              <a:ea typeface="Cambria Math" panose="02040503050406030204" pitchFamily="18" charset="0"/>
                            </a:rPr>
                            <m:t>,</m:t>
                          </m:r>
                          <m:r>
                            <a:rPr lang="en-US" altLang="zh-CN" sz="1600" b="1" i="1" smtClean="0">
                              <a:solidFill>
                                <a:prstClr val="black"/>
                              </a:solidFill>
                              <a:latin typeface="Cambria Math" panose="02040503050406030204" pitchFamily="18" charset="0"/>
                              <a:ea typeface="Cambria Math" panose="02040503050406030204" pitchFamily="18" charset="0"/>
                            </a:rPr>
                            <m:t>𝒚</m:t>
                          </m:r>
                          <m:r>
                            <a:rPr lang="en-US" altLang="zh-CN" sz="1600" b="1" i="1" baseline="-25000" smtClean="0">
                              <a:solidFill>
                                <a:prstClr val="black"/>
                              </a:solidFill>
                              <a:latin typeface="Cambria Math" panose="02040503050406030204" pitchFamily="18" charset="0"/>
                              <a:ea typeface="Cambria Math" panose="02040503050406030204" pitchFamily="18" charset="0"/>
                            </a:rPr>
                            <m:t>𝟏</m:t>
                          </m:r>
                          <m:r>
                            <a:rPr lang="en-US" altLang="zh-CN" sz="1600" b="1" i="1" smtClean="0">
                              <a:solidFill>
                                <a:prstClr val="black"/>
                              </a:solidFill>
                              <a:latin typeface="Cambria Math" panose="02040503050406030204" pitchFamily="18" charset="0"/>
                              <a:ea typeface="Cambria Math" panose="02040503050406030204" pitchFamily="18" charset="0"/>
                            </a:rPr>
                            <m:t>,</m:t>
                          </m:r>
                          <m:r>
                            <a:rPr lang="el-GR" altLang="zh-CN" sz="1600" b="1" i="1" smtClean="0">
                              <a:solidFill>
                                <a:prstClr val="black"/>
                              </a:solidFill>
                              <a:latin typeface="Cambria Math" panose="02040503050406030204" pitchFamily="18" charset="0"/>
                              <a:ea typeface="Cambria Math" panose="02040503050406030204" pitchFamily="18" charset="0"/>
                            </a:rPr>
                            <m:t>𝝎</m:t>
                          </m:r>
                        </m:e>
                      </m:d>
                      <m:r>
                        <a:rPr lang="en-US" altLang="zh-CN" sz="1600" b="1" i="0" smtClean="0">
                          <a:solidFill>
                            <a:prstClr val="black"/>
                          </a:solidFill>
                          <a:latin typeface="Cambria Math" panose="02040503050406030204" pitchFamily="18" charset="0"/>
                        </a:rPr>
                        <m:t>𝐞𝐱𝐩</m:t>
                      </m:r>
                      <m:d>
                        <m:dPr>
                          <m:begChr m:val="["/>
                          <m:endChr m:val="]"/>
                          <m:ctrlPr>
                            <a:rPr lang="en-US" altLang="zh-CN" sz="1600" b="1" i="1" smtClean="0">
                              <a:solidFill>
                                <a:prstClr val="black"/>
                              </a:solidFill>
                              <a:latin typeface="Cambria Math" panose="02040503050406030204" pitchFamily="18" charset="0"/>
                            </a:rPr>
                          </m:ctrlPr>
                        </m:dPr>
                        <m:e>
                          <m:r>
                            <a:rPr lang="en-US" altLang="zh-CN" sz="1600" b="1" i="1" smtClean="0">
                              <a:solidFill>
                                <a:prstClr val="black"/>
                              </a:solidFill>
                              <a:latin typeface="Cambria Math" panose="02040503050406030204" pitchFamily="18" charset="0"/>
                            </a:rPr>
                            <m:t>𝒊</m:t>
                          </m:r>
                          <m:r>
                            <a:rPr lang="el-GR" altLang="zh-CN" sz="1600" b="1" i="1" smtClean="0">
                              <a:solidFill>
                                <a:prstClr val="black"/>
                              </a:solidFill>
                              <a:latin typeface="Cambria Math" panose="02040503050406030204" pitchFamily="18" charset="0"/>
                              <a:ea typeface="Cambria Math" panose="02040503050406030204" pitchFamily="18" charset="0"/>
                            </a:rPr>
                            <m:t>𝜼</m:t>
                          </m:r>
                          <m:d>
                            <m:dPr>
                              <m:ctrlPr>
                                <a:rPr lang="el-GR" altLang="zh-CN" sz="1600" b="1" i="1" smtClean="0">
                                  <a:solidFill>
                                    <a:prstClr val="black"/>
                                  </a:solidFill>
                                  <a:latin typeface="Cambria Math" panose="02040503050406030204" pitchFamily="18" charset="0"/>
                                  <a:ea typeface="Cambria Math" panose="02040503050406030204" pitchFamily="18" charset="0"/>
                                </a:rPr>
                              </m:ctrlPr>
                            </m:dPr>
                            <m:e>
                              <m:r>
                                <a:rPr lang="el-GR" altLang="zh-CN" sz="1600" b="1" i="1" smtClean="0">
                                  <a:solidFill>
                                    <a:prstClr val="black"/>
                                  </a:solidFill>
                                  <a:latin typeface="Cambria Math" panose="02040503050406030204" pitchFamily="18" charset="0"/>
                                  <a:ea typeface="Cambria Math" panose="02040503050406030204" pitchFamily="18" charset="0"/>
                                </a:rPr>
                                <m:t>𝝎</m:t>
                              </m:r>
                              <m:r>
                                <a:rPr lang="en-US" altLang="zh-CN" sz="1600" b="1" i="1" smtClean="0">
                                  <a:solidFill>
                                    <a:prstClr val="black"/>
                                  </a:solidFill>
                                  <a:latin typeface="Cambria Math" panose="02040503050406030204" pitchFamily="18" charset="0"/>
                                  <a:ea typeface="Cambria Math" panose="02040503050406030204" pitchFamily="18" charset="0"/>
                                </a:rPr>
                                <m:t>−</m:t>
                              </m:r>
                              <m:r>
                                <a:rPr lang="el-GR" altLang="zh-CN" sz="1600" b="1" i="1" smtClean="0">
                                  <a:solidFill>
                                    <a:prstClr val="black"/>
                                  </a:solidFill>
                                  <a:latin typeface="Cambria Math" panose="02040503050406030204" pitchFamily="18" charset="0"/>
                                  <a:ea typeface="Cambria Math" panose="02040503050406030204" pitchFamily="18" charset="0"/>
                                </a:rPr>
                                <m:t>𝝎</m:t>
                              </m:r>
                              <m:r>
                                <a:rPr lang="en-US" altLang="zh-CN" sz="1600" b="1" i="1" baseline="-25000" smtClean="0">
                                  <a:solidFill>
                                    <a:prstClr val="black"/>
                                  </a:solidFill>
                                  <a:latin typeface="Cambria Math" panose="02040503050406030204" pitchFamily="18" charset="0"/>
                                  <a:ea typeface="Cambria Math" panose="02040503050406030204" pitchFamily="18" charset="0"/>
                                </a:rPr>
                                <m:t>𝒄</m:t>
                              </m:r>
                            </m:e>
                          </m:d>
                          <m:r>
                            <a:rPr lang="en-US" altLang="zh-CN" sz="1600" b="1" i="1" smtClean="0">
                              <a:solidFill>
                                <a:prstClr val="black"/>
                              </a:solidFill>
                              <a:latin typeface="Cambria Math" panose="02040503050406030204" pitchFamily="18" charset="0"/>
                              <a:ea typeface="Cambria Math" panose="02040503050406030204" pitchFamily="18" charset="0"/>
                            </a:rPr>
                            <m:t>𝒙</m:t>
                          </m:r>
                          <m:r>
                            <a:rPr lang="en-US" altLang="zh-CN" sz="1600" b="1" i="1" baseline="-25000" smtClean="0">
                              <a:solidFill>
                                <a:prstClr val="black"/>
                              </a:solidFill>
                              <a:latin typeface="Cambria Math" panose="02040503050406030204" pitchFamily="18" charset="0"/>
                              <a:ea typeface="Cambria Math" panose="02040503050406030204" pitchFamily="18" charset="0"/>
                            </a:rPr>
                            <m:t>𝟐</m:t>
                          </m:r>
                        </m:e>
                      </m:d>
                    </m:oMath>
                  </m:oMathPara>
                </a14:m>
                <a:endParaRPr lang="zh-CN" altLang="en-US" sz="2400" b="1" dirty="0">
                  <a:solidFill>
                    <a:prstClr val="black"/>
                  </a:solidFill>
                  <a:latin typeface="Calibri"/>
                  <a:ea typeface="宋体" panose="02010600030101010101" pitchFamily="2" charset="-122"/>
                </a:endParaRPr>
              </a:p>
            </p:txBody>
          </p:sp>
        </mc:Choice>
        <mc:Fallback xmlns="">
          <p:sp>
            <p:nvSpPr>
              <p:cNvPr id="3" name="矩形 2">
                <a:extLst>
                  <a:ext uri="{FF2B5EF4-FFF2-40B4-BE49-F238E27FC236}">
                    <a16:creationId xmlns:a16="http://schemas.microsoft.com/office/drawing/2014/main" id="{C7E27C50-6CEE-3792-0DB9-E3753AA1B1A8}"/>
                  </a:ext>
                </a:extLst>
              </p:cNvPr>
              <p:cNvSpPr>
                <a:spLocks noRot="1" noChangeAspect="1" noMove="1" noResize="1" noEditPoints="1" noAdjustHandles="1" noChangeArrowheads="1" noChangeShapeType="1" noTextEdit="1"/>
              </p:cNvSpPr>
              <p:nvPr/>
            </p:nvSpPr>
            <p:spPr>
              <a:xfrm>
                <a:off x="5845465" y="2858497"/>
                <a:ext cx="4841224" cy="338554"/>
              </a:xfrm>
              <a:prstGeom prst="rect">
                <a:avLst/>
              </a:prstGeom>
              <a:blipFill>
                <a:blip r:embed="rId4"/>
                <a:stretch>
                  <a:fillRect b="-1090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B96C8C33-790A-1AD9-E778-06E46AAC34F1}"/>
                  </a:ext>
                </a:extLst>
              </p:cNvPr>
              <p:cNvSpPr/>
              <p:nvPr/>
            </p:nvSpPr>
            <p:spPr>
              <a:xfrm>
                <a:off x="5937049" y="1419908"/>
                <a:ext cx="4953000" cy="654218"/>
              </a:xfrm>
              <a:prstGeom prst="rect">
                <a:avLst/>
              </a:prstGeom>
            </p:spPr>
            <p:txBody>
              <a:bodyPr wrap="square">
                <a:spAutoFit/>
              </a:bodyPr>
              <a:lstStyle/>
              <a:p>
                <a:pPr defTabSz="1219143"/>
                <a14:m>
                  <m:oMathPara xmlns:m="http://schemas.openxmlformats.org/officeDocument/2006/math">
                    <m:oMathParaPr>
                      <m:jc m:val="centerGroup"/>
                    </m:oMathParaPr>
                    <m:oMath xmlns:m="http://schemas.openxmlformats.org/officeDocument/2006/math">
                      <m:r>
                        <a:rPr lang="en-US" altLang="zh-CN" sz="1600" b="1" i="1">
                          <a:solidFill>
                            <a:prstClr val="black"/>
                          </a:solidFill>
                          <a:latin typeface="Cambria Math" panose="02040503050406030204" pitchFamily="18" charset="0"/>
                        </a:rPr>
                        <m:t>𝑬</m:t>
                      </m:r>
                      <m:r>
                        <a:rPr lang="en-US" altLang="zh-CN" sz="1600" b="1" i="1" baseline="-25000">
                          <a:solidFill>
                            <a:prstClr val="black"/>
                          </a:solidFill>
                          <a:latin typeface="Cambria Math" panose="02040503050406030204" pitchFamily="18" charset="0"/>
                        </a:rPr>
                        <m:t>𝟏</m:t>
                      </m:r>
                      <m:d>
                        <m:dPr>
                          <m:ctrlPr>
                            <a:rPr lang="en-US" altLang="zh-CN" sz="1600" b="1" i="1">
                              <a:solidFill>
                                <a:prstClr val="black"/>
                              </a:solidFill>
                              <a:latin typeface="Cambria Math" panose="02040503050406030204" pitchFamily="18" charset="0"/>
                            </a:rPr>
                          </m:ctrlPr>
                        </m:dPr>
                        <m:e>
                          <m:r>
                            <a:rPr lang="en-US" altLang="zh-CN" sz="1600" b="1" i="1">
                              <a:solidFill>
                                <a:prstClr val="black"/>
                              </a:solidFill>
                              <a:latin typeface="Cambria Math" panose="02040503050406030204" pitchFamily="18" charset="0"/>
                              <a:ea typeface="Cambria Math" panose="02040503050406030204" pitchFamily="18" charset="0"/>
                            </a:rPr>
                            <m:t>𝒙</m:t>
                          </m:r>
                          <m:r>
                            <a:rPr lang="en-US" altLang="zh-CN" sz="1600" b="1" i="1" baseline="-25000">
                              <a:solidFill>
                                <a:prstClr val="black"/>
                              </a:solidFill>
                              <a:latin typeface="Cambria Math" panose="02040503050406030204" pitchFamily="18" charset="0"/>
                              <a:ea typeface="Cambria Math" panose="02040503050406030204" pitchFamily="18" charset="0"/>
                            </a:rPr>
                            <m:t>𝟏</m:t>
                          </m:r>
                          <m:r>
                            <a:rPr lang="en-US" altLang="zh-CN" sz="1600" b="1" i="1">
                              <a:solidFill>
                                <a:prstClr val="black"/>
                              </a:solidFill>
                              <a:latin typeface="Cambria Math" panose="02040503050406030204" pitchFamily="18" charset="0"/>
                              <a:ea typeface="Cambria Math" panose="02040503050406030204" pitchFamily="18" charset="0"/>
                            </a:rPr>
                            <m:t>,</m:t>
                          </m:r>
                          <m:r>
                            <a:rPr lang="en-US" altLang="zh-CN" sz="1600" b="1" i="1">
                              <a:solidFill>
                                <a:prstClr val="black"/>
                              </a:solidFill>
                              <a:latin typeface="Cambria Math" panose="02040503050406030204" pitchFamily="18" charset="0"/>
                              <a:ea typeface="Cambria Math" panose="02040503050406030204" pitchFamily="18" charset="0"/>
                            </a:rPr>
                            <m:t>𝒚</m:t>
                          </m:r>
                          <m:r>
                            <a:rPr lang="en-US" altLang="zh-CN" sz="1600" b="1" i="1" baseline="-25000">
                              <a:solidFill>
                                <a:prstClr val="black"/>
                              </a:solidFill>
                              <a:latin typeface="Cambria Math" panose="02040503050406030204" pitchFamily="18" charset="0"/>
                              <a:ea typeface="Cambria Math" panose="02040503050406030204" pitchFamily="18" charset="0"/>
                            </a:rPr>
                            <m:t>𝟏</m:t>
                          </m:r>
                          <m:r>
                            <a:rPr lang="en-US" altLang="zh-CN" sz="1600" b="1" i="1">
                              <a:solidFill>
                                <a:prstClr val="black"/>
                              </a:solidFill>
                              <a:latin typeface="Cambria Math" panose="02040503050406030204" pitchFamily="18" charset="0"/>
                              <a:ea typeface="Cambria Math" panose="02040503050406030204" pitchFamily="18" charset="0"/>
                            </a:rPr>
                            <m:t>,</m:t>
                          </m:r>
                          <m:r>
                            <a:rPr lang="el-GR" altLang="zh-CN" sz="1600" b="1" i="1">
                              <a:solidFill>
                                <a:prstClr val="black"/>
                              </a:solidFill>
                              <a:latin typeface="Cambria Math" panose="02040503050406030204" pitchFamily="18" charset="0"/>
                              <a:ea typeface="Cambria Math" panose="02040503050406030204" pitchFamily="18" charset="0"/>
                            </a:rPr>
                            <m:t>𝝎</m:t>
                          </m:r>
                        </m:e>
                      </m:d>
                      <m:r>
                        <a:rPr lang="en-US" altLang="zh-CN" sz="1600" b="1" i="1">
                          <a:solidFill>
                            <a:prstClr val="black"/>
                          </a:solidFill>
                          <a:latin typeface="Cambria Math"/>
                        </a:rPr>
                        <m:t>=</m:t>
                      </m:r>
                      <m:r>
                        <a:rPr lang="en-US" altLang="zh-CN" sz="1600" b="1" i="1" smtClean="0">
                          <a:solidFill>
                            <a:prstClr val="black"/>
                          </a:solidFill>
                          <a:latin typeface="Cambria Math" panose="02040503050406030204" pitchFamily="18" charset="0"/>
                        </a:rPr>
                        <m:t>𝑬</m:t>
                      </m:r>
                      <m:r>
                        <a:rPr lang="en-US" altLang="zh-CN" sz="1600" b="1" i="1" baseline="-25000" smtClean="0">
                          <a:solidFill>
                            <a:prstClr val="black"/>
                          </a:solidFill>
                          <a:latin typeface="Cambria Math" panose="02040503050406030204" pitchFamily="18" charset="0"/>
                        </a:rPr>
                        <m:t>𝟎</m:t>
                      </m:r>
                      <m:r>
                        <a:rPr lang="en-US" altLang="zh-CN" sz="1600" b="1" i="1">
                          <a:solidFill>
                            <a:prstClr val="black"/>
                          </a:solidFill>
                          <a:latin typeface="Cambria Math"/>
                        </a:rPr>
                        <m:t>𝐞𝐱𝐩</m:t>
                      </m:r>
                      <m:d>
                        <m:dPr>
                          <m:begChr m:val="["/>
                          <m:endChr m:val="]"/>
                          <m:ctrlPr>
                            <a:rPr lang="en-US" altLang="zh-CN" sz="1600" b="1" i="1" smtClean="0">
                              <a:solidFill>
                                <a:prstClr val="black"/>
                              </a:solidFill>
                              <a:latin typeface="Cambria Math" panose="02040503050406030204" pitchFamily="18" charset="0"/>
                            </a:rPr>
                          </m:ctrlPr>
                        </m:dPr>
                        <m:e>
                          <m:r>
                            <a:rPr lang="en-US" altLang="zh-CN" sz="1600" b="1" i="1">
                              <a:solidFill>
                                <a:prstClr val="black"/>
                              </a:solidFill>
                              <a:latin typeface="Cambria Math"/>
                            </a:rPr>
                            <m:t>−</m:t>
                          </m:r>
                          <m:f>
                            <m:fPr>
                              <m:ctrlPr>
                                <a:rPr lang="zh-CN" altLang="zh-CN" sz="1600" b="1" i="1">
                                  <a:solidFill>
                                    <a:prstClr val="black"/>
                                  </a:solidFill>
                                  <a:latin typeface="Cambria Math" panose="02040503050406030204" pitchFamily="18" charset="0"/>
                                </a:rPr>
                              </m:ctrlPr>
                            </m:fPr>
                            <m:num>
                              <m:r>
                                <a:rPr lang="en-US" altLang="zh-CN" sz="1600" b="1" i="1">
                                  <a:solidFill>
                                    <a:prstClr val="black"/>
                                  </a:solidFill>
                                  <a:latin typeface="Cambria Math" panose="02040503050406030204" pitchFamily="18" charset="0"/>
                                </a:rPr>
                                <m:t>(</m:t>
                              </m:r>
                              <m:r>
                                <a:rPr lang="en-US" altLang="zh-CN" sz="1600" b="1" i="1">
                                  <a:solidFill>
                                    <a:prstClr val="black"/>
                                  </a:solidFill>
                                  <a:latin typeface="Cambria Math" panose="02040503050406030204" pitchFamily="18" charset="0"/>
                                </a:rPr>
                                <m:t>𝒙</m:t>
                              </m:r>
                              <m:r>
                                <a:rPr lang="en-US" altLang="zh-CN" sz="1600" b="1" i="1" baseline="-25000">
                                  <a:solidFill>
                                    <a:prstClr val="black"/>
                                  </a:solidFill>
                                  <a:latin typeface="Cambria Math" panose="02040503050406030204" pitchFamily="18" charset="0"/>
                                </a:rPr>
                                <m:t>𝟏</m:t>
                              </m:r>
                              <m:r>
                                <a:rPr lang="en-US" altLang="zh-CN" sz="1600" b="1" i="1" baseline="30000">
                                  <a:solidFill>
                                    <a:prstClr val="black"/>
                                  </a:solidFill>
                                  <a:latin typeface="Cambria Math" panose="02040503050406030204" pitchFamily="18" charset="0"/>
                                </a:rPr>
                                <m:t>𝟐</m:t>
                              </m:r>
                              <m:r>
                                <a:rPr lang="en-US" altLang="zh-CN" sz="1600" b="1" i="1">
                                  <a:solidFill>
                                    <a:prstClr val="black"/>
                                  </a:solidFill>
                                  <a:latin typeface="Cambria Math" panose="02040503050406030204" pitchFamily="18" charset="0"/>
                                </a:rPr>
                                <m:t>+</m:t>
                              </m:r>
                              <m:r>
                                <a:rPr lang="en-US" altLang="zh-CN" sz="1600" b="1" i="1">
                                  <a:solidFill>
                                    <a:prstClr val="black"/>
                                  </a:solidFill>
                                  <a:latin typeface="Cambria Math" panose="02040503050406030204" pitchFamily="18" charset="0"/>
                                </a:rPr>
                                <m:t>𝒚</m:t>
                              </m:r>
                              <m:r>
                                <a:rPr lang="en-US" altLang="zh-CN" sz="1600" b="1" i="1" baseline="-25000">
                                  <a:solidFill>
                                    <a:prstClr val="black"/>
                                  </a:solidFill>
                                  <a:latin typeface="Cambria Math" panose="02040503050406030204" pitchFamily="18" charset="0"/>
                                </a:rPr>
                                <m:t>𝟏</m:t>
                              </m:r>
                              <m:r>
                                <a:rPr lang="en-US" altLang="zh-CN" sz="1600" b="1" i="1" baseline="30000">
                                  <a:solidFill>
                                    <a:prstClr val="black"/>
                                  </a:solidFill>
                                  <a:latin typeface="Cambria Math" panose="02040503050406030204" pitchFamily="18" charset="0"/>
                                </a:rPr>
                                <m:t>𝟐</m:t>
                              </m:r>
                              <m:r>
                                <a:rPr lang="en-US" altLang="zh-CN" sz="1600" b="1" i="1">
                                  <a:solidFill>
                                    <a:prstClr val="black"/>
                                  </a:solidFill>
                                  <a:latin typeface="Cambria Math" panose="02040503050406030204" pitchFamily="18" charset="0"/>
                                </a:rPr>
                                <m:t>)</m:t>
                              </m:r>
                            </m:num>
                            <m:den>
                              <m:r>
                                <a:rPr lang="en-US" altLang="zh-CN" sz="1600" b="1" i="1">
                                  <a:solidFill>
                                    <a:prstClr val="black"/>
                                  </a:solidFill>
                                  <a:latin typeface="Cambria Math" panose="02040503050406030204" pitchFamily="18" charset="0"/>
                                </a:rPr>
                                <m:t>𝒂</m:t>
                              </m:r>
                              <m:r>
                                <a:rPr lang="en-US" altLang="zh-CN" sz="1600" b="1" i="1" baseline="30000">
                                  <a:solidFill>
                                    <a:prstClr val="black"/>
                                  </a:solidFill>
                                  <a:latin typeface="Cambria Math" panose="02040503050406030204" pitchFamily="18" charset="0"/>
                                </a:rPr>
                                <m:t>𝟐</m:t>
                              </m:r>
                            </m:den>
                          </m:f>
                          <m:r>
                            <a:rPr lang="en-US" altLang="zh-CN" sz="1600" b="1" i="1">
                              <a:solidFill>
                                <a:prstClr val="black"/>
                              </a:solidFill>
                              <a:latin typeface="Cambria Math"/>
                            </a:rPr>
                            <m:t>−</m:t>
                          </m:r>
                          <m:f>
                            <m:fPr>
                              <m:ctrlPr>
                                <a:rPr lang="zh-CN" altLang="zh-CN" sz="1600" b="1" i="1">
                                  <a:solidFill>
                                    <a:prstClr val="black"/>
                                  </a:solidFill>
                                  <a:latin typeface="Cambria Math" panose="02040503050406030204" pitchFamily="18" charset="0"/>
                                </a:rPr>
                              </m:ctrlPr>
                            </m:fPr>
                            <m:num>
                              <m:sSup>
                                <m:sSupPr>
                                  <m:ctrlPr>
                                    <a:rPr lang="zh-CN" altLang="zh-CN" sz="1600" b="1" i="1">
                                      <a:solidFill>
                                        <a:prstClr val="black"/>
                                      </a:solidFill>
                                      <a:latin typeface="Cambria Math" panose="02040503050406030204" pitchFamily="18" charset="0"/>
                                    </a:rPr>
                                  </m:ctrlPr>
                                </m:sSupPr>
                                <m:e>
                                  <m:d>
                                    <m:dPr>
                                      <m:ctrlPr>
                                        <a:rPr lang="zh-CN" altLang="zh-CN" sz="1600" b="1" i="1">
                                          <a:solidFill>
                                            <a:prstClr val="black"/>
                                          </a:solidFill>
                                          <a:latin typeface="Cambria Math" panose="02040503050406030204" pitchFamily="18" charset="0"/>
                                        </a:rPr>
                                      </m:ctrlPr>
                                    </m:dPr>
                                    <m:e>
                                      <m:r>
                                        <a:rPr lang="el-GR" altLang="zh-CN" sz="1600" b="1" i="1">
                                          <a:solidFill>
                                            <a:prstClr val="black"/>
                                          </a:solidFill>
                                          <a:latin typeface="Cambria Math" panose="02040503050406030204" pitchFamily="18" charset="0"/>
                                          <a:ea typeface="Cambria Math" panose="02040503050406030204" pitchFamily="18" charset="0"/>
                                        </a:rPr>
                                        <m:t>𝝎</m:t>
                                      </m:r>
                                      <m:r>
                                        <a:rPr lang="en-US" altLang="zh-CN" sz="1600" b="1" i="1">
                                          <a:solidFill>
                                            <a:prstClr val="black"/>
                                          </a:solidFill>
                                          <a:latin typeface="Cambria Math"/>
                                        </a:rPr>
                                        <m:t>−</m:t>
                                      </m:r>
                                      <m:r>
                                        <a:rPr lang="el-GR" altLang="zh-CN" sz="1600" b="1" i="1">
                                          <a:solidFill>
                                            <a:prstClr val="black"/>
                                          </a:solidFill>
                                          <a:latin typeface="Cambria Math" panose="02040503050406030204" pitchFamily="18" charset="0"/>
                                          <a:ea typeface="Cambria Math" panose="02040503050406030204" pitchFamily="18" charset="0"/>
                                        </a:rPr>
                                        <m:t>𝝎</m:t>
                                      </m:r>
                                      <m:r>
                                        <a:rPr lang="en-US" altLang="zh-CN" sz="1600" b="1" i="1" baseline="-25000">
                                          <a:solidFill>
                                            <a:prstClr val="black"/>
                                          </a:solidFill>
                                          <a:latin typeface="Cambria Math" panose="02040503050406030204" pitchFamily="18" charset="0"/>
                                          <a:ea typeface="Cambria Math" panose="02040503050406030204" pitchFamily="18" charset="0"/>
                                        </a:rPr>
                                        <m:t>𝒄</m:t>
                                      </m:r>
                                    </m:e>
                                  </m:d>
                                </m:e>
                                <m:sup>
                                  <m:r>
                                    <a:rPr lang="en-US" altLang="zh-CN" sz="1600" b="1" i="1">
                                      <a:solidFill>
                                        <a:prstClr val="black"/>
                                      </a:solidFill>
                                      <a:latin typeface="Cambria Math"/>
                                    </a:rPr>
                                    <m:t>𝟐</m:t>
                                  </m:r>
                                </m:sup>
                              </m:sSup>
                            </m:num>
                            <m:den>
                              <m:r>
                                <a:rPr lang="en-US" altLang="zh-CN" sz="1600" b="1" i="1">
                                  <a:solidFill>
                                    <a:prstClr val="black"/>
                                  </a:solidFill>
                                  <a:latin typeface="Cambria Math" panose="02040503050406030204" pitchFamily="18" charset="0"/>
                                </a:rPr>
                                <m:t>𝒃</m:t>
                              </m:r>
                              <m:r>
                                <a:rPr lang="en-US" altLang="zh-CN" sz="1600" b="1" i="1" baseline="30000">
                                  <a:solidFill>
                                    <a:prstClr val="black"/>
                                  </a:solidFill>
                                  <a:latin typeface="Cambria Math" panose="02040503050406030204" pitchFamily="18" charset="0"/>
                                </a:rPr>
                                <m:t>𝟐</m:t>
                              </m:r>
                            </m:den>
                          </m:f>
                        </m:e>
                      </m:d>
                    </m:oMath>
                  </m:oMathPara>
                </a14:m>
                <a:endParaRPr lang="zh-CN" altLang="en-US" sz="2400" b="1" dirty="0">
                  <a:solidFill>
                    <a:prstClr val="black"/>
                  </a:solidFill>
                  <a:latin typeface="Calibri"/>
                  <a:ea typeface="宋体" panose="02010600030101010101" pitchFamily="2" charset="-122"/>
                </a:endParaRPr>
              </a:p>
            </p:txBody>
          </p:sp>
        </mc:Choice>
        <mc:Fallback xmlns="">
          <p:sp>
            <p:nvSpPr>
              <p:cNvPr id="4" name="矩形 3">
                <a:extLst>
                  <a:ext uri="{FF2B5EF4-FFF2-40B4-BE49-F238E27FC236}">
                    <a16:creationId xmlns:a16="http://schemas.microsoft.com/office/drawing/2014/main" id="{B96C8C33-790A-1AD9-E778-06E46AAC34F1}"/>
                  </a:ext>
                </a:extLst>
              </p:cNvPr>
              <p:cNvSpPr>
                <a:spLocks noRot="1" noChangeAspect="1" noMove="1" noResize="1" noEditPoints="1" noAdjustHandles="1" noChangeArrowheads="1" noChangeShapeType="1" noTextEdit="1"/>
              </p:cNvSpPr>
              <p:nvPr/>
            </p:nvSpPr>
            <p:spPr>
              <a:xfrm>
                <a:off x="5937049" y="1419908"/>
                <a:ext cx="4953000" cy="654218"/>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6BFEF669-CC6A-38F9-2653-86AD124CDAC7}"/>
                  </a:ext>
                </a:extLst>
              </p:cNvPr>
              <p:cNvSpPr/>
              <p:nvPr/>
            </p:nvSpPr>
            <p:spPr>
              <a:xfrm>
                <a:off x="5791201" y="5885109"/>
                <a:ext cx="4841224" cy="530594"/>
              </a:xfrm>
              <a:prstGeom prst="rect">
                <a:avLst/>
              </a:prstGeom>
            </p:spPr>
            <p:txBody>
              <a:bodyPr wrap="square">
                <a:spAutoFit/>
              </a:bodyPr>
              <a:lstStyle/>
              <a:p>
                <a:pPr defTabSz="1219143"/>
                <a14:m>
                  <m:oMathPara xmlns:m="http://schemas.openxmlformats.org/officeDocument/2006/math">
                    <m:oMathParaPr>
                      <m:jc m:val="centerGroup"/>
                    </m:oMathParaPr>
                    <m:oMath xmlns:m="http://schemas.openxmlformats.org/officeDocument/2006/math">
                      <m:r>
                        <a:rPr lang="en-US" altLang="zh-CN" sz="1600" b="1" i="1" smtClean="0">
                          <a:solidFill>
                            <a:prstClr val="black"/>
                          </a:solidFill>
                          <a:latin typeface="Cambria Math" panose="02040503050406030204" pitchFamily="18" charset="0"/>
                        </a:rPr>
                        <m:t>𝑬</m:t>
                      </m:r>
                      <m:r>
                        <a:rPr lang="en-US" altLang="zh-CN" sz="1600" b="1" i="1" baseline="-25000" smtClean="0">
                          <a:solidFill>
                            <a:prstClr val="black"/>
                          </a:solidFill>
                          <a:latin typeface="Cambria Math" panose="02040503050406030204" pitchFamily="18" charset="0"/>
                        </a:rPr>
                        <m:t>𝟒</m:t>
                      </m:r>
                      <m:d>
                        <m:dPr>
                          <m:ctrlPr>
                            <a:rPr lang="en-US" altLang="zh-CN" sz="1600" b="1" i="1">
                              <a:solidFill>
                                <a:prstClr val="black"/>
                              </a:solidFill>
                              <a:latin typeface="Cambria Math" panose="02040503050406030204" pitchFamily="18" charset="0"/>
                            </a:rPr>
                          </m:ctrlPr>
                        </m:dPr>
                        <m:e>
                          <m:r>
                            <a:rPr lang="en-US" altLang="zh-CN" sz="1600" b="1" i="1">
                              <a:solidFill>
                                <a:prstClr val="black"/>
                              </a:solidFill>
                              <a:latin typeface="Cambria Math" panose="02040503050406030204" pitchFamily="18" charset="0"/>
                              <a:ea typeface="Cambria Math" panose="02040503050406030204" pitchFamily="18" charset="0"/>
                            </a:rPr>
                            <m:t>𝒙</m:t>
                          </m:r>
                          <m:r>
                            <a:rPr lang="en-US" altLang="zh-CN" sz="1600" b="1" i="1" baseline="-25000" smtClean="0">
                              <a:solidFill>
                                <a:prstClr val="black"/>
                              </a:solidFill>
                              <a:latin typeface="Cambria Math" panose="02040503050406030204" pitchFamily="18" charset="0"/>
                              <a:ea typeface="Cambria Math" panose="02040503050406030204" pitchFamily="18" charset="0"/>
                            </a:rPr>
                            <m:t>𝟒</m:t>
                          </m:r>
                          <m:r>
                            <a:rPr lang="en-US" altLang="zh-CN" sz="1600" b="1" i="1">
                              <a:solidFill>
                                <a:prstClr val="black"/>
                              </a:solidFill>
                              <a:latin typeface="Cambria Math" panose="02040503050406030204" pitchFamily="18" charset="0"/>
                              <a:ea typeface="Cambria Math" panose="02040503050406030204" pitchFamily="18" charset="0"/>
                            </a:rPr>
                            <m:t>,</m:t>
                          </m:r>
                          <m:r>
                            <a:rPr lang="en-US" altLang="zh-CN" sz="1600" b="1" i="1">
                              <a:solidFill>
                                <a:prstClr val="black"/>
                              </a:solidFill>
                              <a:latin typeface="Cambria Math" panose="02040503050406030204" pitchFamily="18" charset="0"/>
                              <a:ea typeface="Cambria Math" panose="02040503050406030204" pitchFamily="18" charset="0"/>
                            </a:rPr>
                            <m:t>𝒚</m:t>
                          </m:r>
                          <m:r>
                            <a:rPr lang="en-US" altLang="zh-CN" sz="1600" b="1" i="1" baseline="-25000" smtClean="0">
                              <a:solidFill>
                                <a:prstClr val="black"/>
                              </a:solidFill>
                              <a:latin typeface="Cambria Math" panose="02040503050406030204" pitchFamily="18" charset="0"/>
                              <a:ea typeface="Cambria Math" panose="02040503050406030204" pitchFamily="18" charset="0"/>
                            </a:rPr>
                            <m:t>𝟒</m:t>
                          </m:r>
                          <m:r>
                            <a:rPr lang="en-US" altLang="zh-CN" sz="1600" b="1" i="1">
                              <a:solidFill>
                                <a:prstClr val="black"/>
                              </a:solidFill>
                              <a:latin typeface="Cambria Math" panose="02040503050406030204" pitchFamily="18" charset="0"/>
                              <a:ea typeface="Cambria Math" panose="02040503050406030204" pitchFamily="18" charset="0"/>
                            </a:rPr>
                            <m:t>,</m:t>
                          </m:r>
                          <m:r>
                            <a:rPr lang="el-GR" altLang="zh-CN" sz="1600" b="1" i="1">
                              <a:solidFill>
                                <a:prstClr val="black"/>
                              </a:solidFill>
                              <a:latin typeface="Cambria Math" panose="02040503050406030204" pitchFamily="18" charset="0"/>
                              <a:ea typeface="Cambria Math" panose="02040503050406030204" pitchFamily="18" charset="0"/>
                            </a:rPr>
                            <m:t>𝝎</m:t>
                          </m:r>
                        </m:e>
                      </m:d>
                      <m:r>
                        <a:rPr lang="en-US" altLang="zh-CN" sz="1600" b="1" i="1">
                          <a:solidFill>
                            <a:prstClr val="black"/>
                          </a:solidFill>
                          <a:latin typeface="Cambria Math"/>
                        </a:rPr>
                        <m:t>=</m:t>
                      </m:r>
                      <m:r>
                        <a:rPr lang="en-US" altLang="zh-CN" sz="1600" b="1" i="1" smtClean="0">
                          <a:solidFill>
                            <a:prstClr val="black"/>
                          </a:solidFill>
                          <a:latin typeface="Cambria Math" panose="02040503050406030204" pitchFamily="18" charset="0"/>
                        </a:rPr>
                        <m:t>𝑬</m:t>
                      </m:r>
                      <m:r>
                        <a:rPr lang="en-US" altLang="zh-CN" sz="1600" b="1" i="1" baseline="-25000" smtClean="0">
                          <a:solidFill>
                            <a:prstClr val="black"/>
                          </a:solidFill>
                          <a:latin typeface="Cambria Math" panose="02040503050406030204" pitchFamily="18" charset="0"/>
                        </a:rPr>
                        <m:t>𝟑</m:t>
                      </m:r>
                      <m:d>
                        <m:dPr>
                          <m:ctrlPr>
                            <a:rPr lang="en-US" altLang="zh-CN" sz="1600" b="1" i="1" smtClean="0">
                              <a:solidFill>
                                <a:prstClr val="black"/>
                              </a:solidFill>
                              <a:latin typeface="Cambria Math" panose="02040503050406030204" pitchFamily="18" charset="0"/>
                            </a:rPr>
                          </m:ctrlPr>
                        </m:dPr>
                        <m:e>
                          <m:r>
                            <a:rPr lang="en-US" altLang="zh-CN" sz="1600" b="1" i="1" smtClean="0">
                              <a:solidFill>
                                <a:prstClr val="black"/>
                              </a:solidFill>
                              <a:latin typeface="Cambria Math" panose="02040503050406030204" pitchFamily="18" charset="0"/>
                              <a:ea typeface="Cambria Math" panose="02040503050406030204" pitchFamily="18" charset="0"/>
                            </a:rPr>
                            <m:t>𝒙</m:t>
                          </m:r>
                          <m:r>
                            <a:rPr lang="en-US" altLang="zh-CN" sz="1600" b="1" i="1" baseline="-25000" smtClean="0">
                              <a:solidFill>
                                <a:prstClr val="black"/>
                              </a:solidFill>
                              <a:latin typeface="Cambria Math" panose="02040503050406030204" pitchFamily="18" charset="0"/>
                              <a:ea typeface="Cambria Math" panose="02040503050406030204" pitchFamily="18" charset="0"/>
                            </a:rPr>
                            <m:t>𝟑</m:t>
                          </m:r>
                          <m:r>
                            <a:rPr lang="en-US" altLang="zh-CN" sz="1600" b="1" i="1" smtClean="0">
                              <a:solidFill>
                                <a:prstClr val="black"/>
                              </a:solidFill>
                              <a:latin typeface="Cambria Math" panose="02040503050406030204" pitchFamily="18" charset="0"/>
                              <a:ea typeface="Cambria Math" panose="02040503050406030204" pitchFamily="18" charset="0"/>
                            </a:rPr>
                            <m:t>,</m:t>
                          </m:r>
                          <m:r>
                            <a:rPr lang="en-US" altLang="zh-CN" sz="1600" b="1" i="1" smtClean="0">
                              <a:solidFill>
                                <a:prstClr val="black"/>
                              </a:solidFill>
                              <a:latin typeface="Cambria Math" panose="02040503050406030204" pitchFamily="18" charset="0"/>
                              <a:ea typeface="Cambria Math" panose="02040503050406030204" pitchFamily="18" charset="0"/>
                            </a:rPr>
                            <m:t>𝒚</m:t>
                          </m:r>
                          <m:r>
                            <a:rPr lang="en-US" altLang="zh-CN" sz="1600" b="1" i="1" baseline="-25000" smtClean="0">
                              <a:solidFill>
                                <a:prstClr val="black"/>
                              </a:solidFill>
                              <a:latin typeface="Cambria Math" panose="02040503050406030204" pitchFamily="18" charset="0"/>
                              <a:ea typeface="Cambria Math" panose="02040503050406030204" pitchFamily="18" charset="0"/>
                            </a:rPr>
                            <m:t>𝟑</m:t>
                          </m:r>
                          <m:r>
                            <a:rPr lang="en-US" altLang="zh-CN" sz="1600" b="1" i="1" smtClean="0">
                              <a:solidFill>
                                <a:prstClr val="black"/>
                              </a:solidFill>
                              <a:latin typeface="Cambria Math" panose="02040503050406030204" pitchFamily="18" charset="0"/>
                              <a:ea typeface="Cambria Math" panose="02040503050406030204" pitchFamily="18" charset="0"/>
                            </a:rPr>
                            <m:t>,</m:t>
                          </m:r>
                          <m:r>
                            <a:rPr lang="el-GR" altLang="zh-CN" sz="1600" b="1" i="1" smtClean="0">
                              <a:solidFill>
                                <a:prstClr val="black"/>
                              </a:solidFill>
                              <a:latin typeface="Cambria Math" panose="02040503050406030204" pitchFamily="18" charset="0"/>
                              <a:ea typeface="Cambria Math" panose="02040503050406030204" pitchFamily="18" charset="0"/>
                            </a:rPr>
                            <m:t>𝝎</m:t>
                          </m:r>
                        </m:e>
                      </m:d>
                      <m:r>
                        <a:rPr lang="en-US" altLang="zh-CN" sz="1600" b="1" i="0" smtClean="0">
                          <a:solidFill>
                            <a:prstClr val="black"/>
                          </a:solidFill>
                          <a:latin typeface="Cambria Math" panose="02040503050406030204" pitchFamily="18" charset="0"/>
                        </a:rPr>
                        <m:t>𝐞𝐱𝐩</m:t>
                      </m:r>
                      <m:d>
                        <m:dPr>
                          <m:begChr m:val="["/>
                          <m:endChr m:val="]"/>
                          <m:ctrlPr>
                            <a:rPr lang="en-US" altLang="zh-CN" sz="1600" b="1" i="1" smtClean="0">
                              <a:solidFill>
                                <a:prstClr val="black"/>
                              </a:solidFill>
                              <a:latin typeface="Cambria Math" panose="02040503050406030204" pitchFamily="18" charset="0"/>
                            </a:rPr>
                          </m:ctrlPr>
                        </m:dPr>
                        <m:e>
                          <m:r>
                            <a:rPr lang="en-US" altLang="zh-CN" sz="1600" b="1" i="1" smtClean="0">
                              <a:solidFill>
                                <a:prstClr val="black"/>
                              </a:solidFill>
                              <a:latin typeface="Cambria Math" panose="02040503050406030204" pitchFamily="18" charset="0"/>
                            </a:rPr>
                            <m:t>−</m:t>
                          </m:r>
                          <m:r>
                            <a:rPr lang="en-US" altLang="zh-CN" sz="1600" b="1" i="1" smtClean="0">
                              <a:solidFill>
                                <a:prstClr val="black"/>
                              </a:solidFill>
                              <a:latin typeface="Cambria Math" panose="02040503050406030204" pitchFamily="18" charset="0"/>
                            </a:rPr>
                            <m:t>𝒊𝒍</m:t>
                          </m:r>
                          <m:sSup>
                            <m:sSupPr>
                              <m:ctrlPr>
                                <a:rPr lang="en-US" altLang="zh-CN" sz="1600" b="1" i="1" smtClean="0">
                                  <a:solidFill>
                                    <a:prstClr val="black"/>
                                  </a:solidFill>
                                  <a:latin typeface="Cambria Math" panose="02040503050406030204" pitchFamily="18" charset="0"/>
                                </a:rPr>
                              </m:ctrlPr>
                            </m:sSupPr>
                            <m:e>
                              <m:r>
                                <a:rPr lang="en-US" altLang="zh-CN" sz="1600" b="1" i="1">
                                  <a:solidFill>
                                    <a:prstClr val="black"/>
                                  </a:solidFill>
                                  <a:latin typeface="Cambria Math" panose="02040503050406030204" pitchFamily="18" charset="0"/>
                                </a:rPr>
                                <m:t>𝒕𝒂𝒏</m:t>
                              </m:r>
                            </m:e>
                            <m:sup>
                              <m:r>
                                <a:rPr lang="en-US" altLang="zh-CN" sz="1600" b="1" i="1" smtClean="0">
                                  <a:solidFill>
                                    <a:prstClr val="black"/>
                                  </a:solidFill>
                                  <a:latin typeface="Cambria Math" panose="02040503050406030204" pitchFamily="18" charset="0"/>
                                </a:rPr>
                                <m:t>−</m:t>
                              </m:r>
                              <m:r>
                                <a:rPr lang="en-US" altLang="zh-CN" sz="1600" b="1" i="1" smtClean="0">
                                  <a:solidFill>
                                    <a:prstClr val="black"/>
                                  </a:solidFill>
                                  <a:latin typeface="Cambria Math" panose="02040503050406030204" pitchFamily="18" charset="0"/>
                                </a:rPr>
                                <m:t>𝟏</m:t>
                              </m:r>
                            </m:sup>
                          </m:sSup>
                          <m:r>
                            <a:rPr lang="en-US" altLang="zh-CN" sz="1600" b="1" i="1" smtClean="0">
                              <a:solidFill>
                                <a:prstClr val="black"/>
                              </a:solidFill>
                              <a:latin typeface="Cambria Math" panose="02040503050406030204" pitchFamily="18" charset="0"/>
                            </a:rPr>
                            <m:t>(</m:t>
                          </m:r>
                          <m:f>
                            <m:fPr>
                              <m:ctrlPr>
                                <a:rPr lang="en-US" altLang="zh-CN" sz="1600" b="1" i="1" smtClean="0">
                                  <a:solidFill>
                                    <a:prstClr val="black"/>
                                  </a:solidFill>
                                  <a:latin typeface="Cambria Math" panose="02040503050406030204" pitchFamily="18" charset="0"/>
                                </a:rPr>
                              </m:ctrlPr>
                            </m:fPr>
                            <m:num>
                              <m:r>
                                <a:rPr lang="en-US" altLang="zh-CN" sz="1600" b="1" i="1" smtClean="0">
                                  <a:solidFill>
                                    <a:prstClr val="black"/>
                                  </a:solidFill>
                                  <a:latin typeface="Cambria Math" panose="02040503050406030204" pitchFamily="18" charset="0"/>
                                </a:rPr>
                                <m:t>𝒚</m:t>
                              </m:r>
                            </m:num>
                            <m:den>
                              <m:r>
                                <a:rPr lang="en-US" altLang="zh-CN" sz="1600" b="1" i="1" smtClean="0">
                                  <a:solidFill>
                                    <a:prstClr val="black"/>
                                  </a:solidFill>
                                  <a:latin typeface="Cambria Math" panose="02040503050406030204" pitchFamily="18" charset="0"/>
                                </a:rPr>
                                <m:t>𝒙</m:t>
                              </m:r>
                            </m:den>
                          </m:f>
                          <m:r>
                            <a:rPr lang="en-US" altLang="zh-CN" sz="1600" b="1" i="1" smtClean="0">
                              <a:solidFill>
                                <a:prstClr val="black"/>
                              </a:solidFill>
                              <a:latin typeface="Cambria Math" panose="02040503050406030204" pitchFamily="18" charset="0"/>
                            </a:rPr>
                            <m:t>)</m:t>
                          </m:r>
                        </m:e>
                      </m:d>
                    </m:oMath>
                  </m:oMathPara>
                </a14:m>
                <a:endParaRPr lang="zh-CN" altLang="en-US" sz="2400" b="1" dirty="0">
                  <a:solidFill>
                    <a:prstClr val="black"/>
                  </a:solidFill>
                  <a:latin typeface="Calibri"/>
                  <a:ea typeface="宋体" panose="02010600030101010101" pitchFamily="2" charset="-122"/>
                </a:endParaRPr>
              </a:p>
            </p:txBody>
          </p:sp>
        </mc:Choice>
        <mc:Fallback xmlns="">
          <p:sp>
            <p:nvSpPr>
              <p:cNvPr id="6" name="矩形 5">
                <a:extLst>
                  <a:ext uri="{FF2B5EF4-FFF2-40B4-BE49-F238E27FC236}">
                    <a16:creationId xmlns:a16="http://schemas.microsoft.com/office/drawing/2014/main" id="{6BFEF669-CC6A-38F9-2653-86AD124CDAC7}"/>
                  </a:ext>
                </a:extLst>
              </p:cNvPr>
              <p:cNvSpPr>
                <a:spLocks noRot="1" noChangeAspect="1" noMove="1" noResize="1" noEditPoints="1" noAdjustHandles="1" noChangeArrowheads="1" noChangeShapeType="1" noTextEdit="1"/>
              </p:cNvSpPr>
              <p:nvPr/>
            </p:nvSpPr>
            <p:spPr>
              <a:xfrm>
                <a:off x="5791201" y="5885109"/>
                <a:ext cx="4841224" cy="530594"/>
              </a:xfrm>
              <a:prstGeom prst="rect">
                <a:avLst/>
              </a:prstGeom>
              <a:blipFill>
                <a:blip r:embed="rId6"/>
                <a:stretch>
                  <a:fillRect/>
                </a:stretch>
              </a:blipFill>
            </p:spPr>
            <p:txBody>
              <a:bodyPr/>
              <a:lstStyle/>
              <a:p>
                <a:r>
                  <a:rPr lang="zh-CN" altLang="en-US">
                    <a:noFill/>
                  </a:rPr>
                  <a:t> </a:t>
                </a:r>
              </a:p>
            </p:txBody>
          </p:sp>
        </mc:Fallback>
      </mc:AlternateContent>
      <p:sp>
        <p:nvSpPr>
          <p:cNvPr id="7" name="文本框 6">
            <a:extLst>
              <a:ext uri="{FF2B5EF4-FFF2-40B4-BE49-F238E27FC236}">
                <a16:creationId xmlns:a16="http://schemas.microsoft.com/office/drawing/2014/main" id="{8F422148-F902-664B-11A7-6AD0B693832F}"/>
              </a:ext>
            </a:extLst>
          </p:cNvPr>
          <p:cNvSpPr txBox="1"/>
          <p:nvPr/>
        </p:nvSpPr>
        <p:spPr>
          <a:xfrm>
            <a:off x="5051880" y="1087567"/>
            <a:ext cx="5334000" cy="369332"/>
          </a:xfrm>
          <a:prstGeom prst="rect">
            <a:avLst/>
          </a:prstGeom>
          <a:noFill/>
        </p:spPr>
        <p:txBody>
          <a:bodyPr wrap="square" rtlCol="0">
            <a:spAutoFit/>
          </a:bodyPr>
          <a:lstStyle/>
          <a:p>
            <a:r>
              <a:rPr lang="en-US" altLang="zh-CN" sz="1800" dirty="0">
                <a:solidFill>
                  <a:srgbClr val="0000FF"/>
                </a:solidFill>
                <a:latin typeface="Times New Roman" panose="02020603050405020304" pitchFamily="18" charset="0"/>
                <a:cs typeface="Times New Roman" panose="02020603050405020304" pitchFamily="18" charset="0"/>
              </a:rPr>
              <a:t>Expression of gaussian laser:</a:t>
            </a:r>
            <a:endParaRPr lang="zh-CN" altLang="en-US" sz="1800" dirty="0">
              <a:solidFill>
                <a:srgbClr val="0000FF"/>
              </a:solidFill>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020B7ABF-5881-14A4-6E15-180ABDEF1117}"/>
              </a:ext>
            </a:extLst>
          </p:cNvPr>
          <p:cNvSpPr txBox="1"/>
          <p:nvPr/>
        </p:nvSpPr>
        <p:spPr>
          <a:xfrm>
            <a:off x="5080908" y="2211271"/>
            <a:ext cx="906236" cy="369332"/>
          </a:xfrm>
          <a:prstGeom prst="rect">
            <a:avLst/>
          </a:prstGeom>
          <a:noFill/>
        </p:spPr>
        <p:txBody>
          <a:bodyPr wrap="square" rtlCol="0">
            <a:spAutoFit/>
          </a:bodyPr>
          <a:lstStyle/>
          <a:p>
            <a:r>
              <a:rPr lang="en-US" altLang="zh-CN" sz="1800" dirty="0">
                <a:solidFill>
                  <a:srgbClr val="0000FF"/>
                </a:solidFill>
                <a:latin typeface="Times New Roman" panose="02020603050405020304" pitchFamily="18" charset="0"/>
                <a:cs typeface="Times New Roman" panose="02020603050405020304" pitchFamily="18" charset="0"/>
              </a:rPr>
              <a:t>1 to 2:</a:t>
            </a:r>
            <a:endParaRPr lang="zh-CN" altLang="en-US" sz="1800" dirty="0">
              <a:solidFill>
                <a:srgbClr val="0000FF"/>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C4B19573-A1A0-9FB3-B2A7-824810EB7948}"/>
              </a:ext>
            </a:extLst>
          </p:cNvPr>
          <p:cNvSpPr txBox="1"/>
          <p:nvPr/>
        </p:nvSpPr>
        <p:spPr>
          <a:xfrm>
            <a:off x="5099051" y="3441713"/>
            <a:ext cx="1073150" cy="369332"/>
          </a:xfrm>
          <a:prstGeom prst="rect">
            <a:avLst/>
          </a:prstGeom>
          <a:noFill/>
        </p:spPr>
        <p:txBody>
          <a:bodyPr wrap="square" rtlCol="0">
            <a:spAutoFit/>
          </a:bodyPr>
          <a:lstStyle/>
          <a:p>
            <a:r>
              <a:rPr lang="en-US" altLang="zh-CN" sz="1800" dirty="0">
                <a:solidFill>
                  <a:srgbClr val="0000FF"/>
                </a:solidFill>
                <a:latin typeface="Times New Roman" panose="02020603050405020304" pitchFamily="18" charset="0"/>
                <a:cs typeface="Times New Roman" panose="02020603050405020304" pitchFamily="18" charset="0"/>
              </a:rPr>
              <a:t>2 to 3:</a:t>
            </a:r>
            <a:endParaRPr lang="zh-CN" altLang="en-US" sz="1800" dirty="0">
              <a:solidFill>
                <a:srgbClr val="0000FF"/>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7C208A8E-E1C9-1FDD-A8A6-31DDE06626A5}"/>
              </a:ext>
            </a:extLst>
          </p:cNvPr>
          <p:cNvSpPr txBox="1"/>
          <p:nvPr/>
        </p:nvSpPr>
        <p:spPr>
          <a:xfrm>
            <a:off x="5121276" y="5348965"/>
            <a:ext cx="977900" cy="369332"/>
          </a:xfrm>
          <a:prstGeom prst="rect">
            <a:avLst/>
          </a:prstGeom>
          <a:noFill/>
        </p:spPr>
        <p:txBody>
          <a:bodyPr wrap="square" rtlCol="0">
            <a:spAutoFit/>
          </a:bodyPr>
          <a:lstStyle/>
          <a:p>
            <a:r>
              <a:rPr lang="en-US" altLang="zh-CN" sz="1800" dirty="0">
                <a:solidFill>
                  <a:srgbClr val="0000FF"/>
                </a:solidFill>
                <a:latin typeface="Times New Roman" panose="02020603050405020304" pitchFamily="18" charset="0"/>
                <a:cs typeface="Times New Roman" panose="02020603050405020304" pitchFamily="18" charset="0"/>
              </a:rPr>
              <a:t>3 to 4:</a:t>
            </a:r>
            <a:endParaRPr lang="zh-CN" altLang="en-US" sz="1800" dirty="0">
              <a:solidFill>
                <a:srgbClr val="0000FF"/>
              </a:solidFill>
              <a:latin typeface="Times New Roman" panose="02020603050405020304" pitchFamily="18" charset="0"/>
              <a:cs typeface="Times New Roman" panose="02020603050405020304" pitchFamily="18" charset="0"/>
            </a:endParaRPr>
          </a:p>
        </p:txBody>
      </p:sp>
      <p:grpSp>
        <p:nvGrpSpPr>
          <p:cNvPr id="11" name="组合 10">
            <a:extLst>
              <a:ext uri="{FF2B5EF4-FFF2-40B4-BE49-F238E27FC236}">
                <a16:creationId xmlns:a16="http://schemas.microsoft.com/office/drawing/2014/main" id="{55BC4F15-715A-DD60-A8DF-27704EADA820}"/>
              </a:ext>
            </a:extLst>
          </p:cNvPr>
          <p:cNvGrpSpPr/>
          <p:nvPr/>
        </p:nvGrpSpPr>
        <p:grpSpPr>
          <a:xfrm>
            <a:off x="609601" y="2237393"/>
            <a:ext cx="3810000" cy="2868007"/>
            <a:chOff x="101600" y="1420477"/>
            <a:chExt cx="6386435" cy="4294523"/>
          </a:xfrm>
        </p:grpSpPr>
        <p:pic>
          <p:nvPicPr>
            <p:cNvPr id="12" name="图片 11">
              <a:extLst>
                <a:ext uri="{FF2B5EF4-FFF2-40B4-BE49-F238E27FC236}">
                  <a16:creationId xmlns:a16="http://schemas.microsoft.com/office/drawing/2014/main" id="{74522484-4250-90F0-4585-CEA9B14D0468}"/>
                </a:ext>
              </a:extLst>
            </p:cNvPr>
            <p:cNvPicPr>
              <a:picLocks noChangeAspect="1"/>
            </p:cNvPicPr>
            <p:nvPr/>
          </p:nvPicPr>
          <p:blipFill rotWithShape="1">
            <a:blip r:embed="rId7">
              <a:extLst>
                <a:ext uri="{28A0092B-C50C-407E-A947-70E740481C1C}">
                  <a14:useLocalDpi xmlns:a14="http://schemas.microsoft.com/office/drawing/2010/main" val="0"/>
                </a:ext>
              </a:extLst>
            </a:blip>
            <a:srcRect r="31580"/>
            <a:stretch/>
          </p:blipFill>
          <p:spPr>
            <a:xfrm>
              <a:off x="101600" y="1420477"/>
              <a:ext cx="6386435" cy="4294523"/>
            </a:xfrm>
            <a:prstGeom prst="rect">
              <a:avLst/>
            </a:prstGeom>
          </p:spPr>
        </p:pic>
        <p:sp>
          <p:nvSpPr>
            <p:cNvPr id="14" name="矩形 13">
              <a:extLst>
                <a:ext uri="{FF2B5EF4-FFF2-40B4-BE49-F238E27FC236}">
                  <a16:creationId xmlns:a16="http://schemas.microsoft.com/office/drawing/2014/main" id="{BE8A2623-D921-F5EF-08B9-74DECFF286BF}"/>
                </a:ext>
              </a:extLst>
            </p:cNvPr>
            <p:cNvSpPr/>
            <p:nvPr/>
          </p:nvSpPr>
          <p:spPr>
            <a:xfrm>
              <a:off x="228600" y="1600200"/>
              <a:ext cx="685800" cy="5539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a:extLst>
              <a:ext uri="{FF2B5EF4-FFF2-40B4-BE49-F238E27FC236}">
                <a16:creationId xmlns:a16="http://schemas.microsoft.com/office/drawing/2014/main" id="{99BB9E37-EB29-66E5-B049-52AD65322732}"/>
              </a:ext>
            </a:extLst>
          </p:cNvPr>
          <p:cNvSpPr/>
          <p:nvPr/>
        </p:nvSpPr>
        <p:spPr>
          <a:xfrm>
            <a:off x="8763001" y="6458038"/>
            <a:ext cx="2587568" cy="307777"/>
          </a:xfrm>
          <a:prstGeom prst="rect">
            <a:avLst/>
          </a:prstGeom>
        </p:spPr>
        <p:txBody>
          <a:bodyPr wrap="none">
            <a:spAutoFit/>
          </a:bodyPr>
          <a:lstStyle/>
          <a:p>
            <a:r>
              <a:rPr lang="zh-CN" altLang="en-US" sz="1400"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发明专利</a:t>
            </a: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CN_116224606_A</a:t>
            </a:r>
            <a:endParaRPr lang="zh-CN" altLang="en-US" sz="14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文本框 15">
            <a:extLst>
              <a:ext uri="{FF2B5EF4-FFF2-40B4-BE49-F238E27FC236}">
                <a16:creationId xmlns:a16="http://schemas.microsoft.com/office/drawing/2014/main" id="{9CB7199C-C4FF-81CD-5587-8E059B797195}"/>
              </a:ext>
            </a:extLst>
          </p:cNvPr>
          <p:cNvSpPr txBox="1"/>
          <p:nvPr/>
        </p:nvSpPr>
        <p:spPr>
          <a:xfrm>
            <a:off x="6069693" y="2233937"/>
            <a:ext cx="5817507" cy="707886"/>
          </a:xfrm>
          <a:prstGeom prst="rect">
            <a:avLst/>
          </a:prstGeom>
          <a:noFill/>
        </p:spPr>
        <p:txBody>
          <a:bodyPr wrap="square">
            <a:spAutoFit/>
          </a:bodyPr>
          <a:lstStyle/>
          <a:p>
            <a:r>
              <a:rPr lang="en-US" altLang="zh-CN" b="0" dirty="0">
                <a:solidFill>
                  <a:srgbClr val="C00000"/>
                </a:solidFill>
                <a:effectLst/>
                <a:latin typeface="Times New Roman" panose="02020603050405020304" pitchFamily="18" charset="0"/>
                <a:cs typeface="Times New Roman" panose="02020603050405020304" pitchFamily="18" charset="0"/>
              </a:rPr>
              <a:t>The blazed grating reﬂects and diffracts the Gaussian pulse in the spectrum to the ﬁrst-order ﬁeld.</a:t>
            </a:r>
            <a:endParaRPr lang="zh-CN" altLang="en-US" dirty="0">
              <a:solidFill>
                <a:srgbClr val="C00000"/>
              </a:solidFill>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1F80396C-E64D-4960-2979-B93420D059A0}"/>
              </a:ext>
            </a:extLst>
          </p:cNvPr>
          <p:cNvSpPr txBox="1"/>
          <p:nvPr/>
        </p:nvSpPr>
        <p:spPr>
          <a:xfrm>
            <a:off x="6069694" y="3427882"/>
            <a:ext cx="5436507" cy="646331"/>
          </a:xfrm>
          <a:prstGeom prst="rect">
            <a:avLst/>
          </a:prstGeom>
          <a:noFill/>
        </p:spPr>
        <p:txBody>
          <a:bodyPr wrap="square">
            <a:spAutoFit/>
          </a:bodyPr>
          <a:lstStyle/>
          <a:p>
            <a:r>
              <a:rPr lang="en-US" altLang="zh-CN" sz="1800" b="0" dirty="0">
                <a:solidFill>
                  <a:srgbClr val="C00000"/>
                </a:solidFill>
                <a:effectLst/>
                <a:latin typeface="Times New Roman" panose="02020603050405020304" pitchFamily="18" charset="0"/>
                <a:cs typeface="Times New Roman" panose="02020603050405020304" pitchFamily="18" charset="0"/>
              </a:rPr>
              <a:t>A cylindrical mirror is used to focus the laser in the </a:t>
            </a:r>
            <a:r>
              <a:rPr lang="en-US" altLang="zh-CN" sz="1800" b="0" i="1" dirty="0">
                <a:solidFill>
                  <a:srgbClr val="C00000"/>
                </a:solidFill>
                <a:effectLst/>
                <a:latin typeface="Times New Roman" panose="02020603050405020304" pitchFamily="18" charset="0"/>
                <a:cs typeface="Times New Roman" panose="02020603050405020304" pitchFamily="18" charset="0"/>
              </a:rPr>
              <a:t>x</a:t>
            </a:r>
            <a:r>
              <a:rPr lang="en-US" altLang="zh-CN" sz="1800" b="0" dirty="0">
                <a:solidFill>
                  <a:srgbClr val="C00000"/>
                </a:solidFill>
                <a:effectLst/>
                <a:latin typeface="Times New Roman" panose="02020603050405020304" pitchFamily="18" charset="0"/>
                <a:cs typeface="Times New Roman" panose="02020603050405020304" pitchFamily="18" charset="0"/>
              </a:rPr>
              <a:t> dimension.</a:t>
            </a:r>
            <a:endParaRPr lang="zh-CN" altLang="en-US" dirty="0">
              <a:solidFill>
                <a:srgbClr val="C00000"/>
              </a:solidFill>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039A2C51-866A-F2B9-2DB2-201BD0262429}"/>
              </a:ext>
            </a:extLst>
          </p:cNvPr>
          <p:cNvSpPr txBox="1"/>
          <p:nvPr/>
        </p:nvSpPr>
        <p:spPr>
          <a:xfrm>
            <a:off x="6095095" y="5348965"/>
            <a:ext cx="5262138" cy="646331"/>
          </a:xfrm>
          <a:prstGeom prst="rect">
            <a:avLst/>
          </a:prstGeom>
          <a:noFill/>
        </p:spPr>
        <p:txBody>
          <a:bodyPr wrap="square">
            <a:spAutoFit/>
          </a:bodyPr>
          <a:lstStyle/>
          <a:p>
            <a:r>
              <a:rPr lang="en-US" altLang="zh-CN" sz="1800" b="0" dirty="0">
                <a:solidFill>
                  <a:srgbClr val="C00000"/>
                </a:solidFill>
                <a:effectLst/>
                <a:latin typeface="Times New Roman" panose="02020603050405020304" pitchFamily="18" charset="0"/>
                <a:cs typeface="Times New Roman" panose="02020603050405020304" pitchFamily="18" charset="0"/>
              </a:rPr>
              <a:t>The reﬂected phase plate adds the vortex to the light in the frequency domain.</a:t>
            </a:r>
            <a:endParaRPr lang="zh-CN" altLang="en-US" dirty="0">
              <a:solidFill>
                <a:srgbClr val="C00000"/>
              </a:solidFill>
              <a:latin typeface="Times New Roman" panose="02020603050405020304" pitchFamily="18" charset="0"/>
              <a:cs typeface="Times New Roman" panose="02020603050405020304" pitchFamily="18" charset="0"/>
            </a:endParaRPr>
          </a:p>
        </p:txBody>
      </p:sp>
      <p:sp>
        <p:nvSpPr>
          <p:cNvPr id="19" name="矩形 18">
            <a:extLst>
              <a:ext uri="{FF2B5EF4-FFF2-40B4-BE49-F238E27FC236}">
                <a16:creationId xmlns:a16="http://schemas.microsoft.com/office/drawing/2014/main" id="{CA1DDE4E-99DD-C20D-ED66-49452BA8073F}"/>
              </a:ext>
            </a:extLst>
          </p:cNvPr>
          <p:cNvSpPr/>
          <p:nvPr/>
        </p:nvSpPr>
        <p:spPr bwMode="auto">
          <a:xfrm>
            <a:off x="4960258" y="1087567"/>
            <a:ext cx="6628694" cy="1025663"/>
          </a:xfrm>
          <a:prstGeom prst="rect">
            <a:avLst/>
          </a:prstGeom>
          <a:noFill/>
          <a:ln w="19050" cap="flat" cmpd="sng" algn="ctr">
            <a:solidFill>
              <a:srgbClr val="0070C0"/>
            </a:solidFill>
            <a:prstDash val="dash"/>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charset="0"/>
              <a:ea typeface="宋体" panose="02010600030101010101" pitchFamily="2" charset="-122"/>
            </a:endParaRPr>
          </a:p>
        </p:txBody>
      </p:sp>
      <p:sp>
        <p:nvSpPr>
          <p:cNvPr id="20" name="矩形 19">
            <a:extLst>
              <a:ext uri="{FF2B5EF4-FFF2-40B4-BE49-F238E27FC236}">
                <a16:creationId xmlns:a16="http://schemas.microsoft.com/office/drawing/2014/main" id="{F579B902-9E4B-2A58-F113-4053AB5E4B5B}"/>
              </a:ext>
            </a:extLst>
          </p:cNvPr>
          <p:cNvSpPr/>
          <p:nvPr/>
        </p:nvSpPr>
        <p:spPr bwMode="auto">
          <a:xfrm>
            <a:off x="4960257" y="2242257"/>
            <a:ext cx="6628695" cy="1025663"/>
          </a:xfrm>
          <a:prstGeom prst="rect">
            <a:avLst/>
          </a:prstGeom>
          <a:noFill/>
          <a:ln w="19050" cap="flat" cmpd="sng" algn="ctr">
            <a:solidFill>
              <a:srgbClr val="0070C0"/>
            </a:solidFill>
            <a:prstDash val="dash"/>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charset="0"/>
              <a:ea typeface="宋体" panose="02010600030101010101" pitchFamily="2" charset="-122"/>
            </a:endParaRPr>
          </a:p>
        </p:txBody>
      </p:sp>
      <p:sp>
        <p:nvSpPr>
          <p:cNvPr id="21" name="矩形 20">
            <a:extLst>
              <a:ext uri="{FF2B5EF4-FFF2-40B4-BE49-F238E27FC236}">
                <a16:creationId xmlns:a16="http://schemas.microsoft.com/office/drawing/2014/main" id="{57E57D50-9DCC-DB88-69A4-3544A82F062C}"/>
              </a:ext>
            </a:extLst>
          </p:cNvPr>
          <p:cNvSpPr/>
          <p:nvPr/>
        </p:nvSpPr>
        <p:spPr bwMode="auto">
          <a:xfrm>
            <a:off x="4960257" y="3430913"/>
            <a:ext cx="6628695" cy="1776539"/>
          </a:xfrm>
          <a:prstGeom prst="rect">
            <a:avLst/>
          </a:prstGeom>
          <a:noFill/>
          <a:ln w="19050" cap="flat" cmpd="sng" algn="ctr">
            <a:solidFill>
              <a:srgbClr val="0070C0"/>
            </a:solidFill>
            <a:prstDash val="dash"/>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charset="0"/>
              <a:ea typeface="宋体" panose="02010600030101010101" pitchFamily="2" charset="-122"/>
            </a:endParaRPr>
          </a:p>
        </p:txBody>
      </p:sp>
      <p:sp>
        <p:nvSpPr>
          <p:cNvPr id="22" name="矩形 21">
            <a:extLst>
              <a:ext uri="{FF2B5EF4-FFF2-40B4-BE49-F238E27FC236}">
                <a16:creationId xmlns:a16="http://schemas.microsoft.com/office/drawing/2014/main" id="{31EE4F80-F584-3654-0C2A-2E3C872D0A90}"/>
              </a:ext>
            </a:extLst>
          </p:cNvPr>
          <p:cNvSpPr/>
          <p:nvPr/>
        </p:nvSpPr>
        <p:spPr bwMode="auto">
          <a:xfrm>
            <a:off x="4951729" y="5363566"/>
            <a:ext cx="6628695" cy="1025545"/>
          </a:xfrm>
          <a:prstGeom prst="rect">
            <a:avLst/>
          </a:prstGeom>
          <a:noFill/>
          <a:ln w="19050" cap="flat" cmpd="sng" algn="ctr">
            <a:solidFill>
              <a:srgbClr val="0070C0"/>
            </a:solidFill>
            <a:prstDash val="dash"/>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charset="0"/>
              <a:ea typeface="宋体" panose="02010600030101010101" pitchFamily="2" charset="-122"/>
            </a:endParaRPr>
          </a:p>
        </p:txBody>
      </p:sp>
      <p:sp>
        <p:nvSpPr>
          <p:cNvPr id="23" name="灯片编号占位符 2">
            <a:extLst>
              <a:ext uri="{FF2B5EF4-FFF2-40B4-BE49-F238E27FC236}">
                <a16:creationId xmlns:a16="http://schemas.microsoft.com/office/drawing/2014/main" id="{E39996CB-5915-8A4B-700C-6D9F9A28B38C}"/>
              </a:ext>
            </a:extLst>
          </p:cNvPr>
          <p:cNvSpPr txBox="1"/>
          <p:nvPr/>
        </p:nvSpPr>
        <p:spPr>
          <a:xfrm>
            <a:off x="11430000" y="6320241"/>
            <a:ext cx="2844800" cy="476250"/>
          </a:xfrm>
          <a:prstGeom prst="rect">
            <a:avLst/>
          </a:prstGeom>
        </p:spPr>
        <p:txBody>
          <a:bodyPr/>
          <a:ls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C913308-F349-4B6D-A68A-DD1791B4A57B}" type="slidenum">
              <a:rPr kumimoji="0" lang="zh-CN" altLang="en-US" sz="2000" b="1" i="0" u="none" strike="noStrike" kern="1200" cap="none" spc="0" normalizeH="0" baseline="0" noProof="0" smtClean="0">
                <a:ln>
                  <a:noFill/>
                </a:ln>
                <a:effectLst/>
                <a:uLnTx/>
                <a:uFillTx/>
                <a:latin typeface="Arial" panose="020B060402020202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tabLst/>
                <a:defRPr/>
              </a:pPr>
              <a:t>25</a:t>
            </a:fld>
            <a:endParaRPr kumimoji="0" lang="zh-CN" altLang="en-US" sz="2000" b="1"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038476425"/>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A916F15-ECF2-A448-EECE-6B8792EDA053}"/>
              </a:ext>
            </a:extLst>
          </p:cNvPr>
          <p:cNvPicPr>
            <a:picLocks noChangeAspect="1"/>
          </p:cNvPicPr>
          <p:nvPr/>
        </p:nvPicPr>
        <p:blipFill>
          <a:blip r:embed="rId2"/>
          <a:stretch>
            <a:fillRect/>
          </a:stretch>
        </p:blipFill>
        <p:spPr>
          <a:xfrm>
            <a:off x="116634" y="1648880"/>
            <a:ext cx="4291506" cy="1319638"/>
          </a:xfrm>
          <a:prstGeom prst="rect">
            <a:avLst/>
          </a:prstGeom>
        </p:spPr>
      </p:pic>
      <p:cxnSp>
        <p:nvCxnSpPr>
          <p:cNvPr id="14" name="Straight Connector 13">
            <a:extLst>
              <a:ext uri="{FF2B5EF4-FFF2-40B4-BE49-F238E27FC236}">
                <a16:creationId xmlns:a16="http://schemas.microsoft.com/office/drawing/2014/main" id="{D4BDCD00-BA97-40D8-93CD-0A9CA931BE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2080" y="3429000"/>
            <a:ext cx="263652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AF6C7ECF-8663-A7B6-C605-88750E670EEB}"/>
              </a:ext>
            </a:extLst>
          </p:cNvPr>
          <p:cNvPicPr>
            <a:picLocks noChangeAspect="1"/>
          </p:cNvPicPr>
          <p:nvPr/>
        </p:nvPicPr>
        <p:blipFill>
          <a:blip r:embed="rId3"/>
          <a:stretch>
            <a:fillRect/>
          </a:stretch>
        </p:blipFill>
        <p:spPr>
          <a:xfrm>
            <a:off x="134229" y="4162880"/>
            <a:ext cx="4273911" cy="1399705"/>
          </a:xfrm>
          <a:prstGeom prst="rect">
            <a:avLst/>
          </a:prstGeom>
        </p:spPr>
      </p:pic>
      <p:cxnSp>
        <p:nvCxnSpPr>
          <p:cNvPr id="16" name="Straight Connector 15">
            <a:extLst>
              <a:ext uri="{FF2B5EF4-FFF2-40B4-BE49-F238E27FC236}">
                <a16:creationId xmlns:a16="http://schemas.microsoft.com/office/drawing/2014/main" id="{2D631E40-F51C-4828-B23B-DF90351329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图片 4">
            <a:extLst>
              <a:ext uri="{FF2B5EF4-FFF2-40B4-BE49-F238E27FC236}">
                <a16:creationId xmlns:a16="http://schemas.microsoft.com/office/drawing/2014/main" id="{718E56F1-4277-B5A3-9B89-353DB395D071}"/>
              </a:ext>
            </a:extLst>
          </p:cNvPr>
          <p:cNvPicPr>
            <a:picLocks noChangeAspect="1"/>
          </p:cNvPicPr>
          <p:nvPr/>
        </p:nvPicPr>
        <p:blipFill>
          <a:blip r:embed="rId4"/>
          <a:stretch>
            <a:fillRect/>
          </a:stretch>
        </p:blipFill>
        <p:spPr>
          <a:xfrm>
            <a:off x="4886676" y="1219200"/>
            <a:ext cx="7271002" cy="4380777"/>
          </a:xfrm>
          <a:prstGeom prst="rect">
            <a:avLst/>
          </a:prstGeom>
        </p:spPr>
      </p:pic>
      <p:sp>
        <p:nvSpPr>
          <p:cNvPr id="10" name="TextBox 8">
            <a:extLst>
              <a:ext uri="{FF2B5EF4-FFF2-40B4-BE49-F238E27FC236}">
                <a16:creationId xmlns:a16="http://schemas.microsoft.com/office/drawing/2014/main" id="{12F7B5B8-2D9A-7E0F-1660-B624F2542EDB}"/>
              </a:ext>
            </a:extLst>
          </p:cNvPr>
          <p:cNvSpPr txBox="1"/>
          <p:nvPr/>
        </p:nvSpPr>
        <p:spPr>
          <a:xfrm>
            <a:off x="76200" y="193360"/>
            <a:ext cx="2059597" cy="492440"/>
          </a:xfrm>
          <a:prstGeom prst="rect">
            <a:avLst/>
          </a:prstGeom>
          <a:noFill/>
        </p:spPr>
        <p:txBody>
          <a:bodyPr wrap="none" lIns="121917" tIns="60959" rIns="121917" bIns="60959" rtlCol="0">
            <a:spAutoFit/>
          </a:bodyPr>
          <a:lstStyle/>
          <a:p>
            <a:pPr defTabSz="1219143"/>
            <a:r>
              <a:rPr lang="en-US" altLang="zh-CN" sz="2400" b="1" dirty="0">
                <a:solidFill>
                  <a:schemeClr val="bg1"/>
                </a:solidFill>
                <a:latin typeface="微软雅黑" panose="020B0503020204020204" pitchFamily="34" charset="-122"/>
                <a:ea typeface="微软雅黑" panose="020B0503020204020204" pitchFamily="34" charset="-122"/>
              </a:rPr>
              <a:t>STOV lasers</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A3A2BE50-2F76-508B-217E-FAADC58EF4E6}"/>
                  </a:ext>
                </a:extLst>
              </p:cNvPr>
              <p:cNvSpPr txBox="1"/>
              <p:nvPr/>
            </p:nvSpPr>
            <p:spPr>
              <a:xfrm>
                <a:off x="2667000" y="6017993"/>
                <a:ext cx="8305800" cy="375552"/>
              </a:xfrm>
              <a:prstGeom prst="rect">
                <a:avLst/>
              </a:prstGeom>
              <a:noFill/>
            </p:spPr>
            <p:txBody>
              <a:bodyPr wrap="square">
                <a:spAutoFit/>
              </a:bodyPr>
              <a:lstStyle/>
              <a:p>
                <a:pPr marL="342900" indent="-342900">
                  <a:buFont typeface="Wingdings" panose="05000000000000000000" pitchFamily="2" charset="2"/>
                  <a:buChar char="p"/>
                </a:pPr>
                <a14:m>
                  <m:oMath xmlns:m="http://schemas.openxmlformats.org/officeDocument/2006/math">
                    <m:sSub>
                      <m:sSubPr>
                        <m:ctrlPr>
                          <a:rPr lang="en-US" altLang="zh-CN" sz="1800" b="1" i="1" dirty="0" smtClean="0">
                            <a:latin typeface="Cambria Math" panose="02040503050406030204" pitchFamily="18" charset="0"/>
                            <a:cs typeface="Times New Roman" panose="02020603050405020304" pitchFamily="18" charset="0"/>
                          </a:rPr>
                        </m:ctrlPr>
                      </m:sSubPr>
                      <m:e>
                        <m:r>
                          <a:rPr lang="zh-CN" altLang="en-US" sz="1800" b="1" i="1" dirty="0">
                            <a:latin typeface="Cambria Math" panose="02040503050406030204" pitchFamily="18" charset="0"/>
                            <a:cs typeface="Times New Roman" panose="02020603050405020304" pitchFamily="18" charset="0"/>
                          </a:rPr>
                          <m:t>𝝓</m:t>
                        </m:r>
                      </m:e>
                      <m:sub>
                        <m:r>
                          <a:rPr lang="en-US" altLang="zh-CN" sz="1800" b="1" i="0" dirty="0" smtClean="0">
                            <a:latin typeface="Cambria Math" panose="02040503050406030204" pitchFamily="18" charset="0"/>
                            <a:cs typeface="Times New Roman" panose="02020603050405020304" pitchFamily="18" charset="0"/>
                          </a:rPr>
                          <m:t>𝐬𝐭</m:t>
                        </m:r>
                      </m:sub>
                    </m:sSub>
                    <m:r>
                      <a:rPr lang="en-US" altLang="zh-CN" sz="1800" b="1" i="1" dirty="0" smtClean="0">
                        <a:latin typeface="Cambria Math" panose="02040503050406030204" pitchFamily="18" charset="0"/>
                        <a:cs typeface="Times New Roman" panose="02020603050405020304" pitchFamily="18" charset="0"/>
                      </a:rPr>
                      <m:t>=</m:t>
                    </m:r>
                    <m:sSup>
                      <m:sSupPr>
                        <m:ctrlPr>
                          <a:rPr lang="en-US" altLang="zh-CN" sz="1800" b="1" i="1" dirty="0" smtClean="0">
                            <a:latin typeface="Cambria Math" panose="02040503050406030204" pitchFamily="18" charset="0"/>
                            <a:cs typeface="Times New Roman" panose="02020603050405020304" pitchFamily="18" charset="0"/>
                          </a:rPr>
                        </m:ctrlPr>
                      </m:sSupPr>
                      <m:e>
                        <m:r>
                          <a:rPr lang="en-US" altLang="zh-CN" sz="1800" b="1" i="0" dirty="0" smtClean="0">
                            <a:latin typeface="Cambria Math" panose="02040503050406030204" pitchFamily="18" charset="0"/>
                            <a:cs typeface="Times New Roman" panose="02020603050405020304" pitchFamily="18" charset="0"/>
                          </a:rPr>
                          <m:t>𝐭𝐚𝐧</m:t>
                        </m:r>
                      </m:e>
                      <m:sup>
                        <m:r>
                          <a:rPr lang="en-US" altLang="zh-CN" sz="1800" b="1" i="0" dirty="0" smtClean="0">
                            <a:latin typeface="Cambria Math" panose="02040503050406030204" pitchFamily="18" charset="0"/>
                            <a:cs typeface="Times New Roman" panose="02020603050405020304" pitchFamily="18" charset="0"/>
                          </a:rPr>
                          <m:t>−</m:t>
                        </m:r>
                        <m:r>
                          <a:rPr lang="en-US" altLang="zh-CN" sz="1800" b="1" i="0" dirty="0" smtClean="0">
                            <a:latin typeface="Cambria Math" panose="02040503050406030204" pitchFamily="18" charset="0"/>
                            <a:cs typeface="Times New Roman" panose="02020603050405020304" pitchFamily="18" charset="0"/>
                          </a:rPr>
                          <m:t>𝟏</m:t>
                        </m:r>
                      </m:sup>
                    </m:sSup>
                    <m:r>
                      <a:rPr lang="en-US" altLang="zh-CN" sz="1800" b="1" i="1" dirty="0" smtClean="0">
                        <a:latin typeface="Cambria Math" panose="02040503050406030204" pitchFamily="18" charset="0"/>
                        <a:cs typeface="Times New Roman" panose="02020603050405020304" pitchFamily="18" charset="0"/>
                      </a:rPr>
                      <m:t> (</m:t>
                    </m:r>
                    <m:r>
                      <a:rPr lang="en-US" altLang="zh-CN" sz="1800" b="1" i="1" dirty="0" smtClean="0">
                        <a:latin typeface="Cambria Math" panose="02040503050406030204" pitchFamily="18" charset="0"/>
                        <a:cs typeface="Times New Roman" panose="02020603050405020304" pitchFamily="18" charset="0"/>
                      </a:rPr>
                      <m:t>𝒛</m:t>
                    </m:r>
                    <m:r>
                      <a:rPr lang="en-US" altLang="zh-CN" sz="1800" b="1" i="1" dirty="0" smtClean="0">
                        <a:latin typeface="Cambria Math" panose="02040503050406030204" pitchFamily="18" charset="0"/>
                        <a:cs typeface="Times New Roman" panose="02020603050405020304" pitchFamily="18" charset="0"/>
                      </a:rPr>
                      <m:t>/</m:t>
                    </m:r>
                    <m:r>
                      <a:rPr lang="el-GR" altLang="zh-CN" sz="1800" b="1" i="1" dirty="0" smtClean="0">
                        <a:latin typeface="Cambria Math" panose="02040503050406030204" pitchFamily="18" charset="0"/>
                        <a:cs typeface="Times New Roman" panose="02020603050405020304" pitchFamily="18" charset="0"/>
                      </a:rPr>
                      <m:t>𝝃</m:t>
                    </m:r>
                    <m:r>
                      <a:rPr lang="en-US" altLang="zh-CN" sz="1800" b="1" i="1" dirty="0" smtClean="0">
                        <a:latin typeface="Cambria Math" panose="02040503050406030204" pitchFamily="18" charset="0"/>
                        <a:cs typeface="Times New Roman" panose="02020603050405020304" pitchFamily="18" charset="0"/>
                      </a:rPr>
                      <m:t>)  </m:t>
                    </m:r>
                  </m:oMath>
                </a14:m>
                <a:r>
                  <a:rPr lang="en-US" altLang="zh-CN" sz="1800" b="1" dirty="0"/>
                  <a:t>is the spatiotemporal plane azimuthal angle.</a:t>
                </a:r>
                <a:endParaRPr lang="zh-CN" altLang="en-US" sz="1800" b="1" dirty="0"/>
              </a:p>
            </p:txBody>
          </p:sp>
        </mc:Choice>
        <mc:Fallback xmlns="">
          <p:sp>
            <p:nvSpPr>
              <p:cNvPr id="13" name="文本框 12">
                <a:extLst>
                  <a:ext uri="{FF2B5EF4-FFF2-40B4-BE49-F238E27FC236}">
                    <a16:creationId xmlns:a16="http://schemas.microsoft.com/office/drawing/2014/main" id="{A3A2BE50-2F76-508B-217E-FAADC58EF4E6}"/>
                  </a:ext>
                </a:extLst>
              </p:cNvPr>
              <p:cNvSpPr txBox="1">
                <a:spLocks noRot="1" noChangeAspect="1" noMove="1" noResize="1" noEditPoints="1" noAdjustHandles="1" noChangeArrowheads="1" noChangeShapeType="1" noTextEdit="1"/>
              </p:cNvSpPr>
              <p:nvPr/>
            </p:nvSpPr>
            <p:spPr>
              <a:xfrm>
                <a:off x="2667000" y="6017993"/>
                <a:ext cx="8305800" cy="375552"/>
              </a:xfrm>
              <a:prstGeom prst="rect">
                <a:avLst/>
              </a:prstGeom>
              <a:blipFill>
                <a:blip r:embed="rId5"/>
                <a:stretch>
                  <a:fillRect l="-514" t="-4839" b="-25806"/>
                </a:stretch>
              </a:blipFill>
            </p:spPr>
            <p:txBody>
              <a:bodyPr/>
              <a:lstStyle/>
              <a:p>
                <a:r>
                  <a:rPr lang="zh-CN" altLang="en-US">
                    <a:noFill/>
                  </a:rPr>
                  <a:t> </a:t>
                </a:r>
              </a:p>
            </p:txBody>
          </p:sp>
        </mc:Fallback>
      </mc:AlternateContent>
      <p:sp>
        <p:nvSpPr>
          <p:cNvPr id="2" name="文本框 1">
            <a:extLst>
              <a:ext uri="{FF2B5EF4-FFF2-40B4-BE49-F238E27FC236}">
                <a16:creationId xmlns:a16="http://schemas.microsoft.com/office/drawing/2014/main" id="{42A76533-D989-2635-89BA-13374C81CB33}"/>
              </a:ext>
            </a:extLst>
          </p:cNvPr>
          <p:cNvSpPr txBox="1"/>
          <p:nvPr/>
        </p:nvSpPr>
        <p:spPr>
          <a:xfrm>
            <a:off x="8312727" y="5254987"/>
            <a:ext cx="2667000" cy="369332"/>
          </a:xfrm>
          <a:prstGeom prst="rect">
            <a:avLst/>
          </a:prstGeom>
          <a:noFill/>
        </p:spPr>
        <p:txBody>
          <a:bodyPr wrap="square">
            <a:spAutoFit/>
          </a:bodyPr>
          <a:lstStyle/>
          <a:p>
            <a:r>
              <a:rPr lang="en-US" altLang="zh-CN" sz="1800" b="1" dirty="0">
                <a:solidFill>
                  <a:srgbClr val="0070C0"/>
                </a:solidFill>
              </a:rPr>
              <a:t>PRR 6, 013075 (2024)</a:t>
            </a:r>
            <a:endParaRPr lang="zh-CN" altLang="en-US" sz="1800" b="1" dirty="0">
              <a:solidFill>
                <a:srgbClr val="0070C0"/>
              </a:solidFill>
            </a:endParaRPr>
          </a:p>
        </p:txBody>
      </p:sp>
      <p:sp>
        <p:nvSpPr>
          <p:cNvPr id="3" name="灯片编号占位符 2">
            <a:extLst>
              <a:ext uri="{FF2B5EF4-FFF2-40B4-BE49-F238E27FC236}">
                <a16:creationId xmlns:a16="http://schemas.microsoft.com/office/drawing/2014/main" id="{D02CB736-80FB-B4D0-8713-4F57B0351F92}"/>
              </a:ext>
            </a:extLst>
          </p:cNvPr>
          <p:cNvSpPr txBox="1"/>
          <p:nvPr/>
        </p:nvSpPr>
        <p:spPr>
          <a:xfrm>
            <a:off x="11430000" y="6320241"/>
            <a:ext cx="2844800" cy="476250"/>
          </a:xfrm>
          <a:prstGeom prst="rect">
            <a:avLst/>
          </a:prstGeom>
        </p:spPr>
        <p:txBody>
          <a:bodyPr/>
          <a:ls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C913308-F349-4B6D-A68A-DD1791B4A57B}" type="slidenum">
              <a:rPr kumimoji="0" lang="zh-CN" altLang="en-US" sz="2000" b="1"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tabLst/>
                <a:defRPr/>
              </a:pPr>
              <a:t>26</a:t>
            </a:fld>
            <a:endPar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321972491"/>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27C6E820-A263-4CB7-D6F4-CFF3C7306E40}"/>
              </a:ext>
            </a:extLst>
          </p:cNvPr>
          <p:cNvSpPr txBox="1"/>
          <p:nvPr/>
        </p:nvSpPr>
        <p:spPr>
          <a:xfrm>
            <a:off x="76200" y="193360"/>
            <a:ext cx="6924134" cy="861772"/>
          </a:xfrm>
          <a:prstGeom prst="rect">
            <a:avLst/>
          </a:prstGeom>
          <a:noFill/>
        </p:spPr>
        <p:txBody>
          <a:bodyPr wrap="none" lIns="121917" tIns="60959" rIns="121917" bIns="60959" rtlCol="0">
            <a:spAutoFit/>
          </a:bodyPr>
          <a:lstStyle/>
          <a:p>
            <a:pPr defTabSz="1219143"/>
            <a:r>
              <a:rPr lang="en-US" altLang="zh-CN" sz="2400" b="1" dirty="0">
                <a:solidFill>
                  <a:schemeClr val="bg1"/>
                </a:solidFill>
                <a:latin typeface="微软雅黑" panose="020B0503020204020204" pitchFamily="34" charset="-122"/>
                <a:ea typeface="微软雅黑" panose="020B0503020204020204" pitchFamily="34" charset="-122"/>
              </a:rPr>
              <a:t>Electron acceleration driven by STOV lasers</a:t>
            </a:r>
          </a:p>
          <a:p>
            <a:pPr defTabSz="1219143"/>
            <a:endParaRPr lang="zh-CN" altLang="en-US" sz="2400" b="1" dirty="0">
              <a:solidFill>
                <a:schemeClr val="bg1"/>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058C436B-231A-4E94-D1A8-DCF449DE6F06}"/>
              </a:ext>
            </a:extLst>
          </p:cNvPr>
          <p:cNvPicPr>
            <a:picLocks noChangeAspect="1"/>
          </p:cNvPicPr>
          <p:nvPr/>
        </p:nvPicPr>
        <p:blipFill>
          <a:blip r:embed="rId2"/>
          <a:stretch>
            <a:fillRect/>
          </a:stretch>
        </p:blipFill>
        <p:spPr>
          <a:xfrm>
            <a:off x="90985" y="1244221"/>
            <a:ext cx="5471615" cy="3488154"/>
          </a:xfrm>
          <a:prstGeom prst="rect">
            <a:avLst/>
          </a:prstGeom>
          <a:ln w="19050">
            <a:solidFill>
              <a:schemeClr val="tx1"/>
            </a:solidFill>
          </a:ln>
        </p:spPr>
      </p:pic>
      <p:pic>
        <p:nvPicPr>
          <p:cNvPr id="4" name="图片 3">
            <a:extLst>
              <a:ext uri="{FF2B5EF4-FFF2-40B4-BE49-F238E27FC236}">
                <a16:creationId xmlns:a16="http://schemas.microsoft.com/office/drawing/2014/main" id="{EE8377A8-FEE0-2B10-6A9E-37ADB0AA0471}"/>
              </a:ext>
            </a:extLst>
          </p:cNvPr>
          <p:cNvPicPr>
            <a:picLocks noChangeAspect="1"/>
          </p:cNvPicPr>
          <p:nvPr/>
        </p:nvPicPr>
        <p:blipFill>
          <a:blip r:embed="rId3"/>
          <a:stretch>
            <a:fillRect/>
          </a:stretch>
        </p:blipFill>
        <p:spPr>
          <a:xfrm>
            <a:off x="1447800" y="4882588"/>
            <a:ext cx="8785592" cy="1828800"/>
          </a:xfrm>
          <a:prstGeom prst="rect">
            <a:avLst/>
          </a:prstGeom>
        </p:spPr>
      </p:pic>
      <p:pic>
        <p:nvPicPr>
          <p:cNvPr id="6" name="图片 5">
            <a:extLst>
              <a:ext uri="{FF2B5EF4-FFF2-40B4-BE49-F238E27FC236}">
                <a16:creationId xmlns:a16="http://schemas.microsoft.com/office/drawing/2014/main" id="{971B1E49-432F-793F-B4BC-50611FF2CC6A}"/>
              </a:ext>
            </a:extLst>
          </p:cNvPr>
          <p:cNvPicPr>
            <a:picLocks noChangeAspect="1"/>
          </p:cNvPicPr>
          <p:nvPr/>
        </p:nvPicPr>
        <p:blipFill>
          <a:blip r:embed="rId4"/>
          <a:stretch>
            <a:fillRect/>
          </a:stretch>
        </p:blipFill>
        <p:spPr>
          <a:xfrm>
            <a:off x="6019800" y="1244221"/>
            <a:ext cx="6002456" cy="3488154"/>
          </a:xfrm>
          <a:prstGeom prst="rect">
            <a:avLst/>
          </a:prstGeom>
          <a:ln w="19050">
            <a:solidFill>
              <a:schemeClr val="tx1"/>
            </a:solidFill>
          </a:ln>
        </p:spPr>
      </p:pic>
      <p:sp>
        <p:nvSpPr>
          <p:cNvPr id="5" name="文本框 4">
            <a:extLst>
              <a:ext uri="{FF2B5EF4-FFF2-40B4-BE49-F238E27FC236}">
                <a16:creationId xmlns:a16="http://schemas.microsoft.com/office/drawing/2014/main" id="{66F1C925-3C35-23BD-ED4C-82E32D2CFD3B}"/>
              </a:ext>
            </a:extLst>
          </p:cNvPr>
          <p:cNvSpPr txBox="1"/>
          <p:nvPr/>
        </p:nvSpPr>
        <p:spPr>
          <a:xfrm>
            <a:off x="9525000" y="870466"/>
            <a:ext cx="2667000" cy="369332"/>
          </a:xfrm>
          <a:prstGeom prst="rect">
            <a:avLst/>
          </a:prstGeom>
          <a:noFill/>
        </p:spPr>
        <p:txBody>
          <a:bodyPr wrap="square">
            <a:spAutoFit/>
          </a:bodyPr>
          <a:lstStyle/>
          <a:p>
            <a:r>
              <a:rPr lang="en-US" altLang="zh-CN" sz="1800" b="1" dirty="0">
                <a:solidFill>
                  <a:srgbClr val="0070C0"/>
                </a:solidFill>
              </a:rPr>
              <a:t>PRR 6, 013075 (2024)</a:t>
            </a:r>
            <a:endParaRPr lang="zh-CN" altLang="en-US" sz="1800" b="1" dirty="0">
              <a:solidFill>
                <a:srgbClr val="0070C0"/>
              </a:solidFill>
            </a:endParaRPr>
          </a:p>
        </p:txBody>
      </p:sp>
      <p:sp>
        <p:nvSpPr>
          <p:cNvPr id="8" name="灯片编号占位符 2">
            <a:extLst>
              <a:ext uri="{FF2B5EF4-FFF2-40B4-BE49-F238E27FC236}">
                <a16:creationId xmlns:a16="http://schemas.microsoft.com/office/drawing/2014/main" id="{62C31315-72E5-9350-4CBF-96363A9816CC}"/>
              </a:ext>
            </a:extLst>
          </p:cNvPr>
          <p:cNvSpPr txBox="1"/>
          <p:nvPr/>
        </p:nvSpPr>
        <p:spPr>
          <a:xfrm>
            <a:off x="11430000" y="6320241"/>
            <a:ext cx="2844800" cy="476250"/>
          </a:xfrm>
          <a:prstGeom prst="rect">
            <a:avLst/>
          </a:prstGeom>
        </p:spPr>
        <p:txBody>
          <a:bodyPr/>
          <a:ls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C913308-F349-4B6D-A68A-DD1791B4A57B}" type="slidenum">
              <a:rPr kumimoji="0" lang="zh-CN" altLang="en-US" sz="2000" b="1"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tabLst/>
                <a:defRPr/>
              </a:pPr>
              <a:t>27</a:t>
            </a:fld>
            <a:endPar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文本框 6">
            <a:extLst>
              <a:ext uri="{FF2B5EF4-FFF2-40B4-BE49-F238E27FC236}">
                <a16:creationId xmlns:a16="http://schemas.microsoft.com/office/drawing/2014/main" id="{9383645E-9C4B-D0D9-0533-19D4736269E9}"/>
              </a:ext>
            </a:extLst>
          </p:cNvPr>
          <p:cNvSpPr txBox="1"/>
          <p:nvPr/>
        </p:nvSpPr>
        <p:spPr>
          <a:xfrm>
            <a:off x="-854" y="6451154"/>
            <a:ext cx="2667000" cy="369332"/>
          </a:xfrm>
          <a:prstGeom prst="rect">
            <a:avLst/>
          </a:prstGeom>
          <a:noFill/>
        </p:spPr>
        <p:txBody>
          <a:bodyPr wrap="square">
            <a:spAutoFit/>
          </a:bodyPr>
          <a:lstStyle/>
          <a:p>
            <a:r>
              <a:rPr lang="en-US" altLang="zh-CN" sz="1800" b="1" dirty="0">
                <a:solidFill>
                  <a:srgbClr val="0070C0"/>
                </a:solidFill>
              </a:rPr>
              <a:t>PRR 6, 013075 (2024)</a:t>
            </a:r>
            <a:endParaRPr lang="zh-CN" altLang="en-US" sz="1800" b="1" dirty="0">
              <a:solidFill>
                <a:srgbClr val="0070C0"/>
              </a:solidFill>
            </a:endParaRPr>
          </a:p>
        </p:txBody>
      </p:sp>
    </p:spTree>
    <p:extLst>
      <p:ext uri="{BB962C8B-B14F-4D97-AF65-F5344CB8AC3E}">
        <p14:creationId xmlns:p14="http://schemas.microsoft.com/office/powerpoint/2010/main" val="3572307187"/>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33406" y="169476"/>
            <a:ext cx="12058593" cy="523220"/>
          </a:xfrm>
          <a:prstGeom prst="rect">
            <a:avLst/>
          </a:prstGeom>
          <a:noFill/>
        </p:spPr>
        <p:txBody>
          <a:bodyPr wrap="square">
            <a:spAutoFit/>
          </a:bodyPr>
          <a:lstStyle/>
          <a:p>
            <a:pPr marL="0" marR="0" lvl="0" indent="0" algn="l" defTabSz="1219143"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STOV laser produce the isolated gamma ray</a:t>
            </a:r>
          </a:p>
        </p:txBody>
      </p:sp>
      <p:pic>
        <p:nvPicPr>
          <p:cNvPr id="2" name="图片 1">
            <a:extLst>
              <a:ext uri="{FF2B5EF4-FFF2-40B4-BE49-F238E27FC236}">
                <a16:creationId xmlns:a16="http://schemas.microsoft.com/office/drawing/2014/main" id="{E5C78612-CE44-51E1-EE73-01041B96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1" y="1880230"/>
            <a:ext cx="5849532" cy="4320000"/>
          </a:xfrm>
          <a:prstGeom prst="rect">
            <a:avLst/>
          </a:prstGeom>
        </p:spPr>
      </p:pic>
      <p:graphicFrame>
        <p:nvGraphicFramePr>
          <p:cNvPr id="12" name="对象 11">
            <a:extLst>
              <a:ext uri="{FF2B5EF4-FFF2-40B4-BE49-F238E27FC236}">
                <a16:creationId xmlns:a16="http://schemas.microsoft.com/office/drawing/2014/main" id="{1EB5C867-9BD8-2CEC-B2AF-0FA389A6583D}"/>
              </a:ext>
            </a:extLst>
          </p:cNvPr>
          <p:cNvGraphicFramePr>
            <a:graphicFrameLocks noChangeAspect="1"/>
          </p:cNvGraphicFramePr>
          <p:nvPr>
            <p:extLst>
              <p:ext uri="{D42A27DB-BD31-4B8C-83A1-F6EECF244321}">
                <p14:modId xmlns:p14="http://schemas.microsoft.com/office/powerpoint/2010/main" val="1245643526"/>
              </p:ext>
            </p:extLst>
          </p:nvPr>
        </p:nvGraphicFramePr>
        <p:xfrm>
          <a:off x="6484034" y="5791200"/>
          <a:ext cx="5117324" cy="558573"/>
        </p:xfrm>
        <a:graphic>
          <a:graphicData uri="http://schemas.openxmlformats.org/presentationml/2006/ole">
            <mc:AlternateContent xmlns:mc="http://schemas.openxmlformats.org/markup-compatibility/2006">
              <mc:Choice xmlns:v="urn:schemas-microsoft-com:vml" Requires="v">
                <p:oleObj name="AxMath" r:id="rId4" imgW="2602080" imgH="285480" progId="Equation.AxMath">
                  <p:embed/>
                </p:oleObj>
              </mc:Choice>
              <mc:Fallback>
                <p:oleObj name="AxMath" r:id="rId4" imgW="2602080" imgH="285480" progId="Equation.AxMath">
                  <p:embed/>
                  <p:pic>
                    <p:nvPicPr>
                      <p:cNvPr id="12" name="对象 11">
                        <a:extLst>
                          <a:ext uri="{FF2B5EF4-FFF2-40B4-BE49-F238E27FC236}">
                            <a16:creationId xmlns:a16="http://schemas.microsoft.com/office/drawing/2014/main" id="{1EB5C867-9BD8-2CEC-B2AF-0FA389A6583D}"/>
                          </a:ext>
                        </a:extLst>
                      </p:cNvPr>
                      <p:cNvPicPr>
                        <a:picLocks noChangeAspect="1" noChangeArrowheads="1"/>
                      </p:cNvPicPr>
                      <p:nvPr/>
                    </p:nvPicPr>
                    <p:blipFill>
                      <a:blip r:embed="rId5"/>
                      <a:srcRect/>
                      <a:stretch>
                        <a:fillRect/>
                      </a:stretch>
                    </p:blipFill>
                    <p:spPr bwMode="auto">
                      <a:xfrm>
                        <a:off x="6484034" y="5791200"/>
                        <a:ext cx="5117324" cy="558573"/>
                      </a:xfrm>
                      <a:prstGeom prst="rect">
                        <a:avLst/>
                      </a:prstGeom>
                      <a:noFill/>
                    </p:spPr>
                  </p:pic>
                </p:oleObj>
              </mc:Fallback>
            </mc:AlternateContent>
          </a:graphicData>
        </a:graphic>
      </p:graphicFrame>
      <p:sp>
        <p:nvSpPr>
          <p:cNvPr id="15" name="文本框 14">
            <a:extLst>
              <a:ext uri="{FF2B5EF4-FFF2-40B4-BE49-F238E27FC236}">
                <a16:creationId xmlns:a16="http://schemas.microsoft.com/office/drawing/2014/main" id="{65C2688D-4C51-06AA-7DBB-B3FF1B7BBC47}"/>
              </a:ext>
            </a:extLst>
          </p:cNvPr>
          <p:cNvSpPr txBox="1"/>
          <p:nvPr/>
        </p:nvSpPr>
        <p:spPr>
          <a:xfrm>
            <a:off x="5905328" y="5258457"/>
            <a:ext cx="629377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The lateral orbital angular momentum of STOV laser 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the center of mass coordinate system is calculated as</a:t>
            </a:r>
            <a:r>
              <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endParaRPr kumimoji="0" lang="en-US"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7" name="文本框 16">
            <a:extLst>
              <a:ext uri="{FF2B5EF4-FFF2-40B4-BE49-F238E27FC236}">
                <a16:creationId xmlns:a16="http://schemas.microsoft.com/office/drawing/2014/main" id="{79935C87-AEAC-576B-E56C-1BF3BD5EEA06}"/>
              </a:ext>
            </a:extLst>
          </p:cNvPr>
          <p:cNvSpPr txBox="1"/>
          <p:nvPr/>
        </p:nvSpPr>
        <p:spPr>
          <a:xfrm>
            <a:off x="5905328" y="4001869"/>
            <a:ext cx="613427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Regular momentum density is used to describe the momentum of STOV lasers</a:t>
            </a:r>
            <a:r>
              <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a:t>
            </a:r>
          </a:p>
        </p:txBody>
      </p:sp>
      <p:graphicFrame>
        <p:nvGraphicFramePr>
          <p:cNvPr id="18" name="对象 17">
            <a:extLst>
              <a:ext uri="{FF2B5EF4-FFF2-40B4-BE49-F238E27FC236}">
                <a16:creationId xmlns:a16="http://schemas.microsoft.com/office/drawing/2014/main" id="{D057138F-1ABB-6397-6B69-5ED38ADE6432}"/>
              </a:ext>
            </a:extLst>
          </p:cNvPr>
          <p:cNvGraphicFramePr>
            <a:graphicFrameLocks noChangeAspect="1"/>
          </p:cNvGraphicFramePr>
          <p:nvPr/>
        </p:nvGraphicFramePr>
        <p:xfrm>
          <a:off x="6765624" y="4535613"/>
          <a:ext cx="4187044" cy="636060"/>
        </p:xfrm>
        <a:graphic>
          <a:graphicData uri="http://schemas.openxmlformats.org/presentationml/2006/ole">
            <mc:AlternateContent xmlns:mc="http://schemas.openxmlformats.org/markup-compatibility/2006">
              <mc:Choice xmlns:v="urn:schemas-microsoft-com:vml" Requires="v">
                <p:oleObj name="AxMath" r:id="rId6" imgW="2427480" imgH="364320" progId="Equation.AxMath">
                  <p:embed/>
                </p:oleObj>
              </mc:Choice>
              <mc:Fallback>
                <p:oleObj name="AxMath" r:id="rId6" imgW="2427480" imgH="364320" progId="Equation.AxMath">
                  <p:embed/>
                  <p:pic>
                    <p:nvPicPr>
                      <p:cNvPr id="18" name="对象 17">
                        <a:extLst>
                          <a:ext uri="{FF2B5EF4-FFF2-40B4-BE49-F238E27FC236}">
                            <a16:creationId xmlns:a16="http://schemas.microsoft.com/office/drawing/2014/main" id="{D057138F-1ABB-6397-6B69-5ED38ADE6432}"/>
                          </a:ext>
                        </a:extLst>
                      </p:cNvPr>
                      <p:cNvPicPr>
                        <a:picLocks noChangeAspect="1" noChangeArrowheads="1"/>
                      </p:cNvPicPr>
                      <p:nvPr/>
                    </p:nvPicPr>
                    <p:blipFill>
                      <a:blip r:embed="rId7"/>
                      <a:srcRect/>
                      <a:stretch>
                        <a:fillRect/>
                      </a:stretch>
                    </p:blipFill>
                    <p:spPr bwMode="auto">
                      <a:xfrm>
                        <a:off x="6765624" y="4535613"/>
                        <a:ext cx="4187044" cy="636060"/>
                      </a:xfrm>
                      <a:prstGeom prst="rect">
                        <a:avLst/>
                      </a:prstGeom>
                      <a:noFill/>
                    </p:spPr>
                  </p:pic>
                </p:oleObj>
              </mc:Fallback>
            </mc:AlternateContent>
          </a:graphicData>
        </a:graphic>
      </p:graphicFrame>
      <p:sp>
        <p:nvSpPr>
          <p:cNvPr id="22" name="文本框 21">
            <a:extLst>
              <a:ext uri="{FF2B5EF4-FFF2-40B4-BE49-F238E27FC236}">
                <a16:creationId xmlns:a16="http://schemas.microsoft.com/office/drawing/2014/main" id="{D1591AAC-0174-5C62-70AB-E8B80736D17A}"/>
              </a:ext>
            </a:extLst>
          </p:cNvPr>
          <p:cNvSpPr txBox="1"/>
          <p:nvPr/>
        </p:nvSpPr>
        <p:spPr>
          <a:xfrm>
            <a:off x="5887381" y="3529839"/>
            <a:ext cx="104681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微软雅黑" panose="020B0503020204020204" pitchFamily="34" charset="-122"/>
                <a:ea typeface="微软雅黑" panose="020B0503020204020204" pitchFamily="34" charset="-122"/>
              </a:rPr>
              <a:t>F</a:t>
            </a:r>
            <a:r>
              <a:rPr lang="en-US" altLang="zh-CN" sz="2000" dirty="0">
                <a:latin typeface="微软雅黑" panose="020B0503020204020204" pitchFamily="34" charset="-122"/>
                <a:ea typeface="微软雅黑" panose="020B0503020204020204" pitchFamily="34" charset="-122"/>
              </a:rPr>
              <a:t>ield</a:t>
            </a:r>
            <a:r>
              <a:rPr lang="zh-CN" altLang="en-US" sz="2000" dirty="0">
                <a:latin typeface="微软雅黑" panose="020B0503020204020204" pitchFamily="34" charset="-122"/>
                <a:ea typeface="微软雅黑" panose="020B0503020204020204" pitchFamily="34" charset="-122"/>
              </a:rPr>
              <a:t>：</a:t>
            </a:r>
            <a:endParaRPr kumimoji="0" lang="zh-CN" altLang="en-US" sz="3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graphicFrame>
        <p:nvGraphicFramePr>
          <p:cNvPr id="23" name="对象 22">
            <a:extLst>
              <a:ext uri="{FF2B5EF4-FFF2-40B4-BE49-F238E27FC236}">
                <a16:creationId xmlns:a16="http://schemas.microsoft.com/office/drawing/2014/main" id="{A5A84312-FAE0-15E9-C1B6-24D4DC9904A5}"/>
              </a:ext>
            </a:extLst>
          </p:cNvPr>
          <p:cNvGraphicFramePr>
            <a:graphicFrameLocks noChangeAspect="1"/>
          </p:cNvGraphicFramePr>
          <p:nvPr>
            <p:extLst>
              <p:ext uri="{D42A27DB-BD31-4B8C-83A1-F6EECF244321}">
                <p14:modId xmlns:p14="http://schemas.microsoft.com/office/powerpoint/2010/main" val="2821207436"/>
              </p:ext>
            </p:extLst>
          </p:nvPr>
        </p:nvGraphicFramePr>
        <p:xfrm>
          <a:off x="6740525" y="3398838"/>
          <a:ext cx="2784475" cy="673100"/>
        </p:xfrm>
        <a:graphic>
          <a:graphicData uri="http://schemas.openxmlformats.org/presentationml/2006/ole">
            <mc:AlternateContent xmlns:mc="http://schemas.openxmlformats.org/markup-compatibility/2006">
              <mc:Choice xmlns:v="urn:schemas-microsoft-com:vml" Requires="v">
                <p:oleObj name="AxMath" r:id="rId8" imgW="1498680" imgH="365760" progId="Equation.AxMath">
                  <p:embed/>
                </p:oleObj>
              </mc:Choice>
              <mc:Fallback>
                <p:oleObj name="AxMath" r:id="rId8" imgW="1498680" imgH="365760" progId="Equation.AxMath">
                  <p:embed/>
                  <p:pic>
                    <p:nvPicPr>
                      <p:cNvPr id="23" name="对象 22">
                        <a:extLst>
                          <a:ext uri="{FF2B5EF4-FFF2-40B4-BE49-F238E27FC236}">
                            <a16:creationId xmlns:a16="http://schemas.microsoft.com/office/drawing/2014/main" id="{A5A84312-FAE0-15E9-C1B6-24D4DC9904A5}"/>
                          </a:ext>
                        </a:extLst>
                      </p:cNvPr>
                      <p:cNvPicPr>
                        <a:picLocks noChangeAspect="1" noChangeArrowheads="1"/>
                      </p:cNvPicPr>
                      <p:nvPr/>
                    </p:nvPicPr>
                    <p:blipFill>
                      <a:blip r:embed="rId9"/>
                      <a:srcRect/>
                      <a:stretch>
                        <a:fillRect/>
                      </a:stretch>
                    </p:blipFill>
                    <p:spPr bwMode="auto">
                      <a:xfrm>
                        <a:off x="6740525" y="3398838"/>
                        <a:ext cx="2784475" cy="673100"/>
                      </a:xfrm>
                      <a:prstGeom prst="rect">
                        <a:avLst/>
                      </a:prstGeom>
                      <a:noFill/>
                    </p:spPr>
                  </p:pic>
                </p:oleObj>
              </mc:Fallback>
            </mc:AlternateContent>
          </a:graphicData>
        </a:graphic>
      </p:graphicFrame>
      <p:grpSp>
        <p:nvGrpSpPr>
          <p:cNvPr id="9" name="组合 8">
            <a:extLst>
              <a:ext uri="{FF2B5EF4-FFF2-40B4-BE49-F238E27FC236}">
                <a16:creationId xmlns:a16="http://schemas.microsoft.com/office/drawing/2014/main" id="{9D8E443D-7C60-0067-9A4C-A6930D19BE0F}"/>
              </a:ext>
            </a:extLst>
          </p:cNvPr>
          <p:cNvGrpSpPr/>
          <p:nvPr/>
        </p:nvGrpSpPr>
        <p:grpSpPr>
          <a:xfrm>
            <a:off x="5557359" y="1825860"/>
            <a:ext cx="6710841" cy="1254576"/>
            <a:chOff x="5545167" y="1729819"/>
            <a:chExt cx="6710841" cy="1254576"/>
          </a:xfrm>
        </p:grpSpPr>
        <p:grpSp>
          <p:nvGrpSpPr>
            <p:cNvPr id="3" name="组合 2">
              <a:extLst>
                <a:ext uri="{FF2B5EF4-FFF2-40B4-BE49-F238E27FC236}">
                  <a16:creationId xmlns:a16="http://schemas.microsoft.com/office/drawing/2014/main" id="{EE334261-7ADA-6965-8420-983ECD971AD3}"/>
                </a:ext>
              </a:extLst>
            </p:cNvPr>
            <p:cNvGrpSpPr/>
            <p:nvPr/>
          </p:nvGrpSpPr>
          <p:grpSpPr>
            <a:xfrm>
              <a:off x="5545167" y="1729819"/>
              <a:ext cx="6710841" cy="1254576"/>
              <a:chOff x="8435498" y="-25531"/>
              <a:chExt cx="6710841" cy="1254576"/>
            </a:xfrm>
          </p:grpSpPr>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3C5D6370-6264-F9C5-89CC-5B11F8F6BAE5}"/>
                      </a:ext>
                    </a:extLst>
                  </p:cNvPr>
                  <p:cNvSpPr txBox="1"/>
                  <p:nvPr/>
                </p:nvSpPr>
                <p:spPr>
                  <a:xfrm>
                    <a:off x="8435498" y="828230"/>
                    <a:ext cx="6710841" cy="400815"/>
                  </a:xfrm>
                  <a:prstGeom prst="rect">
                    <a:avLst/>
                  </a:prstGeom>
                  <a:solidFill>
                    <a:schemeClr val="accent5">
                      <a:lumMod val="20000"/>
                      <a:lumOff val="80000"/>
                    </a:schemeClr>
                  </a:solidFill>
                </p:spPr>
                <p:txBody>
                  <a:bodyPr wrap="square" lIns="0" tIns="0" rIns="0" bIns="0" rtlCol="0">
                    <a:spAutoFit/>
                  </a:bodyPr>
                  <a:lstStyle/>
                  <a:p>
                    <a:pPr algn="ctr">
                      <a:lnSpc>
                        <a:spcPct val="150000"/>
                      </a:lnSpc>
                    </a:pPr>
                    <a:r>
                      <a:rPr lang="en-US" altLang="zh-CN" sz="1800" dirty="0">
                        <a:latin typeface="微软雅黑" panose="020B0503020204020204" pitchFamily="34" charset="-122"/>
                        <a:ea typeface="微软雅黑" panose="020B0503020204020204" pitchFamily="34" charset="-122"/>
                        <a:cs typeface="Times New Roman" panose="02020603050405020304" pitchFamily="18" charset="0"/>
                      </a:rPr>
                      <a:t>Peak brightness</a:t>
                    </a:r>
                    <a14:m>
                      <m:oMath xmlns:m="http://schemas.openxmlformats.org/officeDocument/2006/math">
                        <m:r>
                          <a:rPr lang="zh-CN" altLang="en-US" sz="1800" b="1" i="1" smtClean="0">
                            <a:solidFill>
                              <a:srgbClr val="FF0000"/>
                            </a:solidFill>
                            <a:latin typeface="Cambria Math" panose="02040503050406030204" pitchFamily="18" charset="0"/>
                            <a:cs typeface="Times New Roman" panose="02020603050405020304" pitchFamily="18" charset="0"/>
                          </a:rPr>
                          <m:t>↑</m:t>
                        </m:r>
                      </m:oMath>
                    </a14:m>
                    <a:r>
                      <a:rPr lang="en-US" altLang="zh-CN" sz="1800" dirty="0">
                        <a:solidFill>
                          <a:schemeClr val="tx1"/>
                        </a:solidFill>
                        <a:latin typeface="+mn-ea"/>
                        <a:cs typeface="Times New Roman" panose="02020603050405020304" pitchFamily="18" charset="0"/>
                      </a:rPr>
                      <a:t> </a:t>
                    </a:r>
                    <a:r>
                      <a:rPr lang="en-US" altLang="zh-CN" dirty="0">
                        <a:solidFill>
                          <a:schemeClr val="tx1"/>
                        </a:solidFill>
                        <a:latin typeface="+mn-ea"/>
                        <a:cs typeface="Times New Roman" panose="02020603050405020304" pitchFamily="18" charset="0"/>
                      </a:rPr>
                      <a:t>= </a:t>
                    </a:r>
                    <a14:m>
                      <m:oMath xmlns:m="http://schemas.openxmlformats.org/officeDocument/2006/math">
                        <m:r>
                          <m:rPr>
                            <m:sty m:val="p"/>
                          </m:rPr>
                          <a:rPr lang="en-US" altLang="zh-CN" i="1" smtClean="0">
                            <a:solidFill>
                              <a:schemeClr val="tx1"/>
                            </a:solidFill>
                            <a:latin typeface="Cambria Math" panose="02040503050406030204" pitchFamily="18" charset="0"/>
                          </a:rPr>
                          <m:t>photons</m:t>
                        </m:r>
                        <m:r>
                          <a:rPr lang="en-US" altLang="zh-CN" i="1" smtClean="0">
                            <a:solidFill>
                              <a:schemeClr val="tx1"/>
                            </a:solidFill>
                            <a:latin typeface="Cambria Math" panose="02040503050406030204" pitchFamily="18" charset="0"/>
                          </a:rPr>
                          <m:t>/</m:t>
                        </m:r>
                        <m:r>
                          <m:rPr>
                            <m:sty m:val="p"/>
                          </m:rPr>
                          <a:rPr lang="en-US" altLang="zh-CN" i="1" smtClean="0">
                            <a:solidFill>
                              <a:schemeClr val="tx1"/>
                            </a:solidFill>
                            <a:latin typeface="Cambria Math" panose="02040503050406030204" pitchFamily="18" charset="0"/>
                          </a:rPr>
                          <m:t>s</m:t>
                        </m:r>
                        <m:r>
                          <a:rPr lang="zh-CN" altLang="en-US" b="1" i="1">
                            <a:solidFill>
                              <a:srgbClr val="FF0000"/>
                            </a:solidFill>
                            <a:latin typeface="Cambria Math" panose="02040503050406030204" pitchFamily="18" charset="0"/>
                            <a:cs typeface="Times New Roman" panose="02020603050405020304" pitchFamily="18" charset="0"/>
                          </a:rPr>
                          <m:t>↓</m:t>
                        </m:r>
                        <m:r>
                          <a:rPr lang="en-US" altLang="zh-CN" i="1" smtClean="0">
                            <a:solidFill>
                              <a:schemeClr val="tx1"/>
                            </a:solidFill>
                            <a:latin typeface="Cambria Math" panose="02040503050406030204" pitchFamily="18" charset="0"/>
                          </a:rPr>
                          <m:t>/</m:t>
                        </m:r>
                        <m:sSup>
                          <m:sSupPr>
                            <m:ctrlPr>
                              <a:rPr lang="en-US" altLang="zh-CN" i="1" smtClean="0">
                                <a:solidFill>
                                  <a:schemeClr val="tx1"/>
                                </a:solidFill>
                                <a:latin typeface="Cambria Math" panose="02040503050406030204" pitchFamily="18" charset="0"/>
                              </a:rPr>
                            </m:ctrlPr>
                          </m:sSupPr>
                          <m:e>
                            <m:r>
                              <m:rPr>
                                <m:sty m:val="p"/>
                              </m:rPr>
                              <a:rPr lang="en-US" altLang="zh-CN" i="0" smtClean="0">
                                <a:solidFill>
                                  <a:schemeClr val="tx1"/>
                                </a:solidFill>
                                <a:latin typeface="Cambria Math" panose="02040503050406030204" pitchFamily="18" charset="0"/>
                              </a:rPr>
                              <m:t>mm</m:t>
                            </m:r>
                          </m:e>
                          <m:sup>
                            <m:r>
                              <a:rPr lang="en-US" altLang="zh-CN" i="1" smtClean="0">
                                <a:solidFill>
                                  <a:schemeClr val="tx1"/>
                                </a:solidFill>
                                <a:latin typeface="Cambria Math" panose="02040503050406030204" pitchFamily="18" charset="0"/>
                              </a:rPr>
                              <m:t>2</m:t>
                            </m:r>
                          </m:sup>
                        </m:sSup>
                        <m:r>
                          <a:rPr lang="zh-CN" altLang="en-US" b="1" i="1" smtClean="0">
                            <a:solidFill>
                              <a:srgbClr val="FF0000"/>
                            </a:solidFill>
                            <a:latin typeface="Cambria Math" panose="02040503050406030204" pitchFamily="18" charset="0"/>
                            <a:cs typeface="Times New Roman" panose="02020603050405020304" pitchFamily="18" charset="0"/>
                          </a:rPr>
                          <m:t>↓</m:t>
                        </m:r>
                        <m:r>
                          <a:rPr lang="en-US" altLang="zh-CN" i="1" smtClean="0">
                            <a:solidFill>
                              <a:schemeClr val="tx1"/>
                            </a:solidFill>
                            <a:latin typeface="Cambria Math" panose="02040503050406030204" pitchFamily="18" charset="0"/>
                          </a:rPr>
                          <m:t>/</m:t>
                        </m:r>
                        <m:sSup>
                          <m:sSupPr>
                            <m:ctrlPr>
                              <a:rPr lang="en-US" altLang="zh-CN" i="1" smtClean="0">
                                <a:solidFill>
                                  <a:schemeClr val="tx1"/>
                                </a:solidFill>
                                <a:latin typeface="Cambria Math" panose="02040503050406030204" pitchFamily="18" charset="0"/>
                              </a:rPr>
                            </m:ctrlPr>
                          </m:sSupPr>
                          <m:e>
                            <m:r>
                              <m:rPr>
                                <m:sty m:val="p"/>
                              </m:rPr>
                              <a:rPr lang="en-US" altLang="zh-CN" i="0" smtClean="0">
                                <a:solidFill>
                                  <a:schemeClr val="tx1"/>
                                </a:solidFill>
                                <a:latin typeface="Cambria Math" panose="02040503050406030204" pitchFamily="18" charset="0"/>
                              </a:rPr>
                              <m:t>mrad</m:t>
                            </m:r>
                          </m:e>
                          <m:sup>
                            <m:r>
                              <a:rPr lang="en-US" altLang="zh-CN" i="1" smtClean="0">
                                <a:solidFill>
                                  <a:schemeClr val="tx1"/>
                                </a:solidFill>
                                <a:latin typeface="Cambria Math" panose="02040503050406030204" pitchFamily="18" charset="0"/>
                              </a:rPr>
                              <m:t>2</m:t>
                            </m:r>
                          </m:sup>
                        </m:sSup>
                        <m:r>
                          <a:rPr lang="zh-CN" altLang="en-US" b="1" i="1">
                            <a:solidFill>
                              <a:srgbClr val="FF0000"/>
                            </a:solidFill>
                            <a:latin typeface="Cambria Math" panose="02040503050406030204" pitchFamily="18" charset="0"/>
                            <a:cs typeface="Times New Roman" panose="02020603050405020304" pitchFamily="18" charset="0"/>
                          </a:rPr>
                          <m:t>↓</m:t>
                        </m:r>
                        <m:r>
                          <a:rPr lang="en-US" altLang="zh-CN" i="1" smtClean="0">
                            <a:solidFill>
                              <a:schemeClr val="tx1"/>
                            </a:solidFill>
                            <a:latin typeface="Cambria Math" panose="02040503050406030204" pitchFamily="18" charset="0"/>
                          </a:rPr>
                          <m:t>/0.1%</m:t>
                        </m:r>
                        <m:r>
                          <m:rPr>
                            <m:sty m:val="p"/>
                          </m:rPr>
                          <a:rPr lang="en-US" altLang="zh-CN" i="1" smtClean="0">
                            <a:solidFill>
                              <a:schemeClr val="tx1"/>
                            </a:solidFill>
                            <a:latin typeface="Cambria Math" panose="02040503050406030204" pitchFamily="18" charset="0"/>
                          </a:rPr>
                          <m:t>BW</m:t>
                        </m:r>
                      </m:oMath>
                    </a14:m>
                    <a:endParaRPr lang="en-US" altLang="zh-CN" dirty="0">
                      <a:solidFill>
                        <a:schemeClr val="tx1"/>
                      </a:solidFill>
                      <a:latin typeface="+mn-ea"/>
                      <a:cs typeface="Times New Roman" panose="02020603050405020304" pitchFamily="18" charset="0"/>
                    </a:endParaRPr>
                  </a:p>
                </p:txBody>
              </p:sp>
            </mc:Choice>
            <mc:Fallback xmlns="">
              <p:sp>
                <p:nvSpPr>
                  <p:cNvPr id="4" name="文本框 3">
                    <a:extLst>
                      <a:ext uri="{FF2B5EF4-FFF2-40B4-BE49-F238E27FC236}">
                        <a16:creationId xmlns:a16="http://schemas.microsoft.com/office/drawing/2014/main" id="{3C5D6370-6264-F9C5-89CC-5B11F8F6BAE5}"/>
                      </a:ext>
                    </a:extLst>
                  </p:cNvPr>
                  <p:cNvSpPr txBox="1">
                    <a:spLocks noRot="1" noChangeAspect="1" noMove="1" noResize="1" noEditPoints="1" noAdjustHandles="1" noChangeArrowheads="1" noChangeShapeType="1" noTextEdit="1"/>
                  </p:cNvSpPr>
                  <p:nvPr/>
                </p:nvSpPr>
                <p:spPr>
                  <a:xfrm>
                    <a:off x="8435498" y="828230"/>
                    <a:ext cx="6710841" cy="400815"/>
                  </a:xfrm>
                  <a:prstGeom prst="rect">
                    <a:avLst/>
                  </a:prstGeom>
                  <a:blipFill>
                    <a:blip r:embed="rId10"/>
                    <a:stretch>
                      <a:fillRect l="-272" b="-3538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672A8AD2-8300-4855-6B0B-9E5677D2D429}"/>
                      </a:ext>
                    </a:extLst>
                  </p:cNvPr>
                  <p:cNvSpPr txBox="1"/>
                  <p:nvPr/>
                </p:nvSpPr>
                <p:spPr>
                  <a:xfrm>
                    <a:off x="9355139" y="-25531"/>
                    <a:ext cx="5103388" cy="366382"/>
                  </a:xfrm>
                  <a:prstGeom prst="rect">
                    <a:avLst/>
                  </a:prstGeom>
                  <a:solidFill>
                    <a:schemeClr val="accent2">
                      <a:lumMod val="20000"/>
                      <a:lumOff val="80000"/>
                    </a:schemeClr>
                  </a:solidFill>
                </p:spPr>
                <p:txBody>
                  <a:bodyPr wrap="square" lIns="0" tIns="0" rIns="0" bIns="0" rtlCol="0">
                    <a:spAutoFit/>
                  </a:bodyPr>
                  <a:lstStyle/>
                  <a:p>
                    <a:pPr algn="ctr">
                      <a:lnSpc>
                        <a:spcPct val="150000"/>
                      </a:lnSpc>
                    </a:pPr>
                    <a:r>
                      <a:rPr lang="en-US" altLang="zh-CN" sz="1800" b="0" dirty="0">
                        <a:effectLst/>
                        <a:latin typeface="Times New Roman" panose="02020603050405020304" pitchFamily="18" charset="0"/>
                        <a:cs typeface="Times New Roman" panose="02020603050405020304" pitchFamily="18" charset="0"/>
                      </a:rPr>
                      <a:t>QED</a:t>
                    </a:r>
                    <a:r>
                      <a:rPr lang="zh-CN" altLang="en-US" sz="18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800" dirty="0">
                        <a:latin typeface="微软雅黑" panose="020B0503020204020204" pitchFamily="34" charset="-122"/>
                        <a:ea typeface="微软雅黑" panose="020B0503020204020204" pitchFamily="34" charset="-122"/>
                        <a:cs typeface="Times New Roman" panose="02020603050405020304" pitchFamily="18" charset="0"/>
                      </a:rPr>
                      <a:t>radiation parameter</a:t>
                    </a:r>
                    <a:r>
                      <a:rPr lang="en-US" altLang="zh-CN" sz="1800" b="0" dirty="0">
                        <a:effectLst/>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zh-CN" sz="1800" i="1" dirty="0">
                                <a:latin typeface="Cambria Math" panose="02040503050406030204" pitchFamily="18" charset="0"/>
                                <a:cs typeface="Times New Roman" panose="02020603050405020304" pitchFamily="18" charset="0"/>
                              </a:rPr>
                            </m:ctrlPr>
                          </m:sSubPr>
                          <m:e>
                            <m:r>
                              <a:rPr lang="en-US" altLang="zh-CN" sz="1800" b="0" i="1" dirty="0" smtClean="0">
                                <a:latin typeface="Cambria Math" panose="02040503050406030204" pitchFamily="18" charset="0"/>
                                <a:cs typeface="Times New Roman" panose="02020603050405020304" pitchFamily="18" charset="0"/>
                              </a:rPr>
                              <m:t>𝜒</m:t>
                            </m:r>
                          </m:e>
                          <m:sub>
                            <m:r>
                              <m:rPr>
                                <m:sty m:val="p"/>
                              </m:rPr>
                              <a:rPr lang="en-US" altLang="zh-CN" sz="1800" i="1" dirty="0">
                                <a:latin typeface="Cambria Math" panose="02040503050406030204" pitchFamily="18" charset="0"/>
                                <a:cs typeface="Times New Roman" panose="02020603050405020304" pitchFamily="18" charset="0"/>
                              </a:rPr>
                              <m:t>e</m:t>
                            </m:r>
                          </m:sub>
                        </m:sSub>
                        <m:r>
                          <a:rPr lang="en-US" altLang="zh-CN" sz="1800" i="1" dirty="0"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CN" sz="1800" b="0" i="1" dirty="0" smtClean="0">
                                <a:latin typeface="Cambria Math" panose="02040503050406030204" pitchFamily="18" charset="0"/>
                                <a:cs typeface="Times New Roman" panose="02020603050405020304" pitchFamily="18" charset="0"/>
                              </a:rPr>
                            </m:ctrlPr>
                          </m:sSubPr>
                          <m:e>
                            <m:r>
                              <a:rPr lang="en-US" altLang="zh-CN" sz="1800" b="0" i="1" dirty="0" smtClean="0">
                                <a:latin typeface="Cambria Math" panose="02040503050406030204" pitchFamily="18" charset="0"/>
                                <a:cs typeface="Times New Roman" panose="02020603050405020304" pitchFamily="18" charset="0"/>
                              </a:rPr>
                              <m:t>𝛾</m:t>
                            </m:r>
                          </m:e>
                          <m:sub>
                            <m:r>
                              <a:rPr lang="en-US" altLang="zh-CN" sz="1800" i="1" dirty="0">
                                <a:latin typeface="Cambria Math" panose="02040503050406030204" pitchFamily="18" charset="0"/>
                                <a:cs typeface="Times New Roman" panose="02020603050405020304" pitchFamily="18" charset="0"/>
                              </a:rPr>
                              <m:t>𝑒</m:t>
                            </m:r>
                          </m:sub>
                        </m:sSub>
                        <m:d>
                          <m:dPr>
                            <m:begChr m:val="|"/>
                            <m:endChr m:val="|"/>
                            <m:ctrlPr>
                              <a:rPr lang="en-US" altLang="zh-CN" sz="1800" b="0" i="1" dirty="0" smtClean="0">
                                <a:latin typeface="Cambria Math" panose="02040503050406030204" pitchFamily="18" charset="0"/>
                                <a:cs typeface="Times New Roman" panose="02020603050405020304" pitchFamily="18" charset="0"/>
                              </a:rPr>
                            </m:ctrlPr>
                          </m:dPr>
                          <m:e>
                            <m:sSub>
                              <m:sSubPr>
                                <m:ctrlPr>
                                  <a:rPr lang="en-US" altLang="zh-CN" sz="1800" b="0" i="1" dirty="0" smtClean="0">
                                    <a:latin typeface="Cambria Math" panose="02040503050406030204" pitchFamily="18" charset="0"/>
                                    <a:cs typeface="Times New Roman" panose="02020603050405020304" pitchFamily="18" charset="0"/>
                                  </a:rPr>
                                </m:ctrlPr>
                              </m:sSubPr>
                              <m:e>
                                <m:r>
                                  <a:rPr lang="en-US" altLang="zh-CN" sz="1800" b="1" i="1" dirty="0">
                                    <a:latin typeface="Cambria Math" panose="02040503050406030204" pitchFamily="18" charset="0"/>
                                    <a:cs typeface="Times New Roman" panose="02020603050405020304" pitchFamily="18" charset="0"/>
                                  </a:rPr>
                                  <m:t>𝑬</m:t>
                                </m:r>
                              </m:e>
                              <m:sub>
                                <m:r>
                                  <a:rPr lang="en-US" altLang="zh-CN" sz="1800" b="0" i="1" dirty="0" smtClean="0">
                                    <a:latin typeface="Cambria Math" panose="02040503050406030204" pitchFamily="18" charset="0"/>
                                    <a:cs typeface="Times New Roman" panose="02020603050405020304" pitchFamily="18" charset="0"/>
                                  </a:rPr>
                                  <m:t>⊥</m:t>
                                </m:r>
                              </m:sub>
                            </m:sSub>
                          </m:e>
                        </m:d>
                        <m:sSub>
                          <m:sSubPr>
                            <m:ctrlPr>
                              <a:rPr lang="en-US" altLang="zh-CN" sz="1800" i="1" dirty="0">
                                <a:latin typeface="Cambria Math" panose="02040503050406030204" pitchFamily="18" charset="0"/>
                                <a:cs typeface="Times New Roman" panose="02020603050405020304" pitchFamily="18" charset="0"/>
                              </a:rPr>
                            </m:ctrlPr>
                          </m:sSubPr>
                          <m:e>
                            <m:r>
                              <a:rPr lang="en-US" altLang="zh-CN" sz="1800" i="1" dirty="0">
                                <a:latin typeface="Cambria Math" panose="02040503050406030204" pitchFamily="18" charset="0"/>
                                <a:cs typeface="Times New Roman" panose="02020603050405020304" pitchFamily="18" charset="0"/>
                              </a:rPr>
                              <m:t>𝐸</m:t>
                            </m:r>
                          </m:e>
                          <m:sub>
                            <m:r>
                              <a:rPr lang="en-US" altLang="zh-CN" sz="1800" i="1" dirty="0">
                                <a:latin typeface="Cambria Math" panose="02040503050406030204" pitchFamily="18" charset="0"/>
                                <a:cs typeface="Times New Roman" panose="02020603050405020304" pitchFamily="18" charset="0"/>
                              </a:rPr>
                              <m:t>𝑠</m:t>
                            </m:r>
                          </m:sub>
                        </m:sSub>
                      </m:oMath>
                    </a14:m>
                    <a:endParaRPr lang="en-US" altLang="zh-CN" sz="1800" i="1" dirty="0">
                      <a:solidFill>
                        <a:schemeClr val="tx1"/>
                      </a:solidFill>
                      <a:effectLst/>
                      <a:latin typeface="Times New Roman" panose="02020603050405020304" pitchFamily="18" charset="0"/>
                      <a:cs typeface="Times New Roman" panose="02020603050405020304" pitchFamily="18" charset="0"/>
                    </a:endParaRPr>
                  </a:p>
                </p:txBody>
              </p:sp>
            </mc:Choice>
            <mc:Fallback xmlns="">
              <p:sp>
                <p:nvSpPr>
                  <p:cNvPr id="6" name="文本框 5">
                    <a:extLst>
                      <a:ext uri="{FF2B5EF4-FFF2-40B4-BE49-F238E27FC236}">
                        <a16:creationId xmlns:a16="http://schemas.microsoft.com/office/drawing/2014/main" id="{672A8AD2-8300-4855-6B0B-9E5677D2D429}"/>
                      </a:ext>
                    </a:extLst>
                  </p:cNvPr>
                  <p:cNvSpPr txBox="1">
                    <a:spLocks noRot="1" noChangeAspect="1" noMove="1" noResize="1" noEditPoints="1" noAdjustHandles="1" noChangeArrowheads="1" noChangeShapeType="1" noTextEdit="1"/>
                  </p:cNvSpPr>
                  <p:nvPr/>
                </p:nvSpPr>
                <p:spPr>
                  <a:xfrm>
                    <a:off x="9355139" y="-25531"/>
                    <a:ext cx="5103388" cy="366382"/>
                  </a:xfrm>
                  <a:prstGeom prst="rect">
                    <a:avLst/>
                  </a:prstGeom>
                  <a:blipFill>
                    <a:blip r:embed="rId11"/>
                    <a:stretch>
                      <a:fillRect b="-38333"/>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B936C59B-224F-AB5D-6BC2-37542D3D04B6}"/>
                    </a:ext>
                  </a:extLst>
                </p:cNvPr>
                <p:cNvSpPr txBox="1"/>
                <p:nvPr/>
              </p:nvSpPr>
              <p:spPr>
                <a:xfrm>
                  <a:off x="6464808" y="2199919"/>
                  <a:ext cx="5257800" cy="419089"/>
                </a:xfrm>
                <a:prstGeom prst="rect">
                  <a:avLst/>
                </a:prstGeom>
                <a:solidFill>
                  <a:schemeClr val="accent4">
                    <a:lumMod val="20000"/>
                    <a:lumOff val="80000"/>
                  </a:schemeClr>
                </a:solidFill>
              </p:spPr>
              <p:txBody>
                <a:bodyPr wrap="square" lIns="0" tIns="0" rIns="0" bIns="0" rtlCol="0">
                  <a:spAutoFit/>
                </a:bodyPr>
                <a:lstStyle/>
                <a:p>
                  <a:pPr algn="ctr">
                    <a:lnSpc>
                      <a:spcPct val="150000"/>
                    </a:lnSpc>
                  </a:pPr>
                  <a:r>
                    <a:rPr lang="en-US" altLang="zh-CN" sz="1800" b="0" dirty="0">
                      <a:effectLst/>
                      <a:latin typeface="微软雅黑" panose="020B0503020204020204" pitchFamily="34" charset="-122"/>
                      <a:ea typeface="微软雅黑" panose="020B0503020204020204" pitchFamily="34" charset="-122"/>
                      <a:cs typeface="Times New Roman" panose="02020603050405020304" pitchFamily="18" charset="0"/>
                    </a:rPr>
                    <a:t>Photon radiation power</a:t>
                  </a:r>
                  <a:r>
                    <a:rPr lang="en-US" altLang="zh-CN" sz="1800" b="0" dirty="0">
                      <a:effectLst/>
                      <a:latin typeface="等线" panose="02010600030101010101" pitchFamily="2" charset="-122"/>
                      <a:cs typeface="Times New Roman" panose="02020603050405020304" pitchFamily="18" charset="0"/>
                    </a:rPr>
                    <a:t>: </a:t>
                  </a:r>
                  <a14:m>
                    <m:oMath xmlns:m="http://schemas.openxmlformats.org/officeDocument/2006/math">
                      <m:sSub>
                        <m:sSubPr>
                          <m:ctrlPr>
                            <a:rPr lang="en-US" altLang="zh-CN" sz="1800" i="1" dirty="0">
                              <a:latin typeface="Cambria Math" panose="02040503050406030204" pitchFamily="18" charset="0"/>
                              <a:cs typeface="Times New Roman" panose="02020603050405020304" pitchFamily="18" charset="0"/>
                            </a:rPr>
                          </m:ctrlPr>
                        </m:sSubPr>
                        <m:e>
                          <m:r>
                            <a:rPr lang="en-US" altLang="zh-CN" sz="1800" i="1" dirty="0">
                              <a:latin typeface="Cambria Math" panose="02040503050406030204" pitchFamily="18" charset="0"/>
                              <a:cs typeface="Times New Roman" panose="02020603050405020304" pitchFamily="18" charset="0"/>
                            </a:rPr>
                            <m:t>𝑃</m:t>
                          </m:r>
                        </m:e>
                        <m:sub>
                          <m:r>
                            <a:rPr lang="en-US" altLang="zh-CN" sz="1800" i="1" dirty="0">
                              <a:latin typeface="Cambria Math" panose="02040503050406030204" pitchFamily="18" charset="0"/>
                              <a:cs typeface="Times New Roman" panose="02020603050405020304" pitchFamily="18" charset="0"/>
                            </a:rPr>
                            <m:t>𝛾</m:t>
                          </m:r>
                        </m:sub>
                      </m:sSub>
                      <m:r>
                        <a:rPr lang="en-US" altLang="zh-CN" sz="1800" i="1" dirty="0">
                          <a:latin typeface="Cambria Math" panose="02040503050406030204" pitchFamily="18" charset="0"/>
                          <a:cs typeface="Times New Roman" panose="02020603050405020304" pitchFamily="18" charset="0"/>
                        </a:rPr>
                        <m:t>≈2</m:t>
                      </m:r>
                      <m:r>
                        <a:rPr lang="en-US" altLang="zh-CN" sz="1800" i="1" dirty="0">
                          <a:latin typeface="Cambria Math" panose="02040503050406030204" pitchFamily="18" charset="0"/>
                          <a:cs typeface="Times New Roman" panose="02020603050405020304" pitchFamily="18" charset="0"/>
                        </a:rPr>
                        <m:t>𝑒</m:t>
                      </m:r>
                      <m:sSub>
                        <m:sSubPr>
                          <m:ctrlPr>
                            <a:rPr lang="en-US" altLang="zh-CN" sz="1800" i="1" dirty="0">
                              <a:latin typeface="Cambria Math" panose="02040503050406030204" pitchFamily="18" charset="0"/>
                              <a:cs typeface="Times New Roman" panose="02020603050405020304" pitchFamily="18" charset="0"/>
                            </a:rPr>
                          </m:ctrlPr>
                        </m:sSubPr>
                        <m:e>
                          <m:r>
                            <a:rPr lang="en-US" altLang="zh-CN" sz="1800" i="1" dirty="0">
                              <a:latin typeface="Cambria Math" panose="02040503050406030204" pitchFamily="18" charset="0"/>
                              <a:cs typeface="Times New Roman" panose="02020603050405020304" pitchFamily="18" charset="0"/>
                            </a:rPr>
                            <m:t>𝐸</m:t>
                          </m:r>
                        </m:e>
                        <m:sub>
                          <m:r>
                            <a:rPr lang="en-US" altLang="zh-CN" sz="1800" i="1" dirty="0">
                              <a:latin typeface="Cambria Math" panose="02040503050406030204" pitchFamily="18" charset="0"/>
                              <a:cs typeface="Times New Roman" panose="02020603050405020304" pitchFamily="18" charset="0"/>
                            </a:rPr>
                            <m:t>𝑠</m:t>
                          </m:r>
                        </m:sub>
                      </m:sSub>
                      <m:r>
                        <a:rPr lang="en-US" altLang="zh-CN" sz="1800" i="1" dirty="0">
                          <a:latin typeface="Cambria Math" panose="02040503050406030204" pitchFamily="18" charset="0"/>
                          <a:cs typeface="Times New Roman" panose="02020603050405020304" pitchFamily="18" charset="0"/>
                        </a:rPr>
                        <m:t>𝑐</m:t>
                      </m:r>
                      <m:sSub>
                        <m:sSubPr>
                          <m:ctrlPr>
                            <a:rPr lang="en-US" altLang="zh-CN" sz="1800" i="1" dirty="0">
                              <a:latin typeface="Cambria Math" panose="02040503050406030204" pitchFamily="18" charset="0"/>
                              <a:cs typeface="Times New Roman" panose="02020603050405020304" pitchFamily="18" charset="0"/>
                            </a:rPr>
                          </m:ctrlPr>
                        </m:sSubPr>
                        <m:e>
                          <m:r>
                            <a:rPr lang="zh-CN" altLang="en-US" sz="1800" i="1" dirty="0">
                              <a:latin typeface="Cambria Math" panose="02040503050406030204" pitchFamily="18" charset="0"/>
                              <a:cs typeface="Times New Roman" panose="02020603050405020304" pitchFamily="18" charset="0"/>
                            </a:rPr>
                            <m:t>𝛼</m:t>
                          </m:r>
                        </m:e>
                        <m:sub>
                          <m:r>
                            <a:rPr lang="en-US" altLang="zh-CN" sz="1800" i="1" dirty="0">
                              <a:latin typeface="Cambria Math" panose="02040503050406030204" pitchFamily="18" charset="0"/>
                              <a:cs typeface="Times New Roman" panose="02020603050405020304" pitchFamily="18" charset="0"/>
                            </a:rPr>
                            <m:t>𝑓</m:t>
                          </m:r>
                        </m:sub>
                      </m:sSub>
                      <m:sSubSup>
                        <m:sSubSupPr>
                          <m:ctrlPr>
                            <a:rPr lang="en-US" altLang="zh-CN" sz="1800" b="0" i="1" dirty="0" smtClean="0">
                              <a:solidFill>
                                <a:srgbClr val="C00000"/>
                              </a:solidFill>
                              <a:latin typeface="Cambria Math" panose="02040503050406030204" pitchFamily="18" charset="0"/>
                              <a:cs typeface="Times New Roman" panose="02020603050405020304" pitchFamily="18" charset="0"/>
                            </a:rPr>
                          </m:ctrlPr>
                        </m:sSubSupPr>
                        <m:e>
                          <m:r>
                            <a:rPr lang="en-US" altLang="zh-CN" sz="1800" i="1" dirty="0">
                              <a:solidFill>
                                <a:srgbClr val="C00000"/>
                              </a:solidFill>
                              <a:latin typeface="Cambria Math" panose="02040503050406030204" pitchFamily="18" charset="0"/>
                              <a:cs typeface="Times New Roman" panose="02020603050405020304" pitchFamily="18" charset="0"/>
                            </a:rPr>
                            <m:t>𝜒</m:t>
                          </m:r>
                        </m:e>
                        <m:sub>
                          <m:r>
                            <m:rPr>
                              <m:sty m:val="p"/>
                            </m:rPr>
                            <a:rPr lang="en-US" altLang="zh-CN" sz="1800" i="1" dirty="0">
                              <a:solidFill>
                                <a:srgbClr val="C00000"/>
                              </a:solidFill>
                              <a:latin typeface="Cambria Math" panose="02040503050406030204" pitchFamily="18" charset="0"/>
                              <a:cs typeface="Times New Roman" panose="02020603050405020304" pitchFamily="18" charset="0"/>
                            </a:rPr>
                            <m:t>e</m:t>
                          </m:r>
                        </m:sub>
                        <m:sup>
                          <m:r>
                            <a:rPr lang="en-US" altLang="zh-CN" sz="1800" i="1" dirty="0">
                              <a:solidFill>
                                <a:srgbClr val="C00000"/>
                              </a:solidFill>
                              <a:latin typeface="Cambria Math" panose="02040503050406030204" pitchFamily="18" charset="0"/>
                              <a:cs typeface="Times New Roman" panose="02020603050405020304" pitchFamily="18" charset="0"/>
                            </a:rPr>
                            <m:t>2</m:t>
                          </m:r>
                        </m:sup>
                      </m:sSubSup>
                      <m:r>
                        <a:rPr lang="en-US" altLang="zh-CN" sz="1800" i="1" dirty="0">
                          <a:latin typeface="Cambria Math" panose="02040503050406030204" pitchFamily="18" charset="0"/>
                          <a:cs typeface="Times New Roman" panose="02020603050405020304" pitchFamily="18" charset="0"/>
                        </a:rPr>
                        <m:t>𝑔</m:t>
                      </m:r>
                      <m:d>
                        <m:dPr>
                          <m:ctrlPr>
                            <a:rPr lang="en-US" altLang="zh-CN" sz="1800" i="1" dirty="0">
                              <a:latin typeface="Cambria Math" panose="02040503050406030204" pitchFamily="18" charset="0"/>
                              <a:cs typeface="Times New Roman" panose="02020603050405020304" pitchFamily="18" charset="0"/>
                            </a:rPr>
                          </m:ctrlPr>
                        </m:dPr>
                        <m:e>
                          <m:sSub>
                            <m:sSubPr>
                              <m:ctrlPr>
                                <a:rPr lang="en-US" altLang="zh-CN" sz="1800" b="0" i="1" dirty="0" smtClean="0">
                                  <a:latin typeface="Cambria Math" panose="02040503050406030204" pitchFamily="18" charset="0"/>
                                  <a:cs typeface="Times New Roman" panose="02020603050405020304" pitchFamily="18" charset="0"/>
                                </a:rPr>
                              </m:ctrlPr>
                            </m:sSubPr>
                            <m:e>
                              <m:r>
                                <a:rPr lang="en-US" altLang="zh-CN" sz="1800" i="1" dirty="0">
                                  <a:latin typeface="Cambria Math" panose="02040503050406030204" pitchFamily="18" charset="0"/>
                                  <a:cs typeface="Times New Roman" panose="02020603050405020304" pitchFamily="18" charset="0"/>
                                </a:rPr>
                                <m:t>𝜒</m:t>
                              </m:r>
                            </m:e>
                            <m:sub>
                              <m:r>
                                <m:rPr>
                                  <m:sty m:val="p"/>
                                </m:rPr>
                                <a:rPr lang="en-US" altLang="zh-CN" sz="1800" i="1" dirty="0">
                                  <a:latin typeface="Cambria Math" panose="02040503050406030204" pitchFamily="18" charset="0"/>
                                  <a:cs typeface="Times New Roman" panose="02020603050405020304" pitchFamily="18" charset="0"/>
                                </a:rPr>
                                <m:t>e</m:t>
                              </m:r>
                            </m:sub>
                          </m:sSub>
                        </m:e>
                      </m:d>
                      <m:r>
                        <a:rPr lang="en-US" altLang="zh-CN" sz="1800" i="1" dirty="0">
                          <a:latin typeface="Cambria Math" panose="02040503050406030204" pitchFamily="18" charset="0"/>
                          <a:cs typeface="Times New Roman" panose="02020603050405020304" pitchFamily="18" charset="0"/>
                        </a:rPr>
                        <m:t>/3</m:t>
                      </m:r>
                    </m:oMath>
                  </a14:m>
                  <a:endParaRPr lang="en-US" altLang="zh-CN" sz="1800" i="1" dirty="0">
                    <a:solidFill>
                      <a:schemeClr val="tx1"/>
                    </a:solidFill>
                    <a:effectLst/>
                    <a:latin typeface="等线" panose="02010600030101010101" pitchFamily="2" charset="-122"/>
                    <a:cs typeface="Times New Roman" panose="02020603050405020304" pitchFamily="18" charset="0"/>
                  </a:endParaRPr>
                </a:p>
              </p:txBody>
            </p:sp>
          </mc:Choice>
          <mc:Fallback xmlns="">
            <p:sp>
              <p:nvSpPr>
                <p:cNvPr id="8" name="文本框 7">
                  <a:extLst>
                    <a:ext uri="{FF2B5EF4-FFF2-40B4-BE49-F238E27FC236}">
                      <a16:creationId xmlns:a16="http://schemas.microsoft.com/office/drawing/2014/main" id="{B936C59B-224F-AB5D-6BC2-37542D3D04B6}"/>
                    </a:ext>
                  </a:extLst>
                </p:cNvPr>
                <p:cNvSpPr txBox="1">
                  <a:spLocks noRot="1" noChangeAspect="1" noMove="1" noResize="1" noEditPoints="1" noAdjustHandles="1" noChangeArrowheads="1" noChangeShapeType="1" noTextEdit="1"/>
                </p:cNvSpPr>
                <p:nvPr/>
              </p:nvSpPr>
              <p:spPr>
                <a:xfrm>
                  <a:off x="6464808" y="2199919"/>
                  <a:ext cx="5257800" cy="419089"/>
                </a:xfrm>
                <a:prstGeom prst="rect">
                  <a:avLst/>
                </a:prstGeom>
                <a:blipFill>
                  <a:blip r:embed="rId12"/>
                  <a:stretch>
                    <a:fillRect l="-1276" b="-29412"/>
                  </a:stretch>
                </a:blipFill>
              </p:spPr>
              <p:txBody>
                <a:bodyPr/>
                <a:lstStyle/>
                <a:p>
                  <a:r>
                    <a:rPr lang="zh-CN" altLang="en-US">
                      <a:noFill/>
                    </a:rPr>
                    <a:t> </a:t>
                  </a:r>
                </a:p>
              </p:txBody>
            </p:sp>
          </mc:Fallback>
        </mc:AlternateContent>
      </p:grpSp>
      <p:sp>
        <p:nvSpPr>
          <p:cNvPr id="10" name="矩形: 圆角 9">
            <a:extLst>
              <a:ext uri="{FF2B5EF4-FFF2-40B4-BE49-F238E27FC236}">
                <a16:creationId xmlns:a16="http://schemas.microsoft.com/office/drawing/2014/main" id="{1C6697AF-A4F4-7515-0D4A-B4BFBC459D34}"/>
              </a:ext>
            </a:extLst>
          </p:cNvPr>
          <p:cNvSpPr/>
          <p:nvPr/>
        </p:nvSpPr>
        <p:spPr>
          <a:xfrm>
            <a:off x="5846631" y="3399606"/>
            <a:ext cx="6293545" cy="2920635"/>
          </a:xfrm>
          <a:prstGeom prst="roundRect">
            <a:avLst>
              <a:gd name="adj" fmla="val 8318"/>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a:extLst>
              <a:ext uri="{FF2B5EF4-FFF2-40B4-BE49-F238E27FC236}">
                <a16:creationId xmlns:a16="http://schemas.microsoft.com/office/drawing/2014/main" id="{669D7AC2-F3E7-A3DE-716A-A8769A3DC3AC}"/>
              </a:ext>
            </a:extLst>
          </p:cNvPr>
          <p:cNvSpPr txBox="1"/>
          <p:nvPr/>
        </p:nvSpPr>
        <p:spPr>
          <a:xfrm>
            <a:off x="3171489" y="6407146"/>
            <a:ext cx="173361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Under review</a:t>
            </a:r>
            <a:endParaRPr kumimoji="0" lang="zh-CN" altLang="en-US" sz="18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endParaRPr>
          </a:p>
        </p:txBody>
      </p:sp>
      <p:sp>
        <p:nvSpPr>
          <p:cNvPr id="19" name="文本框 18">
            <a:extLst>
              <a:ext uri="{FF2B5EF4-FFF2-40B4-BE49-F238E27FC236}">
                <a16:creationId xmlns:a16="http://schemas.microsoft.com/office/drawing/2014/main" id="{953B9884-6DB8-99D7-ED8A-9884902F90C9}"/>
              </a:ext>
            </a:extLst>
          </p:cNvPr>
          <p:cNvSpPr txBox="1"/>
          <p:nvPr/>
        </p:nvSpPr>
        <p:spPr>
          <a:xfrm>
            <a:off x="159247" y="998080"/>
            <a:ext cx="9192716" cy="499624"/>
          </a:xfrm>
          <a:prstGeom prst="rect">
            <a:avLst/>
          </a:prstGeom>
          <a:noFill/>
        </p:spPr>
        <p:txBody>
          <a:bodyPr wrap="square">
            <a:spAutoFit/>
          </a:bodyPr>
          <a:lstStyle/>
          <a:p>
            <a:pPr>
              <a:lnSpc>
                <a:spcPct val="150000"/>
              </a:lnSpc>
              <a:buClr>
                <a:srgbClr val="C00000"/>
              </a:buClr>
            </a:pPr>
            <a:r>
              <a:rPr lang="en-US" altLang="zh-CN" b="1" dirty="0">
                <a:latin typeface="微软雅黑" panose="020B0503020204020204" pitchFamily="34" charset="-122"/>
                <a:ea typeface="微软雅黑" panose="020B0503020204020204" pitchFamily="34" charset="-122"/>
              </a:rPr>
              <a:t>Attosecond γ ray</a:t>
            </a:r>
            <a:r>
              <a:rPr lang="zh-CN" altLang="en-US"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can</a:t>
            </a:r>
            <a:r>
              <a:rPr lang="zh-CN" altLang="en-US"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be</a:t>
            </a:r>
            <a:r>
              <a:rPr lang="zh-CN" altLang="en-US"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selected by intense STOV lasers </a:t>
            </a:r>
          </a:p>
        </p:txBody>
      </p:sp>
      <p:sp>
        <p:nvSpPr>
          <p:cNvPr id="7" name="灯片编号占位符 2">
            <a:extLst>
              <a:ext uri="{FF2B5EF4-FFF2-40B4-BE49-F238E27FC236}">
                <a16:creationId xmlns:a16="http://schemas.microsoft.com/office/drawing/2014/main" id="{E1DA9AE7-31BE-B55F-FCFC-DB90B0553812}"/>
              </a:ext>
            </a:extLst>
          </p:cNvPr>
          <p:cNvSpPr txBox="1"/>
          <p:nvPr/>
        </p:nvSpPr>
        <p:spPr>
          <a:xfrm>
            <a:off x="11430000" y="6320241"/>
            <a:ext cx="2844800" cy="476250"/>
          </a:xfrm>
          <a:prstGeom prst="rect">
            <a:avLst/>
          </a:prstGeom>
        </p:spPr>
        <p:txBody>
          <a:bodyPr/>
          <a:ls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C913308-F349-4B6D-A68A-DD1791B4A57B}" type="slidenum">
              <a:rPr kumimoji="0" lang="zh-CN" altLang="en-US" sz="2000" b="1" i="0" u="none" strike="noStrike" kern="1200" cap="none" spc="0" normalizeH="0" baseline="0" noProof="0" smtClean="0">
                <a:ln>
                  <a:noFill/>
                </a:ln>
                <a:effectLst/>
                <a:uLnTx/>
                <a:uFillTx/>
                <a:latin typeface="Arial" panose="020B060402020202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tabLst/>
                <a:defRPr/>
              </a:pPr>
              <a:t>28</a:t>
            </a:fld>
            <a:endParaRPr kumimoji="0" lang="zh-CN" altLang="en-US" sz="2000" b="1"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163190751"/>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A44A0-F213-BCFF-18AA-46E7FDD74D2E}"/>
            </a:ext>
          </a:extLst>
        </p:cNvPr>
        <p:cNvGrpSpPr/>
        <p:nvPr/>
      </p:nvGrpSpPr>
      <p:grpSpPr>
        <a:xfrm>
          <a:off x="0" y="0"/>
          <a:ext cx="0" cy="0"/>
          <a:chOff x="0" y="0"/>
          <a:chExt cx="0" cy="0"/>
        </a:xfrm>
      </p:grpSpPr>
      <p:grpSp>
        <p:nvGrpSpPr>
          <p:cNvPr id="14" name="组合 13">
            <a:extLst>
              <a:ext uri="{FF2B5EF4-FFF2-40B4-BE49-F238E27FC236}">
                <a16:creationId xmlns:a16="http://schemas.microsoft.com/office/drawing/2014/main" id="{43CF55ED-A729-0C18-AA4E-41D4F67982BC}"/>
              </a:ext>
            </a:extLst>
          </p:cNvPr>
          <p:cNvGrpSpPr/>
          <p:nvPr/>
        </p:nvGrpSpPr>
        <p:grpSpPr>
          <a:xfrm>
            <a:off x="1136933" y="4601527"/>
            <a:ext cx="1467804" cy="2132171"/>
            <a:chOff x="-857" y="6644"/>
            <a:chExt cx="3082" cy="4477"/>
          </a:xfrm>
        </p:grpSpPr>
        <p:pic>
          <p:nvPicPr>
            <p:cNvPr id="1424" name="Picture" descr="Picture">
              <a:extLst>
                <a:ext uri="{FF2B5EF4-FFF2-40B4-BE49-F238E27FC236}">
                  <a16:creationId xmlns:a16="http://schemas.microsoft.com/office/drawing/2014/main" id="{6BF99C4E-E499-22F6-5DE0-9F77A2375E74}"/>
                </a:ext>
              </a:extLst>
            </p:cNvPr>
            <p:cNvPicPr>
              <a:picLocks noChangeAspect="1"/>
            </p:cNvPicPr>
            <p:nvPr/>
          </p:nvPicPr>
          <p:blipFill>
            <a:blip r:embed="rId3" cstate="print"/>
            <a:stretch>
              <a:fillRect/>
            </a:stretch>
          </p:blipFill>
          <p:spPr>
            <a:xfrm rot="14212398">
              <a:off x="-2032" y="8150"/>
              <a:ext cx="4477" cy="1466"/>
            </a:xfrm>
            <a:prstGeom prst="rect">
              <a:avLst/>
            </a:prstGeom>
          </p:spPr>
        </p:pic>
        <p:pic>
          <p:nvPicPr>
            <p:cNvPr id="1900" name="Picture" descr="Picture">
              <a:extLst>
                <a:ext uri="{FF2B5EF4-FFF2-40B4-BE49-F238E27FC236}">
                  <a16:creationId xmlns:a16="http://schemas.microsoft.com/office/drawing/2014/main" id="{B9982334-9BEC-7141-0ECC-13D7BEB9FB06}"/>
                </a:ext>
              </a:extLst>
            </p:cNvPr>
            <p:cNvPicPr>
              <a:picLocks noChangeAspect="1"/>
            </p:cNvPicPr>
            <p:nvPr/>
          </p:nvPicPr>
          <p:blipFill>
            <a:blip r:embed="rId4" cstate="print"/>
            <a:stretch>
              <a:fillRect/>
            </a:stretch>
          </p:blipFill>
          <p:spPr>
            <a:xfrm rot="12981305">
              <a:off x="-857" y="8536"/>
              <a:ext cx="3082" cy="2129"/>
            </a:xfrm>
            <a:prstGeom prst="rect">
              <a:avLst/>
            </a:prstGeom>
          </p:spPr>
        </p:pic>
        <p:pic>
          <p:nvPicPr>
            <p:cNvPr id="2377" name="Picture" descr="Picture">
              <a:extLst>
                <a:ext uri="{FF2B5EF4-FFF2-40B4-BE49-F238E27FC236}">
                  <a16:creationId xmlns:a16="http://schemas.microsoft.com/office/drawing/2014/main" id="{85633606-47DF-2D22-0AEE-C5F4E7E413EE}"/>
                </a:ext>
              </a:extLst>
            </p:cNvPr>
            <p:cNvPicPr>
              <a:picLocks noChangeAspect="1"/>
            </p:cNvPicPr>
            <p:nvPr/>
          </p:nvPicPr>
          <p:blipFill>
            <a:blip r:embed="rId5" cstate="print"/>
            <a:stretch>
              <a:fillRect/>
            </a:stretch>
          </p:blipFill>
          <p:spPr>
            <a:xfrm rot="13969482">
              <a:off x="-1782" y="8381"/>
              <a:ext cx="3429" cy="1466"/>
            </a:xfrm>
            <a:prstGeom prst="rect">
              <a:avLst/>
            </a:prstGeom>
          </p:spPr>
        </p:pic>
      </p:grpSp>
      <p:sp>
        <p:nvSpPr>
          <p:cNvPr id="5" name="TextBox 10">
            <a:extLst>
              <a:ext uri="{FF2B5EF4-FFF2-40B4-BE49-F238E27FC236}">
                <a16:creationId xmlns:a16="http://schemas.microsoft.com/office/drawing/2014/main" id="{3B36A609-1F23-7761-DBC7-261B168C9049}"/>
              </a:ext>
            </a:extLst>
          </p:cNvPr>
          <p:cNvSpPr txBox="1"/>
          <p:nvPr/>
        </p:nvSpPr>
        <p:spPr>
          <a:xfrm>
            <a:off x="914400" y="533400"/>
            <a:ext cx="11478660" cy="5793315"/>
          </a:xfrm>
          <a:prstGeom prst="rect">
            <a:avLst/>
          </a:prstGeom>
          <a:noFill/>
        </p:spPr>
        <p:txBody>
          <a:bodyPr wrap="square" lIns="91438" tIns="45719" rIns="91438" bIns="45719">
            <a:spAutoFit/>
          </a:bodyPr>
          <a:lstStyle/>
          <a:p>
            <a:pPr marL="285744" indent="-285744">
              <a:lnSpc>
                <a:spcPts val="3200"/>
              </a:lnSpc>
              <a:buFont typeface="Arial" pitchFamily="34" charset="0"/>
              <a:buChar char="•"/>
              <a:defRPr/>
            </a:pPr>
            <a:r>
              <a:rPr lang="en-US" altLang="zh-CN" sz="2400" b="1" dirty="0">
                <a:latin typeface="微软雅黑" panose="020B0503020204020204" pitchFamily="34" charset="-122"/>
                <a:ea typeface="微软雅黑" panose="020B0503020204020204" pitchFamily="34" charset="-122"/>
              </a:rPr>
              <a:t>SULF introduction and opens for users</a:t>
            </a:r>
          </a:p>
          <a:p>
            <a:pPr>
              <a:lnSpc>
                <a:spcPts val="3200"/>
              </a:lnSpc>
              <a:defRPr/>
            </a:pPr>
            <a:r>
              <a:rPr lang="en-US" altLang="zh-CN" sz="2400" b="1" dirty="0">
                <a:latin typeface="微软雅黑" panose="020B0503020204020204" pitchFamily="34" charset="-122"/>
                <a:ea typeface="微软雅黑" panose="020B0503020204020204" pitchFamily="34" charset="-122"/>
              </a:rPr>
              <a:t>            </a:t>
            </a:r>
          </a:p>
          <a:p>
            <a:pPr marL="285744" indent="-285744">
              <a:lnSpc>
                <a:spcPts val="3200"/>
              </a:lnSpc>
              <a:buFont typeface="Arial" pitchFamily="34" charset="0"/>
              <a:buChar char="•"/>
              <a:defRPr/>
            </a:pPr>
            <a:r>
              <a:rPr lang="en-US" altLang="zh-CN" sz="2400" b="1" dirty="0">
                <a:latin typeface="微软雅黑" panose="020B0503020204020204" pitchFamily="34" charset="-122"/>
                <a:ea typeface="微软雅黑" panose="020B0503020204020204" pitchFamily="34" charset="-122"/>
              </a:rPr>
              <a:t>Particle acceleration driven by</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LG lasers (spatial vortex)</a:t>
            </a:r>
          </a:p>
          <a:p>
            <a:pPr marL="285744" indent="-285744">
              <a:lnSpc>
                <a:spcPts val="3200"/>
              </a:lnSpc>
              <a:buFont typeface="Arial" pitchFamily="34" charset="0"/>
              <a:buChar char="•"/>
              <a:defRPr/>
            </a:pPr>
            <a:endParaRPr lang="en-US" altLang="zh-CN" sz="2400" b="1" dirty="0">
              <a:latin typeface="微软雅黑" panose="020B0503020204020204" pitchFamily="34" charset="-122"/>
              <a:ea typeface="微软雅黑" panose="020B0503020204020204" pitchFamily="34" charset="-122"/>
            </a:endParaRPr>
          </a:p>
          <a:p>
            <a:pPr marL="285744" indent="-285744">
              <a:lnSpc>
                <a:spcPts val="3200"/>
              </a:lnSpc>
              <a:buFont typeface="Arial" pitchFamily="34" charset="0"/>
              <a:buChar char="•"/>
              <a:defRPr/>
            </a:pPr>
            <a:r>
              <a:rPr lang="en-US" altLang="zh-CN" sz="2400" b="1" dirty="0">
                <a:latin typeface="微软雅黑" panose="020B0503020204020204" pitchFamily="34" charset="-122"/>
                <a:ea typeface="微软雅黑" panose="020B0503020204020204" pitchFamily="34" charset="-122"/>
              </a:rPr>
              <a:t>Acceleration and radiation driven by STOV lasers (spatiotemporal vortex)</a:t>
            </a:r>
          </a:p>
          <a:p>
            <a:pPr marL="285744" indent="-285744">
              <a:lnSpc>
                <a:spcPts val="3200"/>
              </a:lnSpc>
              <a:buFont typeface="Arial" pitchFamily="34" charset="0"/>
              <a:buChar char="•"/>
              <a:defRPr/>
            </a:pPr>
            <a:endParaRPr lang="en-US" altLang="zh-CN" sz="2400" b="1" dirty="0">
              <a:latin typeface="微软雅黑" panose="020B0503020204020204" pitchFamily="34" charset="-122"/>
              <a:ea typeface="微软雅黑" panose="020B0503020204020204" pitchFamily="34" charset="-122"/>
            </a:endParaRPr>
          </a:p>
          <a:p>
            <a:pPr marL="285744" indent="-285744">
              <a:lnSpc>
                <a:spcPts val="3200"/>
              </a:lnSpc>
              <a:buFont typeface="Arial" pitchFamily="34" charset="0"/>
              <a:buChar char="•"/>
              <a:defRPr/>
            </a:pPr>
            <a:r>
              <a:rPr lang="en-US" altLang="zh-CN" sz="2400" b="1" dirty="0">
                <a:solidFill>
                  <a:srgbClr val="0070C0"/>
                </a:solidFill>
                <a:latin typeface="微软雅黑" panose="020B0503020204020204" pitchFamily="34" charset="-122"/>
                <a:ea typeface="微软雅黑" panose="020B0503020204020204" pitchFamily="34" charset="-122"/>
              </a:rPr>
              <a:t>Experimental development driven by vortex lasers</a:t>
            </a:r>
          </a:p>
          <a:p>
            <a:pPr marL="285744" indent="-285744">
              <a:lnSpc>
                <a:spcPts val="3200"/>
              </a:lnSpc>
              <a:buFont typeface="Arial" pitchFamily="34" charset="0"/>
              <a:buChar char="•"/>
              <a:defRPr/>
            </a:pPr>
            <a:endParaRPr lang="en-US" altLang="zh-CN" sz="2400" b="1" dirty="0">
              <a:solidFill>
                <a:prstClr val="black"/>
              </a:solidFill>
              <a:latin typeface="微软雅黑" panose="020B0503020204020204" pitchFamily="34" charset="-122"/>
              <a:ea typeface="微软雅黑" panose="020B0503020204020204" pitchFamily="34" charset="-122"/>
            </a:endParaRPr>
          </a:p>
          <a:p>
            <a:pPr marL="285744" indent="-285744">
              <a:lnSpc>
                <a:spcPts val="3200"/>
              </a:lnSpc>
              <a:buFont typeface="Arial" pitchFamily="34" charset="0"/>
              <a:buChar char="•"/>
              <a:defRPr/>
            </a:pPr>
            <a:r>
              <a:rPr lang="en-US" altLang="zh-CN" sz="2400" b="1" dirty="0">
                <a:solidFill>
                  <a:prstClr val="black"/>
                </a:solidFill>
                <a:latin typeface="微软雅黑" panose="020B0503020204020204" pitchFamily="34" charset="-122"/>
                <a:ea typeface="微软雅黑" panose="020B0503020204020204" pitchFamily="34" charset="-122"/>
              </a:rPr>
              <a:t>Conclusion and outlook</a:t>
            </a:r>
          </a:p>
          <a:p>
            <a:pPr>
              <a:lnSpc>
                <a:spcPts val="3200"/>
              </a:lnSpc>
              <a:defRPr/>
            </a:pPr>
            <a:r>
              <a:rPr lang="en-US" altLang="zh-CN" sz="2400" b="1" dirty="0">
                <a:solidFill>
                  <a:prstClr val="black"/>
                </a:solidFill>
              </a:rPr>
              <a:t> </a:t>
            </a:r>
          </a:p>
          <a:p>
            <a:pPr>
              <a:lnSpc>
                <a:spcPts val="3200"/>
              </a:lnSpc>
              <a:defRPr/>
            </a:pPr>
            <a:endParaRPr lang="en-US" altLang="zh-CN" b="1" dirty="0">
              <a:solidFill>
                <a:srgbClr val="002060"/>
              </a:solidFill>
            </a:endParaRPr>
          </a:p>
          <a:p>
            <a:pPr marL="285744" indent="-285744">
              <a:lnSpc>
                <a:spcPts val="3200"/>
              </a:lnSpc>
              <a:buFont typeface="Arial" pitchFamily="34" charset="0"/>
              <a:buChar char="•"/>
              <a:defRPr/>
            </a:pPr>
            <a:endParaRPr lang="en-US" altLang="zh-CN" sz="2400" b="1" dirty="0">
              <a:solidFill>
                <a:prstClr val="black"/>
              </a:solidFill>
            </a:endParaRPr>
          </a:p>
          <a:p>
            <a:pPr>
              <a:lnSpc>
                <a:spcPts val="3200"/>
              </a:lnSpc>
              <a:defRPr/>
            </a:pPr>
            <a:r>
              <a:rPr lang="en-US" altLang="zh-CN" b="1" dirty="0">
                <a:solidFill>
                  <a:prstClr val="black"/>
                </a:solidFill>
              </a:rPr>
              <a:t>                </a:t>
            </a:r>
          </a:p>
        </p:txBody>
      </p:sp>
      <p:sp>
        <p:nvSpPr>
          <p:cNvPr id="2" name="页脚占位符 1">
            <a:extLst>
              <a:ext uri="{FF2B5EF4-FFF2-40B4-BE49-F238E27FC236}">
                <a16:creationId xmlns:a16="http://schemas.microsoft.com/office/drawing/2014/main" id="{A5901F3F-0719-1848-82E7-B5C31A3DCE2F}"/>
              </a:ext>
            </a:extLst>
          </p:cNvPr>
          <p:cNvSpPr>
            <a:spLocks noGrp="1"/>
          </p:cNvSpPr>
          <p:nvPr>
            <p:ph type="ftr" sz="quarter" idx="11"/>
          </p:nvPr>
        </p:nvSpPr>
        <p:spPr/>
        <p:txBody>
          <a:bodyPr/>
          <a:lstStyle/>
          <a:p>
            <a:pPr>
              <a:defRPr/>
            </a:pPr>
            <a:r>
              <a:rPr lang="en-US" altLang="zh-CN" dirty="0"/>
              <a:t>wangwenpeng@siom.ac.cn</a:t>
            </a:r>
          </a:p>
        </p:txBody>
      </p:sp>
      <p:sp>
        <p:nvSpPr>
          <p:cNvPr id="3" name="灯片编号占位符 2">
            <a:extLst>
              <a:ext uri="{FF2B5EF4-FFF2-40B4-BE49-F238E27FC236}">
                <a16:creationId xmlns:a16="http://schemas.microsoft.com/office/drawing/2014/main" id="{7BAE9A3F-1389-649B-59F5-DDFE98DD0C3F}"/>
              </a:ext>
            </a:extLst>
          </p:cNvPr>
          <p:cNvSpPr txBox="1"/>
          <p:nvPr/>
        </p:nvSpPr>
        <p:spPr>
          <a:xfrm>
            <a:off x="11430000" y="6320241"/>
            <a:ext cx="2844800" cy="476250"/>
          </a:xfrm>
          <a:prstGeom prst="rect">
            <a:avLst/>
          </a:prstGeom>
        </p:spPr>
        <p:txBody>
          <a:bodyPr/>
          <a:ls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C913308-F349-4B6D-A68A-DD1791B4A57B}" type="slidenum">
              <a:rPr kumimoji="0" lang="zh-CN" altLang="en-US" sz="2000" b="1"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tabLst/>
                <a:defRPr/>
              </a:pPr>
              <a:t>29</a:t>
            </a:fld>
            <a:endPar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ustDataLst>
      <p:tags r:id="rId1"/>
    </p:custDataLst>
    <p:extLst>
      <p:ext uri="{BB962C8B-B14F-4D97-AF65-F5344CB8AC3E}">
        <p14:creationId xmlns:p14="http://schemas.microsoft.com/office/powerpoint/2010/main" val="2908374867"/>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p:cNvCxnSpPr>
            <a:cxnSpLocks/>
          </p:cNvCxnSpPr>
          <p:nvPr/>
        </p:nvCxnSpPr>
        <p:spPr>
          <a:xfrm>
            <a:off x="0" y="692696"/>
            <a:ext cx="10416480"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7" name="组合 26">
            <a:extLst>
              <a:ext uri="{FF2B5EF4-FFF2-40B4-BE49-F238E27FC236}">
                <a16:creationId xmlns:a16="http://schemas.microsoft.com/office/drawing/2014/main" id="{54A3D693-81C0-4245-AA3A-6B9748D782B9}"/>
              </a:ext>
            </a:extLst>
          </p:cNvPr>
          <p:cNvGrpSpPr/>
          <p:nvPr/>
        </p:nvGrpSpPr>
        <p:grpSpPr>
          <a:xfrm>
            <a:off x="0" y="716122"/>
            <a:ext cx="12192000" cy="6141878"/>
            <a:chOff x="0" y="-4192"/>
            <a:chExt cx="5147734" cy="4521200"/>
          </a:xfrm>
        </p:grpSpPr>
        <p:pic>
          <p:nvPicPr>
            <p:cNvPr id="28" name="Picture 2">
              <a:extLst>
                <a:ext uri="{FF2B5EF4-FFF2-40B4-BE49-F238E27FC236}">
                  <a16:creationId xmlns:a16="http://schemas.microsoft.com/office/drawing/2014/main" id="{35FEEBC5-00C4-4AC4-90D4-BF691171FE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778" t="22963" r="25000" b="11111"/>
            <a:stretch/>
          </p:blipFill>
          <p:spPr bwMode="auto">
            <a:xfrm>
              <a:off x="0" y="-4192"/>
              <a:ext cx="5147734" cy="452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五角星 27">
              <a:extLst>
                <a:ext uri="{FF2B5EF4-FFF2-40B4-BE49-F238E27FC236}">
                  <a16:creationId xmlns:a16="http://schemas.microsoft.com/office/drawing/2014/main" id="{0BE531D6-0D28-440C-8A0B-BF25F09A9EDA}"/>
                </a:ext>
              </a:extLst>
            </p:cNvPr>
            <p:cNvSpPr/>
            <p:nvPr/>
          </p:nvSpPr>
          <p:spPr>
            <a:xfrm>
              <a:off x="3607582" y="2256408"/>
              <a:ext cx="226114" cy="288032"/>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a:ea typeface="宋体"/>
                <a:cs typeface="+mn-cs"/>
              </a:endParaRPr>
            </a:p>
          </p:txBody>
        </p:sp>
      </p:grpSp>
      <p:grpSp>
        <p:nvGrpSpPr>
          <p:cNvPr id="30" name="组合 29">
            <a:extLst>
              <a:ext uri="{FF2B5EF4-FFF2-40B4-BE49-F238E27FC236}">
                <a16:creationId xmlns:a16="http://schemas.microsoft.com/office/drawing/2014/main" id="{42D30E05-5059-4AB8-951E-D752EDBFCEE6}"/>
              </a:ext>
            </a:extLst>
          </p:cNvPr>
          <p:cNvGrpSpPr/>
          <p:nvPr/>
        </p:nvGrpSpPr>
        <p:grpSpPr>
          <a:xfrm>
            <a:off x="-24680" y="-1045910"/>
            <a:ext cx="12193588" cy="7930010"/>
            <a:chOff x="-1548680" y="-1045910"/>
            <a:chExt cx="12193588" cy="7930010"/>
          </a:xfrm>
        </p:grpSpPr>
        <p:pic>
          <p:nvPicPr>
            <p:cNvPr id="31" name="Picture 2">
              <a:extLst>
                <a:ext uri="{FF2B5EF4-FFF2-40B4-BE49-F238E27FC236}">
                  <a16:creationId xmlns:a16="http://schemas.microsoft.com/office/drawing/2014/main" id="{646CA211-17B5-4F9B-A074-C59E5317D5C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926" r="8854" b="8704"/>
            <a:stretch/>
          </p:blipFill>
          <p:spPr bwMode="auto">
            <a:xfrm>
              <a:off x="3995936" y="2103308"/>
              <a:ext cx="6048672" cy="2626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
              <a:extLst>
                <a:ext uri="{FF2B5EF4-FFF2-40B4-BE49-F238E27FC236}">
                  <a16:creationId xmlns:a16="http://schemas.microsoft.com/office/drawing/2014/main" id="{2A38BEB2-5B10-415A-B9F4-AF2D949C4D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8160" y="4158817"/>
              <a:ext cx="537622" cy="416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五角星 31">
              <a:extLst>
                <a:ext uri="{FF2B5EF4-FFF2-40B4-BE49-F238E27FC236}">
                  <a16:creationId xmlns:a16="http://schemas.microsoft.com/office/drawing/2014/main" id="{9F045758-0157-4604-BE4B-01903059387A}"/>
                </a:ext>
              </a:extLst>
            </p:cNvPr>
            <p:cNvSpPr/>
            <p:nvPr/>
          </p:nvSpPr>
          <p:spPr>
            <a:xfrm>
              <a:off x="5071855" y="2516340"/>
              <a:ext cx="423371" cy="336596"/>
            </a:xfrm>
            <a:prstGeom prst="star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a:ea typeface="宋体"/>
                <a:cs typeface="+mn-cs"/>
              </a:endParaRPr>
            </a:p>
          </p:txBody>
        </p:sp>
        <p:grpSp>
          <p:nvGrpSpPr>
            <p:cNvPr id="34" name="组合 33">
              <a:extLst>
                <a:ext uri="{FF2B5EF4-FFF2-40B4-BE49-F238E27FC236}">
                  <a16:creationId xmlns:a16="http://schemas.microsoft.com/office/drawing/2014/main" id="{64FA6633-326E-49CA-A3AA-6C4AC9289558}"/>
                </a:ext>
              </a:extLst>
            </p:cNvPr>
            <p:cNvGrpSpPr/>
            <p:nvPr/>
          </p:nvGrpSpPr>
          <p:grpSpPr>
            <a:xfrm>
              <a:off x="-1548680" y="-1045910"/>
              <a:ext cx="8925347" cy="3093498"/>
              <a:chOff x="-1653565" y="-27388"/>
              <a:chExt cx="8925347" cy="3093498"/>
            </a:xfrm>
          </p:grpSpPr>
          <p:pic>
            <p:nvPicPr>
              <p:cNvPr id="42" name="Picture 5">
                <a:extLst>
                  <a:ext uri="{FF2B5EF4-FFF2-40B4-BE49-F238E27FC236}">
                    <a16:creationId xmlns:a16="http://schemas.microsoft.com/office/drawing/2014/main" id="{E363C23E-8EAE-431D-A69A-55A4F976A5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3565" y="1022997"/>
                <a:ext cx="8925346"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线形标注 1(带强调线) 34">
                <a:extLst>
                  <a:ext uri="{FF2B5EF4-FFF2-40B4-BE49-F238E27FC236}">
                    <a16:creationId xmlns:a16="http://schemas.microsoft.com/office/drawing/2014/main" id="{08CBB089-0F49-4320-A8EE-F75B8118C4C9}"/>
                  </a:ext>
                </a:extLst>
              </p:cNvPr>
              <p:cNvSpPr/>
              <p:nvPr/>
            </p:nvSpPr>
            <p:spPr>
              <a:xfrm rot="16200000">
                <a:off x="1656980" y="-3337933"/>
                <a:ext cx="2304257" cy="8925347"/>
              </a:xfrm>
              <a:prstGeom prst="accentCallout1">
                <a:avLst>
                  <a:gd name="adj1" fmla="val 72907"/>
                  <a:gd name="adj2" fmla="val -34789"/>
                  <a:gd name="adj3" fmla="val 75435"/>
                  <a:gd name="adj4" fmla="val -5403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a:ea typeface="宋体"/>
                  <a:cs typeface="+mn-cs"/>
                </a:endParaRPr>
              </a:p>
            </p:txBody>
          </p:sp>
        </p:grpSp>
        <p:pic>
          <p:nvPicPr>
            <p:cNvPr id="35" name="图片 34" descr="IMG_1745.JPG">
              <a:extLst>
                <a:ext uri="{FF2B5EF4-FFF2-40B4-BE49-F238E27FC236}">
                  <a16:creationId xmlns:a16="http://schemas.microsoft.com/office/drawing/2014/main" id="{885715B6-E8D5-47C2-8984-CE39821E30F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31889" y="4727124"/>
              <a:ext cx="4260391" cy="2130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组合 35">
              <a:extLst>
                <a:ext uri="{FF2B5EF4-FFF2-40B4-BE49-F238E27FC236}">
                  <a16:creationId xmlns:a16="http://schemas.microsoft.com/office/drawing/2014/main" id="{4B84AFEC-3646-4190-9CA8-DED32701C167}"/>
                </a:ext>
              </a:extLst>
            </p:cNvPr>
            <p:cNvGrpSpPr/>
            <p:nvPr/>
          </p:nvGrpSpPr>
          <p:grpSpPr>
            <a:xfrm>
              <a:off x="-1548680" y="1493912"/>
              <a:ext cx="3668268" cy="3081188"/>
              <a:chOff x="544761" y="692696"/>
              <a:chExt cx="3668268" cy="3081188"/>
            </a:xfrm>
          </p:grpSpPr>
          <p:pic>
            <p:nvPicPr>
              <p:cNvPr id="40" name="Picture 2">
                <a:extLst>
                  <a:ext uri="{FF2B5EF4-FFF2-40B4-BE49-F238E27FC236}">
                    <a16:creationId xmlns:a16="http://schemas.microsoft.com/office/drawing/2014/main" id="{7D26CF3A-C4A7-4C8E-87FA-ABB2EE53095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4761" y="1340768"/>
                <a:ext cx="3647083" cy="2433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线形标注 1(带强调线) 38">
                <a:extLst>
                  <a:ext uri="{FF2B5EF4-FFF2-40B4-BE49-F238E27FC236}">
                    <a16:creationId xmlns:a16="http://schemas.microsoft.com/office/drawing/2014/main" id="{4102067C-067D-4728-BCFD-66A6AB243C49}"/>
                  </a:ext>
                </a:extLst>
              </p:cNvPr>
              <p:cNvSpPr/>
              <p:nvPr/>
            </p:nvSpPr>
            <p:spPr>
              <a:xfrm rot="16200000">
                <a:off x="1226767" y="10691"/>
                <a:ext cx="2304257" cy="3668267"/>
              </a:xfrm>
              <a:prstGeom prst="accentCallout1">
                <a:avLst>
                  <a:gd name="adj1" fmla="val 98956"/>
                  <a:gd name="adj2" fmla="val -35707"/>
                  <a:gd name="adj3" fmla="val 180244"/>
                  <a:gd name="adj4" fmla="val 4455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a:ea typeface="宋体"/>
                  <a:cs typeface="+mn-cs"/>
                </a:endParaRPr>
              </a:p>
            </p:txBody>
          </p:sp>
        </p:grpSp>
        <p:grpSp>
          <p:nvGrpSpPr>
            <p:cNvPr id="37" name="组合 36">
              <a:extLst>
                <a:ext uri="{FF2B5EF4-FFF2-40B4-BE49-F238E27FC236}">
                  <a16:creationId xmlns:a16="http://schemas.microsoft.com/office/drawing/2014/main" id="{AEA3B3CC-DA67-4C93-8E04-D640A029D75D}"/>
                </a:ext>
              </a:extLst>
            </p:cNvPr>
            <p:cNvGrpSpPr/>
            <p:nvPr/>
          </p:nvGrpSpPr>
          <p:grpSpPr>
            <a:xfrm>
              <a:off x="6766210" y="4717188"/>
              <a:ext cx="3878698" cy="2166912"/>
              <a:chOff x="3387025" y="1130669"/>
              <a:chExt cx="9983259" cy="5523272"/>
            </a:xfrm>
          </p:grpSpPr>
          <p:pic>
            <p:nvPicPr>
              <p:cNvPr id="38" name="图片 37">
                <a:extLst>
                  <a:ext uri="{FF2B5EF4-FFF2-40B4-BE49-F238E27FC236}">
                    <a16:creationId xmlns:a16="http://schemas.microsoft.com/office/drawing/2014/main" id="{3EBAD73E-DDF9-4DA7-B300-2208FF62188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59" b="3613"/>
              <a:stretch/>
            </p:blipFill>
            <p:spPr>
              <a:xfrm>
                <a:off x="4226286" y="1130669"/>
                <a:ext cx="9143998" cy="5523272"/>
              </a:xfrm>
              <a:prstGeom prst="rect">
                <a:avLst/>
              </a:prstGeom>
            </p:spPr>
          </p:pic>
          <p:sp>
            <p:nvSpPr>
              <p:cNvPr id="39" name="矩形 38">
                <a:extLst>
                  <a:ext uri="{FF2B5EF4-FFF2-40B4-BE49-F238E27FC236}">
                    <a16:creationId xmlns:a16="http://schemas.microsoft.com/office/drawing/2014/main" id="{86A7937E-5560-4A05-BEA7-D260FC268A66}"/>
                  </a:ext>
                </a:extLst>
              </p:cNvPr>
              <p:cNvSpPr/>
              <p:nvPr/>
            </p:nvSpPr>
            <p:spPr>
              <a:xfrm>
                <a:off x="3387025" y="5277759"/>
                <a:ext cx="2653790" cy="73219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ts val="200"/>
                  </a:spcAft>
                  <a:buClrTx/>
                  <a:buSzTx/>
                  <a:buFontTx/>
                  <a:buNone/>
                  <a:tabLst/>
                  <a:defRPr/>
                </a:pPr>
                <a:r>
                  <a:rPr kumimoji="0" lang="zh-CN" altLang="en-US" sz="500" b="1" i="0" u="none" strike="noStrike" kern="1200" cap="none" spc="50" normalizeH="0" baseline="0" noProof="0"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rPr>
                  <a:t>上海超强超短激光实验装置</a:t>
                </a:r>
                <a:endParaRPr kumimoji="0" lang="en-US" altLang="zh-CN" sz="500" b="1" i="0" u="none" strike="noStrike" kern="1200" cap="none" spc="50" normalizeH="0" baseline="0" noProof="0"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uLnTx/>
                  <a:uFillTx/>
                  <a:latin typeface="黑体" panose="02010609060101010101" pitchFamily="49" charset="-122"/>
                  <a:ea typeface="黑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00" b="1" i="0" u="none" strike="noStrike" kern="1200" cap="none" spc="50" normalizeH="0" baseline="0" noProof="0"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uLnTx/>
                    <a:uFillTx/>
                    <a:latin typeface="Arial" panose="020B0604020202020204" pitchFamily="34" charset="0"/>
                    <a:ea typeface="黑体" panose="02010609060101010101" pitchFamily="49" charset="-122"/>
                    <a:cs typeface="+mn-cs"/>
                  </a:rPr>
                  <a:t>Shanghai Superintense Ultrafast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00" b="1" i="0" u="none" strike="noStrike" kern="1200" cap="none" spc="50" normalizeH="0" baseline="0" noProof="0"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uLnTx/>
                    <a:uFillTx/>
                    <a:latin typeface="Arial" panose="020B0604020202020204" pitchFamily="34" charset="0"/>
                    <a:ea typeface="黑体" panose="02010609060101010101" pitchFamily="49" charset="-122"/>
                    <a:cs typeface="+mn-cs"/>
                  </a:rPr>
                  <a:t>Laser Facility</a:t>
                </a:r>
                <a:endParaRPr kumimoji="0" lang="zh-CN" altLang="en-US" sz="300" b="1" i="0" u="none" strike="noStrike" kern="1200" cap="none" spc="50" normalizeH="0" baseline="0" noProof="0" dirty="0">
                  <a:ln w="13500">
                    <a:solidFill>
                      <a:srgbClr val="4F81BD">
                        <a:shade val="2500"/>
                        <a:alpha val="6500"/>
                      </a:srgbClr>
                    </a:solidFill>
                    <a:prstDash val="solid"/>
                  </a:ln>
                  <a:solidFill>
                    <a:srgbClr val="4F81BD">
                      <a:tint val="3000"/>
                      <a:alpha val="95000"/>
                    </a:srgbClr>
                  </a:solidFill>
                  <a:effectLst>
                    <a:innerShdw blurRad="50900" dist="38500" dir="13500000">
                      <a:srgbClr val="000000">
                        <a:alpha val="60000"/>
                      </a:srgbClr>
                    </a:innerShdw>
                  </a:effectLst>
                  <a:uLnTx/>
                  <a:uFillTx/>
                  <a:latin typeface="Arial" panose="020B0604020202020204" pitchFamily="34" charset="0"/>
                  <a:ea typeface="黑体" panose="02010609060101010101" pitchFamily="49" charset="-122"/>
                  <a:cs typeface="+mn-cs"/>
                </a:endParaRPr>
              </a:p>
            </p:txBody>
          </p:sp>
        </p:grpSp>
      </p:grpSp>
      <p:pic>
        <p:nvPicPr>
          <p:cNvPr id="3" name="图片 2">
            <a:extLst>
              <a:ext uri="{FF2B5EF4-FFF2-40B4-BE49-F238E27FC236}">
                <a16:creationId xmlns:a16="http://schemas.microsoft.com/office/drawing/2014/main" id="{CA27A301-B5B8-709F-FF1B-63BD13B0868A}"/>
              </a:ext>
            </a:extLst>
          </p:cNvPr>
          <p:cNvPicPr>
            <a:picLocks noChangeAspect="1"/>
          </p:cNvPicPr>
          <p:nvPr/>
        </p:nvPicPr>
        <p:blipFill>
          <a:blip r:embed="rId9"/>
          <a:stretch>
            <a:fillRect/>
          </a:stretch>
        </p:blipFill>
        <p:spPr>
          <a:xfrm>
            <a:off x="-304800" y="4610457"/>
            <a:ext cx="4698574" cy="2249995"/>
          </a:xfrm>
          <a:prstGeom prst="rect">
            <a:avLst/>
          </a:prstGeom>
        </p:spPr>
      </p:pic>
      <p:sp>
        <p:nvSpPr>
          <p:cNvPr id="2" name="灯片编号占位符 2">
            <a:extLst>
              <a:ext uri="{FF2B5EF4-FFF2-40B4-BE49-F238E27FC236}">
                <a16:creationId xmlns:a16="http://schemas.microsoft.com/office/drawing/2014/main" id="{5B066AAC-9E3C-423C-A83C-16243B7E0D83}"/>
              </a:ext>
            </a:extLst>
          </p:cNvPr>
          <p:cNvSpPr txBox="1"/>
          <p:nvPr/>
        </p:nvSpPr>
        <p:spPr>
          <a:xfrm>
            <a:off x="11430000" y="6320241"/>
            <a:ext cx="2844800" cy="476250"/>
          </a:xfrm>
          <a:prstGeom prst="rect">
            <a:avLst/>
          </a:prstGeom>
        </p:spPr>
        <p:txBody>
          <a:bodyPr/>
          <a:ls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C913308-F349-4B6D-A68A-DD1791B4A57B}" type="slidenum">
              <a:rPr kumimoji="0" lang="zh-CN" altLang="en-US" sz="2000" b="1" i="0" u="none" strike="noStrike" kern="1200" cap="none" spc="0" normalizeH="0" baseline="0" noProof="0" smtClean="0">
                <a:ln>
                  <a:noFill/>
                </a:ln>
                <a:solidFill>
                  <a:schemeClr val="bg1"/>
                </a:solidFill>
                <a:effectLst/>
                <a:uLnTx/>
                <a:uFillTx/>
                <a:latin typeface="Arial" panose="020B060402020202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tabLst/>
                <a:defRPr/>
              </a:pPr>
              <a:t>3</a:t>
            </a:fld>
            <a:endParaRPr kumimoji="0" lang="zh-CN" altLang="en-US" sz="2000" b="1" i="0" u="none" strike="noStrike" kern="1200" cap="none" spc="0" normalizeH="0" baseline="0" noProof="0" dirty="0">
              <a:ln>
                <a:noFill/>
              </a:ln>
              <a:solidFill>
                <a:schemeClr val="bg1"/>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22935156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5871C-B20D-6F71-6F2F-D9C360BA30D7}"/>
            </a:ext>
          </a:extLst>
        </p:cNvPr>
        <p:cNvGrpSpPr/>
        <p:nvPr/>
      </p:nvGrpSpPr>
      <p:grpSpPr>
        <a:xfrm>
          <a:off x="0" y="0"/>
          <a:ext cx="0" cy="0"/>
          <a:chOff x="0" y="0"/>
          <a:chExt cx="0" cy="0"/>
        </a:xfrm>
      </p:grpSpPr>
      <p:sp>
        <p:nvSpPr>
          <p:cNvPr id="13" name="文本框 12">
            <a:extLst>
              <a:ext uri="{FF2B5EF4-FFF2-40B4-BE49-F238E27FC236}">
                <a16:creationId xmlns:a16="http://schemas.microsoft.com/office/drawing/2014/main" id="{BE55D386-9025-3C9C-3D8E-CB0D6A7A592C}"/>
              </a:ext>
            </a:extLst>
          </p:cNvPr>
          <p:cNvSpPr txBox="1"/>
          <p:nvPr/>
        </p:nvSpPr>
        <p:spPr>
          <a:xfrm>
            <a:off x="133406" y="169476"/>
            <a:ext cx="12058593" cy="523220"/>
          </a:xfrm>
          <a:prstGeom prst="rect">
            <a:avLst/>
          </a:prstGeom>
          <a:noFill/>
        </p:spPr>
        <p:txBody>
          <a:bodyPr wrap="square">
            <a:spAutoFit/>
          </a:bodyPr>
          <a:lstStyle/>
          <a:p>
            <a:pPr marL="0" marR="0" lvl="0" indent="0" algn="l" defTabSz="1219143"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rPr>
              <a:t>Generation of LG lasers</a:t>
            </a:r>
            <a:endParaRPr kumimoji="0" lang="zh-CN" altLang="en-US" sz="2800"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sp>
        <p:nvSpPr>
          <p:cNvPr id="23" name="椭圆 22">
            <a:extLst>
              <a:ext uri="{FF2B5EF4-FFF2-40B4-BE49-F238E27FC236}">
                <a16:creationId xmlns:a16="http://schemas.microsoft.com/office/drawing/2014/main" id="{7351DA44-C7D6-F39A-EA04-C8CE1E8F5D40}"/>
              </a:ext>
            </a:extLst>
          </p:cNvPr>
          <p:cNvSpPr/>
          <p:nvPr/>
        </p:nvSpPr>
        <p:spPr>
          <a:xfrm>
            <a:off x="8871671" y="5807945"/>
            <a:ext cx="246600" cy="246658"/>
          </a:xfrm>
          <a:prstGeom prst="ellipse">
            <a:avLst/>
          </a:prstGeom>
          <a:solidFill>
            <a:srgbClr val="C00000"/>
          </a:solidFill>
          <a:ln>
            <a:solidFill>
              <a:srgbClr val="C00000"/>
            </a:solidFill>
          </a:ln>
          <a:effectLst>
            <a:innerShdw blurRad="114300">
              <a:prstClr val="black"/>
            </a:inn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solidFill>
                <a:srgbClr val="C00000"/>
              </a:solidFill>
            </a:endParaRPr>
          </a:p>
        </p:txBody>
      </p:sp>
      <p:sp>
        <p:nvSpPr>
          <p:cNvPr id="24" name="椭圆 23">
            <a:extLst>
              <a:ext uri="{FF2B5EF4-FFF2-40B4-BE49-F238E27FC236}">
                <a16:creationId xmlns:a16="http://schemas.microsoft.com/office/drawing/2014/main" id="{86DC64E0-D933-E915-DEE2-75F3C0D0F7E1}"/>
              </a:ext>
            </a:extLst>
          </p:cNvPr>
          <p:cNvSpPr/>
          <p:nvPr/>
        </p:nvSpPr>
        <p:spPr>
          <a:xfrm>
            <a:off x="3732379" y="4030757"/>
            <a:ext cx="246600" cy="246658"/>
          </a:xfrm>
          <a:prstGeom prst="ellipse">
            <a:avLst/>
          </a:prstGeom>
          <a:solidFill>
            <a:srgbClr val="C00000"/>
          </a:solidFill>
          <a:ln>
            <a:solidFill>
              <a:srgbClr val="C00000"/>
            </a:solidFill>
          </a:ln>
          <a:effectLst>
            <a:innerShdw blurRad="114300">
              <a:prstClr val="black"/>
            </a:inn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solidFill>
                <a:srgbClr val="C00000"/>
              </a:solidFill>
            </a:endParaRPr>
          </a:p>
        </p:txBody>
      </p:sp>
      <p:sp>
        <p:nvSpPr>
          <p:cNvPr id="25" name="文本框 24">
            <a:extLst>
              <a:ext uri="{FF2B5EF4-FFF2-40B4-BE49-F238E27FC236}">
                <a16:creationId xmlns:a16="http://schemas.microsoft.com/office/drawing/2014/main" id="{9D1CEA87-8F50-BC31-4D3B-3A56C1B78DE6}"/>
              </a:ext>
            </a:extLst>
          </p:cNvPr>
          <p:cNvSpPr txBox="1"/>
          <p:nvPr/>
        </p:nvSpPr>
        <p:spPr>
          <a:xfrm>
            <a:off x="3488108" y="6212646"/>
            <a:ext cx="819455" cy="400110"/>
          </a:xfrm>
          <a:prstGeom prst="rect">
            <a:avLst/>
          </a:prstGeom>
          <a:noFill/>
        </p:spPr>
        <p:txBody>
          <a:bodyPr wrap="none" rtlCol="0">
            <a:spAutoFit/>
          </a:bodyPr>
          <a:lstStyle/>
          <a:p>
            <a:r>
              <a:rPr lang="en-US" altLang="zh-CN" b="1" dirty="0">
                <a:latin typeface="微软雅黑" panose="020B0503020204020204" pitchFamily="34" charset="-122"/>
                <a:ea typeface="微软雅黑" panose="020B0503020204020204" pitchFamily="34" charset="-122"/>
              </a:rPr>
              <a:t>2017</a:t>
            </a:r>
            <a:endParaRPr lang="zh-CN" altLang="en-US" b="1" dirty="0">
              <a:latin typeface="微软雅黑" panose="020B0503020204020204" pitchFamily="34" charset="-122"/>
              <a:ea typeface="微软雅黑" panose="020B0503020204020204" pitchFamily="34" charset="-122"/>
            </a:endParaRPr>
          </a:p>
        </p:txBody>
      </p:sp>
      <p:sp>
        <p:nvSpPr>
          <p:cNvPr id="26" name="文本框 25">
            <a:extLst>
              <a:ext uri="{FF2B5EF4-FFF2-40B4-BE49-F238E27FC236}">
                <a16:creationId xmlns:a16="http://schemas.microsoft.com/office/drawing/2014/main" id="{85912A64-D976-9341-568A-FED69AB0EEB6}"/>
              </a:ext>
            </a:extLst>
          </p:cNvPr>
          <p:cNvSpPr txBox="1"/>
          <p:nvPr/>
        </p:nvSpPr>
        <p:spPr>
          <a:xfrm>
            <a:off x="4563588" y="6214822"/>
            <a:ext cx="819455" cy="400110"/>
          </a:xfrm>
          <a:prstGeom prst="rect">
            <a:avLst/>
          </a:prstGeom>
          <a:noFill/>
        </p:spPr>
        <p:txBody>
          <a:bodyPr wrap="none" rtlCol="0">
            <a:spAutoFit/>
          </a:bodyPr>
          <a:lstStyle/>
          <a:p>
            <a:r>
              <a:rPr lang="en-US" altLang="zh-CN" b="1" dirty="0">
                <a:latin typeface="微软雅黑" panose="020B0503020204020204" pitchFamily="34" charset="-122"/>
                <a:ea typeface="微软雅黑" panose="020B0503020204020204" pitchFamily="34" charset="-122"/>
              </a:rPr>
              <a:t>2018</a:t>
            </a:r>
            <a:endParaRPr lang="zh-CN" altLang="en-US" b="1" dirty="0">
              <a:latin typeface="微软雅黑" panose="020B0503020204020204" pitchFamily="34" charset="-122"/>
              <a:ea typeface="微软雅黑" panose="020B0503020204020204" pitchFamily="34" charset="-122"/>
            </a:endParaRPr>
          </a:p>
        </p:txBody>
      </p:sp>
      <p:sp>
        <p:nvSpPr>
          <p:cNvPr id="27" name="文本框 26">
            <a:extLst>
              <a:ext uri="{FF2B5EF4-FFF2-40B4-BE49-F238E27FC236}">
                <a16:creationId xmlns:a16="http://schemas.microsoft.com/office/drawing/2014/main" id="{C654A725-5A93-8181-30EE-541655BBDC01}"/>
              </a:ext>
            </a:extLst>
          </p:cNvPr>
          <p:cNvSpPr txBox="1"/>
          <p:nvPr/>
        </p:nvSpPr>
        <p:spPr>
          <a:xfrm>
            <a:off x="5591777" y="6213151"/>
            <a:ext cx="819455" cy="400110"/>
          </a:xfrm>
          <a:prstGeom prst="rect">
            <a:avLst/>
          </a:prstGeom>
          <a:noFill/>
        </p:spPr>
        <p:txBody>
          <a:bodyPr wrap="none" rtlCol="0">
            <a:spAutoFit/>
          </a:bodyPr>
          <a:lstStyle/>
          <a:p>
            <a:r>
              <a:rPr lang="en-US" altLang="zh-CN" b="1" dirty="0">
                <a:latin typeface="微软雅黑" panose="020B0503020204020204" pitchFamily="34" charset="-122"/>
                <a:ea typeface="微软雅黑" panose="020B0503020204020204" pitchFamily="34" charset="-122"/>
              </a:rPr>
              <a:t>2019</a:t>
            </a:r>
            <a:endParaRPr lang="zh-CN" altLang="en-US" b="1" dirty="0">
              <a:latin typeface="微软雅黑" panose="020B0503020204020204" pitchFamily="34" charset="-122"/>
              <a:ea typeface="微软雅黑" panose="020B0503020204020204" pitchFamily="34" charset="-122"/>
            </a:endParaRPr>
          </a:p>
        </p:txBody>
      </p:sp>
      <p:sp>
        <p:nvSpPr>
          <p:cNvPr id="28" name="文本框 27">
            <a:extLst>
              <a:ext uri="{FF2B5EF4-FFF2-40B4-BE49-F238E27FC236}">
                <a16:creationId xmlns:a16="http://schemas.microsoft.com/office/drawing/2014/main" id="{C93E416B-4DAD-65EA-59F3-9BCE1D31615A}"/>
              </a:ext>
            </a:extLst>
          </p:cNvPr>
          <p:cNvSpPr txBox="1"/>
          <p:nvPr/>
        </p:nvSpPr>
        <p:spPr>
          <a:xfrm>
            <a:off x="6645477" y="6204359"/>
            <a:ext cx="819455" cy="400110"/>
          </a:xfrm>
          <a:prstGeom prst="rect">
            <a:avLst/>
          </a:prstGeom>
          <a:noFill/>
        </p:spPr>
        <p:txBody>
          <a:bodyPr wrap="none" rtlCol="0">
            <a:spAutoFit/>
          </a:bodyPr>
          <a:lstStyle/>
          <a:p>
            <a:r>
              <a:rPr lang="en-US" altLang="zh-CN" b="1" dirty="0">
                <a:latin typeface="微软雅黑" panose="020B0503020204020204" pitchFamily="34" charset="-122"/>
                <a:ea typeface="微软雅黑" panose="020B0503020204020204" pitchFamily="34" charset="-122"/>
              </a:rPr>
              <a:t>2020</a:t>
            </a:r>
            <a:endParaRPr lang="zh-CN" altLang="en-US" b="1" dirty="0">
              <a:latin typeface="微软雅黑" panose="020B0503020204020204" pitchFamily="34" charset="-122"/>
              <a:ea typeface="微软雅黑" panose="020B0503020204020204" pitchFamily="34" charset="-122"/>
            </a:endParaRPr>
          </a:p>
        </p:txBody>
      </p:sp>
      <p:sp>
        <p:nvSpPr>
          <p:cNvPr id="29" name="文本框 28">
            <a:extLst>
              <a:ext uri="{FF2B5EF4-FFF2-40B4-BE49-F238E27FC236}">
                <a16:creationId xmlns:a16="http://schemas.microsoft.com/office/drawing/2014/main" id="{61180A59-1E5F-37C6-B96A-66B41EC86E55}"/>
              </a:ext>
            </a:extLst>
          </p:cNvPr>
          <p:cNvSpPr txBox="1"/>
          <p:nvPr/>
        </p:nvSpPr>
        <p:spPr>
          <a:xfrm>
            <a:off x="7665627" y="6212646"/>
            <a:ext cx="819455" cy="400110"/>
          </a:xfrm>
          <a:prstGeom prst="rect">
            <a:avLst/>
          </a:prstGeom>
          <a:noFill/>
        </p:spPr>
        <p:txBody>
          <a:bodyPr wrap="none" rtlCol="0">
            <a:spAutoFit/>
          </a:bodyPr>
          <a:lstStyle/>
          <a:p>
            <a:r>
              <a:rPr lang="en-US" altLang="zh-CN" b="1" dirty="0">
                <a:latin typeface="微软雅黑" panose="020B0503020204020204" pitchFamily="34" charset="-122"/>
                <a:ea typeface="微软雅黑" panose="020B0503020204020204" pitchFamily="34" charset="-122"/>
              </a:rPr>
              <a:t>2021</a:t>
            </a:r>
            <a:endParaRPr lang="zh-CN" altLang="en-US" b="1" dirty="0">
              <a:latin typeface="微软雅黑" panose="020B0503020204020204" pitchFamily="34" charset="-122"/>
              <a:ea typeface="微软雅黑" panose="020B0503020204020204" pitchFamily="34" charset="-122"/>
            </a:endParaRPr>
          </a:p>
        </p:txBody>
      </p:sp>
      <p:sp>
        <p:nvSpPr>
          <p:cNvPr id="30" name="文本框 29">
            <a:extLst>
              <a:ext uri="{FF2B5EF4-FFF2-40B4-BE49-F238E27FC236}">
                <a16:creationId xmlns:a16="http://schemas.microsoft.com/office/drawing/2014/main" id="{8C2F62B5-60B8-9098-3EAD-1448AB01ADAB}"/>
              </a:ext>
            </a:extLst>
          </p:cNvPr>
          <p:cNvSpPr txBox="1"/>
          <p:nvPr/>
        </p:nvSpPr>
        <p:spPr>
          <a:xfrm>
            <a:off x="8647261" y="6212646"/>
            <a:ext cx="819455" cy="400110"/>
          </a:xfrm>
          <a:prstGeom prst="rect">
            <a:avLst/>
          </a:prstGeom>
          <a:noFill/>
        </p:spPr>
        <p:txBody>
          <a:bodyPr wrap="none" rtlCol="0">
            <a:spAutoFit/>
          </a:bodyPr>
          <a:lstStyle/>
          <a:p>
            <a:r>
              <a:rPr lang="en-US" altLang="zh-CN" b="1" dirty="0">
                <a:latin typeface="微软雅黑" panose="020B0503020204020204" pitchFamily="34" charset="-122"/>
                <a:ea typeface="微软雅黑" panose="020B0503020204020204" pitchFamily="34" charset="-122"/>
              </a:rPr>
              <a:t>2022</a:t>
            </a:r>
            <a:endParaRPr lang="zh-CN" altLang="en-US" b="1" dirty="0">
              <a:latin typeface="微软雅黑" panose="020B0503020204020204" pitchFamily="34" charset="-122"/>
              <a:ea typeface="微软雅黑" panose="020B0503020204020204" pitchFamily="34" charset="-122"/>
            </a:endParaRPr>
          </a:p>
        </p:txBody>
      </p:sp>
      <p:sp>
        <p:nvSpPr>
          <p:cNvPr id="31" name="文本框 30">
            <a:extLst>
              <a:ext uri="{FF2B5EF4-FFF2-40B4-BE49-F238E27FC236}">
                <a16:creationId xmlns:a16="http://schemas.microsoft.com/office/drawing/2014/main" id="{EFBFEB57-A4BC-0FD9-F36E-82713376D478}"/>
              </a:ext>
            </a:extLst>
          </p:cNvPr>
          <p:cNvSpPr txBox="1"/>
          <p:nvPr/>
        </p:nvSpPr>
        <p:spPr>
          <a:xfrm>
            <a:off x="6089748" y="6472536"/>
            <a:ext cx="836126" cy="461665"/>
          </a:xfrm>
          <a:prstGeom prst="rect">
            <a:avLst/>
          </a:prstGeom>
          <a:noFill/>
        </p:spPr>
        <p:txBody>
          <a:bodyPr wrap="none" rtlCol="0">
            <a:spAutoFit/>
          </a:bodyPr>
          <a:lstStyle/>
          <a:p>
            <a:r>
              <a:rPr lang="en-US" altLang="zh-CN" sz="2400" b="1" dirty="0">
                <a:latin typeface="微软雅黑" panose="020B0503020204020204" pitchFamily="34" charset="-122"/>
                <a:ea typeface="微软雅黑" panose="020B0503020204020204" pitchFamily="34" charset="-122"/>
              </a:rPr>
              <a:t>Year</a:t>
            </a:r>
            <a:endParaRPr lang="zh-CN" altLang="en-US" sz="2400" b="1" dirty="0">
              <a:latin typeface="微软雅黑" panose="020B0503020204020204" pitchFamily="34" charset="-122"/>
              <a:ea typeface="微软雅黑" panose="020B0503020204020204" pitchFamily="34" charset="-122"/>
            </a:endParaRPr>
          </a:p>
        </p:txBody>
      </p:sp>
      <p:sp>
        <p:nvSpPr>
          <p:cNvPr id="32" name="文本框 31">
            <a:extLst>
              <a:ext uri="{FF2B5EF4-FFF2-40B4-BE49-F238E27FC236}">
                <a16:creationId xmlns:a16="http://schemas.microsoft.com/office/drawing/2014/main" id="{5EB3862B-E296-1B6B-02D4-34422C4653F7}"/>
              </a:ext>
            </a:extLst>
          </p:cNvPr>
          <p:cNvSpPr txBox="1"/>
          <p:nvPr/>
        </p:nvSpPr>
        <p:spPr>
          <a:xfrm rot="16200000">
            <a:off x="689664" y="4191364"/>
            <a:ext cx="2868349" cy="461665"/>
          </a:xfrm>
          <a:prstGeom prst="rect">
            <a:avLst/>
          </a:prstGeom>
          <a:noFill/>
        </p:spPr>
        <p:txBody>
          <a:bodyPr wrap="none" rtlCol="0">
            <a:spAutoFit/>
          </a:bodyPr>
          <a:lstStyle/>
          <a:p>
            <a:r>
              <a:rPr lang="en-US" altLang="zh-CN" sz="2400" b="1" dirty="0">
                <a:latin typeface="微软雅黑" panose="020B0503020204020204" pitchFamily="34" charset="-122"/>
                <a:ea typeface="微软雅黑" panose="020B0503020204020204" pitchFamily="34" charset="-122"/>
              </a:rPr>
              <a:t>Intensity (w/cm</a:t>
            </a:r>
            <a:r>
              <a:rPr lang="en-US" altLang="zh-CN" sz="2400" b="1" baseline="30000" dirty="0">
                <a:latin typeface="微软雅黑" panose="020B0503020204020204" pitchFamily="34" charset="-122"/>
                <a:ea typeface="微软雅黑" panose="020B0503020204020204" pitchFamily="34" charset="-122"/>
              </a:rPr>
              <a:t>2</a:t>
            </a:r>
            <a:r>
              <a:rPr lang="en-US" altLang="zh-CN" sz="2400" b="1" dirty="0">
                <a:latin typeface="微软雅黑" panose="020B0503020204020204" pitchFamily="34" charset="-122"/>
                <a:ea typeface="微软雅黑" panose="020B0503020204020204" pitchFamily="34" charset="-122"/>
              </a:rPr>
              <a:t>)</a:t>
            </a:r>
            <a:endParaRPr lang="zh-CN" altLang="en-US" sz="2400" b="1" dirty="0">
              <a:latin typeface="微软雅黑" panose="020B0503020204020204" pitchFamily="34" charset="-122"/>
              <a:ea typeface="微软雅黑" panose="020B0503020204020204" pitchFamily="34" charset="-122"/>
            </a:endParaRPr>
          </a:p>
        </p:txBody>
      </p:sp>
      <p:pic>
        <p:nvPicPr>
          <p:cNvPr id="33" name="图片 32">
            <a:extLst>
              <a:ext uri="{FF2B5EF4-FFF2-40B4-BE49-F238E27FC236}">
                <a16:creationId xmlns:a16="http://schemas.microsoft.com/office/drawing/2014/main" id="{39442CDC-3A8E-FC8E-FA1D-39653F80B5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5766" y="4772704"/>
            <a:ext cx="1003616" cy="789896"/>
          </a:xfrm>
          <a:prstGeom prst="rect">
            <a:avLst/>
          </a:prstGeom>
        </p:spPr>
      </p:pic>
      <p:pic>
        <p:nvPicPr>
          <p:cNvPr id="34" name="图片 33">
            <a:extLst>
              <a:ext uri="{FF2B5EF4-FFF2-40B4-BE49-F238E27FC236}">
                <a16:creationId xmlns:a16="http://schemas.microsoft.com/office/drawing/2014/main" id="{9B4EA227-542F-DEBF-9D86-6B803637B9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7022" y="4683455"/>
            <a:ext cx="1589649" cy="789897"/>
          </a:xfrm>
          <a:prstGeom prst="rect">
            <a:avLst/>
          </a:prstGeom>
        </p:spPr>
      </p:pic>
      <p:sp>
        <p:nvSpPr>
          <p:cNvPr id="35" name="文本框 34">
            <a:extLst>
              <a:ext uri="{FF2B5EF4-FFF2-40B4-BE49-F238E27FC236}">
                <a16:creationId xmlns:a16="http://schemas.microsoft.com/office/drawing/2014/main" id="{D240B921-B6D6-572F-16B8-9A2ACB9EAA7D}"/>
              </a:ext>
            </a:extLst>
          </p:cNvPr>
          <p:cNvSpPr txBox="1"/>
          <p:nvPr/>
        </p:nvSpPr>
        <p:spPr>
          <a:xfrm>
            <a:off x="3259109" y="4267201"/>
            <a:ext cx="2528773" cy="461665"/>
          </a:xfrm>
          <a:prstGeom prst="rect">
            <a:avLst/>
          </a:prstGeom>
          <a:noFill/>
        </p:spPr>
        <p:txBody>
          <a:bodyPr wrap="square" rtlCol="0">
            <a:spAutoFit/>
          </a:bodyPr>
          <a:lstStyle/>
          <a:p>
            <a:r>
              <a:rPr lang="en-US" altLang="zh-CN" sz="1200" b="1" dirty="0">
                <a:latin typeface="微软雅黑" panose="020B0503020204020204" pitchFamily="34" charset="-122"/>
                <a:ea typeface="微软雅黑" panose="020B0503020204020204" pitchFamily="34" charset="-122"/>
              </a:rPr>
              <a:t>   </a:t>
            </a:r>
            <a:r>
              <a:rPr lang="en-US" altLang="zh-CN" sz="1200" b="1" dirty="0">
                <a:latin typeface="微软雅黑" panose="020B0503020204020204" pitchFamily="34" charset="-122"/>
                <a:ea typeface="微软雅黑" panose="020B0503020204020204" pitchFamily="34" charset="-122"/>
                <a:cs typeface="Arial" panose="020B0604020202020204" pitchFamily="34" charset="0"/>
              </a:rPr>
              <a:t>Nat. Phys </a:t>
            </a:r>
          </a:p>
          <a:p>
            <a:r>
              <a:rPr lang="en-US" altLang="zh-CN" sz="1200" b="1" dirty="0">
                <a:latin typeface="微软雅黑" panose="020B0503020204020204" pitchFamily="34" charset="-122"/>
                <a:ea typeface="微软雅黑" panose="020B0503020204020204" pitchFamily="34" charset="-122"/>
                <a:cs typeface="Arial" panose="020B0604020202020204" pitchFamily="34" charset="0"/>
              </a:rPr>
              <a:t>13, 440 (2017)</a:t>
            </a:r>
            <a:endParaRPr lang="zh-CN" altLang="en-US" sz="1200" b="1"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36" name="文本框 35">
            <a:extLst>
              <a:ext uri="{FF2B5EF4-FFF2-40B4-BE49-F238E27FC236}">
                <a16:creationId xmlns:a16="http://schemas.microsoft.com/office/drawing/2014/main" id="{E01DF67D-EA3E-4F89-12C7-94E37AA01C9C}"/>
              </a:ext>
            </a:extLst>
          </p:cNvPr>
          <p:cNvSpPr txBox="1"/>
          <p:nvPr/>
        </p:nvSpPr>
        <p:spPr>
          <a:xfrm>
            <a:off x="6135729" y="4123661"/>
            <a:ext cx="1574470" cy="492443"/>
          </a:xfrm>
          <a:prstGeom prst="rect">
            <a:avLst/>
          </a:prstGeom>
          <a:noFill/>
        </p:spPr>
        <p:txBody>
          <a:bodyPr wrap="none" rtlCol="0">
            <a:spAutoFit/>
          </a:bodyPr>
          <a:lstStyle/>
          <a:p>
            <a:r>
              <a:rPr lang="en-US" altLang="zh-CN" sz="1400" dirty="0">
                <a:cs typeface="Arial" panose="020B0604020202020204" pitchFamily="34" charset="0"/>
              </a:rPr>
              <a:t>   </a:t>
            </a:r>
            <a:r>
              <a:rPr lang="en-US" altLang="zh-CN" sz="1200" b="1" dirty="0">
                <a:latin typeface="微软雅黑" panose="020B0503020204020204" pitchFamily="34" charset="-122"/>
                <a:ea typeface="微软雅黑" panose="020B0503020204020204" pitchFamily="34" charset="-122"/>
                <a:cs typeface="Arial" panose="020B0604020202020204" pitchFamily="34" charset="0"/>
              </a:rPr>
              <a:t>Phys. Rev. Lett. </a:t>
            </a:r>
          </a:p>
          <a:p>
            <a:r>
              <a:rPr lang="en-US" altLang="zh-CN" sz="1200" b="1" dirty="0">
                <a:latin typeface="微软雅黑" panose="020B0503020204020204" pitchFamily="34" charset="-122"/>
                <a:ea typeface="微软雅黑" panose="020B0503020204020204" pitchFamily="34" charset="-122"/>
                <a:cs typeface="Arial" panose="020B0604020202020204" pitchFamily="34" charset="0"/>
              </a:rPr>
              <a:t>125, 34801 (2020)</a:t>
            </a:r>
            <a:endParaRPr lang="zh-CN" altLang="en-US" sz="1200" b="1"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37" name="文本框 36">
            <a:extLst>
              <a:ext uri="{FF2B5EF4-FFF2-40B4-BE49-F238E27FC236}">
                <a16:creationId xmlns:a16="http://schemas.microsoft.com/office/drawing/2014/main" id="{92A417DA-D013-3A36-CF99-9B199CB7EFBD}"/>
              </a:ext>
            </a:extLst>
          </p:cNvPr>
          <p:cNvSpPr txBox="1"/>
          <p:nvPr/>
        </p:nvSpPr>
        <p:spPr>
          <a:xfrm>
            <a:off x="9135928" y="5648674"/>
            <a:ext cx="1608273" cy="461665"/>
          </a:xfrm>
          <a:prstGeom prst="rect">
            <a:avLst/>
          </a:prstGeom>
          <a:noFill/>
        </p:spPr>
        <p:txBody>
          <a:bodyPr wrap="square" rtlCol="0">
            <a:spAutoFit/>
          </a:bodyPr>
          <a:lstStyle/>
          <a:p>
            <a:r>
              <a:rPr lang="en-US" altLang="zh-CN" sz="1200" b="1" dirty="0">
                <a:latin typeface="微软雅黑" panose="020B0503020204020204" pitchFamily="34" charset="-122"/>
                <a:ea typeface="微软雅黑" panose="020B0503020204020204" pitchFamily="34" charset="-122"/>
                <a:cs typeface="Arial" panose="020B0604020202020204" pitchFamily="34" charset="0"/>
              </a:rPr>
              <a:t>J. </a:t>
            </a:r>
            <a:r>
              <a:rPr lang="en-US" altLang="zh-CN" sz="1200" b="1" dirty="0" err="1">
                <a:latin typeface="微软雅黑" panose="020B0503020204020204" pitchFamily="34" charset="-122"/>
                <a:ea typeface="微软雅黑" panose="020B0503020204020204" pitchFamily="34" charset="-122"/>
                <a:cs typeface="Arial" panose="020B0604020202020204" pitchFamily="34" charset="0"/>
              </a:rPr>
              <a:t>Opt</a:t>
            </a:r>
            <a:r>
              <a:rPr lang="en-US" altLang="zh-CN" sz="1200" b="1" dirty="0">
                <a:latin typeface="微软雅黑" panose="020B0503020204020204" pitchFamily="34" charset="-122"/>
                <a:ea typeface="微软雅黑" panose="020B0503020204020204" pitchFamily="34" charset="-122"/>
                <a:cs typeface="Arial" panose="020B0604020202020204" pitchFamily="34" charset="0"/>
              </a:rPr>
              <a:t> </a:t>
            </a:r>
          </a:p>
          <a:p>
            <a:r>
              <a:rPr lang="en-US" altLang="zh-CN" sz="1200" b="1" dirty="0">
                <a:latin typeface="微软雅黑" panose="020B0503020204020204" pitchFamily="34" charset="-122"/>
                <a:ea typeface="微软雅黑" panose="020B0503020204020204" pitchFamily="34" charset="-122"/>
                <a:cs typeface="Arial" panose="020B0604020202020204" pitchFamily="34" charset="0"/>
              </a:rPr>
              <a:t>24, 085501 (2022)</a:t>
            </a:r>
            <a:endParaRPr lang="zh-CN" altLang="en-US" sz="1200" b="1"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38" name="图片 37">
            <a:extLst>
              <a:ext uri="{FF2B5EF4-FFF2-40B4-BE49-F238E27FC236}">
                <a16:creationId xmlns:a16="http://schemas.microsoft.com/office/drawing/2014/main" id="{61AF6743-4ACD-99BE-C749-F1FB072AEA6D}"/>
              </a:ext>
            </a:extLst>
          </p:cNvPr>
          <p:cNvPicPr>
            <a:picLocks noChangeAspect="1"/>
          </p:cNvPicPr>
          <p:nvPr/>
        </p:nvPicPr>
        <p:blipFill rotWithShape="1">
          <a:blip r:embed="rId5"/>
          <a:srcRect r="54022"/>
          <a:stretch/>
        </p:blipFill>
        <p:spPr>
          <a:xfrm>
            <a:off x="2775716" y="1018295"/>
            <a:ext cx="1143553" cy="1025789"/>
          </a:xfrm>
          <a:prstGeom prst="rect">
            <a:avLst/>
          </a:prstGeom>
        </p:spPr>
      </p:pic>
      <p:pic>
        <p:nvPicPr>
          <p:cNvPr id="39" name="图片 38">
            <a:extLst>
              <a:ext uri="{FF2B5EF4-FFF2-40B4-BE49-F238E27FC236}">
                <a16:creationId xmlns:a16="http://schemas.microsoft.com/office/drawing/2014/main" id="{328B2126-1B30-6C83-13E1-582D6C18D839}"/>
              </a:ext>
            </a:extLst>
          </p:cNvPr>
          <p:cNvPicPr>
            <a:picLocks noChangeAspect="1"/>
          </p:cNvPicPr>
          <p:nvPr/>
        </p:nvPicPr>
        <p:blipFill>
          <a:blip r:embed="rId6"/>
          <a:stretch>
            <a:fillRect/>
          </a:stretch>
        </p:blipFill>
        <p:spPr>
          <a:xfrm>
            <a:off x="4765974" y="1016556"/>
            <a:ext cx="3158827" cy="1059946"/>
          </a:xfrm>
          <a:prstGeom prst="rect">
            <a:avLst/>
          </a:prstGeom>
        </p:spPr>
      </p:pic>
      <p:pic>
        <p:nvPicPr>
          <p:cNvPr id="40" name="图片 39">
            <a:extLst>
              <a:ext uri="{FF2B5EF4-FFF2-40B4-BE49-F238E27FC236}">
                <a16:creationId xmlns:a16="http://schemas.microsoft.com/office/drawing/2014/main" id="{5977198A-41A7-D23B-A109-51E64F4E58A5}"/>
              </a:ext>
            </a:extLst>
          </p:cNvPr>
          <p:cNvPicPr>
            <a:picLocks noChangeAspect="1"/>
          </p:cNvPicPr>
          <p:nvPr/>
        </p:nvPicPr>
        <p:blipFill>
          <a:blip r:embed="rId7"/>
          <a:stretch>
            <a:fillRect/>
          </a:stretch>
        </p:blipFill>
        <p:spPr>
          <a:xfrm>
            <a:off x="8466558" y="1037561"/>
            <a:ext cx="1844133" cy="1030687"/>
          </a:xfrm>
          <a:prstGeom prst="rect">
            <a:avLst/>
          </a:prstGeom>
        </p:spPr>
      </p:pic>
      <p:sp>
        <p:nvSpPr>
          <p:cNvPr id="41" name="文本框 40">
            <a:extLst>
              <a:ext uri="{FF2B5EF4-FFF2-40B4-BE49-F238E27FC236}">
                <a16:creationId xmlns:a16="http://schemas.microsoft.com/office/drawing/2014/main" id="{E1EEBB63-8722-04B0-B589-02DD739B10E6}"/>
              </a:ext>
            </a:extLst>
          </p:cNvPr>
          <p:cNvSpPr txBox="1"/>
          <p:nvPr/>
        </p:nvSpPr>
        <p:spPr>
          <a:xfrm>
            <a:off x="1893874" y="2027213"/>
            <a:ext cx="2734659" cy="276999"/>
          </a:xfrm>
          <a:prstGeom prst="rect">
            <a:avLst/>
          </a:prstGeom>
          <a:noFill/>
        </p:spPr>
        <p:txBody>
          <a:bodyPr wrap="none" rtlCol="0">
            <a:spAutoFit/>
          </a:bodyPr>
          <a:lstStyle/>
          <a:p>
            <a:r>
              <a:rPr lang="en-US" altLang="zh-CN" sz="1200" dirty="0"/>
              <a:t>   </a:t>
            </a:r>
            <a:r>
              <a:rPr lang="en-US" altLang="zh-CN" sz="1200" dirty="0">
                <a:cs typeface="Arial" panose="020B0604020202020204" pitchFamily="34" charset="0"/>
              </a:rPr>
              <a:t>Phys. Rev. Lett. 112, 235001 (2017)</a:t>
            </a:r>
            <a:endParaRPr lang="zh-CN" altLang="en-US" sz="1200" dirty="0">
              <a:cs typeface="Arial" panose="020B0604020202020204" pitchFamily="34" charset="0"/>
            </a:endParaRPr>
          </a:p>
        </p:txBody>
      </p:sp>
      <p:sp>
        <p:nvSpPr>
          <p:cNvPr id="42" name="文本框 41">
            <a:extLst>
              <a:ext uri="{FF2B5EF4-FFF2-40B4-BE49-F238E27FC236}">
                <a16:creationId xmlns:a16="http://schemas.microsoft.com/office/drawing/2014/main" id="{424BB25D-6A0D-2308-969E-B537D555C0F4}"/>
              </a:ext>
            </a:extLst>
          </p:cNvPr>
          <p:cNvSpPr txBox="1"/>
          <p:nvPr/>
        </p:nvSpPr>
        <p:spPr>
          <a:xfrm>
            <a:off x="5334001" y="1974197"/>
            <a:ext cx="2045753" cy="400110"/>
          </a:xfrm>
          <a:prstGeom prst="rect">
            <a:avLst/>
          </a:prstGeom>
          <a:noFill/>
        </p:spPr>
        <p:txBody>
          <a:bodyPr wrap="none" rtlCol="0">
            <a:spAutoFit/>
          </a:bodyPr>
          <a:lstStyle/>
          <a:p>
            <a:r>
              <a:rPr lang="en-US" altLang="zh-CN" dirty="0">
                <a:cs typeface="Arial" panose="020B0604020202020204" pitchFamily="34" charset="0"/>
              </a:rPr>
              <a:t>   </a:t>
            </a:r>
            <a:r>
              <a:rPr lang="en-US" altLang="zh-CN" sz="1200" dirty="0">
                <a:cs typeface="Arial" panose="020B0604020202020204" pitchFamily="34" charset="0"/>
              </a:rPr>
              <a:t>Nat. Comm.  7, 1 (2016)</a:t>
            </a:r>
            <a:endParaRPr lang="zh-CN" altLang="en-US" sz="1200" dirty="0">
              <a:cs typeface="Arial" panose="020B0604020202020204" pitchFamily="34" charset="0"/>
            </a:endParaRPr>
          </a:p>
        </p:txBody>
      </p:sp>
      <p:sp>
        <p:nvSpPr>
          <p:cNvPr id="43" name="矩形 42">
            <a:extLst>
              <a:ext uri="{FF2B5EF4-FFF2-40B4-BE49-F238E27FC236}">
                <a16:creationId xmlns:a16="http://schemas.microsoft.com/office/drawing/2014/main" id="{B0480F18-CABB-FF7E-652B-604FCB9E3854}"/>
              </a:ext>
            </a:extLst>
          </p:cNvPr>
          <p:cNvSpPr/>
          <p:nvPr/>
        </p:nvSpPr>
        <p:spPr>
          <a:xfrm>
            <a:off x="8008599" y="2045639"/>
            <a:ext cx="2600392" cy="276999"/>
          </a:xfrm>
          <a:prstGeom prst="rect">
            <a:avLst/>
          </a:prstGeom>
        </p:spPr>
        <p:txBody>
          <a:bodyPr wrap="none">
            <a:spAutoFit/>
          </a:bodyPr>
          <a:lstStyle/>
          <a:p>
            <a:r>
              <a:rPr lang="en-US" altLang="zh-CN" sz="1200" kern="0" dirty="0">
                <a:solidFill>
                  <a:srgbClr val="231F20"/>
                </a:solidFill>
                <a:ea typeface="仿宋" panose="02010609060101010101" pitchFamily="49" charset="-122"/>
                <a:cs typeface="Arial" panose="020B0604020202020204" pitchFamily="34" charset="0"/>
              </a:rPr>
              <a:t>Opt. Express 30(16), 29388 (2022) </a:t>
            </a:r>
            <a:endParaRPr lang="zh-CN" altLang="en-US" sz="1200" dirty="0">
              <a:cs typeface="Arial" panose="020B0604020202020204" pitchFamily="34" charset="0"/>
            </a:endParaRPr>
          </a:p>
        </p:txBody>
      </p:sp>
      <p:sp>
        <p:nvSpPr>
          <p:cNvPr id="44" name="矩形 43">
            <a:extLst>
              <a:ext uri="{FF2B5EF4-FFF2-40B4-BE49-F238E27FC236}">
                <a16:creationId xmlns:a16="http://schemas.microsoft.com/office/drawing/2014/main" id="{946EC221-BA51-C4E5-2644-5349971AF299}"/>
              </a:ext>
            </a:extLst>
          </p:cNvPr>
          <p:cNvSpPr/>
          <p:nvPr/>
        </p:nvSpPr>
        <p:spPr>
          <a:xfrm>
            <a:off x="2056847" y="959043"/>
            <a:ext cx="8429446" cy="13394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DEEC948C-4A95-7FAE-E93D-8A584165BC81}"/>
              </a:ext>
            </a:extLst>
          </p:cNvPr>
          <p:cNvSpPr txBox="1"/>
          <p:nvPr/>
        </p:nvSpPr>
        <p:spPr>
          <a:xfrm rot="16200000">
            <a:off x="945375" y="1449829"/>
            <a:ext cx="1755609" cy="461665"/>
          </a:xfrm>
          <a:prstGeom prst="rect">
            <a:avLst/>
          </a:prstGeom>
          <a:noFill/>
        </p:spPr>
        <p:txBody>
          <a:bodyPr wrap="none" rtlCol="0">
            <a:spAutoFit/>
          </a:bodyPr>
          <a:lstStyle/>
          <a:p>
            <a:r>
              <a:rPr lang="en-US" altLang="zh-CN" sz="2400" b="1" dirty="0">
                <a:solidFill>
                  <a:srgbClr val="C00000"/>
                </a:solidFill>
              </a:rPr>
              <a:t>Simulation</a:t>
            </a:r>
            <a:endParaRPr lang="zh-CN" altLang="en-US" sz="2400" b="1" dirty="0">
              <a:solidFill>
                <a:srgbClr val="C00000"/>
              </a:solidFill>
            </a:endParaRPr>
          </a:p>
        </p:txBody>
      </p:sp>
      <p:sp>
        <p:nvSpPr>
          <p:cNvPr id="46" name="文本框 45">
            <a:extLst>
              <a:ext uri="{FF2B5EF4-FFF2-40B4-BE49-F238E27FC236}">
                <a16:creationId xmlns:a16="http://schemas.microsoft.com/office/drawing/2014/main" id="{CAB71268-C96E-B279-4CAD-FB74040FB783}"/>
              </a:ext>
            </a:extLst>
          </p:cNvPr>
          <p:cNvSpPr txBox="1"/>
          <p:nvPr/>
        </p:nvSpPr>
        <p:spPr>
          <a:xfrm rot="16200000">
            <a:off x="776328" y="4229290"/>
            <a:ext cx="1957011" cy="461665"/>
          </a:xfrm>
          <a:prstGeom prst="rect">
            <a:avLst/>
          </a:prstGeom>
          <a:noFill/>
        </p:spPr>
        <p:txBody>
          <a:bodyPr wrap="none" rtlCol="0">
            <a:spAutoFit/>
          </a:bodyPr>
          <a:lstStyle/>
          <a:p>
            <a:r>
              <a:rPr lang="en-US" altLang="zh-CN" sz="2400" b="1" dirty="0">
                <a:solidFill>
                  <a:srgbClr val="C00000"/>
                </a:solidFill>
                <a:latin typeface="微软雅黑" panose="020B0503020204020204" pitchFamily="34" charset="-122"/>
                <a:ea typeface="微软雅黑" panose="020B0503020204020204" pitchFamily="34" charset="-122"/>
              </a:rPr>
              <a:t>Experiment</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
        <p:nvSpPr>
          <p:cNvPr id="47" name="文本框 46">
            <a:extLst>
              <a:ext uri="{FF2B5EF4-FFF2-40B4-BE49-F238E27FC236}">
                <a16:creationId xmlns:a16="http://schemas.microsoft.com/office/drawing/2014/main" id="{E51734D0-1145-A491-69C0-4C7AB2838E87}"/>
              </a:ext>
            </a:extLst>
          </p:cNvPr>
          <p:cNvSpPr txBox="1"/>
          <p:nvPr/>
        </p:nvSpPr>
        <p:spPr>
          <a:xfrm>
            <a:off x="2216302" y="5921628"/>
            <a:ext cx="713657" cy="400110"/>
          </a:xfrm>
          <a:prstGeom prst="rect">
            <a:avLst/>
          </a:prstGeom>
          <a:noFill/>
        </p:spPr>
        <p:txBody>
          <a:bodyPr wrap="none" rtlCol="0">
            <a:spAutoFit/>
          </a:bodyPr>
          <a:lstStyle/>
          <a:p>
            <a:r>
              <a:rPr lang="en-US" altLang="zh-CN" b="1" dirty="0">
                <a:latin typeface="微软雅黑" panose="020B0503020204020204" pitchFamily="34" charset="-122"/>
                <a:ea typeface="微软雅黑" panose="020B0503020204020204" pitchFamily="34" charset="-122"/>
              </a:rPr>
              <a:t>10</a:t>
            </a:r>
            <a:r>
              <a:rPr lang="en-US" altLang="zh-CN" b="1" baseline="30000" dirty="0">
                <a:latin typeface="微软雅黑" panose="020B0503020204020204" pitchFamily="34" charset="-122"/>
                <a:ea typeface="微软雅黑" panose="020B0503020204020204" pitchFamily="34" charset="-122"/>
              </a:rPr>
              <a:t>17</a:t>
            </a:r>
            <a:endParaRPr lang="zh-CN" altLang="en-US" b="1" baseline="30000" dirty="0">
              <a:latin typeface="微软雅黑" panose="020B0503020204020204" pitchFamily="34" charset="-122"/>
              <a:ea typeface="微软雅黑" panose="020B0503020204020204" pitchFamily="34" charset="-122"/>
            </a:endParaRPr>
          </a:p>
        </p:txBody>
      </p:sp>
      <p:cxnSp>
        <p:nvCxnSpPr>
          <p:cNvPr id="48" name="直接箭头连接符 47">
            <a:extLst>
              <a:ext uri="{FF2B5EF4-FFF2-40B4-BE49-F238E27FC236}">
                <a16:creationId xmlns:a16="http://schemas.microsoft.com/office/drawing/2014/main" id="{5B0E3C71-8CDF-567D-4F37-4EFA08BC7F68}"/>
              </a:ext>
            </a:extLst>
          </p:cNvPr>
          <p:cNvCxnSpPr/>
          <p:nvPr/>
        </p:nvCxnSpPr>
        <p:spPr>
          <a:xfrm>
            <a:off x="2855744" y="6212646"/>
            <a:ext cx="7380000"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9" name="直接箭头连接符 48">
            <a:extLst>
              <a:ext uri="{FF2B5EF4-FFF2-40B4-BE49-F238E27FC236}">
                <a16:creationId xmlns:a16="http://schemas.microsoft.com/office/drawing/2014/main" id="{C18CE85A-DDE2-28BB-A67E-E9E6709A27A7}"/>
              </a:ext>
            </a:extLst>
          </p:cNvPr>
          <p:cNvCxnSpPr/>
          <p:nvPr/>
        </p:nvCxnSpPr>
        <p:spPr>
          <a:xfrm flipV="1">
            <a:off x="2877897" y="2391116"/>
            <a:ext cx="11923" cy="3843541"/>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50" name="文本框 49">
            <a:extLst>
              <a:ext uri="{FF2B5EF4-FFF2-40B4-BE49-F238E27FC236}">
                <a16:creationId xmlns:a16="http://schemas.microsoft.com/office/drawing/2014/main" id="{F48C5A9B-27D2-0220-DE6E-BF3ADA691938}"/>
              </a:ext>
            </a:extLst>
          </p:cNvPr>
          <p:cNvSpPr txBox="1"/>
          <p:nvPr/>
        </p:nvSpPr>
        <p:spPr>
          <a:xfrm>
            <a:off x="2216302" y="5086290"/>
            <a:ext cx="713657" cy="400110"/>
          </a:xfrm>
          <a:prstGeom prst="rect">
            <a:avLst/>
          </a:prstGeom>
          <a:noFill/>
        </p:spPr>
        <p:txBody>
          <a:bodyPr wrap="none" rtlCol="0">
            <a:spAutoFit/>
          </a:bodyPr>
          <a:lstStyle/>
          <a:p>
            <a:r>
              <a:rPr lang="en-US" altLang="zh-CN" b="1" dirty="0">
                <a:latin typeface="微软雅黑" panose="020B0503020204020204" pitchFamily="34" charset="-122"/>
                <a:ea typeface="微软雅黑" panose="020B0503020204020204" pitchFamily="34" charset="-122"/>
              </a:rPr>
              <a:t>10</a:t>
            </a:r>
            <a:r>
              <a:rPr lang="en-US" altLang="zh-CN" b="1" baseline="30000" dirty="0">
                <a:latin typeface="微软雅黑" panose="020B0503020204020204" pitchFamily="34" charset="-122"/>
                <a:ea typeface="微软雅黑" panose="020B0503020204020204" pitchFamily="34" charset="-122"/>
              </a:rPr>
              <a:t>18</a:t>
            </a:r>
            <a:endParaRPr lang="zh-CN" altLang="en-US" b="1" baseline="30000" dirty="0">
              <a:latin typeface="微软雅黑" panose="020B0503020204020204" pitchFamily="34" charset="-122"/>
              <a:ea typeface="微软雅黑" panose="020B0503020204020204" pitchFamily="34" charset="-122"/>
            </a:endParaRPr>
          </a:p>
        </p:txBody>
      </p:sp>
      <p:sp>
        <p:nvSpPr>
          <p:cNvPr id="51" name="文本框 50">
            <a:extLst>
              <a:ext uri="{FF2B5EF4-FFF2-40B4-BE49-F238E27FC236}">
                <a16:creationId xmlns:a16="http://schemas.microsoft.com/office/drawing/2014/main" id="{3055064E-E464-D645-9C16-BEA16E142B2F}"/>
              </a:ext>
            </a:extLst>
          </p:cNvPr>
          <p:cNvSpPr txBox="1"/>
          <p:nvPr/>
        </p:nvSpPr>
        <p:spPr>
          <a:xfrm>
            <a:off x="2221839" y="4267200"/>
            <a:ext cx="713657" cy="400110"/>
          </a:xfrm>
          <a:prstGeom prst="rect">
            <a:avLst/>
          </a:prstGeom>
          <a:noFill/>
        </p:spPr>
        <p:txBody>
          <a:bodyPr wrap="none" rtlCol="0">
            <a:spAutoFit/>
          </a:bodyPr>
          <a:lstStyle/>
          <a:p>
            <a:r>
              <a:rPr lang="en-US" altLang="zh-CN" b="1" dirty="0">
                <a:latin typeface="微软雅黑" panose="020B0503020204020204" pitchFamily="34" charset="-122"/>
                <a:ea typeface="微软雅黑" panose="020B0503020204020204" pitchFamily="34" charset="-122"/>
              </a:rPr>
              <a:t>10</a:t>
            </a:r>
            <a:r>
              <a:rPr lang="en-US" altLang="zh-CN" b="1" baseline="30000" dirty="0">
                <a:latin typeface="微软雅黑" panose="020B0503020204020204" pitchFamily="34" charset="-122"/>
                <a:ea typeface="微软雅黑" panose="020B0503020204020204" pitchFamily="34" charset="-122"/>
              </a:rPr>
              <a:t>19</a:t>
            </a:r>
            <a:endParaRPr lang="zh-CN" altLang="en-US" b="1" baseline="30000" dirty="0">
              <a:latin typeface="微软雅黑" panose="020B0503020204020204" pitchFamily="34" charset="-122"/>
              <a:ea typeface="微软雅黑" panose="020B0503020204020204" pitchFamily="34" charset="-122"/>
            </a:endParaRPr>
          </a:p>
        </p:txBody>
      </p:sp>
      <p:sp>
        <p:nvSpPr>
          <p:cNvPr id="52" name="文本框 51">
            <a:extLst>
              <a:ext uri="{FF2B5EF4-FFF2-40B4-BE49-F238E27FC236}">
                <a16:creationId xmlns:a16="http://schemas.microsoft.com/office/drawing/2014/main" id="{FCE991A1-9B73-E7B2-68BA-7893139C6D51}"/>
              </a:ext>
            </a:extLst>
          </p:cNvPr>
          <p:cNvSpPr txBox="1"/>
          <p:nvPr/>
        </p:nvSpPr>
        <p:spPr>
          <a:xfrm>
            <a:off x="2196756" y="3429000"/>
            <a:ext cx="713657" cy="400110"/>
          </a:xfrm>
          <a:prstGeom prst="rect">
            <a:avLst/>
          </a:prstGeom>
          <a:noFill/>
        </p:spPr>
        <p:txBody>
          <a:bodyPr wrap="none" rtlCol="0">
            <a:spAutoFit/>
          </a:bodyPr>
          <a:lstStyle/>
          <a:p>
            <a:r>
              <a:rPr lang="en-US" altLang="zh-CN" b="1" dirty="0">
                <a:latin typeface="微软雅黑" panose="020B0503020204020204" pitchFamily="34" charset="-122"/>
                <a:ea typeface="微软雅黑" panose="020B0503020204020204" pitchFamily="34" charset="-122"/>
              </a:rPr>
              <a:t>10</a:t>
            </a:r>
            <a:r>
              <a:rPr lang="en-US" altLang="zh-CN" b="1" baseline="30000" dirty="0">
                <a:latin typeface="微软雅黑" panose="020B0503020204020204" pitchFamily="34" charset="-122"/>
                <a:ea typeface="微软雅黑" panose="020B0503020204020204" pitchFamily="34" charset="-122"/>
              </a:rPr>
              <a:t>20</a:t>
            </a:r>
            <a:endParaRPr lang="zh-CN" altLang="en-US" b="1" baseline="30000" dirty="0">
              <a:latin typeface="微软雅黑" panose="020B0503020204020204" pitchFamily="34" charset="-122"/>
              <a:ea typeface="微软雅黑" panose="020B0503020204020204" pitchFamily="34" charset="-122"/>
            </a:endParaRPr>
          </a:p>
        </p:txBody>
      </p:sp>
      <p:pic>
        <p:nvPicPr>
          <p:cNvPr id="53" name="图片 52">
            <a:extLst>
              <a:ext uri="{FF2B5EF4-FFF2-40B4-BE49-F238E27FC236}">
                <a16:creationId xmlns:a16="http://schemas.microsoft.com/office/drawing/2014/main" id="{CFF2A3F0-129D-A6E7-E17A-BD24A1A417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924" t="-2000" r="24058" b="50625"/>
          <a:stretch/>
        </p:blipFill>
        <p:spPr bwMode="auto">
          <a:xfrm>
            <a:off x="7620001" y="3820998"/>
            <a:ext cx="965035" cy="827203"/>
          </a:xfrm>
          <a:prstGeom prst="rect">
            <a:avLst/>
          </a:prstGeom>
          <a:noFill/>
          <a:ln>
            <a:noFill/>
          </a:ln>
        </p:spPr>
      </p:pic>
      <p:pic>
        <p:nvPicPr>
          <p:cNvPr id="54" name="图片 53">
            <a:extLst>
              <a:ext uri="{FF2B5EF4-FFF2-40B4-BE49-F238E27FC236}">
                <a16:creationId xmlns:a16="http://schemas.microsoft.com/office/drawing/2014/main" id="{B6790F3F-382B-AEED-7600-E661398C7095}"/>
              </a:ext>
            </a:extLst>
          </p:cNvPr>
          <p:cNvPicPr>
            <a:picLocks noChangeAspect="1"/>
          </p:cNvPicPr>
          <p:nvPr/>
        </p:nvPicPr>
        <p:blipFill>
          <a:blip r:embed="rId9"/>
          <a:stretch>
            <a:fillRect/>
          </a:stretch>
        </p:blipFill>
        <p:spPr>
          <a:xfrm>
            <a:off x="9702966" y="4993300"/>
            <a:ext cx="965035" cy="802258"/>
          </a:xfrm>
          <a:prstGeom prst="rect">
            <a:avLst/>
          </a:prstGeom>
        </p:spPr>
      </p:pic>
      <p:sp>
        <p:nvSpPr>
          <p:cNvPr id="55" name="文本框 54">
            <a:extLst>
              <a:ext uri="{FF2B5EF4-FFF2-40B4-BE49-F238E27FC236}">
                <a16:creationId xmlns:a16="http://schemas.microsoft.com/office/drawing/2014/main" id="{89A21753-41F3-B0EA-12FF-3673A419045E}"/>
              </a:ext>
            </a:extLst>
          </p:cNvPr>
          <p:cNvSpPr txBox="1"/>
          <p:nvPr/>
        </p:nvSpPr>
        <p:spPr>
          <a:xfrm>
            <a:off x="2207411" y="2724090"/>
            <a:ext cx="713657" cy="400110"/>
          </a:xfrm>
          <a:prstGeom prst="rect">
            <a:avLst/>
          </a:prstGeom>
          <a:noFill/>
        </p:spPr>
        <p:txBody>
          <a:bodyPr wrap="none" rtlCol="0">
            <a:spAutoFit/>
          </a:bodyPr>
          <a:lstStyle/>
          <a:p>
            <a:r>
              <a:rPr lang="en-US" altLang="zh-CN" b="1" dirty="0">
                <a:latin typeface="微软雅黑" panose="020B0503020204020204" pitchFamily="34" charset="-122"/>
                <a:ea typeface="微软雅黑" panose="020B0503020204020204" pitchFamily="34" charset="-122"/>
              </a:rPr>
              <a:t>10</a:t>
            </a:r>
            <a:r>
              <a:rPr lang="en-US" altLang="zh-CN" b="1" baseline="30000" dirty="0">
                <a:latin typeface="微软雅黑" panose="020B0503020204020204" pitchFamily="34" charset="-122"/>
                <a:ea typeface="微软雅黑" panose="020B0503020204020204" pitchFamily="34" charset="-122"/>
              </a:rPr>
              <a:t>21</a:t>
            </a:r>
            <a:endParaRPr lang="zh-CN" altLang="en-US" b="1" baseline="30000" dirty="0">
              <a:latin typeface="微软雅黑" panose="020B0503020204020204" pitchFamily="34" charset="-122"/>
              <a:ea typeface="微软雅黑" panose="020B0503020204020204" pitchFamily="34" charset="-122"/>
            </a:endParaRPr>
          </a:p>
        </p:txBody>
      </p:sp>
      <p:sp>
        <p:nvSpPr>
          <p:cNvPr id="56" name="文本框 55">
            <a:extLst>
              <a:ext uri="{FF2B5EF4-FFF2-40B4-BE49-F238E27FC236}">
                <a16:creationId xmlns:a16="http://schemas.microsoft.com/office/drawing/2014/main" id="{3F8A1D40-3BDE-AFCD-5A69-D7226701A724}"/>
              </a:ext>
            </a:extLst>
          </p:cNvPr>
          <p:cNvSpPr txBox="1"/>
          <p:nvPr/>
        </p:nvSpPr>
        <p:spPr>
          <a:xfrm>
            <a:off x="7289726" y="3670442"/>
            <a:ext cx="2030442" cy="461665"/>
          </a:xfrm>
          <a:prstGeom prst="rect">
            <a:avLst/>
          </a:prstGeom>
          <a:noFill/>
        </p:spPr>
        <p:txBody>
          <a:bodyPr wrap="square" rtlCol="0">
            <a:spAutoFit/>
          </a:bodyPr>
          <a:lstStyle/>
          <a:p>
            <a:r>
              <a:rPr lang="en-US" altLang="zh-CN" sz="1200" b="1" dirty="0">
                <a:cs typeface="Arial" panose="020B0604020202020204" pitchFamily="34" charset="0"/>
              </a:rPr>
              <a:t>POP 30, 033108 (2023)</a:t>
            </a:r>
          </a:p>
          <a:p>
            <a:r>
              <a:rPr lang="en-US" altLang="zh-CN" sz="1200" b="1" dirty="0">
                <a:cs typeface="Arial" panose="020B0604020202020204" pitchFamily="34" charset="0"/>
              </a:rPr>
              <a:t>   </a:t>
            </a:r>
            <a:endParaRPr lang="zh-CN" altLang="en-US" sz="1200" b="1" dirty="0">
              <a:cs typeface="Arial" panose="020B0604020202020204" pitchFamily="34" charset="0"/>
            </a:endParaRPr>
          </a:p>
        </p:txBody>
      </p:sp>
      <p:sp>
        <p:nvSpPr>
          <p:cNvPr id="2" name="灯片编号占位符 2">
            <a:extLst>
              <a:ext uri="{FF2B5EF4-FFF2-40B4-BE49-F238E27FC236}">
                <a16:creationId xmlns:a16="http://schemas.microsoft.com/office/drawing/2014/main" id="{204DFF02-577C-07B7-EB23-D90D9602F77E}"/>
              </a:ext>
            </a:extLst>
          </p:cNvPr>
          <p:cNvSpPr txBox="1"/>
          <p:nvPr/>
        </p:nvSpPr>
        <p:spPr>
          <a:xfrm>
            <a:off x="11430000" y="6320241"/>
            <a:ext cx="2844800" cy="476250"/>
          </a:xfrm>
          <a:prstGeom prst="rect">
            <a:avLst/>
          </a:prstGeom>
        </p:spPr>
        <p:txBody>
          <a:bodyPr/>
          <a:ls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C913308-F349-4B6D-A68A-DD1791B4A57B}" type="slidenum">
              <a:rPr kumimoji="0" lang="zh-CN" altLang="en-US" sz="2000" b="1" i="0" u="none" strike="noStrike" kern="1200" cap="none" spc="0" normalizeH="0" baseline="0" noProof="0" smtClean="0">
                <a:ln>
                  <a:noFill/>
                </a:ln>
                <a:effectLst/>
                <a:uLnTx/>
                <a:uFillTx/>
                <a:latin typeface="Arial" panose="020B060402020202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tabLst/>
                <a:defRPr/>
              </a:pPr>
              <a:t>30</a:t>
            </a:fld>
            <a:endParaRPr kumimoji="0" lang="zh-CN" altLang="en-US" sz="2000" b="1"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350213466"/>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4294967295"/>
          </p:nvPr>
        </p:nvSpPr>
        <p:spPr>
          <a:xfrm>
            <a:off x="968152" y="6453340"/>
            <a:ext cx="2895600" cy="365125"/>
          </a:xfrm>
          <a:prstGeom prst="rect">
            <a:avLst/>
          </a:prstGeom>
        </p:spPr>
        <p:txBody>
          <a:bodyPr/>
          <a:lstStyle/>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zh-CN" sz="1400" b="0" i="0" u="none" strike="noStrike" kern="1200" cap="none" spc="0" normalizeH="0" baseline="0" noProof="0">
                <a:ln>
                  <a:noFill/>
                </a:ln>
                <a:solidFill>
                  <a:srgbClr val="002060"/>
                </a:solidFill>
                <a:effectLst/>
                <a:uLnTx/>
                <a:uFillTx/>
                <a:latin typeface="Calibri"/>
                <a:ea typeface="宋体" panose="02010600030101010101" pitchFamily="2" charset="-122"/>
                <a:cs typeface="+mn-cs"/>
              </a:rPr>
              <a:t>wangwenpeng@siom.ac.cn</a:t>
            </a:r>
            <a:endParaRPr kumimoji="0" lang="zh-CN" altLang="en-US" sz="1400" b="0" i="0" u="none" strike="noStrike" kern="1200" cap="none" spc="0" normalizeH="0" baseline="0" noProof="0" dirty="0">
              <a:ln>
                <a:noFill/>
              </a:ln>
              <a:solidFill>
                <a:srgbClr val="002060"/>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4294967295"/>
          </p:nvPr>
        </p:nvSpPr>
        <p:spPr>
          <a:xfrm>
            <a:off x="8077200" y="6356354"/>
            <a:ext cx="2133600" cy="365125"/>
          </a:xfrm>
          <a:prstGeom prst="rect">
            <a:avLst/>
          </a:prstGeom>
        </p:spPr>
        <p:txBody>
          <a:bodyPr/>
          <a:lstStyle/>
          <a:p>
            <a:pPr marL="0" marR="0" lvl="0" indent="0" algn="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fld id="{0C913308-F349-4B6D-A68A-DD1791B4A57B}" type="slidenum">
              <a:rPr kumimoji="0" lang="zh-CN" altLang="en-US" sz="14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t>31</a:t>
            </a:fld>
            <a:endParaRPr kumimoji="0" lang="zh-CN" altLang="en-US" sz="14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9" name="TextBox 8"/>
          <p:cNvSpPr txBox="1"/>
          <p:nvPr/>
        </p:nvSpPr>
        <p:spPr>
          <a:xfrm>
            <a:off x="47328" y="97468"/>
            <a:ext cx="2044017" cy="523218"/>
          </a:xfrm>
          <a:prstGeom prst="rect">
            <a:avLst/>
          </a:prstGeom>
          <a:noFill/>
        </p:spPr>
        <p:txBody>
          <a:bodyPr wrap="none" lIns="91438" tIns="45719" rIns="91438" bIns="4571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rPr>
              <a:t>Experiments</a:t>
            </a:r>
            <a:endParaRPr kumimoji="0" lang="zh-CN" altLang="en-US" sz="2800"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pic>
        <p:nvPicPr>
          <p:cNvPr id="2" name="图片 1">
            <a:extLst>
              <a:ext uri="{FF2B5EF4-FFF2-40B4-BE49-F238E27FC236}">
                <a16:creationId xmlns:a16="http://schemas.microsoft.com/office/drawing/2014/main" id="{BD64615C-E8AC-46DF-A0DE-844B8994A4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83" y="746866"/>
            <a:ext cx="12307083" cy="6155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内容占位符 2">
            <a:extLst>
              <a:ext uri="{FF2B5EF4-FFF2-40B4-BE49-F238E27FC236}">
                <a16:creationId xmlns:a16="http://schemas.microsoft.com/office/drawing/2014/main" id="{8488C9FF-0456-44A2-96FE-DBEAC3C1B490}"/>
              </a:ext>
            </a:extLst>
          </p:cNvPr>
          <p:cNvSpPr txBox="1">
            <a:spLocks noChangeArrowheads="1"/>
          </p:cNvSpPr>
          <p:nvPr/>
        </p:nvSpPr>
        <p:spPr>
          <a:xfrm>
            <a:off x="6251848" y="6410523"/>
            <a:ext cx="4644752" cy="489768"/>
          </a:xfrm>
          <a:prstGeom prst="rect">
            <a:avLst/>
          </a:prstGeom>
          <a:solidFill>
            <a:srgbClr val="FFC000"/>
          </a:solid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lvl="0" indent="0">
              <a:buNone/>
              <a:defRPr/>
            </a:pPr>
            <a:r>
              <a:rPr lang="en-US" altLang="zh-CN" sz="2400" b="1" kern="0" dirty="0">
                <a:latin typeface="Times New Roman" panose="02020603050405020304" pitchFamily="18" charset="0"/>
                <a:ea typeface="黑体" panose="02010609060101010101" pitchFamily="49" charset="-122"/>
                <a:cs typeface="Times New Roman" panose="02020603050405020304" pitchFamily="18" charset="0"/>
              </a:rPr>
              <a:t>laser intensity: </a:t>
            </a:r>
            <a:r>
              <a:rPr kumimoji="0" lang="en-US" altLang="zh-CN" sz="2400" b="1"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6.3×10</a:t>
            </a:r>
            <a:r>
              <a:rPr kumimoji="0" lang="en-US" altLang="zh-CN" sz="2400" b="1" i="0" u="none" strike="noStrike" kern="0" cap="none" spc="0" normalizeH="0" baseline="300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19</a:t>
            </a:r>
            <a:r>
              <a:rPr kumimoji="0" lang="en-US" altLang="zh-CN" sz="2400" b="1"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W/cm</a:t>
            </a:r>
            <a:r>
              <a:rPr kumimoji="0" lang="en-US" altLang="zh-CN" sz="2400" b="1" i="0" u="none" strike="noStrike" kern="0" cap="none" spc="0" normalizeH="0" baseline="3000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rPr>
              <a:t>2</a:t>
            </a:r>
            <a:endParaRPr kumimoji="0" lang="en-US" altLang="zh-CN" sz="2400" b="1" i="0" u="none" strike="noStrike" kern="0" cap="none" spc="0" normalizeH="0" baseline="0" noProof="0" dirty="0">
              <a:ln>
                <a:noFill/>
              </a:ln>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文本框 11">
            <a:extLst>
              <a:ext uri="{FF2B5EF4-FFF2-40B4-BE49-F238E27FC236}">
                <a16:creationId xmlns:a16="http://schemas.microsoft.com/office/drawing/2014/main" id="{85D2D362-C2B2-3008-6954-BEDEECA4CE6B}"/>
              </a:ext>
            </a:extLst>
          </p:cNvPr>
          <p:cNvSpPr txBox="1"/>
          <p:nvPr/>
        </p:nvSpPr>
        <p:spPr>
          <a:xfrm>
            <a:off x="152400" y="6564868"/>
            <a:ext cx="6181858"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f-ZA" altLang="zh-CN" sz="18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Wang et al. PPL  125, 034801 (2020)</a:t>
            </a:r>
            <a:endParaRPr kumimoji="0" lang="zh-CN" altLang="en-US" sz="1800" b="0"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2">
            <a:extLst>
              <a:ext uri="{FF2B5EF4-FFF2-40B4-BE49-F238E27FC236}">
                <a16:creationId xmlns:a16="http://schemas.microsoft.com/office/drawing/2014/main" id="{87F75F3D-456D-1CC9-EED4-89246F281519}"/>
              </a:ext>
            </a:extLst>
          </p:cNvPr>
          <p:cNvSpPr txBox="1"/>
          <p:nvPr/>
        </p:nvSpPr>
        <p:spPr>
          <a:xfrm>
            <a:off x="11430000" y="6320241"/>
            <a:ext cx="2844800" cy="476250"/>
          </a:xfrm>
          <a:prstGeom prst="rect">
            <a:avLst/>
          </a:prstGeom>
        </p:spPr>
        <p:txBody>
          <a:bodyPr/>
          <a:ls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C913308-F349-4B6D-A68A-DD1791B4A57B}" type="slidenum">
              <a:rPr kumimoji="0" lang="zh-CN" altLang="en-US" sz="2000" b="1" i="0" u="none" strike="noStrike" kern="1200" cap="none" spc="0" normalizeH="0" baseline="0" noProof="0" smtClean="0">
                <a:ln>
                  <a:noFill/>
                </a:ln>
                <a:effectLst/>
                <a:uLnTx/>
                <a:uFillTx/>
                <a:latin typeface="Arial" panose="020B060402020202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tabLst/>
                <a:defRPr/>
              </a:pPr>
              <a:t>31</a:t>
            </a:fld>
            <a:endParaRPr kumimoji="0" lang="zh-CN" altLang="en-US" sz="2000" b="1"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93681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7328" y="224137"/>
            <a:ext cx="3614190" cy="523218"/>
          </a:xfrm>
          <a:prstGeom prst="rect">
            <a:avLst/>
          </a:prstGeom>
          <a:noFill/>
        </p:spPr>
        <p:txBody>
          <a:bodyPr wrap="none" lIns="91438" tIns="45719" rIns="91438" bIns="4571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rPr>
              <a:t>Calculation</a:t>
            </a:r>
            <a:r>
              <a:rPr kumimoji="0" lang="zh-CN" altLang="en-US" sz="2800"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rPr>
              <a:t> </a:t>
            </a:r>
            <a:r>
              <a:rPr lang="en-US" altLang="zh-CN" sz="2800" b="1" dirty="0">
                <a:solidFill>
                  <a:srgbClr val="FFFFFF"/>
                </a:solidFill>
                <a:latin typeface="Calibri"/>
              </a:rPr>
              <a:t>verification</a:t>
            </a:r>
            <a:endParaRPr kumimoji="0" lang="zh-CN" altLang="en-US" sz="2800"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pic>
        <p:nvPicPr>
          <p:cNvPr id="2" name="图片 1">
            <a:extLst>
              <a:ext uri="{FF2B5EF4-FFF2-40B4-BE49-F238E27FC236}">
                <a16:creationId xmlns:a16="http://schemas.microsoft.com/office/drawing/2014/main" id="{1882D632-D2CA-4B28-BA25-4388DC3C124D}"/>
              </a:ext>
            </a:extLst>
          </p:cNvPr>
          <p:cNvPicPr>
            <a:picLocks noChangeAspect="1"/>
          </p:cNvPicPr>
          <p:nvPr/>
        </p:nvPicPr>
        <p:blipFill>
          <a:blip r:embed="rId2"/>
          <a:stretch>
            <a:fillRect/>
          </a:stretch>
        </p:blipFill>
        <p:spPr>
          <a:xfrm>
            <a:off x="-42395" y="746520"/>
            <a:ext cx="9359552" cy="6035280"/>
          </a:xfrm>
          <a:prstGeom prst="rect">
            <a:avLst/>
          </a:prstGeom>
        </p:spPr>
      </p:pic>
      <p:pic>
        <p:nvPicPr>
          <p:cNvPr id="3" name="图片 2">
            <a:extLst>
              <a:ext uri="{FF2B5EF4-FFF2-40B4-BE49-F238E27FC236}">
                <a16:creationId xmlns:a16="http://schemas.microsoft.com/office/drawing/2014/main" id="{B1A62F65-8D8B-4250-8838-2EE80F5C9522}"/>
              </a:ext>
            </a:extLst>
          </p:cNvPr>
          <p:cNvPicPr>
            <a:picLocks noChangeAspect="1"/>
          </p:cNvPicPr>
          <p:nvPr/>
        </p:nvPicPr>
        <p:blipFill>
          <a:blip r:embed="rId3"/>
          <a:stretch>
            <a:fillRect/>
          </a:stretch>
        </p:blipFill>
        <p:spPr>
          <a:xfrm>
            <a:off x="9180741" y="2437361"/>
            <a:ext cx="2963931" cy="687288"/>
          </a:xfrm>
          <a:prstGeom prst="rect">
            <a:avLst/>
          </a:prstGeom>
        </p:spPr>
      </p:pic>
      <p:sp>
        <p:nvSpPr>
          <p:cNvPr id="14" name="文本框 13">
            <a:extLst>
              <a:ext uri="{FF2B5EF4-FFF2-40B4-BE49-F238E27FC236}">
                <a16:creationId xmlns:a16="http://schemas.microsoft.com/office/drawing/2014/main" id="{E4993E2B-0432-4DC6-9953-011B2EC8D858}"/>
              </a:ext>
            </a:extLst>
          </p:cNvPr>
          <p:cNvSpPr txBox="1"/>
          <p:nvPr/>
        </p:nvSpPr>
        <p:spPr>
          <a:xfrm>
            <a:off x="9352574" y="1340768"/>
            <a:ext cx="2859279"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f-ZA"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Huygens-Fresnel principle:</a:t>
            </a:r>
            <a:endParaRPr kumimoji="0" lang="zh-CN"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文本框 15">
            <a:extLst>
              <a:ext uri="{FF2B5EF4-FFF2-40B4-BE49-F238E27FC236}">
                <a16:creationId xmlns:a16="http://schemas.microsoft.com/office/drawing/2014/main" id="{F9788C7A-AFFD-48E0-8B41-34794FB483F9}"/>
              </a:ext>
            </a:extLst>
          </p:cNvPr>
          <p:cNvSpPr txBox="1"/>
          <p:nvPr/>
        </p:nvSpPr>
        <p:spPr>
          <a:xfrm>
            <a:off x="9284961" y="3996000"/>
            <a:ext cx="2859279"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Intense LG laser by a reflected phase plate and a parabola in the relativistic region. </a:t>
            </a:r>
            <a:endPar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a:extLst>
              <a:ext uri="{FF2B5EF4-FFF2-40B4-BE49-F238E27FC236}">
                <a16:creationId xmlns:a16="http://schemas.microsoft.com/office/drawing/2014/main" id="{DF7A83D7-04C7-26AA-67A8-4DB3F01728DD}"/>
              </a:ext>
            </a:extLst>
          </p:cNvPr>
          <p:cNvSpPr txBox="1"/>
          <p:nvPr/>
        </p:nvSpPr>
        <p:spPr>
          <a:xfrm>
            <a:off x="152400" y="6564868"/>
            <a:ext cx="6181858"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f-ZA" altLang="zh-CN" sz="18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Wang et al. PPL  125, 034801 (2020)</a:t>
            </a:r>
            <a:endParaRPr kumimoji="0" lang="zh-CN" altLang="en-US" sz="1800" b="0"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2">
            <a:extLst>
              <a:ext uri="{FF2B5EF4-FFF2-40B4-BE49-F238E27FC236}">
                <a16:creationId xmlns:a16="http://schemas.microsoft.com/office/drawing/2014/main" id="{B0858FB0-F350-8338-959A-F4966C6C7A2B}"/>
              </a:ext>
            </a:extLst>
          </p:cNvPr>
          <p:cNvSpPr txBox="1"/>
          <p:nvPr/>
        </p:nvSpPr>
        <p:spPr>
          <a:xfrm>
            <a:off x="11430000" y="6320241"/>
            <a:ext cx="2844800" cy="476250"/>
          </a:xfrm>
          <a:prstGeom prst="rect">
            <a:avLst/>
          </a:prstGeom>
        </p:spPr>
        <p:txBody>
          <a:bodyPr/>
          <a:ls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C913308-F349-4B6D-A68A-DD1791B4A57B}" type="slidenum">
              <a:rPr kumimoji="0" lang="zh-CN" altLang="en-US" sz="2000" b="1" i="0" u="none" strike="noStrike" kern="1200" cap="none" spc="0" normalizeH="0" baseline="0" noProof="0" smtClean="0">
                <a:ln>
                  <a:noFill/>
                </a:ln>
                <a:effectLst/>
                <a:uLnTx/>
                <a:uFillTx/>
                <a:latin typeface="Arial" panose="020B060402020202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tabLst/>
                <a:defRPr/>
              </a:pPr>
              <a:t>32</a:t>
            </a:fld>
            <a:endParaRPr kumimoji="0" lang="zh-CN" altLang="en-US" sz="2000" b="1"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5603640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9BA0-EE39-1232-F529-0A28D566D69D}"/>
            </a:ext>
          </a:extLst>
        </p:cNvPr>
        <p:cNvGrpSpPr/>
        <p:nvPr/>
      </p:nvGrpSpPr>
      <p:grpSpPr>
        <a:xfrm>
          <a:off x="0" y="0"/>
          <a:ext cx="0" cy="0"/>
          <a:chOff x="0" y="0"/>
          <a:chExt cx="0" cy="0"/>
        </a:xfrm>
      </p:grpSpPr>
      <p:sp>
        <p:nvSpPr>
          <p:cNvPr id="3" name="文本框 96" descr="7b0a202020202262756c6c6574223a20227b5c2263617465676f727949645c223a31303030352c5c2274656d706c61746549645c223a32303233313538357d220a7d0a">
            <a:extLst>
              <a:ext uri="{FF2B5EF4-FFF2-40B4-BE49-F238E27FC236}">
                <a16:creationId xmlns:a16="http://schemas.microsoft.com/office/drawing/2014/main" id="{6E4D3CAC-DFD3-F2F1-AB97-EC9CA6E34A15}"/>
              </a:ext>
            </a:extLst>
          </p:cNvPr>
          <p:cNvSpPr txBox="1"/>
          <p:nvPr>
            <p:custDataLst>
              <p:tags r:id="rId1"/>
            </p:custDataLst>
          </p:nvPr>
        </p:nvSpPr>
        <p:spPr>
          <a:xfrm>
            <a:off x="409602" y="5922084"/>
            <a:ext cx="11506200" cy="874407"/>
          </a:xfrm>
          <a:prstGeom prst="rect">
            <a:avLst/>
          </a:prstGeom>
          <a:noFill/>
        </p:spPr>
        <p:txBody>
          <a:bodyPr wrap="square">
            <a:spAutoFit/>
          </a:bodyPr>
          <a:lstStyle/>
          <a:p>
            <a:pPr marL="342900" marR="0" lvl="0" indent="-342900" algn="just" defTabSz="914400" rtl="0" eaLnBrk="0" fontAlgn="base" latinLnBrk="0" hangingPunct="0">
              <a:lnSpc>
                <a:spcPct val="150000"/>
              </a:lnSpc>
              <a:spcBef>
                <a:spcPct val="0"/>
              </a:spcBef>
              <a:spcAft>
                <a:spcPct val="0"/>
              </a:spcAft>
              <a:buClrTx/>
              <a:buSzTx/>
              <a:buFont typeface="Wingdings" panose="05000000000000000000" pitchFamily="2" charset="2"/>
              <a:buChar char="p"/>
              <a:tabLst/>
              <a:defRPr/>
            </a:pPr>
            <a:r>
              <a:rPr lang="en-US" altLang="zh-CN" sz="1800" b="1" dirty="0">
                <a:solidFill>
                  <a:srgbClr val="000000"/>
                </a:solidFill>
                <a:latin typeface="微软雅黑" panose="020B0503020204020204" pitchFamily="34" charset="-122"/>
                <a:ea typeface="微软雅黑" panose="020B0503020204020204" pitchFamily="34" charset="-122"/>
              </a:rPr>
              <a:t>Collimation of the proton beam can be generated by 500 TW LG laser.</a:t>
            </a:r>
          </a:p>
          <a:p>
            <a:pPr marL="342900" marR="0" lvl="0" indent="-342900" algn="just" defTabSz="914400" rtl="0" eaLnBrk="0" fontAlgn="base" latinLnBrk="0" hangingPunct="0">
              <a:lnSpc>
                <a:spcPct val="150000"/>
              </a:lnSpc>
              <a:spcBef>
                <a:spcPct val="0"/>
              </a:spcBef>
              <a:spcAft>
                <a:spcPct val="0"/>
              </a:spcAft>
              <a:buClrTx/>
              <a:buSzTx/>
              <a:buFont typeface="Wingdings" panose="05000000000000000000" pitchFamily="2" charset="2"/>
              <a:buChar char="p"/>
              <a:tabLst/>
              <a:defRPr/>
            </a:pPr>
            <a:r>
              <a:rPr lang="en-US" altLang="zh-CN" sz="1800" b="1" dirty="0">
                <a:solidFill>
                  <a:srgbClr val="000000"/>
                </a:solidFill>
                <a:latin typeface="微软雅黑" panose="020B0503020204020204" pitchFamily="34" charset="-122"/>
                <a:ea typeface="微软雅黑" panose="020B0503020204020204" pitchFamily="34" charset="-122"/>
              </a:rPr>
              <a:t>It is assumed to be related to the self-collimation of the electrons during TNSA. </a:t>
            </a:r>
            <a:r>
              <a:rPr kumimoji="0" lang="en-US" altLang="zh-CN" sz="1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p>
        </p:txBody>
      </p:sp>
      <p:sp>
        <p:nvSpPr>
          <p:cNvPr id="13" name="文本框 12">
            <a:extLst>
              <a:ext uri="{FF2B5EF4-FFF2-40B4-BE49-F238E27FC236}">
                <a16:creationId xmlns:a16="http://schemas.microsoft.com/office/drawing/2014/main" id="{A2BE5166-2537-349E-A764-87D6F1292ED1}"/>
              </a:ext>
            </a:extLst>
          </p:cNvPr>
          <p:cNvSpPr txBox="1"/>
          <p:nvPr/>
        </p:nvSpPr>
        <p:spPr>
          <a:xfrm>
            <a:off x="133406" y="169476"/>
            <a:ext cx="12058593" cy="523220"/>
          </a:xfrm>
          <a:prstGeom prst="rect">
            <a:avLst/>
          </a:prstGeom>
          <a:noFill/>
        </p:spPr>
        <p:txBody>
          <a:bodyPr wrap="square">
            <a:spAutoFit/>
          </a:bodyPr>
          <a:lstStyle/>
          <a:p>
            <a:pPr marL="0" marR="0" lvl="0" indent="0" algn="l" defTabSz="1219143"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rPr>
              <a:t>Simulations</a:t>
            </a:r>
            <a:endParaRPr kumimoji="0" lang="zh-CN" altLang="en-US" sz="2800"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pic>
        <p:nvPicPr>
          <p:cNvPr id="2" name="图片 1">
            <a:extLst>
              <a:ext uri="{FF2B5EF4-FFF2-40B4-BE49-F238E27FC236}">
                <a16:creationId xmlns:a16="http://schemas.microsoft.com/office/drawing/2014/main" id="{1777870B-1C25-186B-DB80-CB593FACD2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937195"/>
            <a:ext cx="10287000" cy="5138546"/>
          </a:xfrm>
          <a:prstGeom prst="rect">
            <a:avLst/>
          </a:prstGeom>
          <a:noFill/>
          <a:ln>
            <a:noFill/>
          </a:ln>
        </p:spPr>
      </p:pic>
      <p:sp>
        <p:nvSpPr>
          <p:cNvPr id="6" name="灯片编号占位符 2">
            <a:extLst>
              <a:ext uri="{FF2B5EF4-FFF2-40B4-BE49-F238E27FC236}">
                <a16:creationId xmlns:a16="http://schemas.microsoft.com/office/drawing/2014/main" id="{9C9B2C4B-0AFA-F56F-2366-7E8E18F17E1C}"/>
              </a:ext>
            </a:extLst>
          </p:cNvPr>
          <p:cNvSpPr txBox="1"/>
          <p:nvPr/>
        </p:nvSpPr>
        <p:spPr>
          <a:xfrm>
            <a:off x="11430000" y="6320241"/>
            <a:ext cx="2844800" cy="476250"/>
          </a:xfrm>
          <a:prstGeom prst="rect">
            <a:avLst/>
          </a:prstGeom>
        </p:spPr>
        <p:txBody>
          <a:bodyPr/>
          <a:ls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C913308-F349-4B6D-A68A-DD1791B4A57B}" type="slidenum">
              <a:rPr kumimoji="0" lang="zh-CN" altLang="en-US" sz="2000" b="1" i="0" u="none" strike="noStrike" kern="1200" cap="none" spc="0" normalizeH="0" baseline="0" noProof="0" smtClean="0">
                <a:ln>
                  <a:noFill/>
                </a:ln>
                <a:effectLst/>
                <a:uLnTx/>
                <a:uFillTx/>
                <a:latin typeface="Arial" panose="020B060402020202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tabLst/>
                <a:defRPr/>
              </a:pPr>
              <a:t>33</a:t>
            </a:fld>
            <a:endParaRPr kumimoji="0" lang="zh-CN" altLang="en-US" sz="2000" b="1"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655733527"/>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7328" y="183029"/>
            <a:ext cx="6772234" cy="523218"/>
          </a:xfrm>
          <a:prstGeom prst="rect">
            <a:avLst/>
          </a:prstGeom>
          <a:noFill/>
        </p:spPr>
        <p:txBody>
          <a:bodyPr wrap="none" lIns="91438" tIns="45719" rIns="91438" bIns="45719"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rPr>
              <a:t>Conclusion for </a:t>
            </a:r>
            <a:r>
              <a:rPr lang="en-US" altLang="zh-CN" sz="2800" b="1" dirty="0">
                <a:solidFill>
                  <a:srgbClr val="FFFFFF"/>
                </a:solidFill>
                <a:latin typeface="Calibri"/>
              </a:rPr>
              <a:t>physics </a:t>
            </a:r>
            <a:r>
              <a:rPr kumimoji="0" lang="en-US" altLang="zh-CN" sz="2800"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rPr>
              <a:t>driven by vortex laser</a:t>
            </a:r>
            <a:endParaRPr kumimoji="0" lang="zh-CN" altLang="en-US" sz="2800"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pic>
        <p:nvPicPr>
          <p:cNvPr id="14" name="图片 13">
            <a:extLst>
              <a:ext uri="{FF2B5EF4-FFF2-40B4-BE49-F238E27FC236}">
                <a16:creationId xmlns:a16="http://schemas.microsoft.com/office/drawing/2014/main" id="{09B45F2E-7FE9-43C7-5C86-248A15A3F651}"/>
              </a:ext>
            </a:extLst>
          </p:cNvPr>
          <p:cNvPicPr>
            <a:picLocks noChangeAspect="1"/>
          </p:cNvPicPr>
          <p:nvPr/>
        </p:nvPicPr>
        <p:blipFill rotWithShape="1">
          <a:blip r:embed="rId3"/>
          <a:srcRect t="10500" b="600"/>
          <a:stretch/>
        </p:blipFill>
        <p:spPr>
          <a:xfrm>
            <a:off x="0" y="762000"/>
            <a:ext cx="12192000" cy="6095999"/>
          </a:xfrm>
          <a:prstGeom prst="rect">
            <a:avLst/>
          </a:prstGeom>
        </p:spPr>
      </p:pic>
      <p:sp>
        <p:nvSpPr>
          <p:cNvPr id="2" name="文本框 1">
            <a:extLst>
              <a:ext uri="{FF2B5EF4-FFF2-40B4-BE49-F238E27FC236}">
                <a16:creationId xmlns:a16="http://schemas.microsoft.com/office/drawing/2014/main" id="{1F2EF1D0-1AE6-BD6A-2929-89A9D022E6E8}"/>
              </a:ext>
            </a:extLst>
          </p:cNvPr>
          <p:cNvSpPr txBox="1"/>
          <p:nvPr/>
        </p:nvSpPr>
        <p:spPr>
          <a:xfrm>
            <a:off x="8229600" y="4343400"/>
            <a:ext cx="1569660"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mn-cs"/>
              </a:rPr>
              <a:t>Gaussian</a:t>
            </a:r>
            <a:endParaRPr kumimoji="0" lang="zh-CN" altLang="en-US" sz="2400" b="1"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mn-cs"/>
            </a:endParaRPr>
          </a:p>
        </p:txBody>
      </p:sp>
      <p:sp>
        <p:nvSpPr>
          <p:cNvPr id="3" name="文本框 2">
            <a:extLst>
              <a:ext uri="{FF2B5EF4-FFF2-40B4-BE49-F238E27FC236}">
                <a16:creationId xmlns:a16="http://schemas.microsoft.com/office/drawing/2014/main" id="{72EDD4B8-41E1-AEBB-622E-DB6E2271274B}"/>
              </a:ext>
            </a:extLst>
          </p:cNvPr>
          <p:cNvSpPr txBox="1"/>
          <p:nvPr/>
        </p:nvSpPr>
        <p:spPr>
          <a:xfrm>
            <a:off x="2392741" y="4095150"/>
            <a:ext cx="1569660"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mn-cs"/>
              </a:rPr>
              <a:t>Gaussian</a:t>
            </a:r>
            <a:endParaRPr kumimoji="0" lang="zh-CN" altLang="en-US" sz="2400" b="1"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mn-cs"/>
            </a:endParaRPr>
          </a:p>
        </p:txBody>
      </p:sp>
      <p:sp>
        <p:nvSpPr>
          <p:cNvPr id="4" name="文本框 3">
            <a:extLst>
              <a:ext uri="{FF2B5EF4-FFF2-40B4-BE49-F238E27FC236}">
                <a16:creationId xmlns:a16="http://schemas.microsoft.com/office/drawing/2014/main" id="{5852D9B1-9190-3C4A-C4DB-DB5798DA7171}"/>
              </a:ext>
            </a:extLst>
          </p:cNvPr>
          <p:cNvSpPr txBox="1"/>
          <p:nvPr/>
        </p:nvSpPr>
        <p:spPr>
          <a:xfrm>
            <a:off x="6248400" y="5645221"/>
            <a:ext cx="611065"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mn-cs"/>
              </a:rPr>
              <a:t>LG</a:t>
            </a:r>
            <a:endPar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6" name="箭头: V 形 5">
            <a:extLst>
              <a:ext uri="{FF2B5EF4-FFF2-40B4-BE49-F238E27FC236}">
                <a16:creationId xmlns:a16="http://schemas.microsoft.com/office/drawing/2014/main" id="{BB9E8885-1FEC-2CE5-501F-7A3332D6061A}"/>
              </a:ext>
            </a:extLst>
          </p:cNvPr>
          <p:cNvSpPr/>
          <p:nvPr/>
        </p:nvSpPr>
        <p:spPr>
          <a:xfrm rot="1695333">
            <a:off x="3848099" y="4610183"/>
            <a:ext cx="228600" cy="304800"/>
          </a:xfrm>
          <a:prstGeom prst="chevron">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
              <a:ea typeface="宋体"/>
              <a:cs typeface="+mn-cs"/>
            </a:endParaRPr>
          </a:p>
        </p:txBody>
      </p:sp>
      <p:sp>
        <p:nvSpPr>
          <p:cNvPr id="7" name="箭头: V 形 6">
            <a:extLst>
              <a:ext uri="{FF2B5EF4-FFF2-40B4-BE49-F238E27FC236}">
                <a16:creationId xmlns:a16="http://schemas.microsoft.com/office/drawing/2014/main" id="{D6CF1B51-9812-BC7F-516F-720417749101}"/>
              </a:ext>
            </a:extLst>
          </p:cNvPr>
          <p:cNvSpPr/>
          <p:nvPr/>
        </p:nvSpPr>
        <p:spPr>
          <a:xfrm rot="1695333">
            <a:off x="4208672" y="4684151"/>
            <a:ext cx="228600" cy="304800"/>
          </a:xfrm>
          <a:prstGeom prst="chevron">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
              <a:ea typeface="宋体"/>
              <a:cs typeface="+mn-cs"/>
            </a:endParaRPr>
          </a:p>
        </p:txBody>
      </p:sp>
      <p:sp>
        <p:nvSpPr>
          <p:cNvPr id="8" name="箭头: V 形 7">
            <a:extLst>
              <a:ext uri="{FF2B5EF4-FFF2-40B4-BE49-F238E27FC236}">
                <a16:creationId xmlns:a16="http://schemas.microsoft.com/office/drawing/2014/main" id="{92700226-89E5-F4FE-B8A7-8E06FA9EA44C}"/>
              </a:ext>
            </a:extLst>
          </p:cNvPr>
          <p:cNvSpPr/>
          <p:nvPr/>
        </p:nvSpPr>
        <p:spPr>
          <a:xfrm rot="1695333">
            <a:off x="4742072" y="4840849"/>
            <a:ext cx="228600" cy="304800"/>
          </a:xfrm>
          <a:prstGeom prst="chevron">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
              <a:ea typeface="宋体"/>
              <a:cs typeface="+mn-cs"/>
            </a:endParaRPr>
          </a:p>
        </p:txBody>
      </p:sp>
      <p:sp>
        <p:nvSpPr>
          <p:cNvPr id="10" name="箭头: V 形 9">
            <a:extLst>
              <a:ext uri="{FF2B5EF4-FFF2-40B4-BE49-F238E27FC236}">
                <a16:creationId xmlns:a16="http://schemas.microsoft.com/office/drawing/2014/main" id="{0342D5CF-DBB7-7B87-87E3-345DAB13BB13}"/>
              </a:ext>
            </a:extLst>
          </p:cNvPr>
          <p:cNvSpPr/>
          <p:nvPr/>
        </p:nvSpPr>
        <p:spPr>
          <a:xfrm rot="1695333">
            <a:off x="5351672" y="4917049"/>
            <a:ext cx="228600" cy="304800"/>
          </a:xfrm>
          <a:prstGeom prst="chevron">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
              <a:ea typeface="宋体"/>
              <a:cs typeface="+mn-cs"/>
            </a:endParaRPr>
          </a:p>
        </p:txBody>
      </p:sp>
      <p:sp>
        <p:nvSpPr>
          <p:cNvPr id="11" name="箭头: V 形 10">
            <a:extLst>
              <a:ext uri="{FF2B5EF4-FFF2-40B4-BE49-F238E27FC236}">
                <a16:creationId xmlns:a16="http://schemas.microsoft.com/office/drawing/2014/main" id="{E16F6A81-B226-CFBF-F6A9-08829C27ABD2}"/>
              </a:ext>
            </a:extLst>
          </p:cNvPr>
          <p:cNvSpPr/>
          <p:nvPr/>
        </p:nvSpPr>
        <p:spPr>
          <a:xfrm rot="1695333">
            <a:off x="5961272" y="5065151"/>
            <a:ext cx="228600" cy="304800"/>
          </a:xfrm>
          <a:prstGeom prst="chevron">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
              <a:ea typeface="宋体"/>
              <a:cs typeface="+mn-cs"/>
            </a:endParaRPr>
          </a:p>
        </p:txBody>
      </p:sp>
      <p:sp>
        <p:nvSpPr>
          <p:cNvPr id="13" name="箭头: V 形 12">
            <a:extLst>
              <a:ext uri="{FF2B5EF4-FFF2-40B4-BE49-F238E27FC236}">
                <a16:creationId xmlns:a16="http://schemas.microsoft.com/office/drawing/2014/main" id="{7821DAB5-187E-05AE-D17C-3D848AA6C850}"/>
              </a:ext>
            </a:extLst>
          </p:cNvPr>
          <p:cNvSpPr/>
          <p:nvPr/>
        </p:nvSpPr>
        <p:spPr>
          <a:xfrm rot="7918474">
            <a:off x="8395960" y="4841016"/>
            <a:ext cx="228600" cy="304800"/>
          </a:xfrm>
          <a:prstGeom prst="chevron">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
              <a:ea typeface="宋体"/>
              <a:cs typeface="+mn-cs"/>
            </a:endParaRPr>
          </a:p>
        </p:txBody>
      </p:sp>
      <p:sp>
        <p:nvSpPr>
          <p:cNvPr id="15" name="箭头: V 形 14">
            <a:extLst>
              <a:ext uri="{FF2B5EF4-FFF2-40B4-BE49-F238E27FC236}">
                <a16:creationId xmlns:a16="http://schemas.microsoft.com/office/drawing/2014/main" id="{D0A2C11A-01BB-68E3-3000-6F2D10D18A08}"/>
              </a:ext>
            </a:extLst>
          </p:cNvPr>
          <p:cNvSpPr/>
          <p:nvPr/>
        </p:nvSpPr>
        <p:spPr>
          <a:xfrm rot="6514426">
            <a:off x="6639030" y="5351911"/>
            <a:ext cx="228600" cy="304800"/>
          </a:xfrm>
          <a:prstGeom prst="chevron">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
              <a:ea typeface="宋体"/>
              <a:cs typeface="+mn-cs"/>
            </a:endParaRPr>
          </a:p>
        </p:txBody>
      </p:sp>
      <p:sp>
        <p:nvSpPr>
          <p:cNvPr id="16" name="箭头: V 形 15">
            <a:extLst>
              <a:ext uri="{FF2B5EF4-FFF2-40B4-BE49-F238E27FC236}">
                <a16:creationId xmlns:a16="http://schemas.microsoft.com/office/drawing/2014/main" id="{8379B7F7-D652-3EE5-F131-372D7DF8133A}"/>
              </a:ext>
            </a:extLst>
          </p:cNvPr>
          <p:cNvSpPr/>
          <p:nvPr/>
        </p:nvSpPr>
        <p:spPr>
          <a:xfrm rot="7918474">
            <a:off x="7924045" y="4918499"/>
            <a:ext cx="228600" cy="304800"/>
          </a:xfrm>
          <a:prstGeom prst="chevron">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
              <a:ea typeface="宋体"/>
              <a:cs typeface="+mn-cs"/>
            </a:endParaRPr>
          </a:p>
        </p:txBody>
      </p:sp>
      <p:sp>
        <p:nvSpPr>
          <p:cNvPr id="17" name="箭头: V 形 16">
            <a:extLst>
              <a:ext uri="{FF2B5EF4-FFF2-40B4-BE49-F238E27FC236}">
                <a16:creationId xmlns:a16="http://schemas.microsoft.com/office/drawing/2014/main" id="{3E7CFB03-347C-3476-93F1-71E66D1BEF61}"/>
              </a:ext>
            </a:extLst>
          </p:cNvPr>
          <p:cNvSpPr/>
          <p:nvPr/>
        </p:nvSpPr>
        <p:spPr>
          <a:xfrm rot="7918474">
            <a:off x="7466845" y="4994699"/>
            <a:ext cx="228600" cy="304800"/>
          </a:xfrm>
          <a:prstGeom prst="chevron">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
              <a:ea typeface="宋体"/>
              <a:cs typeface="+mn-cs"/>
            </a:endParaRPr>
          </a:p>
        </p:txBody>
      </p:sp>
      <p:sp>
        <p:nvSpPr>
          <p:cNvPr id="18" name="箭头: V 形 17">
            <a:extLst>
              <a:ext uri="{FF2B5EF4-FFF2-40B4-BE49-F238E27FC236}">
                <a16:creationId xmlns:a16="http://schemas.microsoft.com/office/drawing/2014/main" id="{6DB9E939-EA60-02E1-8C90-423632295FA0}"/>
              </a:ext>
            </a:extLst>
          </p:cNvPr>
          <p:cNvSpPr/>
          <p:nvPr/>
        </p:nvSpPr>
        <p:spPr>
          <a:xfrm rot="7918474">
            <a:off x="7009645" y="5063701"/>
            <a:ext cx="228600" cy="304800"/>
          </a:xfrm>
          <a:prstGeom prst="chevron">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
              <a:ea typeface="宋体"/>
              <a:cs typeface="+mn-cs"/>
            </a:endParaRPr>
          </a:p>
        </p:txBody>
      </p:sp>
      <p:sp>
        <p:nvSpPr>
          <p:cNvPr id="19" name="箭头: V 形 18">
            <a:extLst>
              <a:ext uri="{FF2B5EF4-FFF2-40B4-BE49-F238E27FC236}">
                <a16:creationId xmlns:a16="http://schemas.microsoft.com/office/drawing/2014/main" id="{EA2CDA83-F000-C45D-D34B-45F8B5BB40B9}"/>
              </a:ext>
            </a:extLst>
          </p:cNvPr>
          <p:cNvSpPr/>
          <p:nvPr/>
        </p:nvSpPr>
        <p:spPr>
          <a:xfrm rot="3281080">
            <a:off x="6266072" y="5298049"/>
            <a:ext cx="228600" cy="304800"/>
          </a:xfrm>
          <a:prstGeom prst="chevron">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
              <a:ea typeface="宋体"/>
              <a:cs typeface="+mn-cs"/>
            </a:endParaRPr>
          </a:p>
        </p:txBody>
      </p:sp>
      <p:sp>
        <p:nvSpPr>
          <p:cNvPr id="12" name="文本框 11">
            <a:extLst>
              <a:ext uri="{FF2B5EF4-FFF2-40B4-BE49-F238E27FC236}">
                <a16:creationId xmlns:a16="http://schemas.microsoft.com/office/drawing/2014/main" id="{6244ACBE-71D0-F427-8EF5-C0A7045F186E}"/>
              </a:ext>
            </a:extLst>
          </p:cNvPr>
          <p:cNvSpPr txBox="1"/>
          <p:nvPr/>
        </p:nvSpPr>
        <p:spPr>
          <a:xfrm>
            <a:off x="1562100" y="865733"/>
            <a:ext cx="9067800" cy="523220"/>
          </a:xfrm>
          <a:prstGeom prst="rect">
            <a:avLst/>
          </a:prstGeom>
          <a:noFill/>
        </p:spPr>
        <p:txBody>
          <a:bodyPr wrap="square">
            <a:spAutoFit/>
          </a:bodyPr>
          <a:lstStyle/>
          <a:p>
            <a:pPr algn="ctr"/>
            <a:r>
              <a:rPr lang="en-US" altLang="zh-CN" sz="2800" b="1" i="0" dirty="0">
                <a:solidFill>
                  <a:srgbClr val="C00000"/>
                </a:solidFill>
                <a:effectLst/>
                <a:latin typeface="微软雅黑" panose="020B0503020204020204" pitchFamily="34" charset="-122"/>
                <a:ea typeface="微软雅黑" panose="020B0503020204020204" pitchFamily="34" charset="-122"/>
              </a:rPr>
              <a:t>Physics driven by intense vortex lasers</a:t>
            </a:r>
          </a:p>
        </p:txBody>
      </p:sp>
      <p:sp>
        <p:nvSpPr>
          <p:cNvPr id="20" name="文本框 19">
            <a:extLst>
              <a:ext uri="{FF2B5EF4-FFF2-40B4-BE49-F238E27FC236}">
                <a16:creationId xmlns:a16="http://schemas.microsoft.com/office/drawing/2014/main" id="{AF51C085-0642-5F5E-1288-AD6D88491301}"/>
              </a:ext>
            </a:extLst>
          </p:cNvPr>
          <p:cNvSpPr txBox="1"/>
          <p:nvPr/>
        </p:nvSpPr>
        <p:spPr>
          <a:xfrm>
            <a:off x="6019800" y="6091535"/>
            <a:ext cx="1015856"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zh-CN" sz="2400" b="1" dirty="0">
                <a:solidFill>
                  <a:srgbClr val="C00000"/>
                </a:solidFill>
              </a:rPr>
              <a:t>STOV</a:t>
            </a:r>
            <a:endPar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5" name="灯片编号占位符 2">
            <a:extLst>
              <a:ext uri="{FF2B5EF4-FFF2-40B4-BE49-F238E27FC236}">
                <a16:creationId xmlns:a16="http://schemas.microsoft.com/office/drawing/2014/main" id="{B39D6B79-4608-FDBF-2CAF-FDD2530C5F49}"/>
              </a:ext>
            </a:extLst>
          </p:cNvPr>
          <p:cNvSpPr txBox="1"/>
          <p:nvPr/>
        </p:nvSpPr>
        <p:spPr>
          <a:xfrm>
            <a:off x="11430000" y="6320241"/>
            <a:ext cx="2844800" cy="476250"/>
          </a:xfrm>
          <a:prstGeom prst="rect">
            <a:avLst/>
          </a:prstGeom>
        </p:spPr>
        <p:txBody>
          <a:bodyPr/>
          <a:ls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C913308-F349-4B6D-A68A-DD1791B4A57B}" type="slidenum">
              <a:rPr kumimoji="0" lang="zh-CN" altLang="en-US" sz="2000" b="1" i="0" u="none" strike="noStrike" kern="1200" cap="none" spc="0" normalizeH="0" baseline="0" noProof="0" smtClean="0">
                <a:ln>
                  <a:noFill/>
                </a:ln>
                <a:solidFill>
                  <a:schemeClr val="bg1"/>
                </a:solidFill>
                <a:effectLst/>
                <a:uLnTx/>
                <a:uFillTx/>
                <a:latin typeface="Arial" panose="020B060402020202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tabLst/>
                <a:defRPr/>
              </a:pPr>
              <a:t>34</a:t>
            </a:fld>
            <a:endParaRPr kumimoji="0" lang="zh-CN" altLang="en-US" sz="2000" b="1" i="0" u="none" strike="noStrike" kern="1200" cap="none" spc="0" normalizeH="0" baseline="0" noProof="0" dirty="0">
              <a:ln>
                <a:noFill/>
              </a:ln>
              <a:solidFill>
                <a:schemeClr val="bg1"/>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105728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A189C490-BA8C-09EC-4438-C82EF733AE96}"/>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eaLnBrk="1" hangingPunct="1">
              <a:lnSpc>
                <a:spcPct val="90000"/>
              </a:lnSpc>
            </a:pPr>
            <a:r>
              <a:rPr lang="en-US" altLang="zh-CN" sz="4000" kern="1200">
                <a:solidFill>
                  <a:srgbClr val="FFFFFF"/>
                </a:solidFill>
                <a:latin typeface="+mj-lt"/>
                <a:ea typeface="+mj-ea"/>
                <a:cs typeface="+mj-cs"/>
              </a:rPr>
              <a:t>Conclusion and outlook</a:t>
            </a:r>
          </a:p>
        </p:txBody>
      </p:sp>
      <p:sp>
        <p:nvSpPr>
          <p:cNvPr id="5" name="文本框 4">
            <a:extLst>
              <a:ext uri="{FF2B5EF4-FFF2-40B4-BE49-F238E27FC236}">
                <a16:creationId xmlns:a16="http://schemas.microsoft.com/office/drawing/2014/main" id="{D730DE9B-D82E-9014-7653-05B4C597D0CF}"/>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marL="57150" eaLnBrk="1" hangingPunct="1">
              <a:lnSpc>
                <a:spcPct val="90000"/>
              </a:lnSpc>
              <a:spcAft>
                <a:spcPts val="600"/>
              </a:spcAft>
              <a:defRPr/>
            </a:pPr>
            <a:endParaRPr lang="en-US" altLang="zh-CN" b="1" dirty="0">
              <a:latin typeface="+mn-lt"/>
              <a:ea typeface="+mn-ea"/>
            </a:endParaRPr>
          </a:p>
          <a:p>
            <a:pPr marL="342900" indent="-228600" algn="just" eaLnBrk="1" hangingPunct="1">
              <a:lnSpc>
                <a:spcPct val="90000"/>
              </a:lnSpc>
              <a:spcAft>
                <a:spcPts val="600"/>
              </a:spcAft>
              <a:buFont typeface="Arial" panose="020B0604020202020204" pitchFamily="34" charset="0"/>
              <a:buChar char="•"/>
              <a:defRPr/>
            </a:pPr>
            <a:r>
              <a:rPr lang="en-US" altLang="zh-CN" b="1" dirty="0">
                <a:latin typeface="+mn-lt"/>
                <a:ea typeface="+mn-ea"/>
              </a:rPr>
              <a:t>Relativistic LG laser provides </a:t>
            </a:r>
            <a:r>
              <a:rPr lang="en-US" altLang="zh-CN" b="1" dirty="0">
                <a:solidFill>
                  <a:srgbClr val="C00000"/>
                </a:solidFill>
                <a:latin typeface="+mn-lt"/>
                <a:ea typeface="+mn-ea"/>
              </a:rPr>
              <a:t>longitudinal OAM </a:t>
            </a:r>
            <a:r>
              <a:rPr lang="en-US" altLang="zh-CN" b="1" dirty="0">
                <a:latin typeface="+mn-lt"/>
                <a:ea typeface="+mn-ea"/>
              </a:rPr>
              <a:t>and Relativistic STOV laser provides </a:t>
            </a:r>
            <a:r>
              <a:rPr lang="en-US" altLang="zh-CN" b="1" dirty="0">
                <a:solidFill>
                  <a:srgbClr val="C00000"/>
                </a:solidFill>
                <a:latin typeface="+mn-lt"/>
                <a:ea typeface="+mn-ea"/>
              </a:rPr>
              <a:t>transverse OAM</a:t>
            </a:r>
            <a:r>
              <a:rPr lang="en-US" altLang="zh-CN" b="1" dirty="0">
                <a:latin typeface="+mn-lt"/>
                <a:ea typeface="+mn-ea"/>
              </a:rPr>
              <a:t>, both of which introduce </a:t>
            </a:r>
            <a:r>
              <a:rPr lang="en-US" altLang="zh-CN" b="1" dirty="0">
                <a:solidFill>
                  <a:srgbClr val="C00000"/>
                </a:solidFill>
                <a:latin typeface="+mn-lt"/>
                <a:ea typeface="+mn-ea"/>
              </a:rPr>
              <a:t>new dimensional manipulating or detecting</a:t>
            </a:r>
            <a:r>
              <a:rPr lang="en-US" altLang="zh-CN" b="1" dirty="0">
                <a:latin typeface="+mn-lt"/>
                <a:ea typeface="+mn-ea"/>
              </a:rPr>
              <a:t> for laser-plasma interactions, such as triggering unusual nuclear channels.</a:t>
            </a:r>
          </a:p>
          <a:p>
            <a:pPr algn="just" eaLnBrk="1" hangingPunct="1">
              <a:lnSpc>
                <a:spcPct val="90000"/>
              </a:lnSpc>
              <a:spcAft>
                <a:spcPts val="600"/>
              </a:spcAft>
              <a:defRPr/>
            </a:pPr>
            <a:endParaRPr lang="en-US" altLang="zh-CN" b="1" dirty="0">
              <a:latin typeface="+mn-lt"/>
              <a:ea typeface="+mn-ea"/>
            </a:endParaRPr>
          </a:p>
          <a:p>
            <a:pPr marL="342900" indent="-228600" algn="just" eaLnBrk="1" hangingPunct="1">
              <a:lnSpc>
                <a:spcPct val="90000"/>
              </a:lnSpc>
              <a:spcAft>
                <a:spcPts val="600"/>
              </a:spcAft>
              <a:buFont typeface="Arial" panose="020B0604020202020204" pitchFamily="34" charset="0"/>
              <a:buChar char="•"/>
              <a:defRPr/>
            </a:pPr>
            <a:r>
              <a:rPr lang="en-US" altLang="zh-CN" b="1" dirty="0">
                <a:latin typeface="+mn-lt"/>
                <a:ea typeface="+mn-ea"/>
              </a:rPr>
              <a:t>Luckly, we have generated the </a:t>
            </a:r>
            <a:r>
              <a:rPr lang="en-US" altLang="zh-CN" b="1" dirty="0">
                <a:solidFill>
                  <a:srgbClr val="C00000"/>
                </a:solidFill>
                <a:latin typeface="+mn-lt"/>
                <a:ea typeface="+mn-ea"/>
              </a:rPr>
              <a:t>highest intensity LG laser </a:t>
            </a:r>
            <a:r>
              <a:rPr lang="en-US" altLang="zh-CN" b="1" dirty="0">
                <a:latin typeface="+mn-lt"/>
                <a:ea typeface="+mn-ea"/>
              </a:rPr>
              <a:t>in laboratory and applied it to </a:t>
            </a:r>
            <a:r>
              <a:rPr lang="en-US" altLang="zh-CN" b="1" dirty="0">
                <a:solidFill>
                  <a:srgbClr val="C00000"/>
                </a:solidFill>
                <a:latin typeface="+mn-lt"/>
                <a:ea typeface="+mn-ea"/>
              </a:rPr>
              <a:t>particle accelerations in experiments</a:t>
            </a:r>
            <a:r>
              <a:rPr lang="en-US" altLang="zh-CN" b="1" dirty="0">
                <a:latin typeface="+mn-lt"/>
                <a:ea typeface="+mn-ea"/>
              </a:rPr>
              <a:t>.</a:t>
            </a:r>
          </a:p>
          <a:p>
            <a:pPr marL="114300" algn="just" eaLnBrk="1" hangingPunct="1">
              <a:lnSpc>
                <a:spcPct val="90000"/>
              </a:lnSpc>
              <a:spcAft>
                <a:spcPts val="600"/>
              </a:spcAft>
              <a:defRPr/>
            </a:pPr>
            <a:endParaRPr lang="en-US" altLang="zh-CN" b="1" dirty="0">
              <a:latin typeface="+mn-lt"/>
              <a:ea typeface="+mn-ea"/>
            </a:endParaRPr>
          </a:p>
          <a:p>
            <a:pPr marL="342900" indent="-228600" algn="just" eaLnBrk="1" hangingPunct="1">
              <a:lnSpc>
                <a:spcPct val="90000"/>
              </a:lnSpc>
              <a:spcAft>
                <a:spcPts val="600"/>
              </a:spcAft>
              <a:buFont typeface="Arial" panose="020B0604020202020204" pitchFamily="34" charset="0"/>
              <a:buChar char="•"/>
              <a:defRPr/>
            </a:pPr>
            <a:r>
              <a:rPr lang="en-US" altLang="zh-CN" b="1" dirty="0">
                <a:solidFill>
                  <a:srgbClr val="C00000"/>
                </a:solidFill>
                <a:latin typeface="+mn-lt"/>
                <a:ea typeface="+mn-ea"/>
              </a:rPr>
              <a:t>Attosecond electron beam </a:t>
            </a:r>
            <a:r>
              <a:rPr lang="en-US" altLang="zh-CN" b="1" dirty="0">
                <a:latin typeface="+mn-lt"/>
                <a:ea typeface="+mn-ea"/>
              </a:rPr>
              <a:t>is firstly realized by intense STOV lasers, which is hoping to be realized in laboratory. </a:t>
            </a:r>
          </a:p>
          <a:p>
            <a:pPr marL="342900" indent="-228600" algn="just" eaLnBrk="1" hangingPunct="1">
              <a:lnSpc>
                <a:spcPct val="90000"/>
              </a:lnSpc>
              <a:spcAft>
                <a:spcPts val="600"/>
              </a:spcAft>
              <a:buFont typeface="Arial" panose="020B0604020202020204" pitchFamily="34" charset="0"/>
              <a:buChar char="•"/>
              <a:defRPr/>
            </a:pPr>
            <a:endParaRPr lang="en-US" altLang="zh-CN" b="1" dirty="0">
              <a:latin typeface="+mn-lt"/>
              <a:ea typeface="+mn-ea"/>
            </a:endParaRPr>
          </a:p>
          <a:p>
            <a:pPr marL="342900" indent="-228600" algn="just" eaLnBrk="1" hangingPunct="1">
              <a:lnSpc>
                <a:spcPct val="90000"/>
              </a:lnSpc>
              <a:spcAft>
                <a:spcPts val="600"/>
              </a:spcAft>
              <a:buFont typeface="Arial" panose="020B0604020202020204" pitchFamily="34" charset="0"/>
              <a:buChar char="•"/>
              <a:defRPr/>
            </a:pPr>
            <a:r>
              <a:rPr lang="en-US" altLang="zh-CN" b="1" dirty="0">
                <a:latin typeface="+mn-lt"/>
                <a:ea typeface="+mn-ea"/>
              </a:rPr>
              <a:t>SULF 10PW laser facility is </a:t>
            </a:r>
            <a:r>
              <a:rPr lang="en-US" altLang="zh-CN" b="1" dirty="0">
                <a:solidFill>
                  <a:srgbClr val="C00000"/>
                </a:solidFill>
                <a:latin typeface="+mn-lt"/>
                <a:ea typeface="+mn-ea"/>
              </a:rPr>
              <a:t>open to users </a:t>
            </a:r>
            <a:r>
              <a:rPr lang="en-US" altLang="zh-CN" b="1" dirty="0">
                <a:latin typeface="+mn-lt"/>
                <a:ea typeface="+mn-ea"/>
              </a:rPr>
              <a:t>now.</a:t>
            </a:r>
          </a:p>
          <a:p>
            <a:pPr marL="342900" indent="-228600" eaLnBrk="1" hangingPunct="1">
              <a:lnSpc>
                <a:spcPct val="90000"/>
              </a:lnSpc>
              <a:spcAft>
                <a:spcPts val="600"/>
              </a:spcAft>
              <a:buFont typeface="Arial" panose="020B0604020202020204" pitchFamily="34" charset="0"/>
              <a:buChar char="•"/>
              <a:defRPr/>
            </a:pPr>
            <a:endParaRPr lang="en-US" altLang="zh-CN" b="1" dirty="0">
              <a:latin typeface="+mn-lt"/>
              <a:ea typeface="+mn-ea"/>
            </a:endParaRPr>
          </a:p>
        </p:txBody>
      </p:sp>
      <p:sp>
        <p:nvSpPr>
          <p:cNvPr id="3" name="页脚占位符 1">
            <a:extLst>
              <a:ext uri="{FF2B5EF4-FFF2-40B4-BE49-F238E27FC236}">
                <a16:creationId xmlns:a16="http://schemas.microsoft.com/office/drawing/2014/main" id="{96B2B143-1CB1-7097-D274-1A9A8E54785A}"/>
              </a:ext>
            </a:extLst>
          </p:cNvPr>
          <p:cNvSpPr txBox="1">
            <a:spLocks/>
          </p:cNvSpPr>
          <p:nvPr/>
        </p:nvSpPr>
        <p:spPr>
          <a:xfrm>
            <a:off x="6248400" y="6245225"/>
            <a:ext cx="3861180" cy="476250"/>
          </a:xfrm>
          <a:prstGeom prst="rect">
            <a:avLst/>
          </a:prstGeom>
        </p:spPr>
        <p:txBody>
          <a:bodyPr/>
          <a:ls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a:defRPr/>
            </a:pPr>
            <a:r>
              <a:rPr lang="en-US" altLang="zh-CN"/>
              <a:t>wangwenpeng@siom.ac.cn</a:t>
            </a:r>
            <a:endParaRPr lang="en-US" altLang="zh-CN" dirty="0"/>
          </a:p>
        </p:txBody>
      </p:sp>
    </p:spTree>
    <p:extLst>
      <p:ext uri="{BB962C8B-B14F-4D97-AF65-F5344CB8AC3E}">
        <p14:creationId xmlns:p14="http://schemas.microsoft.com/office/powerpoint/2010/main" val="2081033882"/>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a:grpSpLocks noChangeAspect="1"/>
          </p:cNvGrpSpPr>
          <p:nvPr/>
        </p:nvGrpSpPr>
        <p:grpSpPr>
          <a:xfrm>
            <a:off x="20920" y="0"/>
            <a:ext cx="12193200" cy="6858000"/>
            <a:chOff x="-36512" y="1130669"/>
            <a:chExt cx="9109886" cy="4782651"/>
          </a:xfrm>
        </p:grpSpPr>
        <p:pic>
          <p:nvPicPr>
            <p:cNvPr id="5" name="图片 4"/>
            <p:cNvPicPr/>
            <p:nvPr/>
          </p:nvPicPr>
          <p:blipFill rotWithShape="1">
            <a:blip r:embed="rId2" cstate="print">
              <a:extLst>
                <a:ext uri="{28A0092B-C50C-407E-A947-70E740481C1C}">
                  <a14:useLocalDpi xmlns:a14="http://schemas.microsoft.com/office/drawing/2010/main" val="0"/>
                </a:ext>
              </a:extLst>
            </a:blip>
            <a:srcRect t="-259" b="3613"/>
            <a:stretch>
              <a:fillRect/>
            </a:stretch>
          </p:blipFill>
          <p:spPr>
            <a:xfrm>
              <a:off x="-36512" y="1130669"/>
              <a:ext cx="9109886" cy="4782651"/>
            </a:xfrm>
            <a:prstGeom prst="rect">
              <a:avLst/>
            </a:prstGeom>
          </p:spPr>
        </p:pic>
        <p:sp>
          <p:nvSpPr>
            <p:cNvPr id="6" name="矩形 5"/>
            <p:cNvSpPr/>
            <p:nvPr/>
          </p:nvSpPr>
          <p:spPr>
            <a:xfrm>
              <a:off x="4199568" y="5277760"/>
              <a:ext cx="1028700" cy="199277"/>
            </a:xfrm>
            <a:prstGeom prst="rect">
              <a:avLst/>
            </a:prstGeom>
            <a:noFill/>
          </p:spPr>
          <p:txBody>
            <a:bodyPr wrap="square" lIns="91440" tIns="45720" rIns="91440" bIns="45720">
              <a:spAutoFit/>
            </a:bodyPr>
            <a:lstStyle/>
            <a:p>
              <a:pPr algn="ctr">
                <a:spcAft>
                  <a:spcPts val="200"/>
                </a:spcAft>
              </a:pPr>
              <a:r>
                <a:rPr lang="zh-CN" altLang="en-US" sz="5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rPr>
                <a:t>上海超强超短激光实验装置</a:t>
              </a:r>
              <a:endParaRPr lang="en-US" altLang="zh-CN" sz="5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黑体" panose="02010609060101010101" pitchFamily="49" charset="-122"/>
                <a:ea typeface="黑体" panose="02010609060101010101" pitchFamily="49" charset="-122"/>
              </a:endParaRPr>
            </a:p>
            <a:p>
              <a:pPr algn="ctr"/>
              <a:r>
                <a:rPr lang="en-US" altLang="zh-CN" sz="3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a typeface="黑体" panose="02010609060101010101" pitchFamily="49" charset="-122"/>
                </a:rPr>
                <a:t>Shanghai Superintense Ultrafast </a:t>
              </a:r>
            </a:p>
            <a:p>
              <a:pPr algn="ctr"/>
              <a:r>
                <a:rPr lang="en-US" altLang="zh-CN" sz="3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a typeface="黑体" panose="02010609060101010101" pitchFamily="49" charset="-122"/>
                </a:rPr>
                <a:t>Laser Facility</a:t>
              </a:r>
              <a:endParaRPr lang="zh-CN" altLang="en-US" sz="3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n-lt"/>
                <a:ea typeface="黑体" panose="02010609060101010101" pitchFamily="49" charset="-122"/>
              </a:endParaRPr>
            </a:p>
          </p:txBody>
        </p:sp>
      </p:grpSp>
      <p:grpSp>
        <p:nvGrpSpPr>
          <p:cNvPr id="12" name="组合 11"/>
          <p:cNvGrpSpPr/>
          <p:nvPr/>
        </p:nvGrpSpPr>
        <p:grpSpPr>
          <a:xfrm>
            <a:off x="28505" y="1981200"/>
            <a:ext cx="12178030" cy="2258185"/>
            <a:chOff x="0" y="2362200"/>
            <a:chExt cx="9144000" cy="1066800"/>
          </a:xfrm>
        </p:grpSpPr>
        <p:sp>
          <p:nvSpPr>
            <p:cNvPr id="11" name="矩形 10"/>
            <p:cNvSpPr/>
            <p:nvPr/>
          </p:nvSpPr>
          <p:spPr>
            <a:xfrm>
              <a:off x="0" y="2362200"/>
              <a:ext cx="9144000" cy="1066800"/>
            </a:xfrm>
            <a:prstGeom prst="rect">
              <a:avLst/>
            </a:prstGeom>
            <a:solidFill>
              <a:srgbClr val="0070C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标题 1"/>
            <p:cNvSpPr txBox="1"/>
            <p:nvPr/>
          </p:nvSpPr>
          <p:spPr bwMode="auto">
            <a:xfrm>
              <a:off x="304800" y="2511926"/>
              <a:ext cx="8575675" cy="76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40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ctr">
                <a:lnSpc>
                  <a:spcPct val="150000"/>
                </a:lnSpc>
                <a:defRPr/>
              </a:pPr>
              <a:r>
                <a:rPr lang="en-US" altLang="zh-CN" sz="4400" kern="0" dirty="0">
                  <a:solidFill>
                    <a:srgbClr val="FFFF00"/>
                  </a:solidFill>
                  <a:latin typeface="微软雅黑" panose="020B0503020204020204" pitchFamily="34" charset="-122"/>
                  <a:ea typeface="微软雅黑" panose="020B0503020204020204" pitchFamily="34" charset="-122"/>
                </a:rPr>
                <a:t>Thanks for you attention</a:t>
              </a:r>
              <a:r>
                <a:rPr lang="zh-CN" altLang="en-US" sz="4400" kern="0" dirty="0">
                  <a:solidFill>
                    <a:srgbClr val="FFFF00"/>
                  </a:solidFill>
                  <a:latin typeface="微软雅黑" panose="020B0503020204020204" pitchFamily="34" charset="-122"/>
                  <a:ea typeface="微软雅黑" panose="020B0503020204020204" pitchFamily="34" charset="-122"/>
                </a:rPr>
                <a:t>！</a:t>
              </a:r>
              <a:r>
                <a:rPr lang="en-US" altLang="zh-CN" sz="4400" kern="0" dirty="0">
                  <a:solidFill>
                    <a:srgbClr val="FFFF00"/>
                  </a:solidFill>
                  <a:latin typeface="微软雅黑" panose="020B0503020204020204" pitchFamily="34" charset="-122"/>
                  <a:ea typeface="微软雅黑" panose="020B0503020204020204" pitchFamily="34" charset="-122"/>
                </a:rPr>
                <a:t> </a:t>
              </a:r>
              <a:endParaRPr lang="zh-CN" altLang="en-US" sz="4400" kern="0" dirty="0">
                <a:solidFill>
                  <a:srgbClr val="FFFF00"/>
                </a:solidFill>
                <a:latin typeface="微软雅黑" panose="020B0503020204020204" pitchFamily="34" charset="-122"/>
                <a:ea typeface="微软雅黑" panose="020B0503020204020204" pitchFamily="34" charset="-122"/>
              </a:endParaRPr>
            </a:p>
          </p:txBody>
        </p:sp>
      </p:grpSp>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10838" t="23276" b="18026"/>
          <a:stretch>
            <a:fillRect/>
          </a:stretch>
        </p:blipFill>
        <p:spPr>
          <a:xfrm>
            <a:off x="20955" y="0"/>
            <a:ext cx="5095875" cy="817880"/>
          </a:xfrm>
          <a:prstGeom prst="rect">
            <a:avLst/>
          </a:prstGeom>
        </p:spPr>
      </p:pic>
      <p:sp>
        <p:nvSpPr>
          <p:cNvPr id="10" name="标题 1"/>
          <p:cNvSpPr txBox="1"/>
          <p:nvPr/>
        </p:nvSpPr>
        <p:spPr bwMode="auto">
          <a:xfrm>
            <a:off x="6563995" y="4374515"/>
            <a:ext cx="4982210" cy="2102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spcBef>
                <a:spcPct val="0"/>
              </a:spcBef>
              <a:spcAft>
                <a:spcPct val="0"/>
              </a:spcAft>
              <a:defRPr sz="40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1" fontAlgn="base" hangingPunct="1">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r>
              <a:rPr lang="zh-CN" altLang="en-US" sz="8800" kern="0" dirty="0">
                <a:solidFill>
                  <a:srgbClr val="C00000"/>
                </a:solidFill>
                <a:latin typeface="微软雅黑" panose="020B0503020204020204" pitchFamily="34" charset="-122"/>
                <a:ea typeface="微软雅黑" panose="020B0503020204020204" pitchFamily="34" charset="-122"/>
              </a:rPr>
              <a:t>谢 谢 </a:t>
            </a:r>
            <a:r>
              <a:rPr lang="zh-CN" altLang="en-US" sz="8800" i="1" kern="0" dirty="0">
                <a:solidFill>
                  <a:srgbClr val="C00000"/>
                </a:solidFill>
                <a:latin typeface="微软雅黑" panose="020B0503020204020204" pitchFamily="34" charset="-122"/>
                <a:ea typeface="微软雅黑" panose="020B0503020204020204" pitchFamily="34" charset="-122"/>
              </a:rPr>
              <a:t>！</a:t>
            </a:r>
          </a:p>
        </p:txBody>
      </p:sp>
      <p:sp>
        <p:nvSpPr>
          <p:cNvPr id="2" name="页脚占位符 1">
            <a:extLst>
              <a:ext uri="{FF2B5EF4-FFF2-40B4-BE49-F238E27FC236}">
                <a16:creationId xmlns:a16="http://schemas.microsoft.com/office/drawing/2014/main" id="{C2705072-7E7C-A3D7-E8C2-A0572FEB8FE9}"/>
              </a:ext>
            </a:extLst>
          </p:cNvPr>
          <p:cNvSpPr>
            <a:spLocks noGrp="1"/>
          </p:cNvSpPr>
          <p:nvPr>
            <p:ph type="ftr" sz="quarter" idx="11"/>
          </p:nvPr>
        </p:nvSpPr>
        <p:spPr/>
        <p:txBody>
          <a:bodyPr/>
          <a:lstStyle/>
          <a:p>
            <a:pPr>
              <a:defRPr/>
            </a:pPr>
            <a:r>
              <a:rPr lang="en-US" altLang="zh-CN" dirty="0">
                <a:solidFill>
                  <a:schemeClr val="bg1"/>
                </a:solidFill>
              </a:rPr>
              <a:t>wangwenpeng@siom.ac.cn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286000" y="1219200"/>
            <a:ext cx="7602855" cy="5133975"/>
            <a:chOff x="304800" y="1447800"/>
            <a:chExt cx="7881364" cy="5186090"/>
          </a:xfrm>
        </p:grpSpPr>
        <p:grpSp>
          <p:nvGrpSpPr>
            <p:cNvPr id="2" name="组合 1"/>
            <p:cNvGrpSpPr/>
            <p:nvPr/>
          </p:nvGrpSpPr>
          <p:grpSpPr>
            <a:xfrm>
              <a:off x="304800" y="1447800"/>
              <a:ext cx="7881364" cy="5186090"/>
              <a:chOff x="315891" y="304800"/>
              <a:chExt cx="8835384" cy="6553200"/>
            </a:xfrm>
          </p:grpSpPr>
          <p:pic>
            <p:nvPicPr>
              <p:cNvPr id="8"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454" t="4445"/>
              <a:stretch>
                <a:fillRect/>
              </a:stretch>
            </p:blipFill>
            <p:spPr bwMode="auto">
              <a:xfrm>
                <a:off x="315891" y="304800"/>
                <a:ext cx="8828109"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圆角矩形 8"/>
              <p:cNvSpPr/>
              <p:nvPr/>
            </p:nvSpPr>
            <p:spPr>
              <a:xfrm>
                <a:off x="6666838" y="4936098"/>
                <a:ext cx="2484437" cy="786279"/>
              </a:xfrm>
              <a:prstGeom prst="roundRect">
                <a:avLst/>
              </a:prstGeom>
              <a:solidFill>
                <a:schemeClr val="accent1">
                  <a:alpha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400" b="1" dirty="0">
                    <a:solidFill>
                      <a:srgbClr val="0000FF"/>
                    </a:solidFill>
                    <a:latin typeface="微软雅黑" panose="020B0503020204020204" pitchFamily="34" charset="-122"/>
                    <a:ea typeface="微软雅黑" panose="020B0503020204020204" pitchFamily="34" charset="-122"/>
                  </a:rPr>
                  <a:t>Ultra fast subatomic physics research platform</a:t>
                </a:r>
                <a:endParaRPr lang="zh-CN" altLang="en-US" sz="1400" b="1" dirty="0">
                  <a:solidFill>
                    <a:srgbClr val="0000FF"/>
                  </a:solidFill>
                  <a:latin typeface="微软雅黑" panose="020B0503020204020204" pitchFamily="34" charset="-122"/>
                  <a:ea typeface="微软雅黑" panose="020B0503020204020204" pitchFamily="34" charset="-122"/>
                </a:endParaRPr>
              </a:p>
            </p:txBody>
          </p:sp>
          <p:sp>
            <p:nvSpPr>
              <p:cNvPr id="10" name="圆角矩形 9"/>
              <p:cNvSpPr/>
              <p:nvPr/>
            </p:nvSpPr>
            <p:spPr>
              <a:xfrm>
                <a:off x="6695278" y="2887662"/>
                <a:ext cx="2455072" cy="1039236"/>
              </a:xfrm>
              <a:prstGeom prst="roundRect">
                <a:avLst/>
              </a:prstGeom>
              <a:solidFill>
                <a:schemeClr val="accent1">
                  <a:alpha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400" b="1" dirty="0">
                    <a:solidFill>
                      <a:srgbClr val="0000FF"/>
                    </a:solidFill>
                    <a:latin typeface="微软雅黑" panose="020B0503020204020204" pitchFamily="34" charset="-122"/>
                    <a:ea typeface="微软雅黑" panose="020B0503020204020204" pitchFamily="34" charset="-122"/>
                  </a:rPr>
                  <a:t>Ultrafast Chemistry and Macromolecular Dynamics Research Platform</a:t>
                </a:r>
                <a:endParaRPr lang="zh-CN" altLang="en-US" sz="1400" b="1" dirty="0">
                  <a:solidFill>
                    <a:srgbClr val="0000FF"/>
                  </a:solidFill>
                  <a:latin typeface="微软雅黑" panose="020B0503020204020204" pitchFamily="34" charset="-122"/>
                  <a:ea typeface="微软雅黑" panose="020B0503020204020204" pitchFamily="34" charset="-122"/>
                </a:endParaRPr>
              </a:p>
            </p:txBody>
          </p:sp>
          <p:sp>
            <p:nvSpPr>
              <p:cNvPr id="12" name="圆角矩形 11"/>
              <p:cNvSpPr/>
              <p:nvPr/>
            </p:nvSpPr>
            <p:spPr>
              <a:xfrm>
                <a:off x="6689725" y="1839239"/>
                <a:ext cx="2447925" cy="808829"/>
              </a:xfrm>
              <a:prstGeom prst="roundRect">
                <a:avLst/>
              </a:prstGeom>
              <a:solidFill>
                <a:schemeClr val="accent1">
                  <a:alpha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400" b="1" dirty="0">
                    <a:solidFill>
                      <a:srgbClr val="0000FF"/>
                    </a:solidFill>
                    <a:latin typeface="微软雅黑" panose="020B0503020204020204" pitchFamily="34" charset="-122"/>
                    <a:ea typeface="微软雅黑" panose="020B0503020204020204" pitchFamily="34" charset="-122"/>
                  </a:rPr>
                  <a:t>Extreme Condition Materials Science Research Platform</a:t>
                </a:r>
                <a:endParaRPr lang="zh-CN" altLang="en-US" sz="1400" b="1" dirty="0">
                  <a:solidFill>
                    <a:srgbClr val="0000FF"/>
                  </a:solidFill>
                  <a:latin typeface="微软雅黑" panose="020B0503020204020204" pitchFamily="34" charset="-122"/>
                  <a:ea typeface="微软雅黑" panose="020B0503020204020204" pitchFamily="34" charset="-122"/>
                </a:endParaRPr>
              </a:p>
            </p:txBody>
          </p:sp>
          <p:sp>
            <p:nvSpPr>
              <p:cNvPr id="13" name="圆角矩形 12"/>
              <p:cNvSpPr/>
              <p:nvPr/>
            </p:nvSpPr>
            <p:spPr>
              <a:xfrm>
                <a:off x="520700" y="806450"/>
                <a:ext cx="2447925" cy="574675"/>
              </a:xfrm>
              <a:prstGeom prst="roundRect">
                <a:avLst/>
              </a:prstGeom>
              <a:solidFill>
                <a:srgbClr val="FFFF00">
                  <a:alpha val="6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b="1" dirty="0">
                    <a:solidFill>
                      <a:schemeClr val="tx1"/>
                    </a:solidFill>
                    <a:latin typeface="微软雅黑" panose="020B0503020204020204" pitchFamily="34" charset="-122"/>
                    <a:ea typeface="微软雅黑" panose="020B0503020204020204" pitchFamily="34" charset="-122"/>
                  </a:rPr>
                  <a:t>Repetitive 1PW</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sp>
            <p:nvSpPr>
              <p:cNvPr id="14" name="圆角矩形 13"/>
              <p:cNvSpPr/>
              <p:nvPr/>
            </p:nvSpPr>
            <p:spPr>
              <a:xfrm>
                <a:off x="520700" y="1685925"/>
                <a:ext cx="2447925" cy="574675"/>
              </a:xfrm>
              <a:prstGeom prst="roundRect">
                <a:avLst/>
              </a:prstGeom>
              <a:solidFill>
                <a:srgbClr val="FFFF00">
                  <a:alpha val="6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b="1" dirty="0">
                    <a:solidFill>
                      <a:schemeClr val="tx1"/>
                    </a:solidFill>
                    <a:latin typeface="微软雅黑" panose="020B0503020204020204" pitchFamily="34" charset="-122"/>
                    <a:ea typeface="微软雅黑" panose="020B0503020204020204" pitchFamily="34" charset="-122"/>
                  </a:rPr>
                  <a:t>10PW laser front</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sp>
            <p:nvSpPr>
              <p:cNvPr id="15" name="圆角矩形 14"/>
              <p:cNvSpPr/>
              <p:nvPr/>
            </p:nvSpPr>
            <p:spPr>
              <a:xfrm>
                <a:off x="515145" y="2419498"/>
                <a:ext cx="2447925" cy="817413"/>
              </a:xfrm>
              <a:prstGeom prst="roundRect">
                <a:avLst/>
              </a:prstGeom>
              <a:solidFill>
                <a:srgbClr val="FFFF00">
                  <a:alpha val="6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b="1" dirty="0">
                    <a:solidFill>
                      <a:schemeClr val="tx1"/>
                    </a:solidFill>
                    <a:latin typeface="微软雅黑" panose="020B0503020204020204" pitchFamily="34" charset="-122"/>
                    <a:ea typeface="微软雅黑" panose="020B0503020204020204" pitchFamily="34" charset="-122"/>
                  </a:rPr>
                  <a:t>10PW laser system</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sp>
            <p:nvSpPr>
              <p:cNvPr id="16" name="圆角矩形 15"/>
              <p:cNvSpPr/>
              <p:nvPr/>
            </p:nvSpPr>
            <p:spPr>
              <a:xfrm>
                <a:off x="513557" y="5064273"/>
                <a:ext cx="2449512" cy="574675"/>
              </a:xfrm>
              <a:prstGeom prst="roundRect">
                <a:avLst/>
              </a:prstGeom>
              <a:solidFill>
                <a:srgbClr val="FFFF00">
                  <a:alpha val="6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b="1" dirty="0">
                    <a:solidFill>
                      <a:schemeClr val="tx1"/>
                    </a:solidFill>
                    <a:latin typeface="微软雅黑" panose="020B0503020204020204" pitchFamily="34" charset="-122"/>
                    <a:ea typeface="微软雅黑" panose="020B0503020204020204" pitchFamily="34" charset="-122"/>
                  </a:rPr>
                  <a:t>10 PW laser end</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grpSp>
            <p:nvGrpSpPr>
              <p:cNvPr id="17" name="组合 9"/>
              <p:cNvGrpSpPr/>
              <p:nvPr/>
            </p:nvGrpSpPr>
            <p:grpSpPr bwMode="auto">
              <a:xfrm>
                <a:off x="2968625" y="1092200"/>
                <a:ext cx="850900" cy="203200"/>
                <a:chOff x="2968478" y="806450"/>
                <a:chExt cx="851682" cy="488950"/>
              </a:xfrm>
            </p:grpSpPr>
            <p:cxnSp>
              <p:nvCxnSpPr>
                <p:cNvPr id="18" name="直接连接符 17"/>
                <p:cNvCxnSpPr/>
                <p:nvPr/>
              </p:nvCxnSpPr>
              <p:spPr>
                <a:xfrm>
                  <a:off x="2968478" y="806450"/>
                  <a:ext cx="557725"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a:off x="3526203" y="806450"/>
                  <a:ext cx="293957" cy="488950"/>
                </a:xfrm>
                <a:prstGeom prst="straightConnector1">
                  <a:avLst/>
                </a:prstGeom>
                <a:ln w="19050">
                  <a:solidFill>
                    <a:schemeClr val="accent2"/>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20" name="组合 22"/>
              <p:cNvGrpSpPr/>
              <p:nvPr/>
            </p:nvGrpSpPr>
            <p:grpSpPr bwMode="auto">
              <a:xfrm>
                <a:off x="2984496" y="1870075"/>
                <a:ext cx="541334" cy="103188"/>
                <a:chOff x="2968480" y="518820"/>
                <a:chExt cx="335987" cy="287630"/>
              </a:xfrm>
            </p:grpSpPr>
            <p:cxnSp>
              <p:nvCxnSpPr>
                <p:cNvPr id="21" name="直接连接符 20"/>
                <p:cNvCxnSpPr/>
                <p:nvPr/>
              </p:nvCxnSpPr>
              <p:spPr>
                <a:xfrm>
                  <a:off x="2968478" y="806450"/>
                  <a:ext cx="22070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V="1">
                  <a:off x="3189186" y="518820"/>
                  <a:ext cx="115281" cy="287630"/>
                </a:xfrm>
                <a:prstGeom prst="straightConnector1">
                  <a:avLst/>
                </a:prstGeom>
                <a:ln w="19050">
                  <a:solidFill>
                    <a:schemeClr val="accent2"/>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23" name="组合 28"/>
              <p:cNvGrpSpPr/>
              <p:nvPr/>
            </p:nvGrpSpPr>
            <p:grpSpPr bwMode="auto">
              <a:xfrm>
                <a:off x="2976563" y="1973263"/>
                <a:ext cx="1244600" cy="881062"/>
                <a:chOff x="2968478" y="518820"/>
                <a:chExt cx="335989" cy="287630"/>
              </a:xfrm>
            </p:grpSpPr>
            <p:cxnSp>
              <p:nvCxnSpPr>
                <p:cNvPr id="24" name="直接连接符 23"/>
                <p:cNvCxnSpPr/>
                <p:nvPr/>
              </p:nvCxnSpPr>
              <p:spPr>
                <a:xfrm>
                  <a:off x="2968478" y="806450"/>
                  <a:ext cx="220279"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flipV="1">
                  <a:off x="3188757" y="518820"/>
                  <a:ext cx="115710" cy="287630"/>
                </a:xfrm>
                <a:prstGeom prst="straightConnector1">
                  <a:avLst/>
                </a:prstGeom>
                <a:ln w="19050">
                  <a:solidFill>
                    <a:schemeClr val="accent2"/>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26" name="组合 31"/>
              <p:cNvGrpSpPr/>
              <p:nvPr/>
            </p:nvGrpSpPr>
            <p:grpSpPr bwMode="auto">
              <a:xfrm>
                <a:off x="2963074" y="5078413"/>
                <a:ext cx="1351756" cy="303212"/>
                <a:chOff x="2995076" y="565213"/>
                <a:chExt cx="345773" cy="241237"/>
              </a:xfrm>
            </p:grpSpPr>
            <p:cxnSp>
              <p:nvCxnSpPr>
                <p:cNvPr id="27" name="直接连接符 26"/>
                <p:cNvCxnSpPr>
                  <a:stCxn id="16" idx="3"/>
                </p:cNvCxnSpPr>
                <p:nvPr/>
              </p:nvCxnSpPr>
              <p:spPr>
                <a:xfrm>
                  <a:off x="2995076" y="782570"/>
                  <a:ext cx="193901" cy="2388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flipV="1">
                  <a:off x="3188977" y="565213"/>
                  <a:ext cx="151872" cy="241237"/>
                </a:xfrm>
                <a:prstGeom prst="straightConnector1">
                  <a:avLst/>
                </a:prstGeom>
                <a:ln w="19050">
                  <a:solidFill>
                    <a:schemeClr val="accent2"/>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29" name="组合 35"/>
              <p:cNvGrpSpPr/>
              <p:nvPr/>
            </p:nvGrpSpPr>
            <p:grpSpPr bwMode="auto">
              <a:xfrm>
                <a:off x="5999163" y="1920875"/>
                <a:ext cx="690562" cy="360363"/>
                <a:chOff x="2760103" y="-186223"/>
                <a:chExt cx="428777" cy="992673"/>
              </a:xfrm>
            </p:grpSpPr>
            <p:cxnSp>
              <p:nvCxnSpPr>
                <p:cNvPr id="30" name="直接连接符 29"/>
                <p:cNvCxnSpPr/>
                <p:nvPr/>
              </p:nvCxnSpPr>
              <p:spPr>
                <a:xfrm>
                  <a:off x="2968084" y="806450"/>
                  <a:ext cx="220796"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flipH="1" flipV="1">
                  <a:off x="2760103" y="-186223"/>
                  <a:ext cx="206996" cy="992673"/>
                </a:xfrm>
                <a:prstGeom prst="straightConnector1">
                  <a:avLst/>
                </a:prstGeom>
                <a:ln w="19050">
                  <a:solidFill>
                    <a:schemeClr val="accent2"/>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32" name="组合 40"/>
              <p:cNvGrpSpPr/>
              <p:nvPr/>
            </p:nvGrpSpPr>
            <p:grpSpPr bwMode="auto">
              <a:xfrm>
                <a:off x="4808538" y="3287713"/>
                <a:ext cx="1881187" cy="441325"/>
                <a:chOff x="2754870" y="806450"/>
                <a:chExt cx="434010" cy="3703844"/>
              </a:xfrm>
            </p:grpSpPr>
            <p:cxnSp>
              <p:nvCxnSpPr>
                <p:cNvPr id="33" name="直接连接符 32"/>
                <p:cNvCxnSpPr/>
                <p:nvPr/>
              </p:nvCxnSpPr>
              <p:spPr>
                <a:xfrm>
                  <a:off x="2968396" y="806450"/>
                  <a:ext cx="220484"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flipH="1">
                  <a:off x="2754870" y="806450"/>
                  <a:ext cx="212061" cy="3703844"/>
                </a:xfrm>
                <a:prstGeom prst="straightConnector1">
                  <a:avLst/>
                </a:prstGeom>
                <a:ln w="19050">
                  <a:solidFill>
                    <a:schemeClr val="accent2"/>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35" name="组合 44"/>
              <p:cNvGrpSpPr/>
              <p:nvPr/>
            </p:nvGrpSpPr>
            <p:grpSpPr bwMode="auto">
              <a:xfrm flipV="1">
                <a:off x="5491169" y="4803775"/>
                <a:ext cx="1175672" cy="577850"/>
                <a:chOff x="2754870" y="806450"/>
                <a:chExt cx="425721" cy="3703844"/>
              </a:xfrm>
            </p:grpSpPr>
            <p:cxnSp>
              <p:nvCxnSpPr>
                <p:cNvPr id="36" name="直接连接符 35"/>
                <p:cNvCxnSpPr/>
                <p:nvPr/>
              </p:nvCxnSpPr>
              <p:spPr>
                <a:xfrm>
                  <a:off x="2960424" y="869827"/>
                  <a:ext cx="22016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nvCxnSpPr>
              <p:spPr>
                <a:xfrm flipH="1">
                  <a:off x="2754870" y="806450"/>
                  <a:ext cx="212119" cy="3703844"/>
                </a:xfrm>
                <a:prstGeom prst="straightConnector1">
                  <a:avLst/>
                </a:prstGeom>
                <a:ln w="19050">
                  <a:solidFill>
                    <a:schemeClr val="accent2"/>
                  </a:solidFill>
                  <a:headEnd type="none"/>
                  <a:tailEnd type="oval"/>
                </a:ln>
              </p:spPr>
              <p:style>
                <a:lnRef idx="1">
                  <a:schemeClr val="accent1"/>
                </a:lnRef>
                <a:fillRef idx="0">
                  <a:schemeClr val="accent1"/>
                </a:fillRef>
                <a:effectRef idx="0">
                  <a:schemeClr val="accent1"/>
                </a:effectRef>
                <a:fontRef idx="minor">
                  <a:schemeClr val="tx1"/>
                </a:fontRef>
              </p:style>
            </p:cxnSp>
          </p:grpSp>
        </p:grpSp>
        <p:sp>
          <p:nvSpPr>
            <p:cNvPr id="39" name="圆角矩形 38"/>
            <p:cNvSpPr/>
            <p:nvPr/>
          </p:nvSpPr>
          <p:spPr>
            <a:xfrm>
              <a:off x="491961" y="3882978"/>
              <a:ext cx="2183604" cy="454788"/>
            </a:xfrm>
            <a:prstGeom prst="roundRect">
              <a:avLst/>
            </a:prstGeom>
            <a:solidFill>
              <a:srgbClr val="FFFF00">
                <a:alpha val="6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400" b="1" dirty="0">
                  <a:solidFill>
                    <a:schemeClr val="tx1"/>
                  </a:solidFill>
                  <a:latin typeface="微软雅黑" panose="020B0503020204020204" pitchFamily="34" charset="-122"/>
                  <a:ea typeface="微软雅黑" panose="020B0503020204020204" pitchFamily="34" charset="-122"/>
                </a:rPr>
                <a:t>Hundreds of  Joules pump source</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cxnSp>
          <p:nvCxnSpPr>
            <p:cNvPr id="40" name="直接连接符 39"/>
            <p:cNvCxnSpPr/>
            <p:nvPr/>
          </p:nvCxnSpPr>
          <p:spPr bwMode="auto">
            <a:xfrm>
              <a:off x="2675776" y="4093207"/>
              <a:ext cx="72787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bwMode="auto">
            <a:xfrm flipV="1">
              <a:off x="3403646" y="2877467"/>
              <a:ext cx="622650" cy="1215741"/>
            </a:xfrm>
            <a:prstGeom prst="straightConnector1">
              <a:avLst/>
            </a:prstGeom>
            <a:ln w="19050">
              <a:solidFill>
                <a:schemeClr val="accent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8" name="圆角矩形 37"/>
            <p:cNvSpPr/>
            <p:nvPr/>
          </p:nvSpPr>
          <p:spPr>
            <a:xfrm>
              <a:off x="5990405" y="1670400"/>
              <a:ext cx="2183605" cy="454788"/>
            </a:xfrm>
            <a:prstGeom prst="roundRect">
              <a:avLst/>
            </a:prstGeom>
            <a:solidFill>
              <a:srgbClr val="FFFF00">
                <a:alpha val="6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b="1" dirty="0">
                  <a:solidFill>
                    <a:schemeClr val="tx1"/>
                  </a:solidFill>
                  <a:latin typeface="微软雅黑" panose="020B0503020204020204" pitchFamily="34" charset="-122"/>
                  <a:ea typeface="微软雅黑" panose="020B0503020204020204" pitchFamily="34" charset="-122"/>
                </a:rPr>
                <a:t>300J, ns laser</a:t>
              </a:r>
            </a:p>
          </p:txBody>
        </p:sp>
        <p:cxnSp>
          <p:nvCxnSpPr>
            <p:cNvPr id="42" name="直接连接符 41"/>
            <p:cNvCxnSpPr/>
            <p:nvPr/>
          </p:nvCxnSpPr>
          <p:spPr bwMode="auto">
            <a:xfrm>
              <a:off x="5472944" y="1905000"/>
              <a:ext cx="497046"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bwMode="auto">
            <a:xfrm flipH="1">
              <a:off x="5147954" y="1904880"/>
              <a:ext cx="324990" cy="203575"/>
            </a:xfrm>
            <a:prstGeom prst="straightConnector1">
              <a:avLst/>
            </a:prstGeom>
            <a:ln w="19050">
              <a:solidFill>
                <a:schemeClr val="accent2"/>
              </a:solidFill>
              <a:headEnd type="none"/>
              <a:tailEnd type="oval"/>
            </a:ln>
          </p:spPr>
          <p:style>
            <a:lnRef idx="1">
              <a:schemeClr val="accent1"/>
            </a:lnRef>
            <a:fillRef idx="0">
              <a:schemeClr val="accent1"/>
            </a:fillRef>
            <a:effectRef idx="0">
              <a:schemeClr val="accent1"/>
            </a:effectRef>
            <a:fontRef idx="minor">
              <a:schemeClr val="tx1"/>
            </a:fontRef>
          </p:style>
        </p:cxnSp>
      </p:grpSp>
      <p:pic>
        <p:nvPicPr>
          <p:cNvPr id="5" name="图片 4" descr="C:\Users\tjxu\Documents\Tencent Files\812978767\Image\C2C\MD$_W~E_6S4S`LGQIY[%YQN.jpg"/>
          <p:cNvPicPr/>
          <p:nvPr/>
        </p:nvPicPr>
        <p:blipFill rotWithShape="1">
          <a:blip r:embed="rId4" cstate="print">
            <a:extLst>
              <a:ext uri="{28A0092B-C50C-407E-A947-70E740481C1C}">
                <a14:useLocalDpi xmlns:a14="http://schemas.microsoft.com/office/drawing/2010/main" val="0"/>
              </a:ext>
            </a:extLst>
          </a:blip>
          <a:srcRect l="15486" t="16608" r="10929" b="8874"/>
          <a:stretch>
            <a:fillRect/>
          </a:stretch>
        </p:blipFill>
        <p:spPr bwMode="auto">
          <a:xfrm>
            <a:off x="9888855" y="4876800"/>
            <a:ext cx="2266950" cy="1427480"/>
          </a:xfrm>
          <a:prstGeom prst="rect">
            <a:avLst/>
          </a:prstGeom>
          <a:ln>
            <a:noFill/>
          </a:ln>
          <a:effectLst>
            <a:outerShdw blurRad="292100" dist="139700" dir="2700000" algn="tl" rotWithShape="0">
              <a:srgbClr val="333333">
                <a:alpha val="65000"/>
              </a:srgbClr>
            </a:outerShdw>
          </a:effectLst>
        </p:spPr>
      </p:pic>
      <p:pic>
        <p:nvPicPr>
          <p:cNvPr id="6" name="内容占位符 3"/>
          <p:cNvPicPr>
            <a:picLocks noChangeAspect="1"/>
          </p:cNvPicPr>
          <p:nvPr/>
        </p:nvPicPr>
        <p:blipFill>
          <a:blip r:embed="rId5"/>
          <a:stretch>
            <a:fillRect/>
          </a:stretch>
        </p:blipFill>
        <p:spPr>
          <a:xfrm>
            <a:off x="9900920" y="2952115"/>
            <a:ext cx="2288540" cy="1513205"/>
          </a:xfrm>
          <a:prstGeom prst="rect">
            <a:avLst/>
          </a:prstGeom>
        </p:spPr>
      </p:pic>
      <p:pic>
        <p:nvPicPr>
          <p:cNvPr id="7" name="图片 8" descr="整体布局"/>
          <p:cNvPicPr>
            <a:picLocks noChangeAspect="1"/>
          </p:cNvPicPr>
          <p:nvPr/>
        </p:nvPicPr>
        <p:blipFill>
          <a:blip r:embed="rId6"/>
          <a:stretch>
            <a:fillRect/>
          </a:stretch>
        </p:blipFill>
        <p:spPr>
          <a:xfrm>
            <a:off x="9913620" y="1219200"/>
            <a:ext cx="2277110" cy="1376045"/>
          </a:xfrm>
          <a:prstGeom prst="rect">
            <a:avLst/>
          </a:prstGeom>
          <a:noFill/>
          <a:ln>
            <a:noFill/>
          </a:ln>
        </p:spPr>
      </p:pic>
      <p:pic>
        <p:nvPicPr>
          <p:cNvPr id="46" name="图片 45"/>
          <p:cNvPicPr>
            <a:picLocks noChangeAspect="1"/>
          </p:cNvPicPr>
          <p:nvPr/>
        </p:nvPicPr>
        <p:blipFill>
          <a:blip r:embed="rId7"/>
          <a:stretch>
            <a:fillRect/>
          </a:stretch>
        </p:blipFill>
        <p:spPr>
          <a:xfrm>
            <a:off x="15875" y="1219200"/>
            <a:ext cx="2242185" cy="1420495"/>
          </a:xfrm>
          <a:prstGeom prst="rect">
            <a:avLst/>
          </a:prstGeom>
        </p:spPr>
      </p:pic>
      <p:pic>
        <p:nvPicPr>
          <p:cNvPr id="48" name="图片 38"/>
          <p:cNvPicPr>
            <a:picLocks noChangeAspect="1"/>
          </p:cNvPicPr>
          <p:nvPr/>
        </p:nvPicPr>
        <p:blipFill>
          <a:blip r:embed="rId8" cstate="print">
            <a:extLst>
              <a:ext uri="{28A0092B-C50C-407E-A947-70E740481C1C}">
                <a14:useLocalDpi xmlns:a14="http://schemas.microsoft.com/office/drawing/2010/main" val="0"/>
              </a:ext>
            </a:extLst>
          </a:blip>
          <a:srcRect t="36012" r="9282"/>
          <a:stretch>
            <a:fillRect/>
          </a:stretch>
        </p:blipFill>
        <p:spPr bwMode="auto">
          <a:xfrm>
            <a:off x="15875" y="3124200"/>
            <a:ext cx="2242185" cy="13430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0" name="图片 49"/>
          <p:cNvPicPr>
            <a:picLocks noChangeAspect="1"/>
          </p:cNvPicPr>
          <p:nvPr/>
        </p:nvPicPr>
        <p:blipFill>
          <a:blip r:embed="rId9"/>
          <a:srcRect l="6638" t="10070"/>
          <a:stretch>
            <a:fillRect/>
          </a:stretch>
        </p:blipFill>
        <p:spPr>
          <a:xfrm>
            <a:off x="15875" y="4937760"/>
            <a:ext cx="2230120" cy="1415415"/>
          </a:xfrm>
          <a:prstGeom prst="rect">
            <a:avLst/>
          </a:prstGeom>
        </p:spPr>
      </p:pic>
      <p:sp>
        <p:nvSpPr>
          <p:cNvPr id="51" name="文本框 50"/>
          <p:cNvSpPr txBox="1"/>
          <p:nvPr/>
        </p:nvSpPr>
        <p:spPr>
          <a:xfrm>
            <a:off x="228600" y="2634615"/>
            <a:ext cx="2088136" cy="338554"/>
          </a:xfrm>
          <a:prstGeom prst="rect">
            <a:avLst/>
          </a:prstGeom>
          <a:noFill/>
        </p:spPr>
        <p:txBody>
          <a:bodyPr wrap="none" rtlCol="0" anchor="t">
            <a:spAutoFit/>
          </a:bodyPr>
          <a:lstStyle/>
          <a:p>
            <a:pPr algn="l">
              <a:buClrTx/>
              <a:buSzTx/>
              <a:buFontTx/>
            </a:pPr>
            <a:r>
              <a:rPr lang="en-US" altLang="zh-CN" sz="1600" b="1" dirty="0">
                <a:latin typeface="微软雅黑" panose="020B0503020204020204" pitchFamily="34" charset="-122"/>
                <a:ea typeface="微软雅黑" panose="020B0503020204020204" pitchFamily="34" charset="-122"/>
                <a:sym typeface="+mn-ea"/>
              </a:rPr>
              <a:t>1 PW laser (0.1Hz)</a:t>
            </a:r>
            <a:endParaRPr lang="zh-CN" altLang="en-US" sz="1600" b="1" dirty="0">
              <a:latin typeface="微软雅黑" panose="020B0503020204020204" pitchFamily="34" charset="-122"/>
              <a:ea typeface="微软雅黑" panose="020B0503020204020204" pitchFamily="34" charset="-122"/>
              <a:sym typeface="+mn-ea"/>
            </a:endParaRPr>
          </a:p>
        </p:txBody>
      </p:sp>
      <p:sp>
        <p:nvSpPr>
          <p:cNvPr id="52" name="文本框 51"/>
          <p:cNvSpPr txBox="1"/>
          <p:nvPr/>
        </p:nvSpPr>
        <p:spPr>
          <a:xfrm>
            <a:off x="76200" y="4495800"/>
            <a:ext cx="2213170" cy="338554"/>
          </a:xfrm>
          <a:prstGeom prst="rect">
            <a:avLst/>
          </a:prstGeom>
          <a:noFill/>
        </p:spPr>
        <p:txBody>
          <a:bodyPr wrap="none" rtlCol="0" anchor="t">
            <a:spAutoFit/>
          </a:bodyPr>
          <a:lstStyle/>
          <a:p>
            <a:pPr algn="l">
              <a:buClrTx/>
              <a:buSzTx/>
              <a:buFontTx/>
            </a:pPr>
            <a:r>
              <a:rPr lang="en-US" altLang="zh-CN" sz="1600" b="1" dirty="0">
                <a:latin typeface="微软雅黑" panose="020B0503020204020204" pitchFamily="34" charset="-122"/>
                <a:ea typeface="微软雅黑" panose="020B0503020204020204" pitchFamily="34" charset="-122"/>
                <a:sym typeface="+mn-ea"/>
              </a:rPr>
              <a:t>10 PW (1min./shot)</a:t>
            </a:r>
            <a:endParaRPr lang="zh-CN" altLang="en-US" sz="1600" b="1" dirty="0">
              <a:latin typeface="微软雅黑" panose="020B0503020204020204" pitchFamily="34" charset="-122"/>
              <a:ea typeface="微软雅黑" panose="020B0503020204020204" pitchFamily="34" charset="-122"/>
              <a:sym typeface="+mn-ea"/>
            </a:endParaRPr>
          </a:p>
        </p:txBody>
      </p:sp>
      <p:sp>
        <p:nvSpPr>
          <p:cNvPr id="53" name="文本框 52"/>
          <p:cNvSpPr txBox="1"/>
          <p:nvPr/>
        </p:nvSpPr>
        <p:spPr>
          <a:xfrm>
            <a:off x="381000" y="6400800"/>
            <a:ext cx="1554143" cy="338554"/>
          </a:xfrm>
          <a:prstGeom prst="rect">
            <a:avLst/>
          </a:prstGeom>
          <a:noFill/>
        </p:spPr>
        <p:txBody>
          <a:bodyPr wrap="none" rtlCol="0" anchor="t">
            <a:spAutoFit/>
          </a:bodyPr>
          <a:lstStyle/>
          <a:p>
            <a:pPr algn="l">
              <a:buClrTx/>
              <a:buSzTx/>
              <a:buFontTx/>
            </a:pPr>
            <a:r>
              <a:rPr lang="en-US" altLang="zh-CN" sz="1600" b="1" dirty="0">
                <a:latin typeface="微软雅黑" panose="020B0503020204020204" pitchFamily="34" charset="-122"/>
                <a:ea typeface="微软雅黑" panose="020B0503020204020204" pitchFamily="34" charset="-122"/>
                <a:sym typeface="+mn-ea"/>
              </a:rPr>
              <a:t>300J, ns laser</a:t>
            </a:r>
            <a:endParaRPr lang="zh-CN" altLang="en-US" sz="1600" b="1" dirty="0">
              <a:latin typeface="微软雅黑" panose="020B0503020204020204" pitchFamily="34" charset="-122"/>
              <a:ea typeface="微软雅黑" panose="020B0503020204020204" pitchFamily="34" charset="-122"/>
            </a:endParaRPr>
          </a:p>
        </p:txBody>
      </p:sp>
      <p:sp>
        <p:nvSpPr>
          <p:cNvPr id="54" name="文本框 53"/>
          <p:cNvSpPr txBox="1"/>
          <p:nvPr/>
        </p:nvSpPr>
        <p:spPr>
          <a:xfrm>
            <a:off x="10591800" y="2599055"/>
            <a:ext cx="1278427" cy="338554"/>
          </a:xfrm>
          <a:prstGeom prst="rect">
            <a:avLst/>
          </a:prstGeom>
          <a:noFill/>
        </p:spPr>
        <p:txBody>
          <a:bodyPr wrap="none" rtlCol="0" anchor="t">
            <a:spAutoFit/>
          </a:bodyPr>
          <a:lstStyle/>
          <a:p>
            <a:r>
              <a:rPr lang="en-US" altLang="zh-CN" sz="1600" b="1" dirty="0">
                <a:solidFill>
                  <a:srgbClr val="0000FF"/>
                </a:solidFill>
                <a:latin typeface="微软雅黑" panose="020B0503020204020204" pitchFamily="34" charset="-122"/>
                <a:ea typeface="微软雅黑" panose="020B0503020204020204" pitchFamily="34" charset="-122"/>
                <a:sym typeface="+mn-ea"/>
              </a:rPr>
              <a:t>Platform</a:t>
            </a:r>
            <a:r>
              <a:rPr lang="zh-CN" altLang="en-US" sz="1600" b="1" dirty="0">
                <a:solidFill>
                  <a:srgbClr val="0000FF"/>
                </a:solidFill>
                <a:latin typeface="微软雅黑" panose="020B0503020204020204" pitchFamily="34" charset="-122"/>
                <a:ea typeface="微软雅黑" panose="020B0503020204020204" pitchFamily="34" charset="-122"/>
                <a:sym typeface="+mn-ea"/>
              </a:rPr>
              <a:t> </a:t>
            </a:r>
            <a:r>
              <a:rPr lang="en-US" altLang="zh-CN" sz="1600" b="1" dirty="0">
                <a:solidFill>
                  <a:srgbClr val="0000FF"/>
                </a:solidFill>
                <a:latin typeface="微软雅黑" panose="020B0503020204020204" pitchFamily="34" charset="-122"/>
                <a:ea typeface="微软雅黑" panose="020B0503020204020204" pitchFamily="34" charset="-122"/>
                <a:sym typeface="+mn-ea"/>
              </a:rPr>
              <a:t>1</a:t>
            </a:r>
            <a:endParaRPr lang="zh-CN" altLang="en-US" sz="1600" b="1" dirty="0">
              <a:solidFill>
                <a:srgbClr val="0000FF"/>
              </a:solidFill>
              <a:latin typeface="微软雅黑" panose="020B0503020204020204" pitchFamily="34" charset="-122"/>
              <a:ea typeface="微软雅黑" panose="020B0503020204020204" pitchFamily="34" charset="-122"/>
              <a:sym typeface="+mn-ea"/>
            </a:endParaRPr>
          </a:p>
        </p:txBody>
      </p:sp>
      <p:sp>
        <p:nvSpPr>
          <p:cNvPr id="55" name="文本框 54"/>
          <p:cNvSpPr txBox="1"/>
          <p:nvPr/>
        </p:nvSpPr>
        <p:spPr>
          <a:xfrm>
            <a:off x="10567035" y="4425315"/>
            <a:ext cx="1278427" cy="338554"/>
          </a:xfrm>
          <a:prstGeom prst="rect">
            <a:avLst/>
          </a:prstGeom>
          <a:noFill/>
        </p:spPr>
        <p:txBody>
          <a:bodyPr wrap="none" rtlCol="0" anchor="t">
            <a:spAutoFit/>
          </a:bodyPr>
          <a:lstStyle/>
          <a:p>
            <a:r>
              <a:rPr lang="en-US" altLang="zh-CN" sz="1600" b="1" dirty="0">
                <a:solidFill>
                  <a:srgbClr val="0000FF"/>
                </a:solidFill>
                <a:latin typeface="微软雅黑" panose="020B0503020204020204" pitchFamily="34" charset="-122"/>
                <a:ea typeface="微软雅黑" panose="020B0503020204020204" pitchFamily="34" charset="-122"/>
                <a:sym typeface="+mn-ea"/>
              </a:rPr>
              <a:t>Platform 2</a:t>
            </a:r>
          </a:p>
        </p:txBody>
      </p:sp>
      <p:sp>
        <p:nvSpPr>
          <p:cNvPr id="56" name="文本框 55"/>
          <p:cNvSpPr txBox="1"/>
          <p:nvPr/>
        </p:nvSpPr>
        <p:spPr>
          <a:xfrm>
            <a:off x="10591800" y="6353175"/>
            <a:ext cx="1278427" cy="338554"/>
          </a:xfrm>
          <a:prstGeom prst="rect">
            <a:avLst/>
          </a:prstGeom>
          <a:noFill/>
        </p:spPr>
        <p:txBody>
          <a:bodyPr wrap="none" rtlCol="0" anchor="t">
            <a:spAutoFit/>
          </a:bodyPr>
          <a:lstStyle/>
          <a:p>
            <a:r>
              <a:rPr lang="en-US" altLang="zh-CN" sz="1600" b="1" dirty="0">
                <a:solidFill>
                  <a:srgbClr val="0000FF"/>
                </a:solidFill>
                <a:latin typeface="微软雅黑" panose="020B0503020204020204" pitchFamily="34" charset="-122"/>
                <a:ea typeface="微软雅黑" panose="020B0503020204020204" pitchFamily="34" charset="-122"/>
                <a:sym typeface="+mn-ea"/>
              </a:rPr>
              <a:t>Platform 3</a:t>
            </a:r>
          </a:p>
        </p:txBody>
      </p:sp>
      <p:sp>
        <p:nvSpPr>
          <p:cNvPr id="58" name="Text Box 21"/>
          <p:cNvSpPr txBox="1">
            <a:spLocks noChangeArrowheads="1"/>
          </p:cNvSpPr>
          <p:nvPr/>
        </p:nvSpPr>
        <p:spPr bwMode="auto">
          <a:xfrm>
            <a:off x="152400" y="118646"/>
            <a:ext cx="333057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2400" b="1" dirty="0">
                <a:solidFill>
                  <a:srgbClr val="FFFFCC"/>
                </a:solidFill>
                <a:latin typeface="微软雅黑" panose="020B0503020204020204" pitchFamily="34" charset="-122"/>
                <a:ea typeface="微软雅黑" panose="020B0503020204020204" pitchFamily="34" charset="-122"/>
                <a:sym typeface="+mn-ea"/>
              </a:rPr>
              <a:t>SULF laser facility</a:t>
            </a:r>
            <a:endParaRPr lang="zh-CN" altLang="en-US" sz="2400" b="1" dirty="0">
              <a:solidFill>
                <a:srgbClr val="FFFFCC"/>
              </a:solidFill>
              <a:latin typeface="微软雅黑" panose="020B0503020204020204" pitchFamily="34" charset="-122"/>
              <a:ea typeface="微软雅黑" panose="020B0503020204020204" pitchFamily="34" charset="-122"/>
            </a:endParaRPr>
          </a:p>
          <a:p>
            <a:pPr>
              <a:spcBef>
                <a:spcPct val="0"/>
              </a:spcBef>
              <a:buFontTx/>
              <a:buNone/>
            </a:pPr>
            <a:endParaRPr lang="zh-CN" altLang="en-US" sz="2800" b="1" dirty="0">
              <a:solidFill>
                <a:srgbClr val="FFFF00"/>
              </a:solidFill>
              <a:latin typeface="微软雅黑" panose="020B0503020204020204" pitchFamily="34" charset="-122"/>
              <a:ea typeface="微软雅黑" panose="020B0503020204020204" pitchFamily="34" charset="-122"/>
            </a:endParaRPr>
          </a:p>
        </p:txBody>
      </p:sp>
      <p:sp>
        <p:nvSpPr>
          <p:cNvPr id="3" name="灯片编号占位符 2">
            <a:extLst>
              <a:ext uri="{FF2B5EF4-FFF2-40B4-BE49-F238E27FC236}">
                <a16:creationId xmlns:a16="http://schemas.microsoft.com/office/drawing/2014/main" id="{8123BC3B-E4E2-408F-445C-81F835020525}"/>
              </a:ext>
            </a:extLst>
          </p:cNvPr>
          <p:cNvSpPr txBox="1"/>
          <p:nvPr/>
        </p:nvSpPr>
        <p:spPr>
          <a:xfrm>
            <a:off x="11861800" y="6320241"/>
            <a:ext cx="2844800" cy="476250"/>
          </a:xfrm>
          <a:prstGeom prst="rect">
            <a:avLst/>
          </a:prstGeom>
        </p:spPr>
        <p:txBody>
          <a:bodyPr/>
          <a:ls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C913308-F349-4B6D-A68A-DD1791B4A57B}" type="slidenum">
              <a:rPr kumimoji="0" lang="zh-CN" altLang="en-US" sz="2000" b="1"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tabLst/>
                <a:defRPr/>
              </a:pPr>
              <a:t>4</a:t>
            </a:fld>
            <a:endPar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1"/>
          <p:cNvSpPr txBox="1">
            <a:spLocks noChangeArrowheads="1"/>
          </p:cNvSpPr>
          <p:nvPr/>
        </p:nvSpPr>
        <p:spPr bwMode="auto">
          <a:xfrm>
            <a:off x="152400" y="228600"/>
            <a:ext cx="16335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宋体" pitchFamily="2" charset="-122"/>
              </a:defRPr>
            </a:lvl1pPr>
            <a:lvl2pPr marL="742950" indent="-285750" eaLnBrk="0" hangingPunct="0">
              <a:spcBef>
                <a:spcPct val="20000"/>
              </a:spcBef>
              <a:buChar char="–"/>
              <a:defRPr sz="2800">
                <a:solidFill>
                  <a:schemeClr val="tx1"/>
                </a:solidFill>
                <a:latin typeface="Arial" pitchFamily="34" charset="0"/>
                <a:ea typeface="宋体" pitchFamily="2"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S</a:t>
            </a:r>
            <a:r>
              <a:rPr kumimoji="0" lang="en-US" altLang="zh-CN"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U</a:t>
            </a:r>
            <a:r>
              <a:rPr kumimoji="0" lang="en-US" altLang="zh-CN" sz="2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L</a:t>
            </a:r>
            <a:r>
              <a:rPr kumimoji="0" lang="en-US" altLang="zh-CN"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F</a:t>
            </a:r>
            <a:endParaRPr kumimoji="0" lang="zh-CN" altLang="en-US" sz="2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 name="TextBox 1"/>
          <p:cNvSpPr txBox="1"/>
          <p:nvPr/>
        </p:nvSpPr>
        <p:spPr>
          <a:xfrm>
            <a:off x="7105357" y="228600"/>
            <a:ext cx="484459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20000"/>
              </a:spcBef>
              <a:spcAft>
                <a:spcPct val="0"/>
              </a:spcAft>
              <a:buClr>
                <a:srgbClr val="C00000"/>
              </a:buClr>
              <a:buSzPct val="90000"/>
              <a:buFontTx/>
              <a:buNone/>
              <a:tabLst/>
              <a:defRPr/>
            </a:pPr>
            <a:r>
              <a:rPr kumimoji="0" lang="en-US" altLang="zh-CN" sz="2800" b="1"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cs typeface="汉仪中圆简"/>
              </a:rPr>
              <a:t>Operational plan for 2024</a:t>
            </a:r>
          </a:p>
        </p:txBody>
      </p:sp>
      <p:graphicFrame>
        <p:nvGraphicFramePr>
          <p:cNvPr id="4" name="表格 3"/>
          <p:cNvGraphicFramePr>
            <a:graphicFrameLocks noGrp="1"/>
          </p:cNvGraphicFramePr>
          <p:nvPr>
            <p:extLst>
              <p:ext uri="{D42A27DB-BD31-4B8C-83A1-F6EECF244321}">
                <p14:modId xmlns:p14="http://schemas.microsoft.com/office/powerpoint/2010/main" val="1816199594"/>
              </p:ext>
            </p:extLst>
          </p:nvPr>
        </p:nvGraphicFramePr>
        <p:xfrm>
          <a:off x="1090246" y="914400"/>
          <a:ext cx="8663354" cy="3064391"/>
        </p:xfrm>
        <a:graphic>
          <a:graphicData uri="http://schemas.openxmlformats.org/drawingml/2006/table">
            <a:tbl>
              <a:tblPr firstRow="1" firstCol="1" bandRow="1">
                <a:tableStyleId>{5C22544A-7EE6-4342-B048-85BDC9FD1C3A}</a:tableStyleId>
              </a:tblPr>
              <a:tblGrid>
                <a:gridCol w="2186354">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1343998">
                  <a:extLst>
                    <a:ext uri="{9D8B030D-6E8A-4147-A177-3AD203B41FA5}">
                      <a16:colId xmlns:a16="http://schemas.microsoft.com/office/drawing/2014/main" val="20005"/>
                    </a:ext>
                  </a:extLst>
                </a:gridCol>
                <a:gridCol w="1704002">
                  <a:extLst>
                    <a:ext uri="{9D8B030D-6E8A-4147-A177-3AD203B41FA5}">
                      <a16:colId xmlns:a16="http://schemas.microsoft.com/office/drawing/2014/main" val="20006"/>
                    </a:ext>
                  </a:extLst>
                </a:gridCol>
              </a:tblGrid>
              <a:tr h="694430">
                <a:tc rowSpan="2">
                  <a:txBody>
                    <a:bodyPr/>
                    <a:lstStyle/>
                    <a:p>
                      <a:pPr indent="127000" algn="ctr">
                        <a:lnSpc>
                          <a:spcPts val="2100"/>
                        </a:lnSpc>
                        <a:spcAft>
                          <a:spcPts val="0"/>
                        </a:spcAft>
                      </a:pPr>
                      <a:r>
                        <a:rPr lang="en-US" altLang="zh-CN" sz="1800" kern="1200" dirty="0">
                          <a:solidFill>
                            <a:srgbClr val="002060"/>
                          </a:solidFill>
                          <a:effectLst/>
                        </a:rPr>
                        <a:t>Laser systems/platforms</a:t>
                      </a:r>
                      <a:endParaRPr lang="zh-CN" sz="18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gridSpan="5">
                  <a:txBody>
                    <a:bodyPr/>
                    <a:lstStyle/>
                    <a:p>
                      <a:pPr indent="127000" algn="ctr">
                        <a:lnSpc>
                          <a:spcPts val="2100"/>
                        </a:lnSpc>
                        <a:spcAft>
                          <a:spcPts val="0"/>
                        </a:spcAft>
                      </a:pPr>
                      <a:r>
                        <a:rPr lang="en-US" altLang="zh-CN" sz="1600" kern="0" dirty="0">
                          <a:solidFill>
                            <a:srgbClr val="002060"/>
                          </a:solidFill>
                          <a:effectLst/>
                        </a:rPr>
                        <a:t>Running time</a:t>
                      </a:r>
                      <a:r>
                        <a:rPr lang="en-US" sz="1600" kern="0" dirty="0">
                          <a:solidFill>
                            <a:srgbClr val="002060"/>
                          </a:solidFill>
                          <a:effectLst/>
                        </a:rPr>
                        <a:t>(</a:t>
                      </a:r>
                      <a:r>
                        <a:rPr lang="en-US" altLang="zh-CN" sz="1600" kern="0" dirty="0">
                          <a:solidFill>
                            <a:srgbClr val="002060"/>
                          </a:solidFill>
                          <a:effectLst/>
                        </a:rPr>
                        <a:t>hour</a:t>
                      </a:r>
                      <a:r>
                        <a:rPr lang="en-US" sz="1600" kern="0" dirty="0">
                          <a:solidFill>
                            <a:srgbClr val="002060"/>
                          </a:solidFill>
                          <a:effectLst/>
                        </a:rPr>
                        <a:t>)</a:t>
                      </a:r>
                      <a:endParaRPr lang="zh-CN" sz="14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pPr indent="127000" algn="ctr">
                        <a:lnSpc>
                          <a:spcPts val="2100"/>
                        </a:lnSpc>
                        <a:spcAft>
                          <a:spcPts val="0"/>
                        </a:spcAft>
                      </a:pPr>
                      <a:endParaRPr lang="zh-CN" sz="14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rowSpan="2">
                  <a:txBody>
                    <a:bodyPr/>
                    <a:lstStyle/>
                    <a:p>
                      <a:pPr indent="127000" algn="ctr">
                        <a:lnSpc>
                          <a:spcPts val="2100"/>
                        </a:lnSpc>
                        <a:spcAft>
                          <a:spcPts val="0"/>
                        </a:spcAft>
                      </a:pPr>
                      <a:r>
                        <a:rPr lang="en-US" altLang="zh-CN" sz="1600" kern="0" dirty="0">
                          <a:solidFill>
                            <a:srgbClr val="002060"/>
                          </a:solidFill>
                          <a:effectLst/>
                        </a:rPr>
                        <a:t>Annual operating failure rate</a:t>
                      </a:r>
                      <a:r>
                        <a:rPr lang="zh-CN" sz="1600" kern="0" dirty="0">
                          <a:solidFill>
                            <a:srgbClr val="002060"/>
                          </a:solidFill>
                          <a:effectLst/>
                        </a:rPr>
                        <a:t>（</a:t>
                      </a:r>
                      <a:r>
                        <a:rPr lang="en-US" sz="1600" kern="0" dirty="0">
                          <a:solidFill>
                            <a:srgbClr val="002060"/>
                          </a:solidFill>
                          <a:effectLst/>
                        </a:rPr>
                        <a:t>%</a:t>
                      </a:r>
                      <a:r>
                        <a:rPr lang="zh-CN" sz="1600" kern="0" dirty="0">
                          <a:solidFill>
                            <a:srgbClr val="002060"/>
                          </a:solidFill>
                          <a:effectLst/>
                        </a:rPr>
                        <a:t>）</a:t>
                      </a:r>
                      <a:endParaRPr lang="zh-CN" sz="1400" kern="100"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694430">
                <a:tc vMerge="1">
                  <a:txBody>
                    <a:bodyPr/>
                    <a:lstStyle/>
                    <a:p>
                      <a:endParaRPr lang="zh-CN" altLang="en-US"/>
                    </a:p>
                  </a:txBody>
                  <a:tcPr/>
                </a:tc>
                <a:tc>
                  <a:txBody>
                    <a:bodyPr/>
                    <a:lstStyle/>
                    <a:p>
                      <a:pPr indent="127000" algn="ctr">
                        <a:lnSpc>
                          <a:spcPts val="2100"/>
                        </a:lnSpc>
                        <a:spcAft>
                          <a:spcPts val="0"/>
                        </a:spcAft>
                      </a:pPr>
                      <a:r>
                        <a:rPr lang="en-US" altLang="zh-CN" sz="16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rPr>
                        <a:t>First quarter</a:t>
                      </a:r>
                      <a:endParaRPr lang="zh-CN" sz="16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0" marR="0" marT="0" marB="0" anchor="ctr"/>
                </a:tc>
                <a:tc>
                  <a:txBody>
                    <a:bodyPr/>
                    <a:lstStyle/>
                    <a:p>
                      <a:pPr indent="127000" algn="ctr">
                        <a:lnSpc>
                          <a:spcPts val="2100"/>
                        </a:lnSpc>
                        <a:spcAft>
                          <a:spcPts val="0"/>
                        </a:spcAft>
                      </a:pPr>
                      <a:r>
                        <a:rPr lang="en-US" altLang="zh-CN" sz="16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rPr>
                        <a:t>Second quarter</a:t>
                      </a:r>
                      <a:endParaRPr lang="zh-CN" sz="16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endParaRPr>
                    </a:p>
                  </a:txBody>
                  <a:tcPr marL="0" marR="0" marT="0" marB="0" anchor="ctr"/>
                </a:tc>
                <a:tc>
                  <a:txBody>
                    <a:bodyPr/>
                    <a:lstStyle/>
                    <a:p>
                      <a:pPr algn="ctr"/>
                      <a:r>
                        <a:rPr lang="en-US" altLang="zh-CN" sz="1600" b="1" i="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Third quarter</a:t>
                      </a:r>
                    </a:p>
                  </a:txBody>
                  <a:tcPr marL="0" marR="0" marT="0" marB="0" anchor="ctr"/>
                </a:tc>
                <a:tc>
                  <a:txBody>
                    <a:bodyPr/>
                    <a:lstStyle/>
                    <a:p>
                      <a:pPr indent="127000" algn="ctr">
                        <a:lnSpc>
                          <a:spcPts val="2100"/>
                        </a:lnSpc>
                        <a:spcAft>
                          <a:spcPts val="0"/>
                        </a:spcAft>
                      </a:pPr>
                      <a:r>
                        <a:rPr lang="en-US" altLang="zh-CN" sz="1600" b="1" kern="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Fourth quarter</a:t>
                      </a:r>
                      <a:endParaRPr lang="zh-CN" sz="14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endParaRPr>
                    </a:p>
                  </a:txBody>
                  <a:tcPr marL="0" marR="0" marT="0" marB="0" anchor="ctr"/>
                </a:tc>
                <a:tc>
                  <a:txBody>
                    <a:bodyPr/>
                    <a:lstStyle/>
                    <a:p>
                      <a:pPr marL="0" indent="127000" algn="ctr" defTabSz="914400" rtl="0" eaLnBrk="1" latinLnBrk="0" hangingPunct="1">
                        <a:lnSpc>
                          <a:spcPts val="2100"/>
                        </a:lnSpc>
                        <a:spcAft>
                          <a:spcPts val="0"/>
                        </a:spcAft>
                      </a:pPr>
                      <a:r>
                        <a:rPr lang="en-US" altLang="zh-CN" sz="1600" b="1" kern="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Annual switchboard time</a:t>
                      </a:r>
                      <a:endParaRPr lang="zh-CN" sz="1600" b="1" kern="0" dirty="0">
                        <a:solidFill>
                          <a:schemeClr val="tx1"/>
                        </a:solidFill>
                        <a:effectLst/>
                        <a:latin typeface="Calibri" panose="020F0502020204030204" pitchFamily="34" charset="0"/>
                        <a:ea typeface="+mn-ea"/>
                        <a:cs typeface="Calibri" panose="020F0502020204030204" pitchFamily="34" charset="0"/>
                      </a:endParaRPr>
                    </a:p>
                  </a:txBody>
                  <a:tcPr marL="68580" marR="68580" marT="0" marB="0" anchor="ctr"/>
                </a:tc>
                <a:tc vMerge="1">
                  <a:txBody>
                    <a:bodyPr/>
                    <a:lstStyle/>
                    <a:p>
                      <a:endParaRPr lang="zh-CN" altLang="en-US"/>
                    </a:p>
                  </a:txBody>
                  <a:tcPr/>
                </a:tc>
                <a:extLst>
                  <a:ext uri="{0D108BD9-81ED-4DB2-BD59-A6C34878D82A}">
                    <a16:rowId xmlns:a16="http://schemas.microsoft.com/office/drawing/2014/main" val="10001"/>
                  </a:ext>
                </a:extLst>
              </a:tr>
              <a:tr h="814871">
                <a:tc>
                  <a:txBody>
                    <a:bodyPr/>
                    <a:lstStyle/>
                    <a:p>
                      <a:pPr indent="127000" algn="ctr">
                        <a:lnSpc>
                          <a:spcPts val="2100"/>
                        </a:lnSpc>
                        <a:spcAft>
                          <a:spcPts val="0"/>
                        </a:spcAft>
                      </a:pPr>
                      <a:r>
                        <a:rPr lang="en-US" altLang="zh-CN" sz="1800" b="1" i="0" kern="1200" dirty="0">
                          <a:solidFill>
                            <a:srgbClr val="002060"/>
                          </a:solidFill>
                          <a:effectLst/>
                          <a:latin typeface="+mn-lt"/>
                          <a:ea typeface="+mn-ea"/>
                          <a:cs typeface="+mn-cs"/>
                        </a:rPr>
                        <a:t>10 PW laser system</a:t>
                      </a:r>
                      <a:endParaRPr lang="zh-CN" sz="1400" b="1" kern="100" dirty="0">
                        <a:solidFill>
                          <a:srgbClr val="002060"/>
                        </a:solidFill>
                        <a:effectLst/>
                        <a:latin typeface="Calibri" panose="020F0502020204030204" pitchFamily="34" charset="0"/>
                        <a:ea typeface="宋体" panose="02010600030101010101" pitchFamily="2" charset="-122"/>
                        <a:cs typeface="宋体" panose="02010600030101010101" pitchFamily="2" charset="-122"/>
                      </a:endParaRPr>
                    </a:p>
                  </a:txBody>
                  <a:tcPr marL="68580" marR="68580" marT="0" marB="0" anchor="ctr"/>
                </a:tc>
                <a:tc>
                  <a:txBody>
                    <a:bodyPr/>
                    <a:lstStyle/>
                    <a:p>
                      <a:pPr indent="127000" algn="ctr">
                        <a:lnSpc>
                          <a:spcPts val="2100"/>
                        </a:lnSpc>
                        <a:spcAft>
                          <a:spcPts val="0"/>
                        </a:spcAft>
                      </a:pPr>
                      <a:r>
                        <a:rPr lang="en-US" sz="1600" b="1" kern="0" dirty="0">
                          <a:effectLst/>
                        </a:rPr>
                        <a:t>420 </a:t>
                      </a:r>
                      <a:endParaRPr lang="zh-CN" sz="14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2100"/>
                        </a:lnSpc>
                        <a:spcAft>
                          <a:spcPts val="0"/>
                        </a:spcAft>
                      </a:pPr>
                      <a:r>
                        <a:rPr lang="en-US" sz="1600" b="1" kern="0" dirty="0">
                          <a:effectLst/>
                        </a:rPr>
                        <a:t>500</a:t>
                      </a:r>
                      <a:endParaRPr lang="zh-CN" sz="14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2100"/>
                        </a:lnSpc>
                        <a:spcAft>
                          <a:spcPts val="0"/>
                        </a:spcAft>
                      </a:pPr>
                      <a:r>
                        <a:rPr lang="en-US" sz="1600" b="1" kern="0" dirty="0">
                          <a:effectLst/>
                        </a:rPr>
                        <a:t>180</a:t>
                      </a:r>
                      <a:endParaRPr lang="zh-CN" sz="14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2100"/>
                        </a:lnSpc>
                        <a:spcAft>
                          <a:spcPts val="0"/>
                        </a:spcAft>
                      </a:pPr>
                      <a:r>
                        <a:rPr lang="en-US" sz="1600" b="1" kern="0" dirty="0">
                          <a:effectLst/>
                        </a:rPr>
                        <a:t>520</a:t>
                      </a:r>
                      <a:endParaRPr lang="zh-CN" sz="14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indent="127000" algn="ctr" defTabSz="914400" rtl="0" eaLnBrk="1" latinLnBrk="0" hangingPunct="1">
                        <a:lnSpc>
                          <a:spcPts val="2100"/>
                        </a:lnSpc>
                        <a:spcAft>
                          <a:spcPts val="0"/>
                        </a:spcAft>
                      </a:pPr>
                      <a:r>
                        <a:rPr lang="en-US" altLang="zh-CN" sz="1600" b="1" kern="0" dirty="0">
                          <a:solidFill>
                            <a:schemeClr val="dk1"/>
                          </a:solidFill>
                          <a:effectLst/>
                          <a:latin typeface="+mn-lt"/>
                          <a:ea typeface="+mn-ea"/>
                          <a:cs typeface="+mn-cs"/>
                        </a:rPr>
                        <a:t>1620</a:t>
                      </a:r>
                      <a:endParaRPr lang="zh-CN" sz="1600" b="1" kern="0" dirty="0">
                        <a:solidFill>
                          <a:schemeClr val="dk1"/>
                        </a:solidFill>
                        <a:effectLst/>
                        <a:latin typeface="+mn-lt"/>
                        <a:ea typeface="+mn-ea"/>
                        <a:cs typeface="+mn-cs"/>
                      </a:endParaRPr>
                    </a:p>
                  </a:txBody>
                  <a:tcPr marL="68580" marR="68580" marT="0" marB="0" anchor="ctr"/>
                </a:tc>
                <a:tc>
                  <a:txBody>
                    <a:bodyPr/>
                    <a:lstStyle/>
                    <a:p>
                      <a:pPr indent="127000" algn="ctr">
                        <a:lnSpc>
                          <a:spcPts val="2100"/>
                        </a:lnSpc>
                        <a:spcAft>
                          <a:spcPts val="0"/>
                        </a:spcAft>
                      </a:pPr>
                      <a:r>
                        <a:rPr lang="en-US" sz="1600" b="1" kern="0" dirty="0">
                          <a:effectLst/>
                        </a:rPr>
                        <a:t>&lt;15%</a:t>
                      </a:r>
                      <a:endParaRPr lang="zh-CN" sz="14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768071">
                <a:tc>
                  <a:txBody>
                    <a:bodyPr/>
                    <a:lstStyle/>
                    <a:p>
                      <a:pPr indent="127000" algn="ctr">
                        <a:lnSpc>
                          <a:spcPts val="2100"/>
                        </a:lnSpc>
                        <a:spcAft>
                          <a:spcPts val="0"/>
                        </a:spcAft>
                      </a:pPr>
                      <a:r>
                        <a:rPr lang="en-US" altLang="zh-CN" sz="1800" kern="1200" dirty="0">
                          <a:solidFill>
                            <a:srgbClr val="002060"/>
                          </a:solidFill>
                          <a:effectLst/>
                        </a:rPr>
                        <a:t>Platform 2</a:t>
                      </a:r>
                      <a:endParaRPr lang="zh-CN" sz="1400" kern="100" dirty="0">
                        <a:solidFill>
                          <a:srgbClr val="002060"/>
                        </a:solidFill>
                        <a:effectLst/>
                        <a:latin typeface="Calibri" panose="020F0502020204030204" pitchFamily="34" charset="0"/>
                        <a:ea typeface="宋体" panose="02010600030101010101" pitchFamily="2" charset="-122"/>
                        <a:cs typeface="宋体" panose="02010600030101010101" pitchFamily="2" charset="-122"/>
                      </a:endParaRPr>
                    </a:p>
                  </a:txBody>
                  <a:tcPr marL="68580" marR="68580" marT="0" marB="0" anchor="ctr"/>
                </a:tc>
                <a:tc>
                  <a:txBody>
                    <a:bodyPr/>
                    <a:lstStyle/>
                    <a:p>
                      <a:pPr indent="127000" algn="ctr">
                        <a:lnSpc>
                          <a:spcPts val="2100"/>
                        </a:lnSpc>
                        <a:spcAft>
                          <a:spcPts val="0"/>
                        </a:spcAft>
                      </a:pPr>
                      <a:r>
                        <a:rPr lang="en-US" sz="1600" b="1" kern="0" dirty="0">
                          <a:effectLst/>
                        </a:rPr>
                        <a:t>510</a:t>
                      </a:r>
                      <a:endParaRPr lang="zh-CN" sz="14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2100"/>
                        </a:lnSpc>
                        <a:spcAft>
                          <a:spcPts val="0"/>
                        </a:spcAft>
                      </a:pPr>
                      <a:r>
                        <a:rPr lang="en-US" sz="1600" b="1" kern="0" dirty="0">
                          <a:effectLst/>
                        </a:rPr>
                        <a:t>530</a:t>
                      </a:r>
                      <a:endParaRPr lang="zh-CN" sz="14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2100"/>
                        </a:lnSpc>
                        <a:spcAft>
                          <a:spcPts val="0"/>
                        </a:spcAft>
                      </a:pPr>
                      <a:r>
                        <a:rPr lang="en-US" sz="1600" b="1" kern="0" dirty="0">
                          <a:effectLst/>
                        </a:rPr>
                        <a:t>560</a:t>
                      </a:r>
                      <a:endParaRPr lang="zh-CN" sz="14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2100"/>
                        </a:lnSpc>
                        <a:spcAft>
                          <a:spcPts val="0"/>
                        </a:spcAft>
                      </a:pPr>
                      <a:r>
                        <a:rPr lang="en-US" sz="1600" b="1" kern="0" dirty="0">
                          <a:effectLst/>
                        </a:rPr>
                        <a:t>400</a:t>
                      </a:r>
                      <a:endParaRPr lang="zh-CN" sz="14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indent="127000" algn="ctr" defTabSz="914400" rtl="0" eaLnBrk="1" latinLnBrk="0" hangingPunct="1">
                        <a:lnSpc>
                          <a:spcPts val="2100"/>
                        </a:lnSpc>
                        <a:spcAft>
                          <a:spcPts val="0"/>
                        </a:spcAft>
                      </a:pPr>
                      <a:r>
                        <a:rPr lang="en-US" altLang="zh-CN" sz="1600" b="1" kern="0" dirty="0">
                          <a:solidFill>
                            <a:schemeClr val="dk1"/>
                          </a:solidFill>
                          <a:effectLst/>
                          <a:latin typeface="+mn-lt"/>
                          <a:ea typeface="+mn-ea"/>
                          <a:cs typeface="+mn-cs"/>
                        </a:rPr>
                        <a:t>2000</a:t>
                      </a:r>
                      <a:endParaRPr lang="zh-CN" sz="1600" b="1" kern="0" dirty="0">
                        <a:solidFill>
                          <a:schemeClr val="dk1"/>
                        </a:solidFill>
                        <a:effectLst/>
                        <a:latin typeface="+mn-lt"/>
                        <a:ea typeface="+mn-ea"/>
                        <a:cs typeface="+mn-cs"/>
                      </a:endParaRPr>
                    </a:p>
                  </a:txBody>
                  <a:tcPr marL="68580" marR="68580" marT="0" marB="0" anchor="ctr"/>
                </a:tc>
                <a:tc>
                  <a:txBody>
                    <a:bodyPr/>
                    <a:lstStyle/>
                    <a:p>
                      <a:pPr indent="127000" algn="ctr">
                        <a:lnSpc>
                          <a:spcPts val="2100"/>
                        </a:lnSpc>
                        <a:spcAft>
                          <a:spcPts val="0"/>
                        </a:spcAft>
                      </a:pPr>
                      <a:r>
                        <a:rPr lang="en-US" sz="1600" b="1" kern="0" dirty="0">
                          <a:effectLst/>
                        </a:rPr>
                        <a:t>&lt;10%</a:t>
                      </a:r>
                      <a:endParaRPr lang="zh-CN" sz="14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bl>
          </a:graphicData>
        </a:graphic>
      </p:graphicFrame>
      <p:graphicFrame>
        <p:nvGraphicFramePr>
          <p:cNvPr id="5" name="表格 4"/>
          <p:cNvGraphicFramePr>
            <a:graphicFrameLocks noGrp="1"/>
          </p:cNvGraphicFramePr>
          <p:nvPr/>
        </p:nvGraphicFramePr>
        <p:xfrm>
          <a:off x="1099038" y="3815919"/>
          <a:ext cx="8654562" cy="1513819"/>
        </p:xfrm>
        <a:graphic>
          <a:graphicData uri="http://schemas.openxmlformats.org/drawingml/2006/table">
            <a:tbl>
              <a:tblPr firstRow="1" firstCol="1" bandRow="1">
                <a:tableStyleId>{5C22544A-7EE6-4342-B048-85BDC9FD1C3A}</a:tableStyleId>
              </a:tblPr>
              <a:tblGrid>
                <a:gridCol w="2177562">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1343998">
                  <a:extLst>
                    <a:ext uri="{9D8B030D-6E8A-4147-A177-3AD203B41FA5}">
                      <a16:colId xmlns:a16="http://schemas.microsoft.com/office/drawing/2014/main" val="20005"/>
                    </a:ext>
                  </a:extLst>
                </a:gridCol>
                <a:gridCol w="1704002">
                  <a:extLst>
                    <a:ext uri="{9D8B030D-6E8A-4147-A177-3AD203B41FA5}">
                      <a16:colId xmlns:a16="http://schemas.microsoft.com/office/drawing/2014/main" val="20006"/>
                    </a:ext>
                  </a:extLst>
                </a:gridCol>
              </a:tblGrid>
              <a:tr h="779288">
                <a:tc>
                  <a:txBody>
                    <a:bodyPr/>
                    <a:lstStyle/>
                    <a:p>
                      <a:pPr indent="127000" algn="ctr">
                        <a:lnSpc>
                          <a:spcPts val="2100"/>
                        </a:lnSpc>
                        <a:spcAft>
                          <a:spcPts val="0"/>
                        </a:spcAft>
                      </a:pPr>
                      <a:r>
                        <a:rPr lang="en-US" altLang="zh-CN" sz="1800" kern="1200" dirty="0">
                          <a:solidFill>
                            <a:srgbClr val="002060"/>
                          </a:solidFill>
                          <a:effectLst/>
                        </a:rPr>
                        <a:t>1 PW laser system</a:t>
                      </a:r>
                      <a:endParaRPr lang="zh-CN" altLang="zh-CN" sz="1400" kern="100" dirty="0">
                        <a:solidFill>
                          <a:srgbClr val="002060"/>
                        </a:solidFill>
                        <a:effectLst/>
                        <a:latin typeface="Calibri" panose="020F0502020204030204" pitchFamily="34" charset="0"/>
                        <a:ea typeface="宋体" panose="02010600030101010101" pitchFamily="2" charset="-122"/>
                        <a:cs typeface="宋体" panose="02010600030101010101" pitchFamily="2" charset="-122"/>
                      </a:endParaRPr>
                    </a:p>
                  </a:txBody>
                  <a:tcPr marL="68580" marR="68580" marT="0" marB="0" anchor="ctr"/>
                </a:tc>
                <a:tc>
                  <a:txBody>
                    <a:bodyPr/>
                    <a:lstStyle/>
                    <a:p>
                      <a:pPr indent="127000" algn="ctr">
                        <a:lnSpc>
                          <a:spcPts val="2100"/>
                        </a:lnSpc>
                        <a:spcAft>
                          <a:spcPts val="0"/>
                        </a:spcAft>
                      </a:pPr>
                      <a:r>
                        <a:rPr lang="en-US" sz="1600" b="1" kern="0" dirty="0">
                          <a:solidFill>
                            <a:schemeClr val="tx1"/>
                          </a:solidFill>
                          <a:effectLst/>
                        </a:rPr>
                        <a:t>448</a:t>
                      </a:r>
                      <a:endParaRPr 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solidFill>
                      <a:srgbClr val="F3F9FA"/>
                    </a:solidFill>
                  </a:tcPr>
                </a:tc>
                <a:tc>
                  <a:txBody>
                    <a:bodyPr/>
                    <a:lstStyle/>
                    <a:p>
                      <a:pPr indent="127000" algn="ctr">
                        <a:lnSpc>
                          <a:spcPts val="2100"/>
                        </a:lnSpc>
                        <a:spcAft>
                          <a:spcPts val="0"/>
                        </a:spcAft>
                      </a:pPr>
                      <a:r>
                        <a:rPr lang="en-US" sz="1600" b="1" kern="0" dirty="0">
                          <a:solidFill>
                            <a:schemeClr val="tx1"/>
                          </a:solidFill>
                          <a:effectLst/>
                        </a:rPr>
                        <a:t>368</a:t>
                      </a:r>
                      <a:endParaRPr 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solidFill>
                      <a:srgbClr val="F3F9FA"/>
                    </a:solidFill>
                  </a:tcPr>
                </a:tc>
                <a:tc>
                  <a:txBody>
                    <a:bodyPr/>
                    <a:lstStyle/>
                    <a:p>
                      <a:pPr indent="127000" algn="ctr">
                        <a:lnSpc>
                          <a:spcPts val="2100"/>
                        </a:lnSpc>
                        <a:spcAft>
                          <a:spcPts val="0"/>
                        </a:spcAft>
                      </a:pPr>
                      <a:r>
                        <a:rPr lang="en-US" sz="1600" b="1" kern="0" dirty="0">
                          <a:solidFill>
                            <a:schemeClr val="tx1"/>
                          </a:solidFill>
                          <a:effectLst/>
                        </a:rPr>
                        <a:t>488</a:t>
                      </a:r>
                      <a:endParaRPr 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solidFill>
                      <a:srgbClr val="F3F9FA"/>
                    </a:solidFill>
                  </a:tcPr>
                </a:tc>
                <a:tc>
                  <a:txBody>
                    <a:bodyPr/>
                    <a:lstStyle/>
                    <a:p>
                      <a:pPr indent="127000" algn="ctr">
                        <a:lnSpc>
                          <a:spcPts val="2100"/>
                        </a:lnSpc>
                        <a:spcAft>
                          <a:spcPts val="0"/>
                        </a:spcAft>
                      </a:pPr>
                      <a:r>
                        <a:rPr lang="en-US" sz="1600" b="1" kern="0" dirty="0">
                          <a:solidFill>
                            <a:schemeClr val="tx1"/>
                          </a:solidFill>
                          <a:effectLst/>
                        </a:rPr>
                        <a:t>464</a:t>
                      </a:r>
                      <a:endParaRPr 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solidFill>
                      <a:srgbClr val="F3F9FA"/>
                    </a:solidFill>
                  </a:tcPr>
                </a:tc>
                <a:tc>
                  <a:txBody>
                    <a:bodyPr/>
                    <a:lstStyle/>
                    <a:p>
                      <a:pPr marL="0" indent="127000" algn="ctr" defTabSz="914400" rtl="0" eaLnBrk="1" latinLnBrk="0" hangingPunct="1">
                        <a:lnSpc>
                          <a:spcPts val="2100"/>
                        </a:lnSpc>
                        <a:spcAft>
                          <a:spcPts val="0"/>
                        </a:spcAft>
                      </a:pPr>
                      <a:r>
                        <a:rPr lang="en-US" altLang="zh-CN" sz="1600" b="1" kern="0" dirty="0">
                          <a:solidFill>
                            <a:schemeClr val="dk1"/>
                          </a:solidFill>
                          <a:effectLst/>
                          <a:latin typeface="+mn-lt"/>
                          <a:ea typeface="+mn-ea"/>
                          <a:cs typeface="+mn-cs"/>
                        </a:rPr>
                        <a:t>1768</a:t>
                      </a:r>
                      <a:endParaRPr lang="zh-CN" sz="1600" b="1" kern="0" dirty="0">
                        <a:solidFill>
                          <a:schemeClr val="dk1"/>
                        </a:solidFill>
                        <a:effectLst/>
                        <a:latin typeface="+mn-lt"/>
                        <a:ea typeface="+mn-ea"/>
                        <a:cs typeface="+mn-cs"/>
                      </a:endParaRPr>
                    </a:p>
                  </a:txBody>
                  <a:tcPr marL="68580" marR="68580" marT="0" marB="0" anchor="ctr">
                    <a:solidFill>
                      <a:srgbClr val="F3F9FA"/>
                    </a:solidFill>
                  </a:tcPr>
                </a:tc>
                <a:tc>
                  <a:txBody>
                    <a:bodyPr/>
                    <a:lstStyle/>
                    <a:p>
                      <a:pPr indent="127000" algn="ctr">
                        <a:lnSpc>
                          <a:spcPts val="2100"/>
                        </a:lnSpc>
                        <a:spcAft>
                          <a:spcPts val="0"/>
                        </a:spcAft>
                      </a:pPr>
                      <a:r>
                        <a:rPr lang="en-US" sz="1600" b="1" kern="0" dirty="0">
                          <a:solidFill>
                            <a:schemeClr val="tx1"/>
                          </a:solidFill>
                          <a:effectLst/>
                        </a:rPr>
                        <a:t>&lt;8%</a:t>
                      </a:r>
                      <a:endParaRPr 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solidFill>
                      <a:srgbClr val="F3F9FA"/>
                    </a:solidFill>
                  </a:tcPr>
                </a:tc>
                <a:extLst>
                  <a:ext uri="{0D108BD9-81ED-4DB2-BD59-A6C34878D82A}">
                    <a16:rowId xmlns:a16="http://schemas.microsoft.com/office/drawing/2014/main" val="10000"/>
                  </a:ext>
                </a:extLst>
              </a:tr>
              <a:tr h="734531">
                <a:tc>
                  <a:txBody>
                    <a:bodyPr/>
                    <a:lstStyle/>
                    <a:p>
                      <a:pPr indent="127000" algn="ctr">
                        <a:lnSpc>
                          <a:spcPts val="2100"/>
                        </a:lnSpc>
                        <a:spcAft>
                          <a:spcPts val="0"/>
                        </a:spcAft>
                      </a:pPr>
                      <a:r>
                        <a:rPr lang="en-US" altLang="zh-CN" sz="1800" kern="1200" dirty="0">
                          <a:solidFill>
                            <a:srgbClr val="002060"/>
                          </a:solidFill>
                          <a:effectLst/>
                        </a:rPr>
                        <a:t>Platform 3</a:t>
                      </a:r>
                      <a:endParaRPr lang="zh-CN" sz="1400" kern="100" dirty="0">
                        <a:solidFill>
                          <a:srgbClr val="002060"/>
                        </a:solidFill>
                        <a:effectLst/>
                        <a:latin typeface="Calibri" panose="020F0502020204030204" pitchFamily="34" charset="0"/>
                        <a:ea typeface="宋体" panose="02010600030101010101" pitchFamily="2" charset="-122"/>
                        <a:cs typeface="宋体" panose="02010600030101010101" pitchFamily="2" charset="-122"/>
                      </a:endParaRPr>
                    </a:p>
                  </a:txBody>
                  <a:tcPr marL="68580" marR="68580" marT="0" marB="0" anchor="ctr"/>
                </a:tc>
                <a:tc>
                  <a:txBody>
                    <a:bodyPr/>
                    <a:lstStyle/>
                    <a:p>
                      <a:pPr indent="127000" algn="ctr">
                        <a:lnSpc>
                          <a:spcPts val="2100"/>
                        </a:lnSpc>
                        <a:spcAft>
                          <a:spcPts val="0"/>
                        </a:spcAft>
                      </a:pPr>
                      <a:r>
                        <a:rPr lang="en-US" sz="1600" b="1" kern="0" dirty="0">
                          <a:solidFill>
                            <a:schemeClr val="tx1"/>
                          </a:solidFill>
                          <a:effectLst/>
                        </a:rPr>
                        <a:t>450</a:t>
                      </a:r>
                      <a:endParaRPr 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2100"/>
                        </a:lnSpc>
                        <a:spcAft>
                          <a:spcPts val="0"/>
                        </a:spcAft>
                      </a:pPr>
                      <a:r>
                        <a:rPr lang="en-US" sz="1600" b="1" kern="0" dirty="0">
                          <a:solidFill>
                            <a:schemeClr val="tx1"/>
                          </a:solidFill>
                          <a:effectLst/>
                        </a:rPr>
                        <a:t>350</a:t>
                      </a:r>
                      <a:endParaRPr 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2100"/>
                        </a:lnSpc>
                        <a:spcAft>
                          <a:spcPts val="0"/>
                        </a:spcAft>
                      </a:pPr>
                      <a:r>
                        <a:rPr lang="en-US" sz="1600" b="1" kern="0" dirty="0">
                          <a:solidFill>
                            <a:schemeClr val="tx1"/>
                          </a:solidFill>
                          <a:effectLst/>
                        </a:rPr>
                        <a:t>450</a:t>
                      </a:r>
                      <a:endParaRPr 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2100"/>
                        </a:lnSpc>
                        <a:spcAft>
                          <a:spcPts val="0"/>
                        </a:spcAft>
                      </a:pPr>
                      <a:r>
                        <a:rPr lang="en-US" sz="1600" b="1" kern="0" dirty="0">
                          <a:solidFill>
                            <a:schemeClr val="tx1"/>
                          </a:solidFill>
                          <a:effectLst/>
                        </a:rPr>
                        <a:t>350</a:t>
                      </a:r>
                      <a:endParaRPr 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indent="127000" algn="ctr" defTabSz="914400" rtl="0" eaLnBrk="1" latinLnBrk="0" hangingPunct="1">
                        <a:lnSpc>
                          <a:spcPts val="2100"/>
                        </a:lnSpc>
                        <a:spcAft>
                          <a:spcPts val="0"/>
                        </a:spcAft>
                      </a:pPr>
                      <a:r>
                        <a:rPr lang="en-US" altLang="zh-CN" sz="1600" b="1" kern="0" dirty="0">
                          <a:solidFill>
                            <a:schemeClr val="dk1"/>
                          </a:solidFill>
                          <a:effectLst/>
                          <a:latin typeface="+mn-lt"/>
                          <a:ea typeface="+mn-ea"/>
                          <a:cs typeface="+mn-cs"/>
                        </a:rPr>
                        <a:t>1600</a:t>
                      </a:r>
                      <a:endParaRPr lang="zh-CN" sz="1600" b="1" kern="0" dirty="0">
                        <a:solidFill>
                          <a:schemeClr val="dk1"/>
                        </a:solidFill>
                        <a:effectLst/>
                        <a:latin typeface="+mn-lt"/>
                        <a:ea typeface="+mn-ea"/>
                        <a:cs typeface="+mn-cs"/>
                      </a:endParaRPr>
                    </a:p>
                  </a:txBody>
                  <a:tcPr marL="68580" marR="68580" marT="0" marB="0" anchor="ctr"/>
                </a:tc>
                <a:tc>
                  <a:txBody>
                    <a:bodyPr/>
                    <a:lstStyle/>
                    <a:p>
                      <a:pPr indent="127000" algn="ctr">
                        <a:lnSpc>
                          <a:spcPts val="2100"/>
                        </a:lnSpc>
                        <a:spcAft>
                          <a:spcPts val="0"/>
                        </a:spcAft>
                      </a:pPr>
                      <a:r>
                        <a:rPr lang="en-US" sz="1600" b="1" kern="0" dirty="0">
                          <a:solidFill>
                            <a:schemeClr val="tx1"/>
                          </a:solidFill>
                          <a:effectLst/>
                        </a:rPr>
                        <a:t>&lt;5%</a:t>
                      </a:r>
                      <a:endParaRPr 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bl>
          </a:graphicData>
        </a:graphic>
      </p:graphicFrame>
      <p:graphicFrame>
        <p:nvGraphicFramePr>
          <p:cNvPr id="6" name="表格 5"/>
          <p:cNvGraphicFramePr>
            <a:graphicFrameLocks noGrp="1"/>
          </p:cNvGraphicFramePr>
          <p:nvPr/>
        </p:nvGraphicFramePr>
        <p:xfrm>
          <a:off x="1125415" y="5334818"/>
          <a:ext cx="8628185" cy="1377315"/>
        </p:xfrm>
        <a:graphic>
          <a:graphicData uri="http://schemas.openxmlformats.org/drawingml/2006/table">
            <a:tbl>
              <a:tblPr firstRow="1" firstCol="1" bandRow="1">
                <a:tableStyleId>{5C22544A-7EE6-4342-B048-85BDC9FD1C3A}</a:tableStyleId>
              </a:tblPr>
              <a:tblGrid>
                <a:gridCol w="2151185">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1343998">
                  <a:extLst>
                    <a:ext uri="{9D8B030D-6E8A-4147-A177-3AD203B41FA5}">
                      <a16:colId xmlns:a16="http://schemas.microsoft.com/office/drawing/2014/main" val="20005"/>
                    </a:ext>
                  </a:extLst>
                </a:gridCol>
                <a:gridCol w="1704002">
                  <a:extLst>
                    <a:ext uri="{9D8B030D-6E8A-4147-A177-3AD203B41FA5}">
                      <a16:colId xmlns:a16="http://schemas.microsoft.com/office/drawing/2014/main" val="20006"/>
                    </a:ext>
                  </a:extLst>
                </a:gridCol>
              </a:tblGrid>
              <a:tr h="709018">
                <a:tc>
                  <a:txBody>
                    <a:bodyPr/>
                    <a:lstStyle/>
                    <a:p>
                      <a:pPr indent="127000" algn="ctr">
                        <a:lnSpc>
                          <a:spcPts val="2100"/>
                        </a:lnSpc>
                        <a:spcAft>
                          <a:spcPts val="0"/>
                        </a:spcAft>
                      </a:pPr>
                      <a:r>
                        <a:rPr lang="en-US" sz="1800" kern="1200" dirty="0">
                          <a:solidFill>
                            <a:srgbClr val="002060"/>
                          </a:solidFill>
                          <a:effectLst/>
                        </a:rPr>
                        <a:t>300</a:t>
                      </a:r>
                      <a:r>
                        <a:rPr lang="en-US" altLang="zh-CN" sz="1800" kern="1200" dirty="0">
                          <a:solidFill>
                            <a:srgbClr val="002060"/>
                          </a:solidFill>
                          <a:effectLst/>
                        </a:rPr>
                        <a:t> J laser system</a:t>
                      </a:r>
                      <a:endParaRPr lang="zh-CN" sz="1400" kern="100" dirty="0">
                        <a:solidFill>
                          <a:srgbClr val="002060"/>
                        </a:solidFill>
                        <a:effectLst/>
                        <a:latin typeface="Calibri" panose="020F0502020204030204" pitchFamily="34" charset="0"/>
                        <a:ea typeface="宋体" panose="02010600030101010101" pitchFamily="2" charset="-122"/>
                        <a:cs typeface="宋体" panose="02010600030101010101" pitchFamily="2" charset="-122"/>
                      </a:endParaRPr>
                    </a:p>
                  </a:txBody>
                  <a:tcPr marL="68580" marR="68580" marT="0" marB="0" anchor="ctr"/>
                </a:tc>
                <a:tc>
                  <a:txBody>
                    <a:bodyPr/>
                    <a:lstStyle/>
                    <a:p>
                      <a:pPr indent="127000" algn="ctr">
                        <a:lnSpc>
                          <a:spcPts val="2100"/>
                        </a:lnSpc>
                        <a:spcAft>
                          <a:spcPts val="0"/>
                        </a:spcAft>
                      </a:pPr>
                      <a:r>
                        <a:rPr lang="en-US" sz="1600" b="1" kern="0" dirty="0">
                          <a:solidFill>
                            <a:schemeClr val="tx1"/>
                          </a:solidFill>
                          <a:effectLst/>
                        </a:rPr>
                        <a:t>200</a:t>
                      </a:r>
                      <a:endParaRPr 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solidFill>
                      <a:srgbClr val="F3F9FA"/>
                    </a:solidFill>
                  </a:tcPr>
                </a:tc>
                <a:tc>
                  <a:txBody>
                    <a:bodyPr/>
                    <a:lstStyle/>
                    <a:p>
                      <a:pPr indent="127000" algn="ctr">
                        <a:lnSpc>
                          <a:spcPts val="2100"/>
                        </a:lnSpc>
                        <a:spcAft>
                          <a:spcPts val="0"/>
                        </a:spcAft>
                      </a:pPr>
                      <a:r>
                        <a:rPr lang="en-US" sz="1600" b="1" kern="0" dirty="0">
                          <a:solidFill>
                            <a:schemeClr val="tx1"/>
                          </a:solidFill>
                          <a:effectLst/>
                        </a:rPr>
                        <a:t>200</a:t>
                      </a:r>
                      <a:endParaRPr 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solidFill>
                      <a:srgbClr val="F3F9FA"/>
                    </a:solidFill>
                  </a:tcPr>
                </a:tc>
                <a:tc>
                  <a:txBody>
                    <a:bodyPr/>
                    <a:lstStyle/>
                    <a:p>
                      <a:pPr indent="127000" algn="ctr">
                        <a:lnSpc>
                          <a:spcPts val="2100"/>
                        </a:lnSpc>
                        <a:spcAft>
                          <a:spcPts val="0"/>
                        </a:spcAft>
                      </a:pPr>
                      <a:r>
                        <a:rPr lang="en-US" sz="1600" b="1" kern="0" dirty="0">
                          <a:solidFill>
                            <a:schemeClr val="tx1"/>
                          </a:solidFill>
                          <a:effectLst/>
                        </a:rPr>
                        <a:t>200</a:t>
                      </a:r>
                      <a:endParaRPr 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solidFill>
                      <a:srgbClr val="F3F9FA"/>
                    </a:solidFill>
                  </a:tcPr>
                </a:tc>
                <a:tc>
                  <a:txBody>
                    <a:bodyPr/>
                    <a:lstStyle/>
                    <a:p>
                      <a:pPr indent="127000" algn="ctr">
                        <a:lnSpc>
                          <a:spcPts val="2100"/>
                        </a:lnSpc>
                        <a:spcAft>
                          <a:spcPts val="0"/>
                        </a:spcAft>
                      </a:pPr>
                      <a:r>
                        <a:rPr lang="en-US" sz="1600" b="1" kern="0" dirty="0">
                          <a:solidFill>
                            <a:schemeClr val="tx1"/>
                          </a:solidFill>
                          <a:effectLst/>
                        </a:rPr>
                        <a:t>200</a:t>
                      </a:r>
                      <a:endParaRPr 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solidFill>
                      <a:srgbClr val="F3F9FA"/>
                    </a:solidFill>
                  </a:tcPr>
                </a:tc>
                <a:tc>
                  <a:txBody>
                    <a:bodyPr/>
                    <a:lstStyle/>
                    <a:p>
                      <a:pPr marL="0" indent="127000" algn="ctr" defTabSz="914400" rtl="0" eaLnBrk="1" latinLnBrk="0" hangingPunct="1">
                        <a:lnSpc>
                          <a:spcPts val="2100"/>
                        </a:lnSpc>
                        <a:spcAft>
                          <a:spcPts val="0"/>
                        </a:spcAft>
                      </a:pPr>
                      <a:r>
                        <a:rPr lang="en-US" altLang="zh-CN" sz="1600" b="1" kern="0" dirty="0">
                          <a:solidFill>
                            <a:schemeClr val="dk1"/>
                          </a:solidFill>
                          <a:effectLst/>
                          <a:latin typeface="+mn-lt"/>
                          <a:ea typeface="+mn-ea"/>
                          <a:cs typeface="+mn-cs"/>
                        </a:rPr>
                        <a:t>800</a:t>
                      </a:r>
                      <a:endParaRPr lang="zh-CN" sz="1600" b="1" kern="0" dirty="0">
                        <a:solidFill>
                          <a:schemeClr val="dk1"/>
                        </a:solidFill>
                        <a:effectLst/>
                        <a:latin typeface="+mn-lt"/>
                        <a:ea typeface="+mn-ea"/>
                        <a:cs typeface="+mn-cs"/>
                      </a:endParaRPr>
                    </a:p>
                  </a:txBody>
                  <a:tcPr marL="68580" marR="68580" marT="0" marB="0" anchor="ctr">
                    <a:solidFill>
                      <a:srgbClr val="F3F9FA"/>
                    </a:solidFill>
                  </a:tcPr>
                </a:tc>
                <a:tc>
                  <a:txBody>
                    <a:bodyPr/>
                    <a:lstStyle/>
                    <a:p>
                      <a:pPr indent="127000" algn="ctr">
                        <a:lnSpc>
                          <a:spcPts val="2100"/>
                        </a:lnSpc>
                        <a:spcAft>
                          <a:spcPts val="0"/>
                        </a:spcAft>
                      </a:pPr>
                      <a:r>
                        <a:rPr lang="zh-CN" sz="1600" b="1" kern="0" dirty="0">
                          <a:solidFill>
                            <a:schemeClr val="tx1"/>
                          </a:solidFill>
                          <a:effectLst/>
                        </a:rPr>
                        <a:t>≤</a:t>
                      </a:r>
                      <a:r>
                        <a:rPr lang="en-US" sz="1600" b="1" kern="0" dirty="0">
                          <a:solidFill>
                            <a:schemeClr val="tx1"/>
                          </a:solidFill>
                          <a:effectLst/>
                        </a:rPr>
                        <a:t>20%</a:t>
                      </a:r>
                      <a:endParaRPr 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solidFill>
                      <a:srgbClr val="F3F9FA"/>
                    </a:solidFill>
                  </a:tcPr>
                </a:tc>
                <a:extLst>
                  <a:ext uri="{0D108BD9-81ED-4DB2-BD59-A6C34878D82A}">
                    <a16:rowId xmlns:a16="http://schemas.microsoft.com/office/drawing/2014/main" val="10000"/>
                  </a:ext>
                </a:extLst>
              </a:tr>
              <a:tr h="668297">
                <a:tc>
                  <a:txBody>
                    <a:bodyPr/>
                    <a:lstStyle/>
                    <a:p>
                      <a:pPr indent="127000" algn="ctr">
                        <a:lnSpc>
                          <a:spcPts val="2100"/>
                        </a:lnSpc>
                        <a:spcAft>
                          <a:spcPts val="0"/>
                        </a:spcAft>
                      </a:pPr>
                      <a:r>
                        <a:rPr lang="en-US" altLang="zh-CN" sz="1800" kern="1200" dirty="0">
                          <a:solidFill>
                            <a:srgbClr val="002060"/>
                          </a:solidFill>
                          <a:effectLst/>
                        </a:rPr>
                        <a:t>Platform 1</a:t>
                      </a:r>
                      <a:endParaRPr lang="zh-CN" sz="1400" kern="100" dirty="0">
                        <a:solidFill>
                          <a:srgbClr val="002060"/>
                        </a:solidFill>
                        <a:effectLst/>
                        <a:latin typeface="Calibri" panose="020F0502020204030204" pitchFamily="34" charset="0"/>
                        <a:ea typeface="宋体" panose="02010600030101010101" pitchFamily="2" charset="-122"/>
                        <a:cs typeface="宋体" panose="02010600030101010101" pitchFamily="2" charset="-122"/>
                      </a:endParaRPr>
                    </a:p>
                  </a:txBody>
                  <a:tcPr marL="68580" marR="68580" marT="0" marB="0" anchor="ctr"/>
                </a:tc>
                <a:tc>
                  <a:txBody>
                    <a:bodyPr/>
                    <a:lstStyle/>
                    <a:p>
                      <a:pPr indent="127000" algn="ctr">
                        <a:lnSpc>
                          <a:spcPts val="2100"/>
                        </a:lnSpc>
                        <a:spcAft>
                          <a:spcPts val="0"/>
                        </a:spcAft>
                      </a:pPr>
                      <a:r>
                        <a:rPr lang="en-US" sz="1600" b="1" kern="0" dirty="0">
                          <a:solidFill>
                            <a:schemeClr val="tx1"/>
                          </a:solidFill>
                          <a:effectLst/>
                        </a:rPr>
                        <a:t>400</a:t>
                      </a:r>
                      <a:endParaRPr 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2100"/>
                        </a:lnSpc>
                        <a:spcAft>
                          <a:spcPts val="0"/>
                        </a:spcAft>
                      </a:pPr>
                      <a:r>
                        <a:rPr lang="en-US" sz="1600" b="1" kern="0" dirty="0">
                          <a:solidFill>
                            <a:schemeClr val="tx1"/>
                          </a:solidFill>
                          <a:effectLst/>
                        </a:rPr>
                        <a:t>320</a:t>
                      </a:r>
                      <a:endParaRPr 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2100"/>
                        </a:lnSpc>
                        <a:spcAft>
                          <a:spcPts val="0"/>
                        </a:spcAft>
                      </a:pPr>
                      <a:r>
                        <a:rPr lang="en-US" sz="1600" b="1" kern="0" dirty="0">
                          <a:solidFill>
                            <a:schemeClr val="tx1"/>
                          </a:solidFill>
                          <a:effectLst/>
                        </a:rPr>
                        <a:t>360</a:t>
                      </a:r>
                      <a:endParaRPr 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indent="127000" algn="ctr">
                        <a:lnSpc>
                          <a:spcPts val="2100"/>
                        </a:lnSpc>
                        <a:spcAft>
                          <a:spcPts val="0"/>
                        </a:spcAft>
                      </a:pPr>
                      <a:r>
                        <a:rPr lang="en-US" sz="1600" b="1" kern="0" dirty="0">
                          <a:solidFill>
                            <a:schemeClr val="tx1"/>
                          </a:solidFill>
                          <a:effectLst/>
                        </a:rPr>
                        <a:t>416</a:t>
                      </a:r>
                      <a:endParaRPr 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tc>
                  <a:txBody>
                    <a:bodyPr/>
                    <a:lstStyle/>
                    <a:p>
                      <a:pPr marL="0" indent="127000" algn="ctr" defTabSz="914400" rtl="0" eaLnBrk="1" latinLnBrk="0" hangingPunct="1">
                        <a:lnSpc>
                          <a:spcPts val="2100"/>
                        </a:lnSpc>
                        <a:spcAft>
                          <a:spcPts val="0"/>
                        </a:spcAft>
                      </a:pPr>
                      <a:r>
                        <a:rPr lang="en-US" altLang="zh-CN" sz="1600" b="1" kern="0" dirty="0">
                          <a:solidFill>
                            <a:schemeClr val="dk1"/>
                          </a:solidFill>
                          <a:effectLst/>
                          <a:latin typeface="+mn-lt"/>
                          <a:ea typeface="+mn-ea"/>
                          <a:cs typeface="+mn-cs"/>
                        </a:rPr>
                        <a:t>1496</a:t>
                      </a:r>
                      <a:endParaRPr lang="zh-CN" sz="1600" b="1" kern="0" dirty="0">
                        <a:solidFill>
                          <a:schemeClr val="dk1"/>
                        </a:solidFill>
                        <a:effectLst/>
                        <a:latin typeface="+mn-lt"/>
                        <a:ea typeface="+mn-ea"/>
                        <a:cs typeface="+mn-cs"/>
                      </a:endParaRPr>
                    </a:p>
                  </a:txBody>
                  <a:tcPr marL="68580" marR="68580" marT="0" marB="0" anchor="ctr"/>
                </a:tc>
                <a:tc>
                  <a:txBody>
                    <a:bodyPr/>
                    <a:lstStyle/>
                    <a:p>
                      <a:pPr indent="127000" algn="ctr">
                        <a:lnSpc>
                          <a:spcPts val="2100"/>
                        </a:lnSpc>
                        <a:spcAft>
                          <a:spcPts val="0"/>
                        </a:spcAft>
                      </a:pPr>
                      <a:r>
                        <a:rPr lang="en-US" sz="1600" b="1" kern="0" dirty="0">
                          <a:solidFill>
                            <a:schemeClr val="tx1"/>
                          </a:solidFill>
                          <a:effectLst/>
                        </a:rPr>
                        <a:t>&lt;10%</a:t>
                      </a:r>
                      <a:endParaRPr lang="zh-CN" sz="1400" b="1" kern="100" dirty="0">
                        <a:solidFill>
                          <a:schemeClr val="tx1"/>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bl>
          </a:graphicData>
        </a:graphic>
      </p:graphicFrame>
      <p:sp>
        <p:nvSpPr>
          <p:cNvPr id="7" name="灯片编号占位符 2">
            <a:extLst>
              <a:ext uri="{FF2B5EF4-FFF2-40B4-BE49-F238E27FC236}">
                <a16:creationId xmlns:a16="http://schemas.microsoft.com/office/drawing/2014/main" id="{7BF64368-5C09-7D16-0A0F-A14D5AC4F98E}"/>
              </a:ext>
            </a:extLst>
          </p:cNvPr>
          <p:cNvSpPr txBox="1"/>
          <p:nvPr/>
        </p:nvSpPr>
        <p:spPr>
          <a:xfrm>
            <a:off x="11430000" y="6320241"/>
            <a:ext cx="2844800" cy="476250"/>
          </a:xfrm>
          <a:prstGeom prst="rect">
            <a:avLst/>
          </a:prstGeom>
        </p:spPr>
        <p:txBody>
          <a:bodyPr/>
          <a:ls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C913308-F349-4B6D-A68A-DD1791B4A57B}" type="slidenum">
              <a:rPr kumimoji="0" lang="zh-CN" altLang="en-US" sz="2000" b="1"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tabLst/>
                <a:defRPr/>
              </a:pPr>
              <a:t>5</a:t>
            </a:fld>
            <a:endPar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690678949"/>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BA22324-E928-869F-E1E3-C9202AFAB636}"/>
              </a:ext>
            </a:extLst>
          </p:cNvPr>
          <p:cNvPicPr>
            <a:picLocks noChangeAspect="1"/>
          </p:cNvPicPr>
          <p:nvPr/>
        </p:nvPicPr>
        <p:blipFill rotWithShape="1">
          <a:blip r:embed="rId2"/>
          <a:srcRect/>
          <a:stretch/>
        </p:blipFill>
        <p:spPr>
          <a:xfrm>
            <a:off x="20" y="10"/>
            <a:ext cx="12191980" cy="6857990"/>
          </a:xfrm>
          <a:prstGeom prst="rect">
            <a:avLst/>
          </a:prstGeom>
        </p:spPr>
      </p:pic>
      <p:sp>
        <p:nvSpPr>
          <p:cNvPr id="23" name="Rectangle 2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宋体"/>
              <a:cs typeface="+mn-cs"/>
            </a:endParaRPr>
          </a:p>
        </p:txBody>
      </p:sp>
      <p:sp>
        <p:nvSpPr>
          <p:cNvPr id="9" name="TextBox 8"/>
          <p:cNvSpPr txBox="1"/>
          <p:nvPr/>
        </p:nvSpPr>
        <p:spPr>
          <a:xfrm>
            <a:off x="523875" y="5317240"/>
            <a:ext cx="11210925" cy="744836"/>
          </a:xfrm>
          <a:prstGeom prst="rect">
            <a:avLst/>
          </a:prstGeom>
        </p:spPr>
        <p:txBody>
          <a:bodyPr vert="horz" lIns="91440" tIns="45720" rIns="91440" bIns="45720" rtlCol="0" anchor="ctr">
            <a:normAutofit/>
          </a:body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altLang="zh-CN" sz="3600" b="1" i="0" u="none" strike="noStrike" kern="1200" cap="none" spc="0" normalizeH="0" baseline="0" noProof="0" dirty="0">
                <a:ln>
                  <a:noFill/>
                </a:ln>
                <a:solidFill>
                  <a:srgbClr val="000000">
                    <a:lumMod val="85000"/>
                    <a:lumOff val="15000"/>
                  </a:srgbClr>
                </a:solidFill>
                <a:effectLst/>
                <a:uLnTx/>
                <a:uFillTx/>
                <a:latin typeface="Arial"/>
                <a:ea typeface="宋体"/>
                <a:cs typeface="+mn-cs"/>
              </a:rPr>
              <a:t>SULF is open to users (</a:t>
            </a:r>
            <a:r>
              <a:rPr kumimoji="0" lang="en-US" altLang="zh-CN" sz="3600" b="1" i="0" u="none" strike="noStrike" kern="1200" cap="none" spc="0" normalizeH="0" baseline="0" noProof="0" dirty="0">
                <a:ln>
                  <a:noFill/>
                </a:ln>
                <a:solidFill>
                  <a:srgbClr val="000000">
                    <a:lumMod val="85000"/>
                    <a:lumOff val="15000"/>
                  </a:srgbClr>
                </a:solidFill>
                <a:effectLst/>
                <a:uLnTx/>
                <a:uFillTx/>
                <a:latin typeface="Arial"/>
                <a:ea typeface="宋体"/>
                <a:cs typeface="+mn-cs"/>
                <a:hlinkClick r:id="rId3"/>
              </a:rPr>
              <a:t>http://sulf.siom.ac.cn</a:t>
            </a:r>
            <a:r>
              <a:rPr kumimoji="0" lang="en-US" altLang="zh-CN" sz="3600" b="1" i="0" u="none" strike="noStrike" kern="1200" cap="none" spc="0" normalizeH="0" baseline="0" noProof="0" dirty="0">
                <a:ln>
                  <a:noFill/>
                </a:ln>
                <a:solidFill>
                  <a:srgbClr val="000000">
                    <a:lumMod val="85000"/>
                    <a:lumOff val="15000"/>
                  </a:srgbClr>
                </a:solidFill>
                <a:effectLst/>
                <a:uLnTx/>
                <a:uFillTx/>
                <a:latin typeface="Arial"/>
                <a:ea typeface="宋体"/>
                <a:cs typeface="+mn-cs"/>
              </a:rPr>
              <a:t>).</a:t>
            </a:r>
          </a:p>
        </p:txBody>
      </p:sp>
      <p:cxnSp>
        <p:nvCxnSpPr>
          <p:cNvPr id="25" name="Straight Connector 2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2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灯片编号占位符 2">
            <a:extLst>
              <a:ext uri="{FF2B5EF4-FFF2-40B4-BE49-F238E27FC236}">
                <a16:creationId xmlns:a16="http://schemas.microsoft.com/office/drawing/2014/main" id="{545F5093-B562-E8DC-7C69-0F2F5D323B48}"/>
              </a:ext>
            </a:extLst>
          </p:cNvPr>
          <p:cNvSpPr txBox="1"/>
          <p:nvPr/>
        </p:nvSpPr>
        <p:spPr>
          <a:xfrm>
            <a:off x="11430000" y="6324600"/>
            <a:ext cx="2844800" cy="476250"/>
          </a:xfrm>
          <a:prstGeom prst="rect">
            <a:avLst/>
          </a:prstGeom>
        </p:spPr>
        <p:txBody>
          <a:bodyPr/>
          <a:ls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C913308-F349-4B6D-A68A-DD1791B4A57B}" type="slidenum">
              <a:rPr kumimoji="0" lang="zh-CN" altLang="en-US" sz="2000" b="1" i="0" u="none" strike="noStrike" kern="1200" cap="none" spc="0" normalizeH="0" baseline="0" noProof="0" smtClean="0">
                <a:ln>
                  <a:noFill/>
                </a:ln>
                <a:effectLst/>
                <a:uLnTx/>
                <a:uFillTx/>
                <a:latin typeface="Arial" panose="020B060402020202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tabLst/>
                <a:defRPr/>
              </a:pPr>
              <a:t>6</a:t>
            </a:fld>
            <a:endParaRPr kumimoji="0" lang="zh-CN" altLang="en-US" sz="2000" b="1"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638443233"/>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33406" y="169476"/>
            <a:ext cx="12058593"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sym typeface="+mn-ea"/>
              </a:rPr>
              <a:t>Laser opens new doors for scientific researches and optical technologies</a:t>
            </a:r>
          </a:p>
        </p:txBody>
      </p:sp>
      <p:pic>
        <p:nvPicPr>
          <p:cNvPr id="4" name="图片 3">
            <a:extLst>
              <a:ext uri="{FF2B5EF4-FFF2-40B4-BE49-F238E27FC236}">
                <a16:creationId xmlns:a16="http://schemas.microsoft.com/office/drawing/2014/main" id="{37EB3CE6-33DE-1C91-C25A-E8EC19377AC1}"/>
              </a:ext>
            </a:extLst>
          </p:cNvPr>
          <p:cNvPicPr>
            <a:picLocks noChangeAspect="1"/>
          </p:cNvPicPr>
          <p:nvPr/>
        </p:nvPicPr>
        <p:blipFill>
          <a:blip r:embed="rId3"/>
          <a:stretch>
            <a:fillRect/>
          </a:stretch>
        </p:blipFill>
        <p:spPr>
          <a:xfrm>
            <a:off x="5334000" y="1447800"/>
            <a:ext cx="6497969" cy="3080037"/>
          </a:xfrm>
          <a:prstGeom prst="rect">
            <a:avLst/>
          </a:prstGeom>
        </p:spPr>
      </p:pic>
      <p:sp>
        <p:nvSpPr>
          <p:cNvPr id="6" name="文本框 5">
            <a:extLst>
              <a:ext uri="{FF2B5EF4-FFF2-40B4-BE49-F238E27FC236}">
                <a16:creationId xmlns:a16="http://schemas.microsoft.com/office/drawing/2014/main" id="{6EB94B13-B53F-39C9-B46D-B8A6EC3D83B7}"/>
              </a:ext>
            </a:extLst>
          </p:cNvPr>
          <p:cNvSpPr txBox="1"/>
          <p:nvPr/>
        </p:nvSpPr>
        <p:spPr>
          <a:xfrm>
            <a:off x="1650568" y="5105400"/>
            <a:ext cx="2203104" cy="150810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突泉</a:t>
            </a:r>
            <a:endParaRPr lang="en-US" altLang="zh-CN" sz="2400" b="1" dirty="0">
              <a:solidFill>
                <a:srgbClr val="000000"/>
              </a:solidFill>
              <a:latin typeface="微软雅黑" panose="020B0503020204020204" pitchFamily="34" charset="-122"/>
              <a:ea typeface="微软雅黑" panose="020B0503020204020204" pitchFamily="34" charset="-12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(in the hotel)</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mn-cs"/>
              </a:rPr>
              <a:t>Gaussian</a:t>
            </a:r>
            <a:endPar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7" name="文本框 6">
            <a:extLst>
              <a:ext uri="{FF2B5EF4-FFF2-40B4-BE49-F238E27FC236}">
                <a16:creationId xmlns:a16="http://schemas.microsoft.com/office/drawing/2014/main" id="{887CC6A1-272C-27FC-4A49-89945A65534E}"/>
              </a:ext>
            </a:extLst>
          </p:cNvPr>
          <p:cNvSpPr txBox="1"/>
          <p:nvPr/>
        </p:nvSpPr>
        <p:spPr>
          <a:xfrm>
            <a:off x="8077201" y="5105400"/>
            <a:ext cx="106680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水</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涡</a:t>
            </a: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endPar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 name="文本框 1">
            <a:extLst>
              <a:ext uri="{FF2B5EF4-FFF2-40B4-BE49-F238E27FC236}">
                <a16:creationId xmlns:a16="http://schemas.microsoft.com/office/drawing/2014/main" id="{91CA5F09-FA8B-BAE5-FD1A-9076EA564B5C}"/>
              </a:ext>
            </a:extLst>
          </p:cNvPr>
          <p:cNvSpPr txBox="1"/>
          <p:nvPr/>
        </p:nvSpPr>
        <p:spPr>
          <a:xfrm>
            <a:off x="8077200" y="6091535"/>
            <a:ext cx="114300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mn-cs"/>
              </a:rPr>
              <a:t>Vortex</a:t>
            </a:r>
            <a:endPar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8" name="灯片编号占位符 2">
            <a:extLst>
              <a:ext uri="{FF2B5EF4-FFF2-40B4-BE49-F238E27FC236}">
                <a16:creationId xmlns:a16="http://schemas.microsoft.com/office/drawing/2014/main" id="{7CACE1AC-DB39-EECE-475D-DC0A53056A79}"/>
              </a:ext>
            </a:extLst>
          </p:cNvPr>
          <p:cNvSpPr txBox="1"/>
          <p:nvPr/>
        </p:nvSpPr>
        <p:spPr>
          <a:xfrm>
            <a:off x="11430000" y="6320241"/>
            <a:ext cx="2844800" cy="476250"/>
          </a:xfrm>
          <a:prstGeom prst="rect">
            <a:avLst/>
          </a:prstGeom>
        </p:spPr>
        <p:txBody>
          <a:bodyPr/>
          <a:ls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C913308-F349-4B6D-A68A-DD1791B4A57B}" type="slidenum">
              <a:rPr kumimoji="0" lang="zh-CN" altLang="en-US" sz="2000" b="1" i="0" u="none" strike="noStrike" kern="1200" cap="none" spc="0" normalizeH="0" baseline="0" noProof="0" smtClean="0">
                <a:ln>
                  <a:noFill/>
                </a:ln>
                <a:effectLst/>
                <a:uLnTx/>
                <a:uFillTx/>
                <a:latin typeface="Arial" panose="020B060402020202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tabLst/>
                <a:defRPr/>
              </a:pPr>
              <a:t>7</a:t>
            </a:fld>
            <a:endParaRPr kumimoji="0" lang="zh-CN" altLang="en-US" sz="2000" b="1"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mn-cs"/>
            </a:endParaRPr>
          </a:p>
        </p:txBody>
      </p:sp>
      <p:pic>
        <p:nvPicPr>
          <p:cNvPr id="9" name="图片 8">
            <a:extLst>
              <a:ext uri="{FF2B5EF4-FFF2-40B4-BE49-F238E27FC236}">
                <a16:creationId xmlns:a16="http://schemas.microsoft.com/office/drawing/2014/main" id="{E4A29B31-D17F-5613-128E-C806FDF204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1082818"/>
            <a:ext cx="2856942" cy="3810000"/>
          </a:xfrm>
          <a:prstGeom prst="rect">
            <a:avLst/>
          </a:prstGeom>
        </p:spPr>
      </p:pic>
    </p:spTree>
    <p:extLst>
      <p:ext uri="{BB962C8B-B14F-4D97-AF65-F5344CB8AC3E}">
        <p14:creationId xmlns:p14="http://schemas.microsoft.com/office/powerpoint/2010/main" val="210546978"/>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33406" y="169476"/>
            <a:ext cx="12058593"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sym typeface="+mn-ea"/>
              </a:rPr>
              <a:t>Meaning of vortex</a:t>
            </a:r>
          </a:p>
        </p:txBody>
      </p:sp>
      <p:pic>
        <p:nvPicPr>
          <p:cNvPr id="2" name="图片 1">
            <a:extLst>
              <a:ext uri="{FF2B5EF4-FFF2-40B4-BE49-F238E27FC236}">
                <a16:creationId xmlns:a16="http://schemas.microsoft.com/office/drawing/2014/main" id="{698DAA92-4F18-ECAA-0C49-0D2986CEA132}"/>
              </a:ext>
            </a:extLst>
          </p:cNvPr>
          <p:cNvPicPr>
            <a:picLocks noChangeAspect="1"/>
          </p:cNvPicPr>
          <p:nvPr/>
        </p:nvPicPr>
        <p:blipFill rotWithShape="1">
          <a:blip r:embed="rId3"/>
          <a:srcRect l="32835" r="33157"/>
          <a:stretch/>
        </p:blipFill>
        <p:spPr>
          <a:xfrm>
            <a:off x="228600" y="990600"/>
            <a:ext cx="4028467" cy="5614909"/>
          </a:xfrm>
          <a:prstGeom prst="rect">
            <a:avLst/>
          </a:prstGeom>
        </p:spPr>
      </p:pic>
      <p:sp>
        <p:nvSpPr>
          <p:cNvPr id="3" name="半闭框 2">
            <a:extLst>
              <a:ext uri="{FF2B5EF4-FFF2-40B4-BE49-F238E27FC236}">
                <a16:creationId xmlns:a16="http://schemas.microsoft.com/office/drawing/2014/main" id="{05599658-CCBD-6D61-EA4E-CBE40693ED32}"/>
              </a:ext>
            </a:extLst>
          </p:cNvPr>
          <p:cNvSpPr/>
          <p:nvPr/>
        </p:nvSpPr>
        <p:spPr>
          <a:xfrm rot="18933446">
            <a:off x="4858238" y="2765602"/>
            <a:ext cx="1987638" cy="2064904"/>
          </a:xfrm>
          <a:prstGeom prst="halfFrame">
            <a:avLst>
              <a:gd name="adj1" fmla="val 10339"/>
              <a:gd name="adj2" fmla="val 9770"/>
            </a:avLst>
          </a:prstGeom>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
              <a:ea typeface="宋体"/>
              <a:cs typeface="+mn-cs"/>
            </a:endParaRPr>
          </a:p>
        </p:txBody>
      </p:sp>
      <p:sp>
        <p:nvSpPr>
          <p:cNvPr id="4" name="文本框 3">
            <a:extLst>
              <a:ext uri="{FF2B5EF4-FFF2-40B4-BE49-F238E27FC236}">
                <a16:creationId xmlns:a16="http://schemas.microsoft.com/office/drawing/2014/main" id="{1C56C775-ECE9-0649-2D9A-3896B4EB389C}"/>
              </a:ext>
            </a:extLst>
          </p:cNvPr>
          <p:cNvSpPr txBox="1"/>
          <p:nvPr/>
        </p:nvSpPr>
        <p:spPr>
          <a:xfrm>
            <a:off x="9304823" y="2057400"/>
            <a:ext cx="2633863" cy="830997"/>
          </a:xfrm>
          <a:prstGeom prst="rect">
            <a:avLst/>
          </a:prstGeom>
          <a:noFill/>
        </p:spPr>
        <p:txBody>
          <a:bodyPr wrap="none" rtlCol="0">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Singularity</a:t>
            </a: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endPar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Potential well</a:t>
            </a:r>
          </a:p>
        </p:txBody>
      </p:sp>
      <p:sp>
        <p:nvSpPr>
          <p:cNvPr id="6" name="文本框 5">
            <a:extLst>
              <a:ext uri="{FF2B5EF4-FFF2-40B4-BE49-F238E27FC236}">
                <a16:creationId xmlns:a16="http://schemas.microsoft.com/office/drawing/2014/main" id="{5B23C1AE-1448-BB97-58E8-D6107E2B9554}"/>
              </a:ext>
            </a:extLst>
          </p:cNvPr>
          <p:cNvSpPr txBox="1"/>
          <p:nvPr/>
        </p:nvSpPr>
        <p:spPr>
          <a:xfrm>
            <a:off x="9296400" y="4884003"/>
            <a:ext cx="2969083" cy="830997"/>
          </a:xfrm>
          <a:prstGeom prst="rect">
            <a:avLst/>
          </a:prstGeom>
          <a:noFill/>
        </p:spPr>
        <p:txBody>
          <a:bodyPr wrap="none" rtlCol="0">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Orbital angular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momentum</a:t>
            </a:r>
          </a:p>
        </p:txBody>
      </p:sp>
      <p:pic>
        <p:nvPicPr>
          <p:cNvPr id="8" name="图片 7">
            <a:extLst>
              <a:ext uri="{FF2B5EF4-FFF2-40B4-BE49-F238E27FC236}">
                <a16:creationId xmlns:a16="http://schemas.microsoft.com/office/drawing/2014/main" id="{2CD6641C-342B-9C0E-4BE0-1560106CA3F8}"/>
              </a:ext>
            </a:extLst>
          </p:cNvPr>
          <p:cNvPicPr>
            <a:picLocks noChangeAspect="1"/>
          </p:cNvPicPr>
          <p:nvPr/>
        </p:nvPicPr>
        <p:blipFill>
          <a:blip r:embed="rId4"/>
          <a:stretch>
            <a:fillRect/>
          </a:stretch>
        </p:blipFill>
        <p:spPr>
          <a:xfrm>
            <a:off x="6096000" y="948822"/>
            <a:ext cx="1752600" cy="2481681"/>
          </a:xfrm>
          <a:prstGeom prst="rect">
            <a:avLst/>
          </a:prstGeom>
        </p:spPr>
      </p:pic>
      <p:sp>
        <p:nvSpPr>
          <p:cNvPr id="10" name="文本框 9">
            <a:extLst>
              <a:ext uri="{FF2B5EF4-FFF2-40B4-BE49-F238E27FC236}">
                <a16:creationId xmlns:a16="http://schemas.microsoft.com/office/drawing/2014/main" id="{36EB21B6-6F6D-D919-2819-AA94AC2A0E9C}"/>
              </a:ext>
            </a:extLst>
          </p:cNvPr>
          <p:cNvSpPr txBox="1"/>
          <p:nvPr/>
        </p:nvSpPr>
        <p:spPr>
          <a:xfrm>
            <a:off x="5852057" y="3486090"/>
            <a:ext cx="2301343"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 (</a:t>
            </a:r>
            <a:r>
              <a:rPr kumimoji="0" lang="en-US"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571 BC ~ 470 BC)</a:t>
            </a: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C667F35-36EC-E666-DB06-1996EDA6F438}"/>
              </a:ext>
            </a:extLst>
          </p:cNvPr>
          <p:cNvPicPr>
            <a:picLocks noChangeAspect="1"/>
          </p:cNvPicPr>
          <p:nvPr/>
        </p:nvPicPr>
        <p:blipFill>
          <a:blip r:embed="rId5"/>
          <a:stretch>
            <a:fillRect/>
          </a:stretch>
        </p:blipFill>
        <p:spPr>
          <a:xfrm>
            <a:off x="6105267" y="4035733"/>
            <a:ext cx="1734065" cy="2212667"/>
          </a:xfrm>
          <a:prstGeom prst="rect">
            <a:avLst/>
          </a:prstGeom>
        </p:spPr>
      </p:pic>
      <p:sp>
        <p:nvSpPr>
          <p:cNvPr id="12" name="文本框 11">
            <a:extLst>
              <a:ext uri="{FF2B5EF4-FFF2-40B4-BE49-F238E27FC236}">
                <a16:creationId xmlns:a16="http://schemas.microsoft.com/office/drawing/2014/main" id="{1546B9DD-69A1-EEDC-9F5A-ED0D0CCE6332}"/>
              </a:ext>
            </a:extLst>
          </p:cNvPr>
          <p:cNvSpPr txBox="1"/>
          <p:nvPr/>
        </p:nvSpPr>
        <p:spPr>
          <a:xfrm>
            <a:off x="8327923" y="5511439"/>
            <a:ext cx="2301343"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 </a:t>
            </a: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4" name="文本框 13">
            <a:extLst>
              <a:ext uri="{FF2B5EF4-FFF2-40B4-BE49-F238E27FC236}">
                <a16:creationId xmlns:a16="http://schemas.microsoft.com/office/drawing/2014/main" id="{B744F563-BCBE-59A7-7DE1-12A2D0E7830A}"/>
              </a:ext>
            </a:extLst>
          </p:cNvPr>
          <p:cNvSpPr txBox="1"/>
          <p:nvPr/>
        </p:nvSpPr>
        <p:spPr>
          <a:xfrm>
            <a:off x="8576406" y="1657803"/>
            <a:ext cx="184730"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文本框 6">
            <a:extLst>
              <a:ext uri="{FF2B5EF4-FFF2-40B4-BE49-F238E27FC236}">
                <a16:creationId xmlns:a16="http://schemas.microsoft.com/office/drawing/2014/main" id="{BAA4C45A-A36B-AD1F-A787-CA2527B7EF16}"/>
              </a:ext>
            </a:extLst>
          </p:cNvPr>
          <p:cNvSpPr txBox="1"/>
          <p:nvPr/>
        </p:nvSpPr>
        <p:spPr>
          <a:xfrm>
            <a:off x="7696200" y="914400"/>
            <a:ext cx="4878254"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方正舒体" panose="02010601030101010101" pitchFamily="2" charset="-122"/>
                <a:ea typeface="方正舒体" panose="02010601030101010101" pitchFamily="2" charset="-122"/>
                <a:cs typeface="+mn-cs"/>
              </a:rPr>
              <a:t>知其雄，守其雌，为天下谿。</a:t>
            </a:r>
          </a:p>
        </p:txBody>
      </p:sp>
      <p:sp>
        <p:nvSpPr>
          <p:cNvPr id="9" name="文本框 8">
            <a:extLst>
              <a:ext uri="{FF2B5EF4-FFF2-40B4-BE49-F238E27FC236}">
                <a16:creationId xmlns:a16="http://schemas.microsoft.com/office/drawing/2014/main" id="{0AD1F740-4456-7B15-025D-9B7A358FB5FB}"/>
              </a:ext>
            </a:extLst>
          </p:cNvPr>
          <p:cNvSpPr txBox="1"/>
          <p:nvPr/>
        </p:nvSpPr>
        <p:spPr>
          <a:xfrm>
            <a:off x="8787840" y="1444695"/>
            <a:ext cx="393756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老子</a:t>
            </a:r>
            <a:r>
              <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道德经</a:t>
            </a:r>
            <a:r>
              <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endParaRPr kumimoji="0" lang="zh-CN" altLang="en-US"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5" name="文本框 14">
            <a:extLst>
              <a:ext uri="{FF2B5EF4-FFF2-40B4-BE49-F238E27FC236}">
                <a16:creationId xmlns:a16="http://schemas.microsoft.com/office/drawing/2014/main" id="{F2F33380-220C-AB7F-DC8E-37884D627119}"/>
              </a:ext>
            </a:extLst>
          </p:cNvPr>
          <p:cNvSpPr txBox="1"/>
          <p:nvPr/>
        </p:nvSpPr>
        <p:spPr>
          <a:xfrm>
            <a:off x="8077200" y="2205335"/>
            <a:ext cx="1357078"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谿</a:t>
            </a: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a:t>
            </a:r>
            <a:r>
              <a:rPr kumimoji="0" lang="en-US" altLang="zh-CN" sz="2400" b="1" i="0" u="none" strike="noStrike" kern="1200" cap="none" spc="0" normalizeH="0" baseline="0" noProof="0" dirty="0" err="1">
                <a:ln>
                  <a:noFill/>
                </a:ln>
                <a:solidFill>
                  <a:srgbClr val="0070C0"/>
                </a:solidFill>
                <a:effectLst/>
                <a:uLnTx/>
                <a:uFillTx/>
                <a:latin typeface="微软雅黑" panose="020B0503020204020204" pitchFamily="34" charset="-122"/>
                <a:ea typeface="微软雅黑" panose="020B0503020204020204" pitchFamily="34" charset="-122"/>
                <a:cs typeface="+mn-cs"/>
              </a:rPr>
              <a:t>xī</a:t>
            </a: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a:t>
            </a:r>
            <a:endParaRPr kumimoji="0" lang="zh-CN" altLang="en-US"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endParaRPr>
          </a:p>
        </p:txBody>
      </p:sp>
      <p:sp>
        <p:nvSpPr>
          <p:cNvPr id="17" name="文本框 16">
            <a:extLst>
              <a:ext uri="{FF2B5EF4-FFF2-40B4-BE49-F238E27FC236}">
                <a16:creationId xmlns:a16="http://schemas.microsoft.com/office/drawing/2014/main" id="{27DE9F7B-BE5F-BB56-616B-F077D550F745}"/>
              </a:ext>
            </a:extLst>
          </p:cNvPr>
          <p:cNvSpPr txBox="1"/>
          <p:nvPr/>
        </p:nvSpPr>
        <p:spPr>
          <a:xfrm>
            <a:off x="8305800" y="5041843"/>
            <a:ext cx="1155290"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rPr>
              <a:t>OAM</a:t>
            </a:r>
            <a:endParaRPr kumimoji="0" lang="zh-CN" altLang="en-US" sz="2400" b="0" i="0" u="none" strike="noStrike" kern="1200" cap="none" spc="0" normalizeH="0" baseline="0" noProof="0" dirty="0">
              <a:ln>
                <a:noFill/>
              </a:ln>
              <a:solidFill>
                <a:srgbClr val="0070C0"/>
              </a:solidFill>
              <a:effectLst/>
              <a:uLnTx/>
              <a:uFillTx/>
              <a:latin typeface="Arial" panose="020B0604020202020204" pitchFamily="34" charset="0"/>
              <a:ea typeface="宋体" panose="02010600030101010101" pitchFamily="2" charset="-122"/>
              <a:cs typeface="+mn-cs"/>
            </a:endParaRPr>
          </a:p>
        </p:txBody>
      </p:sp>
      <p:sp>
        <p:nvSpPr>
          <p:cNvPr id="20" name="文本框 19">
            <a:extLst>
              <a:ext uri="{FF2B5EF4-FFF2-40B4-BE49-F238E27FC236}">
                <a16:creationId xmlns:a16="http://schemas.microsoft.com/office/drawing/2014/main" id="{DC74994F-DF9C-DFEA-DD9E-C4C30EE93E39}"/>
              </a:ext>
            </a:extLst>
          </p:cNvPr>
          <p:cNvSpPr txBox="1"/>
          <p:nvPr/>
        </p:nvSpPr>
        <p:spPr>
          <a:xfrm>
            <a:off x="7877176" y="4034135"/>
            <a:ext cx="6143624"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方正舒体" panose="02010601030101010101" pitchFamily="2" charset="-122"/>
                <a:ea typeface="方正舒体" panose="02010601030101010101" pitchFamily="2" charset="-122"/>
                <a:cs typeface="Times New Roman" panose="02020603050405020304" pitchFamily="18" charset="0"/>
              </a:rPr>
              <a:t>Allen et al. PRA  45, 8185 (1992)</a:t>
            </a:r>
            <a:endParaRPr kumimoji="0" lang="zh-CN" altLang="en-US" sz="2400" b="1" i="0" u="none" strike="noStrike" kern="1200" cap="none" spc="0" normalizeH="0" baseline="0" noProof="0" dirty="0">
              <a:ln>
                <a:noFill/>
              </a:ln>
              <a:solidFill>
                <a:srgbClr val="000000"/>
              </a:solidFill>
              <a:effectLst/>
              <a:uLnTx/>
              <a:uFillTx/>
              <a:latin typeface="方正舒体" panose="02010601030101010101" pitchFamily="2" charset="-122"/>
              <a:ea typeface="方正舒体" panose="02010601030101010101" pitchFamily="2" charset="-122"/>
              <a:cs typeface="+mn-cs"/>
            </a:endParaRPr>
          </a:p>
        </p:txBody>
      </p:sp>
      <p:sp>
        <p:nvSpPr>
          <p:cNvPr id="16" name="灯片编号占位符 2">
            <a:extLst>
              <a:ext uri="{FF2B5EF4-FFF2-40B4-BE49-F238E27FC236}">
                <a16:creationId xmlns:a16="http://schemas.microsoft.com/office/drawing/2014/main" id="{327CEF0B-670D-D7FC-8922-0AD6306BDD81}"/>
              </a:ext>
            </a:extLst>
          </p:cNvPr>
          <p:cNvSpPr txBox="1"/>
          <p:nvPr/>
        </p:nvSpPr>
        <p:spPr>
          <a:xfrm>
            <a:off x="11430000" y="6320241"/>
            <a:ext cx="2844800" cy="476250"/>
          </a:xfrm>
          <a:prstGeom prst="rect">
            <a:avLst/>
          </a:prstGeom>
        </p:spPr>
        <p:txBody>
          <a:bodyPr/>
          <a:ls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C913308-F349-4B6D-A68A-DD1791B4A57B}" type="slidenum">
              <a:rPr kumimoji="0" lang="zh-CN" altLang="en-US" sz="2000" b="1" i="0" u="none" strike="noStrike" kern="1200" cap="none" spc="0" normalizeH="0" baseline="0" noProof="0" smtClean="0">
                <a:ln>
                  <a:noFill/>
                </a:ln>
                <a:effectLst/>
                <a:uLnTx/>
                <a:uFillTx/>
                <a:latin typeface="Arial" panose="020B060402020202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tabLst/>
                <a:defRPr/>
              </a:pPr>
              <a:t>8</a:t>
            </a:fld>
            <a:endParaRPr kumimoji="0" lang="zh-CN" altLang="en-US" sz="2000" b="1"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235964012"/>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33406" y="169476"/>
            <a:ext cx="12058593"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rPr>
              <a:t>Orbital angular momentum 30th anniversary</a:t>
            </a:r>
            <a:endParaRPr kumimoji="0" lang="en-US" altLang="zh-CN" sz="2800"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sym typeface="+mn-ea"/>
            </a:endParaRPr>
          </a:p>
        </p:txBody>
      </p:sp>
      <p:pic>
        <p:nvPicPr>
          <p:cNvPr id="2" name="图片 1">
            <a:extLst>
              <a:ext uri="{FF2B5EF4-FFF2-40B4-BE49-F238E27FC236}">
                <a16:creationId xmlns:a16="http://schemas.microsoft.com/office/drawing/2014/main" id="{2785A953-2D10-DF27-E4DC-1BFF6825FB45}"/>
              </a:ext>
            </a:extLst>
          </p:cNvPr>
          <p:cNvPicPr>
            <a:picLocks noChangeAspect="1"/>
          </p:cNvPicPr>
          <p:nvPr/>
        </p:nvPicPr>
        <p:blipFill>
          <a:blip r:embed="rId3"/>
          <a:stretch>
            <a:fillRect/>
          </a:stretch>
        </p:blipFill>
        <p:spPr>
          <a:xfrm>
            <a:off x="2627075" y="887580"/>
            <a:ext cx="6937849" cy="5889246"/>
          </a:xfrm>
          <a:prstGeom prst="rect">
            <a:avLst/>
          </a:prstGeom>
        </p:spPr>
      </p:pic>
      <p:sp>
        <p:nvSpPr>
          <p:cNvPr id="3" name="矩形 2">
            <a:extLst>
              <a:ext uri="{FF2B5EF4-FFF2-40B4-BE49-F238E27FC236}">
                <a16:creationId xmlns:a16="http://schemas.microsoft.com/office/drawing/2014/main" id="{F7B5923C-9284-F000-BF96-8726C3DE613E}"/>
              </a:ext>
            </a:extLst>
          </p:cNvPr>
          <p:cNvSpPr/>
          <p:nvPr/>
        </p:nvSpPr>
        <p:spPr>
          <a:xfrm>
            <a:off x="152400" y="6443246"/>
            <a:ext cx="3505200" cy="33855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Light Sci Appl 11, 205 (2022) </a:t>
            </a:r>
          </a:p>
        </p:txBody>
      </p:sp>
      <p:sp>
        <p:nvSpPr>
          <p:cNvPr id="4" name="灯片编号占位符 2">
            <a:extLst>
              <a:ext uri="{FF2B5EF4-FFF2-40B4-BE49-F238E27FC236}">
                <a16:creationId xmlns:a16="http://schemas.microsoft.com/office/drawing/2014/main" id="{0120BB9D-CAFF-9F71-0FCB-FAFA299E6600}"/>
              </a:ext>
            </a:extLst>
          </p:cNvPr>
          <p:cNvSpPr txBox="1"/>
          <p:nvPr/>
        </p:nvSpPr>
        <p:spPr>
          <a:xfrm>
            <a:off x="11430000" y="6320241"/>
            <a:ext cx="2844800" cy="476250"/>
          </a:xfrm>
          <a:prstGeom prst="rect">
            <a:avLst/>
          </a:prstGeom>
        </p:spPr>
        <p:txBody>
          <a:bodyPr/>
          <a:lstStyle>
            <a:defPPr>
              <a:defRPr lang="zh-CN"/>
            </a:defPPr>
            <a:lvl1pPr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2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000"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0C913308-F349-4B6D-A68A-DD1791B4A57B}" type="slidenum">
              <a:rPr kumimoji="0" lang="zh-CN" altLang="en-US" sz="2000" b="1" i="0" u="none" strike="noStrike" kern="1200" cap="none" spc="0" normalizeH="0" baseline="0" noProof="0" smtClean="0">
                <a:ln>
                  <a:noFill/>
                </a:ln>
                <a:effectLst/>
                <a:uLnTx/>
                <a:uFillTx/>
                <a:latin typeface="Arial" panose="020B0604020202020204" pitchFamily="34" charset="0"/>
                <a:ea typeface="宋体" panose="02010600030101010101" pitchFamily="2" charset="-122"/>
                <a:cs typeface="+mn-cs"/>
              </a:rPr>
              <a:pPr marL="0" marR="0" lvl="0" indent="0" algn="l" defTabSz="914400" rtl="0" eaLnBrk="0" fontAlgn="base" latinLnBrk="0" hangingPunct="0">
                <a:lnSpc>
                  <a:spcPct val="100000"/>
                </a:lnSpc>
                <a:spcBef>
                  <a:spcPct val="0"/>
                </a:spcBef>
                <a:spcAft>
                  <a:spcPct val="0"/>
                </a:spcAft>
                <a:buClrTx/>
                <a:buSzTx/>
                <a:buFontTx/>
                <a:buNone/>
                <a:tabLst/>
                <a:defRPr/>
              </a:pPr>
              <a:t>9</a:t>
            </a:fld>
            <a:endParaRPr kumimoji="0" lang="zh-CN" altLang="en-US" sz="2000" b="1"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480379069"/>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TEzMjcxNDUxMWExNmQzOTg5N2ZmMzg4NTgwOWVmMzM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LIDE_ITEM_CNT" val="6"/>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LIDE_ITEM_CNT" val="6"/>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LIDE_ITEM_CNT" val="6"/>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7308"/>
  <p:tag name="KSO_WM_SLIDE_ITEM_CNT" val="6"/>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2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11034</TotalTime>
  <Words>2427</Words>
  <Application>Microsoft Office PowerPoint</Application>
  <PresentationFormat>宽屏</PresentationFormat>
  <Paragraphs>408</Paragraphs>
  <Slides>36</Slides>
  <Notes>17</Notes>
  <HiddenSlides>0</HiddenSlides>
  <MMClips>0</MMClips>
  <ScaleCrop>false</ScaleCrop>
  <HeadingPairs>
    <vt:vector size="8" baseType="variant">
      <vt:variant>
        <vt:lpstr>已用的字体</vt:lpstr>
      </vt:variant>
      <vt:variant>
        <vt:i4>13</vt:i4>
      </vt:variant>
      <vt:variant>
        <vt:lpstr>主题</vt:lpstr>
      </vt:variant>
      <vt:variant>
        <vt:i4>6</vt:i4>
      </vt:variant>
      <vt:variant>
        <vt:lpstr>嵌入 OLE 服务器</vt:lpstr>
      </vt:variant>
      <vt:variant>
        <vt:i4>1</vt:i4>
      </vt:variant>
      <vt:variant>
        <vt:lpstr>幻灯片标题</vt:lpstr>
      </vt:variant>
      <vt:variant>
        <vt:i4>36</vt:i4>
      </vt:variant>
    </vt:vector>
  </HeadingPairs>
  <TitlesOfParts>
    <vt:vector size="56" baseType="lpstr">
      <vt:lpstr>等线</vt:lpstr>
      <vt:lpstr>方正舒体</vt:lpstr>
      <vt:lpstr>仿宋</vt:lpstr>
      <vt:lpstr>黑体</vt:lpstr>
      <vt:lpstr>Microsoft YaHei</vt:lpstr>
      <vt:lpstr>Microsoft YaHei</vt:lpstr>
      <vt:lpstr>Arial</vt:lpstr>
      <vt:lpstr>Calibri</vt:lpstr>
      <vt:lpstr>Cambria</vt:lpstr>
      <vt:lpstr>Cambria Math</vt:lpstr>
      <vt:lpstr>Times New Roman</vt:lpstr>
      <vt:lpstr>Trebuchet MS</vt:lpstr>
      <vt:lpstr>Wingdings</vt:lpstr>
      <vt:lpstr>2_默认设计模板</vt:lpstr>
      <vt:lpstr>自定义设计方案</vt:lpstr>
      <vt:lpstr>4_默认设计模板</vt:lpstr>
      <vt:lpstr>6_默认设计模板</vt:lpstr>
      <vt:lpstr>7_默认设计模板</vt:lpstr>
      <vt:lpstr>3_默认设计模板</vt:lpstr>
      <vt:lpstr>AxMath</vt:lpstr>
      <vt:lpstr>Experimental and Simulation Study on Direct Acceleration of Electron Beams Driven by Vortex Lasers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Relativistic LG laser plasma interaction</vt:lpstr>
      <vt:lpstr>LG mode</vt:lpstr>
      <vt:lpstr>Electron modulation driven by LG laser</vt:lpstr>
      <vt:lpstr>Electric field of different LG laser mode </vt:lpstr>
      <vt:lpstr>Possible application for XFEL </vt:lpstr>
      <vt:lpstr>Possible application for XFEL</vt:lpstr>
      <vt:lpstr>Possible application for XFEL</vt:lpstr>
      <vt:lpstr>Compared with traditional techonologies of CHG、PEHG</vt:lpstr>
      <vt:lpstr>Hollow attosecond election slice acceleration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Conclusion and outlook</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city_owner</dc:creator>
  <cp:lastModifiedBy>Wenpeng Wang</cp:lastModifiedBy>
  <cp:revision>1619</cp:revision>
  <cp:lastPrinted>2016-02-29T02:00:00Z</cp:lastPrinted>
  <dcterms:created xsi:type="dcterms:W3CDTF">2014-11-18T07:34:00Z</dcterms:created>
  <dcterms:modified xsi:type="dcterms:W3CDTF">2025-04-14T14:03:57Z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ICV">
    <vt:lpwstr>A6C5207C9CD1409283D0BF6CD6F0B406</vt:lpwstr>
  </property>
  <property fmtid="{D5CDD505-2E9C-101B-9397-08002B2CF9AE}" pid="4" name="KSOProductBuildVer">
    <vt:lpwstr>2052-11.1.0.11691</vt:lpwstr>
  </property>
</Properties>
</file>