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72" r:id="rId2"/>
    <p:sldId id="261" r:id="rId3"/>
    <p:sldId id="606" r:id="rId4"/>
    <p:sldId id="648" r:id="rId5"/>
    <p:sldId id="631" r:id="rId6"/>
    <p:sldId id="637" r:id="rId7"/>
    <p:sldId id="639" r:id="rId8"/>
    <p:sldId id="651" r:id="rId9"/>
    <p:sldId id="656" r:id="rId10"/>
    <p:sldId id="633" r:id="rId11"/>
    <p:sldId id="490" r:id="rId12"/>
    <p:sldId id="489" r:id="rId13"/>
    <p:sldId id="493" r:id="rId14"/>
    <p:sldId id="632" r:id="rId15"/>
    <p:sldId id="658" r:id="rId16"/>
    <p:sldId id="260" r:id="rId17"/>
    <p:sldId id="657" r:id="rId18"/>
    <p:sldId id="652" r:id="rId19"/>
    <p:sldId id="595" r:id="rId20"/>
    <p:sldId id="644" r:id="rId21"/>
    <p:sldId id="262" r:id="rId22"/>
    <p:sldId id="653" r:id="rId23"/>
    <p:sldId id="654" r:id="rId24"/>
    <p:sldId id="263" r:id="rId25"/>
    <p:sldId id="655" r:id="rId26"/>
    <p:sldId id="649" r:id="rId27"/>
    <p:sldId id="659" r:id="rId28"/>
    <p:sldId id="614" r:id="rId29"/>
    <p:sldId id="619" r:id="rId30"/>
    <p:sldId id="610" r:id="rId31"/>
    <p:sldId id="607" r:id="rId32"/>
    <p:sldId id="271" r:id="rId33"/>
    <p:sldId id="629" r:id="rId34"/>
    <p:sldId id="615" r:id="rId35"/>
    <p:sldId id="468" r:id="rId36"/>
    <p:sldId id="625" r:id="rId37"/>
    <p:sldId id="313" r:id="rId38"/>
    <p:sldId id="628"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1C"/>
    <a:srgbClr val="02F5FF"/>
    <a:srgbClr val="FF5CFD"/>
    <a:srgbClr val="933700"/>
    <a:srgbClr val="DBDBDB"/>
    <a:srgbClr val="021AFF"/>
    <a:srgbClr val="181818"/>
    <a:srgbClr val="D4D4D4"/>
    <a:srgbClr val="00FF02"/>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C2BC1-D395-DF4A-9C0D-94CDB0A43B6C}" v="190" dt="2024-06-26T08:04:59.676"/>
    <p1510:client id="{4FFA8C16-5599-6A99-9D86-54540D287E86}" v="1" dt="2024-06-26T08:05:58.640"/>
    <p1510:client id="{7585A8A2-968B-6203-8496-2AA173144857}" v="57" dt="2024-06-26T08:45:15.216"/>
    <p1510:client id="{95E8CFD2-CBAF-1F48-98A2-AD6325A73CF2}" v="13" dt="2024-06-26T17:15:19.010"/>
    <p1510:client id="{B16E3294-504A-FBA2-0242-49B837B9D711}" v="23" dt="2024-06-26T07:58:08.105"/>
    <p1510:client id="{C97CA7A2-C321-114A-C4C7-CECEAC454573}" v="1" dt="2024-06-26T16:23:11.84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9"/>
    <p:restoredTop sz="94683"/>
  </p:normalViewPr>
  <p:slideViewPr>
    <p:cSldViewPr snapToGrid="0">
      <p:cViewPr>
        <p:scale>
          <a:sx n="166" d="100"/>
          <a:sy n="166" d="100"/>
        </p:scale>
        <p:origin x="152" y="16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a Giannessi" userId="9c0b5b55-8d00-47cd-8054-bf5aa776d9ff" providerId="ADAL" clId="{95E8CFD2-CBAF-1F48-98A2-AD6325A73CF2}"/>
    <pc:docChg chg="custSel modSld">
      <pc:chgData name="Luca Giannessi" userId="9c0b5b55-8d00-47cd-8054-bf5aa776d9ff" providerId="ADAL" clId="{95E8CFD2-CBAF-1F48-98A2-AD6325A73CF2}" dt="2024-06-26T17:16:39.825" v="423" actId="1076"/>
      <pc:docMkLst>
        <pc:docMk/>
      </pc:docMkLst>
      <pc:sldChg chg="modSp mod">
        <pc:chgData name="Luca Giannessi" userId="9c0b5b55-8d00-47cd-8054-bf5aa776d9ff" providerId="ADAL" clId="{95E8CFD2-CBAF-1F48-98A2-AD6325A73CF2}" dt="2024-06-26T16:40:23.713" v="211" actId="20577"/>
        <pc:sldMkLst>
          <pc:docMk/>
          <pc:sldMk cId="1821009820" sldId="260"/>
        </pc:sldMkLst>
        <pc:spChg chg="mod">
          <ac:chgData name="Luca Giannessi" userId="9c0b5b55-8d00-47cd-8054-bf5aa776d9ff" providerId="ADAL" clId="{95E8CFD2-CBAF-1F48-98A2-AD6325A73CF2}" dt="2024-06-26T16:40:23.713" v="211" actId="20577"/>
          <ac:spMkLst>
            <pc:docMk/>
            <pc:sldMk cId="1821009820" sldId="260"/>
            <ac:spMk id="18" creationId="{0D5FF0CB-FB49-1B49-B17E-CB08A20A03A7}"/>
          </ac:spMkLst>
        </pc:spChg>
      </pc:sldChg>
      <pc:sldChg chg="addSp modSp mod">
        <pc:chgData name="Luca Giannessi" userId="9c0b5b55-8d00-47cd-8054-bf5aa776d9ff" providerId="ADAL" clId="{95E8CFD2-CBAF-1F48-98A2-AD6325A73CF2}" dt="2024-06-26T17:16:39.825" v="423" actId="1076"/>
        <pc:sldMkLst>
          <pc:docMk/>
          <pc:sldMk cId="2709429179" sldId="490"/>
        </pc:sldMkLst>
        <pc:spChg chg="mod">
          <ac:chgData name="Luca Giannessi" userId="9c0b5b55-8d00-47cd-8054-bf5aa776d9ff" providerId="ADAL" clId="{95E8CFD2-CBAF-1F48-98A2-AD6325A73CF2}" dt="2024-06-26T17:16:39.825" v="423" actId="1076"/>
          <ac:spMkLst>
            <pc:docMk/>
            <pc:sldMk cId="2709429179" sldId="490"/>
            <ac:spMk id="3" creationId="{54B71ECB-C52F-31AE-5684-7A83D6FA5A43}"/>
          </ac:spMkLst>
        </pc:spChg>
        <pc:spChg chg="add mod">
          <ac:chgData name="Luca Giannessi" userId="9c0b5b55-8d00-47cd-8054-bf5aa776d9ff" providerId="ADAL" clId="{95E8CFD2-CBAF-1F48-98A2-AD6325A73CF2}" dt="2024-06-26T16:33:05.935" v="48" actId="208"/>
          <ac:spMkLst>
            <pc:docMk/>
            <pc:sldMk cId="2709429179" sldId="490"/>
            <ac:spMk id="12" creationId="{6B1F0BAA-35E3-1C16-5A06-2FD2773002A3}"/>
          </ac:spMkLst>
        </pc:spChg>
        <pc:spChg chg="add mod">
          <ac:chgData name="Luca Giannessi" userId="9c0b5b55-8d00-47cd-8054-bf5aa776d9ff" providerId="ADAL" clId="{95E8CFD2-CBAF-1F48-98A2-AD6325A73CF2}" dt="2024-06-26T16:33:56.375" v="53" actId="208"/>
          <ac:spMkLst>
            <pc:docMk/>
            <pc:sldMk cId="2709429179" sldId="490"/>
            <ac:spMk id="13" creationId="{4A10F512-64F7-4831-16B1-EC839110AFE7}"/>
          </ac:spMkLst>
        </pc:spChg>
        <pc:spChg chg="add mod">
          <ac:chgData name="Luca Giannessi" userId="9c0b5b55-8d00-47cd-8054-bf5aa776d9ff" providerId="ADAL" clId="{95E8CFD2-CBAF-1F48-98A2-AD6325A73CF2}" dt="2024-06-26T16:36:03.570" v="89" actId="1076"/>
          <ac:spMkLst>
            <pc:docMk/>
            <pc:sldMk cId="2709429179" sldId="490"/>
            <ac:spMk id="14" creationId="{C6398AE9-93D9-742E-8263-35F24BA2B023}"/>
          </ac:spMkLst>
        </pc:spChg>
        <pc:spChg chg="add mod">
          <ac:chgData name="Luca Giannessi" userId="9c0b5b55-8d00-47cd-8054-bf5aa776d9ff" providerId="ADAL" clId="{95E8CFD2-CBAF-1F48-98A2-AD6325A73CF2}" dt="2024-06-26T16:36:03.570" v="89" actId="1076"/>
          <ac:spMkLst>
            <pc:docMk/>
            <pc:sldMk cId="2709429179" sldId="490"/>
            <ac:spMk id="16" creationId="{32294206-2E7C-4F40-0538-E573169572E3}"/>
          </ac:spMkLst>
        </pc:spChg>
        <pc:spChg chg="add mod">
          <ac:chgData name="Luca Giannessi" userId="9c0b5b55-8d00-47cd-8054-bf5aa776d9ff" providerId="ADAL" clId="{95E8CFD2-CBAF-1F48-98A2-AD6325A73CF2}" dt="2024-06-26T16:36:03.570" v="89" actId="1076"/>
          <ac:spMkLst>
            <pc:docMk/>
            <pc:sldMk cId="2709429179" sldId="490"/>
            <ac:spMk id="17" creationId="{092C6E34-679F-7D73-0ADE-34EBCB3C5C28}"/>
          </ac:spMkLst>
        </pc:spChg>
        <pc:spChg chg="add mod">
          <ac:chgData name="Luca Giannessi" userId="9c0b5b55-8d00-47cd-8054-bf5aa776d9ff" providerId="ADAL" clId="{95E8CFD2-CBAF-1F48-98A2-AD6325A73CF2}" dt="2024-06-26T16:37:16.217" v="95" actId="20577"/>
          <ac:spMkLst>
            <pc:docMk/>
            <pc:sldMk cId="2709429179" sldId="490"/>
            <ac:spMk id="18" creationId="{7B9D0F40-C524-D555-EF2A-C114F6B48A12}"/>
          </ac:spMkLst>
        </pc:spChg>
        <pc:spChg chg="add mod">
          <ac:chgData name="Luca Giannessi" userId="9c0b5b55-8d00-47cd-8054-bf5aa776d9ff" providerId="ADAL" clId="{95E8CFD2-CBAF-1F48-98A2-AD6325A73CF2}" dt="2024-06-26T16:36:24.041" v="92" actId="167"/>
          <ac:spMkLst>
            <pc:docMk/>
            <pc:sldMk cId="2709429179" sldId="490"/>
            <ac:spMk id="19" creationId="{B6712849-2FEB-01A4-337E-B16907BEC16D}"/>
          </ac:spMkLst>
        </pc:spChg>
        <pc:spChg chg="add mod">
          <ac:chgData name="Luca Giannessi" userId="9c0b5b55-8d00-47cd-8054-bf5aa776d9ff" providerId="ADAL" clId="{95E8CFD2-CBAF-1F48-98A2-AD6325A73CF2}" dt="2024-06-26T16:38:37.273" v="207" actId="20577"/>
          <ac:spMkLst>
            <pc:docMk/>
            <pc:sldMk cId="2709429179" sldId="490"/>
            <ac:spMk id="21" creationId="{E2D977A0-B0F6-590F-9FF1-33CC3468529E}"/>
          </ac:spMkLst>
        </pc:spChg>
        <pc:grpChg chg="add mod">
          <ac:chgData name="Luca Giannessi" userId="9c0b5b55-8d00-47cd-8054-bf5aa776d9ff" providerId="ADAL" clId="{95E8CFD2-CBAF-1F48-98A2-AD6325A73CF2}" dt="2024-06-26T16:36:36.507" v="94" actId="1076"/>
          <ac:grpSpMkLst>
            <pc:docMk/>
            <pc:sldMk cId="2709429179" sldId="490"/>
            <ac:grpSpMk id="20" creationId="{2F7DDC99-EA60-8AA8-AB60-3AB5C7601DDE}"/>
          </ac:grpSpMkLst>
        </pc:grpChg>
      </pc:sldChg>
      <pc:sldChg chg="modSp mod">
        <pc:chgData name="Luca Giannessi" userId="9c0b5b55-8d00-47cd-8054-bf5aa776d9ff" providerId="ADAL" clId="{95E8CFD2-CBAF-1F48-98A2-AD6325A73CF2}" dt="2024-06-26T16:38:56.717" v="208" actId="1076"/>
        <pc:sldMkLst>
          <pc:docMk/>
          <pc:sldMk cId="724241102" sldId="632"/>
        </pc:sldMkLst>
        <pc:picChg chg="mod">
          <ac:chgData name="Luca Giannessi" userId="9c0b5b55-8d00-47cd-8054-bf5aa776d9ff" providerId="ADAL" clId="{95E8CFD2-CBAF-1F48-98A2-AD6325A73CF2}" dt="2024-06-26T16:38:56.717" v="208" actId="1076"/>
          <ac:picMkLst>
            <pc:docMk/>
            <pc:sldMk cId="724241102" sldId="632"/>
            <ac:picMk id="20" creationId="{08FCCD56-CCB3-F24B-2FB3-2B8BCFED4993}"/>
          </ac:picMkLst>
        </pc:picChg>
      </pc:sldChg>
      <pc:sldChg chg="modSp mod">
        <pc:chgData name="Luca Giannessi" userId="9c0b5b55-8d00-47cd-8054-bf5aa776d9ff" providerId="ADAL" clId="{95E8CFD2-CBAF-1F48-98A2-AD6325A73CF2}" dt="2024-06-26T16:26:02.218" v="16" actId="20577"/>
        <pc:sldMkLst>
          <pc:docMk/>
          <pc:sldMk cId="762834104" sldId="637"/>
        </pc:sldMkLst>
        <pc:spChg chg="mod">
          <ac:chgData name="Luca Giannessi" userId="9c0b5b55-8d00-47cd-8054-bf5aa776d9ff" providerId="ADAL" clId="{95E8CFD2-CBAF-1F48-98A2-AD6325A73CF2}" dt="2024-06-26T16:25:38.915" v="5"/>
          <ac:spMkLst>
            <pc:docMk/>
            <pc:sldMk cId="762834104" sldId="637"/>
            <ac:spMk id="3" creationId="{DB8A3B14-BC98-1BAD-A9F1-4F27D27AA8E3}"/>
          </ac:spMkLst>
        </pc:spChg>
        <pc:spChg chg="mod">
          <ac:chgData name="Luca Giannessi" userId="9c0b5b55-8d00-47cd-8054-bf5aa776d9ff" providerId="ADAL" clId="{95E8CFD2-CBAF-1F48-98A2-AD6325A73CF2}" dt="2024-06-26T16:26:02.218" v="16" actId="20577"/>
          <ac:spMkLst>
            <pc:docMk/>
            <pc:sldMk cId="762834104" sldId="637"/>
            <ac:spMk id="15" creationId="{B4D2D819-A739-C1B5-58A9-99CEBE001F81}"/>
          </ac:spMkLst>
        </pc:spChg>
      </pc:sldChg>
      <pc:sldChg chg="modSp mod">
        <pc:chgData name="Luca Giannessi" userId="9c0b5b55-8d00-47cd-8054-bf5aa776d9ff" providerId="ADAL" clId="{95E8CFD2-CBAF-1F48-98A2-AD6325A73CF2}" dt="2024-06-26T16:42:05.904" v="218" actId="14100"/>
        <pc:sldMkLst>
          <pc:docMk/>
          <pc:sldMk cId="1618912097" sldId="644"/>
        </pc:sldMkLst>
        <pc:spChg chg="mod">
          <ac:chgData name="Luca Giannessi" userId="9c0b5b55-8d00-47cd-8054-bf5aa776d9ff" providerId="ADAL" clId="{95E8CFD2-CBAF-1F48-98A2-AD6325A73CF2}" dt="2024-06-26T16:42:05.904" v="218" actId="14100"/>
          <ac:spMkLst>
            <pc:docMk/>
            <pc:sldMk cId="1618912097" sldId="644"/>
            <ac:spMk id="11" creationId="{46576C5F-3906-69ED-88D4-8F08F1E9CBD6}"/>
          </ac:spMkLst>
        </pc:spChg>
      </pc:sldChg>
      <pc:sldChg chg="modSp mod">
        <pc:chgData name="Luca Giannessi" userId="9c0b5b55-8d00-47cd-8054-bf5aa776d9ff" providerId="ADAL" clId="{95E8CFD2-CBAF-1F48-98A2-AD6325A73CF2}" dt="2024-06-26T16:25:11.406" v="2" actId="1076"/>
        <pc:sldMkLst>
          <pc:docMk/>
          <pc:sldMk cId="1677513158" sldId="648"/>
        </pc:sldMkLst>
        <pc:spChg chg="mod">
          <ac:chgData name="Luca Giannessi" userId="9c0b5b55-8d00-47cd-8054-bf5aa776d9ff" providerId="ADAL" clId="{95E8CFD2-CBAF-1F48-98A2-AD6325A73CF2}" dt="2024-06-26T16:24:52.464" v="0" actId="403"/>
          <ac:spMkLst>
            <pc:docMk/>
            <pc:sldMk cId="1677513158" sldId="648"/>
            <ac:spMk id="25" creationId="{4A140846-C4ED-8D5D-309C-C64FE50B7B06}"/>
          </ac:spMkLst>
        </pc:spChg>
        <pc:picChg chg="mod">
          <ac:chgData name="Luca Giannessi" userId="9c0b5b55-8d00-47cd-8054-bf5aa776d9ff" providerId="ADAL" clId="{95E8CFD2-CBAF-1F48-98A2-AD6325A73CF2}" dt="2024-06-26T16:25:08.409" v="1" actId="1076"/>
          <ac:picMkLst>
            <pc:docMk/>
            <pc:sldMk cId="1677513158" sldId="648"/>
            <ac:picMk id="3" creationId="{4F5093A3-B621-1C4E-1DD3-8A1913B37CA8}"/>
          </ac:picMkLst>
        </pc:picChg>
        <pc:picChg chg="mod">
          <ac:chgData name="Luca Giannessi" userId="9c0b5b55-8d00-47cd-8054-bf5aa776d9ff" providerId="ADAL" clId="{95E8CFD2-CBAF-1F48-98A2-AD6325A73CF2}" dt="2024-06-26T16:25:11.406" v="2" actId="1076"/>
          <ac:picMkLst>
            <pc:docMk/>
            <pc:sldMk cId="1677513158" sldId="648"/>
            <ac:picMk id="8" creationId="{EAC6FE32-28B7-28FA-C3C7-5BB64209E3A1}"/>
          </ac:picMkLst>
        </pc:picChg>
      </pc:sldChg>
      <pc:sldChg chg="modSp mod">
        <pc:chgData name="Luca Giannessi" userId="9c0b5b55-8d00-47cd-8054-bf5aa776d9ff" providerId="ADAL" clId="{95E8CFD2-CBAF-1F48-98A2-AD6325A73CF2}" dt="2024-06-26T16:28:17.443" v="37" actId="20577"/>
        <pc:sldMkLst>
          <pc:docMk/>
          <pc:sldMk cId="3924772375" sldId="651"/>
        </pc:sldMkLst>
        <pc:spChg chg="mod">
          <ac:chgData name="Luca Giannessi" userId="9c0b5b55-8d00-47cd-8054-bf5aa776d9ff" providerId="ADAL" clId="{95E8CFD2-CBAF-1F48-98A2-AD6325A73CF2}" dt="2024-06-26T16:27:57.690" v="33"/>
          <ac:spMkLst>
            <pc:docMk/>
            <pc:sldMk cId="3924772375" sldId="651"/>
            <ac:spMk id="3" creationId="{6E152A96-66B5-5FDF-2F6E-74E9A693EF6D}"/>
          </ac:spMkLst>
        </pc:spChg>
        <pc:spChg chg="mod">
          <ac:chgData name="Luca Giannessi" userId="9c0b5b55-8d00-47cd-8054-bf5aa776d9ff" providerId="ADAL" clId="{95E8CFD2-CBAF-1F48-98A2-AD6325A73CF2}" dt="2024-06-26T16:28:17.443" v="37" actId="20577"/>
          <ac:spMkLst>
            <pc:docMk/>
            <pc:sldMk cId="3924772375" sldId="651"/>
            <ac:spMk id="7" creationId="{4590FD6A-4AFE-CF0F-283F-CEF71FFFE8FC}"/>
          </ac:spMkLst>
        </pc:spChg>
      </pc:sldChg>
      <pc:sldChg chg="modSp mod">
        <pc:chgData name="Luca Giannessi" userId="9c0b5b55-8d00-47cd-8054-bf5aa776d9ff" providerId="ADAL" clId="{95E8CFD2-CBAF-1F48-98A2-AD6325A73CF2}" dt="2024-06-26T16:41:25.379" v="217" actId="1076"/>
        <pc:sldMkLst>
          <pc:docMk/>
          <pc:sldMk cId="1121027149" sldId="652"/>
        </pc:sldMkLst>
        <pc:spChg chg="mod">
          <ac:chgData name="Luca Giannessi" userId="9c0b5b55-8d00-47cd-8054-bf5aa776d9ff" providerId="ADAL" clId="{95E8CFD2-CBAF-1F48-98A2-AD6325A73CF2}" dt="2024-06-26T16:41:22.852" v="215" actId="1076"/>
          <ac:spMkLst>
            <pc:docMk/>
            <pc:sldMk cId="1121027149" sldId="652"/>
            <ac:spMk id="3" creationId="{E35A8E5E-D88F-CF24-64A1-DCB64E7305F0}"/>
          </ac:spMkLst>
        </pc:spChg>
        <pc:picChg chg="mod">
          <ac:chgData name="Luca Giannessi" userId="9c0b5b55-8d00-47cd-8054-bf5aa776d9ff" providerId="ADAL" clId="{95E8CFD2-CBAF-1F48-98A2-AD6325A73CF2}" dt="2024-06-26T16:41:25.379" v="217" actId="1076"/>
          <ac:picMkLst>
            <pc:docMk/>
            <pc:sldMk cId="1121027149" sldId="652"/>
            <ac:picMk id="4" creationId="{337CA5C5-99E6-7690-2EBF-0DB54F33EA9B}"/>
          </ac:picMkLst>
        </pc:picChg>
        <pc:picChg chg="mod">
          <ac:chgData name="Luca Giannessi" userId="9c0b5b55-8d00-47cd-8054-bf5aa776d9ff" providerId="ADAL" clId="{95E8CFD2-CBAF-1F48-98A2-AD6325A73CF2}" dt="2024-06-26T16:41:22.852" v="215" actId="1076"/>
          <ac:picMkLst>
            <pc:docMk/>
            <pc:sldMk cId="1121027149" sldId="652"/>
            <ac:picMk id="13" creationId="{A15F0FB8-40F3-A0C9-D8C7-46A2F7935239}"/>
          </ac:picMkLst>
        </pc:picChg>
      </pc:sldChg>
      <pc:sldChg chg="addSp delSp modSp mod">
        <pc:chgData name="Luca Giannessi" userId="9c0b5b55-8d00-47cd-8054-bf5aa776d9ff" providerId="ADAL" clId="{95E8CFD2-CBAF-1F48-98A2-AD6325A73CF2}" dt="2024-06-26T17:15:31.650" v="422" actId="1076"/>
        <pc:sldMkLst>
          <pc:docMk/>
          <pc:sldMk cId="2520237422" sldId="655"/>
        </pc:sldMkLst>
        <pc:spChg chg="mod">
          <ac:chgData name="Luca Giannessi" userId="9c0b5b55-8d00-47cd-8054-bf5aa776d9ff" providerId="ADAL" clId="{95E8CFD2-CBAF-1F48-98A2-AD6325A73CF2}" dt="2024-06-26T17:03:57.293" v="341" actId="20577"/>
          <ac:spMkLst>
            <pc:docMk/>
            <pc:sldMk cId="2520237422" sldId="655"/>
            <ac:spMk id="4" creationId="{61382509-91F2-50B7-86E5-25BFD6DBB514}"/>
          </ac:spMkLst>
        </pc:spChg>
        <pc:spChg chg="add mod">
          <ac:chgData name="Luca Giannessi" userId="9c0b5b55-8d00-47cd-8054-bf5aa776d9ff" providerId="ADAL" clId="{95E8CFD2-CBAF-1F48-98A2-AD6325A73CF2}" dt="2024-06-26T17:03:32.039" v="326" actId="1076"/>
          <ac:spMkLst>
            <pc:docMk/>
            <pc:sldMk cId="2520237422" sldId="655"/>
            <ac:spMk id="13" creationId="{B0933FFC-311E-0DFA-3284-4A55FAF211AA}"/>
          </ac:spMkLst>
        </pc:spChg>
        <pc:spChg chg="add del mod">
          <ac:chgData name="Luca Giannessi" userId="9c0b5b55-8d00-47cd-8054-bf5aa776d9ff" providerId="ADAL" clId="{95E8CFD2-CBAF-1F48-98A2-AD6325A73CF2}" dt="2024-06-26T16:58:24.456" v="232"/>
          <ac:spMkLst>
            <pc:docMk/>
            <pc:sldMk cId="2520237422" sldId="655"/>
            <ac:spMk id="14" creationId="{5DBF578A-6CB0-4C3D-5C9C-FE1B634E1F0D}"/>
          </ac:spMkLst>
        </pc:spChg>
        <pc:spChg chg="add mod">
          <ac:chgData name="Luca Giannessi" userId="9c0b5b55-8d00-47cd-8054-bf5aa776d9ff" providerId="ADAL" clId="{95E8CFD2-CBAF-1F48-98A2-AD6325A73CF2}" dt="2024-06-26T17:03:32.039" v="326" actId="1076"/>
          <ac:spMkLst>
            <pc:docMk/>
            <pc:sldMk cId="2520237422" sldId="655"/>
            <ac:spMk id="15" creationId="{C33643DE-470C-36D7-07E5-4CDEA37C91C6}"/>
          </ac:spMkLst>
        </pc:spChg>
        <pc:spChg chg="add mod">
          <ac:chgData name="Luca Giannessi" userId="9c0b5b55-8d00-47cd-8054-bf5aa776d9ff" providerId="ADAL" clId="{95E8CFD2-CBAF-1F48-98A2-AD6325A73CF2}" dt="2024-06-26T17:03:32.039" v="326" actId="1076"/>
          <ac:spMkLst>
            <pc:docMk/>
            <pc:sldMk cId="2520237422" sldId="655"/>
            <ac:spMk id="16" creationId="{6772BBF7-DEE1-8011-CE25-88959A49EB0F}"/>
          </ac:spMkLst>
        </pc:spChg>
        <pc:spChg chg="add mod">
          <ac:chgData name="Luca Giannessi" userId="9c0b5b55-8d00-47cd-8054-bf5aa776d9ff" providerId="ADAL" clId="{95E8CFD2-CBAF-1F48-98A2-AD6325A73CF2}" dt="2024-06-26T17:03:32.039" v="326" actId="1076"/>
          <ac:spMkLst>
            <pc:docMk/>
            <pc:sldMk cId="2520237422" sldId="655"/>
            <ac:spMk id="17" creationId="{D25B359D-992C-D351-AA67-38FE4076E27B}"/>
          </ac:spMkLst>
        </pc:spChg>
        <pc:spChg chg="add mod">
          <ac:chgData name="Luca Giannessi" userId="9c0b5b55-8d00-47cd-8054-bf5aa776d9ff" providerId="ADAL" clId="{95E8CFD2-CBAF-1F48-98A2-AD6325A73CF2}" dt="2024-06-26T17:03:32.039" v="326" actId="1076"/>
          <ac:spMkLst>
            <pc:docMk/>
            <pc:sldMk cId="2520237422" sldId="655"/>
            <ac:spMk id="18" creationId="{8AA8E1B6-53FD-A44B-DAFC-DFD971718D36}"/>
          </ac:spMkLst>
        </pc:spChg>
        <pc:spChg chg="add mod">
          <ac:chgData name="Luca Giannessi" userId="9c0b5b55-8d00-47cd-8054-bf5aa776d9ff" providerId="ADAL" clId="{95E8CFD2-CBAF-1F48-98A2-AD6325A73CF2}" dt="2024-06-26T17:05:21.187" v="412" actId="1076"/>
          <ac:spMkLst>
            <pc:docMk/>
            <pc:sldMk cId="2520237422" sldId="655"/>
            <ac:spMk id="19" creationId="{73ADB4F0-79F3-95BF-F36F-333A5F7546BF}"/>
          </ac:spMkLst>
        </pc:spChg>
        <pc:spChg chg="add mod">
          <ac:chgData name="Luca Giannessi" userId="9c0b5b55-8d00-47cd-8054-bf5aa776d9ff" providerId="ADAL" clId="{95E8CFD2-CBAF-1F48-98A2-AD6325A73CF2}" dt="2024-06-26T17:15:23.720" v="419" actId="1076"/>
          <ac:spMkLst>
            <pc:docMk/>
            <pc:sldMk cId="2520237422" sldId="655"/>
            <ac:spMk id="21" creationId="{D13BDE48-A42C-7F1D-615D-4322744A139D}"/>
          </ac:spMkLst>
        </pc:spChg>
        <pc:grpChg chg="mod">
          <ac:chgData name="Luca Giannessi" userId="9c0b5b55-8d00-47cd-8054-bf5aa776d9ff" providerId="ADAL" clId="{95E8CFD2-CBAF-1F48-98A2-AD6325A73CF2}" dt="2024-06-26T16:42:26.304" v="219" actId="1076"/>
          <ac:grpSpMkLst>
            <pc:docMk/>
            <pc:sldMk cId="2520237422" sldId="655"/>
            <ac:grpSpMk id="5" creationId="{6759A4E0-AC89-B7FE-5448-EC52888450C7}"/>
          </ac:grpSpMkLst>
        </pc:grpChg>
        <pc:picChg chg="add mod">
          <ac:chgData name="Luca Giannessi" userId="9c0b5b55-8d00-47cd-8054-bf5aa776d9ff" providerId="ADAL" clId="{95E8CFD2-CBAF-1F48-98A2-AD6325A73CF2}" dt="2024-06-26T17:15:31.650" v="422" actId="1076"/>
          <ac:picMkLst>
            <pc:docMk/>
            <pc:sldMk cId="2520237422" sldId="655"/>
            <ac:picMk id="20" creationId="{C8C9FB41-4ADA-0644-2911-325A70785555}"/>
          </ac:picMkLst>
        </pc:picChg>
        <pc:picChg chg="mod modCrop">
          <ac:chgData name="Luca Giannessi" userId="9c0b5b55-8d00-47cd-8054-bf5aa776d9ff" providerId="ADAL" clId="{95E8CFD2-CBAF-1F48-98A2-AD6325A73CF2}" dt="2024-06-26T17:03:32.039" v="326" actId="1076"/>
          <ac:picMkLst>
            <pc:docMk/>
            <pc:sldMk cId="2520237422" sldId="655"/>
            <ac:picMk id="37" creationId="{41588DA0-5F51-DCC5-7E73-2B469429A45F}"/>
          </ac:picMkLst>
        </pc:picChg>
      </pc:sldChg>
      <pc:sldChg chg="modSp mod">
        <pc:chgData name="Luca Giannessi" userId="9c0b5b55-8d00-47cd-8054-bf5aa776d9ff" providerId="ADAL" clId="{95E8CFD2-CBAF-1F48-98A2-AD6325A73CF2}" dt="2024-06-26T16:41:07.770" v="214" actId="14100"/>
        <pc:sldMkLst>
          <pc:docMk/>
          <pc:sldMk cId="2175943743" sldId="657"/>
        </pc:sldMkLst>
        <pc:spChg chg="mod">
          <ac:chgData name="Luca Giannessi" userId="9c0b5b55-8d00-47cd-8054-bf5aa776d9ff" providerId="ADAL" clId="{95E8CFD2-CBAF-1F48-98A2-AD6325A73CF2}" dt="2024-06-26T16:41:07.770" v="214" actId="14100"/>
          <ac:spMkLst>
            <pc:docMk/>
            <pc:sldMk cId="2175943743" sldId="657"/>
            <ac:spMk id="17" creationId="{3854B88D-3328-FA22-9044-664384142B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BD4DA-371F-5049-8943-04924E4D6514}" type="datetimeFigureOut">
              <a:rPr lang="it-IT" smtClean="0"/>
              <a:t>26/06/24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3B504-670E-264B-9372-B7F30D646369}" type="slidenum">
              <a:rPr lang="it-IT" smtClean="0"/>
              <a:t>‹N›</a:t>
            </a:fld>
            <a:endParaRPr lang="it-IT"/>
          </a:p>
        </p:txBody>
      </p:sp>
    </p:spTree>
    <p:extLst>
      <p:ext uri="{BB962C8B-B14F-4D97-AF65-F5344CB8AC3E}">
        <p14:creationId xmlns:p14="http://schemas.microsoft.com/office/powerpoint/2010/main" val="381320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5BF3B504-670E-264B-9372-B7F30D646369}" type="slidenum">
              <a:rPr lang="it-IT" smtClean="0"/>
              <a:t>6</a:t>
            </a:fld>
            <a:endParaRPr lang="it-IT"/>
          </a:p>
        </p:txBody>
      </p:sp>
    </p:spTree>
    <p:extLst>
      <p:ext uri="{BB962C8B-B14F-4D97-AF65-F5344CB8AC3E}">
        <p14:creationId xmlns:p14="http://schemas.microsoft.com/office/powerpoint/2010/main" val="2636728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BF3B504-670E-264B-9372-B7F30D646369}" type="slidenum">
              <a:rPr lang="it-IT" smtClean="0"/>
              <a:t>11</a:t>
            </a:fld>
            <a:endParaRPr lang="it-IT"/>
          </a:p>
        </p:txBody>
      </p:sp>
    </p:spTree>
    <p:extLst>
      <p:ext uri="{BB962C8B-B14F-4D97-AF65-F5344CB8AC3E}">
        <p14:creationId xmlns:p14="http://schemas.microsoft.com/office/powerpoint/2010/main" val="105828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BF3B504-670E-264B-9372-B7F30D646369}" type="slidenum">
              <a:rPr lang="it-IT" smtClean="0"/>
              <a:t>24</a:t>
            </a:fld>
            <a:endParaRPr lang="it-IT"/>
          </a:p>
        </p:txBody>
      </p:sp>
    </p:spTree>
    <p:extLst>
      <p:ext uri="{BB962C8B-B14F-4D97-AF65-F5344CB8AC3E}">
        <p14:creationId xmlns:p14="http://schemas.microsoft.com/office/powerpoint/2010/main" val="852981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BF3B504-670E-264B-9372-B7F30D646369}" type="slidenum">
              <a:rPr lang="it-IT" smtClean="0"/>
              <a:t>25</a:t>
            </a:fld>
            <a:endParaRPr lang="it-IT"/>
          </a:p>
        </p:txBody>
      </p:sp>
    </p:spTree>
    <p:extLst>
      <p:ext uri="{BB962C8B-B14F-4D97-AF65-F5344CB8AC3E}">
        <p14:creationId xmlns:p14="http://schemas.microsoft.com/office/powerpoint/2010/main" val="1199722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5BF3B504-670E-264B-9372-B7F30D646369}" type="slidenum">
              <a:rPr lang="it-IT" smtClean="0"/>
              <a:t>36</a:t>
            </a:fld>
            <a:endParaRPr lang="it-IT"/>
          </a:p>
        </p:txBody>
      </p:sp>
    </p:spTree>
    <p:extLst>
      <p:ext uri="{BB962C8B-B14F-4D97-AF65-F5344CB8AC3E}">
        <p14:creationId xmlns:p14="http://schemas.microsoft.com/office/powerpoint/2010/main" val="1688663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CCD6F0-A6E0-B346-A7AB-157170B4983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0693F31-DDC4-D742-ABB9-AAAA3A0F9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77AF727-9091-3B43-8906-9266BBAAEF37}"/>
              </a:ext>
            </a:extLst>
          </p:cNvPr>
          <p:cNvSpPr>
            <a:spLocks noGrp="1"/>
          </p:cNvSpPr>
          <p:nvPr>
            <p:ph type="dt" sz="half" idx="10"/>
          </p:nvPr>
        </p:nvSpPr>
        <p:spPr/>
        <p:txBody>
          <a:bodyPr/>
          <a:lstStyle/>
          <a:p>
            <a:fld id="{4BCE7BF6-4462-DB4B-AC1D-95D476CEE6A6}" type="datetime1">
              <a:rPr lang="it-IT" smtClean="0"/>
              <a:t>26/06/24</a:t>
            </a:fld>
            <a:endParaRPr lang="it-IT"/>
          </a:p>
        </p:txBody>
      </p:sp>
      <p:sp>
        <p:nvSpPr>
          <p:cNvPr id="5" name="Segnaposto piè di pagina 4">
            <a:extLst>
              <a:ext uri="{FF2B5EF4-FFF2-40B4-BE49-F238E27FC236}">
                <a16:creationId xmlns:a16="http://schemas.microsoft.com/office/drawing/2014/main" id="{5270673C-33A7-6B4D-B80C-54ABBFF07364}"/>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86E7B0D8-8DCF-4848-B8ED-94E0834EBC4A}"/>
              </a:ext>
            </a:extLst>
          </p:cNvPr>
          <p:cNvSpPr>
            <a:spLocks noGrp="1"/>
          </p:cNvSpPr>
          <p:nvPr>
            <p:ph type="sldNum" sz="quarter" idx="12"/>
          </p:nvPr>
        </p:nvSpPr>
        <p:spPr/>
        <p:txBody>
          <a:bodyPr/>
          <a:lstStyle/>
          <a:p>
            <a:fld id="{43F6FBE0-971E-9141-908B-F4C9F2B4A260}" type="slidenum">
              <a:rPr lang="it-IT" smtClean="0"/>
              <a:t>‹N›</a:t>
            </a:fld>
            <a:endParaRPr lang="it-IT"/>
          </a:p>
        </p:txBody>
      </p:sp>
      <p:pic>
        <p:nvPicPr>
          <p:cNvPr id="9" name="Immagine 8">
            <a:extLst>
              <a:ext uri="{FF2B5EF4-FFF2-40B4-BE49-F238E27FC236}">
                <a16:creationId xmlns:a16="http://schemas.microsoft.com/office/drawing/2014/main" id="{100F4855-C404-CE4C-B15D-1F5D06FE009A}"/>
              </a:ext>
            </a:extLst>
          </p:cNvPr>
          <p:cNvPicPr>
            <a:picLocks noChangeAspect="1"/>
          </p:cNvPicPr>
          <p:nvPr/>
        </p:nvPicPr>
        <p:blipFill>
          <a:blip r:embed="rId2"/>
          <a:stretch>
            <a:fillRect/>
          </a:stretch>
        </p:blipFill>
        <p:spPr>
          <a:xfrm>
            <a:off x="11203387" y="91373"/>
            <a:ext cx="832315" cy="576480"/>
          </a:xfrm>
          <a:prstGeom prst="rect">
            <a:avLst/>
          </a:prstGeom>
        </p:spPr>
      </p:pic>
    </p:spTree>
    <p:extLst>
      <p:ext uri="{BB962C8B-B14F-4D97-AF65-F5344CB8AC3E}">
        <p14:creationId xmlns:p14="http://schemas.microsoft.com/office/powerpoint/2010/main" val="528964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638939-82E3-9A44-A588-7E99E6869B1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2149350-9717-5E41-ABD9-78A0CDEDB740}"/>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FA2DCD4-149B-BE4D-9E7C-4AB6E69EF450}"/>
              </a:ext>
            </a:extLst>
          </p:cNvPr>
          <p:cNvSpPr>
            <a:spLocks noGrp="1"/>
          </p:cNvSpPr>
          <p:nvPr>
            <p:ph type="dt" sz="half" idx="10"/>
          </p:nvPr>
        </p:nvSpPr>
        <p:spPr/>
        <p:txBody>
          <a:bodyPr/>
          <a:lstStyle/>
          <a:p>
            <a:fld id="{BF3E1FCA-DBAD-A843-A0A0-490394CFEEBD}" type="datetime1">
              <a:rPr lang="it-IT" smtClean="0"/>
              <a:t>26/06/24</a:t>
            </a:fld>
            <a:endParaRPr lang="it-IT"/>
          </a:p>
        </p:txBody>
      </p:sp>
      <p:sp>
        <p:nvSpPr>
          <p:cNvPr id="5" name="Segnaposto piè di pagina 4">
            <a:extLst>
              <a:ext uri="{FF2B5EF4-FFF2-40B4-BE49-F238E27FC236}">
                <a16:creationId xmlns:a16="http://schemas.microsoft.com/office/drawing/2014/main" id="{0AE65A4D-3CD5-D54F-830B-B1FA29E66D7C}"/>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85880818-88FD-EF48-AA1D-1BD8751A551F}"/>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40302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1E89952-6345-DD41-9E92-0F7520057E8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DBC5DCF-9AB5-6F46-9A90-3361C6F7280A}"/>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F88E7D06-791C-2443-BC0D-5437F94318BF}"/>
              </a:ext>
            </a:extLst>
          </p:cNvPr>
          <p:cNvSpPr>
            <a:spLocks noGrp="1"/>
          </p:cNvSpPr>
          <p:nvPr>
            <p:ph type="dt" sz="half" idx="10"/>
          </p:nvPr>
        </p:nvSpPr>
        <p:spPr/>
        <p:txBody>
          <a:bodyPr/>
          <a:lstStyle/>
          <a:p>
            <a:fld id="{643798FF-6824-7B4E-BFAD-50AC9BA04CD1}" type="datetime1">
              <a:rPr lang="it-IT" smtClean="0"/>
              <a:t>26/06/24</a:t>
            </a:fld>
            <a:endParaRPr lang="it-IT"/>
          </a:p>
        </p:txBody>
      </p:sp>
      <p:sp>
        <p:nvSpPr>
          <p:cNvPr id="5" name="Segnaposto piè di pagina 4">
            <a:extLst>
              <a:ext uri="{FF2B5EF4-FFF2-40B4-BE49-F238E27FC236}">
                <a16:creationId xmlns:a16="http://schemas.microsoft.com/office/drawing/2014/main" id="{8E6444B4-FCDB-B54E-A179-18BCF354E2F0}"/>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AA7F7686-DBA8-7343-ACDE-C5CDFA49EA23}"/>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2473055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Blank Slide w/ Title">
    <p:bg>
      <p:bgPr>
        <a:solidFill>
          <a:srgbClr val="FFFFFF"/>
        </a:solidFill>
        <a:effectLst/>
      </p:bgPr>
    </p:bg>
    <p:spTree>
      <p:nvGrpSpPr>
        <p:cNvPr id="1" name=""/>
        <p:cNvGrpSpPr/>
        <p:nvPr/>
      </p:nvGrpSpPr>
      <p:grpSpPr>
        <a:xfrm>
          <a:off x="0" y="0"/>
          <a:ext cx="0" cy="0"/>
          <a:chOff x="0" y="0"/>
          <a:chExt cx="0" cy="0"/>
        </a:xfrm>
      </p:grpSpPr>
      <p:graphicFrame>
        <p:nvGraphicFramePr>
          <p:cNvPr id="84" name="Table"/>
          <p:cNvGraphicFramePr/>
          <p:nvPr/>
        </p:nvGraphicFramePr>
        <p:xfrm>
          <a:off x="8178800" y="6508750"/>
          <a:ext cx="914400" cy="254000"/>
        </p:xfrm>
        <a:graphic>
          <a:graphicData uri="http://schemas.openxmlformats.org/drawingml/2006/table">
            <a:tbl>
              <a:tblPr/>
              <a:tblGrid>
                <a:gridCol w="914400">
                  <a:extLst>
                    <a:ext uri="{9D8B030D-6E8A-4147-A177-3AD203B41FA5}">
                      <a16:colId xmlns:a16="http://schemas.microsoft.com/office/drawing/2014/main" val="20000"/>
                    </a:ext>
                  </a:extLst>
                </a:gridCol>
              </a:tblGrid>
              <a:tr h="254000">
                <a:tc>
                  <a:txBody>
                    <a:bodyPr/>
                    <a:lstStyle/>
                    <a:p>
                      <a:pPr algn="l" defTabSz="914400">
                        <a:defRPr sz="2400">
                          <a:solidFill>
                            <a:schemeClr val="accent2">
                              <a:hueOff val="4199809"/>
                              <a:satOff val="-2937"/>
                              <a:lumOff val="11608"/>
                            </a:schemeClr>
                          </a:solidFill>
                          <a:uFill>
                            <a:solidFill>
                              <a:srgbClr val="154D81"/>
                            </a:solidFill>
                          </a:uFill>
                          <a:sym typeface="Helvetica"/>
                        </a:defRPr>
                      </a:pPr>
                      <a:endParaRPr sz="1200"/>
                    </a:p>
                  </a:txBody>
                  <a:tcPr marL="0" marR="0" marT="0" marB="0" horzOverflow="overflow">
                    <a:lnL w="12700">
                      <a:miter lim="400000"/>
                    </a:lnL>
                    <a:lnR w="12700">
                      <a:miter lim="400000"/>
                    </a:lnR>
                    <a:lnT w="12700">
                      <a:miter lim="400000"/>
                    </a:lnT>
                    <a:lnB w="12700">
                      <a:miter lim="400000"/>
                    </a:lnB>
                  </a:tcPr>
                </a:tc>
                <a:extLst>
                  <a:ext uri="{0D108BD9-81ED-4DB2-BD59-A6C34878D82A}">
                    <a16:rowId xmlns:a16="http://schemas.microsoft.com/office/drawing/2014/main" val="10000"/>
                  </a:ext>
                </a:extLst>
              </a:tr>
            </a:tbl>
          </a:graphicData>
        </a:graphic>
      </p:graphicFrame>
      <p:sp>
        <p:nvSpPr>
          <p:cNvPr id="85" name="Title Text"/>
          <p:cNvSpPr txBox="1">
            <a:spLocks noGrp="1"/>
          </p:cNvSpPr>
          <p:nvPr>
            <p:ph type="title"/>
          </p:nvPr>
        </p:nvSpPr>
        <p:spPr>
          <a:xfrm>
            <a:off x="269893" y="168275"/>
            <a:ext cx="11594110" cy="576073"/>
          </a:xfrm>
          <a:prstGeom prst="rect">
            <a:avLst/>
          </a:prstGeom>
        </p:spPr>
        <p:txBody>
          <a:bodyPr>
            <a:noAutofit/>
          </a:bodyPr>
          <a:lstStyle>
            <a:lvl1pPr defTabSz="321469">
              <a:defRPr sz="3200">
                <a:solidFill>
                  <a:srgbClr val="0061A8"/>
                </a:solidFill>
                <a:uFill>
                  <a:solidFill>
                    <a:srgbClr val="074184"/>
                  </a:solidFill>
                </a:uFill>
                <a:latin typeface="+mn-lt"/>
                <a:ea typeface="+mn-ea"/>
                <a:cs typeface="+mn-cs"/>
                <a:sym typeface="Helvetica"/>
              </a:defRPr>
            </a:lvl1pPr>
          </a:lstStyle>
          <a:p>
            <a:r>
              <a:t>Title Text</a:t>
            </a:r>
          </a:p>
        </p:txBody>
      </p:sp>
      <p:pic>
        <p:nvPicPr>
          <p:cNvPr id="86" name="Image" descr="Image"/>
          <p:cNvPicPr>
            <a:picLocks noChangeAspect="1"/>
          </p:cNvPicPr>
          <p:nvPr/>
        </p:nvPicPr>
        <p:blipFill>
          <a:blip r:embed="rId2"/>
          <a:stretch>
            <a:fillRect/>
          </a:stretch>
        </p:blipFill>
        <p:spPr>
          <a:xfrm>
            <a:off x="277913" y="6200973"/>
            <a:ext cx="11594110" cy="287738"/>
          </a:xfrm>
          <a:prstGeom prst="rect">
            <a:avLst/>
          </a:prstGeom>
          <a:ln w="12700">
            <a:miter lim="400000"/>
          </a:ln>
        </p:spPr>
      </p:pic>
      <p:sp>
        <p:nvSpPr>
          <p:cNvPr id="87" name="Slide Number"/>
          <p:cNvSpPr txBox="1">
            <a:spLocks noGrp="1"/>
          </p:cNvSpPr>
          <p:nvPr>
            <p:ph type="sldNum" sz="quarter" idx="2"/>
          </p:nvPr>
        </p:nvSpPr>
        <p:spPr>
          <a:xfrm>
            <a:off x="269893" y="6515100"/>
            <a:ext cx="447676" cy="184150"/>
          </a:xfrm>
          <a:prstGeom prst="rect">
            <a:avLst/>
          </a:prstGeom>
        </p:spPr>
        <p:txBody>
          <a:bodyPr wrap="square" anchor="t"/>
          <a:lstStyle>
            <a:lvl1pPr algn="l" defTabSz="321469">
              <a:lnSpc>
                <a:spcPct val="120000"/>
              </a:lnSpc>
              <a:defRPr sz="1200">
                <a:solidFill>
                  <a:srgbClr val="0061A8"/>
                </a:solidFill>
                <a:uFill>
                  <a:solidFill>
                    <a:srgbClr val="074184"/>
                  </a:solidFill>
                </a:uFill>
                <a:latin typeface="+mn-lt"/>
                <a:ea typeface="+mn-ea"/>
                <a:cs typeface="+mn-cs"/>
                <a:sym typeface="Helvetica"/>
              </a:defRPr>
            </a:lvl1pPr>
          </a:lstStyle>
          <a:p>
            <a:fld id="{86CB4B4D-7CA3-9044-876B-883B54F8677D}" type="slidenum">
              <a:rPr/>
              <a:t>‹N›</a:t>
            </a:fld>
            <a:endParaRPr/>
          </a:p>
        </p:txBody>
      </p:sp>
    </p:spTree>
    <p:extLst>
      <p:ext uri="{BB962C8B-B14F-4D97-AF65-F5344CB8AC3E}">
        <p14:creationId xmlns:p14="http://schemas.microsoft.com/office/powerpoint/2010/main" val="365789872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ontent Slide">
    <p:bg>
      <p:bgPr>
        <a:solidFill>
          <a:srgbClr val="FFFFFF"/>
        </a:solidFill>
        <a:effectLst/>
      </p:bgPr>
    </p:bg>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69893" y="168275"/>
            <a:ext cx="11594110" cy="576073"/>
          </a:xfrm>
          <a:prstGeom prst="rect">
            <a:avLst/>
          </a:prstGeom>
        </p:spPr>
        <p:txBody>
          <a:bodyPr>
            <a:noAutofit/>
          </a:bodyPr>
          <a:lstStyle>
            <a:lvl1pPr defTabSz="321469">
              <a:defRPr sz="3200">
                <a:solidFill>
                  <a:srgbClr val="0061A8"/>
                </a:solidFill>
                <a:uFill>
                  <a:solidFill>
                    <a:srgbClr val="074184"/>
                  </a:solidFill>
                </a:uFill>
                <a:latin typeface="+mn-lt"/>
                <a:ea typeface="+mn-ea"/>
                <a:cs typeface="+mn-cs"/>
                <a:sym typeface="Helvetica"/>
              </a:defRPr>
            </a:lvl1pPr>
          </a:lstStyle>
          <a:p>
            <a:r>
              <a:t>Title Text</a:t>
            </a:r>
          </a:p>
        </p:txBody>
      </p:sp>
      <p:sp>
        <p:nvSpPr>
          <p:cNvPr id="26" name="Body Level One…"/>
          <p:cNvSpPr txBox="1">
            <a:spLocks noGrp="1"/>
          </p:cNvSpPr>
          <p:nvPr>
            <p:ph type="body" idx="1"/>
          </p:nvPr>
        </p:nvSpPr>
        <p:spPr>
          <a:xfrm>
            <a:off x="269893" y="956313"/>
            <a:ext cx="11594110" cy="5083495"/>
          </a:xfrm>
          <a:prstGeom prst="rect">
            <a:avLst/>
          </a:prstGeom>
        </p:spPr>
        <p:txBody>
          <a:bodyPr lIns="0" tIns="0" rIns="0" bIns="0"/>
          <a:lstStyle>
            <a:lvl1pPr marL="228600" indent="-228600" defTabSz="321469">
              <a:lnSpc>
                <a:spcPct val="100000"/>
              </a:lnSpc>
              <a:spcBef>
                <a:spcPts val="400"/>
              </a:spcBef>
              <a:buClr>
                <a:srgbClr val="50505F"/>
              </a:buClr>
              <a:buChar char="•"/>
              <a:defRPr sz="2600">
                <a:solidFill>
                  <a:srgbClr val="404040"/>
                </a:solidFill>
                <a:uFill>
                  <a:solidFill>
                    <a:srgbClr val="595959"/>
                  </a:solidFill>
                </a:uFill>
                <a:latin typeface="+mn-lt"/>
                <a:ea typeface="+mn-ea"/>
                <a:cs typeface="+mn-cs"/>
                <a:sym typeface="Helvetica"/>
              </a:defRPr>
            </a:lvl1pPr>
            <a:lvl2pPr marL="457200" indent="-228600" defTabSz="321469">
              <a:lnSpc>
                <a:spcPct val="100000"/>
              </a:lnSpc>
              <a:spcBef>
                <a:spcPts val="400"/>
              </a:spcBef>
              <a:buChar char="-"/>
              <a:defRPr sz="2200">
                <a:solidFill>
                  <a:srgbClr val="404040"/>
                </a:solidFill>
                <a:uFill>
                  <a:solidFill>
                    <a:srgbClr val="595959"/>
                  </a:solidFill>
                </a:uFill>
                <a:latin typeface="+mn-lt"/>
                <a:ea typeface="+mn-ea"/>
                <a:cs typeface="+mn-cs"/>
                <a:sym typeface="Helvetica"/>
              </a:defRPr>
            </a:lvl2pPr>
            <a:lvl3pPr marL="685800" indent="-228600" defTabSz="321469">
              <a:lnSpc>
                <a:spcPct val="100000"/>
              </a:lnSpc>
              <a:spcBef>
                <a:spcPts val="400"/>
              </a:spcBef>
              <a:buClr>
                <a:srgbClr val="50505F"/>
              </a:buClr>
              <a:buChar char="•"/>
              <a:defRPr sz="2000">
                <a:solidFill>
                  <a:srgbClr val="404040"/>
                </a:solidFill>
                <a:uFill>
                  <a:solidFill>
                    <a:srgbClr val="595959"/>
                  </a:solidFill>
                </a:uFill>
                <a:latin typeface="+mn-lt"/>
                <a:ea typeface="+mn-ea"/>
                <a:cs typeface="+mn-cs"/>
                <a:sym typeface="Helvetica"/>
              </a:defRPr>
            </a:lvl3pPr>
            <a:lvl4pPr marL="914400" indent="-228600" defTabSz="321469">
              <a:lnSpc>
                <a:spcPct val="100000"/>
              </a:lnSpc>
              <a:spcBef>
                <a:spcPts val="400"/>
              </a:spcBef>
              <a:buChar char="-"/>
              <a:defRPr sz="1800">
                <a:solidFill>
                  <a:srgbClr val="404040"/>
                </a:solidFill>
                <a:uFill>
                  <a:solidFill>
                    <a:srgbClr val="595959"/>
                  </a:solidFill>
                </a:uFill>
                <a:latin typeface="+mn-lt"/>
                <a:ea typeface="+mn-ea"/>
                <a:cs typeface="+mn-cs"/>
                <a:sym typeface="Helvetica"/>
              </a:defRPr>
            </a:lvl4pPr>
            <a:lvl5pPr marL="1143000" indent="-228600" defTabSz="321469">
              <a:lnSpc>
                <a:spcPct val="100000"/>
              </a:lnSpc>
              <a:spcBef>
                <a:spcPts val="400"/>
              </a:spcBef>
              <a:buClr>
                <a:srgbClr val="50505F"/>
              </a:buClr>
              <a:buChar char="•"/>
              <a:defRPr sz="1600">
                <a:solidFill>
                  <a:srgbClr val="404040"/>
                </a:solidFill>
                <a:uFill>
                  <a:solidFill>
                    <a:srgbClr val="595959"/>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pic>
        <p:nvPicPr>
          <p:cNvPr id="27"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913" y="6200973"/>
            <a:ext cx="11594110" cy="287738"/>
          </a:xfrm>
          <a:prstGeom prst="rect">
            <a:avLst/>
          </a:prstGeom>
          <a:ln w="12700">
            <a:miter lim="400000"/>
          </a:ln>
        </p:spPr>
      </p:pic>
      <p:sp>
        <p:nvSpPr>
          <p:cNvPr id="28" name="Slide Number"/>
          <p:cNvSpPr txBox="1">
            <a:spLocks noGrp="1"/>
          </p:cNvSpPr>
          <p:nvPr>
            <p:ph type="sldNum" sz="quarter" idx="2"/>
          </p:nvPr>
        </p:nvSpPr>
        <p:spPr>
          <a:xfrm>
            <a:off x="269893" y="6496050"/>
            <a:ext cx="447676" cy="184150"/>
          </a:xfrm>
          <a:prstGeom prst="rect">
            <a:avLst/>
          </a:prstGeom>
        </p:spPr>
        <p:txBody>
          <a:bodyPr wrap="square" anchor="t"/>
          <a:lstStyle>
            <a:lvl1pPr algn="l" defTabSz="321469">
              <a:lnSpc>
                <a:spcPct val="120000"/>
              </a:lnSpc>
              <a:defRPr sz="1200">
                <a:solidFill>
                  <a:srgbClr val="0061A8"/>
                </a:solidFill>
                <a:uFill>
                  <a:solidFill>
                    <a:srgbClr val="074184"/>
                  </a:solidFill>
                </a:uFill>
                <a:latin typeface="+mn-lt"/>
                <a:ea typeface="+mn-ea"/>
                <a:cs typeface="+mn-cs"/>
                <a:sym typeface="Helvetica"/>
              </a:defRPr>
            </a:lvl1pPr>
          </a:lstStyle>
          <a:p>
            <a:fld id="{86CB4B4D-7CA3-9044-876B-883B54F8677D}" type="slidenum">
              <a:t>‹N›</a:t>
            </a:fld>
            <a:endParaRPr/>
          </a:p>
        </p:txBody>
      </p:sp>
    </p:spTree>
    <p:extLst>
      <p:ext uri="{BB962C8B-B14F-4D97-AF65-F5344CB8AC3E}">
        <p14:creationId xmlns:p14="http://schemas.microsoft.com/office/powerpoint/2010/main" val="33315354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D5548-864E-1441-B395-811EAFDDEF2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336A6FC-8DCB-7946-80EB-AC25E5C64209}"/>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6923CCFF-8FE1-9480-568A-866153383C7A}"/>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8" name="Segnaposto piè di pagina 7">
            <a:extLst>
              <a:ext uri="{FF2B5EF4-FFF2-40B4-BE49-F238E27FC236}">
                <a16:creationId xmlns:a16="http://schemas.microsoft.com/office/drawing/2014/main" id="{BB068A92-6CA0-8111-468E-B591F6ACA50E}"/>
              </a:ext>
            </a:extLst>
          </p:cNvPr>
          <p:cNvSpPr>
            <a:spLocks noGrp="1"/>
          </p:cNvSpPr>
          <p:nvPr>
            <p:ph type="ftr" sz="quarter" idx="11"/>
          </p:nvPr>
        </p:nvSpPr>
        <p:spPr/>
        <p:txBody>
          <a:bodyPr/>
          <a:lstStyle/>
          <a:p>
            <a:r>
              <a:rPr lang="it-IT"/>
              <a:t>WA6 Report - L. Giannessi</a:t>
            </a:r>
          </a:p>
        </p:txBody>
      </p:sp>
      <p:sp>
        <p:nvSpPr>
          <p:cNvPr id="9" name="Segnaposto numero diapositiva 8">
            <a:extLst>
              <a:ext uri="{FF2B5EF4-FFF2-40B4-BE49-F238E27FC236}">
                <a16:creationId xmlns:a16="http://schemas.microsoft.com/office/drawing/2014/main" id="{9CAF5499-B33B-FE78-1BF2-4E8447A9CFF2}"/>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260724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869DBD-E268-3A43-887E-23EFF59E4DB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EEA2EC0-E02C-784A-9500-38198FBCCF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5454DED-FCAD-5A46-AD46-3B95816373DC}"/>
              </a:ext>
            </a:extLst>
          </p:cNvPr>
          <p:cNvSpPr>
            <a:spLocks noGrp="1"/>
          </p:cNvSpPr>
          <p:nvPr>
            <p:ph type="dt" sz="half" idx="10"/>
          </p:nvPr>
        </p:nvSpPr>
        <p:spPr/>
        <p:txBody>
          <a:bodyPr/>
          <a:lstStyle/>
          <a:p>
            <a:fld id="{51635FF9-E0B6-8A47-955F-34981D425FBF}" type="datetime1">
              <a:rPr lang="it-IT" smtClean="0"/>
              <a:t>26/06/24</a:t>
            </a:fld>
            <a:endParaRPr lang="it-IT"/>
          </a:p>
        </p:txBody>
      </p:sp>
      <p:sp>
        <p:nvSpPr>
          <p:cNvPr id="5" name="Segnaposto piè di pagina 4">
            <a:extLst>
              <a:ext uri="{FF2B5EF4-FFF2-40B4-BE49-F238E27FC236}">
                <a16:creationId xmlns:a16="http://schemas.microsoft.com/office/drawing/2014/main" id="{F0B4CA63-F6E2-3242-A7BA-6AC24A5F9142}"/>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FDC5BEA4-78F5-984A-9362-38967F380F86}"/>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336437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28B484-7DA7-8247-AF9C-8386FCEE837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7078CD-905E-8346-B41A-4C1980E54CDA}"/>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BA83EE9C-2B4A-7D49-92F1-E7D10777B687}"/>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7AA47E71-477C-3D41-9705-5E6D99867DFA}"/>
              </a:ext>
            </a:extLst>
          </p:cNvPr>
          <p:cNvSpPr>
            <a:spLocks noGrp="1"/>
          </p:cNvSpPr>
          <p:nvPr>
            <p:ph type="dt" sz="half" idx="10"/>
          </p:nvPr>
        </p:nvSpPr>
        <p:spPr/>
        <p:txBody>
          <a:bodyPr/>
          <a:lstStyle/>
          <a:p>
            <a:fld id="{92FC426A-780E-2446-B6B1-BAF5EF628E4D}" type="datetime1">
              <a:rPr lang="it-IT" smtClean="0"/>
              <a:t>26/06/24</a:t>
            </a:fld>
            <a:endParaRPr lang="it-IT"/>
          </a:p>
        </p:txBody>
      </p:sp>
      <p:sp>
        <p:nvSpPr>
          <p:cNvPr id="6" name="Segnaposto piè di pagina 5">
            <a:extLst>
              <a:ext uri="{FF2B5EF4-FFF2-40B4-BE49-F238E27FC236}">
                <a16:creationId xmlns:a16="http://schemas.microsoft.com/office/drawing/2014/main" id="{BA4CD139-2B97-3548-B3A5-3ED478568D7A}"/>
              </a:ext>
            </a:extLst>
          </p:cNvPr>
          <p:cNvSpPr>
            <a:spLocks noGrp="1"/>
          </p:cNvSpPr>
          <p:nvPr>
            <p:ph type="ftr" sz="quarter" idx="11"/>
          </p:nvPr>
        </p:nvSpPr>
        <p:spPr/>
        <p:txBody>
          <a:bodyPr/>
          <a:lstStyle/>
          <a:p>
            <a:r>
              <a:rPr lang="it-IT"/>
              <a:t>WA6 Report - L. Giannessi</a:t>
            </a:r>
          </a:p>
        </p:txBody>
      </p:sp>
      <p:sp>
        <p:nvSpPr>
          <p:cNvPr id="7" name="Segnaposto numero diapositiva 6">
            <a:extLst>
              <a:ext uri="{FF2B5EF4-FFF2-40B4-BE49-F238E27FC236}">
                <a16:creationId xmlns:a16="http://schemas.microsoft.com/office/drawing/2014/main" id="{6ADD73C8-E257-504B-8FBC-F54CF8E587ED}"/>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103184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2D40DA-D3C7-E64E-96AC-4671917CA6B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2761686-F168-1E47-BDFB-2E332A9D5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E1BAF165-7E40-1642-B69C-4C3CBC164C7C}"/>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F2FE735C-31FF-624B-A900-5E80F4CBB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F79BD6DB-783F-0C4F-B726-0DCCD6A5E57A}"/>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6ADF7304-95DD-EB43-A22F-27A445CE4752}"/>
              </a:ext>
            </a:extLst>
          </p:cNvPr>
          <p:cNvSpPr>
            <a:spLocks noGrp="1"/>
          </p:cNvSpPr>
          <p:nvPr>
            <p:ph type="dt" sz="half" idx="10"/>
          </p:nvPr>
        </p:nvSpPr>
        <p:spPr/>
        <p:txBody>
          <a:bodyPr/>
          <a:lstStyle/>
          <a:p>
            <a:fld id="{A15C215E-8D45-0A4F-843B-90C8BC1A4595}" type="datetime1">
              <a:rPr lang="it-IT" smtClean="0"/>
              <a:t>26/06/24</a:t>
            </a:fld>
            <a:endParaRPr lang="it-IT"/>
          </a:p>
        </p:txBody>
      </p:sp>
      <p:sp>
        <p:nvSpPr>
          <p:cNvPr id="8" name="Segnaposto piè di pagina 7">
            <a:extLst>
              <a:ext uri="{FF2B5EF4-FFF2-40B4-BE49-F238E27FC236}">
                <a16:creationId xmlns:a16="http://schemas.microsoft.com/office/drawing/2014/main" id="{84423AEF-780E-834B-AAFA-AA389F4A8B72}"/>
              </a:ext>
            </a:extLst>
          </p:cNvPr>
          <p:cNvSpPr>
            <a:spLocks noGrp="1"/>
          </p:cNvSpPr>
          <p:nvPr>
            <p:ph type="ftr" sz="quarter" idx="11"/>
          </p:nvPr>
        </p:nvSpPr>
        <p:spPr/>
        <p:txBody>
          <a:bodyPr/>
          <a:lstStyle/>
          <a:p>
            <a:r>
              <a:rPr lang="it-IT"/>
              <a:t>WA6 Report - L. Giannessi</a:t>
            </a:r>
          </a:p>
        </p:txBody>
      </p:sp>
      <p:sp>
        <p:nvSpPr>
          <p:cNvPr id="9" name="Segnaposto numero diapositiva 8">
            <a:extLst>
              <a:ext uri="{FF2B5EF4-FFF2-40B4-BE49-F238E27FC236}">
                <a16:creationId xmlns:a16="http://schemas.microsoft.com/office/drawing/2014/main" id="{3A43C67D-1837-C645-9CFC-C9B673BFA31B}"/>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270582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EA2563-1989-C54F-A34A-90405068CA2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0451D5A-877B-8E43-871D-3B4E4571A36C}"/>
              </a:ext>
            </a:extLst>
          </p:cNvPr>
          <p:cNvSpPr>
            <a:spLocks noGrp="1"/>
          </p:cNvSpPr>
          <p:nvPr>
            <p:ph type="dt" sz="half" idx="10"/>
          </p:nvPr>
        </p:nvSpPr>
        <p:spPr/>
        <p:txBody>
          <a:bodyPr/>
          <a:lstStyle/>
          <a:p>
            <a:fld id="{EAD1E7BB-8509-4D42-BBCA-1F333C4C39EE}" type="datetime1">
              <a:rPr lang="it-IT" smtClean="0"/>
              <a:t>26/06/24</a:t>
            </a:fld>
            <a:endParaRPr lang="it-IT"/>
          </a:p>
        </p:txBody>
      </p:sp>
      <p:sp>
        <p:nvSpPr>
          <p:cNvPr id="4" name="Segnaposto piè di pagina 3">
            <a:extLst>
              <a:ext uri="{FF2B5EF4-FFF2-40B4-BE49-F238E27FC236}">
                <a16:creationId xmlns:a16="http://schemas.microsoft.com/office/drawing/2014/main" id="{44C9D7B8-0CEE-2642-8E1D-D5F1168F4EE2}"/>
              </a:ext>
            </a:extLst>
          </p:cNvPr>
          <p:cNvSpPr>
            <a:spLocks noGrp="1"/>
          </p:cNvSpPr>
          <p:nvPr>
            <p:ph type="ftr" sz="quarter" idx="11"/>
          </p:nvPr>
        </p:nvSpPr>
        <p:spPr/>
        <p:txBody>
          <a:bodyPr/>
          <a:lstStyle/>
          <a:p>
            <a:r>
              <a:rPr lang="it-IT"/>
              <a:t>WA6 Report - L. Giannessi</a:t>
            </a:r>
          </a:p>
        </p:txBody>
      </p:sp>
      <p:sp>
        <p:nvSpPr>
          <p:cNvPr id="5" name="Segnaposto numero diapositiva 4">
            <a:extLst>
              <a:ext uri="{FF2B5EF4-FFF2-40B4-BE49-F238E27FC236}">
                <a16:creationId xmlns:a16="http://schemas.microsoft.com/office/drawing/2014/main" id="{460C53D8-BDA9-D348-BC00-322126A669CE}"/>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249744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0974E84-A15D-7547-AFD6-AA1C41B9B3C3}"/>
              </a:ext>
            </a:extLst>
          </p:cNvPr>
          <p:cNvSpPr>
            <a:spLocks noGrp="1"/>
          </p:cNvSpPr>
          <p:nvPr>
            <p:ph type="dt" sz="half" idx="10"/>
          </p:nvPr>
        </p:nvSpPr>
        <p:spPr/>
        <p:txBody>
          <a:bodyPr/>
          <a:lstStyle/>
          <a:p>
            <a:fld id="{6F4EC78C-A425-144B-9032-657B0440A191}" type="datetime1">
              <a:rPr lang="it-IT" smtClean="0"/>
              <a:t>26/06/24</a:t>
            </a:fld>
            <a:endParaRPr lang="it-IT"/>
          </a:p>
        </p:txBody>
      </p:sp>
      <p:sp>
        <p:nvSpPr>
          <p:cNvPr id="3" name="Segnaposto piè di pagina 2">
            <a:extLst>
              <a:ext uri="{FF2B5EF4-FFF2-40B4-BE49-F238E27FC236}">
                <a16:creationId xmlns:a16="http://schemas.microsoft.com/office/drawing/2014/main" id="{4A187385-67DC-0B43-8A76-1616400C53DA}"/>
              </a:ext>
            </a:extLst>
          </p:cNvPr>
          <p:cNvSpPr>
            <a:spLocks noGrp="1"/>
          </p:cNvSpPr>
          <p:nvPr>
            <p:ph type="ftr" sz="quarter" idx="11"/>
          </p:nvPr>
        </p:nvSpPr>
        <p:spPr/>
        <p:txBody>
          <a:bodyPr/>
          <a:lstStyle/>
          <a:p>
            <a:r>
              <a:rPr lang="it-IT"/>
              <a:t>WA6 Report - L. Giannessi</a:t>
            </a:r>
          </a:p>
        </p:txBody>
      </p:sp>
      <p:sp>
        <p:nvSpPr>
          <p:cNvPr id="4" name="Segnaposto numero diapositiva 3">
            <a:extLst>
              <a:ext uri="{FF2B5EF4-FFF2-40B4-BE49-F238E27FC236}">
                <a16:creationId xmlns:a16="http://schemas.microsoft.com/office/drawing/2014/main" id="{6386BE0D-861F-714F-946F-4E844333F75F}"/>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203506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9127E7-6A4C-3F46-BAA7-5752A06F6FE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8CF578-0078-F945-BEB9-5BB7D2F5B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C7A73677-48FB-F246-9451-3710DB127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01BA0F4C-7A1F-A246-B287-39DCCDEBDF22}"/>
              </a:ext>
            </a:extLst>
          </p:cNvPr>
          <p:cNvSpPr>
            <a:spLocks noGrp="1"/>
          </p:cNvSpPr>
          <p:nvPr>
            <p:ph type="dt" sz="half" idx="10"/>
          </p:nvPr>
        </p:nvSpPr>
        <p:spPr/>
        <p:txBody>
          <a:bodyPr/>
          <a:lstStyle/>
          <a:p>
            <a:fld id="{20F25A48-0ABE-764B-AB98-A40CA10D55FC}" type="datetime1">
              <a:rPr lang="it-IT" smtClean="0"/>
              <a:t>26/06/24</a:t>
            </a:fld>
            <a:endParaRPr lang="it-IT"/>
          </a:p>
        </p:txBody>
      </p:sp>
      <p:sp>
        <p:nvSpPr>
          <p:cNvPr id="6" name="Segnaposto piè di pagina 5">
            <a:extLst>
              <a:ext uri="{FF2B5EF4-FFF2-40B4-BE49-F238E27FC236}">
                <a16:creationId xmlns:a16="http://schemas.microsoft.com/office/drawing/2014/main" id="{0D072943-FE55-5948-B89F-DAA9CFAD0F48}"/>
              </a:ext>
            </a:extLst>
          </p:cNvPr>
          <p:cNvSpPr>
            <a:spLocks noGrp="1"/>
          </p:cNvSpPr>
          <p:nvPr>
            <p:ph type="ftr" sz="quarter" idx="11"/>
          </p:nvPr>
        </p:nvSpPr>
        <p:spPr/>
        <p:txBody>
          <a:bodyPr/>
          <a:lstStyle/>
          <a:p>
            <a:r>
              <a:rPr lang="it-IT"/>
              <a:t>WA6 Report - L. Giannessi</a:t>
            </a:r>
          </a:p>
        </p:txBody>
      </p:sp>
      <p:sp>
        <p:nvSpPr>
          <p:cNvPr id="7" name="Segnaposto numero diapositiva 6">
            <a:extLst>
              <a:ext uri="{FF2B5EF4-FFF2-40B4-BE49-F238E27FC236}">
                <a16:creationId xmlns:a16="http://schemas.microsoft.com/office/drawing/2014/main" id="{B7CFC7B7-B8F3-8E45-B706-8A1C2E64E213}"/>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54125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D7EC28-E966-5944-A947-02F844243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95924C3-D5FB-124D-93AB-C6CDAEB6ED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55F0397-2C90-BE45-A695-2C9616746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11D1AE8-CD6E-784E-B25C-D2434EB493C5}"/>
              </a:ext>
            </a:extLst>
          </p:cNvPr>
          <p:cNvSpPr>
            <a:spLocks noGrp="1"/>
          </p:cNvSpPr>
          <p:nvPr>
            <p:ph type="dt" sz="half" idx="10"/>
          </p:nvPr>
        </p:nvSpPr>
        <p:spPr/>
        <p:txBody>
          <a:bodyPr/>
          <a:lstStyle/>
          <a:p>
            <a:fld id="{AE62554C-3BA5-4243-BFD2-4B18EE0C43FC}" type="datetime1">
              <a:rPr lang="it-IT" smtClean="0"/>
              <a:t>26/06/24</a:t>
            </a:fld>
            <a:endParaRPr lang="it-IT"/>
          </a:p>
        </p:txBody>
      </p:sp>
      <p:sp>
        <p:nvSpPr>
          <p:cNvPr id="6" name="Segnaposto piè di pagina 5">
            <a:extLst>
              <a:ext uri="{FF2B5EF4-FFF2-40B4-BE49-F238E27FC236}">
                <a16:creationId xmlns:a16="http://schemas.microsoft.com/office/drawing/2014/main" id="{30C42C43-2661-2447-B95B-03EB53667F22}"/>
              </a:ext>
            </a:extLst>
          </p:cNvPr>
          <p:cNvSpPr>
            <a:spLocks noGrp="1"/>
          </p:cNvSpPr>
          <p:nvPr>
            <p:ph type="ftr" sz="quarter" idx="11"/>
          </p:nvPr>
        </p:nvSpPr>
        <p:spPr/>
        <p:txBody>
          <a:bodyPr/>
          <a:lstStyle/>
          <a:p>
            <a:r>
              <a:rPr lang="it-IT"/>
              <a:t>WA6 Report - L. Giannessi</a:t>
            </a:r>
          </a:p>
        </p:txBody>
      </p:sp>
      <p:sp>
        <p:nvSpPr>
          <p:cNvPr id="7" name="Segnaposto numero diapositiva 6">
            <a:extLst>
              <a:ext uri="{FF2B5EF4-FFF2-40B4-BE49-F238E27FC236}">
                <a16:creationId xmlns:a16="http://schemas.microsoft.com/office/drawing/2014/main" id="{21166B99-80A9-5046-B7B8-9A2ABCA87CA9}"/>
              </a:ext>
            </a:extLst>
          </p:cNvPr>
          <p:cNvSpPr>
            <a:spLocks noGrp="1"/>
          </p:cNvSpPr>
          <p:nvPr>
            <p:ph type="sldNum" sz="quarter" idx="12"/>
          </p:nvPr>
        </p:nvSpPr>
        <p:spPr/>
        <p:txBody>
          <a:bodyPr/>
          <a:lstStyle/>
          <a:p>
            <a:fld id="{43F6FBE0-971E-9141-908B-F4C9F2B4A260}" type="slidenum">
              <a:rPr lang="it-IT" smtClean="0"/>
              <a:t>‹N›</a:t>
            </a:fld>
            <a:endParaRPr lang="it-IT"/>
          </a:p>
        </p:txBody>
      </p:sp>
    </p:spTree>
    <p:extLst>
      <p:ext uri="{BB962C8B-B14F-4D97-AF65-F5344CB8AC3E}">
        <p14:creationId xmlns:p14="http://schemas.microsoft.com/office/powerpoint/2010/main" val="116542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E78EC30-DD75-534B-B208-BCDDC6F7561D}"/>
              </a:ext>
            </a:extLst>
          </p:cNvPr>
          <p:cNvSpPr>
            <a:spLocks noGrp="1"/>
          </p:cNvSpPr>
          <p:nvPr>
            <p:ph type="title"/>
          </p:nvPr>
        </p:nvSpPr>
        <p:spPr>
          <a:xfrm>
            <a:off x="1677725" y="357174"/>
            <a:ext cx="9303026"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F8BDCB0-6F1E-764A-B262-99E123FC8F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DB251B0-AE81-3F40-A3E1-3CFD4C52BBC4}"/>
              </a:ext>
            </a:extLst>
          </p:cNvPr>
          <p:cNvSpPr>
            <a:spLocks noGrp="1"/>
          </p:cNvSpPr>
          <p:nvPr>
            <p:ph type="dt" sz="half" idx="2"/>
          </p:nvPr>
        </p:nvSpPr>
        <p:spPr>
          <a:xfrm>
            <a:off x="838199" y="6356350"/>
            <a:ext cx="340317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Frascati 23/11/23 – EUPRAXIA TDR Review meeting</a:t>
            </a:r>
          </a:p>
        </p:txBody>
      </p:sp>
      <p:sp>
        <p:nvSpPr>
          <p:cNvPr id="5" name="Segnaposto piè di pagina 4">
            <a:extLst>
              <a:ext uri="{FF2B5EF4-FFF2-40B4-BE49-F238E27FC236}">
                <a16:creationId xmlns:a16="http://schemas.microsoft.com/office/drawing/2014/main" id="{5CC74F73-A348-3441-B320-509F44490881}"/>
              </a:ext>
            </a:extLst>
          </p:cNvPr>
          <p:cNvSpPr>
            <a:spLocks noGrp="1"/>
          </p:cNvSpPr>
          <p:nvPr>
            <p:ph type="ftr" sz="quarter" idx="3"/>
          </p:nvPr>
        </p:nvSpPr>
        <p:spPr>
          <a:xfrm>
            <a:off x="4654658" y="6356350"/>
            <a:ext cx="27845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WA6 Report - L. Giannessi</a:t>
            </a:r>
          </a:p>
        </p:txBody>
      </p:sp>
      <p:sp>
        <p:nvSpPr>
          <p:cNvPr id="6" name="Segnaposto numero diapositiva 5">
            <a:extLst>
              <a:ext uri="{FF2B5EF4-FFF2-40B4-BE49-F238E27FC236}">
                <a16:creationId xmlns:a16="http://schemas.microsoft.com/office/drawing/2014/main" id="{F3FE29E8-4B3C-1740-B957-BEB1A10E5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6FBE0-971E-9141-908B-F4C9F2B4A260}" type="slidenum">
              <a:rPr lang="it-IT" smtClean="0"/>
              <a:t>‹N›</a:t>
            </a:fld>
            <a:endParaRPr lang="it-IT"/>
          </a:p>
        </p:txBody>
      </p:sp>
      <p:pic>
        <p:nvPicPr>
          <p:cNvPr id="9" name="Immagine 8">
            <a:extLst>
              <a:ext uri="{FF2B5EF4-FFF2-40B4-BE49-F238E27FC236}">
                <a16:creationId xmlns:a16="http://schemas.microsoft.com/office/drawing/2014/main" id="{16348360-AFC9-624D-A1C4-8124FB105587}"/>
              </a:ext>
            </a:extLst>
          </p:cNvPr>
          <p:cNvPicPr>
            <a:picLocks noChangeAspect="1"/>
          </p:cNvPicPr>
          <p:nvPr/>
        </p:nvPicPr>
        <p:blipFill>
          <a:blip r:embed="rId15"/>
          <a:stretch>
            <a:fillRect/>
          </a:stretch>
        </p:blipFill>
        <p:spPr>
          <a:xfrm>
            <a:off x="11203387" y="91373"/>
            <a:ext cx="832315" cy="576480"/>
          </a:xfrm>
          <a:prstGeom prst="rect">
            <a:avLst/>
          </a:prstGeom>
        </p:spPr>
      </p:pic>
    </p:spTree>
    <p:extLst>
      <p:ext uri="{BB962C8B-B14F-4D97-AF65-F5344CB8AC3E}">
        <p14:creationId xmlns:p14="http://schemas.microsoft.com/office/powerpoint/2010/main" val="3491657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hf hdr="0"/>
  <p:txStyles>
    <p:title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wmf"/></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hyperlink" Target="https://lightcon.com/product/topas-prime-opa/#performance" TargetMode="Externa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0.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em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4632C05-3E76-054A-BE29-E2A1F71AD961}"/>
              </a:ext>
            </a:extLst>
          </p:cNvPr>
          <p:cNvPicPr>
            <a:picLocks noChangeAspect="1"/>
          </p:cNvPicPr>
          <p:nvPr/>
        </p:nvPicPr>
        <p:blipFill rotWithShape="1">
          <a:blip r:embed="rId2"/>
          <a:srcRect t="18679" r="2" b="19347"/>
          <a:stretch/>
        </p:blipFill>
        <p:spPr>
          <a:xfrm>
            <a:off x="4703010" y="1"/>
            <a:ext cx="7488990" cy="3728484"/>
          </a:xfrm>
          <a:prstGeom prst="rect">
            <a:avLst/>
          </a:prstGeom>
        </p:spPr>
      </p:pic>
      <p:sp useBgFill="1">
        <p:nvSpPr>
          <p:cNvPr id="28" name="Freeform: Shape 27">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4061552F-63D6-1C44-A26F-C672BD7F5FD2}"/>
              </a:ext>
            </a:extLst>
          </p:cNvPr>
          <p:cNvSpPr>
            <a:spLocks noGrp="1"/>
          </p:cNvSpPr>
          <p:nvPr>
            <p:ph type="ctrTitle"/>
          </p:nvPr>
        </p:nvSpPr>
        <p:spPr>
          <a:xfrm>
            <a:off x="657645" y="2306349"/>
            <a:ext cx="3992700" cy="1131512"/>
          </a:xfrm>
        </p:spPr>
        <p:txBody>
          <a:bodyPr>
            <a:normAutofit/>
          </a:bodyPr>
          <a:lstStyle/>
          <a:p>
            <a:pPr algn="l"/>
            <a:r>
              <a:rPr lang="it-IT" sz="2800" b="1">
                <a:solidFill>
                  <a:srgbClr val="0070C0"/>
                </a:solidFill>
              </a:rPr>
              <a:t>WA6 Report</a:t>
            </a:r>
            <a:br>
              <a:rPr lang="it-IT" sz="2800" b="1"/>
            </a:br>
            <a:r>
              <a:rPr lang="it-IT" sz="2800" b="1"/>
              <a:t>FEL &amp; </a:t>
            </a:r>
            <a:r>
              <a:rPr lang="it-IT" sz="2800" b="1" err="1"/>
              <a:t>Undulators</a:t>
            </a:r>
            <a:endParaRPr lang="it-IT" sz="2800" b="1"/>
          </a:p>
        </p:txBody>
      </p:sp>
      <p:sp>
        <p:nvSpPr>
          <p:cNvPr id="3" name="Sottotitolo 2">
            <a:extLst>
              <a:ext uri="{FF2B5EF4-FFF2-40B4-BE49-F238E27FC236}">
                <a16:creationId xmlns:a16="http://schemas.microsoft.com/office/drawing/2014/main" id="{75C9E1ED-F37C-CE43-8424-D65F04EA40DD}"/>
              </a:ext>
            </a:extLst>
          </p:cNvPr>
          <p:cNvSpPr>
            <a:spLocks noGrp="1"/>
          </p:cNvSpPr>
          <p:nvPr>
            <p:ph type="subTitle" idx="1"/>
          </p:nvPr>
        </p:nvSpPr>
        <p:spPr>
          <a:xfrm>
            <a:off x="661688" y="3613284"/>
            <a:ext cx="10584381" cy="3088458"/>
          </a:xfrm>
        </p:spPr>
        <p:txBody>
          <a:bodyPr>
            <a:normAutofit fontScale="77500" lnSpcReduction="20000"/>
          </a:bodyPr>
          <a:lstStyle/>
          <a:p>
            <a:pPr algn="l"/>
            <a:r>
              <a:rPr lang="it-IT" sz="2600" b="1">
                <a:latin typeface="+mj-lt"/>
              </a:rPr>
              <a:t>L. Giannessi (LNF), </a:t>
            </a:r>
          </a:p>
          <a:p>
            <a:pPr algn="l"/>
            <a:r>
              <a:rPr lang="it-IT" sz="2600" i="1">
                <a:latin typeface="+mj-lt"/>
              </a:rPr>
              <a:t>on </a:t>
            </a:r>
            <a:r>
              <a:rPr lang="it-IT" sz="2600" i="1" err="1">
                <a:latin typeface="+mj-lt"/>
              </a:rPr>
              <a:t>behalf</a:t>
            </a:r>
            <a:r>
              <a:rPr lang="it-IT" sz="2600" i="1">
                <a:latin typeface="+mj-lt"/>
              </a:rPr>
              <a:t> of the WA6 </a:t>
            </a:r>
            <a:r>
              <a:rPr lang="it-IT" sz="2600" i="1" err="1">
                <a:latin typeface="+mj-lt"/>
              </a:rPr>
              <a:t>collaboration</a:t>
            </a:r>
            <a:r>
              <a:rPr lang="it-IT" sz="2600" i="1">
                <a:latin typeface="+mj-lt"/>
              </a:rPr>
              <a:t> team</a:t>
            </a:r>
          </a:p>
          <a:p>
            <a:pPr algn="l"/>
            <a:endParaRPr lang="it-IT" sz="1300" i="1">
              <a:latin typeface="+mj-lt"/>
            </a:endParaRPr>
          </a:p>
          <a:p>
            <a:pPr algn="l"/>
            <a:r>
              <a:rPr lang="it-IT" sz="2100" i="1">
                <a:latin typeface="+mj-lt"/>
              </a:rPr>
              <a:t>A. Doria, M. Carpanese, </a:t>
            </a:r>
            <a:r>
              <a:rPr lang="it-IT" sz="2100" i="1" err="1">
                <a:latin typeface="+mj-lt"/>
              </a:rPr>
              <a:t>F</a:t>
            </a:r>
            <a:r>
              <a:rPr lang="it-IT" sz="2100" i="1">
                <a:latin typeface="+mj-lt"/>
              </a:rPr>
              <a:t>. Nguyen, A. Petralia (ENEA), </a:t>
            </a:r>
          </a:p>
          <a:p>
            <a:pPr algn="l"/>
            <a:r>
              <a:rPr lang="it-IT" sz="2100" i="1">
                <a:latin typeface="+mj-lt"/>
              </a:rPr>
              <a:t>I. Balossino, M. Del Franco, M. Galletti, A. </a:t>
            </a:r>
            <a:r>
              <a:rPr lang="it-IT" sz="2100" i="1" err="1">
                <a:latin typeface="+mj-lt"/>
              </a:rPr>
              <a:t>Giribono</a:t>
            </a:r>
            <a:r>
              <a:rPr lang="it-IT" sz="2100" i="1">
                <a:latin typeface="+mj-lt"/>
              </a:rPr>
              <a:t>, A. Ghigo, A. Iovine, M. </a:t>
            </a:r>
            <a:r>
              <a:rPr lang="it-IT" sz="2100" i="1" err="1">
                <a:latin typeface="+mj-lt"/>
              </a:rPr>
              <a:t>Opromolla</a:t>
            </a:r>
            <a:r>
              <a:rPr lang="it-IT" sz="2100" i="1">
                <a:latin typeface="+mj-lt"/>
              </a:rPr>
              <a:t>, L. Sabbatini, A. Selce, C. Vaccarezza, A. Vannozzi,  </a:t>
            </a:r>
            <a:r>
              <a:rPr lang="it-IT" sz="2100" i="1" err="1">
                <a:latin typeface="+mj-lt"/>
              </a:rPr>
              <a:t>F</a:t>
            </a:r>
            <a:r>
              <a:rPr lang="it-IT" sz="2100" i="1">
                <a:latin typeface="+mj-lt"/>
              </a:rPr>
              <a:t>. Villa, M. Castellano (Laboratori Nazionali di Frascati),</a:t>
            </a:r>
          </a:p>
          <a:p>
            <a:pPr algn="l"/>
            <a:r>
              <a:rPr lang="it-IT" sz="2100" i="1">
                <a:latin typeface="+mj-lt"/>
              </a:rPr>
              <a:t>Vittoria Petrillo (Un. Milano),</a:t>
            </a:r>
          </a:p>
          <a:p>
            <a:pPr algn="l"/>
            <a:r>
              <a:rPr lang="it-IT" sz="2100" i="1">
                <a:latin typeface="+mj-lt"/>
              </a:rPr>
              <a:t>Cristian Boffo (FNAL), </a:t>
            </a:r>
          </a:p>
          <a:p>
            <a:pPr algn="l"/>
            <a:r>
              <a:rPr lang="it-IT" sz="2100" i="1" err="1">
                <a:latin typeface="+mj-lt"/>
              </a:rPr>
              <a:t>Najmeh</a:t>
            </a:r>
            <a:r>
              <a:rPr lang="it-IT" sz="2100" i="1">
                <a:latin typeface="+mj-lt"/>
              </a:rPr>
              <a:t> Mirian (DESY)</a:t>
            </a:r>
          </a:p>
          <a:p>
            <a:pPr algn="l"/>
            <a:r>
              <a:rPr lang="it-IT" sz="2100" i="1">
                <a:latin typeface="+mj-lt"/>
              </a:rPr>
              <a:t>Support from </a:t>
            </a:r>
            <a:r>
              <a:rPr lang="it-IT" sz="2100" b="1" i="1">
                <a:latin typeface="+mj-lt"/>
              </a:rPr>
              <a:t>ENEA - </a:t>
            </a:r>
            <a:r>
              <a:rPr lang="it-IT" sz="2100" b="1" i="1" err="1">
                <a:latin typeface="+mj-lt"/>
              </a:rPr>
              <a:t>Holographyc</a:t>
            </a:r>
            <a:r>
              <a:rPr lang="it-IT" sz="2100" b="1" i="1">
                <a:latin typeface="+mj-lt"/>
              </a:rPr>
              <a:t> </a:t>
            </a:r>
            <a:r>
              <a:rPr lang="it-IT" sz="2100" b="1" i="1" err="1">
                <a:latin typeface="+mj-lt"/>
              </a:rPr>
              <a:t>Interferometry</a:t>
            </a:r>
            <a:r>
              <a:rPr lang="it-IT" sz="2100" b="1" i="1">
                <a:latin typeface="+mj-lt"/>
              </a:rPr>
              <a:t> &amp; Fibre </a:t>
            </a:r>
            <a:r>
              <a:rPr lang="it-IT" sz="2100" b="1" i="1" err="1">
                <a:latin typeface="+mj-lt"/>
              </a:rPr>
              <a:t>Optic</a:t>
            </a:r>
            <a:r>
              <a:rPr lang="it-IT" sz="2100" b="1" i="1">
                <a:latin typeface="+mj-lt"/>
              </a:rPr>
              <a:t> </a:t>
            </a:r>
            <a:r>
              <a:rPr lang="it-IT" sz="2100" b="1" i="1" err="1">
                <a:latin typeface="+mj-lt"/>
              </a:rPr>
              <a:t>Sensors</a:t>
            </a:r>
            <a:r>
              <a:rPr lang="it-IT" sz="2100" b="1" i="1">
                <a:latin typeface="+mj-lt"/>
              </a:rPr>
              <a:t> (HIFOS) </a:t>
            </a:r>
            <a:r>
              <a:rPr lang="it-IT" sz="2100" b="1" i="1" err="1">
                <a:latin typeface="+mj-lt"/>
              </a:rPr>
              <a:t>Laboratory</a:t>
            </a:r>
            <a:r>
              <a:rPr lang="it-IT" sz="2100" b="1" i="1">
                <a:latin typeface="+mj-lt"/>
              </a:rPr>
              <a:t> </a:t>
            </a:r>
            <a:r>
              <a:rPr lang="it-IT" sz="2100" i="1">
                <a:latin typeface="+mj-lt"/>
              </a:rPr>
              <a:t>(M. Caponero, A. </a:t>
            </a:r>
            <a:r>
              <a:rPr lang="it-IT" sz="2100" i="1" err="1">
                <a:latin typeface="+mj-lt"/>
              </a:rPr>
              <a:t>Polimadei</a:t>
            </a:r>
            <a:r>
              <a:rPr lang="it-IT" sz="2100" i="1">
                <a:latin typeface="+mj-lt"/>
              </a:rPr>
              <a:t>)</a:t>
            </a:r>
          </a:p>
        </p:txBody>
      </p:sp>
      <p:pic>
        <p:nvPicPr>
          <p:cNvPr id="9" name="Immagine 8">
            <a:extLst>
              <a:ext uri="{FF2B5EF4-FFF2-40B4-BE49-F238E27FC236}">
                <a16:creationId xmlns:a16="http://schemas.microsoft.com/office/drawing/2014/main" id="{076599E5-75B8-0F4B-A2D5-4534ECAC7197}"/>
              </a:ext>
            </a:extLst>
          </p:cNvPr>
          <p:cNvPicPr>
            <a:picLocks noChangeAspect="1"/>
          </p:cNvPicPr>
          <p:nvPr/>
        </p:nvPicPr>
        <p:blipFill>
          <a:blip r:embed="rId3"/>
          <a:stretch>
            <a:fillRect/>
          </a:stretch>
        </p:blipFill>
        <p:spPr>
          <a:xfrm>
            <a:off x="242455" y="209666"/>
            <a:ext cx="1087581" cy="782295"/>
          </a:xfrm>
          <a:prstGeom prst="rect">
            <a:avLst/>
          </a:prstGeom>
        </p:spPr>
      </p:pic>
      <p:pic>
        <p:nvPicPr>
          <p:cNvPr id="11" name="Immagine 10">
            <a:extLst>
              <a:ext uri="{FF2B5EF4-FFF2-40B4-BE49-F238E27FC236}">
                <a16:creationId xmlns:a16="http://schemas.microsoft.com/office/drawing/2014/main" id="{AE4CDC74-0273-4C4A-959C-94487BCCE506}"/>
              </a:ext>
            </a:extLst>
          </p:cNvPr>
          <p:cNvPicPr>
            <a:picLocks noChangeAspect="1"/>
          </p:cNvPicPr>
          <p:nvPr/>
        </p:nvPicPr>
        <p:blipFill>
          <a:blip r:embed="rId4"/>
          <a:stretch>
            <a:fillRect/>
          </a:stretch>
        </p:blipFill>
        <p:spPr>
          <a:xfrm>
            <a:off x="1646832" y="502797"/>
            <a:ext cx="1349098" cy="399954"/>
          </a:xfrm>
          <a:prstGeom prst="rect">
            <a:avLst/>
          </a:prstGeom>
        </p:spPr>
      </p:pic>
      <p:pic>
        <p:nvPicPr>
          <p:cNvPr id="18" name="Immagine 17">
            <a:extLst>
              <a:ext uri="{FF2B5EF4-FFF2-40B4-BE49-F238E27FC236}">
                <a16:creationId xmlns:a16="http://schemas.microsoft.com/office/drawing/2014/main" id="{50F63935-FB30-9C43-BF2A-CF1326B15AA3}"/>
              </a:ext>
            </a:extLst>
          </p:cNvPr>
          <p:cNvPicPr>
            <a:picLocks noChangeAspect="1"/>
          </p:cNvPicPr>
          <p:nvPr/>
        </p:nvPicPr>
        <p:blipFill rotWithShape="1">
          <a:blip r:embed="rId5"/>
          <a:srcRect r="50858" b="4123"/>
          <a:stretch/>
        </p:blipFill>
        <p:spPr>
          <a:xfrm>
            <a:off x="2066482" y="1504354"/>
            <a:ext cx="1681097" cy="475646"/>
          </a:xfrm>
          <a:prstGeom prst="rect">
            <a:avLst/>
          </a:prstGeom>
        </p:spPr>
      </p:pic>
      <p:pic>
        <p:nvPicPr>
          <p:cNvPr id="15" name="Immagine 14">
            <a:extLst>
              <a:ext uri="{FF2B5EF4-FFF2-40B4-BE49-F238E27FC236}">
                <a16:creationId xmlns:a16="http://schemas.microsoft.com/office/drawing/2014/main" id="{ADF20309-EE7D-4D4A-BBEE-94A707155368}"/>
              </a:ext>
            </a:extLst>
          </p:cNvPr>
          <p:cNvPicPr>
            <a:picLocks noChangeAspect="1"/>
          </p:cNvPicPr>
          <p:nvPr/>
        </p:nvPicPr>
        <p:blipFill>
          <a:blip r:embed="rId6"/>
          <a:stretch>
            <a:fillRect/>
          </a:stretch>
        </p:blipFill>
        <p:spPr>
          <a:xfrm>
            <a:off x="2203500" y="1002133"/>
            <a:ext cx="1510519" cy="407769"/>
          </a:xfrm>
          <a:prstGeom prst="rect">
            <a:avLst/>
          </a:prstGeom>
        </p:spPr>
      </p:pic>
      <p:pic>
        <p:nvPicPr>
          <p:cNvPr id="16" name="Immagine 15">
            <a:extLst>
              <a:ext uri="{FF2B5EF4-FFF2-40B4-BE49-F238E27FC236}">
                <a16:creationId xmlns:a16="http://schemas.microsoft.com/office/drawing/2014/main" id="{D5CD0A64-22DD-1F41-A07E-46D00C9C7766}"/>
              </a:ext>
            </a:extLst>
          </p:cNvPr>
          <p:cNvPicPr>
            <a:picLocks noChangeAspect="1"/>
          </p:cNvPicPr>
          <p:nvPr/>
        </p:nvPicPr>
        <p:blipFill>
          <a:blip r:embed="rId7"/>
          <a:stretch>
            <a:fillRect/>
          </a:stretch>
        </p:blipFill>
        <p:spPr>
          <a:xfrm>
            <a:off x="190222" y="1276264"/>
            <a:ext cx="1614816" cy="636381"/>
          </a:xfrm>
          <a:prstGeom prst="rect">
            <a:avLst/>
          </a:prstGeom>
        </p:spPr>
      </p:pic>
    </p:spTree>
    <p:extLst>
      <p:ext uri="{BB962C8B-B14F-4D97-AF65-F5344CB8AC3E}">
        <p14:creationId xmlns:p14="http://schemas.microsoft.com/office/powerpoint/2010/main" val="2539837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63D882-6E95-F91E-4890-C96796BFB74F}"/>
              </a:ext>
            </a:extLst>
          </p:cNvPr>
          <p:cNvSpPr>
            <a:spLocks noGrp="1"/>
          </p:cNvSpPr>
          <p:nvPr>
            <p:ph type="title"/>
          </p:nvPr>
        </p:nvSpPr>
        <p:spPr>
          <a:xfrm>
            <a:off x="844348" y="449773"/>
            <a:ext cx="9303026" cy="997064"/>
          </a:xfrm>
        </p:spPr>
        <p:txBody>
          <a:bodyPr/>
          <a:lstStyle/>
          <a:p>
            <a:r>
              <a:rPr lang="en-GB" b="1"/>
              <a:t>FEL Parameter acceptance analysis</a:t>
            </a:r>
          </a:p>
        </p:txBody>
      </p:sp>
      <p:sp>
        <p:nvSpPr>
          <p:cNvPr id="3" name="Segnaposto contenuto 2">
            <a:extLst>
              <a:ext uri="{FF2B5EF4-FFF2-40B4-BE49-F238E27FC236}">
                <a16:creationId xmlns:a16="http://schemas.microsoft.com/office/drawing/2014/main" id="{188B8711-64DE-7B1D-0F83-2C60389E88AA}"/>
              </a:ext>
            </a:extLst>
          </p:cNvPr>
          <p:cNvSpPr>
            <a:spLocks noGrp="1"/>
          </p:cNvSpPr>
          <p:nvPr>
            <p:ph idx="1"/>
          </p:nvPr>
        </p:nvSpPr>
        <p:spPr>
          <a:xfrm>
            <a:off x="1717180" y="1692561"/>
            <a:ext cx="8052462" cy="4760370"/>
          </a:xfrm>
        </p:spPr>
        <p:txBody>
          <a:bodyPr/>
          <a:lstStyle/>
          <a:p>
            <a:pPr marL="0" indent="0">
              <a:buNone/>
            </a:pPr>
            <a:r>
              <a:rPr lang="it-IT" sz="2000"/>
              <a:t>The </a:t>
            </a:r>
            <a:r>
              <a:rPr lang="it-IT" sz="2000" err="1"/>
              <a:t>undulator</a:t>
            </a:r>
            <a:r>
              <a:rPr lang="it-IT" sz="2000"/>
              <a:t> </a:t>
            </a:r>
            <a:r>
              <a:rPr lang="it-IT" sz="2000" err="1"/>
              <a:t>is</a:t>
            </a:r>
            <a:r>
              <a:rPr lang="it-IT" sz="2000"/>
              <a:t> </a:t>
            </a:r>
            <a:r>
              <a:rPr lang="it-IT" sz="2000" err="1"/>
              <a:t>engineered</a:t>
            </a:r>
            <a:r>
              <a:rPr lang="it-IT" sz="2000"/>
              <a:t> to </a:t>
            </a:r>
            <a:r>
              <a:rPr lang="it-IT" sz="2000" err="1"/>
              <a:t>amplify</a:t>
            </a:r>
            <a:r>
              <a:rPr lang="it-IT" sz="2000"/>
              <a:t> </a:t>
            </a:r>
            <a:r>
              <a:rPr lang="it-IT" sz="2000" err="1"/>
              <a:t>radiation</a:t>
            </a:r>
            <a:r>
              <a:rPr lang="it-IT" sz="2000"/>
              <a:t> </a:t>
            </a:r>
            <a:r>
              <a:rPr lang="it-IT" sz="2000" err="1"/>
              <a:t>at</a:t>
            </a:r>
            <a:r>
              <a:rPr lang="it-IT" sz="2000"/>
              <a:t> 4 nm from a </a:t>
            </a:r>
            <a:r>
              <a:rPr lang="it-IT" sz="2000" err="1"/>
              <a:t>suitable</a:t>
            </a:r>
            <a:r>
              <a:rPr lang="it-IT" sz="2000"/>
              <a:t> </a:t>
            </a:r>
            <a:r>
              <a:rPr lang="it-IT" sz="2000" err="1"/>
              <a:t>beam</a:t>
            </a:r>
            <a:r>
              <a:rPr lang="it-IT" sz="2000"/>
              <a:t>. </a:t>
            </a:r>
            <a:r>
              <a:rPr lang="it-IT" sz="2000" err="1"/>
              <a:t>We</a:t>
            </a:r>
            <a:r>
              <a:rPr lang="it-IT" sz="2000"/>
              <a:t> </a:t>
            </a:r>
            <a:r>
              <a:rPr lang="it-IT" sz="2000" err="1"/>
              <a:t>analyze</a:t>
            </a:r>
            <a:r>
              <a:rPr lang="it-IT" sz="2000"/>
              <a:t> </a:t>
            </a:r>
            <a:r>
              <a:rPr lang="it-IT" sz="2000" err="1"/>
              <a:t>its</a:t>
            </a:r>
            <a:r>
              <a:rPr lang="it-IT" sz="2000"/>
              <a:t> performance </a:t>
            </a:r>
            <a:r>
              <a:rPr lang="it-IT" sz="2000" err="1"/>
              <a:t>at</a:t>
            </a:r>
            <a:r>
              <a:rPr lang="it-IT" sz="2000"/>
              <a:t> 4 nm </a:t>
            </a:r>
            <a:r>
              <a:rPr lang="it-IT" sz="2000" err="1"/>
              <a:t>as</a:t>
            </a:r>
            <a:r>
              <a:rPr lang="it-IT" sz="2000"/>
              <a:t> </a:t>
            </a:r>
            <a:r>
              <a:rPr lang="it-IT" sz="2000" err="1"/>
              <a:t>well</a:t>
            </a:r>
            <a:r>
              <a:rPr lang="it-IT" sz="2000"/>
              <a:t> </a:t>
            </a:r>
            <a:r>
              <a:rPr lang="it-IT" sz="2000" err="1"/>
              <a:t>as</a:t>
            </a:r>
            <a:r>
              <a:rPr lang="it-IT" sz="2000"/>
              <a:t> </a:t>
            </a:r>
            <a:r>
              <a:rPr lang="it-IT" sz="2000" err="1"/>
              <a:t>its</a:t>
            </a:r>
            <a:r>
              <a:rPr lang="it-IT" sz="2000"/>
              <a:t> tuning range.</a:t>
            </a:r>
          </a:p>
          <a:p>
            <a:pPr marL="0" indent="0">
              <a:buNone/>
            </a:pPr>
            <a:endParaRPr lang="it-IT" sz="2000"/>
          </a:p>
          <a:p>
            <a:pPr marL="0" indent="0">
              <a:buNone/>
            </a:pPr>
            <a:r>
              <a:rPr lang="en-GB" sz="2000"/>
              <a:t>We used a (modified) Ming Xie model to analyse the FEL performance vs. the e-beam parameters. </a:t>
            </a:r>
          </a:p>
          <a:p>
            <a:r>
              <a:rPr lang="en-GB" sz="2000"/>
              <a:t>We assume a photon energy of 4 nm =  310 eV  at 1 GeV (the highest photon energy)</a:t>
            </a:r>
          </a:p>
          <a:p>
            <a:r>
              <a:rPr lang="en-GB" sz="2000"/>
              <a:t>We assume a gaussian beam (in current energy, energy spread, transverse momenta and spatial distributions) </a:t>
            </a:r>
          </a:p>
          <a:p>
            <a:r>
              <a:rPr lang="en-GB" sz="2000"/>
              <a:t>With a peak current 1.5 kA, duration  5 fs, average beta functions β</a:t>
            </a:r>
            <a:r>
              <a:rPr lang="en-GB" sz="2000" baseline="-25000"/>
              <a:t>x</a:t>
            </a:r>
            <a:r>
              <a:rPr lang="en-GB" sz="2000"/>
              <a:t>= β</a:t>
            </a:r>
            <a:r>
              <a:rPr lang="en-GB" sz="2000" baseline="-25000"/>
              <a:t>y</a:t>
            </a:r>
            <a:r>
              <a:rPr lang="en-GB" sz="2000"/>
              <a:t> =10 m, we also assume </a:t>
            </a:r>
            <a:r>
              <a:rPr lang="en-GB" sz="2000" err="1"/>
              <a:t>ε</a:t>
            </a:r>
            <a:r>
              <a:rPr lang="en-GB" sz="2000" baseline="-25000" err="1"/>
              <a:t>x</a:t>
            </a:r>
            <a:r>
              <a:rPr lang="en-GB" sz="2000"/>
              <a:t>= </a:t>
            </a:r>
            <a:r>
              <a:rPr lang="en-GB" sz="2000" err="1"/>
              <a:t>ε</a:t>
            </a:r>
            <a:r>
              <a:rPr lang="en-GB" sz="2000" baseline="-25000" err="1"/>
              <a:t>y</a:t>
            </a:r>
            <a:r>
              <a:rPr lang="en-GB" sz="2000" baseline="-25000"/>
              <a:t>.</a:t>
            </a:r>
          </a:p>
          <a:p>
            <a:endParaRPr lang="en-GB"/>
          </a:p>
        </p:txBody>
      </p:sp>
    </p:spTree>
    <p:extLst>
      <p:ext uri="{BB962C8B-B14F-4D97-AF65-F5344CB8AC3E}">
        <p14:creationId xmlns:p14="http://schemas.microsoft.com/office/powerpoint/2010/main" val="2207783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F03B90-17DF-6168-900D-721A540C9652}"/>
              </a:ext>
            </a:extLst>
          </p:cNvPr>
          <p:cNvSpPr txBox="1"/>
          <p:nvPr/>
        </p:nvSpPr>
        <p:spPr>
          <a:xfrm rot="16200000">
            <a:off x="308553" y="1877212"/>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5" name="CasellaDiTesto 24">
            <a:extLst>
              <a:ext uri="{FF2B5EF4-FFF2-40B4-BE49-F238E27FC236}">
                <a16:creationId xmlns:a16="http://schemas.microsoft.com/office/drawing/2014/main" id="{D702643D-2899-5304-E7B2-80A66C120165}"/>
              </a:ext>
            </a:extLst>
          </p:cNvPr>
          <p:cNvSpPr txBox="1"/>
          <p:nvPr/>
        </p:nvSpPr>
        <p:spPr>
          <a:xfrm rot="16200000">
            <a:off x="5148010" y="1847943"/>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9" name="CasellaDiTesto 28">
            <a:extLst>
              <a:ext uri="{FF2B5EF4-FFF2-40B4-BE49-F238E27FC236}">
                <a16:creationId xmlns:a16="http://schemas.microsoft.com/office/drawing/2014/main" id="{832BB0E2-AB0F-263B-B18C-8B38F03E9FCA}"/>
              </a:ext>
            </a:extLst>
          </p:cNvPr>
          <p:cNvSpPr txBox="1"/>
          <p:nvPr/>
        </p:nvSpPr>
        <p:spPr>
          <a:xfrm>
            <a:off x="2703064" y="6207718"/>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3" name="CasellaDiTesto 2">
            <a:extLst>
              <a:ext uri="{FF2B5EF4-FFF2-40B4-BE49-F238E27FC236}">
                <a16:creationId xmlns:a16="http://schemas.microsoft.com/office/drawing/2014/main" id="{54B71ECB-C52F-31AE-5684-7A83D6FA5A43}"/>
              </a:ext>
            </a:extLst>
          </p:cNvPr>
          <p:cNvSpPr txBox="1"/>
          <p:nvPr/>
        </p:nvSpPr>
        <p:spPr>
          <a:xfrm>
            <a:off x="10487695" y="1159438"/>
            <a:ext cx="1533368" cy="830997"/>
          </a:xfrm>
          <a:prstGeom prst="rect">
            <a:avLst/>
          </a:prstGeom>
          <a:noFill/>
        </p:spPr>
        <p:txBody>
          <a:bodyPr wrap="none" rtlCol="0">
            <a:spAutoFit/>
          </a:bodyPr>
          <a:lstStyle/>
          <a:p>
            <a:r>
              <a:rPr lang="en-GB" sz="1200" dirty="0"/>
              <a:t>Circular polarization</a:t>
            </a:r>
          </a:p>
          <a:p>
            <a:r>
              <a:rPr lang="en-GB" sz="1200" dirty="0"/>
              <a:t>1.5 kA </a:t>
            </a:r>
          </a:p>
          <a:p>
            <a:r>
              <a:rPr lang="en-GB" sz="1200" dirty="0"/>
              <a:t>4 nm</a:t>
            </a:r>
          </a:p>
          <a:p>
            <a:r>
              <a:rPr lang="en-GB" sz="1200" dirty="0"/>
              <a:t>beta 10 m</a:t>
            </a:r>
          </a:p>
        </p:txBody>
      </p:sp>
      <p:sp>
        <p:nvSpPr>
          <p:cNvPr id="4" name="Titolo 3">
            <a:extLst>
              <a:ext uri="{FF2B5EF4-FFF2-40B4-BE49-F238E27FC236}">
                <a16:creationId xmlns:a16="http://schemas.microsoft.com/office/drawing/2014/main" id="{E157C376-A32C-3673-71E2-496D79195609}"/>
              </a:ext>
            </a:extLst>
          </p:cNvPr>
          <p:cNvSpPr>
            <a:spLocks noGrp="1"/>
          </p:cNvSpPr>
          <p:nvPr>
            <p:ph type="title"/>
          </p:nvPr>
        </p:nvSpPr>
        <p:spPr>
          <a:xfrm>
            <a:off x="1153092" y="407515"/>
            <a:ext cx="8777986" cy="621943"/>
          </a:xfrm>
        </p:spPr>
        <p:txBody>
          <a:bodyPr/>
          <a:lstStyle/>
          <a:p>
            <a:r>
              <a:rPr lang="en-GB"/>
              <a:t>Performance at 4 nm – circular polarization</a:t>
            </a:r>
          </a:p>
        </p:txBody>
      </p:sp>
      <p:grpSp>
        <p:nvGrpSpPr>
          <p:cNvPr id="10" name="Gruppo 9">
            <a:extLst>
              <a:ext uri="{FF2B5EF4-FFF2-40B4-BE49-F238E27FC236}">
                <a16:creationId xmlns:a16="http://schemas.microsoft.com/office/drawing/2014/main" id="{DF192E76-DA81-663A-6751-298D31079B98}"/>
              </a:ext>
            </a:extLst>
          </p:cNvPr>
          <p:cNvGrpSpPr/>
          <p:nvPr/>
        </p:nvGrpSpPr>
        <p:grpSpPr>
          <a:xfrm>
            <a:off x="1350572" y="1136059"/>
            <a:ext cx="9079821" cy="5247940"/>
            <a:chOff x="1350572" y="1136059"/>
            <a:chExt cx="9079821" cy="5247940"/>
          </a:xfrm>
        </p:grpSpPr>
        <p:pic>
          <p:nvPicPr>
            <p:cNvPr id="2" name="Immagine 1">
              <a:extLst>
                <a:ext uri="{FF2B5EF4-FFF2-40B4-BE49-F238E27FC236}">
                  <a16:creationId xmlns:a16="http://schemas.microsoft.com/office/drawing/2014/main" id="{17619674-8949-3A76-BB2C-87A27ADEF91A}"/>
                </a:ext>
              </a:extLst>
            </p:cNvPr>
            <p:cNvPicPr>
              <a:picLocks noChangeAspect="1"/>
            </p:cNvPicPr>
            <p:nvPr/>
          </p:nvPicPr>
          <p:blipFill>
            <a:blip r:embed="rId3"/>
            <a:srcRect/>
            <a:stretch/>
          </p:blipFill>
          <p:spPr>
            <a:xfrm>
              <a:off x="1599931" y="1136059"/>
              <a:ext cx="8830462" cy="5165820"/>
            </a:xfrm>
            <a:prstGeom prst="rect">
              <a:avLst/>
            </a:prstGeom>
          </p:spPr>
        </p:pic>
        <p:sp>
          <p:nvSpPr>
            <p:cNvPr id="11" name="CasellaDiTesto 10">
              <a:extLst>
                <a:ext uri="{FF2B5EF4-FFF2-40B4-BE49-F238E27FC236}">
                  <a16:creationId xmlns:a16="http://schemas.microsoft.com/office/drawing/2014/main" id="{3A35C62F-56F7-A329-FC35-A71FA44D78FF}"/>
                </a:ext>
              </a:extLst>
            </p:cNvPr>
            <p:cNvSpPr txBox="1"/>
            <p:nvPr/>
          </p:nvSpPr>
          <p:spPr>
            <a:xfrm>
              <a:off x="2720222" y="334239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4" name="CasellaDiTesto 23">
              <a:extLst>
                <a:ext uri="{FF2B5EF4-FFF2-40B4-BE49-F238E27FC236}">
                  <a16:creationId xmlns:a16="http://schemas.microsoft.com/office/drawing/2014/main" id="{2AF694E1-59B4-0477-7CC3-63D25DDF067D}"/>
                </a:ext>
              </a:extLst>
            </p:cNvPr>
            <p:cNvSpPr txBox="1"/>
            <p:nvPr/>
          </p:nvSpPr>
          <p:spPr>
            <a:xfrm rot="16200000">
              <a:off x="303507" y="4548754"/>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6" name="CasellaDiTesto 25">
              <a:extLst>
                <a:ext uri="{FF2B5EF4-FFF2-40B4-BE49-F238E27FC236}">
                  <a16:creationId xmlns:a16="http://schemas.microsoft.com/office/drawing/2014/main" id="{A6B6EB45-EA61-9464-B52C-75252B26A552}"/>
                </a:ext>
              </a:extLst>
            </p:cNvPr>
            <p:cNvSpPr txBox="1"/>
            <p:nvPr/>
          </p:nvSpPr>
          <p:spPr>
            <a:xfrm rot="16200000">
              <a:off x="5135898" y="4597199"/>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7" name="CasellaDiTesto 26">
              <a:extLst>
                <a:ext uri="{FF2B5EF4-FFF2-40B4-BE49-F238E27FC236}">
                  <a16:creationId xmlns:a16="http://schemas.microsoft.com/office/drawing/2014/main" id="{61C5F018-4A2D-9D0A-40BA-243D7D4C8690}"/>
                </a:ext>
              </a:extLst>
            </p:cNvPr>
            <p:cNvSpPr txBox="1"/>
            <p:nvPr/>
          </p:nvSpPr>
          <p:spPr>
            <a:xfrm>
              <a:off x="7462789" y="3391851"/>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8" name="CasellaDiTesto 27">
              <a:extLst>
                <a:ext uri="{FF2B5EF4-FFF2-40B4-BE49-F238E27FC236}">
                  <a16:creationId xmlns:a16="http://schemas.microsoft.com/office/drawing/2014/main" id="{0D999D2A-031F-785F-213E-93345D72D3A3}"/>
                </a:ext>
              </a:extLst>
            </p:cNvPr>
            <p:cNvSpPr txBox="1"/>
            <p:nvPr/>
          </p:nvSpPr>
          <p:spPr>
            <a:xfrm>
              <a:off x="7523345" y="609871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5" name="Ovale 4">
              <a:extLst>
                <a:ext uri="{FF2B5EF4-FFF2-40B4-BE49-F238E27FC236}">
                  <a16:creationId xmlns:a16="http://schemas.microsoft.com/office/drawing/2014/main" id="{5E2B6604-58D2-EF8C-BE3C-23C5F05F0687}"/>
                </a:ext>
              </a:extLst>
            </p:cNvPr>
            <p:cNvSpPr/>
            <p:nvPr/>
          </p:nvSpPr>
          <p:spPr>
            <a:xfrm rot="2047596">
              <a:off x="6794436" y="2037279"/>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a:extLst>
                <a:ext uri="{FF2B5EF4-FFF2-40B4-BE49-F238E27FC236}">
                  <a16:creationId xmlns:a16="http://schemas.microsoft.com/office/drawing/2014/main" id="{CCF77DCE-92C6-B4B4-007D-9E5E8D99BF4A}"/>
                </a:ext>
              </a:extLst>
            </p:cNvPr>
            <p:cNvSpPr/>
            <p:nvPr/>
          </p:nvSpPr>
          <p:spPr>
            <a:xfrm rot="2047596">
              <a:off x="1987130" y="2043376"/>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FFA12BD9-B9AA-7B2B-5B78-5D1AB683D160}"/>
                </a:ext>
              </a:extLst>
            </p:cNvPr>
            <p:cNvSpPr/>
            <p:nvPr/>
          </p:nvSpPr>
          <p:spPr>
            <a:xfrm rot="2047596">
              <a:off x="1971280" y="4792672"/>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22823666-F029-4948-DE3A-B38DA3251245}"/>
                </a:ext>
              </a:extLst>
            </p:cNvPr>
            <p:cNvSpPr/>
            <p:nvPr/>
          </p:nvSpPr>
          <p:spPr>
            <a:xfrm rot="2047596">
              <a:off x="6799312" y="4785357"/>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 name="Connettore 2 14">
            <a:extLst>
              <a:ext uri="{FF2B5EF4-FFF2-40B4-BE49-F238E27FC236}">
                <a16:creationId xmlns:a16="http://schemas.microsoft.com/office/drawing/2014/main" id="{76528F8C-AF57-13B2-129B-7B0FFDD9864F}"/>
              </a:ext>
            </a:extLst>
          </p:cNvPr>
          <p:cNvCxnSpPr>
            <a:cxnSpLocks/>
          </p:cNvCxnSpPr>
          <p:nvPr/>
        </p:nvCxnSpPr>
        <p:spPr>
          <a:xfrm flipH="1">
            <a:off x="2604304" y="1875098"/>
            <a:ext cx="706055" cy="21991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1F3F766C-57F0-AB99-8DA8-E21F87CC7E76}"/>
              </a:ext>
            </a:extLst>
          </p:cNvPr>
          <p:cNvSpPr txBox="1"/>
          <p:nvPr/>
        </p:nvSpPr>
        <p:spPr>
          <a:xfrm>
            <a:off x="3252487" y="1469985"/>
            <a:ext cx="1794076" cy="815608"/>
          </a:xfrm>
          <a:prstGeom prst="rect">
            <a:avLst/>
          </a:prstGeom>
          <a:noFill/>
        </p:spPr>
        <p:txBody>
          <a:bodyPr wrap="square" rtlCol="0">
            <a:spAutoFit/>
          </a:bodyPr>
          <a:lstStyle/>
          <a:p>
            <a:pPr algn="r"/>
            <a:r>
              <a:rPr lang="en-GB">
                <a:solidFill>
                  <a:schemeClr val="bg1"/>
                </a:solidFill>
              </a:rPr>
              <a:t>parameters from nominal case </a:t>
            </a:r>
            <a:r>
              <a:rPr lang="en-GB" sz="1100">
                <a:solidFill>
                  <a:schemeClr val="bg1"/>
                </a:solidFill>
              </a:rPr>
              <a:t>(14/6/2024)</a:t>
            </a:r>
            <a:endParaRPr lang="en-GB">
              <a:solidFill>
                <a:schemeClr val="bg1"/>
              </a:solidFill>
            </a:endParaRPr>
          </a:p>
        </p:txBody>
      </p:sp>
      <p:sp>
        <p:nvSpPr>
          <p:cNvPr id="12" name="Rettangolo 11">
            <a:extLst>
              <a:ext uri="{FF2B5EF4-FFF2-40B4-BE49-F238E27FC236}">
                <a16:creationId xmlns:a16="http://schemas.microsoft.com/office/drawing/2014/main" id="{6B1F0BAA-35E3-1C16-5A06-2FD2773002A3}"/>
              </a:ext>
            </a:extLst>
          </p:cNvPr>
          <p:cNvSpPr/>
          <p:nvPr/>
        </p:nvSpPr>
        <p:spPr>
          <a:xfrm>
            <a:off x="2553903" y="1984443"/>
            <a:ext cx="46625" cy="434502"/>
          </a:xfrm>
          <a:prstGeom prst="rect">
            <a:avLst/>
          </a:prstGeom>
          <a:noFill/>
          <a:ln w="19050">
            <a:solidFill>
              <a:srgbClr val="FF5CF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4A10F512-64F7-4831-16B1-EC839110AFE7}"/>
              </a:ext>
            </a:extLst>
          </p:cNvPr>
          <p:cNvSpPr/>
          <p:nvPr/>
        </p:nvSpPr>
        <p:spPr>
          <a:xfrm>
            <a:off x="2183330" y="1851259"/>
            <a:ext cx="49731" cy="466621"/>
          </a:xfrm>
          <a:prstGeom prst="rect">
            <a:avLst/>
          </a:prstGeom>
          <a:noFill/>
          <a:ln w="19050">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uppo 19">
            <a:extLst>
              <a:ext uri="{FF2B5EF4-FFF2-40B4-BE49-F238E27FC236}">
                <a16:creationId xmlns:a16="http://schemas.microsoft.com/office/drawing/2014/main" id="{2F7DDC99-EA60-8AA8-AB60-3AB5C7601DDE}"/>
              </a:ext>
            </a:extLst>
          </p:cNvPr>
          <p:cNvGrpSpPr/>
          <p:nvPr/>
        </p:nvGrpSpPr>
        <p:grpSpPr>
          <a:xfrm>
            <a:off x="4145280" y="2403108"/>
            <a:ext cx="928370" cy="548640"/>
            <a:chOff x="295175" y="1132573"/>
            <a:chExt cx="928370" cy="548640"/>
          </a:xfrm>
        </p:grpSpPr>
        <p:sp>
          <p:nvSpPr>
            <p:cNvPr id="19" name="Rettangolo 18">
              <a:extLst>
                <a:ext uri="{FF2B5EF4-FFF2-40B4-BE49-F238E27FC236}">
                  <a16:creationId xmlns:a16="http://schemas.microsoft.com/office/drawing/2014/main" id="{B6712849-2FEB-01A4-337E-B16907BEC16D}"/>
                </a:ext>
              </a:extLst>
            </p:cNvPr>
            <p:cNvSpPr/>
            <p:nvPr/>
          </p:nvSpPr>
          <p:spPr>
            <a:xfrm>
              <a:off x="295175" y="1132573"/>
              <a:ext cx="869482" cy="548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C6398AE9-93D9-742E-8263-35F24BA2B023}"/>
                </a:ext>
              </a:extLst>
            </p:cNvPr>
            <p:cNvSpPr/>
            <p:nvPr/>
          </p:nvSpPr>
          <p:spPr>
            <a:xfrm>
              <a:off x="367364" y="1244901"/>
              <a:ext cx="91440" cy="99427"/>
            </a:xfrm>
            <a:prstGeom prst="rect">
              <a:avLst/>
            </a:prstGeom>
            <a:solidFill>
              <a:srgbClr val="FF5CFD"/>
            </a:solidFill>
            <a:ln w="19050">
              <a:solidFill>
                <a:srgbClr val="FF5CF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32294206-2E7C-4F40-0538-E573169572E3}"/>
                </a:ext>
              </a:extLst>
            </p:cNvPr>
            <p:cNvSpPr txBox="1"/>
            <p:nvPr/>
          </p:nvSpPr>
          <p:spPr>
            <a:xfrm>
              <a:off x="429928" y="1161447"/>
              <a:ext cx="747320" cy="276999"/>
            </a:xfrm>
            <a:prstGeom prst="rect">
              <a:avLst/>
            </a:prstGeom>
            <a:noFill/>
          </p:spPr>
          <p:txBody>
            <a:bodyPr wrap="none" rtlCol="0">
              <a:spAutoFit/>
            </a:bodyPr>
            <a:lstStyle/>
            <a:p>
              <a:r>
                <a:rPr lang="en-GB" sz="1200" dirty="0"/>
                <a:t>CHICANE</a:t>
              </a:r>
            </a:p>
          </p:txBody>
        </p:sp>
        <p:sp>
          <p:nvSpPr>
            <p:cNvPr id="17" name="Rettangolo 16">
              <a:extLst>
                <a:ext uri="{FF2B5EF4-FFF2-40B4-BE49-F238E27FC236}">
                  <a16:creationId xmlns:a16="http://schemas.microsoft.com/office/drawing/2014/main" id="{092C6E34-679F-7D73-0ADE-34EBCB3C5C28}"/>
                </a:ext>
              </a:extLst>
            </p:cNvPr>
            <p:cNvSpPr/>
            <p:nvPr/>
          </p:nvSpPr>
          <p:spPr>
            <a:xfrm>
              <a:off x="368969" y="1458261"/>
              <a:ext cx="91440" cy="99427"/>
            </a:xfrm>
            <a:prstGeom prst="rect">
              <a:avLst/>
            </a:prstGeom>
            <a:solidFill>
              <a:srgbClr val="00B0F0"/>
            </a:solidFill>
            <a:ln w="19050">
              <a:solidFill>
                <a:srgbClr val="00B0F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17">
              <a:extLst>
                <a:ext uri="{FF2B5EF4-FFF2-40B4-BE49-F238E27FC236}">
                  <a16:creationId xmlns:a16="http://schemas.microsoft.com/office/drawing/2014/main" id="{7B9D0F40-C524-D555-EF2A-C114F6B48A12}"/>
                </a:ext>
              </a:extLst>
            </p:cNvPr>
            <p:cNvSpPr txBox="1"/>
            <p:nvPr/>
          </p:nvSpPr>
          <p:spPr>
            <a:xfrm>
              <a:off x="431533" y="1374807"/>
              <a:ext cx="792012" cy="276999"/>
            </a:xfrm>
            <a:prstGeom prst="rect">
              <a:avLst/>
            </a:prstGeom>
            <a:noFill/>
          </p:spPr>
          <p:txBody>
            <a:bodyPr wrap="none" rtlCol="0">
              <a:spAutoFit/>
            </a:bodyPr>
            <a:lstStyle/>
            <a:p>
              <a:r>
                <a:rPr lang="en-GB" sz="1200" dirty="0"/>
                <a:t>DOGLEG*</a:t>
              </a:r>
            </a:p>
          </p:txBody>
        </p:sp>
      </p:grpSp>
      <p:sp>
        <p:nvSpPr>
          <p:cNvPr id="21" name="CasellaDiTesto 20">
            <a:extLst>
              <a:ext uri="{FF2B5EF4-FFF2-40B4-BE49-F238E27FC236}">
                <a16:creationId xmlns:a16="http://schemas.microsoft.com/office/drawing/2014/main" id="{E2D977A0-B0F6-590F-9FF1-33CC3468529E}"/>
              </a:ext>
            </a:extLst>
          </p:cNvPr>
          <p:cNvSpPr txBox="1"/>
          <p:nvPr/>
        </p:nvSpPr>
        <p:spPr>
          <a:xfrm>
            <a:off x="1360073" y="6488668"/>
            <a:ext cx="9127692" cy="369332"/>
          </a:xfrm>
          <a:prstGeom prst="rect">
            <a:avLst/>
          </a:prstGeom>
          <a:noFill/>
        </p:spPr>
        <p:txBody>
          <a:bodyPr wrap="none" rtlCol="0">
            <a:spAutoFit/>
          </a:bodyPr>
          <a:lstStyle/>
          <a:p>
            <a:r>
              <a:rPr lang="en-GB" dirty="0"/>
              <a:t>* The "DOGLEG" case is characterised by 3.2 kA peak current (fluctuating between 1 kA to 9 kA)</a:t>
            </a:r>
          </a:p>
        </p:txBody>
      </p:sp>
    </p:spTree>
    <p:extLst>
      <p:ext uri="{BB962C8B-B14F-4D97-AF65-F5344CB8AC3E}">
        <p14:creationId xmlns:p14="http://schemas.microsoft.com/office/powerpoint/2010/main" val="270942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F03B90-17DF-6168-900D-721A540C9652}"/>
              </a:ext>
            </a:extLst>
          </p:cNvPr>
          <p:cNvSpPr txBox="1"/>
          <p:nvPr/>
        </p:nvSpPr>
        <p:spPr>
          <a:xfrm rot="16200000">
            <a:off x="308553" y="1877212"/>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18" name="CasellaDiTesto 17">
            <a:extLst>
              <a:ext uri="{FF2B5EF4-FFF2-40B4-BE49-F238E27FC236}">
                <a16:creationId xmlns:a16="http://schemas.microsoft.com/office/drawing/2014/main" id="{AAAB6DAA-3A3B-B490-13F9-9A28C958BC32}"/>
              </a:ext>
            </a:extLst>
          </p:cNvPr>
          <p:cNvSpPr txBox="1"/>
          <p:nvPr/>
        </p:nvSpPr>
        <p:spPr>
          <a:xfrm>
            <a:off x="10420523" y="792878"/>
            <a:ext cx="1415259" cy="830997"/>
          </a:xfrm>
          <a:prstGeom prst="rect">
            <a:avLst/>
          </a:prstGeom>
          <a:noFill/>
        </p:spPr>
        <p:txBody>
          <a:bodyPr wrap="none" rtlCol="0">
            <a:spAutoFit/>
          </a:bodyPr>
          <a:lstStyle/>
          <a:p>
            <a:r>
              <a:rPr lang="en-GB" sz="1200"/>
              <a:t>Linear polarization</a:t>
            </a:r>
          </a:p>
          <a:p>
            <a:r>
              <a:rPr lang="en-GB" sz="1200"/>
              <a:t>1.5 kA </a:t>
            </a:r>
          </a:p>
          <a:p>
            <a:r>
              <a:rPr lang="en-GB" sz="1200"/>
              <a:t>4 nm</a:t>
            </a:r>
          </a:p>
          <a:p>
            <a:r>
              <a:rPr lang="en-GB" sz="1200"/>
              <a:t>beta 10 m</a:t>
            </a:r>
          </a:p>
        </p:txBody>
      </p:sp>
      <p:sp>
        <p:nvSpPr>
          <p:cNvPr id="25" name="CasellaDiTesto 24">
            <a:extLst>
              <a:ext uri="{FF2B5EF4-FFF2-40B4-BE49-F238E27FC236}">
                <a16:creationId xmlns:a16="http://schemas.microsoft.com/office/drawing/2014/main" id="{D702643D-2899-5304-E7B2-80A66C120165}"/>
              </a:ext>
            </a:extLst>
          </p:cNvPr>
          <p:cNvSpPr txBox="1"/>
          <p:nvPr/>
        </p:nvSpPr>
        <p:spPr>
          <a:xfrm rot="16200000">
            <a:off x="5148010" y="1847943"/>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grpSp>
        <p:nvGrpSpPr>
          <p:cNvPr id="10" name="Gruppo 9">
            <a:extLst>
              <a:ext uri="{FF2B5EF4-FFF2-40B4-BE49-F238E27FC236}">
                <a16:creationId xmlns:a16="http://schemas.microsoft.com/office/drawing/2014/main" id="{B39E7957-B757-426E-13EC-50452F04844E}"/>
              </a:ext>
            </a:extLst>
          </p:cNvPr>
          <p:cNvGrpSpPr/>
          <p:nvPr/>
        </p:nvGrpSpPr>
        <p:grpSpPr>
          <a:xfrm>
            <a:off x="1350572" y="1114096"/>
            <a:ext cx="9057875" cy="5378905"/>
            <a:chOff x="1350572" y="1114096"/>
            <a:chExt cx="9057875" cy="5378905"/>
          </a:xfrm>
        </p:grpSpPr>
        <p:pic>
          <p:nvPicPr>
            <p:cNvPr id="2" name="Immagine 1">
              <a:extLst>
                <a:ext uri="{FF2B5EF4-FFF2-40B4-BE49-F238E27FC236}">
                  <a16:creationId xmlns:a16="http://schemas.microsoft.com/office/drawing/2014/main" id="{17619674-8949-3A76-BB2C-87A27ADEF91A}"/>
                </a:ext>
              </a:extLst>
            </p:cNvPr>
            <p:cNvPicPr>
              <a:picLocks noChangeAspect="1"/>
            </p:cNvPicPr>
            <p:nvPr/>
          </p:nvPicPr>
          <p:blipFill>
            <a:blip r:embed="rId2"/>
            <a:srcRect/>
            <a:stretch/>
          </p:blipFill>
          <p:spPr>
            <a:xfrm>
              <a:off x="1577985" y="1114096"/>
              <a:ext cx="8830462" cy="5180484"/>
            </a:xfrm>
            <a:prstGeom prst="rect">
              <a:avLst/>
            </a:prstGeom>
          </p:spPr>
        </p:pic>
        <p:sp>
          <p:nvSpPr>
            <p:cNvPr id="11" name="CasellaDiTesto 10">
              <a:extLst>
                <a:ext uri="{FF2B5EF4-FFF2-40B4-BE49-F238E27FC236}">
                  <a16:creationId xmlns:a16="http://schemas.microsoft.com/office/drawing/2014/main" id="{3A35C62F-56F7-A329-FC35-A71FA44D78FF}"/>
                </a:ext>
              </a:extLst>
            </p:cNvPr>
            <p:cNvSpPr txBox="1"/>
            <p:nvPr/>
          </p:nvSpPr>
          <p:spPr>
            <a:xfrm>
              <a:off x="2720222" y="334239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4" name="CasellaDiTesto 23">
              <a:extLst>
                <a:ext uri="{FF2B5EF4-FFF2-40B4-BE49-F238E27FC236}">
                  <a16:creationId xmlns:a16="http://schemas.microsoft.com/office/drawing/2014/main" id="{2AF694E1-59B4-0477-7CC3-63D25DDF067D}"/>
                </a:ext>
              </a:extLst>
            </p:cNvPr>
            <p:cNvSpPr txBox="1"/>
            <p:nvPr/>
          </p:nvSpPr>
          <p:spPr>
            <a:xfrm rot="16200000">
              <a:off x="303507" y="4548754"/>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6" name="CasellaDiTesto 25">
              <a:extLst>
                <a:ext uri="{FF2B5EF4-FFF2-40B4-BE49-F238E27FC236}">
                  <a16:creationId xmlns:a16="http://schemas.microsoft.com/office/drawing/2014/main" id="{A6B6EB45-EA61-9464-B52C-75252B26A552}"/>
                </a:ext>
              </a:extLst>
            </p:cNvPr>
            <p:cNvSpPr txBox="1"/>
            <p:nvPr/>
          </p:nvSpPr>
          <p:spPr>
            <a:xfrm rot="16200000">
              <a:off x="5135898" y="4597199"/>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7" name="CasellaDiTesto 26">
              <a:extLst>
                <a:ext uri="{FF2B5EF4-FFF2-40B4-BE49-F238E27FC236}">
                  <a16:creationId xmlns:a16="http://schemas.microsoft.com/office/drawing/2014/main" id="{61C5F018-4A2D-9D0A-40BA-243D7D4C8690}"/>
                </a:ext>
              </a:extLst>
            </p:cNvPr>
            <p:cNvSpPr txBox="1"/>
            <p:nvPr/>
          </p:nvSpPr>
          <p:spPr>
            <a:xfrm>
              <a:off x="7462789" y="3391851"/>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8" name="CasellaDiTesto 27">
              <a:extLst>
                <a:ext uri="{FF2B5EF4-FFF2-40B4-BE49-F238E27FC236}">
                  <a16:creationId xmlns:a16="http://schemas.microsoft.com/office/drawing/2014/main" id="{0D999D2A-031F-785F-213E-93345D72D3A3}"/>
                </a:ext>
              </a:extLst>
            </p:cNvPr>
            <p:cNvSpPr txBox="1"/>
            <p:nvPr/>
          </p:nvSpPr>
          <p:spPr>
            <a:xfrm>
              <a:off x="7523345" y="609871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9" name="CasellaDiTesto 28">
              <a:extLst>
                <a:ext uri="{FF2B5EF4-FFF2-40B4-BE49-F238E27FC236}">
                  <a16:creationId xmlns:a16="http://schemas.microsoft.com/office/drawing/2014/main" id="{832BB0E2-AB0F-263B-B18C-8B38F03E9FCA}"/>
                </a:ext>
              </a:extLst>
            </p:cNvPr>
            <p:cNvSpPr txBox="1"/>
            <p:nvPr/>
          </p:nvSpPr>
          <p:spPr>
            <a:xfrm>
              <a:off x="2703064" y="6207718"/>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3" name="Ovale 2">
              <a:extLst>
                <a:ext uri="{FF2B5EF4-FFF2-40B4-BE49-F238E27FC236}">
                  <a16:creationId xmlns:a16="http://schemas.microsoft.com/office/drawing/2014/main" id="{90931FEF-4E19-E7A7-9B02-79842123B1C2}"/>
                </a:ext>
              </a:extLst>
            </p:cNvPr>
            <p:cNvSpPr/>
            <p:nvPr/>
          </p:nvSpPr>
          <p:spPr>
            <a:xfrm rot="2047596">
              <a:off x="1987130" y="2043376"/>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a:extLst>
                <a:ext uri="{FF2B5EF4-FFF2-40B4-BE49-F238E27FC236}">
                  <a16:creationId xmlns:a16="http://schemas.microsoft.com/office/drawing/2014/main" id="{6C6A8006-4C4F-944E-5D35-8740666EED82}"/>
                </a:ext>
              </a:extLst>
            </p:cNvPr>
            <p:cNvSpPr/>
            <p:nvPr/>
          </p:nvSpPr>
          <p:spPr>
            <a:xfrm rot="2047596">
              <a:off x="6766073" y="2067439"/>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a:extLst>
                <a:ext uri="{FF2B5EF4-FFF2-40B4-BE49-F238E27FC236}">
                  <a16:creationId xmlns:a16="http://schemas.microsoft.com/office/drawing/2014/main" id="{81C8D6C7-F8D0-79C0-DDD7-FCD8FC8EB075}"/>
                </a:ext>
              </a:extLst>
            </p:cNvPr>
            <p:cNvSpPr/>
            <p:nvPr/>
          </p:nvSpPr>
          <p:spPr>
            <a:xfrm rot="2047596">
              <a:off x="6766072" y="4752886"/>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a:extLst>
                <a:ext uri="{FF2B5EF4-FFF2-40B4-BE49-F238E27FC236}">
                  <a16:creationId xmlns:a16="http://schemas.microsoft.com/office/drawing/2014/main" id="{837A4A84-D9DA-B17F-AF39-021F3634F332}"/>
                </a:ext>
              </a:extLst>
            </p:cNvPr>
            <p:cNvSpPr/>
            <p:nvPr/>
          </p:nvSpPr>
          <p:spPr>
            <a:xfrm rot="2047596">
              <a:off x="1972693" y="4801014"/>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itolo 3">
            <a:extLst>
              <a:ext uri="{FF2B5EF4-FFF2-40B4-BE49-F238E27FC236}">
                <a16:creationId xmlns:a16="http://schemas.microsoft.com/office/drawing/2014/main" id="{C0812A7C-EA6D-D1B0-0B54-5E56E9405306}"/>
              </a:ext>
            </a:extLst>
          </p:cNvPr>
          <p:cNvSpPr txBox="1">
            <a:spLocks/>
          </p:cNvSpPr>
          <p:nvPr/>
        </p:nvSpPr>
        <p:spPr>
          <a:xfrm>
            <a:off x="1153092" y="407515"/>
            <a:ext cx="8777986" cy="621943"/>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baseline="0">
                <a:solidFill>
                  <a:schemeClr val="tx1"/>
                </a:solidFill>
                <a:latin typeface="+mj-lt"/>
                <a:ea typeface="+mj-ea"/>
                <a:cs typeface="+mj-cs"/>
              </a:defRPr>
            </a:lvl1pPr>
          </a:lstStyle>
          <a:p>
            <a:r>
              <a:rPr lang="en-GB"/>
              <a:t>Performance at 4 nm – linear polarization</a:t>
            </a:r>
          </a:p>
        </p:txBody>
      </p:sp>
    </p:spTree>
    <p:extLst>
      <p:ext uri="{BB962C8B-B14F-4D97-AF65-F5344CB8AC3E}">
        <p14:creationId xmlns:p14="http://schemas.microsoft.com/office/powerpoint/2010/main" val="47407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7619674-8949-3A76-BB2C-87A27ADEF91A}"/>
              </a:ext>
            </a:extLst>
          </p:cNvPr>
          <p:cNvPicPr>
            <a:picLocks noChangeAspect="1"/>
          </p:cNvPicPr>
          <p:nvPr/>
        </p:nvPicPr>
        <p:blipFill>
          <a:blip r:embed="rId2"/>
          <a:srcRect/>
          <a:stretch/>
        </p:blipFill>
        <p:spPr>
          <a:xfrm>
            <a:off x="1577985" y="1158221"/>
            <a:ext cx="8830462" cy="5092233"/>
          </a:xfrm>
          <a:prstGeom prst="rect">
            <a:avLst/>
          </a:prstGeom>
        </p:spPr>
      </p:pic>
      <p:sp>
        <p:nvSpPr>
          <p:cNvPr id="7" name="CasellaDiTesto 6">
            <a:extLst>
              <a:ext uri="{FF2B5EF4-FFF2-40B4-BE49-F238E27FC236}">
                <a16:creationId xmlns:a16="http://schemas.microsoft.com/office/drawing/2014/main" id="{2AF03B90-17DF-6168-900D-721A540C9652}"/>
              </a:ext>
            </a:extLst>
          </p:cNvPr>
          <p:cNvSpPr txBox="1"/>
          <p:nvPr/>
        </p:nvSpPr>
        <p:spPr>
          <a:xfrm rot="16200000">
            <a:off x="308553" y="1877212"/>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11" name="CasellaDiTesto 10">
            <a:extLst>
              <a:ext uri="{FF2B5EF4-FFF2-40B4-BE49-F238E27FC236}">
                <a16:creationId xmlns:a16="http://schemas.microsoft.com/office/drawing/2014/main" id="{3A35C62F-56F7-A329-FC35-A71FA44D78FF}"/>
              </a:ext>
            </a:extLst>
          </p:cNvPr>
          <p:cNvSpPr txBox="1"/>
          <p:nvPr/>
        </p:nvSpPr>
        <p:spPr>
          <a:xfrm>
            <a:off x="2720222" y="334239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18" name="CasellaDiTesto 17">
            <a:extLst>
              <a:ext uri="{FF2B5EF4-FFF2-40B4-BE49-F238E27FC236}">
                <a16:creationId xmlns:a16="http://schemas.microsoft.com/office/drawing/2014/main" id="{AAAB6DAA-3A3B-B490-13F9-9A28C958BC32}"/>
              </a:ext>
            </a:extLst>
          </p:cNvPr>
          <p:cNvSpPr txBox="1"/>
          <p:nvPr/>
        </p:nvSpPr>
        <p:spPr>
          <a:xfrm>
            <a:off x="10391647" y="1303017"/>
            <a:ext cx="1415259" cy="830997"/>
          </a:xfrm>
          <a:prstGeom prst="rect">
            <a:avLst/>
          </a:prstGeom>
          <a:noFill/>
        </p:spPr>
        <p:txBody>
          <a:bodyPr wrap="none" rtlCol="0">
            <a:spAutoFit/>
          </a:bodyPr>
          <a:lstStyle/>
          <a:p>
            <a:r>
              <a:rPr lang="en-GB" sz="1200"/>
              <a:t>Linear polarization</a:t>
            </a:r>
          </a:p>
          <a:p>
            <a:r>
              <a:rPr lang="en-GB" sz="1200"/>
              <a:t>1.2 kA </a:t>
            </a:r>
          </a:p>
          <a:p>
            <a:r>
              <a:rPr lang="en-GB" sz="1200"/>
              <a:t>4 nm</a:t>
            </a:r>
          </a:p>
          <a:p>
            <a:r>
              <a:rPr lang="en-GB" sz="1200"/>
              <a:t>beta 10 m</a:t>
            </a:r>
          </a:p>
        </p:txBody>
      </p:sp>
      <p:sp>
        <p:nvSpPr>
          <p:cNvPr id="24" name="CasellaDiTesto 23">
            <a:extLst>
              <a:ext uri="{FF2B5EF4-FFF2-40B4-BE49-F238E27FC236}">
                <a16:creationId xmlns:a16="http://schemas.microsoft.com/office/drawing/2014/main" id="{2AF694E1-59B4-0477-7CC3-63D25DDF067D}"/>
              </a:ext>
            </a:extLst>
          </p:cNvPr>
          <p:cNvSpPr txBox="1"/>
          <p:nvPr/>
        </p:nvSpPr>
        <p:spPr>
          <a:xfrm rot="16200000">
            <a:off x="303507" y="4548754"/>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5" name="CasellaDiTesto 24">
            <a:extLst>
              <a:ext uri="{FF2B5EF4-FFF2-40B4-BE49-F238E27FC236}">
                <a16:creationId xmlns:a16="http://schemas.microsoft.com/office/drawing/2014/main" id="{D702643D-2899-5304-E7B2-80A66C120165}"/>
              </a:ext>
            </a:extLst>
          </p:cNvPr>
          <p:cNvSpPr txBox="1"/>
          <p:nvPr/>
        </p:nvSpPr>
        <p:spPr>
          <a:xfrm rot="16200000">
            <a:off x="5148010" y="1847943"/>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6" name="CasellaDiTesto 25">
            <a:extLst>
              <a:ext uri="{FF2B5EF4-FFF2-40B4-BE49-F238E27FC236}">
                <a16:creationId xmlns:a16="http://schemas.microsoft.com/office/drawing/2014/main" id="{A6B6EB45-EA61-9464-B52C-75252B26A552}"/>
              </a:ext>
            </a:extLst>
          </p:cNvPr>
          <p:cNvSpPr txBox="1"/>
          <p:nvPr/>
        </p:nvSpPr>
        <p:spPr>
          <a:xfrm rot="16200000">
            <a:off x="5135898" y="4597199"/>
            <a:ext cx="2377734" cy="283604"/>
          </a:xfrm>
          <a:prstGeom prst="rect">
            <a:avLst/>
          </a:prstGeom>
          <a:noFill/>
        </p:spPr>
        <p:txBody>
          <a:bodyPr wrap="none" rtlCol="0">
            <a:spAutoFit/>
          </a:bodyPr>
          <a:lstStyle/>
          <a:p>
            <a:r>
              <a:rPr lang="en-GB" sz="1000">
                <a:latin typeface="PT Sans Caption" panose="020B0603020203020204" pitchFamily="34" charset="77"/>
              </a:rPr>
              <a:t>emittances (mm-mrad, e</a:t>
            </a:r>
            <a:r>
              <a:rPr lang="en-GB" sz="1000" baseline="-25000">
                <a:latin typeface="PT Sans Caption" panose="020B0603020203020204" pitchFamily="34" charset="77"/>
              </a:rPr>
              <a:t>x</a:t>
            </a:r>
            <a:r>
              <a:rPr lang="en-GB" sz="1000">
                <a:latin typeface="PT Sans Caption" panose="020B0603020203020204" pitchFamily="34" charset="77"/>
              </a:rPr>
              <a:t>=</a:t>
            </a:r>
            <a:r>
              <a:rPr lang="en-GB" sz="1000" err="1">
                <a:latin typeface="PT Sans Caption" panose="020B0603020203020204" pitchFamily="34" charset="77"/>
              </a:rPr>
              <a:t>e</a:t>
            </a:r>
            <a:r>
              <a:rPr lang="en-GB" sz="1000" baseline="-25000" err="1">
                <a:latin typeface="PT Sans Caption" panose="020B0603020203020204" pitchFamily="34" charset="77"/>
              </a:rPr>
              <a:t>y</a:t>
            </a:r>
            <a:r>
              <a:rPr lang="en-GB" sz="1000">
                <a:latin typeface="PT Sans Caption" panose="020B0603020203020204" pitchFamily="34" charset="77"/>
              </a:rPr>
              <a:t>) </a:t>
            </a:r>
          </a:p>
        </p:txBody>
      </p:sp>
      <p:sp>
        <p:nvSpPr>
          <p:cNvPr id="27" name="CasellaDiTesto 26">
            <a:extLst>
              <a:ext uri="{FF2B5EF4-FFF2-40B4-BE49-F238E27FC236}">
                <a16:creationId xmlns:a16="http://schemas.microsoft.com/office/drawing/2014/main" id="{61C5F018-4A2D-9D0A-40BA-243D7D4C8690}"/>
              </a:ext>
            </a:extLst>
          </p:cNvPr>
          <p:cNvSpPr txBox="1"/>
          <p:nvPr/>
        </p:nvSpPr>
        <p:spPr>
          <a:xfrm>
            <a:off x="7462789" y="3391851"/>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8" name="CasellaDiTesto 27">
            <a:extLst>
              <a:ext uri="{FF2B5EF4-FFF2-40B4-BE49-F238E27FC236}">
                <a16:creationId xmlns:a16="http://schemas.microsoft.com/office/drawing/2014/main" id="{0D999D2A-031F-785F-213E-93345D72D3A3}"/>
              </a:ext>
            </a:extLst>
          </p:cNvPr>
          <p:cNvSpPr txBox="1"/>
          <p:nvPr/>
        </p:nvSpPr>
        <p:spPr>
          <a:xfrm>
            <a:off x="7523345" y="6098716"/>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29" name="CasellaDiTesto 28">
            <a:extLst>
              <a:ext uri="{FF2B5EF4-FFF2-40B4-BE49-F238E27FC236}">
                <a16:creationId xmlns:a16="http://schemas.microsoft.com/office/drawing/2014/main" id="{832BB0E2-AB0F-263B-B18C-8B38F03E9FCA}"/>
              </a:ext>
            </a:extLst>
          </p:cNvPr>
          <p:cNvSpPr txBox="1"/>
          <p:nvPr/>
        </p:nvSpPr>
        <p:spPr>
          <a:xfrm>
            <a:off x="2703064" y="6207718"/>
            <a:ext cx="1604873" cy="285283"/>
          </a:xfrm>
          <a:prstGeom prst="rect">
            <a:avLst/>
          </a:prstGeom>
          <a:noFill/>
        </p:spPr>
        <p:txBody>
          <a:bodyPr wrap="none" rtlCol="0">
            <a:spAutoFit/>
          </a:bodyPr>
          <a:lstStyle/>
          <a:p>
            <a:r>
              <a:rPr lang="en-GB" sz="1000">
                <a:latin typeface="PT Sans Caption" panose="020B0603020203020204" pitchFamily="34" charset="77"/>
              </a:rPr>
              <a:t>energy spread (rel.)</a:t>
            </a:r>
          </a:p>
        </p:txBody>
      </p:sp>
      <p:sp>
        <p:nvSpPr>
          <p:cNvPr id="3" name="Ovale 2">
            <a:extLst>
              <a:ext uri="{FF2B5EF4-FFF2-40B4-BE49-F238E27FC236}">
                <a16:creationId xmlns:a16="http://schemas.microsoft.com/office/drawing/2014/main" id="{45ECD956-6BB6-0415-A6E6-A67A911B9ED0}"/>
              </a:ext>
            </a:extLst>
          </p:cNvPr>
          <p:cNvSpPr/>
          <p:nvPr/>
        </p:nvSpPr>
        <p:spPr>
          <a:xfrm rot="2047596">
            <a:off x="2044882" y="2033751"/>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e 3">
            <a:extLst>
              <a:ext uri="{FF2B5EF4-FFF2-40B4-BE49-F238E27FC236}">
                <a16:creationId xmlns:a16="http://schemas.microsoft.com/office/drawing/2014/main" id="{6994FF51-17A8-90E0-C1F7-56C917813682}"/>
              </a:ext>
            </a:extLst>
          </p:cNvPr>
          <p:cNvSpPr/>
          <p:nvPr/>
        </p:nvSpPr>
        <p:spPr>
          <a:xfrm rot="2047596">
            <a:off x="2025632" y="4767326"/>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e 4">
            <a:extLst>
              <a:ext uri="{FF2B5EF4-FFF2-40B4-BE49-F238E27FC236}">
                <a16:creationId xmlns:a16="http://schemas.microsoft.com/office/drawing/2014/main" id="{6BE5891D-8A6C-FD05-87A0-5EC803C392C1}"/>
              </a:ext>
            </a:extLst>
          </p:cNvPr>
          <p:cNvSpPr/>
          <p:nvPr/>
        </p:nvSpPr>
        <p:spPr>
          <a:xfrm rot="2047596">
            <a:off x="6751636" y="2053003"/>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e 5">
            <a:extLst>
              <a:ext uri="{FF2B5EF4-FFF2-40B4-BE49-F238E27FC236}">
                <a16:creationId xmlns:a16="http://schemas.microsoft.com/office/drawing/2014/main" id="{24957C62-1D09-2F81-181B-F61DF01017BA}"/>
              </a:ext>
            </a:extLst>
          </p:cNvPr>
          <p:cNvSpPr/>
          <p:nvPr/>
        </p:nvSpPr>
        <p:spPr>
          <a:xfrm rot="2047596">
            <a:off x="6770886" y="4757699"/>
            <a:ext cx="752590" cy="343250"/>
          </a:xfrm>
          <a:prstGeom prst="ellipse">
            <a:avLst/>
          </a:prstGeom>
          <a:noFill/>
          <a:ln w="1905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olo 3">
            <a:extLst>
              <a:ext uri="{FF2B5EF4-FFF2-40B4-BE49-F238E27FC236}">
                <a16:creationId xmlns:a16="http://schemas.microsoft.com/office/drawing/2014/main" id="{6155A63F-F85D-2753-A11A-884AD02DD7FA}"/>
              </a:ext>
            </a:extLst>
          </p:cNvPr>
          <p:cNvSpPr txBox="1">
            <a:spLocks/>
          </p:cNvSpPr>
          <p:nvPr/>
        </p:nvSpPr>
        <p:spPr>
          <a:xfrm>
            <a:off x="1373011" y="407515"/>
            <a:ext cx="8777986" cy="621943"/>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baseline="0">
                <a:solidFill>
                  <a:schemeClr val="tx1"/>
                </a:solidFill>
                <a:latin typeface="+mj-lt"/>
                <a:ea typeface="+mj-ea"/>
                <a:cs typeface="+mj-cs"/>
              </a:defRPr>
            </a:lvl1pPr>
          </a:lstStyle>
          <a:p>
            <a:r>
              <a:rPr lang="en-GB"/>
              <a:t>Performance at 4 nm – linear polarization 1.2 kA</a:t>
            </a:r>
          </a:p>
        </p:txBody>
      </p:sp>
    </p:spTree>
    <p:extLst>
      <p:ext uri="{BB962C8B-B14F-4D97-AF65-F5344CB8AC3E}">
        <p14:creationId xmlns:p14="http://schemas.microsoft.com/office/powerpoint/2010/main" val="3820556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819D2-D562-6849-9FED-7A65A681E289}"/>
              </a:ext>
            </a:extLst>
          </p:cNvPr>
          <p:cNvSpPr>
            <a:spLocks noGrp="1"/>
          </p:cNvSpPr>
          <p:nvPr>
            <p:ph type="title"/>
          </p:nvPr>
        </p:nvSpPr>
        <p:spPr>
          <a:xfrm>
            <a:off x="1677725" y="357175"/>
            <a:ext cx="8339424" cy="859734"/>
          </a:xfrm>
        </p:spPr>
        <p:txBody>
          <a:bodyPr/>
          <a:lstStyle/>
          <a:p>
            <a:r>
              <a:rPr lang="en-GB" b="1"/>
              <a:t>AQUA tuning range – Linear polarization</a:t>
            </a:r>
          </a:p>
        </p:txBody>
      </p:sp>
      <p:sp>
        <p:nvSpPr>
          <p:cNvPr id="3" name="Segnaposto contenuto 2">
            <a:extLst>
              <a:ext uri="{FF2B5EF4-FFF2-40B4-BE49-F238E27FC236}">
                <a16:creationId xmlns:a16="http://schemas.microsoft.com/office/drawing/2014/main" id="{1BB89720-9843-5989-944C-78FD2B73BA6F}"/>
              </a:ext>
            </a:extLst>
          </p:cNvPr>
          <p:cNvSpPr>
            <a:spLocks noGrp="1"/>
          </p:cNvSpPr>
          <p:nvPr>
            <p:ph idx="1"/>
          </p:nvPr>
        </p:nvSpPr>
        <p:spPr>
          <a:xfrm>
            <a:off x="322560" y="1853126"/>
            <a:ext cx="3231911" cy="917575"/>
          </a:xfrm>
        </p:spPr>
        <p:txBody>
          <a:bodyPr>
            <a:normAutofit/>
          </a:bodyPr>
          <a:lstStyle/>
          <a:p>
            <a:r>
              <a:rPr lang="en-GB" sz="1800"/>
              <a:t>Tuning range is calculated assuming the following  reference beam parameters</a:t>
            </a:r>
          </a:p>
        </p:txBody>
      </p:sp>
      <p:pic>
        <p:nvPicPr>
          <p:cNvPr id="5" name="Immagine 4">
            <a:extLst>
              <a:ext uri="{FF2B5EF4-FFF2-40B4-BE49-F238E27FC236}">
                <a16:creationId xmlns:a16="http://schemas.microsoft.com/office/drawing/2014/main" id="{3C8E350F-26D9-E152-2B14-EAF115B8F547}"/>
              </a:ext>
            </a:extLst>
          </p:cNvPr>
          <p:cNvPicPr>
            <a:picLocks noChangeAspect="1"/>
          </p:cNvPicPr>
          <p:nvPr/>
        </p:nvPicPr>
        <p:blipFill>
          <a:blip r:embed="rId2"/>
          <a:srcRect/>
          <a:stretch/>
        </p:blipFill>
        <p:spPr>
          <a:xfrm>
            <a:off x="3973859" y="1555602"/>
            <a:ext cx="7488150" cy="4350185"/>
          </a:xfrm>
          <a:prstGeom prst="rect">
            <a:avLst/>
          </a:prstGeom>
        </p:spPr>
      </p:pic>
      <p:sp>
        <p:nvSpPr>
          <p:cNvPr id="6" name="CasellaDiTesto 5">
            <a:extLst>
              <a:ext uri="{FF2B5EF4-FFF2-40B4-BE49-F238E27FC236}">
                <a16:creationId xmlns:a16="http://schemas.microsoft.com/office/drawing/2014/main" id="{53A0BAFE-707E-131F-18DB-B4B6FF0104F2}"/>
              </a:ext>
            </a:extLst>
          </p:cNvPr>
          <p:cNvSpPr txBox="1"/>
          <p:nvPr/>
        </p:nvSpPr>
        <p:spPr>
          <a:xfrm>
            <a:off x="4963886" y="3471969"/>
            <a:ext cx="1139223" cy="307777"/>
          </a:xfrm>
          <a:prstGeom prst="rect">
            <a:avLst/>
          </a:prstGeom>
          <a:noFill/>
        </p:spPr>
        <p:txBody>
          <a:bodyPr wrap="none" rtlCol="0">
            <a:spAutoFit/>
          </a:bodyPr>
          <a:lstStyle/>
          <a:p>
            <a:r>
              <a:rPr lang="en-GB" sz="1400"/>
              <a:t>Energy (GeV)</a:t>
            </a:r>
          </a:p>
        </p:txBody>
      </p:sp>
      <p:sp>
        <p:nvSpPr>
          <p:cNvPr id="7" name="CasellaDiTesto 6">
            <a:extLst>
              <a:ext uri="{FF2B5EF4-FFF2-40B4-BE49-F238E27FC236}">
                <a16:creationId xmlns:a16="http://schemas.microsoft.com/office/drawing/2014/main" id="{47F4F03F-D73F-AC6F-1B09-953E0487AE1D}"/>
              </a:ext>
            </a:extLst>
          </p:cNvPr>
          <p:cNvSpPr txBox="1"/>
          <p:nvPr/>
        </p:nvSpPr>
        <p:spPr>
          <a:xfrm>
            <a:off x="9165772" y="3479990"/>
            <a:ext cx="1139223" cy="307777"/>
          </a:xfrm>
          <a:prstGeom prst="rect">
            <a:avLst/>
          </a:prstGeom>
          <a:noFill/>
        </p:spPr>
        <p:txBody>
          <a:bodyPr wrap="none" rtlCol="0">
            <a:spAutoFit/>
          </a:bodyPr>
          <a:lstStyle/>
          <a:p>
            <a:r>
              <a:rPr lang="en-GB" sz="1400"/>
              <a:t>Energy (GeV)</a:t>
            </a:r>
          </a:p>
        </p:txBody>
      </p:sp>
      <p:sp>
        <p:nvSpPr>
          <p:cNvPr id="8" name="CasellaDiTesto 7">
            <a:extLst>
              <a:ext uri="{FF2B5EF4-FFF2-40B4-BE49-F238E27FC236}">
                <a16:creationId xmlns:a16="http://schemas.microsoft.com/office/drawing/2014/main" id="{3E45BB67-0E1A-6580-8C57-2EBA65ADD59B}"/>
              </a:ext>
            </a:extLst>
          </p:cNvPr>
          <p:cNvSpPr txBox="1"/>
          <p:nvPr/>
        </p:nvSpPr>
        <p:spPr>
          <a:xfrm>
            <a:off x="5061285" y="5845054"/>
            <a:ext cx="1139223" cy="307777"/>
          </a:xfrm>
          <a:prstGeom prst="rect">
            <a:avLst/>
          </a:prstGeom>
          <a:noFill/>
        </p:spPr>
        <p:txBody>
          <a:bodyPr wrap="none" rtlCol="0">
            <a:spAutoFit/>
          </a:bodyPr>
          <a:lstStyle/>
          <a:p>
            <a:r>
              <a:rPr lang="en-GB" sz="1400"/>
              <a:t>Energy (GeV)</a:t>
            </a:r>
          </a:p>
        </p:txBody>
      </p:sp>
      <p:sp>
        <p:nvSpPr>
          <p:cNvPr id="9" name="CasellaDiTesto 8">
            <a:extLst>
              <a:ext uri="{FF2B5EF4-FFF2-40B4-BE49-F238E27FC236}">
                <a16:creationId xmlns:a16="http://schemas.microsoft.com/office/drawing/2014/main" id="{C04FE738-3029-F213-922B-0981A1BFC7CF}"/>
              </a:ext>
            </a:extLst>
          </p:cNvPr>
          <p:cNvSpPr txBox="1"/>
          <p:nvPr/>
        </p:nvSpPr>
        <p:spPr>
          <a:xfrm>
            <a:off x="9213898" y="5838179"/>
            <a:ext cx="1139223" cy="307777"/>
          </a:xfrm>
          <a:prstGeom prst="rect">
            <a:avLst/>
          </a:prstGeom>
          <a:noFill/>
        </p:spPr>
        <p:txBody>
          <a:bodyPr wrap="none" rtlCol="0">
            <a:spAutoFit/>
          </a:bodyPr>
          <a:lstStyle/>
          <a:p>
            <a:r>
              <a:rPr lang="en-GB" sz="1400"/>
              <a:t>Energy (GeV)</a:t>
            </a:r>
          </a:p>
        </p:txBody>
      </p:sp>
      <p:sp>
        <p:nvSpPr>
          <p:cNvPr id="10" name="CasellaDiTesto 9">
            <a:extLst>
              <a:ext uri="{FF2B5EF4-FFF2-40B4-BE49-F238E27FC236}">
                <a16:creationId xmlns:a16="http://schemas.microsoft.com/office/drawing/2014/main" id="{64B63D4D-BF65-2D78-5B98-6C4DEC300A7F}"/>
              </a:ext>
            </a:extLst>
          </p:cNvPr>
          <p:cNvSpPr txBox="1"/>
          <p:nvPr/>
        </p:nvSpPr>
        <p:spPr>
          <a:xfrm rot="16200000">
            <a:off x="3206132" y="4732420"/>
            <a:ext cx="1442254" cy="307777"/>
          </a:xfrm>
          <a:prstGeom prst="rect">
            <a:avLst/>
          </a:prstGeom>
          <a:noFill/>
        </p:spPr>
        <p:txBody>
          <a:bodyPr wrap="none" rtlCol="0">
            <a:spAutoFit/>
          </a:bodyPr>
          <a:lstStyle/>
          <a:p>
            <a:r>
              <a:rPr lang="en-GB" sz="1400"/>
              <a:t>Wavelength (nm)</a:t>
            </a:r>
          </a:p>
        </p:txBody>
      </p:sp>
      <p:sp>
        <p:nvSpPr>
          <p:cNvPr id="11" name="CasellaDiTesto 10">
            <a:extLst>
              <a:ext uri="{FF2B5EF4-FFF2-40B4-BE49-F238E27FC236}">
                <a16:creationId xmlns:a16="http://schemas.microsoft.com/office/drawing/2014/main" id="{487CD5B6-71BA-3096-8E78-2CAA74581206}"/>
              </a:ext>
            </a:extLst>
          </p:cNvPr>
          <p:cNvSpPr txBox="1"/>
          <p:nvPr/>
        </p:nvSpPr>
        <p:spPr>
          <a:xfrm rot="16200000">
            <a:off x="3152276" y="2217247"/>
            <a:ext cx="1442254" cy="307777"/>
          </a:xfrm>
          <a:prstGeom prst="rect">
            <a:avLst/>
          </a:prstGeom>
          <a:noFill/>
        </p:spPr>
        <p:txBody>
          <a:bodyPr wrap="none" rtlCol="0">
            <a:spAutoFit/>
          </a:bodyPr>
          <a:lstStyle/>
          <a:p>
            <a:r>
              <a:rPr lang="en-GB" sz="1400"/>
              <a:t>Wavelength (nm)</a:t>
            </a:r>
          </a:p>
        </p:txBody>
      </p:sp>
      <p:sp>
        <p:nvSpPr>
          <p:cNvPr id="12" name="CasellaDiTesto 11">
            <a:extLst>
              <a:ext uri="{FF2B5EF4-FFF2-40B4-BE49-F238E27FC236}">
                <a16:creationId xmlns:a16="http://schemas.microsoft.com/office/drawing/2014/main" id="{3A9FEE71-1879-BBF5-30CA-00FE92400BF5}"/>
              </a:ext>
            </a:extLst>
          </p:cNvPr>
          <p:cNvSpPr txBox="1"/>
          <p:nvPr/>
        </p:nvSpPr>
        <p:spPr>
          <a:xfrm rot="16200000">
            <a:off x="7229264" y="2299748"/>
            <a:ext cx="1442254" cy="307777"/>
          </a:xfrm>
          <a:prstGeom prst="rect">
            <a:avLst/>
          </a:prstGeom>
          <a:noFill/>
        </p:spPr>
        <p:txBody>
          <a:bodyPr wrap="none" rtlCol="0">
            <a:spAutoFit/>
          </a:bodyPr>
          <a:lstStyle/>
          <a:p>
            <a:r>
              <a:rPr lang="en-GB" sz="1400"/>
              <a:t>Wavelength (nm)</a:t>
            </a:r>
          </a:p>
        </p:txBody>
      </p:sp>
      <p:sp>
        <p:nvSpPr>
          <p:cNvPr id="13" name="CasellaDiTesto 12">
            <a:extLst>
              <a:ext uri="{FF2B5EF4-FFF2-40B4-BE49-F238E27FC236}">
                <a16:creationId xmlns:a16="http://schemas.microsoft.com/office/drawing/2014/main" id="{27C0CC5F-FB02-74DC-27DB-A147BFB0922B}"/>
              </a:ext>
            </a:extLst>
          </p:cNvPr>
          <p:cNvSpPr txBox="1"/>
          <p:nvPr/>
        </p:nvSpPr>
        <p:spPr>
          <a:xfrm rot="16200000">
            <a:off x="7229263" y="4575436"/>
            <a:ext cx="1442254" cy="307777"/>
          </a:xfrm>
          <a:prstGeom prst="rect">
            <a:avLst/>
          </a:prstGeom>
          <a:noFill/>
        </p:spPr>
        <p:txBody>
          <a:bodyPr wrap="none" rtlCol="0">
            <a:spAutoFit/>
          </a:bodyPr>
          <a:lstStyle/>
          <a:p>
            <a:r>
              <a:rPr lang="en-GB" sz="1400"/>
              <a:t>Wavelength (nm)</a:t>
            </a:r>
          </a:p>
        </p:txBody>
      </p:sp>
      <p:sp>
        <p:nvSpPr>
          <p:cNvPr id="14" name="CasellaDiTesto 13">
            <a:extLst>
              <a:ext uri="{FF2B5EF4-FFF2-40B4-BE49-F238E27FC236}">
                <a16:creationId xmlns:a16="http://schemas.microsoft.com/office/drawing/2014/main" id="{A76CF5A7-65D8-DDAE-A371-049536668C73}"/>
              </a:ext>
            </a:extLst>
          </p:cNvPr>
          <p:cNvSpPr txBox="1"/>
          <p:nvPr/>
        </p:nvSpPr>
        <p:spPr>
          <a:xfrm rot="5400000">
            <a:off x="6959983" y="4491789"/>
            <a:ext cx="1104790" cy="307777"/>
          </a:xfrm>
          <a:prstGeom prst="rect">
            <a:avLst/>
          </a:prstGeom>
          <a:noFill/>
        </p:spPr>
        <p:txBody>
          <a:bodyPr wrap="none" rtlCol="0">
            <a:spAutoFit/>
          </a:bodyPr>
          <a:lstStyle/>
          <a:p>
            <a:r>
              <a:rPr lang="en-GB" sz="1400" err="1"/>
              <a:t>Nphot</a:t>
            </a:r>
            <a:r>
              <a:rPr lang="en-GB" sz="1400"/>
              <a:t>/pulse</a:t>
            </a:r>
          </a:p>
        </p:txBody>
      </p:sp>
      <p:sp>
        <p:nvSpPr>
          <p:cNvPr id="16" name="CasellaDiTesto 15">
            <a:extLst>
              <a:ext uri="{FF2B5EF4-FFF2-40B4-BE49-F238E27FC236}">
                <a16:creationId xmlns:a16="http://schemas.microsoft.com/office/drawing/2014/main" id="{812D5AA9-714C-582A-7DD2-A15FC699EF7A}"/>
              </a:ext>
            </a:extLst>
          </p:cNvPr>
          <p:cNvSpPr txBox="1"/>
          <p:nvPr/>
        </p:nvSpPr>
        <p:spPr>
          <a:xfrm>
            <a:off x="7153633" y="3796068"/>
            <a:ext cx="684081" cy="276999"/>
          </a:xfrm>
          <a:prstGeom prst="rect">
            <a:avLst/>
          </a:prstGeom>
          <a:noFill/>
        </p:spPr>
        <p:txBody>
          <a:bodyPr wrap="square">
            <a:spAutoFit/>
          </a:bodyPr>
          <a:lstStyle/>
          <a:p>
            <a:r>
              <a:rPr lang="en-GB" sz="1200"/>
              <a:t>(x10</a:t>
            </a:r>
            <a:r>
              <a:rPr lang="en-GB" sz="1200" baseline="30000"/>
              <a:t>10</a:t>
            </a:r>
            <a:r>
              <a:rPr lang="en-GB" sz="1200"/>
              <a:t>)</a:t>
            </a:r>
          </a:p>
        </p:txBody>
      </p:sp>
      <p:sp>
        <p:nvSpPr>
          <p:cNvPr id="17" name="CasellaDiTesto 16">
            <a:extLst>
              <a:ext uri="{FF2B5EF4-FFF2-40B4-BE49-F238E27FC236}">
                <a16:creationId xmlns:a16="http://schemas.microsoft.com/office/drawing/2014/main" id="{37414EF1-725A-9B3D-8933-B30435F4DD2F}"/>
              </a:ext>
            </a:extLst>
          </p:cNvPr>
          <p:cNvSpPr txBox="1"/>
          <p:nvPr/>
        </p:nvSpPr>
        <p:spPr>
          <a:xfrm rot="5400000">
            <a:off x="10578101" y="4733568"/>
            <a:ext cx="2066078" cy="307777"/>
          </a:xfrm>
          <a:prstGeom prst="rect">
            <a:avLst/>
          </a:prstGeom>
          <a:noFill/>
        </p:spPr>
        <p:txBody>
          <a:bodyPr wrap="none" rtlCol="0">
            <a:spAutoFit/>
          </a:bodyPr>
          <a:lstStyle/>
          <a:p>
            <a:r>
              <a:rPr lang="en-GB" sz="1400"/>
              <a:t>Sat Length (m) (magnetic)</a:t>
            </a:r>
          </a:p>
        </p:txBody>
      </p:sp>
      <p:sp>
        <p:nvSpPr>
          <p:cNvPr id="18" name="CasellaDiTesto 17">
            <a:extLst>
              <a:ext uri="{FF2B5EF4-FFF2-40B4-BE49-F238E27FC236}">
                <a16:creationId xmlns:a16="http://schemas.microsoft.com/office/drawing/2014/main" id="{F240FC91-0108-A41A-6494-4427B33F5C4B}"/>
              </a:ext>
            </a:extLst>
          </p:cNvPr>
          <p:cNvSpPr txBox="1"/>
          <p:nvPr/>
        </p:nvSpPr>
        <p:spPr>
          <a:xfrm rot="5400000">
            <a:off x="10901911" y="2177145"/>
            <a:ext cx="1462003" cy="307777"/>
          </a:xfrm>
          <a:prstGeom prst="rect">
            <a:avLst/>
          </a:prstGeom>
          <a:noFill/>
        </p:spPr>
        <p:txBody>
          <a:bodyPr wrap="none" rtlCol="0">
            <a:spAutoFit/>
          </a:bodyPr>
          <a:lstStyle/>
          <a:p>
            <a:r>
              <a:rPr lang="en-GB" sz="1400"/>
              <a:t>Peak power (GW)</a:t>
            </a:r>
          </a:p>
        </p:txBody>
      </p:sp>
      <p:sp>
        <p:nvSpPr>
          <p:cNvPr id="19" name="CasellaDiTesto 18">
            <a:extLst>
              <a:ext uri="{FF2B5EF4-FFF2-40B4-BE49-F238E27FC236}">
                <a16:creationId xmlns:a16="http://schemas.microsoft.com/office/drawing/2014/main" id="{8BEC0493-2779-5C52-22FB-BD5E83ACE16C}"/>
              </a:ext>
            </a:extLst>
          </p:cNvPr>
          <p:cNvSpPr txBox="1"/>
          <p:nvPr/>
        </p:nvSpPr>
        <p:spPr>
          <a:xfrm rot="5400000">
            <a:off x="6770771" y="2137039"/>
            <a:ext cx="1421351" cy="307777"/>
          </a:xfrm>
          <a:prstGeom prst="rect">
            <a:avLst/>
          </a:prstGeom>
          <a:noFill/>
        </p:spPr>
        <p:txBody>
          <a:bodyPr wrap="none" rtlCol="0">
            <a:spAutoFit/>
          </a:bodyPr>
          <a:lstStyle/>
          <a:p>
            <a:r>
              <a:rPr lang="en-GB" sz="1400"/>
              <a:t>Pulse energy (μJ)</a:t>
            </a:r>
          </a:p>
        </p:txBody>
      </p:sp>
      <p:pic>
        <p:nvPicPr>
          <p:cNvPr id="20" name="Immagine 19">
            <a:extLst>
              <a:ext uri="{FF2B5EF4-FFF2-40B4-BE49-F238E27FC236}">
                <a16:creationId xmlns:a16="http://schemas.microsoft.com/office/drawing/2014/main" id="{08FCCD56-CCB3-F24B-2FB3-2B8BCFED4993}"/>
              </a:ext>
            </a:extLst>
          </p:cNvPr>
          <p:cNvPicPr>
            <a:picLocks noChangeAspect="1"/>
          </p:cNvPicPr>
          <p:nvPr/>
        </p:nvPicPr>
        <p:blipFill>
          <a:blip r:embed="rId3"/>
          <a:stretch>
            <a:fillRect/>
          </a:stretch>
        </p:blipFill>
        <p:spPr>
          <a:xfrm>
            <a:off x="275923" y="2905304"/>
            <a:ext cx="3347898" cy="1594709"/>
          </a:xfrm>
          <a:prstGeom prst="rect">
            <a:avLst/>
          </a:prstGeom>
        </p:spPr>
      </p:pic>
      <p:cxnSp>
        <p:nvCxnSpPr>
          <p:cNvPr id="22" name="Connettore 1 21">
            <a:extLst>
              <a:ext uri="{FF2B5EF4-FFF2-40B4-BE49-F238E27FC236}">
                <a16:creationId xmlns:a16="http://schemas.microsoft.com/office/drawing/2014/main" id="{4952AE0A-C731-5867-0745-2828C51936F5}"/>
              </a:ext>
            </a:extLst>
          </p:cNvPr>
          <p:cNvCxnSpPr>
            <a:cxnSpLocks/>
          </p:cNvCxnSpPr>
          <p:nvPr/>
        </p:nvCxnSpPr>
        <p:spPr>
          <a:xfrm>
            <a:off x="5857660" y="1636295"/>
            <a:ext cx="0" cy="165692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F9F72AB5-19D2-4392-D90F-53613514B357}"/>
              </a:ext>
            </a:extLst>
          </p:cNvPr>
          <p:cNvCxnSpPr/>
          <p:nvPr/>
        </p:nvCxnSpPr>
        <p:spPr>
          <a:xfrm>
            <a:off x="5906932" y="5253789"/>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478706F6-C244-12D7-A139-02197B2A13B8}"/>
              </a:ext>
            </a:extLst>
          </p:cNvPr>
          <p:cNvCxnSpPr/>
          <p:nvPr/>
        </p:nvCxnSpPr>
        <p:spPr>
          <a:xfrm>
            <a:off x="9894541" y="2936851"/>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50D0AA0A-B90B-B3CE-0CAD-55FCCF727160}"/>
              </a:ext>
            </a:extLst>
          </p:cNvPr>
          <p:cNvCxnSpPr/>
          <p:nvPr/>
        </p:nvCxnSpPr>
        <p:spPr>
          <a:xfrm>
            <a:off x="9901417" y="5274415"/>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B3C01E91-FFA4-0E1D-3EF9-74ACDDB3E0A3}"/>
              </a:ext>
            </a:extLst>
          </p:cNvPr>
          <p:cNvCxnSpPr>
            <a:cxnSpLocks/>
          </p:cNvCxnSpPr>
          <p:nvPr/>
        </p:nvCxnSpPr>
        <p:spPr>
          <a:xfrm>
            <a:off x="5878286" y="2695073"/>
            <a:ext cx="1031278" cy="0"/>
          </a:xfrm>
          <a:prstGeom prst="line">
            <a:avLst/>
          </a:prstGeom>
          <a:ln w="9525">
            <a:solidFill>
              <a:schemeClr val="bg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1670BDCE-A396-9FB1-3841-3467999D2709}"/>
              </a:ext>
            </a:extLst>
          </p:cNvPr>
          <p:cNvSpPr txBox="1"/>
          <p:nvPr/>
        </p:nvSpPr>
        <p:spPr>
          <a:xfrm>
            <a:off x="5850786" y="2413191"/>
            <a:ext cx="1157753" cy="276999"/>
          </a:xfrm>
          <a:prstGeom prst="rect">
            <a:avLst/>
          </a:prstGeom>
          <a:noFill/>
        </p:spPr>
        <p:txBody>
          <a:bodyPr wrap="none" rtlCol="0">
            <a:spAutoFit/>
          </a:bodyPr>
          <a:lstStyle/>
          <a:p>
            <a:r>
              <a:rPr lang="en-GB" sz="1200">
                <a:solidFill>
                  <a:schemeClr val="bg1"/>
                </a:solidFill>
              </a:rPr>
              <a:t>extended range</a:t>
            </a:r>
          </a:p>
        </p:txBody>
      </p:sp>
    </p:spTree>
    <p:extLst>
      <p:ext uri="{BB962C8B-B14F-4D97-AF65-F5344CB8AC3E}">
        <p14:creationId xmlns:p14="http://schemas.microsoft.com/office/powerpoint/2010/main" val="72424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819D2-D562-6849-9FED-7A65A681E289}"/>
              </a:ext>
            </a:extLst>
          </p:cNvPr>
          <p:cNvSpPr>
            <a:spLocks noGrp="1"/>
          </p:cNvSpPr>
          <p:nvPr>
            <p:ph type="title"/>
          </p:nvPr>
        </p:nvSpPr>
        <p:spPr>
          <a:xfrm>
            <a:off x="1677725" y="357175"/>
            <a:ext cx="8339424" cy="859734"/>
          </a:xfrm>
        </p:spPr>
        <p:txBody>
          <a:bodyPr/>
          <a:lstStyle/>
          <a:p>
            <a:r>
              <a:rPr lang="en-GB" b="1"/>
              <a:t>AQUA tuning range – circular polarization</a:t>
            </a:r>
          </a:p>
        </p:txBody>
      </p:sp>
      <p:sp>
        <p:nvSpPr>
          <p:cNvPr id="3" name="Segnaposto contenuto 2">
            <a:extLst>
              <a:ext uri="{FF2B5EF4-FFF2-40B4-BE49-F238E27FC236}">
                <a16:creationId xmlns:a16="http://schemas.microsoft.com/office/drawing/2014/main" id="{1BB89720-9843-5989-944C-78FD2B73BA6F}"/>
              </a:ext>
            </a:extLst>
          </p:cNvPr>
          <p:cNvSpPr>
            <a:spLocks noGrp="1"/>
          </p:cNvSpPr>
          <p:nvPr>
            <p:ph idx="1"/>
          </p:nvPr>
        </p:nvSpPr>
        <p:spPr>
          <a:xfrm>
            <a:off x="322560" y="1853126"/>
            <a:ext cx="3231911" cy="917575"/>
          </a:xfrm>
        </p:spPr>
        <p:txBody>
          <a:bodyPr>
            <a:normAutofit/>
          </a:bodyPr>
          <a:lstStyle/>
          <a:p>
            <a:r>
              <a:rPr lang="en-GB" sz="1800"/>
              <a:t>Tuning range is calculated assuming the following  reference beam parameters</a:t>
            </a:r>
          </a:p>
        </p:txBody>
      </p:sp>
      <p:pic>
        <p:nvPicPr>
          <p:cNvPr id="5" name="Immagine 4">
            <a:extLst>
              <a:ext uri="{FF2B5EF4-FFF2-40B4-BE49-F238E27FC236}">
                <a16:creationId xmlns:a16="http://schemas.microsoft.com/office/drawing/2014/main" id="{3C8E350F-26D9-E152-2B14-EAF115B8F547}"/>
              </a:ext>
            </a:extLst>
          </p:cNvPr>
          <p:cNvPicPr>
            <a:picLocks noChangeAspect="1"/>
          </p:cNvPicPr>
          <p:nvPr/>
        </p:nvPicPr>
        <p:blipFill>
          <a:blip r:embed="rId2"/>
          <a:srcRect/>
          <a:stretch/>
        </p:blipFill>
        <p:spPr>
          <a:xfrm>
            <a:off x="3973859" y="1565856"/>
            <a:ext cx="7488150" cy="4329677"/>
          </a:xfrm>
          <a:prstGeom prst="rect">
            <a:avLst/>
          </a:prstGeom>
        </p:spPr>
      </p:pic>
      <p:sp>
        <p:nvSpPr>
          <p:cNvPr id="6" name="CasellaDiTesto 5">
            <a:extLst>
              <a:ext uri="{FF2B5EF4-FFF2-40B4-BE49-F238E27FC236}">
                <a16:creationId xmlns:a16="http://schemas.microsoft.com/office/drawing/2014/main" id="{53A0BAFE-707E-131F-18DB-B4B6FF0104F2}"/>
              </a:ext>
            </a:extLst>
          </p:cNvPr>
          <p:cNvSpPr txBox="1"/>
          <p:nvPr/>
        </p:nvSpPr>
        <p:spPr>
          <a:xfrm>
            <a:off x="4963886" y="3471969"/>
            <a:ext cx="1139223" cy="307777"/>
          </a:xfrm>
          <a:prstGeom prst="rect">
            <a:avLst/>
          </a:prstGeom>
          <a:noFill/>
        </p:spPr>
        <p:txBody>
          <a:bodyPr wrap="none" rtlCol="0">
            <a:spAutoFit/>
          </a:bodyPr>
          <a:lstStyle/>
          <a:p>
            <a:r>
              <a:rPr lang="en-GB" sz="1400"/>
              <a:t>Energy (GeV)</a:t>
            </a:r>
          </a:p>
        </p:txBody>
      </p:sp>
      <p:sp>
        <p:nvSpPr>
          <p:cNvPr id="7" name="CasellaDiTesto 6">
            <a:extLst>
              <a:ext uri="{FF2B5EF4-FFF2-40B4-BE49-F238E27FC236}">
                <a16:creationId xmlns:a16="http://schemas.microsoft.com/office/drawing/2014/main" id="{47F4F03F-D73F-AC6F-1B09-953E0487AE1D}"/>
              </a:ext>
            </a:extLst>
          </p:cNvPr>
          <p:cNvSpPr txBox="1"/>
          <p:nvPr/>
        </p:nvSpPr>
        <p:spPr>
          <a:xfrm>
            <a:off x="9165772" y="3479990"/>
            <a:ext cx="1139223" cy="307777"/>
          </a:xfrm>
          <a:prstGeom prst="rect">
            <a:avLst/>
          </a:prstGeom>
          <a:noFill/>
        </p:spPr>
        <p:txBody>
          <a:bodyPr wrap="none" rtlCol="0">
            <a:spAutoFit/>
          </a:bodyPr>
          <a:lstStyle/>
          <a:p>
            <a:r>
              <a:rPr lang="en-GB" sz="1400"/>
              <a:t>Energy (GeV)</a:t>
            </a:r>
          </a:p>
        </p:txBody>
      </p:sp>
      <p:sp>
        <p:nvSpPr>
          <p:cNvPr id="8" name="CasellaDiTesto 7">
            <a:extLst>
              <a:ext uri="{FF2B5EF4-FFF2-40B4-BE49-F238E27FC236}">
                <a16:creationId xmlns:a16="http://schemas.microsoft.com/office/drawing/2014/main" id="{3E45BB67-0E1A-6580-8C57-2EBA65ADD59B}"/>
              </a:ext>
            </a:extLst>
          </p:cNvPr>
          <p:cNvSpPr txBox="1"/>
          <p:nvPr/>
        </p:nvSpPr>
        <p:spPr>
          <a:xfrm>
            <a:off x="5061285" y="5845054"/>
            <a:ext cx="1139223" cy="307777"/>
          </a:xfrm>
          <a:prstGeom prst="rect">
            <a:avLst/>
          </a:prstGeom>
          <a:noFill/>
        </p:spPr>
        <p:txBody>
          <a:bodyPr wrap="none" rtlCol="0">
            <a:spAutoFit/>
          </a:bodyPr>
          <a:lstStyle/>
          <a:p>
            <a:r>
              <a:rPr lang="en-GB" sz="1400"/>
              <a:t>Energy (GeV)</a:t>
            </a:r>
          </a:p>
        </p:txBody>
      </p:sp>
      <p:sp>
        <p:nvSpPr>
          <p:cNvPr id="9" name="CasellaDiTesto 8">
            <a:extLst>
              <a:ext uri="{FF2B5EF4-FFF2-40B4-BE49-F238E27FC236}">
                <a16:creationId xmlns:a16="http://schemas.microsoft.com/office/drawing/2014/main" id="{C04FE738-3029-F213-922B-0981A1BFC7CF}"/>
              </a:ext>
            </a:extLst>
          </p:cNvPr>
          <p:cNvSpPr txBox="1"/>
          <p:nvPr/>
        </p:nvSpPr>
        <p:spPr>
          <a:xfrm>
            <a:off x="9213898" y="5838179"/>
            <a:ext cx="1139223" cy="307777"/>
          </a:xfrm>
          <a:prstGeom prst="rect">
            <a:avLst/>
          </a:prstGeom>
          <a:noFill/>
        </p:spPr>
        <p:txBody>
          <a:bodyPr wrap="none" rtlCol="0">
            <a:spAutoFit/>
          </a:bodyPr>
          <a:lstStyle/>
          <a:p>
            <a:r>
              <a:rPr lang="en-GB" sz="1400"/>
              <a:t>Energy (GeV)</a:t>
            </a:r>
          </a:p>
        </p:txBody>
      </p:sp>
      <p:sp>
        <p:nvSpPr>
          <p:cNvPr id="10" name="CasellaDiTesto 9">
            <a:extLst>
              <a:ext uri="{FF2B5EF4-FFF2-40B4-BE49-F238E27FC236}">
                <a16:creationId xmlns:a16="http://schemas.microsoft.com/office/drawing/2014/main" id="{64B63D4D-BF65-2D78-5B98-6C4DEC300A7F}"/>
              </a:ext>
            </a:extLst>
          </p:cNvPr>
          <p:cNvSpPr txBox="1"/>
          <p:nvPr/>
        </p:nvSpPr>
        <p:spPr>
          <a:xfrm rot="16200000">
            <a:off x="3206132" y="4732420"/>
            <a:ext cx="1442254" cy="307777"/>
          </a:xfrm>
          <a:prstGeom prst="rect">
            <a:avLst/>
          </a:prstGeom>
          <a:noFill/>
        </p:spPr>
        <p:txBody>
          <a:bodyPr wrap="none" rtlCol="0">
            <a:spAutoFit/>
          </a:bodyPr>
          <a:lstStyle/>
          <a:p>
            <a:r>
              <a:rPr lang="en-GB" sz="1400"/>
              <a:t>Wavelength (nm)</a:t>
            </a:r>
          </a:p>
        </p:txBody>
      </p:sp>
      <p:sp>
        <p:nvSpPr>
          <p:cNvPr id="11" name="CasellaDiTesto 10">
            <a:extLst>
              <a:ext uri="{FF2B5EF4-FFF2-40B4-BE49-F238E27FC236}">
                <a16:creationId xmlns:a16="http://schemas.microsoft.com/office/drawing/2014/main" id="{487CD5B6-71BA-3096-8E78-2CAA74581206}"/>
              </a:ext>
            </a:extLst>
          </p:cNvPr>
          <p:cNvSpPr txBox="1"/>
          <p:nvPr/>
        </p:nvSpPr>
        <p:spPr>
          <a:xfrm rot="16200000">
            <a:off x="3152276" y="2217247"/>
            <a:ext cx="1442254" cy="307777"/>
          </a:xfrm>
          <a:prstGeom prst="rect">
            <a:avLst/>
          </a:prstGeom>
          <a:noFill/>
        </p:spPr>
        <p:txBody>
          <a:bodyPr wrap="none" rtlCol="0">
            <a:spAutoFit/>
          </a:bodyPr>
          <a:lstStyle/>
          <a:p>
            <a:r>
              <a:rPr lang="en-GB" sz="1400"/>
              <a:t>Wavelength (nm)</a:t>
            </a:r>
          </a:p>
        </p:txBody>
      </p:sp>
      <p:sp>
        <p:nvSpPr>
          <p:cNvPr id="12" name="CasellaDiTesto 11">
            <a:extLst>
              <a:ext uri="{FF2B5EF4-FFF2-40B4-BE49-F238E27FC236}">
                <a16:creationId xmlns:a16="http://schemas.microsoft.com/office/drawing/2014/main" id="{3A9FEE71-1879-BBF5-30CA-00FE92400BF5}"/>
              </a:ext>
            </a:extLst>
          </p:cNvPr>
          <p:cNvSpPr txBox="1"/>
          <p:nvPr/>
        </p:nvSpPr>
        <p:spPr>
          <a:xfrm rot="16200000">
            <a:off x="7229264" y="2299748"/>
            <a:ext cx="1442254" cy="307777"/>
          </a:xfrm>
          <a:prstGeom prst="rect">
            <a:avLst/>
          </a:prstGeom>
          <a:noFill/>
        </p:spPr>
        <p:txBody>
          <a:bodyPr wrap="none" rtlCol="0">
            <a:spAutoFit/>
          </a:bodyPr>
          <a:lstStyle/>
          <a:p>
            <a:r>
              <a:rPr lang="en-GB" sz="1400"/>
              <a:t>Wavelength (nm)</a:t>
            </a:r>
          </a:p>
        </p:txBody>
      </p:sp>
      <p:sp>
        <p:nvSpPr>
          <p:cNvPr id="13" name="CasellaDiTesto 12">
            <a:extLst>
              <a:ext uri="{FF2B5EF4-FFF2-40B4-BE49-F238E27FC236}">
                <a16:creationId xmlns:a16="http://schemas.microsoft.com/office/drawing/2014/main" id="{27C0CC5F-FB02-74DC-27DB-A147BFB0922B}"/>
              </a:ext>
            </a:extLst>
          </p:cNvPr>
          <p:cNvSpPr txBox="1"/>
          <p:nvPr/>
        </p:nvSpPr>
        <p:spPr>
          <a:xfrm rot="16200000">
            <a:off x="7229263" y="4575436"/>
            <a:ext cx="1442254" cy="307777"/>
          </a:xfrm>
          <a:prstGeom prst="rect">
            <a:avLst/>
          </a:prstGeom>
          <a:noFill/>
        </p:spPr>
        <p:txBody>
          <a:bodyPr wrap="none" rtlCol="0">
            <a:spAutoFit/>
          </a:bodyPr>
          <a:lstStyle/>
          <a:p>
            <a:r>
              <a:rPr lang="en-GB" sz="1400"/>
              <a:t>Wavelength (nm)</a:t>
            </a:r>
          </a:p>
        </p:txBody>
      </p:sp>
      <p:sp>
        <p:nvSpPr>
          <p:cNvPr id="14" name="CasellaDiTesto 13">
            <a:extLst>
              <a:ext uri="{FF2B5EF4-FFF2-40B4-BE49-F238E27FC236}">
                <a16:creationId xmlns:a16="http://schemas.microsoft.com/office/drawing/2014/main" id="{A76CF5A7-65D8-DDAE-A371-049536668C73}"/>
              </a:ext>
            </a:extLst>
          </p:cNvPr>
          <p:cNvSpPr txBox="1"/>
          <p:nvPr/>
        </p:nvSpPr>
        <p:spPr>
          <a:xfrm rot="5400000">
            <a:off x="6959983" y="4491789"/>
            <a:ext cx="1104790" cy="307777"/>
          </a:xfrm>
          <a:prstGeom prst="rect">
            <a:avLst/>
          </a:prstGeom>
          <a:noFill/>
        </p:spPr>
        <p:txBody>
          <a:bodyPr wrap="none" rtlCol="0">
            <a:spAutoFit/>
          </a:bodyPr>
          <a:lstStyle/>
          <a:p>
            <a:r>
              <a:rPr lang="en-GB" sz="1400" err="1"/>
              <a:t>Nphot</a:t>
            </a:r>
            <a:r>
              <a:rPr lang="en-GB" sz="1400"/>
              <a:t>/pulse</a:t>
            </a:r>
          </a:p>
        </p:txBody>
      </p:sp>
      <p:sp>
        <p:nvSpPr>
          <p:cNvPr id="16" name="CasellaDiTesto 15">
            <a:extLst>
              <a:ext uri="{FF2B5EF4-FFF2-40B4-BE49-F238E27FC236}">
                <a16:creationId xmlns:a16="http://schemas.microsoft.com/office/drawing/2014/main" id="{812D5AA9-714C-582A-7DD2-A15FC699EF7A}"/>
              </a:ext>
            </a:extLst>
          </p:cNvPr>
          <p:cNvSpPr txBox="1"/>
          <p:nvPr/>
        </p:nvSpPr>
        <p:spPr>
          <a:xfrm>
            <a:off x="7153633" y="3796068"/>
            <a:ext cx="684081" cy="276999"/>
          </a:xfrm>
          <a:prstGeom prst="rect">
            <a:avLst/>
          </a:prstGeom>
          <a:noFill/>
        </p:spPr>
        <p:txBody>
          <a:bodyPr wrap="square">
            <a:spAutoFit/>
          </a:bodyPr>
          <a:lstStyle/>
          <a:p>
            <a:r>
              <a:rPr lang="en-GB" sz="1200"/>
              <a:t>(x10</a:t>
            </a:r>
            <a:r>
              <a:rPr lang="en-GB" sz="1200" baseline="30000"/>
              <a:t>10</a:t>
            </a:r>
            <a:r>
              <a:rPr lang="en-GB" sz="1200"/>
              <a:t>)</a:t>
            </a:r>
          </a:p>
        </p:txBody>
      </p:sp>
      <p:sp>
        <p:nvSpPr>
          <p:cNvPr id="17" name="CasellaDiTesto 16">
            <a:extLst>
              <a:ext uri="{FF2B5EF4-FFF2-40B4-BE49-F238E27FC236}">
                <a16:creationId xmlns:a16="http://schemas.microsoft.com/office/drawing/2014/main" id="{37414EF1-725A-9B3D-8933-B30435F4DD2F}"/>
              </a:ext>
            </a:extLst>
          </p:cNvPr>
          <p:cNvSpPr txBox="1"/>
          <p:nvPr/>
        </p:nvSpPr>
        <p:spPr>
          <a:xfrm rot="5400000">
            <a:off x="10578101" y="4733568"/>
            <a:ext cx="2066078" cy="307777"/>
          </a:xfrm>
          <a:prstGeom prst="rect">
            <a:avLst/>
          </a:prstGeom>
          <a:noFill/>
        </p:spPr>
        <p:txBody>
          <a:bodyPr wrap="none" rtlCol="0">
            <a:spAutoFit/>
          </a:bodyPr>
          <a:lstStyle/>
          <a:p>
            <a:r>
              <a:rPr lang="en-GB" sz="1400"/>
              <a:t>Sat Length (m) (magnetic)</a:t>
            </a:r>
          </a:p>
        </p:txBody>
      </p:sp>
      <p:sp>
        <p:nvSpPr>
          <p:cNvPr id="18" name="CasellaDiTesto 17">
            <a:extLst>
              <a:ext uri="{FF2B5EF4-FFF2-40B4-BE49-F238E27FC236}">
                <a16:creationId xmlns:a16="http://schemas.microsoft.com/office/drawing/2014/main" id="{F240FC91-0108-A41A-6494-4427B33F5C4B}"/>
              </a:ext>
            </a:extLst>
          </p:cNvPr>
          <p:cNvSpPr txBox="1"/>
          <p:nvPr/>
        </p:nvSpPr>
        <p:spPr>
          <a:xfrm rot="5400000">
            <a:off x="10901911" y="2177145"/>
            <a:ext cx="1462003" cy="307777"/>
          </a:xfrm>
          <a:prstGeom prst="rect">
            <a:avLst/>
          </a:prstGeom>
          <a:noFill/>
        </p:spPr>
        <p:txBody>
          <a:bodyPr wrap="none" rtlCol="0">
            <a:spAutoFit/>
          </a:bodyPr>
          <a:lstStyle/>
          <a:p>
            <a:r>
              <a:rPr lang="en-GB" sz="1400"/>
              <a:t>Peak power (GW)</a:t>
            </a:r>
          </a:p>
        </p:txBody>
      </p:sp>
      <p:sp>
        <p:nvSpPr>
          <p:cNvPr id="19" name="CasellaDiTesto 18">
            <a:extLst>
              <a:ext uri="{FF2B5EF4-FFF2-40B4-BE49-F238E27FC236}">
                <a16:creationId xmlns:a16="http://schemas.microsoft.com/office/drawing/2014/main" id="{8BEC0493-2779-5C52-22FB-BD5E83ACE16C}"/>
              </a:ext>
            </a:extLst>
          </p:cNvPr>
          <p:cNvSpPr txBox="1"/>
          <p:nvPr/>
        </p:nvSpPr>
        <p:spPr>
          <a:xfrm rot="5400000">
            <a:off x="6770771" y="2137039"/>
            <a:ext cx="1421351" cy="307777"/>
          </a:xfrm>
          <a:prstGeom prst="rect">
            <a:avLst/>
          </a:prstGeom>
          <a:noFill/>
        </p:spPr>
        <p:txBody>
          <a:bodyPr wrap="none" rtlCol="0">
            <a:spAutoFit/>
          </a:bodyPr>
          <a:lstStyle/>
          <a:p>
            <a:r>
              <a:rPr lang="en-GB" sz="1400"/>
              <a:t>Pulse energy (μJ)</a:t>
            </a:r>
          </a:p>
        </p:txBody>
      </p:sp>
      <p:pic>
        <p:nvPicPr>
          <p:cNvPr id="20" name="Immagine 19">
            <a:extLst>
              <a:ext uri="{FF2B5EF4-FFF2-40B4-BE49-F238E27FC236}">
                <a16:creationId xmlns:a16="http://schemas.microsoft.com/office/drawing/2014/main" id="{08FCCD56-CCB3-F24B-2FB3-2B8BCFED4993}"/>
              </a:ext>
            </a:extLst>
          </p:cNvPr>
          <p:cNvPicPr>
            <a:picLocks noChangeAspect="1"/>
          </p:cNvPicPr>
          <p:nvPr/>
        </p:nvPicPr>
        <p:blipFill>
          <a:blip r:embed="rId3"/>
          <a:stretch>
            <a:fillRect/>
          </a:stretch>
        </p:blipFill>
        <p:spPr>
          <a:xfrm>
            <a:off x="298975" y="3197297"/>
            <a:ext cx="3347898" cy="1594709"/>
          </a:xfrm>
          <a:prstGeom prst="rect">
            <a:avLst/>
          </a:prstGeom>
        </p:spPr>
      </p:pic>
      <p:cxnSp>
        <p:nvCxnSpPr>
          <p:cNvPr id="22" name="Connettore 1 21">
            <a:extLst>
              <a:ext uri="{FF2B5EF4-FFF2-40B4-BE49-F238E27FC236}">
                <a16:creationId xmlns:a16="http://schemas.microsoft.com/office/drawing/2014/main" id="{4952AE0A-C731-5867-0745-2828C51936F5}"/>
              </a:ext>
            </a:extLst>
          </p:cNvPr>
          <p:cNvCxnSpPr>
            <a:cxnSpLocks/>
          </p:cNvCxnSpPr>
          <p:nvPr/>
        </p:nvCxnSpPr>
        <p:spPr>
          <a:xfrm>
            <a:off x="5857660" y="1636295"/>
            <a:ext cx="0" cy="165692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F9F72AB5-19D2-4392-D90F-53613514B357}"/>
              </a:ext>
            </a:extLst>
          </p:cNvPr>
          <p:cNvCxnSpPr/>
          <p:nvPr/>
        </p:nvCxnSpPr>
        <p:spPr>
          <a:xfrm>
            <a:off x="5906932" y="5253789"/>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478706F6-C244-12D7-A139-02197B2A13B8}"/>
              </a:ext>
            </a:extLst>
          </p:cNvPr>
          <p:cNvCxnSpPr/>
          <p:nvPr/>
        </p:nvCxnSpPr>
        <p:spPr>
          <a:xfrm>
            <a:off x="9894541" y="2936851"/>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ttore 1 24">
            <a:extLst>
              <a:ext uri="{FF2B5EF4-FFF2-40B4-BE49-F238E27FC236}">
                <a16:creationId xmlns:a16="http://schemas.microsoft.com/office/drawing/2014/main" id="{50D0AA0A-B90B-B3CE-0CAD-55FCCF727160}"/>
              </a:ext>
            </a:extLst>
          </p:cNvPr>
          <p:cNvCxnSpPr/>
          <p:nvPr/>
        </p:nvCxnSpPr>
        <p:spPr>
          <a:xfrm>
            <a:off x="9901417" y="5274415"/>
            <a:ext cx="0" cy="38501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B3C01E91-FFA4-0E1D-3EF9-74ACDDB3E0A3}"/>
              </a:ext>
            </a:extLst>
          </p:cNvPr>
          <p:cNvCxnSpPr>
            <a:cxnSpLocks/>
          </p:cNvCxnSpPr>
          <p:nvPr/>
        </p:nvCxnSpPr>
        <p:spPr>
          <a:xfrm>
            <a:off x="5878286" y="2695073"/>
            <a:ext cx="1031278" cy="0"/>
          </a:xfrm>
          <a:prstGeom prst="line">
            <a:avLst/>
          </a:prstGeom>
          <a:ln w="9525">
            <a:solidFill>
              <a:schemeClr val="bg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1670BDCE-A396-9FB1-3841-3467999D2709}"/>
              </a:ext>
            </a:extLst>
          </p:cNvPr>
          <p:cNvSpPr txBox="1"/>
          <p:nvPr/>
        </p:nvSpPr>
        <p:spPr>
          <a:xfrm>
            <a:off x="5850786" y="2413191"/>
            <a:ext cx="1157753" cy="276999"/>
          </a:xfrm>
          <a:prstGeom prst="rect">
            <a:avLst/>
          </a:prstGeom>
          <a:noFill/>
        </p:spPr>
        <p:txBody>
          <a:bodyPr wrap="none" rtlCol="0">
            <a:spAutoFit/>
          </a:bodyPr>
          <a:lstStyle/>
          <a:p>
            <a:r>
              <a:rPr lang="en-GB" sz="1200">
                <a:solidFill>
                  <a:schemeClr val="bg1"/>
                </a:solidFill>
              </a:rPr>
              <a:t>extended range</a:t>
            </a:r>
          </a:p>
        </p:txBody>
      </p:sp>
      <p:sp>
        <p:nvSpPr>
          <p:cNvPr id="4" name="CasellaDiTesto 3">
            <a:extLst>
              <a:ext uri="{FF2B5EF4-FFF2-40B4-BE49-F238E27FC236}">
                <a16:creationId xmlns:a16="http://schemas.microsoft.com/office/drawing/2014/main" id="{B87A136D-41FB-2C66-216D-7B9749D6B113}"/>
              </a:ext>
            </a:extLst>
          </p:cNvPr>
          <p:cNvSpPr txBox="1"/>
          <p:nvPr/>
        </p:nvSpPr>
        <p:spPr>
          <a:xfrm>
            <a:off x="481264" y="1141281"/>
            <a:ext cx="8732455" cy="369332"/>
          </a:xfrm>
          <a:prstGeom prst="rect">
            <a:avLst/>
          </a:prstGeom>
          <a:noFill/>
        </p:spPr>
        <p:txBody>
          <a:bodyPr wrap="none" rtlCol="0">
            <a:spAutoFit/>
          </a:bodyPr>
          <a:lstStyle/>
          <a:p>
            <a:r>
              <a:rPr lang="en-GB"/>
              <a:t>The Apple X undulator provides the same K</a:t>
            </a:r>
            <a:r>
              <a:rPr lang="en-GB" baseline="-25000"/>
              <a:t>RMS</a:t>
            </a:r>
            <a:r>
              <a:rPr lang="en-GB"/>
              <a:t> value in both linear and circular polarizations</a:t>
            </a:r>
          </a:p>
        </p:txBody>
      </p:sp>
    </p:spTree>
    <p:extLst>
      <p:ext uri="{BB962C8B-B14F-4D97-AF65-F5344CB8AC3E}">
        <p14:creationId xmlns:p14="http://schemas.microsoft.com/office/powerpoint/2010/main" val="3741274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A8DB31-6020-D012-FD07-F0024986EAA9}"/>
              </a:ext>
            </a:extLst>
          </p:cNvPr>
          <p:cNvSpPr>
            <a:spLocks noGrp="1"/>
          </p:cNvSpPr>
          <p:nvPr>
            <p:ph type="title"/>
          </p:nvPr>
        </p:nvSpPr>
        <p:spPr>
          <a:xfrm>
            <a:off x="590071" y="424551"/>
            <a:ext cx="9303026" cy="759357"/>
          </a:xfrm>
        </p:spPr>
        <p:txBody>
          <a:bodyPr/>
          <a:lstStyle/>
          <a:p>
            <a:r>
              <a:rPr lang="it-IT" b="0" i="0" err="1">
                <a:effectLst/>
                <a:highlight>
                  <a:srgbClr val="FFFFFF"/>
                </a:highlight>
                <a:latin typeface="Arial" panose="020B0604020202020204" pitchFamily="34" charset="0"/>
              </a:rPr>
              <a:t>Trajectory</a:t>
            </a:r>
            <a:r>
              <a:rPr lang="it-IT">
                <a:highlight>
                  <a:srgbClr val="FFFFFF"/>
                </a:highlight>
                <a:latin typeface="Arial" panose="020B0604020202020204" pitchFamily="34" charset="0"/>
              </a:rPr>
              <a:t>, matching</a:t>
            </a:r>
            <a:endParaRPr lang="en-GB"/>
          </a:p>
        </p:txBody>
      </p:sp>
      <p:pic>
        <p:nvPicPr>
          <p:cNvPr id="5" name="Immagine 4">
            <a:extLst>
              <a:ext uri="{FF2B5EF4-FFF2-40B4-BE49-F238E27FC236}">
                <a16:creationId xmlns:a16="http://schemas.microsoft.com/office/drawing/2014/main" id="{AEF49E16-C20E-5EBB-32BA-85D2B02C3549}"/>
              </a:ext>
            </a:extLst>
          </p:cNvPr>
          <p:cNvPicPr>
            <a:picLocks noChangeAspect="1"/>
          </p:cNvPicPr>
          <p:nvPr/>
        </p:nvPicPr>
        <p:blipFill>
          <a:blip r:embed="rId2"/>
          <a:stretch>
            <a:fillRect/>
          </a:stretch>
        </p:blipFill>
        <p:spPr>
          <a:xfrm>
            <a:off x="8386917" y="1424598"/>
            <a:ext cx="3700911" cy="3109793"/>
          </a:xfrm>
          <a:prstGeom prst="rect">
            <a:avLst/>
          </a:prstGeom>
        </p:spPr>
      </p:pic>
      <p:pic>
        <p:nvPicPr>
          <p:cNvPr id="7" name="Immagine 6">
            <a:extLst>
              <a:ext uri="{FF2B5EF4-FFF2-40B4-BE49-F238E27FC236}">
                <a16:creationId xmlns:a16="http://schemas.microsoft.com/office/drawing/2014/main" id="{0551FBB6-9139-6BED-83DF-31CF8EBEB866}"/>
              </a:ext>
            </a:extLst>
          </p:cNvPr>
          <p:cNvPicPr>
            <a:picLocks noChangeAspect="1"/>
          </p:cNvPicPr>
          <p:nvPr/>
        </p:nvPicPr>
        <p:blipFill>
          <a:blip r:embed="rId3"/>
          <a:stretch>
            <a:fillRect/>
          </a:stretch>
        </p:blipFill>
        <p:spPr>
          <a:xfrm>
            <a:off x="0" y="1331089"/>
            <a:ext cx="5375548" cy="2893670"/>
          </a:xfrm>
          <a:prstGeom prst="rect">
            <a:avLst/>
          </a:prstGeom>
        </p:spPr>
      </p:pic>
      <p:sp>
        <p:nvSpPr>
          <p:cNvPr id="18" name="CasellaDiTesto 17">
            <a:extLst>
              <a:ext uri="{FF2B5EF4-FFF2-40B4-BE49-F238E27FC236}">
                <a16:creationId xmlns:a16="http://schemas.microsoft.com/office/drawing/2014/main" id="{0D5FF0CB-FB49-1B49-B17E-CB08A20A03A7}"/>
              </a:ext>
            </a:extLst>
          </p:cNvPr>
          <p:cNvSpPr txBox="1"/>
          <p:nvPr/>
        </p:nvSpPr>
        <p:spPr>
          <a:xfrm>
            <a:off x="405115" y="4706828"/>
            <a:ext cx="11146420" cy="1631216"/>
          </a:xfrm>
          <a:prstGeom prst="rect">
            <a:avLst/>
          </a:prstGeom>
          <a:noFill/>
        </p:spPr>
        <p:txBody>
          <a:bodyPr wrap="square">
            <a:spAutoFit/>
          </a:bodyPr>
          <a:lstStyle/>
          <a:p>
            <a:r>
              <a:rPr lang="it-IT" sz="2000" b="0" i="0" dirty="0">
                <a:effectLst/>
                <a:highlight>
                  <a:srgbClr val="FFFFFF"/>
                </a:highlight>
                <a:latin typeface="Arial" panose="020B0604020202020204" pitchFamily="34" charset="0"/>
              </a:rPr>
              <a:t>Quadrupole offset </a:t>
            </a:r>
            <a:r>
              <a:rPr lang="it-IT" sz="2000" b="0" i="0" dirty="0" err="1">
                <a:effectLst/>
                <a:highlight>
                  <a:srgbClr val="FFFFFF"/>
                </a:highlight>
                <a:latin typeface="Arial" panose="020B0604020202020204" pitchFamily="34" charset="0"/>
              </a:rPr>
              <a:t>errors</a:t>
            </a:r>
            <a:r>
              <a:rPr lang="it-IT" sz="2000" b="0" i="0" dirty="0">
                <a:effectLst/>
                <a:highlight>
                  <a:srgbClr val="FFFFFF"/>
                </a:highlight>
                <a:latin typeface="Arial" panose="020B0604020202020204" pitchFamily="34" charset="0"/>
              </a:rPr>
              <a:t> up to </a:t>
            </a:r>
            <a:r>
              <a:rPr lang="it-IT" sz="2000" b="0" i="0" dirty="0" err="1">
                <a:effectLst/>
                <a:highlight>
                  <a:srgbClr val="FFFFFF"/>
                </a:highlight>
                <a:latin typeface="Arial" panose="020B0604020202020204" pitchFamily="34" charset="0"/>
              </a:rPr>
              <a:t>q</a:t>
            </a:r>
            <a:r>
              <a:rPr lang="it-IT" sz="2000" b="0" i="0" baseline="-25000" dirty="0" err="1">
                <a:effectLst/>
                <a:highlight>
                  <a:srgbClr val="FFFFFF"/>
                </a:highlight>
                <a:latin typeface="Arial" panose="020B0604020202020204" pitchFamily="34" charset="0"/>
              </a:rPr>
              <a:t>x,y</a:t>
            </a:r>
            <a:r>
              <a:rPr lang="it-IT" sz="2000" b="0" i="0" dirty="0">
                <a:effectLst/>
                <a:highlight>
                  <a:srgbClr val="FFFFFF"/>
                </a:highlight>
                <a:latin typeface="Arial" panose="020B0604020202020204" pitchFamily="34" charset="0"/>
              </a:rPr>
              <a:t> = 400 </a:t>
            </a:r>
            <a:r>
              <a:rPr lang="el-GR" sz="2000" b="0" i="0" dirty="0">
                <a:effectLst/>
                <a:highlight>
                  <a:srgbClr val="FFFFFF"/>
                </a:highlight>
                <a:latin typeface="Arial" panose="020B0604020202020204" pitchFamily="34" charset="0"/>
              </a:rPr>
              <a:t>μ</a:t>
            </a:r>
            <a:r>
              <a:rPr lang="it-IT" sz="2000" b="0" i="0" dirty="0">
                <a:effectLst/>
                <a:highlight>
                  <a:srgbClr val="FFFFFF"/>
                </a:highlight>
                <a:latin typeface="Arial" panose="020B0604020202020204" pitchFamily="34" charset="0"/>
              </a:rPr>
              <a:t>m lead to an off-</a:t>
            </a:r>
            <a:r>
              <a:rPr lang="it-IT" sz="2000" b="0" i="0" dirty="0" err="1">
                <a:effectLst/>
                <a:highlight>
                  <a:srgbClr val="FFFFFF"/>
                </a:highlight>
                <a:latin typeface="Arial" panose="020B0604020202020204" pitchFamily="34" charset="0"/>
              </a:rPr>
              <a:t>axis</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beam</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wander</a:t>
            </a:r>
            <a:r>
              <a:rPr lang="it-IT" sz="2000" b="0" i="0" dirty="0">
                <a:effectLst/>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which</a:t>
            </a:r>
            <a:r>
              <a:rPr lang="it-IT" sz="2000" dirty="0">
                <a:highlight>
                  <a:srgbClr val="FFFFFF"/>
                </a:highlight>
                <a:latin typeface="Arial" panose="020B0604020202020204" pitchFamily="34" charset="0"/>
              </a:rPr>
              <a:t> can be</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pre-corrected</a:t>
            </a:r>
            <a:r>
              <a:rPr lang="it-IT" sz="2000" b="0" i="0" dirty="0">
                <a:effectLst/>
                <a:highlight>
                  <a:srgbClr val="FFFFFF"/>
                </a:highlight>
                <a:latin typeface="Arial" panose="020B0604020202020204" pitchFamily="34" charset="0"/>
              </a:rPr>
              <a:t> with a </a:t>
            </a:r>
            <a:r>
              <a:rPr lang="it-IT" sz="2000" b="0" i="0" dirty="0" err="1">
                <a:effectLst/>
                <a:highlight>
                  <a:srgbClr val="FFFFFF"/>
                </a:highlight>
                <a:latin typeface="Arial" panose="020B0604020202020204" pitchFamily="34" charset="0"/>
              </a:rPr>
              <a:t>corrector</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magnet</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less</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than</a:t>
            </a:r>
            <a:r>
              <a:rPr lang="it-IT" sz="2000" b="0" i="0" dirty="0">
                <a:effectLst/>
                <a:highlight>
                  <a:srgbClr val="FFFFFF"/>
                </a:highlight>
                <a:latin typeface="Arial" panose="020B0604020202020204" pitchFamily="34" charset="0"/>
              </a:rPr>
              <a:t> 10 </a:t>
            </a:r>
            <a:r>
              <a:rPr lang="it-IT" sz="2000" b="0" i="0" dirty="0" err="1">
                <a:effectLst/>
                <a:highlight>
                  <a:srgbClr val="FFFFFF"/>
                </a:highlight>
                <a:latin typeface="Arial" panose="020B0604020202020204" pitchFamily="34" charset="0"/>
              </a:rPr>
              <a:t>mT</a:t>
            </a:r>
            <a:r>
              <a:rPr lang="it-IT" sz="2000" b="0" i="0" dirty="0">
                <a:effectLst/>
                <a:highlight>
                  <a:srgbClr val="FFFFFF"/>
                </a:highlight>
                <a:latin typeface="Arial" panose="020B0604020202020204" pitchFamily="34" charset="0"/>
              </a:rPr>
              <a:t> </a:t>
            </a:r>
            <a:r>
              <a:rPr lang="it-IT" sz="2000" b="0" i="0" dirty="0" err="1">
                <a:effectLst/>
                <a:highlight>
                  <a:srgbClr val="FFFFFF"/>
                </a:highlight>
                <a:latin typeface="Arial" panose="020B0604020202020204" pitchFamily="34" charset="0"/>
              </a:rPr>
              <a:t>if</a:t>
            </a:r>
            <a:r>
              <a:rPr lang="it-IT" sz="2000" b="0" i="0" dirty="0">
                <a:effectLst/>
                <a:highlight>
                  <a:srgbClr val="FFFFFF"/>
                </a:highlight>
                <a:latin typeface="Arial" panose="020B0604020202020204" pitchFamily="34" charset="0"/>
              </a:rPr>
              <a:t> 3.6 cm-long), to </a:t>
            </a:r>
            <a:r>
              <a:rPr lang="it-IT" sz="2000" b="0" i="0" dirty="0" err="1">
                <a:effectLst/>
                <a:highlight>
                  <a:srgbClr val="FFFFFF"/>
                </a:highlight>
                <a:latin typeface="Arial" panose="020B0604020202020204" pitchFamily="34" charset="0"/>
              </a:rPr>
              <a:t>ensure</a:t>
            </a:r>
            <a:r>
              <a:rPr lang="it-IT" sz="2000" b="0" i="0" dirty="0">
                <a:effectLst/>
                <a:highlight>
                  <a:srgbClr val="FFFFFF"/>
                </a:highlight>
                <a:latin typeface="Arial" panose="020B0604020202020204" pitchFamily="34" charset="0"/>
              </a:rPr>
              <a:t> FEL </a:t>
            </a:r>
            <a:r>
              <a:rPr lang="it-IT" sz="2000" b="0" i="0" dirty="0" err="1">
                <a:effectLst/>
                <a:highlight>
                  <a:srgbClr val="FFFFFF"/>
                </a:highlight>
                <a:latin typeface="Arial" panose="020B0604020202020204" pitchFamily="34" charset="0"/>
              </a:rPr>
              <a:t>amplification</a:t>
            </a:r>
            <a:r>
              <a:rPr lang="it-IT" sz="2000" b="0" i="0" dirty="0">
                <a:effectLst/>
                <a:highlight>
                  <a:srgbClr val="FFFFFF"/>
                </a:highlight>
                <a:latin typeface="Arial" panose="020B0604020202020204" pitchFamily="34" charset="0"/>
              </a:rPr>
              <a:t>. </a:t>
            </a:r>
          </a:p>
          <a:p>
            <a:endParaRPr lang="it-IT" sz="2000" b="0" i="0" dirty="0">
              <a:effectLst/>
              <a:highlight>
                <a:srgbClr val="FFFFFF"/>
              </a:highlight>
              <a:latin typeface="Arial" panose="020B0604020202020204" pitchFamily="34" charset="0"/>
            </a:endParaRPr>
          </a:p>
          <a:p>
            <a:r>
              <a:rPr lang="it-IT" sz="2000" dirty="0">
                <a:highlight>
                  <a:srgbClr val="FFFFFF"/>
                </a:highlight>
                <a:latin typeface="Arial" panose="020B0604020202020204" pitchFamily="34" charset="0"/>
              </a:rPr>
              <a:t>Ideal </a:t>
            </a:r>
            <a:r>
              <a:rPr lang="it-IT" sz="2000" dirty="0" err="1">
                <a:highlight>
                  <a:srgbClr val="FFFFFF"/>
                </a:highlight>
                <a:latin typeface="Arial" panose="020B0604020202020204" pitchFamily="34" charset="0"/>
              </a:rPr>
              <a:t>correction</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is</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when</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correctors</a:t>
            </a:r>
            <a:r>
              <a:rPr lang="it-IT" sz="2000" dirty="0">
                <a:highlight>
                  <a:srgbClr val="FFFFFF"/>
                </a:highlight>
                <a:latin typeface="Arial" panose="020B0604020202020204" pitchFamily="34" charset="0"/>
              </a:rPr>
              <a:t> are embedded </a:t>
            </a:r>
            <a:r>
              <a:rPr lang="it-IT" sz="2000" dirty="0" err="1">
                <a:highlight>
                  <a:srgbClr val="FFFFFF"/>
                </a:highlight>
                <a:latin typeface="Arial" panose="020B0604020202020204" pitchFamily="34" charset="0"/>
              </a:rPr>
              <a:t>into</a:t>
            </a:r>
            <a:r>
              <a:rPr lang="it-IT" sz="2000" dirty="0">
                <a:highlight>
                  <a:srgbClr val="FFFFFF"/>
                </a:highlight>
                <a:latin typeface="Arial" panose="020B0604020202020204" pitchFamily="34" charset="0"/>
              </a:rPr>
              <a:t> the quadrupole (share </a:t>
            </a:r>
            <a:r>
              <a:rPr lang="it-IT" sz="2000" dirty="0" err="1">
                <a:highlight>
                  <a:srgbClr val="FFFFFF"/>
                </a:highlight>
                <a:latin typeface="Arial" panose="020B0604020202020204" pitchFamily="34" charset="0"/>
              </a:rPr>
              <a:t>same</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iron</a:t>
            </a:r>
            <a:r>
              <a:rPr lang="it-IT" sz="2000" dirty="0">
                <a:highlight>
                  <a:srgbClr val="FFFFFF"/>
                </a:highlight>
                <a:latin typeface="Arial" panose="020B0604020202020204" pitchFamily="34" charset="0"/>
              </a:rPr>
              <a:t>). </a:t>
            </a:r>
          </a:p>
          <a:p>
            <a:r>
              <a:rPr lang="it-IT" sz="2000" dirty="0" err="1">
                <a:highlight>
                  <a:srgbClr val="FFFFFF"/>
                </a:highlight>
                <a:latin typeface="Arial" panose="020B0604020202020204" pitchFamily="34" charset="0"/>
              </a:rPr>
              <a:t>This</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would</a:t>
            </a:r>
            <a:r>
              <a:rPr lang="it-IT" sz="2000" dirty="0">
                <a:highlight>
                  <a:srgbClr val="FFFFFF"/>
                </a:highlight>
                <a:latin typeface="Arial" panose="020B0604020202020204" pitchFamily="34" charset="0"/>
              </a:rPr>
              <a:t> pose an upper </a:t>
            </a:r>
            <a:r>
              <a:rPr lang="it-IT" sz="2000" dirty="0" err="1">
                <a:highlight>
                  <a:srgbClr val="FFFFFF"/>
                </a:highlight>
                <a:latin typeface="Arial" panose="020B0604020202020204" pitchFamily="34" charset="0"/>
              </a:rPr>
              <a:t>limit</a:t>
            </a:r>
            <a:r>
              <a:rPr lang="it-IT" sz="2000" dirty="0">
                <a:highlight>
                  <a:srgbClr val="FFFFFF"/>
                </a:highlight>
                <a:latin typeface="Arial" panose="020B0604020202020204" pitchFamily="34" charset="0"/>
              </a:rPr>
              <a:t> to the </a:t>
            </a:r>
            <a:r>
              <a:rPr lang="it-IT" sz="2000" dirty="0" err="1">
                <a:highlight>
                  <a:srgbClr val="FFFFFF"/>
                </a:highlight>
                <a:latin typeface="Arial" panose="020B0604020202020204" pitchFamily="34" charset="0"/>
              </a:rPr>
              <a:t>orbit</a:t>
            </a:r>
            <a:r>
              <a:rPr lang="it-IT" sz="2000" dirty="0">
                <a:highlight>
                  <a:srgbClr val="FFFFFF"/>
                </a:highlight>
                <a:latin typeface="Arial" panose="020B0604020202020204" pitchFamily="34" charset="0"/>
              </a:rPr>
              <a:t> </a:t>
            </a:r>
            <a:r>
              <a:rPr lang="it-IT" sz="2000" dirty="0" err="1">
                <a:highlight>
                  <a:srgbClr val="FFFFFF"/>
                </a:highlight>
                <a:latin typeface="Arial" panose="020B0604020202020204" pitchFamily="34" charset="0"/>
              </a:rPr>
              <a:t>correction</a:t>
            </a:r>
            <a:r>
              <a:rPr lang="it-IT" sz="2000" dirty="0">
                <a:highlight>
                  <a:srgbClr val="FFFFFF"/>
                </a:highlight>
                <a:latin typeface="Arial" panose="020B0604020202020204" pitchFamily="34" charset="0"/>
              </a:rPr>
              <a:t> loop </a:t>
            </a:r>
            <a:r>
              <a:rPr lang="it-IT" sz="2000" dirty="0" err="1">
                <a:highlight>
                  <a:srgbClr val="FFFFFF"/>
                </a:highlight>
                <a:latin typeface="Arial" panose="020B0604020202020204" pitchFamily="34" charset="0"/>
              </a:rPr>
              <a:t>response</a:t>
            </a:r>
            <a:r>
              <a:rPr lang="it-IT" sz="2000" dirty="0">
                <a:highlight>
                  <a:srgbClr val="FFFFFF"/>
                </a:highlight>
                <a:latin typeface="Arial" panose="020B0604020202020204" pitchFamily="34" charset="0"/>
              </a:rPr>
              <a:t> time. To be </a:t>
            </a:r>
            <a:r>
              <a:rPr lang="it-IT" sz="2000" dirty="0" err="1">
                <a:highlight>
                  <a:srgbClr val="FFFFFF"/>
                </a:highlight>
                <a:latin typeface="Arial" panose="020B0604020202020204" pitchFamily="34" charset="0"/>
              </a:rPr>
              <a:t>investigated</a:t>
            </a:r>
            <a:r>
              <a:rPr lang="it-IT" sz="2000" dirty="0">
                <a:highlight>
                  <a:srgbClr val="FFFFFF"/>
                </a:highlight>
                <a:latin typeface="Arial" panose="020B0604020202020204" pitchFamily="34" charset="0"/>
              </a:rPr>
              <a:t>.</a:t>
            </a:r>
            <a:endParaRPr lang="en-GB" sz="2000" dirty="0"/>
          </a:p>
        </p:txBody>
      </p:sp>
      <p:pic>
        <p:nvPicPr>
          <p:cNvPr id="6" name="Immagine 5">
            <a:extLst>
              <a:ext uri="{FF2B5EF4-FFF2-40B4-BE49-F238E27FC236}">
                <a16:creationId xmlns:a16="http://schemas.microsoft.com/office/drawing/2014/main" id="{30D9F523-F80A-8D98-3ED3-0B42A3657CD9}"/>
              </a:ext>
            </a:extLst>
          </p:cNvPr>
          <p:cNvPicPr>
            <a:picLocks noChangeAspect="1"/>
          </p:cNvPicPr>
          <p:nvPr/>
        </p:nvPicPr>
        <p:blipFill>
          <a:blip r:embed="rId4"/>
          <a:stretch>
            <a:fillRect/>
          </a:stretch>
        </p:blipFill>
        <p:spPr>
          <a:xfrm>
            <a:off x="4896090" y="1407484"/>
            <a:ext cx="3456272" cy="1555636"/>
          </a:xfrm>
          <a:prstGeom prst="rect">
            <a:avLst/>
          </a:prstGeom>
        </p:spPr>
      </p:pic>
      <p:sp>
        <p:nvSpPr>
          <p:cNvPr id="19" name="CasellaDiTesto 18">
            <a:extLst>
              <a:ext uri="{FF2B5EF4-FFF2-40B4-BE49-F238E27FC236}">
                <a16:creationId xmlns:a16="http://schemas.microsoft.com/office/drawing/2014/main" id="{821829B1-6F7A-3B9C-0BAC-4F92E00E3A10}"/>
              </a:ext>
            </a:extLst>
          </p:cNvPr>
          <p:cNvSpPr txBox="1"/>
          <p:nvPr/>
        </p:nvSpPr>
        <p:spPr>
          <a:xfrm>
            <a:off x="5197032" y="2858947"/>
            <a:ext cx="2892202" cy="369332"/>
          </a:xfrm>
          <a:prstGeom prst="rect">
            <a:avLst/>
          </a:prstGeom>
          <a:noFill/>
        </p:spPr>
        <p:txBody>
          <a:bodyPr wrap="none" rtlCol="0">
            <a:spAutoFit/>
          </a:bodyPr>
          <a:lstStyle/>
          <a:p>
            <a:r>
              <a:rPr lang="en-GB"/>
              <a:t>Examples of FODO matching </a:t>
            </a:r>
          </a:p>
        </p:txBody>
      </p:sp>
      <p:sp>
        <p:nvSpPr>
          <p:cNvPr id="20" name="CasellaDiTesto 19">
            <a:extLst>
              <a:ext uri="{FF2B5EF4-FFF2-40B4-BE49-F238E27FC236}">
                <a16:creationId xmlns:a16="http://schemas.microsoft.com/office/drawing/2014/main" id="{07E06810-260F-597D-59A7-7558A3CC4FA0}"/>
              </a:ext>
            </a:extLst>
          </p:cNvPr>
          <p:cNvSpPr txBox="1"/>
          <p:nvPr/>
        </p:nvSpPr>
        <p:spPr>
          <a:xfrm>
            <a:off x="8578768" y="835306"/>
            <a:ext cx="3331581" cy="646331"/>
          </a:xfrm>
          <a:prstGeom prst="rect">
            <a:avLst/>
          </a:prstGeom>
          <a:noFill/>
        </p:spPr>
        <p:txBody>
          <a:bodyPr wrap="square" rtlCol="0">
            <a:spAutoFit/>
          </a:bodyPr>
          <a:lstStyle/>
          <a:p>
            <a:r>
              <a:rPr lang="en-GB"/>
              <a:t>Integrated quadrupole field vs. beam energy.</a:t>
            </a:r>
          </a:p>
        </p:txBody>
      </p:sp>
    </p:spTree>
    <p:extLst>
      <p:ext uri="{BB962C8B-B14F-4D97-AF65-F5344CB8AC3E}">
        <p14:creationId xmlns:p14="http://schemas.microsoft.com/office/powerpoint/2010/main" val="1821009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951025" y="3596125"/>
            <a:ext cx="5017359" cy="590931"/>
          </a:xfrm>
        </p:spPr>
        <p:txBody>
          <a:bodyPr wrap="square">
            <a:spAutoFit/>
          </a:bodyPr>
          <a:lstStyle/>
          <a:p>
            <a:r>
              <a:rPr lang="en-GB" sz="1800" b="1">
                <a:solidFill>
                  <a:prstClr val="black"/>
                </a:solidFill>
              </a:rPr>
              <a:t>Sensitivity to transverse offsets </a:t>
            </a:r>
            <a:r>
              <a:rPr lang="en-GB" sz="1800">
                <a:solidFill>
                  <a:prstClr val="black"/>
                </a:solidFill>
              </a:rPr>
              <a:t>(2 </a:t>
            </a:r>
            <a:r>
              <a:rPr lang="en-GB" sz="1800">
                <a:solidFill>
                  <a:prstClr val="black"/>
                </a:solidFill>
                <a:latin typeface="Symbol" pitchFamily="2" charset="2"/>
              </a:rPr>
              <a:t>m</a:t>
            </a:r>
            <a:r>
              <a:rPr lang="en-GB" sz="1800">
                <a:solidFill>
                  <a:prstClr val="black"/>
                </a:solidFill>
              </a:rPr>
              <a:t>m bunch), </a:t>
            </a:r>
            <a:r>
              <a:rPr lang="en-GB" sz="1800" u="sng">
                <a:solidFill>
                  <a:prstClr val="black"/>
                </a:solidFill>
              </a:rPr>
              <a:t>no wakes (presented 11/2023)</a:t>
            </a:r>
            <a:endParaRPr lang="en-US" sz="1800" i="1" u="sng"/>
          </a:p>
        </p:txBody>
      </p:sp>
      <p:sp>
        <p:nvSpPr>
          <p:cNvPr id="15" name="Slide Number Placeholder 14"/>
          <p:cNvSpPr>
            <a:spLocks noGrp="1"/>
          </p:cNvSpPr>
          <p:nvPr>
            <p:ph type="sldNum" sz="quarter" idx="12"/>
          </p:nvPr>
        </p:nvSpPr>
        <p:spPr/>
        <p:txBody>
          <a:bodyPr/>
          <a:lstStyle/>
          <a:p>
            <a:fld id="{76C2545E-EADA-8A4C-A68C-08F96B976D6F}" type="slidenum">
              <a:rPr lang="en-US" smtClean="0"/>
              <a:t>17</a:t>
            </a:fld>
            <a:endParaRPr lang="en-US"/>
          </a:p>
        </p:txBody>
      </p:sp>
      <p:sp>
        <p:nvSpPr>
          <p:cNvPr id="4" name="Date Placeholder 3"/>
          <p:cNvSpPr>
            <a:spLocks noGrp="1"/>
          </p:cNvSpPr>
          <p:nvPr>
            <p:ph type="dt" sz="half" idx="10"/>
          </p:nvPr>
        </p:nvSpPr>
        <p:spPr/>
        <p:txBody>
          <a:bodyPr/>
          <a:lstStyle/>
          <a:p>
            <a:fld id="{7A2144D5-ECEB-9948-BD33-B8D601D0CA1A}" type="datetime1">
              <a:rPr lang="it-IT" smtClean="0"/>
              <a:t>26/06/24</a:t>
            </a:fld>
            <a:endParaRPr lang="en-US"/>
          </a:p>
        </p:txBody>
      </p:sp>
      <p:pic>
        <p:nvPicPr>
          <p:cNvPr id="7" name="Immagine 6">
            <a:extLst>
              <a:ext uri="{FF2B5EF4-FFF2-40B4-BE49-F238E27FC236}">
                <a16:creationId xmlns:a16="http://schemas.microsoft.com/office/drawing/2014/main" id="{726D0025-75E2-4AE6-69A4-8695092BB502}"/>
              </a:ext>
            </a:extLst>
          </p:cNvPr>
          <p:cNvPicPr>
            <a:picLocks noChangeAspect="1"/>
          </p:cNvPicPr>
          <p:nvPr/>
        </p:nvPicPr>
        <p:blipFill rotWithShape="1">
          <a:blip r:embed="rId2"/>
          <a:srcRect l="1849" r="1287"/>
          <a:stretch/>
        </p:blipFill>
        <p:spPr>
          <a:xfrm>
            <a:off x="1358689" y="1745224"/>
            <a:ext cx="3804577" cy="2343961"/>
          </a:xfrm>
          <a:prstGeom prst="rect">
            <a:avLst/>
          </a:prstGeom>
        </p:spPr>
      </p:pic>
      <p:pic>
        <p:nvPicPr>
          <p:cNvPr id="12" name="Immagine 11">
            <a:extLst>
              <a:ext uri="{FF2B5EF4-FFF2-40B4-BE49-F238E27FC236}">
                <a16:creationId xmlns:a16="http://schemas.microsoft.com/office/drawing/2014/main" id="{FAAD760C-ABF9-054E-93E7-DBAD2E63BE43}"/>
              </a:ext>
            </a:extLst>
          </p:cNvPr>
          <p:cNvPicPr>
            <a:picLocks noChangeAspect="1"/>
          </p:cNvPicPr>
          <p:nvPr/>
        </p:nvPicPr>
        <p:blipFill rotWithShape="1">
          <a:blip r:embed="rId3"/>
          <a:srcRect t="-1" r="1042" b="2865"/>
          <a:stretch/>
        </p:blipFill>
        <p:spPr>
          <a:xfrm>
            <a:off x="1200482" y="4189537"/>
            <a:ext cx="3969659" cy="2508881"/>
          </a:xfrm>
          <a:prstGeom prst="rect">
            <a:avLst/>
          </a:prstGeom>
        </p:spPr>
      </p:pic>
      <p:sp>
        <p:nvSpPr>
          <p:cNvPr id="14" name="CasellaDiTesto 13">
            <a:extLst>
              <a:ext uri="{FF2B5EF4-FFF2-40B4-BE49-F238E27FC236}">
                <a16:creationId xmlns:a16="http://schemas.microsoft.com/office/drawing/2014/main" id="{D8BBDEA0-95FD-E129-562B-E3882A552E17}"/>
              </a:ext>
            </a:extLst>
          </p:cNvPr>
          <p:cNvSpPr txBox="1"/>
          <p:nvPr/>
        </p:nvSpPr>
        <p:spPr>
          <a:xfrm>
            <a:off x="5320008" y="1811147"/>
            <a:ext cx="3025739" cy="646331"/>
          </a:xfrm>
          <a:prstGeom prst="rect">
            <a:avLst/>
          </a:prstGeom>
          <a:noFill/>
        </p:spPr>
        <p:txBody>
          <a:bodyPr wrap="square">
            <a:spAutoFit/>
          </a:bodyPr>
          <a:lstStyle/>
          <a:p>
            <a:pPr algn="r"/>
            <a:r>
              <a:rPr lang="en-GB">
                <a:solidFill>
                  <a:prstClr val="black"/>
                </a:solidFill>
              </a:rPr>
              <a:t>FEL power reduction in</a:t>
            </a:r>
          </a:p>
          <a:p>
            <a:pPr algn="r"/>
            <a:r>
              <a:rPr lang="en-GB" i="1" u="sng">
                <a:solidFill>
                  <a:srgbClr val="FF0000"/>
                </a:solidFill>
              </a:rPr>
              <a:t>Circular polarization APPLE-X</a:t>
            </a:r>
            <a:endParaRPr lang="it-IT" i="1" u="sng">
              <a:solidFill>
                <a:srgbClr val="FF0000"/>
              </a:solidFill>
            </a:endParaRPr>
          </a:p>
        </p:txBody>
      </p:sp>
      <p:sp>
        <p:nvSpPr>
          <p:cNvPr id="16" name="CasellaDiTesto 15">
            <a:extLst>
              <a:ext uri="{FF2B5EF4-FFF2-40B4-BE49-F238E27FC236}">
                <a16:creationId xmlns:a16="http://schemas.microsoft.com/office/drawing/2014/main" id="{A0D008EC-2B1D-8FF4-675A-520DA2F469D0}"/>
              </a:ext>
            </a:extLst>
          </p:cNvPr>
          <p:cNvSpPr txBox="1"/>
          <p:nvPr/>
        </p:nvSpPr>
        <p:spPr>
          <a:xfrm>
            <a:off x="5332045" y="4222912"/>
            <a:ext cx="3025739" cy="646331"/>
          </a:xfrm>
          <a:prstGeom prst="rect">
            <a:avLst/>
          </a:prstGeom>
          <a:noFill/>
        </p:spPr>
        <p:txBody>
          <a:bodyPr wrap="square">
            <a:spAutoFit/>
          </a:bodyPr>
          <a:lstStyle/>
          <a:p>
            <a:pPr algn="r"/>
            <a:r>
              <a:rPr lang="en-GB">
                <a:solidFill>
                  <a:prstClr val="black"/>
                </a:solidFill>
              </a:rPr>
              <a:t>FEL power reduction in</a:t>
            </a:r>
          </a:p>
          <a:p>
            <a:pPr algn="r"/>
            <a:r>
              <a:rPr lang="en-GB" i="1" u="sng">
                <a:solidFill>
                  <a:srgbClr val="FF0000"/>
                </a:solidFill>
              </a:rPr>
              <a:t>Linear polarization APPLE-X</a:t>
            </a:r>
            <a:endParaRPr lang="it-IT" i="1" u="sng">
              <a:solidFill>
                <a:srgbClr val="FF0000"/>
              </a:solidFill>
            </a:endParaRPr>
          </a:p>
        </p:txBody>
      </p:sp>
      <p:sp>
        <p:nvSpPr>
          <p:cNvPr id="17" name="CasellaDiTesto 16">
            <a:extLst>
              <a:ext uri="{FF2B5EF4-FFF2-40B4-BE49-F238E27FC236}">
                <a16:creationId xmlns:a16="http://schemas.microsoft.com/office/drawing/2014/main" id="{3854B88D-3328-FA22-9044-664384142B21}"/>
              </a:ext>
            </a:extLst>
          </p:cNvPr>
          <p:cNvSpPr txBox="1"/>
          <p:nvPr/>
        </p:nvSpPr>
        <p:spPr>
          <a:xfrm>
            <a:off x="6857058" y="4764101"/>
            <a:ext cx="4868778" cy="1477328"/>
          </a:xfrm>
          <a:prstGeom prst="rect">
            <a:avLst/>
          </a:prstGeom>
          <a:noFill/>
        </p:spPr>
        <p:txBody>
          <a:bodyPr wrap="square">
            <a:spAutoFit/>
          </a:bodyPr>
          <a:lstStyle/>
          <a:p>
            <a:pPr algn="r"/>
            <a:r>
              <a:rPr lang="en-US" u="sng" dirty="0">
                <a:solidFill>
                  <a:srgbClr val="C00000"/>
                </a:solidFill>
                <a:latin typeface="Calibri"/>
              </a:rPr>
              <a:t>Conclusion</a:t>
            </a:r>
            <a:r>
              <a:rPr lang="en-US" dirty="0">
                <a:solidFill>
                  <a:srgbClr val="C00000"/>
                </a:solidFill>
                <a:latin typeface="Calibri"/>
              </a:rPr>
              <a:t> </a:t>
            </a:r>
          </a:p>
          <a:p>
            <a:r>
              <a:rPr lang="en-US" i="1" u="sng" dirty="0">
                <a:solidFill>
                  <a:prstClr val="black"/>
                </a:solidFill>
                <a:latin typeface="Calibri"/>
              </a:rPr>
              <a:t>Circular Polarization</a:t>
            </a:r>
            <a:r>
              <a:rPr lang="en-US" dirty="0">
                <a:solidFill>
                  <a:prstClr val="black"/>
                </a:solidFill>
                <a:latin typeface="Calibri"/>
              </a:rPr>
              <a:t>: 50</a:t>
            </a:r>
            <a:r>
              <a:rPr lang="en-US" dirty="0">
                <a:solidFill>
                  <a:prstClr val="black"/>
                </a:solidFill>
                <a:latin typeface="Symbol" pitchFamily="2" charset="2"/>
              </a:rPr>
              <a:t>m</a:t>
            </a:r>
            <a:r>
              <a:rPr lang="en-US" dirty="0">
                <a:solidFill>
                  <a:prstClr val="black"/>
                </a:solidFill>
                <a:latin typeface="Calibri"/>
              </a:rPr>
              <a:t>m offset gives rise to ~ 67% power decrease</a:t>
            </a:r>
          </a:p>
          <a:p>
            <a:r>
              <a:rPr lang="en-US" i="1" u="sng" dirty="0">
                <a:solidFill>
                  <a:prstClr val="black"/>
                </a:solidFill>
                <a:latin typeface="Calibri"/>
              </a:rPr>
              <a:t>Linear Polarization</a:t>
            </a:r>
            <a:r>
              <a:rPr lang="en-US" dirty="0">
                <a:solidFill>
                  <a:prstClr val="black"/>
                </a:solidFill>
                <a:latin typeface="Calibri"/>
              </a:rPr>
              <a:t>: the reduction is steeper and 50 </a:t>
            </a:r>
            <a:r>
              <a:rPr lang="en-US" dirty="0">
                <a:solidFill>
                  <a:prstClr val="black"/>
                </a:solidFill>
                <a:latin typeface="Symbol" pitchFamily="2" charset="2"/>
              </a:rPr>
              <a:t>m</a:t>
            </a:r>
            <a:r>
              <a:rPr lang="en-US" dirty="0">
                <a:solidFill>
                  <a:prstClr val="black"/>
                </a:solidFill>
                <a:latin typeface="Calibri"/>
              </a:rPr>
              <a:t>m is probably too much   </a:t>
            </a:r>
            <a:endParaRPr lang="it-IT" dirty="0"/>
          </a:p>
        </p:txBody>
      </p:sp>
      <p:sp>
        <p:nvSpPr>
          <p:cNvPr id="3" name="CasellaDiTesto 2">
            <a:extLst>
              <a:ext uri="{FF2B5EF4-FFF2-40B4-BE49-F238E27FC236}">
                <a16:creationId xmlns:a16="http://schemas.microsoft.com/office/drawing/2014/main" id="{50214A5A-C132-3093-A3D2-CCEA3F8E7BA1}"/>
              </a:ext>
            </a:extLst>
          </p:cNvPr>
          <p:cNvSpPr txBox="1"/>
          <p:nvPr/>
        </p:nvSpPr>
        <p:spPr>
          <a:xfrm>
            <a:off x="5419322" y="6377922"/>
            <a:ext cx="2275816" cy="369332"/>
          </a:xfrm>
          <a:prstGeom prst="rect">
            <a:avLst/>
          </a:prstGeom>
          <a:noFill/>
        </p:spPr>
        <p:txBody>
          <a:bodyPr wrap="none" rtlCol="0">
            <a:spAutoFit/>
          </a:bodyPr>
          <a:lstStyle/>
          <a:p>
            <a:r>
              <a:rPr lang="en-US"/>
              <a:t>Courtesy of F. Nguyen </a:t>
            </a:r>
          </a:p>
        </p:txBody>
      </p:sp>
      <p:sp>
        <p:nvSpPr>
          <p:cNvPr id="8" name="CasellaDiTesto 7">
            <a:extLst>
              <a:ext uri="{FF2B5EF4-FFF2-40B4-BE49-F238E27FC236}">
                <a16:creationId xmlns:a16="http://schemas.microsoft.com/office/drawing/2014/main" id="{016AA7FD-24D5-D36D-A9CF-BF03919CC295}"/>
              </a:ext>
            </a:extLst>
          </p:cNvPr>
          <p:cNvSpPr txBox="1"/>
          <p:nvPr/>
        </p:nvSpPr>
        <p:spPr>
          <a:xfrm>
            <a:off x="443450" y="820557"/>
            <a:ext cx="11423124" cy="646331"/>
          </a:xfrm>
          <a:prstGeom prst="rect">
            <a:avLst/>
          </a:prstGeom>
          <a:noFill/>
        </p:spPr>
        <p:txBody>
          <a:bodyPr wrap="square">
            <a:spAutoFit/>
          </a:bodyPr>
          <a:lstStyle/>
          <a:p>
            <a:r>
              <a:rPr lang="en-GB"/>
              <a:t>While quadrupole offsets can be compensated by steering the trajectory to force it to stay close to the undulator axis, injection jitters in angle and position cannot be compensated. </a:t>
            </a:r>
          </a:p>
        </p:txBody>
      </p:sp>
      <p:sp>
        <p:nvSpPr>
          <p:cNvPr id="10" name="CasellaDiTesto 9">
            <a:extLst>
              <a:ext uri="{FF2B5EF4-FFF2-40B4-BE49-F238E27FC236}">
                <a16:creationId xmlns:a16="http://schemas.microsoft.com/office/drawing/2014/main" id="{DF188271-7158-FD82-6CE7-932BD53C44F6}"/>
              </a:ext>
            </a:extLst>
          </p:cNvPr>
          <p:cNvSpPr txBox="1"/>
          <p:nvPr/>
        </p:nvSpPr>
        <p:spPr>
          <a:xfrm>
            <a:off x="1206595" y="220971"/>
            <a:ext cx="6098290" cy="523220"/>
          </a:xfrm>
          <a:prstGeom prst="rect">
            <a:avLst/>
          </a:prstGeom>
          <a:noFill/>
        </p:spPr>
        <p:txBody>
          <a:bodyPr wrap="square">
            <a:spAutoFit/>
          </a:bodyPr>
          <a:lstStyle/>
          <a:p>
            <a:r>
              <a:rPr lang="it-IT" sz="2800" b="1" i="0" err="1">
                <a:effectLst/>
                <a:highlight>
                  <a:srgbClr val="FFFFFF"/>
                </a:highlight>
                <a:latin typeface="+mj-lt"/>
              </a:rPr>
              <a:t>Tolerances</a:t>
            </a:r>
            <a:r>
              <a:rPr lang="it-IT" sz="2800" b="1">
                <a:highlight>
                  <a:srgbClr val="FFFFFF"/>
                </a:highlight>
                <a:latin typeface="+mj-lt"/>
              </a:rPr>
              <a:t>: </a:t>
            </a:r>
            <a:r>
              <a:rPr lang="it-IT" sz="2800" b="1" err="1">
                <a:highlight>
                  <a:srgbClr val="FFFFFF"/>
                </a:highlight>
                <a:latin typeface="+mj-lt"/>
              </a:rPr>
              <a:t>t</a:t>
            </a:r>
            <a:r>
              <a:rPr lang="it-IT" sz="2800" b="1" i="0" err="1">
                <a:effectLst/>
                <a:highlight>
                  <a:srgbClr val="FFFFFF"/>
                </a:highlight>
                <a:latin typeface="+mj-lt"/>
              </a:rPr>
              <a:t>rajectory</a:t>
            </a:r>
            <a:r>
              <a:rPr lang="it-IT" sz="2800" b="1">
                <a:highlight>
                  <a:srgbClr val="FFFFFF"/>
                </a:highlight>
                <a:latin typeface="+mj-lt"/>
              </a:rPr>
              <a:t>, i</a:t>
            </a:r>
            <a:r>
              <a:rPr lang="it-IT" sz="2800" b="1" i="0">
                <a:effectLst/>
                <a:highlight>
                  <a:srgbClr val="FFFFFF"/>
                </a:highlight>
                <a:latin typeface="+mj-lt"/>
              </a:rPr>
              <a:t>njection offset 1</a:t>
            </a:r>
            <a:endParaRPr lang="en-GB" sz="2800" b="1">
              <a:latin typeface="+mj-lt"/>
            </a:endParaRPr>
          </a:p>
        </p:txBody>
      </p:sp>
    </p:spTree>
    <p:extLst>
      <p:ext uri="{BB962C8B-B14F-4D97-AF65-F5344CB8AC3E}">
        <p14:creationId xmlns:p14="http://schemas.microsoft.com/office/powerpoint/2010/main" val="2175943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37CA5C5-99E6-7690-2EBF-0DB54F33EA9B}"/>
              </a:ext>
            </a:extLst>
          </p:cNvPr>
          <p:cNvPicPr>
            <a:picLocks noChangeAspect="1"/>
          </p:cNvPicPr>
          <p:nvPr/>
        </p:nvPicPr>
        <p:blipFill>
          <a:blip r:embed="rId2"/>
          <a:stretch>
            <a:fillRect/>
          </a:stretch>
        </p:blipFill>
        <p:spPr>
          <a:xfrm>
            <a:off x="426545" y="2260723"/>
            <a:ext cx="5132822" cy="3489505"/>
          </a:xfrm>
          <a:prstGeom prst="rect">
            <a:avLst/>
          </a:prstGeom>
        </p:spPr>
      </p:pic>
      <p:pic>
        <p:nvPicPr>
          <p:cNvPr id="13" name="Immagine 12">
            <a:extLst>
              <a:ext uri="{FF2B5EF4-FFF2-40B4-BE49-F238E27FC236}">
                <a16:creationId xmlns:a16="http://schemas.microsoft.com/office/drawing/2014/main" id="{A15F0FB8-40F3-A0C9-D8C7-46A2F7935239}"/>
              </a:ext>
            </a:extLst>
          </p:cNvPr>
          <p:cNvPicPr>
            <a:picLocks noChangeAspect="1"/>
          </p:cNvPicPr>
          <p:nvPr/>
        </p:nvPicPr>
        <p:blipFill>
          <a:blip r:embed="rId3"/>
          <a:stretch>
            <a:fillRect/>
          </a:stretch>
        </p:blipFill>
        <p:spPr>
          <a:xfrm>
            <a:off x="5722122" y="2081011"/>
            <a:ext cx="6018111" cy="4438891"/>
          </a:xfrm>
          <a:prstGeom prst="rect">
            <a:avLst/>
          </a:prstGeom>
        </p:spPr>
      </p:pic>
      <p:sp>
        <p:nvSpPr>
          <p:cNvPr id="3" name="CasellaDiTesto 2">
            <a:extLst>
              <a:ext uri="{FF2B5EF4-FFF2-40B4-BE49-F238E27FC236}">
                <a16:creationId xmlns:a16="http://schemas.microsoft.com/office/drawing/2014/main" id="{E35A8E5E-D88F-CF24-64A1-DCB64E7305F0}"/>
              </a:ext>
            </a:extLst>
          </p:cNvPr>
          <p:cNvSpPr txBox="1"/>
          <p:nvPr/>
        </p:nvSpPr>
        <p:spPr>
          <a:xfrm>
            <a:off x="6820991" y="1965264"/>
            <a:ext cx="3105658" cy="369332"/>
          </a:xfrm>
          <a:prstGeom prst="rect">
            <a:avLst/>
          </a:prstGeom>
          <a:noFill/>
        </p:spPr>
        <p:txBody>
          <a:bodyPr wrap="none" rtlCol="0">
            <a:spAutoFit/>
          </a:bodyPr>
          <a:lstStyle/>
          <a:p>
            <a:r>
              <a:rPr lang="en-GB"/>
              <a:t>effect of transverse tilts/offsets</a:t>
            </a:r>
          </a:p>
        </p:txBody>
      </p:sp>
      <p:sp>
        <p:nvSpPr>
          <p:cNvPr id="12" name="CasellaDiTesto 11">
            <a:extLst>
              <a:ext uri="{FF2B5EF4-FFF2-40B4-BE49-F238E27FC236}">
                <a16:creationId xmlns:a16="http://schemas.microsoft.com/office/drawing/2014/main" id="{DAB415F0-18D4-643A-A4A5-CB58E8074D73}"/>
              </a:ext>
            </a:extLst>
          </p:cNvPr>
          <p:cNvSpPr txBox="1"/>
          <p:nvPr/>
        </p:nvSpPr>
        <p:spPr>
          <a:xfrm>
            <a:off x="1151594" y="571606"/>
            <a:ext cx="6098290" cy="523220"/>
          </a:xfrm>
          <a:prstGeom prst="rect">
            <a:avLst/>
          </a:prstGeom>
          <a:noFill/>
        </p:spPr>
        <p:txBody>
          <a:bodyPr wrap="square">
            <a:spAutoFit/>
          </a:bodyPr>
          <a:lstStyle/>
          <a:p>
            <a:r>
              <a:rPr lang="it-IT" sz="2800" b="1" i="0" err="1">
                <a:effectLst/>
                <a:highlight>
                  <a:srgbClr val="FFFFFF"/>
                </a:highlight>
                <a:latin typeface="+mj-lt"/>
              </a:rPr>
              <a:t>Tolerances</a:t>
            </a:r>
            <a:r>
              <a:rPr lang="it-IT" sz="2800" b="1">
                <a:highlight>
                  <a:srgbClr val="FFFFFF"/>
                </a:highlight>
                <a:latin typeface="+mj-lt"/>
              </a:rPr>
              <a:t>: </a:t>
            </a:r>
            <a:r>
              <a:rPr lang="it-IT" sz="2800" b="1" err="1">
                <a:highlight>
                  <a:srgbClr val="FFFFFF"/>
                </a:highlight>
                <a:latin typeface="+mj-lt"/>
              </a:rPr>
              <a:t>t</a:t>
            </a:r>
            <a:r>
              <a:rPr lang="it-IT" sz="2800" b="1" i="0" err="1">
                <a:effectLst/>
                <a:highlight>
                  <a:srgbClr val="FFFFFF"/>
                </a:highlight>
                <a:latin typeface="+mj-lt"/>
              </a:rPr>
              <a:t>rajectory</a:t>
            </a:r>
            <a:r>
              <a:rPr lang="it-IT" sz="2800" b="1">
                <a:highlight>
                  <a:srgbClr val="FFFFFF"/>
                </a:highlight>
                <a:latin typeface="+mj-lt"/>
              </a:rPr>
              <a:t>, i</a:t>
            </a:r>
            <a:r>
              <a:rPr lang="it-IT" sz="2800" b="1" i="0">
                <a:effectLst/>
                <a:highlight>
                  <a:srgbClr val="FFFFFF"/>
                </a:highlight>
                <a:latin typeface="+mj-lt"/>
              </a:rPr>
              <a:t>njection offset 1</a:t>
            </a:r>
            <a:endParaRPr lang="en-GB" sz="2800" b="1">
              <a:latin typeface="+mj-lt"/>
            </a:endParaRPr>
          </a:p>
        </p:txBody>
      </p:sp>
    </p:spTree>
    <p:extLst>
      <p:ext uri="{BB962C8B-B14F-4D97-AF65-F5344CB8AC3E}">
        <p14:creationId xmlns:p14="http://schemas.microsoft.com/office/powerpoint/2010/main" val="112102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ABINA ONDULATORE 2022-11-24 12_01_32.mp4">
            <a:hlinkClick r:id="" action="ppaction://media"/>
            <a:extLst>
              <a:ext uri="{FF2B5EF4-FFF2-40B4-BE49-F238E27FC236}">
                <a16:creationId xmlns:a16="http://schemas.microsoft.com/office/drawing/2014/main" id="{A6D52469-80CA-3777-1CCB-2DE12648D56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385" b="24515"/>
          <a:stretch/>
        </p:blipFill>
        <p:spPr>
          <a:xfrm>
            <a:off x="6957391" y="995422"/>
            <a:ext cx="4516557" cy="4665113"/>
          </a:xfrm>
          <a:prstGeom prst="rect">
            <a:avLst/>
          </a:prstGeom>
        </p:spPr>
      </p:pic>
      <p:pic>
        <p:nvPicPr>
          <p:cNvPr id="8" name="Immagine 7">
            <a:extLst>
              <a:ext uri="{FF2B5EF4-FFF2-40B4-BE49-F238E27FC236}">
                <a16:creationId xmlns:a16="http://schemas.microsoft.com/office/drawing/2014/main" id="{CA22F9E9-5F95-7484-3176-6000E52E623D}"/>
              </a:ext>
            </a:extLst>
          </p:cNvPr>
          <p:cNvPicPr>
            <a:picLocks noChangeAspect="1"/>
          </p:cNvPicPr>
          <p:nvPr/>
        </p:nvPicPr>
        <p:blipFill>
          <a:blip r:embed="rId5"/>
          <a:stretch>
            <a:fillRect/>
          </a:stretch>
        </p:blipFill>
        <p:spPr>
          <a:xfrm>
            <a:off x="7141579" y="871640"/>
            <a:ext cx="1628041" cy="452768"/>
          </a:xfrm>
          <a:prstGeom prst="rect">
            <a:avLst/>
          </a:prstGeom>
        </p:spPr>
      </p:pic>
      <p:sp>
        <p:nvSpPr>
          <p:cNvPr id="3" name="Titolo 2">
            <a:extLst>
              <a:ext uri="{FF2B5EF4-FFF2-40B4-BE49-F238E27FC236}">
                <a16:creationId xmlns:a16="http://schemas.microsoft.com/office/drawing/2014/main" id="{EEE1E51A-A0CF-0CDB-3A61-880BFE5D7B35}"/>
              </a:ext>
            </a:extLst>
          </p:cNvPr>
          <p:cNvSpPr>
            <a:spLocks noGrp="1"/>
          </p:cNvSpPr>
          <p:nvPr>
            <p:ph type="title"/>
          </p:nvPr>
        </p:nvSpPr>
        <p:spPr>
          <a:xfrm>
            <a:off x="1063998" y="200607"/>
            <a:ext cx="9303026" cy="854938"/>
          </a:xfrm>
        </p:spPr>
        <p:txBody>
          <a:bodyPr/>
          <a:lstStyle/>
          <a:p>
            <a:r>
              <a:rPr lang="en-US" b="1"/>
              <a:t>Lessons learned from the </a:t>
            </a:r>
            <a:r>
              <a:rPr lang="en-US" b="1">
                <a:solidFill>
                  <a:srgbClr val="FFC000"/>
                </a:solidFill>
              </a:rPr>
              <a:t>SABINA Undulator</a:t>
            </a:r>
          </a:p>
        </p:txBody>
      </p:sp>
      <p:sp>
        <p:nvSpPr>
          <p:cNvPr id="2" name="Segnaposto data 1">
            <a:extLst>
              <a:ext uri="{FF2B5EF4-FFF2-40B4-BE49-F238E27FC236}">
                <a16:creationId xmlns:a16="http://schemas.microsoft.com/office/drawing/2014/main" id="{AA1BDDC8-7A07-C9FA-ADD5-0C7955CA64D3}"/>
              </a:ext>
            </a:extLst>
          </p:cNvPr>
          <p:cNvSpPr>
            <a:spLocks noGrp="1"/>
          </p:cNvSpPr>
          <p:nvPr>
            <p:ph type="dt" sz="half" idx="10"/>
          </p:nvPr>
        </p:nvSpPr>
        <p:spPr/>
        <p:txBody>
          <a:bodyPr/>
          <a:lstStyle/>
          <a:p>
            <a:fld id="{0A99E2E4-7BF5-7E42-B7E5-8B5FD4B9CBD0}" type="datetime1">
              <a:rPr lang="it-IT" smtClean="0"/>
              <a:t>26/06/24</a:t>
            </a:fld>
            <a:endParaRPr lang="it-IT"/>
          </a:p>
        </p:txBody>
      </p:sp>
      <p:sp>
        <p:nvSpPr>
          <p:cNvPr id="5" name="Segnaposto piè di pagina 4">
            <a:extLst>
              <a:ext uri="{FF2B5EF4-FFF2-40B4-BE49-F238E27FC236}">
                <a16:creationId xmlns:a16="http://schemas.microsoft.com/office/drawing/2014/main" id="{DE3B255F-9B6A-6996-CA05-4D61A4244423}"/>
              </a:ext>
            </a:extLst>
          </p:cNvPr>
          <p:cNvSpPr>
            <a:spLocks noGrp="1"/>
          </p:cNvSpPr>
          <p:nvPr>
            <p:ph type="ftr" sz="quarter" idx="11"/>
          </p:nvPr>
        </p:nvSpPr>
        <p:spPr/>
        <p:txBody>
          <a:bodyPr/>
          <a:lstStyle/>
          <a:p>
            <a:r>
              <a:rPr lang="it-IT"/>
              <a:t>WA6 Report - L. Giannessi</a:t>
            </a:r>
          </a:p>
        </p:txBody>
      </p:sp>
      <p:sp>
        <p:nvSpPr>
          <p:cNvPr id="7" name="Segnaposto numero diapositiva 6">
            <a:extLst>
              <a:ext uri="{FF2B5EF4-FFF2-40B4-BE49-F238E27FC236}">
                <a16:creationId xmlns:a16="http://schemas.microsoft.com/office/drawing/2014/main" id="{1ED47036-4404-5717-5370-A0433E78C81A}"/>
              </a:ext>
            </a:extLst>
          </p:cNvPr>
          <p:cNvSpPr>
            <a:spLocks noGrp="1"/>
          </p:cNvSpPr>
          <p:nvPr>
            <p:ph type="sldNum" sz="quarter" idx="12"/>
          </p:nvPr>
        </p:nvSpPr>
        <p:spPr/>
        <p:txBody>
          <a:bodyPr/>
          <a:lstStyle/>
          <a:p>
            <a:fld id="{43F6FBE0-971E-9141-908B-F4C9F2B4A260}" type="slidenum">
              <a:rPr lang="it-IT" smtClean="0"/>
              <a:t>19</a:t>
            </a:fld>
            <a:endParaRPr lang="it-IT"/>
          </a:p>
        </p:txBody>
      </p:sp>
      <p:sp>
        <p:nvSpPr>
          <p:cNvPr id="9" name="CasellaDiTesto 8">
            <a:extLst>
              <a:ext uri="{FF2B5EF4-FFF2-40B4-BE49-F238E27FC236}">
                <a16:creationId xmlns:a16="http://schemas.microsoft.com/office/drawing/2014/main" id="{126A6589-BB91-1655-7254-F9E0120ADECC}"/>
              </a:ext>
            </a:extLst>
          </p:cNvPr>
          <p:cNvSpPr txBox="1"/>
          <p:nvPr/>
        </p:nvSpPr>
        <p:spPr>
          <a:xfrm>
            <a:off x="798653" y="1932972"/>
            <a:ext cx="4838218" cy="4124206"/>
          </a:xfrm>
          <a:prstGeom prst="rect">
            <a:avLst/>
          </a:prstGeom>
          <a:noFill/>
        </p:spPr>
        <p:txBody>
          <a:bodyPr wrap="square" rtlCol="0">
            <a:spAutoFit/>
          </a:bodyPr>
          <a:lstStyle/>
          <a:p>
            <a:r>
              <a:rPr lang="en-GB" b="1"/>
              <a:t>Mechanical stability and reproducibility</a:t>
            </a:r>
          </a:p>
          <a:p>
            <a:endParaRPr lang="en-GB"/>
          </a:p>
          <a:p>
            <a:r>
              <a:rPr lang="en-US" sz="1800"/>
              <a:t>In </a:t>
            </a:r>
            <a:r>
              <a:rPr lang="en-US" sz="1800" err="1"/>
              <a:t>collaboraton</a:t>
            </a:r>
            <a:r>
              <a:rPr lang="en-US" sz="1800"/>
              <a:t> with the </a:t>
            </a:r>
            <a:r>
              <a:rPr lang="en-US" sz="1800" b="1" err="1"/>
              <a:t>Holographyc</a:t>
            </a:r>
            <a:r>
              <a:rPr lang="en-US" sz="1800" b="1"/>
              <a:t> Interferometry &amp; </a:t>
            </a:r>
            <a:r>
              <a:rPr lang="en-US" sz="1800" b="1" err="1"/>
              <a:t>Fibre</a:t>
            </a:r>
            <a:r>
              <a:rPr lang="en-US" sz="1800" b="1"/>
              <a:t> Optic Sensors (HIFOS) Laboratory at </a:t>
            </a:r>
            <a:r>
              <a:rPr lang="en-US" sz="1800" b="1" i="1">
                <a:solidFill>
                  <a:srgbClr val="0070C0"/>
                </a:solidFill>
              </a:rPr>
              <a:t>ENEA </a:t>
            </a:r>
            <a:r>
              <a:rPr lang="en-US" sz="1600">
                <a:solidFill>
                  <a:schemeClr val="tx1">
                    <a:lumMod val="95000"/>
                    <a:lumOff val="5000"/>
                  </a:schemeClr>
                </a:solidFill>
              </a:rPr>
              <a:t>(ref. M. </a:t>
            </a:r>
            <a:r>
              <a:rPr lang="en-US" sz="1600" err="1">
                <a:solidFill>
                  <a:schemeClr val="tx1">
                    <a:lumMod val="95000"/>
                    <a:lumOff val="5000"/>
                  </a:schemeClr>
                </a:solidFill>
              </a:rPr>
              <a:t>Caponero</a:t>
            </a:r>
            <a:r>
              <a:rPr lang="en-US" sz="1600">
                <a:solidFill>
                  <a:schemeClr val="tx1">
                    <a:lumMod val="95000"/>
                    <a:lumOff val="5000"/>
                  </a:schemeClr>
                </a:solidFill>
              </a:rPr>
              <a:t>) we measured the deformations of the undulator guilders</a:t>
            </a:r>
          </a:p>
          <a:p>
            <a:endParaRPr lang="en-US" sz="1600">
              <a:solidFill>
                <a:schemeClr val="tx1">
                  <a:lumMod val="95000"/>
                  <a:lumOff val="5000"/>
                </a:schemeClr>
              </a:solidFill>
            </a:endParaRPr>
          </a:p>
          <a:p>
            <a:endParaRPr lang="en-US" sz="1600">
              <a:solidFill>
                <a:schemeClr val="tx1">
                  <a:lumMod val="95000"/>
                  <a:lumOff val="5000"/>
                </a:schemeClr>
              </a:solidFill>
            </a:endParaRPr>
          </a:p>
          <a:p>
            <a:r>
              <a:rPr lang="en-US" b="1">
                <a:solidFill>
                  <a:schemeClr val="tx1">
                    <a:lumMod val="95000"/>
                    <a:lumOff val="5000"/>
                  </a:schemeClr>
                </a:solidFill>
              </a:rPr>
              <a:t>Magnetic error analysis</a:t>
            </a:r>
          </a:p>
          <a:p>
            <a:endParaRPr lang="en-US" sz="1600">
              <a:solidFill>
                <a:schemeClr val="tx1">
                  <a:lumMod val="95000"/>
                  <a:lumOff val="5000"/>
                </a:schemeClr>
              </a:solidFill>
            </a:endParaRPr>
          </a:p>
          <a:p>
            <a:r>
              <a:rPr lang="en-US">
                <a:solidFill>
                  <a:schemeClr val="tx1">
                    <a:lumMod val="95000"/>
                    <a:lumOff val="5000"/>
                  </a:schemeClr>
                </a:solidFill>
              </a:rPr>
              <a:t>Indication on the undulator feasibility comparing the SABINA undulator and the ideal RADIA model to reconstruct magnetic dipolar errors along the undulator </a:t>
            </a:r>
          </a:p>
          <a:p>
            <a:endParaRPr lang="en-GB"/>
          </a:p>
        </p:txBody>
      </p:sp>
    </p:spTree>
    <p:extLst>
      <p:ext uri="{BB962C8B-B14F-4D97-AF65-F5344CB8AC3E}">
        <p14:creationId xmlns:p14="http://schemas.microsoft.com/office/powerpoint/2010/main" val="97489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69DB74-691B-C057-AF60-D342A97ED1EC}"/>
              </a:ext>
            </a:extLst>
          </p:cNvPr>
          <p:cNvSpPr>
            <a:spLocks noGrp="1"/>
          </p:cNvSpPr>
          <p:nvPr>
            <p:ph type="title"/>
          </p:nvPr>
        </p:nvSpPr>
        <p:spPr/>
        <p:txBody>
          <a:bodyPr/>
          <a:lstStyle/>
          <a:p>
            <a:r>
              <a:rPr lang="en-US" b="1"/>
              <a:t>Outline</a:t>
            </a:r>
            <a:endParaRPr lang="en-GB" b="1"/>
          </a:p>
        </p:txBody>
      </p:sp>
      <p:sp>
        <p:nvSpPr>
          <p:cNvPr id="3" name="Segnaposto contenuto 2">
            <a:extLst>
              <a:ext uri="{FF2B5EF4-FFF2-40B4-BE49-F238E27FC236}">
                <a16:creationId xmlns:a16="http://schemas.microsoft.com/office/drawing/2014/main" id="{51E6E63C-656D-4367-4EE9-DC23C8D26798}"/>
              </a:ext>
            </a:extLst>
          </p:cNvPr>
          <p:cNvSpPr>
            <a:spLocks noGrp="1"/>
          </p:cNvSpPr>
          <p:nvPr>
            <p:ph idx="1"/>
          </p:nvPr>
        </p:nvSpPr>
        <p:spPr>
          <a:xfrm>
            <a:off x="777643" y="1662123"/>
            <a:ext cx="10515600" cy="4351338"/>
          </a:xfrm>
        </p:spPr>
        <p:txBody>
          <a:bodyPr/>
          <a:lstStyle/>
          <a:p>
            <a:r>
              <a:rPr lang="en-GB"/>
              <a:t>Introduction</a:t>
            </a:r>
          </a:p>
          <a:p>
            <a:r>
              <a:rPr lang="en-GB"/>
              <a:t>Freezing the AQUA undulator geometry: minimum gap – vacuum chamber </a:t>
            </a:r>
          </a:p>
          <a:p>
            <a:r>
              <a:rPr lang="en-GB"/>
              <a:t>AQUA Magnetic design / max field</a:t>
            </a:r>
          </a:p>
          <a:p>
            <a:r>
              <a:rPr lang="en-GB"/>
              <a:t>AQUA Beam acceptance / FEL performances / tuning range</a:t>
            </a:r>
          </a:p>
          <a:p>
            <a:r>
              <a:rPr lang="en-GB"/>
              <a:t>Alignment tolerances</a:t>
            </a:r>
          </a:p>
          <a:p>
            <a:r>
              <a:rPr lang="en-GB"/>
              <a:t>Lessons from the SABINA Undulator: mechanical tolerances/feasibility</a:t>
            </a:r>
          </a:p>
          <a:p>
            <a:r>
              <a:rPr lang="en-GB"/>
              <a:t>Magnetic tolerances</a:t>
            </a:r>
          </a:p>
          <a:p>
            <a:endParaRPr lang="en-GB"/>
          </a:p>
          <a:p>
            <a:pPr marL="0" indent="0">
              <a:buNone/>
            </a:pPr>
            <a:r>
              <a:rPr lang="en-GB"/>
              <a:t>Missing parts </a:t>
            </a:r>
          </a:p>
          <a:p>
            <a:endParaRPr lang="en-GB"/>
          </a:p>
        </p:txBody>
      </p:sp>
    </p:spTree>
    <p:extLst>
      <p:ext uri="{BB962C8B-B14F-4D97-AF65-F5344CB8AC3E}">
        <p14:creationId xmlns:p14="http://schemas.microsoft.com/office/powerpoint/2010/main" val="24595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6D32DD0C-0F7F-DBE3-4D07-10E657B5961D}"/>
              </a:ext>
            </a:extLst>
          </p:cNvPr>
          <p:cNvPicPr>
            <a:picLocks noGrp="1" noChangeAspect="1"/>
          </p:cNvPicPr>
          <p:nvPr>
            <p:ph idx="1"/>
          </p:nvPr>
        </p:nvPicPr>
        <p:blipFill rotWithShape="1">
          <a:blip r:embed="rId2"/>
          <a:srcRect r="24558"/>
          <a:stretch/>
        </p:blipFill>
        <p:spPr>
          <a:xfrm rot="5400000">
            <a:off x="3908967" y="-1842381"/>
            <a:ext cx="2551043" cy="8462986"/>
          </a:xfrm>
          <a:prstGeom prst="rect">
            <a:avLst/>
          </a:prstGeom>
        </p:spPr>
      </p:pic>
      <p:sp>
        <p:nvSpPr>
          <p:cNvPr id="4" name="Segnaposto data 3">
            <a:extLst>
              <a:ext uri="{FF2B5EF4-FFF2-40B4-BE49-F238E27FC236}">
                <a16:creationId xmlns:a16="http://schemas.microsoft.com/office/drawing/2014/main" id="{A6FE7875-018D-8E1F-DC2E-3FE089419DB9}"/>
              </a:ext>
            </a:extLst>
          </p:cNvPr>
          <p:cNvSpPr>
            <a:spLocks noGrp="1"/>
          </p:cNvSpPr>
          <p:nvPr>
            <p:ph type="dt" sz="half" idx="10"/>
          </p:nvPr>
        </p:nvSpPr>
        <p:spPr>
          <a:xfrm>
            <a:off x="734028" y="6356350"/>
            <a:ext cx="3403170" cy="365125"/>
          </a:xfrm>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A376ACCD-A09C-DA44-1578-A6EE50701C69}"/>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A9E4FA64-6F68-D70F-3725-1F9E971A0D46}"/>
              </a:ext>
            </a:extLst>
          </p:cNvPr>
          <p:cNvSpPr>
            <a:spLocks noGrp="1"/>
          </p:cNvSpPr>
          <p:nvPr>
            <p:ph type="sldNum" sz="quarter" idx="12"/>
          </p:nvPr>
        </p:nvSpPr>
        <p:spPr/>
        <p:txBody>
          <a:bodyPr/>
          <a:lstStyle/>
          <a:p>
            <a:fld id="{43F6FBE0-971E-9141-908B-F4C9F2B4A260}" type="slidenum">
              <a:rPr lang="it-IT" smtClean="0"/>
              <a:t>20</a:t>
            </a:fld>
            <a:endParaRPr lang="it-IT"/>
          </a:p>
        </p:txBody>
      </p:sp>
      <p:sp>
        <p:nvSpPr>
          <p:cNvPr id="179" name="CasellaDiTesto 178">
            <a:extLst>
              <a:ext uri="{FF2B5EF4-FFF2-40B4-BE49-F238E27FC236}">
                <a16:creationId xmlns:a16="http://schemas.microsoft.com/office/drawing/2014/main" id="{E9DB69AB-66F2-25B4-22E8-4562BB678FA0}"/>
              </a:ext>
            </a:extLst>
          </p:cNvPr>
          <p:cNvSpPr txBox="1"/>
          <p:nvPr/>
        </p:nvSpPr>
        <p:spPr>
          <a:xfrm>
            <a:off x="89954" y="1014749"/>
            <a:ext cx="9742869" cy="369332"/>
          </a:xfrm>
          <a:prstGeom prst="rect">
            <a:avLst/>
          </a:prstGeom>
          <a:noFill/>
        </p:spPr>
        <p:txBody>
          <a:bodyPr wrap="square" rtlCol="0">
            <a:spAutoFit/>
          </a:bodyPr>
          <a:lstStyle/>
          <a:p>
            <a:r>
              <a:rPr lang="en-US"/>
              <a:t>Courtesy of I. </a:t>
            </a:r>
            <a:r>
              <a:rPr lang="en-US" err="1"/>
              <a:t>Balossino</a:t>
            </a:r>
            <a:r>
              <a:rPr lang="en-US"/>
              <a:t>, A. </a:t>
            </a:r>
            <a:r>
              <a:rPr lang="en-US" err="1"/>
              <a:t>Selce</a:t>
            </a:r>
            <a:r>
              <a:rPr lang="en-US"/>
              <a:t>, A. </a:t>
            </a:r>
            <a:r>
              <a:rPr lang="en-US" err="1"/>
              <a:t>Polimadei</a:t>
            </a:r>
            <a:r>
              <a:rPr lang="en-US"/>
              <a:t>, A. </a:t>
            </a:r>
            <a:r>
              <a:rPr lang="en-US" err="1"/>
              <a:t>Vannozzi</a:t>
            </a:r>
            <a:r>
              <a:rPr lang="en-US"/>
              <a:t>, M. Del Franco, L. </a:t>
            </a:r>
            <a:r>
              <a:rPr lang="en-US" err="1"/>
              <a:t>Sabbatini</a:t>
            </a:r>
            <a:r>
              <a:rPr lang="en-US"/>
              <a:t>, M. </a:t>
            </a:r>
            <a:r>
              <a:rPr lang="en-US" err="1"/>
              <a:t>Caponero</a:t>
            </a:r>
            <a:endParaRPr lang="en-US"/>
          </a:p>
        </p:txBody>
      </p:sp>
      <p:sp>
        <p:nvSpPr>
          <p:cNvPr id="194" name="CasellaDiTesto 193">
            <a:extLst>
              <a:ext uri="{FF2B5EF4-FFF2-40B4-BE49-F238E27FC236}">
                <a16:creationId xmlns:a16="http://schemas.microsoft.com/office/drawing/2014/main" id="{BC49CD82-2C17-FDDD-9900-745E754E6F22}"/>
              </a:ext>
            </a:extLst>
          </p:cNvPr>
          <p:cNvSpPr txBox="1"/>
          <p:nvPr/>
        </p:nvSpPr>
        <p:spPr>
          <a:xfrm rot="16200000">
            <a:off x="-219293" y="2463349"/>
            <a:ext cx="2126351" cy="369332"/>
          </a:xfrm>
          <a:prstGeom prst="rect">
            <a:avLst/>
          </a:prstGeom>
          <a:noFill/>
        </p:spPr>
        <p:txBody>
          <a:bodyPr wrap="none" rtlCol="0">
            <a:spAutoFit/>
          </a:bodyPr>
          <a:lstStyle/>
          <a:p>
            <a:r>
              <a:rPr lang="en-US"/>
              <a:t>CAD model by KYMA</a:t>
            </a:r>
          </a:p>
        </p:txBody>
      </p:sp>
      <p:sp>
        <p:nvSpPr>
          <p:cNvPr id="195" name="CasellaDiTesto 194">
            <a:extLst>
              <a:ext uri="{FF2B5EF4-FFF2-40B4-BE49-F238E27FC236}">
                <a16:creationId xmlns:a16="http://schemas.microsoft.com/office/drawing/2014/main" id="{1D1D4B2E-E74B-EEA5-10D6-AB7B576628AF}"/>
              </a:ext>
            </a:extLst>
          </p:cNvPr>
          <p:cNvSpPr txBox="1"/>
          <p:nvPr/>
        </p:nvSpPr>
        <p:spPr>
          <a:xfrm>
            <a:off x="4905600" y="1279591"/>
            <a:ext cx="1826141" cy="338554"/>
          </a:xfrm>
          <a:prstGeom prst="rect">
            <a:avLst/>
          </a:prstGeom>
          <a:noFill/>
        </p:spPr>
        <p:txBody>
          <a:bodyPr wrap="none" rtlCol="0">
            <a:spAutoFit/>
          </a:bodyPr>
          <a:lstStyle/>
          <a:p>
            <a:r>
              <a:rPr lang="en-US" sz="1600"/>
              <a:t>deformations in μm</a:t>
            </a:r>
          </a:p>
        </p:txBody>
      </p:sp>
      <p:grpSp>
        <p:nvGrpSpPr>
          <p:cNvPr id="200" name="Gruppo 199">
            <a:extLst>
              <a:ext uri="{FF2B5EF4-FFF2-40B4-BE49-F238E27FC236}">
                <a16:creationId xmlns:a16="http://schemas.microsoft.com/office/drawing/2014/main" id="{BB979497-4CB0-C207-D6D7-33724F5404FE}"/>
              </a:ext>
            </a:extLst>
          </p:cNvPr>
          <p:cNvGrpSpPr/>
          <p:nvPr/>
        </p:nvGrpSpPr>
        <p:grpSpPr>
          <a:xfrm>
            <a:off x="7404854" y="1090162"/>
            <a:ext cx="4405896" cy="5337326"/>
            <a:chOff x="7376053" y="852562"/>
            <a:chExt cx="4405896" cy="5337326"/>
          </a:xfrm>
        </p:grpSpPr>
        <p:pic>
          <p:nvPicPr>
            <p:cNvPr id="168" name="Picture 1">
              <a:extLst>
                <a:ext uri="{FF2B5EF4-FFF2-40B4-BE49-F238E27FC236}">
                  <a16:creationId xmlns:a16="http://schemas.microsoft.com/office/drawing/2014/main" id="{4D84D70F-FFE8-1746-1A20-1BEA6596F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053" y="2644694"/>
              <a:ext cx="4405896" cy="3545194"/>
            </a:xfrm>
            <a:prstGeom prst="rect">
              <a:avLst/>
            </a:prstGeom>
            <a:blipFill dpi="0" rotWithShape="0">
              <a:blip/>
              <a:srcRect/>
              <a:stretch>
                <a:fillRect/>
              </a:stretch>
            </a:blipFill>
            <a:ln w="9525"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8" name="Gruppo 177">
              <a:extLst>
                <a:ext uri="{FF2B5EF4-FFF2-40B4-BE49-F238E27FC236}">
                  <a16:creationId xmlns:a16="http://schemas.microsoft.com/office/drawing/2014/main" id="{7078DB5B-F198-476E-21A6-BACC21F1DC9D}"/>
                </a:ext>
              </a:extLst>
            </p:cNvPr>
            <p:cNvGrpSpPr/>
            <p:nvPr/>
          </p:nvGrpSpPr>
          <p:grpSpPr>
            <a:xfrm>
              <a:off x="8399721" y="3306416"/>
              <a:ext cx="2265105" cy="909984"/>
              <a:chOff x="8399721" y="3306416"/>
              <a:chExt cx="2265105" cy="909984"/>
            </a:xfrm>
          </p:grpSpPr>
          <p:grpSp>
            <p:nvGrpSpPr>
              <p:cNvPr id="176" name="Gruppo 175">
                <a:extLst>
                  <a:ext uri="{FF2B5EF4-FFF2-40B4-BE49-F238E27FC236}">
                    <a16:creationId xmlns:a16="http://schemas.microsoft.com/office/drawing/2014/main" id="{5602F070-232D-D710-141B-4FBF1810CEC1}"/>
                  </a:ext>
                </a:extLst>
              </p:cNvPr>
              <p:cNvGrpSpPr/>
              <p:nvPr/>
            </p:nvGrpSpPr>
            <p:grpSpPr>
              <a:xfrm>
                <a:off x="8680174" y="3306416"/>
                <a:ext cx="1984652" cy="909984"/>
                <a:chOff x="8680174" y="3306416"/>
                <a:chExt cx="1984652" cy="909984"/>
              </a:xfrm>
            </p:grpSpPr>
            <p:sp>
              <p:nvSpPr>
                <p:cNvPr id="169" name="Ovale 168">
                  <a:extLst>
                    <a:ext uri="{FF2B5EF4-FFF2-40B4-BE49-F238E27FC236}">
                      <a16:creationId xmlns:a16="http://schemas.microsoft.com/office/drawing/2014/main" id="{865CC21B-7EF4-BCFF-0CE8-21C0722A8D95}"/>
                    </a:ext>
                  </a:extLst>
                </p:cNvPr>
                <p:cNvSpPr/>
                <p:nvPr/>
              </p:nvSpPr>
              <p:spPr>
                <a:xfrm>
                  <a:off x="9329531" y="3558209"/>
                  <a:ext cx="411370" cy="42641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e 169">
                  <a:extLst>
                    <a:ext uri="{FF2B5EF4-FFF2-40B4-BE49-F238E27FC236}">
                      <a16:creationId xmlns:a16="http://schemas.microsoft.com/office/drawing/2014/main" id="{68AE29FA-89A3-B9BA-081E-398796699BED}"/>
                    </a:ext>
                  </a:extLst>
                </p:cNvPr>
                <p:cNvSpPr/>
                <p:nvPr/>
              </p:nvSpPr>
              <p:spPr>
                <a:xfrm>
                  <a:off x="8680174" y="3306416"/>
                  <a:ext cx="516835" cy="49033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e 170">
                  <a:extLst>
                    <a:ext uri="{FF2B5EF4-FFF2-40B4-BE49-F238E27FC236}">
                      <a16:creationId xmlns:a16="http://schemas.microsoft.com/office/drawing/2014/main" id="{5D63003E-3FE1-A60F-8E97-F8829550331F}"/>
                    </a:ext>
                  </a:extLst>
                </p:cNvPr>
                <p:cNvSpPr/>
                <p:nvPr/>
              </p:nvSpPr>
              <p:spPr>
                <a:xfrm>
                  <a:off x="9845261" y="3791915"/>
                  <a:ext cx="282990" cy="297485"/>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e 171">
                  <a:extLst>
                    <a:ext uri="{FF2B5EF4-FFF2-40B4-BE49-F238E27FC236}">
                      <a16:creationId xmlns:a16="http://schemas.microsoft.com/office/drawing/2014/main" id="{C7DE0800-D21D-636B-55C6-58D443CA9EC6}"/>
                    </a:ext>
                  </a:extLst>
                </p:cNvPr>
                <p:cNvSpPr/>
                <p:nvPr/>
              </p:nvSpPr>
              <p:spPr>
                <a:xfrm>
                  <a:off x="10177257" y="3961434"/>
                  <a:ext cx="170068" cy="16924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e 172">
                  <a:extLst>
                    <a:ext uri="{FF2B5EF4-FFF2-40B4-BE49-F238E27FC236}">
                      <a16:creationId xmlns:a16="http://schemas.microsoft.com/office/drawing/2014/main" id="{5FE535DD-B135-440A-4AE3-0E3262C2B15A}"/>
                    </a:ext>
                  </a:extLst>
                </p:cNvPr>
                <p:cNvSpPr/>
                <p:nvPr/>
              </p:nvSpPr>
              <p:spPr>
                <a:xfrm>
                  <a:off x="10358232" y="4047159"/>
                  <a:ext cx="131968" cy="12796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e 173">
                  <a:extLst>
                    <a:ext uri="{FF2B5EF4-FFF2-40B4-BE49-F238E27FC236}">
                      <a16:creationId xmlns:a16="http://schemas.microsoft.com/office/drawing/2014/main" id="{BA2B874F-6876-A556-5B18-AFA37B408434}"/>
                    </a:ext>
                  </a:extLst>
                </p:cNvPr>
                <p:cNvSpPr/>
                <p:nvPr/>
              </p:nvSpPr>
              <p:spPr>
                <a:xfrm>
                  <a:off x="10497932" y="4117009"/>
                  <a:ext cx="97043" cy="8669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e 174">
                  <a:extLst>
                    <a:ext uri="{FF2B5EF4-FFF2-40B4-BE49-F238E27FC236}">
                      <a16:creationId xmlns:a16="http://schemas.microsoft.com/office/drawing/2014/main" id="{90EE41AE-1224-A0A9-B6AB-2F3AEA21F4AB}"/>
                    </a:ext>
                  </a:extLst>
                </p:cNvPr>
                <p:cNvSpPr/>
                <p:nvPr/>
              </p:nvSpPr>
              <p:spPr>
                <a:xfrm>
                  <a:off x="10602708" y="4161459"/>
                  <a:ext cx="62118" cy="5494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CasellaDiTesto 176">
                <a:extLst>
                  <a:ext uri="{FF2B5EF4-FFF2-40B4-BE49-F238E27FC236}">
                    <a16:creationId xmlns:a16="http://schemas.microsoft.com/office/drawing/2014/main" id="{839E86AF-BC96-B21A-ACBB-8287450BA241}"/>
                  </a:ext>
                </a:extLst>
              </p:cNvPr>
              <p:cNvSpPr txBox="1"/>
              <p:nvPr/>
            </p:nvSpPr>
            <p:spPr>
              <a:xfrm>
                <a:off x="8399721" y="3813543"/>
                <a:ext cx="905248" cy="369332"/>
              </a:xfrm>
              <a:prstGeom prst="rect">
                <a:avLst/>
              </a:prstGeom>
              <a:noFill/>
            </p:spPr>
            <p:txBody>
              <a:bodyPr wrap="none" rtlCol="0">
                <a:spAutoFit/>
              </a:bodyPr>
              <a:lstStyle/>
              <a:p>
                <a:r>
                  <a:rPr lang="en-US">
                    <a:solidFill>
                      <a:srgbClr val="FFFF00"/>
                    </a:solidFill>
                  </a:rPr>
                  <a:t>Sensors</a:t>
                </a:r>
              </a:p>
            </p:txBody>
          </p:sp>
        </p:grpSp>
        <p:pic>
          <p:nvPicPr>
            <p:cNvPr id="180" name="Picture 37">
              <a:extLst>
                <a:ext uri="{FF2B5EF4-FFF2-40B4-BE49-F238E27FC236}">
                  <a16:creationId xmlns:a16="http://schemas.microsoft.com/office/drawing/2014/main" id="{AEC60CC1-FFAF-62B9-EBB8-73F274021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5936" y="852562"/>
              <a:ext cx="2023413" cy="1566884"/>
            </a:xfrm>
            <a:prstGeom prst="rect">
              <a:avLst/>
            </a:prstGeom>
            <a:blipFill dpi="0" rotWithShape="0">
              <a:blip/>
              <a:srcRect/>
              <a:stretch>
                <a:fillRect/>
              </a:stretch>
            </a:blipFill>
            <a:ln w="19050" cap="flat">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82" name="Connettore 2 181">
              <a:extLst>
                <a:ext uri="{FF2B5EF4-FFF2-40B4-BE49-F238E27FC236}">
                  <a16:creationId xmlns:a16="http://schemas.microsoft.com/office/drawing/2014/main" id="{22E295B6-6420-4C9F-007A-F0418D3E31CB}"/>
                </a:ext>
              </a:extLst>
            </p:cNvPr>
            <p:cNvCxnSpPr>
              <a:cxnSpLocks/>
              <a:stCxn id="180" idx="2"/>
              <a:endCxn id="169" idx="7"/>
            </p:cNvCxnSpPr>
            <p:nvPr/>
          </p:nvCxnSpPr>
          <p:spPr>
            <a:xfrm flipH="1">
              <a:off x="9680657" y="2419446"/>
              <a:ext cx="986986" cy="1201210"/>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Connettore 2 183">
              <a:extLst>
                <a:ext uri="{FF2B5EF4-FFF2-40B4-BE49-F238E27FC236}">
                  <a16:creationId xmlns:a16="http://schemas.microsoft.com/office/drawing/2014/main" id="{72257B8A-4750-978D-E1A7-50604D6ECFD4}"/>
                </a:ext>
              </a:extLst>
            </p:cNvPr>
            <p:cNvCxnSpPr>
              <a:cxnSpLocks/>
              <a:stCxn id="180" idx="2"/>
              <a:endCxn id="171" idx="7"/>
            </p:cNvCxnSpPr>
            <p:nvPr/>
          </p:nvCxnSpPr>
          <p:spPr>
            <a:xfrm flipH="1">
              <a:off x="10086808" y="2419446"/>
              <a:ext cx="580835" cy="141603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Connettore 2 186">
              <a:extLst>
                <a:ext uri="{FF2B5EF4-FFF2-40B4-BE49-F238E27FC236}">
                  <a16:creationId xmlns:a16="http://schemas.microsoft.com/office/drawing/2014/main" id="{2822A9B8-4A36-F914-F501-971BC7B66742}"/>
                </a:ext>
              </a:extLst>
            </p:cNvPr>
            <p:cNvCxnSpPr>
              <a:cxnSpLocks/>
              <a:stCxn id="180" idx="2"/>
            </p:cNvCxnSpPr>
            <p:nvPr/>
          </p:nvCxnSpPr>
          <p:spPr>
            <a:xfrm flipH="1">
              <a:off x="10306493" y="2419446"/>
              <a:ext cx="361150" cy="1535866"/>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Connettore 2 189">
              <a:extLst>
                <a:ext uri="{FF2B5EF4-FFF2-40B4-BE49-F238E27FC236}">
                  <a16:creationId xmlns:a16="http://schemas.microsoft.com/office/drawing/2014/main" id="{13B301C8-D8B5-8F73-9762-D7059120893E}"/>
                </a:ext>
              </a:extLst>
            </p:cNvPr>
            <p:cNvCxnSpPr>
              <a:cxnSpLocks/>
              <a:stCxn id="180" idx="2"/>
              <a:endCxn id="170" idx="7"/>
            </p:cNvCxnSpPr>
            <p:nvPr/>
          </p:nvCxnSpPr>
          <p:spPr>
            <a:xfrm flipH="1">
              <a:off x="9121320" y="2419446"/>
              <a:ext cx="1546323" cy="958777"/>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6" name="Text Box 22">
              <a:extLst>
                <a:ext uri="{FF2B5EF4-FFF2-40B4-BE49-F238E27FC236}">
                  <a16:creationId xmlns:a16="http://schemas.microsoft.com/office/drawing/2014/main" id="{96E7861E-0CF7-DEBF-C1EE-408F1748E2F0}"/>
                </a:ext>
              </a:extLst>
            </p:cNvPr>
            <p:cNvSpPr txBox="1">
              <a:spLocks noChangeArrowheads="1"/>
            </p:cNvSpPr>
            <p:nvPr/>
          </p:nvSpPr>
          <p:spPr bwMode="auto">
            <a:xfrm>
              <a:off x="8611278" y="3075345"/>
              <a:ext cx="218961" cy="277416"/>
            </a:xfrm>
            <a:prstGeom prst="rect">
              <a:avLst/>
            </a:prstGeom>
            <a:noFill/>
            <a:ln>
              <a:noFill/>
            </a:ln>
            <a:effectLst/>
          </p:spPr>
          <p:txBody>
            <a:bodyPr lIns="81646" tIns="53625" rIns="81646" bIns="40823"/>
            <a:lstStyle/>
            <a:p>
              <a:r>
                <a:rPr lang="it-IT" altLang="it-IT" sz="1452" b="1">
                  <a:solidFill>
                    <a:srgbClr val="FFFF00"/>
                  </a:solidFill>
                </a:rPr>
                <a:t>1</a:t>
              </a:r>
            </a:p>
          </p:txBody>
        </p:sp>
        <p:sp>
          <p:nvSpPr>
            <p:cNvPr id="198" name="Text Box 22">
              <a:extLst>
                <a:ext uri="{FF2B5EF4-FFF2-40B4-BE49-F238E27FC236}">
                  <a16:creationId xmlns:a16="http://schemas.microsoft.com/office/drawing/2014/main" id="{49AC54BF-BA7A-E229-64DA-225E7A60AF0A}"/>
                </a:ext>
              </a:extLst>
            </p:cNvPr>
            <p:cNvSpPr txBox="1">
              <a:spLocks noChangeArrowheads="1"/>
            </p:cNvSpPr>
            <p:nvPr/>
          </p:nvSpPr>
          <p:spPr bwMode="auto">
            <a:xfrm>
              <a:off x="9288217" y="3312805"/>
              <a:ext cx="218961" cy="277416"/>
            </a:xfrm>
            <a:prstGeom prst="rect">
              <a:avLst/>
            </a:prstGeom>
            <a:noFill/>
            <a:ln>
              <a:noFill/>
            </a:ln>
            <a:effectLst/>
          </p:spPr>
          <p:txBody>
            <a:bodyPr lIns="81646" tIns="53625" rIns="81646" bIns="40823"/>
            <a:lstStyle/>
            <a:p>
              <a:r>
                <a:rPr lang="it-IT" altLang="it-IT" sz="1452" b="1">
                  <a:solidFill>
                    <a:srgbClr val="FFFF00"/>
                  </a:solidFill>
                </a:rPr>
                <a:t>2</a:t>
              </a:r>
            </a:p>
          </p:txBody>
        </p:sp>
        <p:sp>
          <p:nvSpPr>
            <p:cNvPr id="199" name="Text Box 22">
              <a:extLst>
                <a:ext uri="{FF2B5EF4-FFF2-40B4-BE49-F238E27FC236}">
                  <a16:creationId xmlns:a16="http://schemas.microsoft.com/office/drawing/2014/main" id="{9F0177BA-36CD-E933-62D3-10B9066BDC96}"/>
                </a:ext>
              </a:extLst>
            </p:cNvPr>
            <p:cNvSpPr txBox="1">
              <a:spLocks noChangeArrowheads="1"/>
            </p:cNvSpPr>
            <p:nvPr/>
          </p:nvSpPr>
          <p:spPr bwMode="auto">
            <a:xfrm>
              <a:off x="9819845" y="3525456"/>
              <a:ext cx="218961" cy="277416"/>
            </a:xfrm>
            <a:prstGeom prst="rect">
              <a:avLst/>
            </a:prstGeom>
            <a:noFill/>
            <a:ln>
              <a:noFill/>
            </a:ln>
            <a:effectLst/>
          </p:spPr>
          <p:txBody>
            <a:bodyPr lIns="81646" tIns="53625" rIns="81646" bIns="40823"/>
            <a:lstStyle/>
            <a:p>
              <a:r>
                <a:rPr lang="it-IT" altLang="it-IT" sz="1452" b="1">
                  <a:solidFill>
                    <a:srgbClr val="FFFF00"/>
                  </a:solidFill>
                </a:rPr>
                <a:t>3</a:t>
              </a:r>
            </a:p>
          </p:txBody>
        </p:sp>
      </p:grpSp>
      <p:sp>
        <p:nvSpPr>
          <p:cNvPr id="11" name="CasellaDiTesto 10">
            <a:extLst>
              <a:ext uri="{FF2B5EF4-FFF2-40B4-BE49-F238E27FC236}">
                <a16:creationId xmlns:a16="http://schemas.microsoft.com/office/drawing/2014/main" id="{46576C5F-3906-69ED-88D4-8F08F1E9CBD6}"/>
              </a:ext>
            </a:extLst>
          </p:cNvPr>
          <p:cNvSpPr txBox="1"/>
          <p:nvPr/>
        </p:nvSpPr>
        <p:spPr>
          <a:xfrm>
            <a:off x="457201" y="3900017"/>
            <a:ext cx="4744890" cy="2062103"/>
          </a:xfrm>
          <a:prstGeom prst="rect">
            <a:avLst/>
          </a:prstGeom>
          <a:noFill/>
        </p:spPr>
        <p:txBody>
          <a:bodyPr wrap="square">
            <a:spAutoFit/>
          </a:bodyPr>
          <a:lstStyle/>
          <a:p>
            <a:endParaRPr lang="en-US" sz="1600" dirty="0">
              <a:solidFill>
                <a:schemeClr val="tx1">
                  <a:lumMod val="95000"/>
                  <a:lumOff val="5000"/>
                </a:schemeClr>
              </a:solidFill>
            </a:endParaRPr>
          </a:p>
          <a:p>
            <a:r>
              <a:rPr lang="en-US" sz="1600" dirty="0">
                <a:solidFill>
                  <a:schemeClr val="tx1">
                    <a:lumMod val="95000"/>
                    <a:lumOff val="5000"/>
                  </a:schemeClr>
                </a:solidFill>
              </a:rPr>
              <a:t>A diffraction grating is produced by modifying the refraction index of the core of a fiber (</a:t>
            </a:r>
            <a:r>
              <a:rPr lang="en-US" sz="1600" dirty="0">
                <a:solidFill>
                  <a:srgbClr val="0070C0"/>
                </a:solidFill>
              </a:rPr>
              <a:t>FBG Sensors</a:t>
            </a:r>
            <a:r>
              <a:rPr lang="en-US" sz="1600" dirty="0">
                <a:solidFill>
                  <a:schemeClr val="tx1">
                    <a:lumMod val="95000"/>
                    <a:lumOff val="5000"/>
                  </a:schemeClr>
                </a:solidFill>
              </a:rPr>
              <a:t>). Rough approximation: the refractive index has a sinusoidal modulation along the axis of the </a:t>
            </a:r>
            <a:r>
              <a:rPr lang="en-US" sz="1600" dirty="0" err="1">
                <a:solidFill>
                  <a:schemeClr val="tx1">
                    <a:lumMod val="95000"/>
                    <a:lumOff val="5000"/>
                  </a:schemeClr>
                </a:solidFill>
              </a:rPr>
              <a:t>fibre</a:t>
            </a:r>
            <a:r>
              <a:rPr lang="en-US" sz="1600" dirty="0">
                <a:solidFill>
                  <a:schemeClr val="tx1">
                    <a:lumMod val="95000"/>
                    <a:lumOff val="5000"/>
                  </a:schemeClr>
                </a:solidFill>
              </a:rPr>
              <a:t>.</a:t>
            </a:r>
          </a:p>
          <a:p>
            <a:r>
              <a:rPr lang="en-US" sz="1600" dirty="0">
                <a:solidFill>
                  <a:schemeClr val="tx1">
                    <a:lumMod val="95000"/>
                    <a:lumOff val="5000"/>
                  </a:schemeClr>
                </a:solidFill>
              </a:rPr>
              <a:t>The sensor length is 10 mm, temperature and strain sensing at the level 0.1K -  1/10</a:t>
            </a:r>
            <a:r>
              <a:rPr lang="en-US" sz="1600" baseline="30000" dirty="0">
                <a:solidFill>
                  <a:schemeClr val="tx1">
                    <a:lumMod val="95000"/>
                    <a:lumOff val="5000"/>
                  </a:schemeClr>
                </a:solidFill>
              </a:rPr>
              <a:t>6</a:t>
            </a:r>
            <a:r>
              <a:rPr lang="en-US" sz="1600" dirty="0">
                <a:solidFill>
                  <a:schemeClr val="tx1">
                    <a:lumMod val="95000"/>
                    <a:lumOff val="5000"/>
                  </a:schemeClr>
                </a:solidFill>
              </a:rPr>
              <a:t> relative elongation sensitivity </a:t>
            </a:r>
          </a:p>
        </p:txBody>
      </p:sp>
      <p:sp>
        <p:nvSpPr>
          <p:cNvPr id="12" name="Titolo 1">
            <a:extLst>
              <a:ext uri="{FF2B5EF4-FFF2-40B4-BE49-F238E27FC236}">
                <a16:creationId xmlns:a16="http://schemas.microsoft.com/office/drawing/2014/main" id="{F735153A-7C28-78B3-1CFD-7B3F29985E4D}"/>
              </a:ext>
            </a:extLst>
          </p:cNvPr>
          <p:cNvSpPr txBox="1">
            <a:spLocks/>
          </p:cNvSpPr>
          <p:nvPr/>
        </p:nvSpPr>
        <p:spPr>
          <a:xfrm>
            <a:off x="619846" y="68752"/>
            <a:ext cx="10348371" cy="1041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tx1"/>
                </a:solidFill>
                <a:latin typeface="+mj-lt"/>
                <a:ea typeface="+mj-ea"/>
                <a:cs typeface="+mj-cs"/>
              </a:defRPr>
            </a:lvl1pPr>
          </a:lstStyle>
          <a:p>
            <a:r>
              <a:rPr lang="en-GB"/>
              <a:t>Undulator Mechanical tests on the SABINA undulator</a:t>
            </a:r>
            <a:br>
              <a:rPr lang="en-GB"/>
            </a:br>
            <a:r>
              <a:rPr lang="en-GB" sz="2400"/>
              <a:t>FBG measurements</a:t>
            </a:r>
            <a:endParaRPr lang="en-GB"/>
          </a:p>
        </p:txBody>
      </p:sp>
    </p:spTree>
    <p:extLst>
      <p:ext uri="{BB962C8B-B14F-4D97-AF65-F5344CB8AC3E}">
        <p14:creationId xmlns:p14="http://schemas.microsoft.com/office/powerpoint/2010/main" val="161891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1E918D-FA14-23C6-3459-CDB48A130550}"/>
              </a:ext>
            </a:extLst>
          </p:cNvPr>
          <p:cNvSpPr>
            <a:spLocks noGrp="1"/>
          </p:cNvSpPr>
          <p:nvPr>
            <p:ph type="title"/>
          </p:nvPr>
        </p:nvSpPr>
        <p:spPr>
          <a:xfrm>
            <a:off x="659152" y="185196"/>
            <a:ext cx="10348371" cy="1041722"/>
          </a:xfrm>
        </p:spPr>
        <p:txBody>
          <a:bodyPr/>
          <a:lstStyle/>
          <a:p>
            <a:r>
              <a:rPr lang="en-GB"/>
              <a:t>Undulator Mechanical tests on the SABINA undulator</a:t>
            </a:r>
            <a:br>
              <a:rPr lang="en-GB"/>
            </a:br>
            <a:r>
              <a:rPr lang="en-GB" sz="2400"/>
              <a:t>FBG measurements</a:t>
            </a:r>
            <a:endParaRPr lang="en-GB"/>
          </a:p>
        </p:txBody>
      </p:sp>
      <p:sp>
        <p:nvSpPr>
          <p:cNvPr id="3" name="Segnaposto contenuto 2">
            <a:extLst>
              <a:ext uri="{FF2B5EF4-FFF2-40B4-BE49-F238E27FC236}">
                <a16:creationId xmlns:a16="http://schemas.microsoft.com/office/drawing/2014/main" id="{9BD234AC-0E4E-1709-CC62-38B9DC9967A1}"/>
              </a:ext>
            </a:extLst>
          </p:cNvPr>
          <p:cNvSpPr>
            <a:spLocks noGrp="1"/>
          </p:cNvSpPr>
          <p:nvPr>
            <p:ph idx="1"/>
          </p:nvPr>
        </p:nvSpPr>
        <p:spPr>
          <a:xfrm>
            <a:off x="434913" y="2117167"/>
            <a:ext cx="5223367" cy="3492986"/>
          </a:xfrm>
        </p:spPr>
        <p:txBody>
          <a:bodyPr>
            <a:noAutofit/>
          </a:bodyPr>
          <a:lstStyle/>
          <a:p>
            <a:pPr marL="0" indent="0">
              <a:buFont typeface="Arial" panose="020B0604020202020204" pitchFamily="34" charset="0"/>
              <a:buNone/>
            </a:pPr>
            <a:r>
              <a:rPr lang="en-GB" sz="2800"/>
              <a:t>Undulator tested for</a:t>
            </a:r>
          </a:p>
          <a:p>
            <a:r>
              <a:rPr lang="it-IT" sz="2000">
                <a:highlight>
                  <a:srgbClr val="FFFFFF"/>
                </a:highlight>
              </a:rPr>
              <a:t>Temperature </a:t>
            </a:r>
            <a:r>
              <a:rPr lang="it-IT" sz="2000" err="1">
                <a:highlight>
                  <a:srgbClr val="FFFFFF"/>
                </a:highlight>
              </a:rPr>
              <a:t>dependence</a:t>
            </a:r>
            <a:r>
              <a:rPr lang="it-IT" sz="2000">
                <a:highlight>
                  <a:srgbClr val="FFFFFF"/>
                </a:highlight>
              </a:rPr>
              <a:t> over a rance of 3 °C</a:t>
            </a:r>
          </a:p>
          <a:p>
            <a:r>
              <a:rPr lang="it-IT" sz="2000" err="1">
                <a:highlight>
                  <a:srgbClr val="FFFFFF"/>
                </a:highlight>
              </a:rPr>
              <a:t>Magnetic</a:t>
            </a:r>
            <a:r>
              <a:rPr lang="it-IT" sz="2000">
                <a:highlight>
                  <a:srgbClr val="FFFFFF"/>
                </a:highlight>
              </a:rPr>
              <a:t> </a:t>
            </a:r>
            <a:r>
              <a:rPr lang="it-IT" sz="2000" err="1">
                <a:highlight>
                  <a:srgbClr val="FFFFFF"/>
                </a:highlight>
              </a:rPr>
              <a:t>forces</a:t>
            </a:r>
            <a:r>
              <a:rPr lang="it-IT" sz="2000">
                <a:highlight>
                  <a:srgbClr val="FFFFFF"/>
                </a:highlight>
              </a:rPr>
              <a:t>: gap – </a:t>
            </a:r>
            <a:r>
              <a:rPr lang="it-IT" sz="2000" err="1">
                <a:highlight>
                  <a:srgbClr val="FFFFFF"/>
                </a:highlight>
              </a:rPr>
              <a:t>phase</a:t>
            </a:r>
            <a:r>
              <a:rPr lang="it-IT" sz="2000">
                <a:highlight>
                  <a:srgbClr val="FFFFFF"/>
                </a:highlight>
              </a:rPr>
              <a:t> </a:t>
            </a:r>
            <a:r>
              <a:rPr lang="it-IT" sz="2000" err="1">
                <a:highlight>
                  <a:srgbClr val="FFFFFF"/>
                </a:highlight>
              </a:rPr>
              <a:t>variations</a:t>
            </a:r>
            <a:r>
              <a:rPr lang="it-IT" sz="2000">
                <a:highlight>
                  <a:srgbClr val="FFFFFF"/>
                </a:highlight>
              </a:rPr>
              <a:t> opening</a:t>
            </a:r>
            <a:endParaRPr lang="it-IT" sz="2000" b="0" i="0">
              <a:effectLst/>
              <a:highlight>
                <a:srgbClr val="FFFFFF"/>
              </a:highlight>
            </a:endParaRPr>
          </a:p>
          <a:p>
            <a:r>
              <a:rPr lang="it-IT" sz="2000" b="0" i="0" err="1">
                <a:effectLst/>
                <a:highlight>
                  <a:srgbClr val="FFFFFF"/>
                </a:highlight>
              </a:rPr>
              <a:t>sensors</a:t>
            </a:r>
            <a:r>
              <a:rPr lang="it-IT" sz="2000" b="0" i="0">
                <a:effectLst/>
                <a:highlight>
                  <a:srgbClr val="FFFFFF"/>
                </a:highlight>
              </a:rPr>
              <a:t> </a:t>
            </a:r>
            <a:r>
              <a:rPr lang="it-IT" sz="2000" b="0" i="0" err="1">
                <a:effectLst/>
                <a:highlight>
                  <a:srgbClr val="FFFFFF"/>
                </a:highlight>
              </a:rPr>
              <a:t>were</a:t>
            </a:r>
            <a:r>
              <a:rPr lang="it-IT" sz="2000" b="0" i="0">
                <a:effectLst/>
                <a:highlight>
                  <a:srgbClr val="FFFFFF"/>
                </a:highlight>
              </a:rPr>
              <a:t> </a:t>
            </a:r>
            <a:r>
              <a:rPr lang="it-IT" sz="2000" b="0" i="0" err="1">
                <a:effectLst/>
                <a:highlight>
                  <a:srgbClr val="FFFFFF"/>
                </a:highlight>
              </a:rPr>
              <a:t>used</a:t>
            </a:r>
            <a:r>
              <a:rPr lang="it-IT" sz="2000" b="0" i="0">
                <a:effectLst/>
                <a:highlight>
                  <a:srgbClr val="FFFFFF"/>
                </a:highlight>
              </a:rPr>
              <a:t> in </a:t>
            </a:r>
            <a:r>
              <a:rPr lang="it-IT" sz="2000" b="0" i="0" err="1">
                <a:effectLst/>
                <a:highlight>
                  <a:srgbClr val="FFFFFF"/>
                </a:highlight>
              </a:rPr>
              <a:t>two</a:t>
            </a:r>
            <a:r>
              <a:rPr lang="it-IT" sz="2000" b="0" i="0">
                <a:effectLst/>
                <a:highlight>
                  <a:srgbClr val="FFFFFF"/>
                </a:highlight>
              </a:rPr>
              <a:t> </a:t>
            </a:r>
            <a:r>
              <a:rPr lang="it-IT" sz="2000" b="0" i="0" err="1">
                <a:effectLst/>
                <a:highlight>
                  <a:srgbClr val="FFFFFF"/>
                </a:highlight>
              </a:rPr>
              <a:t>different</a:t>
            </a:r>
            <a:r>
              <a:rPr lang="it-IT" sz="2000" b="0" i="0">
                <a:effectLst/>
                <a:highlight>
                  <a:srgbClr val="FFFFFF"/>
                </a:highlight>
              </a:rPr>
              <a:t> ways: </a:t>
            </a:r>
          </a:p>
          <a:p>
            <a:pPr lvl="1"/>
            <a:r>
              <a:rPr lang="it-IT" sz="2000" b="0" i="0" err="1">
                <a:effectLst/>
                <a:highlight>
                  <a:srgbClr val="FFFFFF"/>
                </a:highlight>
              </a:rPr>
              <a:t>as</a:t>
            </a:r>
            <a:r>
              <a:rPr lang="it-IT" sz="2000" b="0" i="0">
                <a:effectLst/>
                <a:highlight>
                  <a:srgbClr val="FFFFFF"/>
                </a:highlight>
              </a:rPr>
              <a:t> </a:t>
            </a:r>
            <a:r>
              <a:rPr lang="it-IT" sz="2000" b="1" i="0">
                <a:effectLst/>
                <a:highlight>
                  <a:srgbClr val="FFFFFF"/>
                </a:highlight>
              </a:rPr>
              <a:t>strain </a:t>
            </a:r>
            <a:r>
              <a:rPr lang="it-IT" sz="2000" b="1" i="0" err="1">
                <a:effectLst/>
                <a:highlight>
                  <a:srgbClr val="FFFFFF"/>
                </a:highlight>
              </a:rPr>
              <a:t>measurement</a:t>
            </a:r>
            <a:r>
              <a:rPr lang="it-IT" sz="2000" b="0" i="0">
                <a:effectLst/>
                <a:highlight>
                  <a:srgbClr val="FFFFFF"/>
                </a:highlight>
              </a:rPr>
              <a:t>, by </a:t>
            </a:r>
            <a:r>
              <a:rPr lang="it-IT" sz="2000" b="0" i="0" err="1">
                <a:effectLst/>
                <a:highlight>
                  <a:srgbClr val="FFFFFF"/>
                </a:highlight>
              </a:rPr>
              <a:t>gluing</a:t>
            </a:r>
            <a:r>
              <a:rPr lang="it-IT" sz="2000" b="0" i="0">
                <a:effectLst/>
                <a:highlight>
                  <a:srgbClr val="FFFFFF"/>
                </a:highlight>
              </a:rPr>
              <a:t> the </a:t>
            </a:r>
            <a:r>
              <a:rPr lang="it-IT" sz="2000" b="0" i="0" err="1">
                <a:effectLst/>
                <a:highlight>
                  <a:srgbClr val="FFFFFF"/>
                </a:highlight>
              </a:rPr>
              <a:t>fiber</a:t>
            </a:r>
            <a:r>
              <a:rPr lang="it-IT" sz="2000" b="0" i="0">
                <a:effectLst/>
                <a:highlight>
                  <a:srgbClr val="FFFFFF"/>
                </a:highlight>
              </a:rPr>
              <a:t> </a:t>
            </a:r>
            <a:r>
              <a:rPr lang="it-IT" sz="2000" b="0" i="0" err="1">
                <a:effectLst/>
                <a:highlight>
                  <a:srgbClr val="FFFFFF"/>
                </a:highlight>
              </a:rPr>
              <a:t>fully</a:t>
            </a:r>
            <a:r>
              <a:rPr lang="it-IT" sz="2000" b="0" i="0">
                <a:effectLst/>
                <a:highlight>
                  <a:srgbClr val="FFFFFF"/>
                </a:highlight>
              </a:rPr>
              <a:t> </a:t>
            </a:r>
            <a:r>
              <a:rPr lang="it-IT" sz="2000" b="0" i="0" err="1">
                <a:effectLst/>
                <a:highlight>
                  <a:srgbClr val="FFFFFF"/>
                </a:highlight>
              </a:rPr>
              <a:t>adhered</a:t>
            </a:r>
            <a:r>
              <a:rPr lang="it-IT" sz="2000" b="0" i="0">
                <a:effectLst/>
                <a:highlight>
                  <a:srgbClr val="FFFFFF"/>
                </a:highlight>
              </a:rPr>
              <a:t> to the </a:t>
            </a:r>
            <a:r>
              <a:rPr lang="it-IT" sz="2000" b="0" i="0" err="1">
                <a:effectLst/>
                <a:highlight>
                  <a:srgbClr val="FFFFFF"/>
                </a:highlight>
              </a:rPr>
              <a:t>surface</a:t>
            </a:r>
            <a:r>
              <a:rPr lang="it-IT" sz="2000" b="0" i="0">
                <a:effectLst/>
                <a:highlight>
                  <a:srgbClr val="FFFFFF"/>
                </a:highlight>
              </a:rPr>
              <a:t> of the </a:t>
            </a:r>
            <a:r>
              <a:rPr lang="it-IT" sz="2000" b="0" i="0" err="1">
                <a:effectLst/>
                <a:highlight>
                  <a:srgbClr val="FFFFFF"/>
                </a:highlight>
              </a:rPr>
              <a:t>magnet</a:t>
            </a:r>
            <a:r>
              <a:rPr lang="it-IT" sz="2000" b="0" i="0">
                <a:effectLst/>
                <a:highlight>
                  <a:srgbClr val="FFFFFF"/>
                </a:highlight>
              </a:rPr>
              <a:t> holder-</a:t>
            </a:r>
            <a:r>
              <a:rPr lang="it-IT" sz="2000" b="0" i="0" err="1">
                <a:effectLst/>
                <a:highlight>
                  <a:srgbClr val="FFFFFF"/>
                </a:highlight>
              </a:rPr>
              <a:t>plates</a:t>
            </a:r>
            <a:r>
              <a:rPr lang="it-IT" sz="2000" b="0" i="0">
                <a:effectLst/>
                <a:highlight>
                  <a:srgbClr val="FFFFFF"/>
                </a:highlight>
              </a:rPr>
              <a:t>; </a:t>
            </a:r>
          </a:p>
          <a:p>
            <a:pPr lvl="1"/>
            <a:r>
              <a:rPr lang="it-IT" sz="2000" b="0" i="0" err="1">
                <a:effectLst/>
                <a:highlight>
                  <a:srgbClr val="FFFFFF"/>
                </a:highlight>
              </a:rPr>
              <a:t>as</a:t>
            </a:r>
            <a:r>
              <a:rPr lang="it-IT" sz="2000" b="0" i="0">
                <a:effectLst/>
                <a:highlight>
                  <a:srgbClr val="FFFFFF"/>
                </a:highlight>
              </a:rPr>
              <a:t> </a:t>
            </a:r>
            <a:r>
              <a:rPr lang="it-IT" sz="2000" b="1" i="0">
                <a:effectLst/>
                <a:highlight>
                  <a:srgbClr val="FFFFFF"/>
                </a:highlight>
              </a:rPr>
              <a:t>gap </a:t>
            </a:r>
            <a:r>
              <a:rPr lang="it-IT" sz="2000" b="1" i="0" err="1">
                <a:effectLst/>
                <a:highlight>
                  <a:srgbClr val="FFFFFF"/>
                </a:highlight>
              </a:rPr>
              <a:t>measurement</a:t>
            </a:r>
            <a:r>
              <a:rPr lang="it-IT" sz="2000" b="1" i="0">
                <a:effectLst/>
                <a:highlight>
                  <a:srgbClr val="FFFFFF"/>
                </a:highlight>
              </a:rPr>
              <a:t> </a:t>
            </a:r>
            <a:r>
              <a:rPr lang="it-IT" sz="2000" b="0" i="0">
                <a:effectLst/>
                <a:highlight>
                  <a:srgbClr val="FFFFFF"/>
                </a:highlight>
              </a:rPr>
              <a:t>devices, by </a:t>
            </a:r>
            <a:r>
              <a:rPr lang="it-IT" sz="2000" b="0" i="0" err="1">
                <a:effectLst/>
                <a:highlight>
                  <a:srgbClr val="FFFFFF"/>
                </a:highlight>
              </a:rPr>
              <a:t>placing</a:t>
            </a:r>
            <a:r>
              <a:rPr lang="it-IT" sz="2000" b="0" i="0">
                <a:effectLst/>
                <a:highlight>
                  <a:srgbClr val="FFFFFF"/>
                </a:highlight>
              </a:rPr>
              <a:t> the </a:t>
            </a:r>
            <a:r>
              <a:rPr lang="it-IT" sz="2000" b="0" i="0" err="1">
                <a:effectLst/>
                <a:highlight>
                  <a:srgbClr val="FFFFFF"/>
                </a:highlight>
              </a:rPr>
              <a:t>sensors</a:t>
            </a:r>
            <a:r>
              <a:rPr lang="it-IT" sz="2000" b="0" i="0">
                <a:effectLst/>
                <a:highlight>
                  <a:srgbClr val="FFFFFF"/>
                </a:highlight>
              </a:rPr>
              <a:t> </a:t>
            </a:r>
            <a:r>
              <a:rPr lang="it-IT" sz="2000" b="0" i="0" err="1">
                <a:effectLst/>
                <a:highlight>
                  <a:srgbClr val="FFFFFF"/>
                </a:highlight>
              </a:rPr>
              <a:t>between</a:t>
            </a:r>
            <a:r>
              <a:rPr lang="it-IT" sz="2000" b="0" i="0">
                <a:effectLst/>
                <a:highlight>
                  <a:srgbClr val="FFFFFF"/>
                </a:highlight>
              </a:rPr>
              <a:t> </a:t>
            </a:r>
            <a:r>
              <a:rPr lang="it-IT" sz="2000" b="0" i="0" err="1">
                <a:effectLst/>
                <a:highlight>
                  <a:srgbClr val="FFFFFF"/>
                </a:highlight>
              </a:rPr>
              <a:t>adjacent</a:t>
            </a:r>
            <a:r>
              <a:rPr lang="it-IT" sz="2000" b="0" i="0">
                <a:effectLst/>
                <a:highlight>
                  <a:srgbClr val="FFFFFF"/>
                </a:highlight>
              </a:rPr>
              <a:t> </a:t>
            </a:r>
            <a:r>
              <a:rPr lang="it-IT" sz="2000" b="0" i="0" err="1">
                <a:effectLst/>
                <a:highlight>
                  <a:srgbClr val="FFFFFF"/>
                </a:highlight>
              </a:rPr>
              <a:t>plates</a:t>
            </a:r>
            <a:r>
              <a:rPr lang="it-IT" sz="2000" b="0" i="0">
                <a:effectLst/>
                <a:highlight>
                  <a:srgbClr val="FFFFFF"/>
                </a:highlight>
              </a:rPr>
              <a:t>.</a:t>
            </a:r>
            <a:endParaRPr lang="en-GB" sz="2000"/>
          </a:p>
        </p:txBody>
      </p:sp>
      <p:pic>
        <p:nvPicPr>
          <p:cNvPr id="5" name="Immagine 4">
            <a:extLst>
              <a:ext uri="{FF2B5EF4-FFF2-40B4-BE49-F238E27FC236}">
                <a16:creationId xmlns:a16="http://schemas.microsoft.com/office/drawing/2014/main" id="{3157D5F5-69B5-504E-DD58-BCF93C1B9C12}"/>
              </a:ext>
            </a:extLst>
          </p:cNvPr>
          <p:cNvPicPr>
            <a:picLocks noChangeAspect="1"/>
          </p:cNvPicPr>
          <p:nvPr/>
        </p:nvPicPr>
        <p:blipFill rotWithShape="1">
          <a:blip r:embed="rId2"/>
          <a:srcRect l="11177" r="4885"/>
          <a:stretch/>
        </p:blipFill>
        <p:spPr>
          <a:xfrm>
            <a:off x="6434653" y="1883152"/>
            <a:ext cx="5386086" cy="3112760"/>
          </a:xfrm>
          <a:prstGeom prst="rect">
            <a:avLst/>
          </a:prstGeom>
        </p:spPr>
      </p:pic>
      <p:sp>
        <p:nvSpPr>
          <p:cNvPr id="7" name="Segnaposto contenuto 2">
            <a:extLst>
              <a:ext uri="{FF2B5EF4-FFF2-40B4-BE49-F238E27FC236}">
                <a16:creationId xmlns:a16="http://schemas.microsoft.com/office/drawing/2014/main" id="{6AAC4D91-D91F-F916-E1AC-B66DC04DFB98}"/>
              </a:ext>
            </a:extLst>
          </p:cNvPr>
          <p:cNvSpPr txBox="1">
            <a:spLocks/>
          </p:cNvSpPr>
          <p:nvPr/>
        </p:nvSpPr>
        <p:spPr>
          <a:xfrm>
            <a:off x="4883553" y="3252486"/>
            <a:ext cx="4935637" cy="13902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600"/>
          </a:p>
        </p:txBody>
      </p:sp>
      <p:sp>
        <p:nvSpPr>
          <p:cNvPr id="9" name="CasellaDiTesto 8">
            <a:extLst>
              <a:ext uri="{FF2B5EF4-FFF2-40B4-BE49-F238E27FC236}">
                <a16:creationId xmlns:a16="http://schemas.microsoft.com/office/drawing/2014/main" id="{3BBD8053-E1B0-27CC-0B9E-F12078683D04}"/>
              </a:ext>
            </a:extLst>
          </p:cNvPr>
          <p:cNvSpPr txBox="1"/>
          <p:nvPr/>
        </p:nvSpPr>
        <p:spPr>
          <a:xfrm>
            <a:off x="7936340" y="1592043"/>
            <a:ext cx="2297296" cy="369332"/>
          </a:xfrm>
          <a:prstGeom prst="rect">
            <a:avLst/>
          </a:prstGeom>
          <a:noFill/>
        </p:spPr>
        <p:txBody>
          <a:bodyPr wrap="none" rtlCol="0">
            <a:spAutoFit/>
          </a:bodyPr>
          <a:lstStyle/>
          <a:p>
            <a:r>
              <a:rPr lang="en-US"/>
              <a:t>Distribution of sensors</a:t>
            </a:r>
          </a:p>
        </p:txBody>
      </p:sp>
    </p:spTree>
    <p:extLst>
      <p:ext uri="{BB962C8B-B14F-4D97-AF65-F5344CB8AC3E}">
        <p14:creationId xmlns:p14="http://schemas.microsoft.com/office/powerpoint/2010/main" val="1705699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56F376-3971-D469-71D4-DF8AE37BFD62}"/>
              </a:ext>
            </a:extLst>
          </p:cNvPr>
          <p:cNvSpPr>
            <a:spLocks noGrp="1"/>
          </p:cNvSpPr>
          <p:nvPr>
            <p:ph type="title"/>
          </p:nvPr>
        </p:nvSpPr>
        <p:spPr>
          <a:xfrm>
            <a:off x="591445" y="446551"/>
            <a:ext cx="9303026" cy="653479"/>
          </a:xfrm>
        </p:spPr>
        <p:txBody>
          <a:bodyPr/>
          <a:lstStyle/>
          <a:p>
            <a:r>
              <a:rPr lang="en-GB"/>
              <a:t>Brief summary of FBG strain measurements</a:t>
            </a:r>
          </a:p>
        </p:txBody>
      </p:sp>
      <p:sp>
        <p:nvSpPr>
          <p:cNvPr id="3" name="Segnaposto contenuto 2">
            <a:extLst>
              <a:ext uri="{FF2B5EF4-FFF2-40B4-BE49-F238E27FC236}">
                <a16:creationId xmlns:a16="http://schemas.microsoft.com/office/drawing/2014/main" id="{0F428274-B4C6-9D1B-684E-E38583D9439D}"/>
              </a:ext>
            </a:extLst>
          </p:cNvPr>
          <p:cNvSpPr>
            <a:spLocks noGrp="1"/>
          </p:cNvSpPr>
          <p:nvPr>
            <p:ph idx="1"/>
          </p:nvPr>
        </p:nvSpPr>
        <p:spPr>
          <a:xfrm>
            <a:off x="214896" y="1430039"/>
            <a:ext cx="5484633" cy="5355773"/>
          </a:xfrm>
        </p:spPr>
        <p:txBody>
          <a:bodyPr>
            <a:normAutofit/>
          </a:bodyPr>
          <a:lstStyle/>
          <a:p>
            <a:r>
              <a:rPr lang="en-GB" sz="2000" b="1"/>
              <a:t>Temperature dependence: </a:t>
            </a:r>
          </a:p>
          <a:p>
            <a:pPr lvl="1"/>
            <a:r>
              <a:rPr lang="en-GB" sz="1800"/>
              <a:t>max deformation of 0.12 nm over 2.7 °C/15 hours</a:t>
            </a:r>
          </a:p>
          <a:p>
            <a:pPr marL="457200" lvl="1" indent="0">
              <a:buNone/>
            </a:pPr>
            <a:endParaRPr lang="en-GB" sz="1800"/>
          </a:p>
          <a:p>
            <a:pPr lvl="1"/>
            <a:endParaRPr lang="en-GB" sz="1000"/>
          </a:p>
          <a:p>
            <a:pPr lvl="1"/>
            <a:endParaRPr lang="en-GB" sz="1800"/>
          </a:p>
          <a:p>
            <a:pPr lvl="1"/>
            <a:endParaRPr lang="en-GB" sz="1800"/>
          </a:p>
          <a:p>
            <a:pPr lvl="1"/>
            <a:endParaRPr lang="en-GB" sz="1800"/>
          </a:p>
          <a:p>
            <a:pPr lvl="1"/>
            <a:endParaRPr lang="en-GB" sz="1800"/>
          </a:p>
          <a:p>
            <a:pPr lvl="1"/>
            <a:endParaRPr lang="en-GB" sz="1800"/>
          </a:p>
          <a:p>
            <a:r>
              <a:rPr lang="en-GB" sz="2000" b="1"/>
              <a:t>Mechanical</a:t>
            </a:r>
          </a:p>
          <a:p>
            <a:pPr lvl="1"/>
            <a:r>
              <a:rPr lang="it-IT" sz="1800">
                <a:effectLst/>
                <a:latin typeface="TeXGyreTermes"/>
              </a:rPr>
              <a:t>by </a:t>
            </a:r>
            <a:r>
              <a:rPr lang="it-IT" sz="1800" err="1">
                <a:effectLst/>
                <a:latin typeface="TeXGyreTermes"/>
              </a:rPr>
              <a:t>moving</a:t>
            </a:r>
            <a:r>
              <a:rPr lang="it-IT" sz="1800">
                <a:effectLst/>
                <a:latin typeface="TeXGyreTermes"/>
              </a:rPr>
              <a:t> the </a:t>
            </a:r>
            <a:r>
              <a:rPr lang="it-IT" sz="1800" err="1">
                <a:effectLst/>
                <a:latin typeface="TeXGyreTermes"/>
              </a:rPr>
              <a:t>four</a:t>
            </a:r>
            <a:r>
              <a:rPr lang="it-IT" sz="1800">
                <a:effectLst/>
                <a:latin typeface="TeXGyreTermes"/>
              </a:rPr>
              <a:t> arrays </a:t>
            </a:r>
            <a:r>
              <a:rPr lang="it-IT" sz="1800" err="1">
                <a:effectLst/>
                <a:latin typeface="TeXGyreTermes"/>
              </a:rPr>
              <a:t>all</a:t>
            </a:r>
            <a:r>
              <a:rPr lang="it-IT" sz="1800">
                <a:effectLst/>
                <a:latin typeface="TeXGyreTermes"/>
              </a:rPr>
              <a:t> </a:t>
            </a:r>
            <a:r>
              <a:rPr lang="it-IT" sz="1800" err="1">
                <a:effectLst/>
                <a:latin typeface="TeXGyreTermes"/>
              </a:rPr>
              <a:t>together</a:t>
            </a:r>
            <a:r>
              <a:rPr lang="it-IT" sz="1800">
                <a:effectLst/>
                <a:latin typeface="TeXGyreTermes"/>
              </a:rPr>
              <a:t> from the minimum gap to the maximum gap, and in small steps from minimum gap to 50 mm of gap opening. </a:t>
            </a:r>
            <a:endParaRPr lang="it-IT" sz="1400"/>
          </a:p>
          <a:p>
            <a:pPr lvl="1"/>
            <a:r>
              <a:rPr lang="it-IT" sz="1800">
                <a:effectLst/>
                <a:latin typeface="TeXGyreTermes"/>
              </a:rPr>
              <a:t>by </a:t>
            </a:r>
            <a:r>
              <a:rPr lang="it-IT" sz="1800" err="1">
                <a:effectLst/>
                <a:latin typeface="TeXGyreTermes"/>
              </a:rPr>
              <a:t>shifting</a:t>
            </a:r>
            <a:r>
              <a:rPr lang="it-IT" sz="1800">
                <a:effectLst/>
                <a:latin typeface="TeXGyreTermes"/>
              </a:rPr>
              <a:t> the </a:t>
            </a:r>
            <a:r>
              <a:rPr lang="it-IT" sz="1800" err="1">
                <a:effectLst/>
                <a:latin typeface="TeXGyreTermes"/>
              </a:rPr>
              <a:t>phase</a:t>
            </a:r>
            <a:r>
              <a:rPr lang="it-IT" sz="1800">
                <a:effectLst/>
                <a:latin typeface="TeXGyreTermes"/>
              </a:rPr>
              <a:t> </a:t>
            </a:r>
            <a:r>
              <a:rPr lang="it-IT" sz="1800" err="1">
                <a:effectLst/>
                <a:latin typeface="TeXGyreTermes"/>
              </a:rPr>
              <a:t>at</a:t>
            </a:r>
            <a:r>
              <a:rPr lang="it-IT" sz="1800">
                <a:effectLst/>
                <a:latin typeface="TeXGyreTermes"/>
              </a:rPr>
              <a:t> </a:t>
            </a:r>
            <a:r>
              <a:rPr lang="it-IT" sz="1800" err="1">
                <a:effectLst/>
                <a:latin typeface="TeXGyreTermes"/>
              </a:rPr>
              <a:t>different</a:t>
            </a:r>
            <a:r>
              <a:rPr lang="it-IT" sz="1800">
                <a:effectLst/>
                <a:latin typeface="TeXGyreTermes"/>
              </a:rPr>
              <a:t> </a:t>
            </a:r>
            <a:r>
              <a:rPr lang="it-IT" sz="1800" err="1">
                <a:effectLst/>
                <a:latin typeface="TeXGyreTermes"/>
              </a:rPr>
              <a:t>undulator</a:t>
            </a:r>
            <a:r>
              <a:rPr lang="it-IT" sz="1800">
                <a:effectLst/>
                <a:latin typeface="TeXGyreTermes"/>
              </a:rPr>
              <a:t> gaps. In Fig. </a:t>
            </a:r>
            <a:r>
              <a:rPr lang="it-IT" sz="1800">
                <a:latin typeface="TeXGyreTermes"/>
              </a:rPr>
              <a:t>(</a:t>
            </a:r>
            <a:r>
              <a:rPr lang="it-IT" sz="1800" err="1">
                <a:latin typeface="TeXGyreTermes"/>
              </a:rPr>
              <a:t>right</a:t>
            </a:r>
            <a:r>
              <a:rPr lang="it-IT" sz="1800">
                <a:latin typeface="TeXGyreTermes"/>
              </a:rPr>
              <a:t>)</a:t>
            </a:r>
            <a:r>
              <a:rPr lang="it-IT" sz="1800">
                <a:effectLst/>
                <a:latin typeface="TeXGyreTermes"/>
              </a:rPr>
              <a:t> the </a:t>
            </a:r>
            <a:r>
              <a:rPr lang="it-IT" sz="1800" err="1">
                <a:effectLst/>
                <a:latin typeface="TeXGyreTermes"/>
              </a:rPr>
              <a:t>effect</a:t>
            </a:r>
            <a:r>
              <a:rPr lang="it-IT" sz="1800">
                <a:effectLst/>
                <a:latin typeface="TeXGyreTermes"/>
              </a:rPr>
              <a:t> of a </a:t>
            </a:r>
            <a:r>
              <a:rPr lang="it-IT" sz="1800" err="1">
                <a:effectLst/>
                <a:latin typeface="TeXGyreTermes"/>
              </a:rPr>
              <a:t>phase</a:t>
            </a:r>
            <a:r>
              <a:rPr lang="it-IT" sz="1800">
                <a:effectLst/>
                <a:latin typeface="TeXGyreTermes"/>
              </a:rPr>
              <a:t> shift with the </a:t>
            </a:r>
            <a:r>
              <a:rPr lang="it-IT" sz="1800" err="1">
                <a:effectLst/>
                <a:latin typeface="TeXGyreTermes"/>
              </a:rPr>
              <a:t>undulator</a:t>
            </a:r>
            <a:r>
              <a:rPr lang="it-IT" sz="1800">
                <a:effectLst/>
                <a:latin typeface="TeXGyreTermes"/>
              </a:rPr>
              <a:t> </a:t>
            </a:r>
            <a:r>
              <a:rPr lang="it-IT" sz="1800" err="1">
                <a:effectLst/>
                <a:latin typeface="TeXGyreTermes"/>
              </a:rPr>
              <a:t>tuned</a:t>
            </a:r>
            <a:r>
              <a:rPr lang="it-IT" sz="1800">
                <a:effectLst/>
                <a:latin typeface="TeXGyreTermes"/>
              </a:rPr>
              <a:t> </a:t>
            </a:r>
            <a:r>
              <a:rPr lang="it-IT" sz="1800" err="1">
                <a:effectLst/>
                <a:latin typeface="TeXGyreTermes"/>
              </a:rPr>
              <a:t>at</a:t>
            </a:r>
            <a:r>
              <a:rPr lang="it-IT" sz="1800">
                <a:effectLst/>
                <a:latin typeface="TeXGyreTermes"/>
              </a:rPr>
              <a:t> minimum gap </a:t>
            </a:r>
            <a:r>
              <a:rPr lang="it-IT" sz="1800" err="1">
                <a:effectLst/>
                <a:latin typeface="TeXGyreTermes"/>
              </a:rPr>
              <a:t>is</a:t>
            </a:r>
            <a:r>
              <a:rPr lang="it-IT" sz="1800">
                <a:effectLst/>
                <a:latin typeface="TeXGyreTermes"/>
              </a:rPr>
              <a:t> </a:t>
            </a:r>
            <a:r>
              <a:rPr lang="it-IT" sz="1800" err="1">
                <a:effectLst/>
                <a:latin typeface="TeXGyreTermes"/>
              </a:rPr>
              <a:t>shown</a:t>
            </a:r>
            <a:r>
              <a:rPr lang="it-IT" sz="1800">
                <a:effectLst/>
                <a:latin typeface="TeXGyreTermes"/>
              </a:rPr>
              <a:t>. </a:t>
            </a:r>
            <a:endParaRPr lang="it-IT" sz="1400"/>
          </a:p>
          <a:p>
            <a:pPr lvl="1"/>
            <a:endParaRPr lang="en-GB" sz="1800"/>
          </a:p>
        </p:txBody>
      </p:sp>
      <p:sp>
        <p:nvSpPr>
          <p:cNvPr id="4" name="Segnaposto data 3">
            <a:extLst>
              <a:ext uri="{FF2B5EF4-FFF2-40B4-BE49-F238E27FC236}">
                <a16:creationId xmlns:a16="http://schemas.microsoft.com/office/drawing/2014/main" id="{F886F8B8-DE4C-875A-7669-001A0A8E694B}"/>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7BA4E4EF-95A8-6DB6-AAB7-BF053299178C}"/>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279448E9-ACAE-DA6B-EB45-6CB049C7B0F9}"/>
              </a:ext>
            </a:extLst>
          </p:cNvPr>
          <p:cNvSpPr>
            <a:spLocks noGrp="1"/>
          </p:cNvSpPr>
          <p:nvPr>
            <p:ph type="sldNum" sz="quarter" idx="12"/>
          </p:nvPr>
        </p:nvSpPr>
        <p:spPr>
          <a:xfrm>
            <a:off x="9332495" y="6431977"/>
            <a:ext cx="2743200" cy="365125"/>
          </a:xfrm>
        </p:spPr>
        <p:txBody>
          <a:bodyPr/>
          <a:lstStyle/>
          <a:p>
            <a:fld id="{43F6FBE0-971E-9141-908B-F4C9F2B4A260}" type="slidenum">
              <a:rPr lang="it-IT" smtClean="0"/>
              <a:t>22</a:t>
            </a:fld>
            <a:endParaRPr lang="it-IT"/>
          </a:p>
        </p:txBody>
      </p:sp>
      <p:pic>
        <p:nvPicPr>
          <p:cNvPr id="7" name="Immagine 6">
            <a:extLst>
              <a:ext uri="{FF2B5EF4-FFF2-40B4-BE49-F238E27FC236}">
                <a16:creationId xmlns:a16="http://schemas.microsoft.com/office/drawing/2014/main" id="{D9E32761-69AE-C3D4-2CF8-0021DF72A678}"/>
              </a:ext>
            </a:extLst>
          </p:cNvPr>
          <p:cNvPicPr>
            <a:picLocks noChangeAspect="1"/>
          </p:cNvPicPr>
          <p:nvPr/>
        </p:nvPicPr>
        <p:blipFill>
          <a:blip r:embed="rId2"/>
          <a:stretch>
            <a:fillRect/>
          </a:stretch>
        </p:blipFill>
        <p:spPr>
          <a:xfrm>
            <a:off x="5947944" y="1272893"/>
            <a:ext cx="5959881" cy="1772022"/>
          </a:xfrm>
          <a:prstGeom prst="rect">
            <a:avLst/>
          </a:prstGeom>
        </p:spPr>
      </p:pic>
      <p:pic>
        <p:nvPicPr>
          <p:cNvPr id="10" name="Immagine 9">
            <a:extLst>
              <a:ext uri="{FF2B5EF4-FFF2-40B4-BE49-F238E27FC236}">
                <a16:creationId xmlns:a16="http://schemas.microsoft.com/office/drawing/2014/main" id="{AF42C422-1475-4CFE-B7AF-A367DC9B99A7}"/>
              </a:ext>
            </a:extLst>
          </p:cNvPr>
          <p:cNvPicPr>
            <a:picLocks noChangeAspect="1"/>
          </p:cNvPicPr>
          <p:nvPr/>
        </p:nvPicPr>
        <p:blipFill>
          <a:blip r:embed="rId3"/>
          <a:stretch>
            <a:fillRect/>
          </a:stretch>
        </p:blipFill>
        <p:spPr>
          <a:xfrm>
            <a:off x="5919282" y="3066476"/>
            <a:ext cx="5906042" cy="1822011"/>
          </a:xfrm>
          <a:prstGeom prst="rect">
            <a:avLst/>
          </a:prstGeom>
        </p:spPr>
      </p:pic>
      <p:pic>
        <p:nvPicPr>
          <p:cNvPr id="11" name="Immagine 10">
            <a:extLst>
              <a:ext uri="{FF2B5EF4-FFF2-40B4-BE49-F238E27FC236}">
                <a16:creationId xmlns:a16="http://schemas.microsoft.com/office/drawing/2014/main" id="{57E8748B-5542-A5DD-DAC9-ED8CCD87B26D}"/>
              </a:ext>
            </a:extLst>
          </p:cNvPr>
          <p:cNvPicPr>
            <a:picLocks noChangeAspect="1"/>
          </p:cNvPicPr>
          <p:nvPr/>
        </p:nvPicPr>
        <p:blipFill>
          <a:blip r:embed="rId4"/>
          <a:stretch>
            <a:fillRect/>
          </a:stretch>
        </p:blipFill>
        <p:spPr>
          <a:xfrm>
            <a:off x="6008914" y="4867633"/>
            <a:ext cx="5842846" cy="1815433"/>
          </a:xfrm>
          <a:prstGeom prst="rect">
            <a:avLst/>
          </a:prstGeom>
        </p:spPr>
      </p:pic>
      <p:pic>
        <p:nvPicPr>
          <p:cNvPr id="12" name="Immagine 11">
            <a:extLst>
              <a:ext uri="{FF2B5EF4-FFF2-40B4-BE49-F238E27FC236}">
                <a16:creationId xmlns:a16="http://schemas.microsoft.com/office/drawing/2014/main" id="{EE1A8905-362C-7D42-7451-1177547D0A03}"/>
              </a:ext>
            </a:extLst>
          </p:cNvPr>
          <p:cNvPicPr>
            <a:picLocks noChangeAspect="1"/>
          </p:cNvPicPr>
          <p:nvPr/>
        </p:nvPicPr>
        <p:blipFill rotWithShape="1">
          <a:blip r:embed="rId5"/>
          <a:srcRect l="11177" r="4885"/>
          <a:stretch/>
        </p:blipFill>
        <p:spPr>
          <a:xfrm>
            <a:off x="941899" y="2185661"/>
            <a:ext cx="3481137" cy="2011840"/>
          </a:xfrm>
          <a:prstGeom prst="rect">
            <a:avLst/>
          </a:prstGeom>
        </p:spPr>
      </p:pic>
      <p:grpSp>
        <p:nvGrpSpPr>
          <p:cNvPr id="24" name="Gruppo 23">
            <a:extLst>
              <a:ext uri="{FF2B5EF4-FFF2-40B4-BE49-F238E27FC236}">
                <a16:creationId xmlns:a16="http://schemas.microsoft.com/office/drawing/2014/main" id="{7EDFF1BD-2660-CD0B-BAC5-A489FE8F1292}"/>
              </a:ext>
            </a:extLst>
          </p:cNvPr>
          <p:cNvGrpSpPr/>
          <p:nvPr/>
        </p:nvGrpSpPr>
        <p:grpSpPr>
          <a:xfrm>
            <a:off x="1746298" y="2447567"/>
            <a:ext cx="7177696" cy="4173238"/>
            <a:chOff x="1746298" y="2447567"/>
            <a:chExt cx="7177696" cy="4173238"/>
          </a:xfrm>
        </p:grpSpPr>
        <p:sp>
          <p:nvSpPr>
            <p:cNvPr id="13" name="Rettangolo 12">
              <a:extLst>
                <a:ext uri="{FF2B5EF4-FFF2-40B4-BE49-F238E27FC236}">
                  <a16:creationId xmlns:a16="http://schemas.microsoft.com/office/drawing/2014/main" id="{2185B254-DE0D-C83A-804F-19608971AE6C}"/>
                </a:ext>
              </a:extLst>
            </p:cNvPr>
            <p:cNvSpPr/>
            <p:nvPr/>
          </p:nvSpPr>
          <p:spPr>
            <a:xfrm>
              <a:off x="1746298" y="2447567"/>
              <a:ext cx="185630" cy="4193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10656C8B-196F-BFD0-25DD-BF1EB1EDFACE}"/>
                </a:ext>
              </a:extLst>
            </p:cNvPr>
            <p:cNvSpPr/>
            <p:nvPr/>
          </p:nvSpPr>
          <p:spPr>
            <a:xfrm>
              <a:off x="2799347" y="2455588"/>
              <a:ext cx="185630" cy="4193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a:extLst>
                <a:ext uri="{FF2B5EF4-FFF2-40B4-BE49-F238E27FC236}">
                  <a16:creationId xmlns:a16="http://schemas.microsoft.com/office/drawing/2014/main" id="{4E1422EC-F93A-48F0-A045-82E565979695}"/>
                </a:ext>
              </a:extLst>
            </p:cNvPr>
            <p:cNvSpPr/>
            <p:nvPr/>
          </p:nvSpPr>
          <p:spPr>
            <a:xfrm>
              <a:off x="1754319" y="3589994"/>
              <a:ext cx="185630" cy="4193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a:extLst>
                <a:ext uri="{FF2B5EF4-FFF2-40B4-BE49-F238E27FC236}">
                  <a16:creationId xmlns:a16="http://schemas.microsoft.com/office/drawing/2014/main" id="{28602F62-8307-3582-865D-D374AA443E9B}"/>
                </a:ext>
              </a:extLst>
            </p:cNvPr>
            <p:cNvSpPr/>
            <p:nvPr/>
          </p:nvSpPr>
          <p:spPr>
            <a:xfrm>
              <a:off x="2799347" y="3583119"/>
              <a:ext cx="185630" cy="41938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4A6F4DB9-3CE4-659B-923F-01A93997D7EC}"/>
                </a:ext>
              </a:extLst>
            </p:cNvPr>
            <p:cNvSpPr/>
            <p:nvPr/>
          </p:nvSpPr>
          <p:spPr>
            <a:xfrm>
              <a:off x="5927558" y="3046854"/>
              <a:ext cx="2996436" cy="357395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uppo 22">
            <a:extLst>
              <a:ext uri="{FF2B5EF4-FFF2-40B4-BE49-F238E27FC236}">
                <a16:creationId xmlns:a16="http://schemas.microsoft.com/office/drawing/2014/main" id="{B5B46905-9528-1DD0-09B0-5C0D98D30D4F}"/>
              </a:ext>
            </a:extLst>
          </p:cNvPr>
          <p:cNvGrpSpPr/>
          <p:nvPr/>
        </p:nvGrpSpPr>
        <p:grpSpPr>
          <a:xfrm>
            <a:off x="1784111" y="2829139"/>
            <a:ext cx="10034336" cy="3798541"/>
            <a:chOff x="1784111" y="2829139"/>
            <a:chExt cx="10034336" cy="3798541"/>
          </a:xfrm>
        </p:grpSpPr>
        <p:sp>
          <p:nvSpPr>
            <p:cNvPr id="18" name="Rettangolo 17">
              <a:extLst>
                <a:ext uri="{FF2B5EF4-FFF2-40B4-BE49-F238E27FC236}">
                  <a16:creationId xmlns:a16="http://schemas.microsoft.com/office/drawing/2014/main" id="{799FE081-7B28-7ADD-CABE-C25252B0F071}"/>
                </a:ext>
              </a:extLst>
            </p:cNvPr>
            <p:cNvSpPr/>
            <p:nvPr/>
          </p:nvSpPr>
          <p:spPr>
            <a:xfrm rot="5400000">
              <a:off x="1906719" y="3323007"/>
              <a:ext cx="185630" cy="419386"/>
            </a:xfrm>
            <a:prstGeom prst="rect">
              <a:avLst/>
            </a:prstGeom>
            <a:noFill/>
            <a:ln w="19050">
              <a:solidFill>
                <a:srgbClr val="00F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a:extLst>
                <a:ext uri="{FF2B5EF4-FFF2-40B4-BE49-F238E27FC236}">
                  <a16:creationId xmlns:a16="http://schemas.microsoft.com/office/drawing/2014/main" id="{7C941D9F-F5EA-D941-423A-2B72DCF49F36}"/>
                </a:ext>
              </a:extLst>
            </p:cNvPr>
            <p:cNvSpPr/>
            <p:nvPr/>
          </p:nvSpPr>
          <p:spPr>
            <a:xfrm rot="5400000">
              <a:off x="2973519" y="3344779"/>
              <a:ext cx="185630" cy="419386"/>
            </a:xfrm>
            <a:prstGeom prst="rect">
              <a:avLst/>
            </a:prstGeom>
            <a:noFill/>
            <a:ln w="19050">
              <a:solidFill>
                <a:srgbClr val="00F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a:extLst>
                <a:ext uri="{FF2B5EF4-FFF2-40B4-BE49-F238E27FC236}">
                  <a16:creationId xmlns:a16="http://schemas.microsoft.com/office/drawing/2014/main" id="{0F8C40BA-C69C-DA47-F03A-9BD486C92D21}"/>
                </a:ext>
              </a:extLst>
            </p:cNvPr>
            <p:cNvSpPr/>
            <p:nvPr/>
          </p:nvSpPr>
          <p:spPr>
            <a:xfrm rot="5400000">
              <a:off x="1900989" y="2712261"/>
              <a:ext cx="185630" cy="419386"/>
            </a:xfrm>
            <a:prstGeom prst="rect">
              <a:avLst/>
            </a:prstGeom>
            <a:noFill/>
            <a:ln w="19050">
              <a:solidFill>
                <a:srgbClr val="00F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a:extLst>
                <a:ext uri="{FF2B5EF4-FFF2-40B4-BE49-F238E27FC236}">
                  <a16:creationId xmlns:a16="http://schemas.microsoft.com/office/drawing/2014/main" id="{494328AE-C2C3-C34E-E078-684286CA5095}"/>
                </a:ext>
              </a:extLst>
            </p:cNvPr>
            <p:cNvSpPr/>
            <p:nvPr/>
          </p:nvSpPr>
          <p:spPr>
            <a:xfrm rot="5400000">
              <a:off x="2966644" y="2719137"/>
              <a:ext cx="185630" cy="419386"/>
            </a:xfrm>
            <a:prstGeom prst="rect">
              <a:avLst/>
            </a:prstGeom>
            <a:noFill/>
            <a:ln w="19050">
              <a:solidFill>
                <a:srgbClr val="00F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a:extLst>
                <a:ext uri="{FF2B5EF4-FFF2-40B4-BE49-F238E27FC236}">
                  <a16:creationId xmlns:a16="http://schemas.microsoft.com/office/drawing/2014/main" id="{4A822B82-76C9-C2FC-C72D-ADFA05BEA3C2}"/>
                </a:ext>
              </a:extLst>
            </p:cNvPr>
            <p:cNvSpPr/>
            <p:nvPr/>
          </p:nvSpPr>
          <p:spPr>
            <a:xfrm rot="5400000">
              <a:off x="8597421" y="3406654"/>
              <a:ext cx="3592287" cy="2849765"/>
            </a:xfrm>
            <a:prstGeom prst="rect">
              <a:avLst/>
            </a:prstGeom>
            <a:noFill/>
            <a:ln w="19050">
              <a:solidFill>
                <a:srgbClr val="00F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360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77D9E1-3E55-E542-3D60-C14FFC6437C4}"/>
              </a:ext>
            </a:extLst>
          </p:cNvPr>
          <p:cNvSpPr>
            <a:spLocks noGrp="1"/>
          </p:cNvSpPr>
          <p:nvPr>
            <p:ph type="title"/>
          </p:nvPr>
        </p:nvSpPr>
        <p:spPr/>
        <p:txBody>
          <a:bodyPr/>
          <a:lstStyle/>
          <a:p>
            <a:r>
              <a:rPr lang="en-GB" b="1"/>
              <a:t>FBG strain measurement conclusions</a:t>
            </a:r>
          </a:p>
        </p:txBody>
      </p:sp>
      <p:sp>
        <p:nvSpPr>
          <p:cNvPr id="4" name="Segnaposto data 3">
            <a:extLst>
              <a:ext uri="{FF2B5EF4-FFF2-40B4-BE49-F238E27FC236}">
                <a16:creationId xmlns:a16="http://schemas.microsoft.com/office/drawing/2014/main" id="{B3D74113-4893-580D-3D95-E8FCDB6D5F3D}"/>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165F0FE2-D895-C697-A285-3F0365469094}"/>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AB44DAA6-E47A-2E74-0EB1-9124B81FD8B4}"/>
              </a:ext>
            </a:extLst>
          </p:cNvPr>
          <p:cNvSpPr>
            <a:spLocks noGrp="1"/>
          </p:cNvSpPr>
          <p:nvPr>
            <p:ph type="sldNum" sz="quarter" idx="12"/>
          </p:nvPr>
        </p:nvSpPr>
        <p:spPr/>
        <p:txBody>
          <a:bodyPr/>
          <a:lstStyle/>
          <a:p>
            <a:fld id="{43F6FBE0-971E-9141-908B-F4C9F2B4A260}" type="slidenum">
              <a:rPr lang="it-IT" smtClean="0"/>
              <a:t>23</a:t>
            </a:fld>
            <a:endParaRPr lang="it-IT"/>
          </a:p>
        </p:txBody>
      </p:sp>
      <p:sp>
        <p:nvSpPr>
          <p:cNvPr id="7" name="Segnaposto contenuto 6">
            <a:extLst>
              <a:ext uri="{FF2B5EF4-FFF2-40B4-BE49-F238E27FC236}">
                <a16:creationId xmlns:a16="http://schemas.microsoft.com/office/drawing/2014/main" id="{495B51CC-CFF4-0C23-CEF7-5C59C86B90FD}"/>
              </a:ext>
            </a:extLst>
          </p:cNvPr>
          <p:cNvSpPr txBox="1">
            <a:spLocks noGrp="1"/>
          </p:cNvSpPr>
          <p:nvPr>
            <p:ph idx="1"/>
          </p:nvPr>
        </p:nvSpPr>
        <p:spPr>
          <a:xfrm>
            <a:off x="831324" y="1564368"/>
            <a:ext cx="10515600" cy="4351961"/>
          </a:xfrm>
          <a:prstGeom prst="rect">
            <a:avLst/>
          </a:prstGeom>
          <a:noFill/>
        </p:spPr>
        <p:txBody>
          <a:bodyPr wrap="square" rtlCol="0">
            <a:spAutoFit/>
          </a:bodyPr>
          <a:lstStyle/>
          <a:p>
            <a:r>
              <a:rPr lang="it-IT" sz="1800" b="1">
                <a:highlight>
                  <a:srgbClr val="FFFFFF"/>
                </a:highlight>
                <a:latin typeface="Arial" panose="020B0604020202020204" pitchFamily="34" charset="0"/>
              </a:rPr>
              <a:t>The </a:t>
            </a:r>
            <a:r>
              <a:rPr lang="it-IT" sz="1800" b="1" err="1">
                <a:highlight>
                  <a:srgbClr val="FFFFFF"/>
                </a:highlight>
                <a:latin typeface="Arial" panose="020B0604020202020204" pitchFamily="34" charset="0"/>
              </a:rPr>
              <a:t>wavelength</a:t>
            </a:r>
            <a:r>
              <a:rPr lang="it-IT" sz="1800" b="1">
                <a:highlight>
                  <a:srgbClr val="FFFFFF"/>
                </a:highlight>
                <a:latin typeface="Arial" panose="020B0604020202020204" pitchFamily="34" charset="0"/>
              </a:rPr>
              <a:t> shifts are </a:t>
            </a:r>
            <a:r>
              <a:rPr lang="it-IT" sz="1800" b="1" err="1">
                <a:highlight>
                  <a:srgbClr val="FFFFFF"/>
                </a:highlight>
                <a:latin typeface="Arial" panose="020B0604020202020204" pitchFamily="34" charset="0"/>
              </a:rPr>
              <a:t>perfectly</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reproducible</a:t>
            </a:r>
            <a:r>
              <a:rPr lang="it-IT" sz="1800" b="1">
                <a:highlight>
                  <a:srgbClr val="FFFFFF"/>
                </a:highlight>
                <a:latin typeface="Arial" panose="020B0604020202020204" pitchFamily="34" charset="0"/>
              </a:rPr>
              <a:t>. No </a:t>
            </a:r>
            <a:r>
              <a:rPr lang="it-IT" sz="1800" b="1" err="1">
                <a:highlight>
                  <a:srgbClr val="FFFFFF"/>
                </a:highlight>
                <a:latin typeface="Arial" panose="020B0604020202020204" pitchFamily="34" charset="0"/>
              </a:rPr>
              <a:t>hysteresis</a:t>
            </a:r>
            <a:r>
              <a:rPr lang="it-IT" sz="1800" b="1">
                <a:highlight>
                  <a:srgbClr val="FFFFFF"/>
                </a:highlight>
                <a:latin typeface="Arial" panose="020B0604020202020204" pitchFamily="34" charset="0"/>
              </a:rPr>
              <a:t> or </a:t>
            </a:r>
            <a:r>
              <a:rPr lang="it-IT" sz="1800" b="1" err="1">
                <a:highlight>
                  <a:srgbClr val="FFFFFF"/>
                </a:highlight>
                <a:latin typeface="Arial" panose="020B0604020202020204" pitchFamily="34" charset="0"/>
              </a:rPr>
              <a:t>values</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not</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correlated</a:t>
            </a:r>
            <a:r>
              <a:rPr lang="it-IT" sz="1800" b="1">
                <a:highlight>
                  <a:srgbClr val="FFFFFF"/>
                </a:highlight>
                <a:latin typeface="Arial" panose="020B0604020202020204" pitchFamily="34" charset="0"/>
              </a:rPr>
              <a:t> to a gap </a:t>
            </a:r>
            <a:r>
              <a:rPr lang="it-IT" sz="1800" b="1" err="1">
                <a:highlight>
                  <a:srgbClr val="FFFFFF"/>
                </a:highlight>
                <a:latin typeface="Arial" panose="020B0604020202020204" pitchFamily="34" charset="0"/>
              </a:rPr>
              <a:t>macroscopic</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movement</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were</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observed</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except</a:t>
            </a:r>
            <a:r>
              <a:rPr lang="it-IT" sz="1800" b="1">
                <a:highlight>
                  <a:srgbClr val="FFFFFF"/>
                </a:highlight>
                <a:latin typeface="Arial" panose="020B0604020202020204" pitchFamily="34" charset="0"/>
              </a:rPr>
              <a:t> for the temperature </a:t>
            </a:r>
            <a:r>
              <a:rPr lang="it-IT" sz="1800" b="1" err="1">
                <a:highlight>
                  <a:srgbClr val="FFFFFF"/>
                </a:highlight>
                <a:latin typeface="Arial" panose="020B0604020202020204" pitchFamily="34" charset="0"/>
              </a:rPr>
              <a:t>dependence</a:t>
            </a:r>
            <a:r>
              <a:rPr lang="it-IT" sz="1800" b="1">
                <a:highlight>
                  <a:srgbClr val="FFFFFF"/>
                </a:highlight>
                <a:latin typeface="Arial" panose="020B0604020202020204" pitchFamily="34" charset="0"/>
              </a:rPr>
              <a:t>. </a:t>
            </a:r>
          </a:p>
          <a:p>
            <a:r>
              <a:rPr lang="it-IT" sz="1800" b="0" i="0">
                <a:effectLst/>
                <a:highlight>
                  <a:srgbClr val="FFFFFF"/>
                </a:highlight>
                <a:latin typeface="Arial" panose="020B0604020202020204" pitchFamily="34" charset="0"/>
              </a:rPr>
              <a:t>The </a:t>
            </a:r>
            <a:r>
              <a:rPr lang="it-IT" sz="1800" b="0" i="0" err="1">
                <a:effectLst/>
                <a:highlight>
                  <a:srgbClr val="FFFFFF"/>
                </a:highlight>
                <a:latin typeface="Arial" panose="020B0604020202020204" pitchFamily="34" charset="0"/>
              </a:rPr>
              <a:t>largest</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observed</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wavelength</a:t>
            </a:r>
            <a:r>
              <a:rPr lang="it-IT" sz="1800" b="0" i="0">
                <a:effectLst/>
                <a:highlight>
                  <a:srgbClr val="FFFFFF"/>
                </a:highlight>
                <a:latin typeface="Arial" panose="020B0604020202020204" pitchFamily="34" charset="0"/>
              </a:rPr>
              <a:t> shift </a:t>
            </a:r>
            <a:r>
              <a:rPr lang="it-IT" sz="1800" b="0" i="0" err="1">
                <a:effectLst/>
                <a:highlight>
                  <a:srgbClr val="FFFFFF"/>
                </a:highlight>
                <a:latin typeface="Arial" panose="020B0604020202020204" pitchFamily="34" charset="0"/>
              </a:rPr>
              <a:t>is</a:t>
            </a:r>
            <a:r>
              <a:rPr lang="it-IT" sz="1800" b="0" i="0">
                <a:effectLst/>
                <a:highlight>
                  <a:srgbClr val="FFFFFF"/>
                </a:highlight>
                <a:latin typeface="Arial" panose="020B0604020202020204" pitchFamily="34" charset="0"/>
              </a:rPr>
              <a:t> </a:t>
            </a:r>
            <a:r>
              <a:rPr lang="it-IT" sz="1800" b="1" i="0">
                <a:effectLst/>
                <a:highlight>
                  <a:srgbClr val="FFFFFF"/>
                </a:highlight>
                <a:latin typeface="Arial" panose="020B0604020202020204" pitchFamily="34" charset="0"/>
              </a:rPr>
              <a:t>∼0.2 nm for the gap </a:t>
            </a:r>
            <a:r>
              <a:rPr lang="it-IT" sz="1800" b="1" i="0" err="1">
                <a:effectLst/>
                <a:highlight>
                  <a:srgbClr val="FFFFFF"/>
                </a:highlight>
                <a:latin typeface="Arial" panose="020B0604020202020204" pitchFamily="34" charset="0"/>
              </a:rPr>
              <a:t>sensors</a:t>
            </a:r>
            <a:r>
              <a:rPr lang="it-IT" sz="1800" b="1" i="0">
                <a:effectLst/>
                <a:highlight>
                  <a:srgbClr val="FFFFFF"/>
                </a:highlight>
                <a:latin typeface="Arial" panose="020B0604020202020204" pitchFamily="34" charset="0"/>
              </a:rPr>
              <a:t> </a:t>
            </a:r>
            <a:r>
              <a:rPr lang="it-IT" sz="1800" b="0" i="0">
                <a:effectLst/>
                <a:highlight>
                  <a:srgbClr val="FFFFFF"/>
                </a:highlight>
                <a:latin typeface="Arial" panose="020B0604020202020204" pitchFamily="34" charset="0"/>
              </a:rPr>
              <a:t>and a </a:t>
            </a:r>
            <a:r>
              <a:rPr lang="it-IT" sz="1800" b="0" i="0" err="1">
                <a:effectLst/>
                <a:highlight>
                  <a:srgbClr val="FFFFFF"/>
                </a:highlight>
                <a:latin typeface="Arial" panose="020B0604020202020204" pitchFamily="34" charset="0"/>
              </a:rPr>
              <a:t>factor</a:t>
            </a:r>
            <a:r>
              <a:rPr lang="it-IT" sz="1800" b="0" i="0">
                <a:effectLst/>
                <a:highlight>
                  <a:srgbClr val="FFFFFF"/>
                </a:highlight>
                <a:latin typeface="Arial" panose="020B0604020202020204" pitchFamily="34" charset="0"/>
              </a:rPr>
              <a:t> </a:t>
            </a:r>
            <a:r>
              <a:rPr lang="it-IT" sz="1800" b="1" i="0">
                <a:effectLst/>
                <a:highlight>
                  <a:srgbClr val="FFFFFF"/>
                </a:highlight>
                <a:latin typeface="Arial" panose="020B0604020202020204" pitchFamily="34" charset="0"/>
              </a:rPr>
              <a:t>2-5 </a:t>
            </a:r>
            <a:r>
              <a:rPr lang="it-IT" sz="1800" b="1" i="0" err="1">
                <a:effectLst/>
                <a:highlight>
                  <a:srgbClr val="FFFFFF"/>
                </a:highlight>
                <a:latin typeface="Arial" panose="020B0604020202020204" pitchFamily="34" charset="0"/>
              </a:rPr>
              <a:t>lower</a:t>
            </a:r>
            <a:r>
              <a:rPr lang="it-IT" sz="1800" b="1" i="0">
                <a:effectLst/>
                <a:highlight>
                  <a:srgbClr val="FFFFFF"/>
                </a:highlight>
                <a:latin typeface="Arial" panose="020B0604020202020204" pitchFamily="34" charset="0"/>
              </a:rPr>
              <a:t> for the strain </a:t>
            </a:r>
            <a:r>
              <a:rPr lang="it-IT" sz="1800" b="1" i="0" err="1">
                <a:effectLst/>
                <a:highlight>
                  <a:srgbClr val="FFFFFF"/>
                </a:highlight>
                <a:latin typeface="Arial" panose="020B0604020202020204" pitchFamily="34" charset="0"/>
              </a:rPr>
              <a:t>sensor</a:t>
            </a:r>
            <a:r>
              <a:rPr lang="it-IT" sz="1800" b="1" i="0">
                <a:effectLst/>
                <a:highlight>
                  <a:srgbClr val="FFFFFF"/>
                </a:highlight>
                <a:latin typeface="Arial" panose="020B0604020202020204" pitchFamily="34" charset="0"/>
              </a:rPr>
              <a:t> </a:t>
            </a:r>
            <a:r>
              <a:rPr lang="it-IT" sz="1800" b="0" i="0">
                <a:effectLst/>
                <a:highlight>
                  <a:srgbClr val="FFFFFF"/>
                </a:highlight>
                <a:latin typeface="Arial" panose="020B0604020202020204" pitchFamily="34" charset="0"/>
              </a:rPr>
              <a:t>devices. </a:t>
            </a:r>
            <a:endParaRPr lang="it-IT" sz="1800" b="1">
              <a:highlight>
                <a:srgbClr val="FFFFFF"/>
              </a:highlight>
              <a:latin typeface="Arial" panose="020B0604020202020204" pitchFamily="34" charset="0"/>
            </a:endParaRPr>
          </a:p>
          <a:p>
            <a:endParaRPr lang="it-IT" sz="1800" b="0" i="0">
              <a:effectLst/>
              <a:highlight>
                <a:srgbClr val="FFFFFF"/>
              </a:highlight>
              <a:latin typeface="Arial" panose="020B0604020202020204" pitchFamily="34" charset="0"/>
            </a:endParaRPr>
          </a:p>
          <a:p>
            <a:r>
              <a:rPr lang="it-IT" sz="1800" b="1" i="0">
                <a:effectLst/>
                <a:highlight>
                  <a:srgbClr val="FFFFFF"/>
                </a:highlight>
                <a:latin typeface="Arial" panose="020B0604020202020204" pitchFamily="34" charset="0"/>
              </a:rPr>
              <a:t>Gap </a:t>
            </a:r>
            <a:r>
              <a:rPr lang="it-IT" sz="1800" b="1" i="0" err="1">
                <a:effectLst/>
                <a:highlight>
                  <a:srgbClr val="FFFFFF"/>
                </a:highlight>
                <a:latin typeface="Arial" panose="020B0604020202020204" pitchFamily="34" charset="0"/>
              </a:rPr>
              <a:t>sensors</a:t>
            </a:r>
            <a:r>
              <a:rPr lang="it-IT" sz="1800" b="1" i="0">
                <a:effectLst/>
                <a:highlight>
                  <a:srgbClr val="FFFFFF"/>
                </a:highlight>
                <a:latin typeface="Arial" panose="020B0604020202020204" pitchFamily="34" charset="0"/>
              </a:rPr>
              <a:t>,</a:t>
            </a:r>
            <a:r>
              <a:rPr lang="it-IT" sz="1800" b="1">
                <a:highlight>
                  <a:srgbClr val="FFFFFF"/>
                </a:highlight>
                <a:latin typeface="Arial" panose="020B0604020202020204" pitchFamily="34" charset="0"/>
              </a:rPr>
              <a:t> </a:t>
            </a:r>
            <a:r>
              <a:rPr lang="it-IT" sz="1800" b="0" i="0">
                <a:effectLst/>
                <a:highlight>
                  <a:srgbClr val="FFFFFF"/>
                </a:highlight>
                <a:latin typeface="Arial" panose="020B0604020202020204" pitchFamily="34" charset="0"/>
              </a:rPr>
              <a:t>the </a:t>
            </a:r>
            <a:r>
              <a:rPr lang="it-IT" sz="1800" b="0" i="0" err="1">
                <a:effectLst/>
                <a:highlight>
                  <a:srgbClr val="FFFFFF"/>
                </a:highlight>
                <a:latin typeface="Arial" panose="020B0604020202020204" pitchFamily="34" charset="0"/>
              </a:rPr>
              <a:t>reference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length</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is</a:t>
            </a:r>
            <a:r>
              <a:rPr lang="it-IT" sz="1800" b="0" i="0">
                <a:effectLst/>
                <a:highlight>
                  <a:srgbClr val="FFFFFF"/>
                </a:highlight>
                <a:latin typeface="Arial" panose="020B0604020202020204" pitchFamily="34" charset="0"/>
              </a:rPr>
              <a:t> the </a:t>
            </a:r>
            <a:r>
              <a:rPr lang="it-IT" sz="1800" b="0" i="0" err="1">
                <a:effectLst/>
                <a:highlight>
                  <a:srgbClr val="FFFFFF"/>
                </a:highlight>
                <a:latin typeface="Arial" panose="020B0604020202020204" pitchFamily="34" charset="0"/>
              </a:rPr>
              <a:t>plates</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separation</a:t>
            </a:r>
            <a:r>
              <a:rPr lang="it-IT" sz="1800" b="0" i="0">
                <a:effectLst/>
                <a:highlight>
                  <a:srgbClr val="FFFFFF"/>
                </a:highlight>
                <a:latin typeface="Arial" panose="020B0604020202020204" pitchFamily="34" charset="0"/>
              </a:rPr>
              <a:t>. The </a:t>
            </a:r>
            <a:r>
              <a:rPr lang="it-IT" sz="1800" b="0" i="0" err="1">
                <a:effectLst/>
                <a:highlight>
                  <a:srgbClr val="FFFFFF"/>
                </a:highlight>
                <a:latin typeface="Arial" panose="020B0604020202020204" pitchFamily="34" charset="0"/>
              </a:rPr>
              <a:t>plate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sepatation</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cannot</a:t>
            </a:r>
            <a:r>
              <a:rPr lang="it-IT" sz="1800" b="0" i="0">
                <a:effectLst/>
                <a:highlight>
                  <a:srgbClr val="FFFFFF"/>
                </a:highlight>
                <a:latin typeface="Arial" panose="020B0604020202020204" pitchFamily="34" charset="0"/>
              </a:rPr>
              <a:t> be </a:t>
            </a:r>
            <a:r>
              <a:rPr lang="it-IT" sz="1800" b="0" i="0" err="1">
                <a:effectLst/>
                <a:highlight>
                  <a:srgbClr val="FFFFFF"/>
                </a:highlight>
                <a:latin typeface="Arial" panose="020B0604020202020204" pitchFamily="34" charset="0"/>
              </a:rPr>
              <a:t>measured</a:t>
            </a:r>
            <a:r>
              <a:rPr lang="it-IT" sz="1800" b="0" i="0">
                <a:effectLst/>
                <a:highlight>
                  <a:srgbClr val="FFFFFF"/>
                </a:highlight>
                <a:latin typeface="Arial" panose="020B0604020202020204" pitchFamily="34" charset="0"/>
              </a:rPr>
              <a:t> an </a:t>
            </a:r>
            <a:r>
              <a:rPr lang="it-IT" sz="1800" b="0" i="0" err="1">
                <a:effectLst/>
                <a:highlight>
                  <a:srgbClr val="FFFFFF"/>
                </a:highlight>
                <a:latin typeface="Arial" panose="020B0604020202020204" pitchFamily="34" charset="0"/>
              </a:rPr>
              <a:t>is</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virtually</a:t>
            </a:r>
            <a:r>
              <a:rPr lang="it-IT" sz="1800" b="0" i="0">
                <a:effectLst/>
                <a:highlight>
                  <a:srgbClr val="FFFFFF"/>
                </a:highlight>
                <a:latin typeface="Arial" panose="020B0604020202020204" pitchFamily="34" charset="0"/>
              </a:rPr>
              <a:t> zero. In </a:t>
            </a:r>
            <a:r>
              <a:rPr lang="it-IT" sz="1800" b="0" i="0" err="1">
                <a:effectLst/>
                <a:highlight>
                  <a:srgbClr val="FFFFFF"/>
                </a:highlight>
                <a:latin typeface="Arial" panose="020B0604020202020204" pitchFamily="34" charset="0"/>
              </a:rPr>
              <a:t>order</a:t>
            </a:r>
            <a:r>
              <a:rPr lang="it-IT" sz="1800" b="0" i="0">
                <a:effectLst/>
                <a:highlight>
                  <a:srgbClr val="FFFFFF"/>
                </a:highlight>
                <a:latin typeface="Arial" panose="020B0604020202020204" pitchFamily="34" charset="0"/>
              </a:rPr>
              <a:t> to estimate an upper </a:t>
            </a:r>
            <a:r>
              <a:rPr lang="it-IT" sz="1800" b="0" i="0" err="1">
                <a:effectLst/>
                <a:highlight>
                  <a:srgbClr val="FFFFFF"/>
                </a:highlight>
                <a:latin typeface="Arial" panose="020B0604020202020204" pitchFamily="34" charset="0"/>
              </a:rPr>
              <a:t>limit</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we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may</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consider</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that</a:t>
            </a:r>
            <a:r>
              <a:rPr lang="it-IT" sz="1800" b="0" i="0">
                <a:effectLst/>
                <a:highlight>
                  <a:srgbClr val="FFFFFF"/>
                </a:highlight>
                <a:latin typeface="Arial" panose="020B0604020202020204" pitchFamily="34" charset="0"/>
              </a:rPr>
              <a:t> over an </a:t>
            </a:r>
            <a:r>
              <a:rPr lang="it-IT" sz="1800" b="0" i="0" err="1">
                <a:effectLst/>
                <a:highlight>
                  <a:srgbClr val="FFFFFF"/>
                </a:highlight>
                <a:latin typeface="Arial" panose="020B0604020202020204" pitchFamily="34" charset="0"/>
              </a:rPr>
              <a:t>hypothetical</a:t>
            </a:r>
            <a:r>
              <a:rPr lang="it-IT" sz="1800" b="0" i="0">
                <a:effectLst/>
                <a:highlight>
                  <a:srgbClr val="FFFFFF"/>
                </a:highlight>
                <a:latin typeface="Arial" panose="020B0604020202020204" pitchFamily="34" charset="0"/>
              </a:rPr>
              <a:t> 1 mm gap, the </a:t>
            </a:r>
            <a:r>
              <a:rPr lang="it-IT" sz="1800" b="0" i="0" err="1">
                <a:effectLst/>
                <a:highlight>
                  <a:srgbClr val="FFFFFF"/>
                </a:highlight>
                <a:latin typeface="Arial" panose="020B0604020202020204" pitchFamily="34" charset="0"/>
              </a:rPr>
              <a:t>variation</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would</a:t>
            </a:r>
            <a:r>
              <a:rPr lang="it-IT" sz="1800" b="0" i="0">
                <a:effectLst/>
                <a:highlight>
                  <a:srgbClr val="FFFFFF"/>
                </a:highlight>
                <a:latin typeface="Arial" panose="020B0604020202020204" pitchFamily="34" charset="0"/>
              </a:rPr>
              <a:t> be </a:t>
            </a:r>
            <a:r>
              <a:rPr lang="it-IT" sz="1800" b="1" i="0">
                <a:effectLst/>
                <a:highlight>
                  <a:srgbClr val="FFFFFF"/>
                </a:highlight>
                <a:latin typeface="Arial" panose="020B0604020202020204" pitchFamily="34" charset="0"/>
              </a:rPr>
              <a:t>∽ 150 nm. </a:t>
            </a:r>
            <a:r>
              <a:rPr lang="it-IT" sz="1800" b="1" i="0" err="1">
                <a:effectLst/>
                <a:highlight>
                  <a:srgbClr val="FFFFFF"/>
                </a:highlight>
                <a:latin typeface="Arial" panose="020B0604020202020204" pitchFamily="34" charset="0"/>
              </a:rPr>
              <a:t>This</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has</a:t>
            </a:r>
            <a:r>
              <a:rPr lang="it-IT" sz="1800" b="1" i="0">
                <a:effectLst/>
                <a:highlight>
                  <a:srgbClr val="FFFFFF"/>
                </a:highlight>
                <a:latin typeface="Arial" panose="020B0604020202020204" pitchFamily="34" charset="0"/>
              </a:rPr>
              <a:t> a </a:t>
            </a:r>
            <a:r>
              <a:rPr lang="it-IT" sz="1800" b="1" i="0" err="1">
                <a:effectLst/>
                <a:highlight>
                  <a:srgbClr val="FFFFFF"/>
                </a:highlight>
                <a:latin typeface="Arial" panose="020B0604020202020204" pitchFamily="34" charset="0"/>
              </a:rPr>
              <a:t>negligible</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effect</a:t>
            </a:r>
            <a:r>
              <a:rPr lang="it-IT" sz="1800" b="1" i="0">
                <a:effectLst/>
                <a:highlight>
                  <a:srgbClr val="FFFFFF"/>
                </a:highlight>
                <a:latin typeface="Arial" panose="020B0604020202020204" pitchFamily="34" charset="0"/>
              </a:rPr>
              <a:t> on the </a:t>
            </a:r>
            <a:r>
              <a:rPr lang="it-IT" sz="1800" b="1" i="0" err="1">
                <a:effectLst/>
                <a:highlight>
                  <a:srgbClr val="FFFFFF"/>
                </a:highlight>
                <a:latin typeface="Arial" panose="020B0604020202020204" pitchFamily="34" charset="0"/>
              </a:rPr>
              <a:t>undulator</a:t>
            </a:r>
            <a:r>
              <a:rPr lang="it-IT" sz="1800" b="1" i="0">
                <a:effectLst/>
                <a:highlight>
                  <a:srgbClr val="FFFFFF"/>
                </a:highlight>
                <a:latin typeface="Arial" panose="020B0604020202020204" pitchFamily="34" charset="0"/>
              </a:rPr>
              <a:t> field.</a:t>
            </a:r>
            <a:endParaRPr lang="it-IT" sz="1800" b="0" i="0">
              <a:effectLst/>
              <a:highlight>
                <a:srgbClr val="FFFFFF"/>
              </a:highlight>
              <a:latin typeface="Arial" panose="020B0604020202020204" pitchFamily="34" charset="0"/>
            </a:endParaRPr>
          </a:p>
          <a:p>
            <a:r>
              <a:rPr lang="it-IT" sz="1800" b="1" i="0">
                <a:effectLst/>
                <a:highlight>
                  <a:srgbClr val="FFFFFF"/>
                </a:highlight>
                <a:latin typeface="Arial" panose="020B0604020202020204" pitchFamily="34" charset="0"/>
              </a:rPr>
              <a:t>Strain </a:t>
            </a:r>
            <a:r>
              <a:rPr lang="it-IT" sz="1800" b="1" i="0" err="1">
                <a:effectLst/>
                <a:highlight>
                  <a:srgbClr val="FFFFFF"/>
                </a:highlight>
                <a:latin typeface="Arial" panose="020B0604020202020204" pitchFamily="34" charset="0"/>
              </a:rPr>
              <a:t>sensors</a:t>
            </a:r>
            <a:r>
              <a:rPr lang="it-IT" sz="1800" b="1" i="0">
                <a:effectLst/>
                <a:highlight>
                  <a:srgbClr val="FFFFFF"/>
                </a:highlight>
                <a:latin typeface="Arial" panose="020B0604020202020204" pitchFamily="34" charset="0"/>
              </a:rPr>
              <a:t>, </a:t>
            </a:r>
            <a:r>
              <a:rPr lang="it-IT" sz="1800" b="0" i="0">
                <a:effectLst/>
                <a:highlight>
                  <a:srgbClr val="FFFFFF"/>
                </a:highlight>
                <a:latin typeface="Arial" panose="020B0604020202020204" pitchFamily="34" charset="0"/>
              </a:rPr>
              <a:t>the </a:t>
            </a:r>
            <a:r>
              <a:rPr lang="it-IT" sz="1800" b="0" i="0" err="1">
                <a:effectLst/>
                <a:highlight>
                  <a:srgbClr val="FFFFFF"/>
                </a:highlight>
                <a:latin typeface="Arial" panose="020B0604020202020204" pitchFamily="34" charset="0"/>
              </a:rPr>
              <a:t>reference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length</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is</a:t>
            </a:r>
            <a:r>
              <a:rPr lang="it-IT" sz="1800" b="0" i="0">
                <a:effectLst/>
                <a:highlight>
                  <a:srgbClr val="FFFFFF"/>
                </a:highlight>
                <a:latin typeface="Arial" panose="020B0604020202020204" pitchFamily="34" charset="0"/>
              </a:rPr>
              <a:t> the </a:t>
            </a:r>
            <a:r>
              <a:rPr lang="it-IT" sz="1800" b="0" i="0" err="1">
                <a:effectLst/>
                <a:highlight>
                  <a:srgbClr val="FFFFFF"/>
                </a:highlight>
                <a:latin typeface="Arial" panose="020B0604020202020204" pitchFamily="34" charset="0"/>
              </a:rPr>
              <a:t>sensor</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length</a:t>
            </a:r>
            <a:r>
              <a:rPr lang="it-IT" sz="1800">
                <a:highlight>
                  <a:srgbClr val="FFFFFF"/>
                </a:highlight>
                <a:latin typeface="Arial" panose="020B0604020202020204" pitchFamily="34" charset="0"/>
              </a:rPr>
              <a:t>:</a:t>
            </a:r>
            <a:r>
              <a:rPr lang="it-IT" sz="1800" b="0" i="0">
                <a:effectLst/>
                <a:highlight>
                  <a:srgbClr val="FFFFFF"/>
                </a:highlight>
                <a:latin typeface="Arial" panose="020B0604020202020204" pitchFamily="34" charset="0"/>
              </a:rPr>
              <a:t> </a:t>
            </a:r>
            <a:r>
              <a:rPr lang="it-IT" sz="1800" b="1">
                <a:highlight>
                  <a:srgbClr val="FFFFFF"/>
                </a:highlight>
                <a:latin typeface="Arial" panose="020B0604020202020204" pitchFamily="34" charset="0"/>
              </a:rPr>
              <a:t>t</a:t>
            </a:r>
            <a:r>
              <a:rPr lang="it-IT" sz="1800" b="1" i="0">
                <a:effectLst/>
                <a:highlight>
                  <a:srgbClr val="FFFFFF"/>
                </a:highlight>
                <a:latin typeface="Arial" panose="020B0604020202020204" pitchFamily="34" charset="0"/>
              </a:rPr>
              <a:t>he </a:t>
            </a:r>
            <a:r>
              <a:rPr lang="it-IT" sz="1800" b="1" i="0" err="1">
                <a:effectLst/>
                <a:highlight>
                  <a:srgbClr val="FFFFFF"/>
                </a:highlight>
                <a:latin typeface="Arial" panose="020B0604020202020204" pitchFamily="34" charset="0"/>
              </a:rPr>
              <a:t>local</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deformation</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is</a:t>
            </a:r>
            <a:r>
              <a:rPr lang="it-IT" sz="1800" b="1" i="0">
                <a:effectLst/>
                <a:highlight>
                  <a:srgbClr val="FFFFFF"/>
                </a:highlight>
                <a:latin typeface="Arial" panose="020B0604020202020204" pitchFamily="34" charset="0"/>
              </a:rPr>
              <a:t> ∽300 nm/cm. </a:t>
            </a:r>
          </a:p>
          <a:p>
            <a:r>
              <a:rPr lang="it-IT" sz="1800" err="1">
                <a:highlight>
                  <a:srgbClr val="FFFFFF"/>
                </a:highlight>
                <a:latin typeface="Arial" panose="020B0604020202020204" pitchFamily="34" charset="0"/>
              </a:rPr>
              <a:t>These</a:t>
            </a:r>
            <a:r>
              <a:rPr lang="it-IT" sz="1800">
                <a:highlight>
                  <a:srgbClr val="FFFFFF"/>
                </a:highlight>
                <a:latin typeface="Arial" panose="020B0604020202020204" pitchFamily="34" charset="0"/>
              </a:rPr>
              <a:t> </a:t>
            </a:r>
            <a:r>
              <a:rPr lang="it-IT" sz="1800" err="1">
                <a:highlight>
                  <a:srgbClr val="FFFFFF"/>
                </a:highlight>
                <a:latin typeface="Arial" panose="020B0604020202020204" pitchFamily="34" charset="0"/>
              </a:rPr>
              <a:t>d</a:t>
            </a:r>
            <a:r>
              <a:rPr lang="it-IT" sz="1800" b="0" i="0" err="1">
                <a:effectLst/>
                <a:highlight>
                  <a:srgbClr val="FFFFFF"/>
                </a:highlight>
                <a:latin typeface="Arial" panose="020B0604020202020204" pitchFamily="34" charset="0"/>
              </a:rPr>
              <a:t>eformation</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values</a:t>
            </a:r>
            <a:r>
              <a:rPr lang="it-IT" sz="1800" b="0" i="0">
                <a:effectLst/>
                <a:highlight>
                  <a:srgbClr val="FFFFFF"/>
                </a:highlight>
                <a:latin typeface="Arial" panose="020B0604020202020204" pitchFamily="34" charset="0"/>
              </a:rPr>
              <a:t> are </a:t>
            </a:r>
            <a:r>
              <a:rPr lang="it-IT" sz="1800" b="0" i="0" err="1">
                <a:effectLst/>
                <a:highlight>
                  <a:srgbClr val="FFFFFF"/>
                </a:highlight>
                <a:latin typeface="Arial" panose="020B0604020202020204" pitchFamily="34" charset="0"/>
              </a:rPr>
              <a:t>compatible</a:t>
            </a:r>
            <a:r>
              <a:rPr lang="it-IT" sz="1800" b="0" i="0">
                <a:effectLst/>
                <a:highlight>
                  <a:srgbClr val="FFFFFF"/>
                </a:highlight>
                <a:latin typeface="Arial" panose="020B0604020202020204" pitchFamily="34" charset="0"/>
              </a:rPr>
              <a:t> or </a:t>
            </a:r>
            <a:r>
              <a:rPr lang="it-IT" sz="1800" b="0" i="0" err="1">
                <a:effectLst/>
                <a:highlight>
                  <a:srgbClr val="FFFFFF"/>
                </a:highlight>
                <a:latin typeface="Arial" panose="020B0604020202020204" pitchFamily="34" charset="0"/>
              </a:rPr>
              <a:t>lower</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than</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those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calculated</a:t>
            </a:r>
            <a:r>
              <a:rPr lang="it-IT" sz="1800" b="0" i="0">
                <a:effectLst/>
                <a:highlight>
                  <a:srgbClr val="FFFFFF"/>
                </a:highlight>
                <a:latin typeface="Arial" panose="020B0604020202020204" pitchFamily="34" charset="0"/>
              </a:rPr>
              <a:t> by finite </a:t>
            </a:r>
            <a:r>
              <a:rPr lang="it-IT" sz="1800" b="0" i="0" err="1">
                <a:effectLst/>
                <a:highlight>
                  <a:srgbClr val="FFFFFF"/>
                </a:highlight>
                <a:latin typeface="Arial" panose="020B0604020202020204" pitchFamily="34" charset="0"/>
              </a:rPr>
              <a:t>elements</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methods</a:t>
            </a:r>
            <a:r>
              <a:rPr lang="it-IT" sz="1800" b="0" i="0">
                <a:effectLst/>
                <a:highlight>
                  <a:srgbClr val="FFFFFF"/>
                </a:highlight>
                <a:latin typeface="Arial" panose="020B0604020202020204" pitchFamily="34" charset="0"/>
              </a:rPr>
              <a:t> and </a:t>
            </a:r>
            <a:r>
              <a:rPr lang="it-IT" sz="1800" b="1" i="0" err="1">
                <a:effectLst/>
                <a:highlight>
                  <a:srgbClr val="FFFFFF"/>
                </a:highlight>
                <a:latin typeface="Arial" panose="020B0604020202020204" pitchFamily="34" charset="0"/>
              </a:rPr>
              <a:t>confirm</a:t>
            </a:r>
            <a:r>
              <a:rPr lang="it-IT" sz="1800" b="1" i="0">
                <a:effectLst/>
                <a:highlight>
                  <a:srgbClr val="FFFFFF"/>
                </a:highlight>
                <a:latin typeface="Arial" panose="020B0604020202020204" pitchFamily="34" charset="0"/>
              </a:rPr>
              <a:t> the reliability of the </a:t>
            </a:r>
            <a:r>
              <a:rPr lang="it-IT" sz="1800" b="1" i="0" err="1">
                <a:effectLst/>
                <a:highlight>
                  <a:srgbClr val="FFFFFF"/>
                </a:highlight>
                <a:latin typeface="Arial" panose="020B0604020202020204" pitchFamily="34" charset="0"/>
              </a:rPr>
              <a:t>undulator</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mechanical</a:t>
            </a:r>
            <a:r>
              <a:rPr lang="it-IT" sz="1800" b="1" i="0">
                <a:effectLst/>
                <a:highlight>
                  <a:srgbClr val="FFFFFF"/>
                </a:highlight>
                <a:latin typeface="Arial" panose="020B0604020202020204" pitchFamily="34" charset="0"/>
              </a:rPr>
              <a:t> </a:t>
            </a:r>
            <a:r>
              <a:rPr lang="it-IT" sz="1800" b="1" i="0" err="1">
                <a:effectLst/>
                <a:highlight>
                  <a:srgbClr val="FFFFFF"/>
                </a:highlight>
                <a:latin typeface="Arial" panose="020B0604020202020204" pitchFamily="34" charset="0"/>
              </a:rPr>
              <a:t>structure</a:t>
            </a:r>
            <a:endParaRPr lang="it-IT" sz="1800" b="1" i="0">
              <a:effectLst/>
              <a:highlight>
                <a:srgbClr val="FFFFFF"/>
              </a:highlight>
              <a:latin typeface="Arial" panose="020B0604020202020204" pitchFamily="34" charset="0"/>
            </a:endParaRPr>
          </a:p>
          <a:p>
            <a:r>
              <a:rPr lang="it-IT" sz="1800" b="1">
                <a:highlight>
                  <a:srgbClr val="FFFFFF"/>
                </a:highlight>
                <a:latin typeface="Arial" panose="020B0604020202020204" pitchFamily="34" charset="0"/>
              </a:rPr>
              <a:t>A finite </a:t>
            </a:r>
            <a:r>
              <a:rPr lang="it-IT" sz="1800" b="1" err="1">
                <a:highlight>
                  <a:srgbClr val="FFFFFF"/>
                </a:highlight>
                <a:latin typeface="Arial" panose="020B0604020202020204" pitchFamily="34" charset="0"/>
              </a:rPr>
              <a:t>element</a:t>
            </a:r>
            <a:r>
              <a:rPr lang="it-IT" sz="1800" b="1">
                <a:highlight>
                  <a:srgbClr val="FFFFFF"/>
                </a:highlight>
                <a:latin typeface="Arial" panose="020B0604020202020204" pitchFamily="34" charset="0"/>
              </a:rPr>
              <a:t> model of the long AQUA </a:t>
            </a:r>
            <a:r>
              <a:rPr lang="it-IT" sz="1800" b="1" err="1">
                <a:highlight>
                  <a:srgbClr val="FFFFFF"/>
                </a:highlight>
                <a:latin typeface="Arial" panose="020B0604020202020204" pitchFamily="34" charset="0"/>
              </a:rPr>
              <a:t>undulator</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module</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should</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provide</a:t>
            </a:r>
            <a:r>
              <a:rPr lang="it-IT" sz="1800" b="1">
                <a:highlight>
                  <a:srgbClr val="FFFFFF"/>
                </a:highlight>
                <a:latin typeface="Arial" panose="020B0604020202020204" pitchFamily="34" charset="0"/>
              </a:rPr>
              <a:t> a </a:t>
            </a:r>
            <a:r>
              <a:rPr lang="it-IT" sz="1800" b="1" err="1">
                <a:highlight>
                  <a:srgbClr val="FFFFFF"/>
                </a:highlight>
                <a:latin typeface="Arial" panose="020B0604020202020204" pitchFamily="34" charset="0"/>
              </a:rPr>
              <a:t>suitable</a:t>
            </a:r>
            <a:r>
              <a:rPr lang="it-IT" sz="1800" b="1">
                <a:highlight>
                  <a:srgbClr val="FFFFFF"/>
                </a:highlight>
                <a:latin typeface="Arial" panose="020B0604020202020204" pitchFamily="34" charset="0"/>
              </a:rPr>
              <a:t> estimate of the </a:t>
            </a:r>
            <a:r>
              <a:rPr lang="it-IT" sz="1800" b="1" err="1">
                <a:highlight>
                  <a:srgbClr val="FFFFFF"/>
                </a:highlight>
                <a:latin typeface="Arial" panose="020B0604020202020204" pitchFamily="34" charset="0"/>
              </a:rPr>
              <a:t>expected</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structure</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deformation</a:t>
            </a:r>
            <a:r>
              <a:rPr lang="it-IT" sz="1800" b="1">
                <a:highlight>
                  <a:srgbClr val="FFFFFF"/>
                </a:highlight>
                <a:latin typeface="Arial" panose="020B0604020202020204" pitchFamily="34" charset="0"/>
              </a:rPr>
              <a:t> under the </a:t>
            </a:r>
            <a:r>
              <a:rPr lang="it-IT" sz="1800" b="1" err="1">
                <a:highlight>
                  <a:srgbClr val="FFFFFF"/>
                </a:highlight>
                <a:latin typeface="Arial" panose="020B0604020202020204" pitchFamily="34" charset="0"/>
              </a:rPr>
              <a:t>effect</a:t>
            </a:r>
            <a:r>
              <a:rPr lang="it-IT" sz="1800" b="1">
                <a:highlight>
                  <a:srgbClr val="FFFFFF"/>
                </a:highlight>
                <a:latin typeface="Arial" panose="020B0604020202020204" pitchFamily="34" charset="0"/>
              </a:rPr>
              <a:t> of </a:t>
            </a:r>
            <a:r>
              <a:rPr lang="it-IT" sz="1800" b="1" err="1">
                <a:highlight>
                  <a:srgbClr val="FFFFFF"/>
                </a:highlight>
                <a:latin typeface="Arial" panose="020B0604020202020204" pitchFamily="34" charset="0"/>
              </a:rPr>
              <a:t>magnetic</a:t>
            </a:r>
            <a:r>
              <a:rPr lang="it-IT" sz="1800" b="1">
                <a:highlight>
                  <a:srgbClr val="FFFFFF"/>
                </a:highlight>
                <a:latin typeface="Arial" panose="020B0604020202020204" pitchFamily="34" charset="0"/>
              </a:rPr>
              <a:t> </a:t>
            </a:r>
            <a:r>
              <a:rPr lang="it-IT" sz="1800" b="1" err="1">
                <a:highlight>
                  <a:srgbClr val="FFFFFF"/>
                </a:highlight>
                <a:latin typeface="Arial" panose="020B0604020202020204" pitchFamily="34" charset="0"/>
              </a:rPr>
              <a:t>forces</a:t>
            </a:r>
            <a:r>
              <a:rPr lang="it-IT" sz="1800" b="1">
                <a:highlight>
                  <a:srgbClr val="FFFFFF"/>
                </a:highlight>
                <a:latin typeface="Arial" panose="020B0604020202020204" pitchFamily="34" charset="0"/>
              </a:rPr>
              <a:t>. </a:t>
            </a:r>
            <a:endParaRPr lang="en-GB" sz="1800" b="1"/>
          </a:p>
        </p:txBody>
      </p:sp>
    </p:spTree>
    <p:extLst>
      <p:ext uri="{BB962C8B-B14F-4D97-AF65-F5344CB8AC3E}">
        <p14:creationId xmlns:p14="http://schemas.microsoft.com/office/powerpoint/2010/main" val="1731114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4CF420-7052-0C8F-6A91-EDDC5F8A7D4A}"/>
              </a:ext>
            </a:extLst>
          </p:cNvPr>
          <p:cNvSpPr>
            <a:spLocks noGrp="1"/>
          </p:cNvSpPr>
          <p:nvPr>
            <p:ph type="title"/>
          </p:nvPr>
        </p:nvSpPr>
        <p:spPr>
          <a:xfrm>
            <a:off x="867497" y="542370"/>
            <a:ext cx="9303026" cy="788720"/>
          </a:xfrm>
        </p:spPr>
        <p:txBody>
          <a:bodyPr/>
          <a:lstStyle/>
          <a:p>
            <a:r>
              <a:rPr lang="en-GB" b="1"/>
              <a:t>Study of tolerances for magnetic field errors</a:t>
            </a:r>
          </a:p>
        </p:txBody>
      </p:sp>
      <p:sp>
        <p:nvSpPr>
          <p:cNvPr id="3" name="Segnaposto contenuto 2">
            <a:extLst>
              <a:ext uri="{FF2B5EF4-FFF2-40B4-BE49-F238E27FC236}">
                <a16:creationId xmlns:a16="http://schemas.microsoft.com/office/drawing/2014/main" id="{9FF7B1B8-B4F0-1EDA-DDA1-B67D504E394A}"/>
              </a:ext>
            </a:extLst>
          </p:cNvPr>
          <p:cNvSpPr>
            <a:spLocks noGrp="1"/>
          </p:cNvSpPr>
          <p:nvPr>
            <p:ph idx="1"/>
          </p:nvPr>
        </p:nvSpPr>
        <p:spPr>
          <a:xfrm>
            <a:off x="398361" y="1351064"/>
            <a:ext cx="7129970" cy="5281230"/>
          </a:xfrm>
        </p:spPr>
        <p:txBody>
          <a:bodyPr>
            <a:normAutofit/>
          </a:bodyPr>
          <a:lstStyle/>
          <a:p>
            <a:pPr marL="0" indent="0">
              <a:buNone/>
            </a:pPr>
            <a:r>
              <a:rPr lang="it-IT" sz="2000" b="0" i="0" err="1">
                <a:effectLst/>
                <a:highlight>
                  <a:srgbClr val="FFFFFF"/>
                </a:highlight>
              </a:rPr>
              <a:t>We</a:t>
            </a:r>
            <a:r>
              <a:rPr lang="it-IT" sz="2000" b="0" i="0">
                <a:effectLst/>
                <a:highlight>
                  <a:srgbClr val="FFFFFF"/>
                </a:highlight>
              </a:rPr>
              <a:t> </a:t>
            </a:r>
            <a:r>
              <a:rPr lang="it-IT" sz="2000" b="0" i="0" err="1">
                <a:effectLst/>
                <a:highlight>
                  <a:srgbClr val="FFFFFF"/>
                </a:highlight>
              </a:rPr>
              <a:t>analyzed</a:t>
            </a:r>
            <a:r>
              <a:rPr lang="it-IT" sz="2000" b="0" i="0">
                <a:effectLst/>
                <a:highlight>
                  <a:srgbClr val="FFFFFF"/>
                </a:highlight>
              </a:rPr>
              <a:t> the </a:t>
            </a:r>
            <a:r>
              <a:rPr lang="it-IT" sz="2000" b="0" i="0" err="1">
                <a:effectLst/>
                <a:highlight>
                  <a:srgbClr val="FFFFFF"/>
                </a:highlight>
              </a:rPr>
              <a:t>sensitivity</a:t>
            </a:r>
            <a:r>
              <a:rPr lang="it-IT" sz="2000" b="0" i="0">
                <a:effectLst/>
                <a:highlight>
                  <a:srgbClr val="FFFFFF"/>
                </a:highlight>
              </a:rPr>
              <a:t> of the FEL </a:t>
            </a:r>
            <a:r>
              <a:rPr lang="it-IT" sz="2000" b="0" i="0" err="1">
                <a:effectLst/>
                <a:highlight>
                  <a:srgbClr val="FFFFFF"/>
                </a:highlight>
              </a:rPr>
              <a:t>radiation</a:t>
            </a:r>
            <a:r>
              <a:rPr lang="it-IT" sz="2000" b="0" i="0">
                <a:effectLst/>
                <a:highlight>
                  <a:srgbClr val="FFFFFF"/>
                </a:highlight>
              </a:rPr>
              <a:t> </a:t>
            </a:r>
            <a:r>
              <a:rPr lang="it-IT" sz="2000" b="0" i="0" err="1">
                <a:effectLst/>
                <a:highlight>
                  <a:srgbClr val="FFFFFF"/>
                </a:highlight>
              </a:rPr>
              <a:t>growth</a:t>
            </a:r>
            <a:r>
              <a:rPr lang="it-IT" sz="2000" b="0" i="0">
                <a:effectLst/>
                <a:highlight>
                  <a:srgbClr val="FFFFFF"/>
                </a:highlight>
              </a:rPr>
              <a:t> with </a:t>
            </a:r>
            <a:r>
              <a:rPr lang="it-IT" sz="2000" b="0" i="0" err="1">
                <a:effectLst/>
                <a:highlight>
                  <a:srgbClr val="FFFFFF"/>
                </a:highlight>
              </a:rPr>
              <a:t>respect</a:t>
            </a:r>
            <a:r>
              <a:rPr lang="it-IT" sz="2000" b="0" i="0">
                <a:effectLst/>
                <a:highlight>
                  <a:srgbClr val="FFFFFF"/>
                </a:highlight>
              </a:rPr>
              <a:t> to the </a:t>
            </a:r>
            <a:r>
              <a:rPr lang="it-IT" sz="2000" b="0" i="0" err="1">
                <a:effectLst/>
                <a:highlight>
                  <a:srgbClr val="FFFFFF"/>
                </a:highlight>
              </a:rPr>
              <a:t>magnetic</a:t>
            </a:r>
            <a:r>
              <a:rPr lang="it-IT" sz="2000" b="0" i="0">
                <a:effectLst/>
                <a:highlight>
                  <a:srgbClr val="FFFFFF"/>
                </a:highlight>
              </a:rPr>
              <a:t> </a:t>
            </a:r>
            <a:r>
              <a:rPr lang="it-IT" sz="2000" b="0" i="0" err="1">
                <a:effectLst/>
                <a:highlight>
                  <a:srgbClr val="FFFFFF"/>
                </a:highlight>
              </a:rPr>
              <a:t>errors</a:t>
            </a:r>
            <a:r>
              <a:rPr lang="it-IT" sz="2000" b="0" i="0">
                <a:effectLst/>
                <a:highlight>
                  <a:srgbClr val="FFFFFF"/>
                </a:highlight>
              </a:rPr>
              <a:t> by </a:t>
            </a:r>
            <a:r>
              <a:rPr lang="it-IT" sz="2000" b="0" i="0" err="1">
                <a:effectLst/>
                <a:highlight>
                  <a:srgbClr val="FFFFFF"/>
                </a:highlight>
              </a:rPr>
              <a:t>means</a:t>
            </a:r>
            <a:r>
              <a:rPr lang="it-IT" sz="2000" b="0" i="0">
                <a:effectLst/>
                <a:highlight>
                  <a:srgbClr val="FFFFFF"/>
                </a:highlight>
              </a:rPr>
              <a:t> of a procedure, </a:t>
            </a:r>
            <a:r>
              <a:rPr lang="it-IT" sz="2000" b="0" i="0" err="1">
                <a:effectLst/>
                <a:highlight>
                  <a:srgbClr val="FFFFFF"/>
                </a:highlight>
              </a:rPr>
              <a:t>miming</a:t>
            </a:r>
            <a:r>
              <a:rPr lang="it-IT" sz="2000">
                <a:highlight>
                  <a:srgbClr val="FFFFFF"/>
                </a:highlight>
              </a:rPr>
              <a:t> </a:t>
            </a:r>
            <a:r>
              <a:rPr lang="it-IT" sz="2000" b="0" i="0">
                <a:effectLst/>
                <a:highlight>
                  <a:srgbClr val="FFFFFF"/>
                </a:highlight>
              </a:rPr>
              <a:t>the </a:t>
            </a:r>
            <a:r>
              <a:rPr lang="it-IT" sz="2000" b="0" i="0" err="1">
                <a:effectLst/>
                <a:highlight>
                  <a:srgbClr val="FFFFFF"/>
                </a:highlight>
              </a:rPr>
              <a:t>protocols</a:t>
            </a:r>
            <a:r>
              <a:rPr lang="it-IT" sz="2000" b="0" i="0">
                <a:effectLst/>
                <a:highlight>
                  <a:srgbClr val="FFFFFF"/>
                </a:highlight>
              </a:rPr>
              <a:t> </a:t>
            </a:r>
            <a:r>
              <a:rPr lang="it-IT" sz="2000" b="0" i="0" err="1">
                <a:effectLst/>
                <a:highlight>
                  <a:srgbClr val="FFFFFF"/>
                </a:highlight>
              </a:rPr>
              <a:t>used</a:t>
            </a:r>
            <a:r>
              <a:rPr lang="it-IT" sz="2000" b="0" i="0">
                <a:effectLst/>
                <a:highlight>
                  <a:srgbClr val="FFFFFF"/>
                </a:highlight>
              </a:rPr>
              <a:t> by the </a:t>
            </a:r>
            <a:r>
              <a:rPr lang="it-IT" sz="2000" b="0" i="0" err="1">
                <a:effectLst/>
                <a:highlight>
                  <a:srgbClr val="FFFFFF"/>
                </a:highlight>
              </a:rPr>
              <a:t>undulator</a:t>
            </a:r>
            <a:r>
              <a:rPr lang="it-IT" sz="2000" b="0" i="0">
                <a:effectLst/>
                <a:highlight>
                  <a:srgbClr val="FFFFFF"/>
                </a:highlight>
              </a:rPr>
              <a:t> </a:t>
            </a:r>
            <a:r>
              <a:rPr lang="it-IT" sz="2000" b="0" i="0" err="1">
                <a:effectLst/>
                <a:highlight>
                  <a:srgbClr val="FFFFFF"/>
                </a:highlight>
              </a:rPr>
              <a:t>manufacturers</a:t>
            </a:r>
            <a:r>
              <a:rPr lang="it-IT" sz="2000" b="0" i="0">
                <a:effectLst/>
                <a:highlight>
                  <a:srgbClr val="FFFFFF"/>
                </a:highlight>
              </a:rPr>
              <a:t>. </a:t>
            </a:r>
            <a:endParaRPr lang="en-GB" sz="3200"/>
          </a:p>
          <a:p>
            <a:r>
              <a:rPr lang="en-GB" sz="2000"/>
              <a:t>We group the hypothetical magnets in 3-5 magnets ensembles, each group is characterised by the magnetic moment corresponding to a single magnet N or S</a:t>
            </a:r>
          </a:p>
          <a:p>
            <a:r>
              <a:rPr lang="en-GB" sz="2000"/>
              <a:t>We assume a truncated gaussian distribution for these magnetic moments, we follow a sorting procedure to generate the magnetic errors corresponding to an entire array of 110x4 magnets, corresponding to the 2.2m undulator. </a:t>
            </a:r>
          </a:p>
          <a:p>
            <a:r>
              <a:rPr lang="en-GB" sz="2000"/>
              <a:t>We use this distribution of magnetic errors to simulate SASE FEL amplification in Genesis1.3</a:t>
            </a:r>
          </a:p>
        </p:txBody>
      </p:sp>
      <p:sp>
        <p:nvSpPr>
          <p:cNvPr id="13" name="Rettangolo 12">
            <a:extLst>
              <a:ext uri="{FF2B5EF4-FFF2-40B4-BE49-F238E27FC236}">
                <a16:creationId xmlns:a16="http://schemas.microsoft.com/office/drawing/2014/main" id="{BEFE5954-5A1E-7BEC-50F7-8F30B5E51246}"/>
              </a:ext>
            </a:extLst>
          </p:cNvPr>
          <p:cNvSpPr/>
          <p:nvPr/>
        </p:nvSpPr>
        <p:spPr>
          <a:xfrm>
            <a:off x="8067555"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ttangolo 13">
            <a:extLst>
              <a:ext uri="{FF2B5EF4-FFF2-40B4-BE49-F238E27FC236}">
                <a16:creationId xmlns:a16="http://schemas.microsoft.com/office/drawing/2014/main" id="{C0570091-CD7B-1805-24B9-CB50368CF7C8}"/>
              </a:ext>
            </a:extLst>
          </p:cNvPr>
          <p:cNvSpPr/>
          <p:nvPr/>
        </p:nvSpPr>
        <p:spPr>
          <a:xfrm>
            <a:off x="8451449"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ttangolo 14">
            <a:extLst>
              <a:ext uri="{FF2B5EF4-FFF2-40B4-BE49-F238E27FC236}">
                <a16:creationId xmlns:a16="http://schemas.microsoft.com/office/drawing/2014/main" id="{0C766C5A-BB12-4378-8709-4D509C3E7A96}"/>
              </a:ext>
            </a:extLst>
          </p:cNvPr>
          <p:cNvSpPr/>
          <p:nvPr/>
        </p:nvSpPr>
        <p:spPr>
          <a:xfrm>
            <a:off x="8833414"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a:extLst>
              <a:ext uri="{FF2B5EF4-FFF2-40B4-BE49-F238E27FC236}">
                <a16:creationId xmlns:a16="http://schemas.microsoft.com/office/drawing/2014/main" id="{426D2EE2-A0C7-B1B8-F0EC-560345E6ACAC}"/>
              </a:ext>
            </a:extLst>
          </p:cNvPr>
          <p:cNvSpPr/>
          <p:nvPr/>
        </p:nvSpPr>
        <p:spPr>
          <a:xfrm>
            <a:off x="9217308"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a:extLst>
              <a:ext uri="{FF2B5EF4-FFF2-40B4-BE49-F238E27FC236}">
                <a16:creationId xmlns:a16="http://schemas.microsoft.com/office/drawing/2014/main" id="{EEB5EB56-B5FC-EF46-81EF-0877E172173F}"/>
              </a:ext>
            </a:extLst>
          </p:cNvPr>
          <p:cNvSpPr/>
          <p:nvPr/>
        </p:nvSpPr>
        <p:spPr>
          <a:xfrm>
            <a:off x="9608917"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a:extLst>
              <a:ext uri="{FF2B5EF4-FFF2-40B4-BE49-F238E27FC236}">
                <a16:creationId xmlns:a16="http://schemas.microsoft.com/office/drawing/2014/main" id="{6DD44A39-1CF8-E21A-E9AE-7B65B43D0512}"/>
              </a:ext>
            </a:extLst>
          </p:cNvPr>
          <p:cNvSpPr/>
          <p:nvPr/>
        </p:nvSpPr>
        <p:spPr>
          <a:xfrm>
            <a:off x="9992811"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a:extLst>
              <a:ext uri="{FF2B5EF4-FFF2-40B4-BE49-F238E27FC236}">
                <a16:creationId xmlns:a16="http://schemas.microsoft.com/office/drawing/2014/main" id="{E507E6E5-D80A-D85E-1E35-C9113379CC8A}"/>
              </a:ext>
            </a:extLst>
          </p:cNvPr>
          <p:cNvSpPr/>
          <p:nvPr/>
        </p:nvSpPr>
        <p:spPr>
          <a:xfrm>
            <a:off x="10374776"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a:extLst>
              <a:ext uri="{FF2B5EF4-FFF2-40B4-BE49-F238E27FC236}">
                <a16:creationId xmlns:a16="http://schemas.microsoft.com/office/drawing/2014/main" id="{FE2AC63A-2C83-1C81-ACA4-CFEA61A98939}"/>
              </a:ext>
            </a:extLst>
          </p:cNvPr>
          <p:cNvSpPr/>
          <p:nvPr/>
        </p:nvSpPr>
        <p:spPr>
          <a:xfrm>
            <a:off x="10758670" y="2393066"/>
            <a:ext cx="347241" cy="35881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uppo 33">
            <a:extLst>
              <a:ext uri="{FF2B5EF4-FFF2-40B4-BE49-F238E27FC236}">
                <a16:creationId xmlns:a16="http://schemas.microsoft.com/office/drawing/2014/main" id="{75613538-ADB0-6C13-54A4-80F6DE02F753}"/>
              </a:ext>
            </a:extLst>
          </p:cNvPr>
          <p:cNvGrpSpPr/>
          <p:nvPr/>
        </p:nvGrpSpPr>
        <p:grpSpPr>
          <a:xfrm>
            <a:off x="8137004" y="2490487"/>
            <a:ext cx="985777" cy="194841"/>
            <a:chOff x="833377" y="5129514"/>
            <a:chExt cx="985777" cy="194841"/>
          </a:xfrm>
        </p:grpSpPr>
        <p:cxnSp>
          <p:nvCxnSpPr>
            <p:cNvPr id="22" name="Connettore 2 21">
              <a:extLst>
                <a:ext uri="{FF2B5EF4-FFF2-40B4-BE49-F238E27FC236}">
                  <a16:creationId xmlns:a16="http://schemas.microsoft.com/office/drawing/2014/main" id="{753971B2-FDE3-1988-B4F4-ADB718D11E61}"/>
                </a:ext>
              </a:extLst>
            </p:cNvPr>
            <p:cNvCxnSpPr/>
            <p:nvPr/>
          </p:nvCxnSpPr>
          <p:spPr>
            <a:xfrm>
              <a:off x="833377" y="5173883"/>
              <a:ext cx="19677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7EC28498-08C8-F1F4-765D-5DEFFF1A0100}"/>
                </a:ext>
              </a:extLst>
            </p:cNvPr>
            <p:cNvCxnSpPr>
              <a:cxnSpLocks/>
            </p:cNvCxnSpPr>
            <p:nvPr/>
          </p:nvCxnSpPr>
          <p:spPr>
            <a:xfrm>
              <a:off x="1321443" y="5129514"/>
              <a:ext cx="0" cy="1948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BB7BF8CB-BD4D-C17C-18FC-E03DF6CCF358}"/>
                </a:ext>
              </a:extLst>
            </p:cNvPr>
            <p:cNvCxnSpPr>
              <a:cxnSpLocks/>
            </p:cNvCxnSpPr>
            <p:nvPr/>
          </p:nvCxnSpPr>
          <p:spPr>
            <a:xfrm flipH="1">
              <a:off x="1608881" y="5210536"/>
              <a:ext cx="21027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o 32">
            <a:extLst>
              <a:ext uri="{FF2B5EF4-FFF2-40B4-BE49-F238E27FC236}">
                <a16:creationId xmlns:a16="http://schemas.microsoft.com/office/drawing/2014/main" id="{5BE1F836-44F4-CBFF-79C8-CCF5B0F04236}"/>
              </a:ext>
            </a:extLst>
          </p:cNvPr>
          <p:cNvGrpSpPr/>
          <p:nvPr/>
        </p:nvGrpSpPr>
        <p:grpSpPr>
          <a:xfrm>
            <a:off x="9400572" y="2478911"/>
            <a:ext cx="1552937" cy="254644"/>
            <a:chOff x="2085371" y="5083215"/>
            <a:chExt cx="1552937" cy="254644"/>
          </a:xfrm>
        </p:grpSpPr>
        <p:cxnSp>
          <p:nvCxnSpPr>
            <p:cNvPr id="27" name="Connettore 2 26">
              <a:extLst>
                <a:ext uri="{FF2B5EF4-FFF2-40B4-BE49-F238E27FC236}">
                  <a16:creationId xmlns:a16="http://schemas.microsoft.com/office/drawing/2014/main" id="{9998FBEB-E44E-145C-0A03-C6BD5EC76D04}"/>
                </a:ext>
              </a:extLst>
            </p:cNvPr>
            <p:cNvCxnSpPr>
              <a:cxnSpLocks/>
            </p:cNvCxnSpPr>
            <p:nvPr/>
          </p:nvCxnSpPr>
          <p:spPr>
            <a:xfrm flipV="1">
              <a:off x="2085371" y="5083215"/>
              <a:ext cx="0" cy="1948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EE562725-2858-C362-CC6F-69D646F84887}"/>
                </a:ext>
              </a:extLst>
            </p:cNvPr>
            <p:cNvCxnSpPr/>
            <p:nvPr/>
          </p:nvCxnSpPr>
          <p:spPr>
            <a:xfrm>
              <a:off x="2386314" y="5187387"/>
              <a:ext cx="19677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a:extLst>
                <a:ext uri="{FF2B5EF4-FFF2-40B4-BE49-F238E27FC236}">
                  <a16:creationId xmlns:a16="http://schemas.microsoft.com/office/drawing/2014/main" id="{96C49C1C-B3A0-D2D9-1CDD-5288BE55B9E8}"/>
                </a:ext>
              </a:extLst>
            </p:cNvPr>
            <p:cNvCxnSpPr>
              <a:cxnSpLocks/>
            </p:cNvCxnSpPr>
            <p:nvPr/>
          </p:nvCxnSpPr>
          <p:spPr>
            <a:xfrm>
              <a:off x="2874380" y="5143018"/>
              <a:ext cx="0" cy="1948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a:extLst>
                <a:ext uri="{FF2B5EF4-FFF2-40B4-BE49-F238E27FC236}">
                  <a16:creationId xmlns:a16="http://schemas.microsoft.com/office/drawing/2014/main" id="{D6849CC3-4333-2064-9316-68857CB5097F}"/>
                </a:ext>
              </a:extLst>
            </p:cNvPr>
            <p:cNvCxnSpPr>
              <a:cxnSpLocks/>
            </p:cNvCxnSpPr>
            <p:nvPr/>
          </p:nvCxnSpPr>
          <p:spPr>
            <a:xfrm flipH="1">
              <a:off x="3161818" y="5224040"/>
              <a:ext cx="210273"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6405C977-7234-F6CE-A6A2-0315B185DA8D}"/>
                </a:ext>
              </a:extLst>
            </p:cNvPr>
            <p:cNvCxnSpPr>
              <a:cxnSpLocks/>
            </p:cNvCxnSpPr>
            <p:nvPr/>
          </p:nvCxnSpPr>
          <p:spPr>
            <a:xfrm flipV="1">
              <a:off x="3638308" y="5096719"/>
              <a:ext cx="0" cy="1948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Rettangolo 34">
            <a:extLst>
              <a:ext uri="{FF2B5EF4-FFF2-40B4-BE49-F238E27FC236}">
                <a16:creationId xmlns:a16="http://schemas.microsoft.com/office/drawing/2014/main" id="{6032BE76-C0C3-C680-C4F1-0F9C2D89959A}"/>
              </a:ext>
            </a:extLst>
          </p:cNvPr>
          <p:cNvSpPr/>
          <p:nvPr/>
        </p:nvSpPr>
        <p:spPr>
          <a:xfrm>
            <a:off x="7963383" y="2129741"/>
            <a:ext cx="1238492" cy="856527"/>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ttangolo 35">
            <a:extLst>
              <a:ext uri="{FF2B5EF4-FFF2-40B4-BE49-F238E27FC236}">
                <a16:creationId xmlns:a16="http://schemas.microsoft.com/office/drawing/2014/main" id="{00B7812E-601F-3104-A220-F904071FBAB1}"/>
              </a:ext>
            </a:extLst>
          </p:cNvPr>
          <p:cNvSpPr/>
          <p:nvPr/>
        </p:nvSpPr>
        <p:spPr>
          <a:xfrm>
            <a:off x="9226951" y="2131670"/>
            <a:ext cx="2012067" cy="856527"/>
          </a:xfrm>
          <a:prstGeom prst="rect">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CasellaDiTesto 38">
            <a:extLst>
              <a:ext uri="{FF2B5EF4-FFF2-40B4-BE49-F238E27FC236}">
                <a16:creationId xmlns:a16="http://schemas.microsoft.com/office/drawing/2014/main" id="{E9F5DA44-B1C4-741E-1B3B-913CFEBD3736}"/>
              </a:ext>
            </a:extLst>
          </p:cNvPr>
          <p:cNvSpPr txBox="1"/>
          <p:nvPr/>
        </p:nvSpPr>
        <p:spPr>
          <a:xfrm>
            <a:off x="9977377" y="1730943"/>
            <a:ext cx="364602" cy="369332"/>
          </a:xfrm>
          <a:prstGeom prst="rect">
            <a:avLst/>
          </a:prstGeom>
          <a:noFill/>
        </p:spPr>
        <p:txBody>
          <a:bodyPr wrap="square">
            <a:spAutoFit/>
          </a:bodyPr>
          <a:lstStyle/>
          <a:p>
            <a:r>
              <a:rPr lang="en-GB" sz="1800"/>
              <a:t>N</a:t>
            </a:r>
            <a:endParaRPr lang="en-GB"/>
          </a:p>
        </p:txBody>
      </p:sp>
      <p:sp>
        <p:nvSpPr>
          <p:cNvPr id="40" name="CasellaDiTesto 39">
            <a:extLst>
              <a:ext uri="{FF2B5EF4-FFF2-40B4-BE49-F238E27FC236}">
                <a16:creationId xmlns:a16="http://schemas.microsoft.com/office/drawing/2014/main" id="{2400535D-AB39-5492-6898-755868247F1F}"/>
              </a:ext>
            </a:extLst>
          </p:cNvPr>
          <p:cNvSpPr txBox="1"/>
          <p:nvPr/>
        </p:nvSpPr>
        <p:spPr>
          <a:xfrm>
            <a:off x="8463022" y="1732872"/>
            <a:ext cx="364602" cy="369332"/>
          </a:xfrm>
          <a:prstGeom prst="rect">
            <a:avLst/>
          </a:prstGeom>
          <a:noFill/>
        </p:spPr>
        <p:txBody>
          <a:bodyPr wrap="square">
            <a:spAutoFit/>
          </a:bodyPr>
          <a:lstStyle/>
          <a:p>
            <a:r>
              <a:rPr lang="en-GB"/>
              <a:t>S</a:t>
            </a:r>
          </a:p>
        </p:txBody>
      </p:sp>
    </p:spTree>
    <p:extLst>
      <p:ext uri="{BB962C8B-B14F-4D97-AF65-F5344CB8AC3E}">
        <p14:creationId xmlns:p14="http://schemas.microsoft.com/office/powerpoint/2010/main" val="1927783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4CF420-7052-0C8F-6A91-EDDC5F8A7D4A}"/>
              </a:ext>
            </a:extLst>
          </p:cNvPr>
          <p:cNvSpPr>
            <a:spLocks noGrp="1"/>
          </p:cNvSpPr>
          <p:nvPr>
            <p:ph type="title"/>
          </p:nvPr>
        </p:nvSpPr>
        <p:spPr>
          <a:xfrm>
            <a:off x="867497" y="542370"/>
            <a:ext cx="9303026" cy="788720"/>
          </a:xfrm>
        </p:spPr>
        <p:txBody>
          <a:bodyPr/>
          <a:lstStyle/>
          <a:p>
            <a:r>
              <a:rPr lang="en-GB" b="1"/>
              <a:t>Study of tolerances for magnetic field errors</a:t>
            </a:r>
          </a:p>
        </p:txBody>
      </p:sp>
      <p:sp>
        <p:nvSpPr>
          <p:cNvPr id="3" name="Segnaposto contenuto 2">
            <a:extLst>
              <a:ext uri="{FF2B5EF4-FFF2-40B4-BE49-F238E27FC236}">
                <a16:creationId xmlns:a16="http://schemas.microsoft.com/office/drawing/2014/main" id="{9FF7B1B8-B4F0-1EDA-DDA1-B67D504E394A}"/>
              </a:ext>
            </a:extLst>
          </p:cNvPr>
          <p:cNvSpPr>
            <a:spLocks noGrp="1"/>
          </p:cNvSpPr>
          <p:nvPr>
            <p:ph idx="1"/>
          </p:nvPr>
        </p:nvSpPr>
        <p:spPr>
          <a:xfrm>
            <a:off x="398361" y="1351064"/>
            <a:ext cx="6095035" cy="1027751"/>
          </a:xfrm>
        </p:spPr>
        <p:txBody>
          <a:bodyPr>
            <a:normAutofit/>
          </a:bodyPr>
          <a:lstStyle/>
          <a:p>
            <a:r>
              <a:rPr lang="en-GB" sz="2000"/>
              <a:t>The table (right) summarises the required conditions on field and field integral required (ref. V. Petrillo). </a:t>
            </a:r>
          </a:p>
        </p:txBody>
      </p:sp>
      <p:pic>
        <p:nvPicPr>
          <p:cNvPr id="37" name="Immagine 36">
            <a:extLst>
              <a:ext uri="{FF2B5EF4-FFF2-40B4-BE49-F238E27FC236}">
                <a16:creationId xmlns:a16="http://schemas.microsoft.com/office/drawing/2014/main" id="{41588DA0-5F51-DCC5-7E73-2B469429A45F}"/>
              </a:ext>
            </a:extLst>
          </p:cNvPr>
          <p:cNvPicPr>
            <a:picLocks noChangeAspect="1"/>
          </p:cNvPicPr>
          <p:nvPr/>
        </p:nvPicPr>
        <p:blipFill rotWithShape="1">
          <a:blip r:embed="rId3"/>
          <a:srcRect b="13918"/>
          <a:stretch/>
        </p:blipFill>
        <p:spPr>
          <a:xfrm>
            <a:off x="460595" y="2249149"/>
            <a:ext cx="4679215" cy="2230643"/>
          </a:xfrm>
          <a:prstGeom prst="rect">
            <a:avLst/>
          </a:prstGeom>
        </p:spPr>
      </p:pic>
      <p:sp>
        <p:nvSpPr>
          <p:cNvPr id="4" name="Segnaposto contenuto 2">
            <a:extLst>
              <a:ext uri="{FF2B5EF4-FFF2-40B4-BE49-F238E27FC236}">
                <a16:creationId xmlns:a16="http://schemas.microsoft.com/office/drawing/2014/main" id="{61382509-91F2-50B7-86E5-25BFD6DBB514}"/>
              </a:ext>
            </a:extLst>
          </p:cNvPr>
          <p:cNvSpPr txBox="1">
            <a:spLocks/>
          </p:cNvSpPr>
          <p:nvPr/>
        </p:nvSpPr>
        <p:spPr>
          <a:xfrm>
            <a:off x="4694944" y="4538030"/>
            <a:ext cx="7051382" cy="610272"/>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We now link these field /field integrals with those resulting from the field distributions measured from the SABINA undulator. This provides a link between a similar realized device and the specs of the magnets used for the realization </a:t>
            </a:r>
          </a:p>
        </p:txBody>
      </p:sp>
      <p:grpSp>
        <p:nvGrpSpPr>
          <p:cNvPr id="5" name="Gruppo 4">
            <a:extLst>
              <a:ext uri="{FF2B5EF4-FFF2-40B4-BE49-F238E27FC236}">
                <a16:creationId xmlns:a16="http://schemas.microsoft.com/office/drawing/2014/main" id="{6759A4E0-AC89-B7FE-5448-EC52888450C7}"/>
              </a:ext>
            </a:extLst>
          </p:cNvPr>
          <p:cNvGrpSpPr/>
          <p:nvPr/>
        </p:nvGrpSpPr>
        <p:grpSpPr>
          <a:xfrm>
            <a:off x="1602530" y="4975726"/>
            <a:ext cx="9711198" cy="1706150"/>
            <a:chOff x="670661" y="4406836"/>
            <a:chExt cx="11205010" cy="1914525"/>
          </a:xfrm>
        </p:grpSpPr>
        <p:pic>
          <p:nvPicPr>
            <p:cNvPr id="6" name="Immagine 5">
              <a:extLst>
                <a:ext uri="{FF2B5EF4-FFF2-40B4-BE49-F238E27FC236}">
                  <a16:creationId xmlns:a16="http://schemas.microsoft.com/office/drawing/2014/main" id="{A65CEEAA-9E3C-E5C5-BB95-3041E162199A}"/>
                </a:ext>
              </a:extLst>
            </p:cNvPr>
            <p:cNvPicPr>
              <a:picLocks noChangeAspect="1"/>
            </p:cNvPicPr>
            <p:nvPr/>
          </p:nvPicPr>
          <p:blipFill>
            <a:blip r:embed="rId4"/>
            <a:stretch>
              <a:fillRect/>
            </a:stretch>
          </p:blipFill>
          <p:spPr>
            <a:xfrm>
              <a:off x="1179096" y="4406836"/>
              <a:ext cx="10696575" cy="1914525"/>
            </a:xfrm>
            <a:prstGeom prst="rect">
              <a:avLst/>
            </a:prstGeom>
          </p:spPr>
        </p:pic>
        <p:sp>
          <p:nvSpPr>
            <p:cNvPr id="7" name="CasellaDiTesto 6">
              <a:extLst>
                <a:ext uri="{FF2B5EF4-FFF2-40B4-BE49-F238E27FC236}">
                  <a16:creationId xmlns:a16="http://schemas.microsoft.com/office/drawing/2014/main" id="{5AB6CADF-3EB6-56D2-76E8-EED765029B1E}"/>
                </a:ext>
              </a:extLst>
            </p:cNvPr>
            <p:cNvSpPr txBox="1"/>
            <p:nvPr/>
          </p:nvSpPr>
          <p:spPr>
            <a:xfrm>
              <a:off x="1857562" y="4647391"/>
              <a:ext cx="2019778" cy="369332"/>
            </a:xfrm>
            <a:prstGeom prst="rect">
              <a:avLst/>
            </a:prstGeom>
            <a:solidFill>
              <a:schemeClr val="bg1"/>
            </a:solidFill>
            <a:ln>
              <a:solidFill>
                <a:schemeClr val="bg1"/>
              </a:solidFill>
            </a:ln>
          </p:spPr>
          <p:txBody>
            <a:bodyPr wrap="square" rtlCol="0">
              <a:spAutoFit/>
            </a:bodyPr>
            <a:lstStyle/>
            <a:p>
              <a:pPr algn="ctr"/>
              <a:r>
                <a:rPr lang="en-GB" err="1"/>
                <a:t>B</a:t>
              </a:r>
              <a:r>
                <a:rPr lang="en-GB" baseline="-25000" err="1"/>
                <a:t>measured</a:t>
              </a:r>
              <a:r>
                <a:rPr lang="en-GB" err="1"/>
                <a:t>-B</a:t>
              </a:r>
              <a:r>
                <a:rPr lang="en-GB" baseline="-25000" err="1"/>
                <a:t>radia,rescaled</a:t>
              </a:r>
              <a:endParaRPr lang="en-GB" baseline="-25000"/>
            </a:p>
          </p:txBody>
        </p:sp>
        <p:grpSp>
          <p:nvGrpSpPr>
            <p:cNvPr id="8" name="Gruppo 7">
              <a:extLst>
                <a:ext uri="{FF2B5EF4-FFF2-40B4-BE49-F238E27FC236}">
                  <a16:creationId xmlns:a16="http://schemas.microsoft.com/office/drawing/2014/main" id="{3A17E8AF-B1AA-FF8B-91A0-ADA62FAC2A49}"/>
                </a:ext>
              </a:extLst>
            </p:cNvPr>
            <p:cNvGrpSpPr/>
            <p:nvPr/>
          </p:nvGrpSpPr>
          <p:grpSpPr>
            <a:xfrm>
              <a:off x="670661" y="4612574"/>
              <a:ext cx="847668" cy="987269"/>
              <a:chOff x="403084" y="3172231"/>
              <a:chExt cx="847668" cy="987269"/>
            </a:xfrm>
            <a:solidFill>
              <a:schemeClr val="bg1"/>
            </a:solidFill>
          </p:grpSpPr>
          <p:sp>
            <p:nvSpPr>
              <p:cNvPr id="10" name="CasellaDiTesto 9">
                <a:extLst>
                  <a:ext uri="{FF2B5EF4-FFF2-40B4-BE49-F238E27FC236}">
                    <a16:creationId xmlns:a16="http://schemas.microsoft.com/office/drawing/2014/main" id="{AE5FCB4D-F256-9146-D234-619D9D2141E8}"/>
                  </a:ext>
                </a:extLst>
              </p:cNvPr>
              <p:cNvSpPr txBox="1"/>
              <p:nvPr/>
            </p:nvSpPr>
            <p:spPr>
              <a:xfrm>
                <a:off x="403084" y="3172231"/>
                <a:ext cx="847668" cy="923330"/>
              </a:xfrm>
              <a:prstGeom prst="rect">
                <a:avLst/>
              </a:prstGeom>
              <a:grpFill/>
            </p:spPr>
            <p:txBody>
              <a:bodyPr wrap="none" rtlCol="0">
                <a:spAutoFit/>
              </a:bodyPr>
              <a:lstStyle/>
              <a:p>
                <a:r>
                  <a:rPr lang="el-GR"/>
                  <a:t>Δ</a:t>
                </a:r>
                <a:r>
                  <a:rPr lang="en-GB" err="1"/>
                  <a:t>Bx</a:t>
                </a:r>
                <a:r>
                  <a:rPr lang="en-GB"/>
                  <a:t> (T)</a:t>
                </a:r>
              </a:p>
              <a:p>
                <a:endParaRPr lang="en-GB"/>
              </a:p>
              <a:p>
                <a:r>
                  <a:rPr lang="el-GR"/>
                  <a:t>Δ</a:t>
                </a:r>
                <a:r>
                  <a:rPr lang="en-GB"/>
                  <a:t>By (T)</a:t>
                </a:r>
              </a:p>
            </p:txBody>
          </p:sp>
          <p:cxnSp>
            <p:nvCxnSpPr>
              <p:cNvPr id="11" name="Connettore 1 10">
                <a:extLst>
                  <a:ext uri="{FF2B5EF4-FFF2-40B4-BE49-F238E27FC236}">
                    <a16:creationId xmlns:a16="http://schemas.microsoft.com/office/drawing/2014/main" id="{7B1FEEB0-C5A3-0234-E259-C2E763CF30F5}"/>
                  </a:ext>
                </a:extLst>
              </p:cNvPr>
              <p:cNvCxnSpPr/>
              <p:nvPr/>
            </p:nvCxnSpPr>
            <p:spPr>
              <a:xfrm>
                <a:off x="502236" y="3585648"/>
                <a:ext cx="515290" cy="0"/>
              </a:xfrm>
              <a:prstGeom prst="line">
                <a:avLst/>
              </a:prstGeom>
              <a:grpFill/>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A8B27CF7-BBEC-5F48-6707-344F8B82B80B}"/>
                  </a:ext>
                </a:extLst>
              </p:cNvPr>
              <p:cNvCxnSpPr/>
              <p:nvPr/>
            </p:nvCxnSpPr>
            <p:spPr>
              <a:xfrm>
                <a:off x="502236" y="4159500"/>
                <a:ext cx="515290" cy="0"/>
              </a:xfrm>
              <a:prstGeom prst="line">
                <a:avLst/>
              </a:prstGeom>
              <a:grpFill/>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9" name="CasellaDiTesto 8">
              <a:extLst>
                <a:ext uri="{FF2B5EF4-FFF2-40B4-BE49-F238E27FC236}">
                  <a16:creationId xmlns:a16="http://schemas.microsoft.com/office/drawing/2014/main" id="{5815184D-996D-FCB1-68A0-743DAD643105}"/>
                </a:ext>
              </a:extLst>
            </p:cNvPr>
            <p:cNvSpPr txBox="1"/>
            <p:nvPr/>
          </p:nvSpPr>
          <p:spPr>
            <a:xfrm>
              <a:off x="6048338" y="5952029"/>
              <a:ext cx="1376247" cy="369332"/>
            </a:xfrm>
            <a:prstGeom prst="rect">
              <a:avLst/>
            </a:prstGeom>
            <a:solidFill>
              <a:schemeClr val="bg1"/>
            </a:solidFill>
          </p:spPr>
          <p:txBody>
            <a:bodyPr wrap="square" rtlCol="0">
              <a:spAutoFit/>
            </a:bodyPr>
            <a:lstStyle/>
            <a:p>
              <a:pPr algn="ctr"/>
              <a:r>
                <a:rPr lang="en-GB"/>
                <a:t>z (m)</a:t>
              </a:r>
            </a:p>
          </p:txBody>
        </p:sp>
      </p:grpSp>
      <p:sp>
        <p:nvSpPr>
          <p:cNvPr id="13" name="Rettangolo 12">
            <a:extLst>
              <a:ext uri="{FF2B5EF4-FFF2-40B4-BE49-F238E27FC236}">
                <a16:creationId xmlns:a16="http://schemas.microsoft.com/office/drawing/2014/main" id="{B0933FFC-311E-0DFA-3284-4A55FAF211AA}"/>
              </a:ext>
            </a:extLst>
          </p:cNvPr>
          <p:cNvSpPr/>
          <p:nvPr/>
        </p:nvSpPr>
        <p:spPr>
          <a:xfrm>
            <a:off x="614724" y="2689412"/>
            <a:ext cx="4303058" cy="26125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00B050"/>
                </a:solidFill>
              </a:ln>
            </a:endParaRPr>
          </a:p>
        </p:txBody>
      </p:sp>
      <p:sp>
        <p:nvSpPr>
          <p:cNvPr id="15" name="Freccia giù 14">
            <a:extLst>
              <a:ext uri="{FF2B5EF4-FFF2-40B4-BE49-F238E27FC236}">
                <a16:creationId xmlns:a16="http://schemas.microsoft.com/office/drawing/2014/main" id="{C33643DE-470C-36D7-07E5-4CDEA37C91C6}"/>
              </a:ext>
            </a:extLst>
          </p:cNvPr>
          <p:cNvSpPr/>
          <p:nvPr/>
        </p:nvSpPr>
        <p:spPr>
          <a:xfrm rot="4256706">
            <a:off x="5071463" y="2543415"/>
            <a:ext cx="145996" cy="3073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15">
            <a:extLst>
              <a:ext uri="{FF2B5EF4-FFF2-40B4-BE49-F238E27FC236}">
                <a16:creationId xmlns:a16="http://schemas.microsoft.com/office/drawing/2014/main" id="{6772BBF7-DEE1-8011-CE25-88959A49EB0F}"/>
              </a:ext>
            </a:extLst>
          </p:cNvPr>
          <p:cNvSpPr txBox="1"/>
          <p:nvPr/>
        </p:nvSpPr>
        <p:spPr>
          <a:xfrm>
            <a:off x="5117568" y="1982482"/>
            <a:ext cx="2121093" cy="646331"/>
          </a:xfrm>
          <a:prstGeom prst="rect">
            <a:avLst/>
          </a:prstGeom>
          <a:noFill/>
        </p:spPr>
        <p:txBody>
          <a:bodyPr wrap="none" rtlCol="0">
            <a:spAutoFit/>
          </a:bodyPr>
          <a:lstStyle/>
          <a:p>
            <a:r>
              <a:rPr lang="en-GB" dirty="0">
                <a:solidFill>
                  <a:srgbClr val="00B050"/>
                </a:solidFill>
                <a:latin typeface="Times New Roman" panose="02020603050405020304" pitchFamily="18" charset="0"/>
                <a:cs typeface="Times New Roman" panose="02020603050405020304" pitchFamily="18" charset="0"/>
              </a:rPr>
              <a:t>different </a:t>
            </a:r>
            <a:r>
              <a:rPr lang="en-GB" dirty="0" err="1">
                <a:solidFill>
                  <a:srgbClr val="00B050"/>
                </a:solidFill>
                <a:latin typeface="Times New Roman" panose="02020603050405020304" pitchFamily="18" charset="0"/>
                <a:cs typeface="Times New Roman" panose="02020603050405020304" pitchFamily="18" charset="0"/>
              </a:rPr>
              <a:t>δB</a:t>
            </a:r>
            <a:r>
              <a:rPr lang="en-GB" dirty="0">
                <a:solidFill>
                  <a:srgbClr val="00B050"/>
                </a:solidFill>
                <a:latin typeface="Times New Roman" panose="02020603050405020304" pitchFamily="18" charset="0"/>
                <a:cs typeface="Times New Roman" panose="02020603050405020304" pitchFamily="18" charset="0"/>
              </a:rPr>
              <a:t>/B of </a:t>
            </a:r>
          </a:p>
          <a:p>
            <a:r>
              <a:rPr lang="en-GB" dirty="0">
                <a:solidFill>
                  <a:srgbClr val="00B050"/>
                </a:solidFill>
                <a:latin typeface="Times New Roman" panose="02020603050405020304" pitchFamily="18" charset="0"/>
                <a:cs typeface="Times New Roman" panose="02020603050405020304" pitchFamily="18" charset="0"/>
              </a:rPr>
              <a:t>the dipoles </a:t>
            </a:r>
            <a:r>
              <a:rPr lang="en-GB" dirty="0" err="1">
                <a:solidFill>
                  <a:srgbClr val="00B050"/>
                </a:solidFill>
                <a:latin typeface="Times New Roman" panose="02020603050405020304" pitchFamily="18" charset="0"/>
                <a:cs typeface="Times New Roman" panose="02020603050405020304" pitchFamily="18" charset="0"/>
              </a:rPr>
              <a:t>ensamble</a:t>
            </a:r>
            <a:endParaRPr lang="en-GB" dirty="0">
              <a:solidFill>
                <a:srgbClr val="00B050"/>
              </a:solidFill>
              <a:latin typeface="Times New Roman" panose="02020603050405020304" pitchFamily="18" charset="0"/>
              <a:cs typeface="Times New Roman" panose="02020603050405020304" pitchFamily="18" charset="0"/>
            </a:endParaRPr>
          </a:p>
        </p:txBody>
      </p:sp>
      <p:sp>
        <p:nvSpPr>
          <p:cNvPr id="17" name="Rettangolo 16">
            <a:extLst>
              <a:ext uri="{FF2B5EF4-FFF2-40B4-BE49-F238E27FC236}">
                <a16:creationId xmlns:a16="http://schemas.microsoft.com/office/drawing/2014/main" id="{D25B359D-992C-D351-AA67-38FE4076E27B}"/>
              </a:ext>
            </a:extLst>
          </p:cNvPr>
          <p:cNvSpPr/>
          <p:nvPr/>
        </p:nvSpPr>
        <p:spPr>
          <a:xfrm>
            <a:off x="613443" y="2972440"/>
            <a:ext cx="4303058" cy="150735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n>
                <a:solidFill>
                  <a:srgbClr val="00B050"/>
                </a:solidFill>
              </a:ln>
              <a:highlight>
                <a:srgbClr val="800000"/>
              </a:highlight>
            </a:endParaRPr>
          </a:p>
        </p:txBody>
      </p:sp>
      <p:sp>
        <p:nvSpPr>
          <p:cNvPr id="18" name="CasellaDiTesto 17">
            <a:extLst>
              <a:ext uri="{FF2B5EF4-FFF2-40B4-BE49-F238E27FC236}">
                <a16:creationId xmlns:a16="http://schemas.microsoft.com/office/drawing/2014/main" id="{8AA8E1B6-53FD-A44B-DAFC-DFD971718D36}"/>
              </a:ext>
            </a:extLst>
          </p:cNvPr>
          <p:cNvSpPr txBox="1"/>
          <p:nvPr/>
        </p:nvSpPr>
        <p:spPr>
          <a:xfrm>
            <a:off x="4970290" y="2957074"/>
            <a:ext cx="1980029" cy="646331"/>
          </a:xfrm>
          <a:prstGeom prst="rect">
            <a:avLst/>
          </a:prstGeom>
          <a:noFill/>
        </p:spPr>
        <p:txBody>
          <a:bodyPr wrap="none" rtlCol="0">
            <a:spAutoFit/>
          </a:bodyPr>
          <a:lstStyle/>
          <a:p>
            <a:r>
              <a:rPr lang="en-GB" dirty="0">
                <a:solidFill>
                  <a:srgbClr val="C00000"/>
                </a:solidFill>
                <a:latin typeface="Times New Roman" panose="02020603050405020304" pitchFamily="18" charset="0"/>
                <a:cs typeface="Times New Roman" panose="02020603050405020304" pitchFamily="18" charset="0"/>
              </a:rPr>
              <a:t>resulting condition </a:t>
            </a:r>
          </a:p>
          <a:p>
            <a:r>
              <a:rPr lang="en-GB" dirty="0">
                <a:solidFill>
                  <a:srgbClr val="C00000"/>
                </a:solidFill>
                <a:latin typeface="Times New Roman" panose="02020603050405020304" pitchFamily="18" charset="0"/>
                <a:cs typeface="Times New Roman" panose="02020603050405020304" pitchFamily="18" charset="0"/>
              </a:rPr>
              <a:t>on the field</a:t>
            </a:r>
          </a:p>
        </p:txBody>
      </p:sp>
      <p:sp>
        <p:nvSpPr>
          <p:cNvPr id="19" name="CasellaDiTesto 18">
            <a:extLst>
              <a:ext uri="{FF2B5EF4-FFF2-40B4-BE49-F238E27FC236}">
                <a16:creationId xmlns:a16="http://schemas.microsoft.com/office/drawing/2014/main" id="{73ADB4F0-79F3-95BF-F36F-333A5F7546BF}"/>
              </a:ext>
            </a:extLst>
          </p:cNvPr>
          <p:cNvSpPr txBox="1"/>
          <p:nvPr/>
        </p:nvSpPr>
        <p:spPr>
          <a:xfrm>
            <a:off x="4331235" y="5837305"/>
            <a:ext cx="6784934" cy="369332"/>
          </a:xfrm>
          <a:prstGeom prst="rect">
            <a:avLst/>
          </a:prstGeom>
          <a:noFill/>
        </p:spPr>
        <p:txBody>
          <a:bodyPr wrap="none" rtlCol="0">
            <a:spAutoFit/>
          </a:bodyPr>
          <a:lstStyle/>
          <a:p>
            <a:r>
              <a:rPr lang="en-GB" dirty="0">
                <a:solidFill>
                  <a:srgbClr val="FF771C"/>
                </a:solidFill>
                <a:latin typeface="Times New Roman" panose="02020603050405020304" pitchFamily="18" charset="0"/>
                <a:cs typeface="Times New Roman" panose="02020603050405020304" pitchFamily="18" charset="0"/>
              </a:rPr>
              <a:t>Difference between the measured field and the model for SABINA UM</a:t>
            </a:r>
          </a:p>
        </p:txBody>
      </p:sp>
      <p:pic>
        <p:nvPicPr>
          <p:cNvPr id="20" name="Immagine 19">
            <a:extLst>
              <a:ext uri="{FF2B5EF4-FFF2-40B4-BE49-F238E27FC236}">
                <a16:creationId xmlns:a16="http://schemas.microsoft.com/office/drawing/2014/main" id="{C8C9FB41-4ADA-0644-2911-325A70785555}"/>
              </a:ext>
            </a:extLst>
          </p:cNvPr>
          <p:cNvPicPr>
            <a:picLocks noChangeAspect="1"/>
          </p:cNvPicPr>
          <p:nvPr/>
        </p:nvPicPr>
        <p:blipFill>
          <a:blip r:embed="rId5"/>
          <a:stretch>
            <a:fillRect/>
          </a:stretch>
        </p:blipFill>
        <p:spPr>
          <a:xfrm>
            <a:off x="7215306" y="2193156"/>
            <a:ext cx="4759939" cy="1782103"/>
          </a:xfrm>
          <a:prstGeom prst="rect">
            <a:avLst/>
          </a:prstGeom>
        </p:spPr>
      </p:pic>
      <p:sp>
        <p:nvSpPr>
          <p:cNvPr id="21" name="Freccia giù 20">
            <a:extLst>
              <a:ext uri="{FF2B5EF4-FFF2-40B4-BE49-F238E27FC236}">
                <a16:creationId xmlns:a16="http://schemas.microsoft.com/office/drawing/2014/main" id="{D13BDE48-A42C-7F1D-615D-4322744A139D}"/>
              </a:ext>
            </a:extLst>
          </p:cNvPr>
          <p:cNvSpPr/>
          <p:nvPr/>
        </p:nvSpPr>
        <p:spPr>
          <a:xfrm>
            <a:off x="4355567" y="2319298"/>
            <a:ext cx="145996" cy="307362"/>
          </a:xfrm>
          <a:prstGeom prst="down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023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4">
            <a:extLst>
              <a:ext uri="{FF2B5EF4-FFF2-40B4-BE49-F238E27FC236}">
                <a16:creationId xmlns:a16="http://schemas.microsoft.com/office/drawing/2014/main" id="{9EAE8F3F-BAA5-DECE-3690-3455DA98D13F}"/>
              </a:ext>
            </a:extLst>
          </p:cNvPr>
          <p:cNvSpPr>
            <a:spLocks noGrp="1"/>
          </p:cNvSpPr>
          <p:nvPr>
            <p:ph type="title"/>
          </p:nvPr>
        </p:nvSpPr>
        <p:spPr>
          <a:xfrm>
            <a:off x="5768283" y="365126"/>
            <a:ext cx="5585515" cy="961786"/>
          </a:xfrm>
        </p:spPr>
        <p:txBody>
          <a:bodyPr>
            <a:normAutofit/>
          </a:bodyPr>
          <a:lstStyle/>
          <a:p>
            <a:r>
              <a:rPr lang="en-GB"/>
              <a:t>Summary – status of the TDR</a:t>
            </a:r>
          </a:p>
        </p:txBody>
      </p:sp>
      <p:pic>
        <p:nvPicPr>
          <p:cNvPr id="8" name="Picture 7" descr="Pen placed on top of a signature line">
            <a:extLst>
              <a:ext uri="{FF2B5EF4-FFF2-40B4-BE49-F238E27FC236}">
                <a16:creationId xmlns:a16="http://schemas.microsoft.com/office/drawing/2014/main" id="{BE888227-7A38-C223-34C2-71E52C6D415A}"/>
              </a:ext>
            </a:extLst>
          </p:cNvPr>
          <p:cNvPicPr>
            <a:picLocks noChangeAspect="1"/>
          </p:cNvPicPr>
          <p:nvPr/>
        </p:nvPicPr>
        <p:blipFill rotWithShape="1">
          <a:blip r:embed="rId2"/>
          <a:srcRect l="4046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Segnaposto contenuto 5">
            <a:extLst>
              <a:ext uri="{FF2B5EF4-FFF2-40B4-BE49-F238E27FC236}">
                <a16:creationId xmlns:a16="http://schemas.microsoft.com/office/drawing/2014/main" id="{F1BC15A7-3AFB-5778-42B2-BDFE6FBF76DE}"/>
              </a:ext>
            </a:extLst>
          </p:cNvPr>
          <p:cNvSpPr>
            <a:spLocks noGrp="1"/>
          </p:cNvSpPr>
          <p:nvPr>
            <p:ph idx="1"/>
          </p:nvPr>
        </p:nvSpPr>
        <p:spPr>
          <a:xfrm>
            <a:off x="6105167" y="1281918"/>
            <a:ext cx="5910224" cy="4816373"/>
          </a:xfrm>
        </p:spPr>
        <p:txBody>
          <a:bodyPr>
            <a:noAutofit/>
          </a:bodyPr>
          <a:lstStyle/>
          <a:p>
            <a:pPr marL="0" indent="0">
              <a:buNone/>
            </a:pPr>
            <a:r>
              <a:rPr lang="en-GB" sz="1400" b="1"/>
              <a:t>WP6 Undulators Design and Physical requirements: </a:t>
            </a:r>
          </a:p>
          <a:p>
            <a:r>
              <a:rPr lang="en-GB" sz="1400"/>
              <a:t>The physical parameters and specification of the AQUA undulator system are established</a:t>
            </a:r>
          </a:p>
          <a:p>
            <a:r>
              <a:rPr lang="en-GB" sz="1400"/>
              <a:t>Most of the sensitivity studies are concluded.</a:t>
            </a:r>
          </a:p>
          <a:p>
            <a:r>
              <a:rPr lang="en-GB" sz="1400"/>
              <a:t>Coherence between the set of parameters presented still need to be improved</a:t>
            </a:r>
          </a:p>
          <a:p>
            <a:r>
              <a:rPr lang="it-IT" sz="1400"/>
              <a:t>The </a:t>
            </a:r>
            <a:r>
              <a:rPr lang="it-IT" sz="1400" err="1"/>
              <a:t>constructive</a:t>
            </a:r>
            <a:r>
              <a:rPr lang="it-IT" sz="1400"/>
              <a:t> design of the </a:t>
            </a:r>
            <a:r>
              <a:rPr lang="it-IT" sz="1400" err="1"/>
              <a:t>components</a:t>
            </a:r>
            <a:r>
              <a:rPr lang="it-IT" sz="1400"/>
              <a:t> </a:t>
            </a:r>
            <a:r>
              <a:rPr lang="it-IT" sz="1400" err="1"/>
              <a:t>requires</a:t>
            </a:r>
            <a:r>
              <a:rPr lang="it-IT" sz="1400"/>
              <a:t> engineering and design support </a:t>
            </a:r>
            <a:r>
              <a:rPr lang="it-IT" sz="1400" err="1"/>
              <a:t>that</a:t>
            </a:r>
            <a:r>
              <a:rPr lang="it-IT" sz="1400"/>
              <a:t> </a:t>
            </a:r>
            <a:r>
              <a:rPr lang="it-IT" sz="1400" err="1"/>
              <a:t>is</a:t>
            </a:r>
            <a:r>
              <a:rPr lang="it-IT" sz="1400"/>
              <a:t> </a:t>
            </a:r>
            <a:r>
              <a:rPr lang="it-IT" sz="1400" err="1"/>
              <a:t>not</a:t>
            </a:r>
            <a:r>
              <a:rPr lang="it-IT" sz="1400"/>
              <a:t> </a:t>
            </a:r>
            <a:r>
              <a:rPr lang="it-IT" sz="1400" err="1"/>
              <a:t>currently</a:t>
            </a:r>
            <a:r>
              <a:rPr lang="it-IT" sz="1400"/>
              <a:t> </a:t>
            </a:r>
            <a:r>
              <a:rPr lang="it-IT" sz="1400" err="1"/>
              <a:t>available</a:t>
            </a:r>
            <a:r>
              <a:rPr lang="it-IT" sz="1400"/>
              <a:t>. </a:t>
            </a:r>
            <a:r>
              <a:rPr lang="it-IT" sz="1400" err="1"/>
              <a:t>However</a:t>
            </a:r>
            <a:r>
              <a:rPr lang="it-IT" sz="1400"/>
              <a:t>, the </a:t>
            </a:r>
            <a:r>
              <a:rPr lang="it-IT" sz="1400" err="1"/>
              <a:t>components</a:t>
            </a:r>
            <a:r>
              <a:rPr lang="it-IT" sz="1400"/>
              <a:t> </a:t>
            </a:r>
            <a:r>
              <a:rPr lang="it-IT" sz="1400" err="1"/>
              <a:t>that</a:t>
            </a:r>
            <a:r>
              <a:rPr lang="it-IT" sz="1400"/>
              <a:t> </a:t>
            </a:r>
            <a:r>
              <a:rPr lang="it-IT" sz="1400" err="1"/>
              <a:t>require</a:t>
            </a:r>
            <a:r>
              <a:rPr lang="it-IT" sz="1400"/>
              <a:t> the </a:t>
            </a:r>
            <a:r>
              <a:rPr lang="it-IT" sz="1400" err="1"/>
              <a:t>most</a:t>
            </a:r>
            <a:r>
              <a:rPr lang="it-IT" sz="1400"/>
              <a:t> </a:t>
            </a:r>
            <a:r>
              <a:rPr lang="it-IT" sz="1400" err="1"/>
              <a:t>significant</a:t>
            </a:r>
            <a:r>
              <a:rPr lang="it-IT" sz="1400"/>
              <a:t> </a:t>
            </a:r>
            <a:r>
              <a:rPr lang="it-IT" sz="1400" err="1"/>
              <a:t>effort</a:t>
            </a:r>
            <a:r>
              <a:rPr lang="it-IT" sz="1400"/>
              <a:t> (the </a:t>
            </a:r>
            <a:r>
              <a:rPr lang="it-IT" sz="1400" err="1"/>
              <a:t>undulators</a:t>
            </a:r>
            <a:r>
              <a:rPr lang="it-IT" sz="1400"/>
              <a:t>) are </a:t>
            </a:r>
            <a:r>
              <a:rPr lang="it-IT" sz="1400" err="1"/>
              <a:t>those</a:t>
            </a:r>
            <a:r>
              <a:rPr lang="it-IT" sz="1400"/>
              <a:t> </a:t>
            </a:r>
            <a:r>
              <a:rPr lang="it-IT" sz="1400" err="1"/>
              <a:t>that</a:t>
            </a:r>
            <a:r>
              <a:rPr lang="it-IT" sz="1400"/>
              <a:t> </a:t>
            </a:r>
            <a:r>
              <a:rPr lang="it-IT" sz="1400" err="1"/>
              <a:t>need</a:t>
            </a:r>
            <a:r>
              <a:rPr lang="it-IT" sz="1400"/>
              <a:t> to be </a:t>
            </a:r>
            <a:r>
              <a:rPr lang="it-IT" sz="1400" err="1"/>
              <a:t>assigned</a:t>
            </a:r>
            <a:r>
              <a:rPr lang="it-IT" sz="1400"/>
              <a:t> to </a:t>
            </a:r>
            <a:r>
              <a:rPr lang="it-IT" sz="1400" err="1"/>
              <a:t>industry</a:t>
            </a:r>
            <a:r>
              <a:rPr lang="it-IT" sz="1400"/>
              <a:t> for </a:t>
            </a:r>
            <a:r>
              <a:rPr lang="it-IT" sz="1400" err="1"/>
              <a:t>development</a:t>
            </a:r>
            <a:r>
              <a:rPr lang="it-IT" sz="1400"/>
              <a:t> </a:t>
            </a:r>
            <a:r>
              <a:rPr lang="it-IT" sz="1400" err="1"/>
              <a:t>outside</a:t>
            </a:r>
            <a:r>
              <a:rPr lang="it-IT" sz="1400"/>
              <a:t> the </a:t>
            </a:r>
            <a:r>
              <a:rPr lang="it-IT" sz="1400" err="1"/>
              <a:t>laboratories</a:t>
            </a:r>
            <a:r>
              <a:rPr lang="it-IT" sz="1400"/>
              <a:t>.</a:t>
            </a:r>
          </a:p>
          <a:p>
            <a:pPr marL="0" indent="0" algn="r">
              <a:buNone/>
            </a:pPr>
            <a:r>
              <a:rPr lang="it-IT" sz="1400" err="1">
                <a:solidFill>
                  <a:srgbClr val="C00000"/>
                </a:solidFill>
              </a:rPr>
              <a:t>We</a:t>
            </a:r>
            <a:r>
              <a:rPr lang="it-IT" sz="1400">
                <a:solidFill>
                  <a:srgbClr val="C00000"/>
                </a:solidFill>
              </a:rPr>
              <a:t> </a:t>
            </a:r>
            <a:r>
              <a:rPr lang="it-IT" sz="1400" err="1">
                <a:solidFill>
                  <a:srgbClr val="C00000"/>
                </a:solidFill>
              </a:rPr>
              <a:t>indicated</a:t>
            </a:r>
            <a:r>
              <a:rPr lang="it-IT" sz="1400">
                <a:solidFill>
                  <a:srgbClr val="C00000"/>
                </a:solidFill>
              </a:rPr>
              <a:t> a technical </a:t>
            </a:r>
            <a:r>
              <a:rPr lang="it-IT" sz="1400" err="1">
                <a:solidFill>
                  <a:srgbClr val="C00000"/>
                </a:solidFill>
              </a:rPr>
              <a:t>readiness</a:t>
            </a:r>
            <a:r>
              <a:rPr lang="it-IT" sz="1400">
                <a:solidFill>
                  <a:srgbClr val="C00000"/>
                </a:solidFill>
              </a:rPr>
              <a:t> status </a:t>
            </a:r>
            <a:r>
              <a:rPr lang="it-IT" sz="1400" err="1">
                <a:solidFill>
                  <a:srgbClr val="C00000"/>
                </a:solidFill>
              </a:rPr>
              <a:t>at</a:t>
            </a:r>
            <a:r>
              <a:rPr lang="it-IT" sz="1400">
                <a:solidFill>
                  <a:srgbClr val="C00000"/>
                </a:solidFill>
              </a:rPr>
              <a:t> 41% </a:t>
            </a:r>
          </a:p>
          <a:p>
            <a:pPr marL="0" indent="0">
              <a:buNone/>
            </a:pPr>
            <a:r>
              <a:rPr lang="it-IT" sz="1400" b="1"/>
              <a:t>WP6 </a:t>
            </a:r>
            <a:r>
              <a:rPr lang="it-IT" sz="1400" b="1" err="1"/>
              <a:t>Undulators</a:t>
            </a:r>
            <a:r>
              <a:rPr lang="it-IT" sz="1400" b="1"/>
              <a:t>: TDR Writing </a:t>
            </a:r>
          </a:p>
          <a:p>
            <a:r>
              <a:rPr lang="it-IT" sz="1400"/>
              <a:t>The TDR </a:t>
            </a:r>
            <a:r>
              <a:rPr lang="it-IT" sz="1400" err="1"/>
              <a:t>structure</a:t>
            </a:r>
            <a:r>
              <a:rPr lang="it-IT" sz="1400"/>
              <a:t> (</a:t>
            </a:r>
            <a:r>
              <a:rPr lang="it-IT" sz="1400" err="1"/>
              <a:t>chapters</a:t>
            </a:r>
            <a:r>
              <a:rPr lang="it-IT" sz="1400"/>
              <a:t>) </a:t>
            </a:r>
            <a:r>
              <a:rPr lang="it-IT" sz="1400" err="1"/>
              <a:t>is</a:t>
            </a:r>
            <a:r>
              <a:rPr lang="it-IT" sz="1400"/>
              <a:t> ready - the </a:t>
            </a:r>
            <a:r>
              <a:rPr lang="it-IT" sz="1400" err="1"/>
              <a:t>order</a:t>
            </a:r>
            <a:r>
              <a:rPr lang="it-IT" sz="1400"/>
              <a:t> of the </a:t>
            </a:r>
            <a:r>
              <a:rPr lang="it-IT" sz="1400" err="1"/>
              <a:t>various</a:t>
            </a:r>
            <a:r>
              <a:rPr lang="it-IT" sz="1400"/>
              <a:t> </a:t>
            </a:r>
            <a:r>
              <a:rPr lang="it-IT" sz="1400" err="1"/>
              <a:t>arguments</a:t>
            </a:r>
            <a:r>
              <a:rPr lang="it-IT" sz="1400"/>
              <a:t> </a:t>
            </a:r>
            <a:r>
              <a:rPr lang="it-IT" sz="1400" err="1"/>
              <a:t>need</a:t>
            </a:r>
            <a:r>
              <a:rPr lang="it-IT" sz="1400"/>
              <a:t> to be </a:t>
            </a:r>
            <a:r>
              <a:rPr lang="it-IT" sz="1400" err="1"/>
              <a:t>adjusted</a:t>
            </a:r>
            <a:endParaRPr lang="it-IT" sz="1400"/>
          </a:p>
          <a:p>
            <a:r>
              <a:rPr lang="it-IT" sz="1400" err="1"/>
              <a:t>Consistency</a:t>
            </a:r>
            <a:r>
              <a:rPr lang="it-IT" sz="1400"/>
              <a:t> </a:t>
            </a:r>
            <a:r>
              <a:rPr lang="it-IT" sz="1400" err="1"/>
              <a:t>between</a:t>
            </a:r>
            <a:r>
              <a:rPr lang="it-IT" sz="1400"/>
              <a:t> </a:t>
            </a:r>
            <a:r>
              <a:rPr lang="it-IT" sz="1400" err="1"/>
              <a:t>different</a:t>
            </a:r>
            <a:r>
              <a:rPr lang="it-IT" sz="1400"/>
              <a:t> </a:t>
            </a:r>
            <a:r>
              <a:rPr lang="it-IT" sz="1400" err="1"/>
              <a:t>sections</a:t>
            </a:r>
            <a:r>
              <a:rPr lang="it-IT" sz="1400"/>
              <a:t> </a:t>
            </a:r>
            <a:r>
              <a:rPr lang="it-IT" sz="1400" err="1"/>
              <a:t>has</a:t>
            </a:r>
            <a:r>
              <a:rPr lang="it-IT" sz="1400"/>
              <a:t> to be </a:t>
            </a:r>
            <a:r>
              <a:rPr lang="it-IT" sz="1400" err="1"/>
              <a:t>improved</a:t>
            </a:r>
            <a:endParaRPr lang="it-IT" sz="1400"/>
          </a:p>
          <a:p>
            <a:r>
              <a:rPr lang="it-IT" sz="1400"/>
              <a:t>The link </a:t>
            </a:r>
            <a:r>
              <a:rPr lang="it-IT" sz="1400" err="1"/>
              <a:t>between</a:t>
            </a:r>
            <a:r>
              <a:rPr lang="it-IT" sz="1400"/>
              <a:t> the </a:t>
            </a:r>
            <a:r>
              <a:rPr lang="it-IT" sz="1400" err="1"/>
              <a:t>magnetic</a:t>
            </a:r>
            <a:r>
              <a:rPr lang="it-IT" sz="1400"/>
              <a:t> </a:t>
            </a:r>
            <a:r>
              <a:rPr lang="it-IT" sz="1400" err="1"/>
              <a:t>specs</a:t>
            </a:r>
            <a:r>
              <a:rPr lang="it-IT" sz="1400"/>
              <a:t> </a:t>
            </a:r>
            <a:r>
              <a:rPr lang="it-IT" sz="1400" err="1"/>
              <a:t>required</a:t>
            </a:r>
            <a:r>
              <a:rPr lang="it-IT" sz="1400"/>
              <a:t> and the SABINA </a:t>
            </a:r>
            <a:r>
              <a:rPr lang="it-IT" sz="1400" err="1"/>
              <a:t>measurements</a:t>
            </a:r>
            <a:r>
              <a:rPr lang="it-IT" sz="1400"/>
              <a:t> to be </a:t>
            </a:r>
            <a:r>
              <a:rPr lang="it-IT" sz="1400" err="1"/>
              <a:t>included</a:t>
            </a:r>
            <a:endParaRPr lang="it-IT" sz="1400"/>
          </a:p>
          <a:p>
            <a:pPr marL="0" indent="0" algn="r">
              <a:buNone/>
            </a:pPr>
            <a:r>
              <a:rPr lang="it-IT" sz="1400" err="1">
                <a:solidFill>
                  <a:srgbClr val="C00000"/>
                </a:solidFill>
              </a:rPr>
              <a:t>We</a:t>
            </a:r>
            <a:r>
              <a:rPr lang="it-IT" sz="1400">
                <a:solidFill>
                  <a:srgbClr val="C00000"/>
                </a:solidFill>
              </a:rPr>
              <a:t> </a:t>
            </a:r>
            <a:r>
              <a:rPr lang="it-IT" sz="1400" err="1">
                <a:solidFill>
                  <a:srgbClr val="C00000"/>
                </a:solidFill>
              </a:rPr>
              <a:t>indicated</a:t>
            </a:r>
            <a:r>
              <a:rPr lang="it-IT" sz="1400">
                <a:solidFill>
                  <a:srgbClr val="C00000"/>
                </a:solidFill>
              </a:rPr>
              <a:t> a writing </a:t>
            </a:r>
            <a:r>
              <a:rPr lang="it-IT" sz="1400" err="1">
                <a:solidFill>
                  <a:srgbClr val="C00000"/>
                </a:solidFill>
              </a:rPr>
              <a:t>readiness</a:t>
            </a:r>
            <a:r>
              <a:rPr lang="it-IT" sz="1400">
                <a:solidFill>
                  <a:srgbClr val="C00000"/>
                </a:solidFill>
              </a:rPr>
              <a:t> status </a:t>
            </a:r>
            <a:r>
              <a:rPr lang="it-IT" sz="1400" err="1">
                <a:solidFill>
                  <a:srgbClr val="C00000"/>
                </a:solidFill>
              </a:rPr>
              <a:t>at</a:t>
            </a:r>
            <a:r>
              <a:rPr lang="it-IT" sz="1400">
                <a:solidFill>
                  <a:srgbClr val="C00000"/>
                </a:solidFill>
              </a:rPr>
              <a:t> 30% </a:t>
            </a:r>
          </a:p>
          <a:p>
            <a:endParaRPr lang="en-GB" sz="1400"/>
          </a:p>
        </p:txBody>
      </p:sp>
      <p:sp>
        <p:nvSpPr>
          <p:cNvPr id="2" name="Segnaposto data 1">
            <a:extLst>
              <a:ext uri="{FF2B5EF4-FFF2-40B4-BE49-F238E27FC236}">
                <a16:creationId xmlns:a16="http://schemas.microsoft.com/office/drawing/2014/main" id="{D9028F98-D3F4-A93B-3B8C-A5E0C86B3A12}"/>
              </a:ext>
            </a:extLst>
          </p:cNvPr>
          <p:cNvSpPr>
            <a:spLocks noGrp="1"/>
          </p:cNvSpPr>
          <p:nvPr>
            <p:ph type="dt" sz="half" idx="10"/>
          </p:nvPr>
        </p:nvSpPr>
        <p:spPr>
          <a:xfrm>
            <a:off x="838200" y="6356350"/>
            <a:ext cx="2743200" cy="365125"/>
          </a:xfrm>
        </p:spPr>
        <p:txBody>
          <a:bodyPr>
            <a:normAutofit/>
          </a:bodyPr>
          <a:lstStyle/>
          <a:p>
            <a:pPr>
              <a:spcAft>
                <a:spcPts val="600"/>
              </a:spcAft>
            </a:pPr>
            <a:fld id="{6F4EC78C-A425-144B-9032-657B0440A191}" type="datetime1">
              <a:rPr lang="it-IT">
                <a:solidFill>
                  <a:srgbClr val="FFFFFF"/>
                </a:solidFill>
              </a:rPr>
              <a:pPr>
                <a:spcAft>
                  <a:spcPts val="600"/>
                </a:spcAft>
              </a:pPr>
              <a:t>26/06/24</a:t>
            </a:fld>
            <a:endParaRPr lang="it-IT">
              <a:solidFill>
                <a:srgbClr val="FFFFFF"/>
              </a:solidFill>
            </a:endParaRPr>
          </a:p>
        </p:txBody>
      </p:sp>
      <p:sp>
        <p:nvSpPr>
          <p:cNvPr id="3" name="Segnaposto piè di pagina 2">
            <a:extLst>
              <a:ext uri="{FF2B5EF4-FFF2-40B4-BE49-F238E27FC236}">
                <a16:creationId xmlns:a16="http://schemas.microsoft.com/office/drawing/2014/main" id="{CFB8047F-0658-AFD4-C435-177AD576196F}"/>
              </a:ext>
            </a:extLst>
          </p:cNvPr>
          <p:cNvSpPr>
            <a:spLocks noGrp="1"/>
          </p:cNvSpPr>
          <p:nvPr>
            <p:ph type="ftr" sz="quarter" idx="11"/>
          </p:nvPr>
        </p:nvSpPr>
        <p:spPr>
          <a:xfrm>
            <a:off x="4038600" y="6356350"/>
            <a:ext cx="4114800" cy="365125"/>
          </a:xfrm>
        </p:spPr>
        <p:txBody>
          <a:bodyPr>
            <a:normAutofit/>
          </a:bodyPr>
          <a:lstStyle/>
          <a:p>
            <a:pPr>
              <a:spcAft>
                <a:spcPts val="600"/>
              </a:spcAft>
            </a:pPr>
            <a:r>
              <a:rPr lang="it-IT"/>
              <a:t>WA6 Report - L. Giannessi</a:t>
            </a:r>
          </a:p>
        </p:txBody>
      </p:sp>
      <p:sp>
        <p:nvSpPr>
          <p:cNvPr id="4" name="Segnaposto numero diapositiva 3">
            <a:extLst>
              <a:ext uri="{FF2B5EF4-FFF2-40B4-BE49-F238E27FC236}">
                <a16:creationId xmlns:a16="http://schemas.microsoft.com/office/drawing/2014/main" id="{BED9BC62-8882-C6A4-D758-1A701B0AFEA5}"/>
              </a:ext>
            </a:extLst>
          </p:cNvPr>
          <p:cNvSpPr>
            <a:spLocks noGrp="1"/>
          </p:cNvSpPr>
          <p:nvPr>
            <p:ph type="sldNum" sz="quarter" idx="12"/>
          </p:nvPr>
        </p:nvSpPr>
        <p:spPr>
          <a:xfrm>
            <a:off x="8610600" y="6356350"/>
            <a:ext cx="2743200" cy="365125"/>
          </a:xfrm>
        </p:spPr>
        <p:txBody>
          <a:bodyPr>
            <a:normAutofit/>
          </a:bodyPr>
          <a:lstStyle/>
          <a:p>
            <a:pPr>
              <a:spcAft>
                <a:spcPts val="600"/>
              </a:spcAft>
            </a:pPr>
            <a:fld id="{43F6FBE0-971E-9141-908B-F4C9F2B4A260}" type="slidenum">
              <a:rPr lang="it-IT" smtClean="0"/>
              <a:pPr>
                <a:spcAft>
                  <a:spcPts val="600"/>
                </a:spcAft>
              </a:pPr>
              <a:t>26</a:t>
            </a:fld>
            <a:endParaRPr lang="it-IT"/>
          </a:p>
        </p:txBody>
      </p:sp>
    </p:spTree>
    <p:extLst>
      <p:ext uri="{BB962C8B-B14F-4D97-AF65-F5344CB8AC3E}">
        <p14:creationId xmlns:p14="http://schemas.microsoft.com/office/powerpoint/2010/main" val="240459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BFE69E92-3B32-584F-2A1C-5AAE868EA5B6}"/>
              </a:ext>
            </a:extLst>
          </p:cNvPr>
          <p:cNvSpPr>
            <a:spLocks noGrp="1"/>
          </p:cNvSpPr>
          <p:nvPr>
            <p:ph type="title"/>
          </p:nvPr>
        </p:nvSpPr>
        <p:spPr/>
        <p:txBody>
          <a:bodyPr/>
          <a:lstStyle/>
          <a:p>
            <a:r>
              <a:rPr lang="en-GB"/>
              <a:t>Supplementary slides</a:t>
            </a:r>
          </a:p>
        </p:txBody>
      </p:sp>
      <p:sp>
        <p:nvSpPr>
          <p:cNvPr id="8" name="Segnaposto testo 7">
            <a:extLst>
              <a:ext uri="{FF2B5EF4-FFF2-40B4-BE49-F238E27FC236}">
                <a16:creationId xmlns:a16="http://schemas.microsoft.com/office/drawing/2014/main" id="{79D9F9F0-E0FE-30B2-E7B2-43BBF2F50A06}"/>
              </a:ext>
            </a:extLst>
          </p:cNvPr>
          <p:cNvSpPr>
            <a:spLocks noGrp="1"/>
          </p:cNvSpPr>
          <p:nvPr>
            <p:ph type="body" idx="1"/>
          </p:nvPr>
        </p:nvSpPr>
        <p:spPr/>
        <p:txBody>
          <a:bodyPr/>
          <a:lstStyle/>
          <a:p>
            <a:endParaRPr lang="en-GB"/>
          </a:p>
        </p:txBody>
      </p:sp>
      <p:sp>
        <p:nvSpPr>
          <p:cNvPr id="4" name="Segnaposto data 3">
            <a:extLst>
              <a:ext uri="{FF2B5EF4-FFF2-40B4-BE49-F238E27FC236}">
                <a16:creationId xmlns:a16="http://schemas.microsoft.com/office/drawing/2014/main" id="{A7A1EBA6-4D40-5685-15E5-71E21CAF59A9}"/>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C79C2AC0-C801-D7FE-9EC1-799A583CEE2A}"/>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571EE53C-75F6-DBB8-CED4-E7863E7DDD9F}"/>
              </a:ext>
            </a:extLst>
          </p:cNvPr>
          <p:cNvSpPr>
            <a:spLocks noGrp="1"/>
          </p:cNvSpPr>
          <p:nvPr>
            <p:ph type="sldNum" sz="quarter" idx="12"/>
          </p:nvPr>
        </p:nvSpPr>
        <p:spPr/>
        <p:txBody>
          <a:bodyPr/>
          <a:lstStyle/>
          <a:p>
            <a:fld id="{43F6FBE0-971E-9141-908B-F4C9F2B4A260}" type="slidenum">
              <a:rPr lang="it-IT" smtClean="0"/>
              <a:t>27</a:t>
            </a:fld>
            <a:endParaRPr lang="it-IT"/>
          </a:p>
        </p:txBody>
      </p:sp>
    </p:spTree>
    <p:extLst>
      <p:ext uri="{BB962C8B-B14F-4D97-AF65-F5344CB8AC3E}">
        <p14:creationId xmlns:p14="http://schemas.microsoft.com/office/powerpoint/2010/main" val="3286452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0CF5188-9CEA-A725-C55E-6EF3201D7791}"/>
              </a:ext>
            </a:extLst>
          </p:cNvPr>
          <p:cNvSpPr>
            <a:spLocks noGrp="1"/>
          </p:cNvSpPr>
          <p:nvPr>
            <p:ph type="title"/>
          </p:nvPr>
        </p:nvSpPr>
        <p:spPr/>
        <p:txBody>
          <a:bodyPr/>
          <a:lstStyle/>
          <a:p>
            <a:r>
              <a:rPr lang="en-US"/>
              <a:t>ARIA</a:t>
            </a:r>
          </a:p>
        </p:txBody>
      </p:sp>
      <p:sp>
        <p:nvSpPr>
          <p:cNvPr id="8" name="Segnaposto testo 7">
            <a:extLst>
              <a:ext uri="{FF2B5EF4-FFF2-40B4-BE49-F238E27FC236}">
                <a16:creationId xmlns:a16="http://schemas.microsoft.com/office/drawing/2014/main" id="{DFC4F338-49E0-6162-E239-8D0589FCD2F8}"/>
              </a:ext>
            </a:extLst>
          </p:cNvPr>
          <p:cNvSpPr>
            <a:spLocks noGrp="1"/>
          </p:cNvSpPr>
          <p:nvPr>
            <p:ph type="body" idx="1"/>
          </p:nvPr>
        </p:nvSpPr>
        <p:spPr/>
        <p:txBody>
          <a:bodyPr/>
          <a:lstStyle/>
          <a:p>
            <a:r>
              <a:rPr lang="en-US"/>
              <a:t>Undulators, seed and tuning range</a:t>
            </a:r>
          </a:p>
        </p:txBody>
      </p:sp>
      <p:sp>
        <p:nvSpPr>
          <p:cNvPr id="4" name="Segnaposto data 3">
            <a:extLst>
              <a:ext uri="{FF2B5EF4-FFF2-40B4-BE49-F238E27FC236}">
                <a16:creationId xmlns:a16="http://schemas.microsoft.com/office/drawing/2014/main" id="{6F0FECA0-5062-80BE-3449-88E993841D26}"/>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A391A386-F691-4DA9-3947-689D199332BF}"/>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B7B8D777-FFDF-5150-B113-35A646298E7E}"/>
              </a:ext>
            </a:extLst>
          </p:cNvPr>
          <p:cNvSpPr>
            <a:spLocks noGrp="1"/>
          </p:cNvSpPr>
          <p:nvPr>
            <p:ph type="sldNum" sz="quarter" idx="12"/>
          </p:nvPr>
        </p:nvSpPr>
        <p:spPr/>
        <p:txBody>
          <a:bodyPr/>
          <a:lstStyle/>
          <a:p>
            <a:fld id="{43F6FBE0-971E-9141-908B-F4C9F2B4A260}" type="slidenum">
              <a:rPr lang="it-IT" smtClean="0"/>
              <a:t>28</a:t>
            </a:fld>
            <a:endParaRPr lang="it-IT"/>
          </a:p>
        </p:txBody>
      </p:sp>
    </p:spTree>
    <p:extLst>
      <p:ext uri="{BB962C8B-B14F-4D97-AF65-F5344CB8AC3E}">
        <p14:creationId xmlns:p14="http://schemas.microsoft.com/office/powerpoint/2010/main" val="3840185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17B94BFD-8D1A-FBBD-34C1-F824E6A694A5}"/>
              </a:ext>
            </a:extLst>
          </p:cNvPr>
          <p:cNvSpPr>
            <a:spLocks noGrp="1"/>
          </p:cNvSpPr>
          <p:nvPr>
            <p:ph type="title"/>
          </p:nvPr>
        </p:nvSpPr>
        <p:spPr>
          <a:xfrm>
            <a:off x="1071438" y="476443"/>
            <a:ext cx="9303026" cy="1325563"/>
          </a:xfrm>
        </p:spPr>
        <p:txBody>
          <a:bodyPr/>
          <a:lstStyle/>
          <a:p>
            <a:r>
              <a:rPr lang="en-US" b="1"/>
              <a:t>ARIA</a:t>
            </a:r>
            <a:br>
              <a:rPr lang="en-US"/>
            </a:br>
            <a:r>
              <a:rPr lang="en-US"/>
              <a:t>Radiator Undulators</a:t>
            </a:r>
          </a:p>
        </p:txBody>
      </p:sp>
      <p:sp>
        <p:nvSpPr>
          <p:cNvPr id="4" name="Segnaposto data 3">
            <a:extLst>
              <a:ext uri="{FF2B5EF4-FFF2-40B4-BE49-F238E27FC236}">
                <a16:creationId xmlns:a16="http://schemas.microsoft.com/office/drawing/2014/main" id="{AE611E61-4A17-1718-C9A4-F1C4D4DB78D2}"/>
              </a:ext>
            </a:extLst>
          </p:cNvPr>
          <p:cNvSpPr>
            <a:spLocks noGrp="1"/>
          </p:cNvSpPr>
          <p:nvPr>
            <p:ph type="dt" sz="half" idx="10"/>
          </p:nvPr>
        </p:nvSpPr>
        <p:spPr/>
        <p:txBody>
          <a:bodyPr/>
          <a:lstStyle/>
          <a:p>
            <a:fld id="{51635FF9-E0B6-8A47-955F-34981D425FBF}" type="datetime1">
              <a:rPr lang="it-IT" smtClean="0"/>
              <a:t>26/06/24</a:t>
            </a:fld>
            <a:endParaRPr lang="it-IT"/>
          </a:p>
        </p:txBody>
      </p:sp>
      <p:sp>
        <p:nvSpPr>
          <p:cNvPr id="5" name="Segnaposto piè di pagina 4">
            <a:extLst>
              <a:ext uri="{FF2B5EF4-FFF2-40B4-BE49-F238E27FC236}">
                <a16:creationId xmlns:a16="http://schemas.microsoft.com/office/drawing/2014/main" id="{B6E05D12-7161-86F3-663D-EA9839C1DEE6}"/>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9BAE133F-051A-E018-66E4-A0D9FA00ECE5}"/>
              </a:ext>
            </a:extLst>
          </p:cNvPr>
          <p:cNvSpPr>
            <a:spLocks noGrp="1"/>
          </p:cNvSpPr>
          <p:nvPr>
            <p:ph type="sldNum" sz="quarter" idx="12"/>
          </p:nvPr>
        </p:nvSpPr>
        <p:spPr/>
        <p:txBody>
          <a:bodyPr/>
          <a:lstStyle/>
          <a:p>
            <a:fld id="{43F6FBE0-971E-9141-908B-F4C9F2B4A260}" type="slidenum">
              <a:rPr lang="it-IT" smtClean="0"/>
              <a:t>29</a:t>
            </a:fld>
            <a:endParaRPr lang="it-IT"/>
          </a:p>
        </p:txBody>
      </p:sp>
      <p:pic>
        <p:nvPicPr>
          <p:cNvPr id="9" name="Picture 64">
            <a:extLst>
              <a:ext uri="{FF2B5EF4-FFF2-40B4-BE49-F238E27FC236}">
                <a16:creationId xmlns:a16="http://schemas.microsoft.com/office/drawing/2014/main" id="{C4B711BE-6C01-9378-5024-7AA651E5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582" y="1364975"/>
            <a:ext cx="4520157" cy="376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5">
            <a:extLst>
              <a:ext uri="{FF2B5EF4-FFF2-40B4-BE49-F238E27FC236}">
                <a16:creationId xmlns:a16="http://schemas.microsoft.com/office/drawing/2014/main" id="{74F49534-ADB9-062A-18F7-B78A0DD79744}"/>
              </a:ext>
            </a:extLst>
          </p:cNvPr>
          <p:cNvSpPr txBox="1">
            <a:spLocks noGrp="1" noChangeArrowheads="1"/>
          </p:cNvSpPr>
          <p:nvPr>
            <p:ph idx="1"/>
          </p:nvPr>
        </p:nvSpPr>
        <p:spPr bwMode="auto">
          <a:xfrm>
            <a:off x="745435" y="1905139"/>
            <a:ext cx="5714999" cy="185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spcBef>
                <a:spcPct val="50000"/>
              </a:spcBef>
              <a:buNone/>
            </a:pPr>
            <a:r>
              <a:rPr lang="en-US" altLang="en-IT" sz="1800" b="1"/>
              <a:t>Main features:</a:t>
            </a:r>
          </a:p>
          <a:p>
            <a:pPr>
              <a:spcBef>
                <a:spcPct val="50000"/>
              </a:spcBef>
              <a:buFont typeface="Wingdings" pitchFamily="2" charset="2"/>
              <a:buChar char="§"/>
            </a:pPr>
            <a:r>
              <a:rPr lang="en-US" altLang="en-IT" sz="2000"/>
              <a:t> variable gap, variable phase for adjustable polarization (EPU) (six motors) </a:t>
            </a:r>
          </a:p>
          <a:p>
            <a:pPr>
              <a:buFont typeface="Wingdings" pitchFamily="2" charset="2"/>
              <a:buChar char="§"/>
            </a:pPr>
            <a:r>
              <a:rPr lang="en-US" altLang="en-IT" sz="2000" i="1">
                <a:latin typeface="Times New Roman" panose="02020603050405020304" pitchFamily="18" charset="0"/>
                <a:cs typeface="Times New Roman" panose="02020603050405020304" pitchFamily="18" charset="0"/>
              </a:rPr>
              <a:t> 𝛌</a:t>
            </a:r>
            <a:r>
              <a:rPr lang="en-US" altLang="en-IT" sz="2000" i="1" baseline="-25000">
                <a:latin typeface="Times New Roman" panose="02020603050405020304" pitchFamily="18" charset="0"/>
                <a:cs typeface="Times New Roman" panose="02020603050405020304" pitchFamily="18" charset="0"/>
              </a:rPr>
              <a:t>u</a:t>
            </a:r>
            <a:r>
              <a:rPr lang="en-US" altLang="en-IT" sz="2000" i="1">
                <a:latin typeface="Times New Roman" panose="02020603050405020304" pitchFamily="18" charset="0"/>
                <a:cs typeface="Times New Roman" panose="02020603050405020304" pitchFamily="18" charset="0"/>
              </a:rPr>
              <a:t> = 55.2 mm, Np=42, L</a:t>
            </a:r>
            <a:r>
              <a:rPr lang="en-US" altLang="en-IT" sz="2000" i="1" baseline="-25000">
                <a:latin typeface="Times New Roman" panose="02020603050405020304" pitchFamily="18" charset="0"/>
                <a:cs typeface="Times New Roman" panose="02020603050405020304" pitchFamily="18" charset="0"/>
              </a:rPr>
              <a:t>u</a:t>
            </a:r>
            <a:r>
              <a:rPr lang="en-US" altLang="en-IT" sz="2000" i="1">
                <a:latin typeface="Times New Roman" panose="02020603050405020304" pitchFamily="18" charset="0"/>
                <a:cs typeface="Times New Roman" panose="02020603050405020304" pitchFamily="18" charset="0"/>
              </a:rPr>
              <a:t>=2.4 m</a:t>
            </a:r>
          </a:p>
          <a:p>
            <a:pPr>
              <a:buFont typeface="Wingdings" pitchFamily="2" charset="2"/>
              <a:buChar char="§"/>
            </a:pPr>
            <a:r>
              <a:rPr lang="en-US" altLang="en-IT" sz="2000"/>
              <a:t> working gap: 10 </a:t>
            </a:r>
            <a:r>
              <a:rPr lang="en-US" altLang="en-IT" sz="2000">
                <a:cs typeface="Arial" panose="020B0604020202020204" pitchFamily="34" charset="0"/>
              </a:rPr>
              <a:t>÷</a:t>
            </a:r>
            <a:r>
              <a:rPr lang="en-US" altLang="en-IT" sz="2000"/>
              <a:t> 32 mm</a:t>
            </a:r>
          </a:p>
        </p:txBody>
      </p:sp>
      <p:grpSp>
        <p:nvGrpSpPr>
          <p:cNvPr id="17" name="Gruppo 16">
            <a:extLst>
              <a:ext uri="{FF2B5EF4-FFF2-40B4-BE49-F238E27FC236}">
                <a16:creationId xmlns:a16="http://schemas.microsoft.com/office/drawing/2014/main" id="{C1433BD0-74ED-840F-0633-E7C1AB64B319}"/>
              </a:ext>
            </a:extLst>
          </p:cNvPr>
          <p:cNvGrpSpPr/>
          <p:nvPr/>
        </p:nvGrpSpPr>
        <p:grpSpPr>
          <a:xfrm>
            <a:off x="3836503" y="583803"/>
            <a:ext cx="6587053" cy="1066091"/>
            <a:chOff x="1563353" y="5578258"/>
            <a:chExt cx="8586790" cy="1027058"/>
          </a:xfrm>
        </p:grpSpPr>
        <p:grpSp>
          <p:nvGrpSpPr>
            <p:cNvPr id="19" name="Gruppo 18">
              <a:extLst>
                <a:ext uri="{FF2B5EF4-FFF2-40B4-BE49-F238E27FC236}">
                  <a16:creationId xmlns:a16="http://schemas.microsoft.com/office/drawing/2014/main" id="{9E362D73-DE24-11DB-60FB-B5C52DC41B60}"/>
                </a:ext>
              </a:extLst>
            </p:cNvPr>
            <p:cNvGrpSpPr/>
            <p:nvPr/>
          </p:nvGrpSpPr>
          <p:grpSpPr>
            <a:xfrm>
              <a:off x="1563353" y="5591124"/>
              <a:ext cx="8586790" cy="1014192"/>
              <a:chOff x="1587416" y="5575082"/>
              <a:chExt cx="8586790" cy="1014192"/>
            </a:xfrm>
          </p:grpSpPr>
          <p:sp>
            <p:nvSpPr>
              <p:cNvPr id="21" name="CasellaDiTesto 20">
                <a:extLst>
                  <a:ext uri="{FF2B5EF4-FFF2-40B4-BE49-F238E27FC236}">
                    <a16:creationId xmlns:a16="http://schemas.microsoft.com/office/drawing/2014/main" id="{C362D0E6-3516-1399-3170-6BCF38E0048C}"/>
                  </a:ext>
                </a:extLst>
              </p:cNvPr>
              <p:cNvSpPr txBox="1"/>
              <p:nvPr/>
            </p:nvSpPr>
            <p:spPr>
              <a:xfrm>
                <a:off x="4426829" y="5575082"/>
                <a:ext cx="1185389" cy="369332"/>
              </a:xfrm>
              <a:prstGeom prst="rect">
                <a:avLst/>
              </a:prstGeom>
              <a:noFill/>
            </p:spPr>
            <p:txBody>
              <a:bodyPr wrap="none" rtlCol="0">
                <a:spAutoFit/>
              </a:bodyPr>
              <a:lstStyle/>
              <a:p>
                <a:r>
                  <a:rPr lang="it-IT"/>
                  <a:t>Modulator</a:t>
                </a:r>
              </a:p>
            </p:txBody>
          </p:sp>
          <p:grpSp>
            <p:nvGrpSpPr>
              <p:cNvPr id="22" name="Gruppo 21">
                <a:extLst>
                  <a:ext uri="{FF2B5EF4-FFF2-40B4-BE49-F238E27FC236}">
                    <a16:creationId xmlns:a16="http://schemas.microsoft.com/office/drawing/2014/main" id="{28C1FE4C-44E7-7ABF-1449-EBBB8F955648}"/>
                  </a:ext>
                </a:extLst>
              </p:cNvPr>
              <p:cNvGrpSpPr/>
              <p:nvPr/>
            </p:nvGrpSpPr>
            <p:grpSpPr>
              <a:xfrm>
                <a:off x="4715963" y="5942348"/>
                <a:ext cx="4064358" cy="289367"/>
                <a:chOff x="4709697" y="6075343"/>
                <a:chExt cx="4064358" cy="289367"/>
              </a:xfrm>
            </p:grpSpPr>
            <p:sp>
              <p:nvSpPr>
                <p:cNvPr id="54" name="Rettangolo 53">
                  <a:extLst>
                    <a:ext uri="{FF2B5EF4-FFF2-40B4-BE49-F238E27FC236}">
                      <a16:creationId xmlns:a16="http://schemas.microsoft.com/office/drawing/2014/main" id="{BE2415C4-4E9B-D071-EB45-C568997A2ED6}"/>
                    </a:ext>
                  </a:extLst>
                </p:cNvPr>
                <p:cNvSpPr/>
                <p:nvPr/>
              </p:nvSpPr>
              <p:spPr>
                <a:xfrm>
                  <a:off x="4709697" y="6091512"/>
                  <a:ext cx="580962" cy="222835"/>
                </a:xfrm>
                <a:prstGeom prst="rect">
                  <a:avLst/>
                </a:prstGeom>
                <a:solidFill>
                  <a:srgbClr val="E2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5" name="Rettangolo 54">
                  <a:extLst>
                    <a:ext uri="{FF2B5EF4-FFF2-40B4-BE49-F238E27FC236}">
                      <a16:creationId xmlns:a16="http://schemas.microsoft.com/office/drawing/2014/main" id="{89752CFD-B916-F1AE-2181-B21E8DFFA142}"/>
                    </a:ext>
                  </a:extLst>
                </p:cNvPr>
                <p:cNvSpPr/>
                <p:nvPr/>
              </p:nvSpPr>
              <p:spPr>
                <a:xfrm>
                  <a:off x="6042771"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6" name="Rettangolo 55">
                  <a:extLst>
                    <a:ext uri="{FF2B5EF4-FFF2-40B4-BE49-F238E27FC236}">
                      <a16:creationId xmlns:a16="http://schemas.microsoft.com/office/drawing/2014/main" id="{FE9FB3A9-8A4F-D76C-4104-E11D94A6E78E}"/>
                    </a:ext>
                  </a:extLst>
                </p:cNvPr>
                <p:cNvSpPr/>
                <p:nvPr/>
              </p:nvSpPr>
              <p:spPr>
                <a:xfrm>
                  <a:off x="6759545"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7" name="Rettangolo 56">
                  <a:extLst>
                    <a:ext uri="{FF2B5EF4-FFF2-40B4-BE49-F238E27FC236}">
                      <a16:creationId xmlns:a16="http://schemas.microsoft.com/office/drawing/2014/main" id="{DC81702F-6CF4-A4C2-8A04-9C2957EAD1F9}"/>
                    </a:ext>
                  </a:extLst>
                </p:cNvPr>
                <p:cNvSpPr/>
                <p:nvPr/>
              </p:nvSpPr>
              <p:spPr>
                <a:xfrm>
                  <a:off x="7476319"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8" name="Rettangolo 57">
                  <a:extLst>
                    <a:ext uri="{FF2B5EF4-FFF2-40B4-BE49-F238E27FC236}">
                      <a16:creationId xmlns:a16="http://schemas.microsoft.com/office/drawing/2014/main" id="{73AA0ACE-5A6E-FE0B-9BBD-ADAC20881AE5}"/>
                    </a:ext>
                  </a:extLst>
                </p:cNvPr>
                <p:cNvSpPr/>
                <p:nvPr/>
              </p:nvSpPr>
              <p:spPr>
                <a:xfrm>
                  <a:off x="8193093"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9" name="Rettangolo 58">
                  <a:extLst>
                    <a:ext uri="{FF2B5EF4-FFF2-40B4-BE49-F238E27FC236}">
                      <a16:creationId xmlns:a16="http://schemas.microsoft.com/office/drawing/2014/main" id="{41D86111-A43E-53DA-76F3-DA6913E97A0A}"/>
                    </a:ext>
                  </a:extLst>
                </p:cNvPr>
                <p:cNvSpPr/>
                <p:nvPr/>
              </p:nvSpPr>
              <p:spPr>
                <a:xfrm>
                  <a:off x="5536541" y="6075343"/>
                  <a:ext cx="254643" cy="2893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3" name="CasellaDiTesto 22">
                <a:extLst>
                  <a:ext uri="{FF2B5EF4-FFF2-40B4-BE49-F238E27FC236}">
                    <a16:creationId xmlns:a16="http://schemas.microsoft.com/office/drawing/2014/main" id="{57744F98-B8D7-11FC-6EDD-3E6E3759B154}"/>
                  </a:ext>
                </a:extLst>
              </p:cNvPr>
              <p:cNvSpPr txBox="1"/>
              <p:nvPr/>
            </p:nvSpPr>
            <p:spPr>
              <a:xfrm>
                <a:off x="4729849" y="6219942"/>
                <a:ext cx="1872820" cy="369332"/>
              </a:xfrm>
              <a:prstGeom prst="rect">
                <a:avLst/>
              </a:prstGeom>
              <a:noFill/>
            </p:spPr>
            <p:txBody>
              <a:bodyPr wrap="none" rtlCol="0">
                <a:spAutoFit/>
              </a:bodyPr>
              <a:lstStyle/>
              <a:p>
                <a:r>
                  <a:rPr lang="it-IT"/>
                  <a:t>Dispersive </a:t>
                </a:r>
                <a:r>
                  <a:rPr lang="it-IT" err="1"/>
                  <a:t>section</a:t>
                </a:r>
                <a:endParaRPr lang="it-IT"/>
              </a:p>
            </p:txBody>
          </p:sp>
          <p:cxnSp>
            <p:nvCxnSpPr>
              <p:cNvPr id="24" name="Connettore 2 23">
                <a:extLst>
                  <a:ext uri="{FF2B5EF4-FFF2-40B4-BE49-F238E27FC236}">
                    <a16:creationId xmlns:a16="http://schemas.microsoft.com/office/drawing/2014/main" id="{7354B64F-6A53-A646-168B-CC0DAC693DCE}"/>
                  </a:ext>
                </a:extLst>
              </p:cNvPr>
              <p:cNvCxnSpPr>
                <a:cxnSpLocks/>
              </p:cNvCxnSpPr>
              <p:nvPr/>
            </p:nvCxnSpPr>
            <p:spPr>
              <a:xfrm>
                <a:off x="2732328" y="6078011"/>
                <a:ext cx="18868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DE73E526-0AA1-A127-DF45-8EECB10F6DB6}"/>
                  </a:ext>
                </a:extLst>
              </p:cNvPr>
              <p:cNvSpPr txBox="1"/>
              <p:nvPr/>
            </p:nvSpPr>
            <p:spPr>
              <a:xfrm>
                <a:off x="2780315" y="5740937"/>
                <a:ext cx="643125" cy="369332"/>
              </a:xfrm>
              <a:prstGeom prst="rect">
                <a:avLst/>
              </a:prstGeom>
              <a:noFill/>
            </p:spPr>
            <p:txBody>
              <a:bodyPr wrap="none" rtlCol="0">
                <a:spAutoFit/>
              </a:bodyPr>
              <a:lstStyle/>
              <a:p>
                <a:r>
                  <a:rPr lang="it-IT" err="1"/>
                  <a:t>Seed</a:t>
                </a:r>
                <a:endParaRPr lang="it-IT"/>
              </a:p>
            </p:txBody>
          </p:sp>
          <p:grpSp>
            <p:nvGrpSpPr>
              <p:cNvPr id="26" name="Gruppo 25">
                <a:extLst>
                  <a:ext uri="{FF2B5EF4-FFF2-40B4-BE49-F238E27FC236}">
                    <a16:creationId xmlns:a16="http://schemas.microsoft.com/office/drawing/2014/main" id="{B802253B-6E72-D0B2-7C93-B69213F5F16A}"/>
                  </a:ext>
                </a:extLst>
              </p:cNvPr>
              <p:cNvGrpSpPr/>
              <p:nvPr/>
            </p:nvGrpSpPr>
            <p:grpSpPr>
              <a:xfrm>
                <a:off x="5861499" y="6017037"/>
                <a:ext cx="127876" cy="121753"/>
                <a:chOff x="9148502" y="4221220"/>
                <a:chExt cx="127876" cy="121753"/>
              </a:xfrm>
            </p:grpSpPr>
            <p:sp>
              <p:nvSpPr>
                <p:cNvPr id="51" name="Rettangolo 50">
                  <a:extLst>
                    <a:ext uri="{FF2B5EF4-FFF2-40B4-BE49-F238E27FC236}">
                      <a16:creationId xmlns:a16="http://schemas.microsoft.com/office/drawing/2014/main" id="{92E1CD64-A685-60DC-C440-A55EBDE4C348}"/>
                    </a:ext>
                  </a:extLst>
                </p:cNvPr>
                <p:cNvSpPr/>
                <p:nvPr/>
              </p:nvSpPr>
              <p:spPr>
                <a:xfrm>
                  <a:off x="9242555" y="4221220"/>
                  <a:ext cx="33823" cy="12175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2" name="Rettangolo 51">
                  <a:extLst>
                    <a:ext uri="{FF2B5EF4-FFF2-40B4-BE49-F238E27FC236}">
                      <a16:creationId xmlns:a16="http://schemas.microsoft.com/office/drawing/2014/main" id="{5A9A215F-1CFD-00DD-3E83-EB6A8CACFB20}"/>
                    </a:ext>
                  </a:extLst>
                </p:cNvPr>
                <p:cNvSpPr/>
                <p:nvPr/>
              </p:nvSpPr>
              <p:spPr>
                <a:xfrm>
                  <a:off x="9204153" y="42585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3" name="Rettangolo 52">
                  <a:extLst>
                    <a:ext uri="{FF2B5EF4-FFF2-40B4-BE49-F238E27FC236}">
                      <a16:creationId xmlns:a16="http://schemas.microsoft.com/office/drawing/2014/main" id="{C223F628-D389-EEBC-C4FB-73CA69C67661}"/>
                    </a:ext>
                  </a:extLst>
                </p:cNvPr>
                <p:cNvSpPr/>
                <p:nvPr/>
              </p:nvSpPr>
              <p:spPr>
                <a:xfrm>
                  <a:off x="9148502" y="42585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27" name="Gruppo 26">
                <a:extLst>
                  <a:ext uri="{FF2B5EF4-FFF2-40B4-BE49-F238E27FC236}">
                    <a16:creationId xmlns:a16="http://schemas.microsoft.com/office/drawing/2014/main" id="{D36C1C90-359A-3CCC-AC64-08E8B52282E0}"/>
                  </a:ext>
                </a:extLst>
              </p:cNvPr>
              <p:cNvGrpSpPr/>
              <p:nvPr/>
            </p:nvGrpSpPr>
            <p:grpSpPr>
              <a:xfrm>
                <a:off x="6641542" y="6011602"/>
                <a:ext cx="1538951" cy="121753"/>
                <a:chOff x="6670995" y="5644535"/>
                <a:chExt cx="1538951" cy="121753"/>
              </a:xfrm>
            </p:grpSpPr>
            <p:grpSp>
              <p:nvGrpSpPr>
                <p:cNvPr id="38" name="Gruppo 37">
                  <a:extLst>
                    <a:ext uri="{FF2B5EF4-FFF2-40B4-BE49-F238E27FC236}">
                      <a16:creationId xmlns:a16="http://schemas.microsoft.com/office/drawing/2014/main" id="{F0882F6E-FB67-888D-DF5D-65FC0AC4391C}"/>
                    </a:ext>
                  </a:extLst>
                </p:cNvPr>
                <p:cNvGrpSpPr/>
                <p:nvPr/>
              </p:nvGrpSpPr>
              <p:grpSpPr>
                <a:xfrm>
                  <a:off x="6738887" y="5644535"/>
                  <a:ext cx="1471059" cy="121753"/>
                  <a:chOff x="6667450" y="5923141"/>
                  <a:chExt cx="1471059" cy="121753"/>
                </a:xfrm>
              </p:grpSpPr>
              <p:sp>
                <p:nvSpPr>
                  <p:cNvPr id="48" name="Rettangolo 47">
                    <a:extLst>
                      <a:ext uri="{FF2B5EF4-FFF2-40B4-BE49-F238E27FC236}">
                        <a16:creationId xmlns:a16="http://schemas.microsoft.com/office/drawing/2014/main" id="{AD16877B-B80F-CF9E-B767-3CAFBD0D51C4}"/>
                      </a:ext>
                    </a:extLst>
                  </p:cNvPr>
                  <p:cNvSpPr/>
                  <p:nvPr/>
                </p:nvSpPr>
                <p:spPr>
                  <a:xfrm>
                    <a:off x="6667450"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9" name="Rettangolo 48">
                    <a:extLst>
                      <a:ext uri="{FF2B5EF4-FFF2-40B4-BE49-F238E27FC236}">
                        <a16:creationId xmlns:a16="http://schemas.microsoft.com/office/drawing/2014/main" id="{2DD6E605-F12E-6243-82BB-FFCF066F56FC}"/>
                      </a:ext>
                    </a:extLst>
                  </p:cNvPr>
                  <p:cNvSpPr/>
                  <p:nvPr/>
                </p:nvSpPr>
                <p:spPr>
                  <a:xfrm>
                    <a:off x="7386068"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0" name="Rettangolo 49">
                    <a:extLst>
                      <a:ext uri="{FF2B5EF4-FFF2-40B4-BE49-F238E27FC236}">
                        <a16:creationId xmlns:a16="http://schemas.microsoft.com/office/drawing/2014/main" id="{E7FAD54D-17E4-89E5-4337-535884511AA3}"/>
                      </a:ext>
                    </a:extLst>
                  </p:cNvPr>
                  <p:cNvSpPr/>
                  <p:nvPr/>
                </p:nvSpPr>
                <p:spPr>
                  <a:xfrm>
                    <a:off x="8104686"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39" name="Gruppo 38">
                  <a:extLst>
                    <a:ext uri="{FF2B5EF4-FFF2-40B4-BE49-F238E27FC236}">
                      <a16:creationId xmlns:a16="http://schemas.microsoft.com/office/drawing/2014/main" id="{38049FB7-59A1-B0C6-29D2-2AE5CCD42638}"/>
                    </a:ext>
                  </a:extLst>
                </p:cNvPr>
                <p:cNvGrpSpPr/>
                <p:nvPr/>
              </p:nvGrpSpPr>
              <p:grpSpPr>
                <a:xfrm>
                  <a:off x="6670995" y="5671304"/>
                  <a:ext cx="1508598" cy="68215"/>
                  <a:chOff x="6542408" y="5611066"/>
                  <a:chExt cx="1465736" cy="122144"/>
                </a:xfrm>
              </p:grpSpPr>
              <p:grpSp>
                <p:nvGrpSpPr>
                  <p:cNvPr id="40" name="Gruppo 39">
                    <a:extLst>
                      <a:ext uri="{FF2B5EF4-FFF2-40B4-BE49-F238E27FC236}">
                        <a16:creationId xmlns:a16="http://schemas.microsoft.com/office/drawing/2014/main" id="{F3F4819F-1236-3A25-978A-96EABD2181E7}"/>
                      </a:ext>
                    </a:extLst>
                  </p:cNvPr>
                  <p:cNvGrpSpPr/>
                  <p:nvPr/>
                </p:nvGrpSpPr>
                <p:grpSpPr>
                  <a:xfrm>
                    <a:off x="6542408" y="5611066"/>
                    <a:ext cx="1437494" cy="122144"/>
                    <a:chOff x="9778528" y="4255644"/>
                    <a:chExt cx="1167163" cy="47175"/>
                  </a:xfrm>
                </p:grpSpPr>
                <p:sp>
                  <p:nvSpPr>
                    <p:cNvPr id="45" name="Rettangolo 44">
                      <a:extLst>
                        <a:ext uri="{FF2B5EF4-FFF2-40B4-BE49-F238E27FC236}">
                          <a16:creationId xmlns:a16="http://schemas.microsoft.com/office/drawing/2014/main" id="{A99FE6D3-CF37-5912-28A5-D4BCCD58E596}"/>
                        </a:ext>
                      </a:extLst>
                    </p:cNvPr>
                    <p:cNvSpPr/>
                    <p:nvPr/>
                  </p:nvSpPr>
                  <p:spPr>
                    <a:xfrm>
                      <a:off x="9778528"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6" name="Rettangolo 45">
                      <a:extLst>
                        <a:ext uri="{FF2B5EF4-FFF2-40B4-BE49-F238E27FC236}">
                          <a16:creationId xmlns:a16="http://schemas.microsoft.com/office/drawing/2014/main" id="{1EB87223-9A0C-3F69-5494-510E9F6594A4}"/>
                        </a:ext>
                      </a:extLst>
                    </p:cNvPr>
                    <p:cNvSpPr/>
                    <p:nvPr/>
                  </p:nvSpPr>
                  <p:spPr>
                    <a:xfrm>
                      <a:off x="10352904"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7" name="Rettangolo 46">
                      <a:extLst>
                        <a:ext uri="{FF2B5EF4-FFF2-40B4-BE49-F238E27FC236}">
                          <a16:creationId xmlns:a16="http://schemas.microsoft.com/office/drawing/2014/main" id="{E1BD2BB5-49D4-CD08-7EFA-05D0BE9EFA71}"/>
                        </a:ext>
                      </a:extLst>
                    </p:cNvPr>
                    <p:cNvSpPr/>
                    <p:nvPr/>
                  </p:nvSpPr>
                  <p:spPr>
                    <a:xfrm>
                      <a:off x="10927280"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41" name="Gruppo 40">
                    <a:extLst>
                      <a:ext uri="{FF2B5EF4-FFF2-40B4-BE49-F238E27FC236}">
                        <a16:creationId xmlns:a16="http://schemas.microsoft.com/office/drawing/2014/main" id="{D836C8B5-BE8A-7659-6E66-F3B5BF313C70}"/>
                      </a:ext>
                    </a:extLst>
                  </p:cNvPr>
                  <p:cNvGrpSpPr/>
                  <p:nvPr/>
                </p:nvGrpSpPr>
                <p:grpSpPr>
                  <a:xfrm>
                    <a:off x="6570650" y="5611066"/>
                    <a:ext cx="1437494" cy="122144"/>
                    <a:chOff x="9401408" y="3857406"/>
                    <a:chExt cx="1167163" cy="47175"/>
                  </a:xfrm>
                </p:grpSpPr>
                <p:sp>
                  <p:nvSpPr>
                    <p:cNvPr id="42" name="Rettangolo 41">
                      <a:extLst>
                        <a:ext uri="{FF2B5EF4-FFF2-40B4-BE49-F238E27FC236}">
                          <a16:creationId xmlns:a16="http://schemas.microsoft.com/office/drawing/2014/main" id="{CEDA2C16-80CB-65F4-08D3-FBC9D62B0860}"/>
                        </a:ext>
                      </a:extLst>
                    </p:cNvPr>
                    <p:cNvSpPr/>
                    <p:nvPr/>
                  </p:nvSpPr>
                  <p:spPr>
                    <a:xfrm>
                      <a:off x="9401408"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3" name="Rettangolo 42">
                      <a:extLst>
                        <a:ext uri="{FF2B5EF4-FFF2-40B4-BE49-F238E27FC236}">
                          <a16:creationId xmlns:a16="http://schemas.microsoft.com/office/drawing/2014/main" id="{B59DB22B-4691-F384-AB2A-9083D0D1877D}"/>
                        </a:ext>
                      </a:extLst>
                    </p:cNvPr>
                    <p:cNvSpPr/>
                    <p:nvPr/>
                  </p:nvSpPr>
                  <p:spPr>
                    <a:xfrm>
                      <a:off x="9975784"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4" name="Rettangolo 43">
                      <a:extLst>
                        <a:ext uri="{FF2B5EF4-FFF2-40B4-BE49-F238E27FC236}">
                          <a16:creationId xmlns:a16="http://schemas.microsoft.com/office/drawing/2014/main" id="{D26991C6-95F6-FFB2-ABD2-E6948F241D34}"/>
                        </a:ext>
                      </a:extLst>
                    </p:cNvPr>
                    <p:cNvSpPr/>
                    <p:nvPr/>
                  </p:nvSpPr>
                  <p:spPr>
                    <a:xfrm>
                      <a:off x="10550160"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grpSp>
          <p:grpSp>
            <p:nvGrpSpPr>
              <p:cNvPr id="28" name="Gruppo 27">
                <a:extLst>
                  <a:ext uri="{FF2B5EF4-FFF2-40B4-BE49-F238E27FC236}">
                    <a16:creationId xmlns:a16="http://schemas.microsoft.com/office/drawing/2014/main" id="{5B2B01B0-5266-9E12-FD90-5FC728905214}"/>
                  </a:ext>
                </a:extLst>
              </p:cNvPr>
              <p:cNvGrpSpPr/>
              <p:nvPr/>
            </p:nvGrpSpPr>
            <p:grpSpPr>
              <a:xfrm>
                <a:off x="3767818" y="6013011"/>
                <a:ext cx="553831" cy="121753"/>
                <a:chOff x="3100034" y="6473210"/>
                <a:chExt cx="553831" cy="121753"/>
              </a:xfrm>
            </p:grpSpPr>
            <p:sp>
              <p:nvSpPr>
                <p:cNvPr id="34" name="Rettangolo 33">
                  <a:extLst>
                    <a:ext uri="{FF2B5EF4-FFF2-40B4-BE49-F238E27FC236}">
                      <a16:creationId xmlns:a16="http://schemas.microsoft.com/office/drawing/2014/main" id="{FDB07C59-4B02-0A31-AF48-25A339F3D131}"/>
                    </a:ext>
                  </a:extLst>
                </p:cNvPr>
                <p:cNvSpPr/>
                <p:nvPr/>
              </p:nvSpPr>
              <p:spPr>
                <a:xfrm>
                  <a:off x="3100034"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5" name="Rettangolo 34">
                  <a:extLst>
                    <a:ext uri="{FF2B5EF4-FFF2-40B4-BE49-F238E27FC236}">
                      <a16:creationId xmlns:a16="http://schemas.microsoft.com/office/drawing/2014/main" id="{2ED28BFA-892E-C53C-F9B9-98E823791D06}"/>
                    </a:ext>
                  </a:extLst>
                </p:cNvPr>
                <p:cNvSpPr/>
                <p:nvPr/>
              </p:nvSpPr>
              <p:spPr>
                <a:xfrm>
                  <a:off x="3620042"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6" name="Rettangolo 35">
                  <a:extLst>
                    <a:ext uri="{FF2B5EF4-FFF2-40B4-BE49-F238E27FC236}">
                      <a16:creationId xmlns:a16="http://schemas.microsoft.com/office/drawing/2014/main" id="{09D3279C-C417-0059-5D70-9C87DA09C5CC}"/>
                    </a:ext>
                  </a:extLst>
                </p:cNvPr>
                <p:cNvSpPr/>
                <p:nvPr/>
              </p:nvSpPr>
              <p:spPr>
                <a:xfrm>
                  <a:off x="3273370"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7" name="Rettangolo 36">
                  <a:extLst>
                    <a:ext uri="{FF2B5EF4-FFF2-40B4-BE49-F238E27FC236}">
                      <a16:creationId xmlns:a16="http://schemas.microsoft.com/office/drawing/2014/main" id="{94B67DDB-0669-3247-55BF-92571B6BBB22}"/>
                    </a:ext>
                  </a:extLst>
                </p:cNvPr>
                <p:cNvSpPr/>
                <p:nvPr/>
              </p:nvSpPr>
              <p:spPr>
                <a:xfrm>
                  <a:off x="3446706"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29" name="Gruppo 28">
                <a:extLst>
                  <a:ext uri="{FF2B5EF4-FFF2-40B4-BE49-F238E27FC236}">
                    <a16:creationId xmlns:a16="http://schemas.microsoft.com/office/drawing/2014/main" id="{6A318406-91F3-7CF5-DF43-2C1C29359158}"/>
                  </a:ext>
                </a:extLst>
              </p:cNvPr>
              <p:cNvGrpSpPr/>
              <p:nvPr/>
            </p:nvGrpSpPr>
            <p:grpSpPr>
              <a:xfrm>
                <a:off x="5373343" y="6051945"/>
                <a:ext cx="74062" cy="47175"/>
                <a:chOff x="9453302" y="4563309"/>
                <a:chExt cx="74062" cy="47175"/>
              </a:xfrm>
            </p:grpSpPr>
            <p:sp>
              <p:nvSpPr>
                <p:cNvPr id="32" name="Rettangolo 31">
                  <a:extLst>
                    <a:ext uri="{FF2B5EF4-FFF2-40B4-BE49-F238E27FC236}">
                      <a16:creationId xmlns:a16="http://schemas.microsoft.com/office/drawing/2014/main" id="{50250964-7A9D-F453-8512-97D15D7B07EF}"/>
                    </a:ext>
                  </a:extLst>
                </p:cNvPr>
                <p:cNvSpPr/>
                <p:nvPr/>
              </p:nvSpPr>
              <p:spPr>
                <a:xfrm>
                  <a:off x="9508953" y="45633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3" name="Rettangolo 32">
                  <a:extLst>
                    <a:ext uri="{FF2B5EF4-FFF2-40B4-BE49-F238E27FC236}">
                      <a16:creationId xmlns:a16="http://schemas.microsoft.com/office/drawing/2014/main" id="{48FCE882-7FCC-76F7-25E9-52C428925029}"/>
                    </a:ext>
                  </a:extLst>
                </p:cNvPr>
                <p:cNvSpPr/>
                <p:nvPr/>
              </p:nvSpPr>
              <p:spPr>
                <a:xfrm>
                  <a:off x="9453302" y="45633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sp>
            <p:nvSpPr>
              <p:cNvPr id="30" name="Triangolo 29">
                <a:extLst>
                  <a:ext uri="{FF2B5EF4-FFF2-40B4-BE49-F238E27FC236}">
                    <a16:creationId xmlns:a16="http://schemas.microsoft.com/office/drawing/2014/main" id="{1C3CF4F0-B6AC-4C0C-2A97-CAC73E3B13AA}"/>
                  </a:ext>
                </a:extLst>
              </p:cNvPr>
              <p:cNvSpPr/>
              <p:nvPr/>
            </p:nvSpPr>
            <p:spPr>
              <a:xfrm rot="16200000">
                <a:off x="7844987" y="3767373"/>
                <a:ext cx="45719" cy="4612719"/>
              </a:xfrm>
              <a:prstGeom prst="triangle">
                <a:avLst/>
              </a:prstGeom>
              <a:gradFill flip="none" rotWithShape="1">
                <a:gsLst>
                  <a:gs pos="0">
                    <a:schemeClr val="accent1">
                      <a:lumMod val="5000"/>
                      <a:lumOff val="95000"/>
                    </a:schemeClr>
                  </a:gs>
                  <a:gs pos="47983">
                    <a:srgbClr val="7030A0">
                      <a:alpha val="54000"/>
                    </a:srgbClr>
                  </a:gs>
                  <a:gs pos="25000">
                    <a:schemeClr val="accent1">
                      <a:lumMod val="45000"/>
                      <a:lumOff val="55000"/>
                    </a:schemeClr>
                  </a:gs>
                  <a:gs pos="72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Connettore 1 30">
                <a:extLst>
                  <a:ext uri="{FF2B5EF4-FFF2-40B4-BE49-F238E27FC236}">
                    <a16:creationId xmlns:a16="http://schemas.microsoft.com/office/drawing/2014/main" id="{763B678C-0B44-3E9E-2445-E48E5E423848}"/>
                  </a:ext>
                </a:extLst>
              </p:cNvPr>
              <p:cNvCxnSpPr/>
              <p:nvPr/>
            </p:nvCxnSpPr>
            <p:spPr>
              <a:xfrm>
                <a:off x="1587416" y="6078747"/>
                <a:ext cx="8029575"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0" name="CasellaDiTesto 19">
              <a:extLst>
                <a:ext uri="{FF2B5EF4-FFF2-40B4-BE49-F238E27FC236}">
                  <a16:creationId xmlns:a16="http://schemas.microsoft.com/office/drawing/2014/main" id="{AE01BFB1-B3A2-07CE-64E1-50E7733CB8B5}"/>
                </a:ext>
              </a:extLst>
            </p:cNvPr>
            <p:cNvSpPr txBox="1"/>
            <p:nvPr/>
          </p:nvSpPr>
          <p:spPr>
            <a:xfrm>
              <a:off x="6574692" y="5578258"/>
              <a:ext cx="980205" cy="369332"/>
            </a:xfrm>
            <a:prstGeom prst="rect">
              <a:avLst/>
            </a:prstGeom>
            <a:noFill/>
          </p:spPr>
          <p:txBody>
            <a:bodyPr wrap="none" rtlCol="0">
              <a:spAutoFit/>
            </a:bodyPr>
            <a:lstStyle/>
            <a:p>
              <a:r>
                <a:rPr lang="it-IT" err="1"/>
                <a:t>Radiators</a:t>
              </a:r>
              <a:endParaRPr lang="it-IT"/>
            </a:p>
          </p:txBody>
        </p:sp>
      </p:grpSp>
      <p:sp>
        <p:nvSpPr>
          <p:cNvPr id="16" name="CasellaDiTesto 15">
            <a:extLst>
              <a:ext uri="{FF2B5EF4-FFF2-40B4-BE49-F238E27FC236}">
                <a16:creationId xmlns:a16="http://schemas.microsoft.com/office/drawing/2014/main" id="{825C2B0E-548A-53B0-98F6-BADF424A7B27}"/>
              </a:ext>
            </a:extLst>
          </p:cNvPr>
          <p:cNvSpPr txBox="1"/>
          <p:nvPr/>
        </p:nvSpPr>
        <p:spPr>
          <a:xfrm>
            <a:off x="11268467" y="494152"/>
            <a:ext cx="2187265" cy="369332"/>
          </a:xfrm>
          <a:prstGeom prst="rect">
            <a:avLst/>
          </a:prstGeom>
          <a:noFill/>
        </p:spPr>
        <p:txBody>
          <a:bodyPr wrap="none" rtlCol="0">
            <a:spAutoFit/>
          </a:bodyPr>
          <a:lstStyle/>
          <a:p>
            <a:r>
              <a:rPr lang="en-US"/>
              <a:t>FERMI FEL-1 Radiator</a:t>
            </a:r>
          </a:p>
        </p:txBody>
      </p:sp>
      <p:sp>
        <p:nvSpPr>
          <p:cNvPr id="60" name="CasellaDiTesto 59">
            <a:extLst>
              <a:ext uri="{FF2B5EF4-FFF2-40B4-BE49-F238E27FC236}">
                <a16:creationId xmlns:a16="http://schemas.microsoft.com/office/drawing/2014/main" id="{46417B8B-3F8B-EADE-0518-FB51D457723D}"/>
              </a:ext>
            </a:extLst>
          </p:cNvPr>
          <p:cNvSpPr txBox="1"/>
          <p:nvPr/>
        </p:nvSpPr>
        <p:spPr>
          <a:xfrm>
            <a:off x="8177130" y="5955080"/>
            <a:ext cx="2781531" cy="369332"/>
          </a:xfrm>
          <a:prstGeom prst="rect">
            <a:avLst/>
          </a:prstGeom>
          <a:noFill/>
        </p:spPr>
        <p:txBody>
          <a:bodyPr wrap="none" rtlCol="0">
            <a:spAutoFit/>
          </a:bodyPr>
          <a:lstStyle/>
          <a:p>
            <a:r>
              <a:rPr lang="en-US" i="1">
                <a:latin typeface="Times New Roman" panose="02020603050405020304" pitchFamily="18" charset="0"/>
                <a:cs typeface="Times New Roman" panose="02020603050405020304" pitchFamily="18" charset="0"/>
              </a:rPr>
              <a:t>Courtesy of Bruno </a:t>
            </a:r>
            <a:r>
              <a:rPr lang="en-US" i="1" err="1">
                <a:latin typeface="Times New Roman" panose="02020603050405020304" pitchFamily="18" charset="0"/>
                <a:cs typeface="Times New Roman" panose="02020603050405020304" pitchFamily="18" charset="0"/>
              </a:rPr>
              <a:t>Diviacco</a:t>
            </a:r>
            <a:endParaRPr lang="en-US" i="1">
              <a:latin typeface="Times New Roman" panose="02020603050405020304" pitchFamily="18" charset="0"/>
              <a:cs typeface="Times New Roman" panose="02020603050405020304" pitchFamily="18" charset="0"/>
            </a:endParaRPr>
          </a:p>
        </p:txBody>
      </p:sp>
      <p:pic>
        <p:nvPicPr>
          <p:cNvPr id="61" name="Immagine 60">
            <a:extLst>
              <a:ext uri="{FF2B5EF4-FFF2-40B4-BE49-F238E27FC236}">
                <a16:creationId xmlns:a16="http://schemas.microsoft.com/office/drawing/2014/main" id="{38739072-7E58-E13B-5D1D-3550DF66860A}"/>
              </a:ext>
            </a:extLst>
          </p:cNvPr>
          <p:cNvPicPr>
            <a:picLocks noChangeAspect="1"/>
          </p:cNvPicPr>
          <p:nvPr/>
        </p:nvPicPr>
        <p:blipFill>
          <a:blip r:embed="rId3"/>
          <a:stretch>
            <a:fillRect/>
          </a:stretch>
        </p:blipFill>
        <p:spPr>
          <a:xfrm>
            <a:off x="646042" y="4069037"/>
            <a:ext cx="3571461" cy="2413056"/>
          </a:xfrm>
          <a:prstGeom prst="rect">
            <a:avLst/>
          </a:prstGeom>
        </p:spPr>
      </p:pic>
      <p:sp>
        <p:nvSpPr>
          <p:cNvPr id="62" name="CasellaDiTesto 61">
            <a:extLst>
              <a:ext uri="{FF2B5EF4-FFF2-40B4-BE49-F238E27FC236}">
                <a16:creationId xmlns:a16="http://schemas.microsoft.com/office/drawing/2014/main" id="{3AE8106F-F505-2458-9BBD-4D3C8CB74E52}"/>
              </a:ext>
            </a:extLst>
          </p:cNvPr>
          <p:cNvSpPr txBox="1"/>
          <p:nvPr/>
        </p:nvSpPr>
        <p:spPr>
          <a:xfrm>
            <a:off x="4287077" y="5224669"/>
            <a:ext cx="3762953" cy="923330"/>
          </a:xfrm>
          <a:prstGeom prst="rect">
            <a:avLst/>
          </a:prstGeom>
          <a:noFill/>
        </p:spPr>
        <p:txBody>
          <a:bodyPr wrap="none" rtlCol="0">
            <a:spAutoFit/>
          </a:bodyPr>
          <a:lstStyle/>
          <a:p>
            <a:r>
              <a:rPr lang="en-US"/>
              <a:t>Similar to FERMI FEL-1 radiators </a:t>
            </a:r>
          </a:p>
          <a:p>
            <a:r>
              <a:rPr lang="en-US"/>
              <a:t>built by KYMA in 2009-2010 for FERMI</a:t>
            </a:r>
          </a:p>
          <a:p>
            <a:r>
              <a:rPr lang="en-US"/>
              <a:t>FEL-1</a:t>
            </a:r>
          </a:p>
        </p:txBody>
      </p:sp>
      <p:sp>
        <p:nvSpPr>
          <p:cNvPr id="63" name="Rectangle 6">
            <a:extLst>
              <a:ext uri="{FF2B5EF4-FFF2-40B4-BE49-F238E27FC236}">
                <a16:creationId xmlns:a16="http://schemas.microsoft.com/office/drawing/2014/main" id="{F0DDFCF1-E293-3592-F7A1-FFDB00578A62}"/>
              </a:ext>
            </a:extLst>
          </p:cNvPr>
          <p:cNvSpPr>
            <a:spLocks noChangeArrowheads="1"/>
          </p:cNvSpPr>
          <p:nvPr/>
        </p:nvSpPr>
        <p:spPr bwMode="auto">
          <a:xfrm>
            <a:off x="8077361" y="4341889"/>
            <a:ext cx="4036667" cy="1600438"/>
          </a:xfrm>
          <a:prstGeom prst="rect">
            <a:avLst/>
          </a:prstGeom>
          <a:solidFill>
            <a:schemeClr val="bg1"/>
          </a:solidFill>
          <a:ln>
            <a:noFill/>
          </a:ln>
          <a:effectLst/>
        </p:spPr>
        <p:txBody>
          <a:bodyPr wrap="square">
            <a:spAutoFit/>
          </a:bodyPr>
          <a:lstStyle/>
          <a:p>
            <a:r>
              <a:rPr lang="it-IT" altLang="en-IT" sz="1400" u="sng" err="1"/>
              <a:t>Main</a:t>
            </a:r>
            <a:r>
              <a:rPr lang="it-IT" altLang="en-IT" sz="1400" u="sng"/>
              <a:t> Physical </a:t>
            </a:r>
            <a:r>
              <a:rPr lang="it-IT" altLang="en-IT" sz="1400" u="sng" err="1"/>
              <a:t>Specifications</a:t>
            </a:r>
            <a:r>
              <a:rPr lang="it-IT" altLang="en-IT" sz="1400" u="sng"/>
              <a:t>:</a:t>
            </a:r>
          </a:p>
          <a:p>
            <a:r>
              <a:rPr lang="it-IT" altLang="en-IT" sz="1400"/>
              <a:t>  </a:t>
            </a:r>
            <a:r>
              <a:rPr lang="it-IT" altLang="en-IT" sz="1400" err="1"/>
              <a:t>Phase</a:t>
            </a:r>
            <a:r>
              <a:rPr lang="it-IT" altLang="en-IT" sz="1400"/>
              <a:t> </a:t>
            </a:r>
            <a:r>
              <a:rPr lang="it-IT" altLang="en-IT" sz="1400" err="1"/>
              <a:t>error</a:t>
            </a:r>
            <a:r>
              <a:rPr lang="it-IT" altLang="en-IT" sz="1400"/>
              <a:t> </a:t>
            </a:r>
            <a:r>
              <a:rPr lang="it-IT" altLang="en-IT" sz="1400" err="1">
                <a:latin typeface="Symbol" pitchFamily="2" charset="2"/>
              </a:rPr>
              <a:t>s</a:t>
            </a:r>
            <a:r>
              <a:rPr lang="it-IT" altLang="en-IT" sz="1400" baseline="-25000" err="1">
                <a:latin typeface="Symbol" pitchFamily="2" charset="2"/>
              </a:rPr>
              <a:t>F</a:t>
            </a:r>
            <a:r>
              <a:rPr lang="it-IT" altLang="en-IT" sz="1400"/>
              <a:t> 		&lt; 5 </a:t>
            </a:r>
            <a:r>
              <a:rPr lang="en-US" altLang="en-IT" sz="1400">
                <a:cs typeface="Arial" panose="020B0604020202020204" pitchFamily="34" charset="0"/>
              </a:rPr>
              <a:t>º</a:t>
            </a:r>
            <a:r>
              <a:rPr lang="it-IT" altLang="en-IT" sz="1400"/>
              <a:t> </a:t>
            </a:r>
            <a:r>
              <a:rPr lang="it-IT" altLang="en-IT" sz="1400" err="1"/>
              <a:t>rms</a:t>
            </a:r>
            <a:endParaRPr lang="it-IT" altLang="en-IT" sz="1400"/>
          </a:p>
          <a:p>
            <a:pPr>
              <a:buFontTx/>
              <a:buChar char="•"/>
            </a:pPr>
            <a:r>
              <a:rPr lang="it-IT" altLang="en-IT" sz="1400"/>
              <a:t> </a:t>
            </a:r>
            <a:r>
              <a:rPr lang="it-IT" altLang="en-IT" sz="1400" err="1"/>
              <a:t>Trajectory</a:t>
            </a:r>
            <a:r>
              <a:rPr lang="it-IT" altLang="en-IT" sz="1400"/>
              <a:t> offset </a:t>
            </a:r>
            <a:r>
              <a:rPr lang="it-IT" altLang="en-IT" sz="1400" err="1"/>
              <a:t>error</a:t>
            </a:r>
            <a:r>
              <a:rPr lang="it-IT" altLang="en-IT" sz="1400"/>
              <a:t> 		&lt; 20 </a:t>
            </a:r>
            <a:r>
              <a:rPr lang="it-IT" altLang="en-IT" sz="1400">
                <a:latin typeface="Symbol" pitchFamily="2" charset="2"/>
              </a:rPr>
              <a:t>m</a:t>
            </a:r>
            <a:r>
              <a:rPr lang="it-IT" altLang="en-IT" sz="1400"/>
              <a:t>m </a:t>
            </a:r>
            <a:r>
              <a:rPr lang="it-IT" altLang="en-IT" sz="1400" err="1"/>
              <a:t>rms</a:t>
            </a:r>
            <a:endParaRPr lang="it-IT" altLang="en-IT" sz="1400"/>
          </a:p>
          <a:p>
            <a:pPr>
              <a:buFontTx/>
              <a:buChar char="•"/>
            </a:pPr>
            <a:r>
              <a:rPr lang="en-US" altLang="en-IT" sz="1400"/>
              <a:t> Trajectory tilt error 		&lt; </a:t>
            </a:r>
            <a:r>
              <a:rPr lang="it-IT" altLang="en-IT" sz="1400"/>
              <a:t>25 </a:t>
            </a:r>
            <a:r>
              <a:rPr lang="it-IT" altLang="en-IT" sz="1400">
                <a:latin typeface="Symbol" pitchFamily="2" charset="2"/>
              </a:rPr>
              <a:t>m</a:t>
            </a:r>
            <a:r>
              <a:rPr lang="it-IT" altLang="en-IT" sz="1400"/>
              <a:t>rad </a:t>
            </a:r>
            <a:r>
              <a:rPr lang="it-IT" altLang="en-IT" sz="1400" err="1"/>
              <a:t>rms</a:t>
            </a:r>
            <a:endParaRPr lang="it-IT" altLang="en-IT" sz="1400"/>
          </a:p>
          <a:p>
            <a:pPr>
              <a:buFontTx/>
              <a:buChar char="•"/>
            </a:pPr>
            <a:r>
              <a:rPr lang="it-IT" altLang="en-IT" sz="1400"/>
              <a:t> Peak-to-</a:t>
            </a:r>
            <a:r>
              <a:rPr lang="it-IT" altLang="en-IT" sz="1400" err="1"/>
              <a:t>peak</a:t>
            </a:r>
            <a:r>
              <a:rPr lang="it-IT" altLang="en-IT" sz="1400"/>
              <a:t> field </a:t>
            </a:r>
            <a:r>
              <a:rPr lang="it-IT" altLang="en-IT" sz="1400" err="1"/>
              <a:t>error</a:t>
            </a:r>
            <a:r>
              <a:rPr lang="it-IT" altLang="en-IT" sz="1400"/>
              <a:t> </a:t>
            </a:r>
            <a:r>
              <a:rPr lang="it-IT" altLang="en-IT" sz="1400">
                <a:latin typeface="Symbol" pitchFamily="2" charset="2"/>
              </a:rPr>
              <a:t>D</a:t>
            </a:r>
            <a:r>
              <a:rPr lang="it-IT" altLang="en-IT" sz="1400"/>
              <a:t>B/B 	&lt; 0.5% </a:t>
            </a:r>
            <a:r>
              <a:rPr lang="it-IT" altLang="en-IT" sz="1400" err="1"/>
              <a:t>rms</a:t>
            </a:r>
            <a:endParaRPr lang="it-IT" altLang="en-IT" sz="1400"/>
          </a:p>
          <a:p>
            <a:pPr>
              <a:buFontTx/>
              <a:buChar char="•"/>
            </a:pPr>
            <a:r>
              <a:rPr lang="it-IT" altLang="en-IT" sz="1400"/>
              <a:t> </a:t>
            </a:r>
            <a:r>
              <a:rPr lang="it-IT" altLang="en-IT" sz="1400" err="1"/>
              <a:t>Integrated</a:t>
            </a:r>
            <a:r>
              <a:rPr lang="it-IT" altLang="en-IT" sz="1400"/>
              <a:t> Quadrupole (</a:t>
            </a:r>
            <a:r>
              <a:rPr lang="it-IT" altLang="en-IT" sz="1400" err="1"/>
              <a:t>N</a:t>
            </a:r>
            <a:r>
              <a:rPr lang="it-IT" altLang="en-IT" sz="1400"/>
              <a:t>/</a:t>
            </a:r>
            <a:r>
              <a:rPr lang="it-IT" altLang="en-IT" sz="1400" err="1"/>
              <a:t>S</a:t>
            </a:r>
            <a:r>
              <a:rPr lang="it-IT" altLang="en-IT" sz="1400"/>
              <a:t>)	&lt; 100 G</a:t>
            </a:r>
          </a:p>
          <a:p>
            <a:pPr>
              <a:buFontTx/>
              <a:buChar char="•"/>
            </a:pPr>
            <a:r>
              <a:rPr lang="it-IT" altLang="en-IT" sz="1400"/>
              <a:t> </a:t>
            </a:r>
            <a:r>
              <a:rPr lang="it-IT" altLang="en-IT" sz="1400" err="1"/>
              <a:t>Integrated</a:t>
            </a:r>
            <a:r>
              <a:rPr lang="it-IT" altLang="en-IT" sz="1400"/>
              <a:t> </a:t>
            </a:r>
            <a:r>
              <a:rPr lang="it-IT" altLang="en-IT" sz="1400" err="1"/>
              <a:t>Sextupole</a:t>
            </a:r>
            <a:r>
              <a:rPr lang="it-IT" altLang="en-IT" sz="1400"/>
              <a:t> (</a:t>
            </a:r>
            <a:r>
              <a:rPr lang="it-IT" altLang="en-IT" sz="1400" err="1"/>
              <a:t>N</a:t>
            </a:r>
            <a:r>
              <a:rPr lang="it-IT" altLang="en-IT" sz="1400"/>
              <a:t>/</a:t>
            </a:r>
            <a:r>
              <a:rPr lang="it-IT" altLang="en-IT" sz="1400" err="1"/>
              <a:t>S</a:t>
            </a:r>
            <a:r>
              <a:rPr lang="it-IT" altLang="en-IT" sz="1400"/>
              <a:t>)	&lt; 100 G/cm</a:t>
            </a:r>
            <a:endParaRPr lang="en-US" altLang="en-IT" sz="1400"/>
          </a:p>
        </p:txBody>
      </p:sp>
    </p:spTree>
    <p:extLst>
      <p:ext uri="{BB962C8B-B14F-4D97-AF65-F5344CB8AC3E}">
        <p14:creationId xmlns:p14="http://schemas.microsoft.com/office/powerpoint/2010/main" val="381083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C93AA-38E3-5199-504D-58ACA2F7E7D9}"/>
              </a:ext>
            </a:extLst>
          </p:cNvPr>
          <p:cNvSpPr>
            <a:spLocks noGrp="1"/>
          </p:cNvSpPr>
          <p:nvPr>
            <p:ph type="title"/>
          </p:nvPr>
        </p:nvSpPr>
        <p:spPr>
          <a:xfrm>
            <a:off x="1051325" y="637975"/>
            <a:ext cx="9303026" cy="715626"/>
          </a:xfrm>
        </p:spPr>
        <p:txBody>
          <a:bodyPr/>
          <a:lstStyle/>
          <a:p>
            <a:r>
              <a:rPr lang="en-US" b="1"/>
              <a:t>EUPRAXIA FELs </a:t>
            </a:r>
          </a:p>
        </p:txBody>
      </p:sp>
      <p:sp>
        <p:nvSpPr>
          <p:cNvPr id="3" name="Segnaposto contenuto 2">
            <a:extLst>
              <a:ext uri="{FF2B5EF4-FFF2-40B4-BE49-F238E27FC236}">
                <a16:creationId xmlns:a16="http://schemas.microsoft.com/office/drawing/2014/main" id="{369654DB-D918-A21D-3B14-24029D80C47D}"/>
              </a:ext>
            </a:extLst>
          </p:cNvPr>
          <p:cNvSpPr>
            <a:spLocks noGrp="1"/>
          </p:cNvSpPr>
          <p:nvPr>
            <p:ph idx="1"/>
          </p:nvPr>
        </p:nvSpPr>
        <p:spPr>
          <a:xfrm>
            <a:off x="685109" y="2392422"/>
            <a:ext cx="10515600" cy="3093978"/>
          </a:xfrm>
        </p:spPr>
        <p:txBody>
          <a:bodyPr/>
          <a:lstStyle/>
          <a:p>
            <a:r>
              <a:rPr lang="en-US" b="1"/>
              <a:t>ARIA</a:t>
            </a:r>
          </a:p>
          <a:p>
            <a:pPr lvl="2"/>
            <a:endParaRPr lang="en-US"/>
          </a:p>
          <a:p>
            <a:pPr lvl="2"/>
            <a:endParaRPr lang="en-US"/>
          </a:p>
          <a:p>
            <a:pPr lvl="2"/>
            <a:endParaRPr lang="en-US"/>
          </a:p>
          <a:p>
            <a:pPr lvl="2"/>
            <a:endParaRPr lang="en-US"/>
          </a:p>
          <a:p>
            <a:r>
              <a:rPr lang="en-US" b="1"/>
              <a:t>AQUA</a:t>
            </a:r>
          </a:p>
          <a:p>
            <a:pPr marL="457200" lvl="1" indent="0">
              <a:buNone/>
            </a:pPr>
            <a:endParaRPr lang="en-US"/>
          </a:p>
          <a:p>
            <a:pPr lvl="1"/>
            <a:endParaRPr lang="en-US"/>
          </a:p>
          <a:p>
            <a:pPr lvl="1"/>
            <a:endParaRPr lang="en-US"/>
          </a:p>
          <a:p>
            <a:endParaRPr lang="en-US"/>
          </a:p>
          <a:p>
            <a:endParaRPr lang="en-US"/>
          </a:p>
        </p:txBody>
      </p:sp>
      <p:grpSp>
        <p:nvGrpSpPr>
          <p:cNvPr id="8" name="Gruppo 7">
            <a:extLst>
              <a:ext uri="{FF2B5EF4-FFF2-40B4-BE49-F238E27FC236}">
                <a16:creationId xmlns:a16="http://schemas.microsoft.com/office/drawing/2014/main" id="{DEB24FC5-E960-FF45-26A0-265195522D17}"/>
              </a:ext>
            </a:extLst>
          </p:cNvPr>
          <p:cNvGrpSpPr/>
          <p:nvPr/>
        </p:nvGrpSpPr>
        <p:grpSpPr>
          <a:xfrm>
            <a:off x="3934206" y="2140182"/>
            <a:ext cx="7872151" cy="1176189"/>
            <a:chOff x="1563353" y="4976099"/>
            <a:chExt cx="8586790" cy="1629217"/>
          </a:xfrm>
        </p:grpSpPr>
        <p:grpSp>
          <p:nvGrpSpPr>
            <p:cNvPr id="12" name="Gruppo 11">
              <a:extLst>
                <a:ext uri="{FF2B5EF4-FFF2-40B4-BE49-F238E27FC236}">
                  <a16:creationId xmlns:a16="http://schemas.microsoft.com/office/drawing/2014/main" id="{982CDA2A-3FE4-16E6-84C9-1844679C3C68}"/>
                </a:ext>
              </a:extLst>
            </p:cNvPr>
            <p:cNvGrpSpPr/>
            <p:nvPr/>
          </p:nvGrpSpPr>
          <p:grpSpPr>
            <a:xfrm>
              <a:off x="1563353" y="5578258"/>
              <a:ext cx="8586790" cy="1027058"/>
              <a:chOff x="1563353" y="5578258"/>
              <a:chExt cx="8586790" cy="1027058"/>
            </a:xfrm>
          </p:grpSpPr>
          <p:grpSp>
            <p:nvGrpSpPr>
              <p:cNvPr id="14" name="Gruppo 13">
                <a:extLst>
                  <a:ext uri="{FF2B5EF4-FFF2-40B4-BE49-F238E27FC236}">
                    <a16:creationId xmlns:a16="http://schemas.microsoft.com/office/drawing/2014/main" id="{6F2FA308-D829-F5D2-2F9B-2503147C43A5}"/>
                  </a:ext>
                </a:extLst>
              </p:cNvPr>
              <p:cNvGrpSpPr/>
              <p:nvPr/>
            </p:nvGrpSpPr>
            <p:grpSpPr>
              <a:xfrm>
                <a:off x="1563353" y="5591124"/>
                <a:ext cx="8586790" cy="1014192"/>
                <a:chOff x="1587416" y="5575082"/>
                <a:chExt cx="8586790" cy="1014192"/>
              </a:xfrm>
            </p:grpSpPr>
            <p:sp>
              <p:nvSpPr>
                <p:cNvPr id="16" name="CasellaDiTesto 15">
                  <a:extLst>
                    <a:ext uri="{FF2B5EF4-FFF2-40B4-BE49-F238E27FC236}">
                      <a16:creationId xmlns:a16="http://schemas.microsoft.com/office/drawing/2014/main" id="{C8E22D05-9B18-85BD-4FD9-94233A9C4B8B}"/>
                    </a:ext>
                  </a:extLst>
                </p:cNvPr>
                <p:cNvSpPr txBox="1"/>
                <p:nvPr/>
              </p:nvSpPr>
              <p:spPr>
                <a:xfrm>
                  <a:off x="4426829" y="5575082"/>
                  <a:ext cx="1185389" cy="369332"/>
                </a:xfrm>
                <a:prstGeom prst="rect">
                  <a:avLst/>
                </a:prstGeom>
                <a:noFill/>
              </p:spPr>
              <p:txBody>
                <a:bodyPr wrap="none" rtlCol="0">
                  <a:spAutoFit/>
                </a:bodyPr>
                <a:lstStyle/>
                <a:p>
                  <a:r>
                    <a:rPr lang="it-IT"/>
                    <a:t>Modulator</a:t>
                  </a:r>
                </a:p>
              </p:txBody>
            </p:sp>
            <p:grpSp>
              <p:nvGrpSpPr>
                <p:cNvPr id="17" name="Gruppo 16">
                  <a:extLst>
                    <a:ext uri="{FF2B5EF4-FFF2-40B4-BE49-F238E27FC236}">
                      <a16:creationId xmlns:a16="http://schemas.microsoft.com/office/drawing/2014/main" id="{0807DB72-0DA2-5933-F4A2-39F7CE43AC12}"/>
                    </a:ext>
                  </a:extLst>
                </p:cNvPr>
                <p:cNvGrpSpPr/>
                <p:nvPr/>
              </p:nvGrpSpPr>
              <p:grpSpPr>
                <a:xfrm>
                  <a:off x="4715963" y="5942348"/>
                  <a:ext cx="4064358" cy="289367"/>
                  <a:chOff x="4709697" y="6075343"/>
                  <a:chExt cx="4064358" cy="289367"/>
                </a:xfrm>
              </p:grpSpPr>
              <p:sp>
                <p:nvSpPr>
                  <p:cNvPr id="49" name="Rettangolo 48">
                    <a:extLst>
                      <a:ext uri="{FF2B5EF4-FFF2-40B4-BE49-F238E27FC236}">
                        <a16:creationId xmlns:a16="http://schemas.microsoft.com/office/drawing/2014/main" id="{0EA19B16-BE6A-04D3-1E39-312224FBC9DA}"/>
                      </a:ext>
                    </a:extLst>
                  </p:cNvPr>
                  <p:cNvSpPr/>
                  <p:nvPr/>
                </p:nvSpPr>
                <p:spPr>
                  <a:xfrm>
                    <a:off x="4709697" y="6091512"/>
                    <a:ext cx="580962" cy="222835"/>
                  </a:xfrm>
                  <a:prstGeom prst="rect">
                    <a:avLst/>
                  </a:prstGeom>
                  <a:solidFill>
                    <a:srgbClr val="E2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0" name="Rettangolo 49">
                    <a:extLst>
                      <a:ext uri="{FF2B5EF4-FFF2-40B4-BE49-F238E27FC236}">
                        <a16:creationId xmlns:a16="http://schemas.microsoft.com/office/drawing/2014/main" id="{9FD89CFA-237E-F3ED-E2A6-9FF2034B20BE}"/>
                      </a:ext>
                    </a:extLst>
                  </p:cNvPr>
                  <p:cNvSpPr/>
                  <p:nvPr/>
                </p:nvSpPr>
                <p:spPr>
                  <a:xfrm>
                    <a:off x="6042771"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1" name="Rettangolo 50">
                    <a:extLst>
                      <a:ext uri="{FF2B5EF4-FFF2-40B4-BE49-F238E27FC236}">
                        <a16:creationId xmlns:a16="http://schemas.microsoft.com/office/drawing/2014/main" id="{3BF1C199-6C6B-9D5F-B393-CD7CC1925190}"/>
                      </a:ext>
                    </a:extLst>
                  </p:cNvPr>
                  <p:cNvSpPr/>
                  <p:nvPr/>
                </p:nvSpPr>
                <p:spPr>
                  <a:xfrm>
                    <a:off x="6759545"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2" name="Rettangolo 51">
                    <a:extLst>
                      <a:ext uri="{FF2B5EF4-FFF2-40B4-BE49-F238E27FC236}">
                        <a16:creationId xmlns:a16="http://schemas.microsoft.com/office/drawing/2014/main" id="{53D10D44-AE3B-9F5C-497F-D9E8665F1298}"/>
                      </a:ext>
                    </a:extLst>
                  </p:cNvPr>
                  <p:cNvSpPr/>
                  <p:nvPr/>
                </p:nvSpPr>
                <p:spPr>
                  <a:xfrm>
                    <a:off x="7476319"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3" name="Rettangolo 52">
                    <a:extLst>
                      <a:ext uri="{FF2B5EF4-FFF2-40B4-BE49-F238E27FC236}">
                        <a16:creationId xmlns:a16="http://schemas.microsoft.com/office/drawing/2014/main" id="{316E77E8-F745-D69D-5982-91EF13AF325D}"/>
                      </a:ext>
                    </a:extLst>
                  </p:cNvPr>
                  <p:cNvSpPr/>
                  <p:nvPr/>
                </p:nvSpPr>
                <p:spPr>
                  <a:xfrm>
                    <a:off x="8193093" y="6095994"/>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54" name="Rettangolo 53">
                    <a:extLst>
                      <a:ext uri="{FF2B5EF4-FFF2-40B4-BE49-F238E27FC236}">
                        <a16:creationId xmlns:a16="http://schemas.microsoft.com/office/drawing/2014/main" id="{22FDA62C-EAEC-C891-7624-AF914D6A8AAD}"/>
                      </a:ext>
                    </a:extLst>
                  </p:cNvPr>
                  <p:cNvSpPr/>
                  <p:nvPr/>
                </p:nvSpPr>
                <p:spPr>
                  <a:xfrm>
                    <a:off x="5536541" y="6075343"/>
                    <a:ext cx="254643" cy="2893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CasellaDiTesto 17">
                  <a:extLst>
                    <a:ext uri="{FF2B5EF4-FFF2-40B4-BE49-F238E27FC236}">
                      <a16:creationId xmlns:a16="http://schemas.microsoft.com/office/drawing/2014/main" id="{E49224A9-05CB-01CF-B62B-22330C73AC63}"/>
                    </a:ext>
                  </a:extLst>
                </p:cNvPr>
                <p:cNvSpPr txBox="1"/>
                <p:nvPr/>
              </p:nvSpPr>
              <p:spPr>
                <a:xfrm>
                  <a:off x="4729849" y="6219942"/>
                  <a:ext cx="1872820" cy="369332"/>
                </a:xfrm>
                <a:prstGeom prst="rect">
                  <a:avLst/>
                </a:prstGeom>
                <a:noFill/>
              </p:spPr>
              <p:txBody>
                <a:bodyPr wrap="none" rtlCol="0">
                  <a:spAutoFit/>
                </a:bodyPr>
                <a:lstStyle/>
                <a:p>
                  <a:r>
                    <a:rPr lang="it-IT"/>
                    <a:t>Dispersive </a:t>
                  </a:r>
                  <a:r>
                    <a:rPr lang="it-IT" err="1"/>
                    <a:t>section</a:t>
                  </a:r>
                  <a:endParaRPr lang="it-IT"/>
                </a:p>
              </p:txBody>
            </p:sp>
            <p:cxnSp>
              <p:nvCxnSpPr>
                <p:cNvPr id="19" name="Connettore 2 18">
                  <a:extLst>
                    <a:ext uri="{FF2B5EF4-FFF2-40B4-BE49-F238E27FC236}">
                      <a16:creationId xmlns:a16="http://schemas.microsoft.com/office/drawing/2014/main" id="{56712CF3-8D66-DFF8-138F-9265A0FB794B}"/>
                    </a:ext>
                  </a:extLst>
                </p:cNvPr>
                <p:cNvCxnSpPr>
                  <a:cxnSpLocks/>
                </p:cNvCxnSpPr>
                <p:nvPr/>
              </p:nvCxnSpPr>
              <p:spPr>
                <a:xfrm>
                  <a:off x="2732328" y="6078011"/>
                  <a:ext cx="18868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6D38740A-9B79-9294-13B5-057830984B7E}"/>
                    </a:ext>
                  </a:extLst>
                </p:cNvPr>
                <p:cNvSpPr txBox="1"/>
                <p:nvPr/>
              </p:nvSpPr>
              <p:spPr>
                <a:xfrm>
                  <a:off x="2780315" y="5740937"/>
                  <a:ext cx="643125" cy="369332"/>
                </a:xfrm>
                <a:prstGeom prst="rect">
                  <a:avLst/>
                </a:prstGeom>
                <a:noFill/>
              </p:spPr>
              <p:txBody>
                <a:bodyPr wrap="none" rtlCol="0">
                  <a:spAutoFit/>
                </a:bodyPr>
                <a:lstStyle/>
                <a:p>
                  <a:r>
                    <a:rPr lang="it-IT" err="1"/>
                    <a:t>Seed</a:t>
                  </a:r>
                  <a:endParaRPr lang="it-IT"/>
                </a:p>
              </p:txBody>
            </p:sp>
            <p:grpSp>
              <p:nvGrpSpPr>
                <p:cNvPr id="21" name="Gruppo 20">
                  <a:extLst>
                    <a:ext uri="{FF2B5EF4-FFF2-40B4-BE49-F238E27FC236}">
                      <a16:creationId xmlns:a16="http://schemas.microsoft.com/office/drawing/2014/main" id="{8668628B-2DD6-E573-FBFE-CA65FF5F3364}"/>
                    </a:ext>
                  </a:extLst>
                </p:cNvPr>
                <p:cNvGrpSpPr/>
                <p:nvPr/>
              </p:nvGrpSpPr>
              <p:grpSpPr>
                <a:xfrm>
                  <a:off x="5861499" y="6017037"/>
                  <a:ext cx="127876" cy="121753"/>
                  <a:chOff x="9148502" y="4221220"/>
                  <a:chExt cx="127876" cy="121753"/>
                </a:xfrm>
              </p:grpSpPr>
              <p:sp>
                <p:nvSpPr>
                  <p:cNvPr id="46" name="Rettangolo 45">
                    <a:extLst>
                      <a:ext uri="{FF2B5EF4-FFF2-40B4-BE49-F238E27FC236}">
                        <a16:creationId xmlns:a16="http://schemas.microsoft.com/office/drawing/2014/main" id="{37D87826-DF4C-CC92-B0A2-D1F72EC53A9B}"/>
                      </a:ext>
                    </a:extLst>
                  </p:cNvPr>
                  <p:cNvSpPr/>
                  <p:nvPr/>
                </p:nvSpPr>
                <p:spPr>
                  <a:xfrm>
                    <a:off x="9242555" y="4221220"/>
                    <a:ext cx="33823" cy="12175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7" name="Rettangolo 46">
                    <a:extLst>
                      <a:ext uri="{FF2B5EF4-FFF2-40B4-BE49-F238E27FC236}">
                        <a16:creationId xmlns:a16="http://schemas.microsoft.com/office/drawing/2014/main" id="{1CFBCB69-EA9B-5921-B085-A008D1CB6572}"/>
                      </a:ext>
                    </a:extLst>
                  </p:cNvPr>
                  <p:cNvSpPr/>
                  <p:nvPr/>
                </p:nvSpPr>
                <p:spPr>
                  <a:xfrm>
                    <a:off x="9204153" y="42585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8" name="Rettangolo 47">
                    <a:extLst>
                      <a:ext uri="{FF2B5EF4-FFF2-40B4-BE49-F238E27FC236}">
                        <a16:creationId xmlns:a16="http://schemas.microsoft.com/office/drawing/2014/main" id="{788EAA31-A423-2A18-97A5-7AF6372C3579}"/>
                      </a:ext>
                    </a:extLst>
                  </p:cNvPr>
                  <p:cNvSpPr/>
                  <p:nvPr/>
                </p:nvSpPr>
                <p:spPr>
                  <a:xfrm>
                    <a:off x="9148502" y="42585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22" name="Gruppo 21">
                  <a:extLst>
                    <a:ext uri="{FF2B5EF4-FFF2-40B4-BE49-F238E27FC236}">
                      <a16:creationId xmlns:a16="http://schemas.microsoft.com/office/drawing/2014/main" id="{EC23CC44-2F8C-582A-748A-54B19E310CAF}"/>
                    </a:ext>
                  </a:extLst>
                </p:cNvPr>
                <p:cNvGrpSpPr/>
                <p:nvPr/>
              </p:nvGrpSpPr>
              <p:grpSpPr>
                <a:xfrm>
                  <a:off x="6641542" y="6011602"/>
                  <a:ext cx="1538951" cy="121753"/>
                  <a:chOff x="6670995" y="5644535"/>
                  <a:chExt cx="1538951" cy="121753"/>
                </a:xfrm>
              </p:grpSpPr>
              <p:grpSp>
                <p:nvGrpSpPr>
                  <p:cNvPr id="33" name="Gruppo 32">
                    <a:extLst>
                      <a:ext uri="{FF2B5EF4-FFF2-40B4-BE49-F238E27FC236}">
                        <a16:creationId xmlns:a16="http://schemas.microsoft.com/office/drawing/2014/main" id="{1846C153-6AFA-85BA-2047-DEAFE1E5A405}"/>
                      </a:ext>
                    </a:extLst>
                  </p:cNvPr>
                  <p:cNvGrpSpPr/>
                  <p:nvPr/>
                </p:nvGrpSpPr>
                <p:grpSpPr>
                  <a:xfrm>
                    <a:off x="6738887" y="5644535"/>
                    <a:ext cx="1471059" cy="121753"/>
                    <a:chOff x="6667450" y="5923141"/>
                    <a:chExt cx="1471059" cy="121753"/>
                  </a:xfrm>
                </p:grpSpPr>
                <p:sp>
                  <p:nvSpPr>
                    <p:cNvPr id="43" name="Rettangolo 42">
                      <a:extLst>
                        <a:ext uri="{FF2B5EF4-FFF2-40B4-BE49-F238E27FC236}">
                          <a16:creationId xmlns:a16="http://schemas.microsoft.com/office/drawing/2014/main" id="{C39675F7-311C-FF29-52FE-7749B038C65F}"/>
                        </a:ext>
                      </a:extLst>
                    </p:cNvPr>
                    <p:cNvSpPr/>
                    <p:nvPr/>
                  </p:nvSpPr>
                  <p:spPr>
                    <a:xfrm>
                      <a:off x="6667450"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4" name="Rettangolo 43">
                      <a:extLst>
                        <a:ext uri="{FF2B5EF4-FFF2-40B4-BE49-F238E27FC236}">
                          <a16:creationId xmlns:a16="http://schemas.microsoft.com/office/drawing/2014/main" id="{75C32D1B-F51F-3B87-C33C-81D1CC8A048F}"/>
                        </a:ext>
                      </a:extLst>
                    </p:cNvPr>
                    <p:cNvSpPr/>
                    <p:nvPr/>
                  </p:nvSpPr>
                  <p:spPr>
                    <a:xfrm>
                      <a:off x="7386068"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5" name="Rettangolo 44">
                      <a:extLst>
                        <a:ext uri="{FF2B5EF4-FFF2-40B4-BE49-F238E27FC236}">
                          <a16:creationId xmlns:a16="http://schemas.microsoft.com/office/drawing/2014/main" id="{D949FDE4-CD42-AC3F-E3B0-4EAA7404263B}"/>
                        </a:ext>
                      </a:extLst>
                    </p:cNvPr>
                    <p:cNvSpPr/>
                    <p:nvPr/>
                  </p:nvSpPr>
                  <p:spPr>
                    <a:xfrm>
                      <a:off x="8104686" y="5923141"/>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34" name="Gruppo 33">
                    <a:extLst>
                      <a:ext uri="{FF2B5EF4-FFF2-40B4-BE49-F238E27FC236}">
                        <a16:creationId xmlns:a16="http://schemas.microsoft.com/office/drawing/2014/main" id="{9EC1ACF0-0BEF-8B41-F3B3-2950A43E989A}"/>
                      </a:ext>
                    </a:extLst>
                  </p:cNvPr>
                  <p:cNvGrpSpPr/>
                  <p:nvPr/>
                </p:nvGrpSpPr>
                <p:grpSpPr>
                  <a:xfrm>
                    <a:off x="6670995" y="5671304"/>
                    <a:ext cx="1508598" cy="68215"/>
                    <a:chOff x="6542408" y="5611066"/>
                    <a:chExt cx="1465736" cy="122144"/>
                  </a:xfrm>
                </p:grpSpPr>
                <p:grpSp>
                  <p:nvGrpSpPr>
                    <p:cNvPr id="35" name="Gruppo 34">
                      <a:extLst>
                        <a:ext uri="{FF2B5EF4-FFF2-40B4-BE49-F238E27FC236}">
                          <a16:creationId xmlns:a16="http://schemas.microsoft.com/office/drawing/2014/main" id="{3B488A37-B007-F5AD-36BE-DC5A4BCB83F2}"/>
                        </a:ext>
                      </a:extLst>
                    </p:cNvPr>
                    <p:cNvGrpSpPr/>
                    <p:nvPr/>
                  </p:nvGrpSpPr>
                  <p:grpSpPr>
                    <a:xfrm>
                      <a:off x="6542408" y="5611066"/>
                      <a:ext cx="1437494" cy="122144"/>
                      <a:chOff x="9778528" y="4255644"/>
                      <a:chExt cx="1167163" cy="47175"/>
                    </a:xfrm>
                  </p:grpSpPr>
                  <p:sp>
                    <p:nvSpPr>
                      <p:cNvPr id="40" name="Rettangolo 39">
                        <a:extLst>
                          <a:ext uri="{FF2B5EF4-FFF2-40B4-BE49-F238E27FC236}">
                            <a16:creationId xmlns:a16="http://schemas.microsoft.com/office/drawing/2014/main" id="{E8BC420E-117D-C7D5-17CB-2ECE08B83C2F}"/>
                          </a:ext>
                        </a:extLst>
                      </p:cNvPr>
                      <p:cNvSpPr/>
                      <p:nvPr/>
                    </p:nvSpPr>
                    <p:spPr>
                      <a:xfrm>
                        <a:off x="9778528"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1" name="Rettangolo 40">
                        <a:extLst>
                          <a:ext uri="{FF2B5EF4-FFF2-40B4-BE49-F238E27FC236}">
                            <a16:creationId xmlns:a16="http://schemas.microsoft.com/office/drawing/2014/main" id="{C60B43BC-C859-7427-5B75-1CD1AC694108}"/>
                          </a:ext>
                        </a:extLst>
                      </p:cNvPr>
                      <p:cNvSpPr/>
                      <p:nvPr/>
                    </p:nvSpPr>
                    <p:spPr>
                      <a:xfrm>
                        <a:off x="10352904"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2" name="Rettangolo 41">
                        <a:extLst>
                          <a:ext uri="{FF2B5EF4-FFF2-40B4-BE49-F238E27FC236}">
                            <a16:creationId xmlns:a16="http://schemas.microsoft.com/office/drawing/2014/main" id="{8E808054-ABDF-9851-C820-7FE698A647BA}"/>
                          </a:ext>
                        </a:extLst>
                      </p:cNvPr>
                      <p:cNvSpPr/>
                      <p:nvPr/>
                    </p:nvSpPr>
                    <p:spPr>
                      <a:xfrm>
                        <a:off x="10927280" y="4255644"/>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36" name="Gruppo 35">
                      <a:extLst>
                        <a:ext uri="{FF2B5EF4-FFF2-40B4-BE49-F238E27FC236}">
                          <a16:creationId xmlns:a16="http://schemas.microsoft.com/office/drawing/2014/main" id="{5834247B-47BF-254A-1DFC-76889E51E167}"/>
                        </a:ext>
                      </a:extLst>
                    </p:cNvPr>
                    <p:cNvGrpSpPr/>
                    <p:nvPr/>
                  </p:nvGrpSpPr>
                  <p:grpSpPr>
                    <a:xfrm>
                      <a:off x="6570650" y="5611066"/>
                      <a:ext cx="1437494" cy="122144"/>
                      <a:chOff x="9401408" y="3857406"/>
                      <a:chExt cx="1167163" cy="47175"/>
                    </a:xfrm>
                  </p:grpSpPr>
                  <p:sp>
                    <p:nvSpPr>
                      <p:cNvPr id="37" name="Rettangolo 36">
                        <a:extLst>
                          <a:ext uri="{FF2B5EF4-FFF2-40B4-BE49-F238E27FC236}">
                            <a16:creationId xmlns:a16="http://schemas.microsoft.com/office/drawing/2014/main" id="{5133DA84-FCC8-58E3-AE29-8F98047D25BB}"/>
                          </a:ext>
                        </a:extLst>
                      </p:cNvPr>
                      <p:cNvSpPr/>
                      <p:nvPr/>
                    </p:nvSpPr>
                    <p:spPr>
                      <a:xfrm>
                        <a:off x="9401408"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8" name="Rettangolo 37">
                        <a:extLst>
                          <a:ext uri="{FF2B5EF4-FFF2-40B4-BE49-F238E27FC236}">
                            <a16:creationId xmlns:a16="http://schemas.microsoft.com/office/drawing/2014/main" id="{C2D806D7-84FD-5071-74F5-159E6A187FAF}"/>
                          </a:ext>
                        </a:extLst>
                      </p:cNvPr>
                      <p:cNvSpPr/>
                      <p:nvPr/>
                    </p:nvSpPr>
                    <p:spPr>
                      <a:xfrm>
                        <a:off x="9975784"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9" name="Rettangolo 38">
                        <a:extLst>
                          <a:ext uri="{FF2B5EF4-FFF2-40B4-BE49-F238E27FC236}">
                            <a16:creationId xmlns:a16="http://schemas.microsoft.com/office/drawing/2014/main" id="{BBBCE974-F038-C2A6-70AE-0272A547486B}"/>
                          </a:ext>
                        </a:extLst>
                      </p:cNvPr>
                      <p:cNvSpPr/>
                      <p:nvPr/>
                    </p:nvSpPr>
                    <p:spPr>
                      <a:xfrm>
                        <a:off x="10550160" y="3857406"/>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grpSp>
            <p:grpSp>
              <p:nvGrpSpPr>
                <p:cNvPr id="23" name="Gruppo 22">
                  <a:extLst>
                    <a:ext uri="{FF2B5EF4-FFF2-40B4-BE49-F238E27FC236}">
                      <a16:creationId xmlns:a16="http://schemas.microsoft.com/office/drawing/2014/main" id="{3BCB4DA9-6F70-FD19-112E-68CAA7E75CBA}"/>
                    </a:ext>
                  </a:extLst>
                </p:cNvPr>
                <p:cNvGrpSpPr/>
                <p:nvPr/>
              </p:nvGrpSpPr>
              <p:grpSpPr>
                <a:xfrm>
                  <a:off x="3767818" y="6013011"/>
                  <a:ext cx="553831" cy="121753"/>
                  <a:chOff x="3100034" y="6473210"/>
                  <a:chExt cx="553831" cy="121753"/>
                </a:xfrm>
              </p:grpSpPr>
              <p:sp>
                <p:nvSpPr>
                  <p:cNvPr id="29" name="Rettangolo 28">
                    <a:extLst>
                      <a:ext uri="{FF2B5EF4-FFF2-40B4-BE49-F238E27FC236}">
                        <a16:creationId xmlns:a16="http://schemas.microsoft.com/office/drawing/2014/main" id="{06BF1F18-8A39-850B-65F0-94B09EBD73E3}"/>
                      </a:ext>
                    </a:extLst>
                  </p:cNvPr>
                  <p:cNvSpPr/>
                  <p:nvPr/>
                </p:nvSpPr>
                <p:spPr>
                  <a:xfrm>
                    <a:off x="3100034"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0" name="Rettangolo 29">
                    <a:extLst>
                      <a:ext uri="{FF2B5EF4-FFF2-40B4-BE49-F238E27FC236}">
                        <a16:creationId xmlns:a16="http://schemas.microsoft.com/office/drawing/2014/main" id="{E75C4AB2-432A-6E6C-D1F1-E927A8DC2CE6}"/>
                      </a:ext>
                    </a:extLst>
                  </p:cNvPr>
                  <p:cNvSpPr/>
                  <p:nvPr/>
                </p:nvSpPr>
                <p:spPr>
                  <a:xfrm>
                    <a:off x="3620042"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1" name="Rettangolo 30">
                    <a:extLst>
                      <a:ext uri="{FF2B5EF4-FFF2-40B4-BE49-F238E27FC236}">
                        <a16:creationId xmlns:a16="http://schemas.microsoft.com/office/drawing/2014/main" id="{F63DBEB0-001A-6E0D-4161-5612B13FBA90}"/>
                      </a:ext>
                    </a:extLst>
                  </p:cNvPr>
                  <p:cNvSpPr/>
                  <p:nvPr/>
                </p:nvSpPr>
                <p:spPr>
                  <a:xfrm>
                    <a:off x="3273370"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2" name="Rettangolo 31">
                    <a:extLst>
                      <a:ext uri="{FF2B5EF4-FFF2-40B4-BE49-F238E27FC236}">
                        <a16:creationId xmlns:a16="http://schemas.microsoft.com/office/drawing/2014/main" id="{D73BB687-62C7-9ED2-8E80-4022F9DBB5A2}"/>
                      </a:ext>
                    </a:extLst>
                  </p:cNvPr>
                  <p:cNvSpPr/>
                  <p:nvPr/>
                </p:nvSpPr>
                <p:spPr>
                  <a:xfrm>
                    <a:off x="3446706" y="6473210"/>
                    <a:ext cx="33823" cy="12175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24" name="Gruppo 23">
                  <a:extLst>
                    <a:ext uri="{FF2B5EF4-FFF2-40B4-BE49-F238E27FC236}">
                      <a16:creationId xmlns:a16="http://schemas.microsoft.com/office/drawing/2014/main" id="{00A97C9C-A3BA-5CC4-3DE9-1C6EBACEEF0A}"/>
                    </a:ext>
                  </a:extLst>
                </p:cNvPr>
                <p:cNvGrpSpPr/>
                <p:nvPr/>
              </p:nvGrpSpPr>
              <p:grpSpPr>
                <a:xfrm>
                  <a:off x="5373343" y="6051945"/>
                  <a:ext cx="74062" cy="47175"/>
                  <a:chOff x="9453302" y="4563309"/>
                  <a:chExt cx="74062" cy="47175"/>
                </a:xfrm>
              </p:grpSpPr>
              <p:sp>
                <p:nvSpPr>
                  <p:cNvPr id="27" name="Rettangolo 26">
                    <a:extLst>
                      <a:ext uri="{FF2B5EF4-FFF2-40B4-BE49-F238E27FC236}">
                        <a16:creationId xmlns:a16="http://schemas.microsoft.com/office/drawing/2014/main" id="{405C664A-783F-4BB1-9EF1-F5DAD0CECB53}"/>
                      </a:ext>
                    </a:extLst>
                  </p:cNvPr>
                  <p:cNvSpPr/>
                  <p:nvPr/>
                </p:nvSpPr>
                <p:spPr>
                  <a:xfrm>
                    <a:off x="9508953" y="4563309"/>
                    <a:ext cx="18411" cy="471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28" name="Rettangolo 27">
                    <a:extLst>
                      <a:ext uri="{FF2B5EF4-FFF2-40B4-BE49-F238E27FC236}">
                        <a16:creationId xmlns:a16="http://schemas.microsoft.com/office/drawing/2014/main" id="{7AA1D7FE-6714-F9FD-7CF0-97790F60C0D9}"/>
                      </a:ext>
                    </a:extLst>
                  </p:cNvPr>
                  <p:cNvSpPr/>
                  <p:nvPr/>
                </p:nvSpPr>
                <p:spPr>
                  <a:xfrm>
                    <a:off x="9453302" y="4563309"/>
                    <a:ext cx="18411" cy="4717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sp>
              <p:nvSpPr>
                <p:cNvPr id="25" name="Triangolo 24">
                  <a:extLst>
                    <a:ext uri="{FF2B5EF4-FFF2-40B4-BE49-F238E27FC236}">
                      <a16:creationId xmlns:a16="http://schemas.microsoft.com/office/drawing/2014/main" id="{6C7AE6DA-8489-80CC-C0F5-BF7A9094AE94}"/>
                    </a:ext>
                  </a:extLst>
                </p:cNvPr>
                <p:cNvSpPr/>
                <p:nvPr/>
              </p:nvSpPr>
              <p:spPr>
                <a:xfrm rot="16200000">
                  <a:off x="7844987" y="3767373"/>
                  <a:ext cx="45719" cy="4612719"/>
                </a:xfrm>
                <a:prstGeom prst="triangle">
                  <a:avLst/>
                </a:prstGeom>
                <a:gradFill flip="none" rotWithShape="1">
                  <a:gsLst>
                    <a:gs pos="0">
                      <a:schemeClr val="accent1">
                        <a:lumMod val="5000"/>
                        <a:lumOff val="95000"/>
                      </a:schemeClr>
                    </a:gs>
                    <a:gs pos="47983">
                      <a:srgbClr val="7030A0">
                        <a:alpha val="54000"/>
                      </a:srgbClr>
                    </a:gs>
                    <a:gs pos="25000">
                      <a:schemeClr val="accent1">
                        <a:lumMod val="45000"/>
                        <a:lumOff val="55000"/>
                      </a:schemeClr>
                    </a:gs>
                    <a:gs pos="72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nettore 1 25">
                  <a:extLst>
                    <a:ext uri="{FF2B5EF4-FFF2-40B4-BE49-F238E27FC236}">
                      <a16:creationId xmlns:a16="http://schemas.microsoft.com/office/drawing/2014/main" id="{E8AEA8F2-052B-4D04-29BF-136E6AFF507C}"/>
                    </a:ext>
                  </a:extLst>
                </p:cNvPr>
                <p:cNvCxnSpPr/>
                <p:nvPr/>
              </p:nvCxnSpPr>
              <p:spPr>
                <a:xfrm>
                  <a:off x="1587416" y="6078747"/>
                  <a:ext cx="8029575"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5" name="CasellaDiTesto 14">
                <a:extLst>
                  <a:ext uri="{FF2B5EF4-FFF2-40B4-BE49-F238E27FC236}">
                    <a16:creationId xmlns:a16="http://schemas.microsoft.com/office/drawing/2014/main" id="{72A81B36-97E5-620D-B3A4-F37BA6314836}"/>
                  </a:ext>
                </a:extLst>
              </p:cNvPr>
              <p:cNvSpPr txBox="1"/>
              <p:nvPr/>
            </p:nvSpPr>
            <p:spPr>
              <a:xfrm>
                <a:off x="6574692" y="5578258"/>
                <a:ext cx="980205" cy="369332"/>
              </a:xfrm>
              <a:prstGeom prst="rect">
                <a:avLst/>
              </a:prstGeom>
              <a:noFill/>
            </p:spPr>
            <p:txBody>
              <a:bodyPr wrap="none" rtlCol="0">
                <a:spAutoFit/>
              </a:bodyPr>
              <a:lstStyle/>
              <a:p>
                <a:r>
                  <a:rPr lang="it-IT" err="1"/>
                  <a:t>Radiators</a:t>
                </a:r>
                <a:endParaRPr lang="it-IT"/>
              </a:p>
            </p:txBody>
          </p:sp>
        </p:grpSp>
        <p:sp>
          <p:nvSpPr>
            <p:cNvPr id="13" name="CasellaDiTesto 12">
              <a:extLst>
                <a:ext uri="{FF2B5EF4-FFF2-40B4-BE49-F238E27FC236}">
                  <a16:creationId xmlns:a16="http://schemas.microsoft.com/office/drawing/2014/main" id="{FD22569B-12F5-BDAD-5886-4E394DD17518}"/>
                </a:ext>
              </a:extLst>
            </p:cNvPr>
            <p:cNvSpPr txBox="1"/>
            <p:nvPr/>
          </p:nvSpPr>
          <p:spPr>
            <a:xfrm>
              <a:off x="4192180" y="4976099"/>
              <a:ext cx="3470171" cy="554219"/>
            </a:xfrm>
            <a:prstGeom prst="rect">
              <a:avLst/>
            </a:prstGeom>
            <a:noFill/>
          </p:spPr>
          <p:txBody>
            <a:bodyPr wrap="square" rtlCol="0">
              <a:spAutoFit/>
            </a:bodyPr>
            <a:lstStyle/>
            <a:p>
              <a:pPr lvl="1"/>
              <a:r>
                <a:rPr lang="it-IT" sz="2000" b="1">
                  <a:solidFill>
                    <a:prstClr val="black"/>
                  </a:solidFill>
                  <a:latin typeface="+mj-lt"/>
                </a:rPr>
                <a:t>VUV </a:t>
              </a:r>
              <a:r>
                <a:rPr lang="it-IT" sz="2000" b="1" err="1">
                  <a:solidFill>
                    <a:prstClr val="black"/>
                  </a:solidFill>
                  <a:latin typeface="+mj-lt"/>
                </a:rPr>
                <a:t>seeded</a:t>
              </a:r>
              <a:r>
                <a:rPr lang="it-IT" sz="2000" b="1">
                  <a:solidFill>
                    <a:prstClr val="black"/>
                  </a:solidFill>
                  <a:latin typeface="+mj-lt"/>
                </a:rPr>
                <a:t> HGHG FEL</a:t>
              </a:r>
              <a:endParaRPr lang="it-IT" sz="1400" b="1">
                <a:solidFill>
                  <a:prstClr val="black"/>
                </a:solidFill>
                <a:latin typeface="+mj-lt"/>
              </a:endParaRPr>
            </a:p>
          </p:txBody>
        </p:sp>
      </p:grpSp>
      <p:grpSp>
        <p:nvGrpSpPr>
          <p:cNvPr id="55" name="Gruppo 54">
            <a:extLst>
              <a:ext uri="{FF2B5EF4-FFF2-40B4-BE49-F238E27FC236}">
                <a16:creationId xmlns:a16="http://schemas.microsoft.com/office/drawing/2014/main" id="{B777B29D-525F-05CA-4B3C-EB0DA3B9851B}"/>
              </a:ext>
            </a:extLst>
          </p:cNvPr>
          <p:cNvGrpSpPr/>
          <p:nvPr/>
        </p:nvGrpSpPr>
        <p:grpSpPr>
          <a:xfrm>
            <a:off x="3854359" y="4194701"/>
            <a:ext cx="8116605" cy="740812"/>
            <a:chOff x="1635041" y="4098244"/>
            <a:chExt cx="8116605" cy="740812"/>
          </a:xfrm>
        </p:grpSpPr>
        <p:grpSp>
          <p:nvGrpSpPr>
            <p:cNvPr id="56" name="Gruppo 55">
              <a:extLst>
                <a:ext uri="{FF2B5EF4-FFF2-40B4-BE49-F238E27FC236}">
                  <a16:creationId xmlns:a16="http://schemas.microsoft.com/office/drawing/2014/main" id="{59755797-023B-D6BD-21EF-CDE9CEFE7D9B}"/>
                </a:ext>
              </a:extLst>
            </p:cNvPr>
            <p:cNvGrpSpPr/>
            <p:nvPr/>
          </p:nvGrpSpPr>
          <p:grpSpPr>
            <a:xfrm>
              <a:off x="1635041" y="4669510"/>
              <a:ext cx="8116605" cy="169546"/>
              <a:chOff x="1628775" y="5116830"/>
              <a:chExt cx="8116605" cy="169546"/>
            </a:xfrm>
          </p:grpSpPr>
          <p:grpSp>
            <p:nvGrpSpPr>
              <p:cNvPr id="58" name="Gruppo 57">
                <a:extLst>
                  <a:ext uri="{FF2B5EF4-FFF2-40B4-BE49-F238E27FC236}">
                    <a16:creationId xmlns:a16="http://schemas.microsoft.com/office/drawing/2014/main" id="{5C758F0F-8149-0140-8B51-B68D3C7D8517}"/>
                  </a:ext>
                </a:extLst>
              </p:cNvPr>
              <p:cNvGrpSpPr/>
              <p:nvPr/>
            </p:nvGrpSpPr>
            <p:grpSpPr>
              <a:xfrm>
                <a:off x="2378869" y="5116830"/>
                <a:ext cx="6132701" cy="169546"/>
                <a:chOff x="2769775" y="6452710"/>
                <a:chExt cx="8535001" cy="222835"/>
              </a:xfrm>
            </p:grpSpPr>
            <p:grpSp>
              <p:nvGrpSpPr>
                <p:cNvPr id="61" name="Gruppo 60">
                  <a:extLst>
                    <a:ext uri="{FF2B5EF4-FFF2-40B4-BE49-F238E27FC236}">
                      <a16:creationId xmlns:a16="http://schemas.microsoft.com/office/drawing/2014/main" id="{DC3E0F72-32DC-ACFD-963A-294CAD67F5FE}"/>
                    </a:ext>
                  </a:extLst>
                </p:cNvPr>
                <p:cNvGrpSpPr/>
                <p:nvPr/>
              </p:nvGrpSpPr>
              <p:grpSpPr>
                <a:xfrm>
                  <a:off x="2769775" y="6452710"/>
                  <a:ext cx="8535001" cy="222835"/>
                  <a:chOff x="1081468" y="1821178"/>
                  <a:chExt cx="8535001" cy="222835"/>
                </a:xfrm>
              </p:grpSpPr>
              <p:sp>
                <p:nvSpPr>
                  <p:cNvPr id="96" name="Rettangolo 95">
                    <a:extLst>
                      <a:ext uri="{FF2B5EF4-FFF2-40B4-BE49-F238E27FC236}">
                        <a16:creationId xmlns:a16="http://schemas.microsoft.com/office/drawing/2014/main" id="{C111FBF1-934B-7677-24DD-14999DCB7A4C}"/>
                      </a:ext>
                    </a:extLst>
                  </p:cNvPr>
                  <p:cNvSpPr/>
                  <p:nvPr/>
                </p:nvSpPr>
                <p:spPr>
                  <a:xfrm>
                    <a:off x="4263084"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7" name="Rettangolo 96">
                    <a:extLst>
                      <a:ext uri="{FF2B5EF4-FFF2-40B4-BE49-F238E27FC236}">
                        <a16:creationId xmlns:a16="http://schemas.microsoft.com/office/drawing/2014/main" id="{E7D5C9A8-5E22-B8EF-3E43-98ED2239A0ED}"/>
                      </a:ext>
                    </a:extLst>
                  </p:cNvPr>
                  <p:cNvSpPr/>
                  <p:nvPr/>
                </p:nvSpPr>
                <p:spPr>
                  <a:xfrm>
                    <a:off x="5058488"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8" name="Rettangolo 97">
                    <a:extLst>
                      <a:ext uri="{FF2B5EF4-FFF2-40B4-BE49-F238E27FC236}">
                        <a16:creationId xmlns:a16="http://schemas.microsoft.com/office/drawing/2014/main" id="{6A10B75A-7A38-DB9F-C8E2-D5F606CC8189}"/>
                      </a:ext>
                    </a:extLst>
                  </p:cNvPr>
                  <p:cNvSpPr/>
                  <p:nvPr/>
                </p:nvSpPr>
                <p:spPr>
                  <a:xfrm>
                    <a:off x="5853892"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9" name="Rettangolo 98">
                    <a:extLst>
                      <a:ext uri="{FF2B5EF4-FFF2-40B4-BE49-F238E27FC236}">
                        <a16:creationId xmlns:a16="http://schemas.microsoft.com/office/drawing/2014/main" id="{A20B4797-B207-CCB5-32FB-1C8A35F052E6}"/>
                      </a:ext>
                    </a:extLst>
                  </p:cNvPr>
                  <p:cNvSpPr/>
                  <p:nvPr/>
                </p:nvSpPr>
                <p:spPr>
                  <a:xfrm>
                    <a:off x="6649296"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0" name="Rettangolo 99">
                    <a:extLst>
                      <a:ext uri="{FF2B5EF4-FFF2-40B4-BE49-F238E27FC236}">
                        <a16:creationId xmlns:a16="http://schemas.microsoft.com/office/drawing/2014/main" id="{8ACA4657-4C04-7B99-5C84-0C2AC5857E84}"/>
                      </a:ext>
                    </a:extLst>
                  </p:cNvPr>
                  <p:cNvSpPr/>
                  <p:nvPr/>
                </p:nvSpPr>
                <p:spPr>
                  <a:xfrm>
                    <a:off x="8240104"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1" name="Rettangolo 100">
                    <a:extLst>
                      <a:ext uri="{FF2B5EF4-FFF2-40B4-BE49-F238E27FC236}">
                        <a16:creationId xmlns:a16="http://schemas.microsoft.com/office/drawing/2014/main" id="{163A7163-B2E1-06FE-975A-8DE0FE17491C}"/>
                      </a:ext>
                    </a:extLst>
                  </p:cNvPr>
                  <p:cNvSpPr/>
                  <p:nvPr/>
                </p:nvSpPr>
                <p:spPr>
                  <a:xfrm>
                    <a:off x="7444700"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2" name="Rettangolo 101">
                    <a:extLst>
                      <a:ext uri="{FF2B5EF4-FFF2-40B4-BE49-F238E27FC236}">
                        <a16:creationId xmlns:a16="http://schemas.microsoft.com/office/drawing/2014/main" id="{3D56922A-21B9-D2D1-7848-1F1F30DA46E2}"/>
                      </a:ext>
                    </a:extLst>
                  </p:cNvPr>
                  <p:cNvSpPr/>
                  <p:nvPr/>
                </p:nvSpPr>
                <p:spPr>
                  <a:xfrm>
                    <a:off x="1081468"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3" name="Rettangolo 102">
                    <a:extLst>
                      <a:ext uri="{FF2B5EF4-FFF2-40B4-BE49-F238E27FC236}">
                        <a16:creationId xmlns:a16="http://schemas.microsoft.com/office/drawing/2014/main" id="{DFDEBB0C-54C6-82C6-D2B7-0A73B7AEC65E}"/>
                      </a:ext>
                    </a:extLst>
                  </p:cNvPr>
                  <p:cNvSpPr/>
                  <p:nvPr/>
                </p:nvSpPr>
                <p:spPr>
                  <a:xfrm>
                    <a:off x="1876872"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4" name="Rettangolo 103">
                    <a:extLst>
                      <a:ext uri="{FF2B5EF4-FFF2-40B4-BE49-F238E27FC236}">
                        <a16:creationId xmlns:a16="http://schemas.microsoft.com/office/drawing/2014/main" id="{54F4B185-CE85-C96C-858C-4B2F217A3270}"/>
                      </a:ext>
                    </a:extLst>
                  </p:cNvPr>
                  <p:cNvSpPr/>
                  <p:nvPr/>
                </p:nvSpPr>
                <p:spPr>
                  <a:xfrm>
                    <a:off x="2672276"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5" name="Rettangolo 104">
                    <a:extLst>
                      <a:ext uri="{FF2B5EF4-FFF2-40B4-BE49-F238E27FC236}">
                        <a16:creationId xmlns:a16="http://schemas.microsoft.com/office/drawing/2014/main" id="{459E2AAC-DDB3-4595-01DB-BB07F9D39221}"/>
                      </a:ext>
                    </a:extLst>
                  </p:cNvPr>
                  <p:cNvSpPr/>
                  <p:nvPr/>
                </p:nvSpPr>
                <p:spPr>
                  <a:xfrm>
                    <a:off x="3467680"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106" name="Rettangolo 105">
                    <a:extLst>
                      <a:ext uri="{FF2B5EF4-FFF2-40B4-BE49-F238E27FC236}">
                        <a16:creationId xmlns:a16="http://schemas.microsoft.com/office/drawing/2014/main" id="{FCF344D6-3E48-DB9E-E91C-FD73CC06D28B}"/>
                      </a:ext>
                    </a:extLst>
                  </p:cNvPr>
                  <p:cNvSpPr/>
                  <p:nvPr/>
                </p:nvSpPr>
                <p:spPr>
                  <a:xfrm>
                    <a:off x="9035507" y="1821178"/>
                    <a:ext cx="580962" cy="222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62" name="Gruppo 61">
                  <a:extLst>
                    <a:ext uri="{FF2B5EF4-FFF2-40B4-BE49-F238E27FC236}">
                      <a16:creationId xmlns:a16="http://schemas.microsoft.com/office/drawing/2014/main" id="{F301FCEE-FDE1-647C-EF84-79C385B442BF}"/>
                    </a:ext>
                  </a:extLst>
                </p:cNvPr>
                <p:cNvGrpSpPr/>
                <p:nvPr/>
              </p:nvGrpSpPr>
              <p:grpSpPr>
                <a:xfrm>
                  <a:off x="3471859" y="6476523"/>
                  <a:ext cx="7213789" cy="167164"/>
                  <a:chOff x="3507579" y="6276498"/>
                  <a:chExt cx="7213789" cy="167164"/>
                </a:xfrm>
              </p:grpSpPr>
              <p:sp>
                <p:nvSpPr>
                  <p:cNvPr id="86" name="Rettangolo 85">
                    <a:extLst>
                      <a:ext uri="{FF2B5EF4-FFF2-40B4-BE49-F238E27FC236}">
                        <a16:creationId xmlns:a16="http://schemas.microsoft.com/office/drawing/2014/main" id="{324F72D4-EBFA-047B-CC93-25F8A0873BC4}"/>
                      </a:ext>
                    </a:extLst>
                  </p:cNvPr>
                  <p:cNvSpPr/>
                  <p:nvPr/>
                </p:nvSpPr>
                <p:spPr>
                  <a:xfrm>
                    <a:off x="6692787"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7" name="Rettangolo 86">
                    <a:extLst>
                      <a:ext uri="{FF2B5EF4-FFF2-40B4-BE49-F238E27FC236}">
                        <a16:creationId xmlns:a16="http://schemas.microsoft.com/office/drawing/2014/main" id="{1E581A91-674A-0307-DB5D-88535EF0FC87}"/>
                      </a:ext>
                    </a:extLst>
                  </p:cNvPr>
                  <p:cNvSpPr/>
                  <p:nvPr/>
                </p:nvSpPr>
                <p:spPr>
                  <a:xfrm>
                    <a:off x="7489089"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8" name="Rettangolo 87">
                    <a:extLst>
                      <a:ext uri="{FF2B5EF4-FFF2-40B4-BE49-F238E27FC236}">
                        <a16:creationId xmlns:a16="http://schemas.microsoft.com/office/drawing/2014/main" id="{FE9944E4-8C63-86D4-A7A8-5106364538B7}"/>
                      </a:ext>
                    </a:extLst>
                  </p:cNvPr>
                  <p:cNvSpPr/>
                  <p:nvPr/>
                </p:nvSpPr>
                <p:spPr>
                  <a:xfrm>
                    <a:off x="8285391"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9" name="Rettangolo 88">
                    <a:extLst>
                      <a:ext uri="{FF2B5EF4-FFF2-40B4-BE49-F238E27FC236}">
                        <a16:creationId xmlns:a16="http://schemas.microsoft.com/office/drawing/2014/main" id="{74786C19-0EE6-137E-F313-1F5F25B1A6FD}"/>
                      </a:ext>
                    </a:extLst>
                  </p:cNvPr>
                  <p:cNvSpPr/>
                  <p:nvPr/>
                </p:nvSpPr>
                <p:spPr>
                  <a:xfrm>
                    <a:off x="9081693"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0" name="Rettangolo 89">
                    <a:extLst>
                      <a:ext uri="{FF2B5EF4-FFF2-40B4-BE49-F238E27FC236}">
                        <a16:creationId xmlns:a16="http://schemas.microsoft.com/office/drawing/2014/main" id="{A0F60CF0-E675-FD8C-0667-2E325DCBF7F6}"/>
                      </a:ext>
                    </a:extLst>
                  </p:cNvPr>
                  <p:cNvSpPr/>
                  <p:nvPr/>
                </p:nvSpPr>
                <p:spPr>
                  <a:xfrm>
                    <a:off x="9877995"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1" name="Rettangolo 90">
                    <a:extLst>
                      <a:ext uri="{FF2B5EF4-FFF2-40B4-BE49-F238E27FC236}">
                        <a16:creationId xmlns:a16="http://schemas.microsoft.com/office/drawing/2014/main" id="{766FE96E-7EE6-ADA2-802E-699B6D0480C3}"/>
                      </a:ext>
                    </a:extLst>
                  </p:cNvPr>
                  <p:cNvSpPr/>
                  <p:nvPr/>
                </p:nvSpPr>
                <p:spPr>
                  <a:xfrm>
                    <a:off x="3507579"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2" name="Rettangolo 91">
                    <a:extLst>
                      <a:ext uri="{FF2B5EF4-FFF2-40B4-BE49-F238E27FC236}">
                        <a16:creationId xmlns:a16="http://schemas.microsoft.com/office/drawing/2014/main" id="{4CB008F3-3DC9-4334-0792-36914C2F3F0E}"/>
                      </a:ext>
                    </a:extLst>
                  </p:cNvPr>
                  <p:cNvSpPr/>
                  <p:nvPr/>
                </p:nvSpPr>
                <p:spPr>
                  <a:xfrm>
                    <a:off x="4303881"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3" name="Rettangolo 92">
                    <a:extLst>
                      <a:ext uri="{FF2B5EF4-FFF2-40B4-BE49-F238E27FC236}">
                        <a16:creationId xmlns:a16="http://schemas.microsoft.com/office/drawing/2014/main" id="{39E42FE1-09EA-A20C-72F6-B0026F2A48A4}"/>
                      </a:ext>
                    </a:extLst>
                  </p:cNvPr>
                  <p:cNvSpPr/>
                  <p:nvPr/>
                </p:nvSpPr>
                <p:spPr>
                  <a:xfrm>
                    <a:off x="5100183"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4" name="Rettangolo 93">
                    <a:extLst>
                      <a:ext uri="{FF2B5EF4-FFF2-40B4-BE49-F238E27FC236}">
                        <a16:creationId xmlns:a16="http://schemas.microsoft.com/office/drawing/2014/main" id="{A5A8C507-BD62-4808-CF02-2902CFA0B117}"/>
                      </a:ext>
                    </a:extLst>
                  </p:cNvPr>
                  <p:cNvSpPr/>
                  <p:nvPr/>
                </p:nvSpPr>
                <p:spPr>
                  <a:xfrm>
                    <a:off x="5896485" y="6276498"/>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95" name="Rettangolo 94">
                    <a:extLst>
                      <a:ext uri="{FF2B5EF4-FFF2-40B4-BE49-F238E27FC236}">
                        <a16:creationId xmlns:a16="http://schemas.microsoft.com/office/drawing/2014/main" id="{F918EBCE-33FF-037B-D1AF-C413C51CA512}"/>
                      </a:ext>
                    </a:extLst>
                  </p:cNvPr>
                  <p:cNvSpPr/>
                  <p:nvPr/>
                </p:nvSpPr>
                <p:spPr>
                  <a:xfrm>
                    <a:off x="10674296" y="6283641"/>
                    <a:ext cx="47072" cy="16002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63" name="Gruppo 62">
                  <a:extLst>
                    <a:ext uri="{FF2B5EF4-FFF2-40B4-BE49-F238E27FC236}">
                      <a16:creationId xmlns:a16="http://schemas.microsoft.com/office/drawing/2014/main" id="{3A555A31-9A2D-3BAD-8B8A-55531F74F6A7}"/>
                    </a:ext>
                  </a:extLst>
                </p:cNvPr>
                <p:cNvGrpSpPr/>
                <p:nvPr/>
              </p:nvGrpSpPr>
              <p:grpSpPr>
                <a:xfrm>
                  <a:off x="3355180" y="6528910"/>
                  <a:ext cx="7267578" cy="64384"/>
                  <a:chOff x="3383755" y="6028848"/>
                  <a:chExt cx="7267578" cy="64384"/>
                </a:xfrm>
              </p:grpSpPr>
              <p:grpSp>
                <p:nvGrpSpPr>
                  <p:cNvPr id="64" name="Gruppo 63">
                    <a:extLst>
                      <a:ext uri="{FF2B5EF4-FFF2-40B4-BE49-F238E27FC236}">
                        <a16:creationId xmlns:a16="http://schemas.microsoft.com/office/drawing/2014/main" id="{8DAC39F6-1881-E769-E90D-B7A5C68EED1F}"/>
                      </a:ext>
                    </a:extLst>
                  </p:cNvPr>
                  <p:cNvGrpSpPr/>
                  <p:nvPr/>
                </p:nvGrpSpPr>
                <p:grpSpPr>
                  <a:xfrm>
                    <a:off x="3431380" y="6028848"/>
                    <a:ext cx="7219953" cy="62003"/>
                    <a:chOff x="3431380" y="6028848"/>
                    <a:chExt cx="7219953" cy="62003"/>
                  </a:xfrm>
                </p:grpSpPr>
                <p:sp>
                  <p:nvSpPr>
                    <p:cNvPr id="76" name="Rettangolo 75">
                      <a:extLst>
                        <a:ext uri="{FF2B5EF4-FFF2-40B4-BE49-F238E27FC236}">
                          <a16:creationId xmlns:a16="http://schemas.microsoft.com/office/drawing/2014/main" id="{8A9D09EC-BADE-4CD7-E4E6-F98062501F8B}"/>
                        </a:ext>
                      </a:extLst>
                    </p:cNvPr>
                    <p:cNvSpPr/>
                    <p:nvPr/>
                  </p:nvSpPr>
                  <p:spPr>
                    <a:xfrm>
                      <a:off x="662886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7" name="Rettangolo 76">
                      <a:extLst>
                        <a:ext uri="{FF2B5EF4-FFF2-40B4-BE49-F238E27FC236}">
                          <a16:creationId xmlns:a16="http://schemas.microsoft.com/office/drawing/2014/main" id="{ABC5118A-D06C-E4BC-BC3D-15A7FADACF49}"/>
                        </a:ext>
                      </a:extLst>
                    </p:cNvPr>
                    <p:cNvSpPr/>
                    <p:nvPr/>
                  </p:nvSpPr>
                  <p:spPr>
                    <a:xfrm>
                      <a:off x="742823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8" name="Rettangolo 77">
                      <a:extLst>
                        <a:ext uri="{FF2B5EF4-FFF2-40B4-BE49-F238E27FC236}">
                          <a16:creationId xmlns:a16="http://schemas.microsoft.com/office/drawing/2014/main" id="{A7AE7536-D662-46F4-E327-CEF698840C52}"/>
                        </a:ext>
                      </a:extLst>
                    </p:cNvPr>
                    <p:cNvSpPr/>
                    <p:nvPr/>
                  </p:nvSpPr>
                  <p:spPr>
                    <a:xfrm>
                      <a:off x="822760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9" name="Rettangolo 78">
                      <a:extLst>
                        <a:ext uri="{FF2B5EF4-FFF2-40B4-BE49-F238E27FC236}">
                          <a16:creationId xmlns:a16="http://schemas.microsoft.com/office/drawing/2014/main" id="{26E93056-5D3A-C8AD-6518-0509B84D9BC7}"/>
                        </a:ext>
                      </a:extLst>
                    </p:cNvPr>
                    <p:cNvSpPr/>
                    <p:nvPr/>
                  </p:nvSpPr>
                  <p:spPr>
                    <a:xfrm>
                      <a:off x="902697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0" name="Rettangolo 79">
                      <a:extLst>
                        <a:ext uri="{FF2B5EF4-FFF2-40B4-BE49-F238E27FC236}">
                          <a16:creationId xmlns:a16="http://schemas.microsoft.com/office/drawing/2014/main" id="{376280DD-D1A8-E5A2-0C69-12C5385866E7}"/>
                        </a:ext>
                      </a:extLst>
                    </p:cNvPr>
                    <p:cNvSpPr/>
                    <p:nvPr/>
                  </p:nvSpPr>
                  <p:spPr>
                    <a:xfrm>
                      <a:off x="982634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1" name="Rettangolo 80">
                      <a:extLst>
                        <a:ext uri="{FF2B5EF4-FFF2-40B4-BE49-F238E27FC236}">
                          <a16:creationId xmlns:a16="http://schemas.microsoft.com/office/drawing/2014/main" id="{86333B1F-F3D3-51E7-38B8-8E3E84745BE0}"/>
                        </a:ext>
                      </a:extLst>
                    </p:cNvPr>
                    <p:cNvSpPr/>
                    <p:nvPr/>
                  </p:nvSpPr>
                  <p:spPr>
                    <a:xfrm>
                      <a:off x="343138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2" name="Rettangolo 81">
                      <a:extLst>
                        <a:ext uri="{FF2B5EF4-FFF2-40B4-BE49-F238E27FC236}">
                          <a16:creationId xmlns:a16="http://schemas.microsoft.com/office/drawing/2014/main" id="{2F6A5701-2135-9546-2B30-7952D05082A9}"/>
                        </a:ext>
                      </a:extLst>
                    </p:cNvPr>
                    <p:cNvSpPr/>
                    <p:nvPr/>
                  </p:nvSpPr>
                  <p:spPr>
                    <a:xfrm>
                      <a:off x="423075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3" name="Rettangolo 82">
                      <a:extLst>
                        <a:ext uri="{FF2B5EF4-FFF2-40B4-BE49-F238E27FC236}">
                          <a16:creationId xmlns:a16="http://schemas.microsoft.com/office/drawing/2014/main" id="{231E2D9A-61CF-D296-E5EB-80A29F2D6E08}"/>
                        </a:ext>
                      </a:extLst>
                    </p:cNvPr>
                    <p:cNvSpPr/>
                    <p:nvPr/>
                  </p:nvSpPr>
                  <p:spPr>
                    <a:xfrm>
                      <a:off x="503012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4" name="Rettangolo 83">
                      <a:extLst>
                        <a:ext uri="{FF2B5EF4-FFF2-40B4-BE49-F238E27FC236}">
                          <a16:creationId xmlns:a16="http://schemas.microsoft.com/office/drawing/2014/main" id="{F08A3CF7-1870-2934-81EE-738DBAB36EB9}"/>
                        </a:ext>
                      </a:extLst>
                    </p:cNvPr>
                    <p:cNvSpPr/>
                    <p:nvPr/>
                  </p:nvSpPr>
                  <p:spPr>
                    <a:xfrm>
                      <a:off x="582949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85" name="Rettangolo 84">
                      <a:extLst>
                        <a:ext uri="{FF2B5EF4-FFF2-40B4-BE49-F238E27FC236}">
                          <a16:creationId xmlns:a16="http://schemas.microsoft.com/office/drawing/2014/main" id="{1EDA21EF-1ECE-44BD-2500-86BB590A5868}"/>
                        </a:ext>
                      </a:extLst>
                    </p:cNvPr>
                    <p:cNvSpPr/>
                    <p:nvPr/>
                  </p:nvSpPr>
                  <p:spPr>
                    <a:xfrm>
                      <a:off x="10625710" y="6028848"/>
                      <a:ext cx="25623" cy="620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nvGrpSpPr>
                  <p:cNvPr id="65" name="Gruppo 64">
                    <a:extLst>
                      <a:ext uri="{FF2B5EF4-FFF2-40B4-BE49-F238E27FC236}">
                        <a16:creationId xmlns:a16="http://schemas.microsoft.com/office/drawing/2014/main" id="{7BC2BE4C-7D5E-2BC1-DCF0-8FEA3B9D6AAA}"/>
                      </a:ext>
                    </a:extLst>
                  </p:cNvPr>
                  <p:cNvGrpSpPr/>
                  <p:nvPr/>
                </p:nvGrpSpPr>
                <p:grpSpPr>
                  <a:xfrm>
                    <a:off x="3383755" y="6031229"/>
                    <a:ext cx="7219953" cy="62003"/>
                    <a:chOff x="3431380" y="6028848"/>
                    <a:chExt cx="7219953" cy="62003"/>
                  </a:xfrm>
                  <a:solidFill>
                    <a:schemeClr val="accent4">
                      <a:lumMod val="75000"/>
                    </a:schemeClr>
                  </a:solidFill>
                </p:grpSpPr>
                <p:sp>
                  <p:nvSpPr>
                    <p:cNvPr id="66" name="Rettangolo 65">
                      <a:extLst>
                        <a:ext uri="{FF2B5EF4-FFF2-40B4-BE49-F238E27FC236}">
                          <a16:creationId xmlns:a16="http://schemas.microsoft.com/office/drawing/2014/main" id="{BC751125-75FB-CAFF-A1C0-28409E46DE8B}"/>
                        </a:ext>
                      </a:extLst>
                    </p:cNvPr>
                    <p:cNvSpPr/>
                    <p:nvPr/>
                  </p:nvSpPr>
                  <p:spPr>
                    <a:xfrm>
                      <a:off x="662886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67" name="Rettangolo 66">
                      <a:extLst>
                        <a:ext uri="{FF2B5EF4-FFF2-40B4-BE49-F238E27FC236}">
                          <a16:creationId xmlns:a16="http://schemas.microsoft.com/office/drawing/2014/main" id="{0295F351-1118-7DF0-8895-306685AC1061}"/>
                        </a:ext>
                      </a:extLst>
                    </p:cNvPr>
                    <p:cNvSpPr/>
                    <p:nvPr/>
                  </p:nvSpPr>
                  <p:spPr>
                    <a:xfrm>
                      <a:off x="742823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68" name="Rettangolo 67">
                      <a:extLst>
                        <a:ext uri="{FF2B5EF4-FFF2-40B4-BE49-F238E27FC236}">
                          <a16:creationId xmlns:a16="http://schemas.microsoft.com/office/drawing/2014/main" id="{BCBECB57-D46F-18CC-0778-EFF0003A9B45}"/>
                        </a:ext>
                      </a:extLst>
                    </p:cNvPr>
                    <p:cNvSpPr/>
                    <p:nvPr/>
                  </p:nvSpPr>
                  <p:spPr>
                    <a:xfrm>
                      <a:off x="822760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69" name="Rettangolo 68">
                      <a:extLst>
                        <a:ext uri="{FF2B5EF4-FFF2-40B4-BE49-F238E27FC236}">
                          <a16:creationId xmlns:a16="http://schemas.microsoft.com/office/drawing/2014/main" id="{19524C4C-E1A9-7C86-2F85-D28B7EC9FB51}"/>
                        </a:ext>
                      </a:extLst>
                    </p:cNvPr>
                    <p:cNvSpPr/>
                    <p:nvPr/>
                  </p:nvSpPr>
                  <p:spPr>
                    <a:xfrm>
                      <a:off x="902697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0" name="Rettangolo 69">
                      <a:extLst>
                        <a:ext uri="{FF2B5EF4-FFF2-40B4-BE49-F238E27FC236}">
                          <a16:creationId xmlns:a16="http://schemas.microsoft.com/office/drawing/2014/main" id="{CF1DD810-3BDE-2E95-90BF-FAE8F8B482EB}"/>
                        </a:ext>
                      </a:extLst>
                    </p:cNvPr>
                    <p:cNvSpPr/>
                    <p:nvPr/>
                  </p:nvSpPr>
                  <p:spPr>
                    <a:xfrm>
                      <a:off x="982634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1" name="Rettangolo 70">
                      <a:extLst>
                        <a:ext uri="{FF2B5EF4-FFF2-40B4-BE49-F238E27FC236}">
                          <a16:creationId xmlns:a16="http://schemas.microsoft.com/office/drawing/2014/main" id="{E68B36A4-DAEE-3CE9-6CFD-6E07F1CA780B}"/>
                        </a:ext>
                      </a:extLst>
                    </p:cNvPr>
                    <p:cNvSpPr/>
                    <p:nvPr/>
                  </p:nvSpPr>
                  <p:spPr>
                    <a:xfrm>
                      <a:off x="343138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2" name="Rettangolo 71">
                      <a:extLst>
                        <a:ext uri="{FF2B5EF4-FFF2-40B4-BE49-F238E27FC236}">
                          <a16:creationId xmlns:a16="http://schemas.microsoft.com/office/drawing/2014/main" id="{63595FD3-3D6E-1C4F-BEB5-F326E3C51B49}"/>
                        </a:ext>
                      </a:extLst>
                    </p:cNvPr>
                    <p:cNvSpPr/>
                    <p:nvPr/>
                  </p:nvSpPr>
                  <p:spPr>
                    <a:xfrm>
                      <a:off x="423075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3" name="Rettangolo 72">
                      <a:extLst>
                        <a:ext uri="{FF2B5EF4-FFF2-40B4-BE49-F238E27FC236}">
                          <a16:creationId xmlns:a16="http://schemas.microsoft.com/office/drawing/2014/main" id="{CFC65D3E-2ECC-CCB7-9423-297CE58222BE}"/>
                        </a:ext>
                      </a:extLst>
                    </p:cNvPr>
                    <p:cNvSpPr/>
                    <p:nvPr/>
                  </p:nvSpPr>
                  <p:spPr>
                    <a:xfrm>
                      <a:off x="503012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4" name="Rettangolo 73">
                      <a:extLst>
                        <a:ext uri="{FF2B5EF4-FFF2-40B4-BE49-F238E27FC236}">
                          <a16:creationId xmlns:a16="http://schemas.microsoft.com/office/drawing/2014/main" id="{A361B341-DC48-35D6-AC78-AEBD97180D45}"/>
                        </a:ext>
                      </a:extLst>
                    </p:cNvPr>
                    <p:cNvSpPr/>
                    <p:nvPr/>
                  </p:nvSpPr>
                  <p:spPr>
                    <a:xfrm>
                      <a:off x="582949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75" name="Rettangolo 74">
                      <a:extLst>
                        <a:ext uri="{FF2B5EF4-FFF2-40B4-BE49-F238E27FC236}">
                          <a16:creationId xmlns:a16="http://schemas.microsoft.com/office/drawing/2014/main" id="{905A2426-2B53-E71B-F634-63F2D5BEBE2A}"/>
                        </a:ext>
                      </a:extLst>
                    </p:cNvPr>
                    <p:cNvSpPr/>
                    <p:nvPr/>
                  </p:nvSpPr>
                  <p:spPr>
                    <a:xfrm>
                      <a:off x="10625710" y="6028848"/>
                      <a:ext cx="25623" cy="620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grpSp>
            </p:grpSp>
          </p:grpSp>
          <p:cxnSp>
            <p:nvCxnSpPr>
              <p:cNvPr id="59" name="Connettore 1 58">
                <a:extLst>
                  <a:ext uri="{FF2B5EF4-FFF2-40B4-BE49-F238E27FC236}">
                    <a16:creationId xmlns:a16="http://schemas.microsoft.com/office/drawing/2014/main" id="{50DD4035-CEE9-59F9-380F-0A11EF91D648}"/>
                  </a:ext>
                </a:extLst>
              </p:cNvPr>
              <p:cNvCxnSpPr/>
              <p:nvPr/>
            </p:nvCxnSpPr>
            <p:spPr>
              <a:xfrm>
                <a:off x="1628775" y="5193506"/>
                <a:ext cx="8029575"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riangolo 59">
                <a:extLst>
                  <a:ext uri="{FF2B5EF4-FFF2-40B4-BE49-F238E27FC236}">
                    <a16:creationId xmlns:a16="http://schemas.microsoft.com/office/drawing/2014/main" id="{A3C053F6-56BA-996C-F4EF-026407353DA3}"/>
                  </a:ext>
                </a:extLst>
              </p:cNvPr>
              <p:cNvSpPr/>
              <p:nvPr/>
            </p:nvSpPr>
            <p:spPr>
              <a:xfrm rot="16200000">
                <a:off x="8379916" y="3854472"/>
                <a:ext cx="45719" cy="2685209"/>
              </a:xfrm>
              <a:prstGeom prst="triangle">
                <a:avLst/>
              </a:prstGeom>
              <a:gradFill flip="none" rotWithShape="1">
                <a:gsLst>
                  <a:gs pos="0">
                    <a:schemeClr val="accent1">
                      <a:lumMod val="5000"/>
                      <a:lumOff val="95000"/>
                    </a:schemeClr>
                  </a:gs>
                  <a:gs pos="47983">
                    <a:srgbClr val="7030A0">
                      <a:alpha val="54000"/>
                    </a:srgbClr>
                  </a:gs>
                  <a:gs pos="25000">
                    <a:schemeClr val="accent1">
                      <a:lumMod val="45000"/>
                      <a:lumOff val="55000"/>
                    </a:schemeClr>
                  </a:gs>
                  <a:gs pos="72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CasellaDiTesto 56">
              <a:extLst>
                <a:ext uri="{FF2B5EF4-FFF2-40B4-BE49-F238E27FC236}">
                  <a16:creationId xmlns:a16="http://schemas.microsoft.com/office/drawing/2014/main" id="{5C867710-543A-49BE-7D7E-6F6B34AC223F}"/>
                </a:ext>
              </a:extLst>
            </p:cNvPr>
            <p:cNvSpPr txBox="1"/>
            <p:nvPr/>
          </p:nvSpPr>
          <p:spPr>
            <a:xfrm>
              <a:off x="3096882" y="4098244"/>
              <a:ext cx="6059231" cy="400110"/>
            </a:xfrm>
            <a:prstGeom prst="rect">
              <a:avLst/>
            </a:prstGeom>
            <a:noFill/>
          </p:spPr>
          <p:txBody>
            <a:bodyPr wrap="square" rtlCol="0">
              <a:spAutoFit/>
            </a:bodyPr>
            <a:lstStyle/>
            <a:p>
              <a:pPr lvl="1"/>
              <a:r>
                <a:rPr lang="it-IT" sz="2000" b="1">
                  <a:latin typeface="+mj-lt"/>
                </a:rPr>
                <a:t>Soft-X ray SASE FEL – </a:t>
              </a:r>
              <a:r>
                <a:rPr lang="it-IT" sz="2000" b="1" err="1">
                  <a:latin typeface="+mj-lt"/>
                </a:rPr>
                <a:t>optimized</a:t>
              </a:r>
              <a:r>
                <a:rPr lang="it-IT" sz="2000" b="1">
                  <a:latin typeface="+mj-lt"/>
                </a:rPr>
                <a:t> for 4 nm</a:t>
              </a:r>
              <a:endParaRPr lang="it-IT" sz="2400" b="1">
                <a:latin typeface="+mj-lt"/>
              </a:endParaRPr>
            </a:p>
          </p:txBody>
        </p:sp>
      </p:grpSp>
      <p:grpSp>
        <p:nvGrpSpPr>
          <p:cNvPr id="6" name="Gruppo 5">
            <a:extLst>
              <a:ext uri="{FF2B5EF4-FFF2-40B4-BE49-F238E27FC236}">
                <a16:creationId xmlns:a16="http://schemas.microsoft.com/office/drawing/2014/main" id="{78C8F4D0-826D-2722-67FC-F2935ED89FA4}"/>
              </a:ext>
            </a:extLst>
          </p:cNvPr>
          <p:cNvGrpSpPr/>
          <p:nvPr/>
        </p:nvGrpSpPr>
        <p:grpSpPr>
          <a:xfrm>
            <a:off x="398761" y="3911982"/>
            <a:ext cx="11660319" cy="1787549"/>
            <a:chOff x="398761" y="3911982"/>
            <a:chExt cx="11660319" cy="1787549"/>
          </a:xfrm>
        </p:grpSpPr>
        <p:sp>
          <p:nvSpPr>
            <p:cNvPr id="4" name="Rettangolo 3">
              <a:extLst>
                <a:ext uri="{FF2B5EF4-FFF2-40B4-BE49-F238E27FC236}">
                  <a16:creationId xmlns:a16="http://schemas.microsoft.com/office/drawing/2014/main" id="{858F5CDC-CDD4-CAF3-18C4-80D107DDD127}"/>
                </a:ext>
              </a:extLst>
            </p:cNvPr>
            <p:cNvSpPr/>
            <p:nvPr/>
          </p:nvSpPr>
          <p:spPr>
            <a:xfrm>
              <a:off x="398761" y="3911982"/>
              <a:ext cx="11660319" cy="178754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sellaDiTesto 4">
              <a:extLst>
                <a:ext uri="{FF2B5EF4-FFF2-40B4-BE49-F238E27FC236}">
                  <a16:creationId xmlns:a16="http://schemas.microsoft.com/office/drawing/2014/main" id="{FA19AD33-9256-1CD9-2E9B-D77DC15E88FA}"/>
                </a:ext>
              </a:extLst>
            </p:cNvPr>
            <p:cNvSpPr txBox="1"/>
            <p:nvPr/>
          </p:nvSpPr>
          <p:spPr>
            <a:xfrm>
              <a:off x="488138" y="3925732"/>
              <a:ext cx="2392450" cy="369332"/>
            </a:xfrm>
            <a:prstGeom prst="rect">
              <a:avLst/>
            </a:prstGeom>
            <a:noFill/>
          </p:spPr>
          <p:txBody>
            <a:bodyPr wrap="none" rtlCol="0">
              <a:spAutoFit/>
            </a:bodyPr>
            <a:lstStyle/>
            <a:p>
              <a:r>
                <a:rPr lang="en-GB">
                  <a:solidFill>
                    <a:srgbClr val="C00000"/>
                  </a:solidFill>
                </a:rPr>
                <a:t>Focus on the AQUA line</a:t>
              </a:r>
            </a:p>
          </p:txBody>
        </p:sp>
      </p:grpSp>
    </p:spTree>
    <p:extLst>
      <p:ext uri="{BB962C8B-B14F-4D97-AF65-F5344CB8AC3E}">
        <p14:creationId xmlns:p14="http://schemas.microsoft.com/office/powerpoint/2010/main" val="2139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34F82A3-078C-893A-A8CC-469C50109BE5}"/>
              </a:ext>
            </a:extLst>
          </p:cNvPr>
          <p:cNvPicPr>
            <a:picLocks noChangeAspect="1"/>
          </p:cNvPicPr>
          <p:nvPr/>
        </p:nvPicPr>
        <p:blipFill rotWithShape="1">
          <a:blip r:embed="rId2"/>
          <a:srcRect l="6040" t="3061" r="10389" b="10972"/>
          <a:stretch/>
        </p:blipFill>
        <p:spPr>
          <a:xfrm>
            <a:off x="7308001" y="766035"/>
            <a:ext cx="4469870" cy="3219556"/>
          </a:xfrm>
          <a:prstGeom prst="rect">
            <a:avLst/>
          </a:prstGeom>
          <a:ln>
            <a:solidFill>
              <a:schemeClr val="tx1"/>
            </a:solidFill>
          </a:ln>
          <a:effectLst>
            <a:outerShdw blurRad="50800" dist="38100" dir="8100000" algn="tr" rotWithShape="0">
              <a:prstClr val="black">
                <a:alpha val="40000"/>
              </a:prstClr>
            </a:outerShdw>
          </a:effectLst>
        </p:spPr>
      </p:pic>
      <p:sp>
        <p:nvSpPr>
          <p:cNvPr id="2" name="Titolo 1">
            <a:extLst>
              <a:ext uri="{FF2B5EF4-FFF2-40B4-BE49-F238E27FC236}">
                <a16:creationId xmlns:a16="http://schemas.microsoft.com/office/drawing/2014/main" id="{F648EEE5-C3A5-A4BE-747D-6C9887BDAD4C}"/>
              </a:ext>
            </a:extLst>
          </p:cNvPr>
          <p:cNvSpPr>
            <a:spLocks noGrp="1"/>
          </p:cNvSpPr>
          <p:nvPr>
            <p:ph type="title"/>
          </p:nvPr>
        </p:nvSpPr>
        <p:spPr>
          <a:xfrm>
            <a:off x="2657131" y="246355"/>
            <a:ext cx="6877737" cy="519458"/>
          </a:xfrm>
        </p:spPr>
        <p:txBody>
          <a:bodyPr>
            <a:normAutofit fontScale="90000"/>
          </a:bodyPr>
          <a:lstStyle/>
          <a:p>
            <a:r>
              <a:rPr lang="en-US" b="1"/>
              <a:t>ARIA Tuning range parameters</a:t>
            </a:r>
          </a:p>
        </p:txBody>
      </p:sp>
      <p:sp>
        <p:nvSpPr>
          <p:cNvPr id="3" name="Segnaposto contenuto 2">
            <a:extLst>
              <a:ext uri="{FF2B5EF4-FFF2-40B4-BE49-F238E27FC236}">
                <a16:creationId xmlns:a16="http://schemas.microsoft.com/office/drawing/2014/main" id="{7615D6C6-72F4-5B13-ABFB-2E5AEDDA5EFB}"/>
              </a:ext>
            </a:extLst>
          </p:cNvPr>
          <p:cNvSpPr>
            <a:spLocks noGrp="1"/>
          </p:cNvSpPr>
          <p:nvPr>
            <p:ph idx="1"/>
          </p:nvPr>
        </p:nvSpPr>
        <p:spPr>
          <a:xfrm>
            <a:off x="400104" y="655927"/>
            <a:ext cx="9377496" cy="5768882"/>
          </a:xfrm>
        </p:spPr>
        <p:txBody>
          <a:bodyPr>
            <a:noAutofit/>
          </a:bodyPr>
          <a:lstStyle/>
          <a:p>
            <a:r>
              <a:rPr lang="en-US" sz="2800" b="1"/>
              <a:t>FEL</a:t>
            </a:r>
            <a:endParaRPr lang="en-US" sz="2400" b="1"/>
          </a:p>
          <a:p>
            <a:pPr lvl="1"/>
            <a:r>
              <a:rPr lang="en-US" sz="2000"/>
              <a:t>Max harmonic = 10</a:t>
            </a:r>
          </a:p>
          <a:p>
            <a:pPr lvl="1"/>
            <a:r>
              <a:rPr lang="en-US" sz="2000"/>
              <a:t>Undulator K-range from FERMI FEL-1: </a:t>
            </a:r>
          </a:p>
          <a:p>
            <a:pPr marL="457200" lvl="1" indent="0">
              <a:buNone/>
            </a:pPr>
            <a:r>
              <a:rPr lang="en-US" sz="2000"/>
              <a:t>	</a:t>
            </a:r>
            <a:r>
              <a:rPr lang="en-US" sz="2000" err="1"/>
              <a:t>K</a:t>
            </a:r>
            <a:r>
              <a:rPr lang="en-US" sz="2000" baseline="-25000" err="1"/>
              <a:t>max</a:t>
            </a:r>
            <a:r>
              <a:rPr lang="en-US" sz="2000"/>
              <a:t> = 3.4 (CR), 4.35 (LV), 5.45 (LH) </a:t>
            </a:r>
          </a:p>
          <a:p>
            <a:r>
              <a:rPr lang="en-US" sz="2400" b="1"/>
              <a:t>Electron beam parameters: </a:t>
            </a:r>
          </a:p>
          <a:p>
            <a:pPr lvl="1"/>
            <a:r>
              <a:rPr lang="en-US" sz="2000"/>
              <a:t>Energy 1.0 -&gt; 0.7 GeV</a:t>
            </a:r>
          </a:p>
          <a:p>
            <a:pPr lvl="1"/>
            <a:r>
              <a:rPr lang="en-US" sz="2000"/>
              <a:t>Energy spread 200 keV @ 0.8 kA -&gt; 400 keV@1.5 kA</a:t>
            </a:r>
          </a:p>
          <a:p>
            <a:pPr lvl="1"/>
            <a:r>
              <a:rPr lang="en-US" sz="2000"/>
              <a:t>e-beam duration:</a:t>
            </a:r>
          </a:p>
          <a:p>
            <a:pPr lvl="2"/>
            <a:r>
              <a:rPr lang="en-US" sz="1600"/>
              <a:t>&gt; 100 fs (long bunch mode, 200 pC) </a:t>
            </a:r>
          </a:p>
          <a:p>
            <a:pPr lvl="2"/>
            <a:r>
              <a:rPr lang="en-US" sz="1600"/>
              <a:t>-&gt; 8 fs (short bunch mode, 30 pC)</a:t>
            </a:r>
          </a:p>
          <a:p>
            <a:pPr lvl="1"/>
            <a:r>
              <a:rPr lang="en-US" sz="2000"/>
              <a:t>beam emittance 2 mm mrad in long bunch mode/ 0.8 mm mrad in short bunch mode - beta function 10 m</a:t>
            </a:r>
            <a:endParaRPr lang="en-US" sz="2400" b="1"/>
          </a:p>
          <a:p>
            <a:r>
              <a:rPr lang="en-US" sz="2400" b="1"/>
              <a:t>Seed laser: </a:t>
            </a:r>
          </a:p>
          <a:p>
            <a:pPr lvl="1"/>
            <a:r>
              <a:rPr lang="en-US" sz="2000"/>
              <a:t>We assume a </a:t>
            </a:r>
            <a:r>
              <a:rPr lang="en-US" sz="2000" b="1"/>
              <a:t>minimum seed energy </a:t>
            </a:r>
            <a:r>
              <a:rPr lang="en-US" sz="2000"/>
              <a:t>available in the range, of </a:t>
            </a:r>
            <a:r>
              <a:rPr lang="en-US" sz="2000" b="1"/>
              <a:t>20 </a:t>
            </a:r>
            <a:r>
              <a:rPr lang="en-US" sz="2000" b="1" err="1"/>
              <a:t>uJ</a:t>
            </a:r>
            <a:endParaRPr lang="en-US" sz="2000" b="1"/>
          </a:p>
          <a:p>
            <a:pPr lvl="1"/>
            <a:r>
              <a:rPr lang="en-US" sz="2000"/>
              <a:t>The seed spot size (average) is independent on the wavelength and is </a:t>
            </a:r>
            <a:r>
              <a:rPr lang="en-US" sz="2000" b="1"/>
              <a:t>0.5 mm^2</a:t>
            </a:r>
          </a:p>
          <a:p>
            <a:pPr lvl="1"/>
            <a:r>
              <a:rPr lang="en-US" sz="2000">
                <a:solidFill>
                  <a:srgbClr val="0070C0"/>
                </a:solidFill>
              </a:rPr>
              <a:t>Seed duration </a:t>
            </a:r>
            <a:r>
              <a:rPr lang="en-US" sz="2000" b="1">
                <a:solidFill>
                  <a:srgbClr val="0070C0"/>
                </a:solidFill>
              </a:rPr>
              <a:t>400 fs </a:t>
            </a:r>
            <a:r>
              <a:rPr lang="en-US" sz="2000">
                <a:solidFill>
                  <a:srgbClr val="0070C0"/>
                </a:solidFill>
              </a:rPr>
              <a:t>(long seed) -&gt; </a:t>
            </a:r>
            <a:r>
              <a:rPr lang="en-US" sz="2000" b="1">
                <a:solidFill>
                  <a:srgbClr val="0070C0"/>
                </a:solidFill>
              </a:rPr>
              <a:t>200 fs </a:t>
            </a:r>
            <a:r>
              <a:rPr lang="en-US" sz="2000">
                <a:solidFill>
                  <a:srgbClr val="0070C0"/>
                </a:solidFill>
              </a:rPr>
              <a:t>(short seed), possibly no frequency chirp – i.e. seed spectral width close to FTL (not essential in short bunch mode)</a:t>
            </a:r>
            <a:endParaRPr lang="en-US" sz="2800">
              <a:solidFill>
                <a:srgbClr val="0070C0"/>
              </a:solidFill>
            </a:endParaRPr>
          </a:p>
          <a:p>
            <a:endParaRPr lang="en-US" sz="2800"/>
          </a:p>
          <a:p>
            <a:endParaRPr lang="en-US" sz="3200"/>
          </a:p>
        </p:txBody>
      </p:sp>
    </p:spTree>
    <p:extLst>
      <p:ext uri="{BB962C8B-B14F-4D97-AF65-F5344CB8AC3E}">
        <p14:creationId xmlns:p14="http://schemas.microsoft.com/office/powerpoint/2010/main" val="3610158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56967F0-151F-E515-B629-17A726B49BF5}"/>
              </a:ext>
            </a:extLst>
          </p:cNvPr>
          <p:cNvPicPr>
            <a:picLocks noChangeAspect="1"/>
          </p:cNvPicPr>
          <p:nvPr/>
        </p:nvPicPr>
        <p:blipFill rotWithShape="1">
          <a:blip r:embed="rId2"/>
          <a:srcRect t="23755" b="25364"/>
          <a:stretch/>
        </p:blipFill>
        <p:spPr>
          <a:xfrm>
            <a:off x="516294" y="2821004"/>
            <a:ext cx="10972800" cy="3489436"/>
          </a:xfrm>
          <a:prstGeom prst="rect">
            <a:avLst/>
          </a:prstGeom>
        </p:spPr>
      </p:pic>
      <p:sp>
        <p:nvSpPr>
          <p:cNvPr id="9" name="CasellaDiTesto 8">
            <a:extLst>
              <a:ext uri="{FF2B5EF4-FFF2-40B4-BE49-F238E27FC236}">
                <a16:creationId xmlns:a16="http://schemas.microsoft.com/office/drawing/2014/main" id="{D23A463E-12AB-21BE-73A7-37C4F10BBDC6}"/>
              </a:ext>
            </a:extLst>
          </p:cNvPr>
          <p:cNvSpPr txBox="1"/>
          <p:nvPr/>
        </p:nvSpPr>
        <p:spPr>
          <a:xfrm>
            <a:off x="702906" y="6292179"/>
            <a:ext cx="12086156" cy="338554"/>
          </a:xfrm>
          <a:prstGeom prst="rect">
            <a:avLst/>
          </a:prstGeom>
          <a:noFill/>
        </p:spPr>
        <p:txBody>
          <a:bodyPr wrap="square">
            <a:spAutoFit/>
          </a:bodyPr>
          <a:lstStyle/>
          <a:p>
            <a:r>
              <a:rPr lang="en-US" sz="1600" b="0" i="1">
                <a:effectLst/>
                <a:latin typeface="Arial" panose="020B0604020202020204" pitchFamily="34" charset="0"/>
                <a:cs typeface="Arial" panose="020B0604020202020204" pitchFamily="34" charset="0"/>
              </a:rPr>
              <a:t>TOPAS-PRIME tuning curves. Pump: 1 </a:t>
            </a:r>
            <a:r>
              <a:rPr lang="en-US" sz="1600" b="0" i="1" err="1">
                <a:effectLst/>
                <a:latin typeface="Arial" panose="020B0604020202020204" pitchFamily="34" charset="0"/>
                <a:cs typeface="Arial" panose="020B0604020202020204" pitchFamily="34" charset="0"/>
              </a:rPr>
              <a:t>mJ</a:t>
            </a:r>
            <a:r>
              <a:rPr lang="en-US" sz="1600" b="0" i="1">
                <a:effectLst/>
                <a:latin typeface="Arial" panose="020B0604020202020204" pitchFamily="34" charset="0"/>
                <a:cs typeface="Arial" panose="020B0604020202020204" pitchFamily="34" charset="0"/>
              </a:rPr>
              <a:t>, 100 fs, 800 nm. HE version is commercial and E&gt;10 </a:t>
            </a:r>
            <a:r>
              <a:rPr lang="en-US" sz="1600" b="0" i="1" err="1">
                <a:effectLst/>
                <a:latin typeface="Arial" panose="020B0604020202020204" pitchFamily="34" charset="0"/>
                <a:cs typeface="Arial" panose="020B0604020202020204" pitchFamily="34" charset="0"/>
              </a:rPr>
              <a:t>uJ</a:t>
            </a:r>
            <a:r>
              <a:rPr lang="en-US" sz="1600" b="0" i="1">
                <a:effectLst/>
                <a:latin typeface="Arial" panose="020B0604020202020204" pitchFamily="34" charset="0"/>
                <a:cs typeface="Arial" panose="020B0604020202020204" pitchFamily="34" charset="0"/>
              </a:rPr>
              <a:t> for the entire BW.</a:t>
            </a:r>
            <a:endParaRPr lang="it-IT" sz="1600" i="1">
              <a:latin typeface="Arial" panose="020B0604020202020204" pitchFamily="34" charset="0"/>
              <a:cs typeface="Arial" panose="020B0604020202020204" pitchFamily="34" charset="0"/>
            </a:endParaRPr>
          </a:p>
        </p:txBody>
      </p:sp>
      <p:pic>
        <p:nvPicPr>
          <p:cNvPr id="6" name="Immagine 5">
            <a:extLst>
              <a:ext uri="{FF2B5EF4-FFF2-40B4-BE49-F238E27FC236}">
                <a16:creationId xmlns:a16="http://schemas.microsoft.com/office/drawing/2014/main" id="{20D327AC-B1D8-E0D9-1596-1ABBE76BA26C}"/>
              </a:ext>
            </a:extLst>
          </p:cNvPr>
          <p:cNvPicPr>
            <a:picLocks noChangeAspect="1"/>
          </p:cNvPicPr>
          <p:nvPr/>
        </p:nvPicPr>
        <p:blipFill rotWithShape="1">
          <a:blip r:embed="rId3"/>
          <a:srcRect l="64742" t="21516" r="22845" b="52528"/>
          <a:stretch/>
        </p:blipFill>
        <p:spPr>
          <a:xfrm>
            <a:off x="3111794" y="850663"/>
            <a:ext cx="3048001" cy="1991773"/>
          </a:xfrm>
          <a:prstGeom prst="rect">
            <a:avLst/>
          </a:prstGeom>
        </p:spPr>
      </p:pic>
      <p:pic>
        <p:nvPicPr>
          <p:cNvPr id="2" name="Immagine 1">
            <a:extLst>
              <a:ext uri="{FF2B5EF4-FFF2-40B4-BE49-F238E27FC236}">
                <a16:creationId xmlns:a16="http://schemas.microsoft.com/office/drawing/2014/main" id="{6856B0C0-34A0-33C3-E1A2-DDE037BE27BF}"/>
              </a:ext>
            </a:extLst>
          </p:cNvPr>
          <p:cNvPicPr>
            <a:picLocks noChangeAspect="1"/>
          </p:cNvPicPr>
          <p:nvPr/>
        </p:nvPicPr>
        <p:blipFill rotWithShape="1">
          <a:blip r:embed="rId4">
            <a:extLst>
              <a:ext uri="{28A0092B-C50C-407E-A947-70E740481C1C}">
                <a14:useLocalDpi xmlns:a14="http://schemas.microsoft.com/office/drawing/2010/main" val="0"/>
              </a:ext>
            </a:extLst>
          </a:blip>
          <a:srcRect l="2271" t="4248" r="2614" b="5813"/>
          <a:stretch/>
        </p:blipFill>
        <p:spPr>
          <a:xfrm>
            <a:off x="6131442" y="545805"/>
            <a:ext cx="5103628" cy="2324986"/>
          </a:xfrm>
          <a:prstGeom prst="rect">
            <a:avLst/>
          </a:prstGeom>
        </p:spPr>
      </p:pic>
      <p:sp>
        <p:nvSpPr>
          <p:cNvPr id="5" name="CasellaDiTesto 4">
            <a:extLst>
              <a:ext uri="{FF2B5EF4-FFF2-40B4-BE49-F238E27FC236}">
                <a16:creationId xmlns:a16="http://schemas.microsoft.com/office/drawing/2014/main" id="{4905DF35-5134-BE2C-BACC-AFD38C9E6328}"/>
              </a:ext>
            </a:extLst>
          </p:cNvPr>
          <p:cNvSpPr txBox="1"/>
          <p:nvPr/>
        </p:nvSpPr>
        <p:spPr>
          <a:xfrm>
            <a:off x="5661820" y="247731"/>
            <a:ext cx="4701380" cy="307777"/>
          </a:xfrm>
          <a:prstGeom prst="rect">
            <a:avLst/>
          </a:prstGeom>
          <a:noFill/>
        </p:spPr>
        <p:txBody>
          <a:bodyPr wrap="square">
            <a:spAutoFit/>
          </a:bodyPr>
          <a:lstStyle/>
          <a:p>
            <a:r>
              <a:rPr lang="it-IT" sz="1400">
                <a:hlinkClick r:id="rId5"/>
              </a:rPr>
              <a:t>https://lightcon.com/product/topas-prime-opa/#performance</a:t>
            </a:r>
            <a:r>
              <a:rPr lang="it-IT" sz="1400"/>
              <a:t> </a:t>
            </a:r>
          </a:p>
        </p:txBody>
      </p:sp>
      <p:grpSp>
        <p:nvGrpSpPr>
          <p:cNvPr id="26" name="Gruppo 25">
            <a:extLst>
              <a:ext uri="{FF2B5EF4-FFF2-40B4-BE49-F238E27FC236}">
                <a16:creationId xmlns:a16="http://schemas.microsoft.com/office/drawing/2014/main" id="{2EF69613-EFC2-F22F-507C-20528B33E98C}"/>
              </a:ext>
            </a:extLst>
          </p:cNvPr>
          <p:cNvGrpSpPr/>
          <p:nvPr/>
        </p:nvGrpSpPr>
        <p:grpSpPr>
          <a:xfrm>
            <a:off x="992221" y="3031992"/>
            <a:ext cx="9977911" cy="2864248"/>
            <a:chOff x="992221" y="3031992"/>
            <a:chExt cx="9977911" cy="2864248"/>
          </a:xfrm>
        </p:grpSpPr>
        <p:cxnSp>
          <p:nvCxnSpPr>
            <p:cNvPr id="3" name="Connettore 1 2">
              <a:extLst>
                <a:ext uri="{FF2B5EF4-FFF2-40B4-BE49-F238E27FC236}">
                  <a16:creationId xmlns:a16="http://schemas.microsoft.com/office/drawing/2014/main" id="{94D46026-9B7F-0F7C-E624-E3FF186E081D}"/>
                </a:ext>
              </a:extLst>
            </p:cNvPr>
            <p:cNvCxnSpPr>
              <a:cxnSpLocks/>
            </p:cNvCxnSpPr>
            <p:nvPr/>
          </p:nvCxnSpPr>
          <p:spPr>
            <a:xfrm>
              <a:off x="992221" y="4085616"/>
              <a:ext cx="9977911"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4CE53264-B8E7-9F29-0F19-1D4C046A8A9E}"/>
                </a:ext>
              </a:extLst>
            </p:cNvPr>
            <p:cNvCxnSpPr>
              <a:cxnSpLocks/>
            </p:cNvCxnSpPr>
            <p:nvPr/>
          </p:nvCxnSpPr>
          <p:spPr>
            <a:xfrm flipV="1">
              <a:off x="2302213" y="3031995"/>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E4DDB99D-F69F-84B2-0674-A42F7F187055}"/>
                </a:ext>
              </a:extLst>
            </p:cNvPr>
            <p:cNvCxnSpPr>
              <a:cxnSpLocks/>
            </p:cNvCxnSpPr>
            <p:nvPr/>
          </p:nvCxnSpPr>
          <p:spPr>
            <a:xfrm flipV="1">
              <a:off x="3106366" y="3031993"/>
              <a:ext cx="0" cy="281988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C4DCB85B-DBB2-797B-88FD-40C74F1F3139}"/>
                </a:ext>
              </a:extLst>
            </p:cNvPr>
            <p:cNvCxnSpPr>
              <a:cxnSpLocks/>
            </p:cNvCxnSpPr>
            <p:nvPr/>
          </p:nvCxnSpPr>
          <p:spPr>
            <a:xfrm flipV="1">
              <a:off x="2765898" y="3031994"/>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1 14">
              <a:extLst>
                <a:ext uri="{FF2B5EF4-FFF2-40B4-BE49-F238E27FC236}">
                  <a16:creationId xmlns:a16="http://schemas.microsoft.com/office/drawing/2014/main" id="{16721496-580A-5A79-953F-0A93EAEAB056}"/>
                </a:ext>
              </a:extLst>
            </p:cNvPr>
            <p:cNvCxnSpPr>
              <a:cxnSpLocks/>
            </p:cNvCxnSpPr>
            <p:nvPr/>
          </p:nvCxnSpPr>
          <p:spPr>
            <a:xfrm flipV="1">
              <a:off x="3356043" y="3031993"/>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CDA6A96E-ED0C-BDBD-39DC-CCC629EEF64D}"/>
                </a:ext>
              </a:extLst>
            </p:cNvPr>
            <p:cNvCxnSpPr>
              <a:cxnSpLocks/>
            </p:cNvCxnSpPr>
            <p:nvPr/>
          </p:nvCxnSpPr>
          <p:spPr>
            <a:xfrm flipV="1">
              <a:off x="3599234" y="3031993"/>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48685FBC-EFED-CF13-D7B5-BF227CF4F944}"/>
                </a:ext>
              </a:extLst>
            </p:cNvPr>
            <p:cNvSpPr/>
            <p:nvPr/>
          </p:nvSpPr>
          <p:spPr>
            <a:xfrm>
              <a:off x="1024649" y="3031992"/>
              <a:ext cx="1277563"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a:extLst>
                <a:ext uri="{FF2B5EF4-FFF2-40B4-BE49-F238E27FC236}">
                  <a16:creationId xmlns:a16="http://schemas.microsoft.com/office/drawing/2014/main" id="{0269E51B-AD0B-944E-00C9-BBA0E86E1D30}"/>
                </a:ext>
              </a:extLst>
            </p:cNvPr>
            <p:cNvSpPr/>
            <p:nvPr/>
          </p:nvSpPr>
          <p:spPr>
            <a:xfrm>
              <a:off x="2765896" y="3043001"/>
              <a:ext cx="833319"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19">
              <a:extLst>
                <a:ext uri="{FF2B5EF4-FFF2-40B4-BE49-F238E27FC236}">
                  <a16:creationId xmlns:a16="http://schemas.microsoft.com/office/drawing/2014/main" id="{976A2B54-52EC-83EB-B35C-137824715C30}"/>
                </a:ext>
              </a:extLst>
            </p:cNvPr>
            <p:cNvSpPr/>
            <p:nvPr/>
          </p:nvSpPr>
          <p:spPr>
            <a:xfrm>
              <a:off x="4182898" y="3043001"/>
              <a:ext cx="6787216" cy="2819855"/>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ttore 1 20">
              <a:extLst>
                <a:ext uri="{FF2B5EF4-FFF2-40B4-BE49-F238E27FC236}">
                  <a16:creationId xmlns:a16="http://schemas.microsoft.com/office/drawing/2014/main" id="{F048E87F-4E7D-79D1-3A72-05262D516EAD}"/>
                </a:ext>
              </a:extLst>
            </p:cNvPr>
            <p:cNvCxnSpPr>
              <a:cxnSpLocks/>
            </p:cNvCxnSpPr>
            <p:nvPr/>
          </p:nvCxnSpPr>
          <p:spPr>
            <a:xfrm flipV="1">
              <a:off x="4182898" y="3043001"/>
              <a:ext cx="0" cy="2853239"/>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E8428C3-6EB9-BA88-7FA4-BF889079C36A}"/>
                </a:ext>
              </a:extLst>
            </p:cNvPr>
            <p:cNvSpPr txBox="1"/>
            <p:nvPr/>
          </p:nvSpPr>
          <p:spPr>
            <a:xfrm>
              <a:off x="2360639" y="3048751"/>
              <a:ext cx="324128" cy="369332"/>
            </a:xfrm>
            <a:prstGeom prst="rect">
              <a:avLst/>
            </a:prstGeom>
            <a:noFill/>
          </p:spPr>
          <p:txBody>
            <a:bodyPr wrap="none" rtlCol="0">
              <a:spAutoFit/>
            </a:bodyPr>
            <a:lstStyle/>
            <a:p>
              <a:r>
                <a:rPr lang="en-US" b="1">
                  <a:solidFill>
                    <a:srgbClr val="FF0000"/>
                  </a:solidFill>
                </a:rPr>
                <a:t>A</a:t>
              </a:r>
            </a:p>
          </p:txBody>
        </p:sp>
        <p:sp>
          <p:nvSpPr>
            <p:cNvPr id="25" name="CasellaDiTesto 24">
              <a:extLst>
                <a:ext uri="{FF2B5EF4-FFF2-40B4-BE49-F238E27FC236}">
                  <a16:creationId xmlns:a16="http://schemas.microsoft.com/office/drawing/2014/main" id="{B244DBDD-3FEA-F021-B3C4-F31CDB200C90}"/>
                </a:ext>
              </a:extLst>
            </p:cNvPr>
            <p:cNvSpPr txBox="1"/>
            <p:nvPr/>
          </p:nvSpPr>
          <p:spPr>
            <a:xfrm>
              <a:off x="3745249" y="3048751"/>
              <a:ext cx="314510" cy="369332"/>
            </a:xfrm>
            <a:prstGeom prst="rect">
              <a:avLst/>
            </a:prstGeom>
            <a:noFill/>
          </p:spPr>
          <p:txBody>
            <a:bodyPr wrap="none" rtlCol="0">
              <a:spAutoFit/>
            </a:bodyPr>
            <a:lstStyle/>
            <a:p>
              <a:r>
                <a:rPr lang="en-US" b="1">
                  <a:solidFill>
                    <a:srgbClr val="0070C0"/>
                  </a:solidFill>
                </a:rPr>
                <a:t>B</a:t>
              </a:r>
            </a:p>
          </p:txBody>
        </p:sp>
      </p:grpSp>
      <p:sp>
        <p:nvSpPr>
          <p:cNvPr id="7" name="Rettangolo 6">
            <a:extLst>
              <a:ext uri="{FF2B5EF4-FFF2-40B4-BE49-F238E27FC236}">
                <a16:creationId xmlns:a16="http://schemas.microsoft.com/office/drawing/2014/main" id="{9B9FD49A-EA87-5688-E28B-D606DA69CA53}"/>
              </a:ext>
            </a:extLst>
          </p:cNvPr>
          <p:cNvSpPr/>
          <p:nvPr/>
        </p:nvSpPr>
        <p:spPr>
          <a:xfrm>
            <a:off x="2299266" y="3031992"/>
            <a:ext cx="473114" cy="279747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tangolo 7">
            <a:extLst>
              <a:ext uri="{FF2B5EF4-FFF2-40B4-BE49-F238E27FC236}">
                <a16:creationId xmlns:a16="http://schemas.microsoft.com/office/drawing/2014/main" id="{49FB78C3-0FBB-A70F-9A5A-2879FB5B27DA}"/>
              </a:ext>
            </a:extLst>
          </p:cNvPr>
          <p:cNvSpPr/>
          <p:nvPr/>
        </p:nvSpPr>
        <p:spPr>
          <a:xfrm>
            <a:off x="3620152" y="3033227"/>
            <a:ext cx="562727" cy="2829629"/>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FF538C63-6C25-0844-D2C0-ACBCF7A41F8D}"/>
              </a:ext>
            </a:extLst>
          </p:cNvPr>
          <p:cNvSpPr txBox="1"/>
          <p:nvPr/>
        </p:nvSpPr>
        <p:spPr>
          <a:xfrm>
            <a:off x="190461" y="1151079"/>
            <a:ext cx="2297488" cy="369332"/>
          </a:xfrm>
          <a:prstGeom prst="rect">
            <a:avLst/>
          </a:prstGeom>
          <a:noFill/>
        </p:spPr>
        <p:txBody>
          <a:bodyPr wrap="none" rtlCol="0">
            <a:spAutoFit/>
          </a:bodyPr>
          <a:lstStyle/>
          <a:p>
            <a:r>
              <a:rPr lang="en-US" i="1"/>
              <a:t>Courtesy of M. </a:t>
            </a:r>
            <a:r>
              <a:rPr lang="en-US" i="1" err="1"/>
              <a:t>Galletti</a:t>
            </a:r>
            <a:endParaRPr lang="en-US" i="1"/>
          </a:p>
        </p:txBody>
      </p:sp>
      <p:sp>
        <p:nvSpPr>
          <p:cNvPr id="12" name="Titolo 11">
            <a:extLst>
              <a:ext uri="{FF2B5EF4-FFF2-40B4-BE49-F238E27FC236}">
                <a16:creationId xmlns:a16="http://schemas.microsoft.com/office/drawing/2014/main" id="{BEB5F354-ADE5-820B-CB33-3FF3E82B8DD8}"/>
              </a:ext>
            </a:extLst>
          </p:cNvPr>
          <p:cNvSpPr>
            <a:spLocks noGrp="1"/>
          </p:cNvSpPr>
          <p:nvPr>
            <p:ph type="title"/>
          </p:nvPr>
        </p:nvSpPr>
        <p:spPr>
          <a:xfrm>
            <a:off x="267139" y="229583"/>
            <a:ext cx="5658740" cy="507607"/>
          </a:xfrm>
        </p:spPr>
        <p:txBody>
          <a:bodyPr>
            <a:normAutofit fontScale="90000"/>
          </a:bodyPr>
          <a:lstStyle/>
          <a:p>
            <a:r>
              <a:rPr lang="en-US"/>
              <a:t>ARIA Seed laser option</a:t>
            </a:r>
          </a:p>
        </p:txBody>
      </p:sp>
    </p:spTree>
    <p:extLst>
      <p:ext uri="{BB962C8B-B14F-4D97-AF65-F5344CB8AC3E}">
        <p14:creationId xmlns:p14="http://schemas.microsoft.com/office/powerpoint/2010/main" val="221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392F9B-ED08-F007-9812-EF3D1310C8C9}"/>
              </a:ext>
            </a:extLst>
          </p:cNvPr>
          <p:cNvSpPr>
            <a:spLocks noGrp="1"/>
          </p:cNvSpPr>
          <p:nvPr>
            <p:ph type="title"/>
          </p:nvPr>
        </p:nvSpPr>
        <p:spPr>
          <a:xfrm>
            <a:off x="414683" y="528070"/>
            <a:ext cx="11240414" cy="483312"/>
          </a:xfrm>
        </p:spPr>
        <p:txBody>
          <a:bodyPr>
            <a:noAutofit/>
          </a:bodyPr>
          <a:lstStyle/>
          <a:p>
            <a:r>
              <a:rPr lang="en-US" sz="3600"/>
              <a:t>Long-bunch long-seed mode Linear Polarization</a:t>
            </a:r>
          </a:p>
        </p:txBody>
      </p:sp>
      <p:grpSp>
        <p:nvGrpSpPr>
          <p:cNvPr id="12" name="Gruppo 11">
            <a:extLst>
              <a:ext uri="{FF2B5EF4-FFF2-40B4-BE49-F238E27FC236}">
                <a16:creationId xmlns:a16="http://schemas.microsoft.com/office/drawing/2014/main" id="{F62E69E0-FD29-F8EA-12A3-05C54ACB44C2}"/>
              </a:ext>
            </a:extLst>
          </p:cNvPr>
          <p:cNvGrpSpPr/>
          <p:nvPr/>
        </p:nvGrpSpPr>
        <p:grpSpPr>
          <a:xfrm>
            <a:off x="132202" y="1075850"/>
            <a:ext cx="5905717" cy="4931524"/>
            <a:chOff x="6186638" y="1810141"/>
            <a:chExt cx="5905717" cy="4931524"/>
          </a:xfrm>
        </p:grpSpPr>
        <p:pic>
          <p:nvPicPr>
            <p:cNvPr id="4" name="Immagine 3">
              <a:extLst>
                <a:ext uri="{FF2B5EF4-FFF2-40B4-BE49-F238E27FC236}">
                  <a16:creationId xmlns:a16="http://schemas.microsoft.com/office/drawing/2014/main" id="{4C94B759-5BC7-85D1-D0C7-62A55C132CA9}"/>
                </a:ext>
              </a:extLst>
            </p:cNvPr>
            <p:cNvPicPr>
              <a:picLocks noChangeAspect="1"/>
            </p:cNvPicPr>
            <p:nvPr/>
          </p:nvPicPr>
          <p:blipFill>
            <a:blip r:embed="rId2"/>
            <a:srcRect/>
            <a:stretch/>
          </p:blipFill>
          <p:spPr>
            <a:xfrm>
              <a:off x="6597742" y="2875676"/>
              <a:ext cx="5327458" cy="3003723"/>
            </a:xfrm>
            <a:prstGeom prst="rect">
              <a:avLst/>
            </a:prstGeom>
          </p:spPr>
        </p:pic>
        <p:sp>
          <p:nvSpPr>
            <p:cNvPr id="5" name="CasellaDiTesto 4">
              <a:extLst>
                <a:ext uri="{FF2B5EF4-FFF2-40B4-BE49-F238E27FC236}">
                  <a16:creationId xmlns:a16="http://schemas.microsoft.com/office/drawing/2014/main" id="{F612637A-1AC3-80B7-86EE-7FDDAE6CE0F9}"/>
                </a:ext>
              </a:extLst>
            </p:cNvPr>
            <p:cNvSpPr txBox="1"/>
            <p:nvPr/>
          </p:nvSpPr>
          <p:spPr>
            <a:xfrm>
              <a:off x="8132258" y="5854016"/>
              <a:ext cx="2002536" cy="369332"/>
            </a:xfrm>
            <a:prstGeom prst="rect">
              <a:avLst/>
            </a:prstGeom>
            <a:noFill/>
          </p:spPr>
          <p:txBody>
            <a:bodyPr wrap="none" rtlCol="0">
              <a:spAutoFit/>
            </a:bodyPr>
            <a:lstStyle/>
            <a:p>
              <a:r>
                <a:rPr lang="en-US"/>
                <a:t>Beam energy (GeV)</a:t>
              </a:r>
            </a:p>
          </p:txBody>
        </p:sp>
        <p:sp>
          <p:nvSpPr>
            <p:cNvPr id="6" name="CasellaDiTesto 5">
              <a:extLst>
                <a:ext uri="{FF2B5EF4-FFF2-40B4-BE49-F238E27FC236}">
                  <a16:creationId xmlns:a16="http://schemas.microsoft.com/office/drawing/2014/main" id="{6FF45C56-F9B7-ACE6-2D7D-97F83212BCBA}"/>
                </a:ext>
              </a:extLst>
            </p:cNvPr>
            <p:cNvSpPr txBox="1"/>
            <p:nvPr/>
          </p:nvSpPr>
          <p:spPr>
            <a:xfrm rot="16200000">
              <a:off x="5286681" y="4192871"/>
              <a:ext cx="2169248" cy="369332"/>
            </a:xfrm>
            <a:prstGeom prst="rect">
              <a:avLst/>
            </a:prstGeom>
            <a:noFill/>
          </p:spPr>
          <p:txBody>
            <a:bodyPr wrap="none" rtlCol="0">
              <a:spAutoFit/>
            </a:bodyPr>
            <a:lstStyle/>
            <a:p>
              <a:r>
                <a:rPr lang="en-US"/>
                <a:t>FEL Wavelength (nm)</a:t>
              </a:r>
            </a:p>
          </p:txBody>
        </p:sp>
        <p:sp>
          <p:nvSpPr>
            <p:cNvPr id="7" name="CasellaDiTesto 6">
              <a:extLst>
                <a:ext uri="{FF2B5EF4-FFF2-40B4-BE49-F238E27FC236}">
                  <a16:creationId xmlns:a16="http://schemas.microsoft.com/office/drawing/2014/main" id="{5A908FDC-CB29-35FE-165B-CCAC1CDF38D8}"/>
                </a:ext>
              </a:extLst>
            </p:cNvPr>
            <p:cNvSpPr txBox="1"/>
            <p:nvPr/>
          </p:nvSpPr>
          <p:spPr>
            <a:xfrm>
              <a:off x="10319049" y="2517034"/>
              <a:ext cx="1773306" cy="369332"/>
            </a:xfrm>
            <a:prstGeom prst="rect">
              <a:avLst/>
            </a:prstGeom>
            <a:noFill/>
          </p:spPr>
          <p:txBody>
            <a:bodyPr wrap="none" rtlCol="0">
              <a:spAutoFit/>
            </a:bodyPr>
            <a:lstStyle/>
            <a:p>
              <a:r>
                <a:rPr lang="en-US"/>
                <a:t>Pulse energy (μJ)</a:t>
              </a:r>
            </a:p>
          </p:txBody>
        </p:sp>
        <p:sp>
          <p:nvSpPr>
            <p:cNvPr id="8" name="CasellaDiTesto 7">
              <a:extLst>
                <a:ext uri="{FF2B5EF4-FFF2-40B4-BE49-F238E27FC236}">
                  <a16:creationId xmlns:a16="http://schemas.microsoft.com/office/drawing/2014/main" id="{F18F24A3-69AC-69D6-15E0-E8DE19E93CAD}"/>
                </a:ext>
              </a:extLst>
            </p:cNvPr>
            <p:cNvSpPr txBox="1"/>
            <p:nvPr/>
          </p:nvSpPr>
          <p:spPr>
            <a:xfrm>
              <a:off x="8621040" y="2506344"/>
              <a:ext cx="826060" cy="369332"/>
            </a:xfrm>
            <a:prstGeom prst="rect">
              <a:avLst/>
            </a:prstGeom>
            <a:noFill/>
          </p:spPr>
          <p:txBody>
            <a:bodyPr wrap="none" rtlCol="0">
              <a:spAutoFit/>
            </a:bodyPr>
            <a:lstStyle/>
            <a:p>
              <a:r>
                <a:rPr lang="en-US"/>
                <a:t>Pol. LH</a:t>
              </a:r>
            </a:p>
          </p:txBody>
        </p:sp>
        <p:cxnSp>
          <p:nvCxnSpPr>
            <p:cNvPr id="10" name="Connettore 1 9">
              <a:extLst>
                <a:ext uri="{FF2B5EF4-FFF2-40B4-BE49-F238E27FC236}">
                  <a16:creationId xmlns:a16="http://schemas.microsoft.com/office/drawing/2014/main" id="{66CD8385-A8FC-37A3-DD04-2FF259816841}"/>
                </a:ext>
              </a:extLst>
            </p:cNvPr>
            <p:cNvCxnSpPr>
              <a:cxnSpLocks/>
            </p:cNvCxnSpPr>
            <p:nvPr/>
          </p:nvCxnSpPr>
          <p:spPr>
            <a:xfrm>
              <a:off x="6795311" y="3509920"/>
              <a:ext cx="460181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79CECBC3-C959-F137-141C-8BE5DA28621C}"/>
                </a:ext>
              </a:extLst>
            </p:cNvPr>
            <p:cNvCxnSpPr>
              <a:cxnSpLocks/>
            </p:cNvCxnSpPr>
            <p:nvPr/>
          </p:nvCxnSpPr>
          <p:spPr>
            <a:xfrm>
              <a:off x="6838381" y="5095786"/>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0D2B5E23-2ABB-671C-477D-ADB060D868FE}"/>
                </a:ext>
              </a:extLst>
            </p:cNvPr>
            <p:cNvCxnSpPr>
              <a:cxnSpLocks/>
            </p:cNvCxnSpPr>
            <p:nvPr/>
          </p:nvCxnSpPr>
          <p:spPr>
            <a:xfrm>
              <a:off x="6795311" y="4553247"/>
              <a:ext cx="460181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BD86A876-DE2A-AFD0-5713-643727B9543A}"/>
                </a:ext>
              </a:extLst>
            </p:cNvPr>
            <p:cNvSpPr txBox="1"/>
            <p:nvPr/>
          </p:nvSpPr>
          <p:spPr>
            <a:xfrm>
              <a:off x="10774714" y="3144974"/>
              <a:ext cx="420308" cy="276999"/>
            </a:xfrm>
            <a:prstGeom prst="rect">
              <a:avLst/>
            </a:prstGeom>
            <a:noFill/>
          </p:spPr>
          <p:txBody>
            <a:bodyPr wrap="none" rtlCol="0">
              <a:spAutoFit/>
            </a:bodyPr>
            <a:lstStyle/>
            <a:p>
              <a:r>
                <a:rPr lang="en-US" sz="1200">
                  <a:solidFill>
                    <a:srgbClr val="FF0000"/>
                  </a:solidFill>
                </a:rPr>
                <a:t>h=2</a:t>
              </a:r>
            </a:p>
          </p:txBody>
        </p:sp>
        <p:sp>
          <p:nvSpPr>
            <p:cNvPr id="19" name="CasellaDiTesto 18">
              <a:extLst>
                <a:ext uri="{FF2B5EF4-FFF2-40B4-BE49-F238E27FC236}">
                  <a16:creationId xmlns:a16="http://schemas.microsoft.com/office/drawing/2014/main" id="{F7EF69AB-3FD4-5B33-12F2-68FA2D04EFAA}"/>
                </a:ext>
              </a:extLst>
            </p:cNvPr>
            <p:cNvSpPr txBox="1"/>
            <p:nvPr/>
          </p:nvSpPr>
          <p:spPr>
            <a:xfrm>
              <a:off x="10754672" y="3793575"/>
              <a:ext cx="420308" cy="276999"/>
            </a:xfrm>
            <a:prstGeom prst="rect">
              <a:avLst/>
            </a:prstGeom>
            <a:noFill/>
          </p:spPr>
          <p:txBody>
            <a:bodyPr wrap="none" rtlCol="0">
              <a:spAutoFit/>
            </a:bodyPr>
            <a:lstStyle/>
            <a:p>
              <a:r>
                <a:rPr lang="en-US" sz="1200">
                  <a:solidFill>
                    <a:srgbClr val="FF0000"/>
                  </a:solidFill>
                </a:rPr>
                <a:t>h=3</a:t>
              </a:r>
            </a:p>
          </p:txBody>
        </p:sp>
        <p:sp>
          <p:nvSpPr>
            <p:cNvPr id="20" name="CasellaDiTesto 19">
              <a:extLst>
                <a:ext uri="{FF2B5EF4-FFF2-40B4-BE49-F238E27FC236}">
                  <a16:creationId xmlns:a16="http://schemas.microsoft.com/office/drawing/2014/main" id="{3DDD0675-2DF1-ADD4-EF06-2F9643E3CB63}"/>
                </a:ext>
              </a:extLst>
            </p:cNvPr>
            <p:cNvSpPr txBox="1"/>
            <p:nvPr/>
          </p:nvSpPr>
          <p:spPr>
            <a:xfrm>
              <a:off x="10774714" y="4703905"/>
              <a:ext cx="420308" cy="276999"/>
            </a:xfrm>
            <a:prstGeom prst="rect">
              <a:avLst/>
            </a:prstGeom>
            <a:noFill/>
          </p:spPr>
          <p:txBody>
            <a:bodyPr wrap="none" rtlCol="0">
              <a:spAutoFit/>
            </a:bodyPr>
            <a:lstStyle/>
            <a:p>
              <a:r>
                <a:rPr lang="en-US" sz="1200">
                  <a:solidFill>
                    <a:srgbClr val="FF0000"/>
                  </a:solidFill>
                </a:rPr>
                <a:t>h=4</a:t>
              </a:r>
            </a:p>
          </p:txBody>
        </p:sp>
        <p:sp>
          <p:nvSpPr>
            <p:cNvPr id="21" name="CasellaDiTesto 20">
              <a:extLst>
                <a:ext uri="{FF2B5EF4-FFF2-40B4-BE49-F238E27FC236}">
                  <a16:creationId xmlns:a16="http://schemas.microsoft.com/office/drawing/2014/main" id="{E1033C12-B1AC-EE7C-FD2B-ADAABB283854}"/>
                </a:ext>
              </a:extLst>
            </p:cNvPr>
            <p:cNvSpPr txBox="1"/>
            <p:nvPr/>
          </p:nvSpPr>
          <p:spPr>
            <a:xfrm>
              <a:off x="10774277" y="5084120"/>
              <a:ext cx="420308" cy="276999"/>
            </a:xfrm>
            <a:prstGeom prst="rect">
              <a:avLst/>
            </a:prstGeom>
            <a:noFill/>
          </p:spPr>
          <p:txBody>
            <a:bodyPr wrap="none" rtlCol="0">
              <a:spAutoFit/>
            </a:bodyPr>
            <a:lstStyle/>
            <a:p>
              <a:r>
                <a:rPr lang="en-US" sz="1200">
                  <a:solidFill>
                    <a:srgbClr val="FF0000"/>
                  </a:solidFill>
                </a:rPr>
                <a:t>h=5</a:t>
              </a:r>
            </a:p>
          </p:txBody>
        </p:sp>
        <p:cxnSp>
          <p:nvCxnSpPr>
            <p:cNvPr id="22" name="Connettore 1 21">
              <a:extLst>
                <a:ext uri="{FF2B5EF4-FFF2-40B4-BE49-F238E27FC236}">
                  <a16:creationId xmlns:a16="http://schemas.microsoft.com/office/drawing/2014/main" id="{8765CFEB-929C-DC32-CFEE-522345D7050E}"/>
                </a:ext>
              </a:extLst>
            </p:cNvPr>
            <p:cNvCxnSpPr>
              <a:cxnSpLocks/>
            </p:cNvCxnSpPr>
            <p:nvPr/>
          </p:nvCxnSpPr>
          <p:spPr>
            <a:xfrm>
              <a:off x="6795311" y="5349168"/>
              <a:ext cx="455874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A8933D03-BA4B-2489-AF2B-5B359082E59A}"/>
                </a:ext>
              </a:extLst>
            </p:cNvPr>
            <p:cNvSpPr txBox="1"/>
            <p:nvPr/>
          </p:nvSpPr>
          <p:spPr>
            <a:xfrm>
              <a:off x="6714840" y="1860139"/>
              <a:ext cx="4434676" cy="646331"/>
            </a:xfrm>
            <a:prstGeom prst="rect">
              <a:avLst/>
            </a:prstGeom>
            <a:noFill/>
          </p:spPr>
          <p:txBody>
            <a:bodyPr wrap="none" rtlCol="0">
              <a:spAutoFit/>
            </a:bodyPr>
            <a:lstStyle/>
            <a:p>
              <a:r>
                <a:rPr lang="en-US" b="1">
                  <a:solidFill>
                    <a:srgbClr val="FF0000"/>
                  </a:solidFill>
                </a:rPr>
                <a:t>A: </a:t>
              </a:r>
              <a:r>
                <a:rPr lang="en-US" b="1"/>
                <a:t>Seed range 320-400 nm</a:t>
              </a:r>
            </a:p>
            <a:p>
              <a:r>
                <a:rPr lang="en-US" i="1">
                  <a:solidFill>
                    <a:schemeClr val="accent5">
                      <a:lumMod val="75000"/>
                    </a:schemeClr>
                  </a:solidFill>
                </a:rPr>
                <a:t>High energy range 100-50 nm – higher power</a:t>
              </a:r>
            </a:p>
          </p:txBody>
        </p:sp>
        <p:sp>
          <p:nvSpPr>
            <p:cNvPr id="39" name="Figura a mano libera 38">
              <a:extLst>
                <a:ext uri="{FF2B5EF4-FFF2-40B4-BE49-F238E27FC236}">
                  <a16:creationId xmlns:a16="http://schemas.microsoft.com/office/drawing/2014/main" id="{F0D6A4FE-32B5-1092-CC8E-B34FC08F4F12}"/>
                </a:ext>
              </a:extLst>
            </p:cNvPr>
            <p:cNvSpPr/>
            <p:nvPr/>
          </p:nvSpPr>
          <p:spPr>
            <a:xfrm>
              <a:off x="8238272" y="2955657"/>
              <a:ext cx="3142099" cy="1399216"/>
            </a:xfrm>
            <a:custGeom>
              <a:avLst/>
              <a:gdLst>
                <a:gd name="connsiteX0" fmla="*/ 0 w 3142099"/>
                <a:gd name="connsiteY0" fmla="*/ 0 h 1399216"/>
                <a:gd name="connsiteX1" fmla="*/ 533911 w 3142099"/>
                <a:gd name="connsiteY1" fmla="*/ 319120 h 1399216"/>
                <a:gd name="connsiteX2" fmla="*/ 1012590 w 3142099"/>
                <a:gd name="connsiteY2" fmla="*/ 564596 h 1399216"/>
                <a:gd name="connsiteX3" fmla="*/ 1595597 w 3142099"/>
                <a:gd name="connsiteY3" fmla="*/ 846894 h 1399216"/>
                <a:gd name="connsiteX4" fmla="*/ 2387259 w 3142099"/>
                <a:gd name="connsiteY4" fmla="*/ 1147603 h 1399216"/>
                <a:gd name="connsiteX5" fmla="*/ 3142099 w 3142099"/>
                <a:gd name="connsiteY5" fmla="*/ 1399216 h 139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2099" h="1399216">
                  <a:moveTo>
                    <a:pt x="0" y="0"/>
                  </a:moveTo>
                  <a:cubicBezTo>
                    <a:pt x="182573" y="112510"/>
                    <a:pt x="365146" y="225021"/>
                    <a:pt x="533911" y="319120"/>
                  </a:cubicBezTo>
                  <a:cubicBezTo>
                    <a:pt x="702676" y="413219"/>
                    <a:pt x="835642" y="476634"/>
                    <a:pt x="1012590" y="564596"/>
                  </a:cubicBezTo>
                  <a:cubicBezTo>
                    <a:pt x="1189538" y="652558"/>
                    <a:pt x="1366485" y="749726"/>
                    <a:pt x="1595597" y="846894"/>
                  </a:cubicBezTo>
                  <a:cubicBezTo>
                    <a:pt x="1824709" y="944062"/>
                    <a:pt x="2129509" y="1055549"/>
                    <a:pt x="2387259" y="1147603"/>
                  </a:cubicBezTo>
                  <a:cubicBezTo>
                    <a:pt x="2645009" y="1239657"/>
                    <a:pt x="2893554" y="1319436"/>
                    <a:pt x="3142099" y="1399216"/>
                  </a:cubicBezTo>
                </a:path>
              </a:pathLst>
            </a:cu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sellaDiTesto 39">
              <a:extLst>
                <a:ext uri="{FF2B5EF4-FFF2-40B4-BE49-F238E27FC236}">
                  <a16:creationId xmlns:a16="http://schemas.microsoft.com/office/drawing/2014/main" id="{E6C15DAE-35AA-B5A5-B2DB-B818E4AAC638}"/>
                </a:ext>
              </a:extLst>
            </p:cNvPr>
            <p:cNvSpPr txBox="1"/>
            <p:nvPr/>
          </p:nvSpPr>
          <p:spPr>
            <a:xfrm>
              <a:off x="8925606" y="3121145"/>
              <a:ext cx="1490023" cy="276999"/>
            </a:xfrm>
            <a:prstGeom prst="rect">
              <a:avLst/>
            </a:prstGeom>
            <a:noFill/>
          </p:spPr>
          <p:txBody>
            <a:bodyPr wrap="none" rtlCol="0">
              <a:spAutoFit/>
            </a:bodyPr>
            <a:lstStyle/>
            <a:p>
              <a:r>
                <a:rPr lang="en-US" sz="1200">
                  <a:solidFill>
                    <a:srgbClr val="00B050"/>
                  </a:solidFill>
                </a:rPr>
                <a:t>Minimum gap/max K</a:t>
              </a:r>
            </a:p>
          </p:txBody>
        </p:sp>
        <p:cxnSp>
          <p:nvCxnSpPr>
            <p:cNvPr id="42" name="Connettore 2 41">
              <a:extLst>
                <a:ext uri="{FF2B5EF4-FFF2-40B4-BE49-F238E27FC236}">
                  <a16:creationId xmlns:a16="http://schemas.microsoft.com/office/drawing/2014/main" id="{D00B8228-5CF7-A01E-EFF0-91ACF2163B2D}"/>
                </a:ext>
              </a:extLst>
            </p:cNvPr>
            <p:cNvCxnSpPr>
              <a:stCxn id="40" idx="2"/>
            </p:cNvCxnSpPr>
            <p:nvPr/>
          </p:nvCxnSpPr>
          <p:spPr>
            <a:xfrm flipH="1">
              <a:off x="9502476" y="3398144"/>
              <a:ext cx="168142" cy="221909"/>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FE39C761-3662-29BD-C6D0-F613F1B16989}"/>
                </a:ext>
              </a:extLst>
            </p:cNvPr>
            <p:cNvCxnSpPr>
              <a:cxnSpLocks/>
            </p:cNvCxnSpPr>
            <p:nvPr/>
          </p:nvCxnSpPr>
          <p:spPr>
            <a:xfrm>
              <a:off x="6782059" y="5522623"/>
              <a:ext cx="455874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B22B2AFD-7F1B-1723-E2C9-D7FA4FC29FDC}"/>
                </a:ext>
              </a:extLst>
            </p:cNvPr>
            <p:cNvSpPr txBox="1"/>
            <p:nvPr/>
          </p:nvSpPr>
          <p:spPr>
            <a:xfrm>
              <a:off x="10770770" y="5279364"/>
              <a:ext cx="420308" cy="276999"/>
            </a:xfrm>
            <a:prstGeom prst="rect">
              <a:avLst/>
            </a:prstGeom>
            <a:noFill/>
          </p:spPr>
          <p:txBody>
            <a:bodyPr wrap="none" rtlCol="0">
              <a:spAutoFit/>
            </a:bodyPr>
            <a:lstStyle/>
            <a:p>
              <a:r>
                <a:rPr lang="en-US" sz="1200">
                  <a:solidFill>
                    <a:srgbClr val="FF0000"/>
                  </a:solidFill>
                </a:rPr>
                <a:t>h=6</a:t>
              </a:r>
            </a:p>
          </p:txBody>
        </p:sp>
        <p:sp>
          <p:nvSpPr>
            <p:cNvPr id="45" name="CasellaDiTesto 44">
              <a:extLst>
                <a:ext uri="{FF2B5EF4-FFF2-40B4-BE49-F238E27FC236}">
                  <a16:creationId xmlns:a16="http://schemas.microsoft.com/office/drawing/2014/main" id="{C7AC0857-33A7-D1F3-2859-971834A03981}"/>
                </a:ext>
              </a:extLst>
            </p:cNvPr>
            <p:cNvSpPr txBox="1"/>
            <p:nvPr/>
          </p:nvSpPr>
          <p:spPr>
            <a:xfrm>
              <a:off x="10772497" y="5467347"/>
              <a:ext cx="420308" cy="276999"/>
            </a:xfrm>
            <a:prstGeom prst="rect">
              <a:avLst/>
            </a:prstGeom>
            <a:noFill/>
          </p:spPr>
          <p:txBody>
            <a:bodyPr wrap="none" rtlCol="0">
              <a:spAutoFit/>
            </a:bodyPr>
            <a:lstStyle/>
            <a:p>
              <a:r>
                <a:rPr lang="en-US" sz="1200">
                  <a:solidFill>
                    <a:srgbClr val="FF0000"/>
                  </a:solidFill>
                </a:rPr>
                <a:t>h=7</a:t>
              </a:r>
            </a:p>
          </p:txBody>
        </p:sp>
        <p:sp>
          <p:nvSpPr>
            <p:cNvPr id="17" name="Rettangolo 16">
              <a:extLst>
                <a:ext uri="{FF2B5EF4-FFF2-40B4-BE49-F238E27FC236}">
                  <a16:creationId xmlns:a16="http://schemas.microsoft.com/office/drawing/2014/main" id="{5057D0EE-2AA8-0101-7E0F-22F7E9595D3A}"/>
                </a:ext>
              </a:extLst>
            </p:cNvPr>
            <p:cNvSpPr/>
            <p:nvPr/>
          </p:nvSpPr>
          <p:spPr>
            <a:xfrm>
              <a:off x="6186638" y="1810141"/>
              <a:ext cx="5905717" cy="49315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uppo 13">
            <a:extLst>
              <a:ext uri="{FF2B5EF4-FFF2-40B4-BE49-F238E27FC236}">
                <a16:creationId xmlns:a16="http://schemas.microsoft.com/office/drawing/2014/main" id="{EC5C0E76-90E8-175F-5803-38F3C220808D}"/>
              </a:ext>
            </a:extLst>
          </p:cNvPr>
          <p:cNvGrpSpPr/>
          <p:nvPr/>
        </p:nvGrpSpPr>
        <p:grpSpPr>
          <a:xfrm>
            <a:off x="6121498" y="1075851"/>
            <a:ext cx="5936047" cy="4931524"/>
            <a:chOff x="150189" y="1810141"/>
            <a:chExt cx="5936047" cy="4931524"/>
          </a:xfrm>
        </p:grpSpPr>
        <p:pic>
          <p:nvPicPr>
            <p:cNvPr id="3" name="Immagine 2">
              <a:extLst>
                <a:ext uri="{FF2B5EF4-FFF2-40B4-BE49-F238E27FC236}">
                  <a16:creationId xmlns:a16="http://schemas.microsoft.com/office/drawing/2014/main" id="{53F01430-190F-4E8D-8087-F224847D52D2}"/>
                </a:ext>
              </a:extLst>
            </p:cNvPr>
            <p:cNvPicPr>
              <a:picLocks noChangeAspect="1"/>
            </p:cNvPicPr>
            <p:nvPr/>
          </p:nvPicPr>
          <p:blipFill>
            <a:blip r:embed="rId3"/>
            <a:srcRect/>
            <a:stretch/>
          </p:blipFill>
          <p:spPr>
            <a:xfrm>
              <a:off x="488418" y="2892731"/>
              <a:ext cx="5233979" cy="2972645"/>
            </a:xfrm>
            <a:prstGeom prst="rect">
              <a:avLst/>
            </a:prstGeom>
          </p:spPr>
        </p:pic>
        <p:sp>
          <p:nvSpPr>
            <p:cNvPr id="9" name="CasellaDiTesto 8">
              <a:extLst>
                <a:ext uri="{FF2B5EF4-FFF2-40B4-BE49-F238E27FC236}">
                  <a16:creationId xmlns:a16="http://schemas.microsoft.com/office/drawing/2014/main" id="{B3CCFA26-B0EE-86AE-49A8-D598B016BABA}"/>
                </a:ext>
              </a:extLst>
            </p:cNvPr>
            <p:cNvSpPr txBox="1"/>
            <p:nvPr/>
          </p:nvSpPr>
          <p:spPr>
            <a:xfrm>
              <a:off x="2027019" y="5865376"/>
              <a:ext cx="2002536" cy="369332"/>
            </a:xfrm>
            <a:prstGeom prst="rect">
              <a:avLst/>
            </a:prstGeom>
            <a:noFill/>
          </p:spPr>
          <p:txBody>
            <a:bodyPr wrap="none" rtlCol="0">
              <a:spAutoFit/>
            </a:bodyPr>
            <a:lstStyle/>
            <a:p>
              <a:r>
                <a:rPr lang="en-US"/>
                <a:t>Beam energy (GeV)</a:t>
              </a:r>
            </a:p>
          </p:txBody>
        </p:sp>
        <p:sp>
          <p:nvSpPr>
            <p:cNvPr id="11" name="CasellaDiTesto 10">
              <a:extLst>
                <a:ext uri="{FF2B5EF4-FFF2-40B4-BE49-F238E27FC236}">
                  <a16:creationId xmlns:a16="http://schemas.microsoft.com/office/drawing/2014/main" id="{AF5FB3F5-CBE6-400D-0769-9F99DCF2325A}"/>
                </a:ext>
              </a:extLst>
            </p:cNvPr>
            <p:cNvSpPr txBox="1"/>
            <p:nvPr/>
          </p:nvSpPr>
          <p:spPr>
            <a:xfrm rot="16200000">
              <a:off x="-749769" y="4091238"/>
              <a:ext cx="2169248" cy="369332"/>
            </a:xfrm>
            <a:prstGeom prst="rect">
              <a:avLst/>
            </a:prstGeom>
            <a:noFill/>
          </p:spPr>
          <p:txBody>
            <a:bodyPr wrap="none" rtlCol="0">
              <a:spAutoFit/>
            </a:bodyPr>
            <a:lstStyle/>
            <a:p>
              <a:r>
                <a:rPr lang="en-US"/>
                <a:t>FEL Wavelength (nm)</a:t>
              </a:r>
            </a:p>
          </p:txBody>
        </p:sp>
        <p:sp>
          <p:nvSpPr>
            <p:cNvPr id="23" name="CasellaDiTesto 22">
              <a:extLst>
                <a:ext uri="{FF2B5EF4-FFF2-40B4-BE49-F238E27FC236}">
                  <a16:creationId xmlns:a16="http://schemas.microsoft.com/office/drawing/2014/main" id="{09A7E0EC-0F65-AF6B-3ECB-5DF805257CB7}"/>
                </a:ext>
              </a:extLst>
            </p:cNvPr>
            <p:cNvSpPr txBox="1"/>
            <p:nvPr/>
          </p:nvSpPr>
          <p:spPr>
            <a:xfrm>
              <a:off x="4241628" y="2517704"/>
              <a:ext cx="1773306" cy="369332"/>
            </a:xfrm>
            <a:prstGeom prst="rect">
              <a:avLst/>
            </a:prstGeom>
            <a:noFill/>
          </p:spPr>
          <p:txBody>
            <a:bodyPr wrap="none" rtlCol="0">
              <a:spAutoFit/>
            </a:bodyPr>
            <a:lstStyle/>
            <a:p>
              <a:r>
                <a:rPr lang="en-US"/>
                <a:t>Pulse energy (μJ)</a:t>
              </a:r>
            </a:p>
          </p:txBody>
        </p:sp>
        <p:sp>
          <p:nvSpPr>
            <p:cNvPr id="41" name="CasellaDiTesto 40">
              <a:extLst>
                <a:ext uri="{FF2B5EF4-FFF2-40B4-BE49-F238E27FC236}">
                  <a16:creationId xmlns:a16="http://schemas.microsoft.com/office/drawing/2014/main" id="{0F06FC23-C8ED-A049-8FF7-9B9329EA9249}"/>
                </a:ext>
              </a:extLst>
            </p:cNvPr>
            <p:cNvSpPr txBox="1"/>
            <p:nvPr/>
          </p:nvSpPr>
          <p:spPr>
            <a:xfrm>
              <a:off x="2515801" y="2517704"/>
              <a:ext cx="826060" cy="369332"/>
            </a:xfrm>
            <a:prstGeom prst="rect">
              <a:avLst/>
            </a:prstGeom>
            <a:noFill/>
          </p:spPr>
          <p:txBody>
            <a:bodyPr wrap="none" rtlCol="0">
              <a:spAutoFit/>
            </a:bodyPr>
            <a:lstStyle/>
            <a:p>
              <a:r>
                <a:rPr lang="en-US"/>
                <a:t>Pol. LH</a:t>
              </a:r>
            </a:p>
          </p:txBody>
        </p:sp>
        <p:cxnSp>
          <p:nvCxnSpPr>
            <p:cNvPr id="46" name="Connettore 1 45">
              <a:extLst>
                <a:ext uri="{FF2B5EF4-FFF2-40B4-BE49-F238E27FC236}">
                  <a16:creationId xmlns:a16="http://schemas.microsoft.com/office/drawing/2014/main" id="{69182502-067A-C694-7B0F-F6497DD2F958}"/>
                </a:ext>
              </a:extLst>
            </p:cNvPr>
            <p:cNvCxnSpPr>
              <a:cxnSpLocks/>
            </p:cNvCxnSpPr>
            <p:nvPr/>
          </p:nvCxnSpPr>
          <p:spPr>
            <a:xfrm>
              <a:off x="670992" y="3573368"/>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162B1221-6333-6E6F-C318-B1448C4DF0D6}"/>
                </a:ext>
              </a:extLst>
            </p:cNvPr>
            <p:cNvCxnSpPr>
              <a:cxnSpLocks/>
            </p:cNvCxnSpPr>
            <p:nvPr/>
          </p:nvCxnSpPr>
          <p:spPr>
            <a:xfrm>
              <a:off x="670992" y="4634920"/>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BD8806C2-9812-1EC8-E887-E451F73BD8E9}"/>
                </a:ext>
              </a:extLst>
            </p:cNvPr>
            <p:cNvCxnSpPr>
              <a:cxnSpLocks/>
            </p:cNvCxnSpPr>
            <p:nvPr/>
          </p:nvCxnSpPr>
          <p:spPr>
            <a:xfrm>
              <a:off x="670992" y="4220790"/>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9" name="CasellaDiTesto 48">
              <a:extLst>
                <a:ext uri="{FF2B5EF4-FFF2-40B4-BE49-F238E27FC236}">
                  <a16:creationId xmlns:a16="http://schemas.microsoft.com/office/drawing/2014/main" id="{3531579C-9066-A769-EB35-8B565BA91C97}"/>
                </a:ext>
              </a:extLst>
            </p:cNvPr>
            <p:cNvSpPr txBox="1"/>
            <p:nvPr/>
          </p:nvSpPr>
          <p:spPr>
            <a:xfrm>
              <a:off x="4605106" y="3182338"/>
              <a:ext cx="420308" cy="276999"/>
            </a:xfrm>
            <a:prstGeom prst="rect">
              <a:avLst/>
            </a:prstGeom>
            <a:noFill/>
          </p:spPr>
          <p:txBody>
            <a:bodyPr wrap="none" rtlCol="0">
              <a:spAutoFit/>
            </a:bodyPr>
            <a:lstStyle/>
            <a:p>
              <a:r>
                <a:rPr lang="en-US" sz="1200">
                  <a:solidFill>
                    <a:srgbClr val="FF0000"/>
                  </a:solidFill>
                </a:rPr>
                <a:t>h=4</a:t>
              </a:r>
            </a:p>
          </p:txBody>
        </p:sp>
        <p:sp>
          <p:nvSpPr>
            <p:cNvPr id="50" name="CasellaDiTesto 49">
              <a:extLst>
                <a:ext uri="{FF2B5EF4-FFF2-40B4-BE49-F238E27FC236}">
                  <a16:creationId xmlns:a16="http://schemas.microsoft.com/office/drawing/2014/main" id="{8809CFC2-6D23-3CAE-8C2D-0A801E0B749C}"/>
                </a:ext>
              </a:extLst>
            </p:cNvPr>
            <p:cNvSpPr txBox="1"/>
            <p:nvPr/>
          </p:nvSpPr>
          <p:spPr>
            <a:xfrm>
              <a:off x="4605106" y="3772480"/>
              <a:ext cx="420308" cy="276999"/>
            </a:xfrm>
            <a:prstGeom prst="rect">
              <a:avLst/>
            </a:prstGeom>
            <a:noFill/>
          </p:spPr>
          <p:txBody>
            <a:bodyPr wrap="none" rtlCol="0">
              <a:spAutoFit/>
            </a:bodyPr>
            <a:lstStyle/>
            <a:p>
              <a:r>
                <a:rPr lang="en-US" sz="1200">
                  <a:solidFill>
                    <a:srgbClr val="FF0000"/>
                  </a:solidFill>
                </a:rPr>
                <a:t>h=5</a:t>
              </a:r>
            </a:p>
          </p:txBody>
        </p:sp>
        <p:sp>
          <p:nvSpPr>
            <p:cNvPr id="51" name="CasellaDiTesto 50">
              <a:extLst>
                <a:ext uri="{FF2B5EF4-FFF2-40B4-BE49-F238E27FC236}">
                  <a16:creationId xmlns:a16="http://schemas.microsoft.com/office/drawing/2014/main" id="{E9D72C89-323B-A6E6-19E9-395084F6BED2}"/>
                </a:ext>
              </a:extLst>
            </p:cNvPr>
            <p:cNvSpPr txBox="1"/>
            <p:nvPr/>
          </p:nvSpPr>
          <p:spPr>
            <a:xfrm>
              <a:off x="4605106" y="4342817"/>
              <a:ext cx="420308" cy="276999"/>
            </a:xfrm>
            <a:prstGeom prst="rect">
              <a:avLst/>
            </a:prstGeom>
            <a:noFill/>
          </p:spPr>
          <p:txBody>
            <a:bodyPr wrap="none" rtlCol="0">
              <a:spAutoFit/>
            </a:bodyPr>
            <a:lstStyle/>
            <a:p>
              <a:r>
                <a:rPr lang="en-US" sz="1200">
                  <a:solidFill>
                    <a:srgbClr val="FF0000"/>
                  </a:solidFill>
                </a:rPr>
                <a:t>h=6</a:t>
              </a:r>
            </a:p>
          </p:txBody>
        </p:sp>
        <p:cxnSp>
          <p:nvCxnSpPr>
            <p:cNvPr id="52" name="Connettore 1 51">
              <a:extLst>
                <a:ext uri="{FF2B5EF4-FFF2-40B4-BE49-F238E27FC236}">
                  <a16:creationId xmlns:a16="http://schemas.microsoft.com/office/drawing/2014/main" id="{41AA571B-71CC-C5B7-8E54-8ADF9CB825FF}"/>
                </a:ext>
              </a:extLst>
            </p:cNvPr>
            <p:cNvCxnSpPr>
              <a:cxnSpLocks/>
            </p:cNvCxnSpPr>
            <p:nvPr/>
          </p:nvCxnSpPr>
          <p:spPr>
            <a:xfrm>
              <a:off x="670992" y="4932798"/>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3" name="CasellaDiTesto 52">
              <a:extLst>
                <a:ext uri="{FF2B5EF4-FFF2-40B4-BE49-F238E27FC236}">
                  <a16:creationId xmlns:a16="http://schemas.microsoft.com/office/drawing/2014/main" id="{8849C193-8CF5-192F-EBE8-3D9B95762D06}"/>
                </a:ext>
              </a:extLst>
            </p:cNvPr>
            <p:cNvSpPr txBox="1"/>
            <p:nvPr/>
          </p:nvSpPr>
          <p:spPr>
            <a:xfrm>
              <a:off x="488418" y="1831776"/>
              <a:ext cx="4159344" cy="646331"/>
            </a:xfrm>
            <a:prstGeom prst="rect">
              <a:avLst/>
            </a:prstGeom>
            <a:noFill/>
          </p:spPr>
          <p:txBody>
            <a:bodyPr wrap="none" rtlCol="0">
              <a:spAutoFit/>
            </a:bodyPr>
            <a:lstStyle/>
            <a:p>
              <a:r>
                <a:rPr lang="en-US" b="1">
                  <a:solidFill>
                    <a:srgbClr val="0070C0"/>
                  </a:solidFill>
                </a:rPr>
                <a:t>B: </a:t>
              </a:r>
              <a:r>
                <a:rPr lang="en-US" b="1"/>
                <a:t>Seed range 600-800 nm</a:t>
              </a:r>
            </a:p>
            <a:p>
              <a:r>
                <a:rPr lang="en-US" i="1">
                  <a:solidFill>
                    <a:schemeClr val="accent5">
                      <a:lumMod val="75000"/>
                    </a:schemeClr>
                  </a:solidFill>
                </a:rPr>
                <a:t>Continuous tuning in the range 60-180 nm</a:t>
              </a:r>
            </a:p>
          </p:txBody>
        </p:sp>
        <p:sp>
          <p:nvSpPr>
            <p:cNvPr id="54" name="CasellaDiTesto 53">
              <a:extLst>
                <a:ext uri="{FF2B5EF4-FFF2-40B4-BE49-F238E27FC236}">
                  <a16:creationId xmlns:a16="http://schemas.microsoft.com/office/drawing/2014/main" id="{1B3DA01A-C295-D307-BAEF-327A848094D4}"/>
                </a:ext>
              </a:extLst>
            </p:cNvPr>
            <p:cNvSpPr txBox="1"/>
            <p:nvPr/>
          </p:nvSpPr>
          <p:spPr>
            <a:xfrm>
              <a:off x="4605106" y="4636476"/>
              <a:ext cx="420308" cy="276999"/>
            </a:xfrm>
            <a:prstGeom prst="rect">
              <a:avLst/>
            </a:prstGeom>
            <a:noFill/>
          </p:spPr>
          <p:txBody>
            <a:bodyPr wrap="none" rtlCol="0">
              <a:spAutoFit/>
            </a:bodyPr>
            <a:lstStyle/>
            <a:p>
              <a:r>
                <a:rPr lang="en-US" sz="1200">
                  <a:solidFill>
                    <a:srgbClr val="FF0000"/>
                  </a:solidFill>
                </a:rPr>
                <a:t>h=7</a:t>
              </a:r>
            </a:p>
          </p:txBody>
        </p:sp>
        <p:cxnSp>
          <p:nvCxnSpPr>
            <p:cNvPr id="55" name="Connettore 1 54">
              <a:extLst>
                <a:ext uri="{FF2B5EF4-FFF2-40B4-BE49-F238E27FC236}">
                  <a16:creationId xmlns:a16="http://schemas.microsoft.com/office/drawing/2014/main" id="{05E9DB39-6DA6-F9E0-7155-D0487ACA7445}"/>
                </a:ext>
              </a:extLst>
            </p:cNvPr>
            <p:cNvCxnSpPr>
              <a:cxnSpLocks/>
            </p:cNvCxnSpPr>
            <p:nvPr/>
          </p:nvCxnSpPr>
          <p:spPr>
            <a:xfrm>
              <a:off x="670992" y="5159657"/>
              <a:ext cx="4515678" cy="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CasellaDiTesto 55">
              <a:extLst>
                <a:ext uri="{FF2B5EF4-FFF2-40B4-BE49-F238E27FC236}">
                  <a16:creationId xmlns:a16="http://schemas.microsoft.com/office/drawing/2014/main" id="{A36E95DF-0FE2-1C17-73BB-E55D5DE6B84D}"/>
                </a:ext>
              </a:extLst>
            </p:cNvPr>
            <p:cNvSpPr txBox="1"/>
            <p:nvPr/>
          </p:nvSpPr>
          <p:spPr>
            <a:xfrm>
              <a:off x="4605106" y="4882658"/>
              <a:ext cx="420308" cy="276999"/>
            </a:xfrm>
            <a:prstGeom prst="rect">
              <a:avLst/>
            </a:prstGeom>
            <a:noFill/>
          </p:spPr>
          <p:txBody>
            <a:bodyPr wrap="none" rtlCol="0">
              <a:spAutoFit/>
            </a:bodyPr>
            <a:lstStyle/>
            <a:p>
              <a:r>
                <a:rPr lang="en-US" sz="1200">
                  <a:solidFill>
                    <a:srgbClr val="FF0000"/>
                  </a:solidFill>
                </a:rPr>
                <a:t>h=8</a:t>
              </a:r>
            </a:p>
          </p:txBody>
        </p:sp>
        <p:sp>
          <p:nvSpPr>
            <p:cNvPr id="57" name="Rettangolo 56">
              <a:extLst>
                <a:ext uri="{FF2B5EF4-FFF2-40B4-BE49-F238E27FC236}">
                  <a16:creationId xmlns:a16="http://schemas.microsoft.com/office/drawing/2014/main" id="{8C3D0C61-4F44-9B87-2F23-DD3E49CC4FC3}"/>
                </a:ext>
              </a:extLst>
            </p:cNvPr>
            <p:cNvSpPr/>
            <p:nvPr/>
          </p:nvSpPr>
          <p:spPr>
            <a:xfrm>
              <a:off x="180519" y="1810141"/>
              <a:ext cx="5905717" cy="49315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CasellaDiTesto 23">
            <a:extLst>
              <a:ext uri="{FF2B5EF4-FFF2-40B4-BE49-F238E27FC236}">
                <a16:creationId xmlns:a16="http://schemas.microsoft.com/office/drawing/2014/main" id="{E1E3A36C-C67E-57DE-F275-5F89DF808DF4}"/>
              </a:ext>
            </a:extLst>
          </p:cNvPr>
          <p:cNvSpPr txBox="1"/>
          <p:nvPr/>
        </p:nvSpPr>
        <p:spPr>
          <a:xfrm>
            <a:off x="207818" y="6068291"/>
            <a:ext cx="11637817" cy="646331"/>
          </a:xfrm>
          <a:prstGeom prst="rect">
            <a:avLst/>
          </a:prstGeom>
          <a:noFill/>
        </p:spPr>
        <p:txBody>
          <a:bodyPr wrap="square" rtlCol="0">
            <a:spAutoFit/>
          </a:bodyPr>
          <a:lstStyle/>
          <a:p>
            <a:r>
              <a:rPr lang="en-US"/>
              <a:t>An OPA such as the TOPAS can seed the ARIA FEL line covering the spectral range 200-50 nm with a single OPA process 2HG (B). Improved performances below 100 nm can be achieved with the 4</a:t>
            </a:r>
            <a:r>
              <a:rPr lang="en-US" baseline="30000"/>
              <a:t>th</a:t>
            </a:r>
            <a:r>
              <a:rPr lang="en-US"/>
              <a:t> HG process (A)</a:t>
            </a:r>
          </a:p>
        </p:txBody>
      </p:sp>
    </p:spTree>
    <p:extLst>
      <p:ext uri="{BB962C8B-B14F-4D97-AF65-F5344CB8AC3E}">
        <p14:creationId xmlns:p14="http://schemas.microsoft.com/office/powerpoint/2010/main" val="475592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2D9680-A3CD-F2F2-A006-93DA63B9917E}"/>
              </a:ext>
            </a:extLst>
          </p:cNvPr>
          <p:cNvSpPr>
            <a:spLocks noGrp="1"/>
          </p:cNvSpPr>
          <p:nvPr>
            <p:ph type="title"/>
          </p:nvPr>
        </p:nvSpPr>
        <p:spPr>
          <a:xfrm>
            <a:off x="950525" y="789175"/>
            <a:ext cx="9303026" cy="658026"/>
          </a:xfrm>
        </p:spPr>
        <p:txBody>
          <a:bodyPr/>
          <a:lstStyle/>
          <a:p>
            <a:r>
              <a:rPr lang="en-US"/>
              <a:t>ARIA short summary</a:t>
            </a:r>
          </a:p>
        </p:txBody>
      </p:sp>
      <p:sp>
        <p:nvSpPr>
          <p:cNvPr id="3" name="Segnaposto contenuto 2">
            <a:extLst>
              <a:ext uri="{FF2B5EF4-FFF2-40B4-BE49-F238E27FC236}">
                <a16:creationId xmlns:a16="http://schemas.microsoft.com/office/drawing/2014/main" id="{8DD792F0-8B90-BD23-F323-63FD96ACAA31}"/>
              </a:ext>
            </a:extLst>
          </p:cNvPr>
          <p:cNvSpPr>
            <a:spLocks noGrp="1"/>
          </p:cNvSpPr>
          <p:nvPr>
            <p:ph idx="1"/>
          </p:nvPr>
        </p:nvSpPr>
        <p:spPr>
          <a:xfrm>
            <a:off x="838200" y="1825625"/>
            <a:ext cx="10515600" cy="3804775"/>
          </a:xfrm>
        </p:spPr>
        <p:txBody>
          <a:bodyPr>
            <a:normAutofit/>
          </a:bodyPr>
          <a:lstStyle/>
          <a:p>
            <a:r>
              <a:rPr lang="en-US" sz="2400">
                <a:solidFill>
                  <a:srgbClr val="0070C0"/>
                </a:solidFill>
              </a:rPr>
              <a:t>ARIA operates in High Gain Harmonic Generation and may cover the VUV spectral range down to 50 nm with an undulator similar to the one of FERMI FEL-1</a:t>
            </a:r>
            <a:r>
              <a:rPr lang="en-US" sz="2000">
                <a:solidFill>
                  <a:srgbClr val="0070C0"/>
                </a:solidFill>
              </a:rPr>
              <a:t>. </a:t>
            </a:r>
            <a:r>
              <a:rPr lang="en-US" sz="2000"/>
              <a:t>Contrary to FERMI it uses a seed longer than the electron bunch and uses the electron bunch shaping and control capabilities of </a:t>
            </a:r>
            <a:r>
              <a:rPr lang="en-US" sz="2000" err="1"/>
              <a:t>Eupraxia@SPARCLAB</a:t>
            </a:r>
            <a:r>
              <a:rPr lang="en-US" sz="2000"/>
              <a:t> for controlling </a:t>
            </a:r>
            <a:r>
              <a:rPr lang="en-US" sz="2000" err="1"/>
              <a:t>thethe</a:t>
            </a:r>
            <a:r>
              <a:rPr lang="en-US" sz="2000"/>
              <a:t> </a:t>
            </a:r>
            <a:r>
              <a:rPr lang="en-US" sz="2000" err="1"/>
              <a:t>lught</a:t>
            </a:r>
            <a:r>
              <a:rPr lang="en-US" sz="2000"/>
              <a:t> pulse properties. </a:t>
            </a:r>
          </a:p>
          <a:p>
            <a:endParaRPr lang="en-US" sz="2000"/>
          </a:p>
          <a:p>
            <a:r>
              <a:rPr lang="en-US" sz="2000"/>
              <a:t>A commercial laser based on an Optical Parametric Amplifier  such as the TOPAS should have the correct pulse energy and overall features to seed ARIA</a:t>
            </a:r>
          </a:p>
          <a:p>
            <a:endParaRPr lang="en-US" sz="2000"/>
          </a:p>
          <a:p>
            <a:r>
              <a:rPr lang="en-US" sz="2000"/>
              <a:t>Two OPA regimes can be used to cover the full spectral range with harmonic order below seven. In case a single OPA regime is used with second harmonic conversion, the full range is covered with harmonic order below 12</a:t>
            </a:r>
          </a:p>
        </p:txBody>
      </p:sp>
      <p:sp>
        <p:nvSpPr>
          <p:cNvPr id="4" name="Segnaposto data 3">
            <a:extLst>
              <a:ext uri="{FF2B5EF4-FFF2-40B4-BE49-F238E27FC236}">
                <a16:creationId xmlns:a16="http://schemas.microsoft.com/office/drawing/2014/main" id="{F40CF609-03DB-85DE-5CD6-A699FC71D44A}"/>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F6C4BCF5-5D51-5FF8-1ECB-B3BA84BC8AB6}"/>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92C2E488-89C2-DB95-F015-B3049D1A2B59}"/>
              </a:ext>
            </a:extLst>
          </p:cNvPr>
          <p:cNvSpPr>
            <a:spLocks noGrp="1"/>
          </p:cNvSpPr>
          <p:nvPr>
            <p:ph type="sldNum" sz="quarter" idx="12"/>
          </p:nvPr>
        </p:nvSpPr>
        <p:spPr/>
        <p:txBody>
          <a:bodyPr/>
          <a:lstStyle/>
          <a:p>
            <a:fld id="{43F6FBE0-971E-9141-908B-F4C9F2B4A260}" type="slidenum">
              <a:rPr lang="it-IT" smtClean="0"/>
              <a:t>33</a:t>
            </a:fld>
            <a:endParaRPr lang="it-IT"/>
          </a:p>
        </p:txBody>
      </p:sp>
    </p:spTree>
    <p:extLst>
      <p:ext uri="{BB962C8B-B14F-4D97-AF65-F5344CB8AC3E}">
        <p14:creationId xmlns:p14="http://schemas.microsoft.com/office/powerpoint/2010/main" val="1897161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604D92-3681-200D-3CF2-B4CA9BFF6D27}"/>
              </a:ext>
            </a:extLst>
          </p:cNvPr>
          <p:cNvSpPr>
            <a:spLocks noGrp="1"/>
          </p:cNvSpPr>
          <p:nvPr>
            <p:ph type="title"/>
          </p:nvPr>
        </p:nvSpPr>
        <p:spPr/>
        <p:txBody>
          <a:bodyPr/>
          <a:lstStyle/>
          <a:p>
            <a:r>
              <a:rPr lang="en-US"/>
              <a:t>AQUA</a:t>
            </a:r>
          </a:p>
        </p:txBody>
      </p:sp>
      <p:sp>
        <p:nvSpPr>
          <p:cNvPr id="8" name="Segnaposto testo 7">
            <a:extLst>
              <a:ext uri="{FF2B5EF4-FFF2-40B4-BE49-F238E27FC236}">
                <a16:creationId xmlns:a16="http://schemas.microsoft.com/office/drawing/2014/main" id="{D6098EF2-63A0-72AD-D13C-6C14A85D6EA0}"/>
              </a:ext>
            </a:extLst>
          </p:cNvPr>
          <p:cNvSpPr>
            <a:spLocks noGrp="1"/>
          </p:cNvSpPr>
          <p:nvPr>
            <p:ph type="body" idx="1"/>
          </p:nvPr>
        </p:nvSpPr>
        <p:spPr>
          <a:xfrm>
            <a:off x="831850" y="4589463"/>
            <a:ext cx="10515600" cy="1695723"/>
          </a:xfrm>
        </p:spPr>
        <p:txBody>
          <a:bodyPr/>
          <a:lstStyle/>
          <a:p>
            <a:pPr lvl="1"/>
            <a:r>
              <a:rPr lang="en-US"/>
              <a:t>Magnetic design &amp; tuning range -&gt; vacuum chamber geometry</a:t>
            </a:r>
          </a:p>
          <a:p>
            <a:pPr lvl="1"/>
            <a:r>
              <a:rPr lang="en-US"/>
              <a:t>Longitudinal and transverse wake-fields</a:t>
            </a:r>
          </a:p>
          <a:p>
            <a:pPr lvl="1"/>
            <a:r>
              <a:rPr lang="en-US"/>
              <a:t>Analysis of SABINA Undulator and first lessons for the AQUA undulator</a:t>
            </a:r>
          </a:p>
          <a:p>
            <a:pPr lvl="2"/>
            <a:r>
              <a:rPr lang="en-US" b="1"/>
              <a:t>Magnetic: </a:t>
            </a:r>
            <a:r>
              <a:rPr lang="en-US"/>
              <a:t>field quality, field integrals, trajectory and FEL amplification</a:t>
            </a:r>
          </a:p>
          <a:p>
            <a:pPr lvl="2"/>
            <a:r>
              <a:rPr lang="en-US" b="1"/>
              <a:t>Mechanical: </a:t>
            </a:r>
            <a:r>
              <a:rPr lang="en-US"/>
              <a:t>stability and reproducibility tests</a:t>
            </a:r>
          </a:p>
          <a:p>
            <a:endParaRPr lang="en-US"/>
          </a:p>
        </p:txBody>
      </p:sp>
      <p:sp>
        <p:nvSpPr>
          <p:cNvPr id="4" name="Segnaposto data 3">
            <a:extLst>
              <a:ext uri="{FF2B5EF4-FFF2-40B4-BE49-F238E27FC236}">
                <a16:creationId xmlns:a16="http://schemas.microsoft.com/office/drawing/2014/main" id="{CAEBD63D-1E81-BB6A-9732-8B22D205C238}"/>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00A62473-CC0D-75D9-5587-B8AD3A1B6B12}"/>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D85F0F36-85F9-36F6-935E-E2616AFE2680}"/>
              </a:ext>
            </a:extLst>
          </p:cNvPr>
          <p:cNvSpPr>
            <a:spLocks noGrp="1"/>
          </p:cNvSpPr>
          <p:nvPr>
            <p:ph type="sldNum" sz="quarter" idx="12"/>
          </p:nvPr>
        </p:nvSpPr>
        <p:spPr/>
        <p:txBody>
          <a:bodyPr/>
          <a:lstStyle/>
          <a:p>
            <a:fld id="{43F6FBE0-971E-9141-908B-F4C9F2B4A260}" type="slidenum">
              <a:rPr lang="it-IT" smtClean="0"/>
              <a:t>34</a:t>
            </a:fld>
            <a:endParaRPr lang="it-IT"/>
          </a:p>
        </p:txBody>
      </p:sp>
    </p:spTree>
    <p:extLst>
      <p:ext uri="{BB962C8B-B14F-4D97-AF65-F5344CB8AC3E}">
        <p14:creationId xmlns:p14="http://schemas.microsoft.com/office/powerpoint/2010/main" val="1203432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138303"/>
            <a:ext cx="8775700" cy="480131"/>
          </a:xfrm>
        </p:spPr>
        <p:txBody>
          <a:bodyPr wrap="square">
            <a:spAutoFit/>
          </a:bodyPr>
          <a:lstStyle/>
          <a:p>
            <a:r>
              <a:rPr lang="en-GB" sz="2800" b="1">
                <a:solidFill>
                  <a:prstClr val="black"/>
                </a:solidFill>
              </a:rPr>
              <a:t>Transverse resistive wall </a:t>
            </a:r>
            <a:r>
              <a:rPr lang="en-GB" sz="2800" b="1" err="1">
                <a:solidFill>
                  <a:prstClr val="black"/>
                </a:solidFill>
              </a:rPr>
              <a:t>wakefields</a:t>
            </a:r>
            <a:endParaRPr lang="en-US" sz="2600" b="1" i="1"/>
          </a:p>
        </p:txBody>
      </p:sp>
      <p:sp>
        <p:nvSpPr>
          <p:cNvPr id="15" name="Slide Number Placeholder 14"/>
          <p:cNvSpPr>
            <a:spLocks noGrp="1"/>
          </p:cNvSpPr>
          <p:nvPr>
            <p:ph type="sldNum" sz="quarter" idx="12"/>
          </p:nvPr>
        </p:nvSpPr>
        <p:spPr/>
        <p:txBody>
          <a:bodyPr/>
          <a:lstStyle/>
          <a:p>
            <a:fld id="{76C2545E-EADA-8A4C-A68C-08F96B976D6F}" type="slidenum">
              <a:rPr lang="en-US" smtClean="0"/>
              <a:t>35</a:t>
            </a:fld>
            <a:endParaRPr lang="en-US"/>
          </a:p>
        </p:txBody>
      </p:sp>
      <p:sp>
        <p:nvSpPr>
          <p:cNvPr id="4" name="Date Placeholder 3"/>
          <p:cNvSpPr>
            <a:spLocks noGrp="1"/>
          </p:cNvSpPr>
          <p:nvPr>
            <p:ph type="dt" sz="half" idx="10"/>
          </p:nvPr>
        </p:nvSpPr>
        <p:spPr/>
        <p:txBody>
          <a:bodyPr/>
          <a:lstStyle/>
          <a:p>
            <a:fld id="{7A2144D5-ECEB-9948-BD33-B8D601D0CA1A}" type="datetime1">
              <a:rPr lang="it-IT" smtClean="0"/>
              <a:t>26/06/24</a:t>
            </a:fld>
            <a:endParaRPr lang="en-US"/>
          </a:p>
        </p:txBody>
      </p:sp>
      <p:sp>
        <p:nvSpPr>
          <p:cNvPr id="5" name="Footer Placeholder 4"/>
          <p:cNvSpPr>
            <a:spLocks noGrp="1"/>
          </p:cNvSpPr>
          <p:nvPr>
            <p:ph type="ftr" sz="quarter" idx="11"/>
          </p:nvPr>
        </p:nvSpPr>
        <p:spPr/>
        <p:txBody>
          <a:bodyPr/>
          <a:lstStyle/>
          <a:p>
            <a:r>
              <a:rPr lang="en-US"/>
              <a:t>Federico Nguyen</a:t>
            </a:r>
          </a:p>
        </p:txBody>
      </p:sp>
      <p:sp>
        <p:nvSpPr>
          <p:cNvPr id="11" name="CasellaDiTesto 10">
            <a:extLst>
              <a:ext uri="{FF2B5EF4-FFF2-40B4-BE49-F238E27FC236}">
                <a16:creationId xmlns:a16="http://schemas.microsoft.com/office/drawing/2014/main" id="{D2834E74-B0F6-3CE1-8A04-F364209EFCAC}"/>
              </a:ext>
            </a:extLst>
          </p:cNvPr>
          <p:cNvSpPr txBox="1"/>
          <p:nvPr/>
        </p:nvSpPr>
        <p:spPr>
          <a:xfrm>
            <a:off x="459137" y="1209704"/>
            <a:ext cx="6584393" cy="1815882"/>
          </a:xfrm>
          <a:prstGeom prst="rect">
            <a:avLst/>
          </a:prstGeom>
          <a:noFill/>
        </p:spPr>
        <p:txBody>
          <a:bodyPr wrap="square">
            <a:spAutoFit/>
          </a:bodyPr>
          <a:lstStyle/>
          <a:p>
            <a:r>
              <a:rPr lang="en-US" sz="1600">
                <a:latin typeface="Calibri" charset="0"/>
                <a:ea typeface="Calibri" charset="0"/>
                <a:cs typeface="Calibri" charset="0"/>
              </a:rPr>
              <a:t>Transverse RW wakefields induced inside the cylindrical Cu vacuum chamber of radius </a:t>
            </a:r>
            <a:r>
              <a:rPr lang="en-US" sz="1600" i="1">
                <a:latin typeface="Calibri" charset="0"/>
                <a:ea typeface="Calibri" charset="0"/>
                <a:cs typeface="Calibri" charset="0"/>
              </a:rPr>
              <a:t>a</a:t>
            </a:r>
            <a:r>
              <a:rPr lang="en-US" sz="1600">
                <a:latin typeface="Calibri" charset="0"/>
                <a:ea typeface="Calibri" charset="0"/>
                <a:cs typeface="Calibri" charset="0"/>
              </a:rPr>
              <a:t>=2… 3 mm affect the electron bunch orbit along the undulator line, depending on the initial transverse offset at entrance.</a:t>
            </a:r>
          </a:p>
          <a:p>
            <a:endParaRPr lang="en-US" sz="1600">
              <a:latin typeface="Calibri" charset="0"/>
              <a:ea typeface="Calibri" charset="0"/>
              <a:cs typeface="Calibri" charset="0"/>
            </a:endParaRPr>
          </a:p>
          <a:p>
            <a:r>
              <a:rPr lang="en-US" sz="1600">
                <a:latin typeface="Calibri" charset="0"/>
                <a:ea typeface="Calibri" charset="0"/>
                <a:cs typeface="Calibri" charset="0"/>
                <a:sym typeface="Wingdings" pitchFamily="2" charset="2"/>
              </a:rPr>
              <a:t>Analytical treatment based on K. Bane &amp; G. </a:t>
            </a:r>
            <a:r>
              <a:rPr lang="en-US" sz="1600" err="1">
                <a:latin typeface="Calibri" charset="0"/>
                <a:ea typeface="Calibri" charset="0"/>
                <a:cs typeface="Calibri" charset="0"/>
                <a:sym typeface="Wingdings" pitchFamily="2" charset="2"/>
              </a:rPr>
              <a:t>Stupakov</a:t>
            </a:r>
            <a:r>
              <a:rPr lang="en-US" sz="1600">
                <a:latin typeface="Calibri" charset="0"/>
                <a:ea typeface="Calibri" charset="0"/>
                <a:cs typeface="Calibri" charset="0"/>
                <a:sym typeface="Wingdings" pitchFamily="2" charset="2"/>
              </a:rPr>
              <a:t> formulae and the </a:t>
            </a:r>
            <a:r>
              <a:rPr lang="en-US" sz="1600">
                <a:latin typeface="Calibri" charset="0"/>
                <a:ea typeface="Calibri" charset="0"/>
                <a:cs typeface="Calibri" charset="0"/>
                <a:sym typeface="Wingdings"/>
              </a:rPr>
              <a:t>relationship between transverse and longitudinal RW impedances are used to estimate the kick angle </a:t>
            </a:r>
            <a:r>
              <a:rPr lang="en-US" sz="1600" err="1">
                <a:latin typeface="Symbol" pitchFamily="2" charset="2"/>
                <a:ea typeface="Calibri" charset="0"/>
                <a:cs typeface="Calibri" charset="0"/>
                <a:sym typeface="Wingdings"/>
              </a:rPr>
              <a:t>k</a:t>
            </a:r>
            <a:r>
              <a:rPr lang="en-US" sz="1600" baseline="-25000" err="1">
                <a:latin typeface="Calibri" charset="0"/>
                <a:ea typeface="Calibri" charset="0"/>
                <a:cs typeface="Calibri" charset="0"/>
                <a:sym typeface="Wingdings"/>
              </a:rPr>
              <a:t>T</a:t>
            </a:r>
            <a:r>
              <a:rPr lang="en-US" sz="1600">
                <a:latin typeface="Calibri" charset="0"/>
                <a:ea typeface="Calibri" charset="0"/>
                <a:cs typeface="Calibri" charset="0"/>
                <a:sym typeface="Wingdings"/>
              </a:rPr>
              <a:t> parameter </a:t>
            </a:r>
            <a:endParaRPr lang="it-IT"/>
          </a:p>
        </p:txBody>
      </p:sp>
      <p:pic>
        <p:nvPicPr>
          <p:cNvPr id="12" name="Immagine 11">
            <a:extLst>
              <a:ext uri="{FF2B5EF4-FFF2-40B4-BE49-F238E27FC236}">
                <a16:creationId xmlns:a16="http://schemas.microsoft.com/office/drawing/2014/main" id="{D83A8026-6D23-3DBA-E945-E3679AAB5D63}"/>
              </a:ext>
            </a:extLst>
          </p:cNvPr>
          <p:cNvPicPr>
            <a:picLocks noChangeAspect="1"/>
          </p:cNvPicPr>
          <p:nvPr/>
        </p:nvPicPr>
        <p:blipFill>
          <a:blip r:embed="rId3"/>
          <a:stretch>
            <a:fillRect/>
          </a:stretch>
        </p:blipFill>
        <p:spPr>
          <a:xfrm>
            <a:off x="7732643" y="1507292"/>
            <a:ext cx="3525749" cy="425266"/>
          </a:xfrm>
          <a:prstGeom prst="rect">
            <a:avLst/>
          </a:prstGeom>
        </p:spPr>
      </p:pic>
      <p:pic>
        <p:nvPicPr>
          <p:cNvPr id="16" name="Picture 4" descr="txp_fig">
            <a:extLst>
              <a:ext uri="{FF2B5EF4-FFF2-40B4-BE49-F238E27FC236}">
                <a16:creationId xmlns:a16="http://schemas.microsoft.com/office/drawing/2014/main" id="{73B3E144-F716-52C6-7762-F9FE050D9C8A}"/>
              </a:ext>
            </a:extLst>
          </p:cNvPr>
          <p:cNvPicPr>
            <a:picLocks noChangeAspect="1" noChangeArrowheads="1"/>
          </p:cNvPicPr>
          <p:nvPr>
            <p:custDataLst>
              <p:tags r:id="rId1"/>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22306" y="2001170"/>
            <a:ext cx="2368965" cy="4637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7" descr="varkappa_T_=_fra.pdf">
            <a:extLst>
              <a:ext uri="{FF2B5EF4-FFF2-40B4-BE49-F238E27FC236}">
                <a16:creationId xmlns:a16="http://schemas.microsoft.com/office/drawing/2014/main" id="{A5B96069-7C45-17BB-EC62-6089021F0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2509" y="2507841"/>
            <a:ext cx="4016661" cy="427516"/>
          </a:xfrm>
          <a:prstGeom prst="rect">
            <a:avLst/>
          </a:prstGeom>
        </p:spPr>
      </p:pic>
      <p:sp>
        <p:nvSpPr>
          <p:cNvPr id="3" name="CasellaDiTesto 2">
            <a:extLst>
              <a:ext uri="{FF2B5EF4-FFF2-40B4-BE49-F238E27FC236}">
                <a16:creationId xmlns:a16="http://schemas.microsoft.com/office/drawing/2014/main" id="{B27987B8-D067-E0B3-5A63-6C23DCA2EBE4}"/>
              </a:ext>
            </a:extLst>
          </p:cNvPr>
          <p:cNvSpPr txBox="1"/>
          <p:nvPr/>
        </p:nvSpPr>
        <p:spPr>
          <a:xfrm>
            <a:off x="1755913" y="563218"/>
            <a:ext cx="2275816" cy="369332"/>
          </a:xfrm>
          <a:prstGeom prst="rect">
            <a:avLst/>
          </a:prstGeom>
          <a:noFill/>
        </p:spPr>
        <p:txBody>
          <a:bodyPr wrap="none" rtlCol="0">
            <a:spAutoFit/>
          </a:bodyPr>
          <a:lstStyle/>
          <a:p>
            <a:r>
              <a:rPr lang="en-US"/>
              <a:t>Courtesy of F. Nguyen </a:t>
            </a:r>
          </a:p>
        </p:txBody>
      </p:sp>
      <p:pic>
        <p:nvPicPr>
          <p:cNvPr id="6" name="Immagine 5">
            <a:extLst>
              <a:ext uri="{FF2B5EF4-FFF2-40B4-BE49-F238E27FC236}">
                <a16:creationId xmlns:a16="http://schemas.microsoft.com/office/drawing/2014/main" id="{022341E9-598B-A55F-D49F-0969CAB9A445}"/>
              </a:ext>
            </a:extLst>
          </p:cNvPr>
          <p:cNvPicPr>
            <a:picLocks noChangeAspect="1"/>
          </p:cNvPicPr>
          <p:nvPr/>
        </p:nvPicPr>
        <p:blipFill>
          <a:blip r:embed="rId6"/>
          <a:stretch>
            <a:fillRect/>
          </a:stretch>
        </p:blipFill>
        <p:spPr>
          <a:xfrm>
            <a:off x="3998536" y="3310222"/>
            <a:ext cx="2908826" cy="2738577"/>
          </a:xfrm>
          <a:prstGeom prst="rect">
            <a:avLst/>
          </a:prstGeom>
        </p:spPr>
      </p:pic>
      <p:pic>
        <p:nvPicPr>
          <p:cNvPr id="7" name="Immagine 6">
            <a:extLst>
              <a:ext uri="{FF2B5EF4-FFF2-40B4-BE49-F238E27FC236}">
                <a16:creationId xmlns:a16="http://schemas.microsoft.com/office/drawing/2014/main" id="{D7594B74-7597-5108-0131-FB9BE300042A}"/>
              </a:ext>
            </a:extLst>
          </p:cNvPr>
          <p:cNvPicPr>
            <a:picLocks noChangeAspect="1"/>
          </p:cNvPicPr>
          <p:nvPr/>
        </p:nvPicPr>
        <p:blipFill rotWithShape="1">
          <a:blip r:embed="rId7"/>
          <a:srcRect r="770"/>
          <a:stretch/>
        </p:blipFill>
        <p:spPr>
          <a:xfrm>
            <a:off x="624268" y="3266661"/>
            <a:ext cx="2829860" cy="2684916"/>
          </a:xfrm>
          <a:prstGeom prst="rect">
            <a:avLst/>
          </a:prstGeom>
        </p:spPr>
      </p:pic>
      <p:sp>
        <p:nvSpPr>
          <p:cNvPr id="8" name="CasellaDiTesto 7">
            <a:extLst>
              <a:ext uri="{FF2B5EF4-FFF2-40B4-BE49-F238E27FC236}">
                <a16:creationId xmlns:a16="http://schemas.microsoft.com/office/drawing/2014/main" id="{AB8E9403-1F6A-7D95-5576-851CFE01589C}"/>
              </a:ext>
            </a:extLst>
          </p:cNvPr>
          <p:cNvSpPr txBox="1"/>
          <p:nvPr/>
        </p:nvSpPr>
        <p:spPr>
          <a:xfrm>
            <a:off x="7335079" y="3645674"/>
            <a:ext cx="4430802" cy="2031325"/>
          </a:xfrm>
          <a:prstGeom prst="rect">
            <a:avLst/>
          </a:prstGeom>
          <a:noFill/>
        </p:spPr>
        <p:txBody>
          <a:bodyPr wrap="square">
            <a:spAutoFit/>
          </a:bodyPr>
          <a:lstStyle/>
          <a:p>
            <a:r>
              <a:rPr lang="en-US" u="sng">
                <a:solidFill>
                  <a:srgbClr val="C00000"/>
                </a:solidFill>
                <a:latin typeface="Calibri"/>
              </a:rPr>
              <a:t>Preliminary conclusions</a:t>
            </a:r>
            <a:r>
              <a:rPr lang="en-US">
                <a:solidFill>
                  <a:prstClr val="black"/>
                </a:solidFill>
                <a:latin typeface="Calibri"/>
              </a:rPr>
              <a:t>		</a:t>
            </a:r>
          </a:p>
          <a:p>
            <a:endParaRPr lang="en-US" u="sng">
              <a:solidFill>
                <a:prstClr val="black"/>
              </a:solidFill>
              <a:latin typeface="Calibri"/>
            </a:endParaRPr>
          </a:p>
          <a:p>
            <a:r>
              <a:rPr lang="en-US" b="1">
                <a:solidFill>
                  <a:prstClr val="black"/>
                </a:solidFill>
                <a:latin typeface="Calibri"/>
              </a:rPr>
              <a:t>Short bunch: </a:t>
            </a:r>
            <a:r>
              <a:rPr lang="en-US">
                <a:solidFill>
                  <a:prstClr val="black"/>
                </a:solidFill>
                <a:latin typeface="Calibri"/>
              </a:rPr>
              <a:t>Max kick:</a:t>
            </a:r>
            <a:r>
              <a:rPr lang="en-US">
                <a:solidFill>
                  <a:prstClr val="black"/>
                </a:solidFill>
                <a:latin typeface="Symbol" pitchFamily="2" charset="2"/>
              </a:rPr>
              <a:t> 2</a:t>
            </a:r>
            <a:r>
              <a:rPr lang="en-US">
                <a:solidFill>
                  <a:prstClr val="black"/>
                </a:solidFill>
              </a:rPr>
              <a:t>×</a:t>
            </a:r>
            <a:r>
              <a:rPr lang="en-US">
                <a:solidFill>
                  <a:prstClr val="black"/>
                </a:solidFill>
                <a:latin typeface="Symbol" pitchFamily="2" charset="2"/>
              </a:rPr>
              <a:t>10</a:t>
            </a:r>
            <a:r>
              <a:rPr lang="en-US" baseline="30000">
                <a:solidFill>
                  <a:prstClr val="black"/>
                </a:solidFill>
                <a:latin typeface="Symbol" pitchFamily="2" charset="2"/>
              </a:rPr>
              <a:t>-5</a:t>
            </a:r>
            <a:r>
              <a:rPr lang="en-US">
                <a:solidFill>
                  <a:prstClr val="black"/>
                </a:solidFill>
                <a:latin typeface="Calibri"/>
              </a:rPr>
              <a:t> mrad/m but  </a:t>
            </a:r>
            <a:r>
              <a:rPr lang="en-US" u="sng">
                <a:solidFill>
                  <a:prstClr val="black"/>
                </a:solidFill>
                <a:latin typeface="Calibri"/>
              </a:rPr>
              <a:t>outside the current peak</a:t>
            </a:r>
          </a:p>
          <a:p>
            <a:endParaRPr lang="en-US">
              <a:solidFill>
                <a:prstClr val="black"/>
              </a:solidFill>
              <a:latin typeface="Calibri"/>
            </a:endParaRPr>
          </a:p>
          <a:p>
            <a:r>
              <a:rPr lang="en-US" b="1">
                <a:solidFill>
                  <a:prstClr val="black"/>
                </a:solidFill>
                <a:latin typeface="Calibri"/>
              </a:rPr>
              <a:t>Long bunch: </a:t>
            </a:r>
            <a:r>
              <a:rPr lang="en-US">
                <a:solidFill>
                  <a:prstClr val="black"/>
                </a:solidFill>
                <a:latin typeface="Calibri"/>
              </a:rPr>
              <a:t>same order of magnitude, but </a:t>
            </a:r>
            <a:r>
              <a:rPr lang="en-US" u="sng">
                <a:solidFill>
                  <a:prstClr val="black"/>
                </a:solidFill>
                <a:latin typeface="Calibri"/>
              </a:rPr>
              <a:t>superimposed to the current profile</a:t>
            </a:r>
            <a:endParaRPr lang="it-IT" u="sng"/>
          </a:p>
        </p:txBody>
      </p:sp>
    </p:spTree>
    <p:extLst>
      <p:ext uri="{BB962C8B-B14F-4D97-AF65-F5344CB8AC3E}">
        <p14:creationId xmlns:p14="http://schemas.microsoft.com/office/powerpoint/2010/main" val="922987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CE5E2045-ECFB-18C8-3687-7F8C3D3ECF21}"/>
              </a:ext>
            </a:extLst>
          </p:cNvPr>
          <p:cNvSpPr/>
          <p:nvPr/>
        </p:nvSpPr>
        <p:spPr>
          <a:xfrm>
            <a:off x="4154400" y="1159200"/>
            <a:ext cx="4140000" cy="14400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mmagine 17">
            <a:extLst>
              <a:ext uri="{FF2B5EF4-FFF2-40B4-BE49-F238E27FC236}">
                <a16:creationId xmlns:a16="http://schemas.microsoft.com/office/drawing/2014/main" id="{84B29D51-2239-D3E8-B5E6-FE4B75504032}"/>
              </a:ext>
            </a:extLst>
          </p:cNvPr>
          <p:cNvPicPr>
            <a:picLocks noChangeAspect="1"/>
          </p:cNvPicPr>
          <p:nvPr/>
        </p:nvPicPr>
        <p:blipFill>
          <a:blip r:embed="rId3"/>
          <a:stretch>
            <a:fillRect/>
          </a:stretch>
        </p:blipFill>
        <p:spPr>
          <a:xfrm>
            <a:off x="8722975" y="4053600"/>
            <a:ext cx="3113826" cy="2448000"/>
          </a:xfrm>
          <a:prstGeom prst="rect">
            <a:avLst/>
          </a:prstGeom>
        </p:spPr>
      </p:pic>
      <p:sp>
        <p:nvSpPr>
          <p:cNvPr id="4" name="CasellaDiTesto 3">
            <a:extLst>
              <a:ext uri="{FF2B5EF4-FFF2-40B4-BE49-F238E27FC236}">
                <a16:creationId xmlns:a16="http://schemas.microsoft.com/office/drawing/2014/main" id="{68364BCD-34F4-56C1-4BB6-57D590084C54}"/>
              </a:ext>
            </a:extLst>
          </p:cNvPr>
          <p:cNvSpPr txBox="1"/>
          <p:nvPr/>
        </p:nvSpPr>
        <p:spPr>
          <a:xfrm>
            <a:off x="518400" y="186481"/>
            <a:ext cx="10540800" cy="830997"/>
          </a:xfrm>
          <a:prstGeom prst="rect">
            <a:avLst/>
          </a:prstGeom>
          <a:noFill/>
        </p:spPr>
        <p:txBody>
          <a:bodyPr wrap="square" rtlCol="0">
            <a:spAutoFit/>
          </a:bodyPr>
          <a:lstStyle/>
          <a:p>
            <a:r>
              <a:rPr lang="it-IT" sz="2400" b="1">
                <a:latin typeface="+mj-lt"/>
              </a:rPr>
              <a:t>First </a:t>
            </a:r>
            <a:r>
              <a:rPr lang="it-IT" sz="2400" b="1" err="1">
                <a:latin typeface="+mj-lt"/>
              </a:rPr>
              <a:t>tolerance</a:t>
            </a:r>
            <a:r>
              <a:rPr lang="it-IT" sz="2400" b="1">
                <a:latin typeface="+mj-lt"/>
              </a:rPr>
              <a:t> study of </a:t>
            </a:r>
            <a:r>
              <a:rPr lang="it-IT" sz="2400" b="1" err="1">
                <a:latin typeface="+mj-lt"/>
              </a:rPr>
              <a:t>undulator</a:t>
            </a:r>
            <a:r>
              <a:rPr lang="it-IT" sz="2400" b="1">
                <a:latin typeface="+mj-lt"/>
              </a:rPr>
              <a:t> </a:t>
            </a:r>
            <a:r>
              <a:rPr lang="it-IT" sz="2400" b="1" err="1">
                <a:latin typeface="+mj-lt"/>
              </a:rPr>
              <a:t>magnetic</a:t>
            </a:r>
            <a:r>
              <a:rPr lang="it-IT" sz="2400" b="1">
                <a:latin typeface="+mj-lt"/>
              </a:rPr>
              <a:t> field </a:t>
            </a:r>
            <a:r>
              <a:rPr lang="it-IT" sz="2400" b="1" err="1">
                <a:latin typeface="+mj-lt"/>
              </a:rPr>
              <a:t>errors</a:t>
            </a:r>
            <a:r>
              <a:rPr lang="it-IT" sz="2400" b="1">
                <a:latin typeface="+mj-lt"/>
              </a:rPr>
              <a:t> for the AQUA </a:t>
            </a:r>
            <a:r>
              <a:rPr lang="it-IT" sz="2400" b="1" err="1">
                <a:latin typeface="+mj-lt"/>
              </a:rPr>
              <a:t>beamline</a:t>
            </a:r>
            <a:r>
              <a:rPr lang="it-IT" sz="2400" b="1">
                <a:latin typeface="+mj-lt"/>
              </a:rPr>
              <a:t> </a:t>
            </a:r>
            <a:r>
              <a:rPr lang="it-IT" sz="2400" b="1" err="1">
                <a:latin typeface="+mj-lt"/>
              </a:rPr>
              <a:t>using</a:t>
            </a:r>
            <a:r>
              <a:rPr lang="it-IT" sz="2400" b="1">
                <a:latin typeface="+mj-lt"/>
              </a:rPr>
              <a:t> the data from the SABINA </a:t>
            </a:r>
            <a:r>
              <a:rPr lang="it-IT" sz="2400" b="1" err="1">
                <a:latin typeface="+mj-lt"/>
              </a:rPr>
              <a:t>undulator</a:t>
            </a:r>
            <a:r>
              <a:rPr lang="it-IT" sz="2400" b="1">
                <a:latin typeface="+mj-lt"/>
              </a:rPr>
              <a:t> </a:t>
            </a:r>
            <a:r>
              <a:rPr lang="it-IT" sz="2400" b="1" err="1">
                <a:latin typeface="+mj-lt"/>
              </a:rPr>
              <a:t>measurements</a:t>
            </a:r>
            <a:r>
              <a:rPr lang="it-IT" sz="2400" b="1">
                <a:latin typeface="+mj-lt"/>
              </a:rPr>
              <a:t>.      </a:t>
            </a:r>
            <a:r>
              <a:rPr lang="it-IT" b="1" err="1">
                <a:latin typeface="+mj-lt"/>
              </a:rPr>
              <a:t>Courtesy</a:t>
            </a:r>
            <a:r>
              <a:rPr lang="it-IT" b="1">
                <a:latin typeface="+mj-lt"/>
              </a:rPr>
              <a:t> of </a:t>
            </a:r>
            <a:r>
              <a:rPr lang="it-IT" b="1" err="1">
                <a:latin typeface="+mj-lt"/>
              </a:rPr>
              <a:t>M.Opromolla</a:t>
            </a:r>
            <a:r>
              <a:rPr lang="it-IT" b="1">
                <a:latin typeface="+mj-lt"/>
              </a:rPr>
              <a:t> </a:t>
            </a:r>
          </a:p>
        </p:txBody>
      </p:sp>
      <mc:AlternateContent xmlns:mc="http://schemas.openxmlformats.org/markup-compatibility/2006" xmlns:a14="http://schemas.microsoft.com/office/drawing/2010/main">
        <mc:Choice Requires="a14">
          <p:graphicFrame>
            <p:nvGraphicFramePr>
              <p:cNvPr id="10" name="Tabella 5">
                <a:extLst>
                  <a:ext uri="{FF2B5EF4-FFF2-40B4-BE49-F238E27FC236}">
                    <a16:creationId xmlns:a16="http://schemas.microsoft.com/office/drawing/2014/main" id="{B057E046-1856-4B53-90A6-96094C32820D}"/>
                  </a:ext>
                </a:extLst>
              </p:cNvPr>
              <p:cNvGraphicFramePr>
                <a:graphicFrameLocks noGrp="1"/>
              </p:cNvGraphicFramePr>
              <p:nvPr>
                <p:extLst>
                  <p:ext uri="{D42A27DB-BD31-4B8C-83A1-F6EECF244321}">
                    <p14:modId xmlns:p14="http://schemas.microsoft.com/office/powerpoint/2010/main" val="2389012888"/>
                  </p:ext>
                </p:extLst>
              </p:nvPr>
            </p:nvGraphicFramePr>
            <p:xfrm>
              <a:off x="4246530" y="1521567"/>
              <a:ext cx="3944737" cy="965030"/>
            </p:xfrm>
            <a:graphic>
              <a:graphicData uri="http://schemas.openxmlformats.org/drawingml/2006/table">
                <a:tbl>
                  <a:tblPr firstRow="1" bandRow="1">
                    <a:tableStyleId>{D27102A9-8310-4765-A935-A1911B00CA55}</a:tableStyleId>
                  </a:tblPr>
                  <a:tblGrid>
                    <a:gridCol w="1265766">
                      <a:extLst>
                        <a:ext uri="{9D8B030D-6E8A-4147-A177-3AD203B41FA5}">
                          <a16:colId xmlns:a16="http://schemas.microsoft.com/office/drawing/2014/main" val="1565617983"/>
                        </a:ext>
                      </a:extLst>
                    </a:gridCol>
                    <a:gridCol w="469188">
                      <a:extLst>
                        <a:ext uri="{9D8B030D-6E8A-4147-A177-3AD203B41FA5}">
                          <a16:colId xmlns:a16="http://schemas.microsoft.com/office/drawing/2014/main" val="3994113837"/>
                        </a:ext>
                      </a:extLst>
                    </a:gridCol>
                    <a:gridCol w="1490366">
                      <a:extLst>
                        <a:ext uri="{9D8B030D-6E8A-4147-A177-3AD203B41FA5}">
                          <a16:colId xmlns:a16="http://schemas.microsoft.com/office/drawing/2014/main" val="1040951949"/>
                        </a:ext>
                      </a:extLst>
                    </a:gridCol>
                    <a:gridCol w="719417">
                      <a:extLst>
                        <a:ext uri="{9D8B030D-6E8A-4147-A177-3AD203B41FA5}">
                          <a16:colId xmlns:a16="http://schemas.microsoft.com/office/drawing/2014/main" val="959737179"/>
                        </a:ext>
                      </a:extLst>
                    </a:gridCol>
                  </a:tblGrid>
                  <a:tr h="313574">
                    <a:tc>
                      <a:txBody>
                        <a:bodyPr/>
                        <a:lstStyle/>
                        <a:p>
                          <a:pPr algn="ctr"/>
                          <a:r>
                            <a:rPr lang="it-IT" sz="1200" b="0" kern="1200">
                              <a:solidFill>
                                <a:schemeClr val="tx1"/>
                              </a:solidFill>
                              <a:latin typeface="+mn-lt"/>
                              <a:ea typeface="+mn-ea"/>
                              <a:cs typeface="+mn-cs"/>
                            </a:rPr>
                            <a:t>E (GeV)</a:t>
                          </a:r>
                        </a:p>
                      </a:txBody>
                      <a:tcPr/>
                    </a:tc>
                    <a:tc>
                      <a:txBody>
                        <a:bodyPr/>
                        <a:lstStyle/>
                        <a:p>
                          <a:pPr algn="ctr"/>
                          <a:r>
                            <a:rPr lang="it-IT" sz="1200" b="0" kern="1200">
                              <a:solidFill>
                                <a:schemeClr val="tx1"/>
                              </a:solidFill>
                              <a:latin typeface="+mn-lt"/>
                              <a:ea typeface="+mn-ea"/>
                              <a:cs typeface="+mn-cs"/>
                            </a:rPr>
                            <a:t>1</a:t>
                          </a:r>
                        </a:p>
                      </a:txBody>
                      <a:tcPr/>
                    </a:tc>
                    <a:tc>
                      <a:txBody>
                        <a:bodyPr/>
                        <a:lstStyle/>
                        <a:p>
                          <a:pPr algn="ctr"/>
                          <a14:m>
                            <m:oMath xmlns:m="http://schemas.openxmlformats.org/officeDocument/2006/math">
                              <m:sSub>
                                <m:sSubPr>
                                  <m:ctrlPr>
                                    <a:rPr lang="it-IT" sz="1200" b="0" i="1" kern="1200" dirty="0" smtClean="0">
                                      <a:solidFill>
                                        <a:schemeClr val="tx1"/>
                                      </a:solidFill>
                                      <a:latin typeface="Cambria Math" panose="02040503050406030204" pitchFamily="18" charset="0"/>
                                      <a:ea typeface="+mn-ea"/>
                                      <a:cs typeface="+mn-cs"/>
                                    </a:rPr>
                                  </m:ctrlPr>
                                </m:sSubPr>
                                <m:e>
                                  <m:r>
                                    <m:rPr>
                                      <m:sty m:val="p"/>
                                    </m:rPr>
                                    <a:rPr lang="el-GR" sz="1200" b="0" i="1" kern="1200" dirty="0" smtClean="0">
                                      <a:solidFill>
                                        <a:schemeClr val="tx1"/>
                                      </a:solidFill>
                                      <a:latin typeface="Cambria Math" panose="02040503050406030204" pitchFamily="18" charset="0"/>
                                      <a:ea typeface="+mn-ea"/>
                                      <a:cs typeface="+mn-cs"/>
                                    </a:rPr>
                                    <m:t>σ</m:t>
                                  </m:r>
                                </m:e>
                                <m:sub>
                                  <m:r>
                                    <m:rPr>
                                      <m:sty m:val="p"/>
                                    </m:rPr>
                                    <a:rPr lang="it-IT" sz="1200" b="0" i="1" kern="1200" dirty="0" smtClean="0">
                                      <a:solidFill>
                                        <a:schemeClr val="tx1"/>
                                      </a:solidFill>
                                      <a:latin typeface="Cambria Math" panose="02040503050406030204" pitchFamily="18" charset="0"/>
                                      <a:ea typeface="+mn-ea"/>
                                      <a:cs typeface="+mn-cs"/>
                                    </a:rPr>
                                    <m:t>E</m:t>
                                  </m:r>
                                </m:sub>
                              </m:sSub>
                              <m:r>
                                <a:rPr lang="it-IT" sz="1200" b="0" kern="1200" dirty="0" smtClean="0">
                                  <a:solidFill>
                                    <a:schemeClr val="tx1"/>
                                  </a:solidFill>
                                  <a:latin typeface="Cambria Math" panose="02040503050406030204" pitchFamily="18" charset="0"/>
                                  <a:ea typeface="+mn-ea"/>
                                  <a:cs typeface="+mn-cs"/>
                                </a:rPr>
                                <m:t> </m:t>
                              </m:r>
                            </m:oMath>
                          </a14:m>
                          <a:r>
                            <a:rPr lang="it-IT" sz="1200" b="0" kern="1200">
                              <a:solidFill>
                                <a:schemeClr val="tx1"/>
                              </a:solidFill>
                              <a:latin typeface="+mn-lt"/>
                              <a:ea typeface="+mn-ea"/>
                              <a:cs typeface="+mn-cs"/>
                            </a:rPr>
                            <a:t>slice (MeV)</a:t>
                          </a:r>
                        </a:p>
                      </a:txBody>
                      <a:tcPr/>
                    </a:tc>
                    <a:tc>
                      <a:txBody>
                        <a:bodyPr/>
                        <a:lstStyle/>
                        <a:p>
                          <a:pPr algn="ctr"/>
                          <a:r>
                            <a:rPr lang="it-IT" sz="1200" b="0" kern="1200">
                              <a:solidFill>
                                <a:schemeClr val="tx1"/>
                              </a:solidFill>
                              <a:latin typeface="+mn-lt"/>
                              <a:ea typeface="+mn-ea"/>
                              <a:cs typeface="+mn-cs"/>
                            </a:rPr>
                            <a:t>0.489</a:t>
                          </a:r>
                        </a:p>
                      </a:txBody>
                      <a:tcPr/>
                    </a:tc>
                    <a:extLst>
                      <a:ext uri="{0D108BD9-81ED-4DB2-BD59-A6C34878D82A}">
                        <a16:rowId xmlns:a16="http://schemas.microsoft.com/office/drawing/2014/main" val="3511241494"/>
                      </a:ext>
                    </a:extLst>
                  </a:tr>
                  <a:tr h="360753">
                    <a:tc>
                      <a:txBody>
                        <a:bodyPr/>
                        <a:lstStyle/>
                        <a:p>
                          <a:pPr algn="ctr"/>
                          <a:r>
                            <a:rPr lang="it-IT" sz="1200" b="0" kern="1200">
                              <a:solidFill>
                                <a:schemeClr val="tx1"/>
                              </a:solidFill>
                              <a:latin typeface="+mn-lt"/>
                              <a:ea typeface="+mn-ea"/>
                              <a:cs typeface="+mn-cs"/>
                            </a:rPr>
                            <a:t>Q (</a:t>
                          </a:r>
                          <a:r>
                            <a:rPr lang="it-IT" sz="1200" b="0" kern="1200" err="1">
                              <a:solidFill>
                                <a:schemeClr val="tx1"/>
                              </a:solidFill>
                              <a:latin typeface="+mn-lt"/>
                              <a:ea typeface="+mn-ea"/>
                              <a:cs typeface="+mn-cs"/>
                            </a:rPr>
                            <a:t>pC</a:t>
                          </a:r>
                          <a:r>
                            <a:rPr lang="it-IT" sz="1200" b="0" kern="1200">
                              <a:solidFill>
                                <a:schemeClr val="tx1"/>
                              </a:solidFill>
                              <a:latin typeface="+mn-lt"/>
                              <a:ea typeface="+mn-ea"/>
                              <a:cs typeface="+mn-cs"/>
                            </a:rPr>
                            <a:t>)</a:t>
                          </a:r>
                        </a:p>
                      </a:txBody>
                      <a:tcPr/>
                    </a:tc>
                    <a:tc>
                      <a:txBody>
                        <a:bodyPr/>
                        <a:lstStyle/>
                        <a:p>
                          <a:pPr algn="ctr"/>
                          <a:r>
                            <a:rPr lang="it-IT" sz="1200" b="0" kern="1200">
                              <a:solidFill>
                                <a:schemeClr val="tx1"/>
                              </a:solidFill>
                              <a:latin typeface="+mn-lt"/>
                              <a:ea typeface="+mn-ea"/>
                              <a:cs typeface="+mn-cs"/>
                            </a:rPr>
                            <a:t>200</a:t>
                          </a:r>
                        </a:p>
                      </a:txBody>
                      <a:tcPr/>
                    </a:tc>
                    <a:tc>
                      <a:txBody>
                        <a:bodyPr/>
                        <a:lstStyle/>
                        <a:p>
                          <a:pPr algn="ctr"/>
                          <a14:m>
                            <m:oMath xmlns:m="http://schemas.openxmlformats.org/officeDocument/2006/math">
                              <m:sSub>
                                <m:sSubPr>
                                  <m:ctrlPr>
                                    <a:rPr lang="it-IT" sz="1200" b="0" i="1" kern="1200" dirty="0" smtClean="0">
                                      <a:solidFill>
                                        <a:schemeClr val="tx1"/>
                                      </a:solidFill>
                                      <a:latin typeface="Cambria Math" panose="02040503050406030204" pitchFamily="18" charset="0"/>
                                      <a:ea typeface="+mn-ea"/>
                                      <a:cs typeface="+mn-cs"/>
                                    </a:rPr>
                                  </m:ctrlPr>
                                </m:sSubPr>
                                <m:e>
                                  <m:r>
                                    <m:rPr>
                                      <m:sty m:val="p"/>
                                    </m:rPr>
                                    <a:rPr lang="el-GR" sz="1200" b="0" kern="1200" dirty="0" smtClean="0">
                                      <a:solidFill>
                                        <a:schemeClr val="tx1"/>
                                      </a:solidFill>
                                      <a:latin typeface="Cambria Math" panose="02040503050406030204" pitchFamily="18" charset="0"/>
                                      <a:ea typeface="+mn-ea"/>
                                      <a:cs typeface="+mn-cs"/>
                                    </a:rPr>
                                    <m:t>ε</m:t>
                                  </m:r>
                                </m:e>
                                <m:sub>
                                  <m:r>
                                    <m:rPr>
                                      <m:sty m:val="p"/>
                                    </m:rPr>
                                    <a:rPr lang="it-IT" sz="1200" b="0" i="1" kern="1200" dirty="0" smtClean="0">
                                      <a:solidFill>
                                        <a:schemeClr val="tx1"/>
                                      </a:solidFill>
                                      <a:latin typeface="Cambria Math" panose="02040503050406030204" pitchFamily="18" charset="0"/>
                                      <a:ea typeface="+mn-ea"/>
                                      <a:cs typeface="+mn-cs"/>
                                    </a:rPr>
                                    <m:t>x</m:t>
                                  </m:r>
                                  <m:r>
                                    <a:rPr lang="it-IT" sz="1200" b="0" kern="1200" dirty="0" smtClean="0">
                                      <a:solidFill>
                                        <a:schemeClr val="tx1"/>
                                      </a:solidFill>
                                      <a:latin typeface="Cambria Math" panose="02040503050406030204" pitchFamily="18" charset="0"/>
                                      <a:ea typeface="+mn-ea"/>
                                      <a:cs typeface="+mn-cs"/>
                                    </a:rPr>
                                    <m:t>,</m:t>
                                  </m:r>
                                  <m:r>
                                    <a:rPr lang="it-IT" sz="1200" b="0" i="1" kern="1200" dirty="0" smtClean="0">
                                      <a:solidFill>
                                        <a:schemeClr val="tx1"/>
                                      </a:solidFill>
                                      <a:latin typeface="Cambria Math" panose="02040503050406030204" pitchFamily="18" charset="0"/>
                                      <a:ea typeface="+mn-ea"/>
                                      <a:cs typeface="+mn-cs"/>
                                    </a:rPr>
                                    <m:t>𝑦</m:t>
                                  </m:r>
                                </m:sub>
                              </m:sSub>
                            </m:oMath>
                          </a14:m>
                          <a:r>
                            <a:rPr lang="it-IT" sz="1200" b="0" kern="1200">
                              <a:solidFill>
                                <a:schemeClr val="tx1"/>
                              </a:solidFill>
                              <a:latin typeface="+mn-lt"/>
                              <a:ea typeface="+mn-ea"/>
                              <a:cs typeface="+mn-cs"/>
                            </a:rPr>
                            <a:t> slice (</a:t>
                          </a:r>
                          <a:r>
                            <a:rPr lang="it-IT" sz="1200" b="0" kern="1200" err="1">
                              <a:solidFill>
                                <a:schemeClr val="tx1"/>
                              </a:solidFill>
                              <a:latin typeface="+mn-lt"/>
                              <a:ea typeface="+mn-ea"/>
                              <a:cs typeface="+mn-cs"/>
                            </a:rPr>
                            <a:t>um</a:t>
                          </a:r>
                          <a:r>
                            <a:rPr lang="it-IT" sz="1200" b="0" kern="1200">
                              <a:solidFill>
                                <a:schemeClr val="tx1"/>
                              </a:solidFill>
                              <a:latin typeface="+mn-lt"/>
                              <a:ea typeface="+mn-ea"/>
                              <a:cs typeface="+mn-cs"/>
                            </a:rPr>
                            <a:t>)</a:t>
                          </a:r>
                        </a:p>
                      </a:txBody>
                      <a:tcPr/>
                    </a:tc>
                    <a:tc>
                      <a:txBody>
                        <a:bodyPr/>
                        <a:lstStyle/>
                        <a:p>
                          <a:pPr algn="ctr"/>
                          <a:r>
                            <a:rPr lang="it-IT" sz="1200" b="0" kern="1200">
                              <a:solidFill>
                                <a:schemeClr val="tx1"/>
                              </a:solidFill>
                              <a:latin typeface="+mn-lt"/>
                              <a:ea typeface="+mn-ea"/>
                              <a:cs typeface="+mn-cs"/>
                            </a:rPr>
                            <a:t>0.8</a:t>
                          </a:r>
                        </a:p>
                      </a:txBody>
                      <a:tcPr/>
                    </a:tc>
                    <a:extLst>
                      <a:ext uri="{0D108BD9-81ED-4DB2-BD59-A6C34878D82A}">
                        <a16:rowId xmlns:a16="http://schemas.microsoft.com/office/drawing/2014/main" val="1460834480"/>
                      </a:ext>
                    </a:extLst>
                  </a:tr>
                  <a:tr h="1436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it-IT" sz="1200" b="0" i="1" kern="1200" dirty="0" smtClean="0">
                                      <a:solidFill>
                                        <a:schemeClr val="tx1"/>
                                      </a:solidFill>
                                      <a:latin typeface="Cambria Math" panose="02040503050406030204" pitchFamily="18" charset="0"/>
                                      <a:ea typeface="+mn-ea"/>
                                      <a:cs typeface="+mn-cs"/>
                                    </a:rPr>
                                  </m:ctrlPr>
                                </m:sSubPr>
                                <m:e>
                                  <m:r>
                                    <m:rPr>
                                      <m:sty m:val="p"/>
                                    </m:rPr>
                                    <a:rPr lang="it-IT" sz="1200" b="0" i="1" kern="1200" dirty="0" smtClean="0">
                                      <a:solidFill>
                                        <a:schemeClr val="tx1"/>
                                      </a:solidFill>
                                      <a:latin typeface="Cambria Math" panose="02040503050406030204" pitchFamily="18" charset="0"/>
                                      <a:ea typeface="+mn-ea"/>
                                      <a:cs typeface="+mn-cs"/>
                                    </a:rPr>
                                    <m:t>I</m:t>
                                  </m:r>
                                </m:e>
                                <m:sub>
                                  <m:r>
                                    <m:rPr>
                                      <m:sty m:val="p"/>
                                    </m:rPr>
                                    <a:rPr lang="it-IT" sz="1200" b="0" i="1" kern="1200" dirty="0" smtClean="0">
                                      <a:solidFill>
                                        <a:schemeClr val="tx1"/>
                                      </a:solidFill>
                                      <a:latin typeface="Cambria Math" panose="02040503050406030204" pitchFamily="18" charset="0"/>
                                      <a:ea typeface="+mn-ea"/>
                                      <a:cs typeface="+mn-cs"/>
                                    </a:rPr>
                                    <m:t>peak</m:t>
                                  </m:r>
                                </m:sub>
                              </m:sSub>
                            </m:oMath>
                          </a14:m>
                          <a:r>
                            <a:rPr lang="it-IT" sz="1200" b="0" kern="1200">
                              <a:solidFill>
                                <a:schemeClr val="tx1"/>
                              </a:solidFill>
                              <a:latin typeface="+mn-lt"/>
                              <a:ea typeface="+mn-ea"/>
                              <a:cs typeface="+mn-cs"/>
                            </a:rPr>
                            <a:t> (</a:t>
                          </a:r>
                          <a:r>
                            <a:rPr lang="it-IT" sz="1200" b="0" kern="1200" err="1">
                              <a:solidFill>
                                <a:schemeClr val="tx1"/>
                              </a:solidFill>
                              <a:latin typeface="+mn-lt"/>
                              <a:ea typeface="+mn-ea"/>
                              <a:cs typeface="+mn-cs"/>
                            </a:rPr>
                            <a:t>kA</a:t>
                          </a:r>
                          <a:r>
                            <a:rPr lang="it-IT" sz="1200" b="0" kern="1200">
                              <a:solidFill>
                                <a:schemeClr val="tx1"/>
                              </a:solidFill>
                              <a:latin typeface="+mn-lt"/>
                              <a:ea typeface="+mn-ea"/>
                              <a:cs typeface="+mn-cs"/>
                            </a:rPr>
                            <a:t>)</a:t>
                          </a:r>
                        </a:p>
                      </a:txBody>
                      <a:tcPr/>
                    </a:tc>
                    <a:tc>
                      <a:txBody>
                        <a:bodyPr/>
                        <a:lstStyle/>
                        <a:p>
                          <a:pPr algn="ctr"/>
                          <a:r>
                            <a:rPr lang="it-IT" sz="1200" b="0" kern="1200">
                              <a:solidFill>
                                <a:schemeClr val="tx1"/>
                              </a:solidFill>
                              <a:latin typeface="+mn-lt"/>
                              <a:ea typeface="+mn-ea"/>
                              <a:cs typeface="+mn-cs"/>
                            </a:rPr>
                            <a:t>1.26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it-IT" sz="1200" b="0" i="1" kern="1200" dirty="0" smtClean="0">
                                      <a:solidFill>
                                        <a:schemeClr val="tx1"/>
                                      </a:solidFill>
                                      <a:latin typeface="Cambria Math" panose="02040503050406030204" pitchFamily="18" charset="0"/>
                                      <a:ea typeface="+mn-ea"/>
                                      <a:cs typeface="+mn-cs"/>
                                    </a:rPr>
                                  </m:ctrlPr>
                                </m:sSubPr>
                                <m:e>
                                  <m:r>
                                    <m:rPr>
                                      <m:sty m:val="p"/>
                                    </m:rPr>
                                    <a:rPr lang="el-GR" sz="1200" b="0" i="1" kern="1200" dirty="0" smtClean="0">
                                      <a:solidFill>
                                        <a:schemeClr val="tx1"/>
                                      </a:solidFill>
                                      <a:latin typeface="Cambria Math" panose="02040503050406030204" pitchFamily="18" charset="0"/>
                                      <a:ea typeface="+mn-ea"/>
                                      <a:cs typeface="+mn-cs"/>
                                    </a:rPr>
                                    <m:t>σ</m:t>
                                  </m:r>
                                </m:e>
                                <m:sub>
                                  <m:r>
                                    <m:rPr>
                                      <m:sty m:val="p"/>
                                    </m:rPr>
                                    <a:rPr lang="it-IT" sz="1200" b="0" i="1" kern="1200" dirty="0" smtClean="0">
                                      <a:solidFill>
                                        <a:schemeClr val="tx1"/>
                                      </a:solidFill>
                                      <a:latin typeface="Cambria Math" panose="02040503050406030204" pitchFamily="18" charset="0"/>
                                      <a:ea typeface="+mn-ea"/>
                                      <a:cs typeface="+mn-cs"/>
                                    </a:rPr>
                                    <m:t>x</m:t>
                                  </m:r>
                                  <m:r>
                                    <a:rPr lang="it-IT" sz="1200" b="0" kern="1200" dirty="0" smtClean="0">
                                      <a:solidFill>
                                        <a:schemeClr val="tx1"/>
                                      </a:solidFill>
                                      <a:latin typeface="Cambria Math" panose="02040503050406030204" pitchFamily="18" charset="0"/>
                                      <a:ea typeface="+mn-ea"/>
                                      <a:cs typeface="+mn-cs"/>
                                    </a:rPr>
                                    <m:t>,</m:t>
                                  </m:r>
                                  <m:r>
                                    <a:rPr lang="it-IT" sz="1200" b="0" i="1" kern="1200" dirty="0" smtClean="0">
                                      <a:solidFill>
                                        <a:schemeClr val="tx1"/>
                                      </a:solidFill>
                                      <a:latin typeface="Cambria Math" panose="02040503050406030204" pitchFamily="18" charset="0"/>
                                      <a:ea typeface="+mn-ea"/>
                                      <a:cs typeface="+mn-cs"/>
                                    </a:rPr>
                                    <m:t>𝑦</m:t>
                                  </m:r>
                                </m:sub>
                              </m:sSub>
                              <m:r>
                                <a:rPr lang="it-IT" sz="1200" b="0" kern="1200" dirty="0" smtClean="0">
                                  <a:solidFill>
                                    <a:schemeClr val="tx1"/>
                                  </a:solidFill>
                                  <a:latin typeface="Cambria Math" panose="02040503050406030204" pitchFamily="18" charset="0"/>
                                  <a:ea typeface="+mn-ea"/>
                                  <a:cs typeface="+mn-cs"/>
                                </a:rPr>
                                <m:t> </m:t>
                              </m:r>
                            </m:oMath>
                          </a14:m>
                          <a:r>
                            <a:rPr lang="it-IT" sz="1200" b="0" kern="1200">
                              <a:solidFill>
                                <a:schemeClr val="tx1"/>
                              </a:solidFill>
                              <a:latin typeface="+mn-lt"/>
                              <a:ea typeface="+mn-ea"/>
                              <a:cs typeface="+mn-cs"/>
                            </a:rPr>
                            <a:t>(µm)</a:t>
                          </a:r>
                        </a:p>
                      </a:txBody>
                      <a:tcPr/>
                    </a:tc>
                    <a:tc>
                      <a:txBody>
                        <a:bodyPr/>
                        <a:lstStyle/>
                        <a:p>
                          <a:pPr algn="ctr"/>
                          <a:r>
                            <a:rPr lang="it-IT" sz="1200" b="0" kern="1200">
                              <a:solidFill>
                                <a:schemeClr val="tx1"/>
                              </a:solidFill>
                              <a:latin typeface="+mn-lt"/>
                              <a:ea typeface="+mn-ea"/>
                              <a:cs typeface="+mn-cs"/>
                            </a:rPr>
                            <a:t>60.9, 56</a:t>
                          </a:r>
                        </a:p>
                      </a:txBody>
                      <a:tcPr/>
                    </a:tc>
                    <a:extLst>
                      <a:ext uri="{0D108BD9-81ED-4DB2-BD59-A6C34878D82A}">
                        <a16:rowId xmlns:a16="http://schemas.microsoft.com/office/drawing/2014/main" val="2786493821"/>
                      </a:ext>
                    </a:extLst>
                  </a:tr>
                </a:tbl>
              </a:graphicData>
            </a:graphic>
          </p:graphicFrame>
        </mc:Choice>
        <mc:Fallback xmlns="">
          <p:graphicFrame>
            <p:nvGraphicFramePr>
              <p:cNvPr id="10" name="Tabella 5">
                <a:extLst>
                  <a:ext uri="{FF2B5EF4-FFF2-40B4-BE49-F238E27FC236}">
                    <a16:creationId xmlns:a16="http://schemas.microsoft.com/office/drawing/2014/main" id="{B057E046-1856-4B53-90A6-96094C32820D}"/>
                  </a:ext>
                </a:extLst>
              </p:cNvPr>
              <p:cNvGraphicFramePr>
                <a:graphicFrameLocks noGrp="1"/>
              </p:cNvGraphicFramePr>
              <p:nvPr>
                <p:extLst>
                  <p:ext uri="{D42A27DB-BD31-4B8C-83A1-F6EECF244321}">
                    <p14:modId xmlns:p14="http://schemas.microsoft.com/office/powerpoint/2010/main" val="2389012888"/>
                  </p:ext>
                </p:extLst>
              </p:nvPr>
            </p:nvGraphicFramePr>
            <p:xfrm>
              <a:off x="4246530" y="1521567"/>
              <a:ext cx="3944737" cy="965030"/>
            </p:xfrm>
            <a:graphic>
              <a:graphicData uri="http://schemas.openxmlformats.org/drawingml/2006/table">
                <a:tbl>
                  <a:tblPr firstRow="1" bandRow="1">
                    <a:tableStyleId>{D27102A9-8310-4765-A935-A1911B00CA55}</a:tableStyleId>
                  </a:tblPr>
                  <a:tblGrid>
                    <a:gridCol w="1265766">
                      <a:extLst>
                        <a:ext uri="{9D8B030D-6E8A-4147-A177-3AD203B41FA5}">
                          <a16:colId xmlns:a16="http://schemas.microsoft.com/office/drawing/2014/main" val="1565617983"/>
                        </a:ext>
                      </a:extLst>
                    </a:gridCol>
                    <a:gridCol w="469188">
                      <a:extLst>
                        <a:ext uri="{9D8B030D-6E8A-4147-A177-3AD203B41FA5}">
                          <a16:colId xmlns:a16="http://schemas.microsoft.com/office/drawing/2014/main" val="3994113837"/>
                        </a:ext>
                      </a:extLst>
                    </a:gridCol>
                    <a:gridCol w="1490366">
                      <a:extLst>
                        <a:ext uri="{9D8B030D-6E8A-4147-A177-3AD203B41FA5}">
                          <a16:colId xmlns:a16="http://schemas.microsoft.com/office/drawing/2014/main" val="1040951949"/>
                        </a:ext>
                      </a:extLst>
                    </a:gridCol>
                    <a:gridCol w="719417">
                      <a:extLst>
                        <a:ext uri="{9D8B030D-6E8A-4147-A177-3AD203B41FA5}">
                          <a16:colId xmlns:a16="http://schemas.microsoft.com/office/drawing/2014/main" val="959737179"/>
                        </a:ext>
                      </a:extLst>
                    </a:gridCol>
                  </a:tblGrid>
                  <a:tr h="313574">
                    <a:tc>
                      <a:txBody>
                        <a:bodyPr/>
                        <a:lstStyle/>
                        <a:p>
                          <a:pPr algn="ctr"/>
                          <a:r>
                            <a:rPr lang="it-IT" sz="1200" b="0" kern="1200">
                              <a:solidFill>
                                <a:schemeClr val="tx1"/>
                              </a:solidFill>
                              <a:latin typeface="+mn-lt"/>
                              <a:ea typeface="+mn-ea"/>
                              <a:cs typeface="+mn-cs"/>
                            </a:rPr>
                            <a:t>E (GeV)</a:t>
                          </a:r>
                        </a:p>
                      </a:txBody>
                      <a:tcPr/>
                    </a:tc>
                    <a:tc>
                      <a:txBody>
                        <a:bodyPr/>
                        <a:lstStyle/>
                        <a:p>
                          <a:pPr algn="ctr"/>
                          <a:r>
                            <a:rPr lang="it-IT" sz="1200" b="0" kern="1200">
                              <a:solidFill>
                                <a:schemeClr val="tx1"/>
                              </a:solidFill>
                              <a:latin typeface="+mn-lt"/>
                              <a:ea typeface="+mn-ea"/>
                              <a:cs typeface="+mn-cs"/>
                            </a:rPr>
                            <a:t>1</a:t>
                          </a:r>
                        </a:p>
                      </a:txBody>
                      <a:tcPr/>
                    </a:tc>
                    <a:tc>
                      <a:txBody>
                        <a:bodyPr/>
                        <a:lstStyle/>
                        <a:p>
                          <a:endParaRPr lang="en-US"/>
                        </a:p>
                      </a:txBody>
                      <a:tcPr>
                        <a:blipFill>
                          <a:blip r:embed="rId4"/>
                          <a:stretch>
                            <a:fillRect l="-116327" t="-1923" r="-48571" b="-217308"/>
                          </a:stretch>
                        </a:blipFill>
                      </a:tcPr>
                    </a:tc>
                    <a:tc>
                      <a:txBody>
                        <a:bodyPr/>
                        <a:lstStyle/>
                        <a:p>
                          <a:pPr algn="ctr"/>
                          <a:r>
                            <a:rPr lang="it-IT" sz="1200" b="0" kern="1200">
                              <a:solidFill>
                                <a:schemeClr val="tx1"/>
                              </a:solidFill>
                              <a:latin typeface="+mn-lt"/>
                              <a:ea typeface="+mn-ea"/>
                              <a:cs typeface="+mn-cs"/>
                            </a:rPr>
                            <a:t>0.489</a:t>
                          </a:r>
                        </a:p>
                      </a:txBody>
                      <a:tcPr/>
                    </a:tc>
                    <a:extLst>
                      <a:ext uri="{0D108BD9-81ED-4DB2-BD59-A6C34878D82A}">
                        <a16:rowId xmlns:a16="http://schemas.microsoft.com/office/drawing/2014/main" val="3511241494"/>
                      </a:ext>
                    </a:extLst>
                  </a:tr>
                  <a:tr h="360753">
                    <a:tc>
                      <a:txBody>
                        <a:bodyPr/>
                        <a:lstStyle/>
                        <a:p>
                          <a:pPr algn="ctr"/>
                          <a:r>
                            <a:rPr lang="it-IT" sz="1200" b="0" kern="1200">
                              <a:solidFill>
                                <a:schemeClr val="tx1"/>
                              </a:solidFill>
                              <a:latin typeface="+mn-lt"/>
                              <a:ea typeface="+mn-ea"/>
                              <a:cs typeface="+mn-cs"/>
                            </a:rPr>
                            <a:t>Q (</a:t>
                          </a:r>
                          <a:r>
                            <a:rPr lang="it-IT" sz="1200" b="0" kern="1200" err="1">
                              <a:solidFill>
                                <a:schemeClr val="tx1"/>
                              </a:solidFill>
                              <a:latin typeface="+mn-lt"/>
                              <a:ea typeface="+mn-ea"/>
                              <a:cs typeface="+mn-cs"/>
                            </a:rPr>
                            <a:t>pC</a:t>
                          </a:r>
                          <a:r>
                            <a:rPr lang="it-IT" sz="1200" b="0" kern="1200">
                              <a:solidFill>
                                <a:schemeClr val="tx1"/>
                              </a:solidFill>
                              <a:latin typeface="+mn-lt"/>
                              <a:ea typeface="+mn-ea"/>
                              <a:cs typeface="+mn-cs"/>
                            </a:rPr>
                            <a:t>)</a:t>
                          </a:r>
                        </a:p>
                      </a:txBody>
                      <a:tcPr/>
                    </a:tc>
                    <a:tc>
                      <a:txBody>
                        <a:bodyPr/>
                        <a:lstStyle/>
                        <a:p>
                          <a:pPr algn="ctr"/>
                          <a:r>
                            <a:rPr lang="it-IT" sz="1200" b="0" kern="1200">
                              <a:solidFill>
                                <a:schemeClr val="tx1"/>
                              </a:solidFill>
                              <a:latin typeface="+mn-lt"/>
                              <a:ea typeface="+mn-ea"/>
                              <a:cs typeface="+mn-cs"/>
                            </a:rPr>
                            <a:t>200</a:t>
                          </a:r>
                        </a:p>
                      </a:txBody>
                      <a:tcPr/>
                    </a:tc>
                    <a:tc>
                      <a:txBody>
                        <a:bodyPr/>
                        <a:lstStyle/>
                        <a:p>
                          <a:endParaRPr lang="en-US"/>
                        </a:p>
                      </a:txBody>
                      <a:tcPr>
                        <a:blipFill>
                          <a:blip r:embed="rId4"/>
                          <a:stretch>
                            <a:fillRect l="-116327" t="-89831" r="-48571" b="-91525"/>
                          </a:stretch>
                        </a:blipFill>
                      </a:tcPr>
                    </a:tc>
                    <a:tc>
                      <a:txBody>
                        <a:bodyPr/>
                        <a:lstStyle/>
                        <a:p>
                          <a:pPr algn="ctr"/>
                          <a:r>
                            <a:rPr lang="it-IT" sz="1200" b="0" kern="1200">
                              <a:solidFill>
                                <a:schemeClr val="tx1"/>
                              </a:solidFill>
                              <a:latin typeface="+mn-lt"/>
                              <a:ea typeface="+mn-ea"/>
                              <a:cs typeface="+mn-cs"/>
                            </a:rPr>
                            <a:t>0.8</a:t>
                          </a:r>
                        </a:p>
                      </a:txBody>
                      <a:tcPr/>
                    </a:tc>
                    <a:extLst>
                      <a:ext uri="{0D108BD9-81ED-4DB2-BD59-A6C34878D82A}">
                        <a16:rowId xmlns:a16="http://schemas.microsoft.com/office/drawing/2014/main" val="1460834480"/>
                      </a:ext>
                    </a:extLst>
                  </a:tr>
                  <a:tr h="290703">
                    <a:tc>
                      <a:txBody>
                        <a:bodyPr/>
                        <a:lstStyle/>
                        <a:p>
                          <a:endParaRPr lang="en-US"/>
                        </a:p>
                      </a:txBody>
                      <a:tcPr>
                        <a:blipFill>
                          <a:blip r:embed="rId4"/>
                          <a:stretch>
                            <a:fillRect t="-233333" r="-212019" b="-12500"/>
                          </a:stretch>
                        </a:blipFill>
                      </a:tcPr>
                    </a:tc>
                    <a:tc>
                      <a:txBody>
                        <a:bodyPr/>
                        <a:lstStyle/>
                        <a:p>
                          <a:pPr algn="ctr"/>
                          <a:r>
                            <a:rPr lang="it-IT" sz="1200" b="0" kern="1200">
                              <a:solidFill>
                                <a:schemeClr val="tx1"/>
                              </a:solidFill>
                              <a:latin typeface="+mn-lt"/>
                              <a:ea typeface="+mn-ea"/>
                              <a:cs typeface="+mn-cs"/>
                            </a:rPr>
                            <a:t>1.26</a:t>
                          </a:r>
                        </a:p>
                      </a:txBody>
                      <a:tcPr/>
                    </a:tc>
                    <a:tc>
                      <a:txBody>
                        <a:bodyPr/>
                        <a:lstStyle/>
                        <a:p>
                          <a:endParaRPr lang="en-US"/>
                        </a:p>
                      </a:txBody>
                      <a:tcPr>
                        <a:blipFill>
                          <a:blip r:embed="rId4"/>
                          <a:stretch>
                            <a:fillRect l="-116327" t="-233333" r="-48571" b="-12500"/>
                          </a:stretch>
                        </a:blipFill>
                      </a:tcPr>
                    </a:tc>
                    <a:tc>
                      <a:txBody>
                        <a:bodyPr/>
                        <a:lstStyle/>
                        <a:p>
                          <a:pPr algn="ctr"/>
                          <a:r>
                            <a:rPr lang="it-IT" sz="1200" b="0" kern="1200">
                              <a:solidFill>
                                <a:schemeClr val="tx1"/>
                              </a:solidFill>
                              <a:latin typeface="+mn-lt"/>
                              <a:ea typeface="+mn-ea"/>
                              <a:cs typeface="+mn-cs"/>
                            </a:rPr>
                            <a:t>60.9, 56</a:t>
                          </a:r>
                        </a:p>
                      </a:txBody>
                      <a:tcPr/>
                    </a:tc>
                    <a:extLst>
                      <a:ext uri="{0D108BD9-81ED-4DB2-BD59-A6C34878D82A}">
                        <a16:rowId xmlns:a16="http://schemas.microsoft.com/office/drawing/2014/main" val="2786493821"/>
                      </a:ext>
                    </a:extLst>
                  </a:tr>
                </a:tbl>
              </a:graphicData>
            </a:graphic>
          </p:graphicFrame>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2A8FFEE8-856A-87EB-7E16-DBA9049F615B}"/>
                  </a:ext>
                </a:extLst>
              </p:cNvPr>
              <p:cNvSpPr txBox="1"/>
              <p:nvPr/>
            </p:nvSpPr>
            <p:spPr>
              <a:xfrm>
                <a:off x="4246530" y="1155056"/>
                <a:ext cx="3042203" cy="338554"/>
              </a:xfrm>
              <a:prstGeom prst="rect">
                <a:avLst/>
              </a:prstGeom>
              <a:noFill/>
            </p:spPr>
            <p:txBody>
              <a:bodyPr wrap="square" rtlCol="0">
                <a:spAutoFit/>
              </a:bodyPr>
              <a:lstStyle/>
              <a:p>
                <a:r>
                  <a:rPr lang="it-IT" sz="1600"/>
                  <a:t>Long </a:t>
                </a:r>
                <a:r>
                  <a:rPr lang="it-IT" sz="1600" err="1"/>
                  <a:t>beam</a:t>
                </a:r>
                <a:r>
                  <a:rPr lang="it-IT" sz="1600"/>
                  <a:t> (60 </a:t>
                </a:r>
                <a:r>
                  <a:rPr lang="it-IT" sz="1600" err="1"/>
                  <a:t>fs</a:t>
                </a:r>
                <a:r>
                  <a:rPr lang="it-IT" sz="1600"/>
                  <a:t>), </a:t>
                </a:r>
                <a14:m>
                  <m:oMath xmlns:m="http://schemas.openxmlformats.org/officeDocument/2006/math">
                    <m:sSub>
                      <m:sSubPr>
                        <m:ctrlPr>
                          <a:rPr lang="it-IT" sz="1600" i="1" dirty="0" smtClean="0">
                            <a:latin typeface="Cambria Math" panose="02040503050406030204" pitchFamily="18" charset="0"/>
                          </a:rPr>
                        </m:ctrlPr>
                      </m:sSubPr>
                      <m:e>
                        <m:r>
                          <m:rPr>
                            <m:sty m:val="p"/>
                          </m:rPr>
                          <a:rPr lang="el-GR" sz="1600" i="1" dirty="0" smtClean="0">
                            <a:latin typeface="Cambria Math" panose="02040503050406030204" pitchFamily="18" charset="0"/>
                          </a:rPr>
                          <m:t>ρ</m:t>
                        </m:r>
                      </m:e>
                      <m:sub>
                        <m:r>
                          <a:rPr lang="it-IT" sz="1600" i="1" dirty="0" smtClean="0">
                            <a:latin typeface="Cambria Math" panose="02040503050406030204" pitchFamily="18" charset="0"/>
                          </a:rPr>
                          <m:t>3</m:t>
                        </m:r>
                        <m:r>
                          <a:rPr lang="it-IT" sz="1600" i="1" dirty="0" smtClean="0">
                            <a:latin typeface="Cambria Math" panose="02040503050406030204" pitchFamily="18" charset="0"/>
                          </a:rPr>
                          <m:t>𝑑</m:t>
                        </m:r>
                      </m:sub>
                    </m:sSub>
                  </m:oMath>
                </a14:m>
                <a:r>
                  <a:rPr lang="it-IT" sz="1600"/>
                  <a:t> = 0.94e-3</a:t>
                </a:r>
              </a:p>
            </p:txBody>
          </p:sp>
        </mc:Choice>
        <mc:Fallback xmlns="">
          <p:sp>
            <p:nvSpPr>
              <p:cNvPr id="5" name="CasellaDiTesto 4">
                <a:extLst>
                  <a:ext uri="{FF2B5EF4-FFF2-40B4-BE49-F238E27FC236}">
                    <a16:creationId xmlns:a16="http://schemas.microsoft.com/office/drawing/2014/main" id="{2A8FFEE8-856A-87EB-7E16-DBA9049F615B}"/>
                  </a:ext>
                </a:extLst>
              </p:cNvPr>
              <p:cNvSpPr txBox="1">
                <a:spLocks noRot="1" noChangeAspect="1" noMove="1" noResize="1" noEditPoints="1" noAdjustHandles="1" noChangeArrowheads="1" noChangeShapeType="1" noTextEdit="1"/>
              </p:cNvSpPr>
              <p:nvPr/>
            </p:nvSpPr>
            <p:spPr>
              <a:xfrm>
                <a:off x="4246530" y="1155056"/>
                <a:ext cx="3042203" cy="338554"/>
              </a:xfrm>
              <a:prstGeom prst="rect">
                <a:avLst/>
              </a:prstGeom>
              <a:blipFill>
                <a:blip r:embed="rId5"/>
                <a:stretch>
                  <a:fillRect l="-1202" t="-5357" b="-21429"/>
                </a:stretch>
              </a:blipFill>
            </p:spPr>
            <p:txBody>
              <a:bodyPr/>
              <a:lstStyle/>
              <a:p>
                <a:r>
                  <a:rPr lang="en-US">
                    <a:noFill/>
                  </a:rPr>
                  <a:t> </a:t>
                </a:r>
              </a:p>
            </p:txBody>
          </p:sp>
        </mc:Fallback>
      </mc:AlternateContent>
      <p:grpSp>
        <p:nvGrpSpPr>
          <p:cNvPr id="6" name="Gruppo 5">
            <a:extLst>
              <a:ext uri="{FF2B5EF4-FFF2-40B4-BE49-F238E27FC236}">
                <a16:creationId xmlns:a16="http://schemas.microsoft.com/office/drawing/2014/main" id="{EE9ECDA8-12E0-9925-5B01-E34981321E35}"/>
              </a:ext>
            </a:extLst>
          </p:cNvPr>
          <p:cNvGrpSpPr/>
          <p:nvPr/>
        </p:nvGrpSpPr>
        <p:grpSpPr>
          <a:xfrm>
            <a:off x="8532000" y="957600"/>
            <a:ext cx="3223478" cy="2570400"/>
            <a:chOff x="510890" y="1244807"/>
            <a:chExt cx="4432082" cy="3466369"/>
          </a:xfrm>
        </p:grpSpPr>
        <p:pic>
          <p:nvPicPr>
            <p:cNvPr id="9" name="Immagine 8">
              <a:extLst>
                <a:ext uri="{FF2B5EF4-FFF2-40B4-BE49-F238E27FC236}">
                  <a16:creationId xmlns:a16="http://schemas.microsoft.com/office/drawing/2014/main" id="{8922A756-6C95-F376-7FBB-1B4A3FCEF79F}"/>
                </a:ext>
              </a:extLst>
            </p:cNvPr>
            <p:cNvPicPr>
              <a:picLocks noChangeAspect="1"/>
            </p:cNvPicPr>
            <p:nvPr/>
          </p:nvPicPr>
          <p:blipFill rotWithShape="1">
            <a:blip r:embed="rId6"/>
            <a:srcRect l="6789" t="10074" r="12119" b="3408"/>
            <a:stretch/>
          </p:blipFill>
          <p:spPr>
            <a:xfrm>
              <a:off x="510890" y="1244807"/>
              <a:ext cx="4243990" cy="3466369"/>
            </a:xfrm>
            <a:prstGeom prst="rect">
              <a:avLst/>
            </a:prstGeom>
            <a:ln>
              <a:noFill/>
            </a:ln>
          </p:spPr>
        </p:pic>
        <p:pic>
          <p:nvPicPr>
            <p:cNvPr id="13" name="Immagine 12">
              <a:extLst>
                <a:ext uri="{FF2B5EF4-FFF2-40B4-BE49-F238E27FC236}">
                  <a16:creationId xmlns:a16="http://schemas.microsoft.com/office/drawing/2014/main" id="{31FD59C4-04F4-B249-FE11-6FF4287D3767}"/>
                </a:ext>
              </a:extLst>
            </p:cNvPr>
            <p:cNvPicPr>
              <a:picLocks noChangeAspect="1"/>
            </p:cNvPicPr>
            <p:nvPr/>
          </p:nvPicPr>
          <p:blipFill rotWithShape="1">
            <a:blip r:embed="rId7"/>
            <a:srcRect t="4095" r="7838" b="3754"/>
            <a:stretch/>
          </p:blipFill>
          <p:spPr>
            <a:xfrm>
              <a:off x="3157376" y="2772245"/>
              <a:ext cx="1785596" cy="1366788"/>
            </a:xfrm>
            <a:prstGeom prst="rect">
              <a:avLst/>
            </a:prstGeom>
          </p:spPr>
        </p:pic>
      </p:grpSp>
      <p:sp>
        <p:nvSpPr>
          <p:cNvPr id="3" name="CasellaDiTesto 2">
            <a:extLst>
              <a:ext uri="{FF2B5EF4-FFF2-40B4-BE49-F238E27FC236}">
                <a16:creationId xmlns:a16="http://schemas.microsoft.com/office/drawing/2014/main" id="{CB184D8E-C879-8AA0-AC98-38694C10F3FC}"/>
              </a:ext>
            </a:extLst>
          </p:cNvPr>
          <p:cNvSpPr txBox="1"/>
          <p:nvPr/>
        </p:nvSpPr>
        <p:spPr>
          <a:xfrm>
            <a:off x="308159" y="1152112"/>
            <a:ext cx="3810241" cy="4770537"/>
          </a:xfrm>
          <a:prstGeom prst="rect">
            <a:avLst/>
          </a:prstGeom>
          <a:noFill/>
        </p:spPr>
        <p:txBody>
          <a:bodyPr wrap="square" rtlCol="0">
            <a:spAutoFit/>
          </a:bodyPr>
          <a:lstStyle/>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Considered a simulation in a </a:t>
            </a:r>
            <a:r>
              <a:rPr lang="en-US" sz="1600" b="1"/>
              <a:t>long bunch case to reduce SASE shot to shot statistical fluctuations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Magnetic field errors </a:t>
            </a:r>
            <a:r>
              <a:rPr lang="en-US" sz="1600" b="1"/>
              <a:t>reconstructed from the SABINA undulators measurements </a:t>
            </a:r>
            <a:r>
              <a:rPr lang="en-US" sz="1600"/>
              <a:t>(3 modules used in random sequence to provide similar field integrals)</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Without orbit correction the beam walks out of axis and particles are lost. </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b="1"/>
              <a:t>Added correctors at the end of each undulator </a:t>
            </a:r>
            <a:r>
              <a:rPr lang="en-US" sz="1600"/>
              <a:t>section to </a:t>
            </a:r>
            <a:r>
              <a:rPr lang="en-US" sz="1600" b="1"/>
              <a:t>zero the second field integral </a:t>
            </a:r>
            <a:r>
              <a:rPr lang="en-US" sz="1600" b="1" err="1"/>
              <a:t>betweenthe</a:t>
            </a:r>
            <a:r>
              <a:rPr lang="en-US" sz="1600" b="1"/>
              <a:t> undulators </a:t>
            </a:r>
            <a:r>
              <a:rPr lang="en-US" sz="1600"/>
              <a:t>(similar to the correction of a trajectory feedback system)</a:t>
            </a:r>
          </a:p>
        </p:txBody>
      </p:sp>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903457E7-47CC-89D0-602C-D1E3FDB991D1}"/>
                  </a:ext>
                </a:extLst>
              </p:cNvPr>
              <p:cNvSpPr txBox="1"/>
              <p:nvPr/>
            </p:nvSpPr>
            <p:spPr>
              <a:xfrm>
                <a:off x="9356400" y="5780534"/>
                <a:ext cx="2286000" cy="369332"/>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𝐸</m:t>
                          </m:r>
                        </m:e>
                        <m:sub>
                          <m:r>
                            <a:rPr lang="it-IT" sz="1800" b="0" i="1" smtClean="0">
                              <a:latin typeface="Cambria Math" panose="02040503050406030204" pitchFamily="18" charset="0"/>
                            </a:rPr>
                            <m:t>𝑠𝑎𝑡</m:t>
                          </m:r>
                        </m:sub>
                      </m:sSub>
                      <m:r>
                        <a:rPr lang="it-IT" sz="1800" b="0" i="1" smtClean="0">
                          <a:latin typeface="Cambria Math" panose="02040503050406030204" pitchFamily="18" charset="0"/>
                        </a:rPr>
                        <m:t>=</m:t>
                      </m:r>
                      <m:r>
                        <a:rPr lang="it-IT" sz="1800" b="0" i="1" smtClean="0">
                          <a:solidFill>
                            <a:srgbClr val="FF0000"/>
                          </a:solidFill>
                          <a:latin typeface="Cambria Math" panose="02040503050406030204" pitchFamily="18" charset="0"/>
                        </a:rPr>
                        <m:t>69 µ</m:t>
                      </m:r>
                      <m:r>
                        <a:rPr lang="it-IT" sz="1800" b="0" i="1" smtClean="0">
                          <a:solidFill>
                            <a:srgbClr val="FF0000"/>
                          </a:solidFill>
                          <a:latin typeface="Cambria Math" panose="02040503050406030204" pitchFamily="18" charset="0"/>
                        </a:rPr>
                        <m:t>𝐽</m:t>
                      </m:r>
                      <m:r>
                        <a:rPr lang="it-IT" i="1">
                          <a:solidFill>
                            <a:srgbClr val="FF0000"/>
                          </a:solidFill>
                          <a:latin typeface="Cambria Math" panose="02040503050406030204" pitchFamily="18" charset="0"/>
                        </a:rPr>
                        <m:t> </m:t>
                      </m:r>
                      <m:r>
                        <a:rPr lang="it-IT" i="1">
                          <a:latin typeface="Cambria Math" panose="02040503050406030204" pitchFamily="18" charset="0"/>
                        </a:rPr>
                        <m:t>𝑣𝑠</m:t>
                      </m:r>
                      <m:r>
                        <a:rPr lang="it-IT" i="1">
                          <a:latin typeface="Cambria Math" panose="02040503050406030204" pitchFamily="18" charset="0"/>
                        </a:rPr>
                        <m:t>. 74µ</m:t>
                      </m:r>
                      <m:r>
                        <a:rPr lang="it-IT" i="1">
                          <a:latin typeface="Cambria Math" panose="02040503050406030204" pitchFamily="18" charset="0"/>
                        </a:rPr>
                        <m:t>𝐽</m:t>
                      </m:r>
                    </m:oMath>
                  </m:oMathPara>
                </a14:m>
                <a:endParaRPr lang="it-IT" sz="1800"/>
              </a:p>
            </p:txBody>
          </p:sp>
        </mc:Choice>
        <mc:Fallback xmlns="">
          <p:sp>
            <p:nvSpPr>
              <p:cNvPr id="20" name="CasellaDiTesto 19">
                <a:extLst>
                  <a:ext uri="{FF2B5EF4-FFF2-40B4-BE49-F238E27FC236}">
                    <a16:creationId xmlns:a16="http://schemas.microsoft.com/office/drawing/2014/main" id="{903457E7-47CC-89D0-602C-D1E3FDB991D1}"/>
                  </a:ext>
                </a:extLst>
              </p:cNvPr>
              <p:cNvSpPr txBox="1">
                <a:spLocks noRot="1" noChangeAspect="1" noMove="1" noResize="1" noEditPoints="1" noAdjustHandles="1" noChangeArrowheads="1" noChangeShapeType="1" noTextEdit="1"/>
              </p:cNvSpPr>
              <p:nvPr/>
            </p:nvSpPr>
            <p:spPr>
              <a:xfrm>
                <a:off x="9356400" y="5780534"/>
                <a:ext cx="2286000" cy="369332"/>
              </a:xfrm>
              <a:prstGeom prst="rect">
                <a:avLst/>
              </a:prstGeom>
              <a:blipFill>
                <a:blip r:embed="rId8"/>
                <a:stretch>
                  <a:fillRect b="-9836"/>
                </a:stretch>
              </a:blipFill>
            </p:spPr>
            <p:txBody>
              <a:bodyPr/>
              <a:lstStyle/>
              <a:p>
                <a:r>
                  <a:rPr lang="en-US">
                    <a:noFill/>
                  </a:rPr>
                  <a:t> </a:t>
                </a:r>
              </a:p>
            </p:txBody>
          </p:sp>
        </mc:Fallback>
      </mc:AlternateContent>
      <p:sp>
        <p:nvSpPr>
          <p:cNvPr id="22" name="Freccia bidirezionale verticale 21">
            <a:extLst>
              <a:ext uri="{FF2B5EF4-FFF2-40B4-BE49-F238E27FC236}">
                <a16:creationId xmlns:a16="http://schemas.microsoft.com/office/drawing/2014/main" id="{131DE7E9-CE8B-1C36-8D2B-479FF8C2EAEE}"/>
              </a:ext>
            </a:extLst>
          </p:cNvPr>
          <p:cNvSpPr/>
          <p:nvPr/>
        </p:nvSpPr>
        <p:spPr>
          <a:xfrm>
            <a:off x="9590400" y="3261600"/>
            <a:ext cx="230400" cy="784800"/>
          </a:xfrm>
          <a:prstGeom prst="up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sellaDiTesto 22">
            <a:extLst>
              <a:ext uri="{FF2B5EF4-FFF2-40B4-BE49-F238E27FC236}">
                <a16:creationId xmlns:a16="http://schemas.microsoft.com/office/drawing/2014/main" id="{C3D70C38-1C27-A5C5-FA2C-82F8C0EF4256}"/>
              </a:ext>
            </a:extLst>
          </p:cNvPr>
          <p:cNvSpPr txBox="1"/>
          <p:nvPr/>
        </p:nvSpPr>
        <p:spPr>
          <a:xfrm>
            <a:off x="9129600" y="1080000"/>
            <a:ext cx="1124026" cy="276999"/>
          </a:xfrm>
          <a:prstGeom prst="rect">
            <a:avLst/>
          </a:prstGeom>
          <a:noFill/>
        </p:spPr>
        <p:txBody>
          <a:bodyPr wrap="none" rtlCol="0">
            <a:spAutoFit/>
          </a:bodyPr>
          <a:lstStyle/>
          <a:p>
            <a:r>
              <a:rPr lang="en-US" sz="1200"/>
              <a:t>- - - long beam </a:t>
            </a:r>
          </a:p>
        </p:txBody>
      </p:sp>
      <p:sp>
        <p:nvSpPr>
          <p:cNvPr id="24" name="CasellaDiTesto 23">
            <a:extLst>
              <a:ext uri="{FF2B5EF4-FFF2-40B4-BE49-F238E27FC236}">
                <a16:creationId xmlns:a16="http://schemas.microsoft.com/office/drawing/2014/main" id="{7EF249C1-1AFC-41CC-F90B-E56D6A432004}"/>
              </a:ext>
            </a:extLst>
          </p:cNvPr>
          <p:cNvSpPr txBox="1"/>
          <p:nvPr/>
        </p:nvSpPr>
        <p:spPr>
          <a:xfrm>
            <a:off x="9181200" y="4292400"/>
            <a:ext cx="1357679" cy="646331"/>
          </a:xfrm>
          <a:prstGeom prst="rect">
            <a:avLst/>
          </a:prstGeom>
          <a:noFill/>
        </p:spPr>
        <p:txBody>
          <a:bodyPr wrap="none" rtlCol="0">
            <a:spAutoFit/>
          </a:bodyPr>
          <a:lstStyle/>
          <a:p>
            <a:r>
              <a:rPr lang="en-US">
                <a:solidFill>
                  <a:srgbClr val="C00000"/>
                </a:solidFill>
              </a:rPr>
              <a:t>W. Magnetic</a:t>
            </a:r>
          </a:p>
          <a:p>
            <a:r>
              <a:rPr lang="en-US">
                <a:solidFill>
                  <a:srgbClr val="C00000"/>
                </a:solidFill>
              </a:rPr>
              <a:t>errors</a:t>
            </a:r>
          </a:p>
        </p:txBody>
      </p:sp>
      <p:sp>
        <p:nvSpPr>
          <p:cNvPr id="25" name="CasellaDiTesto 24">
            <a:extLst>
              <a:ext uri="{FF2B5EF4-FFF2-40B4-BE49-F238E27FC236}">
                <a16:creationId xmlns:a16="http://schemas.microsoft.com/office/drawing/2014/main" id="{4E803F47-6226-0D28-7285-8F8C3A96DA2F}"/>
              </a:ext>
            </a:extLst>
          </p:cNvPr>
          <p:cNvSpPr txBox="1"/>
          <p:nvPr/>
        </p:nvSpPr>
        <p:spPr>
          <a:xfrm>
            <a:off x="9368400" y="1268400"/>
            <a:ext cx="1235659" cy="276999"/>
          </a:xfrm>
          <a:prstGeom prst="rect">
            <a:avLst/>
          </a:prstGeom>
          <a:noFill/>
        </p:spPr>
        <p:txBody>
          <a:bodyPr wrap="none" rtlCol="0">
            <a:spAutoFit/>
          </a:bodyPr>
          <a:lstStyle/>
          <a:p>
            <a:r>
              <a:rPr lang="en-US" sz="1200"/>
              <a:t>PWA short beam</a:t>
            </a:r>
          </a:p>
        </p:txBody>
      </p:sp>
      <p:cxnSp>
        <p:nvCxnSpPr>
          <p:cNvPr id="31" name="Connettore 1 30">
            <a:extLst>
              <a:ext uri="{FF2B5EF4-FFF2-40B4-BE49-F238E27FC236}">
                <a16:creationId xmlns:a16="http://schemas.microsoft.com/office/drawing/2014/main" id="{4CBD8028-563F-DFC2-B1A2-C8DB86C09C65}"/>
              </a:ext>
            </a:extLst>
          </p:cNvPr>
          <p:cNvCxnSpPr>
            <a:cxnSpLocks/>
          </p:cNvCxnSpPr>
          <p:nvPr/>
        </p:nvCxnSpPr>
        <p:spPr>
          <a:xfrm>
            <a:off x="9230400" y="1404000"/>
            <a:ext cx="20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ADE43564-D8C6-BFE1-DAD7-E61DA68284F5}"/>
              </a:ext>
            </a:extLst>
          </p:cNvPr>
          <p:cNvSpPr txBox="1"/>
          <p:nvPr/>
        </p:nvSpPr>
        <p:spPr>
          <a:xfrm>
            <a:off x="9348000" y="2752800"/>
            <a:ext cx="643125" cy="369332"/>
          </a:xfrm>
          <a:prstGeom prst="rect">
            <a:avLst/>
          </a:prstGeom>
          <a:noFill/>
        </p:spPr>
        <p:txBody>
          <a:bodyPr wrap="none" rtlCol="0">
            <a:spAutoFit/>
          </a:bodyPr>
          <a:lstStyle/>
          <a:p>
            <a:r>
              <a:rPr lang="en-US">
                <a:solidFill>
                  <a:srgbClr val="C00000"/>
                </a:solidFill>
              </a:rPr>
              <a:t>Ideal</a:t>
            </a:r>
          </a:p>
        </p:txBody>
      </p:sp>
      <p:sp>
        <p:nvSpPr>
          <p:cNvPr id="26" name="CasellaDiTesto 25">
            <a:extLst>
              <a:ext uri="{FF2B5EF4-FFF2-40B4-BE49-F238E27FC236}">
                <a16:creationId xmlns:a16="http://schemas.microsoft.com/office/drawing/2014/main" id="{8C21EAFA-7009-AA0A-F285-C7BE77DCAD3D}"/>
              </a:ext>
            </a:extLst>
          </p:cNvPr>
          <p:cNvSpPr txBox="1"/>
          <p:nvPr/>
        </p:nvSpPr>
        <p:spPr>
          <a:xfrm>
            <a:off x="3952800" y="5544000"/>
            <a:ext cx="4586400" cy="1015663"/>
          </a:xfrm>
          <a:prstGeom prst="rect">
            <a:avLst/>
          </a:prstGeom>
          <a:noFill/>
        </p:spPr>
        <p:txBody>
          <a:bodyPr wrap="square" rtlCol="0">
            <a:spAutoFit/>
          </a:bodyPr>
          <a:lstStyle/>
          <a:p>
            <a:r>
              <a:rPr lang="en-US" sz="2000" b="1">
                <a:solidFill>
                  <a:srgbClr val="C00000"/>
                </a:solidFill>
              </a:rPr>
              <a:t>First and second field integrals specs. achieved for the SABINA undulator seems sufficient for the AQUA undulator line</a:t>
            </a:r>
          </a:p>
        </p:txBody>
      </p:sp>
      <p:grpSp>
        <p:nvGrpSpPr>
          <p:cNvPr id="37" name="Gruppo 36">
            <a:extLst>
              <a:ext uri="{FF2B5EF4-FFF2-40B4-BE49-F238E27FC236}">
                <a16:creationId xmlns:a16="http://schemas.microsoft.com/office/drawing/2014/main" id="{CB639EDC-3C69-A461-30FB-1D643C11CDD7}"/>
              </a:ext>
            </a:extLst>
          </p:cNvPr>
          <p:cNvGrpSpPr/>
          <p:nvPr/>
        </p:nvGrpSpPr>
        <p:grpSpPr>
          <a:xfrm>
            <a:off x="4116365" y="2750400"/>
            <a:ext cx="3897235" cy="2574000"/>
            <a:chOff x="4116365" y="2750400"/>
            <a:chExt cx="3897235" cy="2574000"/>
          </a:xfrm>
        </p:grpSpPr>
        <p:sp>
          <p:nvSpPr>
            <p:cNvPr id="21" name="Rettangolo 20">
              <a:extLst>
                <a:ext uri="{FF2B5EF4-FFF2-40B4-BE49-F238E27FC236}">
                  <a16:creationId xmlns:a16="http://schemas.microsoft.com/office/drawing/2014/main" id="{6CCC0993-5E93-1EEF-DB11-3CADC1A53E9E}"/>
                </a:ext>
              </a:extLst>
            </p:cNvPr>
            <p:cNvSpPr/>
            <p:nvPr/>
          </p:nvSpPr>
          <p:spPr>
            <a:xfrm>
              <a:off x="4155600" y="2750400"/>
              <a:ext cx="3858000" cy="2563200"/>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po 11">
              <a:extLst>
                <a:ext uri="{FF2B5EF4-FFF2-40B4-BE49-F238E27FC236}">
                  <a16:creationId xmlns:a16="http://schemas.microsoft.com/office/drawing/2014/main" id="{BFFA01AB-E957-7B63-4840-358672E785EA}"/>
                </a:ext>
              </a:extLst>
            </p:cNvPr>
            <p:cNvGrpSpPr/>
            <p:nvPr/>
          </p:nvGrpSpPr>
          <p:grpSpPr>
            <a:xfrm>
              <a:off x="4116365" y="2772000"/>
              <a:ext cx="3863635" cy="2552400"/>
              <a:chOff x="4589165" y="1821600"/>
              <a:chExt cx="3863635" cy="2552400"/>
            </a:xfrm>
          </p:grpSpPr>
          <p:grpSp>
            <p:nvGrpSpPr>
              <p:cNvPr id="14" name="Gruppo 13">
                <a:extLst>
                  <a:ext uri="{FF2B5EF4-FFF2-40B4-BE49-F238E27FC236}">
                    <a16:creationId xmlns:a16="http://schemas.microsoft.com/office/drawing/2014/main" id="{C7D9CE12-7490-299C-58E6-5C34201B58A6}"/>
                  </a:ext>
                </a:extLst>
              </p:cNvPr>
              <p:cNvGrpSpPr/>
              <p:nvPr/>
            </p:nvGrpSpPr>
            <p:grpSpPr>
              <a:xfrm>
                <a:off x="4589165" y="2027275"/>
                <a:ext cx="3863635" cy="2346725"/>
                <a:chOff x="319565" y="2941675"/>
                <a:chExt cx="3863635" cy="2346725"/>
              </a:xfrm>
            </p:grpSpPr>
            <p:sp>
              <p:nvSpPr>
                <p:cNvPr id="27" name="CasellaDiTesto 26">
                  <a:extLst>
                    <a:ext uri="{FF2B5EF4-FFF2-40B4-BE49-F238E27FC236}">
                      <a16:creationId xmlns:a16="http://schemas.microsoft.com/office/drawing/2014/main" id="{0D56E592-AD3A-7EDD-2BFD-0D292168523E}"/>
                    </a:ext>
                  </a:extLst>
                </p:cNvPr>
                <p:cNvSpPr txBox="1"/>
                <p:nvPr/>
              </p:nvSpPr>
              <p:spPr>
                <a:xfrm>
                  <a:off x="2476968" y="4980623"/>
                  <a:ext cx="611832" cy="307777"/>
                </a:xfrm>
                <a:prstGeom prst="rect">
                  <a:avLst/>
                </a:prstGeom>
                <a:noFill/>
              </p:spPr>
              <p:txBody>
                <a:bodyPr wrap="square" rtlCol="0">
                  <a:spAutoFit/>
                </a:bodyPr>
                <a:lstStyle/>
                <a:p>
                  <a:r>
                    <a:rPr lang="it-IT" sz="1400"/>
                    <a:t>z (m)</a:t>
                  </a:r>
                </a:p>
              </p:txBody>
            </p:sp>
            <p:grpSp>
              <p:nvGrpSpPr>
                <p:cNvPr id="7" name="Gruppo 6">
                  <a:extLst>
                    <a:ext uri="{FF2B5EF4-FFF2-40B4-BE49-F238E27FC236}">
                      <a16:creationId xmlns:a16="http://schemas.microsoft.com/office/drawing/2014/main" id="{D1596421-2396-A856-A525-6F9074992C1F}"/>
                    </a:ext>
                  </a:extLst>
                </p:cNvPr>
                <p:cNvGrpSpPr/>
                <p:nvPr/>
              </p:nvGrpSpPr>
              <p:grpSpPr>
                <a:xfrm>
                  <a:off x="319565" y="2941675"/>
                  <a:ext cx="3863635" cy="2059402"/>
                  <a:chOff x="765965" y="2934475"/>
                  <a:chExt cx="3863635" cy="2059402"/>
                </a:xfrm>
              </p:grpSpPr>
              <p:sp>
                <p:nvSpPr>
                  <p:cNvPr id="28" name="CasellaDiTesto 27">
                    <a:extLst>
                      <a:ext uri="{FF2B5EF4-FFF2-40B4-BE49-F238E27FC236}">
                        <a16:creationId xmlns:a16="http://schemas.microsoft.com/office/drawing/2014/main" id="{D2D4B739-64C6-7477-AC5B-ADFB524A1405}"/>
                      </a:ext>
                    </a:extLst>
                  </p:cNvPr>
                  <p:cNvSpPr txBox="1"/>
                  <p:nvPr/>
                </p:nvSpPr>
                <p:spPr>
                  <a:xfrm rot="16200000">
                    <a:off x="459616" y="3578748"/>
                    <a:ext cx="1197473" cy="584775"/>
                  </a:xfrm>
                  <a:prstGeom prst="rect">
                    <a:avLst/>
                  </a:prstGeom>
                  <a:noFill/>
                </p:spPr>
                <p:txBody>
                  <a:bodyPr wrap="square" rtlCol="0">
                    <a:spAutoFit/>
                  </a:bodyPr>
                  <a:lstStyle/>
                  <a:p>
                    <a:r>
                      <a:rPr lang="it-IT" sz="1600" b="0" i="0">
                        <a:latin typeface="+mj-lt"/>
                      </a:rPr>
                      <a:t>&lt;x&gt; (m) </a:t>
                    </a:r>
                    <a:r>
                      <a:rPr lang="it-IT" sz="1600" b="1"/>
                      <a:t> </a:t>
                    </a:r>
                  </a:p>
                  <a:p>
                    <a:r>
                      <a:rPr lang="it-IT" sz="1600"/>
                      <a:t>&lt;Y&gt; (m</a:t>
                    </a:r>
                    <a:r>
                      <a:rPr lang="it-IT" sz="1600" b="1"/>
                      <a:t>) - - -</a:t>
                    </a:r>
                  </a:p>
                </p:txBody>
              </p:sp>
              <p:pic>
                <p:nvPicPr>
                  <p:cNvPr id="29" name="Immagine 28">
                    <a:extLst>
                      <a:ext uri="{FF2B5EF4-FFF2-40B4-BE49-F238E27FC236}">
                        <a16:creationId xmlns:a16="http://schemas.microsoft.com/office/drawing/2014/main" id="{CF046600-2549-95BC-435D-C54E9B888ABD}"/>
                      </a:ext>
                    </a:extLst>
                  </p:cNvPr>
                  <p:cNvPicPr>
                    <a:picLocks noChangeAspect="1"/>
                  </p:cNvPicPr>
                  <p:nvPr/>
                </p:nvPicPr>
                <p:blipFill>
                  <a:blip r:embed="rId9"/>
                  <a:stretch>
                    <a:fillRect/>
                  </a:stretch>
                </p:blipFill>
                <p:spPr>
                  <a:xfrm>
                    <a:off x="1332105" y="2934475"/>
                    <a:ext cx="3297495" cy="2059402"/>
                  </a:xfrm>
                  <a:prstGeom prst="rect">
                    <a:avLst/>
                  </a:prstGeom>
                </p:spPr>
              </p:pic>
            </p:grpSp>
          </p:grpSp>
          <p:sp>
            <p:nvSpPr>
              <p:cNvPr id="11" name="CasellaDiTesto 10">
                <a:extLst>
                  <a:ext uri="{FF2B5EF4-FFF2-40B4-BE49-F238E27FC236}">
                    <a16:creationId xmlns:a16="http://schemas.microsoft.com/office/drawing/2014/main" id="{8E9DEECB-BE0E-402D-31E8-0CE8E7C5EBA7}"/>
                  </a:ext>
                </a:extLst>
              </p:cNvPr>
              <p:cNvSpPr txBox="1"/>
              <p:nvPr/>
            </p:nvSpPr>
            <p:spPr>
              <a:xfrm>
                <a:off x="6055200" y="1821600"/>
                <a:ext cx="1637949" cy="307777"/>
              </a:xfrm>
              <a:prstGeom prst="rect">
                <a:avLst/>
              </a:prstGeom>
              <a:noFill/>
            </p:spPr>
            <p:txBody>
              <a:bodyPr wrap="none" rtlCol="0">
                <a:spAutoFit/>
              </a:bodyPr>
              <a:lstStyle/>
              <a:p>
                <a:r>
                  <a:rPr lang="en-US" sz="1400">
                    <a:solidFill>
                      <a:srgbClr val="FF0000"/>
                    </a:solidFill>
                  </a:rPr>
                  <a:t>corrected trajectory</a:t>
                </a:r>
              </a:p>
            </p:txBody>
          </p:sp>
        </p:grpSp>
        <p:cxnSp>
          <p:nvCxnSpPr>
            <p:cNvPr id="33" name="Connettore 1 32">
              <a:extLst>
                <a:ext uri="{FF2B5EF4-FFF2-40B4-BE49-F238E27FC236}">
                  <a16:creationId xmlns:a16="http://schemas.microsoft.com/office/drawing/2014/main" id="{4F50CB63-28BA-8F49-3B92-22F8BF9FFBD1}"/>
                </a:ext>
              </a:extLst>
            </p:cNvPr>
            <p:cNvCxnSpPr>
              <a:cxnSpLocks/>
            </p:cNvCxnSpPr>
            <p:nvPr/>
          </p:nvCxnSpPr>
          <p:spPr>
            <a:xfrm>
              <a:off x="4298400" y="3463200"/>
              <a:ext cx="0" cy="30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9067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D868B-6CEA-3F4E-96DE-B0AF856C27CC}"/>
              </a:ext>
            </a:extLst>
          </p:cNvPr>
          <p:cNvSpPr>
            <a:spLocks noGrp="1"/>
          </p:cNvSpPr>
          <p:nvPr>
            <p:ph type="title"/>
          </p:nvPr>
        </p:nvSpPr>
        <p:spPr>
          <a:xfrm>
            <a:off x="468000" y="310243"/>
            <a:ext cx="10058400" cy="452957"/>
          </a:xfrm>
        </p:spPr>
        <p:txBody>
          <a:bodyPr>
            <a:noAutofit/>
          </a:bodyPr>
          <a:lstStyle/>
          <a:p>
            <a:r>
              <a:rPr lang="en-US" sz="2800" b="1">
                <a:latin typeface="+mj-lt"/>
              </a:rPr>
              <a:t>Timeline for SCU development at FERMILAB </a:t>
            </a:r>
            <a:br>
              <a:rPr lang="en-US" sz="2800" b="1">
                <a:latin typeface="+mj-lt"/>
              </a:rPr>
            </a:br>
            <a:r>
              <a:rPr lang="en-US" sz="2400" b="1">
                <a:latin typeface="+mj-lt"/>
              </a:rPr>
              <a:t>(Courtesy of C. Boffo) </a:t>
            </a:r>
            <a:endParaRPr lang="en-US" sz="2400">
              <a:solidFill>
                <a:schemeClr val="tx1"/>
              </a:solidFill>
              <a:latin typeface="+mj-lt"/>
            </a:endParaRPr>
          </a:p>
        </p:txBody>
      </p:sp>
      <p:sp>
        <p:nvSpPr>
          <p:cNvPr id="20" name="Slide Number Placeholder 11">
            <a:extLst>
              <a:ext uri="{FF2B5EF4-FFF2-40B4-BE49-F238E27FC236}">
                <a16:creationId xmlns:a16="http://schemas.microsoft.com/office/drawing/2014/main" id="{0BB73B17-4AC2-3043-A0C1-5F0117F0D4D7}"/>
              </a:ext>
            </a:extLst>
          </p:cNvPr>
          <p:cNvSpPr txBox="1">
            <a:spLocks/>
          </p:cNvSpPr>
          <p:nvPr/>
        </p:nvSpPr>
        <p:spPr>
          <a:xfrm>
            <a:off x="296334" y="6504215"/>
            <a:ext cx="6638971" cy="237286"/>
          </a:xfrm>
          <a:prstGeom prst="rect">
            <a:avLst/>
          </a:prstGeom>
        </p:spPr>
        <p:txBody>
          <a:bodyPr anchor="ct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a:solidFill>
                  <a:srgbClr val="004C97"/>
                </a:solidFill>
                <a:latin typeface="Helvetica" pitchFamily="2" charset="0"/>
              </a:rPr>
              <a:t>	21.11.2023	C. Boffo | </a:t>
            </a:r>
            <a:r>
              <a:rPr lang="en-US" sz="1200" err="1">
                <a:solidFill>
                  <a:srgbClr val="004C97"/>
                </a:solidFill>
                <a:latin typeface="Helvetica" pitchFamily="2" charset="0"/>
              </a:rPr>
              <a:t>EuPRAXIA</a:t>
            </a:r>
            <a:endParaRPr lang="en-US" sz="1200">
              <a:solidFill>
                <a:srgbClr val="004C97"/>
              </a:solidFill>
              <a:latin typeface="Helvetica" pitchFamily="2" charset="0"/>
            </a:endParaRPr>
          </a:p>
        </p:txBody>
      </p:sp>
      <p:sp>
        <p:nvSpPr>
          <p:cNvPr id="11" name="Higher peak field on axis for the same gap and period length in operation with electron beam.">
            <a:extLst>
              <a:ext uri="{FF2B5EF4-FFF2-40B4-BE49-F238E27FC236}">
                <a16:creationId xmlns:a16="http://schemas.microsoft.com/office/drawing/2014/main" id="{714464C6-981E-7544-B315-BB985882382D}"/>
              </a:ext>
            </a:extLst>
          </p:cNvPr>
          <p:cNvSpPr txBox="1"/>
          <p:nvPr/>
        </p:nvSpPr>
        <p:spPr>
          <a:xfrm>
            <a:off x="329497" y="1044294"/>
            <a:ext cx="4894144" cy="1689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5348" tIns="55348" rIns="55348" bIns="55348" anchor="ctr"/>
          <a:lstStyle>
            <a:lvl1pPr defTabSz="2440923">
              <a:lnSpc>
                <a:spcPct val="100000"/>
              </a:lnSpc>
              <a:defRPr sz="2800">
                <a:solidFill>
                  <a:srgbClr val="DCDEE0"/>
                </a:solidFill>
                <a:uFillTx/>
                <a:latin typeface="Rockwell"/>
                <a:ea typeface="Rockwell"/>
                <a:cs typeface="Rockwell"/>
                <a:sym typeface="Rockwell"/>
              </a:defRPr>
            </a:lvl1pPr>
          </a:lstStyle>
          <a:p>
            <a:r>
              <a:rPr lang="en-US" sz="1600">
                <a:solidFill>
                  <a:schemeClr val="tx1"/>
                </a:solidFill>
                <a:latin typeface="Helvetica" pitchFamily="2" charset="0"/>
              </a:rPr>
              <a:t>Some delay with respect to previous schedule.</a:t>
            </a:r>
          </a:p>
          <a:p>
            <a:r>
              <a:rPr lang="en-US" sz="1600">
                <a:solidFill>
                  <a:schemeClr val="tx1"/>
                </a:solidFill>
                <a:latin typeface="Helvetica" pitchFamily="2" charset="0"/>
              </a:rPr>
              <a:t>New schedule: </a:t>
            </a:r>
          </a:p>
          <a:p>
            <a:pPr marL="285750" indent="-285750">
              <a:buFont typeface="Arial" panose="020B0604020202020204" pitchFamily="34" charset="0"/>
              <a:buChar char="•"/>
            </a:pPr>
            <a:r>
              <a:rPr lang="en-US" sz="1600">
                <a:solidFill>
                  <a:schemeClr val="tx1"/>
                </a:solidFill>
                <a:latin typeface="Helvetica" pitchFamily="2" charset="0"/>
              </a:rPr>
              <a:t>Prototype completed (testing after Christmas 23' )</a:t>
            </a:r>
          </a:p>
          <a:p>
            <a:pPr marL="285750" indent="-285750">
              <a:buFont typeface="Arial" panose="020B0604020202020204" pitchFamily="34" charset="0"/>
              <a:buChar char="•"/>
            </a:pPr>
            <a:r>
              <a:rPr lang="en-US" sz="1600">
                <a:solidFill>
                  <a:schemeClr val="tx1"/>
                </a:solidFill>
                <a:latin typeface="Helvetica" pitchFamily="2" charset="0"/>
              </a:rPr>
              <a:t>Vacuum vessel in final stages of manufacturing</a:t>
            </a:r>
          </a:p>
          <a:p>
            <a:pPr marL="285750" indent="-285750">
              <a:buFont typeface="Arial" panose="020B0604020202020204" pitchFamily="34" charset="0"/>
              <a:buChar char="•"/>
            </a:pPr>
            <a:r>
              <a:rPr lang="en-US" sz="1600">
                <a:solidFill>
                  <a:schemeClr val="tx1"/>
                </a:solidFill>
                <a:latin typeface="Helvetica" pitchFamily="2" charset="0"/>
              </a:rPr>
              <a:t>Thermal shield and MLI in procurement</a:t>
            </a:r>
          </a:p>
          <a:p>
            <a:pPr marL="285750" indent="-285750">
              <a:buFont typeface="Arial" panose="020B0604020202020204" pitchFamily="34" charset="0"/>
              <a:buChar char="•"/>
            </a:pPr>
            <a:r>
              <a:rPr lang="en-US" sz="1600">
                <a:solidFill>
                  <a:schemeClr val="tx1"/>
                </a:solidFill>
                <a:latin typeface="Helvetica" pitchFamily="2" charset="0"/>
              </a:rPr>
              <a:t>Assembly will be completed in September 2024</a:t>
            </a:r>
          </a:p>
        </p:txBody>
      </p:sp>
      <p:pic>
        <p:nvPicPr>
          <p:cNvPr id="2" name="Picture 1">
            <a:extLst>
              <a:ext uri="{FF2B5EF4-FFF2-40B4-BE49-F238E27FC236}">
                <a16:creationId xmlns:a16="http://schemas.microsoft.com/office/drawing/2014/main" id="{9F520E8B-3FE8-A4D9-B7EF-7A8066261863}"/>
              </a:ext>
            </a:extLst>
          </p:cNvPr>
          <p:cNvPicPr>
            <a:picLocks noChangeAspect="1"/>
          </p:cNvPicPr>
          <p:nvPr/>
        </p:nvPicPr>
        <p:blipFill>
          <a:blip r:embed="rId2"/>
          <a:stretch>
            <a:fillRect/>
          </a:stretch>
        </p:blipFill>
        <p:spPr>
          <a:xfrm>
            <a:off x="5463773" y="1666766"/>
            <a:ext cx="6090737" cy="4415963"/>
          </a:xfrm>
          <a:prstGeom prst="rect">
            <a:avLst/>
          </a:prstGeom>
        </p:spPr>
      </p:pic>
      <p:pic>
        <p:nvPicPr>
          <p:cNvPr id="7" name="Picture 6" descr="A close up of a machine&#10;&#10;Description automatically generated">
            <a:extLst>
              <a:ext uri="{FF2B5EF4-FFF2-40B4-BE49-F238E27FC236}">
                <a16:creationId xmlns:a16="http://schemas.microsoft.com/office/drawing/2014/main" id="{DC519208-8095-66A9-33FB-AA237C69E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31" y="3039944"/>
            <a:ext cx="3800409" cy="2850307"/>
          </a:xfrm>
          <a:prstGeom prst="rect">
            <a:avLst/>
          </a:prstGeom>
        </p:spPr>
      </p:pic>
      <p:sp>
        <p:nvSpPr>
          <p:cNvPr id="4" name="CasellaDiTesto 3">
            <a:extLst>
              <a:ext uri="{FF2B5EF4-FFF2-40B4-BE49-F238E27FC236}">
                <a16:creationId xmlns:a16="http://schemas.microsoft.com/office/drawing/2014/main" id="{575D60D3-9463-2955-34A4-E196EA2890DF}"/>
              </a:ext>
            </a:extLst>
          </p:cNvPr>
          <p:cNvSpPr txBox="1"/>
          <p:nvPr/>
        </p:nvSpPr>
        <p:spPr>
          <a:xfrm rot="20253054">
            <a:off x="4888259" y="1175658"/>
            <a:ext cx="4079002" cy="769441"/>
          </a:xfrm>
          <a:prstGeom prst="rect">
            <a:avLst/>
          </a:prstGeom>
          <a:noFill/>
        </p:spPr>
        <p:txBody>
          <a:bodyPr wrap="none" rtlCol="0">
            <a:spAutoFit/>
          </a:bodyPr>
          <a:lstStyle/>
          <a:p>
            <a:r>
              <a:rPr lang="en-GB" sz="4400">
                <a:solidFill>
                  <a:srgbClr val="C00000"/>
                </a:solidFill>
              </a:rPr>
              <a:t>DELAYED 1 YEAR </a:t>
            </a:r>
          </a:p>
        </p:txBody>
      </p:sp>
    </p:spTree>
    <p:extLst>
      <p:ext uri="{BB962C8B-B14F-4D97-AF65-F5344CB8AC3E}">
        <p14:creationId xmlns:p14="http://schemas.microsoft.com/office/powerpoint/2010/main" val="10562917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7B10A3ED-38F8-B71D-77E1-036F5CEBDF36}"/>
              </a:ext>
            </a:extLst>
          </p:cNvPr>
          <p:cNvSpPr>
            <a:spLocks noGrp="1"/>
          </p:cNvSpPr>
          <p:nvPr>
            <p:ph type="title"/>
          </p:nvPr>
        </p:nvSpPr>
        <p:spPr/>
        <p:txBody>
          <a:bodyPr/>
          <a:lstStyle/>
          <a:p>
            <a:r>
              <a:rPr lang="en-US" b="1"/>
              <a:t>AQUA summary after last meeting (Nov. 2023)</a:t>
            </a:r>
          </a:p>
        </p:txBody>
      </p:sp>
      <p:sp>
        <p:nvSpPr>
          <p:cNvPr id="7" name="Segnaposto contenuto 6">
            <a:extLst>
              <a:ext uri="{FF2B5EF4-FFF2-40B4-BE49-F238E27FC236}">
                <a16:creationId xmlns:a16="http://schemas.microsoft.com/office/drawing/2014/main" id="{F036355A-8DC2-6BF2-6785-D8AD3E086893}"/>
              </a:ext>
            </a:extLst>
          </p:cNvPr>
          <p:cNvSpPr>
            <a:spLocks noGrp="1"/>
          </p:cNvSpPr>
          <p:nvPr>
            <p:ph idx="1"/>
          </p:nvPr>
        </p:nvSpPr>
        <p:spPr>
          <a:xfrm>
            <a:off x="801029" y="1327537"/>
            <a:ext cx="10721898" cy="5006356"/>
          </a:xfrm>
        </p:spPr>
        <p:txBody>
          <a:bodyPr/>
          <a:lstStyle/>
          <a:p>
            <a:r>
              <a:rPr lang="en-US" sz="2000"/>
              <a:t>Magnetic design is completed for different magnet apertures.  The effective aperture depends on the next item</a:t>
            </a:r>
          </a:p>
          <a:p>
            <a:r>
              <a:rPr lang="en-US" sz="2000"/>
              <a:t>Vacuum chamber design is in progress. Diameter between 5 and 6 mm. The diameter in this range still allows 20% photon energy tuning via gap aperture change </a:t>
            </a:r>
          </a:p>
          <a:p>
            <a:r>
              <a:rPr lang="en-US" sz="2000"/>
              <a:t>Longitudinal wake fields do not constitute a problem for the pipe radius/beam conditions  selected</a:t>
            </a:r>
          </a:p>
          <a:p>
            <a:r>
              <a:rPr lang="en-US" sz="2000"/>
              <a:t>Transverse wake field calculations were carried out. The figures will be used to define the straightness and alignment tolerances required by the vacuum chamber. </a:t>
            </a:r>
          </a:p>
          <a:p>
            <a:r>
              <a:rPr lang="en-US" sz="2000"/>
              <a:t>The tolerance on the beam injection indicates that the transverse beam position jitter at the undulator entrance has to be less than 50 um pp. Similar simulations will be carried out for the injection angle jitter. </a:t>
            </a:r>
          </a:p>
          <a:p>
            <a:r>
              <a:rPr lang="en-US" sz="2000"/>
              <a:t>Similar calculation are in progress for the determination of the maximum field integral from the undulator and from the quadrupoles alignment. </a:t>
            </a:r>
          </a:p>
          <a:p>
            <a:r>
              <a:rPr lang="en-US" sz="2000"/>
              <a:t>Mechanical stiffness of the SABINA undulator is indicating some unexpected behavior under investigation. The results will be discussed with the producer to explore mitigation strategy for the AQUA undulator. </a:t>
            </a:r>
          </a:p>
          <a:p>
            <a:endParaRPr lang="en-US"/>
          </a:p>
        </p:txBody>
      </p:sp>
      <p:sp>
        <p:nvSpPr>
          <p:cNvPr id="3" name="Segnaposto data 2">
            <a:extLst>
              <a:ext uri="{FF2B5EF4-FFF2-40B4-BE49-F238E27FC236}">
                <a16:creationId xmlns:a16="http://schemas.microsoft.com/office/drawing/2014/main" id="{139EE12A-BA36-6FF9-DFFF-1BD16AD512F4}"/>
              </a:ext>
            </a:extLst>
          </p:cNvPr>
          <p:cNvSpPr>
            <a:spLocks noGrp="1"/>
          </p:cNvSpPr>
          <p:nvPr>
            <p:ph type="dt" sz="half" idx="10"/>
          </p:nvPr>
        </p:nvSpPr>
        <p:spPr/>
        <p:txBody>
          <a:bodyPr/>
          <a:lstStyle/>
          <a:p>
            <a:endParaRPr lang="it-IT" altLang="it-IT"/>
          </a:p>
        </p:txBody>
      </p:sp>
      <p:sp>
        <p:nvSpPr>
          <p:cNvPr id="4" name="Segnaposto piè di pagina 3">
            <a:extLst>
              <a:ext uri="{FF2B5EF4-FFF2-40B4-BE49-F238E27FC236}">
                <a16:creationId xmlns:a16="http://schemas.microsoft.com/office/drawing/2014/main" id="{C34D6F5B-0C11-2D49-DAAB-208ABAFFC99D}"/>
              </a:ext>
            </a:extLst>
          </p:cNvPr>
          <p:cNvSpPr>
            <a:spLocks noGrp="1"/>
          </p:cNvSpPr>
          <p:nvPr>
            <p:ph type="ftr" sz="quarter" idx="11"/>
          </p:nvPr>
        </p:nvSpPr>
        <p:spPr/>
        <p:txBody>
          <a:bodyPr/>
          <a:lstStyle/>
          <a:p>
            <a:endParaRPr lang="it-IT" altLang="it-IT"/>
          </a:p>
        </p:txBody>
      </p:sp>
      <p:sp>
        <p:nvSpPr>
          <p:cNvPr id="5" name="Segnaposto numero diapositiva 4">
            <a:extLst>
              <a:ext uri="{FF2B5EF4-FFF2-40B4-BE49-F238E27FC236}">
                <a16:creationId xmlns:a16="http://schemas.microsoft.com/office/drawing/2014/main" id="{3AC21B30-85DF-DF5D-30F9-B98FD961A4A3}"/>
              </a:ext>
            </a:extLst>
          </p:cNvPr>
          <p:cNvSpPr>
            <a:spLocks noGrp="1"/>
          </p:cNvSpPr>
          <p:nvPr>
            <p:ph type="sldNum" sz="quarter" idx="12"/>
          </p:nvPr>
        </p:nvSpPr>
        <p:spPr/>
        <p:txBody>
          <a:bodyPr/>
          <a:lstStyle/>
          <a:p>
            <a:fld id="{0F1E6F3A-E53D-8A45-A9AE-3AAFBDD52DFE}" type="slidenum">
              <a:rPr lang="it-IT" altLang="it-IT" smtClean="0"/>
              <a:pPr/>
              <a:t>38</a:t>
            </a:fld>
            <a:endParaRPr lang="it-IT" altLang="it-IT"/>
          </a:p>
        </p:txBody>
      </p:sp>
    </p:spTree>
    <p:extLst>
      <p:ext uri="{BB962C8B-B14F-4D97-AF65-F5344CB8AC3E}">
        <p14:creationId xmlns:p14="http://schemas.microsoft.com/office/powerpoint/2010/main" val="390564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39712C-98AD-C21A-9A9A-20464BB2EA39}"/>
              </a:ext>
            </a:extLst>
          </p:cNvPr>
          <p:cNvSpPr>
            <a:spLocks noGrp="1"/>
          </p:cNvSpPr>
          <p:nvPr>
            <p:ph type="title"/>
          </p:nvPr>
        </p:nvSpPr>
        <p:spPr>
          <a:xfrm>
            <a:off x="324919" y="616155"/>
            <a:ext cx="11415549" cy="607465"/>
          </a:xfrm>
        </p:spPr>
        <p:txBody>
          <a:bodyPr>
            <a:noAutofit/>
          </a:bodyPr>
          <a:lstStyle/>
          <a:p>
            <a:r>
              <a:rPr lang="en-US" sz="3200" b="1">
                <a:solidFill>
                  <a:srgbClr val="0070C0"/>
                </a:solidFill>
              </a:rPr>
              <a:t>EUPRAXIA AQUA Undulator Model </a:t>
            </a:r>
            <a:r>
              <a:rPr lang="en-US" sz="2400" b="1">
                <a:solidFill>
                  <a:srgbClr val="0070C0"/>
                </a:solidFill>
              </a:rPr>
              <a:t>(derived from SABINA)</a:t>
            </a:r>
            <a:endParaRPr lang="en-US" sz="3200" b="1"/>
          </a:p>
        </p:txBody>
      </p:sp>
      <p:pic>
        <p:nvPicPr>
          <p:cNvPr id="58" name="Picture 5">
            <a:extLst>
              <a:ext uri="{FF2B5EF4-FFF2-40B4-BE49-F238E27FC236}">
                <a16:creationId xmlns:a16="http://schemas.microsoft.com/office/drawing/2014/main" id="{85F059EF-DFEA-0F74-8E17-CB44348079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627" y="197440"/>
            <a:ext cx="757991" cy="41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Segnaposto contenuto 24">
            <a:extLst>
              <a:ext uri="{FF2B5EF4-FFF2-40B4-BE49-F238E27FC236}">
                <a16:creationId xmlns:a16="http://schemas.microsoft.com/office/drawing/2014/main" id="{4A140846-C4ED-8D5D-309C-C64FE50B7B06}"/>
              </a:ext>
            </a:extLst>
          </p:cNvPr>
          <p:cNvSpPr>
            <a:spLocks noGrp="1"/>
          </p:cNvSpPr>
          <p:nvPr>
            <p:ph idx="1"/>
          </p:nvPr>
        </p:nvSpPr>
        <p:spPr>
          <a:xfrm>
            <a:off x="6354501" y="1408657"/>
            <a:ext cx="5579421" cy="5185949"/>
          </a:xfrm>
        </p:spPr>
        <p:txBody>
          <a:bodyPr>
            <a:normAutofit fontScale="70000" lnSpcReduction="20000"/>
          </a:bodyPr>
          <a:lstStyle/>
          <a:p>
            <a:r>
              <a:rPr lang="en-GB" sz="1700" dirty="0"/>
              <a:t>The total undulator </a:t>
            </a:r>
            <a:r>
              <a:rPr lang="en-GB" sz="1700" u="sng" dirty="0"/>
              <a:t>magnetic length </a:t>
            </a:r>
            <a:r>
              <a:rPr lang="en-GB" sz="1700" dirty="0"/>
              <a:t>considered is 20 m, i.e. 10 modules 2 m each. </a:t>
            </a:r>
          </a:p>
          <a:p>
            <a:r>
              <a:rPr lang="en-GB" sz="1700" b="1" dirty="0"/>
              <a:t>Period length: </a:t>
            </a:r>
            <a:r>
              <a:rPr lang="en-GB" sz="1700" dirty="0"/>
              <a:t>provide sufficient tuning range at fixed energy which allows the FEL to reach carbon and eventually nitrogen K-edge (at higher peak current/beam energy) is 18 mm.</a:t>
            </a:r>
          </a:p>
          <a:p>
            <a:r>
              <a:rPr lang="en-GB" sz="1700" b="1" dirty="0"/>
              <a:t>Polarization: </a:t>
            </a:r>
            <a:r>
              <a:rPr lang="en-GB" sz="1700" dirty="0"/>
              <a:t>variable polarization is an asset as it fits with the requests from the scientific case. Circular polarization ensures higher gain (about 2 m = 1 module)</a:t>
            </a:r>
          </a:p>
          <a:p>
            <a:r>
              <a:rPr lang="en-GB" sz="1700" b="1" dirty="0"/>
              <a:t>Apple X type: </a:t>
            </a:r>
            <a:r>
              <a:rPr lang="en-GB" sz="1700" dirty="0"/>
              <a:t>Substantially higher field at comparable undulator aperture = extended tuning range. Tuning range independent of polarization. </a:t>
            </a:r>
            <a:r>
              <a:rPr lang="en-GB" sz="1700" b="1" dirty="0"/>
              <a:t> </a:t>
            </a:r>
          </a:p>
          <a:p>
            <a:r>
              <a:rPr lang="en-GB" sz="1700" dirty="0"/>
              <a:t>Experience from the SABINA Undulator at LNF (KYMA). </a:t>
            </a:r>
          </a:p>
          <a:p>
            <a:r>
              <a:rPr lang="en-GB" sz="1700" dirty="0"/>
              <a:t>The target photon energy range is extended toward lower photon energies by </a:t>
            </a:r>
          </a:p>
          <a:p>
            <a:pPr lvl="1"/>
            <a:r>
              <a:rPr lang="en-GB" sz="1700" dirty="0"/>
              <a:t>Small gap aperture (thin UV chamber walls – Apple X design)</a:t>
            </a:r>
          </a:p>
          <a:p>
            <a:pPr lvl="1"/>
            <a:r>
              <a:rPr lang="en-GB" sz="1700" dirty="0"/>
              <a:t>High undulator remanent field (high remanent field magnets are assumed – Br=1.35 T)</a:t>
            </a:r>
          </a:p>
          <a:p>
            <a:pPr lvl="1"/>
            <a:r>
              <a:rPr lang="en-GB" sz="1700" dirty="0"/>
              <a:t>Tuning the electron beam energy</a:t>
            </a:r>
          </a:p>
          <a:p>
            <a:pPr marL="0" indent="0">
              <a:buNone/>
            </a:pPr>
            <a:endParaRPr lang="en-US" sz="2000" b="1" dirty="0">
              <a:solidFill>
                <a:srgbClr val="0070C0"/>
              </a:solidFill>
            </a:endParaRPr>
          </a:p>
          <a:p>
            <a:pPr marL="0" indent="0">
              <a:buNone/>
            </a:pPr>
            <a:endParaRPr lang="en-US" sz="2000" b="1" dirty="0">
              <a:solidFill>
                <a:srgbClr val="0070C0"/>
              </a:solidFill>
            </a:endParaRPr>
          </a:p>
          <a:p>
            <a:pPr marL="0" indent="0">
              <a:buNone/>
            </a:pPr>
            <a:r>
              <a:rPr lang="en-US" sz="2000" b="1" dirty="0">
                <a:solidFill>
                  <a:srgbClr val="0070C0"/>
                </a:solidFill>
              </a:rPr>
              <a:t>AQUA</a:t>
            </a:r>
            <a:r>
              <a:rPr lang="en-US" sz="2000" b="1" dirty="0"/>
              <a:t> </a:t>
            </a:r>
            <a:r>
              <a:rPr lang="en-US" sz="1800" dirty="0"/>
              <a:t>-</a:t>
            </a:r>
            <a:r>
              <a:rPr lang="en-US" sz="1800" dirty="0">
                <a:latin typeface="Calibri" panose="020F0502020204030204" pitchFamily="34" charset="0"/>
                <a:cs typeface="Calibri" panose="020F0502020204030204" pitchFamily="34" charset="0"/>
              </a:rPr>
              <a:t> APPLE-X</a:t>
            </a:r>
            <a:r>
              <a:rPr lang="en-US" sz="1800" dirty="0"/>
              <a:t> 1990 mm long modules, period 18 mm,  polarization circular left (CL), circular right (CR), linear horizontal (LH), possibly linear vertical (LV). </a:t>
            </a:r>
          </a:p>
          <a:p>
            <a:pPr marL="0" indent="0">
              <a:buNone/>
            </a:pPr>
            <a:r>
              <a:rPr lang="en-US" sz="1800" b="1" dirty="0"/>
              <a:t>Fully symmetric (</a:t>
            </a:r>
            <a:r>
              <a:rPr lang="en-US" sz="1800" b="1" dirty="0" err="1"/>
              <a:t>K</a:t>
            </a:r>
            <a:r>
              <a:rPr lang="en-US" sz="1800" b="1" baseline="-25000" dirty="0" err="1"/>
              <a:t>max</a:t>
            </a:r>
            <a:r>
              <a:rPr lang="en-US" sz="1800" b="1" dirty="0"/>
              <a:t> independent of polarization)</a:t>
            </a:r>
          </a:p>
          <a:p>
            <a:pPr marL="0" indent="0">
              <a:buNone/>
            </a:pPr>
            <a:r>
              <a:rPr lang="en-US" sz="1800" dirty="0"/>
              <a:t>No mechanical or magnetic prototyping will be carried out specifically for the TDR, but feasibility studies for magnetic and </a:t>
            </a:r>
          </a:p>
          <a:p>
            <a:pPr marL="0" indent="0">
              <a:buNone/>
            </a:pPr>
            <a:r>
              <a:rPr lang="en-US" sz="1800" dirty="0"/>
              <a:t>From SABINA Undulator: </a:t>
            </a:r>
          </a:p>
          <a:p>
            <a:r>
              <a:rPr lang="en-US" sz="1800" u="sng" dirty="0"/>
              <a:t>Magnetic design</a:t>
            </a:r>
          </a:p>
          <a:p>
            <a:r>
              <a:rPr lang="en-US" sz="1800" u="sng" dirty="0"/>
              <a:t>Mechanical deformation analysis</a:t>
            </a:r>
            <a:endParaRPr lang="en-US" sz="2000" dirty="0"/>
          </a:p>
          <a:p>
            <a:endParaRPr lang="en-US" dirty="0"/>
          </a:p>
        </p:txBody>
      </p:sp>
      <p:pic>
        <p:nvPicPr>
          <p:cNvPr id="3" name="Immagine 2">
            <a:extLst>
              <a:ext uri="{FF2B5EF4-FFF2-40B4-BE49-F238E27FC236}">
                <a16:creationId xmlns:a16="http://schemas.microsoft.com/office/drawing/2014/main" id="{4F5093A3-B621-1C4E-1DD3-8A1913B37CA8}"/>
              </a:ext>
            </a:extLst>
          </p:cNvPr>
          <p:cNvPicPr>
            <a:picLocks noChangeAspect="1"/>
          </p:cNvPicPr>
          <p:nvPr/>
        </p:nvPicPr>
        <p:blipFill>
          <a:blip r:embed="rId3"/>
          <a:stretch>
            <a:fillRect/>
          </a:stretch>
        </p:blipFill>
        <p:spPr>
          <a:xfrm>
            <a:off x="848837" y="1506181"/>
            <a:ext cx="5387461" cy="4133483"/>
          </a:xfrm>
          <a:prstGeom prst="rect">
            <a:avLst/>
          </a:prstGeom>
          <a:ln>
            <a:solidFill>
              <a:schemeClr val="tx1"/>
            </a:solidFill>
          </a:ln>
          <a:effectLst>
            <a:outerShdw blurRad="50800" dist="38100" dir="8100000" algn="tr" rotWithShape="0">
              <a:prstClr val="black">
                <a:alpha val="40000"/>
              </a:prstClr>
            </a:outerShdw>
          </a:effectLst>
        </p:spPr>
      </p:pic>
      <p:pic>
        <p:nvPicPr>
          <p:cNvPr id="4" name="Immagine 3">
            <a:extLst>
              <a:ext uri="{FF2B5EF4-FFF2-40B4-BE49-F238E27FC236}">
                <a16:creationId xmlns:a16="http://schemas.microsoft.com/office/drawing/2014/main" id="{182DB141-ED54-B8C8-54B3-D1F53017D874}"/>
              </a:ext>
            </a:extLst>
          </p:cNvPr>
          <p:cNvPicPr>
            <a:picLocks noChangeAspect="1"/>
          </p:cNvPicPr>
          <p:nvPr/>
        </p:nvPicPr>
        <p:blipFill rotWithShape="1">
          <a:blip r:embed="rId4"/>
          <a:srcRect l="9919" r="3705" b="2"/>
          <a:stretch/>
        </p:blipFill>
        <p:spPr>
          <a:xfrm>
            <a:off x="141972" y="1249959"/>
            <a:ext cx="1533342" cy="2132312"/>
          </a:xfrm>
          <a:prstGeom prst="rect">
            <a:avLst/>
          </a:prstGeom>
          <a:ln>
            <a:solidFill>
              <a:schemeClr val="tx1"/>
            </a:solidFill>
          </a:ln>
          <a:effectLst>
            <a:outerShdw blurRad="50800" dist="38100" dir="8100000" algn="tr" rotWithShape="0">
              <a:prstClr val="black">
                <a:alpha val="40000"/>
              </a:prstClr>
            </a:outerShdw>
          </a:effectLst>
        </p:spPr>
      </p:pic>
      <p:sp>
        <p:nvSpPr>
          <p:cNvPr id="5" name="Segnaposto data 4">
            <a:extLst>
              <a:ext uri="{FF2B5EF4-FFF2-40B4-BE49-F238E27FC236}">
                <a16:creationId xmlns:a16="http://schemas.microsoft.com/office/drawing/2014/main" id="{D0291958-E14E-1756-50AA-AC0C45E361A7}"/>
              </a:ext>
            </a:extLst>
          </p:cNvPr>
          <p:cNvSpPr>
            <a:spLocks noGrp="1"/>
          </p:cNvSpPr>
          <p:nvPr>
            <p:ph type="dt" sz="half" idx="10"/>
          </p:nvPr>
        </p:nvSpPr>
        <p:spPr>
          <a:xfrm>
            <a:off x="514108" y="6310051"/>
            <a:ext cx="3403170" cy="365125"/>
          </a:xfrm>
        </p:spPr>
        <p:txBody>
          <a:bodyPr/>
          <a:lstStyle/>
          <a:p>
            <a:r>
              <a:rPr lang="it-IT"/>
              <a:t>Frascati </a:t>
            </a:r>
            <a:fld id="{8700BAA3-A4B2-DC43-8EF6-6C80642BFE02}" type="datetime1">
              <a:rPr lang="it-IT" smtClean="0"/>
              <a:t>26/06/24</a:t>
            </a:fld>
            <a:r>
              <a:rPr lang="it-IT"/>
              <a:t> – EUPRAXIA TDR Review meeting</a:t>
            </a:r>
          </a:p>
        </p:txBody>
      </p:sp>
      <p:sp>
        <p:nvSpPr>
          <p:cNvPr id="6" name="Segnaposto piè di pagina 5">
            <a:extLst>
              <a:ext uri="{FF2B5EF4-FFF2-40B4-BE49-F238E27FC236}">
                <a16:creationId xmlns:a16="http://schemas.microsoft.com/office/drawing/2014/main" id="{17E46727-6E5F-380A-FB7F-5F135B5EEC9D}"/>
              </a:ext>
            </a:extLst>
          </p:cNvPr>
          <p:cNvSpPr>
            <a:spLocks noGrp="1"/>
          </p:cNvSpPr>
          <p:nvPr>
            <p:ph type="ftr" sz="quarter" idx="11"/>
          </p:nvPr>
        </p:nvSpPr>
        <p:spPr>
          <a:xfrm>
            <a:off x="4330567" y="6310051"/>
            <a:ext cx="2784528" cy="365125"/>
          </a:xfrm>
        </p:spPr>
        <p:txBody>
          <a:bodyPr/>
          <a:lstStyle/>
          <a:p>
            <a:r>
              <a:rPr lang="it-IT"/>
              <a:t>WA6 Report - L. Giannessi</a:t>
            </a:r>
          </a:p>
        </p:txBody>
      </p:sp>
      <p:sp>
        <p:nvSpPr>
          <p:cNvPr id="7" name="Segnaposto numero diapositiva 6">
            <a:extLst>
              <a:ext uri="{FF2B5EF4-FFF2-40B4-BE49-F238E27FC236}">
                <a16:creationId xmlns:a16="http://schemas.microsoft.com/office/drawing/2014/main" id="{377CF82A-AFEB-C50A-DE69-8527D58A9F01}"/>
              </a:ext>
            </a:extLst>
          </p:cNvPr>
          <p:cNvSpPr>
            <a:spLocks noGrp="1"/>
          </p:cNvSpPr>
          <p:nvPr>
            <p:ph type="sldNum" sz="quarter" idx="12"/>
          </p:nvPr>
        </p:nvSpPr>
        <p:spPr>
          <a:xfrm>
            <a:off x="9448800" y="6492875"/>
            <a:ext cx="2743200" cy="365125"/>
          </a:xfrm>
        </p:spPr>
        <p:txBody>
          <a:bodyPr/>
          <a:lstStyle/>
          <a:p>
            <a:fld id="{43F6FBE0-971E-9141-908B-F4C9F2B4A260}" type="slidenum">
              <a:rPr lang="it-IT" smtClean="0"/>
              <a:t>4</a:t>
            </a:fld>
            <a:endParaRPr lang="it-IT"/>
          </a:p>
        </p:txBody>
      </p:sp>
      <p:pic>
        <p:nvPicPr>
          <p:cNvPr id="8" name="Immagine 7">
            <a:extLst>
              <a:ext uri="{FF2B5EF4-FFF2-40B4-BE49-F238E27FC236}">
                <a16:creationId xmlns:a16="http://schemas.microsoft.com/office/drawing/2014/main" id="{EAC6FE32-28B7-28FA-C3C7-5BB64209E3A1}"/>
              </a:ext>
            </a:extLst>
          </p:cNvPr>
          <p:cNvPicPr>
            <a:picLocks noChangeAspect="1"/>
          </p:cNvPicPr>
          <p:nvPr/>
        </p:nvPicPr>
        <p:blipFill>
          <a:blip r:embed="rId5"/>
          <a:stretch>
            <a:fillRect/>
          </a:stretch>
        </p:blipFill>
        <p:spPr>
          <a:xfrm>
            <a:off x="3880639" y="4307355"/>
            <a:ext cx="2258486" cy="2087288"/>
          </a:xfrm>
          <a:prstGeom prst="rect">
            <a:avLst/>
          </a:prstGeom>
          <a:ln>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7751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E63B83-7DD7-8128-F956-CEBF0C1D9E68}"/>
              </a:ext>
            </a:extLst>
          </p:cNvPr>
          <p:cNvSpPr>
            <a:spLocks noGrp="1"/>
          </p:cNvSpPr>
          <p:nvPr>
            <p:ph type="title"/>
          </p:nvPr>
        </p:nvSpPr>
        <p:spPr>
          <a:xfrm>
            <a:off x="458958" y="351204"/>
            <a:ext cx="7522813" cy="657202"/>
          </a:xfrm>
        </p:spPr>
        <p:txBody>
          <a:bodyPr/>
          <a:lstStyle/>
          <a:p>
            <a:r>
              <a:rPr lang="en-GB"/>
              <a:t>AQUA  UNDULATOR Magnetic design</a:t>
            </a:r>
          </a:p>
        </p:txBody>
      </p:sp>
      <p:grpSp>
        <p:nvGrpSpPr>
          <p:cNvPr id="9" name="Gruppo 8">
            <a:extLst>
              <a:ext uri="{FF2B5EF4-FFF2-40B4-BE49-F238E27FC236}">
                <a16:creationId xmlns:a16="http://schemas.microsoft.com/office/drawing/2014/main" id="{6FF00D11-AA43-9452-5488-CA63249ADEE3}"/>
              </a:ext>
            </a:extLst>
          </p:cNvPr>
          <p:cNvGrpSpPr/>
          <p:nvPr/>
        </p:nvGrpSpPr>
        <p:grpSpPr>
          <a:xfrm>
            <a:off x="6720433" y="2042658"/>
            <a:ext cx="5002271" cy="4445308"/>
            <a:chOff x="8265585" y="521438"/>
            <a:chExt cx="2725822" cy="2363529"/>
          </a:xfrm>
        </p:grpSpPr>
        <p:pic>
          <p:nvPicPr>
            <p:cNvPr id="4" name="Immagine 3">
              <a:extLst>
                <a:ext uri="{FF2B5EF4-FFF2-40B4-BE49-F238E27FC236}">
                  <a16:creationId xmlns:a16="http://schemas.microsoft.com/office/drawing/2014/main" id="{E6BEE1BE-39D7-DD35-F630-8A1E086DDDD9}"/>
                </a:ext>
              </a:extLst>
            </p:cNvPr>
            <p:cNvPicPr>
              <a:picLocks noChangeAspect="1"/>
            </p:cNvPicPr>
            <p:nvPr/>
          </p:nvPicPr>
          <p:blipFill>
            <a:blip r:embed="rId2"/>
            <a:stretch>
              <a:fillRect/>
            </a:stretch>
          </p:blipFill>
          <p:spPr>
            <a:xfrm>
              <a:off x="8265585" y="521438"/>
              <a:ext cx="2725822" cy="2363529"/>
            </a:xfrm>
            <a:prstGeom prst="rect">
              <a:avLst/>
            </a:prstGeom>
          </p:spPr>
        </p:pic>
        <p:cxnSp>
          <p:nvCxnSpPr>
            <p:cNvPr id="7" name="Connettore 2 6">
              <a:extLst>
                <a:ext uri="{FF2B5EF4-FFF2-40B4-BE49-F238E27FC236}">
                  <a16:creationId xmlns:a16="http://schemas.microsoft.com/office/drawing/2014/main" id="{9ADF7A45-42B7-6EFC-8407-41771DD6F77A}"/>
                </a:ext>
              </a:extLst>
            </p:cNvPr>
            <p:cNvCxnSpPr>
              <a:cxnSpLocks/>
            </p:cNvCxnSpPr>
            <p:nvPr/>
          </p:nvCxnSpPr>
          <p:spPr>
            <a:xfrm flipH="1">
              <a:off x="8973974" y="874504"/>
              <a:ext cx="94920" cy="81534"/>
            </a:xfrm>
            <a:prstGeom prst="straightConnector1">
              <a:avLst/>
            </a:prstGeom>
            <a:ln>
              <a:solidFill>
                <a:schemeClr val="accent6">
                  <a:lumMod val="75000"/>
                </a:schemeClr>
              </a:solidFill>
              <a:tailEnd type="triangle"/>
            </a:ln>
          </p:spPr>
          <p:style>
            <a:lnRef idx="2">
              <a:schemeClr val="accent3"/>
            </a:lnRef>
            <a:fillRef idx="0">
              <a:schemeClr val="accent3"/>
            </a:fillRef>
            <a:effectRef idx="1">
              <a:schemeClr val="accent3"/>
            </a:effectRef>
            <a:fontRef idx="minor">
              <a:schemeClr val="tx1"/>
            </a:fontRef>
          </p:style>
        </p:cxnSp>
        <p:sp>
          <p:nvSpPr>
            <p:cNvPr id="8" name="CasellaDiTesto 7">
              <a:extLst>
                <a:ext uri="{FF2B5EF4-FFF2-40B4-BE49-F238E27FC236}">
                  <a16:creationId xmlns:a16="http://schemas.microsoft.com/office/drawing/2014/main" id="{CB58FAFD-B9DC-D43A-5A47-F4435946C165}"/>
                </a:ext>
              </a:extLst>
            </p:cNvPr>
            <p:cNvSpPr txBox="1"/>
            <p:nvPr/>
          </p:nvSpPr>
          <p:spPr>
            <a:xfrm>
              <a:off x="9052884" y="727624"/>
              <a:ext cx="1192988" cy="264462"/>
            </a:xfrm>
            <a:prstGeom prst="rect">
              <a:avLst/>
            </a:prstGeom>
            <a:noFill/>
          </p:spPr>
          <p:txBody>
            <a:bodyPr wrap="none" rtlCol="0">
              <a:spAutoFit/>
            </a:bodyPr>
            <a:lstStyle/>
            <a:p>
              <a:r>
                <a:rPr lang="en-GB" sz="1200">
                  <a:solidFill>
                    <a:schemeClr val="accent6">
                      <a:lumMod val="75000"/>
                    </a:schemeClr>
                  </a:solidFill>
                </a:rPr>
                <a:t>EUPRAXIA AQUA UM (linear) – </a:t>
              </a:r>
            </a:p>
            <a:p>
              <a:r>
                <a:rPr lang="en-GB" sz="1200">
                  <a:solidFill>
                    <a:schemeClr val="accent6">
                      <a:lumMod val="75000"/>
                    </a:schemeClr>
                  </a:solidFill>
                </a:rPr>
                <a:t>Min gap 6 mm (RADIA)</a:t>
              </a:r>
            </a:p>
          </p:txBody>
        </p:sp>
      </p:grpSp>
      <p:sp>
        <p:nvSpPr>
          <p:cNvPr id="6" name="CasellaDiTesto 5">
            <a:extLst>
              <a:ext uri="{FF2B5EF4-FFF2-40B4-BE49-F238E27FC236}">
                <a16:creationId xmlns:a16="http://schemas.microsoft.com/office/drawing/2014/main" id="{377FF0BA-E634-4F47-44DE-32811619C240}"/>
              </a:ext>
            </a:extLst>
          </p:cNvPr>
          <p:cNvSpPr txBox="1"/>
          <p:nvPr/>
        </p:nvSpPr>
        <p:spPr>
          <a:xfrm>
            <a:off x="7482197" y="676732"/>
            <a:ext cx="3683637" cy="1508105"/>
          </a:xfrm>
          <a:prstGeom prst="rect">
            <a:avLst/>
          </a:prstGeom>
          <a:noFill/>
        </p:spPr>
        <p:txBody>
          <a:bodyPr wrap="none" rtlCol="0">
            <a:spAutoFit/>
          </a:bodyPr>
          <a:lstStyle/>
          <a:p>
            <a:r>
              <a:rPr lang="en-GB" sz="2000" b="1" err="1">
                <a:effectLst>
                  <a:outerShdw blurRad="38100" dist="38100" dir="2700000" algn="tl">
                    <a:srgbClr val="000000">
                      <a:alpha val="43137"/>
                    </a:srgbClr>
                  </a:outerShdw>
                </a:effectLst>
              </a:rPr>
              <a:t>Modeling</a:t>
            </a:r>
            <a:r>
              <a:rPr lang="en-GB" sz="2000" b="1">
                <a:effectLst>
                  <a:outerShdw blurRad="38100" dist="38100" dir="2700000" algn="tl">
                    <a:srgbClr val="000000">
                      <a:alpha val="43137"/>
                    </a:srgbClr>
                  </a:outerShdw>
                </a:effectLst>
              </a:rPr>
              <a:t> parameters:</a:t>
            </a:r>
          </a:p>
          <a:p>
            <a:pPr marL="285750" indent="-285750">
              <a:buFont typeface="Arial" panose="020B0604020202020204" pitchFamily="34" charset="0"/>
              <a:buChar char="•"/>
            </a:pPr>
            <a:r>
              <a:rPr lang="en-GB"/>
              <a:t>Remanent field Br = 1.35 T</a:t>
            </a:r>
          </a:p>
          <a:p>
            <a:pPr marL="285750" indent="-285750">
              <a:buFont typeface="Arial" panose="020B0604020202020204" pitchFamily="34" charset="0"/>
              <a:buChar char="•"/>
            </a:pPr>
            <a:r>
              <a:rPr lang="en-GB"/>
              <a:t>Undulator period </a:t>
            </a:r>
            <a:r>
              <a:rPr lang="en-GB" err="1"/>
              <a:t>λ</a:t>
            </a:r>
            <a:r>
              <a:rPr lang="en-GB" baseline="-25000" err="1"/>
              <a:t>u</a:t>
            </a:r>
            <a:r>
              <a:rPr lang="en-GB"/>
              <a:t> = 18 mm</a:t>
            </a:r>
          </a:p>
          <a:p>
            <a:pPr marL="285750" indent="-285750">
              <a:buFont typeface="Arial" panose="020B0604020202020204" pitchFamily="34" charset="0"/>
              <a:buChar char="•"/>
            </a:pPr>
            <a:r>
              <a:rPr lang="en-GB"/>
              <a:t>4 blocks / period, NdFeB</a:t>
            </a:r>
          </a:p>
          <a:p>
            <a:pPr marL="285750" indent="-285750">
              <a:buFont typeface="Arial" panose="020B0604020202020204" pitchFamily="34" charset="0"/>
              <a:buChar char="•"/>
            </a:pPr>
            <a:r>
              <a:rPr lang="en-GB"/>
              <a:t># of periods (eff.) N = 110 (Lu=2m)</a:t>
            </a:r>
          </a:p>
        </p:txBody>
      </p:sp>
      <p:pic>
        <p:nvPicPr>
          <p:cNvPr id="13" name="Immagine 12">
            <a:extLst>
              <a:ext uri="{FF2B5EF4-FFF2-40B4-BE49-F238E27FC236}">
                <a16:creationId xmlns:a16="http://schemas.microsoft.com/office/drawing/2014/main" id="{7CB6FBEB-DCFB-932D-9494-E0508798971C}"/>
              </a:ext>
            </a:extLst>
          </p:cNvPr>
          <p:cNvPicPr>
            <a:picLocks noChangeAspect="1"/>
          </p:cNvPicPr>
          <p:nvPr/>
        </p:nvPicPr>
        <p:blipFill>
          <a:blip r:embed="rId3"/>
          <a:stretch>
            <a:fillRect/>
          </a:stretch>
        </p:blipFill>
        <p:spPr>
          <a:xfrm>
            <a:off x="452926" y="987854"/>
            <a:ext cx="5922236" cy="3264289"/>
          </a:xfrm>
          <a:prstGeom prst="rect">
            <a:avLst/>
          </a:prstGeom>
        </p:spPr>
      </p:pic>
      <p:sp>
        <p:nvSpPr>
          <p:cNvPr id="5" name="CasellaDiTesto 4">
            <a:extLst>
              <a:ext uri="{FF2B5EF4-FFF2-40B4-BE49-F238E27FC236}">
                <a16:creationId xmlns:a16="http://schemas.microsoft.com/office/drawing/2014/main" id="{DFBC697D-245C-C6FC-7585-5B87146B75EB}"/>
              </a:ext>
            </a:extLst>
          </p:cNvPr>
          <p:cNvSpPr txBox="1"/>
          <p:nvPr/>
        </p:nvSpPr>
        <p:spPr>
          <a:xfrm>
            <a:off x="7289265" y="6237209"/>
            <a:ext cx="3827523" cy="523220"/>
          </a:xfrm>
          <a:prstGeom prst="rect">
            <a:avLst/>
          </a:prstGeom>
          <a:noFill/>
        </p:spPr>
        <p:txBody>
          <a:bodyPr wrap="none" lIns="91440" tIns="45720" rIns="91440" bIns="45720" rtlCol="0" anchor="t">
            <a:spAutoFit/>
          </a:bodyPr>
          <a:lstStyle/>
          <a:p>
            <a:r>
              <a:rPr lang="en-GB" sz="1400" b="1">
                <a:latin typeface="Calibri Light"/>
                <a:ea typeface="Calibri Light"/>
                <a:cs typeface="Helvetica"/>
              </a:rPr>
              <a:t>D5.1: Technologies for the </a:t>
            </a:r>
            <a:r>
              <a:rPr lang="en-GB" sz="1400" b="1" err="1">
                <a:latin typeface="Calibri Light"/>
                <a:ea typeface="Calibri Light"/>
                <a:cs typeface="Helvetica"/>
              </a:rPr>
              <a:t>CompactLight</a:t>
            </a:r>
            <a:r>
              <a:rPr lang="en-GB" sz="1400" b="1">
                <a:latin typeface="Calibri Light"/>
                <a:ea typeface="Calibri Light"/>
                <a:cs typeface="Helvetica"/>
              </a:rPr>
              <a:t> Undulator,</a:t>
            </a:r>
          </a:p>
          <a:p>
            <a:r>
              <a:rPr lang="en-GB" sz="1400" b="1" i="1" err="1">
                <a:latin typeface="Calibri Light"/>
                <a:ea typeface="Calibri Light"/>
                <a:cs typeface="Helvetica"/>
              </a:rPr>
              <a:t>F.Nguyen</a:t>
            </a:r>
            <a:r>
              <a:rPr lang="en-GB" sz="1400" b="1" i="1">
                <a:latin typeface="Calibri Light"/>
                <a:ea typeface="Calibri Light"/>
                <a:cs typeface="Helvetica"/>
              </a:rPr>
              <a:t> et al., </a:t>
            </a:r>
            <a:r>
              <a:rPr lang="en-GB" sz="1400" b="1">
                <a:latin typeface="Calibri Light"/>
                <a:ea typeface="Calibri Light"/>
                <a:cs typeface="Helvetica"/>
              </a:rPr>
              <a:t>XLS Deliverable</a:t>
            </a:r>
            <a:endParaRPr lang="it-IT" sz="1400" b="1">
              <a:latin typeface="Calibri Light"/>
              <a:ea typeface="Calibri Light"/>
              <a:cs typeface="Calibri Light"/>
            </a:endParaRPr>
          </a:p>
        </p:txBody>
      </p:sp>
      <p:graphicFrame>
        <p:nvGraphicFramePr>
          <p:cNvPr id="14" name="Tabella 13">
            <a:extLst>
              <a:ext uri="{FF2B5EF4-FFF2-40B4-BE49-F238E27FC236}">
                <a16:creationId xmlns:a16="http://schemas.microsoft.com/office/drawing/2014/main" id="{485A8789-784C-CA2D-1C20-8264927E10B2}"/>
              </a:ext>
            </a:extLst>
          </p:cNvPr>
          <p:cNvGraphicFramePr>
            <a:graphicFrameLocks noGrp="1"/>
          </p:cNvGraphicFramePr>
          <p:nvPr>
            <p:extLst>
              <p:ext uri="{D42A27DB-BD31-4B8C-83A1-F6EECF244321}">
                <p14:modId xmlns:p14="http://schemas.microsoft.com/office/powerpoint/2010/main" val="2038565584"/>
              </p:ext>
            </p:extLst>
          </p:nvPr>
        </p:nvGraphicFramePr>
        <p:xfrm>
          <a:off x="289494" y="5212935"/>
          <a:ext cx="3274104" cy="1419565"/>
        </p:xfrm>
        <a:graphic>
          <a:graphicData uri="http://schemas.openxmlformats.org/drawingml/2006/table">
            <a:tbl>
              <a:tblPr firstRow="1" bandRow="1">
                <a:tableStyleId>{21E4AEA4-8DFA-4A89-87EB-49C32662AFE0}</a:tableStyleId>
              </a:tblPr>
              <a:tblGrid>
                <a:gridCol w="346947">
                  <a:extLst>
                    <a:ext uri="{9D8B030D-6E8A-4147-A177-3AD203B41FA5}">
                      <a16:colId xmlns:a16="http://schemas.microsoft.com/office/drawing/2014/main" val="20000"/>
                    </a:ext>
                  </a:extLst>
                </a:gridCol>
                <a:gridCol w="798885">
                  <a:extLst>
                    <a:ext uri="{9D8B030D-6E8A-4147-A177-3AD203B41FA5}">
                      <a16:colId xmlns:a16="http://schemas.microsoft.com/office/drawing/2014/main" val="20001"/>
                    </a:ext>
                  </a:extLst>
                </a:gridCol>
                <a:gridCol w="798885">
                  <a:extLst>
                    <a:ext uri="{9D8B030D-6E8A-4147-A177-3AD203B41FA5}">
                      <a16:colId xmlns:a16="http://schemas.microsoft.com/office/drawing/2014/main" val="20002"/>
                    </a:ext>
                  </a:extLst>
                </a:gridCol>
                <a:gridCol w="798885">
                  <a:extLst>
                    <a:ext uri="{9D8B030D-6E8A-4147-A177-3AD203B41FA5}">
                      <a16:colId xmlns:a16="http://schemas.microsoft.com/office/drawing/2014/main" val="20003"/>
                    </a:ext>
                  </a:extLst>
                </a:gridCol>
                <a:gridCol w="530502">
                  <a:extLst>
                    <a:ext uri="{9D8B030D-6E8A-4147-A177-3AD203B41FA5}">
                      <a16:colId xmlns:a16="http://schemas.microsoft.com/office/drawing/2014/main" val="20004"/>
                    </a:ext>
                  </a:extLst>
                </a:gridCol>
              </a:tblGrid>
              <a:tr h="283913">
                <a:tc>
                  <a:txBody>
                    <a:bodyPr/>
                    <a:lstStyle/>
                    <a:p>
                      <a:endParaRPr lang="en-GB" sz="1200"/>
                    </a:p>
                  </a:txBody>
                  <a:tcPr/>
                </a:tc>
                <a:tc>
                  <a:txBody>
                    <a:bodyPr/>
                    <a:lstStyle/>
                    <a:p>
                      <a:pPr algn="ctr"/>
                      <a:r>
                        <a:rPr lang="en-GB" sz="1200"/>
                        <a:t>LP (</a:t>
                      </a:r>
                      <a:r>
                        <a:rPr lang="en-GB" sz="1200" baseline="0"/>
                        <a:t>h)</a:t>
                      </a:r>
                      <a:endParaRPr lang="en-GB" sz="1200"/>
                    </a:p>
                  </a:txBody>
                  <a:tcPr/>
                </a:tc>
                <a:tc>
                  <a:txBody>
                    <a:bodyPr/>
                    <a:lstStyle/>
                    <a:p>
                      <a:pPr algn="ctr"/>
                      <a:r>
                        <a:rPr lang="en-GB" sz="1200"/>
                        <a:t>CP</a:t>
                      </a:r>
                    </a:p>
                  </a:txBody>
                  <a:tcPr/>
                </a:tc>
                <a:tc>
                  <a:txBody>
                    <a:bodyPr/>
                    <a:lstStyle/>
                    <a:p>
                      <a:pPr algn="ctr"/>
                      <a:r>
                        <a:rPr lang="en-GB" sz="1200"/>
                        <a:t>LP (v)</a:t>
                      </a:r>
                    </a:p>
                  </a:txBody>
                  <a:tcPr/>
                </a:tc>
                <a:tc>
                  <a:txBody>
                    <a:bodyPr/>
                    <a:lstStyle/>
                    <a:p>
                      <a:pPr algn="ctr"/>
                      <a:r>
                        <a:rPr lang="en-GB" sz="1200"/>
                        <a:t>units</a:t>
                      </a:r>
                    </a:p>
                  </a:txBody>
                  <a:tcPr/>
                </a:tc>
                <a:extLst>
                  <a:ext uri="{0D108BD9-81ED-4DB2-BD59-A6C34878D82A}">
                    <a16:rowId xmlns:a16="http://schemas.microsoft.com/office/drawing/2014/main" val="10000"/>
                  </a:ext>
                </a:extLst>
              </a:tr>
              <a:tr h="283913">
                <a:tc>
                  <a:txBody>
                    <a:bodyPr/>
                    <a:lstStyle/>
                    <a:p>
                      <a:r>
                        <a:rPr lang="en-GB" sz="1200"/>
                        <a:t>Ix</a:t>
                      </a:r>
                    </a:p>
                  </a:txBody>
                  <a:tcPr/>
                </a:tc>
                <a:tc>
                  <a:txBody>
                    <a:bodyPr/>
                    <a:lstStyle/>
                    <a:p>
                      <a:pPr algn="ctr"/>
                      <a:r>
                        <a:rPr lang="en-GB" sz="1200"/>
                        <a:t>0</a:t>
                      </a:r>
                    </a:p>
                  </a:txBody>
                  <a:tcPr/>
                </a:tc>
                <a:tc>
                  <a:txBody>
                    <a:bodyPr/>
                    <a:lstStyle/>
                    <a:p>
                      <a:pPr algn="ctr"/>
                      <a:r>
                        <a:rPr lang="en-GB" sz="1200"/>
                        <a:t>0</a:t>
                      </a:r>
                    </a:p>
                  </a:txBody>
                  <a:tcPr/>
                </a:tc>
                <a:tc>
                  <a:txBody>
                    <a:bodyPr/>
                    <a:lstStyle/>
                    <a:p>
                      <a:pPr algn="ctr"/>
                      <a:r>
                        <a:rPr lang="en-GB" sz="1200"/>
                        <a:t>0</a:t>
                      </a:r>
                    </a:p>
                  </a:txBody>
                  <a:tcPr/>
                </a:tc>
                <a:tc>
                  <a:txBody>
                    <a:bodyPr/>
                    <a:lstStyle/>
                    <a:p>
                      <a:r>
                        <a:rPr lang="en-GB" sz="1200"/>
                        <a:t>G m</a:t>
                      </a:r>
                    </a:p>
                  </a:txBody>
                  <a:tcPr/>
                </a:tc>
                <a:extLst>
                  <a:ext uri="{0D108BD9-81ED-4DB2-BD59-A6C34878D82A}">
                    <a16:rowId xmlns:a16="http://schemas.microsoft.com/office/drawing/2014/main" val="10001"/>
                  </a:ext>
                </a:extLst>
              </a:tr>
              <a:tr h="283913">
                <a:tc>
                  <a:txBody>
                    <a:bodyPr/>
                    <a:lstStyle/>
                    <a:p>
                      <a:r>
                        <a:rPr lang="en-GB" sz="1200" err="1"/>
                        <a:t>Iy</a:t>
                      </a:r>
                      <a:endParaRPr lang="en-GB" sz="1200"/>
                    </a:p>
                  </a:txBody>
                  <a:tcPr/>
                </a:tc>
                <a:tc>
                  <a:txBody>
                    <a:bodyPr/>
                    <a:lstStyle/>
                    <a:p>
                      <a:pPr algn="ctr"/>
                      <a:r>
                        <a:rPr lang="en-GB" sz="1200">
                          <a:solidFill>
                            <a:schemeClr val="tx1"/>
                          </a:solidFill>
                        </a:rPr>
                        <a:t>0.0119</a:t>
                      </a:r>
                    </a:p>
                  </a:txBody>
                  <a:tcPr/>
                </a:tc>
                <a:tc>
                  <a:txBody>
                    <a:bodyPr/>
                    <a:lstStyle/>
                    <a:p>
                      <a:pPr algn="ctr"/>
                      <a:r>
                        <a:rPr lang="en-GB" sz="1200"/>
                        <a:t>-0.0095</a:t>
                      </a:r>
                    </a:p>
                  </a:txBody>
                  <a:tcPr/>
                </a:tc>
                <a:tc>
                  <a:txBody>
                    <a:bodyPr/>
                    <a:lstStyle/>
                    <a:p>
                      <a:pPr algn="ctr"/>
                      <a:r>
                        <a:rPr lang="en-GB" sz="1200">
                          <a:solidFill>
                            <a:srgbClr val="FF0000"/>
                          </a:solidFill>
                        </a:rPr>
                        <a:t>0.4118</a:t>
                      </a:r>
                    </a:p>
                  </a:txBody>
                  <a:tcPr/>
                </a:tc>
                <a:tc>
                  <a:txBody>
                    <a:bodyPr/>
                    <a:lstStyle/>
                    <a:p>
                      <a:r>
                        <a:rPr lang="en-GB" sz="1200"/>
                        <a:t>G m</a:t>
                      </a:r>
                      <a:endParaRPr lang="en-GB" sz="1200" baseline="30000"/>
                    </a:p>
                  </a:txBody>
                  <a:tcPr/>
                </a:tc>
                <a:extLst>
                  <a:ext uri="{0D108BD9-81ED-4DB2-BD59-A6C34878D82A}">
                    <a16:rowId xmlns:a16="http://schemas.microsoft.com/office/drawing/2014/main" val="10002"/>
                  </a:ext>
                </a:extLst>
              </a:tr>
              <a:tr h="283913">
                <a:tc>
                  <a:txBody>
                    <a:bodyPr/>
                    <a:lstStyle/>
                    <a:p>
                      <a:r>
                        <a:rPr lang="en-GB" sz="1200" err="1"/>
                        <a:t>IIx</a:t>
                      </a:r>
                      <a:endParaRPr lang="en-GB" sz="1200"/>
                    </a:p>
                  </a:txBody>
                  <a:tcPr/>
                </a:tc>
                <a:tc>
                  <a:txBody>
                    <a:bodyPr/>
                    <a:lstStyle/>
                    <a:p>
                      <a:pPr algn="ctr"/>
                      <a:r>
                        <a:rPr lang="en-GB" sz="1200"/>
                        <a:t>0</a:t>
                      </a:r>
                    </a:p>
                  </a:txBody>
                  <a:tcPr/>
                </a:tc>
                <a:tc>
                  <a:txBody>
                    <a:bodyPr/>
                    <a:lstStyle/>
                    <a:p>
                      <a:pPr algn="ctr"/>
                      <a:r>
                        <a:rPr lang="en-GB" sz="1200"/>
                        <a:t>-0.0179</a:t>
                      </a:r>
                    </a:p>
                  </a:txBody>
                  <a:tcPr/>
                </a:tc>
                <a:tc>
                  <a:txBody>
                    <a:bodyPr/>
                    <a:lstStyle/>
                    <a:p>
                      <a:pPr algn="ctr"/>
                      <a:r>
                        <a:rPr lang="en-GB" sz="1200">
                          <a:solidFill>
                            <a:srgbClr val="FF0000"/>
                          </a:solidFill>
                        </a:rPr>
                        <a:t>-0.1322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G m</a:t>
                      </a:r>
                      <a:r>
                        <a:rPr lang="en-GB" sz="1200" baseline="30000"/>
                        <a:t>2</a:t>
                      </a:r>
                    </a:p>
                  </a:txBody>
                  <a:tcPr/>
                </a:tc>
                <a:extLst>
                  <a:ext uri="{0D108BD9-81ED-4DB2-BD59-A6C34878D82A}">
                    <a16:rowId xmlns:a16="http://schemas.microsoft.com/office/drawing/2014/main" val="10003"/>
                  </a:ext>
                </a:extLst>
              </a:tr>
              <a:tr h="283913">
                <a:tc>
                  <a:txBody>
                    <a:bodyPr/>
                    <a:lstStyle/>
                    <a:p>
                      <a:r>
                        <a:rPr lang="en-GB" sz="1200" err="1"/>
                        <a:t>IIy</a:t>
                      </a:r>
                      <a:endParaRPr lang="en-GB" sz="1200"/>
                    </a:p>
                  </a:txBody>
                  <a:tcPr/>
                </a:tc>
                <a:tc>
                  <a:txBody>
                    <a:bodyPr/>
                    <a:lstStyle/>
                    <a:p>
                      <a:pPr algn="ctr"/>
                      <a:r>
                        <a:rPr lang="en-GB" sz="1200"/>
                        <a:t>0</a:t>
                      </a:r>
                    </a:p>
                  </a:txBody>
                  <a:tcPr/>
                </a:tc>
                <a:tc>
                  <a:txBody>
                    <a:bodyPr/>
                    <a:lstStyle/>
                    <a:p>
                      <a:pPr algn="ctr"/>
                      <a:r>
                        <a:rPr lang="en-GB" sz="1200"/>
                        <a:t>-0.0001</a:t>
                      </a:r>
                    </a:p>
                  </a:txBody>
                  <a:tcPr/>
                </a:tc>
                <a:tc>
                  <a:txBody>
                    <a:bodyPr/>
                    <a:lstStyle/>
                    <a:p>
                      <a:pPr algn="ctr"/>
                      <a:r>
                        <a:rPr lang="en-GB" sz="1200"/>
                        <a:t>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a:t>G m</a:t>
                      </a:r>
                      <a:r>
                        <a:rPr lang="en-GB" sz="1200" baseline="30000"/>
                        <a:t>2</a:t>
                      </a:r>
                    </a:p>
                  </a:txBody>
                  <a:tcPr/>
                </a:tc>
                <a:extLst>
                  <a:ext uri="{0D108BD9-81ED-4DB2-BD59-A6C34878D82A}">
                    <a16:rowId xmlns:a16="http://schemas.microsoft.com/office/drawing/2014/main" val="10004"/>
                  </a:ext>
                </a:extLst>
              </a:tr>
            </a:tbl>
          </a:graphicData>
        </a:graphic>
      </p:graphicFrame>
      <p:sp>
        <p:nvSpPr>
          <p:cNvPr id="15" name="CasellaDiTesto 14">
            <a:extLst>
              <a:ext uri="{FF2B5EF4-FFF2-40B4-BE49-F238E27FC236}">
                <a16:creationId xmlns:a16="http://schemas.microsoft.com/office/drawing/2014/main" id="{D41DEA29-D392-9421-DED5-F3449C1A33E4}"/>
              </a:ext>
            </a:extLst>
          </p:cNvPr>
          <p:cNvSpPr txBox="1"/>
          <p:nvPr/>
        </p:nvSpPr>
        <p:spPr>
          <a:xfrm>
            <a:off x="91258" y="4847297"/>
            <a:ext cx="3728097" cy="400110"/>
          </a:xfrm>
          <a:prstGeom prst="rect">
            <a:avLst/>
          </a:prstGeom>
          <a:noFill/>
        </p:spPr>
        <p:txBody>
          <a:bodyPr wrap="square" rtlCol="0">
            <a:spAutoFit/>
          </a:bodyPr>
          <a:lstStyle/>
          <a:p>
            <a:pPr algn="ctr"/>
            <a:r>
              <a:rPr lang="en-GB" sz="2000" b="1">
                <a:solidFill>
                  <a:schemeClr val="accent2">
                    <a:lumMod val="75000"/>
                  </a:schemeClr>
                </a:solidFill>
                <a:effectLst>
                  <a:outerShdw blurRad="38100" dist="38100" dir="2700000" algn="tl">
                    <a:srgbClr val="000000">
                      <a:alpha val="43137"/>
                    </a:srgbClr>
                  </a:outerShdw>
                </a:effectLst>
              </a:rPr>
              <a:t>Field Integrals</a:t>
            </a:r>
          </a:p>
        </p:txBody>
      </p:sp>
      <p:sp>
        <p:nvSpPr>
          <p:cNvPr id="10" name="Rettangolo 9">
            <a:extLst>
              <a:ext uri="{FF2B5EF4-FFF2-40B4-BE49-F238E27FC236}">
                <a16:creationId xmlns:a16="http://schemas.microsoft.com/office/drawing/2014/main" id="{23090EF8-3EEE-BDEC-F465-B3F02A817538}"/>
              </a:ext>
            </a:extLst>
          </p:cNvPr>
          <p:cNvSpPr/>
          <p:nvPr/>
        </p:nvSpPr>
        <p:spPr>
          <a:xfrm>
            <a:off x="246260" y="4126309"/>
            <a:ext cx="5261471" cy="646331"/>
          </a:xfrm>
          <a:prstGeom prst="rect">
            <a:avLst/>
          </a:prstGeom>
          <a:ln w="19050">
            <a:noFill/>
          </a:ln>
        </p:spPr>
        <p:txBody>
          <a:bodyPr wrap="square">
            <a:spAutoFit/>
          </a:bodyPr>
          <a:lstStyle/>
          <a:p>
            <a:r>
              <a:rPr lang="en-GB" b="1"/>
              <a:t>Number of periods N = 111.5</a:t>
            </a:r>
          </a:p>
          <a:p>
            <a:r>
              <a:rPr lang="en-GB" b="1"/>
              <a:t>Total length of the magnetic array L</a:t>
            </a:r>
            <a:r>
              <a:rPr lang="en-GB" b="1" baseline="-25000"/>
              <a:t>und</a:t>
            </a:r>
            <a:r>
              <a:rPr lang="en-GB" b="1"/>
              <a:t>= 1990.4 mm</a:t>
            </a:r>
          </a:p>
        </p:txBody>
      </p:sp>
      <p:pic>
        <p:nvPicPr>
          <p:cNvPr id="16" name="Immagine 15">
            <a:extLst>
              <a:ext uri="{FF2B5EF4-FFF2-40B4-BE49-F238E27FC236}">
                <a16:creationId xmlns:a16="http://schemas.microsoft.com/office/drawing/2014/main" id="{092DF2C0-5966-B8AC-EE30-D26BED1357BB}"/>
              </a:ext>
            </a:extLst>
          </p:cNvPr>
          <p:cNvPicPr>
            <a:picLocks noChangeAspect="1"/>
          </p:cNvPicPr>
          <p:nvPr/>
        </p:nvPicPr>
        <p:blipFill>
          <a:blip r:embed="rId4"/>
          <a:stretch>
            <a:fillRect/>
          </a:stretch>
        </p:blipFill>
        <p:spPr>
          <a:xfrm>
            <a:off x="3782011" y="4848611"/>
            <a:ext cx="3040025" cy="1603464"/>
          </a:xfrm>
          <a:prstGeom prst="rect">
            <a:avLst/>
          </a:prstGeom>
        </p:spPr>
      </p:pic>
      <p:pic>
        <p:nvPicPr>
          <p:cNvPr id="3" name="Immagine 2">
            <a:extLst>
              <a:ext uri="{FF2B5EF4-FFF2-40B4-BE49-F238E27FC236}">
                <a16:creationId xmlns:a16="http://schemas.microsoft.com/office/drawing/2014/main" id="{1E84CEDA-9F88-F7AE-8129-EA2B5A66F6AF}"/>
              </a:ext>
            </a:extLst>
          </p:cNvPr>
          <p:cNvPicPr>
            <a:picLocks noChangeAspect="1"/>
          </p:cNvPicPr>
          <p:nvPr/>
        </p:nvPicPr>
        <p:blipFill rotWithShape="1">
          <a:blip r:embed="rId5"/>
          <a:srcRect t="38525"/>
          <a:stretch/>
        </p:blipFill>
        <p:spPr>
          <a:xfrm>
            <a:off x="10029617" y="6501666"/>
            <a:ext cx="2164805" cy="289608"/>
          </a:xfrm>
          <a:prstGeom prst="rect">
            <a:avLst/>
          </a:prstGeom>
        </p:spPr>
      </p:pic>
    </p:spTree>
    <p:extLst>
      <p:ext uri="{BB962C8B-B14F-4D97-AF65-F5344CB8AC3E}">
        <p14:creationId xmlns:p14="http://schemas.microsoft.com/office/powerpoint/2010/main" val="314062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C778BC34-21F7-BD83-170E-A8DBC974AA82}"/>
              </a:ext>
            </a:extLst>
          </p:cNvPr>
          <p:cNvSpPr/>
          <p:nvPr/>
        </p:nvSpPr>
        <p:spPr>
          <a:xfrm>
            <a:off x="254643" y="2187616"/>
            <a:ext cx="6319777" cy="415531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5 10-7 </a:t>
            </a:r>
          </a:p>
        </p:txBody>
      </p:sp>
      <p:sp>
        <p:nvSpPr>
          <p:cNvPr id="2" name="Titolo 1">
            <a:extLst>
              <a:ext uri="{FF2B5EF4-FFF2-40B4-BE49-F238E27FC236}">
                <a16:creationId xmlns:a16="http://schemas.microsoft.com/office/drawing/2014/main" id="{BC9ED612-5B04-8DF2-2BF9-B110902426B9}"/>
              </a:ext>
            </a:extLst>
          </p:cNvPr>
          <p:cNvSpPr>
            <a:spLocks noGrp="1"/>
          </p:cNvSpPr>
          <p:nvPr>
            <p:ph type="title"/>
          </p:nvPr>
        </p:nvSpPr>
        <p:spPr>
          <a:xfrm>
            <a:off x="425026" y="548964"/>
            <a:ext cx="5417342" cy="494646"/>
          </a:xfrm>
        </p:spPr>
        <p:txBody>
          <a:bodyPr>
            <a:normAutofit fontScale="90000"/>
          </a:bodyPr>
          <a:lstStyle/>
          <a:p>
            <a:r>
              <a:rPr lang="en-US"/>
              <a:t>Vacuum pipe geometry</a:t>
            </a:r>
          </a:p>
        </p:txBody>
      </p:sp>
      <p:sp>
        <p:nvSpPr>
          <p:cNvPr id="3" name="Segnaposto contenuto 2">
            <a:extLst>
              <a:ext uri="{FF2B5EF4-FFF2-40B4-BE49-F238E27FC236}">
                <a16:creationId xmlns:a16="http://schemas.microsoft.com/office/drawing/2014/main" id="{DB8A3B14-BC98-1BAD-A9F1-4F27D27AA8E3}"/>
              </a:ext>
            </a:extLst>
          </p:cNvPr>
          <p:cNvSpPr>
            <a:spLocks noGrp="1"/>
          </p:cNvSpPr>
          <p:nvPr>
            <p:ph idx="1"/>
          </p:nvPr>
        </p:nvSpPr>
        <p:spPr>
          <a:xfrm>
            <a:off x="474569" y="1121085"/>
            <a:ext cx="6817481" cy="1737645"/>
          </a:xfrm>
        </p:spPr>
        <p:txBody>
          <a:bodyPr>
            <a:noAutofit/>
          </a:bodyPr>
          <a:lstStyle/>
          <a:p>
            <a:r>
              <a:rPr lang="en-US" sz="1600" dirty="0"/>
              <a:t>Apple X undulator is symmetric, minimal access from sides. Vacuum chamber is a cylinder of diameter </a:t>
            </a:r>
            <a:r>
              <a:rPr lang="en-US" sz="1600" b="1" i="1" dirty="0">
                <a:latin typeface="Times New Roman" panose="02020603050405020304" pitchFamily="18" charset="0"/>
                <a:cs typeface="Times New Roman" panose="02020603050405020304" pitchFamily="18" charset="0"/>
              </a:rPr>
              <a:t>d = 5 mm</a:t>
            </a:r>
            <a:r>
              <a:rPr lang="en-US" sz="1600" b="1" dirty="0"/>
              <a:t> </a:t>
            </a:r>
            <a:r>
              <a:rPr lang="en-US" sz="1600" dirty="0"/>
              <a:t>with sustaining blades </a:t>
            </a:r>
            <a:endParaRPr lang="en-US" sz="1600" b="1" dirty="0"/>
          </a:p>
          <a:p>
            <a:r>
              <a:rPr lang="en-US" sz="1600" dirty="0"/>
              <a:t>Wake fields </a:t>
            </a:r>
            <a:r>
              <a:rPr lang="en-US" sz="1600" dirty="0" err="1"/>
              <a:t>mimimization</a:t>
            </a:r>
            <a:r>
              <a:rPr lang="en-US" sz="1600" dirty="0"/>
              <a:t> requires  smooth and regular surface – </a:t>
            </a:r>
            <a:r>
              <a:rPr lang="en-US" sz="1600" dirty="0" err="1"/>
              <a:t>minimise</a:t>
            </a:r>
            <a:r>
              <a:rPr lang="en-US" sz="1600" dirty="0"/>
              <a:t> apertures and other discontinuities. Wake field effects tolerated at </a:t>
            </a:r>
            <a:r>
              <a:rPr lang="en-US" sz="1600" b="1" i="1" dirty="0">
                <a:latin typeface="Times New Roman" panose="02020603050405020304" pitchFamily="18" charset="0"/>
                <a:cs typeface="Times New Roman" panose="02020603050405020304" pitchFamily="18" charset="0"/>
              </a:rPr>
              <a:t>d = 5 mm</a:t>
            </a:r>
          </a:p>
          <a:p>
            <a:pPr marL="0" indent="0">
              <a:buNone/>
            </a:pPr>
            <a:r>
              <a:rPr lang="en-US" sz="1600" dirty="0"/>
              <a:t>Vacuum: access ports for pumping available only at the </a:t>
            </a:r>
          </a:p>
          <a:p>
            <a:pPr marL="0" indent="0">
              <a:buNone/>
            </a:pPr>
            <a:r>
              <a:rPr lang="en-US" sz="1600" dirty="0"/>
              <a:t>undulator transitions</a:t>
            </a:r>
          </a:p>
        </p:txBody>
      </p:sp>
      <p:sp>
        <p:nvSpPr>
          <p:cNvPr id="4" name="Segnaposto data 3">
            <a:extLst>
              <a:ext uri="{FF2B5EF4-FFF2-40B4-BE49-F238E27FC236}">
                <a16:creationId xmlns:a16="http://schemas.microsoft.com/office/drawing/2014/main" id="{3F523D1E-0130-E2D6-182E-C6CA93E0F49C}"/>
              </a:ext>
            </a:extLst>
          </p:cNvPr>
          <p:cNvSpPr>
            <a:spLocks noGrp="1"/>
          </p:cNvSpPr>
          <p:nvPr>
            <p:ph type="dt" sz="half" idx="10"/>
          </p:nvPr>
        </p:nvSpPr>
        <p:spPr>
          <a:xfrm>
            <a:off x="244896" y="6352158"/>
            <a:ext cx="3403170" cy="365125"/>
          </a:xfrm>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0F287289-0604-AD32-1FA1-AF9A244A2A8D}"/>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7A6CF437-17F6-E5C0-FFA7-C4B2B09FDFBB}"/>
              </a:ext>
            </a:extLst>
          </p:cNvPr>
          <p:cNvSpPr>
            <a:spLocks noGrp="1"/>
          </p:cNvSpPr>
          <p:nvPr>
            <p:ph type="sldNum" sz="quarter" idx="12"/>
          </p:nvPr>
        </p:nvSpPr>
        <p:spPr>
          <a:xfrm>
            <a:off x="9402390" y="6492875"/>
            <a:ext cx="2743200" cy="365125"/>
          </a:xfrm>
        </p:spPr>
        <p:txBody>
          <a:bodyPr/>
          <a:lstStyle/>
          <a:p>
            <a:fld id="{43F6FBE0-971E-9141-908B-F4C9F2B4A260}" type="slidenum">
              <a:rPr lang="it-IT" smtClean="0"/>
              <a:t>6</a:t>
            </a:fld>
            <a:endParaRPr lang="it-IT"/>
          </a:p>
        </p:txBody>
      </p:sp>
      <p:grpSp>
        <p:nvGrpSpPr>
          <p:cNvPr id="89" name="Gruppo 88">
            <a:extLst>
              <a:ext uri="{FF2B5EF4-FFF2-40B4-BE49-F238E27FC236}">
                <a16:creationId xmlns:a16="http://schemas.microsoft.com/office/drawing/2014/main" id="{F1D86A66-07EE-EA7E-AFBE-A28CD3CE2599}"/>
              </a:ext>
            </a:extLst>
          </p:cNvPr>
          <p:cNvGrpSpPr/>
          <p:nvPr/>
        </p:nvGrpSpPr>
        <p:grpSpPr>
          <a:xfrm>
            <a:off x="2007287" y="3099614"/>
            <a:ext cx="4152342" cy="950012"/>
            <a:chOff x="1612874" y="4279564"/>
            <a:chExt cx="4689377" cy="977203"/>
          </a:xfrm>
        </p:grpSpPr>
        <p:sp>
          <p:nvSpPr>
            <p:cNvPr id="57" name="Rettangolo 56">
              <a:extLst>
                <a:ext uri="{FF2B5EF4-FFF2-40B4-BE49-F238E27FC236}">
                  <a16:creationId xmlns:a16="http://schemas.microsoft.com/office/drawing/2014/main" id="{4239E8B3-2682-89F7-0C6E-C720C947A330}"/>
                </a:ext>
              </a:extLst>
            </p:cNvPr>
            <p:cNvSpPr/>
            <p:nvPr/>
          </p:nvSpPr>
          <p:spPr>
            <a:xfrm>
              <a:off x="1660361" y="4279564"/>
              <a:ext cx="1656636" cy="450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6" name="Rettangolo 45">
              <a:extLst>
                <a:ext uri="{FF2B5EF4-FFF2-40B4-BE49-F238E27FC236}">
                  <a16:creationId xmlns:a16="http://schemas.microsoft.com/office/drawing/2014/main" id="{48A39B97-9849-A4E4-C871-386D144B9FAF}"/>
                </a:ext>
              </a:extLst>
            </p:cNvPr>
            <p:cNvSpPr/>
            <p:nvPr/>
          </p:nvSpPr>
          <p:spPr>
            <a:xfrm>
              <a:off x="3464970" y="4337252"/>
              <a:ext cx="50717" cy="32359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47" name="Rettangolo 46">
              <a:extLst>
                <a:ext uri="{FF2B5EF4-FFF2-40B4-BE49-F238E27FC236}">
                  <a16:creationId xmlns:a16="http://schemas.microsoft.com/office/drawing/2014/main" id="{F4A19B16-FD96-879C-CF60-48805A356493}"/>
                </a:ext>
              </a:extLst>
            </p:cNvPr>
            <p:cNvSpPr/>
            <p:nvPr/>
          </p:nvSpPr>
          <p:spPr>
            <a:xfrm>
              <a:off x="5540197" y="4325602"/>
              <a:ext cx="50717" cy="32359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6" name="Rettangolo 35">
              <a:extLst>
                <a:ext uri="{FF2B5EF4-FFF2-40B4-BE49-F238E27FC236}">
                  <a16:creationId xmlns:a16="http://schemas.microsoft.com/office/drawing/2014/main" id="{3767F7A0-01BB-E8CE-E797-8FFD68698B76}"/>
                </a:ext>
              </a:extLst>
            </p:cNvPr>
            <p:cNvSpPr/>
            <p:nvPr/>
          </p:nvSpPr>
          <p:spPr>
            <a:xfrm>
              <a:off x="3413865" y="4442182"/>
              <a:ext cx="27607" cy="1253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37" name="Rettangolo 36">
              <a:extLst>
                <a:ext uri="{FF2B5EF4-FFF2-40B4-BE49-F238E27FC236}">
                  <a16:creationId xmlns:a16="http://schemas.microsoft.com/office/drawing/2014/main" id="{A1FA7C5D-4332-4E16-A839-68EA7C5B2519}"/>
                </a:ext>
              </a:extLst>
            </p:cNvPr>
            <p:cNvSpPr/>
            <p:nvPr/>
          </p:nvSpPr>
          <p:spPr>
            <a:xfrm>
              <a:off x="5480750" y="4430533"/>
              <a:ext cx="27607" cy="12538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26" name="Rettangolo 25">
              <a:extLst>
                <a:ext uri="{FF2B5EF4-FFF2-40B4-BE49-F238E27FC236}">
                  <a16:creationId xmlns:a16="http://schemas.microsoft.com/office/drawing/2014/main" id="{312EC219-44D4-F639-CC5F-3CFBC09BA5E1}"/>
                </a:ext>
              </a:extLst>
            </p:cNvPr>
            <p:cNvSpPr/>
            <p:nvPr/>
          </p:nvSpPr>
          <p:spPr>
            <a:xfrm>
              <a:off x="3362553" y="4442182"/>
              <a:ext cx="27607" cy="12538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27" name="Rettangolo 26">
              <a:extLst>
                <a:ext uri="{FF2B5EF4-FFF2-40B4-BE49-F238E27FC236}">
                  <a16:creationId xmlns:a16="http://schemas.microsoft.com/office/drawing/2014/main" id="{34B159BC-BB72-3669-4F6F-1661E97BA01E}"/>
                </a:ext>
              </a:extLst>
            </p:cNvPr>
            <p:cNvSpPr/>
            <p:nvPr/>
          </p:nvSpPr>
          <p:spPr>
            <a:xfrm>
              <a:off x="5429437" y="4430533"/>
              <a:ext cx="27607" cy="12538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cxnSp>
          <p:nvCxnSpPr>
            <p:cNvPr id="14" name="Connettore 1 13">
              <a:extLst>
                <a:ext uri="{FF2B5EF4-FFF2-40B4-BE49-F238E27FC236}">
                  <a16:creationId xmlns:a16="http://schemas.microsoft.com/office/drawing/2014/main" id="{F305FA7B-9357-DFD2-F0E2-BD1AB0B3F8C4}"/>
                </a:ext>
              </a:extLst>
            </p:cNvPr>
            <p:cNvCxnSpPr>
              <a:cxnSpLocks/>
            </p:cNvCxnSpPr>
            <p:nvPr/>
          </p:nvCxnSpPr>
          <p:spPr>
            <a:xfrm>
              <a:off x="1612874" y="4500824"/>
              <a:ext cx="4689377" cy="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Rettangolo 63">
              <a:extLst>
                <a:ext uri="{FF2B5EF4-FFF2-40B4-BE49-F238E27FC236}">
                  <a16:creationId xmlns:a16="http://schemas.microsoft.com/office/drawing/2014/main" id="{553A45AE-759A-9695-E787-B0E4E70CF057}"/>
                </a:ext>
              </a:extLst>
            </p:cNvPr>
            <p:cNvSpPr/>
            <p:nvPr/>
          </p:nvSpPr>
          <p:spPr>
            <a:xfrm>
              <a:off x="3693979" y="4280535"/>
              <a:ext cx="1656636" cy="450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605" tIns="37802" rIns="75605" bIns="37802" numCol="1" spcCol="0" rtlCol="0" fromWordArt="0" anchor="ctr" anchorCtr="0" forceAA="0" compatLnSpc="1">
              <a:prstTxWarp prst="textNoShape">
                <a:avLst/>
              </a:prstTxWarp>
              <a:noAutofit/>
            </a:bodyPr>
            <a:lstStyle/>
            <a:p>
              <a:pPr algn="ctr"/>
              <a:endParaRPr lang="it-IT" sz="1984"/>
            </a:p>
          </p:txBody>
        </p:sp>
        <p:sp>
          <p:nvSpPr>
            <p:cNvPr id="66" name="Rettangolo 65">
              <a:extLst>
                <a:ext uri="{FF2B5EF4-FFF2-40B4-BE49-F238E27FC236}">
                  <a16:creationId xmlns:a16="http://schemas.microsoft.com/office/drawing/2014/main" id="{6BF524DB-92E7-854F-28E9-032E1B210A05}"/>
                </a:ext>
              </a:extLst>
            </p:cNvPr>
            <p:cNvSpPr/>
            <p:nvPr/>
          </p:nvSpPr>
          <p:spPr>
            <a:xfrm>
              <a:off x="3541579" y="4433145"/>
              <a:ext cx="133957" cy="14560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ttangolo 66">
              <a:extLst>
                <a:ext uri="{FF2B5EF4-FFF2-40B4-BE49-F238E27FC236}">
                  <a16:creationId xmlns:a16="http://schemas.microsoft.com/office/drawing/2014/main" id="{9C45F26B-DA67-13FA-0C5E-86324195D4AF}"/>
                </a:ext>
              </a:extLst>
            </p:cNvPr>
            <p:cNvSpPr/>
            <p:nvPr/>
          </p:nvSpPr>
          <p:spPr>
            <a:xfrm>
              <a:off x="5621790" y="4428292"/>
              <a:ext cx="133957" cy="14560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onnettore 2 68">
              <a:extLst>
                <a:ext uri="{FF2B5EF4-FFF2-40B4-BE49-F238E27FC236}">
                  <a16:creationId xmlns:a16="http://schemas.microsoft.com/office/drawing/2014/main" id="{4DB5848A-2C6E-C1E0-87A6-ECC1D3108DCF}"/>
                </a:ext>
              </a:extLst>
            </p:cNvPr>
            <p:cNvCxnSpPr>
              <a:cxnSpLocks/>
            </p:cNvCxnSpPr>
            <p:nvPr/>
          </p:nvCxnSpPr>
          <p:spPr>
            <a:xfrm flipV="1">
              <a:off x="5684887" y="4590400"/>
              <a:ext cx="0" cy="396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ttore 2 71">
              <a:extLst>
                <a:ext uri="{FF2B5EF4-FFF2-40B4-BE49-F238E27FC236}">
                  <a16:creationId xmlns:a16="http://schemas.microsoft.com/office/drawing/2014/main" id="{2CD41C7B-3E95-DE75-206F-ABED59AF357C}"/>
                </a:ext>
              </a:extLst>
            </p:cNvPr>
            <p:cNvCxnSpPr>
              <a:cxnSpLocks/>
            </p:cNvCxnSpPr>
            <p:nvPr/>
          </p:nvCxnSpPr>
          <p:spPr>
            <a:xfrm flipV="1">
              <a:off x="3606617" y="4608843"/>
              <a:ext cx="0" cy="396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a:extLst>
                <a:ext uri="{FF2B5EF4-FFF2-40B4-BE49-F238E27FC236}">
                  <a16:creationId xmlns:a16="http://schemas.microsoft.com/office/drawing/2014/main" id="{2F1CFF0D-CF6C-9691-439D-E91F85420BD0}"/>
                </a:ext>
              </a:extLst>
            </p:cNvPr>
            <p:cNvSpPr txBox="1"/>
            <p:nvPr/>
          </p:nvSpPr>
          <p:spPr>
            <a:xfrm>
              <a:off x="3710480" y="4887435"/>
              <a:ext cx="1804212" cy="369332"/>
            </a:xfrm>
            <a:prstGeom prst="rect">
              <a:avLst/>
            </a:prstGeom>
            <a:noFill/>
          </p:spPr>
          <p:txBody>
            <a:bodyPr wrap="none" rtlCol="0">
              <a:spAutoFit/>
            </a:bodyPr>
            <a:lstStyle/>
            <a:p>
              <a:r>
                <a:rPr lang="en-US"/>
                <a:t>pumping stations</a:t>
              </a:r>
            </a:p>
          </p:txBody>
        </p:sp>
        <p:sp>
          <p:nvSpPr>
            <p:cNvPr id="74" name="CasellaDiTesto 73">
              <a:extLst>
                <a:ext uri="{FF2B5EF4-FFF2-40B4-BE49-F238E27FC236}">
                  <a16:creationId xmlns:a16="http://schemas.microsoft.com/office/drawing/2014/main" id="{3F52563A-5D43-C4A2-4FB4-937DDEC6ADDA}"/>
                </a:ext>
              </a:extLst>
            </p:cNvPr>
            <p:cNvSpPr txBox="1"/>
            <p:nvPr/>
          </p:nvSpPr>
          <p:spPr>
            <a:xfrm>
              <a:off x="1863828" y="4730181"/>
              <a:ext cx="1217000" cy="307777"/>
            </a:xfrm>
            <a:prstGeom prst="rect">
              <a:avLst/>
            </a:prstGeom>
            <a:noFill/>
          </p:spPr>
          <p:txBody>
            <a:bodyPr wrap="none" rtlCol="0">
              <a:spAutoFit/>
            </a:bodyPr>
            <a:lstStyle/>
            <a:p>
              <a:r>
                <a:rPr lang="en-US" sz="1400" i="1">
                  <a:latin typeface="Times New Roman" panose="02020603050405020304" pitchFamily="18" charset="0"/>
                  <a:cs typeface="Times New Roman" panose="02020603050405020304" pitchFamily="18" charset="0"/>
                </a:rPr>
                <a:t>L</a:t>
              </a:r>
              <a:r>
                <a:rPr lang="en-US" sz="1400" i="1" baseline="-25000">
                  <a:latin typeface="Times New Roman" panose="02020603050405020304" pitchFamily="18" charset="0"/>
                  <a:cs typeface="Times New Roman" panose="02020603050405020304" pitchFamily="18" charset="0"/>
                </a:rPr>
                <a:t>u</a:t>
              </a:r>
              <a:r>
                <a:rPr lang="en-US" sz="1400">
                  <a:latin typeface="Times New Roman" panose="02020603050405020304" pitchFamily="18" charset="0"/>
                  <a:cs typeface="Times New Roman" panose="02020603050405020304" pitchFamily="18" charset="0"/>
                </a:rPr>
                <a:t> = 1990 mm</a:t>
              </a:r>
            </a:p>
          </p:txBody>
        </p:sp>
        <p:cxnSp>
          <p:nvCxnSpPr>
            <p:cNvPr id="75" name="Connettore 2 74">
              <a:extLst>
                <a:ext uri="{FF2B5EF4-FFF2-40B4-BE49-F238E27FC236}">
                  <a16:creationId xmlns:a16="http://schemas.microsoft.com/office/drawing/2014/main" id="{0A097F86-0E3A-9522-B56B-D53BE7075A06}"/>
                </a:ext>
              </a:extLst>
            </p:cNvPr>
            <p:cNvCxnSpPr>
              <a:cxnSpLocks/>
            </p:cNvCxnSpPr>
            <p:nvPr/>
          </p:nvCxnSpPr>
          <p:spPr>
            <a:xfrm>
              <a:off x="3034347" y="4868680"/>
              <a:ext cx="2800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ttore 2 78">
              <a:extLst>
                <a:ext uri="{FF2B5EF4-FFF2-40B4-BE49-F238E27FC236}">
                  <a16:creationId xmlns:a16="http://schemas.microsoft.com/office/drawing/2014/main" id="{E0DE8205-9C4A-7A86-6DC7-67090963AB33}"/>
                </a:ext>
              </a:extLst>
            </p:cNvPr>
            <p:cNvCxnSpPr>
              <a:cxnSpLocks/>
            </p:cNvCxnSpPr>
            <p:nvPr/>
          </p:nvCxnSpPr>
          <p:spPr>
            <a:xfrm flipH="1">
              <a:off x="1666185" y="4868680"/>
              <a:ext cx="245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6" name="Gruppo 95">
            <a:extLst>
              <a:ext uri="{FF2B5EF4-FFF2-40B4-BE49-F238E27FC236}">
                <a16:creationId xmlns:a16="http://schemas.microsoft.com/office/drawing/2014/main" id="{B7AE322E-5A07-A8D0-DC9C-15D8AC2C6677}"/>
              </a:ext>
            </a:extLst>
          </p:cNvPr>
          <p:cNvGrpSpPr/>
          <p:nvPr/>
        </p:nvGrpSpPr>
        <p:grpSpPr>
          <a:xfrm>
            <a:off x="7761177" y="1379374"/>
            <a:ext cx="771205" cy="690418"/>
            <a:chOff x="8081850" y="1672936"/>
            <a:chExt cx="771205" cy="690418"/>
          </a:xfrm>
        </p:grpSpPr>
        <p:sp>
          <p:nvSpPr>
            <p:cNvPr id="8" name="Ovale 7">
              <a:extLst>
                <a:ext uri="{FF2B5EF4-FFF2-40B4-BE49-F238E27FC236}">
                  <a16:creationId xmlns:a16="http://schemas.microsoft.com/office/drawing/2014/main" id="{E41DA46E-A22B-0144-2F18-BD712F42DCD7}"/>
                </a:ext>
              </a:extLst>
            </p:cNvPr>
            <p:cNvSpPr/>
            <p:nvPr/>
          </p:nvSpPr>
          <p:spPr>
            <a:xfrm>
              <a:off x="8081850" y="1672936"/>
              <a:ext cx="771205" cy="690418"/>
            </a:xfrm>
            <a:prstGeom prst="ellipse">
              <a:avLst/>
            </a:prstGeom>
            <a:gradFill>
              <a:gsLst>
                <a:gs pos="73000">
                  <a:srgbClr val="933700"/>
                </a:gs>
                <a:gs pos="0">
                  <a:schemeClr val="bg2">
                    <a:lumMod val="25000"/>
                  </a:schemeClr>
                </a:gs>
                <a:gs pos="0">
                  <a:schemeClr val="bg2">
                    <a:lumMod val="23000"/>
                  </a:schemeClr>
                </a:gs>
                <a:gs pos="100000">
                  <a:srgbClr val="933700">
                    <a:lumMod val="88586"/>
                    <a:lumOff val="11414"/>
                  </a:srgbClr>
                </a:gs>
              </a:gsLst>
              <a:lin ang="5400000" scaled="1"/>
            </a:gradFill>
            <a:scene3d>
              <a:camera prst="isometricLeftDown"/>
              <a:lightRig rig="threePt" dir="t"/>
            </a:scene3d>
            <a:sp3d extrusionH="2794000" contourW="69850" prstMaterial="plastic">
              <a:extrusionClr>
                <a:schemeClr val="accent2"/>
              </a:extrusionClr>
              <a:contourClr>
                <a:schemeClr val="accent2">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Connettore 2 81">
              <a:extLst>
                <a:ext uri="{FF2B5EF4-FFF2-40B4-BE49-F238E27FC236}">
                  <a16:creationId xmlns:a16="http://schemas.microsoft.com/office/drawing/2014/main" id="{823BDFFA-66D6-A892-02FD-7C613D8BA4F8}"/>
                </a:ext>
              </a:extLst>
            </p:cNvPr>
            <p:cNvCxnSpPr>
              <a:cxnSpLocks/>
            </p:cNvCxnSpPr>
            <p:nvPr/>
          </p:nvCxnSpPr>
          <p:spPr>
            <a:xfrm>
              <a:off x="8305800" y="1739900"/>
              <a:ext cx="402565" cy="535045"/>
            </a:xfrm>
            <a:prstGeom prst="straightConnector1">
              <a:avLst/>
            </a:prstGeom>
            <a:ln w="127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CasellaDiTesto 87">
              <a:extLst>
                <a:ext uri="{FF2B5EF4-FFF2-40B4-BE49-F238E27FC236}">
                  <a16:creationId xmlns:a16="http://schemas.microsoft.com/office/drawing/2014/main" id="{A64F0E3D-3E12-BDFC-8BC5-B8108A276AFC}"/>
                </a:ext>
              </a:extLst>
            </p:cNvPr>
            <p:cNvSpPr txBox="1"/>
            <p:nvPr/>
          </p:nvSpPr>
          <p:spPr>
            <a:xfrm>
              <a:off x="8248650" y="1889125"/>
              <a:ext cx="306494" cy="369332"/>
            </a:xfrm>
            <a:prstGeom prst="rect">
              <a:avLst/>
            </a:prstGeom>
            <a:noFill/>
          </p:spPr>
          <p:txBody>
            <a:bodyPr wrap="none" rtlCol="0">
              <a:spAutoFit/>
            </a:bodyPr>
            <a:lstStyle/>
            <a:p>
              <a:r>
                <a:rPr lang="en-US" i="1">
                  <a:solidFill>
                    <a:schemeClr val="bg1"/>
                  </a:solidFill>
                  <a:latin typeface="Times New Roman" panose="02020603050405020304" pitchFamily="18" charset="0"/>
                  <a:cs typeface="Times New Roman" panose="02020603050405020304" pitchFamily="18" charset="0"/>
                </a:rPr>
                <a:t>d</a:t>
              </a:r>
            </a:p>
          </p:txBody>
        </p:sp>
      </p:grpSp>
      <p:pic>
        <p:nvPicPr>
          <p:cNvPr id="90" name="Immagine 89">
            <a:extLst>
              <a:ext uri="{FF2B5EF4-FFF2-40B4-BE49-F238E27FC236}">
                <a16:creationId xmlns:a16="http://schemas.microsoft.com/office/drawing/2014/main" id="{4720B3B3-CA63-66A0-74F9-CCD73FA4CFA4}"/>
              </a:ext>
            </a:extLst>
          </p:cNvPr>
          <p:cNvPicPr>
            <a:picLocks noChangeAspect="1"/>
          </p:cNvPicPr>
          <p:nvPr/>
        </p:nvPicPr>
        <p:blipFill>
          <a:blip r:embed="rId3"/>
          <a:stretch>
            <a:fillRect/>
          </a:stretch>
        </p:blipFill>
        <p:spPr>
          <a:xfrm>
            <a:off x="860091" y="4019685"/>
            <a:ext cx="3672426" cy="2190102"/>
          </a:xfrm>
          <a:prstGeom prst="rect">
            <a:avLst/>
          </a:prstGeom>
        </p:spPr>
      </p:pic>
      <p:sp>
        <p:nvSpPr>
          <p:cNvPr id="92" name="CasellaDiTesto 91">
            <a:extLst>
              <a:ext uri="{FF2B5EF4-FFF2-40B4-BE49-F238E27FC236}">
                <a16:creationId xmlns:a16="http://schemas.microsoft.com/office/drawing/2014/main" id="{B1131748-8615-1C99-3DA0-690D8381C0D5}"/>
              </a:ext>
            </a:extLst>
          </p:cNvPr>
          <p:cNvSpPr txBox="1"/>
          <p:nvPr/>
        </p:nvSpPr>
        <p:spPr>
          <a:xfrm>
            <a:off x="1828086" y="5646003"/>
            <a:ext cx="1967975" cy="369332"/>
          </a:xfrm>
          <a:prstGeom prst="rect">
            <a:avLst/>
          </a:prstGeom>
          <a:noFill/>
        </p:spPr>
        <p:txBody>
          <a:bodyPr wrap="none" rtlCol="0">
            <a:spAutoFit/>
          </a:bodyPr>
          <a:lstStyle/>
          <a:p>
            <a:r>
              <a:rPr lang="en-US" i="1"/>
              <a:t>courtesy of A. </a:t>
            </a:r>
            <a:r>
              <a:rPr lang="en-US" i="1" err="1"/>
              <a:t>Liedl</a:t>
            </a:r>
            <a:endParaRPr lang="en-US" i="1"/>
          </a:p>
        </p:txBody>
      </p:sp>
      <p:grpSp>
        <p:nvGrpSpPr>
          <p:cNvPr id="13" name="Gruppo 12">
            <a:extLst>
              <a:ext uri="{FF2B5EF4-FFF2-40B4-BE49-F238E27FC236}">
                <a16:creationId xmlns:a16="http://schemas.microsoft.com/office/drawing/2014/main" id="{19D1A4A9-41C9-4866-E347-D8317EA78876}"/>
              </a:ext>
            </a:extLst>
          </p:cNvPr>
          <p:cNvGrpSpPr/>
          <p:nvPr/>
        </p:nvGrpSpPr>
        <p:grpSpPr>
          <a:xfrm>
            <a:off x="10615765" y="871673"/>
            <a:ext cx="1279984" cy="1115507"/>
            <a:chOff x="9462086" y="1164684"/>
            <a:chExt cx="1490932" cy="1347778"/>
          </a:xfrm>
        </p:grpSpPr>
        <p:grpSp>
          <p:nvGrpSpPr>
            <p:cNvPr id="95" name="Gruppo 94">
              <a:extLst>
                <a:ext uri="{FF2B5EF4-FFF2-40B4-BE49-F238E27FC236}">
                  <a16:creationId xmlns:a16="http://schemas.microsoft.com/office/drawing/2014/main" id="{6BA208C1-967A-A7AF-A4B0-9D2C5B5C3B6C}"/>
                </a:ext>
              </a:extLst>
            </p:cNvPr>
            <p:cNvGrpSpPr/>
            <p:nvPr/>
          </p:nvGrpSpPr>
          <p:grpSpPr>
            <a:xfrm>
              <a:off x="9768468" y="1814624"/>
              <a:ext cx="541923" cy="527132"/>
              <a:chOff x="7543800" y="665922"/>
              <a:chExt cx="874643" cy="795130"/>
            </a:xfrm>
            <a:scene3d>
              <a:camera prst="isometricLeftDown">
                <a:rot lat="1493905" lon="2369173" rev="160359"/>
              </a:camera>
              <a:lightRig rig="threePt" dir="t"/>
            </a:scene3d>
          </p:grpSpPr>
          <p:sp>
            <p:nvSpPr>
              <p:cNvPr id="93" name="Rettangolo 92">
                <a:extLst>
                  <a:ext uri="{FF2B5EF4-FFF2-40B4-BE49-F238E27FC236}">
                    <a16:creationId xmlns:a16="http://schemas.microsoft.com/office/drawing/2014/main" id="{AD250DF3-00A7-6BA9-5612-98814B65A3CA}"/>
                  </a:ext>
                </a:extLst>
              </p:cNvPr>
              <p:cNvSpPr/>
              <p:nvPr/>
            </p:nvSpPr>
            <p:spPr>
              <a:xfrm>
                <a:off x="7543800" y="665922"/>
                <a:ext cx="874643" cy="795130"/>
              </a:xfrm>
              <a:prstGeom prst="rect">
                <a:avLst/>
              </a:prstGeom>
              <a:solidFill>
                <a:schemeClr val="accent2">
                  <a:lumMod val="75000"/>
                </a:schemeClr>
              </a:solidFill>
              <a:ln>
                <a:solidFill>
                  <a:schemeClr val="accent2">
                    <a:lumMod val="75000"/>
                  </a:schemeClr>
                </a:solidFill>
              </a:ln>
              <a:sp3d extrusionH="381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e 93">
                <a:extLst>
                  <a:ext uri="{FF2B5EF4-FFF2-40B4-BE49-F238E27FC236}">
                    <a16:creationId xmlns:a16="http://schemas.microsoft.com/office/drawing/2014/main" id="{52AC3033-FB17-D126-222A-847B98EB4466}"/>
                  </a:ext>
                </a:extLst>
              </p:cNvPr>
              <p:cNvSpPr/>
              <p:nvPr/>
            </p:nvSpPr>
            <p:spPr>
              <a:xfrm>
                <a:off x="7603435" y="745435"/>
                <a:ext cx="755373" cy="646043"/>
              </a:xfrm>
              <a:prstGeom prst="ellipse">
                <a:avLst/>
              </a:prstGeom>
              <a:gradFill>
                <a:gsLst>
                  <a:gs pos="73000">
                    <a:srgbClr val="933700"/>
                  </a:gs>
                  <a:gs pos="0">
                    <a:schemeClr val="bg2">
                      <a:lumMod val="25000"/>
                    </a:schemeClr>
                  </a:gs>
                  <a:gs pos="0">
                    <a:schemeClr val="bg2">
                      <a:lumMod val="23000"/>
                    </a:schemeClr>
                  </a:gs>
                  <a:gs pos="100000">
                    <a:srgbClr val="933700">
                      <a:lumMod val="88586"/>
                      <a:lumOff val="11414"/>
                    </a:srgbClr>
                  </a:gs>
                </a:gsLst>
                <a:lin ang="5400000" scaled="1"/>
              </a:gradFill>
              <a:ln>
                <a:solidFill>
                  <a:schemeClr val="accent2">
                    <a:lumMod val="75000"/>
                  </a:schemeClr>
                </a:solidFill>
              </a:ln>
              <a:sp3d extrusionH="3810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1" name="Connettore 2 100">
              <a:extLst>
                <a:ext uri="{FF2B5EF4-FFF2-40B4-BE49-F238E27FC236}">
                  <a16:creationId xmlns:a16="http://schemas.microsoft.com/office/drawing/2014/main" id="{AE744D69-B337-85BE-B4CF-C2AFB007DD94}"/>
                </a:ext>
              </a:extLst>
            </p:cNvPr>
            <p:cNvCxnSpPr>
              <a:cxnSpLocks/>
              <a:stCxn id="94" idx="1"/>
              <a:endCxn id="94" idx="5"/>
            </p:cNvCxnSpPr>
            <p:nvPr/>
          </p:nvCxnSpPr>
          <p:spPr>
            <a:xfrm>
              <a:off x="9873958" y="1930059"/>
              <a:ext cx="330942" cy="302851"/>
            </a:xfrm>
            <a:prstGeom prst="straightConnector1">
              <a:avLst/>
            </a:prstGeom>
            <a:ln w="127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CasellaDiTesto 104">
              <a:extLst>
                <a:ext uri="{FF2B5EF4-FFF2-40B4-BE49-F238E27FC236}">
                  <a16:creationId xmlns:a16="http://schemas.microsoft.com/office/drawing/2014/main" id="{0218D18A-C428-C156-206D-D9E5CD353FBA}"/>
                </a:ext>
              </a:extLst>
            </p:cNvPr>
            <p:cNvSpPr txBox="1"/>
            <p:nvPr/>
          </p:nvSpPr>
          <p:spPr>
            <a:xfrm>
              <a:off x="9933808" y="1735139"/>
              <a:ext cx="306494" cy="369332"/>
            </a:xfrm>
            <a:prstGeom prst="rect">
              <a:avLst/>
            </a:prstGeom>
            <a:noFill/>
          </p:spPr>
          <p:txBody>
            <a:bodyPr wrap="none" rtlCol="0">
              <a:spAutoFit/>
            </a:bodyPr>
            <a:lstStyle/>
            <a:p>
              <a:r>
                <a:rPr lang="en-US" i="1">
                  <a:solidFill>
                    <a:schemeClr val="bg1"/>
                  </a:solidFill>
                  <a:latin typeface="Times New Roman" panose="02020603050405020304" pitchFamily="18" charset="0"/>
                  <a:cs typeface="Times New Roman" panose="02020603050405020304" pitchFamily="18" charset="0"/>
                </a:rPr>
                <a:t>d</a:t>
              </a:r>
            </a:p>
          </p:txBody>
        </p:sp>
        <p:cxnSp>
          <p:nvCxnSpPr>
            <p:cNvPr id="9" name="Connettore 1 8">
              <a:extLst>
                <a:ext uri="{FF2B5EF4-FFF2-40B4-BE49-F238E27FC236}">
                  <a16:creationId xmlns:a16="http://schemas.microsoft.com/office/drawing/2014/main" id="{8DA8F836-C95E-F67F-858D-F3928F6E04C9}"/>
                </a:ext>
              </a:extLst>
            </p:cNvPr>
            <p:cNvCxnSpPr/>
            <p:nvPr/>
          </p:nvCxnSpPr>
          <p:spPr>
            <a:xfrm>
              <a:off x="9522891" y="1282803"/>
              <a:ext cx="1159727" cy="10370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EE56E07C-F91B-F1A7-63B4-293A2F600EEC}"/>
                </a:ext>
              </a:extLst>
            </p:cNvPr>
            <p:cNvCxnSpPr>
              <a:cxnSpLocks/>
            </p:cNvCxnSpPr>
            <p:nvPr/>
          </p:nvCxnSpPr>
          <p:spPr>
            <a:xfrm flipV="1">
              <a:off x="9462086" y="1164684"/>
              <a:ext cx="1490932" cy="13477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CasellaDiTesto 14">
            <a:extLst>
              <a:ext uri="{FF2B5EF4-FFF2-40B4-BE49-F238E27FC236}">
                <a16:creationId xmlns:a16="http://schemas.microsoft.com/office/drawing/2014/main" id="{B4D2D819-A739-C1B5-58A9-99CEBE001F81}"/>
              </a:ext>
            </a:extLst>
          </p:cNvPr>
          <p:cNvSpPr txBox="1"/>
          <p:nvPr/>
        </p:nvSpPr>
        <p:spPr>
          <a:xfrm>
            <a:off x="7194802" y="2378436"/>
            <a:ext cx="4692397" cy="923330"/>
          </a:xfrm>
          <a:prstGeom prst="rect">
            <a:avLst/>
          </a:prstGeom>
          <a:noFill/>
        </p:spPr>
        <p:txBody>
          <a:bodyPr wrap="square" rtlCol="0">
            <a:spAutoFit/>
          </a:bodyPr>
          <a:lstStyle/>
          <a:p>
            <a:r>
              <a:rPr lang="en-GB" dirty="0"/>
              <a:t>Vacuum pipe by extrusion, circular, uniform thickness &lt; 300 um. No coating. Cleaning and long-term heating procedure (V. </a:t>
            </a:r>
            <a:r>
              <a:rPr lang="en-GB" dirty="0" err="1"/>
              <a:t>Lollo</a:t>
            </a:r>
            <a:r>
              <a:rPr lang="en-GB" dirty="0"/>
              <a:t>).  </a:t>
            </a:r>
          </a:p>
        </p:txBody>
      </p:sp>
      <p:graphicFrame>
        <p:nvGraphicFramePr>
          <p:cNvPr id="17" name="Tabella 16">
            <a:extLst>
              <a:ext uri="{FF2B5EF4-FFF2-40B4-BE49-F238E27FC236}">
                <a16:creationId xmlns:a16="http://schemas.microsoft.com/office/drawing/2014/main" id="{8FD3C375-62C5-CED6-96A0-FA91D5A095F2}"/>
              </a:ext>
            </a:extLst>
          </p:cNvPr>
          <p:cNvGraphicFramePr>
            <a:graphicFrameLocks noGrp="1"/>
          </p:cNvGraphicFramePr>
          <p:nvPr>
            <p:extLst>
              <p:ext uri="{D42A27DB-BD31-4B8C-83A1-F6EECF244321}">
                <p14:modId xmlns:p14="http://schemas.microsoft.com/office/powerpoint/2010/main" val="3725070413"/>
              </p:ext>
            </p:extLst>
          </p:nvPr>
        </p:nvGraphicFramePr>
        <p:xfrm>
          <a:off x="7802952" y="3556626"/>
          <a:ext cx="3494588" cy="2916000"/>
        </p:xfrm>
        <a:graphic>
          <a:graphicData uri="http://schemas.openxmlformats.org/drawingml/2006/table">
            <a:tbl>
              <a:tblPr firstRow="1" bandRow="1">
                <a:tableStyleId>{5C22544A-7EE6-4342-B048-85BDC9FD1C3A}</a:tableStyleId>
              </a:tblPr>
              <a:tblGrid>
                <a:gridCol w="2452002">
                  <a:extLst>
                    <a:ext uri="{9D8B030D-6E8A-4147-A177-3AD203B41FA5}">
                      <a16:colId xmlns:a16="http://schemas.microsoft.com/office/drawing/2014/main" val="20000"/>
                    </a:ext>
                  </a:extLst>
                </a:gridCol>
                <a:gridCol w="1042586">
                  <a:extLst>
                    <a:ext uri="{9D8B030D-6E8A-4147-A177-3AD203B41FA5}">
                      <a16:colId xmlns:a16="http://schemas.microsoft.com/office/drawing/2014/main" val="20002"/>
                    </a:ext>
                  </a:extLst>
                </a:gridCol>
              </a:tblGrid>
              <a:tr h="324000">
                <a:tc>
                  <a:txBody>
                    <a:bodyPr/>
                    <a:lstStyle/>
                    <a:p>
                      <a:r>
                        <a:rPr lang="en-GB" sz="1400" i="0">
                          <a:solidFill>
                            <a:schemeClr val="bg1"/>
                          </a:solidFill>
                          <a:effectLst>
                            <a:outerShdw blurRad="38100" dist="38100" dir="2700000" algn="tl">
                              <a:srgbClr val="000000">
                                <a:alpha val="43137"/>
                              </a:srgbClr>
                            </a:outerShdw>
                          </a:effectLst>
                        </a:rPr>
                        <a:t>Pipe ext. diam. (mm)</a:t>
                      </a:r>
                    </a:p>
                  </a:txBody>
                  <a:tcPr/>
                </a:tc>
                <a:tc>
                  <a:txBody>
                    <a:bodyPr/>
                    <a:lstStyle/>
                    <a:p>
                      <a:pPr algn="ctr"/>
                      <a:r>
                        <a:rPr lang="en-GB" sz="1400">
                          <a:effectLst>
                            <a:outerShdw blurRad="38100" dist="38100" dir="2700000" algn="tl">
                              <a:srgbClr val="000000">
                                <a:alpha val="43137"/>
                              </a:srgbClr>
                            </a:outerShdw>
                          </a:effectLst>
                        </a:rPr>
                        <a:t>5.6</a:t>
                      </a:r>
                    </a:p>
                  </a:txBody>
                  <a:tcPr/>
                </a:tc>
                <a:extLst>
                  <a:ext uri="{0D108BD9-81ED-4DB2-BD59-A6C34878D82A}">
                    <a16:rowId xmlns:a16="http://schemas.microsoft.com/office/drawing/2014/main" val="10000"/>
                  </a:ext>
                </a:extLst>
              </a:tr>
              <a:tr h="324000">
                <a:tc>
                  <a:txBody>
                    <a:bodyPr/>
                    <a:lstStyle/>
                    <a:p>
                      <a:r>
                        <a:rPr lang="en-GB" sz="1400" i="0">
                          <a:solidFill>
                            <a:schemeClr val="tx1"/>
                          </a:solidFill>
                          <a:effectLst>
                            <a:outerShdw blurRad="38100" dist="38100" dir="2700000" algn="tl">
                              <a:srgbClr val="000000">
                                <a:alpha val="43137"/>
                              </a:srgbClr>
                            </a:outerShdw>
                          </a:effectLst>
                        </a:rPr>
                        <a:t>Piper inner diam. </a:t>
                      </a:r>
                      <a:r>
                        <a:rPr lang="en-GB" sz="1400" i="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r>
                        <a:rPr lang="en-GB" sz="1400" i="1">
                          <a:solidFill>
                            <a:schemeClr val="tx1"/>
                          </a:solidFill>
                          <a:effectLst>
                            <a:outerShdw blurRad="38100" dist="38100" dir="2700000" algn="tl">
                              <a:srgbClr val="000000">
                                <a:alpha val="43137"/>
                              </a:srgbClr>
                            </a:outerShdw>
                          </a:effectLst>
                        </a:rPr>
                        <a:t> (mm)</a:t>
                      </a:r>
                    </a:p>
                  </a:txBody>
                  <a:tcPr/>
                </a:tc>
                <a:tc>
                  <a:txBody>
                    <a:bodyPr/>
                    <a:lstStyle/>
                    <a:p>
                      <a:pPr algn="ctr"/>
                      <a:r>
                        <a:rPr lang="en-GB" sz="1400">
                          <a:effectLst>
                            <a:outerShdw blurRad="38100" dist="38100" dir="2700000" algn="tl">
                              <a:srgbClr val="000000">
                                <a:alpha val="43137"/>
                              </a:srgbClr>
                            </a:outerShdw>
                          </a:effectLst>
                        </a:rPr>
                        <a:t>5.0</a:t>
                      </a:r>
                    </a:p>
                  </a:txBody>
                  <a:tcPr/>
                </a:tc>
                <a:extLst>
                  <a:ext uri="{0D108BD9-81ED-4DB2-BD59-A6C34878D82A}">
                    <a16:rowId xmlns:a16="http://schemas.microsoft.com/office/drawing/2014/main" val="2790154963"/>
                  </a:ext>
                </a:extLst>
              </a:tr>
              <a:tr h="324000">
                <a:tc>
                  <a:txBody>
                    <a:bodyPr/>
                    <a:lstStyle/>
                    <a:p>
                      <a:r>
                        <a:rPr lang="en-GB" sz="1400"/>
                        <a:t>Wedge</a:t>
                      </a:r>
                      <a:r>
                        <a:rPr lang="en-GB" sz="1400" baseline="0"/>
                        <a:t> cut (mm)</a:t>
                      </a:r>
                      <a:endParaRPr lang="en-GB" sz="1400"/>
                    </a:p>
                  </a:txBody>
                  <a:tcPr/>
                </a:tc>
                <a:tc>
                  <a:txBody>
                    <a:bodyPr/>
                    <a:lstStyle/>
                    <a:p>
                      <a:pPr algn="ctr"/>
                      <a:r>
                        <a:rPr lang="en-GB" sz="1400"/>
                        <a:t>2.8</a:t>
                      </a:r>
                    </a:p>
                  </a:txBody>
                  <a:tcPr/>
                </a:tc>
                <a:extLst>
                  <a:ext uri="{0D108BD9-81ED-4DB2-BD59-A6C34878D82A}">
                    <a16:rowId xmlns:a16="http://schemas.microsoft.com/office/drawing/2014/main" val="10001"/>
                  </a:ext>
                </a:extLst>
              </a:tr>
              <a:tr h="324000">
                <a:tc>
                  <a:txBody>
                    <a:bodyPr/>
                    <a:lstStyle/>
                    <a:p>
                      <a:r>
                        <a:rPr kumimoji="0" lang="en-GB" sz="1400" b="0" i="0" u="none" strike="noStrike" kern="0" cap="none" spc="0" normalizeH="0" baseline="0" noProof="0" err="1">
                          <a:ln>
                            <a:noFill/>
                          </a:ln>
                          <a:solidFill>
                            <a:prstClr val="black"/>
                          </a:solidFill>
                          <a:effectLst/>
                          <a:uLnTx/>
                          <a:uFillTx/>
                        </a:rPr>
                        <a:t>φ</a:t>
                      </a:r>
                      <a:r>
                        <a:rPr kumimoji="0" lang="en-GB" sz="1400" b="0" i="0" u="none" strike="noStrike" kern="0" cap="none" spc="0" normalizeH="0" baseline="0" noProof="0">
                          <a:ln>
                            <a:noFill/>
                          </a:ln>
                          <a:solidFill>
                            <a:prstClr val="black"/>
                          </a:solidFill>
                          <a:effectLst/>
                          <a:uLnTx/>
                          <a:uFillTx/>
                        </a:rPr>
                        <a:t> </a:t>
                      </a:r>
                      <a:r>
                        <a:rPr kumimoji="0" lang="en-GB" sz="1400" b="0" i="0" u="none" strike="noStrike" kern="1200" cap="none" spc="0" normalizeH="0" baseline="0" noProof="0">
                          <a:ln>
                            <a:noFill/>
                          </a:ln>
                          <a:solidFill>
                            <a:schemeClr val="dk1"/>
                          </a:solidFill>
                          <a:effectLst/>
                          <a:uLnTx/>
                          <a:uFillTx/>
                        </a:rPr>
                        <a:t>a</a:t>
                      </a:r>
                      <a:r>
                        <a:rPr lang="en-GB" sz="1400" err="1"/>
                        <a:t>perture</a:t>
                      </a:r>
                      <a:r>
                        <a:rPr lang="en-GB" sz="1400"/>
                        <a:t> (mm)</a:t>
                      </a:r>
                    </a:p>
                  </a:txBody>
                  <a:tcPr/>
                </a:tc>
                <a:tc>
                  <a:txBody>
                    <a:bodyPr/>
                    <a:lstStyle/>
                    <a:p>
                      <a:pPr algn="ctr"/>
                      <a:r>
                        <a:rPr lang="en-GB" sz="1400" b="1"/>
                        <a:t>6.0</a:t>
                      </a:r>
                    </a:p>
                  </a:txBody>
                  <a:tcPr/>
                </a:tc>
                <a:extLst>
                  <a:ext uri="{0D108BD9-81ED-4DB2-BD59-A6C34878D82A}">
                    <a16:rowId xmlns:a16="http://schemas.microsoft.com/office/drawing/2014/main" val="10002"/>
                  </a:ext>
                </a:extLst>
              </a:tr>
              <a:tr h="324000">
                <a:tc>
                  <a:txBody>
                    <a:bodyPr/>
                    <a:lstStyle/>
                    <a:p>
                      <a:r>
                        <a:rPr lang="en-GB" sz="1400"/>
                        <a:t>B max (T) (in LP)</a:t>
                      </a:r>
                    </a:p>
                  </a:txBody>
                  <a:tcPr/>
                </a:tc>
                <a:tc>
                  <a:txBody>
                    <a:bodyPr/>
                    <a:lstStyle/>
                    <a:p>
                      <a:pPr algn="ctr"/>
                      <a:r>
                        <a:rPr lang="en-GB" sz="1400"/>
                        <a:t>0.935</a:t>
                      </a:r>
                    </a:p>
                  </a:txBody>
                  <a:tcPr/>
                </a:tc>
                <a:extLst>
                  <a:ext uri="{0D108BD9-81ED-4DB2-BD59-A6C34878D82A}">
                    <a16:rowId xmlns:a16="http://schemas.microsoft.com/office/drawing/2014/main" val="10003"/>
                  </a:ext>
                </a:extLst>
              </a:tr>
              <a:tr h="324000">
                <a:tc>
                  <a:txBody>
                    <a:bodyPr/>
                    <a:lstStyle/>
                    <a:p>
                      <a:r>
                        <a:rPr lang="en-GB" sz="1400" err="1"/>
                        <a:t>K</a:t>
                      </a:r>
                      <a:r>
                        <a:rPr lang="en-GB" sz="1400" baseline="-25000" err="1"/>
                        <a:t>max</a:t>
                      </a:r>
                      <a:r>
                        <a:rPr lang="en-GB" sz="1400"/>
                        <a:t> (in LP)</a:t>
                      </a:r>
                    </a:p>
                  </a:txBody>
                  <a:tcPr/>
                </a:tc>
                <a:tc>
                  <a:txBody>
                    <a:bodyPr/>
                    <a:lstStyle/>
                    <a:p>
                      <a:pPr algn="ctr"/>
                      <a:r>
                        <a:rPr lang="en-GB" sz="1400"/>
                        <a:t>1.572</a:t>
                      </a:r>
                    </a:p>
                  </a:txBody>
                  <a:tcPr/>
                </a:tc>
                <a:extLst>
                  <a:ext uri="{0D108BD9-81ED-4DB2-BD59-A6C34878D82A}">
                    <a16:rowId xmlns:a16="http://schemas.microsoft.com/office/drawing/2014/main" val="10004"/>
                  </a:ext>
                </a:extLst>
              </a:tr>
              <a:tr h="324000">
                <a:tc>
                  <a:txBody>
                    <a:bodyPr/>
                    <a:lstStyle/>
                    <a:p>
                      <a:r>
                        <a:rPr lang="en-GB" sz="1400" err="1"/>
                        <a:t>K</a:t>
                      </a:r>
                      <a:r>
                        <a:rPr lang="en-GB" sz="1400" baseline="-25000" err="1"/>
                        <a:t>rms</a:t>
                      </a:r>
                      <a:r>
                        <a:rPr lang="en-GB" sz="1400"/>
                        <a:t> </a:t>
                      </a:r>
                      <a:r>
                        <a:rPr lang="en-GB" sz="1200"/>
                        <a:t>(a</a:t>
                      </a:r>
                      <a:r>
                        <a:rPr lang="en-GB" sz="1200" baseline="-25000"/>
                        <a:t>w</a:t>
                      </a:r>
                      <a:r>
                        <a:rPr lang="en-GB" sz="1200"/>
                        <a:t> = max in CP)</a:t>
                      </a:r>
                      <a:endParaRPr lang="en-GB" sz="1400"/>
                    </a:p>
                  </a:txBody>
                  <a:tcPr/>
                </a:tc>
                <a:tc>
                  <a:txBody>
                    <a:bodyPr/>
                    <a:lstStyle/>
                    <a:p>
                      <a:pPr algn="ctr"/>
                      <a:r>
                        <a:rPr lang="en-GB" sz="1400"/>
                        <a:t>1.111</a:t>
                      </a:r>
                    </a:p>
                  </a:txBody>
                  <a:tcPr/>
                </a:tc>
                <a:extLst>
                  <a:ext uri="{0D108BD9-81ED-4DB2-BD59-A6C34878D82A}">
                    <a16:rowId xmlns:a16="http://schemas.microsoft.com/office/drawing/2014/main" val="10005"/>
                  </a:ext>
                </a:extLst>
              </a:tr>
              <a:tr h="324000">
                <a:tc>
                  <a:txBody>
                    <a:bodyPr/>
                    <a:lstStyle/>
                    <a:p>
                      <a:r>
                        <a:rPr lang="en-GB" sz="1400"/>
                        <a:t>max  𝜆</a:t>
                      </a:r>
                      <a:r>
                        <a:rPr lang="en-GB" sz="1400" baseline="-25000"/>
                        <a:t>0</a:t>
                      </a:r>
                      <a:r>
                        <a:rPr lang="en-GB" sz="1400"/>
                        <a:t> (nm) (@ 1 GeV)</a:t>
                      </a:r>
                    </a:p>
                  </a:txBody>
                  <a:tcPr/>
                </a:tc>
                <a:tc>
                  <a:txBody>
                    <a:bodyPr/>
                    <a:lstStyle/>
                    <a:p>
                      <a:pPr algn="ctr"/>
                      <a:r>
                        <a:rPr lang="en-GB" sz="1400" b="1"/>
                        <a:t>5.25</a:t>
                      </a:r>
                    </a:p>
                  </a:txBody>
                  <a:tcPr/>
                </a:tc>
                <a:extLst>
                  <a:ext uri="{0D108BD9-81ED-4DB2-BD59-A6C34878D82A}">
                    <a16:rowId xmlns:a16="http://schemas.microsoft.com/office/drawing/2014/main" val="10006"/>
                  </a:ext>
                </a:extLst>
              </a:tr>
              <a:tr h="324000">
                <a:tc>
                  <a:txBody>
                    <a:bodyPr/>
                    <a:lstStyle/>
                    <a:p>
                      <a:r>
                        <a:rPr lang="en-GB" sz="1400"/>
                        <a:t>Tuning range </a:t>
                      </a:r>
                    </a:p>
                  </a:txBody>
                  <a:tcPr/>
                </a:tc>
                <a:tc>
                  <a:txBody>
                    <a:bodyPr/>
                    <a:lstStyle/>
                    <a:p>
                      <a:pPr algn="ctr"/>
                      <a:endParaRPr lang="en-GB" sz="1400" b="1"/>
                    </a:p>
                  </a:txBody>
                  <a:tcPr/>
                </a:tc>
                <a:extLst>
                  <a:ext uri="{0D108BD9-81ED-4DB2-BD59-A6C34878D82A}">
                    <a16:rowId xmlns:a16="http://schemas.microsoft.com/office/drawing/2014/main" val="826848605"/>
                  </a:ext>
                </a:extLst>
              </a:tr>
            </a:tbl>
          </a:graphicData>
        </a:graphic>
      </p:graphicFrame>
    </p:spTree>
    <p:extLst>
      <p:ext uri="{BB962C8B-B14F-4D97-AF65-F5344CB8AC3E}">
        <p14:creationId xmlns:p14="http://schemas.microsoft.com/office/powerpoint/2010/main" val="76283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280770-A77F-1F36-32AE-3E18FB428DAA}"/>
              </a:ext>
            </a:extLst>
          </p:cNvPr>
          <p:cNvSpPr>
            <a:spLocks noGrp="1"/>
          </p:cNvSpPr>
          <p:nvPr>
            <p:ph type="title"/>
          </p:nvPr>
        </p:nvSpPr>
        <p:spPr>
          <a:xfrm>
            <a:off x="702365" y="494335"/>
            <a:ext cx="9303026" cy="694386"/>
          </a:xfrm>
        </p:spPr>
        <p:txBody>
          <a:bodyPr/>
          <a:lstStyle/>
          <a:p>
            <a:r>
              <a:rPr lang="en-GB"/>
              <a:t>Vacuum chamber positioning and tensioning</a:t>
            </a:r>
          </a:p>
        </p:txBody>
      </p:sp>
      <p:pic>
        <p:nvPicPr>
          <p:cNvPr id="9" name="Segnaposto contenuto 8">
            <a:extLst>
              <a:ext uri="{FF2B5EF4-FFF2-40B4-BE49-F238E27FC236}">
                <a16:creationId xmlns:a16="http://schemas.microsoft.com/office/drawing/2014/main" id="{40DDFE3A-23B7-501B-8B04-8A6AE8EBD62F}"/>
              </a:ext>
            </a:extLst>
          </p:cNvPr>
          <p:cNvPicPr>
            <a:picLocks noGrp="1" noChangeAspect="1"/>
          </p:cNvPicPr>
          <p:nvPr>
            <p:ph idx="1"/>
          </p:nvPr>
        </p:nvPicPr>
        <p:blipFill>
          <a:blip r:embed="rId2"/>
          <a:stretch>
            <a:fillRect/>
          </a:stretch>
        </p:blipFill>
        <p:spPr>
          <a:xfrm>
            <a:off x="2346960" y="1467987"/>
            <a:ext cx="8854440" cy="4939211"/>
          </a:xfrm>
          <a:prstGeom prst="rect">
            <a:avLst/>
          </a:prstGeom>
          <a:ln w="19050">
            <a:solidFill>
              <a:schemeClr val="tx1"/>
            </a:solidFill>
          </a:ln>
          <a:effectLst>
            <a:outerShdw blurRad="50800" dist="38100" dir="8100000" algn="tr" rotWithShape="0">
              <a:prstClr val="black">
                <a:alpha val="40000"/>
              </a:prstClr>
            </a:outerShdw>
          </a:effectLst>
        </p:spPr>
      </p:pic>
      <p:sp>
        <p:nvSpPr>
          <p:cNvPr id="4" name="Segnaposto data 3">
            <a:extLst>
              <a:ext uri="{FF2B5EF4-FFF2-40B4-BE49-F238E27FC236}">
                <a16:creationId xmlns:a16="http://schemas.microsoft.com/office/drawing/2014/main" id="{E73B34B3-8889-EC2A-6EC4-28677C1C40B0}"/>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1D5ABC4E-A5E2-103B-C1EA-7BE10B84C637}"/>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00C504F0-2D2C-6CD0-B48C-1872AAB62269}"/>
              </a:ext>
            </a:extLst>
          </p:cNvPr>
          <p:cNvSpPr>
            <a:spLocks noGrp="1"/>
          </p:cNvSpPr>
          <p:nvPr>
            <p:ph type="sldNum" sz="quarter" idx="12"/>
          </p:nvPr>
        </p:nvSpPr>
        <p:spPr/>
        <p:txBody>
          <a:bodyPr/>
          <a:lstStyle/>
          <a:p>
            <a:fld id="{43F6FBE0-971E-9141-908B-F4C9F2B4A260}" type="slidenum">
              <a:rPr lang="it-IT" smtClean="0"/>
              <a:t>7</a:t>
            </a:fld>
            <a:endParaRPr lang="it-IT"/>
          </a:p>
        </p:txBody>
      </p:sp>
      <p:pic>
        <p:nvPicPr>
          <p:cNvPr id="7" name="Immagine 6">
            <a:extLst>
              <a:ext uri="{FF2B5EF4-FFF2-40B4-BE49-F238E27FC236}">
                <a16:creationId xmlns:a16="http://schemas.microsoft.com/office/drawing/2014/main" id="{7C236269-45B7-B94E-5A80-BAAF488CD6CA}"/>
              </a:ext>
            </a:extLst>
          </p:cNvPr>
          <p:cNvPicPr>
            <a:picLocks noChangeAspect="1"/>
          </p:cNvPicPr>
          <p:nvPr/>
        </p:nvPicPr>
        <p:blipFill>
          <a:blip r:embed="rId3"/>
          <a:stretch>
            <a:fillRect/>
          </a:stretch>
        </p:blipFill>
        <p:spPr>
          <a:xfrm>
            <a:off x="863837" y="3976575"/>
            <a:ext cx="4510108" cy="2320838"/>
          </a:xfrm>
          <a:prstGeom prst="rect">
            <a:avLst/>
          </a:prstGeom>
          <a:ln w="19050">
            <a:solidFill>
              <a:schemeClr val="tx1"/>
            </a:solidFill>
          </a:ln>
          <a:effectLst>
            <a:outerShdw blurRad="50800" dist="38100" dir="8100000" algn="tr" rotWithShape="0">
              <a:prstClr val="black">
                <a:alpha val="40000"/>
              </a:prstClr>
            </a:outerShdw>
          </a:effectLst>
        </p:spPr>
      </p:pic>
      <p:sp>
        <p:nvSpPr>
          <p:cNvPr id="11" name="Freccia a inversione 10">
            <a:extLst>
              <a:ext uri="{FF2B5EF4-FFF2-40B4-BE49-F238E27FC236}">
                <a16:creationId xmlns:a16="http://schemas.microsoft.com/office/drawing/2014/main" id="{58F5D661-3F0B-F9D6-B1BD-3854A1F3C77B}"/>
              </a:ext>
            </a:extLst>
          </p:cNvPr>
          <p:cNvSpPr/>
          <p:nvPr/>
        </p:nvSpPr>
        <p:spPr>
          <a:xfrm>
            <a:off x="9938759" y="4717279"/>
            <a:ext cx="564022" cy="615297"/>
          </a:xfrm>
          <a:prstGeom prst="uturnArrow">
            <a:avLst>
              <a:gd name="adj1" fmla="val 22143"/>
              <a:gd name="adj2" fmla="val 23571"/>
              <a:gd name="adj3" fmla="val 25000"/>
              <a:gd name="adj4" fmla="val 43750"/>
              <a:gd name="adj5" fmla="val 7500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Segnaposto contenuto 2">
            <a:extLst>
              <a:ext uri="{FF2B5EF4-FFF2-40B4-BE49-F238E27FC236}">
                <a16:creationId xmlns:a16="http://schemas.microsoft.com/office/drawing/2014/main" id="{E78575EF-F912-3A74-3360-0354A61B5D6E}"/>
              </a:ext>
            </a:extLst>
          </p:cNvPr>
          <p:cNvSpPr txBox="1">
            <a:spLocks/>
          </p:cNvSpPr>
          <p:nvPr/>
        </p:nvSpPr>
        <p:spPr>
          <a:xfrm>
            <a:off x="7960667" y="1217774"/>
            <a:ext cx="3439424" cy="1439967"/>
          </a:xfrm>
          <a:prstGeom prst="rect">
            <a:avLst/>
          </a:prstGeom>
          <a:solidFill>
            <a:schemeClr val="tx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Vacuum chamber tensioned at the two UM extrema + holders along the UM</a:t>
            </a:r>
          </a:p>
          <a:p>
            <a:endParaRPr lang="en-US" sz="2400"/>
          </a:p>
          <a:p>
            <a:endParaRPr lang="en-US" sz="2400"/>
          </a:p>
        </p:txBody>
      </p:sp>
      <p:sp>
        <p:nvSpPr>
          <p:cNvPr id="13" name="CasellaDiTesto 12">
            <a:extLst>
              <a:ext uri="{FF2B5EF4-FFF2-40B4-BE49-F238E27FC236}">
                <a16:creationId xmlns:a16="http://schemas.microsoft.com/office/drawing/2014/main" id="{84648281-D2B0-2F1F-8ED8-073E4E97C740}"/>
              </a:ext>
            </a:extLst>
          </p:cNvPr>
          <p:cNvSpPr txBox="1"/>
          <p:nvPr/>
        </p:nvSpPr>
        <p:spPr>
          <a:xfrm>
            <a:off x="10058401" y="4341264"/>
            <a:ext cx="997645" cy="400110"/>
          </a:xfrm>
          <a:prstGeom prst="rect">
            <a:avLst/>
          </a:prstGeom>
          <a:noFill/>
        </p:spPr>
        <p:txBody>
          <a:bodyPr wrap="none" rtlCol="0">
            <a:spAutoFit/>
          </a:bodyPr>
          <a:lstStyle/>
          <a:p>
            <a:r>
              <a:rPr lang="en-GB" sz="2000" b="1">
                <a:solidFill>
                  <a:srgbClr val="FFFF00"/>
                </a:solidFill>
              </a:rPr>
              <a:t>Tension</a:t>
            </a:r>
          </a:p>
        </p:txBody>
      </p:sp>
      <p:sp>
        <p:nvSpPr>
          <p:cNvPr id="14" name="CasellaDiTesto 13">
            <a:extLst>
              <a:ext uri="{FF2B5EF4-FFF2-40B4-BE49-F238E27FC236}">
                <a16:creationId xmlns:a16="http://schemas.microsoft.com/office/drawing/2014/main" id="{29EAA5F0-9FC8-FF66-B2D7-4C9588574DCF}"/>
              </a:ext>
            </a:extLst>
          </p:cNvPr>
          <p:cNvSpPr txBox="1"/>
          <p:nvPr/>
        </p:nvSpPr>
        <p:spPr>
          <a:xfrm>
            <a:off x="7937620" y="3596356"/>
            <a:ext cx="1046184" cy="400110"/>
          </a:xfrm>
          <a:prstGeom prst="rect">
            <a:avLst/>
          </a:prstGeom>
          <a:noFill/>
        </p:spPr>
        <p:txBody>
          <a:bodyPr wrap="none" rtlCol="0">
            <a:spAutoFit/>
          </a:bodyPr>
          <a:lstStyle/>
          <a:p>
            <a:r>
              <a:rPr lang="en-GB" sz="2000" b="1">
                <a:solidFill>
                  <a:srgbClr val="FFFF00"/>
                </a:solidFill>
              </a:rPr>
              <a:t>Position</a:t>
            </a:r>
          </a:p>
        </p:txBody>
      </p:sp>
      <p:cxnSp>
        <p:nvCxnSpPr>
          <p:cNvPr id="16" name="Connettore 2 15">
            <a:extLst>
              <a:ext uri="{FF2B5EF4-FFF2-40B4-BE49-F238E27FC236}">
                <a16:creationId xmlns:a16="http://schemas.microsoft.com/office/drawing/2014/main" id="{B0B9CBC7-32B5-45EC-94B4-1C1DA7388699}"/>
              </a:ext>
            </a:extLst>
          </p:cNvPr>
          <p:cNvCxnSpPr/>
          <p:nvPr/>
        </p:nvCxnSpPr>
        <p:spPr>
          <a:xfrm>
            <a:off x="8451791" y="3999432"/>
            <a:ext cx="837488"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103C739D-F233-4874-0008-AB768608CCDF}"/>
              </a:ext>
            </a:extLst>
          </p:cNvPr>
          <p:cNvCxnSpPr>
            <a:cxnSpLocks/>
          </p:cNvCxnSpPr>
          <p:nvPr/>
        </p:nvCxnSpPr>
        <p:spPr>
          <a:xfrm>
            <a:off x="8460336" y="3990886"/>
            <a:ext cx="0" cy="794759"/>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F702AB94-0D36-6CC7-28CC-FD499E4CEBB1}"/>
              </a:ext>
            </a:extLst>
          </p:cNvPr>
          <p:cNvCxnSpPr>
            <a:cxnSpLocks/>
            <a:stCxn id="7" idx="0"/>
          </p:cNvCxnSpPr>
          <p:nvPr/>
        </p:nvCxnSpPr>
        <p:spPr>
          <a:xfrm flipV="1">
            <a:off x="3118891" y="3384135"/>
            <a:ext cx="2068406" cy="59244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C090A02C-84A3-1B0B-9686-F398918A44BD}"/>
              </a:ext>
            </a:extLst>
          </p:cNvPr>
          <p:cNvCxnSpPr>
            <a:cxnSpLocks/>
          </p:cNvCxnSpPr>
          <p:nvPr/>
        </p:nvCxnSpPr>
        <p:spPr>
          <a:xfrm flipV="1">
            <a:off x="5160236" y="3425439"/>
            <a:ext cx="0" cy="471443"/>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59F63710-5B5F-A304-C7A9-DA8B16F79DB6}"/>
              </a:ext>
            </a:extLst>
          </p:cNvPr>
          <p:cNvSpPr txBox="1"/>
          <p:nvPr/>
        </p:nvSpPr>
        <p:spPr>
          <a:xfrm>
            <a:off x="5175905" y="3509474"/>
            <a:ext cx="721672" cy="307777"/>
          </a:xfrm>
          <a:prstGeom prst="rect">
            <a:avLst/>
          </a:prstGeom>
          <a:noFill/>
        </p:spPr>
        <p:txBody>
          <a:bodyPr wrap="none" rtlCol="0">
            <a:spAutoFit/>
          </a:bodyPr>
          <a:lstStyle/>
          <a:p>
            <a:r>
              <a:rPr lang="en-GB" sz="1400">
                <a:solidFill>
                  <a:srgbClr val="FFFF00"/>
                </a:solidFill>
              </a:rPr>
              <a:t>vertical</a:t>
            </a:r>
          </a:p>
        </p:txBody>
      </p:sp>
      <p:sp>
        <p:nvSpPr>
          <p:cNvPr id="27" name="CasellaDiTesto 26">
            <a:extLst>
              <a:ext uri="{FF2B5EF4-FFF2-40B4-BE49-F238E27FC236}">
                <a16:creationId xmlns:a16="http://schemas.microsoft.com/office/drawing/2014/main" id="{ACBF9991-18AF-AEDB-6EC0-162E0A4E7E8F}"/>
              </a:ext>
            </a:extLst>
          </p:cNvPr>
          <p:cNvSpPr txBox="1"/>
          <p:nvPr/>
        </p:nvSpPr>
        <p:spPr>
          <a:xfrm>
            <a:off x="4072072" y="3191856"/>
            <a:ext cx="939616" cy="307777"/>
          </a:xfrm>
          <a:prstGeom prst="rect">
            <a:avLst/>
          </a:prstGeom>
          <a:noFill/>
        </p:spPr>
        <p:txBody>
          <a:bodyPr wrap="none" rtlCol="0">
            <a:spAutoFit/>
          </a:bodyPr>
          <a:lstStyle/>
          <a:p>
            <a:r>
              <a:rPr lang="en-GB" sz="1400">
                <a:solidFill>
                  <a:srgbClr val="FFFF00"/>
                </a:solidFill>
              </a:rPr>
              <a:t>horizontal</a:t>
            </a:r>
          </a:p>
        </p:txBody>
      </p:sp>
      <p:sp>
        <p:nvSpPr>
          <p:cNvPr id="29" name="CasellaDiTesto 28">
            <a:extLst>
              <a:ext uri="{FF2B5EF4-FFF2-40B4-BE49-F238E27FC236}">
                <a16:creationId xmlns:a16="http://schemas.microsoft.com/office/drawing/2014/main" id="{C6F093BE-3848-99AE-71ED-F9BA8C5E6BF7}"/>
              </a:ext>
            </a:extLst>
          </p:cNvPr>
          <p:cNvSpPr txBox="1"/>
          <p:nvPr/>
        </p:nvSpPr>
        <p:spPr>
          <a:xfrm>
            <a:off x="5509550" y="5590574"/>
            <a:ext cx="5567422" cy="830997"/>
          </a:xfrm>
          <a:prstGeom prst="rect">
            <a:avLst/>
          </a:prstGeom>
          <a:noFill/>
        </p:spPr>
        <p:txBody>
          <a:bodyPr wrap="square" rtlCol="0">
            <a:spAutoFit/>
          </a:bodyPr>
          <a:lstStyle/>
          <a:p>
            <a:r>
              <a:rPr lang="en-GB" sz="2400">
                <a:solidFill>
                  <a:schemeClr val="bg1"/>
                </a:solidFill>
              </a:rPr>
              <a:t>Mechanical design required for defining size and tolerances</a:t>
            </a:r>
          </a:p>
        </p:txBody>
      </p:sp>
    </p:spTree>
    <p:extLst>
      <p:ext uri="{BB962C8B-B14F-4D97-AF65-F5344CB8AC3E}">
        <p14:creationId xmlns:p14="http://schemas.microsoft.com/office/powerpoint/2010/main" val="968227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B32E63-B2CE-14FF-7E3B-67FF0EBD63AB}"/>
              </a:ext>
            </a:extLst>
          </p:cNvPr>
          <p:cNvSpPr>
            <a:spLocks noGrp="1"/>
          </p:cNvSpPr>
          <p:nvPr>
            <p:ph type="title"/>
          </p:nvPr>
        </p:nvSpPr>
        <p:spPr>
          <a:xfrm>
            <a:off x="659152" y="391898"/>
            <a:ext cx="9303026" cy="777145"/>
          </a:xfrm>
        </p:spPr>
        <p:txBody>
          <a:bodyPr/>
          <a:lstStyle/>
          <a:p>
            <a:r>
              <a:rPr lang="en-GB" b="1"/>
              <a:t>Wake field analysis </a:t>
            </a:r>
            <a:r>
              <a:rPr lang="en-GB" sz="2400" b="1"/>
              <a:t>(courtesy of F. Nguyen) </a:t>
            </a:r>
            <a:endParaRPr lang="en-GB" b="1"/>
          </a:p>
        </p:txBody>
      </p:sp>
      <p:sp>
        <p:nvSpPr>
          <p:cNvPr id="3" name="Segnaposto contenuto 2">
            <a:extLst>
              <a:ext uri="{FF2B5EF4-FFF2-40B4-BE49-F238E27FC236}">
                <a16:creationId xmlns:a16="http://schemas.microsoft.com/office/drawing/2014/main" id="{6E152A96-66B5-5FDF-2F6E-74E9A693EF6D}"/>
              </a:ext>
            </a:extLst>
          </p:cNvPr>
          <p:cNvSpPr>
            <a:spLocks noGrp="1"/>
          </p:cNvSpPr>
          <p:nvPr>
            <p:ph idx="1"/>
          </p:nvPr>
        </p:nvSpPr>
        <p:spPr>
          <a:xfrm>
            <a:off x="453189" y="1193107"/>
            <a:ext cx="6199859" cy="2075610"/>
          </a:xfrm>
        </p:spPr>
        <p:txBody>
          <a:bodyPr>
            <a:normAutofit fontScale="70000" lnSpcReduction="20000"/>
          </a:bodyPr>
          <a:lstStyle/>
          <a:p>
            <a:pPr marL="0" indent="0">
              <a:buNone/>
            </a:pPr>
            <a:r>
              <a:rPr lang="it-IT" b="0" i="0" dirty="0" err="1">
                <a:effectLst/>
                <a:highlight>
                  <a:srgbClr val="FFFFFF"/>
                </a:highlight>
              </a:rPr>
              <a:t>Assuming</a:t>
            </a:r>
            <a:r>
              <a:rPr lang="it-IT" b="0" i="0" dirty="0">
                <a:effectLst/>
                <a:highlight>
                  <a:srgbClr val="FFFFFF"/>
                </a:highlight>
              </a:rPr>
              <a:t> </a:t>
            </a:r>
            <a:r>
              <a:rPr lang="it-IT" b="0" i="0" dirty="0" err="1">
                <a:effectLst/>
                <a:highlight>
                  <a:srgbClr val="FFFFFF"/>
                </a:highlight>
              </a:rPr>
              <a:t>cylindrical</a:t>
            </a:r>
            <a:r>
              <a:rPr lang="it-IT" b="0" i="0" dirty="0">
                <a:effectLst/>
                <a:highlight>
                  <a:srgbClr val="FFFFFF"/>
                </a:highlight>
              </a:rPr>
              <a:t> </a:t>
            </a:r>
            <a:r>
              <a:rPr lang="it-IT" b="0" i="0" dirty="0" err="1">
                <a:effectLst/>
                <a:highlight>
                  <a:srgbClr val="FFFFFF"/>
                </a:highlight>
              </a:rPr>
              <a:t>symmetry</a:t>
            </a:r>
            <a:r>
              <a:rPr lang="it-IT" b="0" i="0" dirty="0">
                <a:effectLst/>
                <a:highlight>
                  <a:srgbClr val="FFFFFF"/>
                </a:highlight>
              </a:rPr>
              <a:t> for the </a:t>
            </a:r>
            <a:r>
              <a:rPr lang="it-IT" b="0" i="0" dirty="0" err="1">
                <a:effectLst/>
                <a:highlight>
                  <a:srgbClr val="FFFFFF"/>
                </a:highlight>
              </a:rPr>
              <a:t>wall</a:t>
            </a:r>
            <a:r>
              <a:rPr lang="it-IT" b="0" i="0" dirty="0">
                <a:effectLst/>
                <a:highlight>
                  <a:srgbClr val="FFFFFF"/>
                </a:highlight>
              </a:rPr>
              <a:t> </a:t>
            </a:r>
            <a:r>
              <a:rPr lang="it-IT" b="0" i="0" dirty="0" err="1">
                <a:effectLst/>
                <a:highlight>
                  <a:srgbClr val="FFFFFF"/>
                </a:highlight>
              </a:rPr>
              <a:t>geometry</a:t>
            </a:r>
            <a:r>
              <a:rPr lang="it-IT" b="0" i="0" dirty="0">
                <a:effectLst/>
                <a:highlight>
                  <a:srgbClr val="FFFFFF"/>
                </a:highlight>
              </a:rPr>
              <a:t>, the </a:t>
            </a:r>
            <a:r>
              <a:rPr lang="it-IT" b="1" i="0" dirty="0" err="1">
                <a:effectLst/>
                <a:highlight>
                  <a:srgbClr val="FFFFFF"/>
                </a:highlight>
              </a:rPr>
              <a:t>longitudinal</a:t>
            </a:r>
            <a:r>
              <a:rPr lang="it-IT" b="1" i="0" dirty="0">
                <a:effectLst/>
                <a:highlight>
                  <a:srgbClr val="FFFFFF"/>
                </a:highlight>
              </a:rPr>
              <a:t> (</a:t>
            </a:r>
            <a:r>
              <a:rPr lang="it-IT" b="1" i="0" dirty="0" err="1">
                <a:effectLst/>
                <a:highlight>
                  <a:srgbClr val="FFFFFF"/>
                </a:highlight>
              </a:rPr>
              <a:t>monopole</a:t>
            </a:r>
            <a:r>
              <a:rPr lang="it-IT" b="1" i="0" dirty="0">
                <a:effectLst/>
                <a:highlight>
                  <a:srgbClr val="FFFFFF"/>
                </a:highlight>
              </a:rPr>
              <a:t>) wakefield </a:t>
            </a:r>
            <a:r>
              <a:rPr lang="it-IT" b="1" i="0" dirty="0" err="1">
                <a:effectLst/>
                <a:highlight>
                  <a:srgbClr val="FFFFFF"/>
                </a:highlight>
              </a:rPr>
              <a:t>generates</a:t>
            </a:r>
            <a:r>
              <a:rPr lang="it-IT" b="1" i="0" dirty="0">
                <a:effectLst/>
                <a:highlight>
                  <a:srgbClr val="FFFFFF"/>
                </a:highlight>
              </a:rPr>
              <a:t> an energy </a:t>
            </a:r>
            <a:r>
              <a:rPr lang="it-IT" b="1" i="0" dirty="0" err="1">
                <a:effectLst/>
                <a:highlight>
                  <a:srgbClr val="FFFFFF"/>
                </a:highlight>
              </a:rPr>
              <a:t>loss</a:t>
            </a:r>
            <a:r>
              <a:rPr lang="it-IT" b="1" i="0" dirty="0">
                <a:effectLst/>
                <a:highlight>
                  <a:srgbClr val="FFFFFF"/>
                </a:highlight>
              </a:rPr>
              <a:t> and an </a:t>
            </a:r>
            <a:r>
              <a:rPr lang="it-IT" b="1" i="0" dirty="0" err="1">
                <a:effectLst/>
                <a:highlight>
                  <a:srgbClr val="FFFFFF"/>
                </a:highlight>
              </a:rPr>
              <a:t>increase</a:t>
            </a:r>
            <a:r>
              <a:rPr lang="it-IT" b="1" i="0" dirty="0">
                <a:effectLst/>
                <a:highlight>
                  <a:srgbClr val="FFFFFF"/>
                </a:highlight>
              </a:rPr>
              <a:t> in energy sprea</a:t>
            </a:r>
            <a:r>
              <a:rPr lang="it-IT" b="0" i="0" dirty="0">
                <a:effectLst/>
                <a:highlight>
                  <a:srgbClr val="FFFFFF"/>
                </a:highlight>
              </a:rPr>
              <a:t>d </a:t>
            </a:r>
            <a:r>
              <a:rPr lang="it-IT" b="0" i="0" dirty="0" err="1">
                <a:effectLst/>
                <a:highlight>
                  <a:srgbClr val="FFFFFF"/>
                </a:highlight>
              </a:rPr>
              <a:t>independent</a:t>
            </a:r>
            <a:r>
              <a:rPr lang="it-IT" b="0" i="0" dirty="0">
                <a:effectLst/>
                <a:highlight>
                  <a:srgbClr val="FFFFFF"/>
                </a:highlight>
              </a:rPr>
              <a:t> of the </a:t>
            </a:r>
            <a:r>
              <a:rPr lang="it-IT" b="0" i="0" dirty="0" err="1">
                <a:effectLst/>
                <a:highlight>
                  <a:srgbClr val="FFFFFF"/>
                </a:highlight>
              </a:rPr>
              <a:t>beam</a:t>
            </a:r>
            <a:r>
              <a:rPr lang="it-IT" b="0" i="0" dirty="0">
                <a:effectLst/>
                <a:highlight>
                  <a:srgbClr val="FFFFFF"/>
                </a:highlight>
              </a:rPr>
              <a:t> </a:t>
            </a:r>
            <a:r>
              <a:rPr lang="it-IT" b="0" i="0" dirty="0" err="1">
                <a:effectLst/>
                <a:highlight>
                  <a:srgbClr val="FFFFFF"/>
                </a:highlight>
              </a:rPr>
              <a:t>orbit</a:t>
            </a:r>
            <a:r>
              <a:rPr lang="it-IT" b="0" i="0" dirty="0">
                <a:effectLst/>
                <a:highlight>
                  <a:srgbClr val="FFFFFF"/>
                </a:highlight>
              </a:rPr>
              <a:t>, </a:t>
            </a:r>
            <a:r>
              <a:rPr lang="it-IT" b="0" i="0" dirty="0" err="1">
                <a:effectLst/>
                <a:highlight>
                  <a:srgbClr val="FFFFFF"/>
                </a:highlight>
              </a:rPr>
              <a:t>while</a:t>
            </a:r>
            <a:r>
              <a:rPr lang="it-IT" b="0" i="0" dirty="0">
                <a:effectLst/>
                <a:highlight>
                  <a:srgbClr val="FFFFFF"/>
                </a:highlight>
              </a:rPr>
              <a:t> </a:t>
            </a:r>
            <a:r>
              <a:rPr lang="it-IT" b="1" i="0" dirty="0">
                <a:effectLst/>
                <a:highlight>
                  <a:srgbClr val="FFFFFF"/>
                </a:highlight>
              </a:rPr>
              <a:t>the </a:t>
            </a:r>
            <a:r>
              <a:rPr lang="it-IT" b="1" i="0" dirty="0" err="1">
                <a:effectLst/>
                <a:highlight>
                  <a:srgbClr val="FFFFFF"/>
                </a:highlight>
              </a:rPr>
              <a:t>transverse</a:t>
            </a:r>
            <a:r>
              <a:rPr lang="it-IT" b="1" i="0" dirty="0">
                <a:effectLst/>
                <a:highlight>
                  <a:srgbClr val="FFFFFF"/>
                </a:highlight>
              </a:rPr>
              <a:t> (</a:t>
            </a:r>
            <a:r>
              <a:rPr lang="it-IT" b="1" i="0" dirty="0" err="1">
                <a:effectLst/>
                <a:highlight>
                  <a:srgbClr val="FFFFFF"/>
                </a:highlight>
              </a:rPr>
              <a:t>dipole</a:t>
            </a:r>
            <a:r>
              <a:rPr lang="it-IT" b="1" i="0" dirty="0">
                <a:effectLst/>
                <a:highlight>
                  <a:srgbClr val="FFFFFF"/>
                </a:highlight>
              </a:rPr>
              <a:t>) wakefield </a:t>
            </a:r>
            <a:r>
              <a:rPr lang="it-IT" b="1" i="0" dirty="0" err="1">
                <a:effectLst/>
                <a:highlight>
                  <a:srgbClr val="FFFFFF"/>
                </a:highlight>
              </a:rPr>
              <a:t>generates</a:t>
            </a:r>
            <a:r>
              <a:rPr lang="it-IT" b="1" i="0" dirty="0">
                <a:effectLst/>
                <a:highlight>
                  <a:srgbClr val="FFFFFF"/>
                </a:highlight>
              </a:rPr>
              <a:t> an </a:t>
            </a:r>
            <a:r>
              <a:rPr lang="it-IT" b="1" i="0" dirty="0" err="1">
                <a:effectLst/>
                <a:highlight>
                  <a:srgbClr val="FFFFFF"/>
                </a:highlight>
              </a:rPr>
              <a:t>emittance</a:t>
            </a:r>
            <a:r>
              <a:rPr lang="it-IT" b="1" i="0" dirty="0">
                <a:effectLst/>
                <a:highlight>
                  <a:srgbClr val="FFFFFF"/>
                </a:highlight>
              </a:rPr>
              <a:t> </a:t>
            </a:r>
            <a:r>
              <a:rPr lang="it-IT" b="1" i="0" dirty="0" err="1">
                <a:effectLst/>
                <a:highlight>
                  <a:srgbClr val="FFFFFF"/>
                </a:highlight>
              </a:rPr>
              <a:t>growth</a:t>
            </a:r>
            <a:r>
              <a:rPr lang="it-IT" b="1" i="0" dirty="0">
                <a:effectLst/>
                <a:highlight>
                  <a:srgbClr val="FFFFFF"/>
                </a:highlight>
              </a:rPr>
              <a:t> </a:t>
            </a:r>
            <a:r>
              <a:rPr lang="it-IT" b="1" i="0" dirty="0" err="1">
                <a:effectLst/>
                <a:highlight>
                  <a:srgbClr val="FFFFFF"/>
                </a:highlight>
              </a:rPr>
              <a:t>that</a:t>
            </a:r>
            <a:r>
              <a:rPr lang="it-IT" b="1" i="0" dirty="0">
                <a:effectLst/>
                <a:highlight>
                  <a:srgbClr val="FFFFFF"/>
                </a:highlight>
              </a:rPr>
              <a:t> </a:t>
            </a:r>
            <a:r>
              <a:rPr lang="it-IT" b="1" i="0" dirty="0" err="1">
                <a:effectLst/>
                <a:highlight>
                  <a:srgbClr val="FFFFFF"/>
                </a:highlight>
              </a:rPr>
              <a:t>actually</a:t>
            </a:r>
            <a:r>
              <a:rPr lang="it-IT" b="1" i="0" dirty="0">
                <a:effectLst/>
                <a:highlight>
                  <a:srgbClr val="FFFFFF"/>
                </a:highlight>
              </a:rPr>
              <a:t> </a:t>
            </a:r>
            <a:r>
              <a:rPr lang="it-IT" b="1" i="0" dirty="0" err="1">
                <a:effectLst/>
                <a:highlight>
                  <a:srgbClr val="FFFFFF"/>
                </a:highlight>
              </a:rPr>
              <a:t>depends</a:t>
            </a:r>
            <a:r>
              <a:rPr lang="it-IT" b="1" i="0" dirty="0">
                <a:effectLst/>
                <a:highlight>
                  <a:srgbClr val="FFFFFF"/>
                </a:highlight>
              </a:rPr>
              <a:t> on the </a:t>
            </a:r>
            <a:r>
              <a:rPr lang="it-IT" b="1" i="0" dirty="0" err="1">
                <a:effectLst/>
                <a:highlight>
                  <a:srgbClr val="FFFFFF"/>
                </a:highlight>
              </a:rPr>
              <a:t>orbit</a:t>
            </a:r>
            <a:r>
              <a:rPr lang="it-IT" sz="3400" b="1" i="0" dirty="0">
                <a:effectLst/>
                <a:highlight>
                  <a:srgbClr val="FFFFFF"/>
                </a:highlight>
              </a:rPr>
              <a:t>. </a:t>
            </a:r>
          </a:p>
          <a:p>
            <a:pPr marL="0" indent="0">
              <a:buNone/>
            </a:pPr>
            <a:r>
              <a:rPr lang="it-IT" sz="2800" b="1" i="0" dirty="0" err="1">
                <a:effectLst/>
                <a:highlight>
                  <a:srgbClr val="FFFFFF"/>
                </a:highlight>
                <a:latin typeface="Arial" panose="020B0604020202020204" pitchFamily="34" charset="0"/>
              </a:rPr>
              <a:t>Longitudinal</a:t>
            </a:r>
            <a:r>
              <a:rPr lang="it-IT" sz="2800" b="1" i="0" dirty="0">
                <a:effectLst/>
                <a:highlight>
                  <a:srgbClr val="FFFFFF"/>
                </a:highlight>
                <a:latin typeface="Arial" panose="020B0604020202020204" pitchFamily="34" charset="0"/>
              </a:rPr>
              <a:t>: </a:t>
            </a:r>
          </a:p>
          <a:p>
            <a:pPr marL="0" indent="0">
              <a:buNone/>
            </a:pPr>
            <a:r>
              <a:rPr lang="en-US" dirty="0">
                <a:ea typeface="Calibri" charset="0"/>
                <a:cs typeface="Calibri" charset="0"/>
                <a:sym typeface="Wingdings"/>
              </a:rPr>
              <a:t>The energy loss due to the </a:t>
            </a:r>
            <a:r>
              <a:rPr lang="en-US" b="1" dirty="0">
                <a:ea typeface="Calibri" charset="0"/>
                <a:cs typeface="Calibri" charset="0"/>
                <a:sym typeface="Wingdings"/>
              </a:rPr>
              <a:t>longitudinal resistive wall wakefields </a:t>
            </a:r>
            <a:r>
              <a:rPr lang="en-US" dirty="0">
                <a:ea typeface="Calibri" charset="0"/>
                <a:cs typeface="Calibri" charset="0"/>
                <a:sym typeface="Wingdings"/>
              </a:rPr>
              <a:t>was calculated by M. </a:t>
            </a:r>
            <a:r>
              <a:rPr lang="en-US" dirty="0" err="1">
                <a:ea typeface="Calibri" charset="0"/>
                <a:cs typeface="Calibri" charset="0"/>
                <a:sym typeface="Wingdings"/>
              </a:rPr>
              <a:t>Migliorati</a:t>
            </a:r>
            <a:r>
              <a:rPr lang="en-US" dirty="0">
                <a:ea typeface="Calibri" charset="0"/>
                <a:cs typeface="Calibri" charset="0"/>
                <a:sym typeface="Wingdings"/>
              </a:rPr>
              <a:t>, F. Bosco </a:t>
            </a:r>
            <a:r>
              <a:rPr lang="en-US" i="1" dirty="0">
                <a:ea typeface="Calibri" charset="0"/>
                <a:cs typeface="Calibri" charset="0"/>
                <a:sym typeface="Wingdings"/>
              </a:rPr>
              <a:t>et al.</a:t>
            </a:r>
            <a:r>
              <a:rPr lang="en-US" dirty="0">
                <a:ea typeface="Calibri" charset="0"/>
                <a:cs typeface="Calibri" charset="0"/>
                <a:sym typeface="Wingdings"/>
              </a:rPr>
              <a:t> (Uni La Sapienza – Rome) and plugged into time dependent Genesis 1.3 simulations for EuPRAXIA@SPARC_LAB electron both short and long bunches</a:t>
            </a:r>
            <a:endParaRPr lang="en-US" dirty="0">
              <a:ea typeface="Calibri" charset="0"/>
              <a:cs typeface="Calibri" charset="0"/>
            </a:endParaRPr>
          </a:p>
          <a:p>
            <a:pPr marL="0" indent="0">
              <a:buNone/>
            </a:pPr>
            <a:endParaRPr lang="en-GB" sz="1800" dirty="0"/>
          </a:p>
        </p:txBody>
      </p:sp>
      <p:sp>
        <p:nvSpPr>
          <p:cNvPr id="4" name="Segnaposto data 3">
            <a:extLst>
              <a:ext uri="{FF2B5EF4-FFF2-40B4-BE49-F238E27FC236}">
                <a16:creationId xmlns:a16="http://schemas.microsoft.com/office/drawing/2014/main" id="{17AC875E-CE08-5FA3-4D8F-63ED3681CFAD}"/>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B77B6326-B075-9FCF-1DBB-E8F0B53A324C}"/>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EBAC171A-DE5A-189C-C655-FC687CAB011B}"/>
              </a:ext>
            </a:extLst>
          </p:cNvPr>
          <p:cNvSpPr>
            <a:spLocks noGrp="1"/>
          </p:cNvSpPr>
          <p:nvPr>
            <p:ph type="sldNum" sz="quarter" idx="12"/>
          </p:nvPr>
        </p:nvSpPr>
        <p:spPr/>
        <p:txBody>
          <a:bodyPr/>
          <a:lstStyle/>
          <a:p>
            <a:fld id="{43F6FBE0-971E-9141-908B-F4C9F2B4A260}" type="slidenum">
              <a:rPr lang="it-IT" smtClean="0"/>
              <a:t>8</a:t>
            </a:fld>
            <a:endParaRPr lang="it-IT"/>
          </a:p>
        </p:txBody>
      </p:sp>
      <p:sp>
        <p:nvSpPr>
          <p:cNvPr id="7" name="CasellaDiTesto 6">
            <a:extLst>
              <a:ext uri="{FF2B5EF4-FFF2-40B4-BE49-F238E27FC236}">
                <a16:creationId xmlns:a16="http://schemas.microsoft.com/office/drawing/2014/main" id="{4590FD6A-4AFE-CF0F-283F-CEF71FFFE8FC}"/>
              </a:ext>
            </a:extLst>
          </p:cNvPr>
          <p:cNvSpPr txBox="1"/>
          <p:nvPr/>
        </p:nvSpPr>
        <p:spPr>
          <a:xfrm>
            <a:off x="471148" y="3775504"/>
            <a:ext cx="5708933" cy="2308324"/>
          </a:xfrm>
          <a:prstGeom prst="rect">
            <a:avLst/>
          </a:prstGeom>
          <a:noFill/>
        </p:spPr>
        <p:txBody>
          <a:bodyPr wrap="square" rtlCol="0">
            <a:spAutoFit/>
          </a:bodyPr>
          <a:lstStyle/>
          <a:p>
            <a:r>
              <a:rPr lang="it-IT" sz="1600" b="0" i="0" dirty="0">
                <a:effectLst/>
                <a:highlight>
                  <a:srgbClr val="FFFFFF"/>
                </a:highlight>
                <a:latin typeface="Arial" panose="020B0604020202020204" pitchFamily="34" charset="0"/>
              </a:rPr>
              <a:t>The </a:t>
            </a:r>
            <a:r>
              <a:rPr lang="it-IT" sz="1600" b="0" i="0" dirty="0" err="1">
                <a:effectLst/>
                <a:highlight>
                  <a:srgbClr val="FFFFFF"/>
                </a:highlight>
                <a:latin typeface="Arial" panose="020B0604020202020204" pitchFamily="34" charset="0"/>
              </a:rPr>
              <a:t>resulting</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longitudinal</a:t>
            </a:r>
            <a:r>
              <a:rPr lang="it-IT" sz="1600" b="0" i="0" dirty="0">
                <a:effectLst/>
                <a:highlight>
                  <a:srgbClr val="FFFFFF"/>
                </a:highlight>
                <a:latin typeface="Arial" panose="020B0604020202020204" pitchFamily="34" charset="0"/>
              </a:rPr>
              <a:t> RW wakefield </a:t>
            </a:r>
            <a:r>
              <a:rPr lang="it-IT" sz="1600" b="0" i="0" dirty="0" err="1">
                <a:effectLst/>
                <a:highlight>
                  <a:srgbClr val="FFFFFF"/>
                </a:highlight>
                <a:latin typeface="Arial" panose="020B0604020202020204" pitchFamily="34" charset="0"/>
              </a:rPr>
              <a:t>introduces</a:t>
            </a:r>
            <a:r>
              <a:rPr lang="it-IT" sz="1600" b="0" i="0" dirty="0">
                <a:effectLst/>
                <a:highlight>
                  <a:srgbClr val="FFFFFF"/>
                </a:highlight>
                <a:latin typeface="Arial" panose="020B0604020202020204" pitchFamily="34" charset="0"/>
              </a:rPr>
              <a:t> energy spread, </a:t>
            </a:r>
            <a:r>
              <a:rPr lang="it-IT" sz="1600" b="0" i="0" dirty="0" err="1">
                <a:effectLst/>
                <a:highlight>
                  <a:srgbClr val="FFFFFF"/>
                </a:highlight>
                <a:latin typeface="Arial" panose="020B0604020202020204" pitchFamily="34" charset="0"/>
              </a:rPr>
              <a:t>affecting</a:t>
            </a:r>
            <a:r>
              <a:rPr lang="it-IT" sz="1600" b="0" i="0" dirty="0">
                <a:effectLst/>
                <a:highlight>
                  <a:srgbClr val="FFFFFF"/>
                </a:highlight>
                <a:latin typeface="Arial" panose="020B0604020202020204" pitchFamily="34" charset="0"/>
              </a:rPr>
              <a:t> the FEL gain </a:t>
            </a:r>
            <a:r>
              <a:rPr lang="it-IT" sz="1600" b="0" i="0" dirty="0" err="1">
                <a:effectLst/>
                <a:highlight>
                  <a:srgbClr val="FFFFFF"/>
                </a:highlight>
                <a:latin typeface="Arial" panose="020B0604020202020204" pitchFamily="34" charset="0"/>
              </a:rPr>
              <a:t>length</a:t>
            </a:r>
            <a:r>
              <a:rPr lang="it-IT" sz="1600" b="0" i="0" dirty="0">
                <a:effectLst/>
                <a:highlight>
                  <a:srgbClr val="FFFFFF"/>
                </a:highlight>
                <a:latin typeface="Arial" panose="020B0604020202020204" pitchFamily="34" charset="0"/>
              </a:rPr>
              <a:t> and overall performance. Energy </a:t>
            </a:r>
            <a:r>
              <a:rPr lang="it-IT" sz="1600" b="0" i="0" dirty="0" err="1">
                <a:effectLst/>
                <a:highlight>
                  <a:srgbClr val="FFFFFF"/>
                </a:highlight>
                <a:latin typeface="Arial" panose="020B0604020202020204" pitchFamily="34" charset="0"/>
              </a:rPr>
              <a:t>loss</a:t>
            </a:r>
            <a:r>
              <a:rPr lang="it-IT" sz="1600" b="0" i="0" dirty="0">
                <a:effectLst/>
                <a:highlight>
                  <a:srgbClr val="FFFFFF"/>
                </a:highlight>
                <a:latin typeface="Arial" panose="020B0604020202020204" pitchFamily="34" charset="0"/>
              </a:rPr>
              <a:t> and FEL power are </a:t>
            </a:r>
            <a:r>
              <a:rPr lang="it-IT" sz="1600" b="0" i="0" dirty="0" err="1">
                <a:effectLst/>
                <a:highlight>
                  <a:srgbClr val="FFFFFF"/>
                </a:highlight>
                <a:latin typeface="Arial" panose="020B0604020202020204" pitchFamily="34" charset="0"/>
              </a:rPr>
              <a:t>evaluated</a:t>
            </a:r>
            <a:r>
              <a:rPr lang="it-IT" sz="1600" b="0" i="0" dirty="0">
                <a:effectLst/>
                <a:highlight>
                  <a:srgbClr val="FFFFFF"/>
                </a:highlight>
                <a:latin typeface="Arial" panose="020B0604020202020204" pitchFamily="34" charset="0"/>
              </a:rPr>
              <a:t> with the RW wakefield mode], </a:t>
            </a:r>
            <a:r>
              <a:rPr lang="it-IT" sz="1600" b="0" i="0" dirty="0" err="1">
                <a:effectLst/>
                <a:highlight>
                  <a:srgbClr val="FFFFFF"/>
                </a:highlight>
                <a:latin typeface="Arial" panose="020B0604020202020204" pitchFamily="34" charset="0"/>
              </a:rPr>
              <a:t>assuming</a:t>
            </a:r>
            <a:r>
              <a:rPr lang="it-IT" sz="1600" b="0" i="0" dirty="0">
                <a:effectLst/>
                <a:highlight>
                  <a:srgbClr val="FFFFFF"/>
                </a:highlight>
                <a:latin typeface="Arial" panose="020B0604020202020204" pitchFamily="34" charset="0"/>
              </a:rPr>
              <a:t> a </a:t>
            </a:r>
            <a:r>
              <a:rPr lang="it-IT" sz="1600" b="0" i="0" dirty="0" err="1">
                <a:effectLst/>
                <a:highlight>
                  <a:srgbClr val="FFFFFF"/>
                </a:highlight>
                <a:latin typeface="Arial" panose="020B0604020202020204" pitchFamily="34" charset="0"/>
              </a:rPr>
              <a:t>copper</a:t>
            </a:r>
            <a:r>
              <a:rPr lang="it-IT" sz="1600" b="0" i="0" dirty="0">
                <a:effectLst/>
                <a:highlight>
                  <a:srgbClr val="FFFFFF"/>
                </a:highlight>
                <a:latin typeface="Arial" panose="020B0604020202020204" pitchFamily="34" charset="0"/>
              </a:rPr>
              <a:t> VC with </a:t>
            </a:r>
            <a:r>
              <a:rPr lang="it-IT" sz="1600" b="0" i="0" dirty="0" err="1">
                <a:effectLst/>
                <a:highlight>
                  <a:srgbClr val="FFFFFF"/>
                </a:highlight>
                <a:latin typeface="Arial" panose="020B0604020202020204" pitchFamily="34" charset="0"/>
              </a:rPr>
              <a:t>different</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inner</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radii</a:t>
            </a:r>
            <a:r>
              <a:rPr lang="it-IT" sz="1600" b="0" i="0" dirty="0">
                <a:effectLst/>
                <a:highlight>
                  <a:srgbClr val="FFFFFF"/>
                </a:highlight>
                <a:latin typeface="Arial" panose="020B0604020202020204" pitchFamily="34" charset="0"/>
              </a:rPr>
              <a:t>.</a:t>
            </a:r>
          </a:p>
          <a:p>
            <a:endParaRPr lang="it-IT" sz="1600" dirty="0">
              <a:highlight>
                <a:srgbClr val="FFFFFF"/>
              </a:highlight>
              <a:latin typeface="Arial" panose="020B0604020202020204" pitchFamily="34" charset="0"/>
            </a:endParaRPr>
          </a:p>
          <a:p>
            <a:r>
              <a:rPr lang="it-IT" sz="1600" b="0" i="0" dirty="0">
                <a:effectLst/>
                <a:highlight>
                  <a:srgbClr val="FFFFFF"/>
                </a:highlight>
                <a:latin typeface="Arial" panose="020B0604020202020204" pitchFamily="34" charset="0"/>
              </a:rPr>
              <a:t>The energy </a:t>
            </a:r>
            <a:r>
              <a:rPr lang="it-IT" sz="1600" b="0" i="0" dirty="0" err="1">
                <a:effectLst/>
                <a:highlight>
                  <a:srgbClr val="FFFFFF"/>
                </a:highlight>
                <a:latin typeface="Arial" panose="020B0604020202020204" pitchFamily="34" charset="0"/>
              </a:rPr>
              <a:t>loss</a:t>
            </a:r>
            <a:r>
              <a:rPr lang="it-IT" sz="1600" b="0" i="0" dirty="0">
                <a:effectLst/>
                <a:highlight>
                  <a:srgbClr val="FFFFFF"/>
                </a:highlight>
                <a:latin typeface="Arial" panose="020B0604020202020204" pitchFamily="34" charset="0"/>
              </a:rPr>
              <a:t> – and so the </a:t>
            </a:r>
            <a:r>
              <a:rPr lang="it-IT" sz="1600" b="0" i="0" dirty="0" err="1">
                <a:effectLst/>
                <a:highlight>
                  <a:srgbClr val="FFFFFF"/>
                </a:highlight>
                <a:latin typeface="Arial" panose="020B0604020202020204" pitchFamily="34" charset="0"/>
              </a:rPr>
              <a:t>average</a:t>
            </a:r>
            <a:br>
              <a:rPr lang="it-IT" sz="1600" dirty="0"/>
            </a:br>
            <a:r>
              <a:rPr lang="it-IT" sz="1600" b="0" i="0" dirty="0">
                <a:effectLst/>
                <a:highlight>
                  <a:srgbClr val="FFFFFF"/>
                </a:highlight>
                <a:latin typeface="Arial" panose="020B0604020202020204" pitchFamily="34" charset="0"/>
              </a:rPr>
              <a:t>FEL power – for </a:t>
            </a:r>
            <a:r>
              <a:rPr lang="it-IT" sz="1600" b="0" i="0" dirty="0" err="1">
                <a:effectLst/>
                <a:highlight>
                  <a:srgbClr val="FFFFFF"/>
                </a:highlight>
                <a:latin typeface="Arial" panose="020B0604020202020204" pitchFamily="34" charset="0"/>
              </a:rPr>
              <a:t>both</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inner</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radii</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is</a:t>
            </a:r>
            <a:r>
              <a:rPr lang="it-IT" sz="1600" b="0" i="0" dirty="0">
                <a:effectLst/>
                <a:highlight>
                  <a:srgbClr val="FFFFFF"/>
                </a:highlight>
                <a:latin typeface="Arial" panose="020B0604020202020204" pitchFamily="34" charset="0"/>
              </a:rPr>
              <a:t> comparable to the case of no wakefields </a:t>
            </a:r>
            <a:r>
              <a:rPr lang="it-IT" sz="1600" b="0" i="0" dirty="0" err="1">
                <a:effectLst/>
                <a:highlight>
                  <a:srgbClr val="FFFFFF"/>
                </a:highlight>
                <a:latin typeface="Arial" panose="020B0604020202020204" pitchFamily="34" charset="0"/>
              </a:rPr>
              <a:t>at</a:t>
            </a:r>
            <a:r>
              <a:rPr lang="it-IT" sz="1600" b="0" i="0" dirty="0">
                <a:effectLst/>
                <a:highlight>
                  <a:srgbClr val="FFFFFF"/>
                </a:highlight>
                <a:latin typeface="Arial" panose="020B0604020202020204" pitchFamily="34" charset="0"/>
              </a:rPr>
              <a:t> </a:t>
            </a:r>
            <a:r>
              <a:rPr lang="it-IT" sz="1600" b="0" i="0" dirty="0" err="1">
                <a:effectLst/>
                <a:highlight>
                  <a:srgbClr val="FFFFFF"/>
                </a:highlight>
                <a:latin typeface="Arial" panose="020B0604020202020204" pitchFamily="34" charset="0"/>
              </a:rPr>
              <a:t>all</a:t>
            </a:r>
            <a:r>
              <a:rPr lang="it-IT" sz="1600" b="0" i="0" dirty="0">
                <a:effectLst/>
                <a:highlight>
                  <a:srgbClr val="FFFFFF"/>
                </a:highlight>
                <a:latin typeface="Arial" panose="020B0604020202020204" pitchFamily="34" charset="0"/>
              </a:rPr>
              <a:t>.</a:t>
            </a:r>
            <a:endParaRPr lang="en-GB" sz="1600" dirty="0"/>
          </a:p>
        </p:txBody>
      </p:sp>
      <p:pic>
        <p:nvPicPr>
          <p:cNvPr id="8" name="Immagine 7">
            <a:extLst>
              <a:ext uri="{FF2B5EF4-FFF2-40B4-BE49-F238E27FC236}">
                <a16:creationId xmlns:a16="http://schemas.microsoft.com/office/drawing/2014/main" id="{44191BBB-4804-8254-113A-5E130491BE87}"/>
              </a:ext>
            </a:extLst>
          </p:cNvPr>
          <p:cNvPicPr>
            <a:picLocks noChangeAspect="1"/>
          </p:cNvPicPr>
          <p:nvPr/>
        </p:nvPicPr>
        <p:blipFill>
          <a:blip r:embed="rId2"/>
          <a:stretch>
            <a:fillRect/>
          </a:stretch>
        </p:blipFill>
        <p:spPr>
          <a:xfrm>
            <a:off x="6565805" y="2015426"/>
            <a:ext cx="5561454" cy="2337779"/>
          </a:xfrm>
          <a:prstGeom prst="rect">
            <a:avLst/>
          </a:prstGeom>
        </p:spPr>
      </p:pic>
      <p:sp>
        <p:nvSpPr>
          <p:cNvPr id="11" name="CasellaDiTesto 10">
            <a:extLst>
              <a:ext uri="{FF2B5EF4-FFF2-40B4-BE49-F238E27FC236}">
                <a16:creationId xmlns:a16="http://schemas.microsoft.com/office/drawing/2014/main" id="{2121EC75-29FD-EFA4-0F3E-D85A48ABA0A7}"/>
              </a:ext>
            </a:extLst>
          </p:cNvPr>
          <p:cNvSpPr txBox="1"/>
          <p:nvPr/>
        </p:nvSpPr>
        <p:spPr>
          <a:xfrm>
            <a:off x="10080172" y="2194331"/>
            <a:ext cx="510076" cy="261610"/>
          </a:xfrm>
          <a:prstGeom prst="rect">
            <a:avLst/>
          </a:prstGeom>
          <a:noFill/>
        </p:spPr>
        <p:txBody>
          <a:bodyPr wrap="none" rtlCol="0">
            <a:spAutoFit/>
          </a:bodyPr>
          <a:lstStyle/>
          <a:p>
            <a:r>
              <a:rPr lang="en-GB" sz="1100"/>
              <a:t>30 pC</a:t>
            </a:r>
          </a:p>
        </p:txBody>
      </p:sp>
      <p:sp>
        <p:nvSpPr>
          <p:cNvPr id="12" name="CasellaDiTesto 11">
            <a:extLst>
              <a:ext uri="{FF2B5EF4-FFF2-40B4-BE49-F238E27FC236}">
                <a16:creationId xmlns:a16="http://schemas.microsoft.com/office/drawing/2014/main" id="{DFFC96B0-149D-09F3-EC25-31ADB2EC94AA}"/>
              </a:ext>
            </a:extLst>
          </p:cNvPr>
          <p:cNvSpPr txBox="1"/>
          <p:nvPr/>
        </p:nvSpPr>
        <p:spPr>
          <a:xfrm>
            <a:off x="8307519" y="3714893"/>
            <a:ext cx="510076" cy="261610"/>
          </a:xfrm>
          <a:prstGeom prst="rect">
            <a:avLst/>
          </a:prstGeom>
          <a:noFill/>
        </p:spPr>
        <p:txBody>
          <a:bodyPr wrap="none" rtlCol="0">
            <a:spAutoFit/>
          </a:bodyPr>
          <a:lstStyle/>
          <a:p>
            <a:r>
              <a:rPr lang="en-GB" sz="1100"/>
              <a:t>30 pC</a:t>
            </a:r>
          </a:p>
        </p:txBody>
      </p:sp>
      <p:pic>
        <p:nvPicPr>
          <p:cNvPr id="13" name="Immagine 12">
            <a:extLst>
              <a:ext uri="{FF2B5EF4-FFF2-40B4-BE49-F238E27FC236}">
                <a16:creationId xmlns:a16="http://schemas.microsoft.com/office/drawing/2014/main" id="{C19B8D36-E121-566E-960A-AE08CEFFCE8D}"/>
              </a:ext>
            </a:extLst>
          </p:cNvPr>
          <p:cNvPicPr>
            <a:picLocks noChangeAspect="1"/>
          </p:cNvPicPr>
          <p:nvPr/>
        </p:nvPicPr>
        <p:blipFill>
          <a:blip r:embed="rId3"/>
          <a:stretch>
            <a:fillRect/>
          </a:stretch>
        </p:blipFill>
        <p:spPr>
          <a:xfrm>
            <a:off x="6625888" y="4325627"/>
            <a:ext cx="5566112" cy="1896418"/>
          </a:xfrm>
          <a:prstGeom prst="rect">
            <a:avLst/>
          </a:prstGeom>
        </p:spPr>
      </p:pic>
      <p:sp>
        <p:nvSpPr>
          <p:cNvPr id="14" name="CasellaDiTesto 13">
            <a:extLst>
              <a:ext uri="{FF2B5EF4-FFF2-40B4-BE49-F238E27FC236}">
                <a16:creationId xmlns:a16="http://schemas.microsoft.com/office/drawing/2014/main" id="{EF26A659-6AD0-4259-D401-16B821F160E0}"/>
              </a:ext>
            </a:extLst>
          </p:cNvPr>
          <p:cNvSpPr txBox="1"/>
          <p:nvPr/>
        </p:nvSpPr>
        <p:spPr>
          <a:xfrm>
            <a:off x="7002378" y="4458559"/>
            <a:ext cx="582211" cy="261610"/>
          </a:xfrm>
          <a:prstGeom prst="rect">
            <a:avLst/>
          </a:prstGeom>
          <a:noFill/>
        </p:spPr>
        <p:txBody>
          <a:bodyPr wrap="none" rtlCol="0">
            <a:spAutoFit/>
          </a:bodyPr>
          <a:lstStyle/>
          <a:p>
            <a:r>
              <a:rPr lang="en-GB" sz="1100"/>
              <a:t>300 pC</a:t>
            </a:r>
          </a:p>
        </p:txBody>
      </p:sp>
      <p:sp>
        <p:nvSpPr>
          <p:cNvPr id="15" name="CasellaDiTesto 14">
            <a:extLst>
              <a:ext uri="{FF2B5EF4-FFF2-40B4-BE49-F238E27FC236}">
                <a16:creationId xmlns:a16="http://schemas.microsoft.com/office/drawing/2014/main" id="{38E93D36-AD06-1183-235D-1712F902724B}"/>
              </a:ext>
            </a:extLst>
          </p:cNvPr>
          <p:cNvSpPr txBox="1"/>
          <p:nvPr/>
        </p:nvSpPr>
        <p:spPr>
          <a:xfrm>
            <a:off x="11403643" y="5539108"/>
            <a:ext cx="582211" cy="261610"/>
          </a:xfrm>
          <a:prstGeom prst="rect">
            <a:avLst/>
          </a:prstGeom>
          <a:noFill/>
        </p:spPr>
        <p:txBody>
          <a:bodyPr wrap="none" rtlCol="0">
            <a:spAutoFit/>
          </a:bodyPr>
          <a:lstStyle/>
          <a:p>
            <a:r>
              <a:rPr lang="en-GB" sz="1100"/>
              <a:t>300 pC</a:t>
            </a:r>
          </a:p>
        </p:txBody>
      </p:sp>
      <p:pic>
        <p:nvPicPr>
          <p:cNvPr id="16" name="Immagine 15">
            <a:extLst>
              <a:ext uri="{FF2B5EF4-FFF2-40B4-BE49-F238E27FC236}">
                <a16:creationId xmlns:a16="http://schemas.microsoft.com/office/drawing/2014/main" id="{807AA631-9B98-6096-CEB4-C4C868346BF6}"/>
              </a:ext>
            </a:extLst>
          </p:cNvPr>
          <p:cNvPicPr>
            <a:picLocks noChangeAspect="1"/>
          </p:cNvPicPr>
          <p:nvPr/>
        </p:nvPicPr>
        <p:blipFill>
          <a:blip r:embed="rId4"/>
          <a:stretch>
            <a:fillRect/>
          </a:stretch>
        </p:blipFill>
        <p:spPr>
          <a:xfrm>
            <a:off x="7947716" y="305722"/>
            <a:ext cx="3033091" cy="1600006"/>
          </a:xfrm>
          <a:prstGeom prst="rect">
            <a:avLst/>
          </a:prstGeom>
        </p:spPr>
      </p:pic>
      <p:sp>
        <p:nvSpPr>
          <p:cNvPr id="17" name="CasellaDiTesto 16">
            <a:extLst>
              <a:ext uri="{FF2B5EF4-FFF2-40B4-BE49-F238E27FC236}">
                <a16:creationId xmlns:a16="http://schemas.microsoft.com/office/drawing/2014/main" id="{FBEB71BB-3908-79A5-122D-99AEF98394A2}"/>
              </a:ext>
            </a:extLst>
          </p:cNvPr>
          <p:cNvSpPr txBox="1"/>
          <p:nvPr/>
        </p:nvSpPr>
        <p:spPr>
          <a:xfrm>
            <a:off x="6778935" y="0"/>
            <a:ext cx="4455066" cy="369332"/>
          </a:xfrm>
          <a:prstGeom prst="rect">
            <a:avLst/>
          </a:prstGeom>
          <a:noFill/>
        </p:spPr>
        <p:txBody>
          <a:bodyPr wrap="none" rtlCol="0">
            <a:spAutoFit/>
          </a:bodyPr>
          <a:lstStyle/>
          <a:p>
            <a:r>
              <a:rPr lang="en-GB">
                <a:solidFill>
                  <a:srgbClr val="C00000"/>
                </a:solidFill>
              </a:rPr>
              <a:t>Recall from previous TDR Committee meeting</a:t>
            </a:r>
          </a:p>
        </p:txBody>
      </p:sp>
    </p:spTree>
    <p:extLst>
      <p:ext uri="{BB962C8B-B14F-4D97-AF65-F5344CB8AC3E}">
        <p14:creationId xmlns:p14="http://schemas.microsoft.com/office/powerpoint/2010/main" val="3924772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D392F4D3-7053-1991-E825-0DB09235E249}"/>
              </a:ext>
            </a:extLst>
          </p:cNvPr>
          <p:cNvPicPr>
            <a:picLocks noChangeAspect="1"/>
          </p:cNvPicPr>
          <p:nvPr/>
        </p:nvPicPr>
        <p:blipFill>
          <a:blip r:embed="rId2"/>
          <a:stretch>
            <a:fillRect/>
          </a:stretch>
        </p:blipFill>
        <p:spPr>
          <a:xfrm>
            <a:off x="8422105" y="1566104"/>
            <a:ext cx="2894453" cy="2607135"/>
          </a:xfrm>
          <a:prstGeom prst="rect">
            <a:avLst/>
          </a:prstGeom>
        </p:spPr>
      </p:pic>
      <p:pic>
        <p:nvPicPr>
          <p:cNvPr id="17" name="Immagine 16">
            <a:extLst>
              <a:ext uri="{FF2B5EF4-FFF2-40B4-BE49-F238E27FC236}">
                <a16:creationId xmlns:a16="http://schemas.microsoft.com/office/drawing/2014/main" id="{777C8E0E-F121-5276-923B-70B5743B15C0}"/>
              </a:ext>
            </a:extLst>
          </p:cNvPr>
          <p:cNvPicPr>
            <a:picLocks noChangeAspect="1"/>
          </p:cNvPicPr>
          <p:nvPr/>
        </p:nvPicPr>
        <p:blipFill>
          <a:blip r:embed="rId3"/>
          <a:stretch>
            <a:fillRect/>
          </a:stretch>
        </p:blipFill>
        <p:spPr>
          <a:xfrm>
            <a:off x="8386450" y="4035735"/>
            <a:ext cx="2957276" cy="2724245"/>
          </a:xfrm>
          <a:prstGeom prst="rect">
            <a:avLst/>
          </a:prstGeom>
        </p:spPr>
      </p:pic>
      <p:sp>
        <p:nvSpPr>
          <p:cNvPr id="2" name="Titolo 1">
            <a:extLst>
              <a:ext uri="{FF2B5EF4-FFF2-40B4-BE49-F238E27FC236}">
                <a16:creationId xmlns:a16="http://schemas.microsoft.com/office/drawing/2014/main" id="{ADB32E63-B2CE-14FF-7E3B-67FF0EBD63AB}"/>
              </a:ext>
            </a:extLst>
          </p:cNvPr>
          <p:cNvSpPr>
            <a:spLocks noGrp="1"/>
          </p:cNvSpPr>
          <p:nvPr>
            <p:ph type="title"/>
          </p:nvPr>
        </p:nvSpPr>
        <p:spPr>
          <a:xfrm>
            <a:off x="659152" y="391898"/>
            <a:ext cx="9303026" cy="777145"/>
          </a:xfrm>
        </p:spPr>
        <p:txBody>
          <a:bodyPr/>
          <a:lstStyle/>
          <a:p>
            <a:r>
              <a:rPr lang="en-GB" b="1"/>
              <a:t>Transverse wake field analysis </a:t>
            </a:r>
            <a:r>
              <a:rPr lang="en-GB" sz="1800" b="1"/>
              <a:t>(courtesy of F. Nguyen) </a:t>
            </a:r>
            <a:endParaRPr lang="en-GB" b="1"/>
          </a:p>
        </p:txBody>
      </p:sp>
      <p:sp>
        <p:nvSpPr>
          <p:cNvPr id="3" name="Segnaposto contenuto 2">
            <a:extLst>
              <a:ext uri="{FF2B5EF4-FFF2-40B4-BE49-F238E27FC236}">
                <a16:creationId xmlns:a16="http://schemas.microsoft.com/office/drawing/2014/main" id="{6E152A96-66B5-5FDF-2F6E-74E9A693EF6D}"/>
              </a:ext>
            </a:extLst>
          </p:cNvPr>
          <p:cNvSpPr>
            <a:spLocks noGrp="1"/>
          </p:cNvSpPr>
          <p:nvPr>
            <p:ph idx="1"/>
          </p:nvPr>
        </p:nvSpPr>
        <p:spPr>
          <a:xfrm>
            <a:off x="453189" y="1193107"/>
            <a:ext cx="7515154" cy="1426340"/>
          </a:xfrm>
        </p:spPr>
        <p:txBody>
          <a:bodyPr>
            <a:normAutofit/>
          </a:bodyPr>
          <a:lstStyle/>
          <a:p>
            <a:pPr marL="0" indent="0">
              <a:buNone/>
            </a:pPr>
            <a:r>
              <a:rPr lang="it-IT" sz="1800" b="0" i="0">
                <a:effectLst/>
                <a:highlight>
                  <a:srgbClr val="FFFFFF"/>
                </a:highlight>
                <a:latin typeface="Arial" panose="020B0604020202020204" pitchFamily="34" charset="0"/>
              </a:rPr>
              <a:t>The </a:t>
            </a:r>
            <a:r>
              <a:rPr lang="it-IT" sz="1800" b="0" i="0" err="1">
                <a:effectLst/>
                <a:highlight>
                  <a:srgbClr val="FFFFFF"/>
                </a:highlight>
                <a:latin typeface="Arial" panose="020B0604020202020204" pitchFamily="34" charset="0"/>
              </a:rPr>
              <a:t>transverse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dipole</a:t>
            </a:r>
            <a:r>
              <a:rPr lang="it-IT" sz="1800" b="0" i="0">
                <a:effectLst/>
                <a:highlight>
                  <a:srgbClr val="FFFFFF"/>
                </a:highlight>
                <a:latin typeface="Arial" panose="020B0604020202020204" pitchFamily="34" charset="0"/>
              </a:rPr>
              <a:t>) wakefield </a:t>
            </a:r>
            <a:r>
              <a:rPr lang="it-IT" sz="1800" b="0" i="0" err="1">
                <a:effectLst/>
                <a:highlight>
                  <a:srgbClr val="FFFFFF"/>
                </a:highlight>
                <a:latin typeface="Arial" panose="020B0604020202020204" pitchFamily="34" charset="0"/>
              </a:rPr>
              <a:t>generates</a:t>
            </a:r>
            <a:r>
              <a:rPr lang="it-IT" sz="1800" b="0" i="0">
                <a:effectLst/>
                <a:highlight>
                  <a:srgbClr val="FFFFFF"/>
                </a:highlight>
                <a:latin typeface="Arial" panose="020B0604020202020204" pitchFamily="34" charset="0"/>
              </a:rPr>
              <a:t> an </a:t>
            </a:r>
            <a:r>
              <a:rPr lang="it-IT" sz="1800" b="0" i="0" err="1">
                <a:effectLst/>
                <a:highlight>
                  <a:srgbClr val="FFFFFF"/>
                </a:highlight>
                <a:latin typeface="Arial" panose="020B0604020202020204" pitchFamily="34" charset="0"/>
              </a:rPr>
              <a:t>emittance</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growth</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that</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actually</a:t>
            </a:r>
            <a:r>
              <a:rPr lang="it-IT" sz="1800" b="0" i="0">
                <a:effectLst/>
                <a:highlight>
                  <a:srgbClr val="FFFFFF"/>
                </a:highlight>
                <a:latin typeface="Arial" panose="020B0604020202020204" pitchFamily="34" charset="0"/>
              </a:rPr>
              <a:t> </a:t>
            </a:r>
            <a:r>
              <a:rPr lang="it-IT" sz="1800" b="0" i="0" err="1">
                <a:effectLst/>
                <a:highlight>
                  <a:srgbClr val="FFFFFF"/>
                </a:highlight>
                <a:latin typeface="Arial" panose="020B0604020202020204" pitchFamily="34" charset="0"/>
              </a:rPr>
              <a:t>depends</a:t>
            </a:r>
            <a:r>
              <a:rPr lang="it-IT" sz="1800" b="0" i="0">
                <a:effectLst/>
                <a:highlight>
                  <a:srgbClr val="FFFFFF"/>
                </a:highlight>
                <a:latin typeface="Arial" panose="020B0604020202020204" pitchFamily="34" charset="0"/>
              </a:rPr>
              <a:t> on the </a:t>
            </a:r>
            <a:r>
              <a:rPr lang="it-IT" sz="1800" b="0" i="0" err="1">
                <a:effectLst/>
                <a:highlight>
                  <a:srgbClr val="FFFFFF"/>
                </a:highlight>
                <a:latin typeface="Arial" panose="020B0604020202020204" pitchFamily="34" charset="0"/>
              </a:rPr>
              <a:t>orbit</a:t>
            </a:r>
            <a:r>
              <a:rPr lang="it-IT" sz="1800" b="0" i="0">
                <a:effectLst/>
                <a:highlight>
                  <a:srgbClr val="FFFFFF"/>
                </a:highlight>
                <a:latin typeface="Arial" panose="020B0604020202020204" pitchFamily="34" charset="0"/>
              </a:rPr>
              <a:t>. </a:t>
            </a:r>
            <a:r>
              <a:rPr lang="en-US" sz="1800">
                <a:latin typeface="Calibri" charset="0"/>
                <a:ea typeface="Calibri" charset="0"/>
                <a:cs typeface="Calibri" charset="0"/>
                <a:sym typeface="Wingdings" pitchFamily="2" charset="2"/>
              </a:rPr>
              <a:t>Analytical treatment based on K. Bane &amp; G. </a:t>
            </a:r>
            <a:r>
              <a:rPr lang="en-US" sz="1800" err="1">
                <a:latin typeface="Calibri" charset="0"/>
                <a:ea typeface="Calibri" charset="0"/>
                <a:cs typeface="Calibri" charset="0"/>
                <a:sym typeface="Wingdings" pitchFamily="2" charset="2"/>
              </a:rPr>
              <a:t>Stupakov</a:t>
            </a:r>
            <a:r>
              <a:rPr lang="en-US" sz="1800">
                <a:latin typeface="Calibri" charset="0"/>
                <a:ea typeface="Calibri" charset="0"/>
                <a:cs typeface="Calibri" charset="0"/>
                <a:sym typeface="Wingdings" pitchFamily="2" charset="2"/>
              </a:rPr>
              <a:t> formulae and the </a:t>
            </a:r>
            <a:r>
              <a:rPr lang="en-US" sz="1800">
                <a:latin typeface="Calibri" charset="0"/>
                <a:ea typeface="Calibri" charset="0"/>
                <a:cs typeface="Calibri" charset="0"/>
                <a:sym typeface="Wingdings"/>
              </a:rPr>
              <a:t>relationship between transverse and longitudinal RW impedances are used to estimate the kick angle </a:t>
            </a:r>
            <a:r>
              <a:rPr lang="en-US" sz="1800" err="1">
                <a:latin typeface="Symbol" pitchFamily="2" charset="2"/>
                <a:ea typeface="Calibri" charset="0"/>
                <a:cs typeface="Calibri" charset="0"/>
                <a:sym typeface="Wingdings"/>
              </a:rPr>
              <a:t>k</a:t>
            </a:r>
            <a:r>
              <a:rPr lang="en-US" sz="1800" baseline="-25000" err="1">
                <a:latin typeface="Calibri" charset="0"/>
                <a:ea typeface="Calibri" charset="0"/>
                <a:cs typeface="Calibri" charset="0"/>
                <a:sym typeface="Wingdings"/>
              </a:rPr>
              <a:t>T</a:t>
            </a:r>
            <a:r>
              <a:rPr lang="en-US" sz="1800">
                <a:latin typeface="Calibri" charset="0"/>
                <a:ea typeface="Calibri" charset="0"/>
                <a:cs typeface="Calibri" charset="0"/>
                <a:sym typeface="Wingdings"/>
              </a:rPr>
              <a:t> parameter.</a:t>
            </a:r>
            <a:r>
              <a:rPr lang="it-IT" sz="1800" b="0" i="0">
                <a:effectLst/>
                <a:highlight>
                  <a:srgbClr val="FFFFFF"/>
                </a:highlight>
                <a:latin typeface="Arial" panose="020B0604020202020204" pitchFamily="34" charset="0"/>
              </a:rPr>
              <a:t> </a:t>
            </a:r>
            <a:r>
              <a:rPr lang="it-IT" sz="1400" b="0" i="0" err="1">
                <a:effectLst/>
                <a:highlight>
                  <a:srgbClr val="FFFFFF"/>
                </a:highlight>
                <a:latin typeface="Arial" panose="020B0604020202020204" pitchFamily="34" charset="0"/>
              </a:rPr>
              <a:t>We</a:t>
            </a:r>
            <a:r>
              <a:rPr lang="it-IT" sz="1400" b="0" i="0">
                <a:effectLst/>
                <a:highlight>
                  <a:srgbClr val="FFFFFF"/>
                </a:highlight>
                <a:latin typeface="Arial" panose="020B0604020202020204" pitchFamily="34" charset="0"/>
              </a:rPr>
              <a:t> assume an </a:t>
            </a:r>
            <a:r>
              <a:rPr lang="it-IT" sz="1400" b="0" i="0" err="1">
                <a:effectLst/>
                <a:highlight>
                  <a:srgbClr val="FFFFFF"/>
                </a:highlight>
                <a:latin typeface="Arial" panose="020B0604020202020204" pitchFamily="34" charset="0"/>
              </a:rPr>
              <a:t>orbit</a:t>
            </a:r>
            <a:r>
              <a:rPr lang="it-IT" sz="1400" b="0" i="0">
                <a:effectLst/>
                <a:highlight>
                  <a:srgbClr val="FFFFFF"/>
                </a:highlight>
                <a:latin typeface="Arial" panose="020B0604020202020204" pitchFamily="34" charset="0"/>
              </a:rPr>
              <a:t> offset of 50 </a:t>
            </a:r>
            <a:r>
              <a:rPr lang="it-IT" sz="1400">
                <a:highlight>
                  <a:srgbClr val="FFFFFF"/>
                </a:highlight>
                <a:latin typeface="Arial" panose="020B0604020202020204" pitchFamily="34" charset="0"/>
              </a:rPr>
              <a:t>μ</a:t>
            </a:r>
            <a:r>
              <a:rPr lang="it-IT" sz="1400" b="0" i="0">
                <a:effectLst/>
                <a:highlight>
                  <a:srgbClr val="FFFFFF"/>
                </a:highlight>
                <a:latin typeface="Arial" panose="020B0604020202020204" pitchFamily="34" charset="0"/>
              </a:rPr>
              <a:t>m. The kick </a:t>
            </a:r>
            <a:r>
              <a:rPr lang="it-IT" sz="1400" b="0" i="0" err="1">
                <a:effectLst/>
                <a:highlight>
                  <a:srgbClr val="FFFFFF"/>
                </a:highlight>
                <a:latin typeface="Arial" panose="020B0604020202020204" pitchFamily="34" charset="0"/>
              </a:rPr>
              <a:t>scales</a:t>
            </a:r>
            <a:r>
              <a:rPr lang="it-IT" sz="1400" b="0" i="0">
                <a:effectLst/>
                <a:highlight>
                  <a:srgbClr val="FFFFFF"/>
                </a:highlight>
                <a:latin typeface="Arial" panose="020B0604020202020204" pitchFamily="34" charset="0"/>
              </a:rPr>
              <a:t> </a:t>
            </a:r>
            <a:r>
              <a:rPr lang="it-IT" sz="1400" b="0" i="0" err="1">
                <a:effectLst/>
                <a:highlight>
                  <a:srgbClr val="FFFFFF"/>
                </a:highlight>
                <a:latin typeface="Arial" panose="020B0604020202020204" pitchFamily="34" charset="0"/>
              </a:rPr>
              <a:t>linearly</a:t>
            </a:r>
            <a:r>
              <a:rPr lang="it-IT" sz="1400" b="0" i="0">
                <a:effectLst/>
                <a:highlight>
                  <a:srgbClr val="FFFFFF"/>
                </a:highlight>
                <a:latin typeface="Arial" panose="020B0604020202020204" pitchFamily="34" charset="0"/>
              </a:rPr>
              <a:t> with the offset (and </a:t>
            </a:r>
            <a:r>
              <a:rPr lang="it-IT" sz="1400" b="0" i="0" err="1">
                <a:effectLst/>
                <a:highlight>
                  <a:srgbClr val="FFFFFF"/>
                </a:highlight>
                <a:latin typeface="Arial" panose="020B0604020202020204" pitchFamily="34" charset="0"/>
              </a:rPr>
              <a:t>it</a:t>
            </a:r>
            <a:r>
              <a:rPr lang="it-IT" sz="1400" b="0" i="0">
                <a:effectLst/>
                <a:highlight>
                  <a:srgbClr val="FFFFFF"/>
                </a:highlight>
                <a:latin typeface="Arial" panose="020B0604020202020204" pitchFamily="34" charset="0"/>
              </a:rPr>
              <a:t> </a:t>
            </a:r>
            <a:r>
              <a:rPr lang="it-IT" sz="1400" b="0" i="0" err="1">
                <a:effectLst/>
                <a:highlight>
                  <a:srgbClr val="FFFFFF"/>
                </a:highlight>
                <a:latin typeface="Arial" panose="020B0604020202020204" pitchFamily="34" charset="0"/>
              </a:rPr>
              <a:t>is</a:t>
            </a:r>
            <a:r>
              <a:rPr lang="it-IT" sz="1400" b="0" i="0">
                <a:effectLst/>
                <a:highlight>
                  <a:srgbClr val="FFFFFF"/>
                </a:highlight>
                <a:latin typeface="Arial" panose="020B0604020202020204" pitchFamily="34" charset="0"/>
              </a:rPr>
              <a:t> zero on </a:t>
            </a:r>
            <a:r>
              <a:rPr lang="it-IT" sz="1400" b="0" i="0" err="1">
                <a:effectLst/>
                <a:highlight>
                  <a:srgbClr val="FFFFFF"/>
                </a:highlight>
                <a:latin typeface="Arial" panose="020B0604020202020204" pitchFamily="34" charset="0"/>
              </a:rPr>
              <a:t>axis</a:t>
            </a:r>
            <a:r>
              <a:rPr lang="it-IT" sz="1400" b="0" i="0">
                <a:effectLst/>
                <a:highlight>
                  <a:srgbClr val="FFFFFF"/>
                </a:highlight>
                <a:latin typeface="Arial" panose="020B0604020202020204" pitchFamily="34" charset="0"/>
              </a:rPr>
              <a:t>).</a:t>
            </a:r>
            <a:endParaRPr lang="en-GB" sz="1800"/>
          </a:p>
        </p:txBody>
      </p:sp>
      <p:sp>
        <p:nvSpPr>
          <p:cNvPr id="4" name="Segnaposto data 3">
            <a:extLst>
              <a:ext uri="{FF2B5EF4-FFF2-40B4-BE49-F238E27FC236}">
                <a16:creationId xmlns:a16="http://schemas.microsoft.com/office/drawing/2014/main" id="{17AC875E-CE08-5FA3-4D8F-63ED3681CFAD}"/>
              </a:ext>
            </a:extLst>
          </p:cNvPr>
          <p:cNvSpPr>
            <a:spLocks noGrp="1"/>
          </p:cNvSpPr>
          <p:nvPr>
            <p:ph type="dt" sz="half" idx="10"/>
          </p:nvPr>
        </p:nvSpPr>
        <p:spPr/>
        <p:txBody>
          <a:bodyPr/>
          <a:lstStyle/>
          <a:p>
            <a:r>
              <a:rPr lang="it-IT"/>
              <a:t>Frascati </a:t>
            </a:r>
            <a:fld id="{B694EE92-9D3E-4647-8499-1C3CCC7982D0}" type="datetime1">
              <a:rPr lang="it-IT" smtClean="0"/>
              <a:t>26/06/24</a:t>
            </a:fld>
            <a:r>
              <a:rPr lang="it-IT"/>
              <a:t> – EUPRAXIA TDR Review meeting</a:t>
            </a:r>
          </a:p>
        </p:txBody>
      </p:sp>
      <p:sp>
        <p:nvSpPr>
          <p:cNvPr id="5" name="Segnaposto piè di pagina 4">
            <a:extLst>
              <a:ext uri="{FF2B5EF4-FFF2-40B4-BE49-F238E27FC236}">
                <a16:creationId xmlns:a16="http://schemas.microsoft.com/office/drawing/2014/main" id="{B77B6326-B075-9FCF-1DBB-E8F0B53A324C}"/>
              </a:ext>
            </a:extLst>
          </p:cNvPr>
          <p:cNvSpPr>
            <a:spLocks noGrp="1"/>
          </p:cNvSpPr>
          <p:nvPr>
            <p:ph type="ftr" sz="quarter" idx="11"/>
          </p:nvPr>
        </p:nvSpPr>
        <p:spPr/>
        <p:txBody>
          <a:bodyPr/>
          <a:lstStyle/>
          <a:p>
            <a:r>
              <a:rPr lang="it-IT"/>
              <a:t>WA6 Report - L. Giannessi</a:t>
            </a:r>
          </a:p>
        </p:txBody>
      </p:sp>
      <p:sp>
        <p:nvSpPr>
          <p:cNvPr id="6" name="Segnaposto numero diapositiva 5">
            <a:extLst>
              <a:ext uri="{FF2B5EF4-FFF2-40B4-BE49-F238E27FC236}">
                <a16:creationId xmlns:a16="http://schemas.microsoft.com/office/drawing/2014/main" id="{EBAC171A-DE5A-189C-C655-FC687CAB011B}"/>
              </a:ext>
            </a:extLst>
          </p:cNvPr>
          <p:cNvSpPr>
            <a:spLocks noGrp="1"/>
          </p:cNvSpPr>
          <p:nvPr>
            <p:ph type="sldNum" sz="quarter" idx="12"/>
          </p:nvPr>
        </p:nvSpPr>
        <p:spPr/>
        <p:txBody>
          <a:bodyPr/>
          <a:lstStyle/>
          <a:p>
            <a:fld id="{43F6FBE0-971E-9141-908B-F4C9F2B4A260}" type="slidenum">
              <a:rPr lang="it-IT" smtClean="0"/>
              <a:t>9</a:t>
            </a:fld>
            <a:endParaRPr lang="it-IT"/>
          </a:p>
        </p:txBody>
      </p:sp>
      <p:sp>
        <p:nvSpPr>
          <p:cNvPr id="7" name="CasellaDiTesto 6">
            <a:extLst>
              <a:ext uri="{FF2B5EF4-FFF2-40B4-BE49-F238E27FC236}">
                <a16:creationId xmlns:a16="http://schemas.microsoft.com/office/drawing/2014/main" id="{4590FD6A-4AFE-CF0F-283F-CEF71FFFE8FC}"/>
              </a:ext>
            </a:extLst>
          </p:cNvPr>
          <p:cNvSpPr txBox="1"/>
          <p:nvPr/>
        </p:nvSpPr>
        <p:spPr>
          <a:xfrm>
            <a:off x="226162" y="2570698"/>
            <a:ext cx="7693267" cy="3539430"/>
          </a:xfrm>
          <a:prstGeom prst="rect">
            <a:avLst/>
          </a:prstGeom>
          <a:noFill/>
        </p:spPr>
        <p:txBody>
          <a:bodyPr wrap="square" rtlCol="0">
            <a:spAutoFit/>
          </a:bodyPr>
          <a:lstStyle/>
          <a:p>
            <a:r>
              <a:rPr lang="it-IT" sz="1600" b="1" i="0" err="1">
                <a:effectLst/>
                <a:highlight>
                  <a:srgbClr val="FFFFFF"/>
                </a:highlight>
                <a:latin typeface="Arial" panose="020B0604020202020204" pitchFamily="34" charset="0"/>
              </a:rPr>
              <a:t>Transverse</a:t>
            </a:r>
            <a:r>
              <a:rPr lang="it-IT" sz="1600" b="1" i="0">
                <a:effectLst/>
                <a:highlight>
                  <a:srgbClr val="FFFFFF"/>
                </a:highlight>
                <a:latin typeface="Arial" panose="020B0604020202020204" pitchFamily="34" charset="0"/>
              </a:rPr>
              <a:t>: </a:t>
            </a:r>
          </a:p>
          <a:p>
            <a:endParaRPr lang="it-IT" sz="1600">
              <a:highlight>
                <a:srgbClr val="FFFFFF"/>
              </a:highlight>
              <a:latin typeface="Arial" panose="020B0604020202020204" pitchFamily="34" charset="0"/>
            </a:endParaRPr>
          </a:p>
          <a:p>
            <a:r>
              <a:rPr lang="it-IT" sz="1600" b="0" i="0">
                <a:effectLst/>
                <a:highlight>
                  <a:srgbClr val="FFFFFF"/>
                </a:highlight>
                <a:latin typeface="Arial" panose="020B0604020202020204" pitchFamily="34" charset="0"/>
              </a:rPr>
              <a:t>For a vacuum </a:t>
            </a:r>
            <a:r>
              <a:rPr lang="it-IT" sz="1600" b="0" i="0" err="1">
                <a:effectLst/>
                <a:highlight>
                  <a:srgbClr val="FFFFFF"/>
                </a:highlight>
                <a:latin typeface="Arial" panose="020B0604020202020204" pitchFamily="34" charset="0"/>
              </a:rPr>
              <a:t>chamber</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inner</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radius</a:t>
            </a:r>
            <a:r>
              <a:rPr lang="it-IT" sz="1600" b="0" i="0">
                <a:effectLst/>
                <a:highlight>
                  <a:srgbClr val="FFFFFF"/>
                </a:highlight>
                <a:latin typeface="Arial" panose="020B0604020202020204" pitchFamily="34" charset="0"/>
              </a:rPr>
              <a:t> of 2.5 mm, the </a:t>
            </a:r>
            <a:r>
              <a:rPr lang="it-IT" sz="1600" b="0" i="0" err="1">
                <a:effectLst/>
                <a:highlight>
                  <a:srgbClr val="FFFFFF"/>
                </a:highlight>
                <a:latin typeface="Arial" panose="020B0604020202020204" pitchFamily="34" charset="0"/>
              </a:rPr>
              <a:t>peak</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current</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region</a:t>
            </a:r>
            <a:r>
              <a:rPr lang="it-IT" sz="1600" b="0" i="0">
                <a:effectLst/>
                <a:highlight>
                  <a:srgbClr val="FFFFFF"/>
                </a:highlight>
                <a:latin typeface="Arial" panose="020B0604020202020204" pitchFamily="34" charset="0"/>
              </a:rPr>
              <a:t> of the </a:t>
            </a:r>
            <a:r>
              <a:rPr lang="it-IT" sz="1600" b="0" i="0" err="1">
                <a:effectLst/>
                <a:highlight>
                  <a:srgbClr val="FFFFFF"/>
                </a:highlight>
                <a:latin typeface="Arial" panose="020B0604020202020204" pitchFamily="34" charset="0"/>
              </a:rPr>
              <a:t>bunch</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is</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affected</a:t>
            </a:r>
            <a:r>
              <a:rPr lang="it-IT" sz="1600" b="0" i="0">
                <a:effectLst/>
                <a:highlight>
                  <a:srgbClr val="FFFFFF"/>
                </a:highlight>
                <a:latin typeface="Arial" panose="020B0604020202020204" pitchFamily="34" charset="0"/>
              </a:rPr>
              <a:t> by a </a:t>
            </a:r>
            <a:r>
              <a:rPr lang="it-IT" sz="1600" b="0" i="0" err="1">
                <a:effectLst/>
                <a:highlight>
                  <a:srgbClr val="FFFFFF"/>
                </a:highlight>
                <a:latin typeface="Arial" panose="020B0604020202020204" pitchFamily="34" charset="0"/>
              </a:rPr>
              <a:t>potential</a:t>
            </a:r>
            <a:r>
              <a:rPr lang="it-IT" sz="1600" b="0" i="0">
                <a:effectLst/>
                <a:highlight>
                  <a:srgbClr val="FFFFFF"/>
                </a:highlight>
                <a:latin typeface="Arial" panose="020B0604020202020204" pitchFamily="34" charset="0"/>
              </a:rPr>
              <a:t> kick angle per </a:t>
            </a:r>
            <a:r>
              <a:rPr lang="it-IT" sz="1600" b="0" i="0" err="1">
                <a:effectLst/>
                <a:highlight>
                  <a:srgbClr val="FFFFFF"/>
                </a:highlight>
                <a:latin typeface="Arial" panose="020B0604020202020204" pitchFamily="34" charset="0"/>
              </a:rPr>
              <a:t>unit</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length</a:t>
            </a:r>
            <a:r>
              <a:rPr lang="it-IT" sz="1600" b="0" i="0">
                <a:effectLst/>
                <a:highlight>
                  <a:srgbClr val="FFFFFF"/>
                </a:highlight>
                <a:latin typeface="Arial" panose="020B0604020202020204" pitchFamily="34" charset="0"/>
              </a:rPr>
              <a:t> of 5 </a:t>
            </a:r>
            <a:r>
              <a:rPr lang="it-IT" sz="1600" b="0" i="0" err="1">
                <a:effectLst/>
                <a:highlight>
                  <a:srgbClr val="FFFFFF"/>
                </a:highlight>
                <a:latin typeface="Arial" panose="020B0604020202020204" pitchFamily="34" charset="0"/>
              </a:rPr>
              <a:t>nrad</a:t>
            </a:r>
            <a:r>
              <a:rPr lang="it-IT" sz="1600" b="0" i="0">
                <a:effectLst/>
                <a:highlight>
                  <a:srgbClr val="FFFFFF"/>
                </a:highlight>
                <a:latin typeface="Arial" panose="020B0604020202020204" pitchFamily="34" charset="0"/>
              </a:rPr>
              <a:t>/m (10 </a:t>
            </a:r>
            <a:r>
              <a:rPr lang="it-IT" sz="1600" b="0" i="0" err="1">
                <a:effectLst/>
                <a:highlight>
                  <a:srgbClr val="FFFFFF"/>
                </a:highlight>
                <a:latin typeface="Arial" panose="020B0604020202020204" pitchFamily="34" charset="0"/>
              </a:rPr>
              <a:t>nrad</a:t>
            </a:r>
            <a:r>
              <a:rPr lang="it-IT" sz="1600" b="0" i="0">
                <a:effectLst/>
                <a:highlight>
                  <a:srgbClr val="FFFFFF"/>
                </a:highlight>
                <a:latin typeface="Arial" panose="020B0604020202020204" pitchFamily="34" charset="0"/>
              </a:rPr>
              <a:t>/m in the high </a:t>
            </a:r>
            <a:r>
              <a:rPr lang="it-IT" sz="1600" b="0" i="0" err="1">
                <a:effectLst/>
                <a:highlight>
                  <a:srgbClr val="FFFFFF"/>
                </a:highlight>
                <a:latin typeface="Arial" panose="020B0604020202020204" pitchFamily="34" charset="0"/>
              </a:rPr>
              <a:t>charge</a:t>
            </a:r>
            <a:r>
              <a:rPr lang="it-IT" sz="1600" b="0" i="0">
                <a:effectLst/>
                <a:highlight>
                  <a:srgbClr val="FFFFFF"/>
                </a:highlight>
                <a:latin typeface="Arial" panose="020B0604020202020204" pitchFamily="34" charset="0"/>
              </a:rPr>
              <a:t> case), </a:t>
            </a:r>
            <a:r>
              <a:rPr lang="it-IT" sz="1600" b="0" i="0" err="1">
                <a:effectLst/>
                <a:highlight>
                  <a:srgbClr val="FFFFFF"/>
                </a:highlight>
                <a:latin typeface="Arial" panose="020B0604020202020204" pitchFamily="34" charset="0"/>
              </a:rPr>
              <a:t>assuming</a:t>
            </a:r>
            <a:r>
              <a:rPr lang="it-IT" sz="1600" b="0" i="0">
                <a:effectLst/>
                <a:highlight>
                  <a:srgbClr val="FFFFFF"/>
                </a:highlight>
                <a:latin typeface="Arial" panose="020B0604020202020204" pitchFamily="34" charset="0"/>
              </a:rPr>
              <a:t> 50 </a:t>
            </a:r>
            <a:r>
              <a:rPr lang="el-GR" sz="1600" b="0" i="0">
                <a:effectLst/>
                <a:highlight>
                  <a:srgbClr val="FFFFFF"/>
                </a:highlight>
                <a:latin typeface="Arial" panose="020B0604020202020204" pitchFamily="34" charset="0"/>
              </a:rPr>
              <a:t>μ</a:t>
            </a:r>
            <a:r>
              <a:rPr lang="it-IT" sz="1600" b="0" i="0">
                <a:effectLst/>
                <a:highlight>
                  <a:srgbClr val="FFFFFF"/>
                </a:highlight>
                <a:latin typeface="Arial" panose="020B0604020202020204" pitchFamily="34" charset="0"/>
              </a:rPr>
              <a:t>m of </a:t>
            </a:r>
            <a:r>
              <a:rPr lang="it-IT" sz="1600" b="0" i="0" err="1">
                <a:effectLst/>
                <a:highlight>
                  <a:srgbClr val="FFFFFF"/>
                </a:highlight>
                <a:latin typeface="Arial" panose="020B0604020202020204" pitchFamily="34" charset="0"/>
              </a:rPr>
              <a:t>trajectory</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transverse</a:t>
            </a:r>
            <a:r>
              <a:rPr lang="it-IT" sz="1600" b="0" i="0">
                <a:effectLst/>
                <a:highlight>
                  <a:srgbClr val="FFFFFF"/>
                </a:highlight>
                <a:latin typeface="Arial" panose="020B0604020202020204" pitchFamily="34" charset="0"/>
              </a:rPr>
              <a:t> offset. </a:t>
            </a:r>
            <a:r>
              <a:rPr lang="it-IT" sz="1600" b="0" i="0" err="1">
                <a:effectLst/>
                <a:highlight>
                  <a:srgbClr val="FFFFFF"/>
                </a:highlight>
                <a:latin typeface="Arial" panose="020B0604020202020204" pitchFamily="34" charset="0"/>
              </a:rPr>
              <a:t>Larger</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offsets</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would</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suppress</a:t>
            </a:r>
            <a:r>
              <a:rPr lang="it-IT" sz="1600" b="0" i="0">
                <a:effectLst/>
                <a:highlight>
                  <a:srgbClr val="FFFFFF"/>
                </a:highlight>
                <a:latin typeface="Arial" panose="020B0604020202020204" pitchFamily="34" charset="0"/>
              </a:rPr>
              <a:t> FEL </a:t>
            </a:r>
            <a:r>
              <a:rPr lang="it-IT" sz="1600" b="0" i="0" err="1">
                <a:effectLst/>
                <a:highlight>
                  <a:srgbClr val="FFFFFF"/>
                </a:highlight>
                <a:latin typeface="Arial" panose="020B0604020202020204" pitchFamily="34" charset="0"/>
              </a:rPr>
              <a:t>lasing</a:t>
            </a:r>
            <a:r>
              <a:rPr lang="it-IT" sz="1600" b="0" i="0">
                <a:effectLst/>
                <a:highlight>
                  <a:srgbClr val="FFFFFF"/>
                </a:highlight>
                <a:latin typeface="Arial" panose="020B0604020202020204" pitchFamily="34" charset="0"/>
              </a:rPr>
              <a:t> for the shift in </a:t>
            </a:r>
            <a:r>
              <a:rPr lang="it-IT" sz="1600" b="0" i="0" err="1">
                <a:effectLst/>
                <a:highlight>
                  <a:srgbClr val="FFFFFF"/>
                </a:highlight>
                <a:latin typeface="Arial" panose="020B0604020202020204" pitchFamily="34" charset="0"/>
              </a:rPr>
              <a:t>resonance</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see</a:t>
            </a:r>
            <a:r>
              <a:rPr lang="it-IT" sz="1600" b="0" i="0">
                <a:effectLst/>
                <a:highlight>
                  <a:srgbClr val="FFFFFF"/>
                </a:highlight>
                <a:latin typeface="Arial" panose="020B0604020202020204" pitchFamily="34" charset="0"/>
              </a:rPr>
              <a:t> </a:t>
            </a:r>
            <a:r>
              <a:rPr lang="it-IT" sz="1600" b="0" i="0" err="1">
                <a:effectLst/>
                <a:highlight>
                  <a:srgbClr val="FFFFFF"/>
                </a:highlight>
                <a:latin typeface="Arial" panose="020B0604020202020204" pitchFamily="34" charset="0"/>
              </a:rPr>
              <a:t>next</a:t>
            </a:r>
            <a:r>
              <a:rPr lang="it-IT" sz="1600" b="0" i="0">
                <a:effectLst/>
                <a:highlight>
                  <a:srgbClr val="FFFFFF"/>
                </a:highlight>
                <a:latin typeface="Arial" panose="020B0604020202020204" pitchFamily="34" charset="0"/>
              </a:rPr>
              <a:t>). </a:t>
            </a:r>
          </a:p>
          <a:p>
            <a:endParaRPr lang="it-IT" sz="1600">
              <a:highlight>
                <a:srgbClr val="FFFFFF"/>
              </a:highlight>
              <a:latin typeface="Arial" panose="020B0604020202020204" pitchFamily="34" charset="0"/>
            </a:endParaRPr>
          </a:p>
          <a:p>
            <a:endParaRPr lang="it-IT" sz="1600">
              <a:highlight>
                <a:srgbClr val="FFFFFF"/>
              </a:highlight>
              <a:latin typeface="Arial" panose="020B0604020202020204" pitchFamily="34" charset="0"/>
            </a:endParaRPr>
          </a:p>
          <a:p>
            <a:r>
              <a:rPr lang="it-IT" sz="1600" err="1">
                <a:solidFill>
                  <a:srgbClr val="C00000"/>
                </a:solidFill>
                <a:highlight>
                  <a:srgbClr val="FFFFFF"/>
                </a:highlight>
                <a:latin typeface="Arial" panose="020B0604020202020204" pitchFamily="34" charset="0"/>
              </a:rPr>
              <a:t>This</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lets</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us</a:t>
            </a:r>
            <a:r>
              <a:rPr lang="it-IT" sz="1600">
                <a:solidFill>
                  <a:srgbClr val="C00000"/>
                </a:solidFill>
                <a:highlight>
                  <a:srgbClr val="FFFFFF"/>
                </a:highlight>
                <a:latin typeface="Arial" panose="020B0604020202020204" pitchFamily="34" charset="0"/>
              </a:rPr>
              <a:t> estimate the </a:t>
            </a:r>
            <a:r>
              <a:rPr lang="it-IT" sz="1600" err="1">
                <a:solidFill>
                  <a:srgbClr val="C00000"/>
                </a:solidFill>
                <a:highlight>
                  <a:srgbClr val="FFFFFF"/>
                </a:highlight>
                <a:latin typeface="Arial" panose="020B0604020202020204" pitchFamily="34" charset="0"/>
              </a:rPr>
              <a:t>required</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accuracy</a:t>
            </a:r>
            <a:r>
              <a:rPr lang="it-IT" sz="1600">
                <a:solidFill>
                  <a:srgbClr val="C00000"/>
                </a:solidFill>
                <a:highlight>
                  <a:srgbClr val="FFFFFF"/>
                </a:highlight>
                <a:latin typeface="Arial" panose="020B0604020202020204" pitchFamily="34" charset="0"/>
              </a:rPr>
              <a:t> in the vacuum </a:t>
            </a:r>
            <a:r>
              <a:rPr lang="it-IT" sz="1600" err="1">
                <a:solidFill>
                  <a:srgbClr val="C00000"/>
                </a:solidFill>
                <a:highlight>
                  <a:srgbClr val="FFFFFF"/>
                </a:highlight>
                <a:latin typeface="Arial" panose="020B0604020202020204" pitchFamily="34" charset="0"/>
              </a:rPr>
              <a:t>chamber</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alignment</a:t>
            </a:r>
            <a:r>
              <a:rPr lang="it-IT" sz="1600">
                <a:solidFill>
                  <a:srgbClr val="C00000"/>
                </a:solidFill>
                <a:highlight>
                  <a:srgbClr val="FFFFFF"/>
                </a:highlight>
                <a:latin typeface="Arial" panose="020B0604020202020204" pitchFamily="34" charset="0"/>
              </a:rPr>
              <a:t>. A </a:t>
            </a:r>
            <a:r>
              <a:rPr lang="it-IT" sz="1600" err="1">
                <a:solidFill>
                  <a:srgbClr val="C00000"/>
                </a:solidFill>
                <a:highlight>
                  <a:srgbClr val="FFFFFF"/>
                </a:highlight>
                <a:latin typeface="Arial" panose="020B0604020202020204" pitchFamily="34" charset="0"/>
              </a:rPr>
              <a:t>transverse</a:t>
            </a:r>
            <a:r>
              <a:rPr lang="it-IT" sz="1600">
                <a:solidFill>
                  <a:srgbClr val="C00000"/>
                </a:solidFill>
                <a:highlight>
                  <a:srgbClr val="FFFFFF"/>
                </a:highlight>
                <a:latin typeface="Arial" panose="020B0604020202020204" pitchFamily="34" charset="0"/>
              </a:rPr>
              <a:t> offset of the vacuum </a:t>
            </a:r>
            <a:r>
              <a:rPr lang="it-IT" sz="1600" err="1">
                <a:solidFill>
                  <a:srgbClr val="C00000"/>
                </a:solidFill>
                <a:highlight>
                  <a:srgbClr val="FFFFFF"/>
                </a:highlight>
                <a:latin typeface="Arial" panose="020B0604020202020204" pitchFamily="34" charset="0"/>
              </a:rPr>
              <a:t>chamber</a:t>
            </a:r>
            <a:r>
              <a:rPr lang="it-IT" sz="1600">
                <a:solidFill>
                  <a:srgbClr val="C00000"/>
                </a:solidFill>
                <a:highlight>
                  <a:srgbClr val="FFFFFF"/>
                </a:highlight>
                <a:latin typeface="Arial" panose="020B0604020202020204" pitchFamily="34" charset="0"/>
              </a:rPr>
              <a:t> with </a:t>
            </a:r>
            <a:r>
              <a:rPr lang="it-IT" sz="1600" err="1">
                <a:solidFill>
                  <a:srgbClr val="C00000"/>
                </a:solidFill>
                <a:highlight>
                  <a:srgbClr val="FFFFFF"/>
                </a:highlight>
                <a:latin typeface="Arial" panose="020B0604020202020204" pitchFamily="34" charset="0"/>
              </a:rPr>
              <a:t>respect</a:t>
            </a:r>
            <a:r>
              <a:rPr lang="it-IT" sz="1600">
                <a:solidFill>
                  <a:srgbClr val="C00000"/>
                </a:solidFill>
                <a:highlight>
                  <a:srgbClr val="FFFFFF"/>
                </a:highlight>
                <a:latin typeface="Arial" panose="020B0604020202020204" pitchFamily="34" charset="0"/>
              </a:rPr>
              <a:t> to a </a:t>
            </a:r>
            <a:r>
              <a:rPr lang="it-IT" sz="1600" err="1">
                <a:solidFill>
                  <a:srgbClr val="C00000"/>
                </a:solidFill>
                <a:highlight>
                  <a:srgbClr val="FFFFFF"/>
                </a:highlight>
                <a:latin typeface="Arial" panose="020B0604020202020204" pitchFamily="34" charset="0"/>
              </a:rPr>
              <a:t>perfectly</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aligned</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trajectory</a:t>
            </a:r>
            <a:r>
              <a:rPr lang="it-IT" sz="1600">
                <a:solidFill>
                  <a:srgbClr val="C00000"/>
                </a:solidFill>
                <a:highlight>
                  <a:srgbClr val="FFFFFF"/>
                </a:highlight>
                <a:latin typeface="Arial" panose="020B0604020202020204" pitchFamily="34" charset="0"/>
              </a:rPr>
              <a:t> </a:t>
            </a:r>
            <a:r>
              <a:rPr lang="it-IT" sz="1600" err="1">
                <a:solidFill>
                  <a:srgbClr val="C00000"/>
                </a:solidFill>
                <a:highlight>
                  <a:srgbClr val="FFFFFF"/>
                </a:highlight>
                <a:latin typeface="Arial" panose="020B0604020202020204" pitchFamily="34" charset="0"/>
              </a:rPr>
              <a:t>induces</a:t>
            </a:r>
            <a:r>
              <a:rPr lang="it-IT" sz="1600">
                <a:solidFill>
                  <a:srgbClr val="C00000"/>
                </a:solidFill>
                <a:highlight>
                  <a:srgbClr val="FFFFFF"/>
                </a:highlight>
                <a:latin typeface="Arial" panose="020B0604020202020204" pitchFamily="34" charset="0"/>
              </a:rPr>
              <a:t> a </a:t>
            </a:r>
            <a:r>
              <a:rPr lang="it-IT" sz="1600" err="1">
                <a:solidFill>
                  <a:srgbClr val="C00000"/>
                </a:solidFill>
                <a:highlight>
                  <a:srgbClr val="FFFFFF"/>
                </a:highlight>
                <a:latin typeface="Arial" panose="020B0604020202020204" pitchFamily="34" charset="0"/>
              </a:rPr>
              <a:t>transverse</a:t>
            </a:r>
            <a:r>
              <a:rPr lang="it-IT" sz="1600">
                <a:solidFill>
                  <a:srgbClr val="C00000"/>
                </a:solidFill>
                <a:highlight>
                  <a:srgbClr val="FFFFFF"/>
                </a:highlight>
                <a:latin typeface="Arial" panose="020B0604020202020204" pitchFamily="34" charset="0"/>
              </a:rPr>
              <a:t> kick. </a:t>
            </a:r>
          </a:p>
          <a:p>
            <a:r>
              <a:rPr lang="it-IT" sz="1600" err="1">
                <a:solidFill>
                  <a:srgbClr val="C00000"/>
                </a:solidFill>
                <a:highlight>
                  <a:srgbClr val="FFFFFF"/>
                </a:highlight>
                <a:latin typeface="Arial" panose="020B0604020202020204" pitchFamily="34" charset="0"/>
              </a:rPr>
              <a:t>Assuming</a:t>
            </a:r>
            <a:r>
              <a:rPr lang="it-IT" sz="1600">
                <a:solidFill>
                  <a:srgbClr val="C00000"/>
                </a:solidFill>
                <a:highlight>
                  <a:srgbClr val="FFFFFF"/>
                </a:highlight>
                <a:latin typeface="Arial" panose="020B0604020202020204" pitchFamily="34" charset="0"/>
              </a:rPr>
              <a:t> an offset of ±150 </a:t>
            </a:r>
            <a:r>
              <a:rPr lang="el-GR" sz="1600" b="0" i="0">
                <a:solidFill>
                  <a:srgbClr val="C00000"/>
                </a:solidFill>
                <a:effectLst/>
                <a:highlight>
                  <a:srgbClr val="FFFFFF"/>
                </a:highlight>
                <a:latin typeface="Arial" panose="020B0604020202020204" pitchFamily="34" charset="0"/>
              </a:rPr>
              <a:t>μ</a:t>
            </a:r>
            <a:r>
              <a:rPr lang="it-IT" sz="1600" b="0" i="0">
                <a:solidFill>
                  <a:srgbClr val="C00000"/>
                </a:solidFill>
                <a:effectLst/>
                <a:highlight>
                  <a:srgbClr val="FFFFFF"/>
                </a:highlight>
                <a:latin typeface="Arial" panose="020B0604020202020204" pitchFamily="34" charset="0"/>
              </a:rPr>
              <a:t>m of the vacuum </a:t>
            </a:r>
            <a:r>
              <a:rPr lang="it-IT" sz="1600" b="0" i="0" err="1">
                <a:solidFill>
                  <a:srgbClr val="C00000"/>
                </a:solidFill>
                <a:effectLst/>
                <a:highlight>
                  <a:srgbClr val="FFFFFF"/>
                </a:highlight>
                <a:latin typeface="Arial" panose="020B0604020202020204" pitchFamily="34" charset="0"/>
              </a:rPr>
              <a:t>chamber</a:t>
            </a:r>
            <a:r>
              <a:rPr lang="it-IT" sz="1600" b="0" i="0">
                <a:solidFill>
                  <a:srgbClr val="C00000"/>
                </a:solidFill>
                <a:effectLst/>
                <a:highlight>
                  <a:srgbClr val="FFFFFF"/>
                </a:highlight>
                <a:latin typeface="Arial" panose="020B0604020202020204" pitchFamily="34" charset="0"/>
              </a:rPr>
              <a:t> the kick </a:t>
            </a:r>
            <a:r>
              <a:rPr lang="it-IT" sz="1600" b="0" i="0" err="1">
                <a:solidFill>
                  <a:srgbClr val="C00000"/>
                </a:solidFill>
                <a:effectLst/>
                <a:highlight>
                  <a:srgbClr val="FFFFFF"/>
                </a:highlight>
                <a:latin typeface="Arial" panose="020B0604020202020204" pitchFamily="34" charset="0"/>
              </a:rPr>
              <a:t>corresponds</a:t>
            </a:r>
            <a:r>
              <a:rPr lang="it-IT" sz="1600" b="0" i="0">
                <a:solidFill>
                  <a:srgbClr val="C00000"/>
                </a:solidFill>
                <a:effectLst/>
                <a:highlight>
                  <a:srgbClr val="FFFFFF"/>
                </a:highlight>
                <a:latin typeface="Arial" panose="020B0604020202020204" pitchFamily="34" charset="0"/>
              </a:rPr>
              <a:t> to </a:t>
            </a:r>
            <a:r>
              <a:rPr lang="it-IT" sz="1600" b="0" i="0" err="1">
                <a:solidFill>
                  <a:srgbClr val="C00000"/>
                </a:solidFill>
                <a:effectLst/>
                <a:highlight>
                  <a:srgbClr val="FFFFFF"/>
                </a:highlight>
                <a:latin typeface="Arial" panose="020B0604020202020204" pitchFamily="34" charset="0"/>
              </a:rPr>
              <a:t>inducing</a:t>
            </a:r>
            <a:r>
              <a:rPr lang="it-IT" sz="1600" b="0" i="0">
                <a:solidFill>
                  <a:srgbClr val="C00000"/>
                </a:solidFill>
                <a:effectLst/>
                <a:highlight>
                  <a:srgbClr val="FFFFFF"/>
                </a:highlight>
                <a:latin typeface="Arial" panose="020B0604020202020204" pitchFamily="34" charset="0"/>
              </a:rPr>
              <a:t> an angle of ∽60 </a:t>
            </a:r>
            <a:r>
              <a:rPr lang="it-IT" sz="1600" b="0" i="0" err="1">
                <a:solidFill>
                  <a:srgbClr val="C00000"/>
                </a:solidFill>
                <a:effectLst/>
                <a:highlight>
                  <a:srgbClr val="FFFFFF"/>
                </a:highlight>
                <a:latin typeface="Arial" panose="020B0604020202020204" pitchFamily="34" charset="0"/>
              </a:rPr>
              <a:t>nrad</a:t>
            </a:r>
            <a:r>
              <a:rPr lang="it-IT" sz="1600" b="0" i="0">
                <a:solidFill>
                  <a:srgbClr val="C00000"/>
                </a:solidFill>
                <a:effectLst/>
                <a:highlight>
                  <a:srgbClr val="FFFFFF"/>
                </a:highlight>
                <a:latin typeface="Arial" panose="020B0604020202020204" pitchFamily="34" charset="0"/>
              </a:rPr>
              <a:t>  </a:t>
            </a:r>
            <a:endParaRPr lang="it-IT" sz="1600">
              <a:solidFill>
                <a:srgbClr val="C00000"/>
              </a:solidFill>
              <a:highlight>
                <a:srgbClr val="FFFFFF"/>
              </a:highlight>
              <a:latin typeface="Arial" panose="020B0604020202020204" pitchFamily="34" charset="0"/>
            </a:endParaRPr>
          </a:p>
          <a:p>
            <a:endParaRPr lang="en-GB" sz="1600"/>
          </a:p>
        </p:txBody>
      </p:sp>
      <p:sp>
        <p:nvSpPr>
          <p:cNvPr id="10" name="CasellaDiTesto 9">
            <a:extLst>
              <a:ext uri="{FF2B5EF4-FFF2-40B4-BE49-F238E27FC236}">
                <a16:creationId xmlns:a16="http://schemas.microsoft.com/office/drawing/2014/main" id="{BF60726D-5D9F-185E-BF90-B67B2ACF42A3}"/>
              </a:ext>
            </a:extLst>
          </p:cNvPr>
          <p:cNvSpPr txBox="1"/>
          <p:nvPr/>
        </p:nvSpPr>
        <p:spPr>
          <a:xfrm>
            <a:off x="10099651" y="2454439"/>
            <a:ext cx="805029" cy="261610"/>
          </a:xfrm>
          <a:prstGeom prst="rect">
            <a:avLst/>
          </a:prstGeom>
          <a:solidFill>
            <a:schemeClr val="bg1"/>
          </a:solidFill>
          <a:ln>
            <a:solidFill>
              <a:schemeClr val="tx1"/>
            </a:solidFill>
          </a:ln>
        </p:spPr>
        <p:txBody>
          <a:bodyPr wrap="none" rtlCol="0">
            <a:spAutoFit/>
          </a:bodyPr>
          <a:lstStyle/>
          <a:p>
            <a:r>
              <a:rPr lang="en-GB" sz="1100">
                <a:solidFill>
                  <a:srgbClr val="021AFF"/>
                </a:solidFill>
              </a:rPr>
              <a:t>r = 2.5 mm</a:t>
            </a:r>
          </a:p>
        </p:txBody>
      </p:sp>
      <p:sp>
        <p:nvSpPr>
          <p:cNvPr id="11" name="CasellaDiTesto 10">
            <a:extLst>
              <a:ext uri="{FF2B5EF4-FFF2-40B4-BE49-F238E27FC236}">
                <a16:creationId xmlns:a16="http://schemas.microsoft.com/office/drawing/2014/main" id="{2121EC75-29FD-EFA4-0F3E-D85A48ABA0A7}"/>
              </a:ext>
            </a:extLst>
          </p:cNvPr>
          <p:cNvSpPr txBox="1"/>
          <p:nvPr/>
        </p:nvSpPr>
        <p:spPr>
          <a:xfrm>
            <a:off x="8801386" y="2359335"/>
            <a:ext cx="587020" cy="430887"/>
          </a:xfrm>
          <a:prstGeom prst="rect">
            <a:avLst/>
          </a:prstGeom>
          <a:noFill/>
        </p:spPr>
        <p:txBody>
          <a:bodyPr wrap="none" rtlCol="0">
            <a:spAutoFit/>
          </a:bodyPr>
          <a:lstStyle/>
          <a:p>
            <a:r>
              <a:rPr lang="en-GB" sz="1100"/>
              <a:t>Charge</a:t>
            </a:r>
          </a:p>
          <a:p>
            <a:r>
              <a:rPr lang="en-GB" sz="1100"/>
              <a:t>30 pC</a:t>
            </a:r>
          </a:p>
        </p:txBody>
      </p:sp>
      <p:sp>
        <p:nvSpPr>
          <p:cNvPr id="14" name="CasellaDiTesto 13">
            <a:extLst>
              <a:ext uri="{FF2B5EF4-FFF2-40B4-BE49-F238E27FC236}">
                <a16:creationId xmlns:a16="http://schemas.microsoft.com/office/drawing/2014/main" id="{EF26A659-6AD0-4259-D401-16B821F160E0}"/>
              </a:ext>
            </a:extLst>
          </p:cNvPr>
          <p:cNvSpPr txBox="1"/>
          <p:nvPr/>
        </p:nvSpPr>
        <p:spPr>
          <a:xfrm>
            <a:off x="8796802" y="4334806"/>
            <a:ext cx="619080" cy="430887"/>
          </a:xfrm>
          <a:prstGeom prst="rect">
            <a:avLst/>
          </a:prstGeom>
          <a:noFill/>
        </p:spPr>
        <p:txBody>
          <a:bodyPr wrap="none" rtlCol="0">
            <a:spAutoFit/>
          </a:bodyPr>
          <a:lstStyle/>
          <a:p>
            <a:r>
              <a:rPr lang="en-GB" sz="1100"/>
              <a:t>Charge </a:t>
            </a:r>
          </a:p>
          <a:p>
            <a:r>
              <a:rPr lang="en-GB" sz="1100"/>
              <a:t>300 pC</a:t>
            </a:r>
          </a:p>
        </p:txBody>
      </p:sp>
      <p:sp>
        <p:nvSpPr>
          <p:cNvPr id="18" name="CasellaDiTesto 17">
            <a:extLst>
              <a:ext uri="{FF2B5EF4-FFF2-40B4-BE49-F238E27FC236}">
                <a16:creationId xmlns:a16="http://schemas.microsoft.com/office/drawing/2014/main" id="{660F1AA9-150E-D663-EB2F-371E06698459}"/>
              </a:ext>
            </a:extLst>
          </p:cNvPr>
          <p:cNvSpPr txBox="1"/>
          <p:nvPr/>
        </p:nvSpPr>
        <p:spPr>
          <a:xfrm>
            <a:off x="9887667" y="5501293"/>
            <a:ext cx="805029" cy="261610"/>
          </a:xfrm>
          <a:prstGeom prst="rect">
            <a:avLst/>
          </a:prstGeom>
          <a:solidFill>
            <a:schemeClr val="bg1"/>
          </a:solidFill>
          <a:ln>
            <a:solidFill>
              <a:schemeClr val="tx1"/>
            </a:solidFill>
          </a:ln>
        </p:spPr>
        <p:txBody>
          <a:bodyPr wrap="none" rtlCol="0">
            <a:spAutoFit/>
          </a:bodyPr>
          <a:lstStyle/>
          <a:p>
            <a:r>
              <a:rPr lang="en-GB" sz="1100">
                <a:solidFill>
                  <a:srgbClr val="021AFF"/>
                </a:solidFill>
              </a:rPr>
              <a:t>r = 2.5 mm</a:t>
            </a:r>
          </a:p>
        </p:txBody>
      </p:sp>
      <p:sp>
        <p:nvSpPr>
          <p:cNvPr id="19" name="CasellaDiTesto 18">
            <a:extLst>
              <a:ext uri="{FF2B5EF4-FFF2-40B4-BE49-F238E27FC236}">
                <a16:creationId xmlns:a16="http://schemas.microsoft.com/office/drawing/2014/main" id="{03D183E5-DD96-4C63-E104-4302D1B0816E}"/>
              </a:ext>
            </a:extLst>
          </p:cNvPr>
          <p:cNvSpPr txBox="1"/>
          <p:nvPr/>
        </p:nvSpPr>
        <p:spPr>
          <a:xfrm rot="16200000">
            <a:off x="6102299" y="3664475"/>
            <a:ext cx="4137479" cy="369332"/>
          </a:xfrm>
          <a:prstGeom prst="rect">
            <a:avLst/>
          </a:prstGeom>
          <a:noFill/>
        </p:spPr>
        <p:txBody>
          <a:bodyPr wrap="none" rtlCol="0">
            <a:spAutoFit/>
          </a:bodyPr>
          <a:lstStyle/>
          <a:p>
            <a:r>
              <a:rPr lang="en-GB"/>
              <a:t>kick angle per unit length (mrad/m x 10</a:t>
            </a:r>
            <a:r>
              <a:rPr lang="en-GB" baseline="30000"/>
              <a:t>-6</a:t>
            </a:r>
            <a:r>
              <a:rPr lang="en-GB"/>
              <a:t>)</a:t>
            </a:r>
          </a:p>
        </p:txBody>
      </p:sp>
      <p:sp>
        <p:nvSpPr>
          <p:cNvPr id="20" name="CasellaDiTesto 19">
            <a:extLst>
              <a:ext uri="{FF2B5EF4-FFF2-40B4-BE49-F238E27FC236}">
                <a16:creationId xmlns:a16="http://schemas.microsoft.com/office/drawing/2014/main" id="{FB54ED99-3BE7-0091-B08C-B4D37655BB02}"/>
              </a:ext>
            </a:extLst>
          </p:cNvPr>
          <p:cNvSpPr txBox="1"/>
          <p:nvPr/>
        </p:nvSpPr>
        <p:spPr>
          <a:xfrm rot="5400000">
            <a:off x="10506433" y="3713747"/>
            <a:ext cx="2123466" cy="369332"/>
          </a:xfrm>
          <a:prstGeom prst="rect">
            <a:avLst/>
          </a:prstGeom>
          <a:noFill/>
        </p:spPr>
        <p:txBody>
          <a:bodyPr wrap="none" rtlCol="0">
            <a:spAutoFit/>
          </a:bodyPr>
          <a:lstStyle/>
          <a:p>
            <a:r>
              <a:rPr lang="en-GB">
                <a:solidFill>
                  <a:srgbClr val="933700"/>
                </a:solidFill>
              </a:rPr>
              <a:t>beam current profile</a:t>
            </a:r>
          </a:p>
        </p:txBody>
      </p:sp>
      <p:sp>
        <p:nvSpPr>
          <p:cNvPr id="21" name="CasellaDiTesto 20">
            <a:extLst>
              <a:ext uri="{FF2B5EF4-FFF2-40B4-BE49-F238E27FC236}">
                <a16:creationId xmlns:a16="http://schemas.microsoft.com/office/drawing/2014/main" id="{1EE72493-B03F-0C64-F3C4-70337D2C198E}"/>
              </a:ext>
            </a:extLst>
          </p:cNvPr>
          <p:cNvSpPr txBox="1"/>
          <p:nvPr/>
        </p:nvSpPr>
        <p:spPr>
          <a:xfrm>
            <a:off x="6916439" y="82503"/>
            <a:ext cx="4455066" cy="369332"/>
          </a:xfrm>
          <a:prstGeom prst="rect">
            <a:avLst/>
          </a:prstGeom>
          <a:noFill/>
        </p:spPr>
        <p:txBody>
          <a:bodyPr wrap="none" rtlCol="0">
            <a:spAutoFit/>
          </a:bodyPr>
          <a:lstStyle/>
          <a:p>
            <a:r>
              <a:rPr lang="en-GB">
                <a:solidFill>
                  <a:srgbClr val="C00000"/>
                </a:solidFill>
              </a:rPr>
              <a:t>Recall from previous TDR Committee meeting</a:t>
            </a:r>
          </a:p>
        </p:txBody>
      </p:sp>
    </p:spTree>
    <p:extLst>
      <p:ext uri="{BB962C8B-B14F-4D97-AF65-F5344CB8AC3E}">
        <p14:creationId xmlns:p14="http://schemas.microsoft.com/office/powerpoint/2010/main" val="3051915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symb}&#10;\begin{document}&#10;\begin{displaymath}&#10;W_z(s)= {Z_0c\over\pi a^2}e^{-s/4c\tau}\cos\left[\sqrt{2\omega_p\over ac}s\right] &#10;\end{displaymath}&#10;\end{document}&#10;"/>
  <p:tag name="EXTERNALNAME" val="txp_fig"/>
  <p:tag name="BLEND" val="False"/>
  <p:tag name="TRANSPARENT" val="True"/>
  <p:tag name="KEEPFILES" val="False"/>
  <p:tag name="DEBUGPAUSE" val="False"/>
  <p:tag name="RESOLUTION" val="300"/>
  <p:tag name="TIMEOUT" val="(none)"/>
  <p:tag name="BOXWIDTH" val="350"/>
  <p:tag name="BOXHEIGHT" val="245"/>
  <p:tag name="BOXFONT" val="10"/>
  <p:tag name="BOXWRAP" val="False"/>
  <p:tag name="WORKAROUNDTRANSPARENCYBUG" val="False"/>
  <p:tag name="ALLOWFONTSUBSTITUTION" val="False"/>
  <p:tag name="BITMAPFORMAT" val="pngmono"/>
  <p:tag name="ORIGWIDTH" val="315.875"/>
  <p:tag name="PICTUREFILESIZE" val="4352"/>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4303</Words>
  <Application>Microsoft Macintosh PowerPoint</Application>
  <PresentationFormat>Widescreen</PresentationFormat>
  <Paragraphs>542</Paragraphs>
  <Slides>38</Slides>
  <Notes>5</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38</vt:i4>
      </vt:variant>
    </vt:vector>
  </HeadingPairs>
  <TitlesOfParts>
    <vt:vector size="49" baseType="lpstr">
      <vt:lpstr>Arial</vt:lpstr>
      <vt:lpstr>Calibri</vt:lpstr>
      <vt:lpstr>Calibri Light</vt:lpstr>
      <vt:lpstr>Cambria Math</vt:lpstr>
      <vt:lpstr>Helvetica</vt:lpstr>
      <vt:lpstr>PT Sans Caption</vt:lpstr>
      <vt:lpstr>Symbol</vt:lpstr>
      <vt:lpstr>TeXGyreTermes</vt:lpstr>
      <vt:lpstr>Times New Roman</vt:lpstr>
      <vt:lpstr>Wingdings</vt:lpstr>
      <vt:lpstr>Tema di Office</vt:lpstr>
      <vt:lpstr>WA6 Report FEL &amp; Undulators</vt:lpstr>
      <vt:lpstr>Outline</vt:lpstr>
      <vt:lpstr>EUPRAXIA FELs </vt:lpstr>
      <vt:lpstr>EUPRAXIA AQUA Undulator Model (derived from SABINA)</vt:lpstr>
      <vt:lpstr>AQUA  UNDULATOR Magnetic design</vt:lpstr>
      <vt:lpstr>Vacuum pipe geometry</vt:lpstr>
      <vt:lpstr>Vacuum chamber positioning and tensioning</vt:lpstr>
      <vt:lpstr>Wake field analysis (courtesy of F. Nguyen) </vt:lpstr>
      <vt:lpstr>Transverse wake field analysis (courtesy of F. Nguyen) </vt:lpstr>
      <vt:lpstr>FEL Parameter acceptance analysis</vt:lpstr>
      <vt:lpstr>Performance at 4 nm – circular polarization</vt:lpstr>
      <vt:lpstr>Presentazione standard di PowerPoint</vt:lpstr>
      <vt:lpstr>Presentazione standard di PowerPoint</vt:lpstr>
      <vt:lpstr>AQUA tuning range – Linear polarization</vt:lpstr>
      <vt:lpstr>AQUA tuning range – circular polarization</vt:lpstr>
      <vt:lpstr>Trajectory, matching</vt:lpstr>
      <vt:lpstr>Sensitivity to transverse offsets (2 mm bunch), no wakes (presented 11/2023)</vt:lpstr>
      <vt:lpstr>Presentazione standard di PowerPoint</vt:lpstr>
      <vt:lpstr>Lessons learned from the SABINA Undulator</vt:lpstr>
      <vt:lpstr>Presentazione standard di PowerPoint</vt:lpstr>
      <vt:lpstr>Undulator Mechanical tests on the SABINA undulator FBG measurements</vt:lpstr>
      <vt:lpstr>Brief summary of FBG strain measurements</vt:lpstr>
      <vt:lpstr>FBG strain measurement conclusions</vt:lpstr>
      <vt:lpstr>Study of tolerances for magnetic field errors</vt:lpstr>
      <vt:lpstr>Study of tolerances for magnetic field errors</vt:lpstr>
      <vt:lpstr>Summary – status of the TDR</vt:lpstr>
      <vt:lpstr>Supplementary slides</vt:lpstr>
      <vt:lpstr>ARIA</vt:lpstr>
      <vt:lpstr>ARIA Radiator Undulators</vt:lpstr>
      <vt:lpstr>ARIA Tuning range parameters</vt:lpstr>
      <vt:lpstr>ARIA Seed laser option</vt:lpstr>
      <vt:lpstr>Long-bunch long-seed mode Linear Polarization</vt:lpstr>
      <vt:lpstr>ARIA short summary</vt:lpstr>
      <vt:lpstr>AQUA</vt:lpstr>
      <vt:lpstr>Transverse resistive wall wakefields</vt:lpstr>
      <vt:lpstr>Presentazione standard di PowerPoint</vt:lpstr>
      <vt:lpstr>Timeline for SCU development at FERMILAB  (Courtesy of C. Boffo) </vt:lpstr>
      <vt:lpstr>AQUA summary after last meeting (Nov.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 Giannessi</dc:creator>
  <cp:lastModifiedBy>Luca Giannessi</cp:lastModifiedBy>
  <cp:revision>3</cp:revision>
  <cp:lastPrinted>2023-11-21T16:53:47Z</cp:lastPrinted>
  <dcterms:created xsi:type="dcterms:W3CDTF">2019-12-02T12:48:39Z</dcterms:created>
  <dcterms:modified xsi:type="dcterms:W3CDTF">2024-06-26T17:16:50Z</dcterms:modified>
</cp:coreProperties>
</file>