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722" r:id="rId3"/>
    <p:sldId id="257" r:id="rId4"/>
    <p:sldId id="258" r:id="rId5"/>
    <p:sldId id="259" r:id="rId6"/>
    <p:sldId id="717" r:id="rId7"/>
    <p:sldId id="260" r:id="rId8"/>
    <p:sldId id="261" r:id="rId9"/>
    <p:sldId id="718" r:id="rId10"/>
    <p:sldId id="262" r:id="rId11"/>
    <p:sldId id="719" r:id="rId12"/>
    <p:sldId id="263" r:id="rId13"/>
    <p:sldId id="720" r:id="rId14"/>
    <p:sldId id="265" r:id="rId15"/>
    <p:sldId id="267" r:id="rId16"/>
    <p:sldId id="724" r:id="rId17"/>
    <p:sldId id="715" r:id="rId18"/>
    <p:sldId id="727" r:id="rId19"/>
    <p:sldId id="726" r:id="rId20"/>
    <p:sldId id="723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CF25-E92F-42D5-8393-B896955935D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2B632-25F6-4DF4-9F53-6F1690729F6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2B632-25F6-4DF4-9F53-6F1690729F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5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2B632-25F6-4DF4-9F53-6F1690729F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8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07899-B236-4A46-B29C-1EAFCDDCC91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28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9C570-16F8-26D3-B783-65DE532BA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E0AC8BB-92E1-6045-2267-2AF3D6598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2E0EEE-0515-D3ED-FF57-646B52309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F4C7C3-0270-A581-A245-74C67D5F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2FAF8C-0B4B-149B-FD3C-7BD5A09B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98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378B5-818A-BE51-1D3B-D31D8E4F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9AC554-60B6-166B-F1C1-95B2526F6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F93065-861F-7F71-AC32-2FC3DA0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241A22-3683-6FD3-AF36-E547EBEA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D0FE98-445E-13F3-99AF-DD4FA14C9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3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090A2DA-47A6-3C2B-BA8F-997B9C46E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59AF63-EADE-00D7-0437-567BFBA89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801638-A4D4-EABF-0059-C6E2B02B6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799E63-53DE-CF8B-CB78-F3A1C727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8BF8DF-AD18-76FD-EF28-B80256C6D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FA111-A42B-AB05-D3AF-437C56564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8E077-2F93-ED42-926E-4C07688FF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3A75D4-2452-E503-31B9-44C1A6E9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64D5C6-8174-A6A2-FC2E-52444453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29EE8F-883A-3360-C53E-07F7922D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26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7910B6-B2D3-8654-A9E5-D26C2745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9EB684-1645-4F65-40D8-D8238CE60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96CE33-C79C-C832-B580-EA23BB16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F37B6F-EB44-7D6D-931A-18630C79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5C9B10-C546-9975-3B39-E3F02C946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37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BE9978-EE77-8843-CDFB-1333BE9F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425D39-AA76-A62D-D6B3-C95A976CA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192997-1290-9716-BF6E-5CC3AF6D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2BF2A4-2ED6-9FE2-8DAD-ADD752F9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E58C00-D269-B4AE-5220-38639CA7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26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44EA9-21A8-C726-166B-6302A50A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E6286E-75CA-A7CC-029F-4403BF605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373011-BC47-347D-62AC-89CF5391C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C31F6C-9AC8-45E2-849D-385B1C31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5B9CF6-FABE-72C2-72CF-DDF13973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AA3A70-5AB5-9EF5-3389-A25CF9A2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43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DE8ACB-3752-C05A-858D-E3D55555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D07DA6-A052-3BCD-E540-9112C11DC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871315-DD2D-C497-02A6-2B34453D6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91E2C3F-2991-36EA-1F09-7F13D7A57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81EAC56-B918-8767-D787-B57961BB6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71C6A4D-4A22-A648-FF20-2EBF6CDC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2BC120-0D5C-BCA7-1E30-61C1D438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4661AEF-6620-B867-386F-28FAB7C5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8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19A02C-294B-ED9B-ED7E-4DD04688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F53FF7E-4571-B048-4783-698C1889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CF6FDD-53AC-3F2D-C328-06EFA285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643144-7E01-111A-ACAE-AD2266C0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3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DCCEBA9-29A6-8421-B109-EC2A618F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D6F323-68B8-3384-908B-FE10CA5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B5CB7B-BCC4-BA43-ABFB-66ACECEE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79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DF8EAA-827D-ACED-3966-281C9C5D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77C90C-E591-1D72-41A8-3F43E09D7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22FE7F-3220-E6F6-4FF6-2FED7043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927F44-65E0-8343-FC89-37F80B95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C546BC-5DC8-A7A2-B51C-808EF4B6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8D6D20-91F4-7631-081B-B35028A8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77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753F04-8B6F-098A-E3CE-E20559C6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DD3140-F255-51DD-0CAD-A954369FB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95332F-DA2C-8D7F-A2BC-C1397F627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7259DD-B54F-7FDA-20CF-C886DC7D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EFFDD8-7C25-24A4-358B-ED32F767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6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58EB5E-0955-11FC-6630-D32E800E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07E98C1-E93D-E814-EEC4-58567B9D5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1E994D-6F1F-B41A-5987-1C955AD5D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A5A8A8-E716-BBA5-3432-06DB4863C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FCE486-140C-7C3F-75FD-84EFAADA1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379C5A-9FA1-D7D0-B8EB-A9B393C2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73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CD5AE9-EF8D-1F52-D6FB-98AD36BC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CA0BF8-4DA7-16C3-D18C-D04B6C4E3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86E8E4-C38F-19C2-9C86-4A47D42F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9553A5-32F3-1908-F2A1-D4281271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5B6BB2-1C80-6851-5387-FA69306E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3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0826E6D-51A8-D520-71BC-7DA31ABC0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7B5C239-B809-889C-3680-8347EA701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78C5AD-A106-4E95-92A0-9E44E751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B0AB63-93BD-1A53-4C29-A8093A0D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1128BF-8819-C762-51E5-DC1B820D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0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4CF9E-1DC2-F7BB-82A1-A9E147C4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DC8701-7D83-7E50-9D24-3700A1AC5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481D33-CB1E-F26D-6EF7-146CB4FD6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B357B8-7C71-0600-5056-4B48DF09E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AAAE0E-D795-352B-0320-13D4613F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3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A8364-5544-C13E-CC46-AD8063B2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26DE95-B9AD-4897-2695-1C7578F549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AEF9B9-42AC-E219-B063-131D1D936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1D7566-7872-8900-F825-7B457F8B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775D49-AF7F-9141-280A-66E34625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1F1DD6-E5CD-CF63-B56C-995CCB56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7FF44-5B94-4BCC-8DBE-9E8730C4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92B3EC-20C2-7226-828F-8F2EFD792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F6D1A80-DF8F-5809-A051-D94192591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8692161-A68B-617A-EBC5-FC514F9FE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BAE2221-3FF0-D364-EEAB-102A7C6E1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9E68ED2-B2F1-A3D3-4273-436510C5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2CDE435-CFCB-E26D-D2DB-8BCFD5CB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F04B430-7818-A549-4471-642A7FC0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5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66748A-9E1E-D7A6-DBE6-D64BC291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0EF582-60F4-C975-B58C-43B78CB04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5203F9-39E0-EBD7-6FF1-C60F92B77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EA3A3C-0A1C-8FCB-CE19-43C99D2D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2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659C043-21B9-7926-16B1-BF6EEEB7A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32FEE2B-C4F2-C8D6-4193-F7D27A99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97214F-D811-B55C-320C-10275513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2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4BD33E-6C43-A418-9106-98726619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9EA3EF-62FC-6835-33F1-700C67B1A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D2FE02-86FB-150B-658E-FB08BEF78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6D77A1-2B81-744F-CE04-94852068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D79515-9D06-A857-1A24-871CFA670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DFED9D-DF10-B2EE-7497-B348E56B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2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B913B3-7379-D79B-1159-9DB52380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A9EB31-D961-ACF2-74DE-11FCCF0F8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32B133-A85D-2991-877D-A6374CB46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954A5D-D985-3F1C-D420-A33E90223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4A5B4B-DC3B-4B5E-4420-3C4E9B5C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E2475D-5994-6943-C0B3-D3C18C374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9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C855878-ED77-02FB-CB1C-B81DC0CC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2829FB-8F52-3DF0-BC18-DF515750F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691F2D-DCBD-1CB9-3856-6C8D746BE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BA4C0-2FEB-4F05-A259-2649D9FAD4C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7BA066-0390-E8C7-A957-C6064377F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779800-9873-BAF9-BDD3-EE80AFE38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C654FB-FA5A-4F3E-87B3-A5C9FB9ED95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0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B3F6C67-0A3F-BEFB-522A-2859AA08D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67B8F0-D397-80F7-BB42-DBFE26542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24B5F6-E64A-136B-45F3-092C76026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E0146-076B-4EB1-91F8-AE3D278EEF02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99DE9C-E6BE-B950-AD86-2FC05E588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1708C6-ADE4-6147-F731-C4205A1C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4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0.emf"/><Relationship Id="rId7" Type="http://schemas.openxmlformats.org/officeDocument/2006/relationships/image" Target="../media/image43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emf"/><Relationship Id="rId7" Type="http://schemas.openxmlformats.org/officeDocument/2006/relationships/image" Target="../media/image1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6.png"/><Relationship Id="rId4" Type="http://schemas.openxmlformats.org/officeDocument/2006/relationships/image" Target="../media/image21.em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A75925-7A6E-9118-4C35-B7D6A9D37F51}"/>
              </a:ext>
            </a:extLst>
          </p:cNvPr>
          <p:cNvSpPr txBox="1"/>
          <p:nvPr/>
        </p:nvSpPr>
        <p:spPr>
          <a:xfrm>
            <a:off x="2252353" y="1239093"/>
            <a:ext cx="78337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X-band </a:t>
            </a:r>
            <a:r>
              <a:rPr kumimoji="0" lang="en-GB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linac</a:t>
            </a: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and TEX facility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DD1B91-9C96-8341-B4A1-361A62C7585B}"/>
              </a:ext>
            </a:extLst>
          </p:cNvPr>
          <p:cNvSpPr txBox="1"/>
          <p:nvPr/>
        </p:nvSpPr>
        <p:spPr>
          <a:xfrm>
            <a:off x="4941183" y="2323605"/>
            <a:ext cx="18496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Alesini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(INFN-LNF)</a:t>
            </a:r>
          </a:p>
        </p:txBody>
      </p:sp>
      <p:pic>
        <p:nvPicPr>
          <p:cNvPr id="6" name="Immagine 5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1636E5C9-A706-BB5C-5DD3-6A22449DF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26762"/>
            <a:ext cx="1536473" cy="9664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DD1FF37-ABAE-14FC-31B1-3F77390D19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508" y="0"/>
            <a:ext cx="2741492" cy="126725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8AC49C-A02D-5EF0-A1AC-536EBFA0B502}"/>
              </a:ext>
            </a:extLst>
          </p:cNvPr>
          <p:cNvSpPr txBox="1"/>
          <p:nvPr/>
        </p:nvSpPr>
        <p:spPr>
          <a:xfrm>
            <a:off x="2458194" y="6457890"/>
            <a:ext cx="74954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7th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EuPRAXIA@SPARC_LAB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TDR Review Committee, </a:t>
            </a:r>
            <a:r>
              <a:rPr lang="it-IT" sz="2000" i="1" dirty="0">
                <a:solidFill>
                  <a:prstClr val="black"/>
                </a:solidFill>
                <a:latin typeface="Calibri" panose="020F0502020204030204"/>
              </a:rPr>
              <a:t>26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–28 June 2024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EA1D87-725D-AC41-5384-389E153D44B7}"/>
              </a:ext>
            </a:extLst>
          </p:cNvPr>
          <p:cNvSpPr txBox="1"/>
          <p:nvPr/>
        </p:nvSpPr>
        <p:spPr>
          <a:xfrm>
            <a:off x="3011633" y="3840306"/>
            <a:ext cx="53980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endParaRPr lang="en-US" sz="2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TDR X BAND LINAC: STATUS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 FACILITY UPDATE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84371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986E4D-18E0-EFF8-FD1C-92E24BE0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530" y="2838451"/>
            <a:ext cx="8326848" cy="39140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2A35B7-0438-C393-B192-68F0D840C545}"/>
              </a:ext>
            </a:extLst>
          </p:cNvPr>
          <p:cNvSpPr txBox="1"/>
          <p:nvPr/>
        </p:nvSpPr>
        <p:spPr>
          <a:xfrm>
            <a:off x="5524500" y="1438275"/>
            <a:ext cx="17027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Alesini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C29777-D774-8FC6-29C8-673E882B4174}"/>
              </a:ext>
            </a:extLst>
          </p:cNvPr>
          <p:cNvSpPr txBox="1"/>
          <p:nvPr/>
        </p:nvSpPr>
        <p:spPr>
          <a:xfrm>
            <a:off x="3019426" y="0"/>
            <a:ext cx="6410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TDR: X BAND LINAC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56666E4-DA99-83AA-9B31-5DB348E23C3C}"/>
              </a:ext>
            </a:extLst>
          </p:cNvPr>
          <p:cNvSpPr/>
          <p:nvPr/>
        </p:nvSpPr>
        <p:spPr>
          <a:xfrm>
            <a:off x="2000250" y="5400675"/>
            <a:ext cx="3114675" cy="6286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4E5520-04C7-95C4-7A39-537E70C294BD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188333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1C5051E-2571-2694-962A-FD4F42A1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28" y="0"/>
            <a:ext cx="4758991" cy="5396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F21C69-01C7-9334-1BD4-F8D99365A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0" y="841995"/>
            <a:ext cx="4514850" cy="20668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217C23C-2F4F-CB49-513D-BDC8320E2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3879"/>
            <a:ext cx="4933950" cy="22805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5B228F9-D0E8-5F05-BC77-DCA1D0DE9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3162300"/>
            <a:ext cx="4181475" cy="6646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AF92B7-92BA-FB4A-3ACD-2D8A8943B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038" y="3857625"/>
            <a:ext cx="3548607" cy="2667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3A0A204-F462-4533-82A5-488A8D1E4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514" y="3857625"/>
            <a:ext cx="2989486" cy="27336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198EE3E-B4AD-43B4-0C6F-98003FEE1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9631"/>
            <a:ext cx="6022962" cy="9456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C7148E-6D17-B57F-329B-B973230DF64B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855482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986E4D-18E0-EFF8-FD1C-92E24BE0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55" y="2705101"/>
            <a:ext cx="8326848" cy="39140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2A35B7-0438-C393-B192-68F0D840C545}"/>
              </a:ext>
            </a:extLst>
          </p:cNvPr>
          <p:cNvSpPr txBox="1"/>
          <p:nvPr/>
        </p:nvSpPr>
        <p:spPr>
          <a:xfrm>
            <a:off x="5524500" y="1438275"/>
            <a:ext cx="17027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Alesini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C29777-D774-8FC6-29C8-673E882B4174}"/>
              </a:ext>
            </a:extLst>
          </p:cNvPr>
          <p:cNvSpPr txBox="1"/>
          <p:nvPr/>
        </p:nvSpPr>
        <p:spPr>
          <a:xfrm>
            <a:off x="3019426" y="0"/>
            <a:ext cx="6410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TDR: X BAND LINAC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56666E4-DA99-83AA-9B31-5DB348E23C3C}"/>
              </a:ext>
            </a:extLst>
          </p:cNvPr>
          <p:cNvSpPr/>
          <p:nvPr/>
        </p:nvSpPr>
        <p:spPr>
          <a:xfrm>
            <a:off x="1971675" y="5886450"/>
            <a:ext cx="5038725" cy="6286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9D44D5-A98F-2544-9494-F9ABB9235301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76598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9608CD-3C11-739E-7051-B830EE204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825" y="0"/>
            <a:ext cx="8560606" cy="54476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91B1613-569A-E1EB-3C7B-98F5954EB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286" y="630061"/>
            <a:ext cx="4624714" cy="23071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A1B66C-DA9E-4625-ADAD-8B335103D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77191"/>
            <a:ext cx="2889321" cy="7401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35D6474-50B4-D192-AA0E-FBC1CB3A2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0132"/>
            <a:ext cx="6874549" cy="4439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EE32ADC-99CF-E3EE-87B6-5DB4EA708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0355"/>
            <a:ext cx="6908053" cy="13174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3057860-7997-90C3-23EB-B51FF97B3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28565"/>
            <a:ext cx="5140914" cy="27627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A29930-776D-E063-224C-9CA0C86A39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0682" y="3762374"/>
            <a:ext cx="3784267" cy="282892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27E8ABF-EA04-9F36-F59A-7C51C894DA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853" t="6300" r="4310" b="42988"/>
          <a:stretch/>
        </p:blipFill>
        <p:spPr>
          <a:xfrm>
            <a:off x="9801225" y="3714750"/>
            <a:ext cx="1809750" cy="26860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E6CE7A-E0D1-32EF-05A1-7752D7C99FB7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2298511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877CFD-1C0A-F81E-77AB-280ACCE7C219}"/>
              </a:ext>
            </a:extLst>
          </p:cNvPr>
          <p:cNvSpPr txBox="1"/>
          <p:nvPr/>
        </p:nvSpPr>
        <p:spPr>
          <a:xfrm>
            <a:off x="2389043" y="-83993"/>
            <a:ext cx="7446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 FACILITY NOW AND UPGRADE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ADA524-5812-0DCE-AD7A-515FB1AF07E7}"/>
              </a:ext>
            </a:extLst>
          </p:cNvPr>
          <p:cNvSpPr txBox="1"/>
          <p:nvPr/>
        </p:nvSpPr>
        <p:spPr>
          <a:xfrm>
            <a:off x="0" y="984817"/>
            <a:ext cx="298132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-stand for X-band (TEX) is conceived for R&amp;D and test on high gradient X-band accelerating structures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RF components, LLRF systems, Beam Diagnostics, Vacuum system and Control System 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been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co-funded by Lazio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 in the framework of the LATINO project (Laboratory in Advanced Technologies for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The setup has been done in collaboration with CERN and it will be also used to test CLIC structures</a:t>
            </a:r>
          </a:p>
        </p:txBody>
      </p:sp>
      <p:pic>
        <p:nvPicPr>
          <p:cNvPr id="6" name="Immagine 5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CC7D688A-E0CA-1652-5BFC-926DC7467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712" y="4839375"/>
            <a:ext cx="1885825" cy="17415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DD294D0-1EAB-7774-2985-A4D2B3C30F2E}"/>
              </a:ext>
            </a:extLst>
          </p:cNvPr>
          <p:cNvSpPr txBox="1"/>
          <p:nvPr/>
        </p:nvSpPr>
        <p:spPr>
          <a:xfrm>
            <a:off x="104775" y="4480221"/>
            <a:ext cx="17778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K400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Scandinova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D79632-AF37-B6F8-04C5-666AB66712E0}"/>
              </a:ext>
            </a:extLst>
          </p:cNvPr>
          <p:cNvSpPr txBox="1"/>
          <p:nvPr/>
        </p:nvSpPr>
        <p:spPr>
          <a:xfrm>
            <a:off x="1756635" y="4249394"/>
            <a:ext cx="2253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CPI VKX8311A Klystron (50 MW, 50Hz)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8CFFCD25-DC00-F2CD-BC0E-910A3F447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1" r="7562"/>
          <a:stretch/>
        </p:blipFill>
        <p:spPr>
          <a:xfrm>
            <a:off x="85725" y="4843380"/>
            <a:ext cx="1800226" cy="170549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42D161-D214-D944-DF1B-A9B7FFE59BAA}"/>
              </a:ext>
            </a:extLst>
          </p:cNvPr>
          <p:cNvSpPr txBox="1"/>
          <p:nvPr/>
        </p:nvSpPr>
        <p:spPr>
          <a:xfrm>
            <a:off x="535998" y="551585"/>
            <a:ext cx="207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 TO MAY 24 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F78B40A5-402D-F6D6-EF8C-E2F6CC92A935}"/>
              </a:ext>
            </a:extLst>
          </p:cNvPr>
          <p:cNvSpPr/>
          <p:nvPr/>
        </p:nvSpPr>
        <p:spPr>
          <a:xfrm>
            <a:off x="2981324" y="1790700"/>
            <a:ext cx="600075" cy="18954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C6355C24-075C-FE8C-8B7C-D177F8AEF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49" y="3390900"/>
            <a:ext cx="4738100" cy="3409950"/>
          </a:xfrm>
          <a:prstGeom prst="rect">
            <a:avLst/>
          </a:prstGeom>
        </p:spPr>
      </p:pic>
      <p:graphicFrame>
        <p:nvGraphicFramePr>
          <p:cNvPr id="15" name="Segnaposto contenuto 3">
            <a:extLst>
              <a:ext uri="{FF2B5EF4-FFF2-40B4-BE49-F238E27FC236}">
                <a16:creationId xmlns:a16="http://schemas.microsoft.com/office/drawing/2014/main" id="{6E4D3F1B-B7B2-78B7-6E09-A24D5E1F44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43287"/>
              </p:ext>
            </p:extLst>
          </p:nvPr>
        </p:nvGraphicFramePr>
        <p:xfrm>
          <a:off x="8143874" y="873228"/>
          <a:ext cx="3838576" cy="19145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75352">
                  <a:extLst>
                    <a:ext uri="{9D8B030D-6E8A-4147-A177-3AD203B41FA5}">
                      <a16:colId xmlns:a16="http://schemas.microsoft.com/office/drawing/2014/main" val="3812762244"/>
                    </a:ext>
                  </a:extLst>
                </a:gridCol>
                <a:gridCol w="523090">
                  <a:extLst>
                    <a:ext uri="{9D8B030D-6E8A-4147-A177-3AD203B41FA5}">
                      <a16:colId xmlns:a16="http://schemas.microsoft.com/office/drawing/2014/main" val="1672546686"/>
                    </a:ext>
                  </a:extLst>
                </a:gridCol>
                <a:gridCol w="826072">
                  <a:extLst>
                    <a:ext uri="{9D8B030D-6E8A-4147-A177-3AD203B41FA5}">
                      <a16:colId xmlns:a16="http://schemas.microsoft.com/office/drawing/2014/main" val="3169626545"/>
                    </a:ext>
                  </a:extLst>
                </a:gridCol>
                <a:gridCol w="814062">
                  <a:extLst>
                    <a:ext uri="{9D8B030D-6E8A-4147-A177-3AD203B41FA5}">
                      <a16:colId xmlns:a16="http://schemas.microsoft.com/office/drawing/2014/main" val="1983417603"/>
                    </a:ext>
                  </a:extLst>
                </a:gridCol>
              </a:tblGrid>
              <a:tr h="21714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Unit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Canon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E37217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Canon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E37119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935813"/>
                  </a:ext>
                </a:extLst>
              </a:tr>
              <a:tr h="111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Frequency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MHz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5712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7560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11994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37111"/>
                  </a:ext>
                </a:extLst>
              </a:tr>
              <a:tr h="111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Peak RF output Power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54420"/>
                  </a:ext>
                </a:extLst>
              </a:tr>
              <a:tr h="111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Average</a:t>
                      </a:r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RF output power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645565"/>
                  </a:ext>
                </a:extLst>
              </a:tr>
              <a:tr h="111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Modulator </a:t>
                      </a:r>
                      <a:r>
                        <a:rPr lang="it-IT" sz="120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Average</a:t>
                      </a:r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power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75,2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75,2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063548"/>
                  </a:ext>
                </a:extLst>
              </a:tr>
              <a:tr h="12105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RF </a:t>
                      </a:r>
                      <a:r>
                        <a:rPr lang="it-IT" sz="120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pulse</a:t>
                      </a:r>
                      <a:r>
                        <a:rPr lang="it-IT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20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54082"/>
                  </a:ext>
                </a:extLst>
              </a:tr>
              <a:tr h="111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Repetition</a:t>
                      </a:r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Rate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373408"/>
                  </a:ext>
                </a:extLst>
              </a:tr>
              <a:tr h="111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Gain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dB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591980"/>
                  </a:ext>
                </a:extLst>
              </a:tr>
              <a:tr h="111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Efficiency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599455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057F35F-019A-E811-77B0-FCC2122D8965}"/>
              </a:ext>
            </a:extLst>
          </p:cNvPr>
          <p:cNvSpPr txBox="1"/>
          <p:nvPr/>
        </p:nvSpPr>
        <p:spPr>
          <a:xfrm>
            <a:off x="3562350" y="757268"/>
            <a:ext cx="450532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Currently undergoing an upgrade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installation of two new high repetition rate RF sources: a new X-band RF power source and a new C-band RF power source for the test of RF components and a C-band photoinjector.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two sources (modulator + klystron)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been tested at factory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end of May 2024 (at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Scandinova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in diode mode at full power.  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been shipped at the beginning of June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positioned, and the klystrons installed. The entire waveguide system is also currently being delivered.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commissioning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these sources and the waveguide networks is scheduled for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January 2025, after the installation of the cooling and power systems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will serve these sources.</a:t>
            </a:r>
          </a:p>
        </p:txBody>
      </p:sp>
      <p:sp>
        <p:nvSpPr>
          <p:cNvPr id="18" name="Callout: freccia in giù 17">
            <a:extLst>
              <a:ext uri="{FF2B5EF4-FFF2-40B4-BE49-F238E27FC236}">
                <a16:creationId xmlns:a16="http://schemas.microsoft.com/office/drawing/2014/main" id="{43E6C05F-46DE-C14A-5CD2-B0DE6F0383DF}"/>
              </a:ext>
            </a:extLst>
          </p:cNvPr>
          <p:cNvSpPr/>
          <p:nvPr/>
        </p:nvSpPr>
        <p:spPr>
          <a:xfrm>
            <a:off x="11068050" y="790575"/>
            <a:ext cx="1019175" cy="2447925"/>
          </a:xfrm>
          <a:prstGeom prst="downArrowCallout">
            <a:avLst>
              <a:gd name="adj1" fmla="val 21262"/>
              <a:gd name="adj2" fmla="val 25000"/>
              <a:gd name="adj3" fmla="val 25000"/>
              <a:gd name="adj4" fmla="val 8521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3C75B95-EF94-461F-1C52-25C24C5EAE70}"/>
              </a:ext>
            </a:extLst>
          </p:cNvPr>
          <p:cNvSpPr txBox="1"/>
          <p:nvPr/>
        </p:nvSpPr>
        <p:spPr>
          <a:xfrm>
            <a:off x="10887075" y="3286125"/>
            <a:ext cx="12382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Nominal EUPRAXIA power source X band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F7E770C-513E-6F25-16CD-59F9F60EACE0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  <p:pic>
        <p:nvPicPr>
          <p:cNvPr id="3" name="Immagine 2" descr="Immagine che contiene interno, macchina, pavimento, ingegneria&#10;&#10;Descrizione generata automaticamente">
            <a:extLst>
              <a:ext uri="{FF2B5EF4-FFF2-40B4-BE49-F238E27FC236}">
                <a16:creationId xmlns:a16="http://schemas.microsoft.com/office/drawing/2014/main" id="{E0DD84A4-68BB-AEE1-FA2A-7ED68FF505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2" b="9312"/>
          <a:stretch/>
        </p:blipFill>
        <p:spPr>
          <a:xfrm>
            <a:off x="4440832" y="4038600"/>
            <a:ext cx="2420342" cy="25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macchina, Impianto elettrico, ingegneria, interno&#10;&#10;Descrizione generata automaticamente">
            <a:extLst>
              <a:ext uri="{FF2B5EF4-FFF2-40B4-BE49-F238E27FC236}">
                <a16:creationId xmlns:a16="http://schemas.microsoft.com/office/drawing/2014/main" id="{0D1A7B4F-F8D6-5AEB-0667-0DB944C26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4"/>
          <a:stretch/>
        </p:blipFill>
        <p:spPr>
          <a:xfrm>
            <a:off x="8280781" y="3103786"/>
            <a:ext cx="2494715" cy="1631081"/>
          </a:xfrm>
          <a:prstGeom prst="rect">
            <a:avLst/>
          </a:prstGeom>
        </p:spPr>
      </p:pic>
      <p:graphicFrame>
        <p:nvGraphicFramePr>
          <p:cNvPr id="21" name="Tabella 21">
            <a:extLst>
              <a:ext uri="{FF2B5EF4-FFF2-40B4-BE49-F238E27FC236}">
                <a16:creationId xmlns:a16="http://schemas.microsoft.com/office/drawing/2014/main" id="{0F747681-6E8D-C733-CC8C-546E76719181}"/>
              </a:ext>
            </a:extLst>
          </p:cNvPr>
          <p:cNvGraphicFramePr>
            <a:graphicFrameLocks noGrp="1"/>
          </p:cNvGraphicFramePr>
          <p:nvPr/>
        </p:nvGraphicFramePr>
        <p:xfrm>
          <a:off x="1" y="687990"/>
          <a:ext cx="7591424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821">
                  <a:extLst>
                    <a:ext uri="{9D8B030D-6E8A-4147-A177-3AD203B41FA5}">
                      <a16:colId xmlns:a16="http://schemas.microsoft.com/office/drawing/2014/main" val="655753030"/>
                    </a:ext>
                  </a:extLst>
                </a:gridCol>
                <a:gridCol w="580027">
                  <a:extLst>
                    <a:ext uri="{9D8B030D-6E8A-4147-A177-3AD203B41FA5}">
                      <a16:colId xmlns:a16="http://schemas.microsoft.com/office/drawing/2014/main" val="2411289674"/>
                    </a:ext>
                  </a:extLst>
                </a:gridCol>
                <a:gridCol w="1145554">
                  <a:extLst>
                    <a:ext uri="{9D8B030D-6E8A-4147-A177-3AD203B41FA5}">
                      <a16:colId xmlns:a16="http://schemas.microsoft.com/office/drawing/2014/main" val="1798463704"/>
                    </a:ext>
                  </a:extLst>
                </a:gridCol>
                <a:gridCol w="2048514">
                  <a:extLst>
                    <a:ext uri="{9D8B030D-6E8A-4147-A177-3AD203B41FA5}">
                      <a16:colId xmlns:a16="http://schemas.microsoft.com/office/drawing/2014/main" val="2209108872"/>
                    </a:ext>
                  </a:extLst>
                </a:gridCol>
                <a:gridCol w="2418508">
                  <a:extLst>
                    <a:ext uri="{9D8B030D-6E8A-4147-A177-3AD203B41FA5}">
                      <a16:colId xmlns:a16="http://schemas.microsoft.com/office/drawing/2014/main" val="3158403553"/>
                    </a:ext>
                  </a:extLst>
                </a:gridCol>
              </a:tblGrid>
              <a:tr h="65158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COMPONENT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BY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LEVEL OF POWER TO BE TESTED FOR EUPRAXIA MODULE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669866"/>
                  </a:ext>
                </a:extLst>
              </a:tr>
              <a:tr h="6515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Pump units (rect. Wav.)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MW 1.5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and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70-35 MW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Tested up to now to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, 50 Hz, 33 MW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973554"/>
                  </a:ext>
                </a:extLst>
              </a:tr>
              <a:tr h="6515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Directional coupler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MW 1.5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and 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0-35 MW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Tested up to now to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, 50 Hz, 33 MW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376071"/>
                  </a:ext>
                </a:extLst>
              </a:tr>
              <a:tr h="6515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0-35 MW,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Tested up to now to 0.6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s, 50 Hz, 33 MW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280304"/>
                  </a:ext>
                </a:extLst>
              </a:tr>
              <a:tr h="6515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RF 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18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-9 MW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Tested up to 0.6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s, 50 Hz, 16 MW.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502509"/>
                  </a:ext>
                </a:extLst>
              </a:tr>
              <a:tr h="6515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 converter circular/rectangular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MW 1.5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100 Hz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Tested up 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, 50 Hz, 25 MW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201179"/>
                  </a:ext>
                </a:extLst>
              </a:tr>
              <a:tr h="6515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Pump unit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(circ. </a:t>
                      </a:r>
                      <a:r>
                        <a:rPr lang="en-GB" sz="1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Waveg</a:t>
                      </a: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MW 1.5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100 Hz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/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Tested up to now to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, 50 Hz, 25 MW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769640"/>
                  </a:ext>
                </a:extLst>
              </a:tr>
              <a:tr h="46154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3dB hybrid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Delivered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140-70 MW 0.13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74535"/>
                  </a:ext>
                </a:extLst>
              </a:tr>
              <a:tr h="46154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BOC pulse compressor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Delivered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140-70 MW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978565"/>
                  </a:ext>
                </a:extLst>
              </a:tr>
            </a:tbl>
          </a:graphicData>
        </a:graphic>
      </p:graphicFrame>
      <p:pic>
        <p:nvPicPr>
          <p:cNvPr id="23" name="Immagine 22" descr="Immagine che contiene interni, mugnaio&#10;&#10;Descrizione generata automaticamente">
            <a:extLst>
              <a:ext uri="{FF2B5EF4-FFF2-40B4-BE49-F238E27FC236}">
                <a16:creationId xmlns:a16="http://schemas.microsoft.com/office/drawing/2014/main" id="{D99064DA-6EAD-2DEE-B4FD-6459993FD3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7" b="32284"/>
          <a:stretch/>
        </p:blipFill>
        <p:spPr>
          <a:xfrm>
            <a:off x="7825354" y="647962"/>
            <a:ext cx="2160000" cy="1981205"/>
          </a:xfrm>
          <a:prstGeom prst="rect">
            <a:avLst/>
          </a:prstGeom>
        </p:spPr>
      </p:pic>
      <p:pic>
        <p:nvPicPr>
          <p:cNvPr id="5" name="Immagine 4" descr="Immagine che contiene interni, attrezzatura&#10;&#10;Descrizione generata automaticamente">
            <a:extLst>
              <a:ext uri="{FF2B5EF4-FFF2-40B4-BE49-F238E27FC236}">
                <a16:creationId xmlns:a16="http://schemas.microsoft.com/office/drawing/2014/main" id="{C3309FFB-7DC8-4FFB-6897-617AB33D9B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r="21128" b="5380"/>
          <a:stretch/>
        </p:blipFill>
        <p:spPr>
          <a:xfrm>
            <a:off x="10372726" y="547997"/>
            <a:ext cx="1693316" cy="2449785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157508F-38E1-9455-EBB7-BC688D28BAC9}"/>
              </a:ext>
            </a:extLst>
          </p:cNvPr>
          <p:cNvCxnSpPr>
            <a:cxnSpLocks/>
          </p:cNvCxnSpPr>
          <p:nvPr/>
        </p:nvCxnSpPr>
        <p:spPr>
          <a:xfrm flipV="1">
            <a:off x="7591425" y="1295400"/>
            <a:ext cx="1676400" cy="118110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E5BB1F5-09BB-8C37-B8F8-E120BB81309B}"/>
              </a:ext>
            </a:extLst>
          </p:cNvPr>
          <p:cNvCxnSpPr>
            <a:cxnSpLocks/>
          </p:cNvCxnSpPr>
          <p:nvPr/>
        </p:nvCxnSpPr>
        <p:spPr>
          <a:xfrm flipV="1">
            <a:off x="7591425" y="1276350"/>
            <a:ext cx="933450" cy="428625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3F31730-7E64-E40D-63D8-6BA1AAFC21CF}"/>
              </a:ext>
            </a:extLst>
          </p:cNvPr>
          <p:cNvCxnSpPr>
            <a:cxnSpLocks/>
          </p:cNvCxnSpPr>
          <p:nvPr/>
        </p:nvCxnSpPr>
        <p:spPr>
          <a:xfrm flipV="1">
            <a:off x="7581900" y="1819275"/>
            <a:ext cx="3190875" cy="140970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5C8360CA-509C-2A9F-5D3F-ECF451621885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cap="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X-band WAVEGUIDE COMPONENTS</a:t>
            </a:r>
            <a:endParaRPr lang="en-GB" sz="3600" b="1" cap="al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7D9FC5C-3150-AA6A-3C0E-57F6DD4147DD}"/>
              </a:ext>
            </a:extLst>
          </p:cNvPr>
          <p:cNvCxnSpPr>
            <a:cxnSpLocks/>
          </p:cNvCxnSpPr>
          <p:nvPr/>
        </p:nvCxnSpPr>
        <p:spPr>
          <a:xfrm flipV="1">
            <a:off x="7581900" y="2333625"/>
            <a:ext cx="3390900" cy="160020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58F6337-ABC3-65CE-A105-0236BE95BBAA}"/>
              </a:ext>
            </a:extLst>
          </p:cNvPr>
          <p:cNvCxnSpPr>
            <a:cxnSpLocks/>
          </p:cNvCxnSpPr>
          <p:nvPr/>
        </p:nvCxnSpPr>
        <p:spPr>
          <a:xfrm flipV="1">
            <a:off x="7600950" y="3943350"/>
            <a:ext cx="1485900" cy="714375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12E39CC3-0F8E-6215-0236-A20450B6B8E9}"/>
              </a:ext>
            </a:extLst>
          </p:cNvPr>
          <p:cNvCxnSpPr>
            <a:cxnSpLocks/>
          </p:cNvCxnSpPr>
          <p:nvPr/>
        </p:nvCxnSpPr>
        <p:spPr>
          <a:xfrm flipV="1">
            <a:off x="7581900" y="3933825"/>
            <a:ext cx="1885950" cy="1457325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magine 27" descr="Immagine che contiene Trasparenza, Materiali da imballaggio, plastica, Pellicola trasparente&#10;&#10;Descrizione generata automaticamente">
            <a:extLst>
              <a:ext uri="{FF2B5EF4-FFF2-40B4-BE49-F238E27FC236}">
                <a16:creationId xmlns:a16="http://schemas.microsoft.com/office/drawing/2014/main" id="{FED7D949-4920-FB75-1A3A-17C2AA478F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4110" r="13921" b="16856"/>
          <a:stretch/>
        </p:blipFill>
        <p:spPr>
          <a:xfrm>
            <a:off x="8316382" y="4876800"/>
            <a:ext cx="1703917" cy="1095375"/>
          </a:xfrm>
          <a:prstGeom prst="rect">
            <a:avLst/>
          </a:prstGeom>
        </p:spPr>
      </p:pic>
      <p:pic>
        <p:nvPicPr>
          <p:cNvPr id="41" name="Immagine 40" descr="Immagine che contiene acciaio, ingegneria, tubo, industria&#10;&#10;Descrizione generata automaticamente">
            <a:extLst>
              <a:ext uri="{FF2B5EF4-FFF2-40B4-BE49-F238E27FC236}">
                <a16:creationId xmlns:a16="http://schemas.microsoft.com/office/drawing/2014/main" id="{9D6E86DD-3B09-F33E-A75F-46D2B186C5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17083" r="37710" b="35416"/>
          <a:stretch/>
        </p:blipFill>
        <p:spPr>
          <a:xfrm>
            <a:off x="10096501" y="5229225"/>
            <a:ext cx="2095499" cy="1628775"/>
          </a:xfrm>
          <a:prstGeom prst="rect">
            <a:avLst/>
          </a:prstGeom>
        </p:spPr>
      </p:pic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606AB1CE-C57B-82C6-3CB5-841128DFD3D7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7581900" y="5424488"/>
            <a:ext cx="734482" cy="576262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DC1C80A0-B046-CF51-3E17-2B83933692AF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7592291" y="6043613"/>
            <a:ext cx="2504210" cy="495732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9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agramma, Diagramma&#10;&#10;Descrizione generata automaticamente">
            <a:extLst>
              <a:ext uri="{FF2B5EF4-FFF2-40B4-BE49-F238E27FC236}">
                <a16:creationId xmlns:a16="http://schemas.microsoft.com/office/drawing/2014/main" id="{179A1A02-61C4-4243-693B-7D3BA60A6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466725"/>
            <a:ext cx="4505325" cy="374552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24C08F9-FC82-4961-8075-10E8126BF74A}"/>
              </a:ext>
            </a:extLst>
          </p:cNvPr>
          <p:cNvSpPr/>
          <p:nvPr/>
        </p:nvSpPr>
        <p:spPr>
          <a:xfrm>
            <a:off x="1" y="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cap="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X-band structure RF prototype</a:t>
            </a:r>
            <a:endParaRPr lang="en-GB" sz="3600" b="1" cap="al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 descr="Immagine che contiene macchina, ingegneria, interno, acciaio&#10;&#10;Descrizione generata automaticamente">
            <a:extLst>
              <a:ext uri="{FF2B5EF4-FFF2-40B4-BE49-F238E27FC236}">
                <a16:creationId xmlns:a16="http://schemas.microsoft.com/office/drawing/2014/main" id="{4122AD8B-F34A-3F8C-A403-1863C308E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r="22161"/>
          <a:stretch/>
        </p:blipFill>
        <p:spPr>
          <a:xfrm>
            <a:off x="6331599" y="635197"/>
            <a:ext cx="988114" cy="2117528"/>
          </a:xfrm>
          <a:prstGeom prst="rect">
            <a:avLst/>
          </a:prstGeom>
        </p:spPr>
      </p:pic>
      <p:pic>
        <p:nvPicPr>
          <p:cNvPr id="9" name="Immagine 8" descr="Immagine che contiene elettronica, macchina, interno, Ingegneria elettronica&#10;&#10;Descrizione generata automaticamente">
            <a:extLst>
              <a:ext uri="{FF2B5EF4-FFF2-40B4-BE49-F238E27FC236}">
                <a16:creationId xmlns:a16="http://schemas.microsoft.com/office/drawing/2014/main" id="{C44D4AB8-0B77-C75F-68DB-74E3EB65B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1" y="647700"/>
            <a:ext cx="2793999" cy="2095500"/>
          </a:xfrm>
          <a:prstGeom prst="rect">
            <a:avLst/>
          </a:prstGeom>
        </p:spPr>
      </p:pic>
      <p:pic>
        <p:nvPicPr>
          <p:cNvPr id="2" name="Immagine 1" descr="Immagine che contiene macchina, ingegneria, tubo, industria&#10;&#10;Descrizione generata automaticamente">
            <a:extLst>
              <a:ext uri="{FF2B5EF4-FFF2-40B4-BE49-F238E27FC236}">
                <a16:creationId xmlns:a16="http://schemas.microsoft.com/office/drawing/2014/main" id="{18BE3DC8-F9E1-6EAC-1F1C-557BFF1F3F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t="14817" r="16536" b="9892"/>
          <a:stretch/>
        </p:blipFill>
        <p:spPr>
          <a:xfrm>
            <a:off x="38100" y="4088825"/>
            <a:ext cx="1835673" cy="2712025"/>
          </a:xfrm>
          <a:prstGeom prst="rect">
            <a:avLst/>
          </a:prstGeom>
        </p:spPr>
      </p:pic>
      <p:pic>
        <p:nvPicPr>
          <p:cNvPr id="4" name="Immagine 3" descr="Immagine che contiene macchina, ingegneria, Impianto elettrico, interno&#10;&#10;Descrizione generata automaticamente">
            <a:extLst>
              <a:ext uri="{FF2B5EF4-FFF2-40B4-BE49-F238E27FC236}">
                <a16:creationId xmlns:a16="http://schemas.microsoft.com/office/drawing/2014/main" id="{23C2A7E6-CE4D-C45E-B424-2A6B2EF5D6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6" r="23617"/>
          <a:stretch/>
        </p:blipFill>
        <p:spPr>
          <a:xfrm>
            <a:off x="1961471" y="4071612"/>
            <a:ext cx="2105704" cy="2700664"/>
          </a:xfrm>
          <a:prstGeom prst="rect">
            <a:avLst/>
          </a:prstGeom>
        </p:spPr>
      </p:pic>
      <p:pic>
        <p:nvPicPr>
          <p:cNvPr id="5" name="Immagine 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910A5993-1CDA-B674-B77E-34ECCF55FD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"/>
          <a:stretch/>
        </p:blipFill>
        <p:spPr>
          <a:xfrm>
            <a:off x="4787213" y="4143375"/>
            <a:ext cx="3612369" cy="2533650"/>
          </a:xfrm>
          <a:prstGeom prst="rect">
            <a:avLst/>
          </a:prstGeom>
        </p:spPr>
      </p:pic>
      <p:pic>
        <p:nvPicPr>
          <p:cNvPr id="6" name="Immagine 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6E5B44A1-180B-5C4C-6AB1-195264FBC6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"/>
          <a:stretch/>
        </p:blipFill>
        <p:spPr>
          <a:xfrm>
            <a:off x="8677102" y="4229100"/>
            <a:ext cx="3514898" cy="233153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5F96516-EBF2-7AE4-586E-D1FB94A30FC1}"/>
              </a:ext>
            </a:extLst>
          </p:cNvPr>
          <p:cNvSpPr txBox="1"/>
          <p:nvPr/>
        </p:nvSpPr>
        <p:spPr>
          <a:xfrm>
            <a:off x="0" y="957173"/>
            <a:ext cx="34004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cells RF prototype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been realized for the high power test.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been realized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without tuners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cells, we just have two tuners on the two couplers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8B9A24-7308-B849-17AE-FE696CD05317}"/>
              </a:ext>
            </a:extLst>
          </p:cNvPr>
          <p:cNvSpPr txBox="1"/>
          <p:nvPr/>
        </p:nvSpPr>
        <p:spPr>
          <a:xfrm>
            <a:off x="0" y="2732425"/>
            <a:ext cx="75890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10 days we reach an input pulse of 35 MW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100 ns length at 50 Hz repetition rate, that correspond to an average gradient along the structure equal to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74 MV/m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 peak gradient at the structure input of 80 MV/m.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test will continue, after an initial phase of installations for the TEX upgrade, with the BOC pulse compressor also installed on the line.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986B683-E1C4-730F-355F-DCF3B1B93F1E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404713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FD4A5B-2E08-B310-6E6D-A9889FD14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035"/>
            <a:ext cx="7047524" cy="3534116"/>
          </a:xfrm>
          <a:prstGeom prst="rect">
            <a:avLst/>
          </a:prstGeom>
        </p:spPr>
      </p:pic>
      <p:pic>
        <p:nvPicPr>
          <p:cNvPr id="10" name="Immagine 9" descr="Immagine che contiene vestiti, persona, uomo, gruppo&#10;&#10;Descrizione generata automaticamente">
            <a:extLst>
              <a:ext uri="{FF2B5EF4-FFF2-40B4-BE49-F238E27FC236}">
                <a16:creationId xmlns:a16="http://schemas.microsoft.com/office/drawing/2014/main" id="{C4364ABD-8627-1B8F-3737-673CB100E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4" y="2619185"/>
            <a:ext cx="6150509" cy="410546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4E6342F-E6A9-9092-59C5-79CE2B4CBFDF}"/>
              </a:ext>
            </a:extLst>
          </p:cNvPr>
          <p:cNvSpPr/>
          <p:nvPr/>
        </p:nvSpPr>
        <p:spPr>
          <a:xfrm>
            <a:off x="1" y="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cap="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X-band structure RF prototype</a:t>
            </a:r>
            <a:endParaRPr lang="en-GB" sz="3600" b="1" cap="al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29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51C9F6-2538-C8EB-8E65-543B55A69F44}"/>
              </a:ext>
            </a:extLst>
          </p:cNvPr>
          <p:cNvSpPr txBox="1"/>
          <p:nvPr/>
        </p:nvSpPr>
        <p:spPr>
          <a:xfrm>
            <a:off x="-1" y="761821"/>
            <a:ext cx="104298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jitter (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BD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0.02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band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S-band RF stability state of the art (PSI)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0.06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 band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Scientific collaboration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request with PSI for LLRF system development, update and production declined due to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lack of manpower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cannot develop the system in house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because of the complexity, dimension, maintenance for a user facility.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industrial partners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willing to participate to X-band LLRF R&amp;D (Instrumentation Technologies - solid LLRF experience, Safran - new to high frequency applications);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 procedures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tender for the production of the whole LLRF system should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by the end of 2024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jitter studies on X-band power station carried out at TEX facility in February 2024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[1] (no klystron loop):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Driver added jitter: &lt;0.04 deg rms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Klystron added jitter: &lt;0.04 deg rms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LLRF added jitter (tender spec.): &lt;0.015 deg rms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RF station jitter: &lt;0.06 deg rms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F4BB69-88FA-22C6-7EE9-66A5C26E8F1C}"/>
              </a:ext>
            </a:extLst>
          </p:cNvPr>
          <p:cNvSpPr txBox="1"/>
          <p:nvPr/>
        </p:nvSpPr>
        <p:spPr>
          <a:xfrm>
            <a:off x="9886950" y="161925"/>
            <a:ext cx="189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RF group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D94D34-E2F0-F9DC-DB21-2453AB61E309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X-band LLRF activities</a:t>
            </a:r>
            <a:endParaRPr kumimoji="0" lang="en-GB" sz="4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1EC16D-4A90-4A60-A476-B260576CBE9A}"/>
              </a:ext>
            </a:extLst>
          </p:cNvPr>
          <p:cNvSpPr txBox="1"/>
          <p:nvPr/>
        </p:nvSpPr>
        <p:spPr>
          <a:xfrm>
            <a:off x="6629400" y="663714"/>
            <a:ext cx="5391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L. Piersanti et al. “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 power station stabilization techniques and measurements at LNF” In Proc. IPAC24 - TUPR01.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 L. Piersanti et al. “Design and test of a klystron intra-pulse phase feedback system for electron linear accelerators” Photonics 2024, 11(5), 413.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612784D-5F91-BF6D-1209-866681AD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24" y="3466429"/>
            <a:ext cx="3524251" cy="304930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7420E46-0887-E93D-E23F-C2B1CC62C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500" y="1295400"/>
            <a:ext cx="1443302" cy="27432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8969FFF-FECB-AE27-A13D-E33B956719A0}"/>
              </a:ext>
            </a:extLst>
          </p:cNvPr>
          <p:cNvSpPr txBox="1"/>
          <p:nvPr/>
        </p:nvSpPr>
        <p:spPr>
          <a:xfrm>
            <a:off x="0" y="4549676"/>
            <a:ext cx="61055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 stability measurements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be carried out at SPARC in S band after the SABINA upgrade.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believe also that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solid state modulator and klystron loops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have an additional jitter reduction from new fast intra-pulse phase feedback system [2] to be evaluated for S-band and X-band stations at SPARC and TEX respectively.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Jitter compression down to 0.019 deg rms already demonstrated for C-band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 at SPARC in Dec 2023.</a:t>
            </a:r>
          </a:p>
        </p:txBody>
      </p:sp>
    </p:spTree>
    <p:extLst>
      <p:ext uri="{BB962C8B-B14F-4D97-AF65-F5344CB8AC3E}">
        <p14:creationId xmlns:p14="http://schemas.microsoft.com/office/powerpoint/2010/main" val="3335867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D9F482A-756A-568D-46A6-9105B2C57FF8}"/>
              </a:ext>
            </a:extLst>
          </p:cNvPr>
          <p:cNvSpPr/>
          <p:nvPr/>
        </p:nvSpPr>
        <p:spPr>
          <a:xfrm>
            <a:off x="1" y="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 BAND LINAC: NEXT STEPS AND CONCLUSIONS</a:t>
            </a:r>
            <a:endParaRPr kumimoji="0" lang="en-GB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6EE2D0-A68B-A038-D2FD-1DBC6FE5B6F4}"/>
              </a:ext>
            </a:extLst>
          </p:cNvPr>
          <p:cNvSpPr txBox="1"/>
          <p:nvPr/>
        </p:nvSpPr>
        <p:spPr>
          <a:xfrm>
            <a:off x="0" y="1173322"/>
            <a:ext cx="54483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Test of the 20 cell X RF prototype with BOC (depending on Safety/radioprotection authorizations)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Realization of the full scale RF prototype (CI)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Cooling/power works@ TEX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X-band power sources (25 MW CANON) and new WG networks commissioning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Test of the full scale RF prototype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Test of the 3dB Hybrid in combination with RF structure and BOC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BB6E54D8-EB0F-38E3-B345-6F230E5C0977}"/>
              </a:ext>
            </a:extLst>
          </p:cNvPr>
          <p:cNvGrpSpPr/>
          <p:nvPr/>
        </p:nvGrpSpPr>
        <p:grpSpPr>
          <a:xfrm>
            <a:off x="4911753" y="1345876"/>
            <a:ext cx="7280247" cy="3245174"/>
            <a:chOff x="4911753" y="1345876"/>
            <a:chExt cx="7280247" cy="2654624"/>
          </a:xfrm>
        </p:grpSpPr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461290DD-7F2F-AEFE-B10D-37A39E167F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4868" y="1347615"/>
              <a:ext cx="5525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0729E667-D66E-C83D-A811-914A9064E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7444" y="1347615"/>
              <a:ext cx="3774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DF7B7193-BDC6-4D03-C960-60B20551C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8270" y="1347615"/>
              <a:ext cx="5525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EC6C4CE1-0F00-2CCA-A224-0BA6F01750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90846" y="1347615"/>
              <a:ext cx="5525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2D628A8A-8519-2603-74F7-C6DA4E4E5B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73422" y="1347615"/>
              <a:ext cx="5525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1787FE49-DF55-D665-D373-C515B6CCA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55998" y="1347615"/>
              <a:ext cx="5525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FA8CA4E4-E759-41F8-FEAF-156D6A336D94}"/>
                </a:ext>
              </a:extLst>
            </p:cNvPr>
            <p:cNvCxnSpPr>
              <a:cxnSpLocks/>
            </p:cNvCxnSpPr>
            <p:nvPr/>
          </p:nvCxnSpPr>
          <p:spPr>
            <a:xfrm>
              <a:off x="5190175" y="1419333"/>
              <a:ext cx="6787663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EEA301A2-4069-2B73-0FE6-296F2EFD66D5}"/>
                </a:ext>
              </a:extLst>
            </p:cNvPr>
            <p:cNvCxnSpPr>
              <a:cxnSpLocks/>
            </p:cNvCxnSpPr>
            <p:nvPr/>
          </p:nvCxnSpPr>
          <p:spPr>
            <a:xfrm>
              <a:off x="5190175" y="1782219"/>
              <a:ext cx="6768613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DBCC5446-3F14-545A-7C59-926CB840A07C}"/>
                </a:ext>
              </a:extLst>
            </p:cNvPr>
            <p:cNvCxnSpPr>
              <a:cxnSpLocks/>
            </p:cNvCxnSpPr>
            <p:nvPr/>
          </p:nvCxnSpPr>
          <p:spPr>
            <a:xfrm>
              <a:off x="5190175" y="2145104"/>
              <a:ext cx="6749563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F41362C5-040C-48FD-A03C-05DD82EC08BA}"/>
                </a:ext>
              </a:extLst>
            </p:cNvPr>
            <p:cNvCxnSpPr>
              <a:cxnSpLocks/>
            </p:cNvCxnSpPr>
            <p:nvPr/>
          </p:nvCxnSpPr>
          <p:spPr>
            <a:xfrm>
              <a:off x="5190175" y="2507990"/>
              <a:ext cx="6740038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D5A1A175-7CDD-5A30-D9ED-B0A07CE7ECB9}"/>
                </a:ext>
              </a:extLst>
            </p:cNvPr>
            <p:cNvCxnSpPr>
              <a:cxnSpLocks/>
            </p:cNvCxnSpPr>
            <p:nvPr/>
          </p:nvCxnSpPr>
          <p:spPr>
            <a:xfrm>
              <a:off x="5190175" y="2870875"/>
              <a:ext cx="6730513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75F0F41C-1A2F-C089-D8BB-316A6D2639A0}"/>
                </a:ext>
              </a:extLst>
            </p:cNvPr>
            <p:cNvCxnSpPr>
              <a:cxnSpLocks/>
            </p:cNvCxnSpPr>
            <p:nvPr/>
          </p:nvCxnSpPr>
          <p:spPr>
            <a:xfrm>
              <a:off x="5190175" y="3233761"/>
              <a:ext cx="6759088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33B672A-62EF-C14B-8D04-DA669935F8B7}"/>
                </a:ext>
              </a:extLst>
            </p:cNvPr>
            <p:cNvSpPr txBox="1"/>
            <p:nvPr/>
          </p:nvSpPr>
          <p:spPr>
            <a:xfrm>
              <a:off x="4911753" y="3607722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1/7/24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30F6DDB6-72A9-7198-35E7-E0EB731D8F9E}"/>
                </a:ext>
              </a:extLst>
            </p:cNvPr>
            <p:cNvSpPr txBox="1"/>
            <p:nvPr/>
          </p:nvSpPr>
          <p:spPr>
            <a:xfrm>
              <a:off x="6271630" y="3631168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1/10/24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4619D30-56D0-564D-68E8-AA6C2B36A17A}"/>
                </a:ext>
              </a:extLst>
            </p:cNvPr>
            <p:cNvSpPr txBox="1"/>
            <p:nvPr/>
          </p:nvSpPr>
          <p:spPr>
            <a:xfrm>
              <a:off x="7525999" y="3607722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1/12/24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E622FAED-58F1-A4F2-E19B-7E82DC4A4606}"/>
                </a:ext>
              </a:extLst>
            </p:cNvPr>
            <p:cNvSpPr txBox="1"/>
            <p:nvPr/>
          </p:nvSpPr>
          <p:spPr>
            <a:xfrm>
              <a:off x="8850707" y="3595999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1/2/25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F9EE7BD-0E63-5C99-1468-4E084CDF7314}"/>
                </a:ext>
              </a:extLst>
            </p:cNvPr>
            <p:cNvSpPr txBox="1"/>
            <p:nvPr/>
          </p:nvSpPr>
          <p:spPr>
            <a:xfrm>
              <a:off x="10102145" y="3584276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1/4/25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0CC07E75-565F-9484-17DE-C6FB0DFC08A9}"/>
                </a:ext>
              </a:extLst>
            </p:cNvPr>
            <p:cNvSpPr txBox="1"/>
            <p:nvPr/>
          </p:nvSpPr>
          <p:spPr>
            <a:xfrm>
              <a:off x="11356515" y="3595999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1/6/25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1992BA32-FBB6-387F-902F-0EF1F9C279B5}"/>
                </a:ext>
              </a:extLst>
            </p:cNvPr>
            <p:cNvSpPr/>
            <p:nvPr/>
          </p:nvSpPr>
          <p:spPr>
            <a:xfrm>
              <a:off x="7918156" y="1345876"/>
              <a:ext cx="1277815" cy="1172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C292412F-E7C3-496F-6ABE-FC2A79E3FC99}"/>
                </a:ext>
              </a:extLst>
            </p:cNvPr>
            <p:cNvSpPr/>
            <p:nvPr/>
          </p:nvSpPr>
          <p:spPr>
            <a:xfrm>
              <a:off x="5352042" y="1720306"/>
              <a:ext cx="1933575" cy="1180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EAAA7579-DAD5-3B7D-02FB-E7EDBEA252A0}"/>
                </a:ext>
              </a:extLst>
            </p:cNvPr>
            <p:cNvSpPr/>
            <p:nvPr/>
          </p:nvSpPr>
          <p:spPr>
            <a:xfrm>
              <a:off x="9823889" y="2808376"/>
              <a:ext cx="1276350" cy="1146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BB7D2DFA-9240-F7F1-8339-E4BD5D6973A7}"/>
                </a:ext>
              </a:extLst>
            </p:cNvPr>
            <p:cNvSpPr/>
            <p:nvPr/>
          </p:nvSpPr>
          <p:spPr>
            <a:xfrm>
              <a:off x="8592801" y="2440947"/>
              <a:ext cx="1226465" cy="1187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04B0DCA1-7386-90BC-0CDF-DDA3CC5B1000}"/>
                </a:ext>
              </a:extLst>
            </p:cNvPr>
            <p:cNvSpPr/>
            <p:nvPr/>
          </p:nvSpPr>
          <p:spPr>
            <a:xfrm>
              <a:off x="10477499" y="3195215"/>
              <a:ext cx="1284867" cy="1196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D5084B8B-488C-91CC-D4AE-9B97D4F656FB}"/>
                </a:ext>
              </a:extLst>
            </p:cNvPr>
            <p:cNvSpPr/>
            <p:nvPr/>
          </p:nvSpPr>
          <p:spPr>
            <a:xfrm>
              <a:off x="6637918" y="2084860"/>
              <a:ext cx="1962149" cy="10336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EDB6205-3E0C-026F-36BA-029DE326EA8C}"/>
              </a:ext>
            </a:extLst>
          </p:cNvPr>
          <p:cNvSpPr txBox="1"/>
          <p:nvPr/>
        </p:nvSpPr>
        <p:spPr>
          <a:xfrm>
            <a:off x="4619625" y="710684"/>
            <a:ext cx="2762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R&amp;D ACTIVITY AND TEST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DB104705-209D-7F8C-2AEA-1C85077D9F19}"/>
              </a:ext>
            </a:extLst>
          </p:cNvPr>
          <p:cNvSpPr txBox="1"/>
          <p:nvPr/>
        </p:nvSpPr>
        <p:spPr>
          <a:xfrm>
            <a:off x="0" y="3976684"/>
            <a:ext cx="6248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TDR WRITING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LLRF paragraph: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short recap of the RF system Chapter: October 2024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 band structure support final definition: October 2024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Quadrupole/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stripline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within RF modules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88125289-D2DE-DC26-6353-C1012A1013C9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47A4138-7538-8F95-053B-9AED00ACDFEE}"/>
              </a:ext>
            </a:extLst>
          </p:cNvPr>
          <p:cNvSpPr txBox="1"/>
          <p:nvPr/>
        </p:nvSpPr>
        <p:spPr>
          <a:xfrm>
            <a:off x="0" y="5407819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Aknowledgements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INFN-LNF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Cardelli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Pioli, S. Bini, B.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Buonomo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Cantarella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Clementi, M. Diomede, L.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Faillace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Gallo, L. Giuliano, C. Di Giulio, E. Di Pasquale, G. Di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Raddo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Di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Raddo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Liedl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Spallino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Lollo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Piersanti, M.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Bellaveglia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Ricci, B.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Serenellini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Zottola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Chimenti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Spataro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Cianfrini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Luminati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Catuscelli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Iungo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Esposito, F. Chiarelli, R.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Donghia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D. Chiti, M.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Ferrario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Wuensh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N. Catalan-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Lasheras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Grudiev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McMonagle on behalf of the CLIC and XBOX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SLAC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V. A.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Dolgashev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99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986E4D-18E0-EFF8-FD1C-92E24BE0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530" y="2838451"/>
            <a:ext cx="8326848" cy="391400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C29777-D774-8FC6-29C8-673E882B4174}"/>
              </a:ext>
            </a:extLst>
          </p:cNvPr>
          <p:cNvSpPr txBox="1"/>
          <p:nvPr/>
        </p:nvSpPr>
        <p:spPr>
          <a:xfrm>
            <a:off x="1695450" y="-66675"/>
            <a:ext cx="8982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TDR X BAND LINAC: STATUS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56666E4-DA99-83AA-9B31-5DB348E23C3C}"/>
              </a:ext>
            </a:extLst>
          </p:cNvPr>
          <p:cNvSpPr/>
          <p:nvPr/>
        </p:nvSpPr>
        <p:spPr>
          <a:xfrm>
            <a:off x="1971675" y="3533775"/>
            <a:ext cx="2705100" cy="314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3438C0-F644-3596-B461-67761715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176"/>
            <a:ext cx="6172442" cy="39761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EBB667-BBBB-70A6-07B1-02B23BA82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759" y="0"/>
            <a:ext cx="4233143" cy="5992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EF8069-C2A3-F23B-2B3A-106F29922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659" y="742621"/>
            <a:ext cx="5748865" cy="31879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DD0830-8A9B-E06B-9B35-0293D79C1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75" y="4609560"/>
            <a:ext cx="8124825" cy="10319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420BFC8-768B-D30C-CD67-2EA5308C0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431" y="5737935"/>
            <a:ext cx="8162569" cy="7390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31B330-FFF2-8D1F-8874-AEEEBE9CE3F8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6186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472982-5B08-4CC6-E671-528AAC530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371"/>
            <a:ext cx="5721788" cy="33899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6FC4F7-3DAF-A00E-88B8-9AFFB4A5C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655" y="959972"/>
            <a:ext cx="6407345" cy="31963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3C4C98-5F13-2891-DF2A-720C18CCB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759" y="0"/>
            <a:ext cx="4233143" cy="5992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04D04E5-FF85-217B-4CEB-0FD556280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629" y="4906208"/>
            <a:ext cx="7955371" cy="12590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40B8A9-A28E-35A7-FA9A-3F7A0B9A4EEC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1017948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986E4D-18E0-EFF8-FD1C-92E24BE0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530" y="2838451"/>
            <a:ext cx="8326848" cy="39140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2A35B7-0438-C393-B192-68F0D840C545}"/>
              </a:ext>
            </a:extLst>
          </p:cNvPr>
          <p:cNvSpPr txBox="1"/>
          <p:nvPr/>
        </p:nvSpPr>
        <p:spPr>
          <a:xfrm>
            <a:off x="5524500" y="1438275"/>
            <a:ext cx="17027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Alesini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C29777-D774-8FC6-29C8-673E882B4174}"/>
              </a:ext>
            </a:extLst>
          </p:cNvPr>
          <p:cNvSpPr txBox="1"/>
          <p:nvPr/>
        </p:nvSpPr>
        <p:spPr>
          <a:xfrm>
            <a:off x="3019426" y="0"/>
            <a:ext cx="6410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TDR: X BAND LINAC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56666E4-DA99-83AA-9B31-5DB348E23C3C}"/>
              </a:ext>
            </a:extLst>
          </p:cNvPr>
          <p:cNvSpPr/>
          <p:nvPr/>
        </p:nvSpPr>
        <p:spPr>
          <a:xfrm>
            <a:off x="2019300" y="3829050"/>
            <a:ext cx="2857500" cy="314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11E820-77F9-D979-9124-DB5D981953E2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36293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9DA1CAD-6CAB-708C-DBE9-57FFBEBAE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49" y="0"/>
            <a:ext cx="4735987" cy="5594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606ED24-5640-54BA-D376-09727904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6" y="676276"/>
            <a:ext cx="3760443" cy="3623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E58B0A6-4C40-F011-D093-97C7E75C4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9923"/>
            <a:ext cx="4952420" cy="24121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4BD779C-5EFC-C486-EFFC-7B45B0588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08896"/>
            <a:ext cx="4510059" cy="26485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BEB76C4-F617-4028-D6D9-BB46DBF3E6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"/>
          <a:stretch/>
        </p:blipFill>
        <p:spPr>
          <a:xfrm>
            <a:off x="3857624" y="3495676"/>
            <a:ext cx="3741265" cy="19946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DAA502-1B0A-14A0-1EC0-A12FD4535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650" y="583444"/>
            <a:ext cx="5086350" cy="381989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D16CCEF-5F4B-7EA7-0096-561DE180C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6327" y="5333384"/>
            <a:ext cx="5555673" cy="125324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4CE2DD-60DD-9615-661B-C0D4B38F952C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295318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F3B9F6-B71C-6282-260A-A88EC9D5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480"/>
            <a:ext cx="4217437" cy="3842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88805CD-D261-8B96-9D10-FE13913B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377" y="666435"/>
            <a:ext cx="5022623" cy="328211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DFFEB51-F3F0-662A-014A-87F187BA3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88775"/>
            <a:ext cx="5816033" cy="2890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C7B8DEA-9411-31D9-4CFA-AACDE49EC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475" y="4133854"/>
            <a:ext cx="1847850" cy="32870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B44B108-103E-7758-F680-6663A85DA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1399" y="4461164"/>
            <a:ext cx="4130601" cy="23968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141B30D-4C71-0D63-794F-141594228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549" y="0"/>
            <a:ext cx="4735987" cy="5594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837217-26BE-E9AA-0CF7-4A1DA612A2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62400"/>
            <a:ext cx="7121236" cy="131425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F8982CE-5252-5C1A-3FD2-285CD00E60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7" t="29591"/>
          <a:stretch/>
        </p:blipFill>
        <p:spPr>
          <a:xfrm>
            <a:off x="0" y="5886450"/>
            <a:ext cx="6606095" cy="6572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D55FDC6-7EE6-8D0A-C4B9-144E0FBC4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391150"/>
            <a:ext cx="3133725" cy="4000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F893DE-4487-3D05-8FB2-1E1627B969A8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254364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986E4D-18E0-EFF8-FD1C-92E24BE0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530" y="2838451"/>
            <a:ext cx="8326848" cy="39140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2A35B7-0438-C393-B192-68F0D840C545}"/>
              </a:ext>
            </a:extLst>
          </p:cNvPr>
          <p:cNvSpPr txBox="1"/>
          <p:nvPr/>
        </p:nvSpPr>
        <p:spPr>
          <a:xfrm>
            <a:off x="5524500" y="1438275"/>
            <a:ext cx="17027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Alesini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C29777-D774-8FC6-29C8-673E882B4174}"/>
              </a:ext>
            </a:extLst>
          </p:cNvPr>
          <p:cNvSpPr txBox="1"/>
          <p:nvPr/>
        </p:nvSpPr>
        <p:spPr>
          <a:xfrm>
            <a:off x="3019426" y="0"/>
            <a:ext cx="6410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TDR: X BAND LINAC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56666E4-DA99-83AA-9B31-5DB348E23C3C}"/>
              </a:ext>
            </a:extLst>
          </p:cNvPr>
          <p:cNvSpPr/>
          <p:nvPr/>
        </p:nvSpPr>
        <p:spPr>
          <a:xfrm>
            <a:off x="2000250" y="5095875"/>
            <a:ext cx="4000500" cy="314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F53597-A020-F2BD-F32B-58EE90852DEA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314547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2EA6E1D-EE18-E6E7-05EA-8CE2EC4E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657" y="287195"/>
            <a:ext cx="4379343" cy="34067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FA8C6AF-8515-5A70-C9A6-6B7121473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0"/>
            <a:ext cx="6056146" cy="5677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947C373-7A77-39D5-ADD7-F1C62D238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0727"/>
            <a:ext cx="5468544" cy="29648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45DE47E-7FC3-A92B-B318-58AC53B93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375" y="3758729"/>
            <a:ext cx="4571134" cy="28706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D8B0AC8-51F5-D0A6-D438-AE0103DC7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5319"/>
            <a:ext cx="6591300" cy="312953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A59CE0-00A7-DC81-D22B-DF488730D3F0}"/>
              </a:ext>
            </a:extLst>
          </p:cNvPr>
          <p:cNvSpPr txBox="1"/>
          <p:nvPr/>
        </p:nvSpPr>
        <p:spPr>
          <a:xfrm>
            <a:off x="4248150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Alesini, X BAND LINAC, TDR MAC Review 26-28 June 2024</a:t>
            </a:r>
          </a:p>
        </p:txBody>
      </p:sp>
    </p:spTree>
    <p:extLst>
      <p:ext uri="{BB962C8B-B14F-4D97-AF65-F5344CB8AC3E}">
        <p14:creationId xmlns:p14="http://schemas.microsoft.com/office/powerpoint/2010/main" val="1534225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1524</Words>
  <Application>Microsoft Office PowerPoint</Application>
  <PresentationFormat>Widescreen</PresentationFormat>
  <Paragraphs>186</Paragraphs>
  <Slides>19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Calibri Light</vt:lpstr>
      <vt:lpstr>Symbol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Alesini</dc:creator>
  <cp:lastModifiedBy>David Alesini</cp:lastModifiedBy>
  <cp:revision>38</cp:revision>
  <dcterms:created xsi:type="dcterms:W3CDTF">2024-06-21T09:48:50Z</dcterms:created>
  <dcterms:modified xsi:type="dcterms:W3CDTF">2024-06-27T07:05:03Z</dcterms:modified>
</cp:coreProperties>
</file>