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handoutMasterIdLst>
    <p:handoutMasterId r:id="rId22"/>
  </p:handoutMasterIdLst>
  <p:sldIdLst>
    <p:sldId id="256" r:id="rId3"/>
    <p:sldId id="3795" r:id="rId4"/>
    <p:sldId id="3782" r:id="rId5"/>
    <p:sldId id="3791" r:id="rId6"/>
    <p:sldId id="3781" r:id="rId7"/>
    <p:sldId id="3799" r:id="rId8"/>
    <p:sldId id="3800" r:id="rId9"/>
    <p:sldId id="3802" r:id="rId10"/>
    <p:sldId id="3780" r:id="rId11"/>
    <p:sldId id="3797" r:id="rId12"/>
    <p:sldId id="3794" r:id="rId13"/>
    <p:sldId id="3783" r:id="rId14"/>
    <p:sldId id="3789" r:id="rId15"/>
    <p:sldId id="3784" r:id="rId16"/>
    <p:sldId id="3785" r:id="rId17"/>
    <p:sldId id="3787" r:id="rId18"/>
    <p:sldId id="3793" r:id="rId19"/>
    <p:sldId id="37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3723"/>
    <a:srgbClr val="FCAF18"/>
    <a:srgbClr val="0055A5"/>
    <a:srgbClr val="2C3882"/>
    <a:srgbClr val="3E2D63"/>
    <a:srgbClr val="A6A6A6"/>
    <a:srgbClr val="DDE9F7"/>
    <a:srgbClr val="437AAB"/>
    <a:srgbClr val="385273"/>
    <a:srgbClr val="3341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01" autoAdjust="0"/>
    <p:restoredTop sz="94660"/>
  </p:normalViewPr>
  <p:slideViewPr>
    <p:cSldViewPr snapToGrid="0">
      <p:cViewPr varScale="1">
        <p:scale>
          <a:sx n="84" d="100"/>
          <a:sy n="84" d="100"/>
        </p:scale>
        <p:origin x="192" y="7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0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B20AEA-1CDE-C4D9-CA96-172AF66219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0CABAA-596C-8B48-F9F2-7D6EE9C6D93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01DCFD-941C-8441-8947-9CC16497F7FF}" type="datetimeFigureOut">
              <a:rPr lang="en-IT" smtClean="0"/>
              <a:t>23/06/24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FBAF7-7AD1-FA04-2169-4DEC19C2C7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82E74F-81FC-D103-4092-F576C755A00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F0CC4-5949-9248-BBE2-1A48C9FDBF80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4566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23/06/2024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840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3" y="3153930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39" y="376194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8" y="6288044"/>
            <a:ext cx="330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8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0" y="5210346"/>
            <a:ext cx="3736126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2A91CB-2AEA-71F9-99B4-FE84A7C35B0C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5" y="273553"/>
            <a:ext cx="2788151" cy="126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93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7A08C-906E-43EA-885E-38D7E516C950}" type="datetime1">
              <a:rPr lang="en-GB" smtClean="0"/>
              <a:t>23/06/2024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76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24375-5B77-493B-B985-7DE9ED0B3819}" type="datetime1">
              <a:rPr lang="en-GB" smtClean="0"/>
              <a:t>23/06/2024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970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17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5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  <a:p>
            <a:r>
              <a:rPr lang="it-IT" dirty="0" err="1"/>
              <a:t>Affiliation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>
              <a:latin typeface="Arial Rounded MT Bold" panose="020F0704030504030204" pitchFamily="34" charset="77"/>
            </a:endParaRP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10" name="Group 4">
            <a:extLst>
              <a:ext uri="{FF2B5EF4-FFF2-40B4-BE49-F238E27FC236}">
                <a16:creationId xmlns:a16="http://schemas.microsoft.com/office/drawing/2014/main" id="{E6B39DA0-B46C-4EF9-BA97-F3ADC3C49C16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3983766" y="163362"/>
            <a:ext cx="4311649" cy="1566863"/>
            <a:chOff x="843" y="1173"/>
            <a:chExt cx="4074" cy="1974"/>
          </a:xfrm>
        </p:grpSpPr>
        <p:sp>
          <p:nvSpPr>
            <p:cNvPr id="12" name="AutoShape 3">
              <a:extLst>
                <a:ext uri="{FF2B5EF4-FFF2-40B4-BE49-F238E27FC236}">
                  <a16:creationId xmlns:a16="http://schemas.microsoft.com/office/drawing/2014/main" id="{CF3E01D6-EC48-4128-BF73-7D9D1C925AA6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A168AA64-9575-4953-8AF9-919AC7FF932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48357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107893"/>
            <a:ext cx="9528056" cy="887787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</a:rPr>
              <a:t>‹#›</a:t>
            </a:fld>
            <a:endParaRPr lang="it-IT" sz="1800" dirty="0">
              <a:solidFill>
                <a:schemeClr val="tx1">
                  <a:lumMod val="5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-22067" y="6529706"/>
            <a:ext cx="69818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C.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Vaccarezza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EuPRAXIA@SPARC_LAB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Review Committee, Nov 30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th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- Dec 2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nd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2022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4C5DD03-2FE2-4D91-92C7-F6B2F002F4D8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3394" y="239365"/>
            <a:ext cx="1682980" cy="611599"/>
            <a:chOff x="843" y="1173"/>
            <a:chExt cx="4074" cy="197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3426C64B-00BD-4251-B1B5-D51A1DE52A3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2053" name="Picture 5">
              <a:extLst>
                <a:ext uri="{FF2B5EF4-FFF2-40B4-BE49-F238E27FC236}">
                  <a16:creationId xmlns:a16="http://schemas.microsoft.com/office/drawing/2014/main" id="{5B68CAA0-4554-43EA-A3CC-99298E97685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6667161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70480" y="136524"/>
            <a:ext cx="9550400" cy="926976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 algn="l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4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20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80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8" name="Group 4">
            <a:extLst>
              <a:ext uri="{FF2B5EF4-FFF2-40B4-BE49-F238E27FC236}">
                <a16:creationId xmlns:a16="http://schemas.microsoft.com/office/drawing/2014/main" id="{75248260-5E3D-A945-9B06-8D5CADD1137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508001" y="294213"/>
            <a:ext cx="1682980" cy="611599"/>
            <a:chOff x="843" y="1173"/>
            <a:chExt cx="4074" cy="1974"/>
          </a:xfrm>
        </p:grpSpPr>
        <p:sp>
          <p:nvSpPr>
            <p:cNvPr id="9" name="AutoShape 3">
              <a:extLst>
                <a:ext uri="{FF2B5EF4-FFF2-40B4-BE49-F238E27FC236}">
                  <a16:creationId xmlns:a16="http://schemas.microsoft.com/office/drawing/2014/main" id="{1A7EC5A5-8BF0-DC46-B092-3EAB42AD2697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A3F57F65-0A12-0041-A339-443AEB9B5E5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E68726AB-7155-3342-AD46-972B9BE317B5}"/>
              </a:ext>
            </a:extLst>
          </p:cNvPr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57FA6E-EC75-174F-8E3F-7666E94986C0}"/>
              </a:ext>
            </a:extLst>
          </p:cNvPr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rPr>
              <a:t>‹#›</a:t>
            </a:fld>
            <a:endParaRPr lang="it-IT" sz="1800">
              <a:solidFill>
                <a:schemeClr val="tx1">
                  <a:lumMod val="50000"/>
                </a:schemeClr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5E094DF-E07E-4F5F-EAB2-8A5969D1FDA4}"/>
              </a:ext>
            </a:extLst>
          </p:cNvPr>
          <p:cNvSpPr/>
          <p:nvPr userDrawn="1"/>
        </p:nvSpPr>
        <p:spPr>
          <a:xfrm>
            <a:off x="508000" y="6447966"/>
            <a:ext cx="69818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C.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Vaccarezza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EuPRAXIA@SPARC_LAB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Review Committee, Nov 30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th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- Dec 2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nd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1642472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51760" y="53752"/>
            <a:ext cx="9398000" cy="926976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>
              <a:defRPr lang="en-US" sz="2800" dirty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 algn="l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1pPr>
            <a:lvl2pPr>
              <a:defRPr sz="20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2pPr>
            <a:lvl3pPr>
              <a:defRPr sz="18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  <a:latin typeface="Arial Rounded MT Bold" panose="020F0704030504030204" pitchFamily="34" charset="77"/>
                <a:ea typeface="Arial Rounded MT Bold" panose="020F0704030504030204" pitchFamily="34" charset="77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8054E76A-458A-7945-8C55-1F6BA244F6BF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09601" y="211441"/>
            <a:ext cx="1682980" cy="611599"/>
            <a:chOff x="843" y="1173"/>
            <a:chExt cx="4074" cy="1974"/>
          </a:xfrm>
        </p:grpSpPr>
        <p:sp>
          <p:nvSpPr>
            <p:cNvPr id="11" name="AutoShape 3">
              <a:extLst>
                <a:ext uri="{FF2B5EF4-FFF2-40B4-BE49-F238E27FC236}">
                  <a16:creationId xmlns:a16="http://schemas.microsoft.com/office/drawing/2014/main" id="{F9606D88-B745-2240-A773-EBD2D42ED8A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C091C576-1C12-F04B-AFAF-A062D0735DE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B2D9ADC-9AF0-AC45-84EB-6777335D02B6}"/>
              </a:ext>
            </a:extLst>
          </p:cNvPr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  <a:latin typeface="Arial Rounded MT Bold" panose="020F0704030504030204" pitchFamily="34" charset="77"/>
              </a:rPr>
              <a:t>‹#›</a:t>
            </a:fld>
            <a:endParaRPr lang="it-IT" sz="1800">
              <a:solidFill>
                <a:schemeClr val="tx1">
                  <a:lumMod val="50000"/>
                </a:schemeClr>
              </a:solidFill>
              <a:latin typeface="Arial Rounded MT Bold" panose="020F0704030504030204" pitchFamily="34" charset="77"/>
            </a:endParaRPr>
          </a:p>
        </p:txBody>
      </p:sp>
      <p:cxnSp>
        <p:nvCxnSpPr>
          <p:cNvPr id="15" name="Connettore 1 14">
            <a:extLst>
              <a:ext uri="{FF2B5EF4-FFF2-40B4-BE49-F238E27FC236}">
                <a16:creationId xmlns:a16="http://schemas.microsoft.com/office/drawing/2014/main" id="{39D28425-F01F-3740-9455-996E30A05EDA}"/>
              </a:ext>
            </a:extLst>
          </p:cNvPr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7" name="Rettangolo 6">
            <a:extLst>
              <a:ext uri="{FF2B5EF4-FFF2-40B4-BE49-F238E27FC236}">
                <a16:creationId xmlns:a16="http://schemas.microsoft.com/office/drawing/2014/main" id="{E07ECD77-E816-C053-EC50-FEDA288545E6}"/>
              </a:ext>
            </a:extLst>
          </p:cNvPr>
          <p:cNvSpPr/>
          <p:nvPr userDrawn="1"/>
        </p:nvSpPr>
        <p:spPr>
          <a:xfrm>
            <a:off x="472946" y="6421813"/>
            <a:ext cx="6981875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C.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Vaccarezza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</a:t>
            </a:r>
            <a:r>
              <a:rPr lang="en-US" sz="1333" b="0" dirty="0" err="1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EuPRAXIA@SPARC_LAB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 Review Committee, Nov 30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th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- Dec 2</a:t>
            </a:r>
            <a:r>
              <a:rPr lang="en-US" sz="1333" b="0" baseline="3000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nd</a:t>
            </a:r>
            <a:r>
              <a:rPr lang="en-US" sz="1333" b="0" dirty="0">
                <a:solidFill>
                  <a:schemeClr val="tx1">
                    <a:lumMod val="50000"/>
                  </a:schemeClr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, 2022</a:t>
            </a:r>
          </a:p>
        </p:txBody>
      </p:sp>
    </p:spTree>
    <p:extLst>
      <p:ext uri="{BB962C8B-B14F-4D97-AF65-F5344CB8AC3E}">
        <p14:creationId xmlns:p14="http://schemas.microsoft.com/office/powerpoint/2010/main" val="7018775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9BC047-5FFC-844D-AF4C-7C903D88D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3AA24D66-EB47-E940-AF2A-EB118209E16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23394" y="239365"/>
            <a:ext cx="1682980" cy="611599"/>
            <a:chOff x="843" y="1173"/>
            <a:chExt cx="4074" cy="1974"/>
          </a:xfrm>
        </p:grpSpPr>
        <p:sp>
          <p:nvSpPr>
            <p:cNvPr id="7" name="AutoShape 3">
              <a:extLst>
                <a:ext uri="{FF2B5EF4-FFF2-40B4-BE49-F238E27FC236}">
                  <a16:creationId xmlns:a16="http://schemas.microsoft.com/office/drawing/2014/main" id="{5950323D-28E6-F648-AA40-EC1A6CAE188C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43" y="1173"/>
              <a:ext cx="4074" cy="1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FECDB821-7DB7-DD4C-B121-E42C0147EE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" y="1173"/>
              <a:ext cx="4075" cy="1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ACD4D55A-F588-8243-BC3E-F53D3D1B8535}"/>
              </a:ext>
            </a:extLst>
          </p:cNvPr>
          <p:cNvSpPr/>
          <p:nvPr userDrawn="1"/>
        </p:nvSpPr>
        <p:spPr>
          <a:xfrm>
            <a:off x="104375" y="6365388"/>
            <a:ext cx="21970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chemeClr val="tx1">
                    <a:lumMod val="50000"/>
                  </a:schemeClr>
                </a:solidFill>
              </a:rPr>
              <a:t>C. </a:t>
            </a:r>
            <a:r>
              <a:rPr lang="en-US" sz="1600" err="1">
                <a:solidFill>
                  <a:schemeClr val="tx1">
                    <a:lumMod val="50000"/>
                  </a:schemeClr>
                </a:solidFill>
              </a:rPr>
              <a:t>Vaccarezza</a:t>
            </a:r>
            <a:endParaRPr lang="en-US" sz="16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675D4DA-FF28-DA4F-B0E0-2FB6AD4F8212}"/>
              </a:ext>
            </a:extLst>
          </p:cNvPr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tx1">
                    <a:lumMod val="50000"/>
                  </a:schemeClr>
                </a:solidFill>
              </a:rPr>
              <a:t>‹#›</a:t>
            </a:fld>
            <a:endParaRPr lang="it-IT" sz="180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A9CD0DD2-D112-D44A-BAEA-F25B8C2DFE91}"/>
              </a:ext>
            </a:extLst>
          </p:cNvPr>
          <p:cNvCxnSpPr/>
          <p:nvPr userDrawn="1"/>
        </p:nvCxnSpPr>
        <p:spPr>
          <a:xfrm>
            <a:off x="11280027" y="6371741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694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78F52-8B66-7142-B594-0CDEA9C8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860" y="2639828"/>
            <a:ext cx="7260281" cy="188549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4267">
                <a:latin typeface="Arial Rounded MT Bold" panose="020F0704030504030204" pitchFamily="34" charset="77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A10748-9699-FE43-9F2E-50A6B5A8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64B53233-28A5-4BE6-9ECF-91943AB1B905}" type="datetimeFigureOut">
              <a:rPr lang="en-US" smtClean="0"/>
              <a:pPr/>
              <a:t>6/23/24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6C1CC6-2ACF-174D-A02E-C94FC2FD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266F92-0CC8-374E-B817-7D4A47B1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88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bg>
      <p:bgPr>
        <a:gradFill flip="none" rotWithShape="1">
          <a:gsLst>
            <a:gs pos="8000">
              <a:schemeClr val="tx1">
                <a:lumMod val="60000"/>
                <a:lumOff val="40000"/>
              </a:schemeClr>
            </a:gs>
            <a:gs pos="65000">
              <a:schemeClr val="tx1">
                <a:lumMod val="75000"/>
              </a:schemeClr>
            </a:gs>
            <a:gs pos="96000">
              <a:schemeClr val="tx2">
                <a:lumMod val="75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778F52-8B66-7142-B594-0CDEA9C8A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5860" y="2639828"/>
            <a:ext cx="7260281" cy="188549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4267">
                <a:latin typeface="Arial Rounded MT Bold" panose="020F0704030504030204" pitchFamily="34" charset="77"/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A10748-9699-FE43-9F2E-50A6B5A85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64B53233-28A5-4BE6-9ECF-91943AB1B905}" type="datetimeFigureOut">
              <a:rPr lang="en-US" smtClean="0"/>
              <a:pPr/>
              <a:t>6/23/24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6C1CC6-2ACF-174D-A02E-C94FC2FD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E266F92-0CC8-374E-B817-7D4A47B1D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77"/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705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471" y="347757"/>
            <a:ext cx="2181093" cy="46072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5008" y="2483506"/>
            <a:ext cx="4529611" cy="369307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94717" y="1024069"/>
            <a:ext cx="4415519" cy="1412835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23584" y="1001269"/>
            <a:ext cx="4407408" cy="154990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STIXGeneral"/>
                <a:cs typeface="STIXGener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15"/>
              </a:lnSpc>
            </a:pPr>
            <a:r>
              <a:rPr lang="it-IT" spc="-195"/>
              <a:t>Eu</a:t>
            </a:r>
            <a:r>
              <a:rPr lang="it-IT" spc="-211"/>
              <a:t>P</a:t>
            </a:r>
            <a:r>
              <a:rPr lang="it-IT" spc="-175"/>
              <a:t>RAXIA</a:t>
            </a:r>
            <a:r>
              <a:rPr lang="it-IT" spc="-65"/>
              <a:t> </a:t>
            </a:r>
            <a:r>
              <a:rPr lang="it-IT" spc="-140"/>
              <a:t>WP2</a:t>
            </a:r>
            <a:r>
              <a:rPr lang="it-IT" spc="-85"/>
              <a:t> </a:t>
            </a:r>
            <a:r>
              <a:rPr lang="it-IT" spc="-95"/>
              <a:t>m</a:t>
            </a:r>
            <a:r>
              <a:rPr lang="it-IT" spc="-75"/>
              <a:t>e</a:t>
            </a:r>
            <a:r>
              <a:rPr lang="it-IT" spc="-115"/>
              <a:t>e</a:t>
            </a:r>
            <a:r>
              <a:rPr lang="it-IT" spc="91"/>
              <a:t>t</a:t>
            </a:r>
            <a:r>
              <a:rPr lang="it-IT" spc="11"/>
              <a:t>i</a:t>
            </a:r>
            <a:r>
              <a:rPr lang="it-IT" spc="-100"/>
              <a:t>n</a:t>
            </a:r>
            <a:r>
              <a:rPr lang="it-IT" spc="-80"/>
              <a:t>g</a:t>
            </a:r>
            <a:r>
              <a:rPr lang="it-IT" spc="-51"/>
              <a:t>,</a:t>
            </a:r>
            <a:r>
              <a:rPr lang="it-IT" spc="-80"/>
              <a:t> </a:t>
            </a:r>
            <a:r>
              <a:rPr lang="it-IT" spc="-204"/>
              <a:t>LN</a:t>
            </a:r>
            <a:r>
              <a:rPr lang="it-IT" spc="-195"/>
              <a:t>F</a:t>
            </a:r>
            <a:r>
              <a:rPr lang="it-IT" spc="-65"/>
              <a:t> </a:t>
            </a:r>
            <a:r>
              <a:rPr lang="it-IT" spc="-151"/>
              <a:t>F</a:t>
            </a:r>
            <a:r>
              <a:rPr lang="it-IT" spc="-125"/>
              <a:t>r</a:t>
            </a:r>
            <a:r>
              <a:rPr lang="it-IT" spc="-145"/>
              <a:t>as</a:t>
            </a:r>
            <a:r>
              <a:rPr lang="it-IT" spc="-155"/>
              <a:t>c</a:t>
            </a:r>
            <a:r>
              <a:rPr lang="it-IT" spc="-140"/>
              <a:t>a</a:t>
            </a:r>
            <a:r>
              <a:rPr lang="it-IT" spc="91"/>
              <a:t>t</a:t>
            </a:r>
            <a:r>
              <a:rPr lang="it-IT" spc="11"/>
              <a:t>i</a:t>
            </a:r>
            <a:r>
              <a:rPr lang="it-IT" spc="-95"/>
              <a:t> </a:t>
            </a:r>
            <a:r>
              <a:rPr lang="it-IT" spc="-91"/>
              <a:t>202</a:t>
            </a:r>
            <a:r>
              <a:rPr lang="it-IT" spc="-75"/>
              <a:t>1</a:t>
            </a:r>
            <a:r>
              <a:rPr lang="it-IT" spc="-45"/>
              <a:t>-</a:t>
            </a:r>
            <a:r>
              <a:rPr lang="it-IT" spc="-91"/>
              <a:t>10</a:t>
            </a:r>
            <a:r>
              <a:rPr lang="it-IT" spc="-45"/>
              <a:t>-</a:t>
            </a:r>
            <a:r>
              <a:rPr lang="it-IT" spc="-91"/>
              <a:t>20</a:t>
            </a:r>
            <a:endParaRPr lang="it-IT" spc="-91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7E7E7E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1615"/>
              </a:lnSpc>
            </a:pPr>
            <a:r>
              <a:rPr lang="it-IT" spc="-180"/>
              <a:t>S</a:t>
            </a:r>
            <a:r>
              <a:rPr lang="it-IT" spc="-85"/>
              <a:t>t</a:t>
            </a:r>
            <a:r>
              <a:rPr lang="it-IT" spc="-115"/>
              <a:t>e</a:t>
            </a:r>
            <a:r>
              <a:rPr lang="it-IT" spc="5"/>
              <a:t>f</a:t>
            </a:r>
            <a:r>
              <a:rPr lang="it-IT" spc="-91"/>
              <a:t>an</a:t>
            </a:r>
            <a:r>
              <a:rPr lang="it-IT" spc="-51"/>
              <a:t>o</a:t>
            </a:r>
            <a:r>
              <a:rPr lang="it-IT" spc="-80"/>
              <a:t> </a:t>
            </a:r>
            <a:r>
              <a:rPr lang="it-IT" spc="-331"/>
              <a:t>R</a:t>
            </a:r>
            <a:r>
              <a:rPr lang="it-IT" spc="-80"/>
              <a:t>om</a:t>
            </a:r>
            <a:r>
              <a:rPr lang="it-IT" spc="-71"/>
              <a:t>e</a:t>
            </a:r>
            <a:r>
              <a:rPr lang="it-IT" spc="-51"/>
              <a:t>o</a:t>
            </a:r>
            <a:endParaRPr lang="it-IT" spc="-51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744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2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7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3" y="6462572"/>
            <a:ext cx="5180359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 dirty="0"/>
              <a:t>IV EuPRAXIA@SPARC_LAB Review Committee Meeting, LNF, November 30, 2022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39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C2C8A98-6E54-60B4-EC66-130DC0080D27}"/>
              </a:ext>
            </a:extLst>
          </p:cNvPr>
          <p:cNvGrpSpPr/>
          <p:nvPr userDrawn="1"/>
        </p:nvGrpSpPr>
        <p:grpSpPr>
          <a:xfrm>
            <a:off x="220133" y="-59851"/>
            <a:ext cx="1943100" cy="872190"/>
            <a:chOff x="3888739" y="2944556"/>
            <a:chExt cx="1943100" cy="8721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4D20BC6-6005-1522-DEB8-7EE6010AF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67117" y="2944556"/>
              <a:ext cx="1421141" cy="6105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93E76B-2A09-B4AC-611C-36DEBEBF12D0}"/>
                </a:ext>
              </a:extLst>
            </p:cNvPr>
            <p:cNvSpPr txBox="1"/>
            <p:nvPr/>
          </p:nvSpPr>
          <p:spPr>
            <a:xfrm>
              <a:off x="3888739" y="3555136"/>
              <a:ext cx="19431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100" dirty="0">
                  <a:solidFill>
                    <a:srgbClr val="2C3882"/>
                  </a:solidFill>
                </a:rPr>
                <a:t>a</a:t>
              </a:r>
              <a:r>
                <a:rPr lang="en-IT" sz="1100" dirty="0">
                  <a:solidFill>
                    <a:srgbClr val="2C3882"/>
                  </a:solidFill>
                </a:rPr>
                <a:t>t </a:t>
              </a:r>
              <a:r>
                <a:rPr lang="en-IT" sz="1100" dirty="0">
                  <a:solidFill>
                    <a:srgbClr val="FCAF18"/>
                  </a:solidFill>
                </a:rPr>
                <a:t>S</a:t>
              </a:r>
              <a:r>
                <a:rPr lang="en-IT" sz="1100" dirty="0">
                  <a:solidFill>
                    <a:srgbClr val="2C3882"/>
                  </a:solidFill>
                </a:rPr>
                <a:t>PARC_</a:t>
              </a:r>
              <a:r>
                <a:rPr lang="en-IT" sz="1100" dirty="0">
                  <a:solidFill>
                    <a:srgbClr val="FCAF18"/>
                  </a:solidFill>
                </a:rPr>
                <a:t>L</a:t>
              </a:r>
              <a:r>
                <a:rPr lang="en-IT" sz="1100" dirty="0">
                  <a:solidFill>
                    <a:srgbClr val="2C3882"/>
                  </a:solidFill>
                </a:rPr>
                <a:t>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373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ED7C89-40C4-4198-95AA-11C7C923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366D38-C785-41DF-870D-4941697C9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D6608AC-9067-486B-AC3F-BE432F72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6D4E3-85A4-46C6-A9B3-1BE2A835BB0B}" type="datetime1">
              <a:rPr lang="en-US" smtClean="0"/>
              <a:t>6/23/24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9726AF-ECB4-48F1-B0BC-913350E6F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WA meeting May'22 - A.Giribono</a:t>
            </a:r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0718D49-ADBD-4CA8-A484-E96A2D49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2E841-2998-40B8-A804-C408F738BB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67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EA432-0A7F-4C00-891E-203DB036B6DB}" type="datetime1">
              <a:rPr lang="en-GB" smtClean="0"/>
              <a:t>23/06/2024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9643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D0466-3B82-475E-B082-527677DD09F8}" type="datetime1">
              <a:rPr lang="en-GB" smtClean="0"/>
              <a:t>23/06/2024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6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02D47-8CAF-40B8-839E-ACD68B3A7126}" type="datetime1">
              <a:rPr lang="en-GB" smtClean="0"/>
              <a:t>23/06/2024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40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E0591-3475-4EBB-8016-10D483697907}" type="datetime1">
              <a:rPr lang="en-GB" smtClean="0"/>
              <a:t>23/06/2024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675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57272-7EFB-437A-AE66-D494C00346C2}" type="datetime1">
              <a:rPr lang="en-GB" smtClean="0"/>
              <a:t>23/06/2024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100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A27A4-D14A-4CCB-9FE4-240F31646354}" type="datetime1">
              <a:rPr lang="en-GB" smtClean="0"/>
              <a:t>23/06/2024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959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01834-46A7-4729-87E5-523A704ACD68}" type="datetime1">
              <a:rPr lang="en-GB" smtClean="0"/>
              <a:t>23/06/2024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Insert author and occasion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97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C45F3-8D30-4E47-A23B-88EACEE32C39}" type="datetime1">
              <a:rPr lang="en-GB" smtClean="0"/>
              <a:t>23/06/2024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Insert author and occasion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177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6/23/24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914377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 Nova" panose="020B0504020202020204" pitchFamily="34" charset="0"/>
          <a:ea typeface="Arial Nova" panose="020B0504020202020204" pitchFamily="34" charset="0"/>
          <a:cs typeface="Open Sans Semibold" panose="020B0706030804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51A33-5772-438A-823D-C015E90B0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88" y="2213956"/>
            <a:ext cx="8143012" cy="1043854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FCAF18"/>
                </a:solidFill>
              </a:rPr>
              <a:t>EuPRAXIA@SPARC_LAB </a:t>
            </a:r>
            <a:br>
              <a:rPr lang="en-GB" sz="4000" dirty="0"/>
            </a:br>
            <a:r>
              <a:rPr lang="en-GB" sz="4000" dirty="0"/>
              <a:t>Machine Layout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E5BE7-F6D2-4725-85A7-B8FD0022C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2723" y="3258433"/>
            <a:ext cx="7813967" cy="1043853"/>
          </a:xfrm>
        </p:spPr>
        <p:txBody>
          <a:bodyPr>
            <a:normAutofit/>
          </a:bodyPr>
          <a:lstStyle/>
          <a:p>
            <a:r>
              <a:rPr lang="en-GB" dirty="0"/>
              <a:t>Andrea Ghigo &amp; Mario Del Franco, INFN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F7155-2900-591A-F9B2-BC92C9223411}"/>
              </a:ext>
            </a:extLst>
          </p:cNvPr>
          <p:cNvSpPr txBox="1"/>
          <p:nvPr/>
        </p:nvSpPr>
        <p:spPr>
          <a:xfrm>
            <a:off x="8447677" y="1477968"/>
            <a:ext cx="194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a</a:t>
            </a:r>
            <a:r>
              <a:rPr lang="en-IT" sz="2400" dirty="0">
                <a:solidFill>
                  <a:schemeClr val="bg1"/>
                </a:solidFill>
              </a:rPr>
              <a:t>t </a:t>
            </a:r>
            <a:r>
              <a:rPr lang="en-IT" sz="2400" dirty="0">
                <a:solidFill>
                  <a:srgbClr val="FCAF18"/>
                </a:solidFill>
              </a:rPr>
              <a:t>S</a:t>
            </a:r>
            <a:r>
              <a:rPr lang="en-IT" sz="2400" dirty="0">
                <a:solidFill>
                  <a:schemeClr val="bg1"/>
                </a:solidFill>
              </a:rPr>
              <a:t>PARC_</a:t>
            </a:r>
            <a:r>
              <a:rPr lang="en-IT" sz="2400" dirty="0">
                <a:solidFill>
                  <a:srgbClr val="FCAF18"/>
                </a:solidFill>
              </a:rPr>
              <a:t>L</a:t>
            </a:r>
            <a:r>
              <a:rPr lang="en-IT" sz="2400" dirty="0">
                <a:solidFill>
                  <a:schemeClr val="bg1"/>
                </a:solidFill>
              </a:rPr>
              <a:t>AB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6B8AC6B-D3DE-FC42-3F3D-3EDA2924FCD7}"/>
              </a:ext>
            </a:extLst>
          </p:cNvPr>
          <p:cNvSpPr txBox="1">
            <a:spLocks/>
          </p:cNvSpPr>
          <p:nvPr/>
        </p:nvSpPr>
        <p:spPr>
          <a:xfrm>
            <a:off x="4350047" y="6282430"/>
            <a:ext cx="7497967" cy="43187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solidFill>
                  <a:srgbClr val="3E2D63"/>
                </a:solidFill>
              </a:rPr>
              <a:t>7th EuPRAXIA@SPARC_LAB Review Committee Meeting, LNF June 26-28, 2024</a:t>
            </a:r>
          </a:p>
        </p:txBody>
      </p:sp>
    </p:spTree>
    <p:extLst>
      <p:ext uri="{BB962C8B-B14F-4D97-AF65-F5344CB8AC3E}">
        <p14:creationId xmlns:p14="http://schemas.microsoft.com/office/powerpoint/2010/main" val="224765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BA1B9B-B613-F76C-9176-1787C4711E54}"/>
              </a:ext>
            </a:extLst>
          </p:cNvPr>
          <p:cNvSpPr txBox="1"/>
          <p:nvPr/>
        </p:nvSpPr>
        <p:spPr>
          <a:xfrm>
            <a:off x="3528646" y="154744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T" dirty="0"/>
          </a:p>
          <a:p>
            <a:endParaRPr lang="en-I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02013B-5CA1-149D-14EB-3CF83BB1DE61}"/>
              </a:ext>
            </a:extLst>
          </p:cNvPr>
          <p:cNvSpPr txBox="1"/>
          <p:nvPr/>
        </p:nvSpPr>
        <p:spPr>
          <a:xfrm>
            <a:off x="746760" y="1547446"/>
            <a:ext cx="9982200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The design of the accelerating sections are in progress and the RF power distribution  has been finalized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The modulator &amp; klystron drawings are those of the ordered prototypes.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The dump have been studied by radio-protection group and the schematic design has been inserted.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The vacuum components have been chosen and inserted in the layout but: 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all specially shaped vacuum chambers, such as those in the laser heater, in the chicane, in the the spectrometers, still need to be specified and drawn.</a:t>
            </a:r>
          </a:p>
          <a:p>
            <a:pPr>
              <a:spcBef>
                <a:spcPts val="600"/>
              </a:spcBef>
            </a:pPr>
            <a:endParaRPr lang="en-GB" sz="2400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274E73BA-2917-38CA-36AC-64681F8DCF77}"/>
              </a:ext>
            </a:extLst>
          </p:cNvPr>
          <p:cNvSpPr txBox="1">
            <a:spLocks/>
          </p:cNvSpPr>
          <p:nvPr/>
        </p:nvSpPr>
        <p:spPr>
          <a:xfrm>
            <a:off x="2115126" y="-319296"/>
            <a:ext cx="7961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dirty="0"/>
              <a:t>Machine design criteria -2 </a:t>
            </a:r>
          </a:p>
        </p:txBody>
      </p:sp>
      <p:sp>
        <p:nvSpPr>
          <p:cNvPr id="11" name="Slide Number Placeholder 2">
            <a:extLst>
              <a:ext uri="{FF2B5EF4-FFF2-40B4-BE49-F238E27FC236}">
                <a16:creationId xmlns:a16="http://schemas.microsoft.com/office/drawing/2014/main" id="{04186647-6FEE-B8FC-0A73-37C30F50F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6227296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Accelerator &amp; undulators layout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6" name="Picture 5" descr="A group of objects on a white background&#10;&#10;Description automatically generated">
            <a:extLst>
              <a:ext uri="{FF2B5EF4-FFF2-40B4-BE49-F238E27FC236}">
                <a16:creationId xmlns:a16="http://schemas.microsoft.com/office/drawing/2014/main" id="{6F7DE324-7C1D-6020-DEE0-E4EDDBE8ED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27" t="42573" r="6835" b="20816"/>
          <a:stretch/>
        </p:blipFill>
        <p:spPr>
          <a:xfrm>
            <a:off x="0" y="2058117"/>
            <a:ext cx="12192000" cy="2239563"/>
          </a:xfrm>
          <a:prstGeom prst="rect">
            <a:avLst/>
          </a:prstGeom>
        </p:spPr>
      </p:pic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D7C426BA-73D2-F8C6-D2B8-A2F214F66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2470133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Injector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6" name="Picture 5" descr="A diagram of a machine&#10;&#10;Description automatically generated">
            <a:extLst>
              <a:ext uri="{FF2B5EF4-FFF2-40B4-BE49-F238E27FC236}">
                <a16:creationId xmlns:a16="http://schemas.microsoft.com/office/drawing/2014/main" id="{C6236A8F-1C8C-0172-1382-9CFA40E8B6F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6420" y="1053377"/>
            <a:ext cx="7550452" cy="51798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00D0B4-A1A8-DA80-D255-FD63162C9708}"/>
              </a:ext>
            </a:extLst>
          </p:cNvPr>
          <p:cNvSpPr txBox="1"/>
          <p:nvPr/>
        </p:nvSpPr>
        <p:spPr>
          <a:xfrm>
            <a:off x="209732" y="2519928"/>
            <a:ext cx="44384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2000" dirty="0"/>
              <a:t>S-band photogun</a:t>
            </a:r>
          </a:p>
          <a:p>
            <a:r>
              <a:rPr lang="en-GB" sz="2000" dirty="0"/>
              <a:t>S</a:t>
            </a:r>
            <a:r>
              <a:rPr lang="en-IT" sz="2000" dirty="0"/>
              <a:t>-Band accelerating section</a:t>
            </a:r>
          </a:p>
          <a:p>
            <a:r>
              <a:rPr lang="en-GB" sz="2000" dirty="0"/>
              <a:t>First a</a:t>
            </a:r>
            <a:r>
              <a:rPr lang="en-IT" sz="2000" dirty="0"/>
              <a:t>ccelerating section Solenoids</a:t>
            </a:r>
          </a:p>
          <a:p>
            <a:r>
              <a:rPr lang="en-GB" sz="2000" dirty="0"/>
              <a:t>L</a:t>
            </a:r>
            <a:r>
              <a:rPr lang="en-IT" sz="2000" dirty="0"/>
              <a:t>aser heater – magnetic compressor</a:t>
            </a:r>
          </a:p>
          <a:p>
            <a:r>
              <a:rPr lang="en-IT" sz="2000" dirty="0"/>
              <a:t>X-band linearizer</a:t>
            </a:r>
          </a:p>
          <a:p>
            <a:r>
              <a:rPr lang="en-GB" sz="2000" dirty="0"/>
              <a:t>I</a:t>
            </a:r>
            <a:r>
              <a:rPr lang="en-IT" sz="2000" dirty="0"/>
              <a:t>njector diagnostics</a:t>
            </a:r>
          </a:p>
          <a:p>
            <a:r>
              <a:rPr lang="en-IT" sz="2000" dirty="0"/>
              <a:t>RF modulator &amp; Klystron</a:t>
            </a:r>
          </a:p>
          <a:p>
            <a:r>
              <a:rPr lang="en-IT" sz="2000" dirty="0"/>
              <a:t>RF waveguide network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4E39AAB4-E438-F069-4E50-69D50811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799049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RF distribution overview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6" name="Picture 5" descr="A wire-frame view of a factory&#10;&#10;Description automatically generated">
            <a:extLst>
              <a:ext uri="{FF2B5EF4-FFF2-40B4-BE49-F238E27FC236}">
                <a16:creationId xmlns:a16="http://schemas.microsoft.com/office/drawing/2014/main" id="{FD651825-345B-6282-C85F-E3D03E4D23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399" y="1053377"/>
            <a:ext cx="9454573" cy="52803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2B6D9B-1717-2590-115B-582C08C2E661}"/>
              </a:ext>
            </a:extLst>
          </p:cNvPr>
          <p:cNvSpPr txBox="1"/>
          <p:nvPr/>
        </p:nvSpPr>
        <p:spPr>
          <a:xfrm>
            <a:off x="5760720" y="5342958"/>
            <a:ext cx="22650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</a:t>
            </a:r>
            <a:r>
              <a:rPr lang="en-IT" sz="2400" dirty="0"/>
              <a:t>fr: David Alesini</a:t>
            </a: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15B419CD-E15A-6F95-014A-11FE0D7AD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9619088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2120" y="-272186"/>
            <a:ext cx="9104053" cy="1325561"/>
          </a:xfrm>
        </p:spPr>
        <p:txBody>
          <a:bodyPr/>
          <a:lstStyle/>
          <a:p>
            <a:r>
              <a:rPr lang="en-GB" dirty="0"/>
              <a:t>L</a:t>
            </a:r>
            <a:r>
              <a:rPr lang="en-IT" dirty="0"/>
              <a:t>ow energy X-band linac &amp; bunch compressor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8" name="Picture 7" descr="A long shot of several black boxes&#10;&#10;Description automatically generated with medium confidence">
            <a:extLst>
              <a:ext uri="{FF2B5EF4-FFF2-40B4-BE49-F238E27FC236}">
                <a16:creationId xmlns:a16="http://schemas.microsoft.com/office/drawing/2014/main" id="{40684A41-D5F4-2660-29E6-6D1999E87A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9400" y="1053377"/>
            <a:ext cx="5466773" cy="5272135"/>
          </a:xfrm>
          <a:prstGeom prst="rect">
            <a:avLst/>
          </a:prstGeom>
        </p:spPr>
      </p:pic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C8148D41-6787-37F9-208E-25EFC76083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25" y="1053377"/>
            <a:ext cx="4422875" cy="5272134"/>
          </a:xfrm>
          <a:prstGeom prst="rect">
            <a:avLst/>
          </a:prstGeom>
        </p:spPr>
      </p:pic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7AF5DC0A-0E4D-8A45-8E22-39FECB3AE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1590966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0367" y="30303"/>
            <a:ext cx="8674793" cy="1262786"/>
          </a:xfrm>
        </p:spPr>
        <p:txBody>
          <a:bodyPr/>
          <a:lstStyle/>
          <a:p>
            <a:r>
              <a:rPr lang="en-IT" dirty="0"/>
              <a:t>High energy X-band linac &amp; Plasma acceleration module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10" name="Picture 9" descr="A long shot of several black boxes&#10;&#10;Description automatically generated with medium confidence">
            <a:extLst>
              <a:ext uri="{FF2B5EF4-FFF2-40B4-BE49-F238E27FC236}">
                <a16:creationId xmlns:a16="http://schemas.microsoft.com/office/drawing/2014/main" id="{D66ADBEF-2139-D678-DA64-F3F1B8A006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0117" y="1746071"/>
            <a:ext cx="4013058" cy="4371698"/>
          </a:xfrm>
          <a:prstGeom prst="rect">
            <a:avLst/>
          </a:prstGeom>
        </p:spPr>
      </p:pic>
      <p:pic>
        <p:nvPicPr>
          <p:cNvPr id="13" name="Picture 12" descr="A screenshot of a video game&#10;&#10;Description automatically generated">
            <a:extLst>
              <a:ext uri="{FF2B5EF4-FFF2-40B4-BE49-F238E27FC236}">
                <a16:creationId xmlns:a16="http://schemas.microsoft.com/office/drawing/2014/main" id="{7EDEAD67-9F5C-0CEC-93B3-9BA0B0B3EF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308825" y="1746071"/>
            <a:ext cx="7561138" cy="34457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D401F4A-1908-9D50-E8C3-A698F217CABE}"/>
              </a:ext>
            </a:extLst>
          </p:cNvPr>
          <p:cNvSpPr txBox="1"/>
          <p:nvPr/>
        </p:nvSpPr>
        <p:spPr>
          <a:xfrm>
            <a:off x="3581400" y="3931920"/>
            <a:ext cx="2597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</a:t>
            </a:r>
            <a:r>
              <a:rPr lang="en-IT" sz="2400" dirty="0"/>
              <a:t>fr: Angelo Biagioni</a:t>
            </a: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C63360B7-F73C-0C3F-F3EF-CB73FE239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915954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Undulators area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6" name="Picture 5" descr="A group of grey and blue objects&#10;&#10;Description automatically generated">
            <a:extLst>
              <a:ext uri="{FF2B5EF4-FFF2-40B4-BE49-F238E27FC236}">
                <a16:creationId xmlns:a16="http://schemas.microsoft.com/office/drawing/2014/main" id="{6AFFB9F8-621D-59F7-F1B4-95004296E7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9111"/>
            <a:ext cx="12192000" cy="45686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6F9924-F692-A71D-1A25-E47E6CA2D1B2}"/>
              </a:ext>
            </a:extLst>
          </p:cNvPr>
          <p:cNvSpPr txBox="1"/>
          <p:nvPr/>
        </p:nvSpPr>
        <p:spPr>
          <a:xfrm>
            <a:off x="7056120" y="5212080"/>
            <a:ext cx="2503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c</a:t>
            </a:r>
            <a:r>
              <a:rPr lang="en-IT" sz="2400" dirty="0"/>
              <a:t>fr: Luca Giannessi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id="{FCC65419-1E4B-5333-8550-54F834FC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1238640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Machine layout - TDR status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E92AF8-0D9B-AAA8-4669-8A9F2613ECDA}"/>
              </a:ext>
            </a:extLst>
          </p:cNvPr>
          <p:cNvSpPr txBox="1"/>
          <p:nvPr/>
        </p:nvSpPr>
        <p:spPr>
          <a:xfrm>
            <a:off x="2577236" y="1948373"/>
            <a:ext cx="728627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Accelerator &amp; undulator d</a:t>
            </a:r>
            <a:r>
              <a:rPr lang="en-IT" sz="2400" dirty="0"/>
              <a:t>efinition 	70%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400" dirty="0"/>
              <a:t>Photon beam lines &amp; end stations 		30%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400" dirty="0"/>
              <a:t>Building functional area definition 	90%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D</a:t>
            </a:r>
            <a:r>
              <a:rPr lang="en-IT" sz="2400" dirty="0"/>
              <a:t>escription of components 		70%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400" dirty="0"/>
              <a:t>Mechanical drawing for tender request 	20%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W</a:t>
            </a:r>
            <a:r>
              <a:rPr lang="en-IT" sz="2400" dirty="0"/>
              <a:t>riting 					10%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IT" sz="2400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89412D37-A69D-21C7-E856-B3169C8A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8817962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3D  accelerator &amp; undulators view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6" name="Picture 5" descr="A computer hardware and computer equipment&#10;&#10;Description automatically generated with medium confidence">
            <a:extLst>
              <a:ext uri="{FF2B5EF4-FFF2-40B4-BE49-F238E27FC236}">
                <a16:creationId xmlns:a16="http://schemas.microsoft.com/office/drawing/2014/main" id="{95F8A86D-67D1-590A-087F-AA911D5964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10" t="11351" b="2077"/>
          <a:stretch/>
        </p:blipFill>
        <p:spPr>
          <a:xfrm>
            <a:off x="0" y="1798320"/>
            <a:ext cx="8633824" cy="4480560"/>
          </a:xfrm>
          <a:prstGeom prst="rect">
            <a:avLst/>
          </a:prstGeom>
        </p:spPr>
      </p:pic>
      <p:pic>
        <p:nvPicPr>
          <p:cNvPr id="7" name="Picture 6" descr="A long shot of a machine&#10;&#10;Description automatically generated">
            <a:extLst>
              <a:ext uri="{FF2B5EF4-FFF2-40B4-BE49-F238E27FC236}">
                <a16:creationId xmlns:a16="http://schemas.microsoft.com/office/drawing/2014/main" id="{947C473A-62A8-E78E-3691-1F9B041755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00" t="23455" r="11974"/>
          <a:stretch/>
        </p:blipFill>
        <p:spPr>
          <a:xfrm>
            <a:off x="6429102" y="822960"/>
            <a:ext cx="5762898" cy="3215640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2E3A58FB-3694-0791-E954-3970D98A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18793D-D7C1-81FA-4049-CE71B3959728}"/>
              </a:ext>
            </a:extLst>
          </p:cNvPr>
          <p:cNvSpPr txBox="1"/>
          <p:nvPr/>
        </p:nvSpPr>
        <p:spPr>
          <a:xfrm>
            <a:off x="8959273" y="4595137"/>
            <a:ext cx="26396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3600" dirty="0">
                <a:solidFill>
                  <a:srgbClr val="FF0000"/>
                </a:solidFill>
              </a:rPr>
              <a:t>Thanks for</a:t>
            </a:r>
          </a:p>
          <a:p>
            <a:pPr algn="ctr"/>
            <a:r>
              <a:rPr lang="en-IT" sz="3600" dirty="0">
                <a:solidFill>
                  <a:srgbClr val="FF0000"/>
                </a:solidFill>
              </a:rPr>
              <a:t>the attention</a:t>
            </a:r>
          </a:p>
        </p:txBody>
      </p:sp>
    </p:spTree>
    <p:extLst>
      <p:ext uri="{BB962C8B-B14F-4D97-AF65-F5344CB8AC3E}">
        <p14:creationId xmlns:p14="http://schemas.microsoft.com/office/powerpoint/2010/main" val="90102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Outlook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F8D512-CFCA-FECF-9A65-14E3DCF4F3FD}"/>
              </a:ext>
            </a:extLst>
          </p:cNvPr>
          <p:cNvSpPr txBox="1"/>
          <p:nvPr/>
        </p:nvSpPr>
        <p:spPr>
          <a:xfrm>
            <a:off x="3526899" y="1473200"/>
            <a:ext cx="5138201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F</a:t>
            </a:r>
            <a:r>
              <a:rPr lang="en-IT" sz="2400" dirty="0"/>
              <a:t>unctional description of the building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IT" sz="2400" dirty="0"/>
              <a:t>ccelerator design criteria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L</a:t>
            </a:r>
            <a:r>
              <a:rPr lang="en-IT" sz="2400" dirty="0"/>
              <a:t>ayout of the accelerator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400" dirty="0"/>
              <a:t>Undulators and electron beam dump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400" dirty="0"/>
              <a:t>FEL photons beam lines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High power l</a:t>
            </a:r>
            <a:r>
              <a:rPr lang="en-IT" sz="2400" dirty="0"/>
              <a:t>aser clean rooms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P</a:t>
            </a:r>
            <a:r>
              <a:rPr lang="en-IT" sz="2400" dirty="0"/>
              <a:t>article experimental Labs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IT" sz="2400" dirty="0"/>
              <a:t>User area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2F708CA5-F174-19B9-B664-2E0F32FB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1709098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9855EA-B07A-2808-D157-1F7858F3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Machine &amp; undulator 3D Layout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6" name="Picture 5" descr="A computer hardware system with many wires&#10;&#10;Description automatically generated with medium confidence">
            <a:extLst>
              <a:ext uri="{FF2B5EF4-FFF2-40B4-BE49-F238E27FC236}">
                <a16:creationId xmlns:a16="http://schemas.microsoft.com/office/drawing/2014/main" id="{08A2F65F-C333-D1BA-84AD-5EA2825F0E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300" y="853491"/>
            <a:ext cx="9715500" cy="560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72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9855EA-B07A-2808-D157-1F7858F31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Andrea Ghigo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Building areas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681DC-D18A-1E6D-38BC-1D8969FC1395}"/>
              </a:ext>
            </a:extLst>
          </p:cNvPr>
          <p:cNvSpPr txBox="1"/>
          <p:nvPr/>
        </p:nvSpPr>
        <p:spPr>
          <a:xfrm>
            <a:off x="1183063" y="1305293"/>
            <a:ext cx="52959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it-IT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round </a:t>
            </a:r>
            <a:r>
              <a:rPr lang="it-IT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floor</a:t>
            </a:r>
            <a:endParaRPr lang="en-IT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Accelerator Tunnel 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Modulator &amp; power supply area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Undulator tunnel</a:t>
            </a:r>
          </a:p>
          <a:p>
            <a:pPr algn="just"/>
            <a:endParaRPr lang="en-US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FEL user area</a:t>
            </a:r>
            <a:endParaRPr lang="en-IT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Experimental Areas </a:t>
            </a:r>
            <a:endParaRPr lang="en-IT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 Rooms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C449EF-1C75-3BD9-1F99-FDAA4FB43552}"/>
              </a:ext>
            </a:extLst>
          </p:cNvPr>
          <p:cNvSpPr txBox="1"/>
          <p:nvPr/>
        </p:nvSpPr>
        <p:spPr>
          <a:xfrm>
            <a:off x="6478963" y="1320259"/>
            <a:ext cx="52959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4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</a:t>
            </a:r>
            <a:r>
              <a:rPr lang="it-IT" sz="2400" b="1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floor</a:t>
            </a:r>
            <a:endParaRPr lang="en-IT" sz="24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just"/>
            <a:r>
              <a:rPr lang="it-IT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Control room</a:t>
            </a:r>
            <a:endParaRPr lang="en-IT" sz="24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Laser Rack room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UTA </a:t>
            </a:r>
            <a:r>
              <a:rPr lang="it-IT" sz="24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corridors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it-IT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Users offices &amp; meeting room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 area</a:t>
            </a:r>
          </a:p>
          <a:p>
            <a:pPr algn="just"/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errace</a:t>
            </a:r>
            <a:endParaRPr lang="en-IT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837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2798" y="-307766"/>
            <a:ext cx="7961747" cy="1325563"/>
          </a:xfrm>
        </p:spPr>
        <p:txBody>
          <a:bodyPr/>
          <a:lstStyle/>
          <a:p>
            <a:r>
              <a:rPr lang="en-IT" dirty="0"/>
              <a:t>Building Functional Layout – Ground floor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60230" y="6492875"/>
            <a:ext cx="5180359" cy="365125"/>
          </a:xfrm>
        </p:spPr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F7900-2630-E607-40E9-B1BF5237AC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07" r="26723"/>
          <a:stretch/>
        </p:blipFill>
        <p:spPr>
          <a:xfrm rot="16200000">
            <a:off x="4048346" y="-2462085"/>
            <a:ext cx="4032785" cy="1202690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6AAADDF-BA0E-8867-A7B2-5CDADE7E3338}"/>
              </a:ext>
            </a:extLst>
          </p:cNvPr>
          <p:cNvSpPr/>
          <p:nvPr/>
        </p:nvSpPr>
        <p:spPr>
          <a:xfrm>
            <a:off x="7225323" y="2227389"/>
            <a:ext cx="2597552" cy="1371600"/>
          </a:xfrm>
          <a:prstGeom prst="ellipse">
            <a:avLst/>
          </a:prstGeom>
          <a:noFill/>
          <a:ln w="31750">
            <a:solidFill>
              <a:srgbClr val="EF3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EB3544-69D5-65DA-53A6-E3267A57360D}"/>
              </a:ext>
            </a:extLst>
          </p:cNvPr>
          <p:cNvSpPr txBox="1"/>
          <p:nvPr/>
        </p:nvSpPr>
        <p:spPr>
          <a:xfrm>
            <a:off x="7585637" y="869912"/>
            <a:ext cx="1876924" cy="369332"/>
          </a:xfrm>
          <a:prstGeom prst="rect">
            <a:avLst/>
          </a:prstGeom>
          <a:noFill/>
          <a:ln>
            <a:solidFill>
              <a:srgbClr val="EF3723"/>
            </a:solidFill>
          </a:ln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Laser clean rooms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41A8CE1-628D-93A3-02A4-905964719E86}"/>
              </a:ext>
            </a:extLst>
          </p:cNvPr>
          <p:cNvCxnSpPr>
            <a:cxnSpLocks/>
          </p:cNvCxnSpPr>
          <p:nvPr/>
        </p:nvCxnSpPr>
        <p:spPr>
          <a:xfrm flipH="1">
            <a:off x="8773573" y="1284858"/>
            <a:ext cx="306839" cy="1105365"/>
          </a:xfrm>
          <a:prstGeom prst="straightConnector1">
            <a:avLst/>
          </a:prstGeom>
          <a:ln w="25400">
            <a:solidFill>
              <a:srgbClr val="EF3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F23A05E-F57C-BA11-CC1B-F83ACBF5CF5E}"/>
              </a:ext>
            </a:extLst>
          </p:cNvPr>
          <p:cNvSpPr/>
          <p:nvPr/>
        </p:nvSpPr>
        <p:spPr>
          <a:xfrm>
            <a:off x="3738794" y="2390223"/>
            <a:ext cx="3619500" cy="1195088"/>
          </a:xfrm>
          <a:prstGeom prst="ellipse">
            <a:avLst/>
          </a:prstGeom>
          <a:noFill/>
          <a:ln w="31750">
            <a:solidFill>
              <a:srgbClr val="0055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3A3ACB-409B-E8D7-59DF-8A5B845FE7E1}"/>
              </a:ext>
            </a:extLst>
          </p:cNvPr>
          <p:cNvSpPr txBox="1"/>
          <p:nvPr/>
        </p:nvSpPr>
        <p:spPr>
          <a:xfrm>
            <a:off x="3966136" y="1000851"/>
            <a:ext cx="2891864" cy="369332"/>
          </a:xfrm>
          <a:prstGeom prst="rect">
            <a:avLst/>
          </a:prstGeom>
          <a:noFill/>
          <a:ln>
            <a:solidFill>
              <a:srgbClr val="0055A5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55A5"/>
                </a:solidFill>
              </a:rPr>
              <a:t>Particle experimental area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6D3945-E3F3-A7BD-6DFE-877D2C8A993C}"/>
              </a:ext>
            </a:extLst>
          </p:cNvPr>
          <p:cNvCxnSpPr>
            <a:cxnSpLocks/>
          </p:cNvCxnSpPr>
          <p:nvPr/>
        </p:nvCxnSpPr>
        <p:spPr>
          <a:xfrm>
            <a:off x="5460912" y="1296580"/>
            <a:ext cx="272355" cy="1131601"/>
          </a:xfrm>
          <a:prstGeom prst="straightConnector1">
            <a:avLst/>
          </a:prstGeom>
          <a:ln w="25400">
            <a:solidFill>
              <a:srgbClr val="005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7EE6B10-666B-3F3A-0C84-E3FC0CB57226}"/>
              </a:ext>
            </a:extLst>
          </p:cNvPr>
          <p:cNvSpPr/>
          <p:nvPr/>
        </p:nvSpPr>
        <p:spPr>
          <a:xfrm>
            <a:off x="3849651" y="3664225"/>
            <a:ext cx="2748194" cy="66749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84BEBD-1F4F-9605-8353-D6E5076B2A71}"/>
              </a:ext>
            </a:extLst>
          </p:cNvPr>
          <p:cNvSpPr txBox="1"/>
          <p:nvPr/>
        </p:nvSpPr>
        <p:spPr>
          <a:xfrm>
            <a:off x="4225070" y="5220448"/>
            <a:ext cx="209860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B050"/>
                </a:solidFill>
              </a:rPr>
              <a:t>Undulators tunnel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64E76463-E4AE-9D02-ECC9-3B7286A37FB4}"/>
              </a:ext>
            </a:extLst>
          </p:cNvPr>
          <p:cNvCxnSpPr>
            <a:cxnSpLocks/>
          </p:cNvCxnSpPr>
          <p:nvPr/>
        </p:nvCxnSpPr>
        <p:spPr>
          <a:xfrm flipH="1" flipV="1">
            <a:off x="5412068" y="4331715"/>
            <a:ext cx="642398" cy="88873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1A3454B-6A85-F096-B68C-7D5E27847084}"/>
              </a:ext>
            </a:extLst>
          </p:cNvPr>
          <p:cNvSpPr/>
          <p:nvPr/>
        </p:nvSpPr>
        <p:spPr>
          <a:xfrm>
            <a:off x="6604006" y="3761823"/>
            <a:ext cx="4413414" cy="532745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7030A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466928-2D76-9613-3CE6-92B129092ECC}"/>
              </a:ext>
            </a:extLst>
          </p:cNvPr>
          <p:cNvSpPr txBox="1"/>
          <p:nvPr/>
        </p:nvSpPr>
        <p:spPr>
          <a:xfrm>
            <a:off x="8773573" y="5559605"/>
            <a:ext cx="2098602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7030A0"/>
                </a:solidFill>
              </a:rPr>
              <a:t>Accelerator tunnel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CD3BFB7-6AEC-B952-AB1B-C3995F6CDEAD}"/>
              </a:ext>
            </a:extLst>
          </p:cNvPr>
          <p:cNvCxnSpPr>
            <a:cxnSpLocks/>
          </p:cNvCxnSpPr>
          <p:nvPr/>
        </p:nvCxnSpPr>
        <p:spPr>
          <a:xfrm flipH="1" flipV="1">
            <a:off x="8510008" y="4128764"/>
            <a:ext cx="347224" cy="1438995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6BE50E62-DED5-C0C7-D16D-F5F8A0963C6E}"/>
              </a:ext>
            </a:extLst>
          </p:cNvPr>
          <p:cNvSpPr/>
          <p:nvPr/>
        </p:nvSpPr>
        <p:spPr>
          <a:xfrm>
            <a:off x="156542" y="2759811"/>
            <a:ext cx="3686947" cy="1724304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FC23AB7-8005-EF4F-403A-51BB3E4565BB}"/>
              </a:ext>
            </a:extLst>
          </p:cNvPr>
          <p:cNvSpPr txBox="1"/>
          <p:nvPr/>
        </p:nvSpPr>
        <p:spPr>
          <a:xfrm>
            <a:off x="1071842" y="5263663"/>
            <a:ext cx="157856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FEL user area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60D4CEE-EEB0-4B7E-2A09-A4840A5C1BD7}"/>
              </a:ext>
            </a:extLst>
          </p:cNvPr>
          <p:cNvCxnSpPr>
            <a:cxnSpLocks/>
          </p:cNvCxnSpPr>
          <p:nvPr/>
        </p:nvCxnSpPr>
        <p:spPr>
          <a:xfrm flipH="1" flipV="1">
            <a:off x="1159723" y="4420516"/>
            <a:ext cx="389677" cy="799932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75336BA0-5AF9-AAC2-AD2D-3775FA135E9F}"/>
              </a:ext>
            </a:extLst>
          </p:cNvPr>
          <p:cNvSpPr/>
          <p:nvPr/>
        </p:nvSpPr>
        <p:spPr>
          <a:xfrm>
            <a:off x="6918154" y="4371423"/>
            <a:ext cx="4413413" cy="427556"/>
          </a:xfrm>
          <a:prstGeom prst="ellipse">
            <a:avLst/>
          </a:prstGeom>
          <a:noFill/>
          <a:ln w="31750">
            <a:solidFill>
              <a:srgbClr val="FCAF1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rgbClr val="7030A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0938872-DF4B-D9BF-A224-B63F496ADE3A}"/>
              </a:ext>
            </a:extLst>
          </p:cNvPr>
          <p:cNvSpPr txBox="1"/>
          <p:nvPr/>
        </p:nvSpPr>
        <p:spPr>
          <a:xfrm>
            <a:off x="6613763" y="5535756"/>
            <a:ext cx="2098602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C000"/>
                </a:solidFill>
              </a:rPr>
              <a:t>Klystron Gallery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3FBE6BB-3560-12C6-C048-236695ABA82F}"/>
              </a:ext>
            </a:extLst>
          </p:cNvPr>
          <p:cNvCxnSpPr>
            <a:cxnSpLocks/>
          </p:cNvCxnSpPr>
          <p:nvPr/>
        </p:nvCxnSpPr>
        <p:spPr>
          <a:xfrm flipV="1">
            <a:off x="7171065" y="4718886"/>
            <a:ext cx="187229" cy="800830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67000602-0522-1D16-A782-6D9D495DB015}"/>
              </a:ext>
            </a:extLst>
          </p:cNvPr>
          <p:cNvSpPr txBox="1"/>
          <p:nvPr/>
        </p:nvSpPr>
        <p:spPr>
          <a:xfrm>
            <a:off x="8926992" y="4923212"/>
            <a:ext cx="2258703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en-IT" dirty="0">
                <a:solidFill>
                  <a:schemeClr val="accent6">
                    <a:lumMod val="75000"/>
                  </a:schemeClr>
                </a:solidFill>
              </a:rPr>
              <a:t>ooling Plants area</a:t>
            </a:r>
          </a:p>
        </p:txBody>
      </p:sp>
      <p:sp>
        <p:nvSpPr>
          <p:cNvPr id="47" name="Slide Number Placeholder 2">
            <a:extLst>
              <a:ext uri="{FF2B5EF4-FFF2-40B4-BE49-F238E27FC236}">
                <a16:creationId xmlns:a16="http://schemas.microsoft.com/office/drawing/2014/main" id="{1664DF41-A68D-A071-E2E0-8D4B5389F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B1EA302-56C4-55B9-4A21-A47F846D046F}"/>
              </a:ext>
            </a:extLst>
          </p:cNvPr>
          <p:cNvSpPr txBox="1"/>
          <p:nvPr/>
        </p:nvSpPr>
        <p:spPr>
          <a:xfrm>
            <a:off x="2114198" y="5977975"/>
            <a:ext cx="2639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cfr Simona Incremona talk</a:t>
            </a:r>
          </a:p>
        </p:txBody>
      </p:sp>
    </p:spTree>
    <p:extLst>
      <p:ext uri="{BB962C8B-B14F-4D97-AF65-F5344CB8AC3E}">
        <p14:creationId xmlns:p14="http://schemas.microsoft.com/office/powerpoint/2010/main" val="2535964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2AA406-AFE3-5839-8379-80C462CA3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0" t="17427" r="10611" b="9465"/>
          <a:stretch/>
        </p:blipFill>
        <p:spPr>
          <a:xfrm rot="5400000">
            <a:off x="4152900" y="-2227755"/>
            <a:ext cx="3886200" cy="1195324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E2DF5D4-7A7A-C37C-96F9-39497818FF75}"/>
              </a:ext>
            </a:extLst>
          </p:cNvPr>
          <p:cNvSpPr/>
          <p:nvPr/>
        </p:nvSpPr>
        <p:spPr>
          <a:xfrm>
            <a:off x="10483273" y="2209800"/>
            <a:ext cx="929640" cy="1325880"/>
          </a:xfrm>
          <a:prstGeom prst="ellipse">
            <a:avLst/>
          </a:prstGeom>
          <a:noFill/>
          <a:ln w="44450">
            <a:solidFill>
              <a:srgbClr val="EF372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12ECA-B9A8-83C2-8A90-7467F2D1B910}"/>
              </a:ext>
            </a:extLst>
          </p:cNvPr>
          <p:cNvSpPr txBox="1"/>
          <p:nvPr/>
        </p:nvSpPr>
        <p:spPr>
          <a:xfrm>
            <a:off x="9111673" y="1166033"/>
            <a:ext cx="1632527" cy="369332"/>
          </a:xfrm>
          <a:prstGeom prst="rect">
            <a:avLst/>
          </a:prstGeom>
          <a:noFill/>
          <a:ln>
            <a:solidFill>
              <a:srgbClr val="EF3723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0000"/>
                </a:solidFill>
              </a:rPr>
              <a:t>Control Room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5284752-A95B-A9E3-3BF1-27551B3F437B}"/>
              </a:ext>
            </a:extLst>
          </p:cNvPr>
          <p:cNvCxnSpPr>
            <a:cxnSpLocks/>
          </p:cNvCxnSpPr>
          <p:nvPr/>
        </p:nvCxnSpPr>
        <p:spPr>
          <a:xfrm>
            <a:off x="10606448" y="1580979"/>
            <a:ext cx="274912" cy="628821"/>
          </a:xfrm>
          <a:prstGeom prst="straightConnector1">
            <a:avLst/>
          </a:prstGeom>
          <a:ln w="25400">
            <a:solidFill>
              <a:srgbClr val="EF37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B3A482B7-C9C9-7FAC-3329-E66AD614108B}"/>
              </a:ext>
            </a:extLst>
          </p:cNvPr>
          <p:cNvSpPr/>
          <p:nvPr/>
        </p:nvSpPr>
        <p:spPr>
          <a:xfrm>
            <a:off x="7014788" y="2663488"/>
            <a:ext cx="2096885" cy="1051454"/>
          </a:xfrm>
          <a:prstGeom prst="ellipse">
            <a:avLst/>
          </a:prstGeom>
          <a:noFill/>
          <a:ln w="31750">
            <a:solidFill>
              <a:srgbClr val="0055A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ECEC99-8906-2B00-88FE-D65AC0479A86}"/>
              </a:ext>
            </a:extLst>
          </p:cNvPr>
          <p:cNvSpPr txBox="1"/>
          <p:nvPr/>
        </p:nvSpPr>
        <p:spPr>
          <a:xfrm>
            <a:off x="6736080" y="1278163"/>
            <a:ext cx="1844040" cy="369332"/>
          </a:xfrm>
          <a:prstGeom prst="rect">
            <a:avLst/>
          </a:prstGeom>
          <a:noFill/>
          <a:ln>
            <a:solidFill>
              <a:srgbClr val="0055A5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55A5"/>
                </a:solidFill>
              </a:rPr>
              <a:t>Laser racks area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348E335-E9AD-D7EC-D459-9BF61463C444}"/>
              </a:ext>
            </a:extLst>
          </p:cNvPr>
          <p:cNvCxnSpPr>
            <a:cxnSpLocks/>
          </p:cNvCxnSpPr>
          <p:nvPr/>
        </p:nvCxnSpPr>
        <p:spPr>
          <a:xfrm>
            <a:off x="7848014" y="1667891"/>
            <a:ext cx="157783" cy="995597"/>
          </a:xfrm>
          <a:prstGeom prst="straightConnector1">
            <a:avLst/>
          </a:prstGeom>
          <a:ln w="25400">
            <a:solidFill>
              <a:srgbClr val="0055A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C7E5B539-A86A-5A9C-09E4-0D8B8B956E0A}"/>
              </a:ext>
            </a:extLst>
          </p:cNvPr>
          <p:cNvSpPr/>
          <p:nvPr/>
        </p:nvSpPr>
        <p:spPr>
          <a:xfrm>
            <a:off x="1630680" y="2514600"/>
            <a:ext cx="1386840" cy="2682240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CFCD4F-9A1C-43D3-A68E-74D7778236AD}"/>
              </a:ext>
            </a:extLst>
          </p:cNvPr>
          <p:cNvSpPr txBox="1"/>
          <p:nvPr/>
        </p:nvSpPr>
        <p:spPr>
          <a:xfrm>
            <a:off x="2115127" y="1310639"/>
            <a:ext cx="241115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B050"/>
                </a:solidFill>
              </a:rPr>
              <a:t>Users &amp; meeting rooms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D23BD2B-E805-94B8-6971-B6A5E82EA751}"/>
              </a:ext>
            </a:extLst>
          </p:cNvPr>
          <p:cNvCxnSpPr>
            <a:cxnSpLocks/>
          </p:cNvCxnSpPr>
          <p:nvPr/>
        </p:nvCxnSpPr>
        <p:spPr>
          <a:xfrm flipH="1">
            <a:off x="2639994" y="1802760"/>
            <a:ext cx="827128" cy="74173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AD1D7D6-E47C-E4F3-30C8-2A725D093280}"/>
              </a:ext>
            </a:extLst>
          </p:cNvPr>
          <p:cNvSpPr txBox="1"/>
          <p:nvPr/>
        </p:nvSpPr>
        <p:spPr>
          <a:xfrm>
            <a:off x="3684847" y="4511039"/>
            <a:ext cx="169487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FF00"/>
                </a:solidFill>
              </a:rPr>
              <a:t>UTA -corridors</a:t>
            </a:r>
          </a:p>
        </p:txBody>
      </p:sp>
      <p:sp>
        <p:nvSpPr>
          <p:cNvPr id="33" name="Title 3">
            <a:extLst>
              <a:ext uri="{FF2B5EF4-FFF2-40B4-BE49-F238E27FC236}">
                <a16:creationId xmlns:a16="http://schemas.microsoft.com/office/drawing/2014/main" id="{50B5A953-94AF-A479-A959-44A7237E86DB}"/>
              </a:ext>
            </a:extLst>
          </p:cNvPr>
          <p:cNvSpPr txBox="1">
            <a:spLocks/>
          </p:cNvSpPr>
          <p:nvPr/>
        </p:nvSpPr>
        <p:spPr>
          <a:xfrm>
            <a:off x="2342798" y="-307766"/>
            <a:ext cx="796174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33418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T" dirty="0"/>
              <a:t>Building Functional Layout – First floor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83E1641-E7D4-DDA9-8E88-879F7216B5FC}"/>
              </a:ext>
            </a:extLst>
          </p:cNvPr>
          <p:cNvSpPr txBox="1"/>
          <p:nvPr/>
        </p:nvSpPr>
        <p:spPr>
          <a:xfrm>
            <a:off x="4168717" y="2359833"/>
            <a:ext cx="1694873" cy="36933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FFFF00"/>
                </a:solidFill>
              </a:rPr>
              <a:t>UTA -corridors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84462A3-A170-DA87-469A-BCA235EF5255}"/>
              </a:ext>
            </a:extLst>
          </p:cNvPr>
          <p:cNvSpPr/>
          <p:nvPr/>
        </p:nvSpPr>
        <p:spPr>
          <a:xfrm>
            <a:off x="7305051" y="4572664"/>
            <a:ext cx="3896349" cy="1245098"/>
          </a:xfrm>
          <a:prstGeom prst="ellipse">
            <a:avLst/>
          </a:prstGeom>
          <a:noFill/>
          <a:ln w="317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7460E1-A3E6-B204-2F17-25D529B29E19}"/>
              </a:ext>
            </a:extLst>
          </p:cNvPr>
          <p:cNvSpPr txBox="1"/>
          <p:nvPr/>
        </p:nvSpPr>
        <p:spPr>
          <a:xfrm>
            <a:off x="5590902" y="5949828"/>
            <a:ext cx="1844040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7030A0"/>
                </a:solidFill>
              </a:rPr>
              <a:t>Elecric cabins 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B33021B-12F8-1C06-29A9-D30C34D5B8C7}"/>
              </a:ext>
            </a:extLst>
          </p:cNvPr>
          <p:cNvCxnSpPr>
            <a:cxnSpLocks/>
          </p:cNvCxnSpPr>
          <p:nvPr/>
        </p:nvCxnSpPr>
        <p:spPr>
          <a:xfrm flipV="1">
            <a:off x="6736080" y="5625558"/>
            <a:ext cx="1028095" cy="312593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Slide Number Placeholder 2">
            <a:extLst>
              <a:ext uri="{FF2B5EF4-FFF2-40B4-BE49-F238E27FC236}">
                <a16:creationId xmlns:a16="http://schemas.microsoft.com/office/drawing/2014/main" id="{36C7EA5C-EBF6-5D26-3F80-30D6CC8DA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29979663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25480007-2D93-87D7-6DE4-7A2C7610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A36391-747B-0D9C-C209-E49A8A962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02" t="29859" r="45968" b="42137"/>
          <a:stretch/>
        </p:blipFill>
        <p:spPr>
          <a:xfrm rot="16200000">
            <a:off x="3144814" y="-1469434"/>
            <a:ext cx="5567091" cy="1069847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B80AB6F-6A57-4808-D636-C1A57537CC6A}"/>
              </a:ext>
            </a:extLst>
          </p:cNvPr>
          <p:cNvSpPr/>
          <p:nvPr/>
        </p:nvSpPr>
        <p:spPr>
          <a:xfrm>
            <a:off x="1686560" y="2959742"/>
            <a:ext cx="1950720" cy="1780953"/>
          </a:xfrm>
          <a:prstGeom prst="ellipse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E2568DC-2AAA-A8D6-29C7-1391F27B6BD0}"/>
              </a:ext>
            </a:extLst>
          </p:cNvPr>
          <p:cNvSpPr txBox="1"/>
          <p:nvPr/>
        </p:nvSpPr>
        <p:spPr>
          <a:xfrm>
            <a:off x="2047202" y="5370342"/>
            <a:ext cx="261623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C00000"/>
                </a:solidFill>
              </a:rPr>
              <a:t>Electron beam dump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238F6E-0C99-A621-71E6-80BE740EFACC}"/>
              </a:ext>
            </a:extLst>
          </p:cNvPr>
          <p:cNvCxnSpPr>
            <a:cxnSpLocks/>
          </p:cNvCxnSpPr>
          <p:nvPr/>
        </p:nvCxnSpPr>
        <p:spPr>
          <a:xfrm flipH="1" flipV="1">
            <a:off x="2362200" y="4343400"/>
            <a:ext cx="162560" cy="983728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52D66D43-015F-3F1A-4502-D8DA5F431B7E}"/>
              </a:ext>
            </a:extLst>
          </p:cNvPr>
          <p:cNvSpPr/>
          <p:nvPr/>
        </p:nvSpPr>
        <p:spPr>
          <a:xfrm>
            <a:off x="3304540" y="3227624"/>
            <a:ext cx="6614160" cy="1249680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ADC655-9E94-44FE-E309-CCE0CDE6AE20}"/>
              </a:ext>
            </a:extLst>
          </p:cNvPr>
          <p:cNvCxnSpPr>
            <a:cxnSpLocks/>
          </p:cNvCxnSpPr>
          <p:nvPr/>
        </p:nvCxnSpPr>
        <p:spPr>
          <a:xfrm flipH="1">
            <a:off x="7036492" y="1891401"/>
            <a:ext cx="1756988" cy="1336223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0CE8160-E8C3-0F85-B9B0-FC9D7B7F2092}"/>
              </a:ext>
            </a:extLst>
          </p:cNvPr>
          <p:cNvSpPr txBox="1"/>
          <p:nvPr/>
        </p:nvSpPr>
        <p:spPr>
          <a:xfrm>
            <a:off x="6695402" y="1522069"/>
            <a:ext cx="2616238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chemeClr val="accent6">
                    <a:lumMod val="75000"/>
                  </a:schemeClr>
                </a:solidFill>
              </a:rPr>
              <a:t>AQUA &amp; ARIA undulators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FDCE27E-36A8-6ECF-2604-4D3B42985B29}"/>
              </a:ext>
            </a:extLst>
          </p:cNvPr>
          <p:cNvSpPr txBox="1"/>
          <p:nvPr/>
        </p:nvSpPr>
        <p:spPr>
          <a:xfrm>
            <a:off x="4425162" y="2266010"/>
            <a:ext cx="1823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/>
              <a:t>Removable wall</a:t>
            </a:r>
          </a:p>
        </p:txBody>
      </p:sp>
      <p:sp>
        <p:nvSpPr>
          <p:cNvPr id="24" name="Title 3">
            <a:extLst>
              <a:ext uri="{FF2B5EF4-FFF2-40B4-BE49-F238E27FC236}">
                <a16:creationId xmlns:a16="http://schemas.microsoft.com/office/drawing/2014/main" id="{CF6F726F-8AAD-CF37-C7A4-BACA32799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799" y="-286546"/>
            <a:ext cx="8797642" cy="1404025"/>
          </a:xfrm>
        </p:spPr>
        <p:txBody>
          <a:bodyPr/>
          <a:lstStyle/>
          <a:p>
            <a:r>
              <a:rPr lang="en-IT" dirty="0"/>
              <a:t>Building Functional Layout – Undulator area</a:t>
            </a:r>
          </a:p>
        </p:txBody>
      </p:sp>
    </p:spTree>
    <p:extLst>
      <p:ext uri="{BB962C8B-B14F-4D97-AF65-F5344CB8AC3E}">
        <p14:creationId xmlns:p14="http://schemas.microsoft.com/office/powerpoint/2010/main" val="2339498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Beam lines &amp; user area schematic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0D7CC6-EE3E-90EF-B3F9-EAA5F6171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 flipV="1">
            <a:off x="31955" y="1668564"/>
            <a:ext cx="12128089" cy="35208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43E53-8159-3CCB-58D4-A5D03FCF4415}"/>
              </a:ext>
            </a:extLst>
          </p:cNvPr>
          <p:cNvSpPr txBox="1"/>
          <p:nvPr/>
        </p:nvSpPr>
        <p:spPr>
          <a:xfrm>
            <a:off x="3002280" y="2968675"/>
            <a:ext cx="61874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IT" dirty="0"/>
            </a:br>
            <a:endParaRPr lang="en-IT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8FE9E5-7EB0-A848-4C94-F27D61BBB2BA}"/>
              </a:ext>
            </a:extLst>
          </p:cNvPr>
          <p:cNvSpPr txBox="1"/>
          <p:nvPr/>
        </p:nvSpPr>
        <p:spPr>
          <a:xfrm>
            <a:off x="1478329" y="5374199"/>
            <a:ext cx="9235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the components of the photon beamline are being defined (F. Villa talk): </a:t>
            </a:r>
          </a:p>
          <a:p>
            <a:pPr algn="ctr"/>
            <a:r>
              <a:rPr lang="en-GB" sz="2400" dirty="0"/>
              <a:t>the real vacuum chamber still need to be designed</a:t>
            </a:r>
            <a:endParaRPr lang="en-IT" sz="2400" dirty="0"/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0E02054A-119A-3396-D31E-0B29349F9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89"/>
            <a:ext cx="2743200" cy="365125"/>
          </a:xfrm>
        </p:spPr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1593239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2626B6-EB36-033D-4B49-70E2EA2D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Machine design criteria -1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C000-76C2-EDA4-30F2-A7C11693999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l"/>
            <a:r>
              <a:rPr lang="en-GB" dirty="0"/>
              <a:t>7th </a:t>
            </a:r>
            <a:r>
              <a:rPr lang="en-GB" dirty="0" err="1"/>
              <a:t>EuPRAXIA@SPARC_LAB</a:t>
            </a:r>
            <a:r>
              <a:rPr lang="en-GB" dirty="0"/>
              <a:t> Review Committee Meeting, LNF, June 26-28, 2024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579964-0A1F-3974-C6D2-68E5FEF01456}"/>
              </a:ext>
            </a:extLst>
          </p:cNvPr>
          <p:cNvSpPr txBox="1"/>
          <p:nvPr/>
        </p:nvSpPr>
        <p:spPr>
          <a:xfrm>
            <a:off x="1286539" y="1053377"/>
            <a:ext cx="10073640" cy="5097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A</a:t>
            </a:r>
            <a:r>
              <a:rPr lang="en-IT" sz="2400" dirty="0"/>
              <a:t>fter the first machine layout, prepared for the building definition </a:t>
            </a:r>
            <a:r>
              <a:rPr lang="en-GB" sz="2400" dirty="0"/>
              <a:t>taking into consideration only the dimensions of the main components, we restart the design of the machine replacing them with the real objects prepared for other projects or developed specifically.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Following the indications of the beam dynamics, we placed first the accelerating sections and the magnets.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Compact diagnostics tools have been designed and inserted in the strategic places in order to have good beam measurements saving important longitudinal space. (A. </a:t>
            </a:r>
            <a:r>
              <a:rPr lang="en-GB" sz="2400" dirty="0" err="1"/>
              <a:t>Cianchi</a:t>
            </a:r>
            <a:r>
              <a:rPr lang="en-GB" sz="2400" dirty="0"/>
              <a:t>)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In this layout version we used magnets that had the required field, and field quality, for which we already had the design.</a:t>
            </a:r>
          </a:p>
          <a:p>
            <a:pPr>
              <a:spcBef>
                <a:spcPts val="600"/>
              </a:spcBef>
            </a:pPr>
            <a:endParaRPr lang="en-GB" sz="2400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F2E0C37B-2122-7020-ACF0-D9C73A7CF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GB" dirty="0"/>
              <a:t>Andrea Ghigo</a:t>
            </a:r>
          </a:p>
        </p:txBody>
      </p:sp>
    </p:spTree>
    <p:extLst>
      <p:ext uri="{BB962C8B-B14F-4D97-AF65-F5344CB8AC3E}">
        <p14:creationId xmlns:p14="http://schemas.microsoft.com/office/powerpoint/2010/main" val="18154824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Personalizzati 1">
      <a:dk1>
        <a:srgbClr val="008F51"/>
      </a:dk1>
      <a:lt1>
        <a:srgbClr val="FFFFFF"/>
      </a:lt1>
      <a:dk2>
        <a:srgbClr val="008F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 defTabSz="342900">
          <a:spcBef>
            <a:spcPts val="263"/>
          </a:spcBef>
          <a:defRPr sz="1200" b="1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WA1_Rev_Committe_Feb_22_2021_rev1" id="{572E6BE1-E081-6A42-88D3-A16431791196}" vid="{6E278F3E-7C45-754E-B5AB-6C4A4BBD532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3844</TotalTime>
  <Words>877</Words>
  <Application>Microsoft Macintosh PowerPoint</Application>
  <PresentationFormat>Widescreen</PresentationFormat>
  <Paragraphs>138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Arial Narrow</vt:lpstr>
      <vt:lpstr>Arial Nova</vt:lpstr>
      <vt:lpstr>Arial Rounded MT Bold</vt:lpstr>
      <vt:lpstr>Calibri</vt:lpstr>
      <vt:lpstr>Calibri Light</vt:lpstr>
      <vt:lpstr>Open Sans Semibold</vt:lpstr>
      <vt:lpstr>STIXGeneral</vt:lpstr>
      <vt:lpstr>Office Theme</vt:lpstr>
      <vt:lpstr>1_Tema di Office</vt:lpstr>
      <vt:lpstr>EuPRAXIA@SPARC_LAB  Machine Layout</vt:lpstr>
      <vt:lpstr>Outlook</vt:lpstr>
      <vt:lpstr>Machine &amp; undulator 3D Layout</vt:lpstr>
      <vt:lpstr>Building areas</vt:lpstr>
      <vt:lpstr>Building Functional Layout – Ground floor</vt:lpstr>
      <vt:lpstr>PowerPoint Presentation</vt:lpstr>
      <vt:lpstr>Building Functional Layout – Undulator area</vt:lpstr>
      <vt:lpstr>Beam lines &amp; user area schematic </vt:lpstr>
      <vt:lpstr>Machine design criteria -1 </vt:lpstr>
      <vt:lpstr>PowerPoint Presentation</vt:lpstr>
      <vt:lpstr>Accelerator &amp; undulators layout</vt:lpstr>
      <vt:lpstr>Injector</vt:lpstr>
      <vt:lpstr>RF distribution overview</vt:lpstr>
      <vt:lpstr>Low energy X-band linac &amp; bunch compressor</vt:lpstr>
      <vt:lpstr>High energy X-band linac &amp; Plasma acceleration module </vt:lpstr>
      <vt:lpstr>Undulators area</vt:lpstr>
      <vt:lpstr>Machine layout - TDR status</vt:lpstr>
      <vt:lpstr>3D  accelerator &amp; undulators view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Andrea Ghigo</cp:lastModifiedBy>
  <cp:revision>220</cp:revision>
  <dcterms:created xsi:type="dcterms:W3CDTF">2018-02-09T13:41:45Z</dcterms:created>
  <dcterms:modified xsi:type="dcterms:W3CDTF">2024-06-25T19:21:15Z</dcterms:modified>
</cp:coreProperties>
</file>