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7" r:id="rId12"/>
    <p:sldId id="275" r:id="rId13"/>
    <p:sldId id="276" r:id="rId14"/>
    <p:sldId id="274" r:id="rId15"/>
    <p:sldId id="278" r:id="rId16"/>
    <p:sldId id="279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BEB"/>
    <a:srgbClr val="EFF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presentazione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“Citazione degna di nota”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Ciotola con frittelle al salmone, insalata e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Pappardelle con burro al prezzemolo, nocciole tostate e scaglie di parmigian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0"/>
          <p:cNvSpPr/>
          <p:nvPr/>
        </p:nvSpPr>
        <p:spPr>
          <a:xfrm>
            <a:off x="0" y="12925160"/>
            <a:ext cx="24384000" cy="803123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800">
                <a:solidFill>
                  <a:srgbClr val="334186"/>
                </a:solidFill>
              </a:defRPr>
            </a:pPr>
            <a:endParaRPr/>
          </a:p>
        </p:txBody>
      </p:sp>
      <p:sp>
        <p:nvSpPr>
          <p:cNvPr id="14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9718" y="2087494"/>
            <a:ext cx="23120027" cy="10371281"/>
          </a:xfrm>
          <a:prstGeom prst="rect">
            <a:avLst/>
          </a:prstGeom>
        </p:spPr>
        <p:txBody>
          <a:bodyPr numCol="1" spcCol="38100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Rectangle 6"/>
          <p:cNvSpPr/>
          <p:nvPr/>
        </p:nvSpPr>
        <p:spPr>
          <a:xfrm>
            <a:off x="0" y="-40729"/>
            <a:ext cx="24384000" cy="1606242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800">
                <a:solidFill>
                  <a:srgbClr val="C6D9F1"/>
                </a:solidFill>
              </a:defRPr>
            </a:pPr>
            <a:endParaRPr/>
          </a:p>
        </p:txBody>
      </p:sp>
      <p:sp>
        <p:nvSpPr>
          <p:cNvPr id="1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0782293" y="13317234"/>
            <a:ext cx="368504" cy="374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89" y="167581"/>
            <a:ext cx="2842282" cy="122116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olo Testo"/>
          <p:cNvSpPr txBox="1">
            <a:spLocks noGrp="1"/>
          </p:cNvSpPr>
          <p:nvPr>
            <p:ph type="title"/>
          </p:nvPr>
        </p:nvSpPr>
        <p:spPr>
          <a:xfrm>
            <a:off x="4230258" y="-40730"/>
            <a:ext cx="15923496" cy="1606245"/>
          </a:xfrm>
          <a:prstGeom prst="rect">
            <a:avLst/>
          </a:prstGeom>
        </p:spPr>
        <p:txBody>
          <a:bodyPr/>
          <a:lstStyle>
            <a:lvl1pPr algn="ctr">
              <a:defRPr sz="6400" spc="-170">
                <a:solidFill>
                  <a:srgbClr val="334186"/>
                </a:solidFill>
              </a:defRPr>
            </a:lvl1pPr>
          </a:lstStyle>
          <a:p>
            <a:r>
              <a:t>Titolo Testo</a:t>
            </a:r>
          </a:p>
        </p:txBody>
      </p:sp>
      <p:pic>
        <p:nvPicPr>
          <p:cNvPr id="14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034" y="200851"/>
            <a:ext cx="1359713" cy="898295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9"/>
          <p:cNvSpPr txBox="1"/>
          <p:nvPr/>
        </p:nvSpPr>
        <p:spPr>
          <a:xfrm>
            <a:off x="22025672" y="981766"/>
            <a:ext cx="1990295" cy="860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t>Horizon Europe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 descr="Picture 6"/>
          <p:cNvPicPr>
            <a:picLocks noChangeAspect="1"/>
          </p:cNvPicPr>
          <p:nvPr/>
        </p:nvPicPr>
        <p:blipFill>
          <a:blip r:embed="rId2"/>
          <a:srcRect l="21586" t="3604" b="18162"/>
          <a:stretch>
            <a:fillRect/>
          </a:stretch>
        </p:blipFill>
        <p:spPr>
          <a:xfrm>
            <a:off x="-1" y="-589278"/>
            <a:ext cx="24384002" cy="1430528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olo Testo"/>
          <p:cNvSpPr txBox="1">
            <a:spLocks noGrp="1"/>
          </p:cNvSpPr>
          <p:nvPr>
            <p:ph type="title"/>
          </p:nvPr>
        </p:nvSpPr>
        <p:spPr>
          <a:xfrm>
            <a:off x="6446975" y="3879265"/>
            <a:ext cx="15627936" cy="2087709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sz="9600" b="0" spc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58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65446" y="6307859"/>
            <a:ext cx="15627935" cy="1625889"/>
          </a:xfrm>
          <a:prstGeom prst="rect">
            <a:avLst/>
          </a:prstGeom>
        </p:spPr>
        <p:txBody>
          <a:bodyPr lIns="91439" tIns="91439" rIns="91439" bIns="91439" numCol="1" spcCol="38100"/>
          <a:lstStyle>
            <a:lvl1pPr marL="0" indent="0" defTabSz="1828800">
              <a:spcBef>
                <a:spcPts val="2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1828800">
              <a:spcBef>
                <a:spcPts val="2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1828800">
              <a:spcBef>
                <a:spcPts val="2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1828800">
              <a:spcBef>
                <a:spcPts val="2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1828800">
              <a:spcBef>
                <a:spcPts val="2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add author / institute and occasion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9" name="Rectangle 3"/>
          <p:cNvSpPr txBox="1"/>
          <p:nvPr/>
        </p:nvSpPr>
        <p:spPr>
          <a:xfrm>
            <a:off x="679317" y="752388"/>
            <a:ext cx="5393424" cy="367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sz="4800">
                <a:solidFill>
                  <a:srgbClr val="3399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EUROPEAN</a:t>
            </a:r>
          </a:p>
          <a:p>
            <a:pPr algn="l" defTabSz="18288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PLASMA RESEARCH</a:t>
            </a:r>
          </a:p>
          <a:p>
            <a:pPr algn="l" defTabSz="18288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ACCELERATOR WITH</a:t>
            </a:r>
          </a:p>
          <a:p>
            <a:pPr algn="l" defTabSz="18288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EXCELLENCE IN</a:t>
            </a:r>
          </a:p>
          <a:p>
            <a:pPr algn="l" defTabSz="18288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APPLICATIONS</a:t>
            </a:r>
          </a:p>
        </p:txBody>
      </p:sp>
      <p:pic>
        <p:nvPicPr>
          <p:cNvPr id="16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989" y="547105"/>
            <a:ext cx="5576303" cy="2522467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presentazione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62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Argomenti del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 noGrp="1"/>
          </p:cNvSpPr>
          <p:nvPr>
            <p:ph type="title"/>
          </p:nvPr>
        </p:nvSpPr>
        <p:spPr>
          <a:xfrm>
            <a:off x="2066544" y="5305729"/>
            <a:ext cx="20008365" cy="208770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8600"/>
            </a:lvl1pPr>
          </a:lstStyle>
          <a:p>
            <a:r>
              <a:rPr lang="en-US" dirty="0" err="1"/>
              <a:t>EuPRAXIA@SPARC_LAB</a:t>
            </a:r>
            <a:r>
              <a:rPr lang="en-US" dirty="0"/>
              <a:t>: schedule and cost review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71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13176958" y="8465843"/>
            <a:ext cx="8768642" cy="162588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1700783">
              <a:spcBef>
                <a:spcPts val="1800"/>
              </a:spcBef>
              <a:defRPr sz="4464"/>
            </a:pPr>
            <a:r>
              <a:rPr lang="it-IT" dirty="0"/>
              <a:t>Giorgio</a:t>
            </a:r>
            <a:r>
              <a:rPr dirty="0"/>
              <a:t> </a:t>
            </a:r>
            <a:r>
              <a:rPr lang="it-IT" dirty="0"/>
              <a:t>Delzeri</a:t>
            </a:r>
            <a:r>
              <a:rPr dirty="0"/>
              <a:t> (INFN - LNF) </a:t>
            </a:r>
          </a:p>
          <a:p>
            <a:pPr defTabSz="1700783">
              <a:spcBef>
                <a:spcPts val="1800"/>
              </a:spcBef>
              <a:defRPr sz="4464"/>
            </a:pPr>
            <a:r>
              <a:rPr lang="it-IT" dirty="0"/>
              <a:t>TDR Review </a:t>
            </a:r>
            <a:r>
              <a:rPr dirty="0"/>
              <a:t>Com</a:t>
            </a:r>
            <a:r>
              <a:rPr lang="it-IT" dirty="0" err="1"/>
              <a:t>mittee</a:t>
            </a:r>
            <a:r>
              <a:rPr dirty="0"/>
              <a:t> 2</a:t>
            </a:r>
            <a:r>
              <a:rPr lang="it-IT" dirty="0"/>
              <a:t>6</a:t>
            </a:r>
            <a:r>
              <a:rPr dirty="0"/>
              <a:t>/0</a:t>
            </a:r>
            <a:r>
              <a:rPr lang="it-IT" dirty="0"/>
              <a:t>6</a:t>
            </a:r>
            <a:r>
              <a:rPr dirty="0"/>
              <a:t>/2024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Outline"/>
          <p:cNvSpPr txBox="1">
            <a:spLocks noGrp="1"/>
          </p:cNvSpPr>
          <p:nvPr>
            <p:ph type="title"/>
          </p:nvPr>
        </p:nvSpPr>
        <p:spPr>
          <a:xfrm>
            <a:off x="3344505" y="412979"/>
            <a:ext cx="18473330" cy="1184008"/>
          </a:xfrm>
          <a:prstGeom prst="rect">
            <a:avLst/>
          </a:prstGeom>
        </p:spPr>
        <p:txBody>
          <a:bodyPr anchor="ctr"/>
          <a:lstStyle>
            <a:lvl1pPr defTabSz="1797299">
              <a:defRPr sz="6237" b="0" spc="-162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 err="1"/>
              <a:t>EuPRAXIA@SPARC_LAB</a:t>
            </a:r>
            <a:r>
              <a:rPr dirty="0"/>
              <a:t> Cost Review</a:t>
            </a:r>
          </a:p>
        </p:txBody>
      </p:sp>
      <p:pic>
        <p:nvPicPr>
          <p:cNvPr id="31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" y="49192"/>
            <a:ext cx="3027803" cy="17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Linea Linea" descr="Linea Lin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45" y="1743141"/>
            <a:ext cx="24485602" cy="10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Linea Linea" descr="Linea Lin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978" y="13015920"/>
            <a:ext cx="24409402" cy="2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204" y="202323"/>
            <a:ext cx="2992283" cy="12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8"/>
            <a:ext cx="368504" cy="374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316" name="TDR Review Committee, 26/10/2021.                                                                                                                                                                         Antonio Falone"/>
          <p:cNvSpPr txBox="1"/>
          <p:nvPr/>
        </p:nvSpPr>
        <p:spPr>
          <a:xfrm>
            <a:off x="117418" y="13130221"/>
            <a:ext cx="4564310" cy="5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algn="l" defTabSz="825500"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it-IT" dirty="0"/>
              <a:t>TDR Review committee 26/06/2024</a:t>
            </a:r>
          </a:p>
        </p:txBody>
      </p:sp>
      <p:sp>
        <p:nvSpPr>
          <p:cNvPr id="317" name="TextBox 2"/>
          <p:cNvSpPr txBox="1"/>
          <p:nvPr/>
        </p:nvSpPr>
        <p:spPr>
          <a:xfrm>
            <a:off x="215806" y="2400525"/>
            <a:ext cx="11125615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899" indent="-342899" algn="just">
              <a:buSzPct val="100000"/>
              <a:buFont typeface="Arial"/>
              <a:buChar char="•"/>
              <a:defRPr sz="4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Since December we have monitoring the cost-estimation and make a comprehensive review (which is still in progress).</a:t>
            </a:r>
          </a:p>
        </p:txBody>
      </p:sp>
      <p:sp>
        <p:nvSpPr>
          <p:cNvPr id="318" name="TextBox 2"/>
          <p:cNvSpPr txBox="1"/>
          <p:nvPr/>
        </p:nvSpPr>
        <p:spPr>
          <a:xfrm>
            <a:off x="215806" y="5153408"/>
            <a:ext cx="11125615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899" indent="-342899" algn="just">
              <a:buSzPct val="100000"/>
              <a:buFont typeface="Arial"/>
              <a:buChar char="•"/>
              <a:defRPr sz="4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Some errors detected &amp; some cost updated (e.g. LLRF based on formal and final quotation).</a:t>
            </a:r>
          </a:p>
        </p:txBody>
      </p:sp>
      <p:sp>
        <p:nvSpPr>
          <p:cNvPr id="319" name="TextBox 2"/>
          <p:cNvSpPr txBox="1"/>
          <p:nvPr/>
        </p:nvSpPr>
        <p:spPr>
          <a:xfrm>
            <a:off x="215806" y="8447699"/>
            <a:ext cx="1112561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899" indent="-342899" algn="just">
              <a:buSzPct val="100000"/>
              <a:buFont typeface="Arial"/>
              <a:buChar char="•"/>
              <a:defRPr sz="4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/>
              <a:t>Additional updates are expected in the next weeks.</a:t>
            </a:r>
          </a:p>
        </p:txBody>
      </p:sp>
      <p:sp>
        <p:nvSpPr>
          <p:cNvPr id="320" name="TextBox 2"/>
          <p:cNvSpPr txBox="1"/>
          <p:nvPr/>
        </p:nvSpPr>
        <p:spPr>
          <a:xfrm>
            <a:off x="215806" y="10536696"/>
            <a:ext cx="11125615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899" indent="-342899" algn="just">
              <a:buSzPct val="100000"/>
              <a:buFont typeface="Arial"/>
              <a:buChar char="•"/>
              <a:defRPr sz="4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AACE standard for cost estimation to assess expected range based on maturity level.</a:t>
            </a:r>
          </a:p>
        </p:txBody>
      </p:sp>
      <p:graphicFrame>
        <p:nvGraphicFramePr>
          <p:cNvPr id="321" name="Tabella 1"/>
          <p:cNvGraphicFramePr/>
          <p:nvPr/>
        </p:nvGraphicFramePr>
        <p:xfrm>
          <a:off x="11760200" y="3549780"/>
          <a:ext cx="12469707" cy="740428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5064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8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7277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ITEM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lumOff val="-99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Expected Cost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lumOff val="-99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Best Case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lumOff val="-99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Worst Case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lumOff val="-992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76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LINAC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19.751.540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18.798.976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21.105.428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376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RF Power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15.760.000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14.972.000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17.336.000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376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FEL Line Aqua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15.425.000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13.882.500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18.510.000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376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FEL Line ARIA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4.476.000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4.028.400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5.371.200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376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Beam Line &amp; User end station AQUA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6.670.000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6.003.000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8.004.000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376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Beam Line &amp; User end station ARIA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5.590.000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5.031.000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6.987.500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8376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Building &amp; Hi Tech utilities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53.945.500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51.248.225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56.642.775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2">
                        <a:satOff val="-1285"/>
                        <a:lumOff val="25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8376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TOT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3">
                        <a:lumOff val="11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121.618.040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3">
                        <a:lumOff val="11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113.964.101 (-6%)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3">
                        <a:lumOff val="11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5E5E5E"/>
                          </a:solidFill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133.956.903 (+10%)</a:t>
                      </a:r>
                    </a:p>
                  </a:txBody>
                  <a:tcPr marL="63500" marR="63500" marT="0" marB="0" anchor="ctr" horzOverflow="overflow">
                    <a:solidFill>
                      <a:schemeClr val="accent3">
                        <a:lumOff val="1176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Outline"/>
          <p:cNvSpPr txBox="1">
            <a:spLocks noGrp="1"/>
          </p:cNvSpPr>
          <p:nvPr>
            <p:ph type="title"/>
          </p:nvPr>
        </p:nvSpPr>
        <p:spPr>
          <a:xfrm>
            <a:off x="3344505" y="412979"/>
            <a:ext cx="18473330" cy="1184008"/>
          </a:xfrm>
          <a:prstGeom prst="rect">
            <a:avLst/>
          </a:prstGeom>
        </p:spPr>
        <p:txBody>
          <a:bodyPr anchor="ctr"/>
          <a:lstStyle>
            <a:lvl1pPr defTabSz="1797299">
              <a:defRPr sz="6237" b="0" spc="-162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EuPRAXIA@SPARC_LAB Cost Review</a:t>
            </a:r>
          </a:p>
        </p:txBody>
      </p:sp>
      <p:pic>
        <p:nvPicPr>
          <p:cNvPr id="35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" y="49192"/>
            <a:ext cx="3027803" cy="17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Linea Linea" descr="Linea Lin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45" y="1743141"/>
            <a:ext cx="24485602" cy="10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Linea Linea" descr="Linea Lin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978" y="13015920"/>
            <a:ext cx="24409402" cy="2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204" y="202323"/>
            <a:ext cx="2992283" cy="12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8"/>
            <a:ext cx="368504" cy="374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64" name="TDR Review Committee, 26/10/2021.                                                                                                                                                                         Antonio Falone"/>
          <p:cNvSpPr txBox="1"/>
          <p:nvPr/>
        </p:nvSpPr>
        <p:spPr>
          <a:xfrm>
            <a:off x="117418" y="13130221"/>
            <a:ext cx="4564310" cy="5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algn="l" defTabSz="825500"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>
              <a:defRPr/>
            </a:pPr>
            <a:r>
              <a:rPr lang="it-IT" dirty="0"/>
              <a:t>TDR Review committee 26/06/2024</a:t>
            </a:r>
          </a:p>
        </p:txBody>
      </p:sp>
      <p:pic>
        <p:nvPicPr>
          <p:cNvPr id="365" name="filmato-incollato.png" descr="filmato-incollat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17" y="3472101"/>
            <a:ext cx="11576400" cy="6939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filmato-incollato.png" descr="filmato-incollat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1053" y="3475118"/>
            <a:ext cx="11863246" cy="6933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Outline"/>
          <p:cNvSpPr txBox="1">
            <a:spLocks noGrp="1"/>
          </p:cNvSpPr>
          <p:nvPr>
            <p:ph type="title"/>
          </p:nvPr>
        </p:nvSpPr>
        <p:spPr>
          <a:xfrm>
            <a:off x="3344505" y="412979"/>
            <a:ext cx="18473330" cy="1184008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1797299">
              <a:defRPr sz="6237" b="0" spc="-162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 err="1"/>
              <a:t>EuPRAXIA@SPARC_LAB</a:t>
            </a:r>
            <a:r>
              <a:rPr lang="it-IT" dirty="0"/>
              <a:t> Cost Review</a:t>
            </a:r>
            <a:endParaRPr dirty="0">
              <a:highlight>
                <a:srgbClr val="FFFF00"/>
              </a:highlight>
            </a:endParaRPr>
          </a:p>
        </p:txBody>
      </p:sp>
      <p:pic>
        <p:nvPicPr>
          <p:cNvPr id="32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" y="49192"/>
            <a:ext cx="3027803" cy="17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Linea Linea" descr="Linea Lin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45" y="1743141"/>
            <a:ext cx="24485602" cy="10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Linea Linea" descr="Linea Lin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978" y="13015920"/>
            <a:ext cx="24409402" cy="2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204" y="202323"/>
            <a:ext cx="2992283" cy="12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8"/>
            <a:ext cx="368504" cy="374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329" name="TDR Review Committee, 26/10/2021.                                                                                                                                                                         Antonio Falone"/>
          <p:cNvSpPr txBox="1"/>
          <p:nvPr/>
        </p:nvSpPr>
        <p:spPr>
          <a:xfrm>
            <a:off x="117418" y="13130221"/>
            <a:ext cx="4564310" cy="5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algn="l" defTabSz="825500"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it-IT" dirty="0"/>
              <a:t>TDR Review committee 26/06/2024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B57F00-4D3F-95DE-FF79-7AB6A583E9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81" y="3278858"/>
            <a:ext cx="22640637" cy="68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8319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Outline"/>
          <p:cNvSpPr txBox="1">
            <a:spLocks noGrp="1"/>
          </p:cNvSpPr>
          <p:nvPr>
            <p:ph type="title"/>
          </p:nvPr>
        </p:nvSpPr>
        <p:spPr>
          <a:xfrm>
            <a:off x="3344505" y="412979"/>
            <a:ext cx="18473330" cy="1184008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1797299">
              <a:defRPr sz="6237" b="0" spc="-162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 err="1"/>
              <a:t>EuPRAXIA@SPARC_LAB</a:t>
            </a:r>
            <a:r>
              <a:rPr lang="it-IT" dirty="0"/>
              <a:t> Cost Review</a:t>
            </a:r>
            <a:endParaRPr dirty="0">
              <a:highlight>
                <a:srgbClr val="FFFF00"/>
              </a:highlight>
            </a:endParaRPr>
          </a:p>
        </p:txBody>
      </p:sp>
      <p:pic>
        <p:nvPicPr>
          <p:cNvPr id="32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" y="49192"/>
            <a:ext cx="3027803" cy="17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Linea Linea" descr="Linea Lin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45" y="1743141"/>
            <a:ext cx="24485602" cy="10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Linea Linea" descr="Linea Lin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978" y="13015920"/>
            <a:ext cx="24409402" cy="2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204" y="202323"/>
            <a:ext cx="2992283" cy="12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8"/>
            <a:ext cx="368504" cy="374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329" name="TDR Review Committee, 26/10/2021.                                                                                                                                                                         Antonio Falone"/>
          <p:cNvSpPr txBox="1"/>
          <p:nvPr/>
        </p:nvSpPr>
        <p:spPr>
          <a:xfrm>
            <a:off x="117418" y="13130221"/>
            <a:ext cx="4564310" cy="5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algn="l" defTabSz="825500"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it-IT" dirty="0"/>
              <a:t>TDR Review committee 26/06/2024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D10D81E-B062-DD36-9A07-08A139EF1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855" y="3009313"/>
            <a:ext cx="14486295" cy="88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758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" y="49192"/>
            <a:ext cx="3027803" cy="17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Linea Linea" descr="Linea Lin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45" y="1743141"/>
            <a:ext cx="24485602" cy="10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Linea Linea" descr="Linea Lin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978" y="13015920"/>
            <a:ext cx="24409402" cy="2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204" y="202323"/>
            <a:ext cx="2992283" cy="12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8"/>
            <a:ext cx="368504" cy="374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90" name="TDR Review Committee, 26/10/2021.                                                                                                                                                                         Antonio Falone"/>
          <p:cNvSpPr txBox="1"/>
          <p:nvPr/>
        </p:nvSpPr>
        <p:spPr>
          <a:xfrm>
            <a:off x="117418" y="13130221"/>
            <a:ext cx="4564310" cy="5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algn="l" defTabSz="825500"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it-IT" dirty="0"/>
              <a:t>TDR Review committee 26/06/2024</a:t>
            </a:r>
          </a:p>
        </p:txBody>
      </p:sp>
      <p:sp>
        <p:nvSpPr>
          <p:cNvPr id="292" name="TextBox 2"/>
          <p:cNvSpPr txBox="1"/>
          <p:nvPr/>
        </p:nvSpPr>
        <p:spPr>
          <a:xfrm>
            <a:off x="292006" y="2958963"/>
            <a:ext cx="21319337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899" indent="-342899" algn="just">
              <a:buSzPct val="100000"/>
              <a:buFont typeface="Arial"/>
              <a:buChar char="•"/>
              <a:defRPr sz="5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dirty="0"/>
              <a:t>We are currently updating the costs and schedule in detail.</a:t>
            </a:r>
            <a:endParaRPr dirty="0"/>
          </a:p>
        </p:txBody>
      </p:sp>
      <p:sp>
        <p:nvSpPr>
          <p:cNvPr id="293" name="TextBox 2"/>
          <p:cNvSpPr txBox="1"/>
          <p:nvPr/>
        </p:nvSpPr>
        <p:spPr>
          <a:xfrm>
            <a:off x="292007" y="6160113"/>
            <a:ext cx="21319335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899" indent="-342899" algn="just">
              <a:buSzPct val="100000"/>
              <a:buFont typeface="Arial"/>
              <a:buChar char="•"/>
              <a:defRPr sz="5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dirty="0"/>
              <a:t>We are also working in light of the suggestions received during the Cost &amp; Schedule review held in Frascati last December.</a:t>
            </a:r>
            <a:endParaRPr dirty="0"/>
          </a:p>
        </p:txBody>
      </p:sp>
      <p:sp>
        <p:nvSpPr>
          <p:cNvPr id="294" name="TextBox 2"/>
          <p:cNvSpPr txBox="1"/>
          <p:nvPr/>
        </p:nvSpPr>
        <p:spPr>
          <a:xfrm>
            <a:off x="292006" y="9784455"/>
            <a:ext cx="21319337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899" indent="-342899" algn="just">
              <a:buSzPct val="100000"/>
              <a:buFont typeface="Arial"/>
              <a:buChar char="•"/>
              <a:defRPr sz="5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dirty="0"/>
              <a:t>The new Cost &amp; Schedule review will be set by the end of the year, hopefully in November 2024.</a:t>
            </a:r>
            <a:endParaRPr dirty="0"/>
          </a:p>
        </p:txBody>
      </p:sp>
      <p:sp>
        <p:nvSpPr>
          <p:cNvPr id="5" name="Outline">
            <a:extLst>
              <a:ext uri="{FF2B5EF4-FFF2-40B4-BE49-F238E27FC236}">
                <a16:creationId xmlns:a16="http://schemas.microsoft.com/office/drawing/2014/main" id="{E26AE136-CE9A-76D0-F5FF-4B96C8247D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505" y="412979"/>
            <a:ext cx="18473330" cy="1184008"/>
          </a:xfrm>
          <a:prstGeom prst="rect">
            <a:avLst/>
          </a:prstGeom>
        </p:spPr>
        <p:txBody>
          <a:bodyPr anchor="ctr"/>
          <a:lstStyle>
            <a:lvl1pPr defTabSz="1797299">
              <a:defRPr sz="6237" b="0" spc="-162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 err="1"/>
              <a:t>EuPRAXIA@SPARC_LAB</a:t>
            </a:r>
            <a:r>
              <a:rPr dirty="0"/>
              <a:t> Cost Review</a:t>
            </a:r>
          </a:p>
        </p:txBody>
      </p:sp>
    </p:spTree>
    <p:extLst>
      <p:ext uri="{BB962C8B-B14F-4D97-AF65-F5344CB8AC3E}">
        <p14:creationId xmlns:p14="http://schemas.microsoft.com/office/powerpoint/2010/main" val="117616258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" y="49192"/>
            <a:ext cx="3027803" cy="17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Linea Linea" descr="Linea Lin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45" y="1743141"/>
            <a:ext cx="24485602" cy="10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Linea Linea" descr="Linea Lin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978" y="13015920"/>
            <a:ext cx="24409402" cy="2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204" y="202323"/>
            <a:ext cx="2992283" cy="12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8"/>
            <a:ext cx="368504" cy="374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90" name="TDR Review Committee, 26/10/2021.                                                                                                                                                                         Antonio Falone"/>
          <p:cNvSpPr txBox="1"/>
          <p:nvPr/>
        </p:nvSpPr>
        <p:spPr>
          <a:xfrm>
            <a:off x="117418" y="13130221"/>
            <a:ext cx="4564310" cy="5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algn="l" defTabSz="825500"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it-IT" dirty="0"/>
              <a:t>TDR Review committee 26/06/2024</a:t>
            </a:r>
          </a:p>
        </p:txBody>
      </p:sp>
      <p:sp>
        <p:nvSpPr>
          <p:cNvPr id="292" name="TextBox 2"/>
          <p:cNvSpPr txBox="1"/>
          <p:nvPr/>
        </p:nvSpPr>
        <p:spPr>
          <a:xfrm>
            <a:off x="438310" y="2691222"/>
            <a:ext cx="22860602" cy="7720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899" indent="-342899" algn="just">
              <a:buSzPct val="100000"/>
              <a:buFont typeface="Arial"/>
              <a:buChar char="•"/>
              <a:defRPr sz="5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it-IT" dirty="0"/>
              <a:t>TDR.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approaching</a:t>
            </a:r>
            <a:r>
              <a:rPr lang="it-IT" dirty="0"/>
              <a:t> the first draft. </a:t>
            </a:r>
            <a:r>
              <a:rPr lang="it-IT" dirty="0" err="1"/>
              <a:t>Final</a:t>
            </a:r>
            <a:r>
              <a:rPr lang="it-IT" dirty="0"/>
              <a:t> release </a:t>
            </a:r>
            <a:r>
              <a:rPr lang="it-IT" dirty="0" err="1"/>
              <a:t>during</a:t>
            </a:r>
            <a:r>
              <a:rPr lang="it-IT" dirty="0"/>
              <a:t> 2025.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Schedule: The Schedule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being</a:t>
            </a:r>
            <a:r>
              <a:rPr lang="it-IT" dirty="0"/>
              <a:t> </a:t>
            </a:r>
            <a:r>
              <a:rPr lang="it-IT" dirty="0" err="1"/>
              <a:t>updated</a:t>
            </a:r>
            <a:r>
              <a:rPr lang="it-IT" dirty="0"/>
              <a:t>. The building </a:t>
            </a:r>
            <a:r>
              <a:rPr lang="it-IT" dirty="0" err="1"/>
              <a:t>construction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expected</a:t>
            </a:r>
            <a:r>
              <a:rPr lang="it-IT" dirty="0"/>
              <a:t> to </a:t>
            </a:r>
            <a:r>
              <a:rPr lang="it-IT" dirty="0" err="1"/>
              <a:t>begin</a:t>
            </a:r>
            <a:r>
              <a:rPr lang="it-IT" dirty="0"/>
              <a:t> mid-2026.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Costs: </a:t>
            </a:r>
            <a:r>
              <a:rPr lang="en-US" dirty="0"/>
              <a:t>We are now updating the costs, taking into account the new estimates also in light of the latest changes to the layout. Bottom-up WBS based approach.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Funding: We are looking for additional funding lines.</a:t>
            </a:r>
            <a:endParaRPr lang="it-IT" dirty="0"/>
          </a:p>
        </p:txBody>
      </p:sp>
      <p:sp>
        <p:nvSpPr>
          <p:cNvPr id="5" name="Outline">
            <a:extLst>
              <a:ext uri="{FF2B5EF4-FFF2-40B4-BE49-F238E27FC236}">
                <a16:creationId xmlns:a16="http://schemas.microsoft.com/office/drawing/2014/main" id="{E26AE136-CE9A-76D0-F5FF-4B96C8247D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505" y="412979"/>
            <a:ext cx="18473330" cy="1184008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1797299">
              <a:defRPr sz="6237" b="0" spc="-162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lang="it-IT" sz="8000" b="1" dirty="0"/>
              <a:t>CONCLUSIONS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38115581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" y="49192"/>
            <a:ext cx="3027803" cy="17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Linea Linea" descr="Linea Lin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45" y="1743141"/>
            <a:ext cx="24485602" cy="10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Linea Linea" descr="Linea Lin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978" y="13015920"/>
            <a:ext cx="24409402" cy="2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204" y="202323"/>
            <a:ext cx="2992283" cy="12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8"/>
            <a:ext cx="368504" cy="374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90" name="TDR Review Committee, 26/10/2021.                                                                                                                                                                         Antonio Falone"/>
          <p:cNvSpPr txBox="1"/>
          <p:nvPr/>
        </p:nvSpPr>
        <p:spPr>
          <a:xfrm>
            <a:off x="117418" y="13130221"/>
            <a:ext cx="4564310" cy="5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algn="l" defTabSz="825500"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it-IT" dirty="0"/>
              <a:t>TDR Review committee 26/06/2024</a:t>
            </a:r>
          </a:p>
        </p:txBody>
      </p:sp>
      <p:sp>
        <p:nvSpPr>
          <p:cNvPr id="292" name="TextBox 2"/>
          <p:cNvSpPr txBox="1"/>
          <p:nvPr/>
        </p:nvSpPr>
        <p:spPr>
          <a:xfrm>
            <a:off x="438310" y="6076764"/>
            <a:ext cx="22860602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899" indent="-342899" algn="just">
              <a:buSzPct val="100000"/>
              <a:buFont typeface="Arial"/>
              <a:buChar char="•"/>
              <a:defRPr sz="5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marL="0" indent="0" algn="ctr">
              <a:buNone/>
            </a:pPr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endParaRPr lang="it-IT" dirty="0"/>
          </a:p>
        </p:txBody>
      </p:sp>
      <p:sp>
        <p:nvSpPr>
          <p:cNvPr id="5" name="Outline">
            <a:extLst>
              <a:ext uri="{FF2B5EF4-FFF2-40B4-BE49-F238E27FC236}">
                <a16:creationId xmlns:a16="http://schemas.microsoft.com/office/drawing/2014/main" id="{E26AE136-CE9A-76D0-F5FF-4B96C8247D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505" y="412979"/>
            <a:ext cx="18473330" cy="1184008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1797299">
              <a:defRPr sz="6237" b="0" spc="-162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lang="it-IT" sz="8000" b="1" dirty="0"/>
              <a:t>THANKS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33873018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Outline"/>
          <p:cNvSpPr txBox="1">
            <a:spLocks noGrp="1"/>
          </p:cNvSpPr>
          <p:nvPr>
            <p:ph type="title"/>
          </p:nvPr>
        </p:nvSpPr>
        <p:spPr>
          <a:xfrm>
            <a:off x="3188967" y="274546"/>
            <a:ext cx="18473330" cy="1433165"/>
          </a:xfrm>
          <a:prstGeom prst="rect">
            <a:avLst/>
          </a:prstGeom>
        </p:spPr>
        <p:txBody>
          <a:bodyPr anchor="ctr"/>
          <a:lstStyle>
            <a:lvl1pPr defTabSz="2218888">
              <a:defRPr sz="7700" b="0" spc="-2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 err="1"/>
              <a:t>EuPRAXIA</a:t>
            </a:r>
            <a:r>
              <a:rPr dirty="0"/>
              <a:t> Program</a:t>
            </a:r>
          </a:p>
        </p:txBody>
      </p:sp>
      <p:sp>
        <p:nvSpPr>
          <p:cNvPr id="174" name="Highlights…"/>
          <p:cNvSpPr txBox="1">
            <a:spLocks noGrp="1"/>
          </p:cNvSpPr>
          <p:nvPr>
            <p:ph type="body" sz="half" idx="1"/>
          </p:nvPr>
        </p:nvSpPr>
        <p:spPr>
          <a:xfrm>
            <a:off x="1165164" y="4135666"/>
            <a:ext cx="21631910" cy="5444668"/>
          </a:xfrm>
          <a:prstGeom prst="rect">
            <a:avLst/>
          </a:prstGeom>
        </p:spPr>
        <p:txBody>
          <a:bodyPr lIns="50800" tIns="50800" rIns="50800" bIns="50800"/>
          <a:lstStyle/>
          <a:p>
            <a:pPr algn="just" defTabSz="2018944">
              <a:lnSpc>
                <a:spcPct val="150000"/>
              </a:lnSpc>
              <a:spcBef>
                <a:spcPts val="3600"/>
              </a:spcBef>
              <a:defRPr sz="3956" b="0">
                <a:solidFill>
                  <a:srgbClr val="474747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EuPRAXIA</a:t>
            </a:r>
            <a:r>
              <a:rPr dirty="0"/>
              <a:t> is consolidating its position in the RI landscape as a European Program. </a:t>
            </a:r>
          </a:p>
          <a:p>
            <a:pPr algn="just" defTabSz="2018944">
              <a:lnSpc>
                <a:spcPct val="150000"/>
              </a:lnSpc>
              <a:spcBef>
                <a:spcPts val="3600"/>
              </a:spcBef>
              <a:defRPr sz="3956" b="0">
                <a:solidFill>
                  <a:srgbClr val="474747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INFN-LNF is the leading institute.</a:t>
            </a:r>
          </a:p>
          <a:p>
            <a:pPr algn="just" defTabSz="2018944">
              <a:lnSpc>
                <a:spcPct val="120000"/>
              </a:lnSpc>
              <a:spcBef>
                <a:spcPts val="3600"/>
              </a:spcBef>
              <a:defRPr sz="3956" b="0">
                <a:solidFill>
                  <a:srgbClr val="474747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At the moment several correlated projects are ongoing —&gt; </a:t>
            </a:r>
            <a:r>
              <a:rPr dirty="0" err="1"/>
              <a:t>EuPRAXIA@SPARC_LAB</a:t>
            </a:r>
            <a:r>
              <a:rPr dirty="0"/>
              <a:t> is the main pillar of the program and the Beam Driven pillar of the future Distributed Research Infrastructure.</a:t>
            </a:r>
          </a:p>
        </p:txBody>
      </p:sp>
      <p:pic>
        <p:nvPicPr>
          <p:cNvPr id="17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" y="49192"/>
            <a:ext cx="3027803" cy="17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Linea Linea" descr="Linea Lin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45" y="1743141"/>
            <a:ext cx="24485602" cy="101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DR Review Committee, 26/10/2021.                                                                                                                                                                         Antonio Falone"/>
          <p:cNvSpPr txBox="1"/>
          <p:nvPr/>
        </p:nvSpPr>
        <p:spPr>
          <a:xfrm>
            <a:off x="133184" y="13130221"/>
            <a:ext cx="4564310" cy="5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algn="l" defTabSz="825500"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it-IT" dirty="0"/>
              <a:t>TDR Review committee</a:t>
            </a:r>
            <a:r>
              <a:rPr dirty="0"/>
              <a:t> 2</a:t>
            </a:r>
            <a:r>
              <a:rPr lang="it-IT" dirty="0"/>
              <a:t>6</a:t>
            </a:r>
            <a:r>
              <a:rPr dirty="0"/>
              <a:t>/0</a:t>
            </a:r>
            <a:r>
              <a:rPr lang="it-IT" dirty="0"/>
              <a:t>6</a:t>
            </a:r>
            <a:r>
              <a:rPr dirty="0"/>
              <a:t>/2024</a:t>
            </a:r>
          </a:p>
        </p:txBody>
      </p:sp>
      <p:pic>
        <p:nvPicPr>
          <p:cNvPr id="178" name="Linea Linea" descr="Linea Lin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978" y="13015920"/>
            <a:ext cx="24409402" cy="2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204" y="202323"/>
            <a:ext cx="2992283" cy="12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Outline"/>
          <p:cNvSpPr txBox="1">
            <a:spLocks noGrp="1"/>
          </p:cNvSpPr>
          <p:nvPr>
            <p:ph type="title"/>
          </p:nvPr>
        </p:nvSpPr>
        <p:spPr>
          <a:xfrm>
            <a:off x="3188967" y="270416"/>
            <a:ext cx="18473330" cy="1433165"/>
          </a:xfrm>
          <a:prstGeom prst="rect">
            <a:avLst/>
          </a:prstGeom>
        </p:spPr>
        <p:txBody>
          <a:bodyPr anchor="ctr"/>
          <a:lstStyle>
            <a:lvl1pPr defTabSz="2218888">
              <a:defRPr sz="7700" b="0" spc="-2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EuPRAXIA Program</a:t>
            </a:r>
          </a:p>
        </p:txBody>
      </p:sp>
      <p:pic>
        <p:nvPicPr>
          <p:cNvPr id="18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" y="49192"/>
            <a:ext cx="3027803" cy="17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Linea Linea" descr="Linea Lin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45" y="1743141"/>
            <a:ext cx="24485602" cy="10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Linea Linea" descr="Linea Lin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978" y="13015920"/>
            <a:ext cx="24409402" cy="2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204" y="202323"/>
            <a:ext cx="2992283" cy="12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graphicFrame>
        <p:nvGraphicFramePr>
          <p:cNvPr id="188" name="Tabella 2"/>
          <p:cNvGraphicFramePr/>
          <p:nvPr>
            <p:extLst>
              <p:ext uri="{D42A27DB-BD31-4B8C-83A1-F6EECF244321}">
                <p14:modId xmlns:p14="http://schemas.microsoft.com/office/powerpoint/2010/main" val="1743691244"/>
              </p:ext>
            </p:extLst>
          </p:nvPr>
        </p:nvGraphicFramePr>
        <p:xfrm>
          <a:off x="396125" y="2302250"/>
          <a:ext cx="23712966" cy="1022930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544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5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8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8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5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143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5E5E5E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 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EuPRAXIA@SPARC_LAB</a:t>
                      </a: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.     &amp;     </a:t>
                      </a:r>
                      <a:r>
                        <a:rPr sz="25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EuPRAXIA</a:t>
                      </a: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Building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EuAPS</a:t>
                      </a:r>
                      <a:endParaRPr sz="25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EuPRAXIA-Preparatory Phase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EuPRAXIA - Doctoral network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713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Scope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Redaction of the TDR of the Beam Driven Pillar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 w="0">
                      <a:miter lim="400000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Design and construction of the building that will house the facility</a:t>
                      </a:r>
                    </a:p>
                  </a:txBody>
                  <a:tcPr marL="38100" marR="38100" marT="38100" marB="38100" anchor="ctr" horzOverflow="overflow">
                    <a:lnL w="0">
                      <a:miter lim="400000"/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Betatrone Source
High Power Laser
High Repetition Rate Laser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Definition and design of EuPRAXIA as distributed RI (legal, governance, financial model)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10 PhD programs across Europe on plasma accelerator science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010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Duration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TDR is expected at the end of 2025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 w="0">
                      <a:miter lim="400000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5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Mid</a:t>
                      </a:r>
                      <a:r>
                        <a:rPr lang="it-IT"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202</a:t>
                      </a:r>
                      <a:r>
                        <a:rPr lang="it-IT"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(</a:t>
                      </a:r>
                      <a:r>
                        <a:rPr sz="25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approx</a:t>
                      </a: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</a:p>
                  </a:txBody>
                  <a:tcPr marL="38100" marR="38100" marT="38100" marB="38100" anchor="ctr" horzOverflow="overflow">
                    <a:lnL w="0">
                      <a:miter lim="400000"/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30months (+6)
Not later than 31/12/2025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48 months
30/10/2026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48 months
31/12/2026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010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Budget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9 M€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 w="0">
                      <a:miter lim="400000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To be assessed. 
O(40M€)</a:t>
                      </a:r>
                    </a:p>
                  </a:txBody>
                  <a:tcPr marL="38100" marR="38100" marT="38100" marB="38100" anchor="ctr" horzOverflow="overflow">
                    <a:lnL w="0">
                      <a:miter lim="400000"/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22,3 M€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2,7 M€ (+ In kind contribution)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2,5 M€ (+ In kind contribution)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010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Funding source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Internal funding through GE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 w="0">
                      <a:miter lim="400000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Internal funding through GE</a:t>
                      </a:r>
                    </a:p>
                  </a:txBody>
                  <a:tcPr marL="38100" marR="38100" marT="38100" marB="38100" anchor="ctr" horzOverflow="overflow">
                    <a:lnL w="0">
                      <a:miter lim="400000"/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PNRR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Horizon Europe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Horizon Europe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010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R&amp;D required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Yes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 w="0">
                      <a:miter lim="400000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NO</a:t>
                      </a:r>
                    </a:p>
                  </a:txBody>
                  <a:tcPr marL="38100" marR="38100" marT="38100" marB="38100" anchor="ctr" horzOverflow="overflow">
                    <a:lnL w="0">
                      <a:miter lim="400000"/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Some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NO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NO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3713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Partner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Mainly internal LNF with some partnership with Elettra, ENEA 
UniTOV, Uniroma1, INFN-MI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 w="0">
                      <a:miter lim="400000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Internal LNF</a:t>
                      </a:r>
                    </a:p>
                  </a:txBody>
                  <a:tcPr marL="38100" marR="38100" marT="38100" marB="38100" anchor="ctr" horzOverflow="overflow">
                    <a:lnL w="0">
                      <a:miter lim="400000"/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LNF, LNS, INFN-MI (INFN)
CNR
UniTOV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25 Partner + 9 Associated 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23 Partner + 15 Associated</a:t>
                      </a:r>
                    </a:p>
                  </a:txBody>
                  <a:tcPr marL="38100" marR="38100" marT="38100" marB="3810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9" name="TDR Review Committee, 26/10/2021.                                                                                                                                                                         Antonio Falone"/>
          <p:cNvSpPr txBox="1"/>
          <p:nvPr/>
        </p:nvSpPr>
        <p:spPr>
          <a:xfrm>
            <a:off x="117418" y="13130221"/>
            <a:ext cx="4564310" cy="5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algn="l" defTabSz="825500"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it-IT" dirty="0"/>
              <a:t>TDR Review committee 26/06/2024</a:t>
            </a: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Outline"/>
          <p:cNvSpPr txBox="1">
            <a:spLocks noGrp="1"/>
          </p:cNvSpPr>
          <p:nvPr>
            <p:ph type="title"/>
          </p:nvPr>
        </p:nvSpPr>
        <p:spPr>
          <a:xfrm>
            <a:off x="3188967" y="274546"/>
            <a:ext cx="18473330" cy="1433165"/>
          </a:xfrm>
          <a:prstGeom prst="rect">
            <a:avLst/>
          </a:prstGeom>
        </p:spPr>
        <p:txBody>
          <a:bodyPr anchor="ctr"/>
          <a:lstStyle>
            <a:lvl1pPr defTabSz="2218888">
              <a:defRPr sz="7700" b="0" spc="-2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 err="1"/>
              <a:t>EuPRAXIA</a:t>
            </a:r>
            <a:r>
              <a:rPr dirty="0"/>
              <a:t> baseline updating</a:t>
            </a:r>
          </a:p>
        </p:txBody>
      </p:sp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" y="49192"/>
            <a:ext cx="3027803" cy="17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Linea Linea" descr="Linea Lin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45" y="1743141"/>
            <a:ext cx="24485602" cy="10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Linea Linea" descr="Linea Lin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978" y="13015920"/>
            <a:ext cx="24409402" cy="2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204" y="202323"/>
            <a:ext cx="2992283" cy="12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244" name="Immagine 3" descr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109" y="2196153"/>
            <a:ext cx="20695225" cy="10884846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Linea"/>
          <p:cNvSpPr/>
          <p:nvPr/>
        </p:nvSpPr>
        <p:spPr>
          <a:xfrm flipV="1">
            <a:off x="10954019" y="2099952"/>
            <a:ext cx="1" cy="1088484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6" name="Needs revision"/>
          <p:cNvSpPr txBox="1"/>
          <p:nvPr/>
        </p:nvSpPr>
        <p:spPr>
          <a:xfrm rot="5400000">
            <a:off x="21932870" y="4081045"/>
            <a:ext cx="3044759" cy="188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218888">
              <a:lnSpc>
                <a:spcPct val="80000"/>
              </a:lnSpc>
              <a:defRPr sz="5700" b="1" spc="-148">
                <a:solidFill>
                  <a:srgbClr val="FF26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/>
              <a:t>Needs revision</a:t>
            </a:r>
          </a:p>
        </p:txBody>
      </p:sp>
      <p:sp>
        <p:nvSpPr>
          <p:cNvPr id="247" name="Needs revision"/>
          <p:cNvSpPr txBox="1"/>
          <p:nvPr/>
        </p:nvSpPr>
        <p:spPr>
          <a:xfrm rot="5400000">
            <a:off x="21932870" y="8401162"/>
            <a:ext cx="3044759" cy="188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218888">
              <a:lnSpc>
                <a:spcPct val="80000"/>
              </a:lnSpc>
              <a:defRPr sz="5700" b="1" spc="-148">
                <a:solidFill>
                  <a:srgbClr val="FF26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/>
              <a:t>Needs revision</a:t>
            </a:r>
          </a:p>
        </p:txBody>
      </p:sp>
      <p:sp>
        <p:nvSpPr>
          <p:cNvPr id="248" name="TDR Review Committee, 26/10/2021.                                                                                                                                                                         Antonio Falone"/>
          <p:cNvSpPr txBox="1"/>
          <p:nvPr/>
        </p:nvSpPr>
        <p:spPr>
          <a:xfrm>
            <a:off x="117418" y="13130221"/>
            <a:ext cx="4564310" cy="5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algn="l" defTabSz="825500"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it-IT" dirty="0"/>
              <a:t>TDR Review committee 26/06/2024</a:t>
            </a:r>
          </a:p>
          <a:p>
            <a:endParaRPr dirty="0"/>
          </a:p>
        </p:txBody>
      </p:sp>
      <p:sp>
        <p:nvSpPr>
          <p:cNvPr id="249" name="Freccia"/>
          <p:cNvSpPr/>
          <p:nvPr/>
        </p:nvSpPr>
        <p:spPr>
          <a:xfrm>
            <a:off x="21210765" y="4619909"/>
            <a:ext cx="1309005" cy="1038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29" y="14256"/>
                </a:moveTo>
                <a:lnTo>
                  <a:pt x="11729" y="21600"/>
                </a:lnTo>
                <a:lnTo>
                  <a:pt x="0" y="10800"/>
                </a:lnTo>
                <a:lnTo>
                  <a:pt x="11729" y="0"/>
                </a:lnTo>
                <a:lnTo>
                  <a:pt x="11729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FF2600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" name="Freccia"/>
          <p:cNvSpPr/>
          <p:nvPr/>
        </p:nvSpPr>
        <p:spPr>
          <a:xfrm>
            <a:off x="21413965" y="8803062"/>
            <a:ext cx="1309005" cy="1038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29" y="14256"/>
                </a:moveTo>
                <a:lnTo>
                  <a:pt x="11729" y="21600"/>
                </a:lnTo>
                <a:lnTo>
                  <a:pt x="0" y="10800"/>
                </a:lnTo>
                <a:lnTo>
                  <a:pt x="11729" y="0"/>
                </a:lnTo>
                <a:lnTo>
                  <a:pt x="11729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FF2600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" y="49192"/>
            <a:ext cx="3027803" cy="17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Linea Linea" descr="Linea Lin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45" y="1743141"/>
            <a:ext cx="24485602" cy="10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Linea Linea" descr="Linea Lin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978" y="13015920"/>
            <a:ext cx="24409402" cy="2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204" y="202323"/>
            <a:ext cx="2992283" cy="12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57" name="TextBox 2"/>
          <p:cNvSpPr txBox="1"/>
          <p:nvPr/>
        </p:nvSpPr>
        <p:spPr>
          <a:xfrm>
            <a:off x="292006" y="2095363"/>
            <a:ext cx="24637700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899" indent="-342899" algn="l">
              <a:buSzPct val="100000"/>
              <a:buFont typeface="Arial"/>
              <a:buChar char="•"/>
              <a:defRPr sz="5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/>
              <a:t>Several delays accumulated —&gt; time for a realistic update of the baseline</a:t>
            </a:r>
          </a:p>
        </p:txBody>
      </p:sp>
      <p:sp>
        <p:nvSpPr>
          <p:cNvPr id="258" name="TDR Review Committee, 26/10/2021.                                                                                                                                                                         Antonio Falone"/>
          <p:cNvSpPr txBox="1"/>
          <p:nvPr/>
        </p:nvSpPr>
        <p:spPr>
          <a:xfrm>
            <a:off x="117418" y="13130221"/>
            <a:ext cx="4564310" cy="5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algn="l" defTabSz="825500"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it-IT" dirty="0"/>
              <a:t>TDR Review committee 26/06/2024</a:t>
            </a:r>
          </a:p>
          <a:p>
            <a:endParaRPr dirty="0"/>
          </a:p>
        </p:txBody>
      </p:sp>
      <p:sp>
        <p:nvSpPr>
          <p:cNvPr id="259" name="Outline"/>
          <p:cNvSpPr txBox="1">
            <a:spLocks noGrp="1"/>
          </p:cNvSpPr>
          <p:nvPr>
            <p:ph type="title"/>
          </p:nvPr>
        </p:nvSpPr>
        <p:spPr>
          <a:xfrm>
            <a:off x="3188967" y="274546"/>
            <a:ext cx="18473330" cy="1433165"/>
          </a:xfrm>
          <a:prstGeom prst="rect">
            <a:avLst/>
          </a:prstGeom>
        </p:spPr>
        <p:txBody>
          <a:bodyPr anchor="ctr"/>
          <a:lstStyle>
            <a:lvl1pPr defTabSz="2218888">
              <a:defRPr sz="7700" b="0" spc="-2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EuPRAXIA baseline updating</a:t>
            </a:r>
          </a:p>
        </p:txBody>
      </p:sp>
      <p:sp>
        <p:nvSpPr>
          <p:cNvPr id="260" name="TextBox 2"/>
          <p:cNvSpPr txBox="1"/>
          <p:nvPr/>
        </p:nvSpPr>
        <p:spPr>
          <a:xfrm>
            <a:off x="292006" y="4364224"/>
            <a:ext cx="24637700" cy="353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2899" indent="-342899" algn="l">
              <a:buSzPct val="100000"/>
              <a:buFont typeface="Arial"/>
              <a:buChar char="•"/>
              <a:defRPr sz="5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Building availability is a super-critical milestone:</a:t>
            </a:r>
          </a:p>
          <a:p>
            <a:pPr lvl="8" indent="1828800" algn="l"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More knowledge and expertise on the upcoming steps to be done</a:t>
            </a:r>
          </a:p>
          <a:p>
            <a:pPr lvl="8" indent="1828800" algn="l"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Realistic scenario based on the advancement of the executive design</a:t>
            </a:r>
          </a:p>
          <a:p>
            <a:pPr lvl="8" indent="1828800" algn="l"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Authorization process is now concluded and therefore the upcoming baseline can be considered much </a:t>
            </a:r>
            <a:endParaRPr lang="it-IT" dirty="0"/>
          </a:p>
          <a:p>
            <a:pPr lvl="8" indent="1828800" algn="l">
              <a:defRPr sz="4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more realistic.</a:t>
            </a:r>
          </a:p>
        </p:txBody>
      </p:sp>
      <p:sp>
        <p:nvSpPr>
          <p:cNvPr id="261" name="TextBox 2"/>
          <p:cNvSpPr txBox="1"/>
          <p:nvPr/>
        </p:nvSpPr>
        <p:spPr>
          <a:xfrm>
            <a:off x="292006" y="9476743"/>
            <a:ext cx="24637700" cy="295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899" indent="-342899" algn="l">
              <a:buSzPct val="100000"/>
              <a:buFont typeface="Arial"/>
              <a:buChar char="•"/>
              <a:defRPr sz="5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/>
              <a:t>Based on these considerations a new baseline is being discussed. At the moment we have updated the building construction schedule and we are working on the machine implementation baseline update.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" y="49192"/>
            <a:ext cx="3027803" cy="17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Linea Linea" descr="Linea Lin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45" y="1743141"/>
            <a:ext cx="24485602" cy="10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Linea Linea" descr="Linea Lin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978" y="13015920"/>
            <a:ext cx="24409402" cy="2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204" y="202323"/>
            <a:ext cx="2992283" cy="12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8"/>
            <a:ext cx="368504" cy="374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268" name="TDR Review Committee, 26/10/2021.                                                                                                                                                                         Antonio Falone"/>
          <p:cNvSpPr txBox="1"/>
          <p:nvPr/>
        </p:nvSpPr>
        <p:spPr>
          <a:xfrm>
            <a:off x="117418" y="13130221"/>
            <a:ext cx="4564310" cy="5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algn="l" defTabSz="825500"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it-IT" dirty="0"/>
              <a:t>TDR Review committee 26/06/2024</a:t>
            </a:r>
          </a:p>
        </p:txBody>
      </p:sp>
      <p:sp>
        <p:nvSpPr>
          <p:cNvPr id="269" name="Outline"/>
          <p:cNvSpPr txBox="1">
            <a:spLocks noGrp="1"/>
          </p:cNvSpPr>
          <p:nvPr>
            <p:ph type="title"/>
          </p:nvPr>
        </p:nvSpPr>
        <p:spPr>
          <a:xfrm>
            <a:off x="3188967" y="274546"/>
            <a:ext cx="18473330" cy="1433165"/>
          </a:xfrm>
          <a:prstGeom prst="rect">
            <a:avLst/>
          </a:prstGeom>
        </p:spPr>
        <p:txBody>
          <a:bodyPr anchor="ctr"/>
          <a:lstStyle>
            <a:lvl1pPr defTabSz="2218888">
              <a:defRPr sz="7700" b="0" spc="-2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EuPRAXIA baseline updating - building</a:t>
            </a:r>
          </a:p>
        </p:txBody>
      </p:sp>
      <p:pic>
        <p:nvPicPr>
          <p:cNvPr id="270" name="Immagine" descr="Immagi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7818" y="1743141"/>
            <a:ext cx="22195628" cy="1067657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Rettangolo"/>
          <p:cNvSpPr/>
          <p:nvPr/>
        </p:nvSpPr>
        <p:spPr>
          <a:xfrm>
            <a:off x="1320800" y="3073400"/>
            <a:ext cx="7661972" cy="9263400"/>
          </a:xfrm>
          <a:prstGeom prst="rect">
            <a:avLst/>
          </a:prstGeom>
          <a:solidFill>
            <a:schemeClr val="accent2">
              <a:alpha val="33870"/>
            </a:schemeClr>
          </a:solidFill>
          <a:ln w="25400">
            <a:solidFill>
              <a:srgbClr val="10A997">
                <a:alpha val="33870"/>
              </a:srgbClr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As it happened"/>
          <p:cNvSpPr txBox="1"/>
          <p:nvPr/>
        </p:nvSpPr>
        <p:spPr>
          <a:xfrm>
            <a:off x="1314790" y="11893267"/>
            <a:ext cx="216956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As it happened</a:t>
            </a:r>
          </a:p>
        </p:txBody>
      </p:sp>
      <p:sp>
        <p:nvSpPr>
          <p:cNvPr id="273" name="Contingecy"/>
          <p:cNvSpPr txBox="1"/>
          <p:nvPr/>
        </p:nvSpPr>
        <p:spPr>
          <a:xfrm>
            <a:off x="10202250" y="6627317"/>
            <a:ext cx="166664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lumOff val="-9999"/>
                  </a:schemeClr>
                </a:solidFill>
              </a:defRPr>
            </a:lvl1pPr>
          </a:lstStyle>
          <a:p>
            <a:r>
              <a:t>Contingecy</a:t>
            </a:r>
          </a:p>
        </p:txBody>
      </p:sp>
      <p:sp>
        <p:nvSpPr>
          <p:cNvPr id="274" name="Linea"/>
          <p:cNvSpPr/>
          <p:nvPr/>
        </p:nvSpPr>
        <p:spPr>
          <a:xfrm>
            <a:off x="10566400" y="7192092"/>
            <a:ext cx="607462" cy="1"/>
          </a:xfrm>
          <a:prstGeom prst="line">
            <a:avLst/>
          </a:prstGeom>
          <a:ln w="25400">
            <a:solidFill>
              <a:schemeClr val="accent1"/>
            </a:solidFill>
            <a:headEnd type="triangle" len="sm"/>
            <a:tailEnd type="triangle" len="sm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5FB8D7D-EB89-3BAB-1424-53FEBAF2A577}"/>
              </a:ext>
            </a:extLst>
          </p:cNvPr>
          <p:cNvSpPr/>
          <p:nvPr/>
        </p:nvSpPr>
        <p:spPr>
          <a:xfrm>
            <a:off x="19619843" y="9195683"/>
            <a:ext cx="1069451" cy="763326"/>
          </a:xfrm>
          <a:prstGeom prst="rect">
            <a:avLst/>
          </a:prstGeom>
          <a:solidFill>
            <a:srgbClr val="EFFCE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B14A632-31D6-DD80-A7EE-A034F7381F66}"/>
              </a:ext>
            </a:extLst>
          </p:cNvPr>
          <p:cNvSpPr/>
          <p:nvPr/>
        </p:nvSpPr>
        <p:spPr>
          <a:xfrm>
            <a:off x="18750496" y="9391135"/>
            <a:ext cx="843790" cy="567874"/>
          </a:xfrm>
          <a:prstGeom prst="rect">
            <a:avLst/>
          </a:prstGeom>
          <a:solidFill>
            <a:srgbClr val="EFFCE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718EC9-6472-1F17-441F-9D7B9444C303}"/>
              </a:ext>
            </a:extLst>
          </p:cNvPr>
          <p:cNvSpPr txBox="1"/>
          <p:nvPr/>
        </p:nvSpPr>
        <p:spPr>
          <a:xfrm>
            <a:off x="18834100" y="9254444"/>
            <a:ext cx="169545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Sectional Completion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" y="49192"/>
            <a:ext cx="3027803" cy="17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Linea Linea" descr="Linea Lin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45" y="1743141"/>
            <a:ext cx="24485602" cy="10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Linea Linea" descr="Linea Lin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978" y="13015920"/>
            <a:ext cx="24409402" cy="2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204" y="202323"/>
            <a:ext cx="2992283" cy="12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8"/>
            <a:ext cx="368504" cy="374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81" name="TDR Review Committee, 26/10/2021.                                                                                                                                                                         Antonio Falone"/>
          <p:cNvSpPr txBox="1"/>
          <p:nvPr/>
        </p:nvSpPr>
        <p:spPr>
          <a:xfrm>
            <a:off x="117418" y="13130221"/>
            <a:ext cx="4564310" cy="5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algn="l" defTabSz="825500"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it-IT" dirty="0"/>
              <a:t>TDR Review committee 26/06/2024</a:t>
            </a:r>
          </a:p>
          <a:p>
            <a:endParaRPr dirty="0"/>
          </a:p>
        </p:txBody>
      </p:sp>
      <p:sp>
        <p:nvSpPr>
          <p:cNvPr id="282" name="Outline"/>
          <p:cNvSpPr txBox="1">
            <a:spLocks noGrp="1"/>
          </p:cNvSpPr>
          <p:nvPr>
            <p:ph type="title"/>
          </p:nvPr>
        </p:nvSpPr>
        <p:spPr>
          <a:xfrm>
            <a:off x="3188967" y="274546"/>
            <a:ext cx="18473330" cy="1433165"/>
          </a:xfrm>
          <a:prstGeom prst="rect">
            <a:avLst/>
          </a:prstGeom>
        </p:spPr>
        <p:txBody>
          <a:bodyPr anchor="ctr"/>
          <a:lstStyle>
            <a:lvl1pPr defTabSz="2218888">
              <a:defRPr sz="7700" b="0" spc="-2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EuPRAXIA baseline updating</a:t>
            </a:r>
          </a:p>
        </p:txBody>
      </p:sp>
      <p:pic>
        <p:nvPicPr>
          <p:cNvPr id="283" name="filmato-incollato.png" descr="filmato-incollat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551" y="1651000"/>
            <a:ext cx="21774162" cy="120953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7C8F0AC-9692-BAE3-12AE-362781F2786E}"/>
              </a:ext>
            </a:extLst>
          </p:cNvPr>
          <p:cNvSpPr/>
          <p:nvPr/>
        </p:nvSpPr>
        <p:spPr>
          <a:xfrm>
            <a:off x="18468753" y="11972859"/>
            <a:ext cx="2987749" cy="435336"/>
          </a:xfrm>
          <a:prstGeom prst="rect">
            <a:avLst/>
          </a:prstGeom>
          <a:solidFill>
            <a:srgbClr val="EFFBE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254FD6-629F-573C-3551-56DD49601A92}"/>
              </a:ext>
            </a:extLst>
          </p:cNvPr>
          <p:cNvSpPr txBox="1"/>
          <p:nvPr/>
        </p:nvSpPr>
        <p:spPr>
          <a:xfrm>
            <a:off x="18808995" y="12387123"/>
            <a:ext cx="205208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Sectional Completion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" y="49192"/>
            <a:ext cx="3027803" cy="17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Linea Linea" descr="Linea Lin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45" y="1743141"/>
            <a:ext cx="24485602" cy="10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Linea Linea" descr="Linea Lin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978" y="13015920"/>
            <a:ext cx="24409402" cy="2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204" y="202323"/>
            <a:ext cx="2992283" cy="12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8"/>
            <a:ext cx="368504" cy="374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90" name="TDR Review Committee, 26/10/2021.                                                                                                                                                                         Antonio Falone"/>
          <p:cNvSpPr txBox="1"/>
          <p:nvPr/>
        </p:nvSpPr>
        <p:spPr>
          <a:xfrm>
            <a:off x="117418" y="13130221"/>
            <a:ext cx="4564310" cy="5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algn="l" defTabSz="825500"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it-IT" dirty="0"/>
              <a:t>TDR Review committee 26/06/2024</a:t>
            </a:r>
          </a:p>
        </p:txBody>
      </p:sp>
      <p:sp>
        <p:nvSpPr>
          <p:cNvPr id="291" name="Outline"/>
          <p:cNvSpPr txBox="1">
            <a:spLocks noGrp="1"/>
          </p:cNvSpPr>
          <p:nvPr>
            <p:ph type="title"/>
          </p:nvPr>
        </p:nvSpPr>
        <p:spPr>
          <a:xfrm>
            <a:off x="3188967" y="274546"/>
            <a:ext cx="18473330" cy="1433165"/>
          </a:xfrm>
          <a:prstGeom prst="rect">
            <a:avLst/>
          </a:prstGeom>
        </p:spPr>
        <p:txBody>
          <a:bodyPr anchor="ctr"/>
          <a:lstStyle>
            <a:lvl1pPr defTabSz="2218888">
              <a:defRPr sz="7700" b="0" spc="-2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EuPRAXIA baseline updating</a:t>
            </a:r>
          </a:p>
        </p:txBody>
      </p:sp>
      <p:sp>
        <p:nvSpPr>
          <p:cNvPr id="292" name="TextBox 2"/>
          <p:cNvSpPr txBox="1"/>
          <p:nvPr/>
        </p:nvSpPr>
        <p:spPr>
          <a:xfrm>
            <a:off x="292006" y="2430152"/>
            <a:ext cx="21319337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899" indent="-342899" algn="just">
              <a:buSzPct val="100000"/>
              <a:buFont typeface="Arial"/>
              <a:buChar char="•"/>
              <a:defRPr sz="5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This high level strategic approach is being implemented through a detailed schedule. </a:t>
            </a:r>
          </a:p>
        </p:txBody>
      </p:sp>
      <p:sp>
        <p:nvSpPr>
          <p:cNvPr id="293" name="TextBox 2"/>
          <p:cNvSpPr txBox="1"/>
          <p:nvPr/>
        </p:nvSpPr>
        <p:spPr>
          <a:xfrm>
            <a:off x="292007" y="6160113"/>
            <a:ext cx="21319335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899" indent="-342899" algn="just">
              <a:buSzPct val="100000"/>
              <a:buFont typeface="Arial"/>
              <a:buChar char="•"/>
              <a:defRPr sz="5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/>
              <a:t>Basically big tenders should be launched in 2025 (RF, Injector and maybe </a:t>
            </a:r>
            <a:r>
              <a:rPr lang="it-IT" dirty="0"/>
              <a:t>U</a:t>
            </a:r>
            <a:r>
              <a:rPr dirty="0" err="1"/>
              <a:t>ndulators</a:t>
            </a:r>
            <a:r>
              <a:rPr dirty="0"/>
              <a:t>).</a:t>
            </a:r>
          </a:p>
        </p:txBody>
      </p:sp>
      <p:sp>
        <p:nvSpPr>
          <p:cNvPr id="294" name="TextBox 2"/>
          <p:cNvSpPr txBox="1"/>
          <p:nvPr/>
        </p:nvSpPr>
        <p:spPr>
          <a:xfrm>
            <a:off x="292006" y="9678836"/>
            <a:ext cx="21319337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899" indent="-342899" algn="just">
              <a:buSzPct val="100000"/>
              <a:buFont typeface="Arial"/>
              <a:buChar char="•"/>
              <a:defRPr sz="5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Storage and pre-assembly space is being organized to allow a fast integration at least for the first stage of the implementation.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Forma"/>
          <p:cNvSpPr/>
          <p:nvPr/>
        </p:nvSpPr>
        <p:spPr>
          <a:xfrm>
            <a:off x="399157" y="2160346"/>
            <a:ext cx="23550901" cy="10513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94" y="22"/>
                </a:moveTo>
                <a:lnTo>
                  <a:pt x="12400" y="0"/>
                </a:lnTo>
                <a:lnTo>
                  <a:pt x="12405" y="14407"/>
                </a:lnTo>
                <a:lnTo>
                  <a:pt x="0" y="14528"/>
                </a:lnTo>
                <a:lnTo>
                  <a:pt x="10" y="21437"/>
                </a:lnTo>
                <a:lnTo>
                  <a:pt x="21600" y="21600"/>
                </a:lnTo>
                <a:lnTo>
                  <a:pt x="21594" y="22"/>
                </a:lnTo>
                <a:close/>
              </a:path>
            </a:pathLst>
          </a:custGeom>
          <a:solidFill>
            <a:srgbClr val="DDDDDD"/>
          </a:solidFill>
          <a:ln w="889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97" name="filmato-incollato.png" descr="filmato-incollato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976" y="2244897"/>
            <a:ext cx="9842674" cy="10344868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Outline"/>
          <p:cNvSpPr txBox="1">
            <a:spLocks noGrp="1"/>
          </p:cNvSpPr>
          <p:nvPr>
            <p:ph type="title"/>
          </p:nvPr>
        </p:nvSpPr>
        <p:spPr>
          <a:xfrm>
            <a:off x="3344505" y="412979"/>
            <a:ext cx="18473330" cy="1184008"/>
          </a:xfrm>
          <a:prstGeom prst="rect">
            <a:avLst/>
          </a:prstGeom>
        </p:spPr>
        <p:txBody>
          <a:bodyPr anchor="ctr"/>
          <a:lstStyle>
            <a:lvl1pPr defTabSz="1797299">
              <a:defRPr sz="6237" b="0" spc="-162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EuPRAXIA@SPARC_LAB Cost Review</a:t>
            </a:r>
          </a:p>
        </p:txBody>
      </p:sp>
      <p:pic>
        <p:nvPicPr>
          <p:cNvPr id="29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0" y="49192"/>
            <a:ext cx="3027803" cy="177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Linea Linea" descr="Linea Lin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3945" y="1743141"/>
            <a:ext cx="24485602" cy="10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Linea Linea" descr="Linea Line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2978" y="13015920"/>
            <a:ext cx="24409402" cy="2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8204" y="202323"/>
            <a:ext cx="2992283" cy="12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8"/>
            <a:ext cx="368504" cy="374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304" name="TDR Review Committee, 26/10/2021.                                                                                                                                                                         Antonio Falone"/>
          <p:cNvSpPr txBox="1"/>
          <p:nvPr/>
        </p:nvSpPr>
        <p:spPr>
          <a:xfrm>
            <a:off x="117418" y="13130221"/>
            <a:ext cx="4564310" cy="53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algn="l" defTabSz="825500"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it-IT" dirty="0"/>
              <a:t>TDR Review committee 26/06/2024</a:t>
            </a:r>
          </a:p>
        </p:txBody>
      </p:sp>
      <p:sp>
        <p:nvSpPr>
          <p:cNvPr id="305" name="TextBox 2"/>
          <p:cNvSpPr txBox="1"/>
          <p:nvPr/>
        </p:nvSpPr>
        <p:spPr>
          <a:xfrm>
            <a:off x="215806" y="2244897"/>
            <a:ext cx="10571950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899" indent="-342899" algn="just">
              <a:buSzPct val="100000"/>
              <a:buFont typeface="Arial"/>
              <a:buChar char="•"/>
              <a:defRPr sz="4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/>
              <a:t>1st </a:t>
            </a:r>
            <a:r>
              <a:rPr dirty="0" err="1"/>
              <a:t>Cost&amp;Schedule</a:t>
            </a:r>
            <a:r>
              <a:rPr dirty="0"/>
              <a:t> Review 11 and 12 December 2023.</a:t>
            </a:r>
          </a:p>
        </p:txBody>
      </p:sp>
      <p:pic>
        <p:nvPicPr>
          <p:cNvPr id="306" name="filmato-incollato.png" descr="filmato-incollat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286" y="9254567"/>
            <a:ext cx="11619739" cy="3284558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extBox 2"/>
          <p:cNvSpPr txBox="1"/>
          <p:nvPr/>
        </p:nvSpPr>
        <p:spPr>
          <a:xfrm>
            <a:off x="215806" y="4316914"/>
            <a:ext cx="10571950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899" indent="-342899" algn="just">
              <a:buSzPct val="100000"/>
              <a:buFont typeface="Arial"/>
              <a:buChar char="•"/>
              <a:defRPr sz="4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/>
              <a:t>Overall we have presented a sound cost estimation that needs to be refined though.</a:t>
            </a:r>
          </a:p>
        </p:txBody>
      </p:sp>
      <p:sp>
        <p:nvSpPr>
          <p:cNvPr id="308" name="TextBox 2"/>
          <p:cNvSpPr txBox="1"/>
          <p:nvPr/>
        </p:nvSpPr>
        <p:spPr>
          <a:xfrm>
            <a:off x="215806" y="6388931"/>
            <a:ext cx="10571950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899" indent="-342899" algn="just">
              <a:buSzPct val="100000"/>
              <a:buFont typeface="Arial"/>
              <a:buChar char="•"/>
              <a:defRPr sz="4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/>
              <a:t>Overbudget that needs to be managed (definition of a bottom line minimum requirements)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Personalizzato</PresentationFormat>
  <Paragraphs>162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Avenir Book</vt:lpstr>
      <vt:lpstr>Avenir Heavy</vt:lpstr>
      <vt:lpstr>Calibri</vt:lpstr>
      <vt:lpstr>Calibri Light</vt:lpstr>
      <vt:lpstr>Helvetica Neue</vt:lpstr>
      <vt:lpstr>Helvetica Neue Medium</vt:lpstr>
      <vt:lpstr>Tahoma</vt:lpstr>
      <vt:lpstr>21_BasicWhite</vt:lpstr>
      <vt:lpstr>EuPRAXIA@SPARC_LAB: schedule and cost review</vt:lpstr>
      <vt:lpstr>EuPRAXIA Program</vt:lpstr>
      <vt:lpstr>EuPRAXIA Program</vt:lpstr>
      <vt:lpstr>EuPRAXIA baseline updating</vt:lpstr>
      <vt:lpstr>EuPRAXIA baseline updating</vt:lpstr>
      <vt:lpstr>EuPRAXIA baseline updating - building</vt:lpstr>
      <vt:lpstr>EuPRAXIA baseline updating</vt:lpstr>
      <vt:lpstr>EuPRAXIA baseline updating</vt:lpstr>
      <vt:lpstr>EuPRAXIA@SPARC_LAB Cost Review</vt:lpstr>
      <vt:lpstr>EuPRAXIA@SPARC_LAB Cost Review</vt:lpstr>
      <vt:lpstr>EuPRAXIA@SPARC_LAB Cost Review</vt:lpstr>
      <vt:lpstr>EuPRAXIA@SPARC_LAB Cost Review</vt:lpstr>
      <vt:lpstr>EuPRAXIA@SPARC_LAB Cost Review</vt:lpstr>
      <vt:lpstr>EuPRAXIA@SPARC_LAB Cost Review</vt:lpstr>
      <vt:lpstr>CONCLUSIONS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Giorgio Delzeri</dc:creator>
  <cp:lastModifiedBy>Giorgio Delzeri</cp:lastModifiedBy>
  <cp:revision>57</cp:revision>
  <dcterms:modified xsi:type="dcterms:W3CDTF">2024-06-26T07:39:25Z</dcterms:modified>
</cp:coreProperties>
</file>